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76" r:id="rId1"/>
  </p:sldMasterIdLst>
  <p:notesMasterIdLst>
    <p:notesMasterId r:id="rId75"/>
  </p:notesMasterIdLst>
  <p:handoutMasterIdLst>
    <p:handoutMasterId r:id="rId76"/>
  </p:handoutMasterIdLst>
  <p:sldIdLst>
    <p:sldId id="274" r:id="rId2"/>
    <p:sldId id="284" r:id="rId3"/>
    <p:sldId id="287" r:id="rId4"/>
    <p:sldId id="286" r:id="rId5"/>
    <p:sldId id="285" r:id="rId6"/>
    <p:sldId id="299" r:id="rId7"/>
    <p:sldId id="300" r:id="rId8"/>
    <p:sldId id="312" r:id="rId9"/>
    <p:sldId id="402" r:id="rId10"/>
    <p:sldId id="303" r:id="rId11"/>
    <p:sldId id="313" r:id="rId12"/>
    <p:sldId id="314" r:id="rId13"/>
    <p:sldId id="315" r:id="rId14"/>
    <p:sldId id="335" r:id="rId15"/>
    <p:sldId id="316" r:id="rId16"/>
    <p:sldId id="301" r:id="rId17"/>
    <p:sldId id="318" r:id="rId18"/>
    <p:sldId id="306" r:id="rId19"/>
    <p:sldId id="309" r:id="rId20"/>
    <p:sldId id="310" r:id="rId21"/>
    <p:sldId id="311" r:id="rId22"/>
    <p:sldId id="304" r:id="rId23"/>
    <p:sldId id="401" r:id="rId24"/>
    <p:sldId id="305" r:id="rId25"/>
    <p:sldId id="325" r:id="rId26"/>
    <p:sldId id="332" r:id="rId27"/>
    <p:sldId id="333" r:id="rId28"/>
    <p:sldId id="403" r:id="rId29"/>
    <p:sldId id="377" r:id="rId30"/>
    <p:sldId id="405" r:id="rId31"/>
    <p:sldId id="292" r:id="rId32"/>
    <p:sldId id="337" r:id="rId33"/>
    <p:sldId id="324" r:id="rId34"/>
    <p:sldId id="317" r:id="rId35"/>
    <p:sldId id="293" r:id="rId36"/>
    <p:sldId id="338" r:id="rId37"/>
    <p:sldId id="294" r:id="rId38"/>
    <p:sldId id="296" r:id="rId39"/>
    <p:sldId id="297" r:id="rId40"/>
    <p:sldId id="339" r:id="rId41"/>
    <p:sldId id="340" r:id="rId42"/>
    <p:sldId id="341" r:id="rId43"/>
    <p:sldId id="342" r:id="rId44"/>
    <p:sldId id="343" r:id="rId45"/>
    <p:sldId id="344" r:id="rId46"/>
    <p:sldId id="345" r:id="rId47"/>
    <p:sldId id="346" r:id="rId48"/>
    <p:sldId id="298" r:id="rId49"/>
    <p:sldId id="307" r:id="rId50"/>
    <p:sldId id="336" r:id="rId51"/>
    <p:sldId id="347" r:id="rId52"/>
    <p:sldId id="406" r:id="rId53"/>
    <p:sldId id="348" r:id="rId54"/>
    <p:sldId id="358" r:id="rId55"/>
    <p:sldId id="359" r:id="rId56"/>
    <p:sldId id="399" r:id="rId57"/>
    <p:sldId id="407" r:id="rId58"/>
    <p:sldId id="408" r:id="rId59"/>
    <p:sldId id="400" r:id="rId60"/>
    <p:sldId id="397" r:id="rId61"/>
    <p:sldId id="380" r:id="rId62"/>
    <p:sldId id="381" r:id="rId63"/>
    <p:sldId id="382" r:id="rId64"/>
    <p:sldId id="383" r:id="rId65"/>
    <p:sldId id="387" r:id="rId66"/>
    <p:sldId id="388" r:id="rId67"/>
    <p:sldId id="390" r:id="rId68"/>
    <p:sldId id="391" r:id="rId69"/>
    <p:sldId id="392" r:id="rId70"/>
    <p:sldId id="394" r:id="rId71"/>
    <p:sldId id="395" r:id="rId72"/>
    <p:sldId id="396" r:id="rId73"/>
    <p:sldId id="398" r:id="rId74"/>
  </p:sldIdLst>
  <p:sldSz cx="12192000" cy="6858000"/>
  <p:notesSz cx="6794500" cy="9906000"/>
  <p:defaultTextStyle>
    <a:defPPr>
      <a:defRPr lang="de-DE"/>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395"/>
    <a:srgbClr val="F4EE00"/>
    <a:srgbClr val="FFFB65"/>
    <a:srgbClr val="E3054F"/>
    <a:srgbClr val="E8004D"/>
    <a:srgbClr val="FF00FF"/>
    <a:srgbClr val="01FFBC"/>
    <a:srgbClr val="FFFF00"/>
    <a:srgbClr val="0066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29" autoAdjust="0"/>
    <p:restoredTop sz="94660"/>
  </p:normalViewPr>
  <p:slideViewPr>
    <p:cSldViewPr>
      <p:cViewPr varScale="1">
        <p:scale>
          <a:sx n="108" d="100"/>
          <a:sy n="108" d="100"/>
        </p:scale>
        <p:origin x="114" y="5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50" d="100"/>
        <a:sy n="50" d="100"/>
      </p:scale>
      <p:origin x="0" y="-30"/>
    </p:cViewPr>
  </p:sorterViewPr>
  <p:notesViewPr>
    <p:cSldViewPr>
      <p:cViewPr varScale="1">
        <p:scale>
          <a:sx n="75" d="100"/>
          <a:sy n="75" d="100"/>
        </p:scale>
        <p:origin x="-456" y="-10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16238" cy="531813"/>
          </a:xfrm>
          <a:prstGeom prst="rect">
            <a:avLst/>
          </a:prstGeom>
          <a:noFill/>
          <a:ln w="9525">
            <a:noFill/>
            <a:miter lim="800000"/>
            <a:headEnd/>
            <a:tailEnd/>
          </a:ln>
          <a:effectLst/>
        </p:spPr>
        <p:txBody>
          <a:bodyPr vert="horz" wrap="square" lIns="91648" tIns="45824" rIns="91648" bIns="45824" numCol="1" anchor="t" anchorCtr="0" compatLnSpc="1">
            <a:prstTxWarp prst="textNoShape">
              <a:avLst/>
            </a:prstTxWarp>
          </a:bodyPr>
          <a:lstStyle>
            <a:lvl1pPr algn="l" defTabSz="915988" eaLnBrk="0" hangingPunct="0">
              <a:defRPr sz="1200">
                <a:latin typeface="Arial" pitchFamily="34" charset="0"/>
              </a:defRPr>
            </a:lvl1pPr>
          </a:lstStyle>
          <a:p>
            <a:r>
              <a:rPr lang="de-DE"/>
              <a:t>Freie Universität Berlin</a:t>
            </a:r>
          </a:p>
          <a:p>
            <a:r>
              <a:rPr lang="de-DE"/>
              <a:t>Computer Systems &amp; Telematics</a:t>
            </a:r>
            <a:endParaRPr lang="en-US" sz="1100"/>
          </a:p>
        </p:txBody>
      </p:sp>
      <p:sp>
        <p:nvSpPr>
          <p:cNvPr id="17411" name="Rectangle 3"/>
          <p:cNvSpPr>
            <a:spLocks noGrp="1" noChangeArrowheads="1"/>
          </p:cNvSpPr>
          <p:nvPr>
            <p:ph type="dt" sz="quarter" idx="1"/>
          </p:nvPr>
        </p:nvSpPr>
        <p:spPr bwMode="auto">
          <a:xfrm>
            <a:off x="3802063" y="0"/>
            <a:ext cx="2992437" cy="531813"/>
          </a:xfrm>
          <a:prstGeom prst="rect">
            <a:avLst/>
          </a:prstGeom>
          <a:noFill/>
          <a:ln w="9525">
            <a:noFill/>
            <a:miter lim="800000"/>
            <a:headEnd/>
            <a:tailEnd/>
          </a:ln>
          <a:effectLst/>
        </p:spPr>
        <p:txBody>
          <a:bodyPr vert="horz" wrap="square" lIns="91648" tIns="45824" rIns="91648" bIns="45824" numCol="1" anchor="t" anchorCtr="0" compatLnSpc="1">
            <a:prstTxWarp prst="textNoShape">
              <a:avLst/>
            </a:prstTxWarp>
          </a:bodyPr>
          <a:lstStyle>
            <a:lvl1pPr algn="r" defTabSz="915988" eaLnBrk="0" hangingPunct="0">
              <a:defRPr sz="1100">
                <a:latin typeface="Arial" pitchFamily="34" charset="0"/>
              </a:defRPr>
            </a:lvl1pPr>
          </a:lstStyle>
          <a:p>
            <a:r>
              <a:rPr lang="en-US"/>
              <a:t>Mobile Communications</a:t>
            </a:r>
          </a:p>
          <a:p>
            <a:r>
              <a:rPr lang="en-US"/>
              <a:t>Chapter 8: Network Protocols</a:t>
            </a:r>
          </a:p>
        </p:txBody>
      </p:sp>
      <p:sp>
        <p:nvSpPr>
          <p:cNvPr id="17412" name="Rectangle 4"/>
          <p:cNvSpPr>
            <a:spLocks noGrp="1" noChangeArrowheads="1"/>
          </p:cNvSpPr>
          <p:nvPr>
            <p:ph type="ftr" sz="quarter" idx="2"/>
          </p:nvPr>
        </p:nvSpPr>
        <p:spPr bwMode="auto">
          <a:xfrm>
            <a:off x="0" y="9448800"/>
            <a:ext cx="2916238" cy="457200"/>
          </a:xfrm>
          <a:prstGeom prst="rect">
            <a:avLst/>
          </a:prstGeom>
          <a:noFill/>
          <a:ln w="9525">
            <a:noFill/>
            <a:miter lim="800000"/>
            <a:headEnd/>
            <a:tailEnd/>
          </a:ln>
          <a:effectLst/>
        </p:spPr>
        <p:txBody>
          <a:bodyPr vert="horz" wrap="square" lIns="91648" tIns="45824" rIns="91648" bIns="45824" numCol="1" anchor="b" anchorCtr="0" compatLnSpc="1">
            <a:prstTxWarp prst="textNoShape">
              <a:avLst/>
            </a:prstTxWarp>
          </a:bodyPr>
          <a:lstStyle>
            <a:lvl1pPr algn="l" defTabSz="915988" eaLnBrk="0" hangingPunct="0">
              <a:defRPr sz="1100">
                <a:latin typeface="Arial" pitchFamily="34" charset="0"/>
              </a:defRPr>
            </a:lvl1pPr>
          </a:lstStyle>
          <a:p>
            <a:r>
              <a:rPr lang="en-US"/>
              <a:t>Prof. Dr.-Ing. Jochen H. Schiller</a:t>
            </a:r>
          </a:p>
          <a:p>
            <a:r>
              <a:rPr lang="en-US"/>
              <a:t>2005</a:t>
            </a:r>
          </a:p>
        </p:txBody>
      </p:sp>
      <p:sp>
        <p:nvSpPr>
          <p:cNvPr id="17413" name="Rectangle 5"/>
          <p:cNvSpPr>
            <a:spLocks noGrp="1" noChangeArrowheads="1"/>
          </p:cNvSpPr>
          <p:nvPr>
            <p:ph type="sldNum" sz="quarter" idx="3"/>
          </p:nvPr>
        </p:nvSpPr>
        <p:spPr bwMode="auto">
          <a:xfrm>
            <a:off x="3803650" y="9448800"/>
            <a:ext cx="2990850" cy="457200"/>
          </a:xfrm>
          <a:prstGeom prst="rect">
            <a:avLst/>
          </a:prstGeom>
          <a:noFill/>
          <a:ln w="9525">
            <a:noFill/>
            <a:miter lim="800000"/>
            <a:headEnd/>
            <a:tailEnd/>
          </a:ln>
          <a:effectLst/>
        </p:spPr>
        <p:txBody>
          <a:bodyPr vert="horz" wrap="square" lIns="91648" tIns="45824" rIns="91648" bIns="45824" numCol="1" anchor="b" anchorCtr="0" compatLnSpc="1">
            <a:prstTxWarp prst="textNoShape">
              <a:avLst/>
            </a:prstTxWarp>
          </a:bodyPr>
          <a:lstStyle>
            <a:lvl1pPr algn="r" defTabSz="915988" eaLnBrk="0" hangingPunct="0">
              <a:defRPr sz="1100">
                <a:latin typeface="Arial" pitchFamily="34" charset="0"/>
              </a:defRPr>
            </a:lvl1pPr>
          </a:lstStyle>
          <a:p>
            <a:r>
              <a:rPr lang="en-US"/>
              <a:t>8.</a:t>
            </a:r>
            <a:fld id="{16245AF3-50DD-4DEE-B935-C25FEC8AC428}" type="slidenum">
              <a:rPr lang="en-US"/>
              <a:pPr/>
              <a:t>‹#›</a:t>
            </a:fld>
            <a:endParaRPr lang="en-US"/>
          </a:p>
        </p:txBody>
      </p:sp>
    </p:spTree>
    <p:extLst>
      <p:ext uri="{BB962C8B-B14F-4D97-AF65-F5344CB8AC3E}">
        <p14:creationId xmlns:p14="http://schemas.microsoft.com/office/powerpoint/2010/main" val="7001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32113" cy="471488"/>
          </a:xfrm>
          <a:prstGeom prst="rect">
            <a:avLst/>
          </a:prstGeom>
          <a:noFill/>
          <a:ln w="9525">
            <a:noFill/>
            <a:miter lim="800000"/>
            <a:headEnd/>
            <a:tailEnd/>
          </a:ln>
          <a:effectLst/>
        </p:spPr>
        <p:txBody>
          <a:bodyPr vert="horz" wrap="square" lIns="91648" tIns="45824" rIns="91648" bIns="45824" numCol="1" anchor="t" anchorCtr="0" compatLnSpc="1">
            <a:prstTxWarp prst="textNoShape">
              <a:avLst/>
            </a:prstTxWarp>
          </a:bodyPr>
          <a:lstStyle>
            <a:lvl1pPr algn="l" defTabSz="915988" eaLnBrk="0" hangingPunct="0">
              <a:defRPr sz="1100" i="1">
                <a:latin typeface="Arial" pitchFamily="34" charset="0"/>
              </a:defRPr>
            </a:lvl1pPr>
          </a:lstStyle>
          <a:p>
            <a:r>
              <a:rPr lang="en-US"/>
              <a:t>Universität Karlsruhe</a:t>
            </a:r>
          </a:p>
          <a:p>
            <a:r>
              <a:rPr lang="en-US"/>
              <a:t>Institut für Telematik</a:t>
            </a:r>
          </a:p>
        </p:txBody>
      </p:sp>
      <p:sp>
        <p:nvSpPr>
          <p:cNvPr id="29699" name="Rectangle 3"/>
          <p:cNvSpPr>
            <a:spLocks noGrp="1" noChangeArrowheads="1"/>
          </p:cNvSpPr>
          <p:nvPr>
            <p:ph type="dt" idx="1"/>
          </p:nvPr>
        </p:nvSpPr>
        <p:spPr bwMode="auto">
          <a:xfrm>
            <a:off x="3833813" y="0"/>
            <a:ext cx="2930525" cy="471488"/>
          </a:xfrm>
          <a:prstGeom prst="rect">
            <a:avLst/>
          </a:prstGeom>
          <a:noFill/>
          <a:ln w="9525">
            <a:noFill/>
            <a:miter lim="800000"/>
            <a:headEnd/>
            <a:tailEnd/>
          </a:ln>
          <a:effectLst/>
        </p:spPr>
        <p:txBody>
          <a:bodyPr vert="horz" wrap="square" lIns="91648" tIns="45824" rIns="91648" bIns="45824" numCol="1" anchor="t" anchorCtr="0" compatLnSpc="1">
            <a:prstTxWarp prst="textNoShape">
              <a:avLst/>
            </a:prstTxWarp>
          </a:bodyPr>
          <a:lstStyle>
            <a:lvl1pPr algn="r" defTabSz="915988" eaLnBrk="0" hangingPunct="0">
              <a:defRPr sz="1100" i="1">
                <a:latin typeface="Arial" pitchFamily="34" charset="0"/>
              </a:defRPr>
            </a:lvl1pPr>
          </a:lstStyle>
          <a:p>
            <a:r>
              <a:rPr lang="en-US"/>
              <a:t>Mobilkommunikation</a:t>
            </a:r>
          </a:p>
          <a:p>
            <a:r>
              <a:rPr lang="en-US"/>
              <a:t>SS 1998</a:t>
            </a:r>
          </a:p>
        </p:txBody>
      </p:sp>
      <p:sp>
        <p:nvSpPr>
          <p:cNvPr id="29700" name="Rectangle 4"/>
          <p:cNvSpPr>
            <a:spLocks noGrp="1" noRot="1" noChangeAspect="1" noChangeArrowheads="1" noTextEdit="1"/>
          </p:cNvSpPr>
          <p:nvPr>
            <p:ph type="sldImg" idx="2"/>
          </p:nvPr>
        </p:nvSpPr>
        <p:spPr bwMode="auto">
          <a:xfrm>
            <a:off x="34925" y="706438"/>
            <a:ext cx="6691313" cy="376555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00113" y="4705350"/>
            <a:ext cx="4962525" cy="4471988"/>
          </a:xfrm>
          <a:prstGeom prst="rect">
            <a:avLst/>
          </a:prstGeom>
          <a:noFill/>
          <a:ln w="9525">
            <a:noFill/>
            <a:miter lim="800000"/>
            <a:headEnd/>
            <a:tailEnd/>
          </a:ln>
          <a:effectLst/>
        </p:spPr>
        <p:txBody>
          <a:bodyPr vert="horz" wrap="square" lIns="91648" tIns="45824" rIns="91648" bIns="45824"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9702" name="Rectangle 6"/>
          <p:cNvSpPr>
            <a:spLocks noGrp="1" noChangeArrowheads="1"/>
          </p:cNvSpPr>
          <p:nvPr>
            <p:ph type="ftr" sz="quarter" idx="4"/>
          </p:nvPr>
        </p:nvSpPr>
        <p:spPr bwMode="auto">
          <a:xfrm>
            <a:off x="0" y="9412288"/>
            <a:ext cx="2932113" cy="473075"/>
          </a:xfrm>
          <a:prstGeom prst="rect">
            <a:avLst/>
          </a:prstGeom>
          <a:noFill/>
          <a:ln w="9525">
            <a:noFill/>
            <a:miter lim="800000"/>
            <a:headEnd/>
            <a:tailEnd/>
          </a:ln>
          <a:effectLst/>
        </p:spPr>
        <p:txBody>
          <a:bodyPr vert="horz" wrap="square" lIns="91648" tIns="45824" rIns="91648" bIns="45824" numCol="1" anchor="b" anchorCtr="0" compatLnSpc="1">
            <a:prstTxWarp prst="textNoShape">
              <a:avLst/>
            </a:prstTxWarp>
          </a:bodyPr>
          <a:lstStyle>
            <a:lvl1pPr algn="l" defTabSz="915988" eaLnBrk="0" hangingPunct="0">
              <a:defRPr sz="1100" i="1">
                <a:latin typeface="Arial" pitchFamily="34" charset="0"/>
              </a:defRPr>
            </a:lvl1pPr>
          </a:lstStyle>
          <a:p>
            <a:r>
              <a:rPr lang="en-US"/>
              <a:t>Prof. Dr. Dr. h.c. G. Krüger</a:t>
            </a:r>
          </a:p>
          <a:p>
            <a:r>
              <a:rPr lang="en-US"/>
              <a:t>E. Dorner / Dr. J. Schiller</a:t>
            </a:r>
          </a:p>
        </p:txBody>
      </p:sp>
      <p:sp>
        <p:nvSpPr>
          <p:cNvPr id="29703" name="Rectangle 7"/>
          <p:cNvSpPr>
            <a:spLocks noGrp="1" noChangeArrowheads="1"/>
          </p:cNvSpPr>
          <p:nvPr>
            <p:ph type="sldNum" sz="quarter" idx="5"/>
          </p:nvPr>
        </p:nvSpPr>
        <p:spPr bwMode="auto">
          <a:xfrm>
            <a:off x="3833813" y="9412288"/>
            <a:ext cx="2930525" cy="473075"/>
          </a:xfrm>
          <a:prstGeom prst="rect">
            <a:avLst/>
          </a:prstGeom>
          <a:noFill/>
          <a:ln w="9525">
            <a:noFill/>
            <a:miter lim="800000"/>
            <a:headEnd/>
            <a:tailEnd/>
          </a:ln>
          <a:effectLst/>
        </p:spPr>
        <p:txBody>
          <a:bodyPr vert="horz" wrap="square" lIns="91648" tIns="45824" rIns="91648" bIns="45824" numCol="1" anchor="b" anchorCtr="0" compatLnSpc="1">
            <a:prstTxWarp prst="textNoShape">
              <a:avLst/>
            </a:prstTxWarp>
          </a:bodyPr>
          <a:lstStyle>
            <a:lvl1pPr algn="r" defTabSz="915988" eaLnBrk="0" hangingPunct="0">
              <a:defRPr sz="1100" i="1">
                <a:latin typeface="Arial" pitchFamily="34" charset="0"/>
              </a:defRPr>
            </a:lvl1pPr>
          </a:lstStyle>
          <a:p>
            <a:fld id="{904A23B7-548C-4CFB-AAD5-7953BFF26B11}" type="slidenum">
              <a:rPr lang="en-US"/>
              <a:pPr/>
              <a:t>‹#›</a:t>
            </a:fld>
            <a:endParaRPr lang="en-US"/>
          </a:p>
        </p:txBody>
      </p:sp>
    </p:spTree>
    <p:extLst>
      <p:ext uri="{BB962C8B-B14F-4D97-AF65-F5344CB8AC3E}">
        <p14:creationId xmlns:p14="http://schemas.microsoft.com/office/powerpoint/2010/main" val="143819737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Universität Karlsruhe</a:t>
            </a:r>
          </a:p>
          <a:p>
            <a:r>
              <a:rPr lang="en-US"/>
              <a:t>Institut für Telematik</a:t>
            </a:r>
          </a:p>
        </p:txBody>
      </p:sp>
      <p:sp>
        <p:nvSpPr>
          <p:cNvPr id="5" name="Rectangle 3"/>
          <p:cNvSpPr>
            <a:spLocks noGrp="1" noChangeArrowheads="1"/>
          </p:cNvSpPr>
          <p:nvPr>
            <p:ph type="dt" idx="1"/>
          </p:nvPr>
        </p:nvSpPr>
        <p:spPr>
          <a:ln/>
        </p:spPr>
        <p:txBody>
          <a:bodyPr/>
          <a:lstStyle/>
          <a:p>
            <a:r>
              <a:rPr lang="en-US"/>
              <a:t>Mobilkommunikation</a:t>
            </a:r>
          </a:p>
          <a:p>
            <a:r>
              <a:rPr lang="en-US"/>
              <a:t>SS 1998</a:t>
            </a:r>
          </a:p>
        </p:txBody>
      </p:sp>
      <p:sp>
        <p:nvSpPr>
          <p:cNvPr id="6" name="Rectangle 6"/>
          <p:cNvSpPr>
            <a:spLocks noGrp="1" noChangeArrowheads="1"/>
          </p:cNvSpPr>
          <p:nvPr>
            <p:ph type="ftr" sz="quarter" idx="4"/>
          </p:nvPr>
        </p:nvSpPr>
        <p:spPr>
          <a:ln/>
        </p:spPr>
        <p:txBody>
          <a:bodyPr/>
          <a:lstStyle/>
          <a:p>
            <a:r>
              <a:rPr lang="en-US"/>
              <a:t>Prof. Dr. Dr. h.c. G. Krüger</a:t>
            </a:r>
          </a:p>
          <a:p>
            <a:r>
              <a:rPr lang="en-US"/>
              <a:t>E. Dorner / Dr. J. Schiller</a:t>
            </a:r>
          </a:p>
        </p:txBody>
      </p:sp>
      <p:sp>
        <p:nvSpPr>
          <p:cNvPr id="7" name="Rectangle 7"/>
          <p:cNvSpPr>
            <a:spLocks noGrp="1" noChangeArrowheads="1"/>
          </p:cNvSpPr>
          <p:nvPr>
            <p:ph type="sldNum" sz="quarter" idx="5"/>
          </p:nvPr>
        </p:nvSpPr>
        <p:spPr>
          <a:ln/>
        </p:spPr>
        <p:txBody>
          <a:bodyPr/>
          <a:lstStyle/>
          <a:p>
            <a:fld id="{BFEDDA31-1677-40FC-BF53-CD8E47E65225}" type="slidenum">
              <a:rPr lang="en-US"/>
              <a:pPr/>
              <a:t>32</a:t>
            </a:fld>
            <a:endParaRPr lang="en-US"/>
          </a:p>
        </p:txBody>
      </p:sp>
      <p:sp>
        <p:nvSpPr>
          <p:cNvPr id="173058" name="Rectangle 2"/>
          <p:cNvSpPr>
            <a:spLocks noGrp="1" noRot="1" noChangeAspect="1" noChangeArrowheads="1" noTextEdit="1"/>
          </p:cNvSpPr>
          <p:nvPr>
            <p:ph type="sldImg"/>
          </p:nvPr>
        </p:nvSpPr>
        <p:spPr>
          <a:xfrm>
            <a:off x="98425" y="744538"/>
            <a:ext cx="6599238" cy="3713162"/>
          </a:xfrm>
          <a:ln/>
        </p:spPr>
      </p:sp>
      <p:sp>
        <p:nvSpPr>
          <p:cNvPr id="173059" name="Rectangle 3"/>
          <p:cNvSpPr>
            <a:spLocks noGrp="1" noChangeArrowheads="1"/>
          </p:cNvSpPr>
          <p:nvPr>
            <p:ph type="body" idx="1"/>
          </p:nvPr>
        </p:nvSpPr>
        <p:spPr>
          <a:xfrm>
            <a:off x="679450" y="4705350"/>
            <a:ext cx="5435600" cy="4457700"/>
          </a:xfrm>
        </p:spPr>
        <p:txBody>
          <a:bodyPr/>
          <a:lstStyle/>
          <a:p>
            <a:endParaRPr lang="en-US"/>
          </a:p>
        </p:txBody>
      </p:sp>
    </p:spTree>
    <p:extLst>
      <p:ext uri="{BB962C8B-B14F-4D97-AF65-F5344CB8AC3E}">
        <p14:creationId xmlns:p14="http://schemas.microsoft.com/office/powerpoint/2010/main" val="164375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Universität Karlsruhe</a:t>
            </a:r>
          </a:p>
          <a:p>
            <a:r>
              <a:rPr lang="en-US"/>
              <a:t>Institut für Telematik</a:t>
            </a:r>
          </a:p>
        </p:txBody>
      </p:sp>
      <p:sp>
        <p:nvSpPr>
          <p:cNvPr id="5" name="Rectangle 3"/>
          <p:cNvSpPr>
            <a:spLocks noGrp="1" noChangeArrowheads="1"/>
          </p:cNvSpPr>
          <p:nvPr>
            <p:ph type="dt" idx="1"/>
          </p:nvPr>
        </p:nvSpPr>
        <p:spPr>
          <a:ln/>
        </p:spPr>
        <p:txBody>
          <a:bodyPr/>
          <a:lstStyle/>
          <a:p>
            <a:r>
              <a:rPr lang="en-US"/>
              <a:t>Mobilkommunikation</a:t>
            </a:r>
          </a:p>
          <a:p>
            <a:r>
              <a:rPr lang="en-US"/>
              <a:t>SS 1998</a:t>
            </a:r>
          </a:p>
        </p:txBody>
      </p:sp>
      <p:sp>
        <p:nvSpPr>
          <p:cNvPr id="6" name="Rectangle 6"/>
          <p:cNvSpPr>
            <a:spLocks noGrp="1" noChangeArrowheads="1"/>
          </p:cNvSpPr>
          <p:nvPr>
            <p:ph type="ftr" sz="quarter" idx="4"/>
          </p:nvPr>
        </p:nvSpPr>
        <p:spPr>
          <a:ln/>
        </p:spPr>
        <p:txBody>
          <a:bodyPr/>
          <a:lstStyle/>
          <a:p>
            <a:r>
              <a:rPr lang="en-US"/>
              <a:t>Prof. Dr. Dr. h.c. G. Krüger</a:t>
            </a:r>
          </a:p>
          <a:p>
            <a:r>
              <a:rPr lang="en-US"/>
              <a:t>E. Dorner / Dr. J. Schiller</a:t>
            </a:r>
          </a:p>
        </p:txBody>
      </p:sp>
      <p:sp>
        <p:nvSpPr>
          <p:cNvPr id="7" name="Rectangle 7"/>
          <p:cNvSpPr>
            <a:spLocks noGrp="1" noChangeArrowheads="1"/>
          </p:cNvSpPr>
          <p:nvPr>
            <p:ph type="sldNum" sz="quarter" idx="5"/>
          </p:nvPr>
        </p:nvSpPr>
        <p:spPr>
          <a:ln/>
        </p:spPr>
        <p:txBody>
          <a:bodyPr/>
          <a:lstStyle/>
          <a:p>
            <a:fld id="{38983151-2422-4B37-BA2C-A9CB1F3C0AE0}" type="slidenum">
              <a:rPr lang="en-US"/>
              <a:pPr/>
              <a:t>53</a:t>
            </a:fld>
            <a:endParaRPr lang="en-US"/>
          </a:p>
        </p:txBody>
      </p:sp>
      <p:sp>
        <p:nvSpPr>
          <p:cNvPr id="190466" name="Rectangle 2"/>
          <p:cNvSpPr>
            <a:spLocks noGrp="1" noRot="1" noChangeAspect="1" noChangeArrowheads="1" noTextEdit="1"/>
          </p:cNvSpPr>
          <p:nvPr>
            <p:ph type="sldImg"/>
          </p:nvPr>
        </p:nvSpPr>
        <p:spPr>
          <a:xfrm>
            <a:off x="98425" y="744538"/>
            <a:ext cx="6599238" cy="3713162"/>
          </a:xfrm>
          <a:ln/>
        </p:spPr>
      </p:sp>
      <p:sp>
        <p:nvSpPr>
          <p:cNvPr id="190467" name="Rectangle 3"/>
          <p:cNvSpPr>
            <a:spLocks noGrp="1" noChangeArrowheads="1"/>
          </p:cNvSpPr>
          <p:nvPr>
            <p:ph type="body" idx="1"/>
          </p:nvPr>
        </p:nvSpPr>
        <p:spPr>
          <a:xfrm>
            <a:off x="679450" y="4705350"/>
            <a:ext cx="5435600" cy="4457700"/>
          </a:xfrm>
        </p:spPr>
        <p:txBody>
          <a:bodyPr/>
          <a:lstStyle/>
          <a:p>
            <a:endParaRPr lang="en-US"/>
          </a:p>
        </p:txBody>
      </p:sp>
    </p:spTree>
    <p:extLst>
      <p:ext uri="{BB962C8B-B14F-4D97-AF65-F5344CB8AC3E}">
        <p14:creationId xmlns:p14="http://schemas.microsoft.com/office/powerpoint/2010/main" val="126890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Universität Karlsruhe</a:t>
            </a:r>
          </a:p>
          <a:p>
            <a:r>
              <a:rPr lang="en-US"/>
              <a:t>Institut für Telematik</a:t>
            </a:r>
          </a:p>
        </p:txBody>
      </p:sp>
      <p:sp>
        <p:nvSpPr>
          <p:cNvPr id="6" name="Rectangle 3"/>
          <p:cNvSpPr>
            <a:spLocks noGrp="1" noChangeArrowheads="1"/>
          </p:cNvSpPr>
          <p:nvPr>
            <p:ph type="dt" idx="1"/>
          </p:nvPr>
        </p:nvSpPr>
        <p:spPr>
          <a:ln/>
        </p:spPr>
        <p:txBody>
          <a:bodyPr/>
          <a:lstStyle/>
          <a:p>
            <a:r>
              <a:rPr lang="en-US"/>
              <a:t>Mobilkommunikation</a:t>
            </a:r>
          </a:p>
          <a:p>
            <a:r>
              <a:rPr lang="en-US"/>
              <a:t>SS 1998</a:t>
            </a:r>
          </a:p>
        </p:txBody>
      </p:sp>
      <p:sp>
        <p:nvSpPr>
          <p:cNvPr id="7" name="Rectangle 6"/>
          <p:cNvSpPr>
            <a:spLocks noGrp="1" noChangeArrowheads="1"/>
          </p:cNvSpPr>
          <p:nvPr>
            <p:ph type="ftr" sz="quarter" idx="4"/>
          </p:nvPr>
        </p:nvSpPr>
        <p:spPr>
          <a:ln/>
        </p:spPr>
        <p:txBody>
          <a:bodyPr/>
          <a:lstStyle/>
          <a:p>
            <a:r>
              <a:rPr lang="en-US"/>
              <a:t>Prof. Dr. Dr. h.c. G. Krüger</a:t>
            </a:r>
          </a:p>
          <a:p>
            <a:r>
              <a:rPr lang="en-US"/>
              <a:t>E. Dorner / Dr. J. Schiller</a:t>
            </a:r>
          </a:p>
        </p:txBody>
      </p:sp>
      <p:sp>
        <p:nvSpPr>
          <p:cNvPr id="8" name="Rectangle 7"/>
          <p:cNvSpPr>
            <a:spLocks noGrp="1" noChangeArrowheads="1"/>
          </p:cNvSpPr>
          <p:nvPr>
            <p:ph type="sldNum" sz="quarter" idx="5"/>
          </p:nvPr>
        </p:nvSpPr>
        <p:spPr>
          <a:ln/>
        </p:spPr>
        <p:txBody>
          <a:bodyPr/>
          <a:lstStyle/>
          <a:p>
            <a:fld id="{45A72EB1-516D-42BE-A2BD-EC1AEB6C1FEF}" type="slidenum">
              <a:rPr lang="en-US"/>
              <a:pPr/>
              <a:t>54</a:t>
            </a:fld>
            <a:endParaRPr lang="en-US"/>
          </a:p>
        </p:txBody>
      </p:sp>
      <p:sp>
        <p:nvSpPr>
          <p:cNvPr id="221186" name="Rectangle 7"/>
          <p:cNvSpPr txBox="1">
            <a:spLocks noGrp="1" noChangeArrowheads="1"/>
          </p:cNvSpPr>
          <p:nvPr/>
        </p:nvSpPr>
        <p:spPr bwMode="auto">
          <a:xfrm>
            <a:off x="3849688" y="9409113"/>
            <a:ext cx="2943225" cy="495300"/>
          </a:xfrm>
          <a:prstGeom prst="rect">
            <a:avLst/>
          </a:prstGeom>
          <a:noFill/>
          <a:ln w="9525">
            <a:noFill/>
            <a:miter lim="800000"/>
            <a:headEnd/>
            <a:tailEnd/>
          </a:ln>
        </p:spPr>
        <p:txBody>
          <a:bodyPr lIns="89977" tIns="44988" rIns="89977" bIns="44988" anchor="b"/>
          <a:lstStyle/>
          <a:p>
            <a:pPr algn="r" defTabSz="900113"/>
            <a:fld id="{0C2C3A3F-0F34-4BA1-B5F7-E55E3183D730}" type="slidenum">
              <a:rPr lang="de-DE" sz="1200">
                <a:latin typeface="Arial" pitchFamily="34" charset="0"/>
              </a:rPr>
              <a:pPr algn="r" defTabSz="900113"/>
              <a:t>54</a:t>
            </a:fld>
            <a:endParaRPr lang="de-DE" sz="1200">
              <a:latin typeface="Arial" pitchFamily="34" charset="0"/>
            </a:endParaRPr>
          </a:p>
        </p:txBody>
      </p:sp>
      <p:sp>
        <p:nvSpPr>
          <p:cNvPr id="221187" name="Rectangle 2"/>
          <p:cNvSpPr>
            <a:spLocks noGrp="1" noRot="1" noChangeAspect="1" noChangeArrowheads="1" noTextEdit="1"/>
          </p:cNvSpPr>
          <p:nvPr>
            <p:ph type="sldImg"/>
          </p:nvPr>
        </p:nvSpPr>
        <p:spPr>
          <a:xfrm>
            <a:off x="98425" y="744538"/>
            <a:ext cx="6599238" cy="3713162"/>
          </a:xfrm>
          <a:ln/>
        </p:spPr>
      </p:sp>
      <p:sp>
        <p:nvSpPr>
          <p:cNvPr id="221188" name="Rectangle 3"/>
          <p:cNvSpPr>
            <a:spLocks noGrp="1" noChangeArrowheads="1"/>
          </p:cNvSpPr>
          <p:nvPr>
            <p:ph type="body" idx="1"/>
          </p:nvPr>
        </p:nvSpPr>
        <p:spPr>
          <a:xfrm>
            <a:off x="679450" y="4705350"/>
            <a:ext cx="5435600" cy="4457700"/>
          </a:xfrm>
        </p:spPr>
        <p:txBody>
          <a:bodyPr lIns="89977" tIns="44988" rIns="89977" bIns="44988"/>
          <a:lstStyle/>
          <a:p>
            <a:pPr eaLnBrk="1" hangingPunct="1"/>
            <a:endParaRPr lang="en-US"/>
          </a:p>
        </p:txBody>
      </p:sp>
    </p:spTree>
    <p:extLst>
      <p:ext uri="{BB962C8B-B14F-4D97-AF65-F5344CB8AC3E}">
        <p14:creationId xmlns:p14="http://schemas.microsoft.com/office/powerpoint/2010/main" val="428311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Universität Karlsruhe</a:t>
            </a:r>
          </a:p>
          <a:p>
            <a:r>
              <a:rPr lang="en-US"/>
              <a:t>Institut für Telematik</a:t>
            </a:r>
          </a:p>
        </p:txBody>
      </p:sp>
      <p:sp>
        <p:nvSpPr>
          <p:cNvPr id="6" name="Rectangle 3"/>
          <p:cNvSpPr>
            <a:spLocks noGrp="1" noChangeArrowheads="1"/>
          </p:cNvSpPr>
          <p:nvPr>
            <p:ph type="dt" idx="1"/>
          </p:nvPr>
        </p:nvSpPr>
        <p:spPr>
          <a:ln/>
        </p:spPr>
        <p:txBody>
          <a:bodyPr/>
          <a:lstStyle/>
          <a:p>
            <a:r>
              <a:rPr lang="en-US"/>
              <a:t>Mobilkommunikation</a:t>
            </a:r>
          </a:p>
          <a:p>
            <a:r>
              <a:rPr lang="en-US"/>
              <a:t>SS 1998</a:t>
            </a:r>
          </a:p>
        </p:txBody>
      </p:sp>
      <p:sp>
        <p:nvSpPr>
          <p:cNvPr id="7" name="Rectangle 6"/>
          <p:cNvSpPr>
            <a:spLocks noGrp="1" noChangeArrowheads="1"/>
          </p:cNvSpPr>
          <p:nvPr>
            <p:ph type="ftr" sz="quarter" idx="4"/>
          </p:nvPr>
        </p:nvSpPr>
        <p:spPr>
          <a:ln/>
        </p:spPr>
        <p:txBody>
          <a:bodyPr/>
          <a:lstStyle/>
          <a:p>
            <a:r>
              <a:rPr lang="en-US"/>
              <a:t>Prof. Dr. Dr. h.c. G. Krüger</a:t>
            </a:r>
          </a:p>
          <a:p>
            <a:r>
              <a:rPr lang="en-US"/>
              <a:t>E. Dorner / Dr. J. Schiller</a:t>
            </a:r>
          </a:p>
        </p:txBody>
      </p:sp>
      <p:sp>
        <p:nvSpPr>
          <p:cNvPr id="8" name="Rectangle 7"/>
          <p:cNvSpPr>
            <a:spLocks noGrp="1" noChangeArrowheads="1"/>
          </p:cNvSpPr>
          <p:nvPr>
            <p:ph type="sldNum" sz="quarter" idx="5"/>
          </p:nvPr>
        </p:nvSpPr>
        <p:spPr>
          <a:ln/>
        </p:spPr>
        <p:txBody>
          <a:bodyPr/>
          <a:lstStyle/>
          <a:p>
            <a:fld id="{FBEDDE26-4110-4393-A1A9-40723E047906}" type="slidenum">
              <a:rPr lang="en-US"/>
              <a:pPr/>
              <a:t>55</a:t>
            </a:fld>
            <a:endParaRPr lang="en-US"/>
          </a:p>
        </p:txBody>
      </p:sp>
      <p:sp>
        <p:nvSpPr>
          <p:cNvPr id="223234" name="Rectangle 7"/>
          <p:cNvSpPr txBox="1">
            <a:spLocks noGrp="1" noChangeArrowheads="1"/>
          </p:cNvSpPr>
          <p:nvPr/>
        </p:nvSpPr>
        <p:spPr bwMode="auto">
          <a:xfrm>
            <a:off x="3849688" y="9409113"/>
            <a:ext cx="2943225" cy="495300"/>
          </a:xfrm>
          <a:prstGeom prst="rect">
            <a:avLst/>
          </a:prstGeom>
          <a:noFill/>
          <a:ln w="9525">
            <a:noFill/>
            <a:miter lim="800000"/>
            <a:headEnd/>
            <a:tailEnd/>
          </a:ln>
        </p:spPr>
        <p:txBody>
          <a:bodyPr lIns="89977" tIns="44988" rIns="89977" bIns="44988" anchor="b"/>
          <a:lstStyle/>
          <a:p>
            <a:pPr algn="r" defTabSz="900113"/>
            <a:fld id="{3358C3ED-0BB1-4976-B138-67D3393CFA49}" type="slidenum">
              <a:rPr lang="de-DE" sz="1200">
                <a:latin typeface="Arial" pitchFamily="34" charset="0"/>
              </a:rPr>
              <a:pPr algn="r" defTabSz="900113"/>
              <a:t>55</a:t>
            </a:fld>
            <a:endParaRPr lang="de-DE" sz="1200">
              <a:latin typeface="Arial" pitchFamily="34" charset="0"/>
            </a:endParaRPr>
          </a:p>
        </p:txBody>
      </p:sp>
      <p:sp>
        <p:nvSpPr>
          <p:cNvPr id="223235" name="Rectangle 2"/>
          <p:cNvSpPr>
            <a:spLocks noGrp="1" noRot="1" noChangeAspect="1" noChangeArrowheads="1" noTextEdit="1"/>
          </p:cNvSpPr>
          <p:nvPr>
            <p:ph type="sldImg"/>
          </p:nvPr>
        </p:nvSpPr>
        <p:spPr>
          <a:xfrm>
            <a:off x="98425" y="744538"/>
            <a:ext cx="6599238" cy="3713162"/>
          </a:xfrm>
          <a:ln/>
        </p:spPr>
      </p:sp>
      <p:sp>
        <p:nvSpPr>
          <p:cNvPr id="223236" name="Rectangle 3"/>
          <p:cNvSpPr>
            <a:spLocks noGrp="1" noChangeArrowheads="1"/>
          </p:cNvSpPr>
          <p:nvPr>
            <p:ph type="body" idx="1"/>
          </p:nvPr>
        </p:nvSpPr>
        <p:spPr>
          <a:xfrm>
            <a:off x="679450" y="4705350"/>
            <a:ext cx="5435600" cy="4457700"/>
          </a:xfrm>
        </p:spPr>
        <p:txBody>
          <a:bodyPr lIns="89977" tIns="44988" rIns="89977" bIns="44988"/>
          <a:lstStyle/>
          <a:p>
            <a:pPr eaLnBrk="1" hangingPunct="1"/>
            <a:endParaRPr lang="en-US"/>
          </a:p>
        </p:txBody>
      </p:sp>
    </p:spTree>
    <p:extLst>
      <p:ext uri="{BB962C8B-B14F-4D97-AF65-F5344CB8AC3E}">
        <p14:creationId xmlns:p14="http://schemas.microsoft.com/office/powerpoint/2010/main" val="1217897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3" y="4616455"/>
            <a:ext cx="8623300" cy="1057275"/>
          </a:xfrm>
        </p:spPr>
        <p:txBody>
          <a:bodyPr lIns="360000"/>
          <a:lstStyle>
            <a:lvl1pPr>
              <a:defRPr sz="1500" b="1" smtClean="0">
                <a:solidFill>
                  <a:srgbClr val="0066CC"/>
                </a:solidFill>
              </a:defRPr>
            </a:lvl1pPr>
          </a:lstStyle>
          <a:p>
            <a:r>
              <a:rPr lang="de-DE" smtClean="0"/>
              <a:t>Formatvorlage des Untertitelmasters durch Klicken bearbeiten</a:t>
            </a:r>
          </a:p>
        </p:txBody>
      </p:sp>
      <p:sp>
        <p:nvSpPr>
          <p:cNvPr id="45060" name="Rectangle 5"/>
          <p:cNvSpPr>
            <a:spLocks noGrp="1" noChangeArrowheads="1"/>
          </p:cNvSpPr>
          <p:nvPr>
            <p:ph type="ctrTitle"/>
          </p:nvPr>
        </p:nvSpPr>
        <p:spPr>
          <a:xfrm>
            <a:off x="3213100" y="2579693"/>
            <a:ext cx="8636000" cy="1470025"/>
          </a:xfrm>
        </p:spPr>
        <p:txBody>
          <a:bodyPr lIns="360000" anchor="t"/>
          <a:lstStyle>
            <a:lvl1pPr>
              <a:lnSpc>
                <a:spcPct val="100000"/>
              </a:lnSpc>
              <a:defRPr sz="2700" smtClean="0"/>
            </a:lvl1pPr>
          </a:lstStyle>
          <a:p>
            <a:r>
              <a:rPr lang="de-DE" smtClean="0"/>
              <a:t>Titelmasterformat durch Klicken bearbeiten</a:t>
            </a:r>
          </a:p>
        </p:txBody>
      </p:sp>
      <p:sp>
        <p:nvSpPr>
          <p:cNvPr id="11" name="Rectangle 13"/>
          <p:cNvSpPr>
            <a:spLocks noChangeArrowheads="1"/>
          </p:cNvSpPr>
          <p:nvPr/>
        </p:nvSpPr>
        <p:spPr bwMode="auto">
          <a:xfrm>
            <a:off x="0" y="6665918"/>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p:nvPicPr>
        <p:blipFill>
          <a:blip r:embed="rId2" cstate="print"/>
          <a:srcRect/>
          <a:stretch>
            <a:fillRect/>
          </a:stretch>
        </p:blipFill>
        <p:spPr bwMode="auto">
          <a:xfrm>
            <a:off x="9645121" y="60522"/>
            <a:ext cx="2138363" cy="566737"/>
          </a:xfrm>
          <a:prstGeom prst="rect">
            <a:avLst/>
          </a:prstGeom>
          <a:noFill/>
          <a:ln w="9525">
            <a:noFill/>
            <a:miter lim="800000"/>
            <a:headEnd/>
            <a:tailEnd/>
          </a:ln>
        </p:spPr>
      </p:pic>
      <p:sp>
        <p:nvSpPr>
          <p:cNvPr id="9" name="Text Box 8"/>
          <p:cNvSpPr txBox="1">
            <a:spLocks noChangeArrowheads="1"/>
          </p:cNvSpPr>
          <p:nvPr userDrawn="1"/>
        </p:nvSpPr>
        <p:spPr bwMode="auto">
          <a:xfrm>
            <a:off x="347138" y="295280"/>
            <a:ext cx="5761567" cy="474425"/>
          </a:xfrm>
          <a:prstGeom prst="rect">
            <a:avLst/>
          </a:prstGeom>
          <a:noFill/>
          <a:ln w="9525">
            <a:noFill/>
            <a:miter lim="800000"/>
            <a:headEnd/>
            <a:tailEnd/>
          </a:ln>
          <a:effectLst/>
        </p:spPr>
        <p:txBody>
          <a:bodyPr lIns="0" tIns="0" rIns="0" bIns="0">
            <a:spAutoFit/>
          </a:bodyPr>
          <a:lstStyle/>
          <a:p>
            <a:pPr algn="l" eaLnBrk="0" hangingPunct="0">
              <a:lnSpc>
                <a:spcPct val="65000"/>
              </a:lnSpc>
              <a:spcBef>
                <a:spcPct val="50000"/>
              </a:spcBef>
            </a:pPr>
            <a:r>
              <a:rPr lang="de-DE" sz="750" b="1" dirty="0" smtClean="0">
                <a:solidFill>
                  <a:srgbClr val="5F5F5F"/>
                </a:solidFill>
                <a:cs typeface="Arial" charset="0"/>
              </a:rPr>
              <a:t>Prof. Dr.-Ing Jochen H. Schiller</a:t>
            </a:r>
          </a:p>
          <a:p>
            <a:pPr algn="l" eaLnBrk="0" hangingPunct="0">
              <a:lnSpc>
                <a:spcPct val="65000"/>
              </a:lnSpc>
              <a:spcBef>
                <a:spcPct val="50000"/>
              </a:spcBef>
            </a:pPr>
            <a:r>
              <a:rPr lang="de-DE" sz="750" b="1" dirty="0" err="1" smtClean="0">
                <a:solidFill>
                  <a:srgbClr val="5F5F5F"/>
                </a:solidFill>
                <a:cs typeface="Arial" charset="0"/>
              </a:rPr>
              <a:t>Inst</a:t>
            </a:r>
            <a:r>
              <a:rPr lang="de-DE" sz="750" b="1" dirty="0" smtClean="0">
                <a:solidFill>
                  <a:srgbClr val="5F5F5F"/>
                </a:solidFill>
                <a:cs typeface="Arial" charset="0"/>
              </a:rPr>
              <a:t>. </a:t>
            </a:r>
            <a:r>
              <a:rPr lang="de-DE" sz="750" b="1" dirty="0" err="1" smtClean="0">
                <a:solidFill>
                  <a:srgbClr val="5F5F5F"/>
                </a:solidFill>
                <a:cs typeface="Arial" charset="0"/>
              </a:rPr>
              <a:t>of</a:t>
            </a:r>
            <a:r>
              <a:rPr lang="de-DE" sz="750" b="1" dirty="0" smtClean="0">
                <a:solidFill>
                  <a:srgbClr val="5F5F5F"/>
                </a:solidFill>
                <a:cs typeface="Arial" charset="0"/>
              </a:rPr>
              <a:t> Computer Science</a:t>
            </a:r>
          </a:p>
          <a:p>
            <a:pPr algn="l" eaLnBrk="0" hangingPunct="0">
              <a:lnSpc>
                <a:spcPct val="65000"/>
              </a:lnSpc>
              <a:spcBef>
                <a:spcPct val="50000"/>
              </a:spcBef>
            </a:pPr>
            <a:r>
              <a:rPr lang="de-DE" sz="750" b="1" dirty="0" smtClean="0">
                <a:solidFill>
                  <a:srgbClr val="5F5F5F"/>
                </a:solidFill>
                <a:cs typeface="Arial" charset="0"/>
              </a:rPr>
              <a:t>Freie Universität Berlin</a:t>
            </a:r>
          </a:p>
          <a:p>
            <a:pPr algn="l" eaLnBrk="0" hangingPunct="0">
              <a:lnSpc>
                <a:spcPct val="65000"/>
              </a:lnSpc>
              <a:spcBef>
                <a:spcPct val="50000"/>
              </a:spcBef>
            </a:pPr>
            <a:r>
              <a:rPr lang="de-DE" sz="750" b="1" dirty="0" smtClean="0">
                <a:solidFill>
                  <a:srgbClr val="5F5F5F"/>
                </a:solidFill>
                <a:cs typeface="Arial" charset="0"/>
              </a:rPr>
              <a:t>Germany</a:t>
            </a:r>
            <a:endParaRPr lang="de-DE" sz="750" b="1" dirty="0">
              <a:solidFill>
                <a:srgbClr val="5F5F5F"/>
              </a:solidFill>
              <a:cs typeface="Arial" charset="0"/>
            </a:endParaRPr>
          </a:p>
        </p:txBody>
      </p:sp>
      <p:sp>
        <p:nvSpPr>
          <p:cNvPr id="10" name="Rectangle 8"/>
          <p:cNvSpPr>
            <a:spLocks noGrp="1" noChangeArrowheads="1"/>
          </p:cNvSpPr>
          <p:nvPr>
            <p:ph type="ftr" sz="quarter" idx="3"/>
          </p:nvPr>
        </p:nvSpPr>
        <p:spPr bwMode="auto">
          <a:xfrm>
            <a:off x="334433" y="6656398"/>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750" b="0">
                <a:solidFill>
                  <a:srgbClr val="5F5F5F"/>
                </a:solidFill>
              </a:defRPr>
            </a:lvl1p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3892936474"/>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ftr" sz="quarter" idx="10"/>
          </p:nvPr>
        </p:nvSpPr>
        <p:spPr>
          <a:ln/>
        </p:spPr>
        <p:txBody>
          <a:bodyPr/>
          <a:lstStyle>
            <a:lvl1pPr algn="l">
              <a:defRPr/>
            </a:lvl1p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1698783883"/>
      </p:ext>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87" y="838200"/>
            <a:ext cx="2880783" cy="54784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34437" y="838200"/>
            <a:ext cx="8439151" cy="54784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ftr" sz="quarter" idx="10"/>
          </p:nvPr>
        </p:nvSpPr>
        <p:spPr>
          <a:ln/>
        </p:spPr>
        <p:txBody>
          <a:bodyPr/>
          <a:lstStyle>
            <a:lvl1pPr algn="l">
              <a:defRPr/>
            </a:lvl1p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3661789670"/>
      </p:ext>
    </p:extLst>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185" y="1"/>
            <a:ext cx="8064500" cy="835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9184" y="981075"/>
            <a:ext cx="5755216" cy="5348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981075"/>
            <a:ext cx="5755217" cy="5348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239184" y="6669360"/>
            <a:ext cx="10657416" cy="304800"/>
          </a:xfrm>
        </p:spPr>
        <p:txBody>
          <a:bodyPr/>
          <a:lstStyle>
            <a:lvl1pPr algn="l">
              <a:defRPr/>
            </a:lvl1p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1737290137"/>
      </p:ext>
    </p:extLst>
  </p:cSld>
  <p:clrMapOvr>
    <a:masterClrMapping/>
  </p:clrMapOvr>
  <p:transition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ftr" sz="quarter" idx="10"/>
          </p:nvPr>
        </p:nvSpPr>
        <p:spPr>
          <a:ln/>
        </p:spPr>
        <p:txBody>
          <a:bodyPr/>
          <a:lstStyle>
            <a:lvl1pPr algn="l">
              <a:defRPr/>
            </a:lvl1p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564450456"/>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nchor="t"/>
          <a:lstStyle>
            <a:lvl1pPr algn="l">
              <a:defRPr sz="3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smtClean="0"/>
              <a:t>Textmasterformat bearbeiten</a:t>
            </a:r>
          </a:p>
        </p:txBody>
      </p:sp>
      <p:sp>
        <p:nvSpPr>
          <p:cNvPr id="4" name="Rectangle 8"/>
          <p:cNvSpPr>
            <a:spLocks noGrp="1" noChangeArrowheads="1"/>
          </p:cNvSpPr>
          <p:nvPr>
            <p:ph type="ftr" sz="quarter" idx="10"/>
          </p:nvPr>
        </p:nvSpPr>
        <p:spPr>
          <a:ln/>
        </p:spPr>
        <p:txBody>
          <a:bodyPr/>
          <a:lstStyle>
            <a:lvl1pPr algn="l">
              <a:defRPr/>
            </a:lvl1p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1813166301"/>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34437" y="1808163"/>
            <a:ext cx="5659967" cy="4508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3" y="1808163"/>
            <a:ext cx="5659967" cy="4508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ftr" sz="quarter" idx="10"/>
          </p:nvPr>
        </p:nvSpPr>
        <p:spPr>
          <a:ln/>
        </p:spPr>
        <p:txBody>
          <a:bodyPr/>
          <a:lstStyle>
            <a:lvl1pPr algn="l">
              <a:defRPr/>
            </a:lvl1p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2228462967"/>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8"/>
          <p:cNvSpPr>
            <a:spLocks noGrp="1" noChangeArrowheads="1"/>
          </p:cNvSpPr>
          <p:nvPr>
            <p:ph type="ftr" sz="quarter" idx="10"/>
          </p:nvPr>
        </p:nvSpPr>
        <p:spPr>
          <a:ln/>
        </p:spPr>
        <p:txBody>
          <a:bodyPr/>
          <a:lstStyle>
            <a:lvl1pPr algn="l">
              <a:defRPr/>
            </a:lvl1p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3043842978"/>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8"/>
          <p:cNvSpPr>
            <a:spLocks noGrp="1" noChangeArrowheads="1"/>
          </p:cNvSpPr>
          <p:nvPr>
            <p:ph type="ftr" sz="quarter" idx="10"/>
          </p:nvPr>
        </p:nvSpPr>
        <p:spPr>
          <a:ln/>
        </p:spPr>
        <p:txBody>
          <a:bodyPr/>
          <a:lstStyle>
            <a:lvl1pPr algn="l">
              <a:defRPr/>
            </a:lvl1p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3822354302"/>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lgn="l">
              <a:defRPr/>
            </a:lvl1p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2772072544"/>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lstStyle>
            <a:lvl1pPr algn="l">
              <a:defRPr sz="15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 bearbeiten</a:t>
            </a:r>
          </a:p>
        </p:txBody>
      </p:sp>
      <p:sp>
        <p:nvSpPr>
          <p:cNvPr id="5" name="Rectangle 8"/>
          <p:cNvSpPr>
            <a:spLocks noGrp="1" noChangeArrowheads="1"/>
          </p:cNvSpPr>
          <p:nvPr>
            <p:ph type="ftr" sz="quarter" idx="10"/>
          </p:nvPr>
        </p:nvSpPr>
        <p:spPr>
          <a:ln/>
        </p:spPr>
        <p:txBody>
          <a:bodyPr/>
          <a:lstStyle>
            <a:lvl1pPr algn="l">
              <a:defRPr/>
            </a:lvl1p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766309858"/>
      </p:ext>
    </p:extLst>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15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smtClean="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 bearbeiten</a:t>
            </a:r>
          </a:p>
        </p:txBody>
      </p:sp>
      <p:sp>
        <p:nvSpPr>
          <p:cNvPr id="5" name="Rectangle 8"/>
          <p:cNvSpPr>
            <a:spLocks noGrp="1" noChangeArrowheads="1"/>
          </p:cNvSpPr>
          <p:nvPr>
            <p:ph type="ftr" sz="quarter" idx="10"/>
          </p:nvPr>
        </p:nvSpPr>
        <p:spPr>
          <a:ln/>
        </p:spPr>
        <p:txBody>
          <a:bodyPr/>
          <a:lstStyle>
            <a:lvl1pPr algn="l">
              <a:defRPr/>
            </a:lvl1p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1668058722"/>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18"/>
            <a:ext cx="12192000" cy="192087"/>
          </a:xfrm>
          <a:prstGeom prst="rect">
            <a:avLst/>
          </a:prstGeom>
          <a:solidFill>
            <a:schemeClr val="accent1"/>
          </a:solidFill>
          <a:ln w="9525">
            <a:noFill/>
            <a:miter lim="800000"/>
            <a:headEnd/>
            <a:tailEnd/>
          </a:ln>
        </p:spPr>
        <p:txBody>
          <a:bodyPr wrap="none" anchor="ctr"/>
          <a:lstStyle/>
          <a:p>
            <a:pPr algn="l" eaLnBrk="0" hangingPunct="0">
              <a:defRPr/>
            </a:pPr>
            <a:endParaRPr lang="de-DE" dirty="0">
              <a:latin typeface="Verdana" pitchFamily="34" charset="0"/>
            </a:endParaRPr>
          </a:p>
        </p:txBody>
      </p:sp>
      <p:sp>
        <p:nvSpPr>
          <p:cNvPr id="2051" name="Rectangle 2"/>
          <p:cNvSpPr>
            <a:spLocks noGrp="1" noChangeArrowheads="1"/>
          </p:cNvSpPr>
          <p:nvPr>
            <p:ph type="body" idx="1"/>
          </p:nvPr>
        </p:nvSpPr>
        <p:spPr bwMode="auto">
          <a:xfrm>
            <a:off x="334436" y="1232355"/>
            <a:ext cx="11523133" cy="524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052" name="Rectangle 5"/>
          <p:cNvSpPr>
            <a:spLocks noGrp="1" noChangeArrowheads="1"/>
          </p:cNvSpPr>
          <p:nvPr>
            <p:ph type="title"/>
          </p:nvPr>
        </p:nvSpPr>
        <p:spPr bwMode="auto">
          <a:xfrm>
            <a:off x="334436" y="715494"/>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Mastertitelformat bearbeiten</a:t>
            </a:r>
          </a:p>
        </p:txBody>
      </p:sp>
      <p:sp>
        <p:nvSpPr>
          <p:cNvPr id="327686" name="Rectangle 6"/>
          <p:cNvSpPr>
            <a:spLocks noChangeArrowheads="1"/>
          </p:cNvSpPr>
          <p:nvPr/>
        </p:nvSpPr>
        <p:spPr bwMode="auto">
          <a:xfrm>
            <a:off x="10147300" y="6627813"/>
            <a:ext cx="1636184" cy="239712"/>
          </a:xfrm>
          <a:prstGeom prst="rect">
            <a:avLst/>
          </a:prstGeom>
          <a:noFill/>
          <a:ln w="9525">
            <a:noFill/>
            <a:miter lim="800000"/>
            <a:headEnd/>
            <a:tailEnd/>
          </a:ln>
          <a:effectLst/>
        </p:spPr>
        <p:txBody>
          <a:bodyPr/>
          <a:lstStyle/>
          <a:p>
            <a:pPr algn="r">
              <a:defRPr/>
            </a:pPr>
            <a:r>
              <a:rPr lang="de-DE" sz="750" b="1" dirty="0" smtClean="0">
                <a:solidFill>
                  <a:srgbClr val="5F5F5F"/>
                </a:solidFill>
              </a:rPr>
              <a:t>8.</a:t>
            </a:r>
            <a:fld id="{53965218-A59B-4292-9C98-79B58A46A890}" type="slidenum">
              <a:rPr lang="de-DE" sz="750" b="1" smtClean="0">
                <a:solidFill>
                  <a:srgbClr val="5F5F5F"/>
                </a:solidFill>
              </a:rPr>
              <a:pPr algn="r">
                <a:defRPr/>
              </a:pPr>
              <a:t>‹#›</a:t>
            </a:fld>
            <a:endParaRPr lang="de-DE" sz="750" b="1" dirty="0">
              <a:solidFill>
                <a:srgbClr val="5F5F5F"/>
              </a:solidFill>
            </a:endParaRPr>
          </a:p>
        </p:txBody>
      </p:sp>
      <p:sp>
        <p:nvSpPr>
          <p:cNvPr id="327688" name="Rectangle 8"/>
          <p:cNvSpPr>
            <a:spLocks noGrp="1" noChangeArrowheads="1"/>
          </p:cNvSpPr>
          <p:nvPr>
            <p:ph type="ftr" sz="quarter" idx="3"/>
          </p:nvPr>
        </p:nvSpPr>
        <p:spPr bwMode="auto">
          <a:xfrm>
            <a:off x="334433" y="6656398"/>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750" b="0">
                <a:solidFill>
                  <a:srgbClr val="5F5F5F"/>
                </a:solidFill>
              </a:defRPr>
            </a:lvl1pPr>
          </a:lstStyle>
          <a:p>
            <a:pPr algn="l"/>
            <a:r>
              <a:rPr lang="en-US" smtClean="0"/>
              <a:t>Prof. Dr.-Ing. Jochen H. Schiller      www.jochenschiller.de       Mobile Communications</a:t>
            </a:r>
            <a:endParaRPr lang="en-US" dirty="0"/>
          </a:p>
        </p:txBody>
      </p:sp>
      <p:pic>
        <p:nvPicPr>
          <p:cNvPr id="8" name="Picture 24" descr="Logo_RGB_300dpi"/>
          <p:cNvPicPr>
            <a:picLocks noChangeAspect="1" noChangeArrowheads="1"/>
          </p:cNvPicPr>
          <p:nvPr/>
        </p:nvPicPr>
        <p:blipFill>
          <a:blip r:embed="rId14" cstate="print"/>
          <a:srcRect/>
          <a:stretch>
            <a:fillRect/>
          </a:stretch>
        </p:blipFill>
        <p:spPr bwMode="auto">
          <a:xfrm>
            <a:off x="9645121" y="60522"/>
            <a:ext cx="2138363" cy="566737"/>
          </a:xfrm>
          <a:prstGeom prst="rect">
            <a:avLst/>
          </a:prstGeom>
          <a:noFill/>
          <a:ln w="9525">
            <a:noFill/>
            <a:miter lim="800000"/>
            <a:headEnd/>
            <a:tailEnd/>
          </a:ln>
        </p:spPr>
      </p:pic>
    </p:spTree>
    <p:extLst>
      <p:ext uri="{BB962C8B-B14F-4D97-AF65-F5344CB8AC3E}">
        <p14:creationId xmlns:p14="http://schemas.microsoft.com/office/powerpoint/2010/main" val="15739937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spd="slow"/>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sz="2250" b="1">
          <a:solidFill>
            <a:srgbClr val="003366"/>
          </a:solidFill>
          <a:latin typeface="+mj-lt"/>
          <a:ea typeface="+mj-ea"/>
          <a:cs typeface="+mj-cs"/>
        </a:defRPr>
      </a:lvl1pPr>
      <a:lvl2pPr algn="l" rtl="0" eaLnBrk="1" fontAlgn="base" hangingPunct="1">
        <a:lnSpc>
          <a:spcPct val="85000"/>
        </a:lnSpc>
        <a:spcBef>
          <a:spcPct val="0"/>
        </a:spcBef>
        <a:spcAft>
          <a:spcPct val="0"/>
        </a:spcAft>
        <a:defRPr sz="2250" b="1">
          <a:solidFill>
            <a:srgbClr val="003366"/>
          </a:solidFill>
          <a:latin typeface="Arial" charset="0"/>
        </a:defRPr>
      </a:lvl2pPr>
      <a:lvl3pPr algn="l" rtl="0" eaLnBrk="1" fontAlgn="base" hangingPunct="1">
        <a:lnSpc>
          <a:spcPct val="85000"/>
        </a:lnSpc>
        <a:spcBef>
          <a:spcPct val="0"/>
        </a:spcBef>
        <a:spcAft>
          <a:spcPct val="0"/>
        </a:spcAft>
        <a:defRPr sz="2250" b="1">
          <a:solidFill>
            <a:srgbClr val="003366"/>
          </a:solidFill>
          <a:latin typeface="Arial" charset="0"/>
        </a:defRPr>
      </a:lvl3pPr>
      <a:lvl4pPr algn="l" rtl="0" eaLnBrk="1" fontAlgn="base" hangingPunct="1">
        <a:lnSpc>
          <a:spcPct val="85000"/>
        </a:lnSpc>
        <a:spcBef>
          <a:spcPct val="0"/>
        </a:spcBef>
        <a:spcAft>
          <a:spcPct val="0"/>
        </a:spcAft>
        <a:defRPr sz="2250" b="1">
          <a:solidFill>
            <a:srgbClr val="003366"/>
          </a:solidFill>
          <a:latin typeface="Arial" charset="0"/>
        </a:defRPr>
      </a:lvl4pPr>
      <a:lvl5pPr algn="l" rtl="0" eaLnBrk="1" fontAlgn="base" hangingPunct="1">
        <a:lnSpc>
          <a:spcPct val="85000"/>
        </a:lnSpc>
        <a:spcBef>
          <a:spcPct val="0"/>
        </a:spcBef>
        <a:spcAft>
          <a:spcPct val="0"/>
        </a:spcAft>
        <a:defRPr sz="2250" b="1">
          <a:solidFill>
            <a:srgbClr val="003366"/>
          </a:solidFill>
          <a:latin typeface="Arial" charset="0"/>
        </a:defRPr>
      </a:lvl5pPr>
      <a:lvl6pPr marL="342900" algn="l" rtl="0" eaLnBrk="1" fontAlgn="base" hangingPunct="1">
        <a:lnSpc>
          <a:spcPct val="85000"/>
        </a:lnSpc>
        <a:spcBef>
          <a:spcPct val="0"/>
        </a:spcBef>
        <a:spcAft>
          <a:spcPct val="0"/>
        </a:spcAft>
        <a:defRPr sz="2250" b="1">
          <a:solidFill>
            <a:srgbClr val="003366"/>
          </a:solidFill>
          <a:latin typeface="Arial" charset="0"/>
        </a:defRPr>
      </a:lvl6pPr>
      <a:lvl7pPr marL="685800" algn="l" rtl="0" eaLnBrk="1" fontAlgn="base" hangingPunct="1">
        <a:lnSpc>
          <a:spcPct val="85000"/>
        </a:lnSpc>
        <a:spcBef>
          <a:spcPct val="0"/>
        </a:spcBef>
        <a:spcAft>
          <a:spcPct val="0"/>
        </a:spcAft>
        <a:defRPr sz="2250" b="1">
          <a:solidFill>
            <a:srgbClr val="003366"/>
          </a:solidFill>
          <a:latin typeface="Arial" charset="0"/>
        </a:defRPr>
      </a:lvl7pPr>
      <a:lvl8pPr marL="1028700" algn="l" rtl="0" eaLnBrk="1" fontAlgn="base" hangingPunct="1">
        <a:lnSpc>
          <a:spcPct val="85000"/>
        </a:lnSpc>
        <a:spcBef>
          <a:spcPct val="0"/>
        </a:spcBef>
        <a:spcAft>
          <a:spcPct val="0"/>
        </a:spcAft>
        <a:defRPr sz="2250" b="1">
          <a:solidFill>
            <a:srgbClr val="003366"/>
          </a:solidFill>
          <a:latin typeface="Arial" charset="0"/>
        </a:defRPr>
      </a:lvl8pPr>
      <a:lvl9pPr marL="1371600" algn="l" rtl="0" eaLnBrk="1" fontAlgn="base" hangingPunct="1">
        <a:lnSpc>
          <a:spcPct val="85000"/>
        </a:lnSpc>
        <a:spcBef>
          <a:spcPct val="0"/>
        </a:spcBef>
        <a:spcAft>
          <a:spcPct val="0"/>
        </a:spcAft>
        <a:defRPr sz="2250" b="1">
          <a:solidFill>
            <a:srgbClr val="003366"/>
          </a:solidFill>
          <a:latin typeface="Arial" charset="0"/>
        </a:defRPr>
      </a:lvl9pPr>
    </p:titleStyle>
    <p:bodyStyle>
      <a:lvl1pPr algn="l" rtl="0" eaLnBrk="1" fontAlgn="base" hangingPunct="1">
        <a:lnSpc>
          <a:spcPct val="102000"/>
        </a:lnSpc>
        <a:spcBef>
          <a:spcPts val="375"/>
        </a:spcBef>
        <a:spcAft>
          <a:spcPct val="0"/>
        </a:spcAft>
        <a:buClr>
          <a:srgbClr val="000000"/>
        </a:buClr>
        <a:defRPr>
          <a:solidFill>
            <a:srgbClr val="000000"/>
          </a:solidFill>
          <a:latin typeface="+mn-lt"/>
          <a:ea typeface="+mn-ea"/>
          <a:cs typeface="+mn-cs"/>
        </a:defRPr>
      </a:lvl1pPr>
      <a:lvl2pPr marL="266700"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2pPr>
      <a:lvl3pPr marL="542925" indent="-141685" algn="l" rtl="0" eaLnBrk="1" fontAlgn="base" hangingPunct="1">
        <a:lnSpc>
          <a:spcPct val="102000"/>
        </a:lnSpc>
        <a:spcBef>
          <a:spcPts val="375"/>
        </a:spcBef>
        <a:spcAft>
          <a:spcPct val="0"/>
        </a:spcAft>
        <a:buClr>
          <a:srgbClr val="000000"/>
        </a:buClr>
        <a:buChar char="-"/>
        <a:defRPr>
          <a:solidFill>
            <a:srgbClr val="000000"/>
          </a:solidFill>
          <a:latin typeface="+mn-lt"/>
        </a:defRPr>
      </a:lvl3pPr>
      <a:lvl4pPr marL="8096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4pPr>
      <a:lvl5pPr marL="10763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5pPr>
      <a:lvl6pPr marL="14192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6pPr>
      <a:lvl7pPr marL="17621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7pPr>
      <a:lvl8pPr marL="21050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8pPr>
      <a:lvl9pPr marL="24479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5.wmf"/><Relationship Id="rId7"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3.wmf"/><Relationship Id="rId10" Type="http://schemas.openxmlformats.org/officeDocument/2006/relationships/image" Target="../media/image2.wmf"/><Relationship Id="rId4" Type="http://schemas.openxmlformats.org/officeDocument/2006/relationships/oleObject" Target="../embeddings/oleObject13.bin"/><Relationship Id="rId9"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5.wmf"/><Relationship Id="rId7"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10"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www.riot-os.org/" TargetMode="Externa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5.wmf"/><Relationship Id="rId7"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3.wmf"/><Relationship Id="rId10" Type="http://schemas.openxmlformats.org/officeDocument/2006/relationships/image" Target="../media/image2.wmf"/><Relationship Id="rId4" Type="http://schemas.openxmlformats.org/officeDocument/2006/relationships/oleObject" Target="../embeddings/oleObject5.bin"/><Relationship Id="rId9" Type="http://schemas.openxmlformats.org/officeDocument/2006/relationships/oleObject" Target="../embeddings/oleObject8.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wmf"/><Relationship Id="rId5" Type="http://schemas.openxmlformats.org/officeDocument/2006/relationships/image" Target="../media/image2.wmf"/><Relationship Id="rId4" Type="http://schemas.openxmlformats.org/officeDocument/2006/relationships/image" Target="../media/image15.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5.wmf"/><Relationship Id="rId7"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3.wmf"/><Relationship Id="rId10" Type="http://schemas.openxmlformats.org/officeDocument/2006/relationships/image" Target="../media/image2.wmf"/><Relationship Id="rId4" Type="http://schemas.openxmlformats.org/officeDocument/2006/relationships/oleObject" Target="../embeddings/oleObject9.bin"/><Relationship Id="rId9" Type="http://schemas.openxmlformats.org/officeDocument/2006/relationships/oleObject" Target="../embeddings/oleObject12.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Rectangle 9"/>
          <p:cNvSpPr>
            <a:spLocks noGrp="1" noChangeArrowheads="1"/>
          </p:cNvSpPr>
          <p:nvPr>
            <p:ph type="subTitle" idx="1"/>
          </p:nvPr>
        </p:nvSpPr>
        <p:spPr>
          <a:xfrm>
            <a:off x="3213103" y="4049718"/>
            <a:ext cx="8623300" cy="2606679"/>
          </a:xfrm>
        </p:spPr>
        <p:txBody>
          <a:bodyPr>
            <a:normAutofit/>
          </a:bodyPr>
          <a:lstStyle/>
          <a:p>
            <a:r>
              <a:rPr lang="en-US" sz="1800" dirty="0" smtClean="0"/>
              <a:t>Mobile IP, Security, </a:t>
            </a:r>
            <a:r>
              <a:rPr lang="en-US" sz="1800" dirty="0" smtClean="0"/>
              <a:t>MIPv6</a:t>
            </a:r>
            <a:r>
              <a:rPr lang="en-US" sz="1800" dirty="0" smtClean="0"/>
              <a:t>, </a:t>
            </a:r>
            <a:r>
              <a:rPr lang="en-US" sz="1800" dirty="0" smtClean="0"/>
              <a:t>PMIPv6</a:t>
            </a:r>
            <a:endParaRPr lang="en-US" sz="1800" dirty="0" smtClean="0"/>
          </a:p>
          <a:p>
            <a:r>
              <a:rPr lang="en-US" sz="1800" dirty="0" smtClean="0"/>
              <a:t>Micro mobility support, Locator/ID </a:t>
            </a:r>
            <a:r>
              <a:rPr lang="en-US" sz="1800" dirty="0" smtClean="0"/>
              <a:t>split</a:t>
            </a:r>
            <a:endParaRPr lang="en-US" sz="1800" dirty="0" smtClean="0"/>
          </a:p>
          <a:p>
            <a:r>
              <a:rPr lang="en-US" sz="1800" dirty="0" smtClean="0"/>
              <a:t>Ad-hoc networks, Routing protocols, </a:t>
            </a:r>
            <a:r>
              <a:rPr lang="en-US" sz="1800" dirty="0" smtClean="0"/>
              <a:t>WSN/IoT</a:t>
            </a:r>
            <a:endParaRPr lang="en-US" sz="1800" dirty="0" smtClean="0"/>
          </a:p>
          <a:p>
            <a:endParaRPr lang="en-US" sz="1800" dirty="0" smtClean="0"/>
          </a:p>
          <a:p>
            <a:r>
              <a:rPr lang="en-US" sz="1800" dirty="0" smtClean="0"/>
              <a:t>TCP-mechanisms</a:t>
            </a:r>
            <a:endParaRPr lang="en-US" sz="1800" dirty="0"/>
          </a:p>
          <a:p>
            <a:r>
              <a:rPr lang="en-US" sz="1800" dirty="0"/>
              <a:t>Classical </a:t>
            </a:r>
            <a:r>
              <a:rPr lang="en-US" sz="1800" dirty="0" smtClean="0"/>
              <a:t>approaches, PEPs </a:t>
            </a:r>
            <a:r>
              <a:rPr lang="en-US" sz="1800" dirty="0"/>
              <a:t>in general</a:t>
            </a:r>
          </a:p>
          <a:p>
            <a:r>
              <a:rPr lang="en-US" sz="1800" dirty="0"/>
              <a:t>Additional </a:t>
            </a:r>
            <a:r>
              <a:rPr lang="en-US" sz="1800" dirty="0" smtClean="0"/>
              <a:t>optimizations</a:t>
            </a:r>
            <a:endParaRPr lang="en-US" sz="1800" dirty="0"/>
          </a:p>
        </p:txBody>
      </p:sp>
      <p:sp>
        <p:nvSpPr>
          <p:cNvPr id="37896" name="Rectangle 8"/>
          <p:cNvSpPr>
            <a:spLocks noGrp="1" noChangeArrowheads="1"/>
          </p:cNvSpPr>
          <p:nvPr>
            <p:ph type="ctrTitle"/>
          </p:nvPr>
        </p:nvSpPr>
        <p:spPr/>
        <p:txBody>
          <a:bodyPr/>
          <a:lstStyle/>
          <a:p>
            <a:r>
              <a:rPr lang="en-US" dirty="0" smtClean="0"/>
              <a:t>Mobile Communications</a:t>
            </a:r>
            <a:br>
              <a:rPr lang="en-US" dirty="0" smtClean="0"/>
            </a:br>
            <a:r>
              <a:rPr lang="en-US" dirty="0" smtClean="0"/>
              <a:t>Chapter 6: Internet Protocols</a:t>
            </a:r>
            <a:endParaRPr lang="en-US" dirty="0"/>
          </a:p>
        </p:txBody>
      </p:sp>
      <p:sp>
        <p:nvSpPr>
          <p:cNvPr id="4" name="Rectangle 7"/>
          <p:cNvSpPr>
            <a:spLocks noGrp="1" noChangeArrowheads="1"/>
          </p:cNvSpPr>
          <p:nvPr>
            <p:ph type="ftr" sz="quarter" idx="3"/>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Rectangle 5"/>
          <p:cNvSpPr>
            <a:spLocks noGrp="1" noChangeArrowheads="1"/>
          </p:cNvSpPr>
          <p:nvPr>
            <p:ph type="title"/>
          </p:nvPr>
        </p:nvSpPr>
        <p:spPr/>
        <p:txBody>
          <a:bodyPr/>
          <a:lstStyle/>
          <a:p>
            <a:r>
              <a:rPr lang="en-US"/>
              <a:t>Network integration</a:t>
            </a:r>
          </a:p>
        </p:txBody>
      </p:sp>
      <p:sp>
        <p:nvSpPr>
          <p:cNvPr id="124934" name="Rectangle 6"/>
          <p:cNvSpPr>
            <a:spLocks noGrp="1" noChangeArrowheads="1"/>
          </p:cNvSpPr>
          <p:nvPr>
            <p:ph idx="1"/>
          </p:nvPr>
        </p:nvSpPr>
        <p:spPr/>
        <p:txBody>
          <a:bodyPr/>
          <a:lstStyle/>
          <a:p>
            <a:pPr>
              <a:lnSpc>
                <a:spcPct val="90000"/>
              </a:lnSpc>
            </a:pPr>
            <a:r>
              <a:rPr lang="en-US" sz="2000" dirty="0"/>
              <a:t>Agent Advertisement</a:t>
            </a:r>
          </a:p>
          <a:p>
            <a:pPr lvl="1">
              <a:lnSpc>
                <a:spcPct val="90000"/>
              </a:lnSpc>
            </a:pPr>
            <a:r>
              <a:rPr lang="en-US" dirty="0"/>
              <a:t>HA and FA periodically send advertisement messages into their physical subnets</a:t>
            </a:r>
          </a:p>
          <a:p>
            <a:pPr lvl="1">
              <a:lnSpc>
                <a:spcPct val="90000"/>
              </a:lnSpc>
            </a:pPr>
            <a:r>
              <a:rPr lang="en-US" dirty="0"/>
              <a:t>MN listens to these messages and detects, if it is in the home or a foreign network (standard case for home network)</a:t>
            </a:r>
          </a:p>
          <a:p>
            <a:pPr lvl="1">
              <a:lnSpc>
                <a:spcPct val="90000"/>
              </a:lnSpc>
            </a:pPr>
            <a:r>
              <a:rPr lang="en-US" dirty="0"/>
              <a:t>MN reads a COA from the FA advertisement </a:t>
            </a:r>
            <a:r>
              <a:rPr lang="en-US" dirty="0" smtClean="0"/>
              <a:t>messages</a:t>
            </a:r>
          </a:p>
          <a:p>
            <a:pPr lvl="1">
              <a:lnSpc>
                <a:spcPct val="90000"/>
              </a:lnSpc>
            </a:pPr>
            <a:endParaRPr lang="en-US" dirty="0"/>
          </a:p>
          <a:p>
            <a:pPr>
              <a:lnSpc>
                <a:spcPct val="90000"/>
              </a:lnSpc>
            </a:pPr>
            <a:r>
              <a:rPr lang="en-US" sz="2000" dirty="0"/>
              <a:t>Registration (always limited lifetime!)</a:t>
            </a:r>
          </a:p>
          <a:p>
            <a:pPr lvl="1">
              <a:lnSpc>
                <a:spcPct val="90000"/>
              </a:lnSpc>
            </a:pPr>
            <a:r>
              <a:rPr lang="en-US" dirty="0"/>
              <a:t>MN signals COA to the HA via the FA, HA acknowledges via FA to MN</a:t>
            </a:r>
          </a:p>
          <a:p>
            <a:pPr lvl="1">
              <a:lnSpc>
                <a:spcPct val="90000"/>
              </a:lnSpc>
            </a:pPr>
            <a:r>
              <a:rPr lang="en-US" dirty="0"/>
              <a:t>these actions have to be secured by authentication </a:t>
            </a:r>
            <a:endParaRPr lang="en-US" dirty="0" smtClean="0"/>
          </a:p>
          <a:p>
            <a:pPr lvl="1">
              <a:lnSpc>
                <a:spcPct val="90000"/>
              </a:lnSpc>
            </a:pPr>
            <a:endParaRPr lang="en-US" dirty="0"/>
          </a:p>
          <a:p>
            <a:pPr>
              <a:lnSpc>
                <a:spcPct val="90000"/>
              </a:lnSpc>
            </a:pPr>
            <a:r>
              <a:rPr lang="en-US" sz="2000" dirty="0"/>
              <a:t>Advertisement</a:t>
            </a:r>
          </a:p>
          <a:p>
            <a:pPr lvl="1">
              <a:lnSpc>
                <a:spcPct val="90000"/>
              </a:lnSpc>
            </a:pPr>
            <a:r>
              <a:rPr lang="en-US" dirty="0"/>
              <a:t>HA advertises the IP address of the MN (as for fixed systems), i.e. standard routing information</a:t>
            </a:r>
          </a:p>
          <a:p>
            <a:pPr lvl="1">
              <a:lnSpc>
                <a:spcPct val="90000"/>
              </a:lnSpc>
            </a:pPr>
            <a:r>
              <a:rPr lang="en-US" dirty="0"/>
              <a:t>routers adjust their entries, these are stable for a longer time (HA responsible for a MN over a longer period of time)</a:t>
            </a:r>
          </a:p>
          <a:p>
            <a:pPr lvl="1">
              <a:lnSpc>
                <a:spcPct val="90000"/>
              </a:lnSpc>
            </a:pPr>
            <a:r>
              <a:rPr lang="en-US" dirty="0"/>
              <a:t>packets to the MN are sent to the HA, </a:t>
            </a:r>
          </a:p>
          <a:p>
            <a:pPr lvl="1">
              <a:lnSpc>
                <a:spcPct val="90000"/>
              </a:lnSpc>
            </a:pPr>
            <a:r>
              <a:rPr lang="en-US" dirty="0"/>
              <a:t>independent of changes in COA/FA</a:t>
            </a:r>
          </a:p>
          <a:p>
            <a:pPr lvl="1">
              <a:lnSpc>
                <a:spcPct val="90000"/>
              </a:lnSpc>
            </a:pPr>
            <a:endParaRPr lang="en-US" dirty="0"/>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Agent advertisement</a:t>
            </a:r>
          </a:p>
        </p:txBody>
      </p:sp>
      <p:sp>
        <p:nvSpPr>
          <p:cNvPr id="2" name="Content Placeholder 1"/>
          <p:cNvSpPr>
            <a:spLocks noGrp="1"/>
          </p:cNvSpPr>
          <p:nvPr>
            <p:ph idx="1"/>
          </p:nvPr>
        </p:nvSpPr>
        <p:spPr/>
        <p:txBody>
          <a:bodyPr/>
          <a:lstStyle/>
          <a:p>
            <a:r>
              <a:rPr lang="en-US" dirty="0" smtClean="0"/>
              <a:t>Extended ICMP Router Advertisements</a:t>
            </a:r>
            <a:endParaRPr lang="en-US" dirty="0"/>
          </a:p>
        </p:txBody>
      </p:sp>
      <p:sp>
        <p:nvSpPr>
          <p:cNvPr id="50" name="Footer Placeholder 2"/>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40347" name="Text Box 59"/>
          <p:cNvSpPr txBox="1">
            <a:spLocks noChangeArrowheads="1"/>
          </p:cNvSpPr>
          <p:nvPr/>
        </p:nvSpPr>
        <p:spPr bwMode="auto">
          <a:xfrm>
            <a:off x="859057" y="3271838"/>
            <a:ext cx="4722813" cy="278130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type = 16</a:t>
            </a:r>
          </a:p>
          <a:p>
            <a:pPr algn="l" eaLnBrk="0" hangingPunct="0"/>
            <a:r>
              <a:rPr lang="de-DE" sz="1600" dirty="0" err="1">
                <a:latin typeface="Arial" pitchFamily="34" charset="0"/>
              </a:rPr>
              <a:t>length</a:t>
            </a:r>
            <a:r>
              <a:rPr lang="de-DE" sz="1600" dirty="0">
                <a:latin typeface="Arial" pitchFamily="34" charset="0"/>
              </a:rPr>
              <a:t> = 6 + 4 * #COAs</a:t>
            </a:r>
          </a:p>
          <a:p>
            <a:pPr algn="l" eaLnBrk="0" hangingPunct="0"/>
            <a:r>
              <a:rPr lang="de-DE" sz="1600" dirty="0">
                <a:latin typeface="Arial" pitchFamily="34" charset="0"/>
              </a:rPr>
              <a:t>R: </a:t>
            </a:r>
            <a:r>
              <a:rPr lang="de-DE" sz="1600" dirty="0" err="1">
                <a:latin typeface="Arial" pitchFamily="34" charset="0"/>
              </a:rPr>
              <a:t>registration</a:t>
            </a:r>
            <a:r>
              <a:rPr lang="de-DE" sz="1600" dirty="0">
                <a:latin typeface="Arial" pitchFamily="34" charset="0"/>
              </a:rPr>
              <a:t> </a:t>
            </a:r>
            <a:r>
              <a:rPr lang="de-DE" sz="1600" dirty="0" err="1">
                <a:latin typeface="Arial" pitchFamily="34" charset="0"/>
              </a:rPr>
              <a:t>required</a:t>
            </a:r>
            <a:endParaRPr lang="de-DE" sz="1600" dirty="0">
              <a:latin typeface="Arial" pitchFamily="34" charset="0"/>
            </a:endParaRPr>
          </a:p>
          <a:p>
            <a:pPr algn="l" eaLnBrk="0" hangingPunct="0"/>
            <a:r>
              <a:rPr lang="de-DE" sz="1600" dirty="0">
                <a:latin typeface="Arial" pitchFamily="34" charset="0"/>
              </a:rPr>
              <a:t>B: </a:t>
            </a:r>
            <a:r>
              <a:rPr lang="de-DE" sz="1600" dirty="0" err="1">
                <a:latin typeface="Arial" pitchFamily="34" charset="0"/>
              </a:rPr>
              <a:t>busy</a:t>
            </a:r>
            <a:r>
              <a:rPr lang="de-DE" sz="1600" dirty="0">
                <a:latin typeface="Arial" pitchFamily="34" charset="0"/>
              </a:rPr>
              <a:t>, </a:t>
            </a:r>
            <a:r>
              <a:rPr lang="de-DE" sz="1600" dirty="0" err="1">
                <a:latin typeface="Arial" pitchFamily="34" charset="0"/>
              </a:rPr>
              <a:t>no</a:t>
            </a:r>
            <a:r>
              <a:rPr lang="de-DE" sz="1600" dirty="0">
                <a:latin typeface="Arial" pitchFamily="34" charset="0"/>
              </a:rPr>
              <a:t> </a:t>
            </a:r>
            <a:r>
              <a:rPr lang="de-DE" sz="1600" dirty="0" err="1">
                <a:latin typeface="Arial" pitchFamily="34" charset="0"/>
              </a:rPr>
              <a:t>more</a:t>
            </a:r>
            <a:r>
              <a:rPr lang="de-DE" sz="1600" dirty="0">
                <a:latin typeface="Arial" pitchFamily="34" charset="0"/>
              </a:rPr>
              <a:t> </a:t>
            </a:r>
            <a:r>
              <a:rPr lang="de-DE" sz="1600" dirty="0" err="1">
                <a:latin typeface="Arial" pitchFamily="34" charset="0"/>
              </a:rPr>
              <a:t>registrations</a:t>
            </a:r>
            <a:endParaRPr lang="de-DE" sz="1600" dirty="0">
              <a:latin typeface="Arial" pitchFamily="34" charset="0"/>
            </a:endParaRPr>
          </a:p>
          <a:p>
            <a:pPr algn="l" eaLnBrk="0" hangingPunct="0"/>
            <a:r>
              <a:rPr lang="de-DE" sz="1600" dirty="0">
                <a:latin typeface="Arial" pitchFamily="34" charset="0"/>
              </a:rPr>
              <a:t>H: </a:t>
            </a:r>
            <a:r>
              <a:rPr lang="de-DE" sz="1600" dirty="0" err="1">
                <a:latin typeface="Arial" pitchFamily="34" charset="0"/>
              </a:rPr>
              <a:t>home</a:t>
            </a:r>
            <a:r>
              <a:rPr lang="de-DE" sz="1600" dirty="0">
                <a:latin typeface="Arial" pitchFamily="34" charset="0"/>
              </a:rPr>
              <a:t> </a:t>
            </a:r>
            <a:r>
              <a:rPr lang="de-DE" sz="1600" dirty="0" err="1">
                <a:latin typeface="Arial" pitchFamily="34" charset="0"/>
              </a:rPr>
              <a:t>agent</a:t>
            </a:r>
            <a:endParaRPr lang="de-DE" sz="1600" dirty="0">
              <a:latin typeface="Arial" pitchFamily="34" charset="0"/>
            </a:endParaRPr>
          </a:p>
          <a:p>
            <a:pPr algn="l" eaLnBrk="0" hangingPunct="0"/>
            <a:r>
              <a:rPr lang="de-DE" sz="1600" dirty="0">
                <a:latin typeface="Arial" pitchFamily="34" charset="0"/>
              </a:rPr>
              <a:t>F: </a:t>
            </a:r>
            <a:r>
              <a:rPr lang="de-DE" sz="1600" dirty="0" err="1">
                <a:latin typeface="Arial" pitchFamily="34" charset="0"/>
              </a:rPr>
              <a:t>foreign</a:t>
            </a:r>
            <a:r>
              <a:rPr lang="de-DE" sz="1600" dirty="0">
                <a:latin typeface="Arial" pitchFamily="34" charset="0"/>
              </a:rPr>
              <a:t> </a:t>
            </a:r>
            <a:r>
              <a:rPr lang="de-DE" sz="1600" dirty="0" err="1">
                <a:latin typeface="Arial" pitchFamily="34" charset="0"/>
              </a:rPr>
              <a:t>agent</a:t>
            </a:r>
            <a:endParaRPr lang="de-DE" sz="1600" dirty="0">
              <a:latin typeface="Arial" pitchFamily="34" charset="0"/>
            </a:endParaRPr>
          </a:p>
          <a:p>
            <a:pPr algn="l" eaLnBrk="0" hangingPunct="0"/>
            <a:r>
              <a:rPr lang="de-DE" sz="1600" dirty="0">
                <a:latin typeface="Arial" pitchFamily="34" charset="0"/>
              </a:rPr>
              <a:t>M: minimal </a:t>
            </a:r>
            <a:r>
              <a:rPr lang="de-DE" sz="1600" dirty="0" err="1">
                <a:latin typeface="Arial" pitchFamily="34" charset="0"/>
              </a:rPr>
              <a:t>encapsulation</a:t>
            </a:r>
            <a:endParaRPr lang="de-DE" sz="1600" dirty="0">
              <a:latin typeface="Arial" pitchFamily="34" charset="0"/>
            </a:endParaRPr>
          </a:p>
          <a:p>
            <a:pPr algn="l" eaLnBrk="0" hangingPunct="0"/>
            <a:r>
              <a:rPr lang="de-DE" sz="1600" dirty="0">
                <a:latin typeface="Arial" pitchFamily="34" charset="0"/>
              </a:rPr>
              <a:t>G: GRE </a:t>
            </a:r>
            <a:r>
              <a:rPr lang="de-DE" sz="1600" dirty="0" err="1">
                <a:latin typeface="Arial" pitchFamily="34" charset="0"/>
              </a:rPr>
              <a:t>encapsulation</a:t>
            </a:r>
            <a:endParaRPr lang="de-DE" sz="1600" dirty="0">
              <a:latin typeface="Arial" pitchFamily="34" charset="0"/>
            </a:endParaRPr>
          </a:p>
          <a:p>
            <a:pPr algn="l" eaLnBrk="0" hangingPunct="0"/>
            <a:r>
              <a:rPr lang="de-DE" sz="1600" dirty="0">
                <a:latin typeface="Arial" pitchFamily="34" charset="0"/>
              </a:rPr>
              <a:t>r: =0, </a:t>
            </a:r>
            <a:r>
              <a:rPr lang="de-DE" sz="1600" dirty="0" err="1">
                <a:latin typeface="Arial" pitchFamily="34" charset="0"/>
              </a:rPr>
              <a:t>ignored</a:t>
            </a:r>
            <a:r>
              <a:rPr lang="de-DE" sz="1600" dirty="0">
                <a:latin typeface="Arial" pitchFamily="34" charset="0"/>
              </a:rPr>
              <a:t> (</a:t>
            </a:r>
            <a:r>
              <a:rPr lang="de-DE" sz="1600" dirty="0" err="1">
                <a:latin typeface="Arial" pitchFamily="34" charset="0"/>
              </a:rPr>
              <a:t>former</a:t>
            </a:r>
            <a:r>
              <a:rPr lang="de-DE" sz="1600" dirty="0">
                <a:latin typeface="Arial" pitchFamily="34" charset="0"/>
              </a:rPr>
              <a:t> Van Jacobson </a:t>
            </a:r>
            <a:r>
              <a:rPr lang="de-DE" sz="1600" dirty="0" err="1">
                <a:latin typeface="Arial" pitchFamily="34" charset="0"/>
              </a:rPr>
              <a:t>compression</a:t>
            </a:r>
            <a:r>
              <a:rPr lang="de-DE" sz="1600" dirty="0">
                <a:latin typeface="Arial" pitchFamily="34" charset="0"/>
              </a:rPr>
              <a:t>)</a:t>
            </a:r>
          </a:p>
          <a:p>
            <a:pPr algn="l" eaLnBrk="0" hangingPunct="0"/>
            <a:r>
              <a:rPr lang="de-DE" sz="1600" dirty="0">
                <a:latin typeface="Arial" pitchFamily="34" charset="0"/>
              </a:rPr>
              <a:t>T: FA </a:t>
            </a:r>
            <a:r>
              <a:rPr lang="de-DE" sz="1600" dirty="0" err="1">
                <a:latin typeface="Arial" pitchFamily="34" charset="0"/>
              </a:rPr>
              <a:t>supports</a:t>
            </a:r>
            <a:r>
              <a:rPr lang="de-DE" sz="1600" dirty="0">
                <a:latin typeface="Arial" pitchFamily="34" charset="0"/>
              </a:rPr>
              <a:t> </a:t>
            </a:r>
            <a:r>
              <a:rPr lang="de-DE" sz="1600" dirty="0" err="1">
                <a:latin typeface="Arial" pitchFamily="34" charset="0"/>
              </a:rPr>
              <a:t>reverse</a:t>
            </a:r>
            <a:r>
              <a:rPr lang="de-DE" sz="1600" dirty="0">
                <a:latin typeface="Arial" pitchFamily="34" charset="0"/>
              </a:rPr>
              <a:t> </a:t>
            </a:r>
            <a:r>
              <a:rPr lang="de-DE" sz="1600" dirty="0" err="1">
                <a:latin typeface="Arial" pitchFamily="34" charset="0"/>
              </a:rPr>
              <a:t>tunneling</a:t>
            </a:r>
            <a:endParaRPr lang="de-DE" sz="1600" dirty="0">
              <a:latin typeface="Arial" pitchFamily="34" charset="0"/>
            </a:endParaRPr>
          </a:p>
          <a:p>
            <a:pPr algn="l" eaLnBrk="0" hangingPunct="0"/>
            <a:r>
              <a:rPr lang="de-DE" sz="1600" dirty="0" err="1">
                <a:latin typeface="Arial" pitchFamily="34" charset="0"/>
              </a:rPr>
              <a:t>reserved</a:t>
            </a:r>
            <a:r>
              <a:rPr lang="de-DE" sz="1600" dirty="0">
                <a:latin typeface="Arial" pitchFamily="34" charset="0"/>
              </a:rPr>
              <a:t>: =0, </a:t>
            </a:r>
            <a:r>
              <a:rPr lang="de-DE" sz="1600" dirty="0" err="1">
                <a:latin typeface="Arial" pitchFamily="34" charset="0"/>
              </a:rPr>
              <a:t>ignored</a:t>
            </a:r>
            <a:endParaRPr lang="de-DE" sz="1600" dirty="0">
              <a:latin typeface="Arial" pitchFamily="34" charset="0"/>
            </a:endParaRPr>
          </a:p>
        </p:txBody>
      </p:sp>
      <p:sp>
        <p:nvSpPr>
          <p:cNvPr id="140291" name="Rectangle 3"/>
          <p:cNvSpPr>
            <a:spLocks noChangeArrowheads="1"/>
          </p:cNvSpPr>
          <p:nvPr/>
        </p:nvSpPr>
        <p:spPr bwMode="auto">
          <a:xfrm>
            <a:off x="6106491" y="2197263"/>
            <a:ext cx="48768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preference level 1</a:t>
            </a:r>
          </a:p>
        </p:txBody>
      </p:sp>
      <p:sp>
        <p:nvSpPr>
          <p:cNvPr id="140292" name="Rectangle 4"/>
          <p:cNvSpPr>
            <a:spLocks noChangeArrowheads="1"/>
          </p:cNvSpPr>
          <p:nvPr/>
        </p:nvSpPr>
        <p:spPr bwMode="auto">
          <a:xfrm>
            <a:off x="6106491" y="1968663"/>
            <a:ext cx="48768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router address 1</a:t>
            </a:r>
          </a:p>
        </p:txBody>
      </p:sp>
      <p:sp>
        <p:nvSpPr>
          <p:cNvPr id="140293" name="Rectangle 5"/>
          <p:cNvSpPr>
            <a:spLocks noChangeArrowheads="1"/>
          </p:cNvSpPr>
          <p:nvPr/>
        </p:nvSpPr>
        <p:spPr bwMode="auto">
          <a:xfrm>
            <a:off x="6106491" y="1740063"/>
            <a:ext cx="12192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#addresses</a:t>
            </a:r>
          </a:p>
        </p:txBody>
      </p:sp>
      <p:sp>
        <p:nvSpPr>
          <p:cNvPr id="140294" name="Rectangle 6"/>
          <p:cNvSpPr>
            <a:spLocks noChangeArrowheads="1"/>
          </p:cNvSpPr>
          <p:nvPr/>
        </p:nvSpPr>
        <p:spPr bwMode="auto">
          <a:xfrm>
            <a:off x="6106491" y="1511463"/>
            <a:ext cx="12192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type</a:t>
            </a:r>
          </a:p>
        </p:txBody>
      </p:sp>
      <p:sp>
        <p:nvSpPr>
          <p:cNvPr id="140295" name="Rectangle 7"/>
          <p:cNvSpPr>
            <a:spLocks noChangeArrowheads="1"/>
          </p:cNvSpPr>
          <p:nvPr/>
        </p:nvSpPr>
        <p:spPr bwMode="auto">
          <a:xfrm>
            <a:off x="7325691" y="1740063"/>
            <a:ext cx="12192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addr. size</a:t>
            </a:r>
          </a:p>
        </p:txBody>
      </p:sp>
      <p:sp>
        <p:nvSpPr>
          <p:cNvPr id="140296" name="Rectangle 8"/>
          <p:cNvSpPr>
            <a:spLocks noChangeArrowheads="1"/>
          </p:cNvSpPr>
          <p:nvPr/>
        </p:nvSpPr>
        <p:spPr bwMode="auto">
          <a:xfrm>
            <a:off x="8544891" y="1740063"/>
            <a:ext cx="24384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lifetime</a:t>
            </a:r>
          </a:p>
        </p:txBody>
      </p:sp>
      <p:sp>
        <p:nvSpPr>
          <p:cNvPr id="140298" name="Rectangle 10"/>
          <p:cNvSpPr>
            <a:spLocks noChangeArrowheads="1"/>
          </p:cNvSpPr>
          <p:nvPr/>
        </p:nvSpPr>
        <p:spPr bwMode="auto">
          <a:xfrm>
            <a:off x="8544891" y="1511463"/>
            <a:ext cx="24384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checksum</a:t>
            </a:r>
          </a:p>
        </p:txBody>
      </p:sp>
      <p:sp>
        <p:nvSpPr>
          <p:cNvPr id="140303" name="Rectangle 15"/>
          <p:cNvSpPr>
            <a:spLocks noChangeArrowheads="1"/>
          </p:cNvSpPr>
          <p:nvPr/>
        </p:nvSpPr>
        <p:spPr bwMode="auto">
          <a:xfrm>
            <a:off x="6106491" y="4026063"/>
            <a:ext cx="48768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COA 1</a:t>
            </a:r>
          </a:p>
        </p:txBody>
      </p:sp>
      <p:sp>
        <p:nvSpPr>
          <p:cNvPr id="140304" name="Rectangle 16"/>
          <p:cNvSpPr>
            <a:spLocks noChangeArrowheads="1"/>
          </p:cNvSpPr>
          <p:nvPr/>
        </p:nvSpPr>
        <p:spPr bwMode="auto">
          <a:xfrm>
            <a:off x="6106491" y="4254663"/>
            <a:ext cx="48768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COA 2</a:t>
            </a:r>
          </a:p>
        </p:txBody>
      </p:sp>
      <p:sp>
        <p:nvSpPr>
          <p:cNvPr id="140306" name="Rectangle 18"/>
          <p:cNvSpPr>
            <a:spLocks noChangeArrowheads="1"/>
          </p:cNvSpPr>
          <p:nvPr/>
        </p:nvSpPr>
        <p:spPr bwMode="auto">
          <a:xfrm>
            <a:off x="6106491" y="3568863"/>
            <a:ext cx="12192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type = 16</a:t>
            </a:r>
          </a:p>
        </p:txBody>
      </p:sp>
      <p:sp>
        <p:nvSpPr>
          <p:cNvPr id="140307" name="Rectangle 19"/>
          <p:cNvSpPr>
            <a:spLocks noChangeArrowheads="1"/>
          </p:cNvSpPr>
          <p:nvPr/>
        </p:nvSpPr>
        <p:spPr bwMode="auto">
          <a:xfrm>
            <a:off x="8544891" y="3568863"/>
            <a:ext cx="24384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sequence number</a:t>
            </a:r>
          </a:p>
        </p:txBody>
      </p:sp>
      <p:sp>
        <p:nvSpPr>
          <p:cNvPr id="140309" name="Rectangle 21"/>
          <p:cNvSpPr>
            <a:spLocks noChangeArrowheads="1"/>
          </p:cNvSpPr>
          <p:nvPr/>
        </p:nvSpPr>
        <p:spPr bwMode="auto">
          <a:xfrm>
            <a:off x="7325691" y="3568863"/>
            <a:ext cx="12192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length</a:t>
            </a:r>
          </a:p>
        </p:txBody>
      </p:sp>
      <p:sp>
        <p:nvSpPr>
          <p:cNvPr id="140310" name="Line 22"/>
          <p:cNvSpPr>
            <a:spLocks noChangeShapeType="1"/>
          </p:cNvSpPr>
          <p:nvPr/>
        </p:nvSpPr>
        <p:spPr bwMode="auto">
          <a:xfrm flipV="1">
            <a:off x="6106491" y="1282863"/>
            <a:ext cx="0" cy="228600"/>
          </a:xfrm>
          <a:prstGeom prst="line">
            <a:avLst/>
          </a:prstGeom>
          <a:noFill/>
          <a:ln w="9525">
            <a:solidFill>
              <a:schemeClr val="tx1"/>
            </a:solidFill>
            <a:round/>
            <a:headEnd/>
            <a:tailEnd/>
          </a:ln>
          <a:effectLst/>
        </p:spPr>
        <p:txBody>
          <a:bodyPr wrap="none" anchor="ctr"/>
          <a:lstStyle/>
          <a:p>
            <a:endParaRPr lang="en-US"/>
          </a:p>
        </p:txBody>
      </p:sp>
      <p:sp>
        <p:nvSpPr>
          <p:cNvPr id="140311" name="Line 23"/>
          <p:cNvSpPr>
            <a:spLocks noChangeShapeType="1"/>
          </p:cNvSpPr>
          <p:nvPr/>
        </p:nvSpPr>
        <p:spPr bwMode="auto">
          <a:xfrm flipV="1">
            <a:off x="7325691" y="1282863"/>
            <a:ext cx="0" cy="228600"/>
          </a:xfrm>
          <a:prstGeom prst="line">
            <a:avLst/>
          </a:prstGeom>
          <a:noFill/>
          <a:ln w="9525">
            <a:solidFill>
              <a:schemeClr val="tx1"/>
            </a:solidFill>
            <a:round/>
            <a:headEnd/>
            <a:tailEnd/>
          </a:ln>
          <a:effectLst/>
        </p:spPr>
        <p:txBody>
          <a:bodyPr wrap="none" anchor="ctr"/>
          <a:lstStyle/>
          <a:p>
            <a:endParaRPr lang="en-US"/>
          </a:p>
        </p:txBody>
      </p:sp>
      <p:sp>
        <p:nvSpPr>
          <p:cNvPr id="140312" name="Line 24"/>
          <p:cNvSpPr>
            <a:spLocks noChangeShapeType="1"/>
          </p:cNvSpPr>
          <p:nvPr/>
        </p:nvSpPr>
        <p:spPr bwMode="auto">
          <a:xfrm flipV="1">
            <a:off x="8544891" y="1282863"/>
            <a:ext cx="0" cy="228600"/>
          </a:xfrm>
          <a:prstGeom prst="line">
            <a:avLst/>
          </a:prstGeom>
          <a:noFill/>
          <a:ln w="9525">
            <a:solidFill>
              <a:schemeClr val="tx1"/>
            </a:solidFill>
            <a:round/>
            <a:headEnd/>
            <a:tailEnd/>
          </a:ln>
          <a:effectLst/>
        </p:spPr>
        <p:txBody>
          <a:bodyPr wrap="none" anchor="ctr"/>
          <a:lstStyle/>
          <a:p>
            <a:endParaRPr lang="en-US"/>
          </a:p>
        </p:txBody>
      </p:sp>
      <p:sp>
        <p:nvSpPr>
          <p:cNvPr id="140313" name="Line 25"/>
          <p:cNvSpPr>
            <a:spLocks noChangeShapeType="1"/>
          </p:cNvSpPr>
          <p:nvPr/>
        </p:nvSpPr>
        <p:spPr bwMode="auto">
          <a:xfrm flipV="1">
            <a:off x="9764091" y="1282863"/>
            <a:ext cx="0" cy="228600"/>
          </a:xfrm>
          <a:prstGeom prst="line">
            <a:avLst/>
          </a:prstGeom>
          <a:noFill/>
          <a:ln w="9525">
            <a:solidFill>
              <a:schemeClr val="tx1"/>
            </a:solidFill>
            <a:round/>
            <a:headEnd/>
            <a:tailEnd/>
          </a:ln>
          <a:effectLst/>
        </p:spPr>
        <p:txBody>
          <a:bodyPr wrap="none" anchor="ctr"/>
          <a:lstStyle/>
          <a:p>
            <a:endParaRPr lang="en-US"/>
          </a:p>
        </p:txBody>
      </p:sp>
      <p:sp>
        <p:nvSpPr>
          <p:cNvPr id="140314" name="Line 26"/>
          <p:cNvSpPr>
            <a:spLocks noChangeShapeType="1"/>
          </p:cNvSpPr>
          <p:nvPr/>
        </p:nvSpPr>
        <p:spPr bwMode="auto">
          <a:xfrm flipV="1">
            <a:off x="10983291" y="1282863"/>
            <a:ext cx="0" cy="228600"/>
          </a:xfrm>
          <a:prstGeom prst="line">
            <a:avLst/>
          </a:prstGeom>
          <a:noFill/>
          <a:ln w="9525">
            <a:solidFill>
              <a:schemeClr val="tx1"/>
            </a:solidFill>
            <a:round/>
            <a:headEnd/>
            <a:tailEnd/>
          </a:ln>
          <a:effectLst/>
        </p:spPr>
        <p:txBody>
          <a:bodyPr wrap="none" anchor="ctr"/>
          <a:lstStyle/>
          <a:p>
            <a:endParaRPr lang="en-US"/>
          </a:p>
        </p:txBody>
      </p:sp>
      <p:sp>
        <p:nvSpPr>
          <p:cNvPr id="140315" name="Text Box 27"/>
          <p:cNvSpPr txBox="1">
            <a:spLocks noChangeArrowheads="1"/>
          </p:cNvSpPr>
          <p:nvPr/>
        </p:nvSpPr>
        <p:spPr bwMode="auto">
          <a:xfrm>
            <a:off x="6090616" y="1190788"/>
            <a:ext cx="296862"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0</a:t>
            </a:r>
          </a:p>
        </p:txBody>
      </p:sp>
      <p:sp>
        <p:nvSpPr>
          <p:cNvPr id="140316" name="Text Box 28"/>
          <p:cNvSpPr txBox="1">
            <a:spLocks noChangeArrowheads="1"/>
          </p:cNvSpPr>
          <p:nvPr/>
        </p:nvSpPr>
        <p:spPr bwMode="auto">
          <a:xfrm>
            <a:off x="7070104" y="1206663"/>
            <a:ext cx="296863"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7</a:t>
            </a:r>
          </a:p>
        </p:txBody>
      </p:sp>
      <p:sp>
        <p:nvSpPr>
          <p:cNvPr id="140317" name="Text Box 29"/>
          <p:cNvSpPr txBox="1">
            <a:spLocks noChangeArrowheads="1"/>
          </p:cNvSpPr>
          <p:nvPr/>
        </p:nvSpPr>
        <p:spPr bwMode="auto">
          <a:xfrm>
            <a:off x="7325691" y="1206663"/>
            <a:ext cx="296862"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8</a:t>
            </a:r>
          </a:p>
        </p:txBody>
      </p:sp>
      <p:sp>
        <p:nvSpPr>
          <p:cNvPr id="140318" name="Text Box 30"/>
          <p:cNvSpPr txBox="1">
            <a:spLocks noChangeArrowheads="1"/>
          </p:cNvSpPr>
          <p:nvPr/>
        </p:nvSpPr>
        <p:spPr bwMode="auto">
          <a:xfrm>
            <a:off x="8176592" y="1206663"/>
            <a:ext cx="4095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15</a:t>
            </a:r>
          </a:p>
        </p:txBody>
      </p:sp>
      <p:sp>
        <p:nvSpPr>
          <p:cNvPr id="140319" name="Text Box 31"/>
          <p:cNvSpPr txBox="1">
            <a:spLocks noChangeArrowheads="1"/>
          </p:cNvSpPr>
          <p:nvPr/>
        </p:nvSpPr>
        <p:spPr bwMode="auto">
          <a:xfrm>
            <a:off x="8544892" y="1206663"/>
            <a:ext cx="4095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16</a:t>
            </a:r>
          </a:p>
        </p:txBody>
      </p:sp>
      <p:sp>
        <p:nvSpPr>
          <p:cNvPr id="140320" name="Text Box 32"/>
          <p:cNvSpPr txBox="1">
            <a:spLocks noChangeArrowheads="1"/>
          </p:cNvSpPr>
          <p:nvPr/>
        </p:nvSpPr>
        <p:spPr bwMode="auto">
          <a:xfrm>
            <a:off x="10646742" y="1206663"/>
            <a:ext cx="4095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31</a:t>
            </a:r>
          </a:p>
        </p:txBody>
      </p:sp>
      <p:sp>
        <p:nvSpPr>
          <p:cNvPr id="140321" name="Text Box 33"/>
          <p:cNvSpPr txBox="1">
            <a:spLocks noChangeArrowheads="1"/>
          </p:cNvSpPr>
          <p:nvPr/>
        </p:nvSpPr>
        <p:spPr bwMode="auto">
          <a:xfrm>
            <a:off x="9764092" y="1206663"/>
            <a:ext cx="4095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24</a:t>
            </a:r>
          </a:p>
        </p:txBody>
      </p:sp>
      <p:sp>
        <p:nvSpPr>
          <p:cNvPr id="140322" name="Text Box 34"/>
          <p:cNvSpPr txBox="1">
            <a:spLocks noChangeArrowheads="1"/>
          </p:cNvSpPr>
          <p:nvPr/>
        </p:nvSpPr>
        <p:spPr bwMode="auto">
          <a:xfrm>
            <a:off x="9383092" y="1206663"/>
            <a:ext cx="4095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23</a:t>
            </a:r>
          </a:p>
        </p:txBody>
      </p:sp>
      <p:sp>
        <p:nvSpPr>
          <p:cNvPr id="140323" name="Rectangle 35"/>
          <p:cNvSpPr>
            <a:spLocks noChangeArrowheads="1"/>
          </p:cNvSpPr>
          <p:nvPr/>
        </p:nvSpPr>
        <p:spPr bwMode="auto">
          <a:xfrm>
            <a:off x="7325691" y="1511463"/>
            <a:ext cx="12192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code</a:t>
            </a:r>
          </a:p>
        </p:txBody>
      </p:sp>
      <p:sp>
        <p:nvSpPr>
          <p:cNvPr id="140324" name="Rectangle 36"/>
          <p:cNvSpPr>
            <a:spLocks noChangeArrowheads="1"/>
          </p:cNvSpPr>
          <p:nvPr/>
        </p:nvSpPr>
        <p:spPr bwMode="auto">
          <a:xfrm>
            <a:off x="6106491" y="2654463"/>
            <a:ext cx="48768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preference level 2</a:t>
            </a:r>
          </a:p>
        </p:txBody>
      </p:sp>
      <p:sp>
        <p:nvSpPr>
          <p:cNvPr id="140325" name="Rectangle 37"/>
          <p:cNvSpPr>
            <a:spLocks noChangeArrowheads="1"/>
          </p:cNvSpPr>
          <p:nvPr/>
        </p:nvSpPr>
        <p:spPr bwMode="auto">
          <a:xfrm>
            <a:off x="6106491" y="2425863"/>
            <a:ext cx="48768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router address 2</a:t>
            </a:r>
          </a:p>
        </p:txBody>
      </p:sp>
      <p:sp>
        <p:nvSpPr>
          <p:cNvPr id="140326" name="Line 38"/>
          <p:cNvSpPr>
            <a:spLocks noChangeShapeType="1"/>
          </p:cNvSpPr>
          <p:nvPr/>
        </p:nvSpPr>
        <p:spPr bwMode="auto">
          <a:xfrm>
            <a:off x="6106491" y="2883063"/>
            <a:ext cx="0" cy="228600"/>
          </a:xfrm>
          <a:prstGeom prst="line">
            <a:avLst/>
          </a:prstGeom>
          <a:noFill/>
          <a:ln w="9525">
            <a:solidFill>
              <a:schemeClr val="tx1"/>
            </a:solidFill>
            <a:round/>
            <a:headEnd/>
            <a:tailEnd/>
          </a:ln>
          <a:effectLst/>
        </p:spPr>
        <p:txBody>
          <a:bodyPr wrap="none" anchor="ctr"/>
          <a:lstStyle/>
          <a:p>
            <a:endParaRPr lang="en-US"/>
          </a:p>
        </p:txBody>
      </p:sp>
      <p:sp>
        <p:nvSpPr>
          <p:cNvPr id="140327" name="Line 39"/>
          <p:cNvSpPr>
            <a:spLocks noChangeShapeType="1"/>
          </p:cNvSpPr>
          <p:nvPr/>
        </p:nvSpPr>
        <p:spPr bwMode="auto">
          <a:xfrm>
            <a:off x="10983291" y="2883063"/>
            <a:ext cx="0" cy="228600"/>
          </a:xfrm>
          <a:prstGeom prst="line">
            <a:avLst/>
          </a:prstGeom>
          <a:noFill/>
          <a:ln w="9525">
            <a:solidFill>
              <a:schemeClr val="tx1"/>
            </a:solidFill>
            <a:round/>
            <a:headEnd/>
            <a:tailEnd/>
          </a:ln>
          <a:effectLst/>
        </p:spPr>
        <p:txBody>
          <a:bodyPr wrap="none" anchor="ctr"/>
          <a:lstStyle/>
          <a:p>
            <a:endParaRPr lang="en-US"/>
          </a:p>
        </p:txBody>
      </p:sp>
      <p:sp>
        <p:nvSpPr>
          <p:cNvPr id="140328" name="Line 40"/>
          <p:cNvSpPr>
            <a:spLocks noChangeShapeType="1"/>
          </p:cNvSpPr>
          <p:nvPr/>
        </p:nvSpPr>
        <p:spPr bwMode="auto">
          <a:xfrm>
            <a:off x="6106491" y="3340263"/>
            <a:ext cx="0" cy="228600"/>
          </a:xfrm>
          <a:prstGeom prst="line">
            <a:avLst/>
          </a:prstGeom>
          <a:noFill/>
          <a:ln w="9525">
            <a:solidFill>
              <a:schemeClr val="tx1"/>
            </a:solidFill>
            <a:round/>
            <a:headEnd/>
            <a:tailEnd/>
          </a:ln>
          <a:effectLst/>
        </p:spPr>
        <p:txBody>
          <a:bodyPr wrap="none" anchor="ctr"/>
          <a:lstStyle/>
          <a:p>
            <a:endParaRPr lang="en-US"/>
          </a:p>
        </p:txBody>
      </p:sp>
      <p:sp>
        <p:nvSpPr>
          <p:cNvPr id="140329" name="Line 41"/>
          <p:cNvSpPr>
            <a:spLocks noChangeShapeType="1"/>
          </p:cNvSpPr>
          <p:nvPr/>
        </p:nvSpPr>
        <p:spPr bwMode="auto">
          <a:xfrm>
            <a:off x="10983291" y="3340263"/>
            <a:ext cx="0" cy="228600"/>
          </a:xfrm>
          <a:prstGeom prst="line">
            <a:avLst/>
          </a:prstGeom>
          <a:noFill/>
          <a:ln w="9525">
            <a:solidFill>
              <a:schemeClr val="tx1"/>
            </a:solidFill>
            <a:round/>
            <a:headEnd/>
            <a:tailEnd/>
          </a:ln>
          <a:effectLst/>
        </p:spPr>
        <p:txBody>
          <a:bodyPr wrap="none" anchor="ctr"/>
          <a:lstStyle/>
          <a:p>
            <a:endParaRPr lang="en-US"/>
          </a:p>
        </p:txBody>
      </p:sp>
      <p:sp>
        <p:nvSpPr>
          <p:cNvPr id="140330" name="Text Box 42"/>
          <p:cNvSpPr txBox="1">
            <a:spLocks noChangeArrowheads="1"/>
          </p:cNvSpPr>
          <p:nvPr/>
        </p:nvSpPr>
        <p:spPr bwMode="auto">
          <a:xfrm>
            <a:off x="8148016" y="2943388"/>
            <a:ext cx="527050"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 . . </a:t>
            </a:r>
          </a:p>
        </p:txBody>
      </p:sp>
      <p:sp>
        <p:nvSpPr>
          <p:cNvPr id="140331" name="Rectangle 43"/>
          <p:cNvSpPr>
            <a:spLocks noChangeArrowheads="1"/>
          </p:cNvSpPr>
          <p:nvPr/>
        </p:nvSpPr>
        <p:spPr bwMode="auto">
          <a:xfrm>
            <a:off x="6106491" y="3797463"/>
            <a:ext cx="24384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registration lifetime</a:t>
            </a:r>
          </a:p>
        </p:txBody>
      </p:sp>
      <p:sp>
        <p:nvSpPr>
          <p:cNvPr id="140332" name="Line 44"/>
          <p:cNvSpPr>
            <a:spLocks noChangeShapeType="1"/>
          </p:cNvSpPr>
          <p:nvPr/>
        </p:nvSpPr>
        <p:spPr bwMode="auto">
          <a:xfrm>
            <a:off x="6106491" y="4483263"/>
            <a:ext cx="0" cy="228600"/>
          </a:xfrm>
          <a:prstGeom prst="line">
            <a:avLst/>
          </a:prstGeom>
          <a:noFill/>
          <a:ln w="9525">
            <a:solidFill>
              <a:schemeClr val="tx1"/>
            </a:solidFill>
            <a:round/>
            <a:headEnd/>
            <a:tailEnd/>
          </a:ln>
          <a:effectLst/>
        </p:spPr>
        <p:txBody>
          <a:bodyPr wrap="none" anchor="ctr"/>
          <a:lstStyle/>
          <a:p>
            <a:endParaRPr lang="en-US"/>
          </a:p>
        </p:txBody>
      </p:sp>
      <p:sp>
        <p:nvSpPr>
          <p:cNvPr id="140333" name="Line 45"/>
          <p:cNvSpPr>
            <a:spLocks noChangeShapeType="1"/>
          </p:cNvSpPr>
          <p:nvPr/>
        </p:nvSpPr>
        <p:spPr bwMode="auto">
          <a:xfrm>
            <a:off x="10983291" y="4483263"/>
            <a:ext cx="0" cy="228600"/>
          </a:xfrm>
          <a:prstGeom prst="line">
            <a:avLst/>
          </a:prstGeom>
          <a:noFill/>
          <a:ln w="9525">
            <a:solidFill>
              <a:schemeClr val="tx1"/>
            </a:solidFill>
            <a:round/>
            <a:headEnd/>
            <a:tailEnd/>
          </a:ln>
          <a:effectLst/>
        </p:spPr>
        <p:txBody>
          <a:bodyPr wrap="none" anchor="ctr"/>
          <a:lstStyle/>
          <a:p>
            <a:endParaRPr lang="en-US"/>
          </a:p>
        </p:txBody>
      </p:sp>
      <p:sp>
        <p:nvSpPr>
          <p:cNvPr id="140334" name="Text Box 46"/>
          <p:cNvSpPr txBox="1">
            <a:spLocks noChangeArrowheads="1"/>
          </p:cNvSpPr>
          <p:nvPr/>
        </p:nvSpPr>
        <p:spPr bwMode="auto">
          <a:xfrm>
            <a:off x="8163891" y="4559463"/>
            <a:ext cx="527050"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 . . </a:t>
            </a:r>
          </a:p>
        </p:txBody>
      </p:sp>
      <p:sp>
        <p:nvSpPr>
          <p:cNvPr id="140335" name="Rectangle 47"/>
          <p:cNvSpPr>
            <a:spLocks noChangeArrowheads="1"/>
          </p:cNvSpPr>
          <p:nvPr/>
        </p:nvSpPr>
        <p:spPr bwMode="auto">
          <a:xfrm>
            <a:off x="8544892" y="3797463"/>
            <a:ext cx="174625"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400">
                <a:latin typeface="Arial" pitchFamily="34" charset="0"/>
              </a:rPr>
              <a:t>R</a:t>
            </a:r>
          </a:p>
        </p:txBody>
      </p:sp>
      <p:sp>
        <p:nvSpPr>
          <p:cNvPr id="140336" name="Rectangle 48"/>
          <p:cNvSpPr>
            <a:spLocks noChangeArrowheads="1"/>
          </p:cNvSpPr>
          <p:nvPr/>
        </p:nvSpPr>
        <p:spPr bwMode="auto">
          <a:xfrm>
            <a:off x="8719517" y="3797463"/>
            <a:ext cx="173037"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400">
                <a:latin typeface="Arial" pitchFamily="34" charset="0"/>
              </a:rPr>
              <a:t>B</a:t>
            </a:r>
          </a:p>
        </p:txBody>
      </p:sp>
      <p:sp>
        <p:nvSpPr>
          <p:cNvPr id="140337" name="Rectangle 49"/>
          <p:cNvSpPr>
            <a:spLocks noChangeArrowheads="1"/>
          </p:cNvSpPr>
          <p:nvPr/>
        </p:nvSpPr>
        <p:spPr bwMode="auto">
          <a:xfrm>
            <a:off x="8892554" y="3797463"/>
            <a:ext cx="174625"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400">
                <a:latin typeface="Arial" pitchFamily="34" charset="0"/>
              </a:rPr>
              <a:t>H</a:t>
            </a:r>
          </a:p>
        </p:txBody>
      </p:sp>
      <p:sp>
        <p:nvSpPr>
          <p:cNvPr id="140338" name="Rectangle 50"/>
          <p:cNvSpPr>
            <a:spLocks noChangeArrowheads="1"/>
          </p:cNvSpPr>
          <p:nvPr/>
        </p:nvSpPr>
        <p:spPr bwMode="auto">
          <a:xfrm>
            <a:off x="9067179" y="3797463"/>
            <a:ext cx="174625"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400">
                <a:latin typeface="Arial" pitchFamily="34" charset="0"/>
              </a:rPr>
              <a:t>F</a:t>
            </a:r>
          </a:p>
        </p:txBody>
      </p:sp>
      <p:sp>
        <p:nvSpPr>
          <p:cNvPr id="140339" name="Rectangle 51"/>
          <p:cNvSpPr>
            <a:spLocks noChangeArrowheads="1"/>
          </p:cNvSpPr>
          <p:nvPr/>
        </p:nvSpPr>
        <p:spPr bwMode="auto">
          <a:xfrm>
            <a:off x="9241804" y="3797463"/>
            <a:ext cx="174625"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400">
                <a:latin typeface="Arial" pitchFamily="34" charset="0"/>
              </a:rPr>
              <a:t>M</a:t>
            </a:r>
          </a:p>
        </p:txBody>
      </p:sp>
      <p:sp>
        <p:nvSpPr>
          <p:cNvPr id="140340" name="Rectangle 52"/>
          <p:cNvSpPr>
            <a:spLocks noChangeArrowheads="1"/>
          </p:cNvSpPr>
          <p:nvPr/>
        </p:nvSpPr>
        <p:spPr bwMode="auto">
          <a:xfrm>
            <a:off x="9416428" y="3797463"/>
            <a:ext cx="173038"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400">
                <a:latin typeface="Arial" pitchFamily="34" charset="0"/>
              </a:rPr>
              <a:t>G</a:t>
            </a:r>
          </a:p>
        </p:txBody>
      </p:sp>
      <p:sp>
        <p:nvSpPr>
          <p:cNvPr id="140341" name="Rectangle 53"/>
          <p:cNvSpPr>
            <a:spLocks noChangeArrowheads="1"/>
          </p:cNvSpPr>
          <p:nvPr/>
        </p:nvSpPr>
        <p:spPr bwMode="auto">
          <a:xfrm>
            <a:off x="9589467" y="3797463"/>
            <a:ext cx="174625"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400">
                <a:latin typeface="Arial" pitchFamily="34" charset="0"/>
              </a:rPr>
              <a:t>r</a:t>
            </a:r>
          </a:p>
        </p:txBody>
      </p:sp>
      <p:sp>
        <p:nvSpPr>
          <p:cNvPr id="140342" name="Rectangle 54"/>
          <p:cNvSpPr>
            <a:spLocks noChangeArrowheads="1"/>
          </p:cNvSpPr>
          <p:nvPr/>
        </p:nvSpPr>
        <p:spPr bwMode="auto">
          <a:xfrm>
            <a:off x="9916491" y="3797463"/>
            <a:ext cx="10668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  reserved</a:t>
            </a:r>
          </a:p>
        </p:txBody>
      </p:sp>
      <p:sp>
        <p:nvSpPr>
          <p:cNvPr id="140345" name="Rectangle 57"/>
          <p:cNvSpPr>
            <a:spLocks noChangeArrowheads="1"/>
          </p:cNvSpPr>
          <p:nvPr/>
        </p:nvSpPr>
        <p:spPr bwMode="auto">
          <a:xfrm>
            <a:off x="9762504" y="3795875"/>
            <a:ext cx="174625"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400">
                <a:latin typeface="Arial" pitchFamily="34" charset="0"/>
              </a:rPr>
              <a:t>T</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t>Registration</a:t>
            </a:r>
          </a:p>
        </p:txBody>
      </p:sp>
      <p:sp>
        <p:nvSpPr>
          <p:cNvPr id="28" name="Footer Placeholder 2"/>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41316" name="Text Box 4"/>
          <p:cNvSpPr txBox="1">
            <a:spLocks noChangeArrowheads="1"/>
          </p:cNvSpPr>
          <p:nvPr/>
        </p:nvSpPr>
        <p:spPr bwMode="auto">
          <a:xfrm>
            <a:off x="6780213" y="3863975"/>
            <a:ext cx="241300"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t</a:t>
            </a:r>
          </a:p>
        </p:txBody>
      </p:sp>
      <p:sp>
        <p:nvSpPr>
          <p:cNvPr id="141317" name="Text Box 5"/>
          <p:cNvSpPr txBox="1">
            <a:spLocks noChangeArrowheads="1"/>
          </p:cNvSpPr>
          <p:nvPr/>
        </p:nvSpPr>
        <p:spPr bwMode="auto">
          <a:xfrm>
            <a:off x="6840538" y="1887538"/>
            <a:ext cx="500062"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MN</a:t>
            </a:r>
          </a:p>
        </p:txBody>
      </p:sp>
      <p:sp>
        <p:nvSpPr>
          <p:cNvPr id="141320" name="Text Box 8"/>
          <p:cNvSpPr txBox="1">
            <a:spLocks noChangeArrowheads="1"/>
          </p:cNvSpPr>
          <p:nvPr/>
        </p:nvSpPr>
        <p:spPr bwMode="auto">
          <a:xfrm>
            <a:off x="8151814" y="1903413"/>
            <a:ext cx="465137"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HA</a:t>
            </a:r>
          </a:p>
        </p:txBody>
      </p:sp>
      <p:grpSp>
        <p:nvGrpSpPr>
          <p:cNvPr id="141349" name="Group 37"/>
          <p:cNvGrpSpPr>
            <a:grpSpLocks/>
          </p:cNvGrpSpPr>
          <p:nvPr/>
        </p:nvGrpSpPr>
        <p:grpSpPr bwMode="auto">
          <a:xfrm>
            <a:off x="7085014" y="2208213"/>
            <a:ext cx="1311275" cy="2036762"/>
            <a:chOff x="3341" y="973"/>
            <a:chExt cx="826" cy="2016"/>
          </a:xfrm>
        </p:grpSpPr>
        <p:sp>
          <p:nvSpPr>
            <p:cNvPr id="141315" name="Line 3"/>
            <p:cNvSpPr>
              <a:spLocks noChangeShapeType="1"/>
            </p:cNvSpPr>
            <p:nvPr/>
          </p:nvSpPr>
          <p:spPr bwMode="auto">
            <a:xfrm>
              <a:off x="3341" y="973"/>
              <a:ext cx="0" cy="2007"/>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318" name="Line 6"/>
            <p:cNvSpPr>
              <a:spLocks noChangeShapeType="1"/>
            </p:cNvSpPr>
            <p:nvPr/>
          </p:nvSpPr>
          <p:spPr bwMode="auto">
            <a:xfrm>
              <a:off x="4167" y="982"/>
              <a:ext cx="0" cy="2007"/>
            </a:xfrm>
            <a:prstGeom prst="line">
              <a:avLst/>
            </a:prstGeom>
            <a:noFill/>
            <a:ln w="9525">
              <a:solidFill>
                <a:schemeClr val="tx1"/>
              </a:solidFill>
              <a:round/>
              <a:headEnd/>
              <a:tailEnd type="triangle" w="med" len="med"/>
            </a:ln>
            <a:effectLst/>
          </p:spPr>
          <p:txBody>
            <a:bodyPr wrap="none" anchor="ctr"/>
            <a:lstStyle/>
            <a:p>
              <a:endParaRPr lang="en-US"/>
            </a:p>
          </p:txBody>
        </p:sp>
      </p:grpSp>
      <p:sp>
        <p:nvSpPr>
          <p:cNvPr id="141325" name="Text Box 13"/>
          <p:cNvSpPr txBox="1">
            <a:spLocks noChangeArrowheads="1"/>
          </p:cNvSpPr>
          <p:nvPr/>
        </p:nvSpPr>
        <p:spPr bwMode="auto">
          <a:xfrm rot="1147394">
            <a:off x="7237638" y="2135516"/>
            <a:ext cx="1069524" cy="523220"/>
          </a:xfrm>
          <a:prstGeom prst="rect">
            <a:avLst/>
          </a:prstGeom>
          <a:noFill/>
          <a:ln w="9525">
            <a:noFill/>
            <a:miter lim="800000"/>
            <a:headEnd/>
            <a:tailEnd/>
          </a:ln>
          <a:effectLst/>
        </p:spPr>
        <p:txBody>
          <a:bodyPr wrap="none">
            <a:spAutoFit/>
          </a:bodyPr>
          <a:lstStyle/>
          <a:p>
            <a:pPr algn="l" eaLnBrk="0" hangingPunct="0"/>
            <a:r>
              <a:rPr lang="en-US" sz="1400">
                <a:latin typeface="Arial" pitchFamily="34" charset="0"/>
              </a:rPr>
              <a:t>registration</a:t>
            </a:r>
          </a:p>
          <a:p>
            <a:pPr algn="l" eaLnBrk="0" hangingPunct="0"/>
            <a:r>
              <a:rPr lang="en-US" sz="1400">
                <a:latin typeface="Arial" pitchFamily="34" charset="0"/>
              </a:rPr>
              <a:t>request</a:t>
            </a:r>
          </a:p>
        </p:txBody>
      </p:sp>
      <p:sp>
        <p:nvSpPr>
          <p:cNvPr id="141326" name="Line 14"/>
          <p:cNvSpPr>
            <a:spLocks noChangeShapeType="1"/>
          </p:cNvSpPr>
          <p:nvPr/>
        </p:nvSpPr>
        <p:spPr bwMode="auto">
          <a:xfrm>
            <a:off x="7085014" y="2436813"/>
            <a:ext cx="1311275" cy="46355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331" name="Text Box 19"/>
          <p:cNvSpPr txBox="1">
            <a:spLocks noChangeArrowheads="1"/>
          </p:cNvSpPr>
          <p:nvPr/>
        </p:nvSpPr>
        <p:spPr bwMode="auto">
          <a:xfrm rot="20452606" flipH="1">
            <a:off x="7232876" y="3099128"/>
            <a:ext cx="1069524" cy="523220"/>
          </a:xfrm>
          <a:prstGeom prst="rect">
            <a:avLst/>
          </a:prstGeom>
          <a:noFill/>
          <a:ln w="9525">
            <a:noFill/>
            <a:miter lim="800000"/>
            <a:headEnd/>
            <a:tailEnd/>
          </a:ln>
          <a:effectLst/>
        </p:spPr>
        <p:txBody>
          <a:bodyPr wrap="none">
            <a:spAutoFit/>
          </a:bodyPr>
          <a:lstStyle/>
          <a:p>
            <a:pPr algn="l" eaLnBrk="0" hangingPunct="0"/>
            <a:r>
              <a:rPr lang="en-US" sz="1400">
                <a:latin typeface="Arial" pitchFamily="34" charset="0"/>
              </a:rPr>
              <a:t>registration</a:t>
            </a:r>
          </a:p>
          <a:p>
            <a:pPr algn="l" eaLnBrk="0" hangingPunct="0"/>
            <a:r>
              <a:rPr lang="en-US" sz="1400">
                <a:latin typeface="Arial" pitchFamily="34" charset="0"/>
              </a:rPr>
              <a:t>reply</a:t>
            </a:r>
          </a:p>
        </p:txBody>
      </p:sp>
      <p:sp>
        <p:nvSpPr>
          <p:cNvPr id="141332" name="Line 20"/>
          <p:cNvSpPr>
            <a:spLocks noChangeShapeType="1"/>
          </p:cNvSpPr>
          <p:nvPr/>
        </p:nvSpPr>
        <p:spPr bwMode="auto">
          <a:xfrm flipH="1">
            <a:off x="7080251" y="3397251"/>
            <a:ext cx="1311275" cy="460375"/>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334" name="Text Box 22"/>
          <p:cNvSpPr txBox="1">
            <a:spLocks noChangeArrowheads="1"/>
          </p:cNvSpPr>
          <p:nvPr/>
        </p:nvSpPr>
        <p:spPr bwMode="auto">
          <a:xfrm>
            <a:off x="2908300" y="4992688"/>
            <a:ext cx="241300"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t</a:t>
            </a:r>
          </a:p>
        </p:txBody>
      </p:sp>
      <p:sp>
        <p:nvSpPr>
          <p:cNvPr id="141335" name="Text Box 23"/>
          <p:cNvSpPr txBox="1">
            <a:spLocks noChangeArrowheads="1"/>
          </p:cNvSpPr>
          <p:nvPr/>
        </p:nvSpPr>
        <p:spPr bwMode="auto">
          <a:xfrm>
            <a:off x="2968626" y="1852613"/>
            <a:ext cx="500063"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MN</a:t>
            </a:r>
          </a:p>
        </p:txBody>
      </p:sp>
      <p:sp>
        <p:nvSpPr>
          <p:cNvPr id="141336" name="Text Box 24"/>
          <p:cNvSpPr txBox="1">
            <a:spLocks noChangeArrowheads="1"/>
          </p:cNvSpPr>
          <p:nvPr/>
        </p:nvSpPr>
        <p:spPr bwMode="auto">
          <a:xfrm>
            <a:off x="4279901" y="1868488"/>
            <a:ext cx="442913"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FA</a:t>
            </a:r>
          </a:p>
        </p:txBody>
      </p:sp>
      <p:sp>
        <p:nvSpPr>
          <p:cNvPr id="141337" name="Line 25"/>
          <p:cNvSpPr>
            <a:spLocks noChangeShapeType="1"/>
          </p:cNvSpPr>
          <p:nvPr/>
        </p:nvSpPr>
        <p:spPr bwMode="auto">
          <a:xfrm>
            <a:off x="3213100" y="2173288"/>
            <a:ext cx="0" cy="3186112"/>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338" name="Line 26"/>
          <p:cNvSpPr>
            <a:spLocks noChangeShapeType="1"/>
          </p:cNvSpPr>
          <p:nvPr/>
        </p:nvSpPr>
        <p:spPr bwMode="auto">
          <a:xfrm>
            <a:off x="4524375" y="2187576"/>
            <a:ext cx="0" cy="3186113"/>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339" name="Line 27"/>
          <p:cNvSpPr>
            <a:spLocks noChangeShapeType="1"/>
          </p:cNvSpPr>
          <p:nvPr/>
        </p:nvSpPr>
        <p:spPr bwMode="auto">
          <a:xfrm>
            <a:off x="5819775" y="2187576"/>
            <a:ext cx="0" cy="3186113"/>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340" name="Text Box 28"/>
          <p:cNvSpPr txBox="1">
            <a:spLocks noChangeArrowheads="1"/>
          </p:cNvSpPr>
          <p:nvPr/>
        </p:nvSpPr>
        <p:spPr bwMode="auto">
          <a:xfrm>
            <a:off x="5575300" y="1868488"/>
            <a:ext cx="465138"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HA</a:t>
            </a:r>
          </a:p>
        </p:txBody>
      </p:sp>
      <p:sp>
        <p:nvSpPr>
          <p:cNvPr id="141341" name="Text Box 29"/>
          <p:cNvSpPr txBox="1">
            <a:spLocks noChangeArrowheads="1"/>
          </p:cNvSpPr>
          <p:nvPr/>
        </p:nvSpPr>
        <p:spPr bwMode="auto">
          <a:xfrm rot="1147394">
            <a:off x="3365726" y="2100591"/>
            <a:ext cx="1069524" cy="523220"/>
          </a:xfrm>
          <a:prstGeom prst="rect">
            <a:avLst/>
          </a:prstGeom>
          <a:noFill/>
          <a:ln w="9525">
            <a:noFill/>
            <a:miter lim="800000"/>
            <a:headEnd/>
            <a:tailEnd/>
          </a:ln>
          <a:effectLst/>
        </p:spPr>
        <p:txBody>
          <a:bodyPr wrap="none">
            <a:spAutoFit/>
          </a:bodyPr>
          <a:lstStyle/>
          <a:p>
            <a:pPr algn="l" eaLnBrk="0" hangingPunct="0"/>
            <a:r>
              <a:rPr lang="en-US" sz="1400">
                <a:latin typeface="Arial" pitchFamily="34" charset="0"/>
              </a:rPr>
              <a:t>registration</a:t>
            </a:r>
          </a:p>
          <a:p>
            <a:pPr algn="l" eaLnBrk="0" hangingPunct="0"/>
            <a:r>
              <a:rPr lang="en-US" sz="1400">
                <a:latin typeface="Arial" pitchFamily="34" charset="0"/>
              </a:rPr>
              <a:t>request</a:t>
            </a:r>
          </a:p>
        </p:txBody>
      </p:sp>
      <p:sp>
        <p:nvSpPr>
          <p:cNvPr id="141342" name="Line 30"/>
          <p:cNvSpPr>
            <a:spLocks noChangeShapeType="1"/>
          </p:cNvSpPr>
          <p:nvPr/>
        </p:nvSpPr>
        <p:spPr bwMode="auto">
          <a:xfrm>
            <a:off x="3213101" y="2401888"/>
            <a:ext cx="1311275" cy="46355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343" name="Text Box 31"/>
          <p:cNvSpPr txBox="1">
            <a:spLocks noChangeArrowheads="1"/>
          </p:cNvSpPr>
          <p:nvPr/>
        </p:nvSpPr>
        <p:spPr bwMode="auto">
          <a:xfrm rot="1147394">
            <a:off x="4656363" y="2703841"/>
            <a:ext cx="1069524" cy="523220"/>
          </a:xfrm>
          <a:prstGeom prst="rect">
            <a:avLst/>
          </a:prstGeom>
          <a:noFill/>
          <a:ln w="9525">
            <a:noFill/>
            <a:miter lim="800000"/>
            <a:headEnd/>
            <a:tailEnd/>
          </a:ln>
          <a:effectLst/>
        </p:spPr>
        <p:txBody>
          <a:bodyPr wrap="none">
            <a:spAutoFit/>
          </a:bodyPr>
          <a:lstStyle/>
          <a:p>
            <a:pPr algn="l" eaLnBrk="0" hangingPunct="0"/>
            <a:r>
              <a:rPr lang="en-US" sz="1400">
                <a:latin typeface="Arial" pitchFamily="34" charset="0"/>
              </a:rPr>
              <a:t>registration</a:t>
            </a:r>
          </a:p>
          <a:p>
            <a:pPr algn="l" eaLnBrk="0" hangingPunct="0"/>
            <a:r>
              <a:rPr lang="en-US" sz="1400">
                <a:latin typeface="Arial" pitchFamily="34" charset="0"/>
              </a:rPr>
              <a:t>request</a:t>
            </a:r>
          </a:p>
        </p:txBody>
      </p:sp>
      <p:sp>
        <p:nvSpPr>
          <p:cNvPr id="141344" name="Line 32"/>
          <p:cNvSpPr>
            <a:spLocks noChangeShapeType="1"/>
          </p:cNvSpPr>
          <p:nvPr/>
        </p:nvSpPr>
        <p:spPr bwMode="auto">
          <a:xfrm>
            <a:off x="4522789" y="3005139"/>
            <a:ext cx="1298575" cy="460375"/>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345" name="Text Box 33"/>
          <p:cNvSpPr txBox="1">
            <a:spLocks noChangeArrowheads="1"/>
          </p:cNvSpPr>
          <p:nvPr/>
        </p:nvSpPr>
        <p:spPr bwMode="auto">
          <a:xfrm rot="20452606" flipH="1">
            <a:off x="4656363" y="3618241"/>
            <a:ext cx="1069524" cy="523220"/>
          </a:xfrm>
          <a:prstGeom prst="rect">
            <a:avLst/>
          </a:prstGeom>
          <a:noFill/>
          <a:ln w="9525">
            <a:noFill/>
            <a:miter lim="800000"/>
            <a:headEnd/>
            <a:tailEnd/>
          </a:ln>
          <a:effectLst/>
        </p:spPr>
        <p:txBody>
          <a:bodyPr wrap="none">
            <a:spAutoFit/>
          </a:bodyPr>
          <a:lstStyle/>
          <a:p>
            <a:pPr algn="l" eaLnBrk="0" hangingPunct="0"/>
            <a:r>
              <a:rPr lang="en-US" sz="1400">
                <a:latin typeface="Arial" pitchFamily="34" charset="0"/>
              </a:rPr>
              <a:t>registration</a:t>
            </a:r>
          </a:p>
          <a:p>
            <a:pPr algn="l" eaLnBrk="0" hangingPunct="0"/>
            <a:r>
              <a:rPr lang="en-US" sz="1400">
                <a:latin typeface="Arial" pitchFamily="34" charset="0"/>
              </a:rPr>
              <a:t>reply</a:t>
            </a:r>
          </a:p>
        </p:txBody>
      </p:sp>
      <p:sp>
        <p:nvSpPr>
          <p:cNvPr id="141346" name="Line 34"/>
          <p:cNvSpPr>
            <a:spLocks noChangeShapeType="1"/>
          </p:cNvSpPr>
          <p:nvPr/>
        </p:nvSpPr>
        <p:spPr bwMode="auto">
          <a:xfrm flipH="1">
            <a:off x="4519614" y="3910013"/>
            <a:ext cx="1304925" cy="46355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347" name="Text Box 35"/>
          <p:cNvSpPr txBox="1">
            <a:spLocks noChangeArrowheads="1"/>
          </p:cNvSpPr>
          <p:nvPr/>
        </p:nvSpPr>
        <p:spPr bwMode="auto">
          <a:xfrm rot="20452606" flipH="1">
            <a:off x="3360963" y="4227841"/>
            <a:ext cx="1069524" cy="523220"/>
          </a:xfrm>
          <a:prstGeom prst="rect">
            <a:avLst/>
          </a:prstGeom>
          <a:noFill/>
          <a:ln w="9525">
            <a:noFill/>
            <a:miter lim="800000"/>
            <a:headEnd/>
            <a:tailEnd/>
          </a:ln>
          <a:effectLst/>
        </p:spPr>
        <p:txBody>
          <a:bodyPr wrap="none">
            <a:spAutoFit/>
          </a:bodyPr>
          <a:lstStyle/>
          <a:p>
            <a:pPr algn="l" eaLnBrk="0" hangingPunct="0"/>
            <a:r>
              <a:rPr lang="en-US" sz="1400">
                <a:latin typeface="Arial" pitchFamily="34" charset="0"/>
              </a:rPr>
              <a:t>registration</a:t>
            </a:r>
          </a:p>
          <a:p>
            <a:pPr algn="l" eaLnBrk="0" hangingPunct="0"/>
            <a:r>
              <a:rPr lang="en-US" sz="1400">
                <a:latin typeface="Arial" pitchFamily="34" charset="0"/>
              </a:rPr>
              <a:t>reply</a:t>
            </a:r>
          </a:p>
        </p:txBody>
      </p:sp>
      <p:sp>
        <p:nvSpPr>
          <p:cNvPr id="141348" name="Line 36"/>
          <p:cNvSpPr>
            <a:spLocks noChangeShapeType="1"/>
          </p:cNvSpPr>
          <p:nvPr/>
        </p:nvSpPr>
        <p:spPr bwMode="auto">
          <a:xfrm flipH="1">
            <a:off x="3208339" y="4525964"/>
            <a:ext cx="1311275" cy="460375"/>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t>Mobile IP registration request</a:t>
            </a:r>
          </a:p>
        </p:txBody>
      </p:sp>
      <p:sp>
        <p:nvSpPr>
          <p:cNvPr id="36" name="Footer Placeholder 2"/>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42339" name="Rectangle 3"/>
          <p:cNvSpPr>
            <a:spLocks noChangeArrowheads="1"/>
          </p:cNvSpPr>
          <p:nvPr/>
        </p:nvSpPr>
        <p:spPr bwMode="auto">
          <a:xfrm>
            <a:off x="3581400" y="2209800"/>
            <a:ext cx="48768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home agent</a:t>
            </a:r>
          </a:p>
        </p:txBody>
      </p:sp>
      <p:sp>
        <p:nvSpPr>
          <p:cNvPr id="142340" name="Rectangle 4"/>
          <p:cNvSpPr>
            <a:spLocks noChangeArrowheads="1"/>
          </p:cNvSpPr>
          <p:nvPr/>
        </p:nvSpPr>
        <p:spPr bwMode="auto">
          <a:xfrm>
            <a:off x="3581400" y="1981200"/>
            <a:ext cx="48768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home address</a:t>
            </a:r>
          </a:p>
        </p:txBody>
      </p:sp>
      <p:sp>
        <p:nvSpPr>
          <p:cNvPr id="142342" name="Rectangle 6"/>
          <p:cNvSpPr>
            <a:spLocks noChangeArrowheads="1"/>
          </p:cNvSpPr>
          <p:nvPr/>
        </p:nvSpPr>
        <p:spPr bwMode="auto">
          <a:xfrm>
            <a:off x="3581400" y="1752600"/>
            <a:ext cx="12192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type = 1</a:t>
            </a:r>
          </a:p>
        </p:txBody>
      </p:sp>
      <p:sp>
        <p:nvSpPr>
          <p:cNvPr id="142345" name="Rectangle 9"/>
          <p:cNvSpPr>
            <a:spLocks noChangeArrowheads="1"/>
          </p:cNvSpPr>
          <p:nvPr/>
        </p:nvSpPr>
        <p:spPr bwMode="auto">
          <a:xfrm>
            <a:off x="6019800" y="1752600"/>
            <a:ext cx="24384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lifetime</a:t>
            </a:r>
          </a:p>
        </p:txBody>
      </p:sp>
      <p:sp>
        <p:nvSpPr>
          <p:cNvPr id="142346" name="Line 10"/>
          <p:cNvSpPr>
            <a:spLocks noChangeShapeType="1"/>
          </p:cNvSpPr>
          <p:nvPr/>
        </p:nvSpPr>
        <p:spPr bwMode="auto">
          <a:xfrm flipV="1">
            <a:off x="3581400" y="1524000"/>
            <a:ext cx="0" cy="228600"/>
          </a:xfrm>
          <a:prstGeom prst="line">
            <a:avLst/>
          </a:prstGeom>
          <a:noFill/>
          <a:ln w="9525">
            <a:solidFill>
              <a:schemeClr val="tx1"/>
            </a:solidFill>
            <a:round/>
            <a:headEnd/>
            <a:tailEnd/>
          </a:ln>
          <a:effectLst/>
        </p:spPr>
        <p:txBody>
          <a:bodyPr wrap="none" anchor="ctr"/>
          <a:lstStyle/>
          <a:p>
            <a:endParaRPr lang="en-US"/>
          </a:p>
        </p:txBody>
      </p:sp>
      <p:sp>
        <p:nvSpPr>
          <p:cNvPr id="142347" name="Line 11"/>
          <p:cNvSpPr>
            <a:spLocks noChangeShapeType="1"/>
          </p:cNvSpPr>
          <p:nvPr/>
        </p:nvSpPr>
        <p:spPr bwMode="auto">
          <a:xfrm flipV="1">
            <a:off x="4800600" y="1524000"/>
            <a:ext cx="0" cy="228600"/>
          </a:xfrm>
          <a:prstGeom prst="line">
            <a:avLst/>
          </a:prstGeom>
          <a:noFill/>
          <a:ln w="9525">
            <a:solidFill>
              <a:schemeClr val="tx1"/>
            </a:solidFill>
            <a:round/>
            <a:headEnd/>
            <a:tailEnd/>
          </a:ln>
          <a:effectLst/>
        </p:spPr>
        <p:txBody>
          <a:bodyPr wrap="none" anchor="ctr"/>
          <a:lstStyle/>
          <a:p>
            <a:endParaRPr lang="en-US"/>
          </a:p>
        </p:txBody>
      </p:sp>
      <p:sp>
        <p:nvSpPr>
          <p:cNvPr id="142348" name="Line 12"/>
          <p:cNvSpPr>
            <a:spLocks noChangeShapeType="1"/>
          </p:cNvSpPr>
          <p:nvPr/>
        </p:nvSpPr>
        <p:spPr bwMode="auto">
          <a:xfrm flipV="1">
            <a:off x="6019800" y="1524000"/>
            <a:ext cx="0" cy="228600"/>
          </a:xfrm>
          <a:prstGeom prst="line">
            <a:avLst/>
          </a:prstGeom>
          <a:noFill/>
          <a:ln w="9525">
            <a:solidFill>
              <a:schemeClr val="tx1"/>
            </a:solidFill>
            <a:round/>
            <a:headEnd/>
            <a:tailEnd/>
          </a:ln>
          <a:effectLst/>
        </p:spPr>
        <p:txBody>
          <a:bodyPr wrap="none" anchor="ctr"/>
          <a:lstStyle/>
          <a:p>
            <a:endParaRPr lang="en-US"/>
          </a:p>
        </p:txBody>
      </p:sp>
      <p:sp>
        <p:nvSpPr>
          <p:cNvPr id="142349" name="Line 13"/>
          <p:cNvSpPr>
            <a:spLocks noChangeShapeType="1"/>
          </p:cNvSpPr>
          <p:nvPr/>
        </p:nvSpPr>
        <p:spPr bwMode="auto">
          <a:xfrm flipV="1">
            <a:off x="7239000" y="1524000"/>
            <a:ext cx="0" cy="228600"/>
          </a:xfrm>
          <a:prstGeom prst="line">
            <a:avLst/>
          </a:prstGeom>
          <a:noFill/>
          <a:ln w="9525">
            <a:solidFill>
              <a:schemeClr val="tx1"/>
            </a:solidFill>
            <a:round/>
            <a:headEnd/>
            <a:tailEnd/>
          </a:ln>
          <a:effectLst/>
        </p:spPr>
        <p:txBody>
          <a:bodyPr wrap="none" anchor="ctr"/>
          <a:lstStyle/>
          <a:p>
            <a:endParaRPr lang="en-US"/>
          </a:p>
        </p:txBody>
      </p:sp>
      <p:sp>
        <p:nvSpPr>
          <p:cNvPr id="142350" name="Line 14"/>
          <p:cNvSpPr>
            <a:spLocks noChangeShapeType="1"/>
          </p:cNvSpPr>
          <p:nvPr/>
        </p:nvSpPr>
        <p:spPr bwMode="auto">
          <a:xfrm flipV="1">
            <a:off x="8458200" y="1524000"/>
            <a:ext cx="0" cy="228600"/>
          </a:xfrm>
          <a:prstGeom prst="line">
            <a:avLst/>
          </a:prstGeom>
          <a:noFill/>
          <a:ln w="9525">
            <a:solidFill>
              <a:schemeClr val="tx1"/>
            </a:solidFill>
            <a:round/>
            <a:headEnd/>
            <a:tailEnd/>
          </a:ln>
          <a:effectLst/>
        </p:spPr>
        <p:txBody>
          <a:bodyPr wrap="none" anchor="ctr"/>
          <a:lstStyle/>
          <a:p>
            <a:endParaRPr lang="en-US"/>
          </a:p>
        </p:txBody>
      </p:sp>
      <p:sp>
        <p:nvSpPr>
          <p:cNvPr id="142351" name="Text Box 15"/>
          <p:cNvSpPr txBox="1">
            <a:spLocks noChangeArrowheads="1"/>
          </p:cNvSpPr>
          <p:nvPr/>
        </p:nvSpPr>
        <p:spPr bwMode="auto">
          <a:xfrm>
            <a:off x="3565526" y="1431925"/>
            <a:ext cx="296863"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0</a:t>
            </a:r>
          </a:p>
        </p:txBody>
      </p:sp>
      <p:sp>
        <p:nvSpPr>
          <p:cNvPr id="142352" name="Text Box 16"/>
          <p:cNvSpPr txBox="1">
            <a:spLocks noChangeArrowheads="1"/>
          </p:cNvSpPr>
          <p:nvPr/>
        </p:nvSpPr>
        <p:spPr bwMode="auto">
          <a:xfrm>
            <a:off x="4545013" y="1447800"/>
            <a:ext cx="296862"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7</a:t>
            </a:r>
          </a:p>
        </p:txBody>
      </p:sp>
      <p:sp>
        <p:nvSpPr>
          <p:cNvPr id="142353" name="Text Box 17"/>
          <p:cNvSpPr txBox="1">
            <a:spLocks noChangeArrowheads="1"/>
          </p:cNvSpPr>
          <p:nvPr/>
        </p:nvSpPr>
        <p:spPr bwMode="auto">
          <a:xfrm>
            <a:off x="4800601" y="1447800"/>
            <a:ext cx="296863" cy="336550"/>
          </a:xfrm>
          <a:prstGeom prst="rect">
            <a:avLst/>
          </a:prstGeom>
          <a:solidFill>
            <a:schemeClr val="bg1"/>
          </a:solidFill>
          <a:ln w="9525">
            <a:noFill/>
            <a:miter lim="800000"/>
            <a:headEnd/>
            <a:tailEnd/>
          </a:ln>
          <a:effectLst/>
        </p:spPr>
        <p:txBody>
          <a:bodyPr wrap="none">
            <a:spAutoFit/>
          </a:bodyPr>
          <a:lstStyle/>
          <a:p>
            <a:pPr algn="l" eaLnBrk="0" hangingPunct="0"/>
            <a:r>
              <a:rPr lang="en-US" sz="1600">
                <a:latin typeface="Arial" pitchFamily="34" charset="0"/>
              </a:rPr>
              <a:t>8</a:t>
            </a:r>
          </a:p>
        </p:txBody>
      </p:sp>
      <p:sp>
        <p:nvSpPr>
          <p:cNvPr id="142354" name="Text Box 18"/>
          <p:cNvSpPr txBox="1">
            <a:spLocks noChangeArrowheads="1"/>
          </p:cNvSpPr>
          <p:nvPr/>
        </p:nvSpPr>
        <p:spPr bwMode="auto">
          <a:xfrm>
            <a:off x="5651501" y="1447800"/>
            <a:ext cx="4095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15</a:t>
            </a:r>
          </a:p>
        </p:txBody>
      </p:sp>
      <p:sp>
        <p:nvSpPr>
          <p:cNvPr id="142355" name="Text Box 19"/>
          <p:cNvSpPr txBox="1">
            <a:spLocks noChangeArrowheads="1"/>
          </p:cNvSpPr>
          <p:nvPr/>
        </p:nvSpPr>
        <p:spPr bwMode="auto">
          <a:xfrm>
            <a:off x="6019801" y="1447800"/>
            <a:ext cx="4095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16</a:t>
            </a:r>
          </a:p>
        </p:txBody>
      </p:sp>
      <p:sp>
        <p:nvSpPr>
          <p:cNvPr id="142356" name="Text Box 20"/>
          <p:cNvSpPr txBox="1">
            <a:spLocks noChangeArrowheads="1"/>
          </p:cNvSpPr>
          <p:nvPr/>
        </p:nvSpPr>
        <p:spPr bwMode="auto">
          <a:xfrm>
            <a:off x="8121651" y="1447800"/>
            <a:ext cx="4095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31</a:t>
            </a:r>
          </a:p>
        </p:txBody>
      </p:sp>
      <p:sp>
        <p:nvSpPr>
          <p:cNvPr id="142357" name="Text Box 21"/>
          <p:cNvSpPr txBox="1">
            <a:spLocks noChangeArrowheads="1"/>
          </p:cNvSpPr>
          <p:nvPr/>
        </p:nvSpPr>
        <p:spPr bwMode="auto">
          <a:xfrm>
            <a:off x="7239001" y="1447800"/>
            <a:ext cx="4095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24</a:t>
            </a:r>
          </a:p>
        </p:txBody>
      </p:sp>
      <p:sp>
        <p:nvSpPr>
          <p:cNvPr id="142358" name="Text Box 22"/>
          <p:cNvSpPr txBox="1">
            <a:spLocks noChangeArrowheads="1"/>
          </p:cNvSpPr>
          <p:nvPr/>
        </p:nvSpPr>
        <p:spPr bwMode="auto">
          <a:xfrm>
            <a:off x="6858001" y="1447800"/>
            <a:ext cx="4095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23</a:t>
            </a:r>
          </a:p>
        </p:txBody>
      </p:sp>
      <p:sp>
        <p:nvSpPr>
          <p:cNvPr id="142359" name="Rectangle 23"/>
          <p:cNvSpPr>
            <a:spLocks noChangeArrowheads="1"/>
          </p:cNvSpPr>
          <p:nvPr/>
        </p:nvSpPr>
        <p:spPr bwMode="auto">
          <a:xfrm>
            <a:off x="5715000" y="1752600"/>
            <a:ext cx="3048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T x</a:t>
            </a:r>
          </a:p>
        </p:txBody>
      </p:sp>
      <p:sp>
        <p:nvSpPr>
          <p:cNvPr id="142360" name="Rectangle 24"/>
          <p:cNvSpPr>
            <a:spLocks noChangeArrowheads="1"/>
          </p:cNvSpPr>
          <p:nvPr/>
        </p:nvSpPr>
        <p:spPr bwMode="auto">
          <a:xfrm>
            <a:off x="3581400" y="2667000"/>
            <a:ext cx="4876800" cy="4572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identification</a:t>
            </a:r>
          </a:p>
        </p:txBody>
      </p:sp>
      <p:sp>
        <p:nvSpPr>
          <p:cNvPr id="142361" name="Rectangle 25"/>
          <p:cNvSpPr>
            <a:spLocks noChangeArrowheads="1"/>
          </p:cNvSpPr>
          <p:nvPr/>
        </p:nvSpPr>
        <p:spPr bwMode="auto">
          <a:xfrm>
            <a:off x="3581400" y="2438400"/>
            <a:ext cx="48768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COA</a:t>
            </a:r>
          </a:p>
        </p:txBody>
      </p:sp>
      <p:sp>
        <p:nvSpPr>
          <p:cNvPr id="142362" name="Line 26"/>
          <p:cNvSpPr>
            <a:spLocks noChangeShapeType="1"/>
          </p:cNvSpPr>
          <p:nvPr/>
        </p:nvSpPr>
        <p:spPr bwMode="auto">
          <a:xfrm>
            <a:off x="3581400" y="3124200"/>
            <a:ext cx="0" cy="228600"/>
          </a:xfrm>
          <a:prstGeom prst="line">
            <a:avLst/>
          </a:prstGeom>
          <a:noFill/>
          <a:ln w="9525">
            <a:solidFill>
              <a:schemeClr val="tx1"/>
            </a:solidFill>
            <a:round/>
            <a:headEnd/>
            <a:tailEnd/>
          </a:ln>
          <a:effectLst/>
        </p:spPr>
        <p:txBody>
          <a:bodyPr wrap="none" anchor="ctr"/>
          <a:lstStyle/>
          <a:p>
            <a:endParaRPr lang="en-US"/>
          </a:p>
        </p:txBody>
      </p:sp>
      <p:sp>
        <p:nvSpPr>
          <p:cNvPr id="142363" name="Line 27"/>
          <p:cNvSpPr>
            <a:spLocks noChangeShapeType="1"/>
          </p:cNvSpPr>
          <p:nvPr/>
        </p:nvSpPr>
        <p:spPr bwMode="auto">
          <a:xfrm>
            <a:off x="8458200" y="3124200"/>
            <a:ext cx="0" cy="228600"/>
          </a:xfrm>
          <a:prstGeom prst="line">
            <a:avLst/>
          </a:prstGeom>
          <a:noFill/>
          <a:ln w="9525">
            <a:solidFill>
              <a:schemeClr val="tx1"/>
            </a:solidFill>
            <a:round/>
            <a:headEnd/>
            <a:tailEnd/>
          </a:ln>
          <a:effectLst/>
        </p:spPr>
        <p:txBody>
          <a:bodyPr wrap="none" anchor="ctr"/>
          <a:lstStyle/>
          <a:p>
            <a:endParaRPr lang="en-US"/>
          </a:p>
        </p:txBody>
      </p:sp>
      <p:sp>
        <p:nvSpPr>
          <p:cNvPr id="142364" name="Text Box 28"/>
          <p:cNvSpPr txBox="1">
            <a:spLocks noChangeArrowheads="1"/>
          </p:cNvSpPr>
          <p:nvPr/>
        </p:nvSpPr>
        <p:spPr bwMode="auto">
          <a:xfrm>
            <a:off x="5334001" y="3200400"/>
            <a:ext cx="1554163"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extensions . . . </a:t>
            </a:r>
          </a:p>
        </p:txBody>
      </p:sp>
      <p:grpSp>
        <p:nvGrpSpPr>
          <p:cNvPr id="142393" name="Group 57"/>
          <p:cNvGrpSpPr>
            <a:grpSpLocks/>
          </p:cNvGrpSpPr>
          <p:nvPr/>
        </p:nvGrpSpPr>
        <p:grpSpPr bwMode="auto">
          <a:xfrm>
            <a:off x="4800600" y="1752600"/>
            <a:ext cx="914400" cy="228600"/>
            <a:chOff x="2064" y="720"/>
            <a:chExt cx="658" cy="144"/>
          </a:xfrm>
        </p:grpSpPr>
        <p:sp>
          <p:nvSpPr>
            <p:cNvPr id="142386" name="Rectangle 50"/>
            <p:cNvSpPr>
              <a:spLocks noChangeArrowheads="1"/>
            </p:cNvSpPr>
            <p:nvPr/>
          </p:nvSpPr>
          <p:spPr bwMode="auto">
            <a:xfrm>
              <a:off x="2064" y="720"/>
              <a:ext cx="110" cy="144"/>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400">
                  <a:latin typeface="Arial" pitchFamily="34" charset="0"/>
                </a:rPr>
                <a:t>S</a:t>
              </a:r>
            </a:p>
          </p:txBody>
        </p:sp>
        <p:sp>
          <p:nvSpPr>
            <p:cNvPr id="142387" name="Rectangle 51"/>
            <p:cNvSpPr>
              <a:spLocks noChangeArrowheads="1"/>
            </p:cNvSpPr>
            <p:nvPr/>
          </p:nvSpPr>
          <p:spPr bwMode="auto">
            <a:xfrm>
              <a:off x="2174" y="720"/>
              <a:ext cx="109" cy="144"/>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400">
                  <a:latin typeface="Arial" pitchFamily="34" charset="0"/>
                </a:rPr>
                <a:t>B</a:t>
              </a:r>
            </a:p>
          </p:txBody>
        </p:sp>
        <p:sp>
          <p:nvSpPr>
            <p:cNvPr id="142388" name="Rectangle 52"/>
            <p:cNvSpPr>
              <a:spLocks noChangeArrowheads="1"/>
            </p:cNvSpPr>
            <p:nvPr/>
          </p:nvSpPr>
          <p:spPr bwMode="auto">
            <a:xfrm>
              <a:off x="2283" y="720"/>
              <a:ext cx="110" cy="144"/>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400">
                  <a:latin typeface="Arial" pitchFamily="34" charset="0"/>
                </a:rPr>
                <a:t>D</a:t>
              </a:r>
            </a:p>
          </p:txBody>
        </p:sp>
        <p:sp>
          <p:nvSpPr>
            <p:cNvPr id="142389" name="Rectangle 53"/>
            <p:cNvSpPr>
              <a:spLocks noChangeArrowheads="1"/>
            </p:cNvSpPr>
            <p:nvPr/>
          </p:nvSpPr>
          <p:spPr bwMode="auto">
            <a:xfrm>
              <a:off x="2393" y="720"/>
              <a:ext cx="110" cy="144"/>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400">
                  <a:latin typeface="Arial" pitchFamily="34" charset="0"/>
                </a:rPr>
                <a:t>M</a:t>
              </a:r>
            </a:p>
          </p:txBody>
        </p:sp>
        <p:sp>
          <p:nvSpPr>
            <p:cNvPr id="142390" name="Rectangle 54"/>
            <p:cNvSpPr>
              <a:spLocks noChangeArrowheads="1"/>
            </p:cNvSpPr>
            <p:nvPr/>
          </p:nvSpPr>
          <p:spPr bwMode="auto">
            <a:xfrm>
              <a:off x="2503" y="720"/>
              <a:ext cx="110" cy="144"/>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400">
                  <a:latin typeface="Arial" pitchFamily="34" charset="0"/>
                </a:rPr>
                <a:t>G</a:t>
              </a:r>
            </a:p>
          </p:txBody>
        </p:sp>
        <p:sp>
          <p:nvSpPr>
            <p:cNvPr id="142391" name="Rectangle 55"/>
            <p:cNvSpPr>
              <a:spLocks noChangeArrowheads="1"/>
            </p:cNvSpPr>
            <p:nvPr/>
          </p:nvSpPr>
          <p:spPr bwMode="auto">
            <a:xfrm>
              <a:off x="2613" y="720"/>
              <a:ext cx="109" cy="144"/>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400">
                  <a:latin typeface="Arial" pitchFamily="34" charset="0"/>
                </a:rPr>
                <a:t>r</a:t>
              </a:r>
            </a:p>
          </p:txBody>
        </p:sp>
      </p:grpSp>
      <p:sp>
        <p:nvSpPr>
          <p:cNvPr id="142394" name="Line 58"/>
          <p:cNvSpPr>
            <a:spLocks noChangeShapeType="1"/>
          </p:cNvSpPr>
          <p:nvPr/>
        </p:nvSpPr>
        <p:spPr bwMode="auto">
          <a:xfrm flipV="1">
            <a:off x="4800600" y="1524000"/>
            <a:ext cx="0" cy="228600"/>
          </a:xfrm>
          <a:prstGeom prst="line">
            <a:avLst/>
          </a:prstGeom>
          <a:noFill/>
          <a:ln w="9525">
            <a:solidFill>
              <a:schemeClr val="tx1"/>
            </a:solidFill>
            <a:round/>
            <a:headEnd/>
            <a:tailEnd/>
          </a:ln>
          <a:effectLst/>
        </p:spPr>
        <p:txBody>
          <a:bodyPr wrap="none" anchor="ctr"/>
          <a:lstStyle/>
          <a:p>
            <a:endParaRPr lang="en-US"/>
          </a:p>
        </p:txBody>
      </p:sp>
      <p:sp>
        <p:nvSpPr>
          <p:cNvPr id="142396" name="Text Box 60"/>
          <p:cNvSpPr txBox="1">
            <a:spLocks noChangeArrowheads="1"/>
          </p:cNvSpPr>
          <p:nvPr/>
        </p:nvSpPr>
        <p:spPr bwMode="auto">
          <a:xfrm>
            <a:off x="2116138" y="3976689"/>
            <a:ext cx="2940050" cy="2047875"/>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S: simultaneous bindings</a:t>
            </a:r>
          </a:p>
          <a:p>
            <a:pPr algn="l" eaLnBrk="0" hangingPunct="0"/>
            <a:r>
              <a:rPr lang="de-DE" sz="1600">
                <a:latin typeface="Arial" pitchFamily="34" charset="0"/>
              </a:rPr>
              <a:t>B: broadcast datagrams</a:t>
            </a:r>
          </a:p>
          <a:p>
            <a:pPr algn="l" eaLnBrk="0" hangingPunct="0"/>
            <a:r>
              <a:rPr lang="de-DE" sz="1600">
                <a:latin typeface="Arial" pitchFamily="34" charset="0"/>
              </a:rPr>
              <a:t>D: decapsulation by MN</a:t>
            </a:r>
          </a:p>
          <a:p>
            <a:pPr algn="l" eaLnBrk="0" hangingPunct="0"/>
            <a:r>
              <a:rPr lang="de-DE" sz="1600">
                <a:latin typeface="Arial" pitchFamily="34" charset="0"/>
              </a:rPr>
              <a:t>M mininal encapsulation</a:t>
            </a:r>
          </a:p>
          <a:p>
            <a:pPr algn="l" eaLnBrk="0" hangingPunct="0"/>
            <a:r>
              <a:rPr lang="de-DE" sz="1600">
                <a:latin typeface="Arial" pitchFamily="34" charset="0"/>
              </a:rPr>
              <a:t>G: GRE encapsulation</a:t>
            </a:r>
          </a:p>
          <a:p>
            <a:pPr algn="l" eaLnBrk="0" hangingPunct="0"/>
            <a:r>
              <a:rPr lang="de-DE" sz="1600">
                <a:latin typeface="Arial" pitchFamily="34" charset="0"/>
              </a:rPr>
              <a:t>r: =0, ignored</a:t>
            </a:r>
          </a:p>
          <a:p>
            <a:pPr algn="l" eaLnBrk="0" hangingPunct="0"/>
            <a:r>
              <a:rPr lang="de-DE" sz="1600">
                <a:latin typeface="Arial" pitchFamily="34" charset="0"/>
              </a:rPr>
              <a:t>T: reverse tunneling requested</a:t>
            </a:r>
          </a:p>
          <a:p>
            <a:pPr algn="l" eaLnBrk="0" hangingPunct="0"/>
            <a:r>
              <a:rPr lang="de-DE" sz="1600">
                <a:latin typeface="Arial" pitchFamily="34" charset="0"/>
              </a:rPr>
              <a:t>x: =0, ignored</a:t>
            </a:r>
          </a:p>
        </p:txBody>
      </p:sp>
      <p:sp>
        <p:nvSpPr>
          <p:cNvPr id="142397" name="Line 61"/>
          <p:cNvSpPr>
            <a:spLocks noChangeShapeType="1"/>
          </p:cNvSpPr>
          <p:nvPr/>
        </p:nvSpPr>
        <p:spPr bwMode="auto">
          <a:xfrm flipV="1">
            <a:off x="5867400" y="1755775"/>
            <a:ext cx="0" cy="228600"/>
          </a:xfrm>
          <a:prstGeom prst="line">
            <a:avLst/>
          </a:prstGeom>
          <a:noFill/>
          <a:ln w="9525">
            <a:solidFill>
              <a:schemeClr val="tx1"/>
            </a:solidFill>
            <a:round/>
            <a:headEnd/>
            <a:tailEn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Mobile IP registration reply</a:t>
            </a:r>
          </a:p>
        </p:txBody>
      </p:sp>
      <p:sp>
        <p:nvSpPr>
          <p:cNvPr id="24" name="Footer Placeholder 2"/>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68963" name="Rectangle 3"/>
          <p:cNvSpPr>
            <a:spLocks noChangeArrowheads="1"/>
          </p:cNvSpPr>
          <p:nvPr/>
        </p:nvSpPr>
        <p:spPr bwMode="auto">
          <a:xfrm>
            <a:off x="5260975" y="1692275"/>
            <a:ext cx="48768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home agent</a:t>
            </a:r>
          </a:p>
        </p:txBody>
      </p:sp>
      <p:sp>
        <p:nvSpPr>
          <p:cNvPr id="168964" name="Rectangle 4"/>
          <p:cNvSpPr>
            <a:spLocks noChangeArrowheads="1"/>
          </p:cNvSpPr>
          <p:nvPr/>
        </p:nvSpPr>
        <p:spPr bwMode="auto">
          <a:xfrm>
            <a:off x="5260975" y="1463675"/>
            <a:ext cx="48768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home address</a:t>
            </a:r>
          </a:p>
        </p:txBody>
      </p:sp>
      <p:sp>
        <p:nvSpPr>
          <p:cNvPr id="168965" name="Rectangle 5"/>
          <p:cNvSpPr>
            <a:spLocks noChangeArrowheads="1"/>
          </p:cNvSpPr>
          <p:nvPr/>
        </p:nvSpPr>
        <p:spPr bwMode="auto">
          <a:xfrm>
            <a:off x="5260975" y="1235075"/>
            <a:ext cx="12192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type = 3</a:t>
            </a:r>
          </a:p>
        </p:txBody>
      </p:sp>
      <p:sp>
        <p:nvSpPr>
          <p:cNvPr id="168966" name="Rectangle 6"/>
          <p:cNvSpPr>
            <a:spLocks noChangeArrowheads="1"/>
          </p:cNvSpPr>
          <p:nvPr/>
        </p:nvSpPr>
        <p:spPr bwMode="auto">
          <a:xfrm>
            <a:off x="7699375" y="1235075"/>
            <a:ext cx="24384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lifetime</a:t>
            </a:r>
          </a:p>
        </p:txBody>
      </p:sp>
      <p:sp>
        <p:nvSpPr>
          <p:cNvPr id="168967" name="Line 7"/>
          <p:cNvSpPr>
            <a:spLocks noChangeShapeType="1"/>
          </p:cNvSpPr>
          <p:nvPr/>
        </p:nvSpPr>
        <p:spPr bwMode="auto">
          <a:xfrm flipV="1">
            <a:off x="5260975" y="1006475"/>
            <a:ext cx="0" cy="228600"/>
          </a:xfrm>
          <a:prstGeom prst="line">
            <a:avLst/>
          </a:prstGeom>
          <a:noFill/>
          <a:ln w="9525">
            <a:solidFill>
              <a:schemeClr val="tx1"/>
            </a:solidFill>
            <a:round/>
            <a:headEnd/>
            <a:tailEnd/>
          </a:ln>
          <a:effectLst/>
        </p:spPr>
        <p:txBody>
          <a:bodyPr wrap="none" anchor="ctr"/>
          <a:lstStyle/>
          <a:p>
            <a:endParaRPr lang="en-US"/>
          </a:p>
        </p:txBody>
      </p:sp>
      <p:sp>
        <p:nvSpPr>
          <p:cNvPr id="168968" name="Line 8"/>
          <p:cNvSpPr>
            <a:spLocks noChangeShapeType="1"/>
          </p:cNvSpPr>
          <p:nvPr/>
        </p:nvSpPr>
        <p:spPr bwMode="auto">
          <a:xfrm flipV="1">
            <a:off x="6480175" y="1006475"/>
            <a:ext cx="0" cy="228600"/>
          </a:xfrm>
          <a:prstGeom prst="line">
            <a:avLst/>
          </a:prstGeom>
          <a:noFill/>
          <a:ln w="9525">
            <a:solidFill>
              <a:schemeClr val="tx1"/>
            </a:solidFill>
            <a:round/>
            <a:headEnd/>
            <a:tailEnd/>
          </a:ln>
          <a:effectLst/>
        </p:spPr>
        <p:txBody>
          <a:bodyPr wrap="none" anchor="ctr"/>
          <a:lstStyle/>
          <a:p>
            <a:endParaRPr lang="en-US"/>
          </a:p>
        </p:txBody>
      </p:sp>
      <p:sp>
        <p:nvSpPr>
          <p:cNvPr id="168969" name="Line 9"/>
          <p:cNvSpPr>
            <a:spLocks noChangeShapeType="1"/>
          </p:cNvSpPr>
          <p:nvPr/>
        </p:nvSpPr>
        <p:spPr bwMode="auto">
          <a:xfrm flipV="1">
            <a:off x="7699375" y="1006475"/>
            <a:ext cx="0" cy="228600"/>
          </a:xfrm>
          <a:prstGeom prst="line">
            <a:avLst/>
          </a:prstGeom>
          <a:noFill/>
          <a:ln w="9525">
            <a:solidFill>
              <a:schemeClr val="tx1"/>
            </a:solidFill>
            <a:round/>
            <a:headEnd/>
            <a:tailEnd/>
          </a:ln>
          <a:effectLst/>
        </p:spPr>
        <p:txBody>
          <a:bodyPr wrap="none" anchor="ctr"/>
          <a:lstStyle/>
          <a:p>
            <a:endParaRPr lang="en-US"/>
          </a:p>
        </p:txBody>
      </p:sp>
      <p:sp>
        <p:nvSpPr>
          <p:cNvPr id="168971" name="Line 11"/>
          <p:cNvSpPr>
            <a:spLocks noChangeShapeType="1"/>
          </p:cNvSpPr>
          <p:nvPr/>
        </p:nvSpPr>
        <p:spPr bwMode="auto">
          <a:xfrm flipV="1">
            <a:off x="10137775" y="1006475"/>
            <a:ext cx="0" cy="228600"/>
          </a:xfrm>
          <a:prstGeom prst="line">
            <a:avLst/>
          </a:prstGeom>
          <a:noFill/>
          <a:ln w="9525">
            <a:solidFill>
              <a:schemeClr val="tx1"/>
            </a:solidFill>
            <a:round/>
            <a:headEnd/>
            <a:tailEnd/>
          </a:ln>
          <a:effectLst/>
        </p:spPr>
        <p:txBody>
          <a:bodyPr wrap="none" anchor="ctr"/>
          <a:lstStyle/>
          <a:p>
            <a:endParaRPr lang="en-US"/>
          </a:p>
        </p:txBody>
      </p:sp>
      <p:sp>
        <p:nvSpPr>
          <p:cNvPr id="168972" name="Text Box 12"/>
          <p:cNvSpPr txBox="1">
            <a:spLocks noChangeArrowheads="1"/>
          </p:cNvSpPr>
          <p:nvPr/>
        </p:nvSpPr>
        <p:spPr bwMode="auto">
          <a:xfrm>
            <a:off x="5245101" y="914400"/>
            <a:ext cx="296863"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0</a:t>
            </a:r>
          </a:p>
        </p:txBody>
      </p:sp>
      <p:sp>
        <p:nvSpPr>
          <p:cNvPr id="168973" name="Text Box 13"/>
          <p:cNvSpPr txBox="1">
            <a:spLocks noChangeArrowheads="1"/>
          </p:cNvSpPr>
          <p:nvPr/>
        </p:nvSpPr>
        <p:spPr bwMode="auto">
          <a:xfrm>
            <a:off x="6224588" y="930275"/>
            <a:ext cx="296862"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7</a:t>
            </a:r>
          </a:p>
        </p:txBody>
      </p:sp>
      <p:sp>
        <p:nvSpPr>
          <p:cNvPr id="168974" name="Text Box 14"/>
          <p:cNvSpPr txBox="1">
            <a:spLocks noChangeArrowheads="1"/>
          </p:cNvSpPr>
          <p:nvPr/>
        </p:nvSpPr>
        <p:spPr bwMode="auto">
          <a:xfrm>
            <a:off x="6480176" y="930275"/>
            <a:ext cx="296863" cy="336550"/>
          </a:xfrm>
          <a:prstGeom prst="rect">
            <a:avLst/>
          </a:prstGeom>
          <a:solidFill>
            <a:schemeClr val="bg1"/>
          </a:solidFill>
          <a:ln w="9525">
            <a:noFill/>
            <a:miter lim="800000"/>
            <a:headEnd/>
            <a:tailEnd/>
          </a:ln>
          <a:effectLst/>
        </p:spPr>
        <p:txBody>
          <a:bodyPr wrap="none">
            <a:spAutoFit/>
          </a:bodyPr>
          <a:lstStyle/>
          <a:p>
            <a:pPr algn="l" eaLnBrk="0" hangingPunct="0"/>
            <a:r>
              <a:rPr lang="en-US" sz="1600">
                <a:latin typeface="Arial" pitchFamily="34" charset="0"/>
              </a:rPr>
              <a:t>8</a:t>
            </a:r>
          </a:p>
        </p:txBody>
      </p:sp>
      <p:sp>
        <p:nvSpPr>
          <p:cNvPr id="168975" name="Text Box 15"/>
          <p:cNvSpPr txBox="1">
            <a:spLocks noChangeArrowheads="1"/>
          </p:cNvSpPr>
          <p:nvPr/>
        </p:nvSpPr>
        <p:spPr bwMode="auto">
          <a:xfrm>
            <a:off x="7331076" y="930275"/>
            <a:ext cx="4095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15</a:t>
            </a:r>
          </a:p>
        </p:txBody>
      </p:sp>
      <p:sp>
        <p:nvSpPr>
          <p:cNvPr id="168976" name="Text Box 16"/>
          <p:cNvSpPr txBox="1">
            <a:spLocks noChangeArrowheads="1"/>
          </p:cNvSpPr>
          <p:nvPr/>
        </p:nvSpPr>
        <p:spPr bwMode="auto">
          <a:xfrm>
            <a:off x="7699376" y="930275"/>
            <a:ext cx="4095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16</a:t>
            </a:r>
          </a:p>
        </p:txBody>
      </p:sp>
      <p:sp>
        <p:nvSpPr>
          <p:cNvPr id="168977" name="Text Box 17"/>
          <p:cNvSpPr txBox="1">
            <a:spLocks noChangeArrowheads="1"/>
          </p:cNvSpPr>
          <p:nvPr/>
        </p:nvSpPr>
        <p:spPr bwMode="auto">
          <a:xfrm>
            <a:off x="9801226" y="930275"/>
            <a:ext cx="4095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31</a:t>
            </a:r>
          </a:p>
        </p:txBody>
      </p:sp>
      <p:sp>
        <p:nvSpPr>
          <p:cNvPr id="168980" name="Rectangle 20"/>
          <p:cNvSpPr>
            <a:spLocks noChangeArrowheads="1"/>
          </p:cNvSpPr>
          <p:nvPr/>
        </p:nvSpPr>
        <p:spPr bwMode="auto">
          <a:xfrm>
            <a:off x="6480175" y="1235075"/>
            <a:ext cx="1219200" cy="2286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code</a:t>
            </a:r>
          </a:p>
        </p:txBody>
      </p:sp>
      <p:sp>
        <p:nvSpPr>
          <p:cNvPr id="168982" name="Rectangle 22"/>
          <p:cNvSpPr>
            <a:spLocks noChangeArrowheads="1"/>
          </p:cNvSpPr>
          <p:nvPr/>
        </p:nvSpPr>
        <p:spPr bwMode="auto">
          <a:xfrm>
            <a:off x="5260975" y="1920875"/>
            <a:ext cx="4876800" cy="4572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identification</a:t>
            </a:r>
          </a:p>
        </p:txBody>
      </p:sp>
      <p:sp>
        <p:nvSpPr>
          <p:cNvPr id="168983" name="Line 23"/>
          <p:cNvSpPr>
            <a:spLocks noChangeShapeType="1"/>
          </p:cNvSpPr>
          <p:nvPr/>
        </p:nvSpPr>
        <p:spPr bwMode="auto">
          <a:xfrm>
            <a:off x="5260975" y="2378075"/>
            <a:ext cx="0" cy="228600"/>
          </a:xfrm>
          <a:prstGeom prst="line">
            <a:avLst/>
          </a:prstGeom>
          <a:noFill/>
          <a:ln w="9525">
            <a:solidFill>
              <a:schemeClr val="tx1"/>
            </a:solidFill>
            <a:round/>
            <a:headEnd/>
            <a:tailEnd/>
          </a:ln>
          <a:effectLst/>
        </p:spPr>
        <p:txBody>
          <a:bodyPr wrap="none" anchor="ctr"/>
          <a:lstStyle/>
          <a:p>
            <a:endParaRPr lang="en-US"/>
          </a:p>
        </p:txBody>
      </p:sp>
      <p:sp>
        <p:nvSpPr>
          <p:cNvPr id="168984" name="Line 24"/>
          <p:cNvSpPr>
            <a:spLocks noChangeShapeType="1"/>
          </p:cNvSpPr>
          <p:nvPr/>
        </p:nvSpPr>
        <p:spPr bwMode="auto">
          <a:xfrm>
            <a:off x="10137775" y="2378075"/>
            <a:ext cx="0" cy="228600"/>
          </a:xfrm>
          <a:prstGeom prst="line">
            <a:avLst/>
          </a:prstGeom>
          <a:noFill/>
          <a:ln w="9525">
            <a:solidFill>
              <a:schemeClr val="tx1"/>
            </a:solidFill>
            <a:round/>
            <a:headEnd/>
            <a:tailEnd/>
          </a:ln>
          <a:effectLst/>
        </p:spPr>
        <p:txBody>
          <a:bodyPr wrap="none" anchor="ctr"/>
          <a:lstStyle/>
          <a:p>
            <a:endParaRPr lang="en-US"/>
          </a:p>
        </p:txBody>
      </p:sp>
      <p:sp>
        <p:nvSpPr>
          <p:cNvPr id="168985" name="Text Box 25"/>
          <p:cNvSpPr txBox="1">
            <a:spLocks noChangeArrowheads="1"/>
          </p:cNvSpPr>
          <p:nvPr/>
        </p:nvSpPr>
        <p:spPr bwMode="auto">
          <a:xfrm>
            <a:off x="7013576" y="2378075"/>
            <a:ext cx="1554163"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extensions . . . </a:t>
            </a:r>
          </a:p>
        </p:txBody>
      </p:sp>
      <p:sp>
        <p:nvSpPr>
          <p:cNvPr id="168993" name="Line 33"/>
          <p:cNvSpPr>
            <a:spLocks noChangeShapeType="1"/>
          </p:cNvSpPr>
          <p:nvPr/>
        </p:nvSpPr>
        <p:spPr bwMode="auto">
          <a:xfrm flipV="1">
            <a:off x="6480175" y="1006475"/>
            <a:ext cx="0" cy="228600"/>
          </a:xfrm>
          <a:prstGeom prst="line">
            <a:avLst/>
          </a:prstGeom>
          <a:noFill/>
          <a:ln w="9525">
            <a:solidFill>
              <a:schemeClr val="tx1"/>
            </a:solidFill>
            <a:round/>
            <a:headEnd/>
            <a:tailEnd/>
          </a:ln>
          <a:effectLst/>
        </p:spPr>
        <p:txBody>
          <a:bodyPr wrap="none" anchor="ctr"/>
          <a:lstStyle/>
          <a:p>
            <a:endParaRPr lang="en-US"/>
          </a:p>
        </p:txBody>
      </p:sp>
      <p:sp>
        <p:nvSpPr>
          <p:cNvPr id="168995" name="Text Box 35"/>
          <p:cNvSpPr txBox="1">
            <a:spLocks noChangeArrowheads="1"/>
          </p:cNvSpPr>
          <p:nvPr/>
        </p:nvSpPr>
        <p:spPr bwMode="auto">
          <a:xfrm>
            <a:off x="1905001" y="2362200"/>
            <a:ext cx="8124825" cy="3759200"/>
          </a:xfrm>
          <a:prstGeom prst="rect">
            <a:avLst/>
          </a:prstGeom>
          <a:noFill/>
          <a:ln w="9525">
            <a:noFill/>
            <a:miter lim="800000"/>
            <a:headEnd/>
            <a:tailEnd/>
          </a:ln>
          <a:effectLst/>
        </p:spPr>
        <p:txBody>
          <a:bodyPr>
            <a:spAutoFit/>
          </a:bodyPr>
          <a:lstStyle/>
          <a:p>
            <a:pPr algn="l" eaLnBrk="0" hangingPunct="0"/>
            <a:r>
              <a:rPr lang="en-US" sz="1600" b="1">
                <a:latin typeface="Arial" pitchFamily="34" charset="0"/>
              </a:rPr>
              <a:t>Example codes:</a:t>
            </a:r>
          </a:p>
          <a:p>
            <a:pPr algn="l" eaLnBrk="0" hangingPunct="0"/>
            <a:r>
              <a:rPr lang="en-US" sz="1600">
                <a:latin typeface="Arial" pitchFamily="34" charset="0"/>
              </a:rPr>
              <a:t>registration successful</a:t>
            </a:r>
          </a:p>
          <a:p>
            <a:pPr algn="l" eaLnBrk="0" hangingPunct="0"/>
            <a:r>
              <a:rPr lang="en-US" sz="1600">
                <a:latin typeface="Arial" pitchFamily="34" charset="0"/>
              </a:rPr>
              <a:t>	0 registration accepted</a:t>
            </a:r>
          </a:p>
          <a:p>
            <a:pPr algn="l" eaLnBrk="0" hangingPunct="0"/>
            <a:r>
              <a:rPr lang="en-US" sz="1600">
                <a:latin typeface="Arial" pitchFamily="34" charset="0"/>
              </a:rPr>
              <a:t>	1 registration accepted, but simultaneous mobility bindings unsupported</a:t>
            </a:r>
          </a:p>
          <a:p>
            <a:pPr algn="l" eaLnBrk="0" hangingPunct="0"/>
            <a:r>
              <a:rPr lang="en-US" sz="1600">
                <a:latin typeface="Arial" pitchFamily="34" charset="0"/>
              </a:rPr>
              <a:t>registration denied by FA</a:t>
            </a:r>
          </a:p>
          <a:p>
            <a:pPr algn="l" eaLnBrk="0" hangingPunct="0"/>
            <a:r>
              <a:rPr lang="en-US" sz="1600">
                <a:latin typeface="Arial" pitchFamily="34" charset="0"/>
              </a:rPr>
              <a:t>	65 administratively prohibited</a:t>
            </a:r>
          </a:p>
          <a:p>
            <a:pPr algn="l" eaLnBrk="0" hangingPunct="0"/>
            <a:r>
              <a:rPr lang="en-US" sz="1600">
                <a:latin typeface="Arial" pitchFamily="34" charset="0"/>
              </a:rPr>
              <a:t>	66 insufficient resources</a:t>
            </a:r>
          </a:p>
          <a:p>
            <a:pPr algn="l" eaLnBrk="0" hangingPunct="0"/>
            <a:r>
              <a:rPr lang="en-US" sz="1600">
                <a:latin typeface="Arial" pitchFamily="34" charset="0"/>
              </a:rPr>
              <a:t>	67 mobile node failed authentication</a:t>
            </a:r>
          </a:p>
          <a:p>
            <a:pPr algn="l" eaLnBrk="0" hangingPunct="0"/>
            <a:r>
              <a:rPr lang="en-US" sz="1600">
                <a:latin typeface="Arial" pitchFamily="34" charset="0"/>
              </a:rPr>
              <a:t>	68 home agent failed authentication</a:t>
            </a:r>
          </a:p>
          <a:p>
            <a:pPr algn="l" eaLnBrk="0" hangingPunct="0"/>
            <a:r>
              <a:rPr lang="en-US" sz="1600">
                <a:latin typeface="Arial" pitchFamily="34" charset="0"/>
              </a:rPr>
              <a:t>	69 requested Lifetime too long</a:t>
            </a:r>
          </a:p>
          <a:p>
            <a:pPr algn="l" eaLnBrk="0" hangingPunct="0"/>
            <a:r>
              <a:rPr lang="en-US" sz="1600">
                <a:latin typeface="Arial" pitchFamily="34" charset="0"/>
              </a:rPr>
              <a:t>registration denied by HA</a:t>
            </a:r>
          </a:p>
          <a:p>
            <a:pPr algn="l" eaLnBrk="0" hangingPunct="0"/>
            <a:r>
              <a:rPr lang="en-US" sz="1600">
                <a:latin typeface="Arial" pitchFamily="34" charset="0"/>
              </a:rPr>
              <a:t>	129 administratively prohibited</a:t>
            </a:r>
          </a:p>
          <a:p>
            <a:pPr algn="l" eaLnBrk="0" hangingPunct="0"/>
            <a:r>
              <a:rPr lang="en-US" sz="1600">
                <a:latin typeface="Arial" pitchFamily="34" charset="0"/>
              </a:rPr>
              <a:t>	131 mobile node failed authentication</a:t>
            </a:r>
          </a:p>
          <a:p>
            <a:pPr algn="l" eaLnBrk="0" hangingPunct="0"/>
            <a:r>
              <a:rPr lang="en-US" sz="1600">
                <a:latin typeface="Arial" pitchFamily="34" charset="0"/>
              </a:rPr>
              <a:t>	133 registration Identification mismatch</a:t>
            </a:r>
          </a:p>
          <a:p>
            <a:pPr algn="l" eaLnBrk="0" hangingPunct="0"/>
            <a:r>
              <a:rPr lang="en-US" sz="1600">
                <a:latin typeface="Arial" pitchFamily="34" charset="0"/>
              </a:rPr>
              <a:t>	135 too many simultaneous mobility bindings</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dirty="0" smtClean="0"/>
              <a:t>Encapsulation – needed for the tunnel HA-CoA</a:t>
            </a:r>
            <a:endParaRPr lang="en-US" dirty="0"/>
          </a:p>
        </p:txBody>
      </p:sp>
      <p:sp>
        <p:nvSpPr>
          <p:cNvPr id="14" name="Footer Placeholder 2"/>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43363" name="Rectangle 3"/>
          <p:cNvSpPr>
            <a:spLocks noChangeArrowheads="1"/>
          </p:cNvSpPr>
          <p:nvPr/>
        </p:nvSpPr>
        <p:spPr bwMode="auto">
          <a:xfrm>
            <a:off x="4798484" y="2450976"/>
            <a:ext cx="17526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pitchFamily="34" charset="0"/>
              </a:rPr>
              <a:t>original IP header</a:t>
            </a:r>
          </a:p>
        </p:txBody>
      </p:sp>
      <p:sp>
        <p:nvSpPr>
          <p:cNvPr id="143364" name="Rectangle 4"/>
          <p:cNvSpPr>
            <a:spLocks noChangeArrowheads="1"/>
          </p:cNvSpPr>
          <p:nvPr/>
        </p:nvSpPr>
        <p:spPr bwMode="auto">
          <a:xfrm>
            <a:off x="6551084" y="2450976"/>
            <a:ext cx="17526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pitchFamily="34" charset="0"/>
              </a:rPr>
              <a:t>original data</a:t>
            </a:r>
          </a:p>
        </p:txBody>
      </p:sp>
      <p:sp>
        <p:nvSpPr>
          <p:cNvPr id="143365" name="Rectangle 5"/>
          <p:cNvSpPr>
            <a:spLocks noChangeArrowheads="1"/>
          </p:cNvSpPr>
          <p:nvPr/>
        </p:nvSpPr>
        <p:spPr bwMode="auto">
          <a:xfrm>
            <a:off x="4798484" y="3212976"/>
            <a:ext cx="35052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pitchFamily="34" charset="0"/>
              </a:rPr>
              <a:t>new data</a:t>
            </a:r>
          </a:p>
        </p:txBody>
      </p:sp>
      <p:sp>
        <p:nvSpPr>
          <p:cNvPr id="143366" name="Rectangle 6"/>
          <p:cNvSpPr>
            <a:spLocks noChangeArrowheads="1"/>
          </p:cNvSpPr>
          <p:nvPr/>
        </p:nvSpPr>
        <p:spPr bwMode="auto">
          <a:xfrm>
            <a:off x="3274484" y="3212976"/>
            <a:ext cx="1524000" cy="4572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new IP header</a:t>
            </a:r>
          </a:p>
        </p:txBody>
      </p:sp>
      <p:sp>
        <p:nvSpPr>
          <p:cNvPr id="143367" name="Line 7"/>
          <p:cNvSpPr>
            <a:spLocks noChangeShapeType="1"/>
          </p:cNvSpPr>
          <p:nvPr/>
        </p:nvSpPr>
        <p:spPr bwMode="auto">
          <a:xfrm>
            <a:off x="4798484" y="2908176"/>
            <a:ext cx="0" cy="304800"/>
          </a:xfrm>
          <a:prstGeom prst="line">
            <a:avLst/>
          </a:prstGeom>
          <a:noFill/>
          <a:ln w="9525">
            <a:solidFill>
              <a:schemeClr val="tx1"/>
            </a:solidFill>
            <a:prstDash val="dash"/>
            <a:round/>
            <a:headEnd/>
            <a:tailEnd/>
          </a:ln>
          <a:effectLst/>
        </p:spPr>
        <p:txBody>
          <a:bodyPr wrap="none" anchor="ctr"/>
          <a:lstStyle/>
          <a:p>
            <a:endParaRPr lang="en-US"/>
          </a:p>
        </p:txBody>
      </p:sp>
      <p:sp>
        <p:nvSpPr>
          <p:cNvPr id="143368" name="Line 8"/>
          <p:cNvSpPr>
            <a:spLocks noChangeShapeType="1"/>
          </p:cNvSpPr>
          <p:nvPr/>
        </p:nvSpPr>
        <p:spPr bwMode="auto">
          <a:xfrm>
            <a:off x="8303684" y="2908176"/>
            <a:ext cx="0" cy="304800"/>
          </a:xfrm>
          <a:prstGeom prst="line">
            <a:avLst/>
          </a:prstGeom>
          <a:noFill/>
          <a:ln w="9525">
            <a:solidFill>
              <a:schemeClr val="tx1"/>
            </a:solidFill>
            <a:prstDash val="dash"/>
            <a:round/>
            <a:headEnd/>
            <a:tailEnd/>
          </a:ln>
          <a:effectLst/>
        </p:spPr>
        <p:txBody>
          <a:bodyPr wrap="none" anchor="ctr"/>
          <a:lstStyle/>
          <a:p>
            <a:endParaRPr lang="en-US"/>
          </a:p>
        </p:txBody>
      </p:sp>
      <p:sp>
        <p:nvSpPr>
          <p:cNvPr id="143369" name="Rectangle 9"/>
          <p:cNvSpPr>
            <a:spLocks noChangeArrowheads="1"/>
          </p:cNvSpPr>
          <p:nvPr/>
        </p:nvSpPr>
        <p:spPr bwMode="auto">
          <a:xfrm>
            <a:off x="3274484" y="3898776"/>
            <a:ext cx="1524000" cy="4572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pitchFamily="34" charset="0"/>
              </a:rPr>
              <a:t>outer header</a:t>
            </a:r>
          </a:p>
        </p:txBody>
      </p:sp>
      <p:sp>
        <p:nvSpPr>
          <p:cNvPr id="143370" name="Rectangle 10"/>
          <p:cNvSpPr>
            <a:spLocks noChangeArrowheads="1"/>
          </p:cNvSpPr>
          <p:nvPr/>
        </p:nvSpPr>
        <p:spPr bwMode="auto">
          <a:xfrm>
            <a:off x="4798484" y="3898776"/>
            <a:ext cx="17526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pitchFamily="34" charset="0"/>
              </a:rPr>
              <a:t>inner header</a:t>
            </a:r>
          </a:p>
        </p:txBody>
      </p:sp>
      <p:sp>
        <p:nvSpPr>
          <p:cNvPr id="143371" name="Rectangle 11"/>
          <p:cNvSpPr>
            <a:spLocks noChangeArrowheads="1"/>
          </p:cNvSpPr>
          <p:nvPr/>
        </p:nvSpPr>
        <p:spPr bwMode="auto">
          <a:xfrm>
            <a:off x="6551084" y="3898776"/>
            <a:ext cx="17526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pitchFamily="34" charset="0"/>
              </a:rPr>
              <a:t>original data</a:t>
            </a:r>
          </a:p>
        </p:txBody>
      </p:sp>
      <p:sp>
        <p:nvSpPr>
          <p:cNvPr id="143372" name="Line 12"/>
          <p:cNvSpPr>
            <a:spLocks noChangeShapeType="1"/>
          </p:cNvSpPr>
          <p:nvPr/>
        </p:nvSpPr>
        <p:spPr bwMode="auto">
          <a:xfrm>
            <a:off x="3274484" y="3670176"/>
            <a:ext cx="0" cy="304800"/>
          </a:xfrm>
          <a:prstGeom prst="line">
            <a:avLst/>
          </a:prstGeom>
          <a:noFill/>
          <a:ln w="9525">
            <a:solidFill>
              <a:schemeClr val="tx1"/>
            </a:solidFill>
            <a:prstDash val="dash"/>
            <a:round/>
            <a:headEnd/>
            <a:tailEnd/>
          </a:ln>
          <a:effectLst/>
        </p:spPr>
        <p:txBody>
          <a:bodyPr wrap="none" anchor="ctr"/>
          <a:lstStyle/>
          <a:p>
            <a:endParaRPr lang="en-US"/>
          </a:p>
        </p:txBody>
      </p:sp>
      <p:sp>
        <p:nvSpPr>
          <p:cNvPr id="143373" name="Line 13"/>
          <p:cNvSpPr>
            <a:spLocks noChangeShapeType="1"/>
          </p:cNvSpPr>
          <p:nvPr/>
        </p:nvSpPr>
        <p:spPr bwMode="auto">
          <a:xfrm>
            <a:off x="8303684" y="3670176"/>
            <a:ext cx="0" cy="304800"/>
          </a:xfrm>
          <a:prstGeom prst="line">
            <a:avLst/>
          </a:prstGeom>
          <a:noFill/>
          <a:ln w="9525">
            <a:solidFill>
              <a:schemeClr val="tx1"/>
            </a:solidFill>
            <a:prstDash val="dash"/>
            <a:round/>
            <a:headEnd/>
            <a:tailEnd/>
          </a:ln>
          <a:effec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dirty="0" smtClean="0"/>
              <a:t>Encapsulation</a:t>
            </a:r>
            <a:endParaRPr lang="en-US" dirty="0"/>
          </a:p>
        </p:txBody>
      </p:sp>
      <p:sp>
        <p:nvSpPr>
          <p:cNvPr id="122883" name="Rectangle 3"/>
          <p:cNvSpPr>
            <a:spLocks noGrp="1" noChangeArrowheads="1"/>
          </p:cNvSpPr>
          <p:nvPr>
            <p:ph idx="1"/>
          </p:nvPr>
        </p:nvSpPr>
        <p:spPr/>
        <p:txBody>
          <a:bodyPr/>
          <a:lstStyle/>
          <a:p>
            <a:r>
              <a:rPr lang="en-US" dirty="0" smtClean="0"/>
              <a:t>Encapsulation of one packet into another as payload</a:t>
            </a:r>
          </a:p>
          <a:p>
            <a:pPr lvl="1"/>
            <a:r>
              <a:rPr lang="en-US" dirty="0" smtClean="0"/>
              <a:t>e.g. IPv6 in IPv4 (6Bone), Multicast in Unicast (</a:t>
            </a:r>
            <a:r>
              <a:rPr lang="en-US" dirty="0" err="1" smtClean="0"/>
              <a:t>Mbone</a:t>
            </a:r>
            <a:r>
              <a:rPr lang="en-US" dirty="0" smtClean="0"/>
              <a:t>)</a:t>
            </a:r>
          </a:p>
          <a:p>
            <a:pPr lvl="1"/>
            <a:r>
              <a:rPr lang="en-US" dirty="0" smtClean="0"/>
              <a:t>here: e.g. IP-in-IP-encapsulation, minimal encapsulation or GRE (Generic Record Encapsulation)</a:t>
            </a:r>
          </a:p>
          <a:p>
            <a:r>
              <a:rPr lang="en-US" dirty="0" smtClean="0"/>
              <a:t>IP-in-IP-encapsulation (mandatory, RFC 2003)</a:t>
            </a:r>
          </a:p>
          <a:p>
            <a:pPr lvl="1"/>
            <a:r>
              <a:rPr lang="en-US" dirty="0" smtClean="0"/>
              <a:t>tunnel between HA and COA</a:t>
            </a:r>
            <a:endParaRPr lang="en-US" dirty="0"/>
          </a:p>
        </p:txBody>
      </p:sp>
      <p:sp>
        <p:nvSpPr>
          <p:cNvPr id="29"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22886" name="Rectangle 6"/>
          <p:cNvSpPr>
            <a:spLocks noChangeArrowheads="1"/>
          </p:cNvSpPr>
          <p:nvPr/>
        </p:nvSpPr>
        <p:spPr bwMode="auto">
          <a:xfrm>
            <a:off x="3581400" y="4332288"/>
            <a:ext cx="4876800" cy="22860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600" b="1">
                <a:latin typeface="Arial" pitchFamily="34" charset="0"/>
              </a:rPr>
              <a:t>Care-of address COA</a:t>
            </a:r>
            <a:endParaRPr lang="en-US" sz="1600">
              <a:latin typeface="Arial" pitchFamily="34" charset="0"/>
            </a:endParaRPr>
          </a:p>
        </p:txBody>
      </p:sp>
      <p:sp>
        <p:nvSpPr>
          <p:cNvPr id="122887" name="Rectangle 7"/>
          <p:cNvSpPr>
            <a:spLocks noChangeArrowheads="1"/>
          </p:cNvSpPr>
          <p:nvPr/>
        </p:nvSpPr>
        <p:spPr bwMode="auto">
          <a:xfrm>
            <a:off x="3581400" y="4103688"/>
            <a:ext cx="4876800" cy="22860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600" b="1">
                <a:latin typeface="Arial" pitchFamily="34" charset="0"/>
              </a:rPr>
              <a:t>IP address of HA</a:t>
            </a:r>
            <a:endParaRPr lang="en-US" sz="1600">
              <a:latin typeface="Arial" pitchFamily="34" charset="0"/>
            </a:endParaRPr>
          </a:p>
        </p:txBody>
      </p:sp>
      <p:sp>
        <p:nvSpPr>
          <p:cNvPr id="122888" name="Rectangle 8"/>
          <p:cNvSpPr>
            <a:spLocks noChangeArrowheads="1"/>
          </p:cNvSpPr>
          <p:nvPr/>
        </p:nvSpPr>
        <p:spPr bwMode="auto">
          <a:xfrm>
            <a:off x="3581400" y="3875088"/>
            <a:ext cx="1219200" cy="22860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600">
                <a:latin typeface="Arial" pitchFamily="34" charset="0"/>
              </a:rPr>
              <a:t>TTL</a:t>
            </a:r>
          </a:p>
        </p:txBody>
      </p:sp>
      <p:sp>
        <p:nvSpPr>
          <p:cNvPr id="122889" name="Rectangle 9"/>
          <p:cNvSpPr>
            <a:spLocks noChangeArrowheads="1"/>
          </p:cNvSpPr>
          <p:nvPr/>
        </p:nvSpPr>
        <p:spPr bwMode="auto">
          <a:xfrm>
            <a:off x="3581400" y="3646488"/>
            <a:ext cx="2438400" cy="22860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600">
                <a:latin typeface="Arial" pitchFamily="34" charset="0"/>
              </a:rPr>
              <a:t>IP identification</a:t>
            </a:r>
          </a:p>
        </p:txBody>
      </p:sp>
      <p:sp>
        <p:nvSpPr>
          <p:cNvPr id="122890" name="Rectangle 10"/>
          <p:cNvSpPr>
            <a:spLocks noChangeArrowheads="1"/>
          </p:cNvSpPr>
          <p:nvPr/>
        </p:nvSpPr>
        <p:spPr bwMode="auto">
          <a:xfrm>
            <a:off x="4800600" y="3875088"/>
            <a:ext cx="1219200" cy="22860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600" i="1">
                <a:latin typeface="Arial" pitchFamily="34" charset="0"/>
              </a:rPr>
              <a:t>IP-in-IP</a:t>
            </a:r>
          </a:p>
        </p:txBody>
      </p:sp>
      <p:sp>
        <p:nvSpPr>
          <p:cNvPr id="122891" name="Rectangle 11"/>
          <p:cNvSpPr>
            <a:spLocks noChangeArrowheads="1"/>
          </p:cNvSpPr>
          <p:nvPr/>
        </p:nvSpPr>
        <p:spPr bwMode="auto">
          <a:xfrm>
            <a:off x="6019800" y="3875088"/>
            <a:ext cx="2438400" cy="22860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600">
                <a:latin typeface="Arial" pitchFamily="34" charset="0"/>
              </a:rPr>
              <a:t>IP checksum</a:t>
            </a:r>
          </a:p>
        </p:txBody>
      </p:sp>
      <p:sp>
        <p:nvSpPr>
          <p:cNvPr id="122892" name="Rectangle 12"/>
          <p:cNvSpPr>
            <a:spLocks noChangeArrowheads="1"/>
          </p:cNvSpPr>
          <p:nvPr/>
        </p:nvSpPr>
        <p:spPr bwMode="auto">
          <a:xfrm>
            <a:off x="6019800" y="3646488"/>
            <a:ext cx="533400" cy="22860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600">
                <a:latin typeface="Arial" pitchFamily="34" charset="0"/>
              </a:rPr>
              <a:t>flags</a:t>
            </a:r>
          </a:p>
        </p:txBody>
      </p:sp>
      <p:sp>
        <p:nvSpPr>
          <p:cNvPr id="122893" name="Rectangle 13"/>
          <p:cNvSpPr>
            <a:spLocks noChangeArrowheads="1"/>
          </p:cNvSpPr>
          <p:nvPr/>
        </p:nvSpPr>
        <p:spPr bwMode="auto">
          <a:xfrm>
            <a:off x="6553200" y="3646488"/>
            <a:ext cx="1905000" cy="22860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600">
                <a:latin typeface="Arial" pitchFamily="34" charset="0"/>
              </a:rPr>
              <a:t>fragment offset</a:t>
            </a:r>
          </a:p>
        </p:txBody>
      </p:sp>
      <p:sp>
        <p:nvSpPr>
          <p:cNvPr id="122894" name="Rectangle 14"/>
          <p:cNvSpPr>
            <a:spLocks noChangeArrowheads="1"/>
          </p:cNvSpPr>
          <p:nvPr/>
        </p:nvSpPr>
        <p:spPr bwMode="auto">
          <a:xfrm>
            <a:off x="6019800" y="3417888"/>
            <a:ext cx="2438400" cy="22860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600">
                <a:latin typeface="Arial" pitchFamily="34" charset="0"/>
              </a:rPr>
              <a:t>length</a:t>
            </a:r>
          </a:p>
        </p:txBody>
      </p:sp>
      <p:sp>
        <p:nvSpPr>
          <p:cNvPr id="122895" name="Rectangle 15"/>
          <p:cNvSpPr>
            <a:spLocks noChangeArrowheads="1"/>
          </p:cNvSpPr>
          <p:nvPr/>
        </p:nvSpPr>
        <p:spPr bwMode="auto">
          <a:xfrm>
            <a:off x="4800600" y="3417888"/>
            <a:ext cx="1219200" cy="22860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600">
                <a:latin typeface="Arial" pitchFamily="34" charset="0"/>
              </a:rPr>
              <a:t>DS (TOS)</a:t>
            </a:r>
          </a:p>
        </p:txBody>
      </p:sp>
      <p:sp>
        <p:nvSpPr>
          <p:cNvPr id="122896" name="Rectangle 16"/>
          <p:cNvSpPr>
            <a:spLocks noChangeArrowheads="1"/>
          </p:cNvSpPr>
          <p:nvPr/>
        </p:nvSpPr>
        <p:spPr bwMode="auto">
          <a:xfrm>
            <a:off x="3581400" y="3417888"/>
            <a:ext cx="609600" cy="22860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600">
                <a:latin typeface="Arial" pitchFamily="34" charset="0"/>
              </a:rPr>
              <a:t>ver.</a:t>
            </a:r>
          </a:p>
        </p:txBody>
      </p:sp>
      <p:sp>
        <p:nvSpPr>
          <p:cNvPr id="122897" name="Rectangle 17"/>
          <p:cNvSpPr>
            <a:spLocks noChangeArrowheads="1"/>
          </p:cNvSpPr>
          <p:nvPr/>
        </p:nvSpPr>
        <p:spPr bwMode="auto">
          <a:xfrm>
            <a:off x="4191000" y="3417888"/>
            <a:ext cx="609600" cy="22860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600">
                <a:latin typeface="Arial" pitchFamily="34" charset="0"/>
              </a:rPr>
              <a:t>IHL</a:t>
            </a:r>
          </a:p>
        </p:txBody>
      </p:sp>
      <p:sp>
        <p:nvSpPr>
          <p:cNvPr id="122898" name="Rectangle 18"/>
          <p:cNvSpPr>
            <a:spLocks noChangeArrowheads="1"/>
          </p:cNvSpPr>
          <p:nvPr/>
        </p:nvSpPr>
        <p:spPr bwMode="auto">
          <a:xfrm>
            <a:off x="3581400" y="5475288"/>
            <a:ext cx="48768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b="1">
                <a:latin typeface="Arial" pitchFamily="34" charset="0"/>
              </a:rPr>
              <a:t>IP address of MN</a:t>
            </a:r>
            <a:endParaRPr lang="en-US" sz="1600">
              <a:latin typeface="Arial" pitchFamily="34" charset="0"/>
            </a:endParaRPr>
          </a:p>
        </p:txBody>
      </p:sp>
      <p:sp>
        <p:nvSpPr>
          <p:cNvPr id="122899" name="Rectangle 19"/>
          <p:cNvSpPr>
            <a:spLocks noChangeArrowheads="1"/>
          </p:cNvSpPr>
          <p:nvPr/>
        </p:nvSpPr>
        <p:spPr bwMode="auto">
          <a:xfrm>
            <a:off x="3581400" y="5246688"/>
            <a:ext cx="48768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b="1">
                <a:latin typeface="Arial" pitchFamily="34" charset="0"/>
              </a:rPr>
              <a:t>IP address of CN</a:t>
            </a:r>
            <a:endParaRPr lang="en-US" sz="1600">
              <a:latin typeface="Arial" pitchFamily="34" charset="0"/>
            </a:endParaRPr>
          </a:p>
        </p:txBody>
      </p:sp>
      <p:sp>
        <p:nvSpPr>
          <p:cNvPr id="122900" name="Rectangle 20"/>
          <p:cNvSpPr>
            <a:spLocks noChangeArrowheads="1"/>
          </p:cNvSpPr>
          <p:nvPr/>
        </p:nvSpPr>
        <p:spPr bwMode="auto">
          <a:xfrm>
            <a:off x="3581400" y="5018088"/>
            <a:ext cx="12192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TTL</a:t>
            </a:r>
          </a:p>
        </p:txBody>
      </p:sp>
      <p:sp>
        <p:nvSpPr>
          <p:cNvPr id="122901" name="Rectangle 21"/>
          <p:cNvSpPr>
            <a:spLocks noChangeArrowheads="1"/>
          </p:cNvSpPr>
          <p:nvPr/>
        </p:nvSpPr>
        <p:spPr bwMode="auto">
          <a:xfrm>
            <a:off x="3581400" y="4789488"/>
            <a:ext cx="24384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IP identification</a:t>
            </a:r>
          </a:p>
        </p:txBody>
      </p:sp>
      <p:sp>
        <p:nvSpPr>
          <p:cNvPr id="122902" name="Rectangle 22"/>
          <p:cNvSpPr>
            <a:spLocks noChangeArrowheads="1"/>
          </p:cNvSpPr>
          <p:nvPr/>
        </p:nvSpPr>
        <p:spPr bwMode="auto">
          <a:xfrm>
            <a:off x="4800600" y="5018088"/>
            <a:ext cx="12192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lay. 4 prot.</a:t>
            </a:r>
          </a:p>
        </p:txBody>
      </p:sp>
      <p:sp>
        <p:nvSpPr>
          <p:cNvPr id="122903" name="Rectangle 23"/>
          <p:cNvSpPr>
            <a:spLocks noChangeArrowheads="1"/>
          </p:cNvSpPr>
          <p:nvPr/>
        </p:nvSpPr>
        <p:spPr bwMode="auto">
          <a:xfrm>
            <a:off x="6019800" y="5018088"/>
            <a:ext cx="24384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IP checksum</a:t>
            </a:r>
          </a:p>
        </p:txBody>
      </p:sp>
      <p:sp>
        <p:nvSpPr>
          <p:cNvPr id="122904" name="Rectangle 24"/>
          <p:cNvSpPr>
            <a:spLocks noChangeArrowheads="1"/>
          </p:cNvSpPr>
          <p:nvPr/>
        </p:nvSpPr>
        <p:spPr bwMode="auto">
          <a:xfrm>
            <a:off x="6019800" y="4789488"/>
            <a:ext cx="5334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flags</a:t>
            </a:r>
          </a:p>
        </p:txBody>
      </p:sp>
      <p:sp>
        <p:nvSpPr>
          <p:cNvPr id="122905" name="Rectangle 25"/>
          <p:cNvSpPr>
            <a:spLocks noChangeArrowheads="1"/>
          </p:cNvSpPr>
          <p:nvPr/>
        </p:nvSpPr>
        <p:spPr bwMode="auto">
          <a:xfrm>
            <a:off x="6553200" y="4789488"/>
            <a:ext cx="19050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fragment offset</a:t>
            </a:r>
          </a:p>
        </p:txBody>
      </p:sp>
      <p:sp>
        <p:nvSpPr>
          <p:cNvPr id="122906" name="Rectangle 26"/>
          <p:cNvSpPr>
            <a:spLocks noChangeArrowheads="1"/>
          </p:cNvSpPr>
          <p:nvPr/>
        </p:nvSpPr>
        <p:spPr bwMode="auto">
          <a:xfrm>
            <a:off x="6019800" y="4560888"/>
            <a:ext cx="24384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length</a:t>
            </a:r>
          </a:p>
        </p:txBody>
      </p:sp>
      <p:sp>
        <p:nvSpPr>
          <p:cNvPr id="122907" name="Rectangle 27"/>
          <p:cNvSpPr>
            <a:spLocks noChangeArrowheads="1"/>
          </p:cNvSpPr>
          <p:nvPr/>
        </p:nvSpPr>
        <p:spPr bwMode="auto">
          <a:xfrm>
            <a:off x="4800600" y="4560888"/>
            <a:ext cx="12192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DS (TOS)</a:t>
            </a:r>
          </a:p>
        </p:txBody>
      </p:sp>
      <p:sp>
        <p:nvSpPr>
          <p:cNvPr id="122908" name="Rectangle 28"/>
          <p:cNvSpPr>
            <a:spLocks noChangeArrowheads="1"/>
          </p:cNvSpPr>
          <p:nvPr/>
        </p:nvSpPr>
        <p:spPr bwMode="auto">
          <a:xfrm>
            <a:off x="3581400" y="4560888"/>
            <a:ext cx="6096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ver.</a:t>
            </a:r>
          </a:p>
        </p:txBody>
      </p:sp>
      <p:sp>
        <p:nvSpPr>
          <p:cNvPr id="122909" name="Rectangle 29"/>
          <p:cNvSpPr>
            <a:spLocks noChangeArrowheads="1"/>
          </p:cNvSpPr>
          <p:nvPr/>
        </p:nvSpPr>
        <p:spPr bwMode="auto">
          <a:xfrm>
            <a:off x="4191000" y="4560888"/>
            <a:ext cx="609600" cy="22860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600">
                <a:latin typeface="Arial" pitchFamily="34" charset="0"/>
              </a:rPr>
              <a:t>IHL</a:t>
            </a:r>
          </a:p>
        </p:txBody>
      </p:sp>
      <p:sp>
        <p:nvSpPr>
          <p:cNvPr id="122910" name="Rectangle 30"/>
          <p:cNvSpPr>
            <a:spLocks noChangeArrowheads="1"/>
          </p:cNvSpPr>
          <p:nvPr/>
        </p:nvSpPr>
        <p:spPr bwMode="auto">
          <a:xfrm>
            <a:off x="3581400" y="5703888"/>
            <a:ext cx="4876800" cy="533400"/>
          </a:xfrm>
          <a:prstGeom prst="rect">
            <a:avLst/>
          </a:prstGeom>
          <a:noFill/>
          <a:ln w="9525">
            <a:solidFill>
              <a:schemeClr val="tx1"/>
            </a:solidFill>
            <a:miter lim="800000"/>
            <a:headEnd/>
            <a:tailEnd/>
          </a:ln>
          <a:effectLst/>
        </p:spPr>
        <p:txBody>
          <a:bodyPr wrap="none" anchor="ctr"/>
          <a:lstStyle/>
          <a:p>
            <a:pPr eaLnBrk="0" hangingPunct="0"/>
            <a:r>
              <a:rPr lang="en-US" sz="1600">
                <a:latin typeface="Arial" pitchFamily="34" charset="0"/>
              </a:rPr>
              <a:t>TCP/UDP/ ... payload</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dirty="0" smtClean="0"/>
              <a:t>Optional: Generic </a:t>
            </a:r>
            <a:r>
              <a:rPr lang="en-US" dirty="0"/>
              <a:t>Routing Encapsulation</a:t>
            </a:r>
          </a:p>
        </p:txBody>
      </p:sp>
      <p:sp>
        <p:nvSpPr>
          <p:cNvPr id="63" name="Footer Placeholder 2"/>
          <p:cNvSpPr>
            <a:spLocks noGrp="1"/>
          </p:cNvSpPr>
          <p:nvPr>
            <p:ph type="ftr" sz="quarter" idx="10"/>
          </p:nvPr>
        </p:nvSpPr>
        <p:spPr/>
        <p:txBody>
          <a:bodyPr/>
          <a:lstStyle/>
          <a:p>
            <a:r>
              <a:rPr lang="en-US" smtClean="0"/>
              <a:t>Prof. Dr.-Ing. Jochen H. Schiller      www.jochenschiller.de       Mobile Communications</a:t>
            </a:r>
            <a:endParaRPr lang="en-US"/>
          </a:p>
        </p:txBody>
      </p:sp>
      <p:grpSp>
        <p:nvGrpSpPr>
          <p:cNvPr id="145442" name="Group 34"/>
          <p:cNvGrpSpPr>
            <a:grpSpLocks/>
          </p:cNvGrpSpPr>
          <p:nvPr/>
        </p:nvGrpSpPr>
        <p:grpSpPr bwMode="auto">
          <a:xfrm>
            <a:off x="6019800" y="1066800"/>
            <a:ext cx="4191000" cy="1524000"/>
            <a:chOff x="2352" y="624"/>
            <a:chExt cx="3168" cy="1248"/>
          </a:xfrm>
        </p:grpSpPr>
        <p:sp>
          <p:nvSpPr>
            <p:cNvPr id="145411" name="Rectangle 3"/>
            <p:cNvSpPr>
              <a:spLocks noChangeArrowheads="1"/>
            </p:cNvSpPr>
            <p:nvPr/>
          </p:nvSpPr>
          <p:spPr bwMode="auto">
            <a:xfrm>
              <a:off x="3984" y="624"/>
              <a:ext cx="624" cy="288"/>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200">
                  <a:latin typeface="Arial" pitchFamily="34" charset="0"/>
                </a:rPr>
                <a:t>original</a:t>
              </a:r>
            </a:p>
            <a:p>
              <a:pPr eaLnBrk="0" hangingPunct="0"/>
              <a:r>
                <a:rPr lang="en-US" sz="1200">
                  <a:latin typeface="Arial" pitchFamily="34" charset="0"/>
                </a:rPr>
                <a:t>header</a:t>
              </a:r>
            </a:p>
          </p:txBody>
        </p:sp>
        <p:sp>
          <p:nvSpPr>
            <p:cNvPr id="145412" name="Rectangle 4"/>
            <p:cNvSpPr>
              <a:spLocks noChangeArrowheads="1"/>
            </p:cNvSpPr>
            <p:nvPr/>
          </p:nvSpPr>
          <p:spPr bwMode="auto">
            <a:xfrm>
              <a:off x="4608" y="624"/>
              <a:ext cx="912" cy="288"/>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200">
                  <a:latin typeface="Arial" pitchFamily="34" charset="0"/>
                </a:rPr>
                <a:t>original data</a:t>
              </a:r>
            </a:p>
          </p:txBody>
        </p:sp>
        <p:sp>
          <p:nvSpPr>
            <p:cNvPr id="145413" name="Rectangle 5"/>
            <p:cNvSpPr>
              <a:spLocks noChangeArrowheads="1"/>
            </p:cNvSpPr>
            <p:nvPr/>
          </p:nvSpPr>
          <p:spPr bwMode="auto">
            <a:xfrm>
              <a:off x="3312" y="1584"/>
              <a:ext cx="2208" cy="288"/>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200">
                  <a:latin typeface="Arial" pitchFamily="34" charset="0"/>
                </a:rPr>
                <a:t>new data</a:t>
              </a:r>
            </a:p>
          </p:txBody>
        </p:sp>
        <p:sp>
          <p:nvSpPr>
            <p:cNvPr id="145414" name="Rectangle 6"/>
            <p:cNvSpPr>
              <a:spLocks noChangeArrowheads="1"/>
            </p:cNvSpPr>
            <p:nvPr/>
          </p:nvSpPr>
          <p:spPr bwMode="auto">
            <a:xfrm>
              <a:off x="2352" y="1584"/>
              <a:ext cx="960" cy="288"/>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200">
                  <a:latin typeface="Arial" pitchFamily="34" charset="0"/>
                </a:rPr>
                <a:t>new header</a:t>
              </a:r>
            </a:p>
          </p:txBody>
        </p:sp>
        <p:sp>
          <p:nvSpPr>
            <p:cNvPr id="145415" name="Line 7"/>
            <p:cNvSpPr>
              <a:spLocks noChangeShapeType="1"/>
            </p:cNvSpPr>
            <p:nvPr/>
          </p:nvSpPr>
          <p:spPr bwMode="auto">
            <a:xfrm>
              <a:off x="3984" y="912"/>
              <a:ext cx="0" cy="192"/>
            </a:xfrm>
            <a:prstGeom prst="line">
              <a:avLst/>
            </a:prstGeom>
            <a:noFill/>
            <a:ln w="9525">
              <a:solidFill>
                <a:schemeClr val="tx1"/>
              </a:solidFill>
              <a:prstDash val="dash"/>
              <a:round/>
              <a:headEnd/>
              <a:tailEnd/>
            </a:ln>
            <a:effectLst/>
          </p:spPr>
          <p:txBody>
            <a:bodyPr wrap="none" anchor="ctr"/>
            <a:lstStyle/>
            <a:p>
              <a:endParaRPr lang="en-US"/>
            </a:p>
          </p:txBody>
        </p:sp>
        <p:sp>
          <p:nvSpPr>
            <p:cNvPr id="145416" name="Line 8"/>
            <p:cNvSpPr>
              <a:spLocks noChangeShapeType="1"/>
            </p:cNvSpPr>
            <p:nvPr/>
          </p:nvSpPr>
          <p:spPr bwMode="auto">
            <a:xfrm>
              <a:off x="5520" y="912"/>
              <a:ext cx="0" cy="192"/>
            </a:xfrm>
            <a:prstGeom prst="line">
              <a:avLst/>
            </a:prstGeom>
            <a:noFill/>
            <a:ln w="9525">
              <a:solidFill>
                <a:schemeClr val="tx1"/>
              </a:solidFill>
              <a:prstDash val="dash"/>
              <a:round/>
              <a:headEnd/>
              <a:tailEnd/>
            </a:ln>
            <a:effectLst/>
          </p:spPr>
          <p:txBody>
            <a:bodyPr wrap="none" anchor="ctr"/>
            <a:lstStyle/>
            <a:p>
              <a:endParaRPr lang="en-US"/>
            </a:p>
          </p:txBody>
        </p:sp>
        <p:sp>
          <p:nvSpPr>
            <p:cNvPr id="145417" name="Rectangle 9"/>
            <p:cNvSpPr>
              <a:spLocks noChangeArrowheads="1"/>
            </p:cNvSpPr>
            <p:nvPr/>
          </p:nvSpPr>
          <p:spPr bwMode="auto">
            <a:xfrm>
              <a:off x="2352" y="1104"/>
              <a:ext cx="960" cy="288"/>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200">
                  <a:latin typeface="Arial" pitchFamily="34" charset="0"/>
                </a:rPr>
                <a:t>outer header</a:t>
              </a:r>
            </a:p>
          </p:txBody>
        </p:sp>
        <p:sp>
          <p:nvSpPr>
            <p:cNvPr id="145418" name="Rectangle 10"/>
            <p:cNvSpPr>
              <a:spLocks noChangeArrowheads="1"/>
            </p:cNvSpPr>
            <p:nvPr/>
          </p:nvSpPr>
          <p:spPr bwMode="auto">
            <a:xfrm>
              <a:off x="3312" y="1104"/>
              <a:ext cx="672" cy="288"/>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GRE </a:t>
              </a:r>
              <a:br>
                <a:rPr lang="en-US" sz="1200">
                  <a:latin typeface="Arial" pitchFamily="34" charset="0"/>
                </a:rPr>
              </a:br>
              <a:r>
                <a:rPr lang="en-US" sz="1200">
                  <a:latin typeface="Arial" pitchFamily="34" charset="0"/>
                </a:rPr>
                <a:t>header</a:t>
              </a:r>
            </a:p>
          </p:txBody>
        </p:sp>
        <p:sp>
          <p:nvSpPr>
            <p:cNvPr id="145419" name="Rectangle 11"/>
            <p:cNvSpPr>
              <a:spLocks noChangeArrowheads="1"/>
            </p:cNvSpPr>
            <p:nvPr/>
          </p:nvSpPr>
          <p:spPr bwMode="auto">
            <a:xfrm>
              <a:off x="4608" y="1104"/>
              <a:ext cx="912" cy="288"/>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200">
                  <a:latin typeface="Arial" pitchFamily="34" charset="0"/>
                </a:rPr>
                <a:t>original data</a:t>
              </a:r>
            </a:p>
          </p:txBody>
        </p:sp>
        <p:sp>
          <p:nvSpPr>
            <p:cNvPr id="145420" name="Line 12"/>
            <p:cNvSpPr>
              <a:spLocks noChangeShapeType="1"/>
            </p:cNvSpPr>
            <p:nvPr/>
          </p:nvSpPr>
          <p:spPr bwMode="auto">
            <a:xfrm>
              <a:off x="2352" y="1392"/>
              <a:ext cx="0" cy="192"/>
            </a:xfrm>
            <a:prstGeom prst="line">
              <a:avLst/>
            </a:prstGeom>
            <a:noFill/>
            <a:ln w="9525">
              <a:solidFill>
                <a:schemeClr val="tx1"/>
              </a:solidFill>
              <a:prstDash val="dash"/>
              <a:round/>
              <a:headEnd/>
              <a:tailEnd/>
            </a:ln>
            <a:effectLst/>
          </p:spPr>
          <p:txBody>
            <a:bodyPr wrap="none" anchor="ctr"/>
            <a:lstStyle/>
            <a:p>
              <a:endParaRPr lang="en-US"/>
            </a:p>
          </p:txBody>
        </p:sp>
        <p:sp>
          <p:nvSpPr>
            <p:cNvPr id="145421" name="Line 13"/>
            <p:cNvSpPr>
              <a:spLocks noChangeShapeType="1"/>
            </p:cNvSpPr>
            <p:nvPr/>
          </p:nvSpPr>
          <p:spPr bwMode="auto">
            <a:xfrm>
              <a:off x="5520" y="1392"/>
              <a:ext cx="0" cy="192"/>
            </a:xfrm>
            <a:prstGeom prst="line">
              <a:avLst/>
            </a:prstGeom>
            <a:noFill/>
            <a:ln w="9525">
              <a:solidFill>
                <a:schemeClr val="tx1"/>
              </a:solidFill>
              <a:prstDash val="dash"/>
              <a:round/>
              <a:headEnd/>
              <a:tailEnd/>
            </a:ln>
            <a:effectLst/>
          </p:spPr>
          <p:txBody>
            <a:bodyPr wrap="none" anchor="ctr"/>
            <a:lstStyle/>
            <a:p>
              <a:endParaRPr lang="en-US"/>
            </a:p>
          </p:txBody>
        </p:sp>
        <p:sp>
          <p:nvSpPr>
            <p:cNvPr id="145441" name="Rectangle 33"/>
            <p:cNvSpPr>
              <a:spLocks noChangeArrowheads="1"/>
            </p:cNvSpPr>
            <p:nvPr/>
          </p:nvSpPr>
          <p:spPr bwMode="auto">
            <a:xfrm>
              <a:off x="3984" y="1104"/>
              <a:ext cx="624" cy="288"/>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200">
                  <a:latin typeface="Arial" pitchFamily="34" charset="0"/>
                </a:rPr>
                <a:t>original</a:t>
              </a:r>
              <a:br>
                <a:rPr lang="en-US" sz="1200">
                  <a:latin typeface="Arial" pitchFamily="34" charset="0"/>
                </a:rPr>
              </a:br>
              <a:r>
                <a:rPr lang="en-US" sz="1200">
                  <a:latin typeface="Arial" pitchFamily="34" charset="0"/>
                </a:rPr>
                <a:t>header</a:t>
              </a:r>
            </a:p>
          </p:txBody>
        </p:sp>
      </p:grpSp>
      <p:sp>
        <p:nvSpPr>
          <p:cNvPr id="145443" name="Rectangle 35"/>
          <p:cNvSpPr>
            <a:spLocks noChangeArrowheads="1"/>
          </p:cNvSpPr>
          <p:nvPr/>
        </p:nvSpPr>
        <p:spPr bwMode="auto">
          <a:xfrm>
            <a:off x="1828800" y="3481389"/>
            <a:ext cx="4038600" cy="185737"/>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200" b="1">
                <a:latin typeface="Arial" pitchFamily="34" charset="0"/>
              </a:rPr>
              <a:t>Care-of address COA</a:t>
            </a:r>
            <a:endParaRPr lang="en-US" sz="1200">
              <a:latin typeface="Arial" pitchFamily="34" charset="0"/>
            </a:endParaRPr>
          </a:p>
        </p:txBody>
      </p:sp>
      <p:sp>
        <p:nvSpPr>
          <p:cNvPr id="145444" name="Rectangle 36"/>
          <p:cNvSpPr>
            <a:spLocks noChangeArrowheads="1"/>
          </p:cNvSpPr>
          <p:nvPr/>
        </p:nvSpPr>
        <p:spPr bwMode="auto">
          <a:xfrm>
            <a:off x="1828800" y="3297238"/>
            <a:ext cx="4038600" cy="18415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200" b="1">
                <a:latin typeface="Arial" pitchFamily="34" charset="0"/>
              </a:rPr>
              <a:t>IP address of HA</a:t>
            </a:r>
            <a:endParaRPr lang="en-US" sz="1200">
              <a:latin typeface="Arial" pitchFamily="34" charset="0"/>
            </a:endParaRPr>
          </a:p>
        </p:txBody>
      </p:sp>
      <p:sp>
        <p:nvSpPr>
          <p:cNvPr id="145445" name="Rectangle 37"/>
          <p:cNvSpPr>
            <a:spLocks noChangeArrowheads="1"/>
          </p:cNvSpPr>
          <p:nvPr/>
        </p:nvSpPr>
        <p:spPr bwMode="auto">
          <a:xfrm>
            <a:off x="1828800" y="3113088"/>
            <a:ext cx="1009650" cy="18415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200">
                <a:latin typeface="Arial" pitchFamily="34" charset="0"/>
              </a:rPr>
              <a:t>TTL</a:t>
            </a:r>
          </a:p>
        </p:txBody>
      </p:sp>
      <p:sp>
        <p:nvSpPr>
          <p:cNvPr id="145446" name="Rectangle 38"/>
          <p:cNvSpPr>
            <a:spLocks noChangeArrowheads="1"/>
          </p:cNvSpPr>
          <p:nvPr/>
        </p:nvSpPr>
        <p:spPr bwMode="auto">
          <a:xfrm>
            <a:off x="1828800" y="2927350"/>
            <a:ext cx="2019300" cy="185738"/>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200">
                <a:latin typeface="Arial" pitchFamily="34" charset="0"/>
              </a:rPr>
              <a:t>IP identification</a:t>
            </a:r>
          </a:p>
        </p:txBody>
      </p:sp>
      <p:sp>
        <p:nvSpPr>
          <p:cNvPr id="145447" name="Rectangle 39"/>
          <p:cNvSpPr>
            <a:spLocks noChangeArrowheads="1"/>
          </p:cNvSpPr>
          <p:nvPr/>
        </p:nvSpPr>
        <p:spPr bwMode="auto">
          <a:xfrm>
            <a:off x="2838450" y="3113088"/>
            <a:ext cx="1009650" cy="18415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200" i="1">
                <a:latin typeface="Arial" pitchFamily="34" charset="0"/>
              </a:rPr>
              <a:t>GRE</a:t>
            </a:r>
          </a:p>
        </p:txBody>
      </p:sp>
      <p:sp>
        <p:nvSpPr>
          <p:cNvPr id="145448" name="Rectangle 40"/>
          <p:cNvSpPr>
            <a:spLocks noChangeArrowheads="1"/>
          </p:cNvSpPr>
          <p:nvPr/>
        </p:nvSpPr>
        <p:spPr bwMode="auto">
          <a:xfrm>
            <a:off x="3848100" y="3113088"/>
            <a:ext cx="2019300" cy="18415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200">
                <a:latin typeface="Arial" pitchFamily="34" charset="0"/>
              </a:rPr>
              <a:t>IP checksum</a:t>
            </a:r>
          </a:p>
        </p:txBody>
      </p:sp>
      <p:sp>
        <p:nvSpPr>
          <p:cNvPr id="145449" name="Rectangle 41"/>
          <p:cNvSpPr>
            <a:spLocks noChangeArrowheads="1"/>
          </p:cNvSpPr>
          <p:nvPr/>
        </p:nvSpPr>
        <p:spPr bwMode="auto">
          <a:xfrm>
            <a:off x="3848101" y="2927350"/>
            <a:ext cx="441325" cy="185738"/>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200">
                <a:latin typeface="Arial" pitchFamily="34" charset="0"/>
              </a:rPr>
              <a:t>flags</a:t>
            </a:r>
          </a:p>
        </p:txBody>
      </p:sp>
      <p:sp>
        <p:nvSpPr>
          <p:cNvPr id="145450" name="Rectangle 42"/>
          <p:cNvSpPr>
            <a:spLocks noChangeArrowheads="1"/>
          </p:cNvSpPr>
          <p:nvPr/>
        </p:nvSpPr>
        <p:spPr bwMode="auto">
          <a:xfrm>
            <a:off x="4289426" y="2927350"/>
            <a:ext cx="1577975" cy="185738"/>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200">
                <a:latin typeface="Arial" pitchFamily="34" charset="0"/>
              </a:rPr>
              <a:t>fragment offset</a:t>
            </a:r>
          </a:p>
        </p:txBody>
      </p:sp>
      <p:sp>
        <p:nvSpPr>
          <p:cNvPr id="145451" name="Rectangle 43"/>
          <p:cNvSpPr>
            <a:spLocks noChangeArrowheads="1"/>
          </p:cNvSpPr>
          <p:nvPr/>
        </p:nvSpPr>
        <p:spPr bwMode="auto">
          <a:xfrm>
            <a:off x="3848100" y="2743200"/>
            <a:ext cx="2019300" cy="18415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200">
                <a:latin typeface="Arial" pitchFamily="34" charset="0"/>
              </a:rPr>
              <a:t>length</a:t>
            </a:r>
          </a:p>
        </p:txBody>
      </p:sp>
      <p:sp>
        <p:nvSpPr>
          <p:cNvPr id="145452" name="Rectangle 44"/>
          <p:cNvSpPr>
            <a:spLocks noChangeArrowheads="1"/>
          </p:cNvSpPr>
          <p:nvPr/>
        </p:nvSpPr>
        <p:spPr bwMode="auto">
          <a:xfrm>
            <a:off x="2838450" y="2743200"/>
            <a:ext cx="1009650" cy="18415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200">
                <a:latin typeface="Arial" pitchFamily="34" charset="0"/>
              </a:rPr>
              <a:t>DS (TOS)</a:t>
            </a:r>
          </a:p>
        </p:txBody>
      </p:sp>
      <p:sp>
        <p:nvSpPr>
          <p:cNvPr id="145453" name="Rectangle 45"/>
          <p:cNvSpPr>
            <a:spLocks noChangeArrowheads="1"/>
          </p:cNvSpPr>
          <p:nvPr/>
        </p:nvSpPr>
        <p:spPr bwMode="auto">
          <a:xfrm>
            <a:off x="1828801" y="2743200"/>
            <a:ext cx="504825" cy="18415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200">
                <a:latin typeface="Arial" pitchFamily="34" charset="0"/>
              </a:rPr>
              <a:t>ver.</a:t>
            </a:r>
          </a:p>
        </p:txBody>
      </p:sp>
      <p:sp>
        <p:nvSpPr>
          <p:cNvPr id="145454" name="Rectangle 46"/>
          <p:cNvSpPr>
            <a:spLocks noChangeArrowheads="1"/>
          </p:cNvSpPr>
          <p:nvPr/>
        </p:nvSpPr>
        <p:spPr bwMode="auto">
          <a:xfrm>
            <a:off x="2333626" y="2743200"/>
            <a:ext cx="504825" cy="184150"/>
          </a:xfrm>
          <a:prstGeom prst="rect">
            <a:avLst/>
          </a:prstGeom>
          <a:solidFill>
            <a:srgbClr val="FF99FF"/>
          </a:solidFill>
          <a:ln w="9525">
            <a:solidFill>
              <a:schemeClr val="tx1"/>
            </a:solidFill>
            <a:miter lim="800000"/>
            <a:headEnd/>
            <a:tailEnd/>
          </a:ln>
          <a:effectLst/>
        </p:spPr>
        <p:txBody>
          <a:bodyPr wrap="none" anchor="ctr"/>
          <a:lstStyle/>
          <a:p>
            <a:pPr eaLnBrk="0" hangingPunct="0"/>
            <a:r>
              <a:rPr lang="en-US" sz="1200">
                <a:latin typeface="Arial" pitchFamily="34" charset="0"/>
              </a:rPr>
              <a:t>IHL</a:t>
            </a:r>
          </a:p>
        </p:txBody>
      </p:sp>
      <p:sp>
        <p:nvSpPr>
          <p:cNvPr id="145455" name="Rectangle 47"/>
          <p:cNvSpPr>
            <a:spLocks noChangeArrowheads="1"/>
          </p:cNvSpPr>
          <p:nvPr/>
        </p:nvSpPr>
        <p:spPr bwMode="auto">
          <a:xfrm>
            <a:off x="1828800" y="5327650"/>
            <a:ext cx="4038600" cy="185738"/>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200" b="1">
                <a:latin typeface="Arial" pitchFamily="34" charset="0"/>
              </a:rPr>
              <a:t>IP address of MN</a:t>
            </a:r>
            <a:endParaRPr lang="en-US" sz="1200">
              <a:latin typeface="Arial" pitchFamily="34" charset="0"/>
            </a:endParaRPr>
          </a:p>
        </p:txBody>
      </p:sp>
      <p:sp>
        <p:nvSpPr>
          <p:cNvPr id="145456" name="Rectangle 48"/>
          <p:cNvSpPr>
            <a:spLocks noChangeArrowheads="1"/>
          </p:cNvSpPr>
          <p:nvPr/>
        </p:nvSpPr>
        <p:spPr bwMode="auto">
          <a:xfrm>
            <a:off x="1828800" y="5143500"/>
            <a:ext cx="4038600" cy="18415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200" b="1">
                <a:latin typeface="Arial" pitchFamily="34" charset="0"/>
              </a:rPr>
              <a:t>IP address of CN</a:t>
            </a:r>
            <a:endParaRPr lang="en-US" sz="1200">
              <a:latin typeface="Arial" pitchFamily="34" charset="0"/>
            </a:endParaRPr>
          </a:p>
        </p:txBody>
      </p:sp>
      <p:sp>
        <p:nvSpPr>
          <p:cNvPr id="145457" name="Rectangle 49"/>
          <p:cNvSpPr>
            <a:spLocks noChangeArrowheads="1"/>
          </p:cNvSpPr>
          <p:nvPr/>
        </p:nvSpPr>
        <p:spPr bwMode="auto">
          <a:xfrm>
            <a:off x="1828800" y="4959350"/>
            <a:ext cx="1009650" cy="18415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200">
                <a:latin typeface="Arial" pitchFamily="34" charset="0"/>
              </a:rPr>
              <a:t>TTL</a:t>
            </a:r>
          </a:p>
        </p:txBody>
      </p:sp>
      <p:sp>
        <p:nvSpPr>
          <p:cNvPr id="145458" name="Rectangle 50"/>
          <p:cNvSpPr>
            <a:spLocks noChangeArrowheads="1"/>
          </p:cNvSpPr>
          <p:nvPr/>
        </p:nvSpPr>
        <p:spPr bwMode="auto">
          <a:xfrm>
            <a:off x="1828800" y="4773614"/>
            <a:ext cx="2019300" cy="185737"/>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200">
                <a:latin typeface="Arial" pitchFamily="34" charset="0"/>
              </a:rPr>
              <a:t>IP identification</a:t>
            </a:r>
          </a:p>
        </p:txBody>
      </p:sp>
      <p:sp>
        <p:nvSpPr>
          <p:cNvPr id="145459" name="Rectangle 51"/>
          <p:cNvSpPr>
            <a:spLocks noChangeArrowheads="1"/>
          </p:cNvSpPr>
          <p:nvPr/>
        </p:nvSpPr>
        <p:spPr bwMode="auto">
          <a:xfrm>
            <a:off x="2838450" y="4959350"/>
            <a:ext cx="1009650" cy="18415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200">
                <a:latin typeface="Arial" pitchFamily="34" charset="0"/>
              </a:rPr>
              <a:t>lay. 4 prot.</a:t>
            </a:r>
          </a:p>
        </p:txBody>
      </p:sp>
      <p:sp>
        <p:nvSpPr>
          <p:cNvPr id="145460" name="Rectangle 52"/>
          <p:cNvSpPr>
            <a:spLocks noChangeArrowheads="1"/>
          </p:cNvSpPr>
          <p:nvPr/>
        </p:nvSpPr>
        <p:spPr bwMode="auto">
          <a:xfrm>
            <a:off x="3848100" y="4959350"/>
            <a:ext cx="2019300" cy="18415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200">
                <a:latin typeface="Arial" pitchFamily="34" charset="0"/>
              </a:rPr>
              <a:t>IP checksum</a:t>
            </a:r>
          </a:p>
        </p:txBody>
      </p:sp>
      <p:sp>
        <p:nvSpPr>
          <p:cNvPr id="145461" name="Rectangle 53"/>
          <p:cNvSpPr>
            <a:spLocks noChangeArrowheads="1"/>
          </p:cNvSpPr>
          <p:nvPr/>
        </p:nvSpPr>
        <p:spPr bwMode="auto">
          <a:xfrm>
            <a:off x="3848101" y="4773614"/>
            <a:ext cx="441325" cy="185737"/>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200">
                <a:latin typeface="Arial" pitchFamily="34" charset="0"/>
              </a:rPr>
              <a:t>flags</a:t>
            </a:r>
          </a:p>
        </p:txBody>
      </p:sp>
      <p:sp>
        <p:nvSpPr>
          <p:cNvPr id="145462" name="Rectangle 54"/>
          <p:cNvSpPr>
            <a:spLocks noChangeArrowheads="1"/>
          </p:cNvSpPr>
          <p:nvPr/>
        </p:nvSpPr>
        <p:spPr bwMode="auto">
          <a:xfrm>
            <a:off x="4289426" y="4773614"/>
            <a:ext cx="1577975" cy="185737"/>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200">
                <a:latin typeface="Arial" pitchFamily="34" charset="0"/>
              </a:rPr>
              <a:t>fragment offset</a:t>
            </a:r>
          </a:p>
        </p:txBody>
      </p:sp>
      <p:sp>
        <p:nvSpPr>
          <p:cNvPr id="145463" name="Rectangle 55"/>
          <p:cNvSpPr>
            <a:spLocks noChangeArrowheads="1"/>
          </p:cNvSpPr>
          <p:nvPr/>
        </p:nvSpPr>
        <p:spPr bwMode="auto">
          <a:xfrm>
            <a:off x="3848100" y="4589463"/>
            <a:ext cx="2019300" cy="18415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200">
                <a:latin typeface="Arial" pitchFamily="34" charset="0"/>
              </a:rPr>
              <a:t>length</a:t>
            </a:r>
          </a:p>
        </p:txBody>
      </p:sp>
      <p:sp>
        <p:nvSpPr>
          <p:cNvPr id="145464" name="Rectangle 56"/>
          <p:cNvSpPr>
            <a:spLocks noChangeArrowheads="1"/>
          </p:cNvSpPr>
          <p:nvPr/>
        </p:nvSpPr>
        <p:spPr bwMode="auto">
          <a:xfrm>
            <a:off x="2838450" y="4589463"/>
            <a:ext cx="1009650" cy="18415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200">
                <a:latin typeface="Arial" pitchFamily="34" charset="0"/>
              </a:rPr>
              <a:t>DS (TOS)</a:t>
            </a:r>
          </a:p>
        </p:txBody>
      </p:sp>
      <p:sp>
        <p:nvSpPr>
          <p:cNvPr id="145465" name="Rectangle 57"/>
          <p:cNvSpPr>
            <a:spLocks noChangeArrowheads="1"/>
          </p:cNvSpPr>
          <p:nvPr/>
        </p:nvSpPr>
        <p:spPr bwMode="auto">
          <a:xfrm>
            <a:off x="1828801" y="4589463"/>
            <a:ext cx="504825" cy="18415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200">
                <a:latin typeface="Arial" pitchFamily="34" charset="0"/>
              </a:rPr>
              <a:t>ver.</a:t>
            </a:r>
          </a:p>
        </p:txBody>
      </p:sp>
      <p:sp>
        <p:nvSpPr>
          <p:cNvPr id="145466" name="Rectangle 58"/>
          <p:cNvSpPr>
            <a:spLocks noChangeArrowheads="1"/>
          </p:cNvSpPr>
          <p:nvPr/>
        </p:nvSpPr>
        <p:spPr bwMode="auto">
          <a:xfrm>
            <a:off x="2333626" y="4589463"/>
            <a:ext cx="504825" cy="184150"/>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200">
                <a:latin typeface="Arial" pitchFamily="34" charset="0"/>
              </a:rPr>
              <a:t>IHL</a:t>
            </a:r>
          </a:p>
        </p:txBody>
      </p:sp>
      <p:sp>
        <p:nvSpPr>
          <p:cNvPr id="145467" name="Rectangle 59"/>
          <p:cNvSpPr>
            <a:spLocks noChangeArrowheads="1"/>
          </p:cNvSpPr>
          <p:nvPr/>
        </p:nvSpPr>
        <p:spPr bwMode="auto">
          <a:xfrm>
            <a:off x="1828800" y="5513388"/>
            <a:ext cx="4038600" cy="430212"/>
          </a:xfrm>
          <a:prstGeom prst="rect">
            <a:avLst/>
          </a:prstGeom>
          <a:solidFill>
            <a:srgbClr val="CCCCFF"/>
          </a:solidFill>
          <a:ln w="9525">
            <a:solidFill>
              <a:schemeClr val="tx1"/>
            </a:solidFill>
            <a:miter lim="800000"/>
            <a:headEnd/>
            <a:tailEnd/>
          </a:ln>
          <a:effectLst/>
        </p:spPr>
        <p:txBody>
          <a:bodyPr wrap="none" anchor="ctr"/>
          <a:lstStyle/>
          <a:p>
            <a:pPr eaLnBrk="0" hangingPunct="0"/>
            <a:r>
              <a:rPr lang="en-US" sz="1200">
                <a:latin typeface="Arial" pitchFamily="34" charset="0"/>
              </a:rPr>
              <a:t>TCP/UDP/ ... payload</a:t>
            </a:r>
          </a:p>
        </p:txBody>
      </p:sp>
      <p:sp>
        <p:nvSpPr>
          <p:cNvPr id="145468" name="Rectangle 60"/>
          <p:cNvSpPr>
            <a:spLocks noChangeArrowheads="1"/>
          </p:cNvSpPr>
          <p:nvPr/>
        </p:nvSpPr>
        <p:spPr bwMode="auto">
          <a:xfrm>
            <a:off x="1828800" y="4405313"/>
            <a:ext cx="4038600"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routing (optional)</a:t>
            </a:r>
          </a:p>
        </p:txBody>
      </p:sp>
      <p:sp>
        <p:nvSpPr>
          <p:cNvPr id="145469" name="Rectangle 61"/>
          <p:cNvSpPr>
            <a:spLocks noChangeArrowheads="1"/>
          </p:cNvSpPr>
          <p:nvPr/>
        </p:nvSpPr>
        <p:spPr bwMode="auto">
          <a:xfrm>
            <a:off x="1828800" y="4219575"/>
            <a:ext cx="4038600" cy="185738"/>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sequence number (optional)</a:t>
            </a:r>
          </a:p>
        </p:txBody>
      </p:sp>
      <p:sp>
        <p:nvSpPr>
          <p:cNvPr id="145470" name="Rectangle 62"/>
          <p:cNvSpPr>
            <a:spLocks noChangeArrowheads="1"/>
          </p:cNvSpPr>
          <p:nvPr/>
        </p:nvSpPr>
        <p:spPr bwMode="auto">
          <a:xfrm>
            <a:off x="1828800" y="4035425"/>
            <a:ext cx="4038600"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key (optional)</a:t>
            </a:r>
          </a:p>
        </p:txBody>
      </p:sp>
      <p:sp>
        <p:nvSpPr>
          <p:cNvPr id="145472" name="Rectangle 64"/>
          <p:cNvSpPr>
            <a:spLocks noChangeArrowheads="1"/>
          </p:cNvSpPr>
          <p:nvPr/>
        </p:nvSpPr>
        <p:spPr bwMode="auto">
          <a:xfrm>
            <a:off x="3848100" y="3851275"/>
            <a:ext cx="2019300"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offset (optional)</a:t>
            </a:r>
          </a:p>
        </p:txBody>
      </p:sp>
      <p:sp>
        <p:nvSpPr>
          <p:cNvPr id="145473" name="Rectangle 65"/>
          <p:cNvSpPr>
            <a:spLocks noChangeArrowheads="1"/>
          </p:cNvSpPr>
          <p:nvPr/>
        </p:nvSpPr>
        <p:spPr bwMode="auto">
          <a:xfrm>
            <a:off x="1828800" y="3851275"/>
            <a:ext cx="2019300"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checksum (optional)</a:t>
            </a:r>
          </a:p>
        </p:txBody>
      </p:sp>
      <p:sp>
        <p:nvSpPr>
          <p:cNvPr id="145474" name="Rectangle 66"/>
          <p:cNvSpPr>
            <a:spLocks noChangeArrowheads="1"/>
          </p:cNvSpPr>
          <p:nvPr/>
        </p:nvSpPr>
        <p:spPr bwMode="auto">
          <a:xfrm>
            <a:off x="3848100" y="3667125"/>
            <a:ext cx="2019300"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protocol</a:t>
            </a:r>
          </a:p>
        </p:txBody>
      </p:sp>
      <p:sp>
        <p:nvSpPr>
          <p:cNvPr id="145476" name="Rectangle 68"/>
          <p:cNvSpPr>
            <a:spLocks noChangeArrowheads="1"/>
          </p:cNvSpPr>
          <p:nvPr/>
        </p:nvSpPr>
        <p:spPr bwMode="auto">
          <a:xfrm>
            <a:off x="2460626" y="3667125"/>
            <a:ext cx="377825"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rec.</a:t>
            </a:r>
          </a:p>
        </p:txBody>
      </p:sp>
      <p:sp>
        <p:nvSpPr>
          <p:cNvPr id="145477" name="Rectangle 69"/>
          <p:cNvSpPr>
            <a:spLocks noChangeArrowheads="1"/>
          </p:cNvSpPr>
          <p:nvPr/>
        </p:nvSpPr>
        <p:spPr bwMode="auto">
          <a:xfrm>
            <a:off x="2838451" y="3667125"/>
            <a:ext cx="631825"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rsv.</a:t>
            </a:r>
          </a:p>
        </p:txBody>
      </p:sp>
      <p:sp>
        <p:nvSpPr>
          <p:cNvPr id="145478" name="Rectangle 70"/>
          <p:cNvSpPr>
            <a:spLocks noChangeArrowheads="1"/>
          </p:cNvSpPr>
          <p:nvPr/>
        </p:nvSpPr>
        <p:spPr bwMode="auto">
          <a:xfrm>
            <a:off x="3470276" y="3667125"/>
            <a:ext cx="377825"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ver.</a:t>
            </a:r>
          </a:p>
        </p:txBody>
      </p:sp>
      <p:sp>
        <p:nvSpPr>
          <p:cNvPr id="145481" name="Rectangle 73"/>
          <p:cNvSpPr>
            <a:spLocks noChangeArrowheads="1"/>
          </p:cNvSpPr>
          <p:nvPr/>
        </p:nvSpPr>
        <p:spPr bwMode="auto">
          <a:xfrm>
            <a:off x="1828800" y="3667125"/>
            <a:ext cx="127000"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C</a:t>
            </a:r>
          </a:p>
        </p:txBody>
      </p:sp>
      <p:sp>
        <p:nvSpPr>
          <p:cNvPr id="145482" name="Rectangle 74"/>
          <p:cNvSpPr>
            <a:spLocks noChangeArrowheads="1"/>
          </p:cNvSpPr>
          <p:nvPr/>
        </p:nvSpPr>
        <p:spPr bwMode="auto">
          <a:xfrm>
            <a:off x="1955801" y="3667125"/>
            <a:ext cx="125413"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R</a:t>
            </a:r>
          </a:p>
        </p:txBody>
      </p:sp>
      <p:sp>
        <p:nvSpPr>
          <p:cNvPr id="145483" name="Rectangle 75"/>
          <p:cNvSpPr>
            <a:spLocks noChangeArrowheads="1"/>
          </p:cNvSpPr>
          <p:nvPr/>
        </p:nvSpPr>
        <p:spPr bwMode="auto">
          <a:xfrm>
            <a:off x="2081213" y="3667125"/>
            <a:ext cx="127000"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K</a:t>
            </a:r>
          </a:p>
        </p:txBody>
      </p:sp>
      <p:sp>
        <p:nvSpPr>
          <p:cNvPr id="145484" name="Rectangle 76"/>
          <p:cNvSpPr>
            <a:spLocks noChangeArrowheads="1"/>
          </p:cNvSpPr>
          <p:nvPr/>
        </p:nvSpPr>
        <p:spPr bwMode="auto">
          <a:xfrm>
            <a:off x="2208213" y="3667125"/>
            <a:ext cx="125412"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S</a:t>
            </a:r>
          </a:p>
        </p:txBody>
      </p:sp>
      <p:sp>
        <p:nvSpPr>
          <p:cNvPr id="145485" name="Rectangle 77"/>
          <p:cNvSpPr>
            <a:spLocks noChangeArrowheads="1"/>
          </p:cNvSpPr>
          <p:nvPr/>
        </p:nvSpPr>
        <p:spPr bwMode="auto">
          <a:xfrm>
            <a:off x="2333625" y="3667125"/>
            <a:ext cx="127000"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s</a:t>
            </a:r>
          </a:p>
        </p:txBody>
      </p:sp>
      <p:sp>
        <p:nvSpPr>
          <p:cNvPr id="145488" name="Text Box 80"/>
          <p:cNvSpPr txBox="1">
            <a:spLocks noChangeArrowheads="1"/>
          </p:cNvSpPr>
          <p:nvPr/>
        </p:nvSpPr>
        <p:spPr bwMode="auto">
          <a:xfrm>
            <a:off x="3000376" y="2276475"/>
            <a:ext cx="11080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RFC 1701</a:t>
            </a:r>
          </a:p>
        </p:txBody>
      </p:sp>
      <p:sp>
        <p:nvSpPr>
          <p:cNvPr id="145489" name="Text Box 81"/>
          <p:cNvSpPr txBox="1">
            <a:spLocks noChangeArrowheads="1"/>
          </p:cNvSpPr>
          <p:nvPr/>
        </p:nvSpPr>
        <p:spPr bwMode="auto">
          <a:xfrm>
            <a:off x="7464425" y="3213100"/>
            <a:ext cx="2814638"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RFC 2784 (updated by 2890)</a:t>
            </a:r>
          </a:p>
        </p:txBody>
      </p:sp>
      <p:sp>
        <p:nvSpPr>
          <p:cNvPr id="145493" name="Rectangle 85"/>
          <p:cNvSpPr>
            <a:spLocks noChangeArrowheads="1"/>
          </p:cNvSpPr>
          <p:nvPr/>
        </p:nvSpPr>
        <p:spPr bwMode="auto">
          <a:xfrm>
            <a:off x="8115300" y="3883025"/>
            <a:ext cx="2019300"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reserved1 (=0)</a:t>
            </a:r>
          </a:p>
        </p:txBody>
      </p:sp>
      <p:sp>
        <p:nvSpPr>
          <p:cNvPr id="145494" name="Rectangle 86"/>
          <p:cNvSpPr>
            <a:spLocks noChangeArrowheads="1"/>
          </p:cNvSpPr>
          <p:nvPr/>
        </p:nvSpPr>
        <p:spPr bwMode="auto">
          <a:xfrm>
            <a:off x="6096000" y="3883025"/>
            <a:ext cx="2019300"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checksum (optional)</a:t>
            </a:r>
          </a:p>
        </p:txBody>
      </p:sp>
      <p:sp>
        <p:nvSpPr>
          <p:cNvPr id="145495" name="Rectangle 87"/>
          <p:cNvSpPr>
            <a:spLocks noChangeArrowheads="1"/>
          </p:cNvSpPr>
          <p:nvPr/>
        </p:nvSpPr>
        <p:spPr bwMode="auto">
          <a:xfrm>
            <a:off x="8115300" y="3698875"/>
            <a:ext cx="2019300"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protocol</a:t>
            </a:r>
          </a:p>
        </p:txBody>
      </p:sp>
      <p:sp>
        <p:nvSpPr>
          <p:cNvPr id="145497" name="Rectangle 89"/>
          <p:cNvSpPr>
            <a:spLocks noChangeArrowheads="1"/>
          </p:cNvSpPr>
          <p:nvPr/>
        </p:nvSpPr>
        <p:spPr bwMode="auto">
          <a:xfrm>
            <a:off x="6240463" y="3698875"/>
            <a:ext cx="1497012"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reserved0</a:t>
            </a:r>
          </a:p>
        </p:txBody>
      </p:sp>
      <p:sp>
        <p:nvSpPr>
          <p:cNvPr id="145498" name="Rectangle 90"/>
          <p:cNvSpPr>
            <a:spLocks noChangeArrowheads="1"/>
          </p:cNvSpPr>
          <p:nvPr/>
        </p:nvSpPr>
        <p:spPr bwMode="auto">
          <a:xfrm>
            <a:off x="7737476" y="3698875"/>
            <a:ext cx="377825"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ver.</a:t>
            </a:r>
          </a:p>
        </p:txBody>
      </p:sp>
      <p:sp>
        <p:nvSpPr>
          <p:cNvPr id="145499" name="Rectangle 91"/>
          <p:cNvSpPr>
            <a:spLocks noChangeArrowheads="1"/>
          </p:cNvSpPr>
          <p:nvPr/>
        </p:nvSpPr>
        <p:spPr bwMode="auto">
          <a:xfrm>
            <a:off x="6096001" y="3698875"/>
            <a:ext cx="144463" cy="184150"/>
          </a:xfrm>
          <a:prstGeom prst="rect">
            <a:avLst/>
          </a:prstGeom>
          <a:solidFill>
            <a:srgbClr val="FFFF00"/>
          </a:solidFill>
          <a:ln w="9525">
            <a:solidFill>
              <a:schemeClr val="tx1"/>
            </a:solidFill>
            <a:miter lim="800000"/>
            <a:headEnd/>
            <a:tailEnd/>
          </a:ln>
          <a:effectLst/>
        </p:spPr>
        <p:txBody>
          <a:bodyPr wrap="none" anchor="ctr"/>
          <a:lstStyle/>
          <a:p>
            <a:pPr eaLnBrk="0" hangingPunct="0"/>
            <a:r>
              <a:rPr lang="en-US" sz="1200">
                <a:latin typeface="Arial" pitchFamily="34" charset="0"/>
              </a:rPr>
              <a:t>C</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Optimization of packet forwarding</a:t>
            </a:r>
          </a:p>
        </p:txBody>
      </p:sp>
      <p:sp>
        <p:nvSpPr>
          <p:cNvPr id="128003" name="Rectangle 3"/>
          <p:cNvSpPr>
            <a:spLocks noGrp="1" noChangeArrowheads="1"/>
          </p:cNvSpPr>
          <p:nvPr>
            <p:ph idx="1"/>
          </p:nvPr>
        </p:nvSpPr>
        <p:spPr/>
        <p:txBody>
          <a:bodyPr/>
          <a:lstStyle/>
          <a:p>
            <a:r>
              <a:rPr lang="en-US" dirty="0"/>
              <a:t>Problem: Triangular Routing</a:t>
            </a:r>
          </a:p>
          <a:p>
            <a:pPr lvl="1"/>
            <a:r>
              <a:rPr lang="en-US" dirty="0"/>
              <a:t>sender sends all packets via HA to MN</a:t>
            </a:r>
          </a:p>
          <a:p>
            <a:pPr lvl="1"/>
            <a:r>
              <a:rPr lang="en-US" dirty="0"/>
              <a:t>higher latency and network </a:t>
            </a:r>
            <a:r>
              <a:rPr lang="en-US" dirty="0" smtClean="0"/>
              <a:t>load</a:t>
            </a:r>
          </a:p>
          <a:p>
            <a:pPr lvl="1"/>
            <a:endParaRPr lang="en-US" dirty="0"/>
          </a:p>
          <a:p>
            <a:r>
              <a:rPr lang="en-US" dirty="0"/>
              <a:t>“Solutions”</a:t>
            </a:r>
          </a:p>
          <a:p>
            <a:pPr lvl="1"/>
            <a:r>
              <a:rPr lang="en-US" dirty="0"/>
              <a:t>sender learns the current location of MN</a:t>
            </a:r>
          </a:p>
          <a:p>
            <a:pPr lvl="1"/>
            <a:r>
              <a:rPr lang="en-US" dirty="0"/>
              <a:t>direct tunneling to this location</a:t>
            </a:r>
          </a:p>
          <a:p>
            <a:pPr lvl="1"/>
            <a:r>
              <a:rPr lang="en-US" dirty="0"/>
              <a:t>HA informs a sender about the location of MN</a:t>
            </a:r>
          </a:p>
          <a:p>
            <a:pPr lvl="1"/>
            <a:r>
              <a:rPr lang="en-US" dirty="0"/>
              <a:t>big security problems</a:t>
            </a:r>
            <a:r>
              <a:rPr lang="en-US" dirty="0" smtClean="0"/>
              <a:t>!</a:t>
            </a:r>
          </a:p>
          <a:p>
            <a:pPr lvl="1"/>
            <a:endParaRPr lang="en-US" dirty="0"/>
          </a:p>
          <a:p>
            <a:r>
              <a:rPr lang="en-US" dirty="0"/>
              <a:t>Change of FA</a:t>
            </a:r>
          </a:p>
          <a:p>
            <a:pPr lvl="1"/>
            <a:r>
              <a:rPr lang="en-US" dirty="0"/>
              <a:t>packets on-the-fly during the change can be lost</a:t>
            </a:r>
          </a:p>
          <a:p>
            <a:pPr lvl="1"/>
            <a:r>
              <a:rPr lang="en-US" dirty="0"/>
              <a:t>new FA informs old FA to avoid packet loss, old FA now forwards remaining packets to new FA</a:t>
            </a:r>
          </a:p>
          <a:p>
            <a:pPr lvl="1"/>
            <a:r>
              <a:rPr lang="en-US" dirty="0"/>
              <a:t>this information also enables the old FA to release resources for the MN</a:t>
            </a:r>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Change of foreign agent </a:t>
            </a:r>
          </a:p>
        </p:txBody>
      </p:sp>
      <p:sp>
        <p:nvSpPr>
          <p:cNvPr id="55" name="Footer Placeholder 2"/>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33133" name="Text Box 13"/>
          <p:cNvSpPr txBox="1">
            <a:spLocks noChangeArrowheads="1"/>
          </p:cNvSpPr>
          <p:nvPr/>
        </p:nvSpPr>
        <p:spPr bwMode="auto">
          <a:xfrm>
            <a:off x="2209800" y="1174750"/>
            <a:ext cx="476250"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CN</a:t>
            </a:r>
          </a:p>
        </p:txBody>
      </p:sp>
      <p:sp>
        <p:nvSpPr>
          <p:cNvPr id="133134" name="Text Box 14"/>
          <p:cNvSpPr txBox="1">
            <a:spLocks noChangeArrowheads="1"/>
          </p:cNvSpPr>
          <p:nvPr/>
        </p:nvSpPr>
        <p:spPr bwMode="auto">
          <a:xfrm>
            <a:off x="3886200" y="1174750"/>
            <a:ext cx="465138"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HA</a:t>
            </a:r>
          </a:p>
        </p:txBody>
      </p:sp>
      <p:sp>
        <p:nvSpPr>
          <p:cNvPr id="133135" name="Text Box 15"/>
          <p:cNvSpPr txBox="1">
            <a:spLocks noChangeArrowheads="1"/>
          </p:cNvSpPr>
          <p:nvPr/>
        </p:nvSpPr>
        <p:spPr bwMode="auto">
          <a:xfrm>
            <a:off x="5486400" y="1174750"/>
            <a:ext cx="630238"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FA</a:t>
            </a:r>
            <a:r>
              <a:rPr lang="en-US" sz="1600" baseline="-25000">
                <a:latin typeface="Arial" pitchFamily="34" charset="0"/>
              </a:rPr>
              <a:t>old</a:t>
            </a:r>
            <a:endParaRPr lang="en-US" sz="1600">
              <a:latin typeface="Arial" pitchFamily="34" charset="0"/>
            </a:endParaRPr>
          </a:p>
        </p:txBody>
      </p:sp>
      <p:sp>
        <p:nvSpPr>
          <p:cNvPr id="133136" name="Text Box 16"/>
          <p:cNvSpPr txBox="1">
            <a:spLocks noChangeArrowheads="1"/>
          </p:cNvSpPr>
          <p:nvPr/>
        </p:nvSpPr>
        <p:spPr bwMode="auto">
          <a:xfrm>
            <a:off x="7010400" y="1174750"/>
            <a:ext cx="700088"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FA</a:t>
            </a:r>
            <a:r>
              <a:rPr lang="en-US" sz="1600" baseline="-25000">
                <a:latin typeface="Arial" pitchFamily="34" charset="0"/>
              </a:rPr>
              <a:t>new</a:t>
            </a:r>
            <a:endParaRPr lang="en-US" sz="1600">
              <a:latin typeface="Arial" pitchFamily="34" charset="0"/>
            </a:endParaRPr>
          </a:p>
        </p:txBody>
      </p:sp>
      <p:sp>
        <p:nvSpPr>
          <p:cNvPr id="133137" name="Text Box 17"/>
          <p:cNvSpPr txBox="1">
            <a:spLocks noChangeArrowheads="1"/>
          </p:cNvSpPr>
          <p:nvPr/>
        </p:nvSpPr>
        <p:spPr bwMode="auto">
          <a:xfrm>
            <a:off x="8686801" y="1174750"/>
            <a:ext cx="500063"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MN</a:t>
            </a:r>
          </a:p>
        </p:txBody>
      </p:sp>
      <p:sp>
        <p:nvSpPr>
          <p:cNvPr id="133162" name="Text Box 42"/>
          <p:cNvSpPr txBox="1">
            <a:spLocks noChangeArrowheads="1"/>
          </p:cNvSpPr>
          <p:nvPr/>
        </p:nvSpPr>
        <p:spPr bwMode="auto">
          <a:xfrm>
            <a:off x="9120189" y="2879726"/>
            <a:ext cx="1323975" cy="581025"/>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MN changes</a:t>
            </a:r>
            <a:br>
              <a:rPr lang="en-US" sz="1600">
                <a:latin typeface="Arial" pitchFamily="34" charset="0"/>
              </a:rPr>
            </a:br>
            <a:r>
              <a:rPr lang="en-US" sz="1600">
                <a:latin typeface="Arial" pitchFamily="34" charset="0"/>
              </a:rPr>
              <a:t>location</a:t>
            </a:r>
          </a:p>
        </p:txBody>
      </p:sp>
      <p:sp>
        <p:nvSpPr>
          <p:cNvPr id="133191" name="Line 71"/>
          <p:cNvSpPr>
            <a:spLocks noChangeShapeType="1"/>
          </p:cNvSpPr>
          <p:nvPr/>
        </p:nvSpPr>
        <p:spPr bwMode="auto">
          <a:xfrm>
            <a:off x="2514600" y="1668463"/>
            <a:ext cx="0" cy="4519612"/>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192" name="Line 72"/>
          <p:cNvSpPr>
            <a:spLocks noChangeShapeType="1"/>
          </p:cNvSpPr>
          <p:nvPr/>
        </p:nvSpPr>
        <p:spPr bwMode="auto">
          <a:xfrm>
            <a:off x="8915400" y="1668463"/>
            <a:ext cx="0" cy="4519612"/>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193" name="Line 73"/>
          <p:cNvSpPr>
            <a:spLocks noChangeShapeType="1"/>
          </p:cNvSpPr>
          <p:nvPr/>
        </p:nvSpPr>
        <p:spPr bwMode="auto">
          <a:xfrm>
            <a:off x="4114800" y="1668464"/>
            <a:ext cx="0" cy="1004887"/>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194" name="Line 74"/>
          <p:cNvSpPr>
            <a:spLocks noChangeShapeType="1"/>
          </p:cNvSpPr>
          <p:nvPr/>
        </p:nvSpPr>
        <p:spPr bwMode="auto">
          <a:xfrm>
            <a:off x="4114800" y="4681539"/>
            <a:ext cx="0" cy="1004887"/>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195" name="Line 75"/>
          <p:cNvSpPr>
            <a:spLocks noChangeShapeType="1"/>
          </p:cNvSpPr>
          <p:nvPr/>
        </p:nvSpPr>
        <p:spPr bwMode="auto">
          <a:xfrm>
            <a:off x="5715000" y="1668464"/>
            <a:ext cx="0" cy="3228975"/>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196" name="Line 76"/>
          <p:cNvSpPr>
            <a:spLocks noChangeShapeType="1"/>
          </p:cNvSpPr>
          <p:nvPr/>
        </p:nvSpPr>
        <p:spPr bwMode="auto">
          <a:xfrm>
            <a:off x="7315200" y="3390901"/>
            <a:ext cx="0" cy="2797175"/>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197" name="Text Box 77"/>
          <p:cNvSpPr txBox="1">
            <a:spLocks noChangeArrowheads="1"/>
          </p:cNvSpPr>
          <p:nvPr/>
        </p:nvSpPr>
        <p:spPr bwMode="auto">
          <a:xfrm>
            <a:off x="8991600" y="5900738"/>
            <a:ext cx="241300"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t</a:t>
            </a:r>
          </a:p>
        </p:txBody>
      </p:sp>
      <p:sp>
        <p:nvSpPr>
          <p:cNvPr id="133198" name="Line 78"/>
          <p:cNvSpPr>
            <a:spLocks noChangeShapeType="1"/>
          </p:cNvSpPr>
          <p:nvPr/>
        </p:nvSpPr>
        <p:spPr bwMode="auto">
          <a:xfrm>
            <a:off x="2514600" y="1811339"/>
            <a:ext cx="1600200" cy="73025"/>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199" name="Line 79"/>
          <p:cNvSpPr>
            <a:spLocks noChangeShapeType="1"/>
          </p:cNvSpPr>
          <p:nvPr/>
        </p:nvSpPr>
        <p:spPr bwMode="auto">
          <a:xfrm>
            <a:off x="4114800" y="1884364"/>
            <a:ext cx="1600200" cy="71437"/>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200" name="Line 80"/>
          <p:cNvSpPr>
            <a:spLocks noChangeShapeType="1"/>
          </p:cNvSpPr>
          <p:nvPr/>
        </p:nvSpPr>
        <p:spPr bwMode="auto">
          <a:xfrm>
            <a:off x="5715000" y="1955801"/>
            <a:ext cx="3200400" cy="142875"/>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201" name="Text Box 81"/>
          <p:cNvSpPr txBox="1">
            <a:spLocks noChangeArrowheads="1"/>
          </p:cNvSpPr>
          <p:nvPr/>
        </p:nvSpPr>
        <p:spPr bwMode="auto">
          <a:xfrm>
            <a:off x="2971801" y="1597025"/>
            <a:ext cx="612775"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Data</a:t>
            </a:r>
          </a:p>
        </p:txBody>
      </p:sp>
      <p:sp>
        <p:nvSpPr>
          <p:cNvPr id="133202" name="Text Box 82"/>
          <p:cNvSpPr txBox="1">
            <a:spLocks noChangeArrowheads="1"/>
          </p:cNvSpPr>
          <p:nvPr/>
        </p:nvSpPr>
        <p:spPr bwMode="auto">
          <a:xfrm>
            <a:off x="4648201" y="1668463"/>
            <a:ext cx="612775"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Data</a:t>
            </a:r>
          </a:p>
        </p:txBody>
      </p:sp>
      <p:sp>
        <p:nvSpPr>
          <p:cNvPr id="133203" name="Text Box 83"/>
          <p:cNvSpPr txBox="1">
            <a:spLocks noChangeArrowheads="1"/>
          </p:cNvSpPr>
          <p:nvPr/>
        </p:nvSpPr>
        <p:spPr bwMode="auto">
          <a:xfrm>
            <a:off x="7010401" y="1739900"/>
            <a:ext cx="612775"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Data</a:t>
            </a:r>
          </a:p>
        </p:txBody>
      </p:sp>
      <p:sp>
        <p:nvSpPr>
          <p:cNvPr id="133204" name="Line 84"/>
          <p:cNvSpPr>
            <a:spLocks noChangeShapeType="1"/>
          </p:cNvSpPr>
          <p:nvPr/>
        </p:nvSpPr>
        <p:spPr bwMode="auto">
          <a:xfrm flipV="1">
            <a:off x="2514600" y="2098675"/>
            <a:ext cx="1600200" cy="71438"/>
          </a:xfrm>
          <a:prstGeom prst="line">
            <a:avLst/>
          </a:prstGeom>
          <a:noFill/>
          <a:ln w="9525">
            <a:solidFill>
              <a:schemeClr val="tx1"/>
            </a:solidFill>
            <a:round/>
            <a:headEnd type="triangle" w="med" len="med"/>
            <a:tailEnd/>
          </a:ln>
          <a:effectLst/>
        </p:spPr>
        <p:txBody>
          <a:bodyPr wrap="none" anchor="ctr"/>
          <a:lstStyle/>
          <a:p>
            <a:endParaRPr lang="en-US"/>
          </a:p>
        </p:txBody>
      </p:sp>
      <p:sp>
        <p:nvSpPr>
          <p:cNvPr id="133205" name="Line 85"/>
          <p:cNvSpPr>
            <a:spLocks noChangeShapeType="1"/>
          </p:cNvSpPr>
          <p:nvPr/>
        </p:nvSpPr>
        <p:spPr bwMode="auto">
          <a:xfrm>
            <a:off x="2514600" y="2386014"/>
            <a:ext cx="1600200" cy="71437"/>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206" name="Text Box 86"/>
          <p:cNvSpPr txBox="1">
            <a:spLocks noChangeArrowheads="1"/>
          </p:cNvSpPr>
          <p:nvPr/>
        </p:nvSpPr>
        <p:spPr bwMode="auto">
          <a:xfrm>
            <a:off x="2667000" y="1884363"/>
            <a:ext cx="838200"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Update</a:t>
            </a:r>
          </a:p>
        </p:txBody>
      </p:sp>
      <p:sp>
        <p:nvSpPr>
          <p:cNvPr id="133207" name="Text Box 87"/>
          <p:cNvSpPr txBox="1">
            <a:spLocks noChangeArrowheads="1"/>
          </p:cNvSpPr>
          <p:nvPr/>
        </p:nvSpPr>
        <p:spPr bwMode="auto">
          <a:xfrm>
            <a:off x="3429001" y="2170113"/>
            <a:ext cx="600075"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ACK</a:t>
            </a:r>
          </a:p>
        </p:txBody>
      </p:sp>
      <p:sp>
        <p:nvSpPr>
          <p:cNvPr id="133208" name="Line 88"/>
          <p:cNvSpPr>
            <a:spLocks noChangeShapeType="1"/>
          </p:cNvSpPr>
          <p:nvPr/>
        </p:nvSpPr>
        <p:spPr bwMode="auto">
          <a:xfrm>
            <a:off x="2514600" y="2744789"/>
            <a:ext cx="3200400" cy="142875"/>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209" name="Text Box 89"/>
          <p:cNvSpPr txBox="1">
            <a:spLocks noChangeArrowheads="1"/>
          </p:cNvSpPr>
          <p:nvPr/>
        </p:nvSpPr>
        <p:spPr bwMode="auto">
          <a:xfrm>
            <a:off x="4495801" y="2598739"/>
            <a:ext cx="612775" cy="338137"/>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Data</a:t>
            </a:r>
          </a:p>
        </p:txBody>
      </p:sp>
      <p:sp>
        <p:nvSpPr>
          <p:cNvPr id="133210" name="Line 90"/>
          <p:cNvSpPr>
            <a:spLocks noChangeShapeType="1"/>
          </p:cNvSpPr>
          <p:nvPr/>
        </p:nvSpPr>
        <p:spPr bwMode="auto">
          <a:xfrm>
            <a:off x="5715000" y="2887663"/>
            <a:ext cx="3200400" cy="144462"/>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211" name="Text Box 91"/>
          <p:cNvSpPr txBox="1">
            <a:spLocks noChangeArrowheads="1"/>
          </p:cNvSpPr>
          <p:nvPr/>
        </p:nvSpPr>
        <p:spPr bwMode="auto">
          <a:xfrm>
            <a:off x="7010401" y="2673350"/>
            <a:ext cx="612775"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Data</a:t>
            </a:r>
          </a:p>
        </p:txBody>
      </p:sp>
      <p:sp>
        <p:nvSpPr>
          <p:cNvPr id="133212" name="Line 92"/>
          <p:cNvSpPr>
            <a:spLocks noChangeShapeType="1"/>
          </p:cNvSpPr>
          <p:nvPr/>
        </p:nvSpPr>
        <p:spPr bwMode="auto">
          <a:xfrm>
            <a:off x="2133600" y="3175000"/>
            <a:ext cx="7239000" cy="0"/>
          </a:xfrm>
          <a:prstGeom prst="line">
            <a:avLst/>
          </a:prstGeom>
          <a:noFill/>
          <a:ln w="57150">
            <a:solidFill>
              <a:srgbClr val="E8004D"/>
            </a:solidFill>
            <a:prstDash val="sysDot"/>
            <a:round/>
            <a:headEnd/>
            <a:tailEnd/>
          </a:ln>
          <a:effectLst/>
        </p:spPr>
        <p:txBody>
          <a:bodyPr wrap="none" anchor="ctr"/>
          <a:lstStyle/>
          <a:p>
            <a:endParaRPr lang="en-US"/>
          </a:p>
        </p:txBody>
      </p:sp>
      <p:sp>
        <p:nvSpPr>
          <p:cNvPr id="133213" name="Line 93"/>
          <p:cNvSpPr>
            <a:spLocks noChangeShapeType="1"/>
          </p:cNvSpPr>
          <p:nvPr/>
        </p:nvSpPr>
        <p:spPr bwMode="auto">
          <a:xfrm flipV="1">
            <a:off x="5715000" y="3605214"/>
            <a:ext cx="1600200" cy="71437"/>
          </a:xfrm>
          <a:prstGeom prst="line">
            <a:avLst/>
          </a:prstGeom>
          <a:noFill/>
          <a:ln w="9525">
            <a:solidFill>
              <a:schemeClr val="tx1"/>
            </a:solidFill>
            <a:round/>
            <a:headEnd type="triangle" w="med" len="med"/>
            <a:tailEnd/>
          </a:ln>
          <a:effectLst/>
        </p:spPr>
        <p:txBody>
          <a:bodyPr wrap="none" anchor="ctr"/>
          <a:lstStyle/>
          <a:p>
            <a:endParaRPr lang="en-US"/>
          </a:p>
        </p:txBody>
      </p:sp>
      <p:sp>
        <p:nvSpPr>
          <p:cNvPr id="133214" name="Line 94"/>
          <p:cNvSpPr>
            <a:spLocks noChangeShapeType="1"/>
          </p:cNvSpPr>
          <p:nvPr/>
        </p:nvSpPr>
        <p:spPr bwMode="auto">
          <a:xfrm flipV="1">
            <a:off x="7315200" y="3533775"/>
            <a:ext cx="1600200" cy="71438"/>
          </a:xfrm>
          <a:prstGeom prst="line">
            <a:avLst/>
          </a:prstGeom>
          <a:noFill/>
          <a:ln w="9525">
            <a:solidFill>
              <a:schemeClr val="tx1"/>
            </a:solidFill>
            <a:round/>
            <a:headEnd type="triangle" w="med" len="med"/>
            <a:tailEnd/>
          </a:ln>
          <a:effectLst/>
        </p:spPr>
        <p:txBody>
          <a:bodyPr wrap="none" anchor="ctr"/>
          <a:lstStyle/>
          <a:p>
            <a:endParaRPr lang="en-US"/>
          </a:p>
        </p:txBody>
      </p:sp>
      <p:sp>
        <p:nvSpPr>
          <p:cNvPr id="133215" name="Text Box 95"/>
          <p:cNvSpPr txBox="1">
            <a:spLocks noChangeArrowheads="1"/>
          </p:cNvSpPr>
          <p:nvPr/>
        </p:nvSpPr>
        <p:spPr bwMode="auto">
          <a:xfrm>
            <a:off x="7543801" y="3317875"/>
            <a:ext cx="1266825"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Registration</a:t>
            </a:r>
          </a:p>
        </p:txBody>
      </p:sp>
      <p:sp>
        <p:nvSpPr>
          <p:cNvPr id="133216" name="Text Box 96"/>
          <p:cNvSpPr txBox="1">
            <a:spLocks noChangeArrowheads="1"/>
          </p:cNvSpPr>
          <p:nvPr/>
        </p:nvSpPr>
        <p:spPr bwMode="auto">
          <a:xfrm>
            <a:off x="6019800" y="3390900"/>
            <a:ext cx="838200"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Update</a:t>
            </a:r>
          </a:p>
        </p:txBody>
      </p:sp>
      <p:sp>
        <p:nvSpPr>
          <p:cNvPr id="133217" name="Line 97"/>
          <p:cNvSpPr>
            <a:spLocks noChangeShapeType="1"/>
          </p:cNvSpPr>
          <p:nvPr/>
        </p:nvSpPr>
        <p:spPr bwMode="auto">
          <a:xfrm>
            <a:off x="5715000" y="3892550"/>
            <a:ext cx="1600200" cy="71438"/>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218" name="Text Box 98"/>
          <p:cNvSpPr txBox="1">
            <a:spLocks noChangeArrowheads="1"/>
          </p:cNvSpPr>
          <p:nvPr/>
        </p:nvSpPr>
        <p:spPr bwMode="auto">
          <a:xfrm>
            <a:off x="6629401" y="3676650"/>
            <a:ext cx="600075"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ACK</a:t>
            </a:r>
          </a:p>
        </p:txBody>
      </p:sp>
      <p:sp>
        <p:nvSpPr>
          <p:cNvPr id="133219" name="Line 99"/>
          <p:cNvSpPr>
            <a:spLocks noChangeShapeType="1"/>
          </p:cNvSpPr>
          <p:nvPr/>
        </p:nvSpPr>
        <p:spPr bwMode="auto">
          <a:xfrm>
            <a:off x="2514600" y="4106863"/>
            <a:ext cx="3200400" cy="144462"/>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220" name="Text Box 100"/>
          <p:cNvSpPr txBox="1">
            <a:spLocks noChangeArrowheads="1"/>
          </p:cNvSpPr>
          <p:nvPr/>
        </p:nvSpPr>
        <p:spPr bwMode="auto">
          <a:xfrm>
            <a:off x="3733801" y="3892550"/>
            <a:ext cx="612775"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Data</a:t>
            </a:r>
          </a:p>
        </p:txBody>
      </p:sp>
      <p:sp>
        <p:nvSpPr>
          <p:cNvPr id="133221" name="Line 101"/>
          <p:cNvSpPr>
            <a:spLocks noChangeShapeType="1"/>
          </p:cNvSpPr>
          <p:nvPr/>
        </p:nvSpPr>
        <p:spPr bwMode="auto">
          <a:xfrm>
            <a:off x="5715000" y="4251325"/>
            <a:ext cx="1600200" cy="71438"/>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222" name="Line 102"/>
          <p:cNvSpPr>
            <a:spLocks noChangeShapeType="1"/>
          </p:cNvSpPr>
          <p:nvPr/>
        </p:nvSpPr>
        <p:spPr bwMode="auto">
          <a:xfrm>
            <a:off x="7315200" y="4322764"/>
            <a:ext cx="1600200" cy="71437"/>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223" name="Text Box 103"/>
          <p:cNvSpPr txBox="1">
            <a:spLocks noChangeArrowheads="1"/>
          </p:cNvSpPr>
          <p:nvPr/>
        </p:nvSpPr>
        <p:spPr bwMode="auto">
          <a:xfrm>
            <a:off x="6172201" y="4035425"/>
            <a:ext cx="612775"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Data</a:t>
            </a:r>
          </a:p>
        </p:txBody>
      </p:sp>
      <p:sp>
        <p:nvSpPr>
          <p:cNvPr id="133224" name="Text Box 104"/>
          <p:cNvSpPr txBox="1">
            <a:spLocks noChangeArrowheads="1"/>
          </p:cNvSpPr>
          <p:nvPr/>
        </p:nvSpPr>
        <p:spPr bwMode="auto">
          <a:xfrm>
            <a:off x="7848601" y="4106864"/>
            <a:ext cx="612775" cy="338137"/>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Data</a:t>
            </a:r>
          </a:p>
        </p:txBody>
      </p:sp>
      <p:sp>
        <p:nvSpPr>
          <p:cNvPr id="133225" name="Line 105"/>
          <p:cNvSpPr>
            <a:spLocks noChangeShapeType="1"/>
          </p:cNvSpPr>
          <p:nvPr/>
        </p:nvSpPr>
        <p:spPr bwMode="auto">
          <a:xfrm flipV="1">
            <a:off x="2514600" y="4465638"/>
            <a:ext cx="3200400" cy="144462"/>
          </a:xfrm>
          <a:prstGeom prst="line">
            <a:avLst/>
          </a:prstGeom>
          <a:noFill/>
          <a:ln w="9525">
            <a:solidFill>
              <a:schemeClr val="tx1"/>
            </a:solidFill>
            <a:round/>
            <a:headEnd type="triangle" w="med" len="med"/>
            <a:tailEnd/>
          </a:ln>
          <a:effectLst/>
        </p:spPr>
        <p:txBody>
          <a:bodyPr wrap="none" anchor="ctr"/>
          <a:lstStyle/>
          <a:p>
            <a:endParaRPr lang="en-US"/>
          </a:p>
        </p:txBody>
      </p:sp>
      <p:sp>
        <p:nvSpPr>
          <p:cNvPr id="133226" name="Text Box 106"/>
          <p:cNvSpPr txBox="1">
            <a:spLocks noChangeArrowheads="1"/>
          </p:cNvSpPr>
          <p:nvPr/>
        </p:nvSpPr>
        <p:spPr bwMode="auto">
          <a:xfrm>
            <a:off x="2971800" y="4251325"/>
            <a:ext cx="939800"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Warning</a:t>
            </a:r>
          </a:p>
        </p:txBody>
      </p:sp>
      <p:sp>
        <p:nvSpPr>
          <p:cNvPr id="133227" name="Line 107"/>
          <p:cNvSpPr>
            <a:spLocks noChangeShapeType="1"/>
          </p:cNvSpPr>
          <p:nvPr/>
        </p:nvSpPr>
        <p:spPr bwMode="auto">
          <a:xfrm>
            <a:off x="2514600" y="4824414"/>
            <a:ext cx="1600200" cy="73025"/>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228" name="Text Box 108"/>
          <p:cNvSpPr txBox="1">
            <a:spLocks noChangeArrowheads="1"/>
          </p:cNvSpPr>
          <p:nvPr/>
        </p:nvSpPr>
        <p:spPr bwMode="auto">
          <a:xfrm>
            <a:off x="2971800" y="4610100"/>
            <a:ext cx="939800"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Request</a:t>
            </a:r>
          </a:p>
        </p:txBody>
      </p:sp>
      <p:sp>
        <p:nvSpPr>
          <p:cNvPr id="133229" name="Line 109"/>
          <p:cNvSpPr>
            <a:spLocks noChangeShapeType="1"/>
          </p:cNvSpPr>
          <p:nvPr/>
        </p:nvSpPr>
        <p:spPr bwMode="auto">
          <a:xfrm flipV="1">
            <a:off x="2514600" y="5111750"/>
            <a:ext cx="1600200" cy="71438"/>
          </a:xfrm>
          <a:prstGeom prst="line">
            <a:avLst/>
          </a:prstGeom>
          <a:noFill/>
          <a:ln w="9525">
            <a:solidFill>
              <a:schemeClr val="tx1"/>
            </a:solidFill>
            <a:round/>
            <a:headEnd type="triangle" w="med" len="med"/>
            <a:tailEnd/>
          </a:ln>
          <a:effectLst/>
        </p:spPr>
        <p:txBody>
          <a:bodyPr wrap="none" anchor="ctr"/>
          <a:lstStyle/>
          <a:p>
            <a:endParaRPr lang="en-US"/>
          </a:p>
        </p:txBody>
      </p:sp>
      <p:sp>
        <p:nvSpPr>
          <p:cNvPr id="133230" name="Line 110"/>
          <p:cNvSpPr>
            <a:spLocks noChangeShapeType="1"/>
          </p:cNvSpPr>
          <p:nvPr/>
        </p:nvSpPr>
        <p:spPr bwMode="auto">
          <a:xfrm>
            <a:off x="2514600" y="5399089"/>
            <a:ext cx="1600200" cy="71437"/>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231" name="Text Box 111"/>
          <p:cNvSpPr txBox="1">
            <a:spLocks noChangeArrowheads="1"/>
          </p:cNvSpPr>
          <p:nvPr/>
        </p:nvSpPr>
        <p:spPr bwMode="auto">
          <a:xfrm>
            <a:off x="2667000" y="4897438"/>
            <a:ext cx="838200"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Update</a:t>
            </a:r>
          </a:p>
        </p:txBody>
      </p:sp>
      <p:sp>
        <p:nvSpPr>
          <p:cNvPr id="133232" name="Text Box 112"/>
          <p:cNvSpPr txBox="1">
            <a:spLocks noChangeArrowheads="1"/>
          </p:cNvSpPr>
          <p:nvPr/>
        </p:nvSpPr>
        <p:spPr bwMode="auto">
          <a:xfrm>
            <a:off x="3429001" y="5183188"/>
            <a:ext cx="600075"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ACK</a:t>
            </a:r>
          </a:p>
        </p:txBody>
      </p:sp>
      <p:sp>
        <p:nvSpPr>
          <p:cNvPr id="133233" name="Line 113"/>
          <p:cNvSpPr>
            <a:spLocks noChangeShapeType="1"/>
          </p:cNvSpPr>
          <p:nvPr/>
        </p:nvSpPr>
        <p:spPr bwMode="auto">
          <a:xfrm>
            <a:off x="2514600" y="5686426"/>
            <a:ext cx="4800600" cy="214313"/>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234" name="Text Box 114"/>
          <p:cNvSpPr txBox="1">
            <a:spLocks noChangeArrowheads="1"/>
          </p:cNvSpPr>
          <p:nvPr/>
        </p:nvSpPr>
        <p:spPr bwMode="auto">
          <a:xfrm>
            <a:off x="4495801" y="5541963"/>
            <a:ext cx="612775" cy="336550"/>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Data</a:t>
            </a:r>
          </a:p>
        </p:txBody>
      </p:sp>
      <p:sp>
        <p:nvSpPr>
          <p:cNvPr id="133235" name="Line 115"/>
          <p:cNvSpPr>
            <a:spLocks noChangeShapeType="1"/>
          </p:cNvSpPr>
          <p:nvPr/>
        </p:nvSpPr>
        <p:spPr bwMode="auto">
          <a:xfrm>
            <a:off x="7315200" y="5900739"/>
            <a:ext cx="1600200" cy="71437"/>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236" name="Text Box 116"/>
          <p:cNvSpPr txBox="1">
            <a:spLocks noChangeArrowheads="1"/>
          </p:cNvSpPr>
          <p:nvPr/>
        </p:nvSpPr>
        <p:spPr bwMode="auto">
          <a:xfrm>
            <a:off x="7772401" y="5686425"/>
            <a:ext cx="617477" cy="338554"/>
          </a:xfrm>
          <a:prstGeom prst="rect">
            <a:avLst/>
          </a:prstGeom>
          <a:noFill/>
          <a:ln w="9525">
            <a:noFill/>
            <a:miter lim="800000"/>
            <a:headEnd/>
            <a:tailEnd/>
          </a:ln>
          <a:effectLst/>
        </p:spPr>
        <p:txBody>
          <a:bodyPr wrap="none">
            <a:spAutoFit/>
          </a:bodyPr>
          <a:lstStyle/>
          <a:p>
            <a:pPr algn="l" eaLnBrk="0" hangingPunct="0"/>
            <a:r>
              <a:rPr lang="de-DE" sz="1600">
                <a:latin typeface="Arial" pitchFamily="34" charset="0"/>
              </a:rPr>
              <a:t>Data</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p:cNvSpPr>
            <a:spLocks noGrp="1" noChangeArrowheads="1"/>
          </p:cNvSpPr>
          <p:nvPr>
            <p:ph type="title"/>
          </p:nvPr>
        </p:nvSpPr>
        <p:spPr/>
        <p:txBody>
          <a:bodyPr/>
          <a:lstStyle/>
          <a:p>
            <a:r>
              <a:rPr lang="en-US"/>
              <a:t>Motivation for Mobile IP</a:t>
            </a:r>
          </a:p>
        </p:txBody>
      </p:sp>
      <p:sp>
        <p:nvSpPr>
          <p:cNvPr id="103430" name="Rectangle 6"/>
          <p:cNvSpPr>
            <a:spLocks noGrp="1" noChangeArrowheads="1"/>
          </p:cNvSpPr>
          <p:nvPr>
            <p:ph idx="1"/>
          </p:nvPr>
        </p:nvSpPr>
        <p:spPr/>
        <p:txBody>
          <a:bodyPr/>
          <a:lstStyle/>
          <a:p>
            <a:pPr>
              <a:lnSpc>
                <a:spcPct val="90000"/>
              </a:lnSpc>
            </a:pPr>
            <a:r>
              <a:rPr lang="en-US" dirty="0"/>
              <a:t>Routing</a:t>
            </a:r>
          </a:p>
          <a:p>
            <a:pPr lvl="1">
              <a:lnSpc>
                <a:spcPct val="90000"/>
              </a:lnSpc>
            </a:pPr>
            <a:r>
              <a:rPr lang="en-US" dirty="0"/>
              <a:t>based on IP destination address, network prefix (e.g. 129.13.42) determines physical subnet</a:t>
            </a:r>
          </a:p>
          <a:p>
            <a:pPr lvl="1">
              <a:lnSpc>
                <a:spcPct val="90000"/>
              </a:lnSpc>
            </a:pPr>
            <a:r>
              <a:rPr lang="en-US" dirty="0"/>
              <a:t>change of physical subnet implies change of IP address to have a topological correct address (standard IP) or needs special entries in the routing </a:t>
            </a:r>
            <a:r>
              <a:rPr lang="en-US" dirty="0" smtClean="0"/>
              <a:t>tables</a:t>
            </a:r>
          </a:p>
          <a:p>
            <a:pPr lvl="1">
              <a:lnSpc>
                <a:spcPct val="90000"/>
              </a:lnSpc>
            </a:pPr>
            <a:endParaRPr lang="en-US" dirty="0"/>
          </a:p>
          <a:p>
            <a:pPr>
              <a:lnSpc>
                <a:spcPct val="90000"/>
              </a:lnSpc>
            </a:pPr>
            <a:r>
              <a:rPr lang="en-US" dirty="0"/>
              <a:t>Specific routes to end-systems?</a:t>
            </a:r>
          </a:p>
          <a:p>
            <a:pPr lvl="1">
              <a:lnSpc>
                <a:spcPct val="90000"/>
              </a:lnSpc>
            </a:pPr>
            <a:r>
              <a:rPr lang="en-US" dirty="0"/>
              <a:t>change of all routing table entries to forward packets to the right destination</a:t>
            </a:r>
          </a:p>
          <a:p>
            <a:pPr lvl="1">
              <a:lnSpc>
                <a:spcPct val="90000"/>
              </a:lnSpc>
            </a:pPr>
            <a:r>
              <a:rPr lang="en-US" dirty="0"/>
              <a:t>does not scale with the number of mobile hosts and frequent changes in the location, security </a:t>
            </a:r>
            <a:r>
              <a:rPr lang="en-US" dirty="0" smtClean="0"/>
              <a:t>problems</a:t>
            </a:r>
          </a:p>
          <a:p>
            <a:pPr lvl="1">
              <a:lnSpc>
                <a:spcPct val="90000"/>
              </a:lnSpc>
            </a:pPr>
            <a:endParaRPr lang="en-US" dirty="0"/>
          </a:p>
          <a:p>
            <a:pPr>
              <a:lnSpc>
                <a:spcPct val="90000"/>
              </a:lnSpc>
            </a:pPr>
            <a:r>
              <a:rPr lang="en-US" dirty="0"/>
              <a:t>Changing the IP-address?</a:t>
            </a:r>
          </a:p>
          <a:p>
            <a:pPr lvl="1">
              <a:lnSpc>
                <a:spcPct val="90000"/>
              </a:lnSpc>
            </a:pPr>
            <a:r>
              <a:rPr lang="en-US" dirty="0"/>
              <a:t>adjust the host IP address depending on the current location</a:t>
            </a:r>
          </a:p>
          <a:p>
            <a:pPr lvl="1">
              <a:lnSpc>
                <a:spcPct val="90000"/>
              </a:lnSpc>
            </a:pPr>
            <a:r>
              <a:rPr lang="en-US" dirty="0"/>
              <a:t>almost impossible to find a mobile system, DNS updates take to long time</a:t>
            </a:r>
          </a:p>
          <a:p>
            <a:pPr lvl="1">
              <a:lnSpc>
                <a:spcPct val="90000"/>
              </a:lnSpc>
            </a:pPr>
            <a:r>
              <a:rPr lang="en-US" dirty="0"/>
              <a:t>TCP connections break, security problems</a:t>
            </a:r>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t>Reverse tunneling (RFC 3024, was: 2344)</a:t>
            </a:r>
            <a:endParaRPr lang="en-US"/>
          </a:p>
        </p:txBody>
      </p:sp>
      <p:sp>
        <p:nvSpPr>
          <p:cNvPr id="46" name="Footer Placeholder 2"/>
          <p:cNvSpPr>
            <a:spLocks noGrp="1"/>
          </p:cNvSpPr>
          <p:nvPr>
            <p:ph type="ftr" sz="quarter" idx="10"/>
          </p:nvPr>
        </p:nvSpPr>
        <p:spPr/>
        <p:txBody>
          <a:bodyPr/>
          <a:lstStyle/>
          <a:p>
            <a:r>
              <a:rPr lang="en-US" smtClean="0"/>
              <a:t>Prof. Dr.-Ing. Jochen H. Schiller      www.jochenschiller.de       Mobile Communications</a:t>
            </a:r>
            <a:endParaRPr lang="en-US"/>
          </a:p>
        </p:txBody>
      </p:sp>
      <p:pic>
        <p:nvPicPr>
          <p:cNvPr id="134749" name="Picture 605" descr="j0285750"/>
          <p:cNvPicPr>
            <a:picLocks noChangeAspect="1" noChangeArrowheads="1"/>
          </p:cNvPicPr>
          <p:nvPr/>
        </p:nvPicPr>
        <p:blipFill>
          <a:blip r:embed="rId3" cstate="print"/>
          <a:srcRect/>
          <a:stretch>
            <a:fillRect/>
          </a:stretch>
        </p:blipFill>
        <p:spPr bwMode="auto">
          <a:xfrm>
            <a:off x="2739505" y="5183988"/>
            <a:ext cx="1368425" cy="839787"/>
          </a:xfrm>
          <a:prstGeom prst="rect">
            <a:avLst/>
          </a:prstGeom>
          <a:noFill/>
        </p:spPr>
      </p:pic>
      <p:sp>
        <p:nvSpPr>
          <p:cNvPr id="134148" name="Freeform 4"/>
          <p:cNvSpPr>
            <a:spLocks/>
          </p:cNvSpPr>
          <p:nvPr/>
        </p:nvSpPr>
        <p:spPr bwMode="auto">
          <a:xfrm>
            <a:off x="7032104" y="1161263"/>
            <a:ext cx="2916238" cy="3551237"/>
          </a:xfrm>
          <a:custGeom>
            <a:avLst/>
            <a:gdLst/>
            <a:ahLst/>
            <a:cxnLst>
              <a:cxn ang="0">
                <a:pos x="580" y="45"/>
              </a:cxn>
              <a:cxn ang="0">
                <a:pos x="148" y="237"/>
              </a:cxn>
              <a:cxn ang="0">
                <a:pos x="52" y="1149"/>
              </a:cxn>
              <a:cxn ang="0">
                <a:pos x="459" y="1769"/>
              </a:cxn>
              <a:cxn ang="0">
                <a:pos x="896" y="2184"/>
              </a:cxn>
              <a:cxn ang="0">
                <a:pos x="1629" y="2088"/>
              </a:cxn>
              <a:cxn ang="0">
                <a:pos x="1822" y="1466"/>
              </a:cxn>
              <a:cxn ang="0">
                <a:pos x="1540" y="237"/>
              </a:cxn>
              <a:cxn ang="0">
                <a:pos x="580" y="45"/>
              </a:cxn>
            </a:cxnLst>
            <a:rect l="0" t="0" r="r" b="b"/>
            <a:pathLst>
              <a:path w="1837" h="2237">
                <a:moveTo>
                  <a:pt x="580" y="45"/>
                </a:moveTo>
                <a:cubicBezTo>
                  <a:pt x="348" y="45"/>
                  <a:pt x="236" y="53"/>
                  <a:pt x="148" y="237"/>
                </a:cubicBezTo>
                <a:cubicBezTo>
                  <a:pt x="60" y="421"/>
                  <a:pt x="0" y="894"/>
                  <a:pt x="52" y="1149"/>
                </a:cubicBezTo>
                <a:cubicBezTo>
                  <a:pt x="104" y="1404"/>
                  <a:pt x="318" y="1597"/>
                  <a:pt x="459" y="1769"/>
                </a:cubicBezTo>
                <a:cubicBezTo>
                  <a:pt x="600" y="1941"/>
                  <a:pt x="701" y="2131"/>
                  <a:pt x="896" y="2184"/>
                </a:cubicBezTo>
                <a:cubicBezTo>
                  <a:pt x="1091" y="2237"/>
                  <a:pt x="1475" y="2208"/>
                  <a:pt x="1629" y="2088"/>
                </a:cubicBezTo>
                <a:cubicBezTo>
                  <a:pt x="1783" y="1968"/>
                  <a:pt x="1837" y="1774"/>
                  <a:pt x="1822" y="1466"/>
                </a:cubicBezTo>
                <a:cubicBezTo>
                  <a:pt x="1807" y="1158"/>
                  <a:pt x="1747" y="474"/>
                  <a:pt x="1540" y="237"/>
                </a:cubicBezTo>
                <a:cubicBezTo>
                  <a:pt x="1333" y="0"/>
                  <a:pt x="812" y="45"/>
                  <a:pt x="580" y="45"/>
                </a:cubicBezTo>
                <a:close/>
              </a:path>
            </a:pathLst>
          </a:custGeom>
          <a:solidFill>
            <a:srgbClr val="F4EE00"/>
          </a:solidFill>
          <a:ln w="9525" cap="flat" cmpd="sng">
            <a:noFill/>
            <a:prstDash val="solid"/>
            <a:round/>
            <a:headEnd type="none" w="med" len="med"/>
            <a:tailEnd type="none" w="med" len="med"/>
          </a:ln>
          <a:effectLst/>
        </p:spPr>
        <p:txBody>
          <a:bodyPr wrap="none" anchor="ctr"/>
          <a:lstStyle/>
          <a:p>
            <a:endParaRPr lang="en-US"/>
          </a:p>
        </p:txBody>
      </p:sp>
      <p:sp>
        <p:nvSpPr>
          <p:cNvPr id="134149" name="Freeform 5"/>
          <p:cNvSpPr>
            <a:spLocks/>
          </p:cNvSpPr>
          <p:nvPr/>
        </p:nvSpPr>
        <p:spPr bwMode="auto">
          <a:xfrm>
            <a:off x="1765301" y="1031876"/>
            <a:ext cx="2043113" cy="2797175"/>
          </a:xfrm>
          <a:custGeom>
            <a:avLst/>
            <a:gdLst/>
            <a:ahLst/>
            <a:cxnLst>
              <a:cxn ang="0">
                <a:pos x="232" y="136"/>
              </a:cxn>
              <a:cxn ang="0">
                <a:pos x="1085" y="134"/>
              </a:cxn>
              <a:cxn ang="0">
                <a:pos x="1278" y="771"/>
              </a:cxn>
              <a:cxn ang="0">
                <a:pos x="1137" y="1490"/>
              </a:cxn>
              <a:cxn ang="0">
                <a:pos x="472" y="1672"/>
              </a:cxn>
              <a:cxn ang="0">
                <a:pos x="40" y="952"/>
              </a:cxn>
              <a:cxn ang="0">
                <a:pos x="232" y="136"/>
              </a:cxn>
            </a:cxnLst>
            <a:rect l="0" t="0" r="r" b="b"/>
            <a:pathLst>
              <a:path w="1287" h="1762">
                <a:moveTo>
                  <a:pt x="232" y="136"/>
                </a:moveTo>
                <a:cubicBezTo>
                  <a:pt x="406" y="0"/>
                  <a:pt x="911" y="28"/>
                  <a:pt x="1085" y="134"/>
                </a:cubicBezTo>
                <a:cubicBezTo>
                  <a:pt x="1259" y="240"/>
                  <a:pt x="1269" y="545"/>
                  <a:pt x="1278" y="771"/>
                </a:cubicBezTo>
                <a:cubicBezTo>
                  <a:pt x="1287" y="997"/>
                  <a:pt x="1271" y="1340"/>
                  <a:pt x="1137" y="1490"/>
                </a:cubicBezTo>
                <a:cubicBezTo>
                  <a:pt x="1003" y="1640"/>
                  <a:pt x="655" y="1762"/>
                  <a:pt x="472" y="1672"/>
                </a:cubicBezTo>
                <a:cubicBezTo>
                  <a:pt x="289" y="1582"/>
                  <a:pt x="80" y="1208"/>
                  <a:pt x="40" y="952"/>
                </a:cubicBezTo>
                <a:cubicBezTo>
                  <a:pt x="0" y="696"/>
                  <a:pt x="0" y="272"/>
                  <a:pt x="232" y="136"/>
                </a:cubicBezTo>
                <a:close/>
              </a:path>
            </a:pathLst>
          </a:custGeom>
          <a:solidFill>
            <a:srgbClr val="FF99FF"/>
          </a:solidFill>
          <a:ln w="9525" cap="flat" cmpd="sng">
            <a:noFill/>
            <a:prstDash val="solid"/>
            <a:round/>
            <a:headEnd/>
            <a:tailEnd/>
          </a:ln>
          <a:effectLst/>
        </p:spPr>
        <p:txBody>
          <a:bodyPr wrap="none" anchor="ctr"/>
          <a:lstStyle/>
          <a:p>
            <a:endParaRPr lang="en-US"/>
          </a:p>
        </p:txBody>
      </p:sp>
      <p:sp>
        <p:nvSpPr>
          <p:cNvPr id="134153" name="AutoShape 9"/>
          <p:cNvSpPr>
            <a:spLocks noChangeArrowheads="1"/>
          </p:cNvSpPr>
          <p:nvPr/>
        </p:nvSpPr>
        <p:spPr bwMode="auto">
          <a:xfrm>
            <a:off x="4142854" y="2451899"/>
            <a:ext cx="2590800" cy="2057400"/>
          </a:xfrm>
          <a:prstGeom prst="irregularSeal2">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pitchFamily="34" charset="0"/>
              </a:rPr>
              <a:t>Internet</a:t>
            </a:r>
          </a:p>
        </p:txBody>
      </p:sp>
      <p:cxnSp>
        <p:nvCxnSpPr>
          <p:cNvPr id="134154" name="AutoShape 10"/>
          <p:cNvCxnSpPr>
            <a:cxnSpLocks noChangeShapeType="1"/>
            <a:endCxn id="134153" idx="2"/>
          </p:cNvCxnSpPr>
          <p:nvPr/>
        </p:nvCxnSpPr>
        <p:spPr bwMode="auto">
          <a:xfrm flipV="1">
            <a:off x="5496992" y="4247363"/>
            <a:ext cx="38100" cy="795337"/>
          </a:xfrm>
          <a:prstGeom prst="straightConnector1">
            <a:avLst/>
          </a:prstGeom>
          <a:noFill/>
          <a:ln w="9525">
            <a:solidFill>
              <a:schemeClr val="tx1"/>
            </a:solidFill>
            <a:round/>
            <a:headEnd/>
            <a:tailEnd/>
          </a:ln>
          <a:effectLst/>
        </p:spPr>
      </p:cxnSp>
      <p:cxnSp>
        <p:nvCxnSpPr>
          <p:cNvPr id="134155" name="AutoShape 11"/>
          <p:cNvCxnSpPr>
            <a:cxnSpLocks noChangeShapeType="1"/>
            <a:endCxn id="134153" idx="0"/>
          </p:cNvCxnSpPr>
          <p:nvPr/>
        </p:nvCxnSpPr>
        <p:spPr bwMode="auto">
          <a:xfrm>
            <a:off x="4184129" y="2223299"/>
            <a:ext cx="1125538" cy="407988"/>
          </a:xfrm>
          <a:prstGeom prst="straightConnector1">
            <a:avLst/>
          </a:prstGeom>
          <a:noFill/>
          <a:ln w="9525">
            <a:solidFill>
              <a:schemeClr val="tx1"/>
            </a:solidFill>
            <a:round/>
            <a:headEnd/>
            <a:tailEnd/>
          </a:ln>
          <a:effectLst/>
        </p:spPr>
      </p:cxnSp>
      <p:cxnSp>
        <p:nvCxnSpPr>
          <p:cNvPr id="134156" name="AutoShape 12"/>
          <p:cNvCxnSpPr>
            <a:cxnSpLocks noChangeShapeType="1"/>
            <a:stCxn id="134153" idx="3"/>
          </p:cNvCxnSpPr>
          <p:nvPr/>
        </p:nvCxnSpPr>
        <p:spPr bwMode="auto">
          <a:xfrm>
            <a:off x="6733654" y="3085313"/>
            <a:ext cx="533400" cy="890587"/>
          </a:xfrm>
          <a:prstGeom prst="straightConnector1">
            <a:avLst/>
          </a:prstGeom>
          <a:noFill/>
          <a:ln w="9525">
            <a:solidFill>
              <a:schemeClr val="tx1"/>
            </a:solidFill>
            <a:round/>
            <a:headEnd/>
            <a:tailEnd/>
          </a:ln>
          <a:effectLst/>
        </p:spPr>
      </p:cxnSp>
      <p:sp>
        <p:nvSpPr>
          <p:cNvPr id="134157" name="Line 13"/>
          <p:cNvSpPr>
            <a:spLocks noChangeShapeType="1"/>
          </p:cNvSpPr>
          <p:nvPr/>
        </p:nvSpPr>
        <p:spPr bwMode="auto">
          <a:xfrm>
            <a:off x="4295254" y="4814099"/>
            <a:ext cx="0" cy="1371600"/>
          </a:xfrm>
          <a:prstGeom prst="line">
            <a:avLst/>
          </a:prstGeom>
          <a:noFill/>
          <a:ln w="38100">
            <a:solidFill>
              <a:schemeClr val="tx1"/>
            </a:solidFill>
            <a:round/>
            <a:headEnd/>
            <a:tailEnd/>
          </a:ln>
          <a:effectLst/>
        </p:spPr>
        <p:txBody>
          <a:bodyPr wrap="none" anchor="ctr"/>
          <a:lstStyle/>
          <a:p>
            <a:endParaRPr lang="en-US"/>
          </a:p>
        </p:txBody>
      </p:sp>
      <p:sp>
        <p:nvSpPr>
          <p:cNvPr id="134158" name="Line 14"/>
          <p:cNvSpPr>
            <a:spLocks noChangeShapeType="1"/>
          </p:cNvSpPr>
          <p:nvPr/>
        </p:nvSpPr>
        <p:spPr bwMode="auto">
          <a:xfrm>
            <a:off x="3609454" y="5652299"/>
            <a:ext cx="685800" cy="0"/>
          </a:xfrm>
          <a:prstGeom prst="line">
            <a:avLst/>
          </a:prstGeom>
          <a:noFill/>
          <a:ln w="9525">
            <a:solidFill>
              <a:schemeClr val="tx1"/>
            </a:solidFill>
            <a:round/>
            <a:headEnd/>
            <a:tailEnd/>
          </a:ln>
          <a:effectLst/>
        </p:spPr>
        <p:txBody>
          <a:bodyPr wrap="none" anchor="ctr"/>
          <a:lstStyle/>
          <a:p>
            <a:endParaRPr lang="en-US"/>
          </a:p>
        </p:txBody>
      </p:sp>
      <p:sp>
        <p:nvSpPr>
          <p:cNvPr id="134159" name="Line 15"/>
          <p:cNvSpPr>
            <a:spLocks noChangeShapeType="1"/>
          </p:cNvSpPr>
          <p:nvPr/>
        </p:nvSpPr>
        <p:spPr bwMode="auto">
          <a:xfrm flipH="1">
            <a:off x="4295254" y="5499899"/>
            <a:ext cx="762000" cy="0"/>
          </a:xfrm>
          <a:prstGeom prst="line">
            <a:avLst/>
          </a:prstGeom>
          <a:noFill/>
          <a:ln w="9525">
            <a:solidFill>
              <a:schemeClr val="tx1"/>
            </a:solidFill>
            <a:round/>
            <a:headEnd/>
            <a:tailEnd/>
          </a:ln>
          <a:effectLst/>
        </p:spPr>
        <p:txBody>
          <a:bodyPr wrap="none" anchor="ctr"/>
          <a:lstStyle/>
          <a:p>
            <a:endParaRPr lang="en-US"/>
          </a:p>
        </p:txBody>
      </p:sp>
      <p:grpSp>
        <p:nvGrpSpPr>
          <p:cNvPr id="134160" name="Group 16"/>
          <p:cNvGrpSpPr>
            <a:grpSpLocks/>
          </p:cNvGrpSpPr>
          <p:nvPr/>
        </p:nvGrpSpPr>
        <p:grpSpPr bwMode="auto">
          <a:xfrm flipH="1">
            <a:off x="8181454" y="1537499"/>
            <a:ext cx="1066800" cy="609600"/>
            <a:chOff x="1248" y="2736"/>
            <a:chExt cx="240" cy="192"/>
          </a:xfrm>
        </p:grpSpPr>
        <p:sp>
          <p:nvSpPr>
            <p:cNvPr id="134161" name="Line 17"/>
            <p:cNvSpPr>
              <a:spLocks noChangeShapeType="1"/>
            </p:cNvSpPr>
            <p:nvPr/>
          </p:nvSpPr>
          <p:spPr bwMode="auto">
            <a:xfrm flipV="1">
              <a:off x="1296" y="2736"/>
              <a:ext cx="192" cy="96"/>
            </a:xfrm>
            <a:prstGeom prst="line">
              <a:avLst/>
            </a:prstGeom>
            <a:noFill/>
            <a:ln w="38100">
              <a:solidFill>
                <a:schemeClr val="tx1"/>
              </a:solidFill>
              <a:round/>
              <a:headEnd/>
              <a:tailEnd type="triangle" w="med" len="med"/>
            </a:ln>
            <a:effectLst/>
          </p:spPr>
          <p:txBody>
            <a:bodyPr wrap="none" anchor="ctr"/>
            <a:lstStyle/>
            <a:p>
              <a:endParaRPr lang="en-US"/>
            </a:p>
          </p:txBody>
        </p:sp>
        <p:sp>
          <p:nvSpPr>
            <p:cNvPr id="134162" name="Line 18"/>
            <p:cNvSpPr>
              <a:spLocks noChangeShapeType="1"/>
            </p:cNvSpPr>
            <p:nvPr/>
          </p:nvSpPr>
          <p:spPr bwMode="auto">
            <a:xfrm flipH="1">
              <a:off x="1248" y="2832"/>
              <a:ext cx="192" cy="96"/>
            </a:xfrm>
            <a:prstGeom prst="line">
              <a:avLst/>
            </a:prstGeom>
            <a:noFill/>
            <a:ln w="38100">
              <a:solidFill>
                <a:schemeClr val="tx1"/>
              </a:solidFill>
              <a:round/>
              <a:headEnd/>
              <a:tailEnd type="triangle" w="med" len="med"/>
            </a:ln>
            <a:effectLst/>
          </p:spPr>
          <p:txBody>
            <a:bodyPr wrap="none" anchor="ctr"/>
            <a:lstStyle/>
            <a:p>
              <a:endParaRPr lang="en-US"/>
            </a:p>
          </p:txBody>
        </p:sp>
        <p:sp>
          <p:nvSpPr>
            <p:cNvPr id="134163" name="Line 19"/>
            <p:cNvSpPr>
              <a:spLocks noChangeShapeType="1"/>
            </p:cNvSpPr>
            <p:nvPr/>
          </p:nvSpPr>
          <p:spPr bwMode="auto">
            <a:xfrm>
              <a:off x="1296" y="2832"/>
              <a:ext cx="144" cy="0"/>
            </a:xfrm>
            <a:prstGeom prst="line">
              <a:avLst/>
            </a:prstGeom>
            <a:noFill/>
            <a:ln w="38100">
              <a:solidFill>
                <a:schemeClr val="tx1"/>
              </a:solidFill>
              <a:round/>
              <a:headEnd/>
              <a:tailEnd/>
            </a:ln>
            <a:effectLst/>
          </p:spPr>
          <p:txBody>
            <a:bodyPr wrap="none" anchor="ctr"/>
            <a:lstStyle/>
            <a:p>
              <a:endParaRPr lang="en-US"/>
            </a:p>
          </p:txBody>
        </p:sp>
      </p:grpSp>
      <p:grpSp>
        <p:nvGrpSpPr>
          <p:cNvPr id="134164" name="Group 20"/>
          <p:cNvGrpSpPr>
            <a:grpSpLocks/>
          </p:cNvGrpSpPr>
          <p:nvPr/>
        </p:nvGrpSpPr>
        <p:grpSpPr bwMode="auto">
          <a:xfrm>
            <a:off x="7648054" y="1613699"/>
            <a:ext cx="979488" cy="901700"/>
            <a:chOff x="2491" y="1440"/>
            <a:chExt cx="617" cy="568"/>
          </a:xfrm>
        </p:grpSpPr>
        <p:graphicFrame>
          <p:nvGraphicFramePr>
            <p:cNvPr id="134165" name="Object 21"/>
            <p:cNvGraphicFramePr>
              <a:graphicFrameLocks noChangeAspect="1"/>
            </p:cNvGraphicFramePr>
            <p:nvPr/>
          </p:nvGraphicFramePr>
          <p:xfrm>
            <a:off x="2491" y="1776"/>
            <a:ext cx="617" cy="232"/>
          </p:xfrm>
          <a:graphic>
            <a:graphicData uri="http://schemas.openxmlformats.org/presentationml/2006/ole">
              <mc:AlternateContent xmlns:mc="http://schemas.openxmlformats.org/markup-compatibility/2006">
                <mc:Choice xmlns:v="urn:schemas-microsoft-com:vml" Requires="v">
                  <p:oleObj spid="_x0000_s134880" name="Clip" r:id="rId4" imgW="4391323" imgH="1650327" progId="">
                    <p:embed/>
                  </p:oleObj>
                </mc:Choice>
                <mc:Fallback>
                  <p:oleObj name="Clip" r:id="rId4" imgW="4391323" imgH="1650327" progId="">
                    <p:embed/>
                    <p:pic>
                      <p:nvPicPr>
                        <p:cNvPr id="0" name="Picture 6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1" y="1776"/>
                          <a:ext cx="617" cy="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166" name="Line 22"/>
            <p:cNvSpPr>
              <a:spLocks noChangeShapeType="1"/>
            </p:cNvSpPr>
            <p:nvPr/>
          </p:nvSpPr>
          <p:spPr bwMode="auto">
            <a:xfrm flipV="1">
              <a:off x="2587" y="1440"/>
              <a:ext cx="0" cy="336"/>
            </a:xfrm>
            <a:prstGeom prst="line">
              <a:avLst/>
            </a:prstGeom>
            <a:noFill/>
            <a:ln w="19050">
              <a:solidFill>
                <a:schemeClr val="tx1"/>
              </a:solidFill>
              <a:round/>
              <a:headEnd/>
              <a:tailEnd/>
            </a:ln>
            <a:effectLst/>
          </p:spPr>
          <p:txBody>
            <a:bodyPr wrap="none" anchor="ctr"/>
            <a:lstStyle/>
            <a:p>
              <a:endParaRPr lang="en-US"/>
            </a:p>
          </p:txBody>
        </p:sp>
      </p:grpSp>
      <p:graphicFrame>
        <p:nvGraphicFramePr>
          <p:cNvPr id="134724" name="Object 580"/>
          <p:cNvGraphicFramePr>
            <a:graphicFrameLocks noChangeAspect="1"/>
          </p:cNvGraphicFramePr>
          <p:nvPr>
            <p:extLst>
              <p:ext uri="{D42A27DB-BD31-4B8C-83A1-F6EECF244321}">
                <p14:modId xmlns:p14="http://schemas.microsoft.com/office/powerpoint/2010/main" val="572730577"/>
              </p:ext>
            </p:extLst>
          </p:nvPr>
        </p:nvGraphicFramePr>
        <p:xfrm>
          <a:off x="7267055" y="3518699"/>
          <a:ext cx="879475" cy="914400"/>
        </p:xfrm>
        <a:graphic>
          <a:graphicData uri="http://schemas.openxmlformats.org/presentationml/2006/ole">
            <mc:AlternateContent xmlns:mc="http://schemas.openxmlformats.org/markup-compatibility/2006">
              <mc:Choice xmlns:v="urn:schemas-microsoft-com:vml" Requires="v">
                <p:oleObj spid="_x0000_s134881" name="Clip" r:id="rId6" imgW="3983699" imgH="4142342" progId="">
                  <p:embed/>
                </p:oleObj>
              </mc:Choice>
              <mc:Fallback>
                <p:oleObj name="Clip" r:id="rId6" imgW="3983699" imgH="4142342" progId="">
                  <p:embed/>
                  <p:pic>
                    <p:nvPicPr>
                      <p:cNvPr id="0" name="Picture 6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055" y="3518699"/>
                        <a:ext cx="879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4725" name="Object 581"/>
          <p:cNvGraphicFramePr>
            <a:graphicFrameLocks noChangeAspect="1"/>
          </p:cNvGraphicFramePr>
          <p:nvPr>
            <p:extLst>
              <p:ext uri="{D42A27DB-BD31-4B8C-83A1-F6EECF244321}">
                <p14:modId xmlns:p14="http://schemas.microsoft.com/office/powerpoint/2010/main" val="3080970493"/>
              </p:ext>
            </p:extLst>
          </p:nvPr>
        </p:nvGraphicFramePr>
        <p:xfrm>
          <a:off x="5057255" y="5042699"/>
          <a:ext cx="879475" cy="914400"/>
        </p:xfrm>
        <a:graphic>
          <a:graphicData uri="http://schemas.openxmlformats.org/presentationml/2006/ole">
            <mc:AlternateContent xmlns:mc="http://schemas.openxmlformats.org/markup-compatibility/2006">
              <mc:Choice xmlns:v="urn:schemas-microsoft-com:vml" Requires="v">
                <p:oleObj spid="_x0000_s134882" name="Clip" r:id="rId8" imgW="3983699" imgH="4142342" progId="">
                  <p:embed/>
                </p:oleObj>
              </mc:Choice>
              <mc:Fallback>
                <p:oleObj name="Clip" r:id="rId8" imgW="3983699" imgH="4142342" progId="">
                  <p:embed/>
                  <p:pic>
                    <p:nvPicPr>
                      <p:cNvPr id="0" name="Picture 6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7255" y="5042699"/>
                        <a:ext cx="879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726" name="Line 582"/>
          <p:cNvSpPr>
            <a:spLocks noChangeShapeType="1"/>
          </p:cNvSpPr>
          <p:nvPr/>
        </p:nvSpPr>
        <p:spPr bwMode="auto">
          <a:xfrm>
            <a:off x="7495654" y="2985299"/>
            <a:ext cx="1295400" cy="0"/>
          </a:xfrm>
          <a:prstGeom prst="line">
            <a:avLst/>
          </a:prstGeom>
          <a:noFill/>
          <a:ln w="38100">
            <a:solidFill>
              <a:schemeClr val="tx1"/>
            </a:solidFill>
            <a:round/>
            <a:headEnd/>
            <a:tailEnd/>
          </a:ln>
          <a:effectLst/>
        </p:spPr>
        <p:txBody>
          <a:bodyPr wrap="none" anchor="ctr"/>
          <a:lstStyle/>
          <a:p>
            <a:endParaRPr lang="en-US"/>
          </a:p>
        </p:txBody>
      </p:sp>
      <p:sp>
        <p:nvSpPr>
          <p:cNvPr id="134727" name="Line 583"/>
          <p:cNvSpPr>
            <a:spLocks noChangeShapeType="1"/>
          </p:cNvSpPr>
          <p:nvPr/>
        </p:nvSpPr>
        <p:spPr bwMode="auto">
          <a:xfrm flipV="1">
            <a:off x="7800454" y="2985299"/>
            <a:ext cx="0" cy="533400"/>
          </a:xfrm>
          <a:prstGeom prst="line">
            <a:avLst/>
          </a:prstGeom>
          <a:noFill/>
          <a:ln w="9525">
            <a:solidFill>
              <a:schemeClr val="tx1"/>
            </a:solidFill>
            <a:round/>
            <a:headEnd/>
            <a:tailEnd/>
          </a:ln>
          <a:effectLst/>
        </p:spPr>
        <p:txBody>
          <a:bodyPr wrap="none" anchor="ctr"/>
          <a:lstStyle/>
          <a:p>
            <a:endParaRPr lang="en-US"/>
          </a:p>
        </p:txBody>
      </p:sp>
      <p:sp>
        <p:nvSpPr>
          <p:cNvPr id="134728" name="Line 584"/>
          <p:cNvSpPr>
            <a:spLocks noChangeShapeType="1"/>
          </p:cNvSpPr>
          <p:nvPr/>
        </p:nvSpPr>
        <p:spPr bwMode="auto">
          <a:xfrm flipV="1">
            <a:off x="8105254" y="2451899"/>
            <a:ext cx="0" cy="533400"/>
          </a:xfrm>
          <a:prstGeom prst="line">
            <a:avLst/>
          </a:prstGeom>
          <a:noFill/>
          <a:ln w="9525">
            <a:solidFill>
              <a:schemeClr val="tx1"/>
            </a:solidFill>
            <a:round/>
            <a:headEnd/>
            <a:tailEnd/>
          </a:ln>
          <a:effectLst/>
        </p:spPr>
        <p:txBody>
          <a:bodyPr wrap="none" anchor="ctr"/>
          <a:lstStyle/>
          <a:p>
            <a:endParaRPr lang="en-US"/>
          </a:p>
        </p:txBody>
      </p:sp>
      <p:graphicFrame>
        <p:nvGraphicFramePr>
          <p:cNvPr id="134729" name="Object 585"/>
          <p:cNvGraphicFramePr>
            <a:graphicFrameLocks noChangeAspect="1"/>
          </p:cNvGraphicFramePr>
          <p:nvPr>
            <p:extLst>
              <p:ext uri="{D42A27DB-BD31-4B8C-83A1-F6EECF244321}">
                <p14:modId xmlns:p14="http://schemas.microsoft.com/office/powerpoint/2010/main" val="1638598057"/>
              </p:ext>
            </p:extLst>
          </p:nvPr>
        </p:nvGraphicFramePr>
        <p:xfrm>
          <a:off x="3304655" y="1766099"/>
          <a:ext cx="879475" cy="914400"/>
        </p:xfrm>
        <a:graphic>
          <a:graphicData uri="http://schemas.openxmlformats.org/presentationml/2006/ole">
            <mc:AlternateContent xmlns:mc="http://schemas.openxmlformats.org/markup-compatibility/2006">
              <mc:Choice xmlns:v="urn:schemas-microsoft-com:vml" Requires="v">
                <p:oleObj spid="_x0000_s134883" name="Clip" r:id="rId9" imgW="3983699" imgH="4142342" progId="">
                  <p:embed/>
                </p:oleObj>
              </mc:Choice>
              <mc:Fallback>
                <p:oleObj name="Clip" r:id="rId9" imgW="3983699" imgH="4142342" progId="">
                  <p:embed/>
                  <p:pic>
                    <p:nvPicPr>
                      <p:cNvPr id="0" name="Picture 6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4655" y="1766099"/>
                        <a:ext cx="879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730" name="Line 586"/>
          <p:cNvSpPr>
            <a:spLocks noChangeShapeType="1"/>
          </p:cNvSpPr>
          <p:nvPr/>
        </p:nvSpPr>
        <p:spPr bwMode="auto">
          <a:xfrm>
            <a:off x="2390254" y="1461299"/>
            <a:ext cx="0" cy="1371600"/>
          </a:xfrm>
          <a:prstGeom prst="line">
            <a:avLst/>
          </a:prstGeom>
          <a:noFill/>
          <a:ln w="38100">
            <a:solidFill>
              <a:schemeClr val="tx1"/>
            </a:solidFill>
            <a:round/>
            <a:headEnd/>
            <a:tailEnd/>
          </a:ln>
          <a:effectLst/>
        </p:spPr>
        <p:txBody>
          <a:bodyPr wrap="none" anchor="ctr"/>
          <a:lstStyle/>
          <a:p>
            <a:endParaRPr lang="en-US"/>
          </a:p>
        </p:txBody>
      </p:sp>
      <p:sp>
        <p:nvSpPr>
          <p:cNvPr id="134731" name="Line 587"/>
          <p:cNvSpPr>
            <a:spLocks noChangeShapeType="1"/>
          </p:cNvSpPr>
          <p:nvPr/>
        </p:nvSpPr>
        <p:spPr bwMode="auto">
          <a:xfrm flipH="1">
            <a:off x="2390254" y="2147099"/>
            <a:ext cx="914400" cy="0"/>
          </a:xfrm>
          <a:prstGeom prst="line">
            <a:avLst/>
          </a:prstGeom>
          <a:noFill/>
          <a:ln w="9525">
            <a:solidFill>
              <a:schemeClr val="tx1"/>
            </a:solidFill>
            <a:round/>
            <a:headEnd/>
            <a:tailEnd/>
          </a:ln>
          <a:effectLst/>
        </p:spPr>
        <p:txBody>
          <a:bodyPr wrap="none" anchor="ctr"/>
          <a:lstStyle/>
          <a:p>
            <a:endParaRPr lang="en-US"/>
          </a:p>
        </p:txBody>
      </p:sp>
      <p:sp>
        <p:nvSpPr>
          <p:cNvPr id="134732" name="Text Box 588"/>
          <p:cNvSpPr txBox="1">
            <a:spLocks noChangeArrowheads="1"/>
          </p:cNvSpPr>
          <p:nvPr/>
        </p:nvSpPr>
        <p:spPr bwMode="auto">
          <a:xfrm>
            <a:off x="2771255" y="5957099"/>
            <a:ext cx="906463"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receiver</a:t>
            </a:r>
          </a:p>
        </p:txBody>
      </p:sp>
      <p:sp>
        <p:nvSpPr>
          <p:cNvPr id="134733" name="Text Box 589"/>
          <p:cNvSpPr txBox="1">
            <a:spLocks noChangeArrowheads="1"/>
          </p:cNvSpPr>
          <p:nvPr/>
        </p:nvSpPr>
        <p:spPr bwMode="auto">
          <a:xfrm>
            <a:off x="8241780" y="3758413"/>
            <a:ext cx="523875"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FA</a:t>
            </a:r>
          </a:p>
        </p:txBody>
      </p:sp>
      <p:sp>
        <p:nvSpPr>
          <p:cNvPr id="134734" name="Text Box 590"/>
          <p:cNvSpPr txBox="1">
            <a:spLocks noChangeArrowheads="1"/>
          </p:cNvSpPr>
          <p:nvPr/>
        </p:nvSpPr>
        <p:spPr bwMode="auto">
          <a:xfrm>
            <a:off x="3457054" y="1308900"/>
            <a:ext cx="552450"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HA</a:t>
            </a:r>
          </a:p>
        </p:txBody>
      </p:sp>
      <p:sp>
        <p:nvSpPr>
          <p:cNvPr id="134735" name="Text Box 591"/>
          <p:cNvSpPr txBox="1">
            <a:spLocks noChangeArrowheads="1"/>
          </p:cNvSpPr>
          <p:nvPr/>
        </p:nvSpPr>
        <p:spPr bwMode="auto">
          <a:xfrm>
            <a:off x="9781654" y="1766100"/>
            <a:ext cx="579438"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MN</a:t>
            </a:r>
          </a:p>
        </p:txBody>
      </p:sp>
      <p:sp>
        <p:nvSpPr>
          <p:cNvPr id="134736" name="Text Box 592"/>
          <p:cNvSpPr txBox="1">
            <a:spLocks noChangeArrowheads="1"/>
          </p:cNvSpPr>
          <p:nvPr/>
        </p:nvSpPr>
        <p:spPr bwMode="auto">
          <a:xfrm>
            <a:off x="2161654" y="2985299"/>
            <a:ext cx="1562100" cy="336550"/>
          </a:xfrm>
          <a:prstGeom prst="rect">
            <a:avLst/>
          </a:prstGeom>
          <a:noFill/>
          <a:ln w="9525">
            <a:noFill/>
            <a:miter lim="800000"/>
            <a:headEnd/>
            <a:tailEnd/>
          </a:ln>
          <a:effectLst/>
        </p:spPr>
        <p:txBody>
          <a:bodyPr wrap="none">
            <a:spAutoFit/>
          </a:bodyPr>
          <a:lstStyle/>
          <a:p>
            <a:pPr algn="l" eaLnBrk="0" hangingPunct="0"/>
            <a:r>
              <a:rPr lang="en-US" sz="1600" b="1">
                <a:latin typeface="Arial" pitchFamily="34" charset="0"/>
              </a:rPr>
              <a:t>home network</a:t>
            </a:r>
          </a:p>
        </p:txBody>
      </p:sp>
      <p:sp>
        <p:nvSpPr>
          <p:cNvPr id="134737" name="Text Box 593"/>
          <p:cNvSpPr txBox="1">
            <a:spLocks noChangeArrowheads="1"/>
          </p:cNvSpPr>
          <p:nvPr/>
        </p:nvSpPr>
        <p:spPr bwMode="auto">
          <a:xfrm>
            <a:off x="8791055" y="3823500"/>
            <a:ext cx="963613" cy="581025"/>
          </a:xfrm>
          <a:prstGeom prst="rect">
            <a:avLst/>
          </a:prstGeom>
          <a:noFill/>
          <a:ln w="9525">
            <a:noFill/>
            <a:miter lim="800000"/>
            <a:headEnd/>
            <a:tailEnd/>
          </a:ln>
          <a:effectLst/>
        </p:spPr>
        <p:txBody>
          <a:bodyPr wrap="none">
            <a:spAutoFit/>
          </a:bodyPr>
          <a:lstStyle/>
          <a:p>
            <a:pPr algn="l" eaLnBrk="0" hangingPunct="0"/>
            <a:r>
              <a:rPr lang="en-US" sz="1600" b="1">
                <a:latin typeface="Arial" pitchFamily="34" charset="0"/>
              </a:rPr>
              <a:t>foreign</a:t>
            </a:r>
            <a:br>
              <a:rPr lang="en-US" sz="1600" b="1">
                <a:latin typeface="Arial" pitchFamily="34" charset="0"/>
              </a:rPr>
            </a:br>
            <a:r>
              <a:rPr lang="en-US" sz="1600" b="1">
                <a:latin typeface="Arial" pitchFamily="34" charset="0"/>
              </a:rPr>
              <a:t>network</a:t>
            </a:r>
          </a:p>
        </p:txBody>
      </p:sp>
      <p:sp>
        <p:nvSpPr>
          <p:cNvPr id="134738" name="Freeform 594"/>
          <p:cNvSpPr>
            <a:spLocks/>
          </p:cNvSpPr>
          <p:nvPr/>
        </p:nvSpPr>
        <p:spPr bwMode="auto">
          <a:xfrm>
            <a:off x="3685654" y="2375699"/>
            <a:ext cx="1765300" cy="3073400"/>
          </a:xfrm>
          <a:custGeom>
            <a:avLst/>
            <a:gdLst/>
            <a:ahLst/>
            <a:cxnLst>
              <a:cxn ang="0">
                <a:pos x="0" y="1920"/>
              </a:cxn>
              <a:cxn ang="0">
                <a:pos x="720" y="1824"/>
              </a:cxn>
              <a:cxn ang="0">
                <a:pos x="1056" y="1248"/>
              </a:cxn>
              <a:cxn ang="0">
                <a:pos x="1056" y="624"/>
              </a:cxn>
              <a:cxn ang="0">
                <a:pos x="864" y="192"/>
              </a:cxn>
              <a:cxn ang="0">
                <a:pos x="96" y="0"/>
              </a:cxn>
            </a:cxnLst>
            <a:rect l="0" t="0" r="r" b="b"/>
            <a:pathLst>
              <a:path w="1112" h="1936">
                <a:moveTo>
                  <a:pt x="0" y="1920"/>
                </a:moveTo>
                <a:cubicBezTo>
                  <a:pt x="272" y="1928"/>
                  <a:pt x="544" y="1936"/>
                  <a:pt x="720" y="1824"/>
                </a:cubicBezTo>
                <a:cubicBezTo>
                  <a:pt x="896" y="1712"/>
                  <a:pt x="1000" y="1448"/>
                  <a:pt x="1056" y="1248"/>
                </a:cubicBezTo>
                <a:cubicBezTo>
                  <a:pt x="1112" y="1048"/>
                  <a:pt x="1088" y="800"/>
                  <a:pt x="1056" y="624"/>
                </a:cubicBezTo>
                <a:cubicBezTo>
                  <a:pt x="1024" y="448"/>
                  <a:pt x="1024" y="296"/>
                  <a:pt x="864" y="192"/>
                </a:cubicBezTo>
                <a:cubicBezTo>
                  <a:pt x="704" y="88"/>
                  <a:pt x="400" y="44"/>
                  <a:pt x="96" y="0"/>
                </a:cubicBezTo>
              </a:path>
            </a:pathLst>
          </a:custGeom>
          <a:noFill/>
          <a:ln w="76200" cap="flat" cmpd="sng">
            <a:solidFill>
              <a:srgbClr val="0066FF"/>
            </a:solidFill>
            <a:prstDash val="solid"/>
            <a:round/>
            <a:headEnd type="triangle" w="med" len="med"/>
            <a:tailEnd type="none" w="med" len="med"/>
          </a:ln>
          <a:effectLst/>
        </p:spPr>
        <p:txBody>
          <a:bodyPr wrap="none" anchor="ctr"/>
          <a:lstStyle/>
          <a:p>
            <a:endParaRPr lang="en-US"/>
          </a:p>
        </p:txBody>
      </p:sp>
      <p:sp>
        <p:nvSpPr>
          <p:cNvPr id="134739" name="Freeform 595"/>
          <p:cNvSpPr>
            <a:spLocks/>
          </p:cNvSpPr>
          <p:nvPr/>
        </p:nvSpPr>
        <p:spPr bwMode="auto">
          <a:xfrm>
            <a:off x="7673454" y="1842299"/>
            <a:ext cx="1651000" cy="2133600"/>
          </a:xfrm>
          <a:custGeom>
            <a:avLst/>
            <a:gdLst/>
            <a:ahLst/>
            <a:cxnLst>
              <a:cxn ang="0">
                <a:pos x="32" y="1344"/>
              </a:cxn>
              <a:cxn ang="0">
                <a:pos x="32" y="720"/>
              </a:cxn>
              <a:cxn ang="0">
                <a:pos x="224" y="672"/>
              </a:cxn>
              <a:cxn ang="0">
                <a:pos x="224" y="288"/>
              </a:cxn>
              <a:cxn ang="0">
                <a:pos x="224" y="0"/>
              </a:cxn>
              <a:cxn ang="0">
                <a:pos x="1040" y="288"/>
              </a:cxn>
            </a:cxnLst>
            <a:rect l="0" t="0" r="r" b="b"/>
            <a:pathLst>
              <a:path w="1040" h="1344">
                <a:moveTo>
                  <a:pt x="32" y="1344"/>
                </a:moveTo>
                <a:cubicBezTo>
                  <a:pt x="16" y="1088"/>
                  <a:pt x="0" y="832"/>
                  <a:pt x="32" y="720"/>
                </a:cubicBezTo>
                <a:cubicBezTo>
                  <a:pt x="64" y="608"/>
                  <a:pt x="192" y="744"/>
                  <a:pt x="224" y="672"/>
                </a:cubicBezTo>
                <a:cubicBezTo>
                  <a:pt x="256" y="600"/>
                  <a:pt x="224" y="400"/>
                  <a:pt x="224" y="288"/>
                </a:cubicBezTo>
                <a:cubicBezTo>
                  <a:pt x="224" y="176"/>
                  <a:pt x="88" y="0"/>
                  <a:pt x="224" y="0"/>
                </a:cubicBezTo>
                <a:cubicBezTo>
                  <a:pt x="360" y="0"/>
                  <a:pt x="700" y="144"/>
                  <a:pt x="1040" y="288"/>
                </a:cubicBezTo>
              </a:path>
            </a:pathLst>
          </a:custGeom>
          <a:noFill/>
          <a:ln w="76200" cap="flat" cmpd="sng">
            <a:solidFill>
              <a:srgbClr val="0066FF"/>
            </a:solidFill>
            <a:prstDash val="solid"/>
            <a:round/>
            <a:headEnd type="triangle" w="med" len="med"/>
            <a:tailEnd type="none" w="med" len="med"/>
          </a:ln>
          <a:effectLst/>
        </p:spPr>
        <p:txBody>
          <a:bodyPr wrap="none" anchor="ctr"/>
          <a:lstStyle/>
          <a:p>
            <a:endParaRPr lang="en-US"/>
          </a:p>
        </p:txBody>
      </p:sp>
      <p:sp>
        <p:nvSpPr>
          <p:cNvPr id="134740" name="Text Box 596"/>
          <p:cNvSpPr txBox="1">
            <a:spLocks noChangeArrowheads="1"/>
          </p:cNvSpPr>
          <p:nvPr/>
        </p:nvSpPr>
        <p:spPr bwMode="auto">
          <a:xfrm>
            <a:off x="9172055" y="3061499"/>
            <a:ext cx="804863"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sender</a:t>
            </a:r>
          </a:p>
        </p:txBody>
      </p:sp>
      <p:sp>
        <p:nvSpPr>
          <p:cNvPr id="134741" name="Freeform 597"/>
          <p:cNvSpPr>
            <a:spLocks/>
          </p:cNvSpPr>
          <p:nvPr/>
        </p:nvSpPr>
        <p:spPr bwMode="auto">
          <a:xfrm>
            <a:off x="4066654" y="1918499"/>
            <a:ext cx="3505200" cy="2057400"/>
          </a:xfrm>
          <a:custGeom>
            <a:avLst/>
            <a:gdLst/>
            <a:ahLst/>
            <a:cxnLst>
              <a:cxn ang="0">
                <a:pos x="0" y="0"/>
              </a:cxn>
              <a:cxn ang="0">
                <a:pos x="864" y="336"/>
              </a:cxn>
              <a:cxn ang="0">
                <a:pos x="1008" y="768"/>
              </a:cxn>
              <a:cxn ang="0">
                <a:pos x="1680" y="768"/>
              </a:cxn>
              <a:cxn ang="0">
                <a:pos x="2208" y="1296"/>
              </a:cxn>
            </a:cxnLst>
            <a:rect l="0" t="0" r="r" b="b"/>
            <a:pathLst>
              <a:path w="2208" h="1296">
                <a:moveTo>
                  <a:pt x="0" y="0"/>
                </a:moveTo>
                <a:cubicBezTo>
                  <a:pt x="348" y="104"/>
                  <a:pt x="696" y="208"/>
                  <a:pt x="864" y="336"/>
                </a:cubicBezTo>
                <a:cubicBezTo>
                  <a:pt x="1032" y="464"/>
                  <a:pt x="872" y="696"/>
                  <a:pt x="1008" y="768"/>
                </a:cubicBezTo>
                <a:cubicBezTo>
                  <a:pt x="1144" y="840"/>
                  <a:pt x="1480" y="680"/>
                  <a:pt x="1680" y="768"/>
                </a:cubicBezTo>
                <a:cubicBezTo>
                  <a:pt x="1880" y="856"/>
                  <a:pt x="2044" y="1076"/>
                  <a:pt x="2208" y="1296"/>
                </a:cubicBezTo>
              </a:path>
            </a:pathLst>
          </a:custGeom>
          <a:noFill/>
          <a:ln w="76200" cap="flat" cmpd="sng">
            <a:solidFill>
              <a:srgbClr val="FF0000"/>
            </a:solidFill>
            <a:prstDash val="solid"/>
            <a:round/>
            <a:headEnd type="none" w="med" len="med"/>
            <a:tailEnd type="none" w="med" len="med"/>
          </a:ln>
          <a:effectLst/>
        </p:spPr>
        <p:txBody>
          <a:bodyPr wrap="none" anchor="ctr"/>
          <a:lstStyle/>
          <a:p>
            <a:endParaRPr lang="en-US"/>
          </a:p>
        </p:txBody>
      </p:sp>
      <p:sp>
        <p:nvSpPr>
          <p:cNvPr id="134742" name="Freeform 598"/>
          <p:cNvSpPr>
            <a:spLocks/>
          </p:cNvSpPr>
          <p:nvPr/>
        </p:nvSpPr>
        <p:spPr bwMode="auto">
          <a:xfrm>
            <a:off x="3914254" y="2070899"/>
            <a:ext cx="3505200" cy="2057400"/>
          </a:xfrm>
          <a:custGeom>
            <a:avLst/>
            <a:gdLst/>
            <a:ahLst/>
            <a:cxnLst>
              <a:cxn ang="0">
                <a:pos x="0" y="0"/>
              </a:cxn>
              <a:cxn ang="0">
                <a:pos x="864" y="336"/>
              </a:cxn>
              <a:cxn ang="0">
                <a:pos x="1008" y="768"/>
              </a:cxn>
              <a:cxn ang="0">
                <a:pos x="1680" y="768"/>
              </a:cxn>
              <a:cxn ang="0">
                <a:pos x="2208" y="1296"/>
              </a:cxn>
            </a:cxnLst>
            <a:rect l="0" t="0" r="r" b="b"/>
            <a:pathLst>
              <a:path w="2208" h="1296">
                <a:moveTo>
                  <a:pt x="0" y="0"/>
                </a:moveTo>
                <a:cubicBezTo>
                  <a:pt x="348" y="104"/>
                  <a:pt x="696" y="208"/>
                  <a:pt x="864" y="336"/>
                </a:cubicBezTo>
                <a:cubicBezTo>
                  <a:pt x="1032" y="464"/>
                  <a:pt x="872" y="696"/>
                  <a:pt x="1008" y="768"/>
                </a:cubicBezTo>
                <a:cubicBezTo>
                  <a:pt x="1144" y="840"/>
                  <a:pt x="1480" y="680"/>
                  <a:pt x="1680" y="768"/>
                </a:cubicBezTo>
                <a:cubicBezTo>
                  <a:pt x="1880" y="856"/>
                  <a:pt x="2044" y="1076"/>
                  <a:pt x="2208" y="1296"/>
                </a:cubicBezTo>
              </a:path>
            </a:pathLst>
          </a:custGeom>
          <a:noFill/>
          <a:ln w="76200" cap="flat" cmpd="sng">
            <a:solidFill>
              <a:srgbClr val="FF0000"/>
            </a:solidFill>
            <a:prstDash val="solid"/>
            <a:round/>
            <a:headEnd type="none" w="med" len="med"/>
            <a:tailEnd type="none" w="med" len="med"/>
          </a:ln>
          <a:effectLst/>
        </p:spPr>
        <p:txBody>
          <a:bodyPr wrap="none" anchor="ctr"/>
          <a:lstStyle/>
          <a:p>
            <a:endParaRPr lang="en-US"/>
          </a:p>
        </p:txBody>
      </p:sp>
      <p:sp>
        <p:nvSpPr>
          <p:cNvPr id="134743" name="Freeform 599"/>
          <p:cNvSpPr>
            <a:spLocks/>
          </p:cNvSpPr>
          <p:nvPr/>
        </p:nvSpPr>
        <p:spPr bwMode="auto">
          <a:xfrm>
            <a:off x="3990454" y="1994699"/>
            <a:ext cx="3505200" cy="2057400"/>
          </a:xfrm>
          <a:custGeom>
            <a:avLst/>
            <a:gdLst/>
            <a:ahLst/>
            <a:cxnLst>
              <a:cxn ang="0">
                <a:pos x="0" y="0"/>
              </a:cxn>
              <a:cxn ang="0">
                <a:pos x="864" y="336"/>
              </a:cxn>
              <a:cxn ang="0">
                <a:pos x="1008" y="768"/>
              </a:cxn>
              <a:cxn ang="0">
                <a:pos x="1680" y="768"/>
              </a:cxn>
              <a:cxn ang="0">
                <a:pos x="2208" y="1296"/>
              </a:cxn>
            </a:cxnLst>
            <a:rect l="0" t="0" r="r" b="b"/>
            <a:pathLst>
              <a:path w="2208" h="1296">
                <a:moveTo>
                  <a:pt x="0" y="0"/>
                </a:moveTo>
                <a:cubicBezTo>
                  <a:pt x="348" y="104"/>
                  <a:pt x="696" y="208"/>
                  <a:pt x="864" y="336"/>
                </a:cubicBezTo>
                <a:cubicBezTo>
                  <a:pt x="1032" y="464"/>
                  <a:pt x="872" y="696"/>
                  <a:pt x="1008" y="768"/>
                </a:cubicBezTo>
                <a:cubicBezTo>
                  <a:pt x="1144" y="840"/>
                  <a:pt x="1480" y="680"/>
                  <a:pt x="1680" y="768"/>
                </a:cubicBezTo>
                <a:cubicBezTo>
                  <a:pt x="1880" y="856"/>
                  <a:pt x="2044" y="1076"/>
                  <a:pt x="2208" y="1296"/>
                </a:cubicBezTo>
              </a:path>
            </a:pathLst>
          </a:custGeom>
          <a:noFill/>
          <a:ln w="76200" cap="flat" cmpd="sng">
            <a:solidFill>
              <a:srgbClr val="0066FF"/>
            </a:solidFill>
            <a:prstDash val="solid"/>
            <a:round/>
            <a:headEnd type="triangle" w="med" len="med"/>
            <a:tailEnd type="none" w="med" len="med"/>
          </a:ln>
          <a:effectLst/>
        </p:spPr>
        <p:txBody>
          <a:bodyPr wrap="none" anchor="ctr"/>
          <a:lstStyle/>
          <a:p>
            <a:endParaRPr lang="en-US"/>
          </a:p>
        </p:txBody>
      </p:sp>
      <p:sp>
        <p:nvSpPr>
          <p:cNvPr id="134744" name="Text Box 600"/>
          <p:cNvSpPr txBox="1">
            <a:spLocks noChangeArrowheads="1"/>
          </p:cNvSpPr>
          <p:nvPr/>
        </p:nvSpPr>
        <p:spPr bwMode="auto">
          <a:xfrm>
            <a:off x="3745980" y="4929987"/>
            <a:ext cx="354013" cy="457200"/>
          </a:xfrm>
          <a:prstGeom prst="rect">
            <a:avLst/>
          </a:prstGeom>
          <a:noFill/>
          <a:ln w="9525">
            <a:noFill/>
            <a:miter lim="800000"/>
            <a:headEnd/>
            <a:tailEnd/>
          </a:ln>
          <a:effectLst/>
        </p:spPr>
        <p:txBody>
          <a:bodyPr wrap="none">
            <a:spAutoFit/>
          </a:bodyPr>
          <a:lstStyle/>
          <a:p>
            <a:pPr algn="l" eaLnBrk="0" hangingPunct="0"/>
            <a:r>
              <a:rPr lang="en-US" sz="2400" b="1">
                <a:solidFill>
                  <a:srgbClr val="0066FF"/>
                </a:solidFill>
                <a:latin typeface="Arial" pitchFamily="34" charset="0"/>
              </a:rPr>
              <a:t>3</a:t>
            </a:r>
          </a:p>
        </p:txBody>
      </p:sp>
      <p:sp>
        <p:nvSpPr>
          <p:cNvPr id="134745" name="Text Box 601"/>
          <p:cNvSpPr txBox="1">
            <a:spLocks noChangeArrowheads="1"/>
          </p:cNvSpPr>
          <p:nvPr/>
        </p:nvSpPr>
        <p:spPr bwMode="auto">
          <a:xfrm>
            <a:off x="4219055" y="1537499"/>
            <a:ext cx="354013" cy="457200"/>
          </a:xfrm>
          <a:prstGeom prst="rect">
            <a:avLst/>
          </a:prstGeom>
          <a:noFill/>
          <a:ln w="9525">
            <a:noFill/>
            <a:miter lim="800000"/>
            <a:headEnd/>
            <a:tailEnd/>
          </a:ln>
          <a:effectLst/>
        </p:spPr>
        <p:txBody>
          <a:bodyPr wrap="none">
            <a:spAutoFit/>
          </a:bodyPr>
          <a:lstStyle/>
          <a:p>
            <a:pPr algn="l" eaLnBrk="0" hangingPunct="0"/>
            <a:r>
              <a:rPr lang="en-US" sz="2400" b="1">
                <a:solidFill>
                  <a:srgbClr val="0066FF"/>
                </a:solidFill>
                <a:latin typeface="Arial" pitchFamily="34" charset="0"/>
              </a:rPr>
              <a:t>2</a:t>
            </a:r>
          </a:p>
        </p:txBody>
      </p:sp>
      <p:sp>
        <p:nvSpPr>
          <p:cNvPr id="134746" name="Text Box 602"/>
          <p:cNvSpPr txBox="1">
            <a:spLocks noChangeArrowheads="1"/>
          </p:cNvSpPr>
          <p:nvPr/>
        </p:nvSpPr>
        <p:spPr bwMode="auto">
          <a:xfrm>
            <a:off x="7343255" y="3061499"/>
            <a:ext cx="354013" cy="457200"/>
          </a:xfrm>
          <a:prstGeom prst="rect">
            <a:avLst/>
          </a:prstGeom>
          <a:noFill/>
          <a:ln w="9525">
            <a:noFill/>
            <a:miter lim="800000"/>
            <a:headEnd/>
            <a:tailEnd/>
          </a:ln>
          <a:effectLst/>
        </p:spPr>
        <p:txBody>
          <a:bodyPr wrap="none">
            <a:spAutoFit/>
          </a:bodyPr>
          <a:lstStyle/>
          <a:p>
            <a:pPr algn="l" eaLnBrk="0" hangingPunct="0"/>
            <a:r>
              <a:rPr lang="en-US" sz="2400" b="1">
                <a:solidFill>
                  <a:srgbClr val="0066FF"/>
                </a:solidFill>
                <a:latin typeface="Arial" pitchFamily="34" charset="0"/>
              </a:rPr>
              <a:t>1</a:t>
            </a:r>
          </a:p>
        </p:txBody>
      </p:sp>
      <p:sp>
        <p:nvSpPr>
          <p:cNvPr id="134747" name="Text Box 603"/>
          <p:cNvSpPr txBox="1">
            <a:spLocks noChangeArrowheads="1"/>
          </p:cNvSpPr>
          <p:nvPr/>
        </p:nvSpPr>
        <p:spPr bwMode="auto">
          <a:xfrm>
            <a:off x="6124054" y="4661700"/>
            <a:ext cx="3448050" cy="1465263"/>
          </a:xfrm>
          <a:prstGeom prst="rect">
            <a:avLst/>
          </a:prstGeom>
          <a:noFill/>
          <a:ln w="9525">
            <a:noFill/>
            <a:miter lim="800000"/>
            <a:headEnd/>
            <a:tailEnd/>
          </a:ln>
          <a:effectLst/>
        </p:spPr>
        <p:txBody>
          <a:bodyPr wrap="none">
            <a:spAutoFit/>
          </a:bodyPr>
          <a:lstStyle/>
          <a:p>
            <a:pPr algn="l" eaLnBrk="0" hangingPunct="0"/>
            <a:r>
              <a:rPr lang="en-US">
                <a:latin typeface="Arial" pitchFamily="34" charset="0"/>
              </a:rPr>
              <a:t>1. MN sends to FA</a:t>
            </a:r>
          </a:p>
          <a:p>
            <a:pPr algn="l" eaLnBrk="0" hangingPunct="0"/>
            <a:r>
              <a:rPr lang="en-US">
                <a:latin typeface="Arial" pitchFamily="34" charset="0"/>
              </a:rPr>
              <a:t>2. FA tunnels packets to HA </a:t>
            </a:r>
          </a:p>
          <a:p>
            <a:pPr algn="l" eaLnBrk="0" hangingPunct="0"/>
            <a:r>
              <a:rPr lang="en-US">
                <a:latin typeface="Arial" pitchFamily="34" charset="0"/>
              </a:rPr>
              <a:t>    by encapsulation</a:t>
            </a:r>
          </a:p>
          <a:p>
            <a:pPr algn="l" eaLnBrk="0" hangingPunct="0"/>
            <a:r>
              <a:rPr lang="en-US">
                <a:latin typeface="Arial" pitchFamily="34" charset="0"/>
              </a:rPr>
              <a:t>3. HA forwards the packet to the</a:t>
            </a:r>
          </a:p>
          <a:p>
            <a:pPr algn="l" eaLnBrk="0" hangingPunct="0"/>
            <a:r>
              <a:rPr lang="en-US">
                <a:latin typeface="Arial" pitchFamily="34" charset="0"/>
              </a:rPr>
              <a:t>    receiver (standard case)</a:t>
            </a:r>
          </a:p>
        </p:txBody>
      </p:sp>
      <p:sp>
        <p:nvSpPr>
          <p:cNvPr id="134748" name="Text Box 604"/>
          <p:cNvSpPr txBox="1">
            <a:spLocks noChangeArrowheads="1"/>
          </p:cNvSpPr>
          <p:nvPr/>
        </p:nvSpPr>
        <p:spPr bwMode="auto">
          <a:xfrm>
            <a:off x="2314054" y="5195100"/>
            <a:ext cx="552450"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CN</a:t>
            </a:r>
          </a:p>
        </p:txBody>
      </p:sp>
      <p:pic>
        <p:nvPicPr>
          <p:cNvPr id="134750" name="Picture 606" descr="j0235962"/>
          <p:cNvPicPr>
            <a:picLocks noChangeAspect="1" noChangeArrowheads="1"/>
          </p:cNvPicPr>
          <p:nvPr/>
        </p:nvPicPr>
        <p:blipFill>
          <a:blip r:embed="rId10" cstate="print"/>
          <a:srcRect/>
          <a:stretch>
            <a:fillRect/>
          </a:stretch>
        </p:blipFill>
        <p:spPr bwMode="auto">
          <a:xfrm>
            <a:off x="8932342" y="2015338"/>
            <a:ext cx="1071562" cy="1081087"/>
          </a:xfrm>
          <a:prstGeom prst="rect">
            <a:avLst/>
          </a:prstGeom>
          <a:noFill/>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Mobile IP with reverse tunneling</a:t>
            </a:r>
          </a:p>
        </p:txBody>
      </p:sp>
      <p:sp>
        <p:nvSpPr>
          <p:cNvPr id="135171" name="Rectangle 3"/>
          <p:cNvSpPr>
            <a:spLocks noGrp="1" noChangeArrowheads="1"/>
          </p:cNvSpPr>
          <p:nvPr>
            <p:ph idx="1"/>
          </p:nvPr>
        </p:nvSpPr>
        <p:spPr/>
        <p:txBody>
          <a:bodyPr/>
          <a:lstStyle/>
          <a:p>
            <a:r>
              <a:rPr lang="en-US" sz="2000" dirty="0"/>
              <a:t>Router accept often only “topological correct“ addresses (firewall!)</a:t>
            </a:r>
          </a:p>
          <a:p>
            <a:pPr lvl="1"/>
            <a:r>
              <a:rPr lang="en-US" dirty="0"/>
              <a:t>a packet from the MN encapsulated by the FA is now topological correct</a:t>
            </a:r>
          </a:p>
          <a:p>
            <a:pPr lvl="1"/>
            <a:r>
              <a:rPr lang="en-US" dirty="0"/>
              <a:t>furthermore multicast and TTL problems solved (TTL in the home network correct, but MN is to far away from the receiver</a:t>
            </a:r>
            <a:r>
              <a:rPr lang="en-US" dirty="0" smtClean="0"/>
              <a:t>)</a:t>
            </a:r>
          </a:p>
          <a:p>
            <a:pPr lvl="1"/>
            <a:endParaRPr lang="en-US" dirty="0"/>
          </a:p>
          <a:p>
            <a:r>
              <a:rPr lang="en-US" sz="2000" dirty="0"/>
              <a:t>Reverse tunneling does not solve</a:t>
            </a:r>
          </a:p>
          <a:p>
            <a:pPr lvl="1"/>
            <a:r>
              <a:rPr lang="en-US" dirty="0"/>
              <a:t>problems with </a:t>
            </a:r>
            <a:r>
              <a:rPr lang="en-US" i="1" dirty="0"/>
              <a:t>firewalls</a:t>
            </a:r>
            <a:r>
              <a:rPr lang="en-US" dirty="0"/>
              <a:t>, the reverse tunnel can be abused to circumvent security mechanisms (tunnel hijacking)</a:t>
            </a:r>
          </a:p>
          <a:p>
            <a:pPr lvl="1"/>
            <a:r>
              <a:rPr lang="en-US" dirty="0"/>
              <a:t>optimization of data paths, i.e. packets will be forwarded through the tunnel via the HA to a sender (double triangular routing</a:t>
            </a:r>
            <a:r>
              <a:rPr lang="en-US" dirty="0" smtClean="0"/>
              <a:t>)</a:t>
            </a:r>
          </a:p>
          <a:p>
            <a:pPr lvl="1"/>
            <a:endParaRPr lang="en-US" dirty="0"/>
          </a:p>
          <a:p>
            <a:r>
              <a:rPr lang="en-US" sz="2000" dirty="0"/>
              <a:t>The standard is backwards compatible</a:t>
            </a:r>
          </a:p>
          <a:p>
            <a:pPr lvl="1"/>
            <a:r>
              <a:rPr lang="en-US" dirty="0"/>
              <a:t>the extensions can be implemented easily and cooperate with current implementations without these extensions </a:t>
            </a:r>
          </a:p>
          <a:p>
            <a:pPr lvl="1"/>
            <a:r>
              <a:rPr lang="en-US" dirty="0"/>
              <a:t>Agent Advertisements can carry requests for reverse tunneling</a:t>
            </a:r>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Problems with mobile IP</a:t>
            </a:r>
          </a:p>
        </p:txBody>
      </p:sp>
      <p:sp>
        <p:nvSpPr>
          <p:cNvPr id="125955" name="Rectangle 3"/>
          <p:cNvSpPr>
            <a:spLocks noGrp="1" noChangeArrowheads="1"/>
          </p:cNvSpPr>
          <p:nvPr>
            <p:ph idx="1"/>
          </p:nvPr>
        </p:nvSpPr>
        <p:spPr/>
        <p:txBody>
          <a:bodyPr/>
          <a:lstStyle/>
          <a:p>
            <a:pPr>
              <a:lnSpc>
                <a:spcPct val="90000"/>
              </a:lnSpc>
            </a:pPr>
            <a:r>
              <a:rPr lang="en-US" dirty="0"/>
              <a:t>Security</a:t>
            </a:r>
          </a:p>
          <a:p>
            <a:pPr lvl="1">
              <a:lnSpc>
                <a:spcPct val="90000"/>
              </a:lnSpc>
            </a:pPr>
            <a:r>
              <a:rPr lang="en-US" dirty="0"/>
              <a:t>authentication with FA problematic, for the FA typically belongs to another organization </a:t>
            </a:r>
          </a:p>
          <a:p>
            <a:pPr lvl="1">
              <a:lnSpc>
                <a:spcPct val="90000"/>
              </a:lnSpc>
            </a:pPr>
            <a:r>
              <a:rPr lang="en-US" dirty="0"/>
              <a:t>no </a:t>
            </a:r>
            <a:r>
              <a:rPr lang="en-US" dirty="0" smtClean="0"/>
              <a:t>common protocol </a:t>
            </a:r>
            <a:r>
              <a:rPr lang="en-US" dirty="0"/>
              <a:t>for key management and key distribution </a:t>
            </a:r>
            <a:r>
              <a:rPr lang="en-US" dirty="0" smtClean="0"/>
              <a:t>widely accepted in </a:t>
            </a:r>
            <a:r>
              <a:rPr lang="en-US" dirty="0"/>
              <a:t>the Internet</a:t>
            </a:r>
          </a:p>
          <a:p>
            <a:pPr lvl="1">
              <a:lnSpc>
                <a:spcPct val="90000"/>
              </a:lnSpc>
            </a:pPr>
            <a:endParaRPr lang="en-US" dirty="0"/>
          </a:p>
          <a:p>
            <a:pPr>
              <a:lnSpc>
                <a:spcPct val="90000"/>
              </a:lnSpc>
            </a:pPr>
            <a:r>
              <a:rPr lang="en-US" dirty="0"/>
              <a:t>Firewalls</a:t>
            </a:r>
          </a:p>
          <a:p>
            <a:pPr lvl="1">
              <a:lnSpc>
                <a:spcPct val="90000"/>
              </a:lnSpc>
            </a:pPr>
            <a:r>
              <a:rPr lang="en-US" dirty="0"/>
              <a:t>typically mobile IP cannot be used together with firewalls, special set-ups are needed (such as reverse tunneling</a:t>
            </a:r>
            <a:r>
              <a:rPr lang="en-US" dirty="0" smtClean="0"/>
              <a:t>)</a:t>
            </a:r>
          </a:p>
          <a:p>
            <a:pPr lvl="1">
              <a:lnSpc>
                <a:spcPct val="90000"/>
              </a:lnSpc>
            </a:pPr>
            <a:endParaRPr lang="en-US" dirty="0"/>
          </a:p>
          <a:p>
            <a:pPr>
              <a:lnSpc>
                <a:spcPct val="90000"/>
              </a:lnSpc>
            </a:pPr>
            <a:r>
              <a:rPr lang="en-US" dirty="0" err="1"/>
              <a:t>QoS</a:t>
            </a:r>
            <a:endParaRPr lang="en-US" dirty="0"/>
          </a:p>
          <a:p>
            <a:pPr lvl="1">
              <a:lnSpc>
                <a:spcPct val="90000"/>
              </a:lnSpc>
            </a:pPr>
            <a:r>
              <a:rPr lang="en-US" dirty="0"/>
              <a:t>many new reservations in case of </a:t>
            </a:r>
            <a:r>
              <a:rPr lang="en-US" dirty="0" smtClean="0"/>
              <a:t>resource reservation protocols</a:t>
            </a:r>
            <a:endParaRPr lang="en-US" dirty="0"/>
          </a:p>
          <a:p>
            <a:pPr lvl="1">
              <a:lnSpc>
                <a:spcPct val="90000"/>
              </a:lnSpc>
            </a:pPr>
            <a:r>
              <a:rPr lang="en-US" dirty="0"/>
              <a:t>tunneling makes it hard to give a flow of packets a special treatment needed for the </a:t>
            </a:r>
            <a:r>
              <a:rPr lang="en-US" dirty="0" err="1" smtClean="0"/>
              <a:t>QoS</a:t>
            </a:r>
            <a:endParaRPr lang="en-US" dirty="0" smtClean="0"/>
          </a:p>
          <a:p>
            <a:pPr lvl="1">
              <a:lnSpc>
                <a:spcPct val="90000"/>
              </a:lnSpc>
            </a:pPr>
            <a:endParaRPr lang="en-US" dirty="0"/>
          </a:p>
          <a:p>
            <a:pPr>
              <a:lnSpc>
                <a:spcPct val="90000"/>
              </a:lnSpc>
            </a:pPr>
            <a:r>
              <a:rPr lang="en-US" dirty="0"/>
              <a:t>Security, firewalls, </a:t>
            </a:r>
            <a:r>
              <a:rPr lang="en-US" dirty="0" err="1"/>
              <a:t>QoS</a:t>
            </a:r>
            <a:r>
              <a:rPr lang="en-US" dirty="0"/>
              <a:t> etc. are </a:t>
            </a:r>
            <a:r>
              <a:rPr lang="en-US" dirty="0" smtClean="0"/>
              <a:t>always topics </a:t>
            </a:r>
            <a:r>
              <a:rPr lang="en-US" dirty="0"/>
              <a:t>of research and </a:t>
            </a:r>
            <a:r>
              <a:rPr lang="en-US" dirty="0" smtClean="0"/>
              <a:t>discussions…</a:t>
            </a:r>
            <a:endParaRPr lang="en-US" dirty="0"/>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Tasks</a:t>
            </a:r>
            <a:endParaRPr lang="en-US" dirty="0"/>
          </a:p>
        </p:txBody>
      </p:sp>
      <p:sp>
        <p:nvSpPr>
          <p:cNvPr id="3" name="Content Placeholder 2"/>
          <p:cNvSpPr>
            <a:spLocks noGrp="1"/>
          </p:cNvSpPr>
          <p:nvPr>
            <p:ph idx="1"/>
          </p:nvPr>
        </p:nvSpPr>
        <p:spPr/>
        <p:txBody>
          <a:bodyPr/>
          <a:lstStyle/>
          <a:p>
            <a:pPr lvl="1"/>
            <a:r>
              <a:rPr lang="en-US" dirty="0" smtClean="0"/>
              <a:t>How does an MN detect that it is not “at home”?</a:t>
            </a:r>
          </a:p>
          <a:p>
            <a:pPr lvl="1"/>
            <a:r>
              <a:rPr lang="en-US" dirty="0" smtClean="0"/>
              <a:t>What is the difference of a co-located COA and a COA at the FA?</a:t>
            </a:r>
          </a:p>
          <a:p>
            <a:pPr lvl="1"/>
            <a:r>
              <a:rPr lang="en-US" dirty="0" smtClean="0"/>
              <a:t>How to optimize triangular routing?</a:t>
            </a:r>
          </a:p>
          <a:p>
            <a:pPr lvl="1"/>
            <a:r>
              <a:rPr lang="en-US" dirty="0" smtClean="0"/>
              <a:t>Why may reverse tunneling be needed? Performance issues?</a:t>
            </a:r>
          </a:p>
          <a:p>
            <a:pPr lvl="1"/>
            <a:r>
              <a:rPr lang="en-US" dirty="0" smtClean="0"/>
              <a:t>Which security issues come with mobile IP?</a:t>
            </a:r>
            <a:endParaRPr lang="en-US" dirty="0"/>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216864580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Mobile IP and IPv6 (RFC </a:t>
            </a:r>
            <a:r>
              <a:rPr lang="en-US" dirty="0" smtClean="0"/>
              <a:t>6275, was: 3775</a:t>
            </a:r>
            <a:r>
              <a:rPr lang="en-US" dirty="0"/>
              <a:t>)</a:t>
            </a:r>
          </a:p>
        </p:txBody>
      </p:sp>
      <p:sp>
        <p:nvSpPr>
          <p:cNvPr id="126979" name="Rectangle 3"/>
          <p:cNvSpPr>
            <a:spLocks noGrp="1" noChangeArrowheads="1"/>
          </p:cNvSpPr>
          <p:nvPr>
            <p:ph idx="1"/>
          </p:nvPr>
        </p:nvSpPr>
        <p:spPr/>
        <p:txBody>
          <a:bodyPr/>
          <a:lstStyle/>
          <a:p>
            <a:pPr>
              <a:lnSpc>
                <a:spcPct val="90000"/>
              </a:lnSpc>
            </a:pPr>
            <a:r>
              <a:rPr lang="en-US" dirty="0"/>
              <a:t>Mobile IP was developed for IPv4, but IPv6 simplifies the protocols</a:t>
            </a:r>
          </a:p>
          <a:p>
            <a:pPr lvl="1">
              <a:lnSpc>
                <a:spcPct val="90000"/>
              </a:lnSpc>
            </a:pPr>
            <a:r>
              <a:rPr lang="en-US" dirty="0"/>
              <a:t>security is integrated and not an add-on, authentication of registration is included</a:t>
            </a:r>
          </a:p>
          <a:p>
            <a:pPr lvl="1">
              <a:lnSpc>
                <a:spcPct val="90000"/>
              </a:lnSpc>
            </a:pPr>
            <a:r>
              <a:rPr lang="en-US" dirty="0"/>
              <a:t>COA can be assigned via auto-configuration (DHCPv6 is one candidate), every node has address </a:t>
            </a:r>
            <a:r>
              <a:rPr lang="en-US" dirty="0" smtClean="0"/>
              <a:t>auto-configuration</a:t>
            </a:r>
          </a:p>
          <a:p>
            <a:pPr>
              <a:lnSpc>
                <a:spcPct val="90000"/>
              </a:lnSpc>
            </a:pPr>
            <a:endParaRPr lang="en-US" dirty="0"/>
          </a:p>
          <a:p>
            <a:pPr>
              <a:lnSpc>
                <a:spcPct val="90000"/>
              </a:lnSpc>
            </a:pPr>
            <a:r>
              <a:rPr lang="en-US" dirty="0" smtClean="0"/>
              <a:t>All </a:t>
            </a:r>
            <a:r>
              <a:rPr lang="en-US" dirty="0"/>
              <a:t>routers perform router advertisement</a:t>
            </a:r>
            <a:endParaRPr lang="en-US" dirty="0"/>
          </a:p>
          <a:p>
            <a:pPr lvl="1">
              <a:lnSpc>
                <a:spcPct val="90000"/>
              </a:lnSpc>
            </a:pPr>
            <a:r>
              <a:rPr lang="en-US" dirty="0"/>
              <a:t>can be used instead of the special agent </a:t>
            </a:r>
            <a:r>
              <a:rPr lang="en-US" dirty="0" smtClean="0"/>
              <a:t>advertisement, no </a:t>
            </a:r>
            <a:r>
              <a:rPr lang="en-US" dirty="0"/>
              <a:t>need for a separate </a:t>
            </a:r>
            <a:r>
              <a:rPr lang="en-US" dirty="0" smtClean="0"/>
              <a:t>FA</a:t>
            </a:r>
          </a:p>
          <a:p>
            <a:pPr lvl="1">
              <a:lnSpc>
                <a:spcPct val="90000"/>
              </a:lnSpc>
            </a:pPr>
            <a:endParaRPr lang="en-US" dirty="0"/>
          </a:p>
          <a:p>
            <a:pPr>
              <a:lnSpc>
                <a:spcPct val="90000"/>
              </a:lnSpc>
            </a:pPr>
            <a:r>
              <a:rPr lang="en-US" dirty="0" smtClean="0"/>
              <a:t>Addresses </a:t>
            </a:r>
            <a:r>
              <a:rPr lang="en-US" dirty="0"/>
              <a:t>are always co-located</a:t>
            </a:r>
          </a:p>
          <a:p>
            <a:pPr lvl="1">
              <a:lnSpc>
                <a:spcPct val="90000"/>
              </a:lnSpc>
            </a:pPr>
            <a:r>
              <a:rPr lang="en-US" dirty="0"/>
              <a:t>MN can signal a sender directly the COA, sending via HA not needed in this </a:t>
            </a:r>
            <a:r>
              <a:rPr lang="en-US" dirty="0" smtClean="0"/>
              <a:t>case</a:t>
            </a:r>
          </a:p>
          <a:p>
            <a:pPr lvl="1">
              <a:lnSpc>
                <a:spcPct val="90000"/>
              </a:lnSpc>
            </a:pPr>
            <a:r>
              <a:rPr lang="en-US" dirty="0" smtClean="0"/>
              <a:t>this allows for an </a:t>
            </a:r>
            <a:r>
              <a:rPr lang="en-US" dirty="0" smtClean="0"/>
              <a:t>automatic </a:t>
            </a:r>
            <a:r>
              <a:rPr lang="en-US" dirty="0"/>
              <a:t>path </a:t>
            </a:r>
            <a:r>
              <a:rPr lang="en-US" dirty="0" smtClean="0"/>
              <a:t>optimization</a:t>
            </a:r>
          </a:p>
          <a:p>
            <a:pPr lvl="1">
              <a:lnSpc>
                <a:spcPct val="90000"/>
              </a:lnSpc>
            </a:pPr>
            <a:endParaRPr lang="en-US" dirty="0"/>
          </a:p>
          <a:p>
            <a:pPr>
              <a:lnSpc>
                <a:spcPct val="90000"/>
              </a:lnSpc>
            </a:pPr>
            <a:r>
              <a:rPr lang="en-US" dirty="0" smtClean="0"/>
              <a:t>„Soft</a:t>
            </a:r>
            <a:r>
              <a:rPr lang="en-US" dirty="0"/>
              <a:t>“ </a:t>
            </a:r>
            <a:r>
              <a:rPr lang="en-US" dirty="0" smtClean="0"/>
              <a:t>hand-over</a:t>
            </a:r>
          </a:p>
          <a:p>
            <a:pPr lvl="1">
              <a:lnSpc>
                <a:spcPct val="90000"/>
              </a:lnSpc>
            </a:pPr>
            <a:r>
              <a:rPr lang="en-US" dirty="0" smtClean="0"/>
              <a:t>no packet loss due to change of subnets</a:t>
            </a:r>
            <a:endParaRPr lang="en-US" dirty="0"/>
          </a:p>
          <a:p>
            <a:pPr lvl="1">
              <a:lnSpc>
                <a:spcPct val="90000"/>
              </a:lnSpc>
            </a:pPr>
            <a:r>
              <a:rPr lang="en-US" dirty="0"/>
              <a:t>MN sends the new COA to its old router</a:t>
            </a:r>
          </a:p>
          <a:p>
            <a:pPr lvl="1">
              <a:lnSpc>
                <a:spcPct val="90000"/>
              </a:lnSpc>
            </a:pPr>
            <a:r>
              <a:rPr lang="en-US" dirty="0"/>
              <a:t>the old router encapsulates all incoming packets for the MN and forwards them to the new COA</a:t>
            </a:r>
          </a:p>
          <a:p>
            <a:pPr lvl="1">
              <a:lnSpc>
                <a:spcPct val="90000"/>
              </a:lnSpc>
            </a:pPr>
            <a:r>
              <a:rPr lang="en-US" dirty="0"/>
              <a:t>authentication is always granted</a:t>
            </a:r>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IP Micro-mobility support</a:t>
            </a:r>
          </a:p>
        </p:txBody>
      </p:sp>
      <p:sp>
        <p:nvSpPr>
          <p:cNvPr id="158723" name="Rectangle 3"/>
          <p:cNvSpPr>
            <a:spLocks noGrp="1" noChangeArrowheads="1"/>
          </p:cNvSpPr>
          <p:nvPr>
            <p:ph idx="1"/>
          </p:nvPr>
        </p:nvSpPr>
        <p:spPr/>
        <p:txBody>
          <a:bodyPr/>
          <a:lstStyle/>
          <a:p>
            <a:r>
              <a:rPr lang="en-US" dirty="0" smtClean="0"/>
              <a:t>What happens if, e.g., a student changes subnets on a campus frequently?</a:t>
            </a:r>
          </a:p>
          <a:p>
            <a:pPr lvl="1"/>
            <a:r>
              <a:rPr lang="en-US" dirty="0" smtClean="0"/>
              <a:t>Involvement of the HA each time</a:t>
            </a:r>
          </a:p>
          <a:p>
            <a:pPr lvl="1"/>
            <a:r>
              <a:rPr lang="en-US" dirty="0" smtClean="0"/>
              <a:t>Reveals precise “location” </a:t>
            </a:r>
          </a:p>
          <a:p>
            <a:endParaRPr lang="en-US" dirty="0"/>
          </a:p>
          <a:p>
            <a:r>
              <a:rPr lang="en-US" dirty="0" smtClean="0"/>
              <a:t>Micro-mobility </a:t>
            </a:r>
            <a:r>
              <a:rPr lang="en-US" dirty="0"/>
              <a:t>support:</a:t>
            </a:r>
          </a:p>
          <a:p>
            <a:pPr lvl="1"/>
            <a:r>
              <a:rPr lang="en-US" dirty="0"/>
              <a:t>Efficient local handover inside a foreign domain</a:t>
            </a:r>
            <a:br>
              <a:rPr lang="en-US" dirty="0"/>
            </a:br>
            <a:r>
              <a:rPr lang="en-US" dirty="0"/>
              <a:t>without involving a home agent</a:t>
            </a:r>
          </a:p>
          <a:p>
            <a:pPr lvl="1"/>
            <a:r>
              <a:rPr lang="en-US" dirty="0"/>
              <a:t>Reduces control traffic on backbone</a:t>
            </a:r>
          </a:p>
          <a:p>
            <a:pPr lvl="1"/>
            <a:r>
              <a:rPr lang="en-US" dirty="0"/>
              <a:t>Especially needed in case of route optimization</a:t>
            </a:r>
          </a:p>
          <a:p>
            <a:endParaRPr lang="en-US" dirty="0"/>
          </a:p>
          <a:p>
            <a:r>
              <a:rPr lang="en-US" dirty="0" smtClean="0"/>
              <a:t>Lot of research</a:t>
            </a:r>
            <a:r>
              <a:rPr lang="en-US" dirty="0"/>
              <a:t>, not </a:t>
            </a:r>
            <a:r>
              <a:rPr lang="en-US" dirty="0" smtClean="0"/>
              <a:t>everything in products</a:t>
            </a:r>
          </a:p>
          <a:p>
            <a:endParaRPr lang="en-US" dirty="0"/>
          </a:p>
          <a:p>
            <a:r>
              <a:rPr lang="en-US" dirty="0"/>
              <a:t>Important criteria:</a:t>
            </a:r>
            <a:br>
              <a:rPr lang="en-US" dirty="0"/>
            </a:br>
            <a:r>
              <a:rPr lang="en-US" dirty="0"/>
              <a:t>Security Efficiency, Scalability, Transparency, Manageability </a:t>
            </a:r>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28" name="Rectangle 40"/>
          <p:cNvSpPr>
            <a:spLocks noGrp="1" noChangeArrowheads="1"/>
          </p:cNvSpPr>
          <p:nvPr>
            <p:ph type="title"/>
          </p:nvPr>
        </p:nvSpPr>
        <p:spPr/>
        <p:txBody>
          <a:bodyPr/>
          <a:lstStyle/>
          <a:p>
            <a:r>
              <a:rPr lang="en-US" smtClean="0"/>
              <a:t>Hierarchical Mobile IPv6 (RFC 5380, was: 4140)</a:t>
            </a:r>
            <a:endParaRPr lang="en-US" dirty="0"/>
          </a:p>
        </p:txBody>
      </p:sp>
      <p:sp>
        <p:nvSpPr>
          <p:cNvPr id="165929" name="Rectangle 41"/>
          <p:cNvSpPr>
            <a:spLocks noGrp="1" noChangeArrowheads="1"/>
          </p:cNvSpPr>
          <p:nvPr>
            <p:ph sz="half" idx="1"/>
          </p:nvPr>
        </p:nvSpPr>
        <p:spPr/>
        <p:txBody>
          <a:bodyPr/>
          <a:lstStyle/>
          <a:p>
            <a:r>
              <a:rPr lang="en-US" dirty="0" smtClean="0"/>
              <a:t>Operation:</a:t>
            </a:r>
          </a:p>
          <a:p>
            <a:pPr lvl="1"/>
            <a:r>
              <a:rPr lang="en-US" dirty="0" smtClean="0"/>
              <a:t>Network contains mobility anchor point (MAP)</a:t>
            </a:r>
          </a:p>
          <a:p>
            <a:pPr lvl="2"/>
            <a:r>
              <a:rPr lang="en-US" dirty="0" smtClean="0"/>
              <a:t>mapping of regional COA (RCOA) to link COA (LCOA)</a:t>
            </a:r>
          </a:p>
          <a:p>
            <a:pPr lvl="1"/>
            <a:r>
              <a:rPr lang="en-US" dirty="0" smtClean="0"/>
              <a:t>Upon handover, MN informs</a:t>
            </a:r>
            <a:br>
              <a:rPr lang="en-US" dirty="0" smtClean="0"/>
            </a:br>
            <a:r>
              <a:rPr lang="en-US" dirty="0" smtClean="0"/>
              <a:t>MAP only</a:t>
            </a:r>
          </a:p>
          <a:p>
            <a:pPr lvl="2"/>
            <a:r>
              <a:rPr lang="en-US" dirty="0" smtClean="0"/>
              <a:t>gets new LCOA, keeps RCOA</a:t>
            </a:r>
          </a:p>
          <a:p>
            <a:pPr lvl="1"/>
            <a:r>
              <a:rPr lang="en-US" dirty="0" smtClean="0"/>
              <a:t>HA is only contacted if MAP</a:t>
            </a:r>
            <a:br>
              <a:rPr lang="en-US" dirty="0" smtClean="0"/>
            </a:br>
            <a:r>
              <a:rPr lang="en-US" dirty="0" smtClean="0"/>
              <a:t>changes</a:t>
            </a:r>
          </a:p>
          <a:p>
            <a:endParaRPr lang="en-US" dirty="0" smtClean="0"/>
          </a:p>
          <a:p>
            <a:r>
              <a:rPr lang="en-US" dirty="0" smtClean="0"/>
              <a:t>Security provisions:</a:t>
            </a:r>
          </a:p>
          <a:p>
            <a:pPr lvl="1"/>
            <a:r>
              <a:rPr lang="en-US" dirty="0" smtClean="0"/>
              <a:t>no HMIP-specific</a:t>
            </a:r>
            <a:br>
              <a:rPr lang="en-US" dirty="0" smtClean="0"/>
            </a:br>
            <a:r>
              <a:rPr lang="en-US" dirty="0" smtClean="0"/>
              <a:t>security provisions</a:t>
            </a:r>
          </a:p>
          <a:p>
            <a:pPr lvl="1"/>
            <a:r>
              <a:rPr lang="en-US" dirty="0" smtClean="0"/>
              <a:t>binding updates should be </a:t>
            </a:r>
            <a:br>
              <a:rPr lang="en-US" dirty="0" smtClean="0"/>
            </a:br>
            <a:r>
              <a:rPr lang="en-US" dirty="0" smtClean="0"/>
              <a:t>authenticated</a:t>
            </a:r>
            <a:endParaRPr lang="en-US" dirty="0"/>
          </a:p>
        </p:txBody>
      </p:sp>
      <p:sp>
        <p:nvSpPr>
          <p:cNvPr id="28" name="Footer Placeholder 4"/>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65893" name="Rectangle 5"/>
          <p:cNvSpPr>
            <a:spLocks noChangeArrowheads="1"/>
          </p:cNvSpPr>
          <p:nvPr/>
        </p:nvSpPr>
        <p:spPr bwMode="auto">
          <a:xfrm>
            <a:off x="8268816" y="3644279"/>
            <a:ext cx="1143000" cy="533400"/>
          </a:xfrm>
          <a:prstGeom prst="rect">
            <a:avLst/>
          </a:prstGeom>
          <a:solidFill>
            <a:schemeClr val="bg1"/>
          </a:solidFill>
          <a:ln w="19050">
            <a:solidFill>
              <a:schemeClr val="tx1"/>
            </a:solidFill>
            <a:miter lim="800000"/>
            <a:headEnd/>
            <a:tailEnd/>
          </a:ln>
          <a:effectLst/>
        </p:spPr>
        <p:txBody>
          <a:bodyPr wrap="none" lIns="90488" tIns="44450" rIns="90488" bIns="44450" anchor="ctr"/>
          <a:lstStyle/>
          <a:p>
            <a:pPr eaLnBrk="0" hangingPunct="0"/>
            <a:r>
              <a:rPr lang="en-US">
                <a:latin typeface="Arial" pitchFamily="34" charset="0"/>
              </a:rPr>
              <a:t>MAP</a:t>
            </a:r>
          </a:p>
        </p:txBody>
      </p:sp>
      <p:grpSp>
        <p:nvGrpSpPr>
          <p:cNvPr id="165894" name="Group 6"/>
          <p:cNvGrpSpPr>
            <a:grpSpLocks/>
          </p:cNvGrpSpPr>
          <p:nvPr/>
        </p:nvGrpSpPr>
        <p:grpSpPr bwMode="auto">
          <a:xfrm>
            <a:off x="8040216" y="2348880"/>
            <a:ext cx="1862138" cy="923925"/>
            <a:chOff x="3744" y="672"/>
            <a:chExt cx="1173" cy="582"/>
          </a:xfrm>
        </p:grpSpPr>
        <p:sp>
          <p:nvSpPr>
            <p:cNvPr id="165895" name="Freeform 7"/>
            <p:cNvSpPr>
              <a:spLocks/>
            </p:cNvSpPr>
            <p:nvPr/>
          </p:nvSpPr>
          <p:spPr bwMode="auto">
            <a:xfrm>
              <a:off x="3744" y="672"/>
              <a:ext cx="1173" cy="582"/>
            </a:xfrm>
            <a:custGeom>
              <a:avLst/>
              <a:gdLst/>
              <a:ahLst/>
              <a:cxnLst>
                <a:cxn ang="0">
                  <a:pos x="317" y="78"/>
                </a:cxn>
                <a:cxn ang="0">
                  <a:pos x="49" y="226"/>
                </a:cxn>
                <a:cxn ang="0">
                  <a:pos x="21" y="399"/>
                </a:cxn>
                <a:cxn ang="0">
                  <a:pos x="145" y="562"/>
                </a:cxn>
                <a:cxn ang="0">
                  <a:pos x="646" y="489"/>
                </a:cxn>
                <a:cxn ang="0">
                  <a:pos x="1057" y="514"/>
                </a:cxn>
                <a:cxn ang="0">
                  <a:pos x="1105" y="82"/>
                </a:cxn>
                <a:cxn ang="0">
                  <a:pos x="646" y="21"/>
                </a:cxn>
                <a:cxn ang="0">
                  <a:pos x="317" y="78"/>
                </a:cxn>
              </a:cxnLst>
              <a:rect l="0" t="0" r="r" b="b"/>
              <a:pathLst>
                <a:path w="1173" h="582">
                  <a:moveTo>
                    <a:pt x="317" y="78"/>
                  </a:moveTo>
                  <a:cubicBezTo>
                    <a:pt x="218" y="112"/>
                    <a:pt x="98" y="172"/>
                    <a:pt x="49" y="226"/>
                  </a:cubicBezTo>
                  <a:cubicBezTo>
                    <a:pt x="0" y="280"/>
                    <a:pt x="5" y="343"/>
                    <a:pt x="21" y="399"/>
                  </a:cubicBezTo>
                  <a:cubicBezTo>
                    <a:pt x="37" y="455"/>
                    <a:pt x="41" y="547"/>
                    <a:pt x="145" y="562"/>
                  </a:cubicBezTo>
                  <a:cubicBezTo>
                    <a:pt x="249" y="577"/>
                    <a:pt x="494" y="497"/>
                    <a:pt x="646" y="489"/>
                  </a:cubicBezTo>
                  <a:cubicBezTo>
                    <a:pt x="798" y="481"/>
                    <a:pt x="980" y="582"/>
                    <a:pt x="1057" y="514"/>
                  </a:cubicBezTo>
                  <a:cubicBezTo>
                    <a:pt x="1134" y="446"/>
                    <a:pt x="1173" y="164"/>
                    <a:pt x="1105" y="82"/>
                  </a:cubicBezTo>
                  <a:cubicBezTo>
                    <a:pt x="1037" y="0"/>
                    <a:pt x="777" y="22"/>
                    <a:pt x="646" y="21"/>
                  </a:cubicBezTo>
                  <a:cubicBezTo>
                    <a:pt x="515" y="20"/>
                    <a:pt x="416" y="44"/>
                    <a:pt x="317" y="78"/>
                  </a:cubicBezTo>
                  <a:close/>
                </a:path>
              </a:pathLst>
            </a:custGeom>
            <a:noFill/>
            <a:ln w="19050" cap="rnd" cmpd="sng">
              <a:solidFill>
                <a:schemeClr val="tx1"/>
              </a:solidFill>
              <a:prstDash val="sysDot"/>
              <a:round/>
              <a:headEnd type="none" w="med" len="med"/>
              <a:tailEnd type="none" w="med" len="med"/>
            </a:ln>
            <a:effectLst/>
          </p:spPr>
          <p:txBody>
            <a:bodyPr wrap="none" lIns="90488" tIns="44450" rIns="90488" bIns="44450" anchor="ctr"/>
            <a:lstStyle/>
            <a:p>
              <a:endParaRPr lang="en-US"/>
            </a:p>
          </p:txBody>
        </p:sp>
        <p:sp>
          <p:nvSpPr>
            <p:cNvPr id="165896" name="Text Box 8"/>
            <p:cNvSpPr txBox="1">
              <a:spLocks noChangeArrowheads="1"/>
            </p:cNvSpPr>
            <p:nvPr/>
          </p:nvSpPr>
          <p:spPr bwMode="auto">
            <a:xfrm>
              <a:off x="4027" y="848"/>
              <a:ext cx="608" cy="231"/>
            </a:xfrm>
            <a:prstGeom prst="rect">
              <a:avLst/>
            </a:prstGeom>
            <a:noFill/>
            <a:ln w="19050">
              <a:noFill/>
              <a:miter lim="800000"/>
              <a:headEnd/>
              <a:tailEnd/>
            </a:ln>
            <a:effectLst/>
          </p:spPr>
          <p:txBody>
            <a:bodyPr wrap="none" lIns="90488" tIns="44450" rIns="90488" bIns="44450" anchor="ctr">
              <a:spAutoFit/>
            </a:bodyPr>
            <a:lstStyle/>
            <a:p>
              <a:pPr eaLnBrk="0" hangingPunct="0"/>
              <a:r>
                <a:rPr lang="en-US">
                  <a:latin typeface="Arial" pitchFamily="34" charset="0"/>
                </a:rPr>
                <a:t>Internet</a:t>
              </a:r>
            </a:p>
          </p:txBody>
        </p:sp>
      </p:grpSp>
      <p:sp>
        <p:nvSpPr>
          <p:cNvPr id="165897" name="Line 9"/>
          <p:cNvSpPr>
            <a:spLocks noChangeShapeType="1"/>
          </p:cNvSpPr>
          <p:nvPr/>
        </p:nvSpPr>
        <p:spPr bwMode="auto">
          <a:xfrm>
            <a:off x="9030816" y="3110879"/>
            <a:ext cx="0" cy="533400"/>
          </a:xfrm>
          <a:prstGeom prst="line">
            <a:avLst/>
          </a:prstGeom>
          <a:noFill/>
          <a:ln w="19050">
            <a:solidFill>
              <a:schemeClr val="tx1"/>
            </a:solidFill>
            <a:round/>
            <a:headEnd/>
            <a:tailEnd/>
          </a:ln>
          <a:effectLst/>
        </p:spPr>
        <p:txBody>
          <a:bodyPr wrap="none" lIns="90488" tIns="44450" rIns="90488" bIns="44450" anchor="ctr"/>
          <a:lstStyle/>
          <a:p>
            <a:endParaRPr lang="en-US"/>
          </a:p>
        </p:txBody>
      </p:sp>
      <p:sp>
        <p:nvSpPr>
          <p:cNvPr id="165898" name="Rectangle 10"/>
          <p:cNvSpPr>
            <a:spLocks noChangeArrowheads="1"/>
          </p:cNvSpPr>
          <p:nvPr/>
        </p:nvSpPr>
        <p:spPr bwMode="auto">
          <a:xfrm>
            <a:off x="8295804" y="4626942"/>
            <a:ext cx="381000" cy="381000"/>
          </a:xfrm>
          <a:prstGeom prst="rect">
            <a:avLst/>
          </a:prstGeom>
          <a:solidFill>
            <a:schemeClr val="bg1"/>
          </a:solidFill>
          <a:ln w="19050">
            <a:solidFill>
              <a:schemeClr val="tx1"/>
            </a:solidFill>
            <a:miter lim="800000"/>
            <a:headEnd/>
            <a:tailEnd/>
          </a:ln>
          <a:effectLst/>
        </p:spPr>
        <p:txBody>
          <a:bodyPr wrap="none" lIns="90488" tIns="44450" rIns="90488" bIns="44450" anchor="ctr"/>
          <a:lstStyle/>
          <a:p>
            <a:pPr eaLnBrk="0" hangingPunct="0"/>
            <a:r>
              <a:rPr lang="en-US">
                <a:latin typeface="Arial" pitchFamily="34" charset="0"/>
              </a:rPr>
              <a:t>AR</a:t>
            </a:r>
          </a:p>
        </p:txBody>
      </p:sp>
      <p:sp>
        <p:nvSpPr>
          <p:cNvPr id="165899" name="Oval 11"/>
          <p:cNvSpPr>
            <a:spLocks noChangeArrowheads="1"/>
          </p:cNvSpPr>
          <p:nvPr/>
        </p:nvSpPr>
        <p:spPr bwMode="auto">
          <a:xfrm>
            <a:off x="8079904" y="5650879"/>
            <a:ext cx="609600" cy="457200"/>
          </a:xfrm>
          <a:prstGeom prst="ellipse">
            <a:avLst/>
          </a:prstGeom>
          <a:solidFill>
            <a:schemeClr val="bg1"/>
          </a:solidFill>
          <a:ln w="19050">
            <a:solidFill>
              <a:schemeClr val="tx1"/>
            </a:solidFill>
            <a:round/>
            <a:headEnd/>
            <a:tailEnd/>
          </a:ln>
          <a:effectLst/>
        </p:spPr>
        <p:txBody>
          <a:bodyPr wrap="none" lIns="90488" tIns="44450" rIns="90488" bIns="44450" anchor="ctr"/>
          <a:lstStyle/>
          <a:p>
            <a:pPr eaLnBrk="0" hangingPunct="0"/>
            <a:r>
              <a:rPr lang="en-US">
                <a:latin typeface="Arial" pitchFamily="34" charset="0"/>
              </a:rPr>
              <a:t>MN</a:t>
            </a:r>
          </a:p>
        </p:txBody>
      </p:sp>
      <p:cxnSp>
        <p:nvCxnSpPr>
          <p:cNvPr id="165900" name="AutoShape 12"/>
          <p:cNvCxnSpPr>
            <a:cxnSpLocks noChangeShapeType="1"/>
            <a:stCxn id="165893" idx="2"/>
            <a:endCxn id="165902" idx="0"/>
          </p:cNvCxnSpPr>
          <p:nvPr/>
        </p:nvCxnSpPr>
        <p:spPr bwMode="auto">
          <a:xfrm>
            <a:off x="8840316" y="4187205"/>
            <a:ext cx="438150" cy="430213"/>
          </a:xfrm>
          <a:prstGeom prst="straightConnector1">
            <a:avLst/>
          </a:prstGeom>
          <a:noFill/>
          <a:ln w="19050">
            <a:solidFill>
              <a:schemeClr val="tx1"/>
            </a:solidFill>
            <a:round/>
            <a:headEnd/>
            <a:tailEnd/>
          </a:ln>
          <a:effectLst/>
        </p:spPr>
      </p:cxnSp>
      <p:cxnSp>
        <p:nvCxnSpPr>
          <p:cNvPr id="165901" name="AutoShape 13"/>
          <p:cNvCxnSpPr>
            <a:cxnSpLocks noChangeShapeType="1"/>
            <a:stCxn id="165902" idx="2"/>
            <a:endCxn id="165905" idx="0"/>
          </p:cNvCxnSpPr>
          <p:nvPr/>
        </p:nvCxnSpPr>
        <p:spPr bwMode="auto">
          <a:xfrm>
            <a:off x="9278467" y="5017468"/>
            <a:ext cx="296863" cy="623887"/>
          </a:xfrm>
          <a:prstGeom prst="straightConnector1">
            <a:avLst/>
          </a:prstGeom>
          <a:noFill/>
          <a:ln w="19050">
            <a:solidFill>
              <a:schemeClr val="tx1"/>
            </a:solidFill>
            <a:prstDash val="dash"/>
            <a:round/>
            <a:headEnd/>
            <a:tailEnd/>
          </a:ln>
          <a:effectLst/>
        </p:spPr>
      </p:cxnSp>
      <p:sp>
        <p:nvSpPr>
          <p:cNvPr id="165902" name="Rectangle 14"/>
          <p:cNvSpPr>
            <a:spLocks noChangeArrowheads="1"/>
          </p:cNvSpPr>
          <p:nvPr/>
        </p:nvSpPr>
        <p:spPr bwMode="auto">
          <a:xfrm>
            <a:off x="9087966" y="4626942"/>
            <a:ext cx="381000" cy="381000"/>
          </a:xfrm>
          <a:prstGeom prst="rect">
            <a:avLst/>
          </a:prstGeom>
          <a:solidFill>
            <a:schemeClr val="bg1"/>
          </a:solidFill>
          <a:ln w="19050">
            <a:solidFill>
              <a:schemeClr val="tx1"/>
            </a:solidFill>
            <a:miter lim="800000"/>
            <a:headEnd/>
            <a:tailEnd/>
          </a:ln>
          <a:effectLst/>
        </p:spPr>
        <p:txBody>
          <a:bodyPr wrap="none" lIns="90488" tIns="44450" rIns="90488" bIns="44450" anchor="ctr"/>
          <a:lstStyle/>
          <a:p>
            <a:pPr eaLnBrk="0" hangingPunct="0"/>
            <a:r>
              <a:rPr lang="en-US">
                <a:latin typeface="Arial" pitchFamily="34" charset="0"/>
              </a:rPr>
              <a:t>AR</a:t>
            </a:r>
          </a:p>
        </p:txBody>
      </p:sp>
      <p:cxnSp>
        <p:nvCxnSpPr>
          <p:cNvPr id="165904" name="AutoShape 16"/>
          <p:cNvCxnSpPr>
            <a:cxnSpLocks noChangeShapeType="1"/>
            <a:stCxn id="165893" idx="2"/>
            <a:endCxn id="165898" idx="0"/>
          </p:cNvCxnSpPr>
          <p:nvPr/>
        </p:nvCxnSpPr>
        <p:spPr bwMode="auto">
          <a:xfrm flipH="1">
            <a:off x="8486304" y="4187205"/>
            <a:ext cx="354012" cy="430213"/>
          </a:xfrm>
          <a:prstGeom prst="straightConnector1">
            <a:avLst/>
          </a:prstGeom>
          <a:noFill/>
          <a:ln w="19050">
            <a:solidFill>
              <a:schemeClr val="tx1"/>
            </a:solidFill>
            <a:round/>
            <a:headEnd/>
            <a:tailEnd/>
          </a:ln>
          <a:effectLst/>
        </p:spPr>
      </p:cxnSp>
      <p:sp>
        <p:nvSpPr>
          <p:cNvPr id="165905" name="Oval 17"/>
          <p:cNvSpPr>
            <a:spLocks noChangeArrowheads="1"/>
          </p:cNvSpPr>
          <p:nvPr/>
        </p:nvSpPr>
        <p:spPr bwMode="auto">
          <a:xfrm>
            <a:off x="9270529" y="5650879"/>
            <a:ext cx="609600" cy="457200"/>
          </a:xfrm>
          <a:prstGeom prst="ellipse">
            <a:avLst/>
          </a:prstGeom>
          <a:solidFill>
            <a:schemeClr val="bg1"/>
          </a:solidFill>
          <a:ln w="19050">
            <a:solidFill>
              <a:schemeClr val="tx1"/>
            </a:solidFill>
            <a:round/>
            <a:headEnd/>
            <a:tailEnd/>
          </a:ln>
          <a:effectLst/>
        </p:spPr>
        <p:txBody>
          <a:bodyPr wrap="none" lIns="90488" tIns="44450" rIns="90488" bIns="44450" anchor="ctr"/>
          <a:lstStyle/>
          <a:p>
            <a:pPr eaLnBrk="0" hangingPunct="0"/>
            <a:r>
              <a:rPr lang="en-US">
                <a:latin typeface="Arial" pitchFamily="34" charset="0"/>
              </a:rPr>
              <a:t>MN</a:t>
            </a:r>
          </a:p>
        </p:txBody>
      </p:sp>
      <p:sp>
        <p:nvSpPr>
          <p:cNvPr id="165908" name="Freeform 20"/>
          <p:cNvSpPr>
            <a:spLocks/>
          </p:cNvSpPr>
          <p:nvPr/>
        </p:nvSpPr>
        <p:spPr bwMode="auto">
          <a:xfrm>
            <a:off x="8656167" y="6031879"/>
            <a:ext cx="614363" cy="69850"/>
          </a:xfrm>
          <a:custGeom>
            <a:avLst/>
            <a:gdLst/>
            <a:ahLst/>
            <a:cxnLst>
              <a:cxn ang="0">
                <a:pos x="240" y="0"/>
              </a:cxn>
              <a:cxn ang="0">
                <a:pos x="144" y="48"/>
              </a:cxn>
              <a:cxn ang="0">
                <a:pos x="0" y="0"/>
              </a:cxn>
            </a:cxnLst>
            <a:rect l="0" t="0" r="r" b="b"/>
            <a:pathLst>
              <a:path w="240" h="48">
                <a:moveTo>
                  <a:pt x="240" y="0"/>
                </a:moveTo>
                <a:cubicBezTo>
                  <a:pt x="212" y="24"/>
                  <a:pt x="184" y="48"/>
                  <a:pt x="144" y="48"/>
                </a:cubicBezTo>
                <a:cubicBezTo>
                  <a:pt x="104" y="48"/>
                  <a:pt x="52" y="24"/>
                  <a:pt x="0" y="0"/>
                </a:cubicBezTo>
              </a:path>
            </a:pathLst>
          </a:custGeom>
          <a:noFill/>
          <a:ln w="9525" cap="flat" cmpd="sng">
            <a:solidFill>
              <a:schemeClr val="tx1"/>
            </a:solidFill>
            <a:prstDash val="solid"/>
            <a:round/>
            <a:headEnd type="none" w="med" len="med"/>
            <a:tailEnd type="triangle" w="med" len="med"/>
          </a:ln>
          <a:effectLst/>
        </p:spPr>
        <p:txBody>
          <a:bodyPr wrap="none" lIns="90488" tIns="44450" rIns="90488" bIns="44450" anchor="ctr"/>
          <a:lstStyle/>
          <a:p>
            <a:endParaRPr lang="en-US"/>
          </a:p>
        </p:txBody>
      </p:sp>
      <p:sp>
        <p:nvSpPr>
          <p:cNvPr id="165909" name="Text Box 21"/>
          <p:cNvSpPr txBox="1">
            <a:spLocks noChangeArrowheads="1"/>
          </p:cNvSpPr>
          <p:nvPr/>
        </p:nvSpPr>
        <p:spPr bwMode="auto">
          <a:xfrm>
            <a:off x="9301433" y="2825103"/>
            <a:ext cx="503344" cy="366767"/>
          </a:xfrm>
          <a:prstGeom prst="rect">
            <a:avLst/>
          </a:prstGeom>
          <a:noFill/>
          <a:ln w="19050">
            <a:noFill/>
            <a:miter lim="800000"/>
            <a:headEnd/>
            <a:tailEnd/>
          </a:ln>
          <a:effectLst/>
        </p:spPr>
        <p:txBody>
          <a:bodyPr wrap="none" lIns="90488" tIns="44450" rIns="90488" bIns="44450" anchor="ctr">
            <a:spAutoFit/>
          </a:bodyPr>
          <a:lstStyle/>
          <a:p>
            <a:pPr eaLnBrk="0" hangingPunct="0"/>
            <a:r>
              <a:rPr lang="en-US">
                <a:latin typeface="Arial" pitchFamily="34" charset="0"/>
              </a:rPr>
              <a:t>HA</a:t>
            </a:r>
          </a:p>
        </p:txBody>
      </p:sp>
      <p:sp>
        <p:nvSpPr>
          <p:cNvPr id="165910" name="Text Box 22"/>
          <p:cNvSpPr txBox="1">
            <a:spLocks noChangeArrowheads="1"/>
          </p:cNvSpPr>
          <p:nvPr/>
        </p:nvSpPr>
        <p:spPr bwMode="auto">
          <a:xfrm>
            <a:off x="6922899" y="4551123"/>
            <a:ext cx="926537" cy="643766"/>
          </a:xfrm>
          <a:prstGeom prst="rect">
            <a:avLst/>
          </a:prstGeom>
          <a:noFill/>
          <a:ln w="19050">
            <a:noFill/>
            <a:miter lim="800000"/>
            <a:headEnd/>
            <a:tailEnd/>
          </a:ln>
          <a:effectLst/>
        </p:spPr>
        <p:txBody>
          <a:bodyPr wrap="none" lIns="90488" tIns="44450" rIns="90488" bIns="44450" anchor="ctr">
            <a:spAutoFit/>
          </a:bodyPr>
          <a:lstStyle/>
          <a:p>
            <a:pPr eaLnBrk="0" hangingPunct="0"/>
            <a:r>
              <a:rPr lang="en-US">
                <a:solidFill>
                  <a:schemeClr val="accent2"/>
                </a:solidFill>
                <a:latin typeface="Arial" pitchFamily="34" charset="0"/>
              </a:rPr>
              <a:t>binding</a:t>
            </a:r>
          </a:p>
          <a:p>
            <a:pPr eaLnBrk="0" hangingPunct="0"/>
            <a:r>
              <a:rPr lang="en-US">
                <a:solidFill>
                  <a:schemeClr val="accent2"/>
                </a:solidFill>
                <a:latin typeface="Arial" pitchFamily="34" charset="0"/>
              </a:rPr>
              <a:t>update</a:t>
            </a:r>
          </a:p>
        </p:txBody>
      </p:sp>
      <p:sp>
        <p:nvSpPr>
          <p:cNvPr id="165912" name="Text Box 24"/>
          <p:cNvSpPr txBox="1">
            <a:spLocks noChangeArrowheads="1"/>
          </p:cNvSpPr>
          <p:nvPr/>
        </p:nvSpPr>
        <p:spPr bwMode="auto">
          <a:xfrm>
            <a:off x="8125008" y="3337865"/>
            <a:ext cx="849593" cy="366767"/>
          </a:xfrm>
          <a:prstGeom prst="rect">
            <a:avLst/>
          </a:prstGeom>
          <a:noFill/>
          <a:ln w="19050">
            <a:noFill/>
            <a:miter lim="800000"/>
            <a:headEnd/>
            <a:tailEnd/>
          </a:ln>
          <a:effectLst/>
        </p:spPr>
        <p:txBody>
          <a:bodyPr wrap="none" lIns="90488" tIns="44450" rIns="90488" bIns="44450" anchor="ctr">
            <a:spAutoFit/>
          </a:bodyPr>
          <a:lstStyle/>
          <a:p>
            <a:pPr eaLnBrk="0" hangingPunct="0"/>
            <a:r>
              <a:rPr lang="en-US">
                <a:solidFill>
                  <a:srgbClr val="008000"/>
                </a:solidFill>
                <a:latin typeface="Arial" pitchFamily="34" charset="0"/>
              </a:rPr>
              <a:t>RCOA</a:t>
            </a:r>
          </a:p>
        </p:txBody>
      </p:sp>
      <p:sp>
        <p:nvSpPr>
          <p:cNvPr id="165913" name="Oval 25"/>
          <p:cNvSpPr>
            <a:spLocks noChangeArrowheads="1"/>
          </p:cNvSpPr>
          <p:nvPr/>
        </p:nvSpPr>
        <p:spPr bwMode="auto">
          <a:xfrm>
            <a:off x="8954616" y="3568079"/>
            <a:ext cx="152400" cy="152400"/>
          </a:xfrm>
          <a:prstGeom prst="ellipse">
            <a:avLst/>
          </a:prstGeom>
          <a:solidFill>
            <a:srgbClr val="008000"/>
          </a:solidFill>
          <a:ln w="19050">
            <a:solidFill>
              <a:schemeClr val="tx1"/>
            </a:solidFill>
            <a:round/>
            <a:headEnd/>
            <a:tailEnd/>
          </a:ln>
          <a:effectLst/>
        </p:spPr>
        <p:txBody>
          <a:bodyPr wrap="none" lIns="90488" tIns="44450" rIns="90488" bIns="44450" anchor="ctr"/>
          <a:lstStyle/>
          <a:p>
            <a:endParaRPr lang="en-US"/>
          </a:p>
        </p:txBody>
      </p:sp>
      <p:cxnSp>
        <p:nvCxnSpPr>
          <p:cNvPr id="165916" name="AutoShape 28"/>
          <p:cNvCxnSpPr>
            <a:cxnSpLocks noChangeShapeType="1"/>
            <a:stCxn id="165898" idx="2"/>
            <a:endCxn id="165899" idx="0"/>
          </p:cNvCxnSpPr>
          <p:nvPr/>
        </p:nvCxnSpPr>
        <p:spPr bwMode="auto">
          <a:xfrm flipH="1">
            <a:off x="8384704" y="5017468"/>
            <a:ext cx="101600" cy="623887"/>
          </a:xfrm>
          <a:prstGeom prst="straightConnector1">
            <a:avLst/>
          </a:prstGeom>
          <a:noFill/>
          <a:ln w="19050">
            <a:solidFill>
              <a:schemeClr val="tx1"/>
            </a:solidFill>
            <a:round/>
            <a:headEnd/>
            <a:tailEnd/>
          </a:ln>
          <a:effectLst/>
        </p:spPr>
      </p:cxnSp>
      <p:sp>
        <p:nvSpPr>
          <p:cNvPr id="165919" name="Oval 31"/>
          <p:cNvSpPr>
            <a:spLocks noChangeArrowheads="1"/>
          </p:cNvSpPr>
          <p:nvPr/>
        </p:nvSpPr>
        <p:spPr bwMode="auto">
          <a:xfrm>
            <a:off x="8311679" y="5490542"/>
            <a:ext cx="152400" cy="152400"/>
          </a:xfrm>
          <a:prstGeom prst="ellipse">
            <a:avLst/>
          </a:prstGeom>
          <a:solidFill>
            <a:srgbClr val="008000"/>
          </a:solidFill>
          <a:ln w="19050">
            <a:solidFill>
              <a:schemeClr val="tx1"/>
            </a:solidFill>
            <a:round/>
            <a:headEnd/>
            <a:tailEnd/>
          </a:ln>
          <a:effectLst/>
        </p:spPr>
        <p:txBody>
          <a:bodyPr wrap="none" lIns="90488" tIns="44450" rIns="90488" bIns="44450" anchor="ctr"/>
          <a:lstStyle/>
          <a:p>
            <a:endParaRPr lang="en-US"/>
          </a:p>
        </p:txBody>
      </p:sp>
      <p:cxnSp>
        <p:nvCxnSpPr>
          <p:cNvPr id="165922" name="AutoShape 34"/>
          <p:cNvCxnSpPr>
            <a:cxnSpLocks noChangeShapeType="1"/>
            <a:stCxn id="165899" idx="2"/>
            <a:endCxn id="165893" idx="1"/>
          </p:cNvCxnSpPr>
          <p:nvPr/>
        </p:nvCxnSpPr>
        <p:spPr bwMode="auto">
          <a:xfrm rot="10800000" flipH="1">
            <a:off x="8070379" y="3910979"/>
            <a:ext cx="188912" cy="1968500"/>
          </a:xfrm>
          <a:prstGeom prst="curvedConnector3">
            <a:avLst>
              <a:gd name="adj1" fmla="val -115968"/>
            </a:avLst>
          </a:prstGeom>
          <a:noFill/>
          <a:ln w="19050">
            <a:solidFill>
              <a:schemeClr val="accent2"/>
            </a:solidFill>
            <a:round/>
            <a:headEnd/>
            <a:tailEnd type="triangle" w="med" len="med"/>
          </a:ln>
          <a:effectLst/>
        </p:spPr>
      </p:cxnSp>
      <p:sp>
        <p:nvSpPr>
          <p:cNvPr id="165923" name="Text Box 35"/>
          <p:cNvSpPr txBox="1">
            <a:spLocks noChangeArrowheads="1"/>
          </p:cNvSpPr>
          <p:nvPr/>
        </p:nvSpPr>
        <p:spPr bwMode="auto">
          <a:xfrm>
            <a:off x="9443423" y="5128565"/>
            <a:ext cx="1014702" cy="366767"/>
          </a:xfrm>
          <a:prstGeom prst="rect">
            <a:avLst/>
          </a:prstGeom>
          <a:noFill/>
          <a:ln w="19050">
            <a:noFill/>
            <a:miter lim="800000"/>
            <a:headEnd/>
            <a:tailEnd/>
          </a:ln>
          <a:effectLst/>
        </p:spPr>
        <p:txBody>
          <a:bodyPr wrap="none" lIns="90488" tIns="44450" rIns="90488" bIns="44450" anchor="ctr">
            <a:spAutoFit/>
          </a:bodyPr>
          <a:lstStyle/>
          <a:p>
            <a:pPr eaLnBrk="0" hangingPunct="0"/>
            <a:r>
              <a:rPr lang="en-US">
                <a:solidFill>
                  <a:srgbClr val="008000"/>
                </a:solidFill>
                <a:latin typeface="Arial" pitchFamily="34" charset="0"/>
              </a:rPr>
              <a:t>LCOA</a:t>
            </a:r>
            <a:r>
              <a:rPr lang="en-US" baseline="-25000">
                <a:solidFill>
                  <a:srgbClr val="008000"/>
                </a:solidFill>
                <a:latin typeface="Arial" pitchFamily="34" charset="0"/>
              </a:rPr>
              <a:t>old</a:t>
            </a:r>
            <a:endParaRPr lang="en-US">
              <a:solidFill>
                <a:srgbClr val="008000"/>
              </a:solidFill>
              <a:latin typeface="Arial" pitchFamily="34" charset="0"/>
            </a:endParaRPr>
          </a:p>
        </p:txBody>
      </p:sp>
      <p:sp>
        <p:nvSpPr>
          <p:cNvPr id="165924" name="Text Box 36"/>
          <p:cNvSpPr txBox="1">
            <a:spLocks noChangeArrowheads="1"/>
          </p:cNvSpPr>
          <p:nvPr/>
        </p:nvSpPr>
        <p:spPr bwMode="auto">
          <a:xfrm>
            <a:off x="8361962" y="5201590"/>
            <a:ext cx="1091647" cy="366767"/>
          </a:xfrm>
          <a:prstGeom prst="rect">
            <a:avLst/>
          </a:prstGeom>
          <a:noFill/>
          <a:ln w="19050">
            <a:noFill/>
            <a:miter lim="800000"/>
            <a:headEnd/>
            <a:tailEnd/>
          </a:ln>
          <a:effectLst/>
        </p:spPr>
        <p:txBody>
          <a:bodyPr wrap="none" lIns="90488" tIns="44450" rIns="90488" bIns="44450" anchor="ctr">
            <a:spAutoFit/>
          </a:bodyPr>
          <a:lstStyle/>
          <a:p>
            <a:pPr eaLnBrk="0" hangingPunct="0"/>
            <a:r>
              <a:rPr lang="en-US">
                <a:solidFill>
                  <a:srgbClr val="008000"/>
                </a:solidFill>
                <a:latin typeface="Arial" pitchFamily="34" charset="0"/>
              </a:rPr>
              <a:t>LCOA</a:t>
            </a:r>
            <a:r>
              <a:rPr lang="en-US" baseline="-25000">
                <a:solidFill>
                  <a:srgbClr val="008000"/>
                </a:solidFill>
                <a:latin typeface="Arial" pitchFamily="34" charset="0"/>
              </a:rPr>
              <a:t>new</a:t>
            </a:r>
            <a:endParaRPr lang="en-US">
              <a:solidFill>
                <a:srgbClr val="008000"/>
              </a:solidFill>
              <a:latin typeface="Arial" pitchFamily="34" charset="0"/>
            </a:endParaRPr>
          </a:p>
        </p:txBody>
      </p:sp>
      <p:sp>
        <p:nvSpPr>
          <p:cNvPr id="165925" name="Oval 37"/>
          <p:cNvSpPr>
            <a:spLocks noChangeArrowheads="1"/>
          </p:cNvSpPr>
          <p:nvPr/>
        </p:nvSpPr>
        <p:spPr bwMode="auto">
          <a:xfrm>
            <a:off x="9448329" y="5490542"/>
            <a:ext cx="152400" cy="152400"/>
          </a:xfrm>
          <a:prstGeom prst="ellipse">
            <a:avLst/>
          </a:prstGeom>
          <a:solidFill>
            <a:srgbClr val="008000"/>
          </a:solidFill>
          <a:ln w="19050">
            <a:solidFill>
              <a:schemeClr val="tx1"/>
            </a:solidFill>
            <a:round/>
            <a:headEnd/>
            <a:tailEnd/>
          </a:ln>
          <a:effectLst/>
        </p:spPr>
        <p:txBody>
          <a:bodyPr wrap="none" lIns="90488" tIns="44450" rIns="90488" bIns="44450" anchor="ct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Hierarchical Mobile IP: Security</a:t>
            </a:r>
          </a:p>
        </p:txBody>
      </p:sp>
      <p:sp>
        <p:nvSpPr>
          <p:cNvPr id="166915" name="Rectangle 3"/>
          <p:cNvSpPr>
            <a:spLocks noGrp="1" noChangeArrowheads="1"/>
          </p:cNvSpPr>
          <p:nvPr>
            <p:ph idx="1"/>
          </p:nvPr>
        </p:nvSpPr>
        <p:spPr/>
        <p:txBody>
          <a:bodyPr/>
          <a:lstStyle/>
          <a:p>
            <a:pPr>
              <a:spcAft>
                <a:spcPct val="20000"/>
              </a:spcAft>
            </a:pPr>
            <a:r>
              <a:rPr lang="en-US" dirty="0"/>
              <a:t>Advantages:</a:t>
            </a:r>
          </a:p>
          <a:p>
            <a:pPr lvl="1">
              <a:spcAft>
                <a:spcPct val="20000"/>
              </a:spcAft>
            </a:pPr>
            <a:r>
              <a:rPr lang="en-US" dirty="0"/>
              <a:t>Local COAs can be hidden</a:t>
            </a:r>
            <a:r>
              <a:rPr lang="en-US" dirty="0" smtClean="0"/>
              <a:t>, which </a:t>
            </a:r>
            <a:r>
              <a:rPr lang="en-US" dirty="0"/>
              <a:t>provides at least some location privacy</a:t>
            </a:r>
          </a:p>
          <a:p>
            <a:pPr lvl="1">
              <a:spcAft>
                <a:spcPct val="20000"/>
              </a:spcAft>
            </a:pPr>
            <a:r>
              <a:rPr lang="en-US" dirty="0"/>
              <a:t>Direct routing between CNs sharing the same link is possible (but might be dangerous</a:t>
            </a:r>
            <a:r>
              <a:rPr lang="en-US" dirty="0" smtClean="0"/>
              <a:t>)</a:t>
            </a:r>
          </a:p>
          <a:p>
            <a:pPr lvl="1">
              <a:spcAft>
                <a:spcPct val="20000"/>
              </a:spcAft>
            </a:pPr>
            <a:r>
              <a:rPr lang="en-US" dirty="0"/>
              <a:t>Handover requires minimum </a:t>
            </a:r>
            <a:r>
              <a:rPr lang="en-US" dirty="0" smtClean="0"/>
              <a:t>number of </a:t>
            </a:r>
            <a:r>
              <a:rPr lang="en-US" dirty="0"/>
              <a:t>overall changes to routing </a:t>
            </a:r>
            <a:r>
              <a:rPr lang="en-US" dirty="0" smtClean="0"/>
              <a:t>tables</a:t>
            </a:r>
            <a:endParaRPr lang="en-US" dirty="0"/>
          </a:p>
          <a:p>
            <a:pPr>
              <a:spcAft>
                <a:spcPct val="20000"/>
              </a:spcAft>
            </a:pPr>
            <a:endParaRPr lang="en-US" dirty="0"/>
          </a:p>
          <a:p>
            <a:pPr>
              <a:spcAft>
                <a:spcPct val="20000"/>
              </a:spcAft>
            </a:pPr>
            <a:r>
              <a:rPr lang="en-US" dirty="0"/>
              <a:t>Potential problems:</a:t>
            </a:r>
          </a:p>
          <a:p>
            <a:pPr lvl="1">
              <a:spcAft>
                <a:spcPct val="20000"/>
              </a:spcAft>
            </a:pPr>
            <a:r>
              <a:rPr lang="en-US" dirty="0"/>
              <a:t>Decentralized security-critical </a:t>
            </a:r>
            <a:r>
              <a:rPr lang="en-US" dirty="0" smtClean="0"/>
              <a:t>functionality (</a:t>
            </a:r>
            <a:r>
              <a:rPr lang="en-US" dirty="0"/>
              <a:t>handover processing) in mobility anchor points</a:t>
            </a:r>
          </a:p>
          <a:p>
            <a:pPr lvl="1">
              <a:spcAft>
                <a:spcPct val="20000"/>
              </a:spcAft>
            </a:pPr>
            <a:r>
              <a:rPr lang="en-US" dirty="0"/>
              <a:t>MNs can (must!) directly influence routing entries via binding updates (authentication necessary)</a:t>
            </a:r>
          </a:p>
          <a:p>
            <a:pPr lvl="1">
              <a:spcAft>
                <a:spcPct val="30000"/>
              </a:spcAft>
            </a:pPr>
            <a:r>
              <a:rPr lang="en-US" dirty="0"/>
              <a:t>Not transparent to MNs</a:t>
            </a:r>
          </a:p>
          <a:p>
            <a:pPr lvl="1">
              <a:spcAft>
                <a:spcPct val="30000"/>
              </a:spcAft>
            </a:pPr>
            <a:r>
              <a:rPr lang="en-US" dirty="0"/>
              <a:t>Handover efficiency in wireless mobile scenarios:</a:t>
            </a:r>
          </a:p>
          <a:p>
            <a:pPr lvl="2">
              <a:spcAft>
                <a:spcPct val="30000"/>
              </a:spcAft>
            </a:pPr>
            <a:r>
              <a:rPr lang="en-US" dirty="0" smtClean="0"/>
              <a:t>All </a:t>
            </a:r>
            <a:r>
              <a:rPr lang="en-US" dirty="0"/>
              <a:t>routing reconfiguration </a:t>
            </a:r>
            <a:r>
              <a:rPr lang="en-US" dirty="0" smtClean="0"/>
              <a:t>messages sent </a:t>
            </a:r>
            <a:r>
              <a:rPr lang="en-US" dirty="0"/>
              <a:t>over wireless link</a:t>
            </a:r>
          </a:p>
          <a:p>
            <a:pPr lvl="1">
              <a:spcAft>
                <a:spcPct val="20000"/>
              </a:spcAft>
            </a:pPr>
            <a:endParaRPr lang="en-US" dirty="0"/>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p:cNvSpPr/>
          <p:nvPr/>
        </p:nvSpPr>
        <p:spPr bwMode="auto">
          <a:xfrm>
            <a:off x="7201589" y="2846377"/>
            <a:ext cx="2016224" cy="1398011"/>
          </a:xfrm>
          <a:prstGeom prst="cloud">
            <a:avLst/>
          </a:prstGeom>
          <a:solidFill>
            <a:srgbClr val="FFFB65"/>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eaLnBrk="0" hangingPunct="0"/>
            <a:r>
              <a:rPr lang="en-US" dirty="0" smtClean="0">
                <a:latin typeface="Arial" charset="0"/>
              </a:rPr>
              <a:t>WLAN access</a:t>
            </a:r>
          </a:p>
          <a:p>
            <a:pPr eaLnBrk="0" hangingPunct="0"/>
            <a:r>
              <a:rPr lang="en-US" dirty="0" smtClean="0">
                <a:latin typeface="Arial" charset="0"/>
              </a:rPr>
              <a:t>network</a:t>
            </a:r>
            <a:endParaRPr lang="en-US" dirty="0">
              <a:latin typeface="Arial" charset="0"/>
            </a:endParaRPr>
          </a:p>
        </p:txBody>
      </p:sp>
      <p:sp>
        <p:nvSpPr>
          <p:cNvPr id="2" name="Title 1"/>
          <p:cNvSpPr>
            <a:spLocks noGrp="1"/>
          </p:cNvSpPr>
          <p:nvPr>
            <p:ph type="title"/>
          </p:nvPr>
        </p:nvSpPr>
        <p:spPr/>
        <p:txBody>
          <a:bodyPr/>
          <a:lstStyle/>
          <a:p>
            <a:r>
              <a:rPr lang="en-US" dirty="0" smtClean="0"/>
              <a:t>Proxy Mobile IPv6 (PMIPv6)</a:t>
            </a:r>
            <a:endParaRPr lang="en-US" dirty="0"/>
          </a:p>
        </p:txBody>
      </p:sp>
      <p:sp>
        <p:nvSpPr>
          <p:cNvPr id="3" name="Content Placeholder 2"/>
          <p:cNvSpPr>
            <a:spLocks noGrp="1"/>
          </p:cNvSpPr>
          <p:nvPr>
            <p:ph idx="1"/>
          </p:nvPr>
        </p:nvSpPr>
        <p:spPr/>
        <p:txBody>
          <a:bodyPr/>
          <a:lstStyle/>
          <a:p>
            <a:r>
              <a:rPr lang="en-US" i="1" dirty="0" smtClean="0"/>
              <a:t>Network-based</a:t>
            </a:r>
            <a:r>
              <a:rPr lang="en-US" dirty="0" smtClean="0"/>
              <a:t> mobility management protocol, RFC5213, updated by RFC6543, RFC7864</a:t>
            </a:r>
          </a:p>
          <a:p>
            <a:pPr lvl="1"/>
            <a:r>
              <a:rPr lang="en-US" dirty="0" smtClean="0"/>
              <a:t>enables IP mobility for a host </a:t>
            </a:r>
            <a:r>
              <a:rPr lang="en-US" i="1" dirty="0" smtClean="0"/>
              <a:t>without</a:t>
            </a:r>
            <a:r>
              <a:rPr lang="en-US" dirty="0" smtClean="0"/>
              <a:t> requiring its participation in any mobility-related signaling</a:t>
            </a:r>
          </a:p>
          <a:p>
            <a:pPr lvl="1"/>
            <a:r>
              <a:rPr lang="en-US" dirty="0" smtClean="0"/>
              <a:t>the network manages the IP mobility, no software change in clients needed </a:t>
            </a:r>
          </a:p>
          <a:p>
            <a:pPr lvl="1"/>
            <a:r>
              <a:rPr lang="en-US" dirty="0" smtClean="0"/>
              <a:t>adopted by 3GPP in LTE (LMA is in the PDN Gateway, 3GPP TS 29.275)</a:t>
            </a:r>
          </a:p>
          <a:p>
            <a:pPr lvl="1"/>
            <a:endParaRPr lang="en-US" dirty="0"/>
          </a:p>
          <a:p>
            <a:r>
              <a:rPr lang="en-US" dirty="0" smtClean="0"/>
              <a:t>Local Mobility Anchor (LMA)</a:t>
            </a:r>
          </a:p>
          <a:p>
            <a:pPr lvl="1"/>
            <a:r>
              <a:rPr lang="en-US" dirty="0" smtClean="0"/>
              <a:t>acts as MIPv6 Home Agent</a:t>
            </a:r>
          </a:p>
          <a:p>
            <a:pPr lvl="1"/>
            <a:r>
              <a:rPr lang="en-US" dirty="0" smtClean="0"/>
              <a:t>anchor for MN’s network prefix(</a:t>
            </a:r>
            <a:r>
              <a:rPr lang="en-US" dirty="0" err="1" smtClean="0"/>
              <a:t>es</a:t>
            </a:r>
            <a:r>
              <a:rPr lang="en-US" dirty="0" smtClean="0"/>
              <a:t>)</a:t>
            </a:r>
          </a:p>
          <a:p>
            <a:pPr lvl="1"/>
            <a:endParaRPr lang="en-US" dirty="0"/>
          </a:p>
          <a:p>
            <a:r>
              <a:rPr lang="en-US" dirty="0" smtClean="0"/>
              <a:t>Mobile Access Gateway (MAG)</a:t>
            </a:r>
          </a:p>
          <a:p>
            <a:pPr lvl="1"/>
            <a:r>
              <a:rPr lang="en-US" dirty="0" smtClean="0"/>
              <a:t>function on access routers, tracks MN’s mobility</a:t>
            </a:r>
          </a:p>
          <a:p>
            <a:pPr lvl="1"/>
            <a:r>
              <a:rPr lang="en-US" dirty="0" smtClean="0"/>
              <a:t>performs the signaling in the network with the LMA</a:t>
            </a:r>
          </a:p>
          <a:p>
            <a:pPr lvl="1"/>
            <a:r>
              <a:rPr lang="en-US" dirty="0" smtClean="0"/>
              <a:t>does the mobility management on behalf of the MN</a:t>
            </a:r>
          </a:p>
          <a:p>
            <a:pPr lvl="1"/>
            <a:r>
              <a:rPr lang="en-US" dirty="0" smtClean="0"/>
              <a:t>compatible to MIPv6 enabled MNs</a:t>
            </a:r>
          </a:p>
          <a:p>
            <a:endParaRPr lang="en-US" dirty="0" smtClean="0"/>
          </a:p>
          <a:p>
            <a:r>
              <a:rPr lang="en-US" dirty="0" smtClean="0"/>
              <a:t>IP traffic offloading possible</a:t>
            </a:r>
          </a:p>
          <a:p>
            <a:endParaRPr lang="en-US" dirty="0" smtClean="0"/>
          </a:p>
          <a:p>
            <a:pPr lvl="1"/>
            <a:endParaRPr lang="en-US" dirty="0"/>
          </a:p>
          <a:p>
            <a:endParaRPr lang="en-US" dirty="0" smtClean="0"/>
          </a:p>
          <a:p>
            <a:endParaRPr lang="en-US" dirty="0" smtClean="0"/>
          </a:p>
          <a:p>
            <a:endParaRPr lang="en-US" dirty="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5" name="Oval 4"/>
          <p:cNvSpPr/>
          <p:nvPr/>
        </p:nvSpPr>
        <p:spPr bwMode="auto">
          <a:xfrm>
            <a:off x="11130200" y="2200898"/>
            <a:ext cx="576064" cy="57606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CN</a:t>
            </a:r>
            <a:endParaRPr kumimoji="0" lang="en-US" sz="1800" b="0" i="0" u="none" strike="noStrike" cap="none" normalizeH="0" baseline="0" dirty="0" smtClean="0">
              <a:ln>
                <a:noFill/>
              </a:ln>
              <a:solidFill>
                <a:schemeClr val="tx1"/>
              </a:solidFill>
              <a:effectLst/>
              <a:latin typeface="Arial" charset="0"/>
            </a:endParaRPr>
          </a:p>
        </p:txBody>
      </p:sp>
      <p:sp>
        <p:nvSpPr>
          <p:cNvPr id="6" name="Oval 5"/>
          <p:cNvSpPr/>
          <p:nvPr/>
        </p:nvSpPr>
        <p:spPr bwMode="auto">
          <a:xfrm>
            <a:off x="6871953" y="4498981"/>
            <a:ext cx="576064" cy="576064"/>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MN</a:t>
            </a:r>
            <a:endParaRPr kumimoji="0" lang="en-US" sz="1800" b="0" i="0" u="none" strike="noStrike" cap="none" normalizeH="0" baseline="0" dirty="0" smtClean="0">
              <a:ln>
                <a:noFill/>
              </a:ln>
              <a:solidFill>
                <a:schemeClr val="tx1"/>
              </a:solidFill>
              <a:effectLst/>
              <a:latin typeface="Arial" charset="0"/>
            </a:endParaRPr>
          </a:p>
        </p:txBody>
      </p:sp>
      <p:sp>
        <p:nvSpPr>
          <p:cNvPr id="9" name="Oval 8"/>
          <p:cNvSpPr/>
          <p:nvPr/>
        </p:nvSpPr>
        <p:spPr bwMode="auto">
          <a:xfrm>
            <a:off x="8136788" y="3766513"/>
            <a:ext cx="576064" cy="57606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hangingPunct="0"/>
            <a:r>
              <a:rPr lang="en-US" dirty="0">
                <a:latin typeface="Arial" charset="0"/>
              </a:rPr>
              <a:t>MAG</a:t>
            </a:r>
          </a:p>
        </p:txBody>
      </p:sp>
      <p:sp>
        <p:nvSpPr>
          <p:cNvPr id="10" name="Cloud 9"/>
          <p:cNvSpPr/>
          <p:nvPr/>
        </p:nvSpPr>
        <p:spPr bwMode="auto">
          <a:xfrm>
            <a:off x="9529579" y="2972595"/>
            <a:ext cx="2016224" cy="1398011"/>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eaLnBrk="0" hangingPunct="0"/>
            <a:r>
              <a:rPr lang="en-US" dirty="0">
                <a:latin typeface="Arial" charset="0"/>
              </a:rPr>
              <a:t>Internet</a:t>
            </a:r>
          </a:p>
        </p:txBody>
      </p:sp>
      <p:sp>
        <p:nvSpPr>
          <p:cNvPr id="11" name="Cloud 10"/>
          <p:cNvSpPr/>
          <p:nvPr/>
        </p:nvSpPr>
        <p:spPr bwMode="auto">
          <a:xfrm>
            <a:off x="8040216" y="4694529"/>
            <a:ext cx="2482807" cy="1614791"/>
          </a:xfrm>
          <a:prstGeom prst="cloud">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eaLnBrk="0" hangingPunct="0"/>
            <a:r>
              <a:rPr lang="en-US" dirty="0" smtClean="0">
                <a:latin typeface="Arial" charset="0"/>
              </a:rPr>
              <a:t>3GPP</a:t>
            </a:r>
          </a:p>
          <a:p>
            <a:pPr eaLnBrk="0" hangingPunct="0"/>
            <a:r>
              <a:rPr lang="en-US" dirty="0" smtClean="0">
                <a:latin typeface="Arial" charset="0"/>
              </a:rPr>
              <a:t>EPC     </a:t>
            </a:r>
            <a:endParaRPr lang="en-US" dirty="0">
              <a:latin typeface="Arial" charset="0"/>
            </a:endParaRPr>
          </a:p>
        </p:txBody>
      </p:sp>
      <p:sp>
        <p:nvSpPr>
          <p:cNvPr id="7" name="Oval 6"/>
          <p:cNvSpPr/>
          <p:nvPr/>
        </p:nvSpPr>
        <p:spPr bwMode="auto">
          <a:xfrm>
            <a:off x="10114179" y="4694529"/>
            <a:ext cx="576064" cy="576064"/>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LMA</a:t>
            </a:r>
            <a:endParaRPr kumimoji="0" lang="en-US" sz="1800" b="0" i="0" u="none" strike="noStrike" cap="none" normalizeH="0" baseline="0" dirty="0" smtClean="0">
              <a:ln>
                <a:noFill/>
              </a:ln>
              <a:solidFill>
                <a:schemeClr val="tx1"/>
              </a:solidFill>
              <a:effectLst/>
              <a:latin typeface="Arial" charset="0"/>
            </a:endParaRPr>
          </a:p>
        </p:txBody>
      </p:sp>
      <p:sp>
        <p:nvSpPr>
          <p:cNvPr id="8" name="Oval 7"/>
          <p:cNvSpPr/>
          <p:nvPr/>
        </p:nvSpPr>
        <p:spPr bwMode="auto">
          <a:xfrm>
            <a:off x="8343053" y="5821492"/>
            <a:ext cx="576064" cy="57606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MAG</a:t>
            </a:r>
            <a:endParaRPr kumimoji="0" lang="en-US" sz="1800" b="0" i="0" u="none" strike="noStrike" cap="none" normalizeH="0" baseline="0" dirty="0" smtClean="0">
              <a:ln>
                <a:noFill/>
              </a:ln>
              <a:solidFill>
                <a:schemeClr val="tx1"/>
              </a:solidFill>
              <a:effectLst/>
              <a:latin typeface="Arial" charset="0"/>
            </a:endParaRPr>
          </a:p>
        </p:txBody>
      </p:sp>
      <p:sp>
        <p:nvSpPr>
          <p:cNvPr id="12" name="Oval 11"/>
          <p:cNvSpPr/>
          <p:nvPr/>
        </p:nvSpPr>
        <p:spPr bwMode="auto">
          <a:xfrm>
            <a:off x="8203569" y="4744908"/>
            <a:ext cx="576064" cy="576064"/>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MAG</a:t>
            </a:r>
            <a:endParaRPr kumimoji="0" lang="en-US" sz="1800" b="0" i="0" u="none" strike="noStrike" cap="none" normalizeH="0" baseline="0" dirty="0" smtClean="0">
              <a:ln>
                <a:noFill/>
              </a:ln>
              <a:solidFill>
                <a:schemeClr val="tx1"/>
              </a:solidFill>
              <a:effectLst/>
              <a:latin typeface="Arial" charset="0"/>
            </a:endParaRPr>
          </a:p>
        </p:txBody>
      </p:sp>
      <p:cxnSp>
        <p:nvCxnSpPr>
          <p:cNvPr id="15" name="Straight Connector 14"/>
          <p:cNvCxnSpPr>
            <a:stCxn id="12" idx="6"/>
            <a:endCxn id="7" idx="2"/>
          </p:cNvCxnSpPr>
          <p:nvPr/>
        </p:nvCxnSpPr>
        <p:spPr bwMode="auto">
          <a:xfrm flipV="1">
            <a:off x="8779633" y="4982561"/>
            <a:ext cx="1334546" cy="50379"/>
          </a:xfrm>
          <a:prstGeom prst="line">
            <a:avLst/>
          </a:prstGeom>
          <a:solidFill>
            <a:schemeClr val="accent1"/>
          </a:solidFill>
          <a:ln w="82550" cap="flat" cmpd="sng" algn="ctr">
            <a:solidFill>
              <a:srgbClr val="0070C0"/>
            </a:solidFill>
            <a:prstDash val="solid"/>
            <a:round/>
            <a:headEnd type="triangle" w="med" len="med"/>
            <a:tailEnd type="triangle" w="med" len="med"/>
          </a:ln>
          <a:effectLst/>
        </p:spPr>
      </p:cxnSp>
      <p:cxnSp>
        <p:nvCxnSpPr>
          <p:cNvPr id="17" name="Curved Connector 16"/>
          <p:cNvCxnSpPr>
            <a:stCxn id="5" idx="4"/>
            <a:endCxn id="7" idx="7"/>
          </p:cNvCxnSpPr>
          <p:nvPr/>
        </p:nvCxnSpPr>
        <p:spPr bwMode="auto">
          <a:xfrm rot="5400000">
            <a:off x="10011091" y="3371751"/>
            <a:ext cx="2001930" cy="812352"/>
          </a:xfrm>
          <a:prstGeom prst="curvedConnector3">
            <a:avLst>
              <a:gd name="adj1" fmla="val 50000"/>
            </a:avLst>
          </a:prstGeom>
          <a:solidFill>
            <a:schemeClr val="accent1"/>
          </a:solidFill>
          <a:ln w="25400" cap="flat" cmpd="sng" algn="ctr">
            <a:solidFill>
              <a:schemeClr val="tx1"/>
            </a:solidFill>
            <a:prstDash val="solid"/>
            <a:round/>
            <a:headEnd type="triangle" w="med" len="med"/>
            <a:tailEnd type="triangle"/>
          </a:ln>
          <a:effectLst/>
        </p:spPr>
      </p:cxnSp>
      <p:cxnSp>
        <p:nvCxnSpPr>
          <p:cNvPr id="23" name="Straight Arrow Connector 22"/>
          <p:cNvCxnSpPr>
            <a:stCxn id="12" idx="2"/>
            <a:endCxn id="6" idx="6"/>
          </p:cNvCxnSpPr>
          <p:nvPr/>
        </p:nvCxnSpPr>
        <p:spPr bwMode="auto">
          <a:xfrm flipH="1" flipV="1">
            <a:off x="7448017" y="4787013"/>
            <a:ext cx="755552" cy="245927"/>
          </a:xfrm>
          <a:prstGeom prst="straightConnector1">
            <a:avLst/>
          </a:prstGeom>
          <a:solidFill>
            <a:schemeClr val="accent1"/>
          </a:solidFill>
          <a:ln w="25400" cap="flat" cmpd="sng" algn="ctr">
            <a:solidFill>
              <a:schemeClr val="tx1"/>
            </a:solidFill>
            <a:prstDash val="solid"/>
            <a:round/>
            <a:headEnd type="triangle" w="med" len="med"/>
            <a:tailEnd type="triangle"/>
          </a:ln>
          <a:effectLst/>
        </p:spPr>
      </p:cxnSp>
      <p:sp>
        <p:nvSpPr>
          <p:cNvPr id="24" name="TextBox 23"/>
          <p:cNvSpPr txBox="1"/>
          <p:nvPr/>
        </p:nvSpPr>
        <p:spPr>
          <a:xfrm>
            <a:off x="10284130" y="6067504"/>
            <a:ext cx="1757212" cy="307777"/>
          </a:xfrm>
          <a:prstGeom prst="rect">
            <a:avLst/>
          </a:prstGeom>
          <a:noFill/>
        </p:spPr>
        <p:txBody>
          <a:bodyPr wrap="none" rtlCol="0">
            <a:spAutoFit/>
          </a:bodyPr>
          <a:lstStyle/>
          <a:p>
            <a:r>
              <a:rPr lang="en-US" sz="1400" dirty="0" smtClean="0">
                <a:solidFill>
                  <a:srgbClr val="0070C0"/>
                </a:solidFill>
                <a:latin typeface="+mj-lt"/>
              </a:rPr>
              <a:t>bi-directional tunnel</a:t>
            </a:r>
            <a:endParaRPr lang="en-US" sz="1400" dirty="0">
              <a:solidFill>
                <a:srgbClr val="0070C0"/>
              </a:solidFill>
              <a:latin typeface="+mj-lt"/>
            </a:endParaRPr>
          </a:p>
        </p:txBody>
      </p:sp>
      <p:cxnSp>
        <p:nvCxnSpPr>
          <p:cNvPr id="27" name="Straight Arrow Connector 26"/>
          <p:cNvCxnSpPr>
            <a:stCxn id="9" idx="3"/>
            <a:endCxn id="6" idx="6"/>
          </p:cNvCxnSpPr>
          <p:nvPr/>
        </p:nvCxnSpPr>
        <p:spPr bwMode="auto">
          <a:xfrm flipH="1">
            <a:off x="7448017" y="4258214"/>
            <a:ext cx="773134" cy="528799"/>
          </a:xfrm>
          <a:prstGeom prst="straightConnector1">
            <a:avLst/>
          </a:prstGeom>
          <a:solidFill>
            <a:schemeClr val="accent1"/>
          </a:solidFill>
          <a:ln w="25400" cap="flat" cmpd="sng" algn="ctr">
            <a:solidFill>
              <a:schemeClr val="tx1"/>
            </a:solidFill>
            <a:prstDash val="solid"/>
            <a:round/>
            <a:headEnd type="triangle" w="med" len="med"/>
            <a:tailEnd type="triangle"/>
          </a:ln>
          <a:effectLst/>
        </p:spPr>
      </p:cxnSp>
      <p:cxnSp>
        <p:nvCxnSpPr>
          <p:cNvPr id="39" name="Curved Connector 38"/>
          <p:cNvCxnSpPr>
            <a:stCxn id="9" idx="7"/>
            <a:endCxn id="7" idx="0"/>
          </p:cNvCxnSpPr>
          <p:nvPr/>
        </p:nvCxnSpPr>
        <p:spPr bwMode="auto">
          <a:xfrm rot="16200000" flipH="1">
            <a:off x="9093523" y="3385841"/>
            <a:ext cx="843653" cy="1773722"/>
          </a:xfrm>
          <a:prstGeom prst="curvedConnector3">
            <a:avLst>
              <a:gd name="adj1" fmla="val -37096"/>
            </a:avLst>
          </a:prstGeom>
          <a:solidFill>
            <a:schemeClr val="accent1"/>
          </a:solidFill>
          <a:ln w="82550" cap="flat" cmpd="sng" algn="ctr">
            <a:solidFill>
              <a:srgbClr val="0070C0"/>
            </a:solidFill>
            <a:prstDash val="solid"/>
            <a:round/>
            <a:headEnd type="triangle" w="med" len="med"/>
            <a:tailEnd type="triangle" w="med" len="med"/>
          </a:ln>
          <a:effectLst/>
        </p:spPr>
      </p:cxnSp>
      <p:cxnSp>
        <p:nvCxnSpPr>
          <p:cNvPr id="41" name="Straight Connector 40"/>
          <p:cNvCxnSpPr>
            <a:stCxn id="8" idx="6"/>
            <a:endCxn id="7" idx="3"/>
          </p:cNvCxnSpPr>
          <p:nvPr/>
        </p:nvCxnSpPr>
        <p:spPr bwMode="auto">
          <a:xfrm flipV="1">
            <a:off x="8919117" y="5186230"/>
            <a:ext cx="1279425" cy="923294"/>
          </a:xfrm>
          <a:prstGeom prst="line">
            <a:avLst/>
          </a:prstGeom>
          <a:solidFill>
            <a:schemeClr val="accent1"/>
          </a:solidFill>
          <a:ln w="82550" cap="flat" cmpd="sng" algn="ctr">
            <a:solidFill>
              <a:srgbClr val="0070C0"/>
            </a:solidFill>
            <a:prstDash val="solid"/>
            <a:round/>
            <a:headEnd type="triangle" w="med" len="med"/>
            <a:tailEnd type="triangle" w="med" len="med"/>
          </a:ln>
          <a:effectLst/>
        </p:spPr>
      </p:cxnSp>
      <p:cxnSp>
        <p:nvCxnSpPr>
          <p:cNvPr id="44" name="Straight Arrow Connector 43"/>
          <p:cNvCxnSpPr>
            <a:stCxn id="8" idx="1"/>
            <a:endCxn id="6" idx="5"/>
          </p:cNvCxnSpPr>
          <p:nvPr/>
        </p:nvCxnSpPr>
        <p:spPr bwMode="auto">
          <a:xfrm flipH="1" flipV="1">
            <a:off x="7363654" y="4990682"/>
            <a:ext cx="1063762" cy="915173"/>
          </a:xfrm>
          <a:prstGeom prst="straightConnector1">
            <a:avLst/>
          </a:prstGeom>
          <a:solidFill>
            <a:schemeClr val="accent1"/>
          </a:solidFill>
          <a:ln w="25400" cap="flat" cmpd="sng" algn="ctr">
            <a:solidFill>
              <a:schemeClr val="tx1"/>
            </a:solidFill>
            <a:prstDash val="solid"/>
            <a:round/>
            <a:headEnd type="triangle" w="med" len="med"/>
            <a:tailEnd type="triangle"/>
          </a:ln>
          <a:effectLst/>
        </p:spPr>
      </p:cxnSp>
      <p:cxnSp>
        <p:nvCxnSpPr>
          <p:cNvPr id="49" name="Straight Connector 48"/>
          <p:cNvCxnSpPr/>
          <p:nvPr/>
        </p:nvCxnSpPr>
        <p:spPr bwMode="auto">
          <a:xfrm flipV="1">
            <a:off x="10402521" y="5960191"/>
            <a:ext cx="1455358" cy="12404"/>
          </a:xfrm>
          <a:prstGeom prst="line">
            <a:avLst/>
          </a:prstGeom>
          <a:solidFill>
            <a:schemeClr val="accent1"/>
          </a:solidFill>
          <a:ln w="82550" cap="flat" cmpd="sng" algn="ctr">
            <a:solidFill>
              <a:srgbClr val="0070C0"/>
            </a:solidFill>
            <a:prstDash val="solid"/>
            <a:round/>
            <a:headEnd type="triangle" w="med" len="med"/>
            <a:tailEnd type="triangle" w="med" len="med"/>
          </a:ln>
          <a:effectLst/>
        </p:spPr>
      </p:cxnSp>
    </p:spTree>
    <p:extLst>
      <p:ext uri="{BB962C8B-B14F-4D97-AF65-F5344CB8AC3E}">
        <p14:creationId xmlns:p14="http://schemas.microsoft.com/office/powerpoint/2010/main" val="4352237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44"/>
                                        </p:tgtEl>
                                      </p:cBhvr>
                                    </p:animEffect>
                                    <p:set>
                                      <p:cBhvr>
                                        <p:cTn id="23" dur="1" fill="hold">
                                          <p:stCondLst>
                                            <p:cond delay="499"/>
                                          </p:stCondLst>
                                        </p:cTn>
                                        <p:tgtEl>
                                          <p:spTgt spid="4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41"/>
                                        </p:tgtEl>
                                      </p:cBhvr>
                                    </p:animEffect>
                                    <p:set>
                                      <p:cBhvr>
                                        <p:cTn id="26"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Split </a:t>
            </a:r>
            <a:r>
              <a:rPr lang="de-DE" dirty="0" err="1" smtClean="0"/>
              <a:t>the</a:t>
            </a:r>
            <a:r>
              <a:rPr lang="de-DE" dirty="0" smtClean="0"/>
              <a:t> </a:t>
            </a:r>
            <a:r>
              <a:rPr lang="de-DE" dirty="0" err="1" smtClean="0"/>
              <a:t>two</a:t>
            </a:r>
            <a:r>
              <a:rPr lang="de-DE" dirty="0" smtClean="0"/>
              <a:t> </a:t>
            </a:r>
            <a:r>
              <a:rPr lang="de-DE" dirty="0" err="1" smtClean="0"/>
              <a:t>roles</a:t>
            </a:r>
            <a:r>
              <a:rPr lang="de-DE" dirty="0" smtClean="0"/>
              <a:t> </a:t>
            </a:r>
            <a:r>
              <a:rPr lang="de-DE" dirty="0" err="1" smtClean="0"/>
              <a:t>of</a:t>
            </a:r>
            <a:r>
              <a:rPr lang="de-DE" dirty="0" smtClean="0"/>
              <a:t> an IP </a:t>
            </a:r>
            <a:r>
              <a:rPr lang="de-DE" dirty="0" err="1" smtClean="0"/>
              <a:t>address</a:t>
            </a:r>
            <a:r>
              <a:rPr lang="de-DE" dirty="0" smtClean="0"/>
              <a:t>: </a:t>
            </a:r>
            <a:r>
              <a:rPr lang="de-DE" dirty="0" err="1" smtClean="0"/>
              <a:t>localization</a:t>
            </a:r>
            <a:r>
              <a:rPr lang="de-DE" dirty="0" smtClean="0"/>
              <a:t> </a:t>
            </a:r>
            <a:r>
              <a:rPr lang="de-DE" dirty="0" err="1" smtClean="0"/>
              <a:t>and</a:t>
            </a:r>
            <a:r>
              <a:rPr lang="de-DE" dirty="0" smtClean="0"/>
              <a:t> </a:t>
            </a:r>
            <a:r>
              <a:rPr lang="de-DE" dirty="0" err="1" smtClean="0"/>
              <a:t>identification</a:t>
            </a:r>
            <a:r>
              <a:rPr lang="de-DE" dirty="0" smtClean="0"/>
              <a:t> </a:t>
            </a:r>
            <a:endParaRPr lang="de-DE" dirty="0"/>
          </a:p>
        </p:txBody>
      </p:sp>
      <p:sp>
        <p:nvSpPr>
          <p:cNvPr id="3" name="Inhaltsplatzhalter 2"/>
          <p:cNvSpPr>
            <a:spLocks noGrp="1"/>
          </p:cNvSpPr>
          <p:nvPr>
            <p:ph idx="1"/>
          </p:nvPr>
        </p:nvSpPr>
        <p:spPr/>
        <p:txBody>
          <a:bodyPr>
            <a:normAutofit/>
          </a:bodyPr>
          <a:lstStyle/>
          <a:p>
            <a:r>
              <a:rPr lang="en-US" b="1" dirty="0" smtClean="0"/>
              <a:t>Host Identity Protocol v2 </a:t>
            </a:r>
            <a:r>
              <a:rPr lang="en-US" dirty="0" smtClean="0"/>
              <a:t>(HIPv2, RFC 7401, was: 5201, updated by 6253, 8002)</a:t>
            </a:r>
          </a:p>
          <a:p>
            <a:pPr lvl="1"/>
            <a:r>
              <a:rPr lang="en-US" dirty="0" smtClean="0"/>
              <a:t>Introduction of HIP layer between routing and transport, </a:t>
            </a:r>
            <a:r>
              <a:rPr lang="en-US" dirty="0" smtClean="0"/>
              <a:t>Alternative to Mobile IP</a:t>
            </a:r>
          </a:p>
          <a:p>
            <a:pPr lvl="1"/>
            <a:r>
              <a:rPr lang="en-US" dirty="0" smtClean="0"/>
              <a:t>IP addresses for routing only, change depending on location (must be topological correct!)</a:t>
            </a:r>
          </a:p>
          <a:p>
            <a:pPr lvl="1"/>
            <a:r>
              <a:rPr lang="en-US" dirty="0" smtClean="0"/>
              <a:t>Identification via Host Identity Tag, used e.g. for TCP connection identification instead of IP address</a:t>
            </a:r>
          </a:p>
          <a:p>
            <a:pPr lvl="1"/>
            <a:r>
              <a:rPr lang="en-US" dirty="0" smtClean="0"/>
              <a:t>Host Identity Tag based on public keys</a:t>
            </a:r>
          </a:p>
          <a:p>
            <a:pPr lvl="2"/>
            <a:r>
              <a:rPr lang="en-US" dirty="0" smtClean="0"/>
              <a:t>Communication requires </a:t>
            </a:r>
            <a:r>
              <a:rPr lang="en-US" dirty="0" err="1" smtClean="0"/>
              <a:t>Diffie</a:t>
            </a:r>
            <a:r>
              <a:rPr lang="en-US" dirty="0" smtClean="0"/>
              <a:t> Hellman key exchange</a:t>
            </a:r>
          </a:p>
          <a:p>
            <a:pPr lvl="1"/>
            <a:r>
              <a:rPr lang="en-US" dirty="0" smtClean="0"/>
              <a:t>Pro</a:t>
            </a:r>
          </a:p>
          <a:p>
            <a:pPr lvl="2"/>
            <a:r>
              <a:rPr lang="en-US" dirty="0" smtClean="0"/>
              <a:t>No intermediate agent, normal IP routing</a:t>
            </a:r>
          </a:p>
          <a:p>
            <a:pPr lvl="1"/>
            <a:r>
              <a:rPr lang="en-US" dirty="0" smtClean="0"/>
              <a:t>Con</a:t>
            </a:r>
          </a:p>
          <a:p>
            <a:pPr lvl="2"/>
            <a:r>
              <a:rPr lang="en-US" dirty="0" smtClean="0"/>
              <a:t>Extra RTT due to key exchange, firewalls, </a:t>
            </a:r>
            <a:r>
              <a:rPr lang="en-US" dirty="0" smtClean="0">
                <a:solidFill>
                  <a:srgbClr val="FF0000"/>
                </a:solidFill>
              </a:rPr>
              <a:t>extra layer</a:t>
            </a:r>
          </a:p>
          <a:p>
            <a:pPr lvl="1"/>
            <a:r>
              <a:rPr lang="en-US" dirty="0" smtClean="0"/>
              <a:t>See also RFCs 5202, 5203, 5204, 5205, 5206, 5207, 5770…</a:t>
            </a:r>
          </a:p>
          <a:p>
            <a:pPr lvl="1"/>
            <a:endParaRPr lang="en-US" dirty="0" smtClean="0"/>
          </a:p>
          <a:p>
            <a:r>
              <a:rPr lang="en-US" b="1" dirty="0" smtClean="0"/>
              <a:t>Locator/ID Separation Protocol </a:t>
            </a:r>
            <a:r>
              <a:rPr lang="en-US" dirty="0" smtClean="0"/>
              <a:t>(LISP, RFC 6830) </a:t>
            </a:r>
          </a:p>
          <a:p>
            <a:pPr lvl="1"/>
            <a:r>
              <a:rPr lang="en-US" dirty="0" smtClean="0"/>
              <a:t>New routing concept, tunneling for data transport, </a:t>
            </a:r>
            <a:r>
              <a:rPr lang="en-US" dirty="0" smtClean="0">
                <a:solidFill>
                  <a:schemeClr val="accent6"/>
                </a:solidFill>
              </a:rPr>
              <a:t>no changes to hosts or core</a:t>
            </a:r>
          </a:p>
          <a:p>
            <a:pPr lvl="1"/>
            <a:r>
              <a:rPr lang="en-US" dirty="0" smtClean="0"/>
              <a:t>RLOC (Routing Locator): topologically assigned, used for routing</a:t>
            </a:r>
          </a:p>
          <a:p>
            <a:pPr lvl="1"/>
            <a:r>
              <a:rPr lang="en-US" dirty="0" smtClean="0"/>
              <a:t>EID (Endpoint Identifier): administratively assigned, used for identification </a:t>
            </a:r>
            <a:endParaRPr lang="en-US" dirty="0" smtClean="0"/>
          </a:p>
        </p:txBody>
      </p:sp>
      <p:sp>
        <p:nvSpPr>
          <p:cNvPr id="4" name="Fußzeilenplatzhalter 3"/>
          <p:cNvSpPr>
            <a:spLocks noGrp="1"/>
          </p:cNvSpPr>
          <p:nvPr>
            <p:ph type="ftr" sz="quarter" idx="10"/>
          </p:nvPr>
        </p:nvSpPr>
        <p:spPr/>
        <p:txBody>
          <a:bodyPr/>
          <a:lstStyle/>
          <a:p>
            <a:r>
              <a:rPr lang="en-US" smtClean="0"/>
              <a:t>Prof. Dr.-Ing. Jochen H. Schiller      www.jochenschiller.de       Mobile Communications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2424" y="5661248"/>
            <a:ext cx="908050" cy="508000"/>
          </a:xfrm>
          <a:prstGeom prst="rect">
            <a:avLst/>
          </a:prstGeom>
        </p:spPr>
      </p:pic>
    </p:spTree>
    <p:extLst>
      <p:ext uri="{BB962C8B-B14F-4D97-AF65-F5344CB8AC3E}">
        <p14:creationId xmlns:p14="http://schemas.microsoft.com/office/powerpoint/2010/main" val="256486669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2000" dirty="0"/>
              <a:t>Requirements for Mobile IPv4 (RFC </a:t>
            </a:r>
            <a:r>
              <a:rPr lang="en-US" sz="2000" dirty="0" smtClean="0"/>
              <a:t>5944 was: 3344</a:t>
            </a:r>
            <a:r>
              <a:rPr lang="en-US" sz="2000" dirty="0"/>
              <a:t>, was: 3220, was: </a:t>
            </a:r>
            <a:r>
              <a:rPr lang="en-US" sz="2000" dirty="0" smtClean="0"/>
              <a:t>…, </a:t>
            </a:r>
            <a:r>
              <a:rPr lang="en-US" sz="2000" dirty="0"/>
              <a:t>updated by: </a:t>
            </a:r>
            <a:r>
              <a:rPr lang="en-US" sz="2000" dirty="0" smtClean="0"/>
              <a:t>…)</a:t>
            </a:r>
            <a:endParaRPr lang="en-US" sz="2000" dirty="0"/>
          </a:p>
        </p:txBody>
      </p:sp>
      <p:sp>
        <p:nvSpPr>
          <p:cNvPr id="106499" name="Rectangle 3"/>
          <p:cNvSpPr>
            <a:spLocks noGrp="1" noChangeArrowheads="1"/>
          </p:cNvSpPr>
          <p:nvPr>
            <p:ph idx="1"/>
          </p:nvPr>
        </p:nvSpPr>
        <p:spPr/>
        <p:txBody>
          <a:bodyPr/>
          <a:lstStyle/>
          <a:p>
            <a:pPr>
              <a:lnSpc>
                <a:spcPct val="90000"/>
              </a:lnSpc>
            </a:pPr>
            <a:r>
              <a:rPr lang="en-US" dirty="0"/>
              <a:t>Transparency</a:t>
            </a:r>
          </a:p>
          <a:p>
            <a:pPr lvl="1">
              <a:lnSpc>
                <a:spcPct val="90000"/>
              </a:lnSpc>
            </a:pPr>
            <a:r>
              <a:rPr lang="en-US" dirty="0"/>
              <a:t>mobile end-systems keep their IP address</a:t>
            </a:r>
          </a:p>
          <a:p>
            <a:pPr lvl="1">
              <a:lnSpc>
                <a:spcPct val="90000"/>
              </a:lnSpc>
            </a:pPr>
            <a:r>
              <a:rPr lang="en-US" dirty="0"/>
              <a:t>continuation of communication after interruption of link possible</a:t>
            </a:r>
          </a:p>
          <a:p>
            <a:pPr lvl="1">
              <a:lnSpc>
                <a:spcPct val="90000"/>
              </a:lnSpc>
            </a:pPr>
            <a:r>
              <a:rPr lang="en-US" dirty="0"/>
              <a:t>point of connection to the fixed network can be </a:t>
            </a:r>
            <a:r>
              <a:rPr lang="en-US" dirty="0" smtClean="0"/>
              <a:t>changed</a:t>
            </a:r>
          </a:p>
          <a:p>
            <a:pPr lvl="1">
              <a:lnSpc>
                <a:spcPct val="90000"/>
              </a:lnSpc>
            </a:pPr>
            <a:endParaRPr lang="en-US" dirty="0"/>
          </a:p>
          <a:p>
            <a:pPr>
              <a:lnSpc>
                <a:spcPct val="90000"/>
              </a:lnSpc>
            </a:pPr>
            <a:r>
              <a:rPr lang="en-US" dirty="0"/>
              <a:t>Compatibility</a:t>
            </a:r>
          </a:p>
          <a:p>
            <a:pPr lvl="1">
              <a:lnSpc>
                <a:spcPct val="90000"/>
              </a:lnSpc>
            </a:pPr>
            <a:r>
              <a:rPr lang="en-US" dirty="0"/>
              <a:t>support of the same layer 2 protocols as IP</a:t>
            </a:r>
          </a:p>
          <a:p>
            <a:pPr lvl="1">
              <a:lnSpc>
                <a:spcPct val="90000"/>
              </a:lnSpc>
            </a:pPr>
            <a:r>
              <a:rPr lang="en-US" dirty="0"/>
              <a:t>no changes to current end-systems and routers required</a:t>
            </a:r>
          </a:p>
          <a:p>
            <a:pPr lvl="1">
              <a:lnSpc>
                <a:spcPct val="90000"/>
              </a:lnSpc>
            </a:pPr>
            <a:r>
              <a:rPr lang="en-US" dirty="0"/>
              <a:t>mobile end-systems can communicate with fixed </a:t>
            </a:r>
            <a:r>
              <a:rPr lang="en-US" dirty="0" smtClean="0"/>
              <a:t>systems</a:t>
            </a:r>
          </a:p>
          <a:p>
            <a:pPr lvl="1">
              <a:lnSpc>
                <a:spcPct val="90000"/>
              </a:lnSpc>
            </a:pPr>
            <a:endParaRPr lang="en-US" dirty="0"/>
          </a:p>
          <a:p>
            <a:pPr>
              <a:lnSpc>
                <a:spcPct val="90000"/>
              </a:lnSpc>
            </a:pPr>
            <a:r>
              <a:rPr lang="en-US" dirty="0"/>
              <a:t>Security</a:t>
            </a:r>
          </a:p>
          <a:p>
            <a:pPr lvl="1">
              <a:lnSpc>
                <a:spcPct val="90000"/>
              </a:lnSpc>
            </a:pPr>
            <a:r>
              <a:rPr lang="en-US" dirty="0"/>
              <a:t>authentication of all registration </a:t>
            </a:r>
            <a:r>
              <a:rPr lang="en-US" dirty="0" smtClean="0"/>
              <a:t>messages</a:t>
            </a:r>
          </a:p>
          <a:p>
            <a:pPr lvl="1">
              <a:lnSpc>
                <a:spcPct val="90000"/>
              </a:lnSpc>
            </a:pPr>
            <a:endParaRPr lang="en-US" dirty="0"/>
          </a:p>
          <a:p>
            <a:pPr>
              <a:lnSpc>
                <a:spcPct val="90000"/>
              </a:lnSpc>
            </a:pPr>
            <a:r>
              <a:rPr lang="en-US" dirty="0"/>
              <a:t>Efficiency and scalability</a:t>
            </a:r>
          </a:p>
          <a:p>
            <a:pPr lvl="1">
              <a:lnSpc>
                <a:spcPct val="90000"/>
              </a:lnSpc>
            </a:pPr>
            <a:r>
              <a:rPr lang="en-US" dirty="0"/>
              <a:t>only </a:t>
            </a:r>
            <a:r>
              <a:rPr lang="en-US" dirty="0" smtClean="0"/>
              <a:t>few </a:t>
            </a:r>
            <a:r>
              <a:rPr lang="en-US" dirty="0"/>
              <a:t>additional messages to the mobile system required (connection typically via a low bandwidth radio link)</a:t>
            </a:r>
          </a:p>
          <a:p>
            <a:pPr lvl="1">
              <a:lnSpc>
                <a:spcPct val="90000"/>
              </a:lnSpc>
            </a:pPr>
            <a:r>
              <a:rPr lang="en-US" dirty="0"/>
              <a:t>world-wide support of a large number of mobile systems in the whole Internet</a:t>
            </a:r>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Tasks</a:t>
            </a:r>
            <a:endParaRPr lang="en-US" dirty="0"/>
          </a:p>
        </p:txBody>
      </p:sp>
      <p:sp>
        <p:nvSpPr>
          <p:cNvPr id="3" name="Content Placeholder 2"/>
          <p:cNvSpPr>
            <a:spLocks noGrp="1"/>
          </p:cNvSpPr>
          <p:nvPr>
            <p:ph idx="1"/>
          </p:nvPr>
        </p:nvSpPr>
        <p:spPr/>
        <p:txBody>
          <a:bodyPr/>
          <a:lstStyle/>
          <a:p>
            <a:pPr lvl="1"/>
            <a:r>
              <a:rPr lang="en-US" dirty="0" smtClean="0"/>
              <a:t>How does IPv6 simplify Mobile IP?</a:t>
            </a:r>
          </a:p>
          <a:p>
            <a:pPr lvl="1"/>
            <a:r>
              <a:rPr lang="en-US" dirty="0" smtClean="0"/>
              <a:t>Wha</a:t>
            </a:r>
            <a:r>
              <a:rPr lang="en-US" dirty="0"/>
              <a:t>t is the motivation of micro-mobility support?</a:t>
            </a:r>
          </a:p>
          <a:p>
            <a:pPr lvl="1"/>
            <a:r>
              <a:rPr lang="en-US" dirty="0" smtClean="0"/>
              <a:t>What is a big advantage of PMIPv6?</a:t>
            </a:r>
          </a:p>
          <a:p>
            <a:pPr lvl="1"/>
            <a:r>
              <a:rPr lang="en-US" dirty="0" smtClean="0"/>
              <a:t>Which two roles does an IP address have? Why can this be problematic? Solutions?</a:t>
            </a:r>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389023654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t>Mobile ad hoc networks</a:t>
            </a:r>
            <a:endParaRPr lang="en-US"/>
          </a:p>
        </p:txBody>
      </p:sp>
      <p:sp>
        <p:nvSpPr>
          <p:cNvPr id="111619" name="Rectangle 3"/>
          <p:cNvSpPr>
            <a:spLocks noGrp="1" noChangeArrowheads="1"/>
          </p:cNvSpPr>
          <p:nvPr>
            <p:ph idx="1"/>
          </p:nvPr>
        </p:nvSpPr>
        <p:spPr/>
        <p:txBody>
          <a:bodyPr/>
          <a:lstStyle/>
          <a:p>
            <a:r>
              <a:rPr lang="en-US" smtClean="0"/>
              <a:t>Standard Mobile IP needs an infrastructure</a:t>
            </a:r>
          </a:p>
          <a:p>
            <a:pPr lvl="1"/>
            <a:r>
              <a:rPr lang="en-US" smtClean="0"/>
              <a:t>Home Agent/Foreign Agent in the fixed network</a:t>
            </a:r>
          </a:p>
          <a:p>
            <a:pPr lvl="1"/>
            <a:r>
              <a:rPr lang="en-US" smtClean="0"/>
              <a:t>DNS, routing etc. are not designed for mobility</a:t>
            </a:r>
          </a:p>
          <a:p>
            <a:r>
              <a:rPr lang="en-US" smtClean="0"/>
              <a:t>Sometimes there is no infrastructure!</a:t>
            </a:r>
          </a:p>
          <a:p>
            <a:pPr lvl="1"/>
            <a:r>
              <a:rPr lang="en-US" smtClean="0"/>
              <a:t>remote areas, ad-hoc meetings, disaster areas</a:t>
            </a:r>
          </a:p>
          <a:p>
            <a:pPr lvl="1"/>
            <a:r>
              <a:rPr lang="en-US" smtClean="0"/>
              <a:t>cost can also be an argument against an infrastructure!</a:t>
            </a:r>
          </a:p>
          <a:p>
            <a:r>
              <a:rPr lang="en-US" smtClean="0"/>
              <a:t>Main topic: routing</a:t>
            </a:r>
          </a:p>
          <a:p>
            <a:pPr lvl="1"/>
            <a:r>
              <a:rPr lang="en-US" smtClean="0"/>
              <a:t>no default router available</a:t>
            </a:r>
          </a:p>
          <a:p>
            <a:pPr lvl="1"/>
            <a:r>
              <a:rPr lang="en-US" smtClean="0"/>
              <a:t>every node should be able to forward</a:t>
            </a:r>
            <a:endParaRPr lang="en-US"/>
          </a:p>
        </p:txBody>
      </p:sp>
      <p:sp>
        <p:nvSpPr>
          <p:cNvPr id="30"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11629" name="Text Box 13"/>
          <p:cNvSpPr txBox="1">
            <a:spLocks noChangeArrowheads="1"/>
          </p:cNvSpPr>
          <p:nvPr/>
        </p:nvSpPr>
        <p:spPr bwMode="auto">
          <a:xfrm>
            <a:off x="4724400" y="6037263"/>
            <a:ext cx="319088" cy="336550"/>
          </a:xfrm>
          <a:prstGeom prst="rect">
            <a:avLst/>
          </a:prstGeom>
          <a:noFill/>
          <a:ln w="9525">
            <a:noFill/>
            <a:miter lim="800000"/>
            <a:headEnd/>
            <a:tailEnd/>
          </a:ln>
          <a:effectLst/>
        </p:spPr>
        <p:txBody>
          <a:bodyPr wrap="none" anchor="ctr">
            <a:spAutoFit/>
          </a:bodyPr>
          <a:lstStyle/>
          <a:p>
            <a:pPr eaLnBrk="0" hangingPunct="0"/>
            <a:r>
              <a:rPr lang="en-US" sz="1600">
                <a:latin typeface="Arial" pitchFamily="34" charset="0"/>
              </a:rPr>
              <a:t>A</a:t>
            </a:r>
          </a:p>
        </p:txBody>
      </p:sp>
      <p:sp>
        <p:nvSpPr>
          <p:cNvPr id="111630" name="Text Box 14"/>
          <p:cNvSpPr txBox="1">
            <a:spLocks noChangeArrowheads="1"/>
          </p:cNvSpPr>
          <p:nvPr/>
        </p:nvSpPr>
        <p:spPr bwMode="auto">
          <a:xfrm>
            <a:off x="6019800" y="6037263"/>
            <a:ext cx="319088" cy="336550"/>
          </a:xfrm>
          <a:prstGeom prst="rect">
            <a:avLst/>
          </a:prstGeom>
          <a:noFill/>
          <a:ln w="9525">
            <a:noFill/>
            <a:miter lim="800000"/>
            <a:headEnd/>
            <a:tailEnd/>
          </a:ln>
          <a:effectLst/>
        </p:spPr>
        <p:txBody>
          <a:bodyPr wrap="none" anchor="ctr">
            <a:spAutoFit/>
          </a:bodyPr>
          <a:lstStyle/>
          <a:p>
            <a:pPr eaLnBrk="0" hangingPunct="0"/>
            <a:r>
              <a:rPr lang="en-US" sz="1600">
                <a:latin typeface="Arial" pitchFamily="34" charset="0"/>
              </a:rPr>
              <a:t>B</a:t>
            </a:r>
          </a:p>
        </p:txBody>
      </p:sp>
      <p:sp>
        <p:nvSpPr>
          <p:cNvPr id="111631" name="Text Box 15"/>
          <p:cNvSpPr txBox="1">
            <a:spLocks noChangeArrowheads="1"/>
          </p:cNvSpPr>
          <p:nvPr/>
        </p:nvSpPr>
        <p:spPr bwMode="auto">
          <a:xfrm>
            <a:off x="7162800" y="6037263"/>
            <a:ext cx="330200" cy="336550"/>
          </a:xfrm>
          <a:prstGeom prst="rect">
            <a:avLst/>
          </a:prstGeom>
          <a:noFill/>
          <a:ln w="9525">
            <a:noFill/>
            <a:miter lim="800000"/>
            <a:headEnd/>
            <a:tailEnd/>
          </a:ln>
          <a:effectLst/>
        </p:spPr>
        <p:txBody>
          <a:bodyPr wrap="none" anchor="ctr">
            <a:spAutoFit/>
          </a:bodyPr>
          <a:lstStyle/>
          <a:p>
            <a:pPr eaLnBrk="0" hangingPunct="0"/>
            <a:r>
              <a:rPr lang="en-US" sz="1600">
                <a:latin typeface="Arial" pitchFamily="34" charset="0"/>
              </a:rPr>
              <a:t>C</a:t>
            </a:r>
          </a:p>
        </p:txBody>
      </p:sp>
      <p:grpSp>
        <p:nvGrpSpPr>
          <p:cNvPr id="111634" name="Group 18"/>
          <p:cNvGrpSpPr>
            <a:grpSpLocks/>
          </p:cNvGrpSpPr>
          <p:nvPr/>
        </p:nvGrpSpPr>
        <p:grpSpPr bwMode="auto">
          <a:xfrm>
            <a:off x="4572000" y="4665663"/>
            <a:ext cx="3200400" cy="762000"/>
            <a:chOff x="2208" y="1632"/>
            <a:chExt cx="2016" cy="480"/>
          </a:xfrm>
        </p:grpSpPr>
        <p:sp>
          <p:nvSpPr>
            <p:cNvPr id="111635" name="Oval 19"/>
            <p:cNvSpPr>
              <a:spLocks noChangeArrowheads="1"/>
            </p:cNvSpPr>
            <p:nvPr/>
          </p:nvSpPr>
          <p:spPr bwMode="auto">
            <a:xfrm>
              <a:off x="2592" y="1728"/>
              <a:ext cx="1248" cy="288"/>
            </a:xfrm>
            <a:prstGeom prst="ellipse">
              <a:avLst/>
            </a:prstGeom>
            <a:noFill/>
            <a:ln w="38100">
              <a:solidFill>
                <a:srgbClr val="FF0D0D"/>
              </a:solidFill>
              <a:round/>
              <a:headEnd/>
              <a:tailEnd/>
            </a:ln>
            <a:effectLst/>
          </p:spPr>
          <p:txBody>
            <a:bodyPr wrap="none" anchor="ctr"/>
            <a:lstStyle/>
            <a:p>
              <a:endParaRPr lang="en-US"/>
            </a:p>
          </p:txBody>
        </p:sp>
        <p:sp>
          <p:nvSpPr>
            <p:cNvPr id="111636" name="Oval 20"/>
            <p:cNvSpPr>
              <a:spLocks noChangeArrowheads="1"/>
            </p:cNvSpPr>
            <p:nvPr/>
          </p:nvSpPr>
          <p:spPr bwMode="auto">
            <a:xfrm>
              <a:off x="2352" y="1680"/>
              <a:ext cx="1728" cy="384"/>
            </a:xfrm>
            <a:prstGeom prst="ellipse">
              <a:avLst/>
            </a:prstGeom>
            <a:noFill/>
            <a:ln w="28575">
              <a:solidFill>
                <a:srgbClr val="FF0D0D"/>
              </a:solidFill>
              <a:round/>
              <a:headEnd/>
              <a:tailEnd/>
            </a:ln>
            <a:effectLst/>
          </p:spPr>
          <p:txBody>
            <a:bodyPr wrap="none" anchor="ctr"/>
            <a:lstStyle/>
            <a:p>
              <a:endParaRPr lang="en-US"/>
            </a:p>
          </p:txBody>
        </p:sp>
        <p:sp>
          <p:nvSpPr>
            <p:cNvPr id="111637" name="Oval 21"/>
            <p:cNvSpPr>
              <a:spLocks noChangeArrowheads="1"/>
            </p:cNvSpPr>
            <p:nvPr/>
          </p:nvSpPr>
          <p:spPr bwMode="auto">
            <a:xfrm>
              <a:off x="2208" y="1632"/>
              <a:ext cx="2016" cy="480"/>
            </a:xfrm>
            <a:prstGeom prst="ellipse">
              <a:avLst/>
            </a:prstGeom>
            <a:noFill/>
            <a:ln w="19050">
              <a:solidFill>
                <a:srgbClr val="FF0D0D"/>
              </a:solidFill>
              <a:round/>
              <a:headEnd/>
              <a:tailEnd/>
            </a:ln>
            <a:effectLst/>
          </p:spPr>
          <p:txBody>
            <a:bodyPr wrap="none" anchor="ctr"/>
            <a:lstStyle/>
            <a:p>
              <a:endParaRPr lang="en-US"/>
            </a:p>
          </p:txBody>
        </p:sp>
        <p:sp>
          <p:nvSpPr>
            <p:cNvPr id="111638" name="Oval 22"/>
            <p:cNvSpPr>
              <a:spLocks noChangeArrowheads="1"/>
            </p:cNvSpPr>
            <p:nvPr/>
          </p:nvSpPr>
          <p:spPr bwMode="auto">
            <a:xfrm>
              <a:off x="2784" y="1776"/>
              <a:ext cx="864" cy="192"/>
            </a:xfrm>
            <a:prstGeom prst="ellipse">
              <a:avLst/>
            </a:prstGeom>
            <a:noFill/>
            <a:ln w="57150">
              <a:solidFill>
                <a:srgbClr val="FF0D0D"/>
              </a:solidFill>
              <a:round/>
              <a:headEnd/>
              <a:tailEnd/>
            </a:ln>
            <a:effectLst/>
          </p:spPr>
          <p:txBody>
            <a:bodyPr wrap="none" anchor="ctr"/>
            <a:lstStyle/>
            <a:p>
              <a:endParaRPr lang="en-US"/>
            </a:p>
          </p:txBody>
        </p:sp>
        <p:sp>
          <p:nvSpPr>
            <p:cNvPr id="111639" name="Oval 23"/>
            <p:cNvSpPr>
              <a:spLocks noChangeArrowheads="1"/>
            </p:cNvSpPr>
            <p:nvPr/>
          </p:nvSpPr>
          <p:spPr bwMode="auto">
            <a:xfrm>
              <a:off x="3004" y="1824"/>
              <a:ext cx="424" cy="96"/>
            </a:xfrm>
            <a:prstGeom prst="ellipse">
              <a:avLst/>
            </a:prstGeom>
            <a:noFill/>
            <a:ln w="76200">
              <a:solidFill>
                <a:srgbClr val="FF0D0D"/>
              </a:solidFill>
              <a:round/>
              <a:headEnd/>
              <a:tailEnd/>
            </a:ln>
            <a:effectLst/>
          </p:spPr>
          <p:txBody>
            <a:bodyPr wrap="none" anchor="ctr"/>
            <a:lstStyle/>
            <a:p>
              <a:endParaRPr lang="en-US"/>
            </a:p>
          </p:txBody>
        </p:sp>
      </p:grpSp>
      <p:grpSp>
        <p:nvGrpSpPr>
          <p:cNvPr id="111640" name="Group 24"/>
          <p:cNvGrpSpPr>
            <a:grpSpLocks/>
          </p:cNvGrpSpPr>
          <p:nvPr/>
        </p:nvGrpSpPr>
        <p:grpSpPr bwMode="auto">
          <a:xfrm>
            <a:off x="5715000" y="4665663"/>
            <a:ext cx="3200400" cy="762000"/>
            <a:chOff x="2208" y="1632"/>
            <a:chExt cx="2016" cy="480"/>
          </a:xfrm>
        </p:grpSpPr>
        <p:sp>
          <p:nvSpPr>
            <p:cNvPr id="111641" name="Oval 25"/>
            <p:cNvSpPr>
              <a:spLocks noChangeArrowheads="1"/>
            </p:cNvSpPr>
            <p:nvPr/>
          </p:nvSpPr>
          <p:spPr bwMode="auto">
            <a:xfrm>
              <a:off x="2592" y="1728"/>
              <a:ext cx="1248" cy="288"/>
            </a:xfrm>
            <a:prstGeom prst="ellipse">
              <a:avLst/>
            </a:prstGeom>
            <a:noFill/>
            <a:ln w="38100">
              <a:solidFill>
                <a:srgbClr val="66FF66"/>
              </a:solidFill>
              <a:round/>
              <a:headEnd/>
              <a:tailEnd/>
            </a:ln>
            <a:effectLst/>
          </p:spPr>
          <p:txBody>
            <a:bodyPr wrap="none" anchor="ctr"/>
            <a:lstStyle/>
            <a:p>
              <a:endParaRPr lang="en-US"/>
            </a:p>
          </p:txBody>
        </p:sp>
        <p:sp>
          <p:nvSpPr>
            <p:cNvPr id="111642" name="Oval 26"/>
            <p:cNvSpPr>
              <a:spLocks noChangeArrowheads="1"/>
            </p:cNvSpPr>
            <p:nvPr/>
          </p:nvSpPr>
          <p:spPr bwMode="auto">
            <a:xfrm>
              <a:off x="2352" y="1680"/>
              <a:ext cx="1728" cy="384"/>
            </a:xfrm>
            <a:prstGeom prst="ellipse">
              <a:avLst/>
            </a:prstGeom>
            <a:noFill/>
            <a:ln w="28575">
              <a:solidFill>
                <a:srgbClr val="66FF66"/>
              </a:solidFill>
              <a:round/>
              <a:headEnd/>
              <a:tailEnd/>
            </a:ln>
            <a:effectLst/>
          </p:spPr>
          <p:txBody>
            <a:bodyPr wrap="none" anchor="ctr"/>
            <a:lstStyle/>
            <a:p>
              <a:endParaRPr lang="en-US"/>
            </a:p>
          </p:txBody>
        </p:sp>
        <p:sp>
          <p:nvSpPr>
            <p:cNvPr id="111643" name="Oval 27"/>
            <p:cNvSpPr>
              <a:spLocks noChangeArrowheads="1"/>
            </p:cNvSpPr>
            <p:nvPr/>
          </p:nvSpPr>
          <p:spPr bwMode="auto">
            <a:xfrm>
              <a:off x="2208" y="1632"/>
              <a:ext cx="2016" cy="480"/>
            </a:xfrm>
            <a:prstGeom prst="ellipse">
              <a:avLst/>
            </a:prstGeom>
            <a:noFill/>
            <a:ln w="19050">
              <a:solidFill>
                <a:srgbClr val="66FF66"/>
              </a:solidFill>
              <a:round/>
              <a:headEnd/>
              <a:tailEnd/>
            </a:ln>
            <a:effectLst/>
          </p:spPr>
          <p:txBody>
            <a:bodyPr wrap="none" anchor="ctr"/>
            <a:lstStyle/>
            <a:p>
              <a:endParaRPr lang="en-US"/>
            </a:p>
          </p:txBody>
        </p:sp>
        <p:sp>
          <p:nvSpPr>
            <p:cNvPr id="111644" name="Oval 28"/>
            <p:cNvSpPr>
              <a:spLocks noChangeArrowheads="1"/>
            </p:cNvSpPr>
            <p:nvPr/>
          </p:nvSpPr>
          <p:spPr bwMode="auto">
            <a:xfrm>
              <a:off x="2784" y="1776"/>
              <a:ext cx="864" cy="192"/>
            </a:xfrm>
            <a:prstGeom prst="ellipse">
              <a:avLst/>
            </a:prstGeom>
            <a:noFill/>
            <a:ln w="57150">
              <a:solidFill>
                <a:srgbClr val="66FF66"/>
              </a:solidFill>
              <a:round/>
              <a:headEnd/>
              <a:tailEnd/>
            </a:ln>
            <a:effectLst/>
          </p:spPr>
          <p:txBody>
            <a:bodyPr wrap="none" anchor="ctr"/>
            <a:lstStyle/>
            <a:p>
              <a:endParaRPr lang="en-US"/>
            </a:p>
          </p:txBody>
        </p:sp>
        <p:sp>
          <p:nvSpPr>
            <p:cNvPr id="111645" name="Oval 29"/>
            <p:cNvSpPr>
              <a:spLocks noChangeArrowheads="1"/>
            </p:cNvSpPr>
            <p:nvPr/>
          </p:nvSpPr>
          <p:spPr bwMode="auto">
            <a:xfrm>
              <a:off x="3004" y="1824"/>
              <a:ext cx="424" cy="96"/>
            </a:xfrm>
            <a:prstGeom prst="ellipse">
              <a:avLst/>
            </a:prstGeom>
            <a:noFill/>
            <a:ln w="76200">
              <a:solidFill>
                <a:srgbClr val="66FF66"/>
              </a:solidFill>
              <a:round/>
              <a:headEnd/>
              <a:tailEnd/>
            </a:ln>
            <a:effectLst/>
          </p:spPr>
          <p:txBody>
            <a:bodyPr wrap="none" anchor="ctr"/>
            <a:lstStyle/>
            <a:p>
              <a:endParaRPr lang="en-US"/>
            </a:p>
          </p:txBody>
        </p:sp>
      </p:grpSp>
      <p:grpSp>
        <p:nvGrpSpPr>
          <p:cNvPr id="111646" name="Group 30"/>
          <p:cNvGrpSpPr>
            <a:grpSpLocks/>
          </p:cNvGrpSpPr>
          <p:nvPr/>
        </p:nvGrpSpPr>
        <p:grpSpPr bwMode="auto">
          <a:xfrm>
            <a:off x="3352800" y="4665663"/>
            <a:ext cx="3200400" cy="762000"/>
            <a:chOff x="2208" y="1632"/>
            <a:chExt cx="2016" cy="480"/>
          </a:xfrm>
        </p:grpSpPr>
        <p:sp>
          <p:nvSpPr>
            <p:cNvPr id="111647" name="Oval 31"/>
            <p:cNvSpPr>
              <a:spLocks noChangeArrowheads="1"/>
            </p:cNvSpPr>
            <p:nvPr/>
          </p:nvSpPr>
          <p:spPr bwMode="auto">
            <a:xfrm>
              <a:off x="2592" y="1728"/>
              <a:ext cx="1248" cy="288"/>
            </a:xfrm>
            <a:prstGeom prst="ellipse">
              <a:avLst/>
            </a:prstGeom>
            <a:noFill/>
            <a:ln w="38100">
              <a:solidFill>
                <a:srgbClr val="0066FF"/>
              </a:solidFill>
              <a:round/>
              <a:headEnd/>
              <a:tailEnd/>
            </a:ln>
            <a:effectLst/>
          </p:spPr>
          <p:txBody>
            <a:bodyPr wrap="none" anchor="ctr"/>
            <a:lstStyle/>
            <a:p>
              <a:endParaRPr lang="en-US"/>
            </a:p>
          </p:txBody>
        </p:sp>
        <p:sp>
          <p:nvSpPr>
            <p:cNvPr id="111648" name="Oval 32"/>
            <p:cNvSpPr>
              <a:spLocks noChangeArrowheads="1"/>
            </p:cNvSpPr>
            <p:nvPr/>
          </p:nvSpPr>
          <p:spPr bwMode="auto">
            <a:xfrm>
              <a:off x="2352" y="1680"/>
              <a:ext cx="1728" cy="384"/>
            </a:xfrm>
            <a:prstGeom prst="ellipse">
              <a:avLst/>
            </a:prstGeom>
            <a:noFill/>
            <a:ln w="28575">
              <a:solidFill>
                <a:srgbClr val="0066FF"/>
              </a:solidFill>
              <a:round/>
              <a:headEnd/>
              <a:tailEnd/>
            </a:ln>
            <a:effectLst/>
          </p:spPr>
          <p:txBody>
            <a:bodyPr wrap="none" anchor="ctr"/>
            <a:lstStyle/>
            <a:p>
              <a:endParaRPr lang="en-US"/>
            </a:p>
          </p:txBody>
        </p:sp>
        <p:sp>
          <p:nvSpPr>
            <p:cNvPr id="111649" name="Oval 33"/>
            <p:cNvSpPr>
              <a:spLocks noChangeArrowheads="1"/>
            </p:cNvSpPr>
            <p:nvPr/>
          </p:nvSpPr>
          <p:spPr bwMode="auto">
            <a:xfrm>
              <a:off x="2208" y="1632"/>
              <a:ext cx="2016" cy="480"/>
            </a:xfrm>
            <a:prstGeom prst="ellipse">
              <a:avLst/>
            </a:prstGeom>
            <a:noFill/>
            <a:ln w="19050">
              <a:solidFill>
                <a:srgbClr val="0066FF"/>
              </a:solidFill>
              <a:round/>
              <a:headEnd/>
              <a:tailEnd/>
            </a:ln>
            <a:effectLst/>
          </p:spPr>
          <p:txBody>
            <a:bodyPr wrap="none" anchor="ctr"/>
            <a:lstStyle/>
            <a:p>
              <a:endParaRPr lang="en-US"/>
            </a:p>
          </p:txBody>
        </p:sp>
        <p:sp>
          <p:nvSpPr>
            <p:cNvPr id="111650" name="Oval 34"/>
            <p:cNvSpPr>
              <a:spLocks noChangeArrowheads="1"/>
            </p:cNvSpPr>
            <p:nvPr/>
          </p:nvSpPr>
          <p:spPr bwMode="auto">
            <a:xfrm>
              <a:off x="2784" y="1776"/>
              <a:ext cx="864" cy="192"/>
            </a:xfrm>
            <a:prstGeom prst="ellipse">
              <a:avLst/>
            </a:prstGeom>
            <a:noFill/>
            <a:ln w="57150">
              <a:solidFill>
                <a:srgbClr val="0066FF"/>
              </a:solidFill>
              <a:round/>
              <a:headEnd/>
              <a:tailEnd/>
            </a:ln>
            <a:effectLst/>
          </p:spPr>
          <p:txBody>
            <a:bodyPr wrap="none" anchor="ctr"/>
            <a:lstStyle/>
            <a:p>
              <a:endParaRPr lang="en-US"/>
            </a:p>
          </p:txBody>
        </p:sp>
        <p:sp>
          <p:nvSpPr>
            <p:cNvPr id="111651" name="Oval 35"/>
            <p:cNvSpPr>
              <a:spLocks noChangeArrowheads="1"/>
            </p:cNvSpPr>
            <p:nvPr/>
          </p:nvSpPr>
          <p:spPr bwMode="auto">
            <a:xfrm>
              <a:off x="3004" y="1824"/>
              <a:ext cx="424" cy="96"/>
            </a:xfrm>
            <a:prstGeom prst="ellipse">
              <a:avLst/>
            </a:prstGeom>
            <a:noFill/>
            <a:ln w="76200">
              <a:solidFill>
                <a:srgbClr val="0066FF"/>
              </a:solidFill>
              <a:round/>
              <a:headEnd/>
              <a:tailEnd/>
            </a:ln>
            <a:effectLst/>
          </p:spPr>
          <p:txBody>
            <a:bodyPr wrap="none" anchor="ctr"/>
            <a:lstStyle/>
            <a:p>
              <a:endParaRPr lang="en-US"/>
            </a:p>
          </p:txBody>
        </p:sp>
      </p:grpSp>
      <p:sp>
        <p:nvSpPr>
          <p:cNvPr id="111632" name="Freeform 16"/>
          <p:cNvSpPr>
            <a:spLocks/>
          </p:cNvSpPr>
          <p:nvPr/>
        </p:nvSpPr>
        <p:spPr bwMode="auto">
          <a:xfrm>
            <a:off x="4953000" y="4437063"/>
            <a:ext cx="1295400" cy="609600"/>
          </a:xfrm>
          <a:custGeom>
            <a:avLst/>
            <a:gdLst/>
            <a:ahLst/>
            <a:cxnLst>
              <a:cxn ang="0">
                <a:pos x="0" y="288"/>
              </a:cxn>
              <a:cxn ang="0">
                <a:pos x="288" y="0"/>
              </a:cxn>
              <a:cxn ang="0">
                <a:pos x="576" y="288"/>
              </a:cxn>
            </a:cxnLst>
            <a:rect l="0" t="0" r="r" b="b"/>
            <a:pathLst>
              <a:path w="576" h="288">
                <a:moveTo>
                  <a:pt x="0" y="288"/>
                </a:moveTo>
                <a:cubicBezTo>
                  <a:pt x="96" y="144"/>
                  <a:pt x="192" y="0"/>
                  <a:pt x="288" y="0"/>
                </a:cubicBezTo>
                <a:cubicBezTo>
                  <a:pt x="384" y="0"/>
                  <a:pt x="528" y="240"/>
                  <a:pt x="576" y="288"/>
                </a:cubicBezTo>
              </a:path>
            </a:pathLst>
          </a:custGeom>
          <a:noFill/>
          <a:ln w="38100" cap="flat" cmpd="sng">
            <a:solidFill>
              <a:schemeClr val="tx1"/>
            </a:solidFill>
            <a:prstDash val="solid"/>
            <a:round/>
            <a:headEnd type="none" w="med" len="med"/>
            <a:tailEnd type="triangle" w="med" len="med"/>
          </a:ln>
          <a:effectLst/>
        </p:spPr>
        <p:txBody>
          <a:bodyPr wrap="none" anchor="ctr"/>
          <a:lstStyle/>
          <a:p>
            <a:endParaRPr lang="en-US"/>
          </a:p>
        </p:txBody>
      </p:sp>
      <p:sp>
        <p:nvSpPr>
          <p:cNvPr id="111633" name="Freeform 17"/>
          <p:cNvSpPr>
            <a:spLocks/>
          </p:cNvSpPr>
          <p:nvPr/>
        </p:nvSpPr>
        <p:spPr bwMode="auto">
          <a:xfrm>
            <a:off x="6248400" y="4437063"/>
            <a:ext cx="1143000" cy="609600"/>
          </a:xfrm>
          <a:custGeom>
            <a:avLst/>
            <a:gdLst/>
            <a:ahLst/>
            <a:cxnLst>
              <a:cxn ang="0">
                <a:pos x="0" y="288"/>
              </a:cxn>
              <a:cxn ang="0">
                <a:pos x="288" y="0"/>
              </a:cxn>
              <a:cxn ang="0">
                <a:pos x="576" y="288"/>
              </a:cxn>
            </a:cxnLst>
            <a:rect l="0" t="0" r="r" b="b"/>
            <a:pathLst>
              <a:path w="576" h="288">
                <a:moveTo>
                  <a:pt x="0" y="288"/>
                </a:moveTo>
                <a:cubicBezTo>
                  <a:pt x="96" y="144"/>
                  <a:pt x="192" y="0"/>
                  <a:pt x="288" y="0"/>
                </a:cubicBezTo>
                <a:cubicBezTo>
                  <a:pt x="384" y="0"/>
                  <a:pt x="528" y="240"/>
                  <a:pt x="576" y="288"/>
                </a:cubicBezTo>
              </a:path>
            </a:pathLst>
          </a:custGeom>
          <a:noFill/>
          <a:ln w="38100" cap="flat" cmpd="sng">
            <a:solidFill>
              <a:schemeClr val="tx1"/>
            </a:solidFill>
            <a:prstDash val="solid"/>
            <a:round/>
            <a:headEnd type="none" w="med" len="med"/>
            <a:tailEnd type="triangle" w="med" len="med"/>
          </a:ln>
          <a:effectLst/>
        </p:spPr>
        <p:txBody>
          <a:bodyPr wrap="none" anchor="ctr"/>
          <a:lstStyle/>
          <a:p>
            <a:endParaRPr lang="en-US"/>
          </a:p>
        </p:txBody>
      </p:sp>
      <p:pic>
        <p:nvPicPr>
          <p:cNvPr id="111625" name="Picture 9"/>
          <p:cNvPicPr>
            <a:picLocks noChangeAspect="1" noChangeArrowheads="1"/>
          </p:cNvPicPr>
          <p:nvPr/>
        </p:nvPicPr>
        <p:blipFill>
          <a:blip r:embed="rId2" cstate="print"/>
          <a:srcRect/>
          <a:stretch>
            <a:fillRect/>
          </a:stretch>
        </p:blipFill>
        <p:spPr bwMode="auto">
          <a:xfrm>
            <a:off x="4724401" y="5046663"/>
            <a:ext cx="276225" cy="990600"/>
          </a:xfrm>
          <a:prstGeom prst="rect">
            <a:avLst/>
          </a:prstGeom>
          <a:noFill/>
          <a:ln w="9525">
            <a:noFill/>
            <a:miter lim="800000"/>
            <a:headEnd/>
            <a:tailEnd/>
          </a:ln>
          <a:effectLst/>
        </p:spPr>
      </p:pic>
      <p:pic>
        <p:nvPicPr>
          <p:cNvPr id="111626" name="Picture 10"/>
          <p:cNvPicPr>
            <a:picLocks noChangeAspect="1" noChangeArrowheads="1"/>
          </p:cNvPicPr>
          <p:nvPr/>
        </p:nvPicPr>
        <p:blipFill>
          <a:blip r:embed="rId2" cstate="print"/>
          <a:srcRect/>
          <a:stretch>
            <a:fillRect/>
          </a:stretch>
        </p:blipFill>
        <p:spPr bwMode="auto">
          <a:xfrm>
            <a:off x="7162801" y="5046663"/>
            <a:ext cx="276225" cy="990600"/>
          </a:xfrm>
          <a:prstGeom prst="rect">
            <a:avLst/>
          </a:prstGeom>
          <a:noFill/>
          <a:ln w="9525">
            <a:noFill/>
            <a:miter lim="800000"/>
            <a:headEnd/>
            <a:tailEnd/>
          </a:ln>
          <a:effectLst/>
        </p:spPr>
      </p:pic>
      <p:pic>
        <p:nvPicPr>
          <p:cNvPr id="111628" name="Picture 12"/>
          <p:cNvPicPr>
            <a:picLocks noChangeAspect="1" noChangeArrowheads="1"/>
          </p:cNvPicPr>
          <p:nvPr/>
        </p:nvPicPr>
        <p:blipFill>
          <a:blip r:embed="rId2" cstate="print"/>
          <a:srcRect/>
          <a:stretch>
            <a:fillRect/>
          </a:stretch>
        </p:blipFill>
        <p:spPr bwMode="auto">
          <a:xfrm>
            <a:off x="6019801" y="5046663"/>
            <a:ext cx="276225" cy="9906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01" name="Rectangle 169"/>
          <p:cNvSpPr>
            <a:spLocks noGrp="1" noChangeArrowheads="1"/>
          </p:cNvSpPr>
          <p:nvPr>
            <p:ph type="title"/>
          </p:nvPr>
        </p:nvSpPr>
        <p:spPr/>
        <p:txBody>
          <a:bodyPr/>
          <a:lstStyle/>
          <a:p>
            <a:r>
              <a:rPr lang="en-US"/>
              <a:t>Solution: Wireless ad-hoc networks</a:t>
            </a:r>
          </a:p>
        </p:txBody>
      </p:sp>
      <p:sp>
        <p:nvSpPr>
          <p:cNvPr id="172202" name="Rectangle 170"/>
          <p:cNvSpPr>
            <a:spLocks noGrp="1" noChangeArrowheads="1"/>
          </p:cNvSpPr>
          <p:nvPr>
            <p:ph idx="1"/>
          </p:nvPr>
        </p:nvSpPr>
        <p:spPr/>
        <p:txBody>
          <a:bodyPr/>
          <a:lstStyle/>
          <a:p>
            <a:r>
              <a:rPr lang="en-US" dirty="0"/>
              <a:t>Network without infrastructure</a:t>
            </a:r>
          </a:p>
          <a:p>
            <a:pPr lvl="1"/>
            <a:r>
              <a:rPr lang="en-US" dirty="0"/>
              <a:t>Use components of participants for networking</a:t>
            </a:r>
          </a:p>
          <a:p>
            <a:endParaRPr lang="en-US" dirty="0"/>
          </a:p>
          <a:p>
            <a:r>
              <a:rPr lang="en-US" dirty="0"/>
              <a:t>Examples</a:t>
            </a:r>
          </a:p>
          <a:p>
            <a:pPr lvl="1"/>
            <a:r>
              <a:rPr lang="en-US" dirty="0"/>
              <a:t>Single-hop: All partners max. one hop apart</a:t>
            </a:r>
          </a:p>
          <a:p>
            <a:pPr lvl="2"/>
            <a:r>
              <a:rPr lang="en-US" dirty="0"/>
              <a:t>Bluetooth </a:t>
            </a:r>
            <a:r>
              <a:rPr lang="en-US" dirty="0" err="1"/>
              <a:t>piconet</a:t>
            </a:r>
            <a:r>
              <a:rPr lang="en-US" dirty="0"/>
              <a:t>, </a:t>
            </a:r>
            <a:r>
              <a:rPr lang="en-US" dirty="0" smtClean="0"/>
              <a:t>tablets </a:t>
            </a:r>
            <a:r>
              <a:rPr lang="en-US" dirty="0"/>
              <a:t>in a room,</a:t>
            </a:r>
            <a:br>
              <a:rPr lang="en-US" dirty="0"/>
            </a:br>
            <a:r>
              <a:rPr lang="en-US" dirty="0"/>
              <a:t>gaming devices…</a:t>
            </a:r>
          </a:p>
          <a:p>
            <a:pPr lvl="1"/>
            <a:endParaRPr lang="en-US" dirty="0"/>
          </a:p>
          <a:p>
            <a:pPr lvl="1"/>
            <a:endParaRPr lang="en-US" dirty="0"/>
          </a:p>
          <a:p>
            <a:pPr lvl="1"/>
            <a:r>
              <a:rPr lang="en-US" dirty="0"/>
              <a:t>Multi-hop: Cover larger distances, </a:t>
            </a:r>
            <a:br>
              <a:rPr lang="en-US" dirty="0"/>
            </a:br>
            <a:r>
              <a:rPr lang="en-US" dirty="0"/>
              <a:t>circumvent obstacles</a:t>
            </a:r>
          </a:p>
          <a:p>
            <a:pPr lvl="2"/>
            <a:r>
              <a:rPr lang="en-US" dirty="0"/>
              <a:t>Bluetooth </a:t>
            </a:r>
            <a:r>
              <a:rPr lang="en-US" dirty="0" err="1"/>
              <a:t>scatternet</a:t>
            </a:r>
            <a:r>
              <a:rPr lang="en-US" dirty="0"/>
              <a:t>, TETRA police network, </a:t>
            </a:r>
            <a:br>
              <a:rPr lang="en-US" dirty="0"/>
            </a:br>
            <a:r>
              <a:rPr lang="en-US" dirty="0"/>
              <a:t>car-to-car networks…</a:t>
            </a:r>
          </a:p>
          <a:p>
            <a:endParaRPr lang="en-US" dirty="0"/>
          </a:p>
          <a:p>
            <a:r>
              <a:rPr lang="en-US" dirty="0"/>
              <a:t>Internet: MANET (Mobile Ad-hoc Networking) </a:t>
            </a:r>
            <a:r>
              <a:rPr lang="en-US" dirty="0" smtClean="0"/>
              <a:t>group</a:t>
            </a:r>
          </a:p>
          <a:p>
            <a:pPr lvl="1"/>
            <a:r>
              <a:rPr lang="en-US" dirty="0" smtClean="0"/>
              <a:t>IEEE mesh networks solve similar issues on layer 2 – but think of layer 2 vs. layer 3 addresses!</a:t>
            </a:r>
            <a:endParaRPr lang="en-US" dirty="0"/>
          </a:p>
        </p:txBody>
      </p:sp>
      <p:sp>
        <p:nvSpPr>
          <p:cNvPr id="169"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cxnSp>
        <p:nvCxnSpPr>
          <p:cNvPr id="172036" name="AutoShape 4"/>
          <p:cNvCxnSpPr>
            <a:cxnSpLocks noChangeShapeType="1"/>
            <a:stCxn id="0" idx="3"/>
            <a:endCxn id="0" idx="0"/>
          </p:cNvCxnSpPr>
          <p:nvPr/>
        </p:nvCxnSpPr>
        <p:spPr bwMode="auto">
          <a:xfrm>
            <a:off x="8285164" y="2298701"/>
            <a:ext cx="619125" cy="339725"/>
          </a:xfrm>
          <a:prstGeom prst="straightConnector1">
            <a:avLst/>
          </a:prstGeom>
          <a:noFill/>
          <a:ln w="28575">
            <a:solidFill>
              <a:schemeClr val="accent2"/>
            </a:solidFill>
            <a:round/>
            <a:headEnd type="triangle" w="med" len="med"/>
            <a:tailEnd type="triangle" w="med" len="med"/>
          </a:ln>
          <a:effectLst/>
        </p:spPr>
      </p:cxnSp>
      <p:cxnSp>
        <p:nvCxnSpPr>
          <p:cNvPr id="172037" name="AutoShape 5"/>
          <p:cNvCxnSpPr>
            <a:cxnSpLocks noChangeShapeType="1"/>
            <a:stCxn id="0" idx="0"/>
            <a:endCxn id="172098" idx="26"/>
          </p:cNvCxnSpPr>
          <p:nvPr/>
        </p:nvCxnSpPr>
        <p:spPr bwMode="auto">
          <a:xfrm flipV="1">
            <a:off x="8904289" y="2439989"/>
            <a:ext cx="822325" cy="198437"/>
          </a:xfrm>
          <a:prstGeom prst="straightConnector1">
            <a:avLst/>
          </a:prstGeom>
          <a:noFill/>
          <a:ln w="28575">
            <a:solidFill>
              <a:schemeClr val="accent2"/>
            </a:solidFill>
            <a:round/>
            <a:headEnd type="triangle" w="med" len="med"/>
            <a:tailEnd type="triangle" w="med" len="med"/>
          </a:ln>
          <a:effectLst/>
        </p:spPr>
      </p:cxnSp>
      <p:cxnSp>
        <p:nvCxnSpPr>
          <p:cNvPr id="172038" name="AutoShape 6"/>
          <p:cNvCxnSpPr>
            <a:cxnSpLocks noChangeShapeType="1"/>
            <a:stCxn id="0" idx="3"/>
            <a:endCxn id="172098" idx="25"/>
          </p:cNvCxnSpPr>
          <p:nvPr/>
        </p:nvCxnSpPr>
        <p:spPr bwMode="auto">
          <a:xfrm>
            <a:off x="8285164" y="2298700"/>
            <a:ext cx="1431925" cy="158750"/>
          </a:xfrm>
          <a:prstGeom prst="straightConnector1">
            <a:avLst/>
          </a:prstGeom>
          <a:noFill/>
          <a:ln w="28575">
            <a:solidFill>
              <a:schemeClr val="accent2"/>
            </a:solidFill>
            <a:round/>
            <a:headEnd type="triangle" w="med" len="med"/>
            <a:tailEnd type="triangle" w="med" len="med"/>
          </a:ln>
          <a:effectLst/>
        </p:spPr>
      </p:cxnSp>
      <p:pic>
        <p:nvPicPr>
          <p:cNvPr id="172039" name="Picture 7" descr="j0197469"/>
          <p:cNvPicPr>
            <a:picLocks noChangeAspect="1" noChangeArrowheads="1"/>
          </p:cNvPicPr>
          <p:nvPr/>
        </p:nvPicPr>
        <p:blipFill>
          <a:blip r:embed="rId3" cstate="print"/>
          <a:srcRect/>
          <a:stretch>
            <a:fillRect/>
          </a:stretch>
        </p:blipFill>
        <p:spPr bwMode="auto">
          <a:xfrm>
            <a:off x="7751763" y="1989139"/>
            <a:ext cx="533400" cy="617537"/>
          </a:xfrm>
          <a:prstGeom prst="rect">
            <a:avLst/>
          </a:prstGeom>
          <a:noFill/>
        </p:spPr>
      </p:pic>
      <p:pic>
        <p:nvPicPr>
          <p:cNvPr id="172040" name="Picture 8" descr="BD09278_"/>
          <p:cNvPicPr>
            <a:picLocks noChangeAspect="1" noChangeArrowheads="1"/>
          </p:cNvPicPr>
          <p:nvPr/>
        </p:nvPicPr>
        <p:blipFill>
          <a:blip r:embed="rId4" cstate="print"/>
          <a:srcRect/>
          <a:stretch>
            <a:fillRect/>
          </a:stretch>
        </p:blipFill>
        <p:spPr bwMode="auto">
          <a:xfrm>
            <a:off x="8543925" y="2638425"/>
            <a:ext cx="719138" cy="565150"/>
          </a:xfrm>
          <a:prstGeom prst="rect">
            <a:avLst/>
          </a:prstGeom>
          <a:noFill/>
        </p:spPr>
      </p:pic>
      <p:grpSp>
        <p:nvGrpSpPr>
          <p:cNvPr id="172041" name="Group 9"/>
          <p:cNvGrpSpPr>
            <a:grpSpLocks noChangeAspect="1"/>
          </p:cNvGrpSpPr>
          <p:nvPr/>
        </p:nvGrpSpPr>
        <p:grpSpPr bwMode="auto">
          <a:xfrm flipH="1">
            <a:off x="9551989" y="1989139"/>
            <a:ext cx="706437" cy="719137"/>
            <a:chOff x="3969" y="3475"/>
            <a:chExt cx="356" cy="362"/>
          </a:xfrm>
        </p:grpSpPr>
        <p:sp>
          <p:nvSpPr>
            <p:cNvPr id="172042" name="AutoShape 10"/>
            <p:cNvSpPr>
              <a:spLocks noChangeAspect="1" noChangeArrowheads="1" noTextEdit="1"/>
            </p:cNvSpPr>
            <p:nvPr/>
          </p:nvSpPr>
          <p:spPr bwMode="auto">
            <a:xfrm>
              <a:off x="3969" y="3475"/>
              <a:ext cx="356" cy="362"/>
            </a:xfrm>
            <a:prstGeom prst="rect">
              <a:avLst/>
            </a:prstGeom>
            <a:noFill/>
            <a:ln w="9525">
              <a:noFill/>
              <a:miter lim="800000"/>
              <a:headEnd/>
              <a:tailEnd/>
            </a:ln>
          </p:spPr>
          <p:txBody>
            <a:bodyPr/>
            <a:lstStyle/>
            <a:p>
              <a:endParaRPr lang="en-US"/>
            </a:p>
          </p:txBody>
        </p:sp>
        <p:sp>
          <p:nvSpPr>
            <p:cNvPr id="172043" name="Freeform 11"/>
            <p:cNvSpPr>
              <a:spLocks/>
            </p:cNvSpPr>
            <p:nvPr/>
          </p:nvSpPr>
          <p:spPr bwMode="auto">
            <a:xfrm>
              <a:off x="4135" y="3602"/>
              <a:ext cx="157" cy="232"/>
            </a:xfrm>
            <a:custGeom>
              <a:avLst/>
              <a:gdLst/>
              <a:ahLst/>
              <a:cxnLst>
                <a:cxn ang="0">
                  <a:pos x="237" y="0"/>
                </a:cxn>
                <a:cxn ang="0">
                  <a:pos x="209" y="0"/>
                </a:cxn>
                <a:cxn ang="0">
                  <a:pos x="174" y="3"/>
                </a:cxn>
                <a:cxn ang="0">
                  <a:pos x="133" y="9"/>
                </a:cxn>
                <a:cxn ang="0">
                  <a:pos x="92" y="20"/>
                </a:cxn>
                <a:cxn ang="0">
                  <a:pos x="54" y="36"/>
                </a:cxn>
                <a:cxn ang="0">
                  <a:pos x="23" y="59"/>
                </a:cxn>
                <a:cxn ang="0">
                  <a:pos x="5" y="89"/>
                </a:cxn>
                <a:cxn ang="0">
                  <a:pos x="0" y="111"/>
                </a:cxn>
                <a:cxn ang="0">
                  <a:pos x="2" y="124"/>
                </a:cxn>
                <a:cxn ang="0">
                  <a:pos x="11" y="160"/>
                </a:cxn>
                <a:cxn ang="0">
                  <a:pos x="32" y="236"/>
                </a:cxn>
                <a:cxn ang="0">
                  <a:pos x="61" y="333"/>
                </a:cxn>
                <a:cxn ang="0">
                  <a:pos x="98" y="442"/>
                </a:cxn>
                <a:cxn ang="0">
                  <a:pos x="140" y="557"/>
                </a:cxn>
                <a:cxn ang="0">
                  <a:pos x="187" y="669"/>
                </a:cxn>
                <a:cxn ang="0">
                  <a:pos x="234" y="772"/>
                </a:cxn>
                <a:cxn ang="0">
                  <a:pos x="281" y="858"/>
                </a:cxn>
                <a:cxn ang="0">
                  <a:pos x="310" y="903"/>
                </a:cxn>
                <a:cxn ang="0">
                  <a:pos x="324" y="919"/>
                </a:cxn>
                <a:cxn ang="0">
                  <a:pos x="347" y="919"/>
                </a:cxn>
                <a:cxn ang="0">
                  <a:pos x="388" y="904"/>
                </a:cxn>
                <a:cxn ang="0">
                  <a:pos x="436" y="885"/>
                </a:cxn>
                <a:cxn ang="0">
                  <a:pos x="485" y="864"/>
                </a:cxn>
                <a:cxn ang="0">
                  <a:pos x="533" y="843"/>
                </a:cxn>
                <a:cxn ang="0">
                  <a:pos x="575" y="823"/>
                </a:cxn>
                <a:cxn ang="0">
                  <a:pos x="607" y="803"/>
                </a:cxn>
                <a:cxn ang="0">
                  <a:pos x="626" y="787"/>
                </a:cxn>
                <a:cxn ang="0">
                  <a:pos x="602" y="745"/>
                </a:cxn>
                <a:cxn ang="0">
                  <a:pos x="547" y="662"/>
                </a:cxn>
                <a:cxn ang="0">
                  <a:pos x="488" y="564"/>
                </a:cxn>
                <a:cxn ang="0">
                  <a:pos x="428" y="456"/>
                </a:cxn>
                <a:cxn ang="0">
                  <a:pos x="372" y="344"/>
                </a:cxn>
                <a:cxn ang="0">
                  <a:pos x="322" y="234"/>
                </a:cxn>
                <a:cxn ang="0">
                  <a:pos x="281" y="131"/>
                </a:cxn>
                <a:cxn ang="0">
                  <a:pos x="254" y="40"/>
                </a:cxn>
              </a:cxnLst>
              <a:rect l="0" t="0" r="r" b="b"/>
              <a:pathLst>
                <a:path w="628" h="926">
                  <a:moveTo>
                    <a:pt x="247" y="1"/>
                  </a:moveTo>
                  <a:lnTo>
                    <a:pt x="237" y="0"/>
                  </a:lnTo>
                  <a:lnTo>
                    <a:pt x="225" y="0"/>
                  </a:lnTo>
                  <a:lnTo>
                    <a:pt x="209" y="0"/>
                  </a:lnTo>
                  <a:lnTo>
                    <a:pt x="193" y="1"/>
                  </a:lnTo>
                  <a:lnTo>
                    <a:pt x="174" y="3"/>
                  </a:lnTo>
                  <a:lnTo>
                    <a:pt x="153" y="6"/>
                  </a:lnTo>
                  <a:lnTo>
                    <a:pt x="133" y="9"/>
                  </a:lnTo>
                  <a:lnTo>
                    <a:pt x="112" y="14"/>
                  </a:lnTo>
                  <a:lnTo>
                    <a:pt x="92" y="20"/>
                  </a:lnTo>
                  <a:lnTo>
                    <a:pt x="73" y="28"/>
                  </a:lnTo>
                  <a:lnTo>
                    <a:pt x="54" y="36"/>
                  </a:lnTo>
                  <a:lnTo>
                    <a:pt x="37" y="47"/>
                  </a:lnTo>
                  <a:lnTo>
                    <a:pt x="23" y="59"/>
                  </a:lnTo>
                  <a:lnTo>
                    <a:pt x="13" y="73"/>
                  </a:lnTo>
                  <a:lnTo>
                    <a:pt x="5" y="89"/>
                  </a:lnTo>
                  <a:lnTo>
                    <a:pt x="0" y="106"/>
                  </a:lnTo>
                  <a:lnTo>
                    <a:pt x="0" y="111"/>
                  </a:lnTo>
                  <a:lnTo>
                    <a:pt x="1" y="117"/>
                  </a:lnTo>
                  <a:lnTo>
                    <a:pt x="2" y="124"/>
                  </a:lnTo>
                  <a:lnTo>
                    <a:pt x="4" y="132"/>
                  </a:lnTo>
                  <a:lnTo>
                    <a:pt x="11" y="160"/>
                  </a:lnTo>
                  <a:lnTo>
                    <a:pt x="20" y="195"/>
                  </a:lnTo>
                  <a:lnTo>
                    <a:pt x="32" y="236"/>
                  </a:lnTo>
                  <a:lnTo>
                    <a:pt x="46" y="283"/>
                  </a:lnTo>
                  <a:lnTo>
                    <a:pt x="61" y="333"/>
                  </a:lnTo>
                  <a:lnTo>
                    <a:pt x="80" y="386"/>
                  </a:lnTo>
                  <a:lnTo>
                    <a:pt x="98" y="442"/>
                  </a:lnTo>
                  <a:lnTo>
                    <a:pt x="119" y="498"/>
                  </a:lnTo>
                  <a:lnTo>
                    <a:pt x="140" y="557"/>
                  </a:lnTo>
                  <a:lnTo>
                    <a:pt x="164" y="613"/>
                  </a:lnTo>
                  <a:lnTo>
                    <a:pt x="187" y="669"/>
                  </a:lnTo>
                  <a:lnTo>
                    <a:pt x="211" y="721"/>
                  </a:lnTo>
                  <a:lnTo>
                    <a:pt x="234" y="772"/>
                  </a:lnTo>
                  <a:lnTo>
                    <a:pt x="257" y="817"/>
                  </a:lnTo>
                  <a:lnTo>
                    <a:pt x="281" y="858"/>
                  </a:lnTo>
                  <a:lnTo>
                    <a:pt x="304" y="893"/>
                  </a:lnTo>
                  <a:lnTo>
                    <a:pt x="310" y="903"/>
                  </a:lnTo>
                  <a:lnTo>
                    <a:pt x="317" y="911"/>
                  </a:lnTo>
                  <a:lnTo>
                    <a:pt x="324" y="919"/>
                  </a:lnTo>
                  <a:lnTo>
                    <a:pt x="330" y="926"/>
                  </a:lnTo>
                  <a:lnTo>
                    <a:pt x="347" y="919"/>
                  </a:lnTo>
                  <a:lnTo>
                    <a:pt x="367" y="912"/>
                  </a:lnTo>
                  <a:lnTo>
                    <a:pt x="388" y="904"/>
                  </a:lnTo>
                  <a:lnTo>
                    <a:pt x="412" y="895"/>
                  </a:lnTo>
                  <a:lnTo>
                    <a:pt x="436" y="885"/>
                  </a:lnTo>
                  <a:lnTo>
                    <a:pt x="461" y="875"/>
                  </a:lnTo>
                  <a:lnTo>
                    <a:pt x="485" y="864"/>
                  </a:lnTo>
                  <a:lnTo>
                    <a:pt x="510" y="854"/>
                  </a:lnTo>
                  <a:lnTo>
                    <a:pt x="533" y="843"/>
                  </a:lnTo>
                  <a:lnTo>
                    <a:pt x="555" y="833"/>
                  </a:lnTo>
                  <a:lnTo>
                    <a:pt x="575" y="823"/>
                  </a:lnTo>
                  <a:lnTo>
                    <a:pt x="593" y="813"/>
                  </a:lnTo>
                  <a:lnTo>
                    <a:pt x="607" y="803"/>
                  </a:lnTo>
                  <a:lnTo>
                    <a:pt x="617" y="795"/>
                  </a:lnTo>
                  <a:lnTo>
                    <a:pt x="626" y="787"/>
                  </a:lnTo>
                  <a:lnTo>
                    <a:pt x="628" y="780"/>
                  </a:lnTo>
                  <a:lnTo>
                    <a:pt x="602" y="745"/>
                  </a:lnTo>
                  <a:lnTo>
                    <a:pt x="575" y="706"/>
                  </a:lnTo>
                  <a:lnTo>
                    <a:pt x="547" y="662"/>
                  </a:lnTo>
                  <a:lnTo>
                    <a:pt x="518" y="614"/>
                  </a:lnTo>
                  <a:lnTo>
                    <a:pt x="488" y="564"/>
                  </a:lnTo>
                  <a:lnTo>
                    <a:pt x="458" y="510"/>
                  </a:lnTo>
                  <a:lnTo>
                    <a:pt x="428" y="456"/>
                  </a:lnTo>
                  <a:lnTo>
                    <a:pt x="399" y="400"/>
                  </a:lnTo>
                  <a:lnTo>
                    <a:pt x="372" y="344"/>
                  </a:lnTo>
                  <a:lnTo>
                    <a:pt x="345" y="288"/>
                  </a:lnTo>
                  <a:lnTo>
                    <a:pt x="322" y="234"/>
                  </a:lnTo>
                  <a:lnTo>
                    <a:pt x="299" y="181"/>
                  </a:lnTo>
                  <a:lnTo>
                    <a:pt x="281" y="131"/>
                  </a:lnTo>
                  <a:lnTo>
                    <a:pt x="265" y="83"/>
                  </a:lnTo>
                  <a:lnTo>
                    <a:pt x="254" y="40"/>
                  </a:lnTo>
                  <a:lnTo>
                    <a:pt x="247" y="1"/>
                  </a:lnTo>
                  <a:close/>
                </a:path>
              </a:pathLst>
            </a:custGeom>
            <a:solidFill>
              <a:srgbClr val="F4FCEA"/>
            </a:solidFill>
            <a:ln w="9525">
              <a:noFill/>
              <a:round/>
              <a:headEnd/>
              <a:tailEnd/>
            </a:ln>
          </p:spPr>
          <p:txBody>
            <a:bodyPr/>
            <a:lstStyle/>
            <a:p>
              <a:endParaRPr lang="en-US"/>
            </a:p>
          </p:txBody>
        </p:sp>
        <p:sp>
          <p:nvSpPr>
            <p:cNvPr id="172044" name="Freeform 12"/>
            <p:cNvSpPr>
              <a:spLocks/>
            </p:cNvSpPr>
            <p:nvPr/>
          </p:nvSpPr>
          <p:spPr bwMode="auto">
            <a:xfrm>
              <a:off x="4126" y="3635"/>
              <a:ext cx="85" cy="191"/>
            </a:xfrm>
            <a:custGeom>
              <a:avLst/>
              <a:gdLst/>
              <a:ahLst/>
              <a:cxnLst>
                <a:cxn ang="0">
                  <a:pos x="39" y="0"/>
                </a:cxn>
                <a:cxn ang="0">
                  <a:pos x="39" y="1"/>
                </a:cxn>
                <a:cxn ang="0">
                  <a:pos x="39" y="3"/>
                </a:cxn>
                <a:cxn ang="0">
                  <a:pos x="37" y="8"/>
                </a:cxn>
                <a:cxn ang="0">
                  <a:pos x="35" y="15"/>
                </a:cxn>
                <a:cxn ang="0">
                  <a:pos x="32" y="28"/>
                </a:cxn>
                <a:cxn ang="0">
                  <a:pos x="26" y="44"/>
                </a:cxn>
                <a:cxn ang="0">
                  <a:pos x="16" y="67"/>
                </a:cxn>
                <a:cxn ang="0">
                  <a:pos x="5" y="95"/>
                </a:cxn>
                <a:cxn ang="0">
                  <a:pos x="0" y="115"/>
                </a:cxn>
                <a:cxn ang="0">
                  <a:pos x="0" y="144"/>
                </a:cxn>
                <a:cxn ang="0">
                  <a:pos x="3" y="179"/>
                </a:cxn>
                <a:cxn ang="0">
                  <a:pos x="11" y="220"/>
                </a:cxn>
                <a:cxn ang="0">
                  <a:pos x="21" y="264"/>
                </a:cxn>
                <a:cxn ang="0">
                  <a:pos x="33" y="313"/>
                </a:cxn>
                <a:cxn ang="0">
                  <a:pos x="47" y="363"/>
                </a:cxn>
                <a:cxn ang="0">
                  <a:pos x="62" y="414"/>
                </a:cxn>
                <a:cxn ang="0">
                  <a:pos x="78" y="463"/>
                </a:cxn>
                <a:cxn ang="0">
                  <a:pos x="95" y="511"/>
                </a:cxn>
                <a:cxn ang="0">
                  <a:pos x="110" y="556"/>
                </a:cxn>
                <a:cxn ang="0">
                  <a:pos x="125" y="596"/>
                </a:cxn>
                <a:cxn ang="0">
                  <a:pos x="139" y="630"/>
                </a:cxn>
                <a:cxn ang="0">
                  <a:pos x="151" y="657"/>
                </a:cxn>
                <a:cxn ang="0">
                  <a:pos x="160" y="676"/>
                </a:cxn>
                <a:cxn ang="0">
                  <a:pos x="167" y="685"/>
                </a:cxn>
                <a:cxn ang="0">
                  <a:pos x="178" y="694"/>
                </a:cxn>
                <a:cxn ang="0">
                  <a:pos x="191" y="701"/>
                </a:cxn>
                <a:cxn ang="0">
                  <a:pos x="206" y="710"/>
                </a:cxn>
                <a:cxn ang="0">
                  <a:pos x="224" y="718"/>
                </a:cxn>
                <a:cxn ang="0">
                  <a:pos x="247" y="729"/>
                </a:cxn>
                <a:cxn ang="0">
                  <a:pos x="272" y="738"/>
                </a:cxn>
                <a:cxn ang="0">
                  <a:pos x="303" y="750"/>
                </a:cxn>
                <a:cxn ang="0">
                  <a:pos x="339" y="761"/>
                </a:cxn>
                <a:cxn ang="0">
                  <a:pos x="316" y="726"/>
                </a:cxn>
                <a:cxn ang="0">
                  <a:pos x="292" y="685"/>
                </a:cxn>
                <a:cxn ang="0">
                  <a:pos x="269" y="640"/>
                </a:cxn>
                <a:cxn ang="0">
                  <a:pos x="246" y="589"/>
                </a:cxn>
                <a:cxn ang="0">
                  <a:pos x="222" y="537"/>
                </a:cxn>
                <a:cxn ang="0">
                  <a:pos x="199" y="481"/>
                </a:cxn>
                <a:cxn ang="0">
                  <a:pos x="175" y="425"/>
                </a:cxn>
                <a:cxn ang="0">
                  <a:pos x="154" y="366"/>
                </a:cxn>
                <a:cxn ang="0">
                  <a:pos x="133" y="310"/>
                </a:cxn>
                <a:cxn ang="0">
                  <a:pos x="115" y="254"/>
                </a:cxn>
                <a:cxn ang="0">
                  <a:pos x="96" y="201"/>
                </a:cxn>
                <a:cxn ang="0">
                  <a:pos x="81" y="151"/>
                </a:cxn>
                <a:cxn ang="0">
                  <a:pos x="67" y="104"/>
                </a:cxn>
                <a:cxn ang="0">
                  <a:pos x="55" y="63"/>
                </a:cxn>
                <a:cxn ang="0">
                  <a:pos x="46" y="28"/>
                </a:cxn>
                <a:cxn ang="0">
                  <a:pos x="39" y="0"/>
                </a:cxn>
              </a:cxnLst>
              <a:rect l="0" t="0" r="r" b="b"/>
              <a:pathLst>
                <a:path w="339" h="761">
                  <a:moveTo>
                    <a:pt x="39" y="0"/>
                  </a:moveTo>
                  <a:lnTo>
                    <a:pt x="39" y="1"/>
                  </a:lnTo>
                  <a:lnTo>
                    <a:pt x="39" y="3"/>
                  </a:lnTo>
                  <a:lnTo>
                    <a:pt x="37" y="8"/>
                  </a:lnTo>
                  <a:lnTo>
                    <a:pt x="35" y="15"/>
                  </a:lnTo>
                  <a:lnTo>
                    <a:pt x="32" y="28"/>
                  </a:lnTo>
                  <a:lnTo>
                    <a:pt x="26" y="44"/>
                  </a:lnTo>
                  <a:lnTo>
                    <a:pt x="16" y="67"/>
                  </a:lnTo>
                  <a:lnTo>
                    <a:pt x="5" y="95"/>
                  </a:lnTo>
                  <a:lnTo>
                    <a:pt x="0" y="115"/>
                  </a:lnTo>
                  <a:lnTo>
                    <a:pt x="0" y="144"/>
                  </a:lnTo>
                  <a:lnTo>
                    <a:pt x="3" y="179"/>
                  </a:lnTo>
                  <a:lnTo>
                    <a:pt x="11" y="220"/>
                  </a:lnTo>
                  <a:lnTo>
                    <a:pt x="21" y="264"/>
                  </a:lnTo>
                  <a:lnTo>
                    <a:pt x="33" y="313"/>
                  </a:lnTo>
                  <a:lnTo>
                    <a:pt x="47" y="363"/>
                  </a:lnTo>
                  <a:lnTo>
                    <a:pt x="62" y="414"/>
                  </a:lnTo>
                  <a:lnTo>
                    <a:pt x="78" y="463"/>
                  </a:lnTo>
                  <a:lnTo>
                    <a:pt x="95" y="511"/>
                  </a:lnTo>
                  <a:lnTo>
                    <a:pt x="110" y="556"/>
                  </a:lnTo>
                  <a:lnTo>
                    <a:pt x="125" y="596"/>
                  </a:lnTo>
                  <a:lnTo>
                    <a:pt x="139" y="630"/>
                  </a:lnTo>
                  <a:lnTo>
                    <a:pt x="151" y="657"/>
                  </a:lnTo>
                  <a:lnTo>
                    <a:pt x="160" y="676"/>
                  </a:lnTo>
                  <a:lnTo>
                    <a:pt x="167" y="685"/>
                  </a:lnTo>
                  <a:lnTo>
                    <a:pt x="178" y="694"/>
                  </a:lnTo>
                  <a:lnTo>
                    <a:pt x="191" y="701"/>
                  </a:lnTo>
                  <a:lnTo>
                    <a:pt x="206" y="710"/>
                  </a:lnTo>
                  <a:lnTo>
                    <a:pt x="224" y="718"/>
                  </a:lnTo>
                  <a:lnTo>
                    <a:pt x="247" y="729"/>
                  </a:lnTo>
                  <a:lnTo>
                    <a:pt x="272" y="738"/>
                  </a:lnTo>
                  <a:lnTo>
                    <a:pt x="303" y="750"/>
                  </a:lnTo>
                  <a:lnTo>
                    <a:pt x="339" y="761"/>
                  </a:lnTo>
                  <a:lnTo>
                    <a:pt x="316" y="726"/>
                  </a:lnTo>
                  <a:lnTo>
                    <a:pt x="292" y="685"/>
                  </a:lnTo>
                  <a:lnTo>
                    <a:pt x="269" y="640"/>
                  </a:lnTo>
                  <a:lnTo>
                    <a:pt x="246" y="589"/>
                  </a:lnTo>
                  <a:lnTo>
                    <a:pt x="222" y="537"/>
                  </a:lnTo>
                  <a:lnTo>
                    <a:pt x="199" y="481"/>
                  </a:lnTo>
                  <a:lnTo>
                    <a:pt x="175" y="425"/>
                  </a:lnTo>
                  <a:lnTo>
                    <a:pt x="154" y="366"/>
                  </a:lnTo>
                  <a:lnTo>
                    <a:pt x="133" y="310"/>
                  </a:lnTo>
                  <a:lnTo>
                    <a:pt x="115" y="254"/>
                  </a:lnTo>
                  <a:lnTo>
                    <a:pt x="96" y="201"/>
                  </a:lnTo>
                  <a:lnTo>
                    <a:pt x="81" y="151"/>
                  </a:lnTo>
                  <a:lnTo>
                    <a:pt x="67" y="104"/>
                  </a:lnTo>
                  <a:lnTo>
                    <a:pt x="55" y="63"/>
                  </a:lnTo>
                  <a:lnTo>
                    <a:pt x="46" y="28"/>
                  </a:lnTo>
                  <a:lnTo>
                    <a:pt x="39" y="0"/>
                  </a:lnTo>
                  <a:close/>
                </a:path>
              </a:pathLst>
            </a:custGeom>
            <a:solidFill>
              <a:srgbClr val="CCEF72"/>
            </a:solidFill>
            <a:ln w="9525">
              <a:noFill/>
              <a:round/>
              <a:headEnd/>
              <a:tailEnd/>
            </a:ln>
          </p:spPr>
          <p:txBody>
            <a:bodyPr/>
            <a:lstStyle/>
            <a:p>
              <a:endParaRPr lang="en-US"/>
            </a:p>
          </p:txBody>
        </p:sp>
        <p:sp>
          <p:nvSpPr>
            <p:cNvPr id="172045" name="Freeform 13"/>
            <p:cNvSpPr>
              <a:spLocks/>
            </p:cNvSpPr>
            <p:nvPr/>
          </p:nvSpPr>
          <p:spPr bwMode="auto">
            <a:xfrm>
              <a:off x="4154" y="3628"/>
              <a:ext cx="38" cy="42"/>
            </a:xfrm>
            <a:custGeom>
              <a:avLst/>
              <a:gdLst/>
              <a:ahLst/>
              <a:cxnLst>
                <a:cxn ang="0">
                  <a:pos x="21" y="9"/>
                </a:cxn>
                <a:cxn ang="0">
                  <a:pos x="10" y="20"/>
                </a:cxn>
                <a:cxn ang="0">
                  <a:pos x="3" y="35"/>
                </a:cxn>
                <a:cxn ang="0">
                  <a:pos x="0" y="55"/>
                </a:cxn>
                <a:cxn ang="0">
                  <a:pos x="0" y="76"/>
                </a:cxn>
                <a:cxn ang="0">
                  <a:pos x="2" y="98"/>
                </a:cxn>
                <a:cxn ang="0">
                  <a:pos x="8" y="120"/>
                </a:cxn>
                <a:cxn ang="0">
                  <a:pos x="16" y="139"/>
                </a:cxn>
                <a:cxn ang="0">
                  <a:pos x="28" y="154"/>
                </a:cxn>
                <a:cxn ang="0">
                  <a:pos x="41" y="163"/>
                </a:cxn>
                <a:cxn ang="0">
                  <a:pos x="56" y="168"/>
                </a:cxn>
                <a:cxn ang="0">
                  <a:pos x="72" y="169"/>
                </a:cxn>
                <a:cxn ang="0">
                  <a:pos x="89" y="166"/>
                </a:cxn>
                <a:cxn ang="0">
                  <a:pos x="104" y="160"/>
                </a:cxn>
                <a:cxn ang="0">
                  <a:pos x="118" y="152"/>
                </a:cxn>
                <a:cxn ang="0">
                  <a:pos x="130" y="144"/>
                </a:cxn>
                <a:cxn ang="0">
                  <a:pos x="139" y="133"/>
                </a:cxn>
                <a:cxn ang="0">
                  <a:pos x="151" y="106"/>
                </a:cxn>
                <a:cxn ang="0">
                  <a:pos x="153" y="72"/>
                </a:cxn>
                <a:cxn ang="0">
                  <a:pos x="147" y="41"/>
                </a:cxn>
                <a:cxn ang="0">
                  <a:pos x="132" y="22"/>
                </a:cxn>
                <a:cxn ang="0">
                  <a:pos x="121" y="17"/>
                </a:cxn>
                <a:cxn ang="0">
                  <a:pos x="110" y="11"/>
                </a:cxn>
                <a:cxn ang="0">
                  <a:pos x="97" y="7"/>
                </a:cxn>
                <a:cxn ang="0">
                  <a:pos x="83" y="2"/>
                </a:cxn>
                <a:cxn ang="0">
                  <a:pos x="68" y="0"/>
                </a:cxn>
                <a:cxn ang="0">
                  <a:pos x="53" y="0"/>
                </a:cxn>
                <a:cxn ang="0">
                  <a:pos x="37" y="2"/>
                </a:cxn>
                <a:cxn ang="0">
                  <a:pos x="21" y="9"/>
                </a:cxn>
              </a:cxnLst>
              <a:rect l="0" t="0" r="r" b="b"/>
              <a:pathLst>
                <a:path w="153" h="169">
                  <a:moveTo>
                    <a:pt x="21" y="9"/>
                  </a:moveTo>
                  <a:lnTo>
                    <a:pt x="10" y="20"/>
                  </a:lnTo>
                  <a:lnTo>
                    <a:pt x="3" y="35"/>
                  </a:lnTo>
                  <a:lnTo>
                    <a:pt x="0" y="55"/>
                  </a:lnTo>
                  <a:lnTo>
                    <a:pt x="0" y="76"/>
                  </a:lnTo>
                  <a:lnTo>
                    <a:pt x="2" y="98"/>
                  </a:lnTo>
                  <a:lnTo>
                    <a:pt x="8" y="120"/>
                  </a:lnTo>
                  <a:lnTo>
                    <a:pt x="16" y="139"/>
                  </a:lnTo>
                  <a:lnTo>
                    <a:pt x="28" y="154"/>
                  </a:lnTo>
                  <a:lnTo>
                    <a:pt x="41" y="163"/>
                  </a:lnTo>
                  <a:lnTo>
                    <a:pt x="56" y="168"/>
                  </a:lnTo>
                  <a:lnTo>
                    <a:pt x="72" y="169"/>
                  </a:lnTo>
                  <a:lnTo>
                    <a:pt x="89" y="166"/>
                  </a:lnTo>
                  <a:lnTo>
                    <a:pt x="104" y="160"/>
                  </a:lnTo>
                  <a:lnTo>
                    <a:pt x="118" y="152"/>
                  </a:lnTo>
                  <a:lnTo>
                    <a:pt x="130" y="144"/>
                  </a:lnTo>
                  <a:lnTo>
                    <a:pt x="139" y="133"/>
                  </a:lnTo>
                  <a:lnTo>
                    <a:pt x="151" y="106"/>
                  </a:lnTo>
                  <a:lnTo>
                    <a:pt x="153" y="72"/>
                  </a:lnTo>
                  <a:lnTo>
                    <a:pt x="147" y="41"/>
                  </a:lnTo>
                  <a:lnTo>
                    <a:pt x="132" y="22"/>
                  </a:lnTo>
                  <a:lnTo>
                    <a:pt x="121" y="17"/>
                  </a:lnTo>
                  <a:lnTo>
                    <a:pt x="110" y="11"/>
                  </a:lnTo>
                  <a:lnTo>
                    <a:pt x="97" y="7"/>
                  </a:lnTo>
                  <a:lnTo>
                    <a:pt x="83" y="2"/>
                  </a:lnTo>
                  <a:lnTo>
                    <a:pt x="68" y="0"/>
                  </a:lnTo>
                  <a:lnTo>
                    <a:pt x="53" y="0"/>
                  </a:lnTo>
                  <a:lnTo>
                    <a:pt x="37" y="2"/>
                  </a:lnTo>
                  <a:lnTo>
                    <a:pt x="21" y="9"/>
                  </a:lnTo>
                  <a:close/>
                </a:path>
              </a:pathLst>
            </a:custGeom>
            <a:solidFill>
              <a:srgbClr val="CCEF72"/>
            </a:solidFill>
            <a:ln w="9525">
              <a:noFill/>
              <a:round/>
              <a:headEnd/>
              <a:tailEnd/>
            </a:ln>
          </p:spPr>
          <p:txBody>
            <a:bodyPr/>
            <a:lstStyle/>
            <a:p>
              <a:endParaRPr lang="en-US"/>
            </a:p>
          </p:txBody>
        </p:sp>
        <p:sp>
          <p:nvSpPr>
            <p:cNvPr id="172046" name="Freeform 14"/>
            <p:cNvSpPr>
              <a:spLocks/>
            </p:cNvSpPr>
            <p:nvPr/>
          </p:nvSpPr>
          <p:spPr bwMode="auto">
            <a:xfrm>
              <a:off x="4211" y="3750"/>
              <a:ext cx="49" cy="51"/>
            </a:xfrm>
            <a:custGeom>
              <a:avLst/>
              <a:gdLst/>
              <a:ahLst/>
              <a:cxnLst>
                <a:cxn ang="0">
                  <a:pos x="26" y="24"/>
                </a:cxn>
                <a:cxn ang="0">
                  <a:pos x="16" y="37"/>
                </a:cxn>
                <a:cxn ang="0">
                  <a:pos x="9" y="50"/>
                </a:cxn>
                <a:cxn ang="0">
                  <a:pos x="4" y="65"/>
                </a:cxn>
                <a:cxn ang="0">
                  <a:pos x="0" y="80"/>
                </a:cxn>
                <a:cxn ang="0">
                  <a:pos x="0" y="95"/>
                </a:cxn>
                <a:cxn ang="0">
                  <a:pos x="4" y="110"/>
                </a:cxn>
                <a:cxn ang="0">
                  <a:pos x="9" y="124"/>
                </a:cxn>
                <a:cxn ang="0">
                  <a:pos x="20" y="138"/>
                </a:cxn>
                <a:cxn ang="0">
                  <a:pos x="33" y="153"/>
                </a:cxn>
                <a:cxn ang="0">
                  <a:pos x="46" y="165"/>
                </a:cxn>
                <a:cxn ang="0">
                  <a:pos x="61" y="179"/>
                </a:cxn>
                <a:cxn ang="0">
                  <a:pos x="76" y="190"/>
                </a:cxn>
                <a:cxn ang="0">
                  <a:pos x="90" y="199"/>
                </a:cxn>
                <a:cxn ang="0">
                  <a:pos x="105" y="205"/>
                </a:cxn>
                <a:cxn ang="0">
                  <a:pos x="118" y="205"/>
                </a:cxn>
                <a:cxn ang="0">
                  <a:pos x="131" y="200"/>
                </a:cxn>
                <a:cxn ang="0">
                  <a:pos x="143" y="193"/>
                </a:cxn>
                <a:cxn ang="0">
                  <a:pos x="156" y="186"/>
                </a:cxn>
                <a:cxn ang="0">
                  <a:pos x="166" y="179"/>
                </a:cxn>
                <a:cxn ang="0">
                  <a:pos x="177" y="174"/>
                </a:cxn>
                <a:cxn ang="0">
                  <a:pos x="185" y="165"/>
                </a:cxn>
                <a:cxn ang="0">
                  <a:pos x="191" y="156"/>
                </a:cxn>
                <a:cxn ang="0">
                  <a:pos x="195" y="145"/>
                </a:cxn>
                <a:cxn ang="0">
                  <a:pos x="196" y="133"/>
                </a:cxn>
                <a:cxn ang="0">
                  <a:pos x="194" y="116"/>
                </a:cxn>
                <a:cxn ang="0">
                  <a:pos x="189" y="99"/>
                </a:cxn>
                <a:cxn ang="0">
                  <a:pos x="181" y="79"/>
                </a:cxn>
                <a:cxn ang="0">
                  <a:pos x="171" y="59"/>
                </a:cxn>
                <a:cxn ang="0">
                  <a:pos x="159" y="41"/>
                </a:cxn>
                <a:cxn ang="0">
                  <a:pos x="146" y="25"/>
                </a:cxn>
                <a:cxn ang="0">
                  <a:pos x="131" y="13"/>
                </a:cxn>
                <a:cxn ang="0">
                  <a:pos x="117" y="6"/>
                </a:cxn>
                <a:cxn ang="0">
                  <a:pos x="103" y="3"/>
                </a:cxn>
                <a:cxn ang="0">
                  <a:pos x="89" y="0"/>
                </a:cxn>
                <a:cxn ang="0">
                  <a:pos x="75" y="2"/>
                </a:cxn>
                <a:cxn ang="0">
                  <a:pos x="63" y="3"/>
                </a:cxn>
                <a:cxn ang="0">
                  <a:pos x="51" y="6"/>
                </a:cxn>
                <a:cxn ang="0">
                  <a:pos x="41" y="11"/>
                </a:cxn>
                <a:cxn ang="0">
                  <a:pos x="33" y="17"/>
                </a:cxn>
                <a:cxn ang="0">
                  <a:pos x="26" y="24"/>
                </a:cxn>
              </a:cxnLst>
              <a:rect l="0" t="0" r="r" b="b"/>
              <a:pathLst>
                <a:path w="196" h="205">
                  <a:moveTo>
                    <a:pt x="26" y="24"/>
                  </a:moveTo>
                  <a:lnTo>
                    <a:pt x="16" y="37"/>
                  </a:lnTo>
                  <a:lnTo>
                    <a:pt x="9" y="50"/>
                  </a:lnTo>
                  <a:lnTo>
                    <a:pt x="4" y="65"/>
                  </a:lnTo>
                  <a:lnTo>
                    <a:pt x="0" y="80"/>
                  </a:lnTo>
                  <a:lnTo>
                    <a:pt x="0" y="95"/>
                  </a:lnTo>
                  <a:lnTo>
                    <a:pt x="4" y="110"/>
                  </a:lnTo>
                  <a:lnTo>
                    <a:pt x="9" y="124"/>
                  </a:lnTo>
                  <a:lnTo>
                    <a:pt x="20" y="138"/>
                  </a:lnTo>
                  <a:lnTo>
                    <a:pt x="33" y="153"/>
                  </a:lnTo>
                  <a:lnTo>
                    <a:pt x="46" y="165"/>
                  </a:lnTo>
                  <a:lnTo>
                    <a:pt x="61" y="179"/>
                  </a:lnTo>
                  <a:lnTo>
                    <a:pt x="76" y="190"/>
                  </a:lnTo>
                  <a:lnTo>
                    <a:pt x="90" y="199"/>
                  </a:lnTo>
                  <a:lnTo>
                    <a:pt x="105" y="205"/>
                  </a:lnTo>
                  <a:lnTo>
                    <a:pt x="118" y="205"/>
                  </a:lnTo>
                  <a:lnTo>
                    <a:pt x="131" y="200"/>
                  </a:lnTo>
                  <a:lnTo>
                    <a:pt x="143" y="193"/>
                  </a:lnTo>
                  <a:lnTo>
                    <a:pt x="156" y="186"/>
                  </a:lnTo>
                  <a:lnTo>
                    <a:pt x="166" y="179"/>
                  </a:lnTo>
                  <a:lnTo>
                    <a:pt x="177" y="174"/>
                  </a:lnTo>
                  <a:lnTo>
                    <a:pt x="185" y="165"/>
                  </a:lnTo>
                  <a:lnTo>
                    <a:pt x="191" y="156"/>
                  </a:lnTo>
                  <a:lnTo>
                    <a:pt x="195" y="145"/>
                  </a:lnTo>
                  <a:lnTo>
                    <a:pt x="196" y="133"/>
                  </a:lnTo>
                  <a:lnTo>
                    <a:pt x="194" y="116"/>
                  </a:lnTo>
                  <a:lnTo>
                    <a:pt x="189" y="99"/>
                  </a:lnTo>
                  <a:lnTo>
                    <a:pt x="181" y="79"/>
                  </a:lnTo>
                  <a:lnTo>
                    <a:pt x="171" y="59"/>
                  </a:lnTo>
                  <a:lnTo>
                    <a:pt x="159" y="41"/>
                  </a:lnTo>
                  <a:lnTo>
                    <a:pt x="146" y="25"/>
                  </a:lnTo>
                  <a:lnTo>
                    <a:pt x="131" y="13"/>
                  </a:lnTo>
                  <a:lnTo>
                    <a:pt x="117" y="6"/>
                  </a:lnTo>
                  <a:lnTo>
                    <a:pt x="103" y="3"/>
                  </a:lnTo>
                  <a:lnTo>
                    <a:pt x="89" y="0"/>
                  </a:lnTo>
                  <a:lnTo>
                    <a:pt x="75" y="2"/>
                  </a:lnTo>
                  <a:lnTo>
                    <a:pt x="63" y="3"/>
                  </a:lnTo>
                  <a:lnTo>
                    <a:pt x="51" y="6"/>
                  </a:lnTo>
                  <a:lnTo>
                    <a:pt x="41" y="11"/>
                  </a:lnTo>
                  <a:lnTo>
                    <a:pt x="33" y="17"/>
                  </a:lnTo>
                  <a:lnTo>
                    <a:pt x="26" y="24"/>
                  </a:lnTo>
                  <a:close/>
                </a:path>
              </a:pathLst>
            </a:custGeom>
            <a:solidFill>
              <a:srgbClr val="CCEF72"/>
            </a:solidFill>
            <a:ln w="9525">
              <a:noFill/>
              <a:round/>
              <a:headEnd/>
              <a:tailEnd/>
            </a:ln>
          </p:spPr>
          <p:txBody>
            <a:bodyPr/>
            <a:lstStyle/>
            <a:p>
              <a:endParaRPr lang="en-US"/>
            </a:p>
          </p:txBody>
        </p:sp>
        <p:sp>
          <p:nvSpPr>
            <p:cNvPr id="172047" name="Freeform 15"/>
            <p:cNvSpPr>
              <a:spLocks/>
            </p:cNvSpPr>
            <p:nvPr/>
          </p:nvSpPr>
          <p:spPr bwMode="auto">
            <a:xfrm>
              <a:off x="4155" y="3623"/>
              <a:ext cx="45" cy="49"/>
            </a:xfrm>
            <a:custGeom>
              <a:avLst/>
              <a:gdLst/>
              <a:ahLst/>
              <a:cxnLst>
                <a:cxn ang="0">
                  <a:pos x="91" y="2"/>
                </a:cxn>
                <a:cxn ang="0">
                  <a:pos x="73" y="0"/>
                </a:cxn>
                <a:cxn ang="0">
                  <a:pos x="52" y="1"/>
                </a:cxn>
                <a:cxn ang="0">
                  <a:pos x="34" y="9"/>
                </a:cxn>
                <a:cxn ang="0">
                  <a:pos x="13" y="30"/>
                </a:cxn>
                <a:cxn ang="0">
                  <a:pos x="0" y="64"/>
                </a:cxn>
                <a:cxn ang="0">
                  <a:pos x="1" y="100"/>
                </a:cxn>
                <a:cxn ang="0">
                  <a:pos x="11" y="137"/>
                </a:cxn>
                <a:cxn ang="0">
                  <a:pos x="25" y="164"/>
                </a:cxn>
                <a:cxn ang="0">
                  <a:pos x="44" y="181"/>
                </a:cxn>
                <a:cxn ang="0">
                  <a:pos x="66" y="193"/>
                </a:cxn>
                <a:cxn ang="0">
                  <a:pos x="90" y="195"/>
                </a:cxn>
                <a:cxn ang="0">
                  <a:pos x="120" y="186"/>
                </a:cxn>
                <a:cxn ang="0">
                  <a:pos x="151" y="166"/>
                </a:cxn>
                <a:cxn ang="0">
                  <a:pos x="172" y="139"/>
                </a:cxn>
                <a:cxn ang="0">
                  <a:pos x="180" y="106"/>
                </a:cxn>
                <a:cxn ang="0">
                  <a:pos x="176" y="84"/>
                </a:cxn>
                <a:cxn ang="0">
                  <a:pos x="169" y="77"/>
                </a:cxn>
                <a:cxn ang="0">
                  <a:pos x="160" y="78"/>
                </a:cxn>
                <a:cxn ang="0">
                  <a:pos x="154" y="85"/>
                </a:cxn>
                <a:cxn ang="0">
                  <a:pos x="152" y="103"/>
                </a:cxn>
                <a:cxn ang="0">
                  <a:pos x="145" y="128"/>
                </a:cxn>
                <a:cxn ang="0">
                  <a:pos x="128" y="148"/>
                </a:cxn>
                <a:cxn ang="0">
                  <a:pos x="104" y="160"/>
                </a:cxn>
                <a:cxn ang="0">
                  <a:pos x="71" y="160"/>
                </a:cxn>
                <a:cxn ang="0">
                  <a:pos x="48" y="144"/>
                </a:cxn>
                <a:cxn ang="0">
                  <a:pos x="35" y="117"/>
                </a:cxn>
                <a:cxn ang="0">
                  <a:pos x="27" y="85"/>
                </a:cxn>
                <a:cxn ang="0">
                  <a:pos x="25" y="62"/>
                </a:cxn>
                <a:cxn ang="0">
                  <a:pos x="32" y="45"/>
                </a:cxn>
                <a:cxn ang="0">
                  <a:pos x="43" y="31"/>
                </a:cxn>
                <a:cxn ang="0">
                  <a:pos x="58" y="21"/>
                </a:cxn>
                <a:cxn ang="0">
                  <a:pos x="69" y="20"/>
                </a:cxn>
                <a:cxn ang="0">
                  <a:pos x="84" y="20"/>
                </a:cxn>
                <a:cxn ang="0">
                  <a:pos x="100" y="20"/>
                </a:cxn>
                <a:cxn ang="0">
                  <a:pos x="103" y="9"/>
                </a:cxn>
              </a:cxnLst>
              <a:rect l="0" t="0" r="r" b="b"/>
              <a:pathLst>
                <a:path w="180" h="195">
                  <a:moveTo>
                    <a:pt x="99" y="5"/>
                  </a:moveTo>
                  <a:lnTo>
                    <a:pt x="91" y="2"/>
                  </a:lnTo>
                  <a:lnTo>
                    <a:pt x="83" y="0"/>
                  </a:lnTo>
                  <a:lnTo>
                    <a:pt x="73" y="0"/>
                  </a:lnTo>
                  <a:lnTo>
                    <a:pt x="63" y="0"/>
                  </a:lnTo>
                  <a:lnTo>
                    <a:pt x="52" y="1"/>
                  </a:lnTo>
                  <a:lnTo>
                    <a:pt x="43" y="5"/>
                  </a:lnTo>
                  <a:lnTo>
                    <a:pt x="34" y="9"/>
                  </a:lnTo>
                  <a:lnTo>
                    <a:pt x="25" y="15"/>
                  </a:lnTo>
                  <a:lnTo>
                    <a:pt x="13" y="30"/>
                  </a:lnTo>
                  <a:lnTo>
                    <a:pt x="4" y="47"/>
                  </a:lnTo>
                  <a:lnTo>
                    <a:pt x="0" y="64"/>
                  </a:lnTo>
                  <a:lnTo>
                    <a:pt x="0" y="82"/>
                  </a:lnTo>
                  <a:lnTo>
                    <a:pt x="1" y="100"/>
                  </a:lnTo>
                  <a:lnTo>
                    <a:pt x="6" y="118"/>
                  </a:lnTo>
                  <a:lnTo>
                    <a:pt x="11" y="137"/>
                  </a:lnTo>
                  <a:lnTo>
                    <a:pt x="18" y="153"/>
                  </a:lnTo>
                  <a:lnTo>
                    <a:pt x="25" y="164"/>
                  </a:lnTo>
                  <a:lnTo>
                    <a:pt x="34" y="173"/>
                  </a:lnTo>
                  <a:lnTo>
                    <a:pt x="44" y="181"/>
                  </a:lnTo>
                  <a:lnTo>
                    <a:pt x="55" y="188"/>
                  </a:lnTo>
                  <a:lnTo>
                    <a:pt x="66" y="193"/>
                  </a:lnTo>
                  <a:lnTo>
                    <a:pt x="78" y="195"/>
                  </a:lnTo>
                  <a:lnTo>
                    <a:pt x="90" y="195"/>
                  </a:lnTo>
                  <a:lnTo>
                    <a:pt x="103" y="193"/>
                  </a:lnTo>
                  <a:lnTo>
                    <a:pt x="120" y="186"/>
                  </a:lnTo>
                  <a:lnTo>
                    <a:pt x="137" y="178"/>
                  </a:lnTo>
                  <a:lnTo>
                    <a:pt x="151" y="166"/>
                  </a:lnTo>
                  <a:lnTo>
                    <a:pt x="163" y="153"/>
                  </a:lnTo>
                  <a:lnTo>
                    <a:pt x="172" y="139"/>
                  </a:lnTo>
                  <a:lnTo>
                    <a:pt x="177" y="124"/>
                  </a:lnTo>
                  <a:lnTo>
                    <a:pt x="180" y="106"/>
                  </a:lnTo>
                  <a:lnTo>
                    <a:pt x="177" y="89"/>
                  </a:lnTo>
                  <a:lnTo>
                    <a:pt x="176" y="84"/>
                  </a:lnTo>
                  <a:lnTo>
                    <a:pt x="174" y="79"/>
                  </a:lnTo>
                  <a:lnTo>
                    <a:pt x="169" y="77"/>
                  </a:lnTo>
                  <a:lnTo>
                    <a:pt x="165" y="77"/>
                  </a:lnTo>
                  <a:lnTo>
                    <a:pt x="160" y="78"/>
                  </a:lnTo>
                  <a:lnTo>
                    <a:pt x="156" y="81"/>
                  </a:lnTo>
                  <a:lnTo>
                    <a:pt x="154" y="85"/>
                  </a:lnTo>
                  <a:lnTo>
                    <a:pt x="153" y="90"/>
                  </a:lnTo>
                  <a:lnTo>
                    <a:pt x="152" y="103"/>
                  </a:lnTo>
                  <a:lnTo>
                    <a:pt x="149" y="116"/>
                  </a:lnTo>
                  <a:lnTo>
                    <a:pt x="145" y="128"/>
                  </a:lnTo>
                  <a:lnTo>
                    <a:pt x="138" y="139"/>
                  </a:lnTo>
                  <a:lnTo>
                    <a:pt x="128" y="148"/>
                  </a:lnTo>
                  <a:lnTo>
                    <a:pt x="117" y="155"/>
                  </a:lnTo>
                  <a:lnTo>
                    <a:pt x="104" y="160"/>
                  </a:lnTo>
                  <a:lnTo>
                    <a:pt x="87" y="162"/>
                  </a:lnTo>
                  <a:lnTo>
                    <a:pt x="71" y="160"/>
                  </a:lnTo>
                  <a:lnTo>
                    <a:pt x="58" y="154"/>
                  </a:lnTo>
                  <a:lnTo>
                    <a:pt x="48" y="144"/>
                  </a:lnTo>
                  <a:lnTo>
                    <a:pt x="41" y="131"/>
                  </a:lnTo>
                  <a:lnTo>
                    <a:pt x="35" y="117"/>
                  </a:lnTo>
                  <a:lnTo>
                    <a:pt x="30" y="100"/>
                  </a:lnTo>
                  <a:lnTo>
                    <a:pt x="27" y="85"/>
                  </a:lnTo>
                  <a:lnTo>
                    <a:pt x="25" y="70"/>
                  </a:lnTo>
                  <a:lnTo>
                    <a:pt x="25" y="62"/>
                  </a:lnTo>
                  <a:lnTo>
                    <a:pt x="28" y="54"/>
                  </a:lnTo>
                  <a:lnTo>
                    <a:pt x="32" y="45"/>
                  </a:lnTo>
                  <a:lnTo>
                    <a:pt x="37" y="37"/>
                  </a:lnTo>
                  <a:lnTo>
                    <a:pt x="43" y="31"/>
                  </a:lnTo>
                  <a:lnTo>
                    <a:pt x="50" y="26"/>
                  </a:lnTo>
                  <a:lnTo>
                    <a:pt x="58" y="21"/>
                  </a:lnTo>
                  <a:lnTo>
                    <a:pt x="66" y="20"/>
                  </a:lnTo>
                  <a:lnTo>
                    <a:pt x="69" y="20"/>
                  </a:lnTo>
                  <a:lnTo>
                    <a:pt x="75" y="19"/>
                  </a:lnTo>
                  <a:lnTo>
                    <a:pt x="84" y="20"/>
                  </a:lnTo>
                  <a:lnTo>
                    <a:pt x="94" y="21"/>
                  </a:lnTo>
                  <a:lnTo>
                    <a:pt x="100" y="20"/>
                  </a:lnTo>
                  <a:lnTo>
                    <a:pt x="104" y="15"/>
                  </a:lnTo>
                  <a:lnTo>
                    <a:pt x="103" y="9"/>
                  </a:lnTo>
                  <a:lnTo>
                    <a:pt x="99" y="5"/>
                  </a:lnTo>
                  <a:close/>
                </a:path>
              </a:pathLst>
            </a:custGeom>
            <a:solidFill>
              <a:srgbClr val="FFFFFF"/>
            </a:solidFill>
            <a:ln w="9525">
              <a:noFill/>
              <a:round/>
              <a:headEnd/>
              <a:tailEnd/>
            </a:ln>
          </p:spPr>
          <p:txBody>
            <a:bodyPr/>
            <a:lstStyle/>
            <a:p>
              <a:endParaRPr lang="en-US"/>
            </a:p>
          </p:txBody>
        </p:sp>
        <p:sp>
          <p:nvSpPr>
            <p:cNvPr id="172048" name="Freeform 16"/>
            <p:cNvSpPr>
              <a:spLocks/>
            </p:cNvSpPr>
            <p:nvPr/>
          </p:nvSpPr>
          <p:spPr bwMode="auto">
            <a:xfrm>
              <a:off x="4215" y="3748"/>
              <a:ext cx="55" cy="55"/>
            </a:xfrm>
            <a:custGeom>
              <a:avLst/>
              <a:gdLst/>
              <a:ahLst/>
              <a:cxnLst>
                <a:cxn ang="0">
                  <a:pos x="48" y="7"/>
                </a:cxn>
                <a:cxn ang="0">
                  <a:pos x="27" y="22"/>
                </a:cxn>
                <a:cxn ang="0">
                  <a:pos x="12" y="41"/>
                </a:cxn>
                <a:cxn ang="0">
                  <a:pos x="2" y="66"/>
                </a:cxn>
                <a:cxn ang="0">
                  <a:pos x="0" y="91"/>
                </a:cxn>
                <a:cxn ang="0">
                  <a:pos x="5" y="118"/>
                </a:cxn>
                <a:cxn ang="0">
                  <a:pos x="14" y="143"/>
                </a:cxn>
                <a:cxn ang="0">
                  <a:pos x="29" y="166"/>
                </a:cxn>
                <a:cxn ang="0">
                  <a:pos x="52" y="189"/>
                </a:cxn>
                <a:cxn ang="0">
                  <a:pos x="81" y="210"/>
                </a:cxn>
                <a:cxn ang="0">
                  <a:pos x="113" y="220"/>
                </a:cxn>
                <a:cxn ang="0">
                  <a:pos x="147" y="214"/>
                </a:cxn>
                <a:cxn ang="0">
                  <a:pos x="174" y="196"/>
                </a:cxn>
                <a:cxn ang="0">
                  <a:pos x="194" y="176"/>
                </a:cxn>
                <a:cxn ang="0">
                  <a:pos x="209" y="153"/>
                </a:cxn>
                <a:cxn ang="0">
                  <a:pos x="220" y="129"/>
                </a:cxn>
                <a:cxn ang="0">
                  <a:pos x="222" y="109"/>
                </a:cxn>
                <a:cxn ang="0">
                  <a:pos x="218" y="99"/>
                </a:cxn>
                <a:cxn ang="0">
                  <a:pos x="206" y="95"/>
                </a:cxn>
                <a:cxn ang="0">
                  <a:pos x="195" y="100"/>
                </a:cxn>
                <a:cxn ang="0">
                  <a:pos x="192" y="108"/>
                </a:cxn>
                <a:cxn ang="0">
                  <a:pos x="187" y="123"/>
                </a:cxn>
                <a:cxn ang="0">
                  <a:pos x="175" y="144"/>
                </a:cxn>
                <a:cxn ang="0">
                  <a:pos x="158" y="164"/>
                </a:cxn>
                <a:cxn ang="0">
                  <a:pos x="123" y="172"/>
                </a:cxn>
                <a:cxn ang="0">
                  <a:pos x="80" y="161"/>
                </a:cxn>
                <a:cxn ang="0">
                  <a:pos x="47" y="132"/>
                </a:cxn>
                <a:cxn ang="0">
                  <a:pos x="32" y="93"/>
                </a:cxn>
                <a:cxn ang="0">
                  <a:pos x="35" y="60"/>
                </a:cxn>
                <a:cxn ang="0">
                  <a:pos x="48" y="41"/>
                </a:cxn>
                <a:cxn ang="0">
                  <a:pos x="64" y="25"/>
                </a:cxn>
                <a:cxn ang="0">
                  <a:pos x="82" y="13"/>
                </a:cxn>
                <a:cxn ang="0">
                  <a:pos x="87" y="4"/>
                </a:cxn>
                <a:cxn ang="0">
                  <a:pos x="70" y="0"/>
                </a:cxn>
              </a:cxnLst>
              <a:rect l="0" t="0" r="r" b="b"/>
              <a:pathLst>
                <a:path w="222" h="220">
                  <a:moveTo>
                    <a:pt x="60" y="3"/>
                  </a:moveTo>
                  <a:lnTo>
                    <a:pt x="48" y="7"/>
                  </a:lnTo>
                  <a:lnTo>
                    <a:pt x="37" y="14"/>
                  </a:lnTo>
                  <a:lnTo>
                    <a:pt x="27" y="22"/>
                  </a:lnTo>
                  <a:lnTo>
                    <a:pt x="19" y="32"/>
                  </a:lnTo>
                  <a:lnTo>
                    <a:pt x="12" y="41"/>
                  </a:lnTo>
                  <a:lnTo>
                    <a:pt x="6" y="53"/>
                  </a:lnTo>
                  <a:lnTo>
                    <a:pt x="2" y="66"/>
                  </a:lnTo>
                  <a:lnTo>
                    <a:pt x="0" y="79"/>
                  </a:lnTo>
                  <a:lnTo>
                    <a:pt x="0" y="91"/>
                  </a:lnTo>
                  <a:lnTo>
                    <a:pt x="1" y="106"/>
                  </a:lnTo>
                  <a:lnTo>
                    <a:pt x="5" y="118"/>
                  </a:lnTo>
                  <a:lnTo>
                    <a:pt x="9" y="131"/>
                  </a:lnTo>
                  <a:lnTo>
                    <a:pt x="14" y="143"/>
                  </a:lnTo>
                  <a:lnTo>
                    <a:pt x="21" y="155"/>
                  </a:lnTo>
                  <a:lnTo>
                    <a:pt x="29" y="166"/>
                  </a:lnTo>
                  <a:lnTo>
                    <a:pt x="39" y="177"/>
                  </a:lnTo>
                  <a:lnTo>
                    <a:pt x="52" y="189"/>
                  </a:lnTo>
                  <a:lnTo>
                    <a:pt x="66" y="199"/>
                  </a:lnTo>
                  <a:lnTo>
                    <a:pt x="81" y="210"/>
                  </a:lnTo>
                  <a:lnTo>
                    <a:pt x="97" y="217"/>
                  </a:lnTo>
                  <a:lnTo>
                    <a:pt x="113" y="220"/>
                  </a:lnTo>
                  <a:lnTo>
                    <a:pt x="131" y="220"/>
                  </a:lnTo>
                  <a:lnTo>
                    <a:pt x="147" y="214"/>
                  </a:lnTo>
                  <a:lnTo>
                    <a:pt x="164" y="204"/>
                  </a:lnTo>
                  <a:lnTo>
                    <a:pt x="174" y="196"/>
                  </a:lnTo>
                  <a:lnTo>
                    <a:pt x="185" y="186"/>
                  </a:lnTo>
                  <a:lnTo>
                    <a:pt x="194" y="176"/>
                  </a:lnTo>
                  <a:lnTo>
                    <a:pt x="202" y="165"/>
                  </a:lnTo>
                  <a:lnTo>
                    <a:pt x="209" y="153"/>
                  </a:lnTo>
                  <a:lnTo>
                    <a:pt x="215" y="142"/>
                  </a:lnTo>
                  <a:lnTo>
                    <a:pt x="220" y="129"/>
                  </a:lnTo>
                  <a:lnTo>
                    <a:pt x="222" y="115"/>
                  </a:lnTo>
                  <a:lnTo>
                    <a:pt x="222" y="109"/>
                  </a:lnTo>
                  <a:lnTo>
                    <a:pt x="221" y="103"/>
                  </a:lnTo>
                  <a:lnTo>
                    <a:pt x="218" y="99"/>
                  </a:lnTo>
                  <a:lnTo>
                    <a:pt x="212" y="95"/>
                  </a:lnTo>
                  <a:lnTo>
                    <a:pt x="206" y="95"/>
                  </a:lnTo>
                  <a:lnTo>
                    <a:pt x="200" y="96"/>
                  </a:lnTo>
                  <a:lnTo>
                    <a:pt x="195" y="100"/>
                  </a:lnTo>
                  <a:lnTo>
                    <a:pt x="192" y="106"/>
                  </a:lnTo>
                  <a:lnTo>
                    <a:pt x="192" y="108"/>
                  </a:lnTo>
                  <a:lnTo>
                    <a:pt x="189" y="114"/>
                  </a:lnTo>
                  <a:lnTo>
                    <a:pt x="187" y="123"/>
                  </a:lnTo>
                  <a:lnTo>
                    <a:pt x="182" y="134"/>
                  </a:lnTo>
                  <a:lnTo>
                    <a:pt x="175" y="144"/>
                  </a:lnTo>
                  <a:lnTo>
                    <a:pt x="167" y="156"/>
                  </a:lnTo>
                  <a:lnTo>
                    <a:pt x="158" y="164"/>
                  </a:lnTo>
                  <a:lnTo>
                    <a:pt x="145" y="171"/>
                  </a:lnTo>
                  <a:lnTo>
                    <a:pt x="123" y="172"/>
                  </a:lnTo>
                  <a:lnTo>
                    <a:pt x="101" y="169"/>
                  </a:lnTo>
                  <a:lnTo>
                    <a:pt x="80" y="161"/>
                  </a:lnTo>
                  <a:lnTo>
                    <a:pt x="62" y="148"/>
                  </a:lnTo>
                  <a:lnTo>
                    <a:pt x="47" y="132"/>
                  </a:lnTo>
                  <a:lnTo>
                    <a:pt x="36" y="114"/>
                  </a:lnTo>
                  <a:lnTo>
                    <a:pt x="32" y="93"/>
                  </a:lnTo>
                  <a:lnTo>
                    <a:pt x="32" y="70"/>
                  </a:lnTo>
                  <a:lnTo>
                    <a:pt x="35" y="60"/>
                  </a:lnTo>
                  <a:lnTo>
                    <a:pt x="40" y="51"/>
                  </a:lnTo>
                  <a:lnTo>
                    <a:pt x="48" y="41"/>
                  </a:lnTo>
                  <a:lnTo>
                    <a:pt x="56" y="32"/>
                  </a:lnTo>
                  <a:lnTo>
                    <a:pt x="64" y="25"/>
                  </a:lnTo>
                  <a:lnTo>
                    <a:pt x="74" y="18"/>
                  </a:lnTo>
                  <a:lnTo>
                    <a:pt x="82" y="13"/>
                  </a:lnTo>
                  <a:lnTo>
                    <a:pt x="89" y="10"/>
                  </a:lnTo>
                  <a:lnTo>
                    <a:pt x="87" y="4"/>
                  </a:lnTo>
                  <a:lnTo>
                    <a:pt x="80" y="0"/>
                  </a:lnTo>
                  <a:lnTo>
                    <a:pt x="70" y="0"/>
                  </a:lnTo>
                  <a:lnTo>
                    <a:pt x="60" y="3"/>
                  </a:lnTo>
                  <a:close/>
                </a:path>
              </a:pathLst>
            </a:custGeom>
            <a:solidFill>
              <a:srgbClr val="FFFFFF"/>
            </a:solidFill>
            <a:ln w="9525">
              <a:noFill/>
              <a:round/>
              <a:headEnd/>
              <a:tailEnd/>
            </a:ln>
          </p:spPr>
          <p:txBody>
            <a:bodyPr/>
            <a:lstStyle/>
            <a:p>
              <a:endParaRPr lang="en-US"/>
            </a:p>
          </p:txBody>
        </p:sp>
        <p:sp>
          <p:nvSpPr>
            <p:cNvPr id="172049" name="Freeform 17"/>
            <p:cNvSpPr>
              <a:spLocks/>
            </p:cNvSpPr>
            <p:nvPr/>
          </p:nvSpPr>
          <p:spPr bwMode="auto">
            <a:xfrm>
              <a:off x="4176" y="3683"/>
              <a:ext cx="14" cy="15"/>
            </a:xfrm>
            <a:custGeom>
              <a:avLst/>
              <a:gdLst/>
              <a:ahLst/>
              <a:cxnLst>
                <a:cxn ang="0">
                  <a:pos x="5" y="52"/>
                </a:cxn>
                <a:cxn ang="0">
                  <a:pos x="11" y="58"/>
                </a:cxn>
                <a:cxn ang="0">
                  <a:pos x="19" y="61"/>
                </a:cxn>
                <a:cxn ang="0">
                  <a:pos x="25" y="61"/>
                </a:cxn>
                <a:cxn ang="0">
                  <a:pos x="29" y="59"/>
                </a:cxn>
                <a:cxn ang="0">
                  <a:pos x="31" y="58"/>
                </a:cxn>
                <a:cxn ang="0">
                  <a:pos x="37" y="57"/>
                </a:cxn>
                <a:cxn ang="0">
                  <a:pos x="44" y="54"/>
                </a:cxn>
                <a:cxn ang="0">
                  <a:pos x="51" y="49"/>
                </a:cxn>
                <a:cxn ang="0">
                  <a:pos x="55" y="45"/>
                </a:cxn>
                <a:cxn ang="0">
                  <a:pos x="57" y="42"/>
                </a:cxn>
                <a:cxn ang="0">
                  <a:pos x="57" y="40"/>
                </a:cxn>
                <a:cxn ang="0">
                  <a:pos x="56" y="36"/>
                </a:cxn>
                <a:cxn ang="0">
                  <a:pos x="53" y="33"/>
                </a:cxn>
                <a:cxn ang="0">
                  <a:pos x="50" y="31"/>
                </a:cxn>
                <a:cxn ang="0">
                  <a:pos x="46" y="30"/>
                </a:cxn>
                <a:cxn ang="0">
                  <a:pos x="43" y="31"/>
                </a:cxn>
                <a:cxn ang="0">
                  <a:pos x="38" y="34"/>
                </a:cxn>
                <a:cxn ang="0">
                  <a:pos x="31" y="37"/>
                </a:cxn>
                <a:cxn ang="0">
                  <a:pos x="25" y="41"/>
                </a:cxn>
                <a:cxn ang="0">
                  <a:pos x="23" y="42"/>
                </a:cxn>
                <a:cxn ang="0">
                  <a:pos x="21" y="35"/>
                </a:cxn>
                <a:cxn ang="0">
                  <a:pos x="16" y="20"/>
                </a:cxn>
                <a:cxn ang="0">
                  <a:pos x="9" y="6"/>
                </a:cxn>
                <a:cxn ang="0">
                  <a:pos x="1" y="0"/>
                </a:cxn>
                <a:cxn ang="0">
                  <a:pos x="0" y="14"/>
                </a:cxn>
                <a:cxn ang="0">
                  <a:pos x="2" y="31"/>
                </a:cxn>
                <a:cxn ang="0">
                  <a:pos x="4" y="47"/>
                </a:cxn>
                <a:cxn ang="0">
                  <a:pos x="5" y="52"/>
                </a:cxn>
              </a:cxnLst>
              <a:rect l="0" t="0" r="r" b="b"/>
              <a:pathLst>
                <a:path w="57" h="61">
                  <a:moveTo>
                    <a:pt x="5" y="52"/>
                  </a:moveTo>
                  <a:lnTo>
                    <a:pt x="11" y="58"/>
                  </a:lnTo>
                  <a:lnTo>
                    <a:pt x="19" y="61"/>
                  </a:lnTo>
                  <a:lnTo>
                    <a:pt x="25" y="61"/>
                  </a:lnTo>
                  <a:lnTo>
                    <a:pt x="29" y="59"/>
                  </a:lnTo>
                  <a:lnTo>
                    <a:pt x="31" y="58"/>
                  </a:lnTo>
                  <a:lnTo>
                    <a:pt x="37" y="57"/>
                  </a:lnTo>
                  <a:lnTo>
                    <a:pt x="44" y="54"/>
                  </a:lnTo>
                  <a:lnTo>
                    <a:pt x="51" y="49"/>
                  </a:lnTo>
                  <a:lnTo>
                    <a:pt x="55" y="45"/>
                  </a:lnTo>
                  <a:lnTo>
                    <a:pt x="57" y="42"/>
                  </a:lnTo>
                  <a:lnTo>
                    <a:pt x="57" y="40"/>
                  </a:lnTo>
                  <a:lnTo>
                    <a:pt x="56" y="36"/>
                  </a:lnTo>
                  <a:lnTo>
                    <a:pt x="53" y="33"/>
                  </a:lnTo>
                  <a:lnTo>
                    <a:pt x="50" y="31"/>
                  </a:lnTo>
                  <a:lnTo>
                    <a:pt x="46" y="30"/>
                  </a:lnTo>
                  <a:lnTo>
                    <a:pt x="43" y="31"/>
                  </a:lnTo>
                  <a:lnTo>
                    <a:pt x="38" y="34"/>
                  </a:lnTo>
                  <a:lnTo>
                    <a:pt x="31" y="37"/>
                  </a:lnTo>
                  <a:lnTo>
                    <a:pt x="25" y="41"/>
                  </a:lnTo>
                  <a:lnTo>
                    <a:pt x="23" y="42"/>
                  </a:lnTo>
                  <a:lnTo>
                    <a:pt x="21" y="35"/>
                  </a:lnTo>
                  <a:lnTo>
                    <a:pt x="16" y="20"/>
                  </a:lnTo>
                  <a:lnTo>
                    <a:pt x="9" y="6"/>
                  </a:lnTo>
                  <a:lnTo>
                    <a:pt x="1" y="0"/>
                  </a:lnTo>
                  <a:lnTo>
                    <a:pt x="0" y="14"/>
                  </a:lnTo>
                  <a:lnTo>
                    <a:pt x="2" y="31"/>
                  </a:lnTo>
                  <a:lnTo>
                    <a:pt x="4" y="47"/>
                  </a:lnTo>
                  <a:lnTo>
                    <a:pt x="5" y="52"/>
                  </a:lnTo>
                  <a:close/>
                </a:path>
              </a:pathLst>
            </a:custGeom>
            <a:solidFill>
              <a:srgbClr val="FFFFFF"/>
            </a:solidFill>
            <a:ln w="9525">
              <a:noFill/>
              <a:round/>
              <a:headEnd/>
              <a:tailEnd/>
            </a:ln>
          </p:spPr>
          <p:txBody>
            <a:bodyPr/>
            <a:lstStyle/>
            <a:p>
              <a:endParaRPr lang="en-US"/>
            </a:p>
          </p:txBody>
        </p:sp>
        <p:sp>
          <p:nvSpPr>
            <p:cNvPr id="172050" name="Freeform 18"/>
            <p:cNvSpPr>
              <a:spLocks/>
            </p:cNvSpPr>
            <p:nvPr/>
          </p:nvSpPr>
          <p:spPr bwMode="auto">
            <a:xfrm>
              <a:off x="4189" y="3680"/>
              <a:ext cx="14" cy="12"/>
            </a:xfrm>
            <a:custGeom>
              <a:avLst/>
              <a:gdLst/>
              <a:ahLst/>
              <a:cxnLst>
                <a:cxn ang="0">
                  <a:pos x="11" y="43"/>
                </a:cxn>
                <a:cxn ang="0">
                  <a:pos x="12" y="44"/>
                </a:cxn>
                <a:cxn ang="0">
                  <a:pos x="16" y="47"/>
                </a:cxn>
                <a:cxn ang="0">
                  <a:pos x="19" y="48"/>
                </a:cxn>
                <a:cxn ang="0">
                  <a:pos x="21" y="48"/>
                </a:cxn>
                <a:cxn ang="0">
                  <a:pos x="28" y="48"/>
                </a:cxn>
                <a:cxn ang="0">
                  <a:pos x="36" y="45"/>
                </a:cxn>
                <a:cxn ang="0">
                  <a:pos x="43" y="44"/>
                </a:cxn>
                <a:cxn ang="0">
                  <a:pos x="50" y="41"/>
                </a:cxn>
                <a:cxn ang="0">
                  <a:pos x="52" y="38"/>
                </a:cxn>
                <a:cxn ang="0">
                  <a:pos x="54" y="36"/>
                </a:cxn>
                <a:cxn ang="0">
                  <a:pos x="56" y="32"/>
                </a:cxn>
                <a:cxn ang="0">
                  <a:pos x="54" y="30"/>
                </a:cxn>
                <a:cxn ang="0">
                  <a:pos x="44" y="25"/>
                </a:cxn>
                <a:cxn ang="0">
                  <a:pos x="33" y="27"/>
                </a:cxn>
                <a:cxn ang="0">
                  <a:pos x="25" y="30"/>
                </a:cxn>
                <a:cxn ang="0">
                  <a:pos x="22" y="32"/>
                </a:cxn>
                <a:cxn ang="0">
                  <a:pos x="16" y="24"/>
                </a:cxn>
                <a:cxn ang="0">
                  <a:pos x="12" y="11"/>
                </a:cxn>
                <a:cxn ang="0">
                  <a:pos x="8" y="2"/>
                </a:cxn>
                <a:cxn ang="0">
                  <a:pos x="2" y="0"/>
                </a:cxn>
                <a:cxn ang="0">
                  <a:pos x="0" y="15"/>
                </a:cxn>
                <a:cxn ang="0">
                  <a:pos x="3" y="29"/>
                </a:cxn>
                <a:cxn ang="0">
                  <a:pos x="9" y="40"/>
                </a:cxn>
                <a:cxn ang="0">
                  <a:pos x="11" y="43"/>
                </a:cxn>
              </a:cxnLst>
              <a:rect l="0" t="0" r="r" b="b"/>
              <a:pathLst>
                <a:path w="56" h="48">
                  <a:moveTo>
                    <a:pt x="11" y="43"/>
                  </a:moveTo>
                  <a:lnTo>
                    <a:pt x="12" y="44"/>
                  </a:lnTo>
                  <a:lnTo>
                    <a:pt x="16" y="47"/>
                  </a:lnTo>
                  <a:lnTo>
                    <a:pt x="19" y="48"/>
                  </a:lnTo>
                  <a:lnTo>
                    <a:pt x="21" y="48"/>
                  </a:lnTo>
                  <a:lnTo>
                    <a:pt x="28" y="48"/>
                  </a:lnTo>
                  <a:lnTo>
                    <a:pt x="36" y="45"/>
                  </a:lnTo>
                  <a:lnTo>
                    <a:pt x="43" y="44"/>
                  </a:lnTo>
                  <a:lnTo>
                    <a:pt x="50" y="41"/>
                  </a:lnTo>
                  <a:lnTo>
                    <a:pt x="52" y="38"/>
                  </a:lnTo>
                  <a:lnTo>
                    <a:pt x="54" y="36"/>
                  </a:lnTo>
                  <a:lnTo>
                    <a:pt x="56" y="32"/>
                  </a:lnTo>
                  <a:lnTo>
                    <a:pt x="54" y="30"/>
                  </a:lnTo>
                  <a:lnTo>
                    <a:pt x="44" y="25"/>
                  </a:lnTo>
                  <a:lnTo>
                    <a:pt x="33" y="27"/>
                  </a:lnTo>
                  <a:lnTo>
                    <a:pt x="25" y="30"/>
                  </a:lnTo>
                  <a:lnTo>
                    <a:pt x="22" y="32"/>
                  </a:lnTo>
                  <a:lnTo>
                    <a:pt x="16" y="24"/>
                  </a:lnTo>
                  <a:lnTo>
                    <a:pt x="12" y="11"/>
                  </a:lnTo>
                  <a:lnTo>
                    <a:pt x="8" y="2"/>
                  </a:lnTo>
                  <a:lnTo>
                    <a:pt x="2" y="0"/>
                  </a:lnTo>
                  <a:lnTo>
                    <a:pt x="0" y="15"/>
                  </a:lnTo>
                  <a:lnTo>
                    <a:pt x="3" y="29"/>
                  </a:lnTo>
                  <a:lnTo>
                    <a:pt x="9" y="40"/>
                  </a:lnTo>
                  <a:lnTo>
                    <a:pt x="11" y="43"/>
                  </a:lnTo>
                  <a:close/>
                </a:path>
              </a:pathLst>
            </a:custGeom>
            <a:solidFill>
              <a:srgbClr val="FFFFFF"/>
            </a:solidFill>
            <a:ln w="9525">
              <a:noFill/>
              <a:round/>
              <a:headEnd/>
              <a:tailEnd/>
            </a:ln>
          </p:spPr>
          <p:txBody>
            <a:bodyPr/>
            <a:lstStyle/>
            <a:p>
              <a:endParaRPr lang="en-US"/>
            </a:p>
          </p:txBody>
        </p:sp>
        <p:sp>
          <p:nvSpPr>
            <p:cNvPr id="172051" name="Freeform 19"/>
            <p:cNvSpPr>
              <a:spLocks/>
            </p:cNvSpPr>
            <p:nvPr/>
          </p:nvSpPr>
          <p:spPr bwMode="auto">
            <a:xfrm>
              <a:off x="4201" y="3674"/>
              <a:ext cx="13" cy="12"/>
            </a:xfrm>
            <a:custGeom>
              <a:avLst/>
              <a:gdLst/>
              <a:ahLst/>
              <a:cxnLst>
                <a:cxn ang="0">
                  <a:pos x="4" y="37"/>
                </a:cxn>
                <a:cxn ang="0">
                  <a:pos x="7" y="45"/>
                </a:cxn>
                <a:cxn ang="0">
                  <a:pos x="17" y="49"/>
                </a:cxn>
                <a:cxn ang="0">
                  <a:pos x="25" y="49"/>
                </a:cxn>
                <a:cxn ang="0">
                  <a:pos x="29" y="49"/>
                </a:cxn>
                <a:cxn ang="0">
                  <a:pos x="36" y="46"/>
                </a:cxn>
                <a:cxn ang="0">
                  <a:pos x="44" y="42"/>
                </a:cxn>
                <a:cxn ang="0">
                  <a:pos x="50" y="37"/>
                </a:cxn>
                <a:cxn ang="0">
                  <a:pos x="52" y="32"/>
                </a:cxn>
                <a:cxn ang="0">
                  <a:pos x="51" y="29"/>
                </a:cxn>
                <a:cxn ang="0">
                  <a:pos x="48" y="28"/>
                </a:cxn>
                <a:cxn ang="0">
                  <a:pos x="45" y="26"/>
                </a:cxn>
                <a:cxn ang="0">
                  <a:pos x="41" y="26"/>
                </a:cxn>
                <a:cxn ang="0">
                  <a:pos x="22" y="30"/>
                </a:cxn>
                <a:cxn ang="0">
                  <a:pos x="19" y="24"/>
                </a:cxn>
                <a:cxn ang="0">
                  <a:pos x="14" y="12"/>
                </a:cxn>
                <a:cxn ang="0">
                  <a:pos x="7" y="2"/>
                </a:cxn>
                <a:cxn ang="0">
                  <a:pos x="0" y="0"/>
                </a:cxn>
                <a:cxn ang="0">
                  <a:pos x="0" y="11"/>
                </a:cxn>
                <a:cxn ang="0">
                  <a:pos x="2" y="24"/>
                </a:cxn>
                <a:cxn ang="0">
                  <a:pos x="3" y="33"/>
                </a:cxn>
                <a:cxn ang="0">
                  <a:pos x="4" y="37"/>
                </a:cxn>
              </a:cxnLst>
              <a:rect l="0" t="0" r="r" b="b"/>
              <a:pathLst>
                <a:path w="52" h="49">
                  <a:moveTo>
                    <a:pt x="4" y="37"/>
                  </a:moveTo>
                  <a:lnTo>
                    <a:pt x="7" y="45"/>
                  </a:lnTo>
                  <a:lnTo>
                    <a:pt x="17" y="49"/>
                  </a:lnTo>
                  <a:lnTo>
                    <a:pt x="25" y="49"/>
                  </a:lnTo>
                  <a:lnTo>
                    <a:pt x="29" y="49"/>
                  </a:lnTo>
                  <a:lnTo>
                    <a:pt x="36" y="46"/>
                  </a:lnTo>
                  <a:lnTo>
                    <a:pt x="44" y="42"/>
                  </a:lnTo>
                  <a:lnTo>
                    <a:pt x="50" y="37"/>
                  </a:lnTo>
                  <a:lnTo>
                    <a:pt x="52" y="32"/>
                  </a:lnTo>
                  <a:lnTo>
                    <a:pt x="51" y="29"/>
                  </a:lnTo>
                  <a:lnTo>
                    <a:pt x="48" y="28"/>
                  </a:lnTo>
                  <a:lnTo>
                    <a:pt x="45" y="26"/>
                  </a:lnTo>
                  <a:lnTo>
                    <a:pt x="41" y="26"/>
                  </a:lnTo>
                  <a:lnTo>
                    <a:pt x="22" y="30"/>
                  </a:lnTo>
                  <a:lnTo>
                    <a:pt x="19" y="24"/>
                  </a:lnTo>
                  <a:lnTo>
                    <a:pt x="14" y="12"/>
                  </a:lnTo>
                  <a:lnTo>
                    <a:pt x="7" y="2"/>
                  </a:lnTo>
                  <a:lnTo>
                    <a:pt x="0" y="0"/>
                  </a:lnTo>
                  <a:lnTo>
                    <a:pt x="0" y="11"/>
                  </a:lnTo>
                  <a:lnTo>
                    <a:pt x="2" y="24"/>
                  </a:lnTo>
                  <a:lnTo>
                    <a:pt x="3" y="33"/>
                  </a:lnTo>
                  <a:lnTo>
                    <a:pt x="4" y="37"/>
                  </a:lnTo>
                  <a:close/>
                </a:path>
              </a:pathLst>
            </a:custGeom>
            <a:solidFill>
              <a:srgbClr val="FFFFFF"/>
            </a:solidFill>
            <a:ln w="9525">
              <a:noFill/>
              <a:round/>
              <a:headEnd/>
              <a:tailEnd/>
            </a:ln>
          </p:spPr>
          <p:txBody>
            <a:bodyPr/>
            <a:lstStyle/>
            <a:p>
              <a:endParaRPr lang="en-US"/>
            </a:p>
          </p:txBody>
        </p:sp>
        <p:sp>
          <p:nvSpPr>
            <p:cNvPr id="172052" name="Freeform 20"/>
            <p:cNvSpPr>
              <a:spLocks/>
            </p:cNvSpPr>
            <p:nvPr/>
          </p:nvSpPr>
          <p:spPr bwMode="auto">
            <a:xfrm>
              <a:off x="4184" y="3707"/>
              <a:ext cx="14" cy="10"/>
            </a:xfrm>
            <a:custGeom>
              <a:avLst/>
              <a:gdLst/>
              <a:ahLst/>
              <a:cxnLst>
                <a:cxn ang="0">
                  <a:pos x="7" y="37"/>
                </a:cxn>
                <a:cxn ang="0">
                  <a:pos x="9" y="38"/>
                </a:cxn>
                <a:cxn ang="0">
                  <a:pos x="13" y="38"/>
                </a:cxn>
                <a:cxn ang="0">
                  <a:pos x="17" y="38"/>
                </a:cxn>
                <a:cxn ang="0">
                  <a:pos x="18" y="38"/>
                </a:cxn>
                <a:cxn ang="0">
                  <a:pos x="24" y="37"/>
                </a:cxn>
                <a:cxn ang="0">
                  <a:pos x="31" y="36"/>
                </a:cxn>
                <a:cxn ang="0">
                  <a:pos x="38" y="34"/>
                </a:cxn>
                <a:cxn ang="0">
                  <a:pos x="44" y="30"/>
                </a:cxn>
                <a:cxn ang="0">
                  <a:pos x="50" y="28"/>
                </a:cxn>
                <a:cxn ang="0">
                  <a:pos x="53" y="24"/>
                </a:cxn>
                <a:cxn ang="0">
                  <a:pos x="55" y="21"/>
                </a:cxn>
                <a:cxn ang="0">
                  <a:pos x="52" y="16"/>
                </a:cxn>
                <a:cxn ang="0">
                  <a:pos x="49" y="14"/>
                </a:cxn>
                <a:cxn ang="0">
                  <a:pos x="44" y="14"/>
                </a:cxn>
                <a:cxn ang="0">
                  <a:pos x="38" y="14"/>
                </a:cxn>
                <a:cxn ang="0">
                  <a:pos x="31" y="15"/>
                </a:cxn>
                <a:cxn ang="0">
                  <a:pos x="25" y="17"/>
                </a:cxn>
                <a:cxn ang="0">
                  <a:pos x="21" y="18"/>
                </a:cxn>
                <a:cxn ang="0">
                  <a:pos x="17" y="21"/>
                </a:cxn>
                <a:cxn ang="0">
                  <a:pos x="16" y="21"/>
                </a:cxn>
                <a:cxn ang="0">
                  <a:pos x="15" y="17"/>
                </a:cxn>
                <a:cxn ang="0">
                  <a:pos x="13" y="11"/>
                </a:cxn>
                <a:cxn ang="0">
                  <a:pos x="9" y="6"/>
                </a:cxn>
                <a:cxn ang="0">
                  <a:pos x="8" y="3"/>
                </a:cxn>
                <a:cxn ang="0">
                  <a:pos x="5" y="1"/>
                </a:cxn>
                <a:cxn ang="0">
                  <a:pos x="4" y="0"/>
                </a:cxn>
                <a:cxn ang="0">
                  <a:pos x="2" y="0"/>
                </a:cxn>
                <a:cxn ang="0">
                  <a:pos x="0" y="2"/>
                </a:cxn>
                <a:cxn ang="0">
                  <a:pos x="0" y="9"/>
                </a:cxn>
                <a:cxn ang="0">
                  <a:pos x="2" y="21"/>
                </a:cxn>
                <a:cxn ang="0">
                  <a:pos x="5" y="32"/>
                </a:cxn>
                <a:cxn ang="0">
                  <a:pos x="7" y="37"/>
                </a:cxn>
              </a:cxnLst>
              <a:rect l="0" t="0" r="r" b="b"/>
              <a:pathLst>
                <a:path w="55" h="38">
                  <a:moveTo>
                    <a:pt x="7" y="37"/>
                  </a:moveTo>
                  <a:lnTo>
                    <a:pt x="9" y="38"/>
                  </a:lnTo>
                  <a:lnTo>
                    <a:pt x="13" y="38"/>
                  </a:lnTo>
                  <a:lnTo>
                    <a:pt x="17" y="38"/>
                  </a:lnTo>
                  <a:lnTo>
                    <a:pt x="18" y="38"/>
                  </a:lnTo>
                  <a:lnTo>
                    <a:pt x="24" y="37"/>
                  </a:lnTo>
                  <a:lnTo>
                    <a:pt x="31" y="36"/>
                  </a:lnTo>
                  <a:lnTo>
                    <a:pt x="38" y="34"/>
                  </a:lnTo>
                  <a:lnTo>
                    <a:pt x="44" y="30"/>
                  </a:lnTo>
                  <a:lnTo>
                    <a:pt x="50" y="28"/>
                  </a:lnTo>
                  <a:lnTo>
                    <a:pt x="53" y="24"/>
                  </a:lnTo>
                  <a:lnTo>
                    <a:pt x="55" y="21"/>
                  </a:lnTo>
                  <a:lnTo>
                    <a:pt x="52" y="16"/>
                  </a:lnTo>
                  <a:lnTo>
                    <a:pt x="49" y="14"/>
                  </a:lnTo>
                  <a:lnTo>
                    <a:pt x="44" y="14"/>
                  </a:lnTo>
                  <a:lnTo>
                    <a:pt x="38" y="14"/>
                  </a:lnTo>
                  <a:lnTo>
                    <a:pt x="31" y="15"/>
                  </a:lnTo>
                  <a:lnTo>
                    <a:pt x="25" y="17"/>
                  </a:lnTo>
                  <a:lnTo>
                    <a:pt x="21" y="18"/>
                  </a:lnTo>
                  <a:lnTo>
                    <a:pt x="17" y="21"/>
                  </a:lnTo>
                  <a:lnTo>
                    <a:pt x="16" y="21"/>
                  </a:lnTo>
                  <a:lnTo>
                    <a:pt x="15" y="17"/>
                  </a:lnTo>
                  <a:lnTo>
                    <a:pt x="13" y="11"/>
                  </a:lnTo>
                  <a:lnTo>
                    <a:pt x="9" y="6"/>
                  </a:lnTo>
                  <a:lnTo>
                    <a:pt x="8" y="3"/>
                  </a:lnTo>
                  <a:lnTo>
                    <a:pt x="5" y="1"/>
                  </a:lnTo>
                  <a:lnTo>
                    <a:pt x="4" y="0"/>
                  </a:lnTo>
                  <a:lnTo>
                    <a:pt x="2" y="0"/>
                  </a:lnTo>
                  <a:lnTo>
                    <a:pt x="0" y="2"/>
                  </a:lnTo>
                  <a:lnTo>
                    <a:pt x="0" y="9"/>
                  </a:lnTo>
                  <a:lnTo>
                    <a:pt x="2" y="21"/>
                  </a:lnTo>
                  <a:lnTo>
                    <a:pt x="5" y="32"/>
                  </a:lnTo>
                  <a:lnTo>
                    <a:pt x="7" y="37"/>
                  </a:lnTo>
                  <a:close/>
                </a:path>
              </a:pathLst>
            </a:custGeom>
            <a:solidFill>
              <a:srgbClr val="FFFFFF"/>
            </a:solidFill>
            <a:ln w="9525">
              <a:noFill/>
              <a:round/>
              <a:headEnd/>
              <a:tailEnd/>
            </a:ln>
          </p:spPr>
          <p:txBody>
            <a:bodyPr/>
            <a:lstStyle/>
            <a:p>
              <a:endParaRPr lang="en-US"/>
            </a:p>
          </p:txBody>
        </p:sp>
        <p:sp>
          <p:nvSpPr>
            <p:cNvPr id="172053" name="Freeform 21"/>
            <p:cNvSpPr>
              <a:spLocks/>
            </p:cNvSpPr>
            <p:nvPr/>
          </p:nvSpPr>
          <p:spPr bwMode="auto">
            <a:xfrm>
              <a:off x="4201" y="3700"/>
              <a:ext cx="12" cy="12"/>
            </a:xfrm>
            <a:custGeom>
              <a:avLst/>
              <a:gdLst/>
              <a:ahLst/>
              <a:cxnLst>
                <a:cxn ang="0">
                  <a:pos x="11" y="43"/>
                </a:cxn>
                <a:cxn ang="0">
                  <a:pos x="17" y="45"/>
                </a:cxn>
                <a:cxn ang="0">
                  <a:pos x="26" y="47"/>
                </a:cxn>
                <a:cxn ang="0">
                  <a:pos x="37" y="46"/>
                </a:cxn>
                <a:cxn ang="0">
                  <a:pos x="45" y="41"/>
                </a:cxn>
                <a:cxn ang="0">
                  <a:pos x="47" y="40"/>
                </a:cxn>
                <a:cxn ang="0">
                  <a:pos x="48" y="38"/>
                </a:cxn>
                <a:cxn ang="0">
                  <a:pos x="48" y="34"/>
                </a:cxn>
                <a:cxn ang="0">
                  <a:pos x="48" y="32"/>
                </a:cxn>
                <a:cxn ang="0">
                  <a:pos x="47" y="30"/>
                </a:cxn>
                <a:cxn ang="0">
                  <a:pos x="44" y="27"/>
                </a:cxn>
                <a:cxn ang="0">
                  <a:pos x="40" y="26"/>
                </a:cxn>
                <a:cxn ang="0">
                  <a:pos x="37" y="26"/>
                </a:cxn>
                <a:cxn ang="0">
                  <a:pos x="30" y="29"/>
                </a:cxn>
                <a:cxn ang="0">
                  <a:pos x="23" y="30"/>
                </a:cxn>
                <a:cxn ang="0">
                  <a:pos x="17" y="29"/>
                </a:cxn>
                <a:cxn ang="0">
                  <a:pos x="14" y="29"/>
                </a:cxn>
                <a:cxn ang="0">
                  <a:pos x="14" y="24"/>
                </a:cxn>
                <a:cxn ang="0">
                  <a:pos x="14" y="13"/>
                </a:cxn>
                <a:cxn ang="0">
                  <a:pos x="12" y="3"/>
                </a:cxn>
                <a:cxn ang="0">
                  <a:pos x="5" y="0"/>
                </a:cxn>
                <a:cxn ang="0">
                  <a:pos x="1" y="10"/>
                </a:cxn>
                <a:cxn ang="0">
                  <a:pos x="0" y="21"/>
                </a:cxn>
                <a:cxn ang="0">
                  <a:pos x="3" y="33"/>
                </a:cxn>
                <a:cxn ang="0">
                  <a:pos x="11" y="43"/>
                </a:cxn>
              </a:cxnLst>
              <a:rect l="0" t="0" r="r" b="b"/>
              <a:pathLst>
                <a:path w="48" h="47">
                  <a:moveTo>
                    <a:pt x="11" y="43"/>
                  </a:moveTo>
                  <a:lnTo>
                    <a:pt x="17" y="45"/>
                  </a:lnTo>
                  <a:lnTo>
                    <a:pt x="26" y="47"/>
                  </a:lnTo>
                  <a:lnTo>
                    <a:pt x="37" y="46"/>
                  </a:lnTo>
                  <a:lnTo>
                    <a:pt x="45" y="41"/>
                  </a:lnTo>
                  <a:lnTo>
                    <a:pt x="47" y="40"/>
                  </a:lnTo>
                  <a:lnTo>
                    <a:pt x="48" y="38"/>
                  </a:lnTo>
                  <a:lnTo>
                    <a:pt x="48" y="34"/>
                  </a:lnTo>
                  <a:lnTo>
                    <a:pt x="48" y="32"/>
                  </a:lnTo>
                  <a:lnTo>
                    <a:pt x="47" y="30"/>
                  </a:lnTo>
                  <a:lnTo>
                    <a:pt x="44" y="27"/>
                  </a:lnTo>
                  <a:lnTo>
                    <a:pt x="40" y="26"/>
                  </a:lnTo>
                  <a:lnTo>
                    <a:pt x="37" y="26"/>
                  </a:lnTo>
                  <a:lnTo>
                    <a:pt x="30" y="29"/>
                  </a:lnTo>
                  <a:lnTo>
                    <a:pt x="23" y="30"/>
                  </a:lnTo>
                  <a:lnTo>
                    <a:pt x="17" y="29"/>
                  </a:lnTo>
                  <a:lnTo>
                    <a:pt x="14" y="29"/>
                  </a:lnTo>
                  <a:lnTo>
                    <a:pt x="14" y="24"/>
                  </a:lnTo>
                  <a:lnTo>
                    <a:pt x="14" y="13"/>
                  </a:lnTo>
                  <a:lnTo>
                    <a:pt x="12" y="3"/>
                  </a:lnTo>
                  <a:lnTo>
                    <a:pt x="5" y="0"/>
                  </a:lnTo>
                  <a:lnTo>
                    <a:pt x="1" y="10"/>
                  </a:lnTo>
                  <a:lnTo>
                    <a:pt x="0" y="21"/>
                  </a:lnTo>
                  <a:lnTo>
                    <a:pt x="3" y="33"/>
                  </a:lnTo>
                  <a:lnTo>
                    <a:pt x="11" y="43"/>
                  </a:lnTo>
                  <a:close/>
                </a:path>
              </a:pathLst>
            </a:custGeom>
            <a:solidFill>
              <a:srgbClr val="FFFFFF"/>
            </a:solidFill>
            <a:ln w="9525">
              <a:noFill/>
              <a:round/>
              <a:headEnd/>
              <a:tailEnd/>
            </a:ln>
          </p:spPr>
          <p:txBody>
            <a:bodyPr/>
            <a:lstStyle/>
            <a:p>
              <a:endParaRPr lang="en-US"/>
            </a:p>
          </p:txBody>
        </p:sp>
        <p:sp>
          <p:nvSpPr>
            <p:cNvPr id="172054" name="Freeform 22"/>
            <p:cNvSpPr>
              <a:spLocks/>
            </p:cNvSpPr>
            <p:nvPr/>
          </p:nvSpPr>
          <p:spPr bwMode="auto">
            <a:xfrm>
              <a:off x="4214" y="3695"/>
              <a:ext cx="12" cy="12"/>
            </a:xfrm>
            <a:custGeom>
              <a:avLst/>
              <a:gdLst/>
              <a:ahLst/>
              <a:cxnLst>
                <a:cxn ang="0">
                  <a:pos x="15" y="42"/>
                </a:cxn>
                <a:cxn ang="0">
                  <a:pos x="24" y="44"/>
                </a:cxn>
                <a:cxn ang="0">
                  <a:pos x="34" y="43"/>
                </a:cxn>
                <a:cxn ang="0">
                  <a:pos x="42" y="37"/>
                </a:cxn>
                <a:cxn ang="0">
                  <a:pos x="46" y="28"/>
                </a:cxn>
                <a:cxn ang="0">
                  <a:pos x="45" y="24"/>
                </a:cxn>
                <a:cxn ang="0">
                  <a:pos x="43" y="23"/>
                </a:cxn>
                <a:cxn ang="0">
                  <a:pos x="38" y="22"/>
                </a:cxn>
                <a:cxn ang="0">
                  <a:pos x="35" y="23"/>
                </a:cxn>
                <a:cxn ang="0">
                  <a:pos x="32" y="26"/>
                </a:cxn>
                <a:cxn ang="0">
                  <a:pos x="30" y="28"/>
                </a:cxn>
                <a:cxn ang="0">
                  <a:pos x="27" y="29"/>
                </a:cxn>
                <a:cxn ang="0">
                  <a:pos x="24" y="31"/>
                </a:cxn>
                <a:cxn ang="0">
                  <a:pos x="22" y="26"/>
                </a:cxn>
                <a:cxn ang="0">
                  <a:pos x="16" y="14"/>
                </a:cxn>
                <a:cxn ang="0">
                  <a:pos x="8" y="3"/>
                </a:cxn>
                <a:cxn ang="0">
                  <a:pos x="0" y="0"/>
                </a:cxn>
                <a:cxn ang="0">
                  <a:pos x="1" y="14"/>
                </a:cxn>
                <a:cxn ang="0">
                  <a:pos x="7" y="28"/>
                </a:cxn>
                <a:cxn ang="0">
                  <a:pos x="13" y="37"/>
                </a:cxn>
                <a:cxn ang="0">
                  <a:pos x="15" y="42"/>
                </a:cxn>
              </a:cxnLst>
              <a:rect l="0" t="0" r="r" b="b"/>
              <a:pathLst>
                <a:path w="46" h="44">
                  <a:moveTo>
                    <a:pt x="15" y="42"/>
                  </a:moveTo>
                  <a:lnTo>
                    <a:pt x="24" y="44"/>
                  </a:lnTo>
                  <a:lnTo>
                    <a:pt x="34" y="43"/>
                  </a:lnTo>
                  <a:lnTo>
                    <a:pt x="42" y="37"/>
                  </a:lnTo>
                  <a:lnTo>
                    <a:pt x="46" y="28"/>
                  </a:lnTo>
                  <a:lnTo>
                    <a:pt x="45" y="24"/>
                  </a:lnTo>
                  <a:lnTo>
                    <a:pt x="43" y="23"/>
                  </a:lnTo>
                  <a:lnTo>
                    <a:pt x="38" y="22"/>
                  </a:lnTo>
                  <a:lnTo>
                    <a:pt x="35" y="23"/>
                  </a:lnTo>
                  <a:lnTo>
                    <a:pt x="32" y="26"/>
                  </a:lnTo>
                  <a:lnTo>
                    <a:pt x="30" y="28"/>
                  </a:lnTo>
                  <a:lnTo>
                    <a:pt x="27" y="29"/>
                  </a:lnTo>
                  <a:lnTo>
                    <a:pt x="24" y="31"/>
                  </a:lnTo>
                  <a:lnTo>
                    <a:pt x="22" y="26"/>
                  </a:lnTo>
                  <a:lnTo>
                    <a:pt x="16" y="14"/>
                  </a:lnTo>
                  <a:lnTo>
                    <a:pt x="8" y="3"/>
                  </a:lnTo>
                  <a:lnTo>
                    <a:pt x="0" y="0"/>
                  </a:lnTo>
                  <a:lnTo>
                    <a:pt x="1" y="14"/>
                  </a:lnTo>
                  <a:lnTo>
                    <a:pt x="7" y="28"/>
                  </a:lnTo>
                  <a:lnTo>
                    <a:pt x="13" y="37"/>
                  </a:lnTo>
                  <a:lnTo>
                    <a:pt x="15" y="42"/>
                  </a:lnTo>
                  <a:close/>
                </a:path>
              </a:pathLst>
            </a:custGeom>
            <a:solidFill>
              <a:srgbClr val="FFFFFF"/>
            </a:solidFill>
            <a:ln w="9525">
              <a:noFill/>
              <a:round/>
              <a:headEnd/>
              <a:tailEnd/>
            </a:ln>
          </p:spPr>
          <p:txBody>
            <a:bodyPr/>
            <a:lstStyle/>
            <a:p>
              <a:endParaRPr lang="en-US"/>
            </a:p>
          </p:txBody>
        </p:sp>
        <p:sp>
          <p:nvSpPr>
            <p:cNvPr id="172055" name="Freeform 23"/>
            <p:cNvSpPr>
              <a:spLocks/>
            </p:cNvSpPr>
            <p:nvPr/>
          </p:nvSpPr>
          <p:spPr bwMode="auto">
            <a:xfrm>
              <a:off x="4192" y="3726"/>
              <a:ext cx="16" cy="16"/>
            </a:xfrm>
            <a:custGeom>
              <a:avLst/>
              <a:gdLst/>
              <a:ahLst/>
              <a:cxnLst>
                <a:cxn ang="0">
                  <a:pos x="26" y="61"/>
                </a:cxn>
                <a:cxn ang="0">
                  <a:pos x="30" y="62"/>
                </a:cxn>
                <a:cxn ang="0">
                  <a:pos x="35" y="62"/>
                </a:cxn>
                <a:cxn ang="0">
                  <a:pos x="40" y="62"/>
                </a:cxn>
                <a:cxn ang="0">
                  <a:pos x="45" y="61"/>
                </a:cxn>
                <a:cxn ang="0">
                  <a:pos x="49" y="58"/>
                </a:cxn>
                <a:cxn ang="0">
                  <a:pos x="54" y="55"/>
                </a:cxn>
                <a:cxn ang="0">
                  <a:pos x="57" y="53"/>
                </a:cxn>
                <a:cxn ang="0">
                  <a:pos x="61" y="48"/>
                </a:cxn>
                <a:cxn ang="0">
                  <a:pos x="64" y="45"/>
                </a:cxn>
                <a:cxn ang="0">
                  <a:pos x="65" y="42"/>
                </a:cxn>
                <a:cxn ang="0">
                  <a:pos x="65" y="38"/>
                </a:cxn>
                <a:cxn ang="0">
                  <a:pos x="63" y="35"/>
                </a:cxn>
                <a:cxn ang="0">
                  <a:pos x="56" y="31"/>
                </a:cxn>
                <a:cxn ang="0">
                  <a:pos x="50" y="30"/>
                </a:cxn>
                <a:cxn ang="0">
                  <a:pos x="43" y="31"/>
                </a:cxn>
                <a:cxn ang="0">
                  <a:pos x="37" y="34"/>
                </a:cxn>
                <a:cxn ang="0">
                  <a:pos x="31" y="36"/>
                </a:cxn>
                <a:cxn ang="0">
                  <a:pos x="28" y="40"/>
                </a:cxn>
                <a:cxn ang="0">
                  <a:pos x="26" y="41"/>
                </a:cxn>
                <a:cxn ang="0">
                  <a:pos x="24" y="42"/>
                </a:cxn>
                <a:cxn ang="0">
                  <a:pos x="23" y="35"/>
                </a:cxn>
                <a:cxn ang="0">
                  <a:pos x="19" y="19"/>
                </a:cxn>
                <a:cxn ang="0">
                  <a:pos x="12" y="5"/>
                </a:cxn>
                <a:cxn ang="0">
                  <a:pos x="3" y="0"/>
                </a:cxn>
                <a:cxn ang="0">
                  <a:pos x="0" y="14"/>
                </a:cxn>
                <a:cxn ang="0">
                  <a:pos x="0" y="26"/>
                </a:cxn>
                <a:cxn ang="0">
                  <a:pos x="3" y="36"/>
                </a:cxn>
                <a:cxn ang="0">
                  <a:pos x="9" y="44"/>
                </a:cxn>
                <a:cxn ang="0">
                  <a:pos x="15" y="51"/>
                </a:cxn>
                <a:cxn ang="0">
                  <a:pos x="20" y="57"/>
                </a:cxn>
                <a:cxn ang="0">
                  <a:pos x="24" y="60"/>
                </a:cxn>
                <a:cxn ang="0">
                  <a:pos x="26" y="61"/>
                </a:cxn>
              </a:cxnLst>
              <a:rect l="0" t="0" r="r" b="b"/>
              <a:pathLst>
                <a:path w="65" h="62">
                  <a:moveTo>
                    <a:pt x="26" y="61"/>
                  </a:moveTo>
                  <a:lnTo>
                    <a:pt x="30" y="62"/>
                  </a:lnTo>
                  <a:lnTo>
                    <a:pt x="35" y="62"/>
                  </a:lnTo>
                  <a:lnTo>
                    <a:pt x="40" y="62"/>
                  </a:lnTo>
                  <a:lnTo>
                    <a:pt x="45" y="61"/>
                  </a:lnTo>
                  <a:lnTo>
                    <a:pt x="49" y="58"/>
                  </a:lnTo>
                  <a:lnTo>
                    <a:pt x="54" y="55"/>
                  </a:lnTo>
                  <a:lnTo>
                    <a:pt x="57" y="53"/>
                  </a:lnTo>
                  <a:lnTo>
                    <a:pt x="61" y="48"/>
                  </a:lnTo>
                  <a:lnTo>
                    <a:pt x="64" y="45"/>
                  </a:lnTo>
                  <a:lnTo>
                    <a:pt x="65" y="42"/>
                  </a:lnTo>
                  <a:lnTo>
                    <a:pt x="65" y="38"/>
                  </a:lnTo>
                  <a:lnTo>
                    <a:pt x="63" y="35"/>
                  </a:lnTo>
                  <a:lnTo>
                    <a:pt x="56" y="31"/>
                  </a:lnTo>
                  <a:lnTo>
                    <a:pt x="50" y="30"/>
                  </a:lnTo>
                  <a:lnTo>
                    <a:pt x="43" y="31"/>
                  </a:lnTo>
                  <a:lnTo>
                    <a:pt x="37" y="34"/>
                  </a:lnTo>
                  <a:lnTo>
                    <a:pt x="31" y="36"/>
                  </a:lnTo>
                  <a:lnTo>
                    <a:pt x="28" y="40"/>
                  </a:lnTo>
                  <a:lnTo>
                    <a:pt x="26" y="41"/>
                  </a:lnTo>
                  <a:lnTo>
                    <a:pt x="24" y="42"/>
                  </a:lnTo>
                  <a:lnTo>
                    <a:pt x="23" y="35"/>
                  </a:lnTo>
                  <a:lnTo>
                    <a:pt x="19" y="19"/>
                  </a:lnTo>
                  <a:lnTo>
                    <a:pt x="12" y="5"/>
                  </a:lnTo>
                  <a:lnTo>
                    <a:pt x="3" y="0"/>
                  </a:lnTo>
                  <a:lnTo>
                    <a:pt x="0" y="14"/>
                  </a:lnTo>
                  <a:lnTo>
                    <a:pt x="0" y="26"/>
                  </a:lnTo>
                  <a:lnTo>
                    <a:pt x="3" y="36"/>
                  </a:lnTo>
                  <a:lnTo>
                    <a:pt x="9" y="44"/>
                  </a:lnTo>
                  <a:lnTo>
                    <a:pt x="15" y="51"/>
                  </a:lnTo>
                  <a:lnTo>
                    <a:pt x="20" y="57"/>
                  </a:lnTo>
                  <a:lnTo>
                    <a:pt x="24" y="60"/>
                  </a:lnTo>
                  <a:lnTo>
                    <a:pt x="26" y="61"/>
                  </a:lnTo>
                  <a:close/>
                </a:path>
              </a:pathLst>
            </a:custGeom>
            <a:solidFill>
              <a:srgbClr val="FFFFFF"/>
            </a:solidFill>
            <a:ln w="9525">
              <a:noFill/>
              <a:round/>
              <a:headEnd/>
              <a:tailEnd/>
            </a:ln>
          </p:spPr>
          <p:txBody>
            <a:bodyPr/>
            <a:lstStyle/>
            <a:p>
              <a:endParaRPr lang="en-US"/>
            </a:p>
          </p:txBody>
        </p:sp>
        <p:sp>
          <p:nvSpPr>
            <p:cNvPr id="172056" name="Freeform 24"/>
            <p:cNvSpPr>
              <a:spLocks/>
            </p:cNvSpPr>
            <p:nvPr/>
          </p:nvSpPr>
          <p:spPr bwMode="auto">
            <a:xfrm>
              <a:off x="4210" y="3721"/>
              <a:ext cx="14" cy="13"/>
            </a:xfrm>
            <a:custGeom>
              <a:avLst/>
              <a:gdLst/>
              <a:ahLst/>
              <a:cxnLst>
                <a:cxn ang="0">
                  <a:pos x="10" y="44"/>
                </a:cxn>
                <a:cxn ang="0">
                  <a:pos x="12" y="46"/>
                </a:cxn>
                <a:cxn ang="0">
                  <a:pos x="15" y="50"/>
                </a:cxn>
                <a:cxn ang="0">
                  <a:pos x="20" y="51"/>
                </a:cxn>
                <a:cxn ang="0">
                  <a:pos x="21" y="52"/>
                </a:cxn>
                <a:cxn ang="0">
                  <a:pos x="26" y="53"/>
                </a:cxn>
                <a:cxn ang="0">
                  <a:pos x="32" y="53"/>
                </a:cxn>
                <a:cxn ang="0">
                  <a:pos x="39" y="54"/>
                </a:cxn>
                <a:cxn ang="0">
                  <a:pos x="46" y="53"/>
                </a:cxn>
                <a:cxn ang="0">
                  <a:pos x="52" y="52"/>
                </a:cxn>
                <a:cxn ang="0">
                  <a:pos x="56" y="50"/>
                </a:cxn>
                <a:cxn ang="0">
                  <a:pos x="60" y="45"/>
                </a:cxn>
                <a:cxn ang="0">
                  <a:pos x="60" y="38"/>
                </a:cxn>
                <a:cxn ang="0">
                  <a:pos x="57" y="32"/>
                </a:cxn>
                <a:cxn ang="0">
                  <a:pos x="53" y="29"/>
                </a:cxn>
                <a:cxn ang="0">
                  <a:pos x="47" y="27"/>
                </a:cxn>
                <a:cxn ang="0">
                  <a:pos x="40" y="27"/>
                </a:cxn>
                <a:cxn ang="0">
                  <a:pos x="33" y="29"/>
                </a:cxn>
                <a:cxn ang="0">
                  <a:pos x="27" y="30"/>
                </a:cxn>
                <a:cxn ang="0">
                  <a:pos x="22" y="32"/>
                </a:cxn>
                <a:cxn ang="0">
                  <a:pos x="21" y="32"/>
                </a:cxn>
                <a:cxn ang="0">
                  <a:pos x="20" y="26"/>
                </a:cxn>
                <a:cxn ang="0">
                  <a:pos x="15" y="13"/>
                </a:cxn>
                <a:cxn ang="0">
                  <a:pos x="8" y="3"/>
                </a:cxn>
                <a:cxn ang="0">
                  <a:pos x="0" y="0"/>
                </a:cxn>
                <a:cxn ang="0">
                  <a:pos x="0" y="18"/>
                </a:cxn>
                <a:cxn ang="0">
                  <a:pos x="4" y="32"/>
                </a:cxn>
                <a:cxn ang="0">
                  <a:pos x="7" y="40"/>
                </a:cxn>
                <a:cxn ang="0">
                  <a:pos x="10" y="44"/>
                </a:cxn>
              </a:cxnLst>
              <a:rect l="0" t="0" r="r" b="b"/>
              <a:pathLst>
                <a:path w="60" h="54">
                  <a:moveTo>
                    <a:pt x="10" y="44"/>
                  </a:moveTo>
                  <a:lnTo>
                    <a:pt x="12" y="46"/>
                  </a:lnTo>
                  <a:lnTo>
                    <a:pt x="15" y="50"/>
                  </a:lnTo>
                  <a:lnTo>
                    <a:pt x="20" y="51"/>
                  </a:lnTo>
                  <a:lnTo>
                    <a:pt x="21" y="52"/>
                  </a:lnTo>
                  <a:lnTo>
                    <a:pt x="26" y="53"/>
                  </a:lnTo>
                  <a:lnTo>
                    <a:pt x="32" y="53"/>
                  </a:lnTo>
                  <a:lnTo>
                    <a:pt x="39" y="54"/>
                  </a:lnTo>
                  <a:lnTo>
                    <a:pt x="46" y="53"/>
                  </a:lnTo>
                  <a:lnTo>
                    <a:pt x="52" y="52"/>
                  </a:lnTo>
                  <a:lnTo>
                    <a:pt x="56" y="50"/>
                  </a:lnTo>
                  <a:lnTo>
                    <a:pt x="60" y="45"/>
                  </a:lnTo>
                  <a:lnTo>
                    <a:pt x="60" y="38"/>
                  </a:lnTo>
                  <a:lnTo>
                    <a:pt x="57" y="32"/>
                  </a:lnTo>
                  <a:lnTo>
                    <a:pt x="53" y="29"/>
                  </a:lnTo>
                  <a:lnTo>
                    <a:pt x="47" y="27"/>
                  </a:lnTo>
                  <a:lnTo>
                    <a:pt x="40" y="27"/>
                  </a:lnTo>
                  <a:lnTo>
                    <a:pt x="33" y="29"/>
                  </a:lnTo>
                  <a:lnTo>
                    <a:pt x="27" y="30"/>
                  </a:lnTo>
                  <a:lnTo>
                    <a:pt x="22" y="32"/>
                  </a:lnTo>
                  <a:lnTo>
                    <a:pt x="21" y="32"/>
                  </a:lnTo>
                  <a:lnTo>
                    <a:pt x="20" y="26"/>
                  </a:lnTo>
                  <a:lnTo>
                    <a:pt x="15" y="13"/>
                  </a:lnTo>
                  <a:lnTo>
                    <a:pt x="8" y="3"/>
                  </a:lnTo>
                  <a:lnTo>
                    <a:pt x="0" y="0"/>
                  </a:lnTo>
                  <a:lnTo>
                    <a:pt x="0" y="18"/>
                  </a:lnTo>
                  <a:lnTo>
                    <a:pt x="4" y="32"/>
                  </a:lnTo>
                  <a:lnTo>
                    <a:pt x="7" y="40"/>
                  </a:lnTo>
                  <a:lnTo>
                    <a:pt x="10" y="44"/>
                  </a:lnTo>
                  <a:close/>
                </a:path>
              </a:pathLst>
            </a:custGeom>
            <a:solidFill>
              <a:srgbClr val="FFFFFF"/>
            </a:solidFill>
            <a:ln w="9525">
              <a:noFill/>
              <a:round/>
              <a:headEnd/>
              <a:tailEnd/>
            </a:ln>
          </p:spPr>
          <p:txBody>
            <a:bodyPr/>
            <a:lstStyle/>
            <a:p>
              <a:endParaRPr lang="en-US"/>
            </a:p>
          </p:txBody>
        </p:sp>
        <p:sp>
          <p:nvSpPr>
            <p:cNvPr id="172057" name="Freeform 25"/>
            <p:cNvSpPr>
              <a:spLocks/>
            </p:cNvSpPr>
            <p:nvPr/>
          </p:nvSpPr>
          <p:spPr bwMode="auto">
            <a:xfrm>
              <a:off x="4227" y="3718"/>
              <a:ext cx="15" cy="13"/>
            </a:xfrm>
            <a:custGeom>
              <a:avLst/>
              <a:gdLst/>
              <a:ahLst/>
              <a:cxnLst>
                <a:cxn ang="0">
                  <a:pos x="2" y="34"/>
                </a:cxn>
                <a:cxn ang="0">
                  <a:pos x="3" y="38"/>
                </a:cxn>
                <a:cxn ang="0">
                  <a:pos x="8" y="41"/>
                </a:cxn>
                <a:cxn ang="0">
                  <a:pos x="11" y="46"/>
                </a:cxn>
                <a:cxn ang="0">
                  <a:pos x="12" y="47"/>
                </a:cxn>
                <a:cxn ang="0">
                  <a:pos x="18" y="49"/>
                </a:cxn>
                <a:cxn ang="0">
                  <a:pos x="25" y="52"/>
                </a:cxn>
                <a:cxn ang="0">
                  <a:pos x="33" y="52"/>
                </a:cxn>
                <a:cxn ang="0">
                  <a:pos x="43" y="50"/>
                </a:cxn>
                <a:cxn ang="0">
                  <a:pos x="51" y="48"/>
                </a:cxn>
                <a:cxn ang="0">
                  <a:pos x="57" y="45"/>
                </a:cxn>
                <a:cxn ang="0">
                  <a:pos x="59" y="39"/>
                </a:cxn>
                <a:cxn ang="0">
                  <a:pos x="58" y="33"/>
                </a:cxn>
                <a:cxn ang="0">
                  <a:pos x="53" y="28"/>
                </a:cxn>
                <a:cxn ang="0">
                  <a:pos x="47" y="25"/>
                </a:cxn>
                <a:cxn ang="0">
                  <a:pos x="42" y="24"/>
                </a:cxn>
                <a:cxn ang="0">
                  <a:pos x="36" y="25"/>
                </a:cxn>
                <a:cxn ang="0">
                  <a:pos x="29" y="26"/>
                </a:cxn>
                <a:cxn ang="0">
                  <a:pos x="24" y="27"/>
                </a:cxn>
                <a:cxn ang="0">
                  <a:pos x="21" y="29"/>
                </a:cxn>
                <a:cxn ang="0">
                  <a:pos x="19" y="29"/>
                </a:cxn>
                <a:cxn ang="0">
                  <a:pos x="18" y="25"/>
                </a:cxn>
                <a:cxn ang="0">
                  <a:pos x="14" y="13"/>
                </a:cxn>
                <a:cxn ang="0">
                  <a:pos x="8" y="2"/>
                </a:cxn>
                <a:cxn ang="0">
                  <a:pos x="0" y="0"/>
                </a:cxn>
                <a:cxn ang="0">
                  <a:pos x="0" y="13"/>
                </a:cxn>
                <a:cxn ang="0">
                  <a:pos x="1" y="24"/>
                </a:cxn>
                <a:cxn ang="0">
                  <a:pos x="2" y="32"/>
                </a:cxn>
                <a:cxn ang="0">
                  <a:pos x="2" y="34"/>
                </a:cxn>
              </a:cxnLst>
              <a:rect l="0" t="0" r="r" b="b"/>
              <a:pathLst>
                <a:path w="59" h="52">
                  <a:moveTo>
                    <a:pt x="2" y="34"/>
                  </a:moveTo>
                  <a:lnTo>
                    <a:pt x="3" y="38"/>
                  </a:lnTo>
                  <a:lnTo>
                    <a:pt x="8" y="41"/>
                  </a:lnTo>
                  <a:lnTo>
                    <a:pt x="11" y="46"/>
                  </a:lnTo>
                  <a:lnTo>
                    <a:pt x="12" y="47"/>
                  </a:lnTo>
                  <a:lnTo>
                    <a:pt x="18" y="49"/>
                  </a:lnTo>
                  <a:lnTo>
                    <a:pt x="25" y="52"/>
                  </a:lnTo>
                  <a:lnTo>
                    <a:pt x="33" y="52"/>
                  </a:lnTo>
                  <a:lnTo>
                    <a:pt x="43" y="50"/>
                  </a:lnTo>
                  <a:lnTo>
                    <a:pt x="51" y="48"/>
                  </a:lnTo>
                  <a:lnTo>
                    <a:pt x="57" y="45"/>
                  </a:lnTo>
                  <a:lnTo>
                    <a:pt x="59" y="39"/>
                  </a:lnTo>
                  <a:lnTo>
                    <a:pt x="58" y="33"/>
                  </a:lnTo>
                  <a:lnTo>
                    <a:pt x="53" y="28"/>
                  </a:lnTo>
                  <a:lnTo>
                    <a:pt x="47" y="25"/>
                  </a:lnTo>
                  <a:lnTo>
                    <a:pt x="42" y="24"/>
                  </a:lnTo>
                  <a:lnTo>
                    <a:pt x="36" y="25"/>
                  </a:lnTo>
                  <a:lnTo>
                    <a:pt x="29" y="26"/>
                  </a:lnTo>
                  <a:lnTo>
                    <a:pt x="24" y="27"/>
                  </a:lnTo>
                  <a:lnTo>
                    <a:pt x="21" y="29"/>
                  </a:lnTo>
                  <a:lnTo>
                    <a:pt x="19" y="29"/>
                  </a:lnTo>
                  <a:lnTo>
                    <a:pt x="18" y="25"/>
                  </a:lnTo>
                  <a:lnTo>
                    <a:pt x="14" y="13"/>
                  </a:lnTo>
                  <a:lnTo>
                    <a:pt x="8" y="2"/>
                  </a:lnTo>
                  <a:lnTo>
                    <a:pt x="0" y="0"/>
                  </a:lnTo>
                  <a:lnTo>
                    <a:pt x="0" y="13"/>
                  </a:lnTo>
                  <a:lnTo>
                    <a:pt x="1" y="24"/>
                  </a:lnTo>
                  <a:lnTo>
                    <a:pt x="2" y="32"/>
                  </a:lnTo>
                  <a:lnTo>
                    <a:pt x="2" y="34"/>
                  </a:lnTo>
                  <a:close/>
                </a:path>
              </a:pathLst>
            </a:custGeom>
            <a:solidFill>
              <a:srgbClr val="FFFFFF"/>
            </a:solidFill>
            <a:ln w="9525">
              <a:noFill/>
              <a:round/>
              <a:headEnd/>
              <a:tailEnd/>
            </a:ln>
          </p:spPr>
          <p:txBody>
            <a:bodyPr/>
            <a:lstStyle/>
            <a:p>
              <a:endParaRPr lang="en-US"/>
            </a:p>
          </p:txBody>
        </p:sp>
        <p:sp>
          <p:nvSpPr>
            <p:cNvPr id="172058" name="Freeform 26"/>
            <p:cNvSpPr>
              <a:spLocks/>
            </p:cNvSpPr>
            <p:nvPr/>
          </p:nvSpPr>
          <p:spPr bwMode="auto">
            <a:xfrm>
              <a:off x="4044" y="3498"/>
              <a:ext cx="49" cy="59"/>
            </a:xfrm>
            <a:custGeom>
              <a:avLst/>
              <a:gdLst/>
              <a:ahLst/>
              <a:cxnLst>
                <a:cxn ang="0">
                  <a:pos x="70" y="31"/>
                </a:cxn>
                <a:cxn ang="0">
                  <a:pos x="55" y="40"/>
                </a:cxn>
                <a:cxn ang="0">
                  <a:pos x="42" y="52"/>
                </a:cxn>
                <a:cxn ang="0">
                  <a:pos x="31" y="65"/>
                </a:cxn>
                <a:cxn ang="0">
                  <a:pos x="20" y="79"/>
                </a:cxn>
                <a:cxn ang="0">
                  <a:pos x="12" y="94"/>
                </a:cxn>
                <a:cxn ang="0">
                  <a:pos x="6" y="110"/>
                </a:cxn>
                <a:cxn ang="0">
                  <a:pos x="2" y="128"/>
                </a:cxn>
                <a:cxn ang="0">
                  <a:pos x="0" y="145"/>
                </a:cxn>
                <a:cxn ang="0">
                  <a:pos x="2" y="170"/>
                </a:cxn>
                <a:cxn ang="0">
                  <a:pos x="12" y="190"/>
                </a:cxn>
                <a:cxn ang="0">
                  <a:pos x="26" y="207"/>
                </a:cxn>
                <a:cxn ang="0">
                  <a:pos x="45" y="220"/>
                </a:cxn>
                <a:cxn ang="0">
                  <a:pos x="66" y="231"/>
                </a:cxn>
                <a:cxn ang="0">
                  <a:pos x="88" y="235"/>
                </a:cxn>
                <a:cxn ang="0">
                  <a:pos x="111" y="236"/>
                </a:cxn>
                <a:cxn ang="0">
                  <a:pos x="133" y="233"/>
                </a:cxn>
                <a:cxn ang="0">
                  <a:pos x="138" y="233"/>
                </a:cxn>
                <a:cxn ang="0">
                  <a:pos x="143" y="231"/>
                </a:cxn>
                <a:cxn ang="0">
                  <a:pos x="146" y="227"/>
                </a:cxn>
                <a:cxn ang="0">
                  <a:pos x="147" y="222"/>
                </a:cxn>
                <a:cxn ang="0">
                  <a:pos x="145" y="217"/>
                </a:cxn>
                <a:cxn ang="0">
                  <a:pos x="140" y="212"/>
                </a:cxn>
                <a:cxn ang="0">
                  <a:pos x="135" y="207"/>
                </a:cxn>
                <a:cxn ang="0">
                  <a:pos x="129" y="205"/>
                </a:cxn>
                <a:cxn ang="0">
                  <a:pos x="117" y="201"/>
                </a:cxn>
                <a:cxn ang="0">
                  <a:pos x="105" y="199"/>
                </a:cxn>
                <a:cxn ang="0">
                  <a:pos x="94" y="197"/>
                </a:cxn>
                <a:cxn ang="0">
                  <a:pos x="83" y="194"/>
                </a:cxn>
                <a:cxn ang="0">
                  <a:pos x="73" y="191"/>
                </a:cxn>
                <a:cxn ang="0">
                  <a:pos x="62" y="186"/>
                </a:cxn>
                <a:cxn ang="0">
                  <a:pos x="53" y="180"/>
                </a:cxn>
                <a:cxn ang="0">
                  <a:pos x="43" y="171"/>
                </a:cxn>
                <a:cxn ang="0">
                  <a:pos x="40" y="131"/>
                </a:cxn>
                <a:cxn ang="0">
                  <a:pos x="49" y="98"/>
                </a:cxn>
                <a:cxn ang="0">
                  <a:pos x="68" y="73"/>
                </a:cxn>
                <a:cxn ang="0">
                  <a:pos x="94" y="52"/>
                </a:cxn>
                <a:cxn ang="0">
                  <a:pos x="122" y="35"/>
                </a:cxn>
                <a:cxn ang="0">
                  <a:pos x="151" y="22"/>
                </a:cxn>
                <a:cxn ang="0">
                  <a:pos x="178" y="13"/>
                </a:cxn>
                <a:cxn ang="0">
                  <a:pos x="199" y="5"/>
                </a:cxn>
                <a:cxn ang="0">
                  <a:pos x="186" y="1"/>
                </a:cxn>
                <a:cxn ang="0">
                  <a:pos x="172" y="0"/>
                </a:cxn>
                <a:cxn ang="0">
                  <a:pos x="156" y="3"/>
                </a:cxn>
                <a:cxn ang="0">
                  <a:pos x="138" y="5"/>
                </a:cxn>
                <a:cxn ang="0">
                  <a:pos x="121" y="11"/>
                </a:cxn>
                <a:cxn ang="0">
                  <a:pos x="103" y="17"/>
                </a:cxn>
                <a:cxn ang="0">
                  <a:pos x="85" y="24"/>
                </a:cxn>
                <a:cxn ang="0">
                  <a:pos x="70" y="31"/>
                </a:cxn>
              </a:cxnLst>
              <a:rect l="0" t="0" r="r" b="b"/>
              <a:pathLst>
                <a:path w="199" h="236">
                  <a:moveTo>
                    <a:pt x="70" y="31"/>
                  </a:moveTo>
                  <a:lnTo>
                    <a:pt x="55" y="40"/>
                  </a:lnTo>
                  <a:lnTo>
                    <a:pt x="42" y="52"/>
                  </a:lnTo>
                  <a:lnTo>
                    <a:pt x="31" y="65"/>
                  </a:lnTo>
                  <a:lnTo>
                    <a:pt x="20" y="79"/>
                  </a:lnTo>
                  <a:lnTo>
                    <a:pt x="12" y="94"/>
                  </a:lnTo>
                  <a:lnTo>
                    <a:pt x="6" y="110"/>
                  </a:lnTo>
                  <a:lnTo>
                    <a:pt x="2" y="128"/>
                  </a:lnTo>
                  <a:lnTo>
                    <a:pt x="0" y="145"/>
                  </a:lnTo>
                  <a:lnTo>
                    <a:pt x="2" y="170"/>
                  </a:lnTo>
                  <a:lnTo>
                    <a:pt x="12" y="190"/>
                  </a:lnTo>
                  <a:lnTo>
                    <a:pt x="26" y="207"/>
                  </a:lnTo>
                  <a:lnTo>
                    <a:pt x="45" y="220"/>
                  </a:lnTo>
                  <a:lnTo>
                    <a:pt x="66" y="231"/>
                  </a:lnTo>
                  <a:lnTo>
                    <a:pt x="88" y="235"/>
                  </a:lnTo>
                  <a:lnTo>
                    <a:pt x="111" y="236"/>
                  </a:lnTo>
                  <a:lnTo>
                    <a:pt x="133" y="233"/>
                  </a:lnTo>
                  <a:lnTo>
                    <a:pt x="138" y="233"/>
                  </a:lnTo>
                  <a:lnTo>
                    <a:pt x="143" y="231"/>
                  </a:lnTo>
                  <a:lnTo>
                    <a:pt x="146" y="227"/>
                  </a:lnTo>
                  <a:lnTo>
                    <a:pt x="147" y="222"/>
                  </a:lnTo>
                  <a:lnTo>
                    <a:pt x="145" y="217"/>
                  </a:lnTo>
                  <a:lnTo>
                    <a:pt x="140" y="212"/>
                  </a:lnTo>
                  <a:lnTo>
                    <a:pt x="135" y="207"/>
                  </a:lnTo>
                  <a:lnTo>
                    <a:pt x="129" y="205"/>
                  </a:lnTo>
                  <a:lnTo>
                    <a:pt x="117" y="201"/>
                  </a:lnTo>
                  <a:lnTo>
                    <a:pt x="105" y="199"/>
                  </a:lnTo>
                  <a:lnTo>
                    <a:pt x="94" y="197"/>
                  </a:lnTo>
                  <a:lnTo>
                    <a:pt x="83" y="194"/>
                  </a:lnTo>
                  <a:lnTo>
                    <a:pt x="73" y="191"/>
                  </a:lnTo>
                  <a:lnTo>
                    <a:pt x="62" y="186"/>
                  </a:lnTo>
                  <a:lnTo>
                    <a:pt x="53" y="180"/>
                  </a:lnTo>
                  <a:lnTo>
                    <a:pt x="43" y="171"/>
                  </a:lnTo>
                  <a:lnTo>
                    <a:pt x="40" y="131"/>
                  </a:lnTo>
                  <a:lnTo>
                    <a:pt x="49" y="98"/>
                  </a:lnTo>
                  <a:lnTo>
                    <a:pt x="68" y="73"/>
                  </a:lnTo>
                  <a:lnTo>
                    <a:pt x="94" y="52"/>
                  </a:lnTo>
                  <a:lnTo>
                    <a:pt x="122" y="35"/>
                  </a:lnTo>
                  <a:lnTo>
                    <a:pt x="151" y="22"/>
                  </a:lnTo>
                  <a:lnTo>
                    <a:pt x="178" y="13"/>
                  </a:lnTo>
                  <a:lnTo>
                    <a:pt x="199" y="5"/>
                  </a:lnTo>
                  <a:lnTo>
                    <a:pt x="186" y="1"/>
                  </a:lnTo>
                  <a:lnTo>
                    <a:pt x="172" y="0"/>
                  </a:lnTo>
                  <a:lnTo>
                    <a:pt x="156" y="3"/>
                  </a:lnTo>
                  <a:lnTo>
                    <a:pt x="138" y="5"/>
                  </a:lnTo>
                  <a:lnTo>
                    <a:pt x="121" y="11"/>
                  </a:lnTo>
                  <a:lnTo>
                    <a:pt x="103" y="17"/>
                  </a:lnTo>
                  <a:lnTo>
                    <a:pt x="85" y="24"/>
                  </a:lnTo>
                  <a:lnTo>
                    <a:pt x="70" y="31"/>
                  </a:lnTo>
                  <a:close/>
                </a:path>
              </a:pathLst>
            </a:custGeom>
            <a:solidFill>
              <a:srgbClr val="C9E8FF"/>
            </a:solidFill>
            <a:ln w="9525">
              <a:noFill/>
              <a:round/>
              <a:headEnd/>
              <a:tailEnd/>
            </a:ln>
          </p:spPr>
          <p:txBody>
            <a:bodyPr/>
            <a:lstStyle/>
            <a:p>
              <a:endParaRPr lang="en-US"/>
            </a:p>
          </p:txBody>
        </p:sp>
        <p:sp>
          <p:nvSpPr>
            <p:cNvPr id="172059" name="Freeform 27"/>
            <p:cNvSpPr>
              <a:spLocks/>
            </p:cNvSpPr>
            <p:nvPr/>
          </p:nvSpPr>
          <p:spPr bwMode="auto">
            <a:xfrm>
              <a:off x="4128" y="3497"/>
              <a:ext cx="32" cy="46"/>
            </a:xfrm>
            <a:custGeom>
              <a:avLst/>
              <a:gdLst/>
              <a:ahLst/>
              <a:cxnLst>
                <a:cxn ang="0">
                  <a:pos x="108" y="59"/>
                </a:cxn>
                <a:cxn ang="0">
                  <a:pos x="112" y="78"/>
                </a:cxn>
                <a:cxn ang="0">
                  <a:pos x="111" y="96"/>
                </a:cxn>
                <a:cxn ang="0">
                  <a:pos x="103" y="110"/>
                </a:cxn>
                <a:cxn ang="0">
                  <a:pos x="91" y="123"/>
                </a:cxn>
                <a:cxn ang="0">
                  <a:pos x="77" y="134"/>
                </a:cxn>
                <a:cxn ang="0">
                  <a:pos x="61" y="146"/>
                </a:cxn>
                <a:cxn ang="0">
                  <a:pos x="45" y="156"/>
                </a:cxn>
                <a:cxn ang="0">
                  <a:pos x="31" y="167"/>
                </a:cxn>
                <a:cxn ang="0">
                  <a:pos x="28" y="170"/>
                </a:cxn>
                <a:cxn ang="0">
                  <a:pos x="27" y="173"/>
                </a:cxn>
                <a:cxn ang="0">
                  <a:pos x="27" y="176"/>
                </a:cxn>
                <a:cxn ang="0">
                  <a:pos x="28" y="180"/>
                </a:cxn>
                <a:cxn ang="0">
                  <a:pos x="32" y="182"/>
                </a:cxn>
                <a:cxn ang="0">
                  <a:pos x="35" y="183"/>
                </a:cxn>
                <a:cxn ang="0">
                  <a:pos x="38" y="183"/>
                </a:cxn>
                <a:cxn ang="0">
                  <a:pos x="41" y="182"/>
                </a:cxn>
                <a:cxn ang="0">
                  <a:pos x="60" y="172"/>
                </a:cxn>
                <a:cxn ang="0">
                  <a:pos x="77" y="160"/>
                </a:cxn>
                <a:cxn ang="0">
                  <a:pos x="94" y="147"/>
                </a:cxn>
                <a:cxn ang="0">
                  <a:pos x="109" y="132"/>
                </a:cxn>
                <a:cxn ang="0">
                  <a:pos x="119" y="116"/>
                </a:cxn>
                <a:cxn ang="0">
                  <a:pos x="126" y="97"/>
                </a:cxn>
                <a:cxn ang="0">
                  <a:pos x="128" y="77"/>
                </a:cxn>
                <a:cxn ang="0">
                  <a:pos x="123" y="56"/>
                </a:cxn>
                <a:cxn ang="0">
                  <a:pos x="112" y="39"/>
                </a:cxn>
                <a:cxn ang="0">
                  <a:pos x="97" y="25"/>
                </a:cxn>
                <a:cxn ang="0">
                  <a:pos x="79" y="15"/>
                </a:cxn>
                <a:cxn ang="0">
                  <a:pos x="57" y="7"/>
                </a:cxn>
                <a:cxn ang="0">
                  <a:pos x="36" y="2"/>
                </a:cxn>
                <a:cxn ang="0">
                  <a:pos x="19" y="0"/>
                </a:cxn>
                <a:cxn ang="0">
                  <a:pos x="6" y="0"/>
                </a:cxn>
                <a:cxn ang="0">
                  <a:pos x="0" y="3"/>
                </a:cxn>
                <a:cxn ang="0">
                  <a:pos x="14" y="9"/>
                </a:cxn>
                <a:cxn ang="0">
                  <a:pos x="29" y="14"/>
                </a:cxn>
                <a:cxn ang="0">
                  <a:pos x="46" y="18"/>
                </a:cxn>
                <a:cxn ang="0">
                  <a:pos x="61" y="23"/>
                </a:cxn>
                <a:cxn ang="0">
                  <a:pos x="76" y="29"/>
                </a:cxn>
                <a:cxn ang="0">
                  <a:pos x="89" y="37"/>
                </a:cxn>
                <a:cxn ang="0">
                  <a:pos x="100" y="47"/>
                </a:cxn>
                <a:cxn ang="0">
                  <a:pos x="108" y="59"/>
                </a:cxn>
              </a:cxnLst>
              <a:rect l="0" t="0" r="r" b="b"/>
              <a:pathLst>
                <a:path w="128" h="183">
                  <a:moveTo>
                    <a:pt x="108" y="59"/>
                  </a:moveTo>
                  <a:lnTo>
                    <a:pt x="112" y="78"/>
                  </a:lnTo>
                  <a:lnTo>
                    <a:pt x="111" y="96"/>
                  </a:lnTo>
                  <a:lnTo>
                    <a:pt x="103" y="110"/>
                  </a:lnTo>
                  <a:lnTo>
                    <a:pt x="91" y="123"/>
                  </a:lnTo>
                  <a:lnTo>
                    <a:pt x="77" y="134"/>
                  </a:lnTo>
                  <a:lnTo>
                    <a:pt x="61" y="146"/>
                  </a:lnTo>
                  <a:lnTo>
                    <a:pt x="45" y="156"/>
                  </a:lnTo>
                  <a:lnTo>
                    <a:pt x="31" y="167"/>
                  </a:lnTo>
                  <a:lnTo>
                    <a:pt x="28" y="170"/>
                  </a:lnTo>
                  <a:lnTo>
                    <a:pt x="27" y="173"/>
                  </a:lnTo>
                  <a:lnTo>
                    <a:pt x="27" y="176"/>
                  </a:lnTo>
                  <a:lnTo>
                    <a:pt x="28" y="180"/>
                  </a:lnTo>
                  <a:lnTo>
                    <a:pt x="32" y="182"/>
                  </a:lnTo>
                  <a:lnTo>
                    <a:pt x="35" y="183"/>
                  </a:lnTo>
                  <a:lnTo>
                    <a:pt x="38" y="183"/>
                  </a:lnTo>
                  <a:lnTo>
                    <a:pt x="41" y="182"/>
                  </a:lnTo>
                  <a:lnTo>
                    <a:pt x="60" y="172"/>
                  </a:lnTo>
                  <a:lnTo>
                    <a:pt x="77" y="160"/>
                  </a:lnTo>
                  <a:lnTo>
                    <a:pt x="94" y="147"/>
                  </a:lnTo>
                  <a:lnTo>
                    <a:pt x="109" y="132"/>
                  </a:lnTo>
                  <a:lnTo>
                    <a:pt x="119" y="116"/>
                  </a:lnTo>
                  <a:lnTo>
                    <a:pt x="126" y="97"/>
                  </a:lnTo>
                  <a:lnTo>
                    <a:pt x="128" y="77"/>
                  </a:lnTo>
                  <a:lnTo>
                    <a:pt x="123" y="56"/>
                  </a:lnTo>
                  <a:lnTo>
                    <a:pt x="112" y="39"/>
                  </a:lnTo>
                  <a:lnTo>
                    <a:pt x="97" y="25"/>
                  </a:lnTo>
                  <a:lnTo>
                    <a:pt x="79" y="15"/>
                  </a:lnTo>
                  <a:lnTo>
                    <a:pt x="57" y="7"/>
                  </a:lnTo>
                  <a:lnTo>
                    <a:pt x="36" y="2"/>
                  </a:lnTo>
                  <a:lnTo>
                    <a:pt x="19" y="0"/>
                  </a:lnTo>
                  <a:lnTo>
                    <a:pt x="6" y="0"/>
                  </a:lnTo>
                  <a:lnTo>
                    <a:pt x="0" y="3"/>
                  </a:lnTo>
                  <a:lnTo>
                    <a:pt x="14" y="9"/>
                  </a:lnTo>
                  <a:lnTo>
                    <a:pt x="29" y="14"/>
                  </a:lnTo>
                  <a:lnTo>
                    <a:pt x="46" y="18"/>
                  </a:lnTo>
                  <a:lnTo>
                    <a:pt x="61" y="23"/>
                  </a:lnTo>
                  <a:lnTo>
                    <a:pt x="76" y="29"/>
                  </a:lnTo>
                  <a:lnTo>
                    <a:pt x="89" y="37"/>
                  </a:lnTo>
                  <a:lnTo>
                    <a:pt x="100" y="47"/>
                  </a:lnTo>
                  <a:lnTo>
                    <a:pt x="108" y="59"/>
                  </a:lnTo>
                  <a:close/>
                </a:path>
              </a:pathLst>
            </a:custGeom>
            <a:solidFill>
              <a:srgbClr val="C9E8FF"/>
            </a:solidFill>
            <a:ln w="9525">
              <a:noFill/>
              <a:round/>
              <a:headEnd/>
              <a:tailEnd/>
            </a:ln>
          </p:spPr>
          <p:txBody>
            <a:bodyPr/>
            <a:lstStyle/>
            <a:p>
              <a:endParaRPr lang="en-US"/>
            </a:p>
          </p:txBody>
        </p:sp>
        <p:sp>
          <p:nvSpPr>
            <p:cNvPr id="172060" name="Freeform 28"/>
            <p:cNvSpPr>
              <a:spLocks/>
            </p:cNvSpPr>
            <p:nvPr/>
          </p:nvSpPr>
          <p:spPr bwMode="auto">
            <a:xfrm>
              <a:off x="4012" y="3486"/>
              <a:ext cx="81" cy="96"/>
            </a:xfrm>
            <a:custGeom>
              <a:avLst/>
              <a:gdLst/>
              <a:ahLst/>
              <a:cxnLst>
                <a:cxn ang="0">
                  <a:pos x="101" y="72"/>
                </a:cxn>
                <a:cxn ang="0">
                  <a:pos x="54" y="117"/>
                </a:cxn>
                <a:cxn ang="0">
                  <a:pos x="18" y="170"/>
                </a:cxn>
                <a:cxn ang="0">
                  <a:pos x="0" y="231"/>
                </a:cxn>
                <a:cxn ang="0">
                  <a:pos x="4" y="272"/>
                </a:cxn>
                <a:cxn ang="0">
                  <a:pos x="9" y="288"/>
                </a:cxn>
                <a:cxn ang="0">
                  <a:pos x="20" y="303"/>
                </a:cxn>
                <a:cxn ang="0">
                  <a:pos x="33" y="316"/>
                </a:cxn>
                <a:cxn ang="0">
                  <a:pos x="56" y="330"/>
                </a:cxn>
                <a:cxn ang="0">
                  <a:pos x="87" y="345"/>
                </a:cxn>
                <a:cxn ang="0">
                  <a:pos x="119" y="357"/>
                </a:cxn>
                <a:cxn ang="0">
                  <a:pos x="152" y="367"/>
                </a:cxn>
                <a:cxn ang="0">
                  <a:pos x="186" y="374"/>
                </a:cxn>
                <a:cxn ang="0">
                  <a:pos x="220" y="378"/>
                </a:cxn>
                <a:cxn ang="0">
                  <a:pos x="254" y="382"/>
                </a:cxn>
                <a:cxn ang="0">
                  <a:pos x="289" y="384"/>
                </a:cxn>
                <a:cxn ang="0">
                  <a:pos x="311" y="385"/>
                </a:cxn>
                <a:cxn ang="0">
                  <a:pos x="319" y="378"/>
                </a:cxn>
                <a:cxn ang="0">
                  <a:pos x="322" y="368"/>
                </a:cxn>
                <a:cxn ang="0">
                  <a:pos x="315" y="360"/>
                </a:cxn>
                <a:cxn ang="0">
                  <a:pos x="293" y="354"/>
                </a:cxn>
                <a:cxn ang="0">
                  <a:pos x="263" y="348"/>
                </a:cxn>
                <a:cxn ang="0">
                  <a:pos x="232" y="343"/>
                </a:cxn>
                <a:cxn ang="0">
                  <a:pos x="200" y="338"/>
                </a:cxn>
                <a:cxn ang="0">
                  <a:pos x="170" y="333"/>
                </a:cxn>
                <a:cxn ang="0">
                  <a:pos x="139" y="324"/>
                </a:cxn>
                <a:cxn ang="0">
                  <a:pos x="110" y="315"/>
                </a:cxn>
                <a:cxn ang="0">
                  <a:pos x="81" y="303"/>
                </a:cxn>
                <a:cxn ang="0">
                  <a:pos x="55" y="287"/>
                </a:cxn>
                <a:cxn ang="0">
                  <a:pos x="39" y="265"/>
                </a:cxn>
                <a:cxn ang="0">
                  <a:pos x="34" y="237"/>
                </a:cxn>
                <a:cxn ang="0">
                  <a:pos x="39" y="204"/>
                </a:cxn>
                <a:cxn ang="0">
                  <a:pos x="51" y="174"/>
                </a:cxn>
                <a:cxn ang="0">
                  <a:pos x="71" y="141"/>
                </a:cxn>
                <a:cxn ang="0">
                  <a:pos x="95" y="113"/>
                </a:cxn>
                <a:cxn ang="0">
                  <a:pos x="123" y="85"/>
                </a:cxn>
                <a:cxn ang="0">
                  <a:pos x="153" y="59"/>
                </a:cxn>
                <a:cxn ang="0">
                  <a:pos x="195" y="39"/>
                </a:cxn>
                <a:cxn ang="0">
                  <a:pos x="237" y="21"/>
                </a:cxn>
                <a:cxn ang="0">
                  <a:pos x="264" y="7"/>
                </a:cxn>
                <a:cxn ang="0">
                  <a:pos x="256" y="0"/>
                </a:cxn>
                <a:cxn ang="0">
                  <a:pos x="221" y="5"/>
                </a:cxn>
                <a:cxn ang="0">
                  <a:pos x="180" y="19"/>
                </a:cxn>
                <a:cxn ang="0">
                  <a:pos x="141" y="39"/>
                </a:cxn>
              </a:cxnLst>
              <a:rect l="0" t="0" r="r" b="b"/>
              <a:pathLst>
                <a:path w="322" h="385">
                  <a:moveTo>
                    <a:pt x="125" y="51"/>
                  </a:moveTo>
                  <a:lnTo>
                    <a:pt x="101" y="72"/>
                  </a:lnTo>
                  <a:lnTo>
                    <a:pt x="76" y="93"/>
                  </a:lnTo>
                  <a:lnTo>
                    <a:pt x="54" y="117"/>
                  </a:lnTo>
                  <a:lnTo>
                    <a:pt x="34" y="143"/>
                  </a:lnTo>
                  <a:lnTo>
                    <a:pt x="18" y="170"/>
                  </a:lnTo>
                  <a:lnTo>
                    <a:pt x="6" y="199"/>
                  </a:lnTo>
                  <a:lnTo>
                    <a:pt x="0" y="231"/>
                  </a:lnTo>
                  <a:lnTo>
                    <a:pt x="1" y="264"/>
                  </a:lnTo>
                  <a:lnTo>
                    <a:pt x="4" y="272"/>
                  </a:lnTo>
                  <a:lnTo>
                    <a:pt x="6" y="281"/>
                  </a:lnTo>
                  <a:lnTo>
                    <a:pt x="9" y="288"/>
                  </a:lnTo>
                  <a:lnTo>
                    <a:pt x="14" y="296"/>
                  </a:lnTo>
                  <a:lnTo>
                    <a:pt x="20" y="303"/>
                  </a:lnTo>
                  <a:lnTo>
                    <a:pt x="27" y="310"/>
                  </a:lnTo>
                  <a:lnTo>
                    <a:pt x="33" y="316"/>
                  </a:lnTo>
                  <a:lnTo>
                    <a:pt x="41" y="321"/>
                  </a:lnTo>
                  <a:lnTo>
                    <a:pt x="56" y="330"/>
                  </a:lnTo>
                  <a:lnTo>
                    <a:pt x="71" y="338"/>
                  </a:lnTo>
                  <a:lnTo>
                    <a:pt x="87" y="345"/>
                  </a:lnTo>
                  <a:lnTo>
                    <a:pt x="103" y="351"/>
                  </a:lnTo>
                  <a:lnTo>
                    <a:pt x="119" y="357"/>
                  </a:lnTo>
                  <a:lnTo>
                    <a:pt x="136" y="362"/>
                  </a:lnTo>
                  <a:lnTo>
                    <a:pt x="152" y="367"/>
                  </a:lnTo>
                  <a:lnTo>
                    <a:pt x="168" y="370"/>
                  </a:lnTo>
                  <a:lnTo>
                    <a:pt x="186" y="374"/>
                  </a:lnTo>
                  <a:lnTo>
                    <a:pt x="202" y="376"/>
                  </a:lnTo>
                  <a:lnTo>
                    <a:pt x="220" y="378"/>
                  </a:lnTo>
                  <a:lnTo>
                    <a:pt x="237" y="381"/>
                  </a:lnTo>
                  <a:lnTo>
                    <a:pt x="254" y="382"/>
                  </a:lnTo>
                  <a:lnTo>
                    <a:pt x="271" y="383"/>
                  </a:lnTo>
                  <a:lnTo>
                    <a:pt x="289" y="384"/>
                  </a:lnTo>
                  <a:lnTo>
                    <a:pt x="305" y="385"/>
                  </a:lnTo>
                  <a:lnTo>
                    <a:pt x="311" y="385"/>
                  </a:lnTo>
                  <a:lnTo>
                    <a:pt x="316" y="383"/>
                  </a:lnTo>
                  <a:lnTo>
                    <a:pt x="319" y="378"/>
                  </a:lnTo>
                  <a:lnTo>
                    <a:pt x="322" y="374"/>
                  </a:lnTo>
                  <a:lnTo>
                    <a:pt x="322" y="368"/>
                  </a:lnTo>
                  <a:lnTo>
                    <a:pt x="319" y="363"/>
                  </a:lnTo>
                  <a:lnTo>
                    <a:pt x="315" y="360"/>
                  </a:lnTo>
                  <a:lnTo>
                    <a:pt x="309" y="357"/>
                  </a:lnTo>
                  <a:lnTo>
                    <a:pt x="293" y="354"/>
                  </a:lnTo>
                  <a:lnTo>
                    <a:pt x="278" y="351"/>
                  </a:lnTo>
                  <a:lnTo>
                    <a:pt x="263" y="348"/>
                  </a:lnTo>
                  <a:lnTo>
                    <a:pt x="247" y="345"/>
                  </a:lnTo>
                  <a:lnTo>
                    <a:pt x="232" y="343"/>
                  </a:lnTo>
                  <a:lnTo>
                    <a:pt x="216" y="341"/>
                  </a:lnTo>
                  <a:lnTo>
                    <a:pt x="200" y="338"/>
                  </a:lnTo>
                  <a:lnTo>
                    <a:pt x="185" y="335"/>
                  </a:lnTo>
                  <a:lnTo>
                    <a:pt x="170" y="333"/>
                  </a:lnTo>
                  <a:lnTo>
                    <a:pt x="154" y="329"/>
                  </a:lnTo>
                  <a:lnTo>
                    <a:pt x="139" y="324"/>
                  </a:lnTo>
                  <a:lnTo>
                    <a:pt x="124" y="321"/>
                  </a:lnTo>
                  <a:lnTo>
                    <a:pt x="110" y="315"/>
                  </a:lnTo>
                  <a:lnTo>
                    <a:pt x="95" y="309"/>
                  </a:lnTo>
                  <a:lnTo>
                    <a:pt x="81" y="303"/>
                  </a:lnTo>
                  <a:lnTo>
                    <a:pt x="67" y="295"/>
                  </a:lnTo>
                  <a:lnTo>
                    <a:pt x="55" y="287"/>
                  </a:lnTo>
                  <a:lnTo>
                    <a:pt x="46" y="276"/>
                  </a:lnTo>
                  <a:lnTo>
                    <a:pt x="39" y="265"/>
                  </a:lnTo>
                  <a:lnTo>
                    <a:pt x="35" y="251"/>
                  </a:lnTo>
                  <a:lnTo>
                    <a:pt x="34" y="237"/>
                  </a:lnTo>
                  <a:lnTo>
                    <a:pt x="35" y="220"/>
                  </a:lnTo>
                  <a:lnTo>
                    <a:pt x="39" y="204"/>
                  </a:lnTo>
                  <a:lnTo>
                    <a:pt x="43" y="191"/>
                  </a:lnTo>
                  <a:lnTo>
                    <a:pt x="51" y="174"/>
                  </a:lnTo>
                  <a:lnTo>
                    <a:pt x="61" y="156"/>
                  </a:lnTo>
                  <a:lnTo>
                    <a:pt x="71" y="141"/>
                  </a:lnTo>
                  <a:lnTo>
                    <a:pt x="83" y="127"/>
                  </a:lnTo>
                  <a:lnTo>
                    <a:pt x="95" y="113"/>
                  </a:lnTo>
                  <a:lnTo>
                    <a:pt x="108" y="99"/>
                  </a:lnTo>
                  <a:lnTo>
                    <a:pt x="123" y="85"/>
                  </a:lnTo>
                  <a:lnTo>
                    <a:pt x="138" y="71"/>
                  </a:lnTo>
                  <a:lnTo>
                    <a:pt x="153" y="59"/>
                  </a:lnTo>
                  <a:lnTo>
                    <a:pt x="173" y="48"/>
                  </a:lnTo>
                  <a:lnTo>
                    <a:pt x="195" y="39"/>
                  </a:lnTo>
                  <a:lnTo>
                    <a:pt x="217" y="30"/>
                  </a:lnTo>
                  <a:lnTo>
                    <a:pt x="237" y="21"/>
                  </a:lnTo>
                  <a:lnTo>
                    <a:pt x="254" y="14"/>
                  </a:lnTo>
                  <a:lnTo>
                    <a:pt x="264" y="7"/>
                  </a:lnTo>
                  <a:lnTo>
                    <a:pt x="268" y="3"/>
                  </a:lnTo>
                  <a:lnTo>
                    <a:pt x="256" y="0"/>
                  </a:lnTo>
                  <a:lnTo>
                    <a:pt x="240" y="2"/>
                  </a:lnTo>
                  <a:lnTo>
                    <a:pt x="221" y="5"/>
                  </a:lnTo>
                  <a:lnTo>
                    <a:pt x="201" y="11"/>
                  </a:lnTo>
                  <a:lnTo>
                    <a:pt x="180" y="19"/>
                  </a:lnTo>
                  <a:lnTo>
                    <a:pt x="160" y="29"/>
                  </a:lnTo>
                  <a:lnTo>
                    <a:pt x="141" y="39"/>
                  </a:lnTo>
                  <a:lnTo>
                    <a:pt x="125" y="51"/>
                  </a:lnTo>
                  <a:close/>
                </a:path>
              </a:pathLst>
            </a:custGeom>
            <a:solidFill>
              <a:srgbClr val="C9E8FF"/>
            </a:solidFill>
            <a:ln w="9525">
              <a:noFill/>
              <a:round/>
              <a:headEnd/>
              <a:tailEnd/>
            </a:ln>
          </p:spPr>
          <p:txBody>
            <a:bodyPr/>
            <a:lstStyle/>
            <a:p>
              <a:endParaRPr lang="en-US"/>
            </a:p>
          </p:txBody>
        </p:sp>
        <p:sp>
          <p:nvSpPr>
            <p:cNvPr id="172061" name="Freeform 29"/>
            <p:cNvSpPr>
              <a:spLocks/>
            </p:cNvSpPr>
            <p:nvPr/>
          </p:nvSpPr>
          <p:spPr bwMode="auto">
            <a:xfrm>
              <a:off x="4125" y="3483"/>
              <a:ext cx="71" cy="64"/>
            </a:xfrm>
            <a:custGeom>
              <a:avLst/>
              <a:gdLst/>
              <a:ahLst/>
              <a:cxnLst>
                <a:cxn ang="0">
                  <a:pos x="234" y="78"/>
                </a:cxn>
                <a:cxn ang="0">
                  <a:pos x="247" y="92"/>
                </a:cxn>
                <a:cxn ang="0">
                  <a:pos x="255" y="108"/>
                </a:cxn>
                <a:cxn ang="0">
                  <a:pos x="259" y="126"/>
                </a:cxn>
                <a:cxn ang="0">
                  <a:pos x="259" y="145"/>
                </a:cxn>
                <a:cxn ang="0">
                  <a:pos x="257" y="160"/>
                </a:cxn>
                <a:cxn ang="0">
                  <a:pos x="252" y="173"/>
                </a:cxn>
                <a:cxn ang="0">
                  <a:pos x="244" y="186"/>
                </a:cxn>
                <a:cxn ang="0">
                  <a:pos x="235" y="196"/>
                </a:cxn>
                <a:cxn ang="0">
                  <a:pos x="225" y="208"/>
                </a:cxn>
                <a:cxn ang="0">
                  <a:pos x="214" y="217"/>
                </a:cxn>
                <a:cxn ang="0">
                  <a:pos x="204" y="228"/>
                </a:cxn>
                <a:cxn ang="0">
                  <a:pos x="193" y="238"/>
                </a:cxn>
                <a:cxn ang="0">
                  <a:pos x="191" y="242"/>
                </a:cxn>
                <a:cxn ang="0">
                  <a:pos x="191" y="245"/>
                </a:cxn>
                <a:cxn ang="0">
                  <a:pos x="191" y="249"/>
                </a:cxn>
                <a:cxn ang="0">
                  <a:pos x="193" y="252"/>
                </a:cxn>
                <a:cxn ang="0">
                  <a:pos x="197" y="255"/>
                </a:cxn>
                <a:cxn ang="0">
                  <a:pos x="202" y="256"/>
                </a:cxn>
                <a:cxn ang="0">
                  <a:pos x="205" y="255"/>
                </a:cxn>
                <a:cxn ang="0">
                  <a:pos x="209" y="252"/>
                </a:cxn>
                <a:cxn ang="0">
                  <a:pos x="232" y="237"/>
                </a:cxn>
                <a:cxn ang="0">
                  <a:pos x="252" y="217"/>
                </a:cxn>
                <a:cxn ang="0">
                  <a:pos x="267" y="195"/>
                </a:cxn>
                <a:cxn ang="0">
                  <a:pos x="278" y="169"/>
                </a:cxn>
                <a:cxn ang="0">
                  <a:pos x="282" y="143"/>
                </a:cxn>
                <a:cxn ang="0">
                  <a:pos x="280" y="117"/>
                </a:cxn>
                <a:cxn ang="0">
                  <a:pos x="271" y="92"/>
                </a:cxn>
                <a:cxn ang="0">
                  <a:pos x="252" y="70"/>
                </a:cxn>
                <a:cxn ang="0">
                  <a:pos x="238" y="58"/>
                </a:cxn>
                <a:cxn ang="0">
                  <a:pos x="221" y="49"/>
                </a:cxn>
                <a:cxn ang="0">
                  <a:pos x="204" y="39"/>
                </a:cxn>
                <a:cxn ang="0">
                  <a:pos x="184" y="31"/>
                </a:cxn>
                <a:cxn ang="0">
                  <a:pos x="164" y="23"/>
                </a:cxn>
                <a:cxn ang="0">
                  <a:pos x="144" y="17"/>
                </a:cxn>
                <a:cxn ang="0">
                  <a:pos x="123" y="12"/>
                </a:cxn>
                <a:cxn ang="0">
                  <a:pos x="103" y="8"/>
                </a:cxn>
                <a:cxn ang="0">
                  <a:pos x="83" y="4"/>
                </a:cxn>
                <a:cxn ang="0">
                  <a:pos x="66" y="2"/>
                </a:cxn>
                <a:cxn ang="0">
                  <a:pos x="48" y="0"/>
                </a:cxn>
                <a:cxn ang="0">
                  <a:pos x="34" y="0"/>
                </a:cxn>
                <a:cxn ang="0">
                  <a:pos x="22" y="0"/>
                </a:cxn>
                <a:cxn ang="0">
                  <a:pos x="11" y="0"/>
                </a:cxn>
                <a:cxn ang="0">
                  <a:pos x="4" y="2"/>
                </a:cxn>
                <a:cxn ang="0">
                  <a:pos x="0" y="4"/>
                </a:cxn>
                <a:cxn ang="0">
                  <a:pos x="12" y="7"/>
                </a:cxn>
                <a:cxn ang="0">
                  <a:pos x="24" y="8"/>
                </a:cxn>
                <a:cxn ang="0">
                  <a:pos x="38" y="10"/>
                </a:cxn>
                <a:cxn ang="0">
                  <a:pos x="52" y="12"/>
                </a:cxn>
                <a:cxn ang="0">
                  <a:pos x="66" y="16"/>
                </a:cxn>
                <a:cxn ang="0">
                  <a:pos x="82" y="18"/>
                </a:cxn>
                <a:cxn ang="0">
                  <a:pos x="98" y="22"/>
                </a:cxn>
                <a:cxn ang="0">
                  <a:pos x="114" y="25"/>
                </a:cxn>
                <a:cxn ang="0">
                  <a:pos x="129" y="30"/>
                </a:cxn>
                <a:cxn ang="0">
                  <a:pos x="145" y="35"/>
                </a:cxn>
                <a:cxn ang="0">
                  <a:pos x="162" y="39"/>
                </a:cxn>
                <a:cxn ang="0">
                  <a:pos x="177" y="45"/>
                </a:cxn>
                <a:cxn ang="0">
                  <a:pos x="192" y="52"/>
                </a:cxn>
                <a:cxn ang="0">
                  <a:pos x="207" y="60"/>
                </a:cxn>
                <a:cxn ang="0">
                  <a:pos x="221" y="69"/>
                </a:cxn>
                <a:cxn ang="0">
                  <a:pos x="234" y="78"/>
                </a:cxn>
              </a:cxnLst>
              <a:rect l="0" t="0" r="r" b="b"/>
              <a:pathLst>
                <a:path w="282" h="256">
                  <a:moveTo>
                    <a:pt x="234" y="78"/>
                  </a:moveTo>
                  <a:lnTo>
                    <a:pt x="247" y="92"/>
                  </a:lnTo>
                  <a:lnTo>
                    <a:pt x="255" y="108"/>
                  </a:lnTo>
                  <a:lnTo>
                    <a:pt x="259" y="126"/>
                  </a:lnTo>
                  <a:lnTo>
                    <a:pt x="259" y="145"/>
                  </a:lnTo>
                  <a:lnTo>
                    <a:pt x="257" y="160"/>
                  </a:lnTo>
                  <a:lnTo>
                    <a:pt x="252" y="173"/>
                  </a:lnTo>
                  <a:lnTo>
                    <a:pt x="244" y="186"/>
                  </a:lnTo>
                  <a:lnTo>
                    <a:pt x="235" y="196"/>
                  </a:lnTo>
                  <a:lnTo>
                    <a:pt x="225" y="208"/>
                  </a:lnTo>
                  <a:lnTo>
                    <a:pt x="214" y="217"/>
                  </a:lnTo>
                  <a:lnTo>
                    <a:pt x="204" y="228"/>
                  </a:lnTo>
                  <a:lnTo>
                    <a:pt x="193" y="238"/>
                  </a:lnTo>
                  <a:lnTo>
                    <a:pt x="191" y="242"/>
                  </a:lnTo>
                  <a:lnTo>
                    <a:pt x="191" y="245"/>
                  </a:lnTo>
                  <a:lnTo>
                    <a:pt x="191" y="249"/>
                  </a:lnTo>
                  <a:lnTo>
                    <a:pt x="193" y="252"/>
                  </a:lnTo>
                  <a:lnTo>
                    <a:pt x="197" y="255"/>
                  </a:lnTo>
                  <a:lnTo>
                    <a:pt x="202" y="256"/>
                  </a:lnTo>
                  <a:lnTo>
                    <a:pt x="205" y="255"/>
                  </a:lnTo>
                  <a:lnTo>
                    <a:pt x="209" y="252"/>
                  </a:lnTo>
                  <a:lnTo>
                    <a:pt x="232" y="237"/>
                  </a:lnTo>
                  <a:lnTo>
                    <a:pt x="252" y="217"/>
                  </a:lnTo>
                  <a:lnTo>
                    <a:pt x="267" y="195"/>
                  </a:lnTo>
                  <a:lnTo>
                    <a:pt x="278" y="169"/>
                  </a:lnTo>
                  <a:lnTo>
                    <a:pt x="282" y="143"/>
                  </a:lnTo>
                  <a:lnTo>
                    <a:pt x="280" y="117"/>
                  </a:lnTo>
                  <a:lnTo>
                    <a:pt x="271" y="92"/>
                  </a:lnTo>
                  <a:lnTo>
                    <a:pt x="252" y="70"/>
                  </a:lnTo>
                  <a:lnTo>
                    <a:pt x="238" y="58"/>
                  </a:lnTo>
                  <a:lnTo>
                    <a:pt x="221" y="49"/>
                  </a:lnTo>
                  <a:lnTo>
                    <a:pt x="204" y="39"/>
                  </a:lnTo>
                  <a:lnTo>
                    <a:pt x="184" y="31"/>
                  </a:lnTo>
                  <a:lnTo>
                    <a:pt x="164" y="23"/>
                  </a:lnTo>
                  <a:lnTo>
                    <a:pt x="144" y="17"/>
                  </a:lnTo>
                  <a:lnTo>
                    <a:pt x="123" y="12"/>
                  </a:lnTo>
                  <a:lnTo>
                    <a:pt x="103" y="8"/>
                  </a:lnTo>
                  <a:lnTo>
                    <a:pt x="83" y="4"/>
                  </a:lnTo>
                  <a:lnTo>
                    <a:pt x="66" y="2"/>
                  </a:lnTo>
                  <a:lnTo>
                    <a:pt x="48" y="0"/>
                  </a:lnTo>
                  <a:lnTo>
                    <a:pt x="34" y="0"/>
                  </a:lnTo>
                  <a:lnTo>
                    <a:pt x="22" y="0"/>
                  </a:lnTo>
                  <a:lnTo>
                    <a:pt x="11" y="0"/>
                  </a:lnTo>
                  <a:lnTo>
                    <a:pt x="4" y="2"/>
                  </a:lnTo>
                  <a:lnTo>
                    <a:pt x="0" y="4"/>
                  </a:lnTo>
                  <a:lnTo>
                    <a:pt x="12" y="7"/>
                  </a:lnTo>
                  <a:lnTo>
                    <a:pt x="24" y="8"/>
                  </a:lnTo>
                  <a:lnTo>
                    <a:pt x="38" y="10"/>
                  </a:lnTo>
                  <a:lnTo>
                    <a:pt x="52" y="12"/>
                  </a:lnTo>
                  <a:lnTo>
                    <a:pt x="66" y="16"/>
                  </a:lnTo>
                  <a:lnTo>
                    <a:pt x="82" y="18"/>
                  </a:lnTo>
                  <a:lnTo>
                    <a:pt x="98" y="22"/>
                  </a:lnTo>
                  <a:lnTo>
                    <a:pt x="114" y="25"/>
                  </a:lnTo>
                  <a:lnTo>
                    <a:pt x="129" y="30"/>
                  </a:lnTo>
                  <a:lnTo>
                    <a:pt x="145" y="35"/>
                  </a:lnTo>
                  <a:lnTo>
                    <a:pt x="162" y="39"/>
                  </a:lnTo>
                  <a:lnTo>
                    <a:pt x="177" y="45"/>
                  </a:lnTo>
                  <a:lnTo>
                    <a:pt x="192" y="52"/>
                  </a:lnTo>
                  <a:lnTo>
                    <a:pt x="207" y="60"/>
                  </a:lnTo>
                  <a:lnTo>
                    <a:pt x="221" y="69"/>
                  </a:lnTo>
                  <a:lnTo>
                    <a:pt x="234" y="78"/>
                  </a:lnTo>
                  <a:close/>
                </a:path>
              </a:pathLst>
            </a:custGeom>
            <a:solidFill>
              <a:srgbClr val="C9E8FF"/>
            </a:solidFill>
            <a:ln w="9525">
              <a:noFill/>
              <a:round/>
              <a:headEnd/>
              <a:tailEnd/>
            </a:ln>
          </p:spPr>
          <p:txBody>
            <a:bodyPr/>
            <a:lstStyle/>
            <a:p>
              <a:endParaRPr lang="en-US"/>
            </a:p>
          </p:txBody>
        </p:sp>
        <p:sp>
          <p:nvSpPr>
            <p:cNvPr id="172062" name="Freeform 30"/>
            <p:cNvSpPr>
              <a:spLocks/>
            </p:cNvSpPr>
            <p:nvPr/>
          </p:nvSpPr>
          <p:spPr bwMode="auto">
            <a:xfrm>
              <a:off x="3982" y="3512"/>
              <a:ext cx="29" cy="61"/>
            </a:xfrm>
            <a:custGeom>
              <a:avLst/>
              <a:gdLst/>
              <a:ahLst/>
              <a:cxnLst>
                <a:cxn ang="0">
                  <a:pos x="0" y="132"/>
                </a:cxn>
                <a:cxn ang="0">
                  <a:pos x="0" y="152"/>
                </a:cxn>
                <a:cxn ang="0">
                  <a:pos x="5" y="170"/>
                </a:cxn>
                <a:cxn ang="0">
                  <a:pos x="13" y="188"/>
                </a:cxn>
                <a:cxn ang="0">
                  <a:pos x="25" y="203"/>
                </a:cxn>
                <a:cxn ang="0">
                  <a:pos x="39" y="216"/>
                </a:cxn>
                <a:cxn ang="0">
                  <a:pos x="55" y="228"/>
                </a:cxn>
                <a:cxn ang="0">
                  <a:pos x="74" y="236"/>
                </a:cxn>
                <a:cxn ang="0">
                  <a:pos x="93" y="241"/>
                </a:cxn>
                <a:cxn ang="0">
                  <a:pos x="99" y="242"/>
                </a:cxn>
                <a:cxn ang="0">
                  <a:pos x="104" y="239"/>
                </a:cxn>
                <a:cxn ang="0">
                  <a:pos x="109" y="236"/>
                </a:cxn>
                <a:cxn ang="0">
                  <a:pos x="112" y="231"/>
                </a:cxn>
                <a:cxn ang="0">
                  <a:pos x="112" y="225"/>
                </a:cxn>
                <a:cxn ang="0">
                  <a:pos x="110" y="220"/>
                </a:cxn>
                <a:cxn ang="0">
                  <a:pos x="107" y="215"/>
                </a:cxn>
                <a:cxn ang="0">
                  <a:pos x="101" y="213"/>
                </a:cxn>
                <a:cxn ang="0">
                  <a:pos x="82" y="206"/>
                </a:cxn>
                <a:cxn ang="0">
                  <a:pos x="65" y="196"/>
                </a:cxn>
                <a:cxn ang="0">
                  <a:pos x="51" y="183"/>
                </a:cxn>
                <a:cxn ang="0">
                  <a:pos x="40" y="169"/>
                </a:cxn>
                <a:cxn ang="0">
                  <a:pos x="33" y="152"/>
                </a:cxn>
                <a:cxn ang="0">
                  <a:pos x="30" y="133"/>
                </a:cxn>
                <a:cxn ang="0">
                  <a:pos x="30" y="113"/>
                </a:cxn>
                <a:cxn ang="0">
                  <a:pos x="36" y="92"/>
                </a:cxn>
                <a:cxn ang="0">
                  <a:pos x="43" y="77"/>
                </a:cxn>
                <a:cxn ang="0">
                  <a:pos x="52" y="63"/>
                </a:cxn>
                <a:cxn ang="0">
                  <a:pos x="62" y="50"/>
                </a:cxn>
                <a:cxn ang="0">
                  <a:pos x="74" y="38"/>
                </a:cxn>
                <a:cxn ang="0">
                  <a:pos x="85" y="28"/>
                </a:cxn>
                <a:cxn ang="0">
                  <a:pos x="96" y="18"/>
                </a:cxn>
                <a:cxn ang="0">
                  <a:pos x="107" y="9"/>
                </a:cxn>
                <a:cxn ang="0">
                  <a:pos x="115" y="1"/>
                </a:cxn>
                <a:cxn ang="0">
                  <a:pos x="107" y="0"/>
                </a:cxn>
                <a:cxn ang="0">
                  <a:pos x="94" y="6"/>
                </a:cxn>
                <a:cxn ang="0">
                  <a:pos x="76" y="18"/>
                </a:cxn>
                <a:cxn ang="0">
                  <a:pos x="57" y="36"/>
                </a:cxn>
                <a:cxn ang="0">
                  <a:pos x="38" y="58"/>
                </a:cxn>
                <a:cxn ang="0">
                  <a:pos x="20" y="82"/>
                </a:cxn>
                <a:cxn ang="0">
                  <a:pos x="7" y="107"/>
                </a:cxn>
                <a:cxn ang="0">
                  <a:pos x="0" y="132"/>
                </a:cxn>
              </a:cxnLst>
              <a:rect l="0" t="0" r="r" b="b"/>
              <a:pathLst>
                <a:path w="115" h="242">
                  <a:moveTo>
                    <a:pt x="0" y="132"/>
                  </a:moveTo>
                  <a:lnTo>
                    <a:pt x="0" y="152"/>
                  </a:lnTo>
                  <a:lnTo>
                    <a:pt x="5" y="170"/>
                  </a:lnTo>
                  <a:lnTo>
                    <a:pt x="13" y="188"/>
                  </a:lnTo>
                  <a:lnTo>
                    <a:pt x="25" y="203"/>
                  </a:lnTo>
                  <a:lnTo>
                    <a:pt x="39" y="216"/>
                  </a:lnTo>
                  <a:lnTo>
                    <a:pt x="55" y="228"/>
                  </a:lnTo>
                  <a:lnTo>
                    <a:pt x="74" y="236"/>
                  </a:lnTo>
                  <a:lnTo>
                    <a:pt x="93" y="241"/>
                  </a:lnTo>
                  <a:lnTo>
                    <a:pt x="99" y="242"/>
                  </a:lnTo>
                  <a:lnTo>
                    <a:pt x="104" y="239"/>
                  </a:lnTo>
                  <a:lnTo>
                    <a:pt x="109" y="236"/>
                  </a:lnTo>
                  <a:lnTo>
                    <a:pt x="112" y="231"/>
                  </a:lnTo>
                  <a:lnTo>
                    <a:pt x="112" y="225"/>
                  </a:lnTo>
                  <a:lnTo>
                    <a:pt x="110" y="220"/>
                  </a:lnTo>
                  <a:lnTo>
                    <a:pt x="107" y="215"/>
                  </a:lnTo>
                  <a:lnTo>
                    <a:pt x="101" y="213"/>
                  </a:lnTo>
                  <a:lnTo>
                    <a:pt x="82" y="206"/>
                  </a:lnTo>
                  <a:lnTo>
                    <a:pt x="65" y="196"/>
                  </a:lnTo>
                  <a:lnTo>
                    <a:pt x="51" y="183"/>
                  </a:lnTo>
                  <a:lnTo>
                    <a:pt x="40" y="169"/>
                  </a:lnTo>
                  <a:lnTo>
                    <a:pt x="33" y="152"/>
                  </a:lnTo>
                  <a:lnTo>
                    <a:pt x="30" y="133"/>
                  </a:lnTo>
                  <a:lnTo>
                    <a:pt x="30" y="113"/>
                  </a:lnTo>
                  <a:lnTo>
                    <a:pt x="36" y="92"/>
                  </a:lnTo>
                  <a:lnTo>
                    <a:pt x="43" y="77"/>
                  </a:lnTo>
                  <a:lnTo>
                    <a:pt x="52" y="63"/>
                  </a:lnTo>
                  <a:lnTo>
                    <a:pt x="62" y="50"/>
                  </a:lnTo>
                  <a:lnTo>
                    <a:pt x="74" y="38"/>
                  </a:lnTo>
                  <a:lnTo>
                    <a:pt x="85" y="28"/>
                  </a:lnTo>
                  <a:lnTo>
                    <a:pt x="96" y="18"/>
                  </a:lnTo>
                  <a:lnTo>
                    <a:pt x="107" y="9"/>
                  </a:lnTo>
                  <a:lnTo>
                    <a:pt x="115" y="1"/>
                  </a:lnTo>
                  <a:lnTo>
                    <a:pt x="107" y="0"/>
                  </a:lnTo>
                  <a:lnTo>
                    <a:pt x="94" y="6"/>
                  </a:lnTo>
                  <a:lnTo>
                    <a:pt x="76" y="18"/>
                  </a:lnTo>
                  <a:lnTo>
                    <a:pt x="57" y="36"/>
                  </a:lnTo>
                  <a:lnTo>
                    <a:pt x="38" y="58"/>
                  </a:lnTo>
                  <a:lnTo>
                    <a:pt x="20" y="82"/>
                  </a:lnTo>
                  <a:lnTo>
                    <a:pt x="7" y="107"/>
                  </a:lnTo>
                  <a:lnTo>
                    <a:pt x="0" y="132"/>
                  </a:lnTo>
                  <a:close/>
                </a:path>
              </a:pathLst>
            </a:custGeom>
            <a:solidFill>
              <a:srgbClr val="C9E8FF"/>
            </a:solidFill>
            <a:ln w="9525">
              <a:noFill/>
              <a:round/>
              <a:headEnd/>
              <a:tailEnd/>
            </a:ln>
          </p:spPr>
          <p:txBody>
            <a:bodyPr/>
            <a:lstStyle/>
            <a:p>
              <a:endParaRPr lang="en-US"/>
            </a:p>
          </p:txBody>
        </p:sp>
        <p:sp>
          <p:nvSpPr>
            <p:cNvPr id="172063" name="Freeform 31"/>
            <p:cNvSpPr>
              <a:spLocks/>
            </p:cNvSpPr>
            <p:nvPr/>
          </p:nvSpPr>
          <p:spPr bwMode="auto">
            <a:xfrm>
              <a:off x="4184" y="3479"/>
              <a:ext cx="61" cy="78"/>
            </a:xfrm>
            <a:custGeom>
              <a:avLst/>
              <a:gdLst/>
              <a:ahLst/>
              <a:cxnLst>
                <a:cxn ang="0">
                  <a:pos x="207" y="126"/>
                </a:cxn>
                <a:cxn ang="0">
                  <a:pos x="219" y="146"/>
                </a:cxn>
                <a:cxn ang="0">
                  <a:pos x="225" y="167"/>
                </a:cxn>
                <a:cxn ang="0">
                  <a:pos x="221" y="191"/>
                </a:cxn>
                <a:cxn ang="0">
                  <a:pos x="208" y="213"/>
                </a:cxn>
                <a:cxn ang="0">
                  <a:pos x="188" y="233"/>
                </a:cxn>
                <a:cxn ang="0">
                  <a:pos x="166" y="250"/>
                </a:cxn>
                <a:cxn ang="0">
                  <a:pos x="143" y="269"/>
                </a:cxn>
                <a:cxn ang="0">
                  <a:pos x="129" y="283"/>
                </a:cxn>
                <a:cxn ang="0">
                  <a:pos x="124" y="292"/>
                </a:cxn>
                <a:cxn ang="0">
                  <a:pos x="121" y="302"/>
                </a:cxn>
                <a:cxn ang="0">
                  <a:pos x="122" y="311"/>
                </a:cxn>
                <a:cxn ang="0">
                  <a:pos x="130" y="316"/>
                </a:cxn>
                <a:cxn ang="0">
                  <a:pos x="139" y="315"/>
                </a:cxn>
                <a:cxn ang="0">
                  <a:pos x="154" y="298"/>
                </a:cxn>
                <a:cxn ang="0">
                  <a:pos x="180" y="274"/>
                </a:cxn>
                <a:cxn ang="0">
                  <a:pos x="207" y="250"/>
                </a:cxn>
                <a:cxn ang="0">
                  <a:pos x="230" y="223"/>
                </a:cxn>
                <a:cxn ang="0">
                  <a:pos x="244" y="191"/>
                </a:cxn>
                <a:cxn ang="0">
                  <a:pos x="242" y="156"/>
                </a:cxn>
                <a:cxn ang="0">
                  <a:pos x="227" y="123"/>
                </a:cxn>
                <a:cxn ang="0">
                  <a:pos x="201" y="96"/>
                </a:cxn>
                <a:cxn ang="0">
                  <a:pos x="177" y="76"/>
                </a:cxn>
                <a:cxn ang="0">
                  <a:pos x="152" y="61"/>
                </a:cxn>
                <a:cxn ang="0">
                  <a:pos x="126" y="44"/>
                </a:cxn>
                <a:cxn ang="0">
                  <a:pos x="98" y="29"/>
                </a:cxn>
                <a:cxn ang="0">
                  <a:pos x="73" y="16"/>
                </a:cxn>
                <a:cxn ang="0">
                  <a:pos x="47" y="7"/>
                </a:cxn>
                <a:cxn ang="0">
                  <a:pos x="25" y="1"/>
                </a:cxn>
                <a:cxn ang="0">
                  <a:pos x="7" y="1"/>
                </a:cxn>
                <a:cxn ang="0">
                  <a:pos x="8" y="6"/>
                </a:cxn>
                <a:cxn ang="0">
                  <a:pos x="28" y="14"/>
                </a:cxn>
                <a:cxn ang="0">
                  <a:pos x="52" y="25"/>
                </a:cxn>
                <a:cxn ang="0">
                  <a:pos x="78" y="37"/>
                </a:cxn>
                <a:cxn ang="0">
                  <a:pos x="107" y="53"/>
                </a:cxn>
                <a:cxn ang="0">
                  <a:pos x="135" y="70"/>
                </a:cxn>
                <a:cxn ang="0">
                  <a:pos x="163" y="89"/>
                </a:cxn>
                <a:cxn ang="0">
                  <a:pos x="187" y="108"/>
                </a:cxn>
              </a:cxnLst>
              <a:rect l="0" t="0" r="r" b="b"/>
              <a:pathLst>
                <a:path w="246" h="316">
                  <a:moveTo>
                    <a:pt x="199" y="118"/>
                  </a:moveTo>
                  <a:lnTo>
                    <a:pt x="207" y="126"/>
                  </a:lnTo>
                  <a:lnTo>
                    <a:pt x="214" y="136"/>
                  </a:lnTo>
                  <a:lnTo>
                    <a:pt x="219" y="146"/>
                  </a:lnTo>
                  <a:lnTo>
                    <a:pt x="223" y="157"/>
                  </a:lnTo>
                  <a:lnTo>
                    <a:pt x="225" y="167"/>
                  </a:lnTo>
                  <a:lnTo>
                    <a:pt x="225" y="179"/>
                  </a:lnTo>
                  <a:lnTo>
                    <a:pt x="221" y="191"/>
                  </a:lnTo>
                  <a:lnTo>
                    <a:pt x="216" y="201"/>
                  </a:lnTo>
                  <a:lnTo>
                    <a:pt x="208" y="213"/>
                  </a:lnTo>
                  <a:lnTo>
                    <a:pt x="199" y="223"/>
                  </a:lnTo>
                  <a:lnTo>
                    <a:pt x="188" y="233"/>
                  </a:lnTo>
                  <a:lnTo>
                    <a:pt x="177" y="242"/>
                  </a:lnTo>
                  <a:lnTo>
                    <a:pt x="166" y="250"/>
                  </a:lnTo>
                  <a:lnTo>
                    <a:pt x="154" y="260"/>
                  </a:lnTo>
                  <a:lnTo>
                    <a:pt x="143" y="269"/>
                  </a:lnTo>
                  <a:lnTo>
                    <a:pt x="132" y="280"/>
                  </a:lnTo>
                  <a:lnTo>
                    <a:pt x="129" y="283"/>
                  </a:lnTo>
                  <a:lnTo>
                    <a:pt x="126" y="288"/>
                  </a:lnTo>
                  <a:lnTo>
                    <a:pt x="124" y="292"/>
                  </a:lnTo>
                  <a:lnTo>
                    <a:pt x="122" y="297"/>
                  </a:lnTo>
                  <a:lnTo>
                    <a:pt x="121" y="302"/>
                  </a:lnTo>
                  <a:lnTo>
                    <a:pt x="121" y="306"/>
                  </a:lnTo>
                  <a:lnTo>
                    <a:pt x="122" y="311"/>
                  </a:lnTo>
                  <a:lnTo>
                    <a:pt x="125" y="315"/>
                  </a:lnTo>
                  <a:lnTo>
                    <a:pt x="130" y="316"/>
                  </a:lnTo>
                  <a:lnTo>
                    <a:pt x="135" y="316"/>
                  </a:lnTo>
                  <a:lnTo>
                    <a:pt x="139" y="315"/>
                  </a:lnTo>
                  <a:lnTo>
                    <a:pt x="143" y="311"/>
                  </a:lnTo>
                  <a:lnTo>
                    <a:pt x="154" y="298"/>
                  </a:lnTo>
                  <a:lnTo>
                    <a:pt x="167" y="285"/>
                  </a:lnTo>
                  <a:lnTo>
                    <a:pt x="180" y="274"/>
                  </a:lnTo>
                  <a:lnTo>
                    <a:pt x="194" y="262"/>
                  </a:lnTo>
                  <a:lnTo>
                    <a:pt x="207" y="250"/>
                  </a:lnTo>
                  <a:lnTo>
                    <a:pt x="219" y="237"/>
                  </a:lnTo>
                  <a:lnTo>
                    <a:pt x="230" y="223"/>
                  </a:lnTo>
                  <a:lnTo>
                    <a:pt x="239" y="208"/>
                  </a:lnTo>
                  <a:lnTo>
                    <a:pt x="244" y="191"/>
                  </a:lnTo>
                  <a:lnTo>
                    <a:pt x="246" y="173"/>
                  </a:lnTo>
                  <a:lnTo>
                    <a:pt x="242" y="156"/>
                  </a:lnTo>
                  <a:lnTo>
                    <a:pt x="236" y="139"/>
                  </a:lnTo>
                  <a:lnTo>
                    <a:pt x="227" y="123"/>
                  </a:lnTo>
                  <a:lnTo>
                    <a:pt x="215" y="109"/>
                  </a:lnTo>
                  <a:lnTo>
                    <a:pt x="201" y="96"/>
                  </a:lnTo>
                  <a:lnTo>
                    <a:pt x="187" y="84"/>
                  </a:lnTo>
                  <a:lnTo>
                    <a:pt x="177" y="76"/>
                  </a:lnTo>
                  <a:lnTo>
                    <a:pt x="165" y="69"/>
                  </a:lnTo>
                  <a:lnTo>
                    <a:pt x="152" y="61"/>
                  </a:lnTo>
                  <a:lnTo>
                    <a:pt x="139" y="53"/>
                  </a:lnTo>
                  <a:lnTo>
                    <a:pt x="126" y="44"/>
                  </a:lnTo>
                  <a:lnTo>
                    <a:pt x="112" y="36"/>
                  </a:lnTo>
                  <a:lnTo>
                    <a:pt x="98" y="29"/>
                  </a:lnTo>
                  <a:lnTo>
                    <a:pt x="85" y="22"/>
                  </a:lnTo>
                  <a:lnTo>
                    <a:pt x="73" y="16"/>
                  </a:lnTo>
                  <a:lnTo>
                    <a:pt x="60" y="11"/>
                  </a:lnTo>
                  <a:lnTo>
                    <a:pt x="47" y="7"/>
                  </a:lnTo>
                  <a:lnTo>
                    <a:pt x="35" y="4"/>
                  </a:lnTo>
                  <a:lnTo>
                    <a:pt x="25" y="1"/>
                  </a:lnTo>
                  <a:lnTo>
                    <a:pt x="15" y="0"/>
                  </a:lnTo>
                  <a:lnTo>
                    <a:pt x="7" y="1"/>
                  </a:lnTo>
                  <a:lnTo>
                    <a:pt x="0" y="4"/>
                  </a:lnTo>
                  <a:lnTo>
                    <a:pt x="8" y="6"/>
                  </a:lnTo>
                  <a:lnTo>
                    <a:pt x="18" y="9"/>
                  </a:lnTo>
                  <a:lnTo>
                    <a:pt x="28" y="14"/>
                  </a:lnTo>
                  <a:lnTo>
                    <a:pt x="39" y="19"/>
                  </a:lnTo>
                  <a:lnTo>
                    <a:pt x="52" y="25"/>
                  </a:lnTo>
                  <a:lnTo>
                    <a:pt x="64" y="30"/>
                  </a:lnTo>
                  <a:lnTo>
                    <a:pt x="78" y="37"/>
                  </a:lnTo>
                  <a:lnTo>
                    <a:pt x="93" y="44"/>
                  </a:lnTo>
                  <a:lnTo>
                    <a:pt x="107" y="53"/>
                  </a:lnTo>
                  <a:lnTo>
                    <a:pt x="121" y="61"/>
                  </a:lnTo>
                  <a:lnTo>
                    <a:pt x="135" y="70"/>
                  </a:lnTo>
                  <a:lnTo>
                    <a:pt x="149" y="80"/>
                  </a:lnTo>
                  <a:lnTo>
                    <a:pt x="163" y="89"/>
                  </a:lnTo>
                  <a:lnTo>
                    <a:pt x="176" y="98"/>
                  </a:lnTo>
                  <a:lnTo>
                    <a:pt x="187" y="108"/>
                  </a:lnTo>
                  <a:lnTo>
                    <a:pt x="199" y="118"/>
                  </a:lnTo>
                  <a:close/>
                </a:path>
              </a:pathLst>
            </a:custGeom>
            <a:solidFill>
              <a:srgbClr val="C9E8FF"/>
            </a:solidFill>
            <a:ln w="9525">
              <a:noFill/>
              <a:round/>
              <a:headEnd/>
              <a:tailEnd/>
            </a:ln>
          </p:spPr>
          <p:txBody>
            <a:bodyPr/>
            <a:lstStyle/>
            <a:p>
              <a:endParaRPr lang="en-US"/>
            </a:p>
          </p:txBody>
        </p:sp>
        <p:sp>
          <p:nvSpPr>
            <p:cNvPr id="172064" name="Freeform 32"/>
            <p:cNvSpPr>
              <a:spLocks/>
            </p:cNvSpPr>
            <p:nvPr/>
          </p:nvSpPr>
          <p:spPr bwMode="auto">
            <a:xfrm>
              <a:off x="4135" y="3599"/>
              <a:ext cx="81" cy="59"/>
            </a:xfrm>
            <a:custGeom>
              <a:avLst/>
              <a:gdLst/>
              <a:ahLst/>
              <a:cxnLst>
                <a:cxn ang="0">
                  <a:pos x="264" y="52"/>
                </a:cxn>
                <a:cxn ang="0">
                  <a:pos x="279" y="100"/>
                </a:cxn>
                <a:cxn ang="0">
                  <a:pos x="297" y="147"/>
                </a:cxn>
                <a:cxn ang="0">
                  <a:pos x="315" y="193"/>
                </a:cxn>
                <a:cxn ang="0">
                  <a:pos x="324" y="222"/>
                </a:cxn>
                <a:cxn ang="0">
                  <a:pos x="322" y="231"/>
                </a:cxn>
                <a:cxn ang="0">
                  <a:pos x="313" y="237"/>
                </a:cxn>
                <a:cxn ang="0">
                  <a:pos x="304" y="235"/>
                </a:cxn>
                <a:cxn ang="0">
                  <a:pos x="290" y="204"/>
                </a:cxn>
                <a:cxn ang="0">
                  <a:pos x="270" y="139"/>
                </a:cxn>
                <a:cxn ang="0">
                  <a:pos x="254" y="76"/>
                </a:cxn>
                <a:cxn ang="0">
                  <a:pos x="244" y="34"/>
                </a:cxn>
                <a:cxn ang="0">
                  <a:pos x="226" y="28"/>
                </a:cxn>
                <a:cxn ang="0">
                  <a:pos x="191" y="31"/>
                </a:cxn>
                <a:cxn ang="0">
                  <a:pos x="153" y="41"/>
                </a:cxn>
                <a:cxn ang="0">
                  <a:pos x="118" y="52"/>
                </a:cxn>
                <a:cxn ang="0">
                  <a:pos x="84" y="68"/>
                </a:cxn>
                <a:cxn ang="0">
                  <a:pos x="54" y="84"/>
                </a:cxn>
                <a:cxn ang="0">
                  <a:pos x="27" y="99"/>
                </a:cxn>
                <a:cxn ang="0">
                  <a:pos x="7" y="114"/>
                </a:cxn>
                <a:cxn ang="0">
                  <a:pos x="0" y="109"/>
                </a:cxn>
                <a:cxn ang="0">
                  <a:pos x="15" y="83"/>
                </a:cxn>
                <a:cxn ang="0">
                  <a:pos x="42" y="57"/>
                </a:cxn>
                <a:cxn ang="0">
                  <a:pos x="74" y="35"/>
                </a:cxn>
                <a:cxn ang="0">
                  <a:pos x="111" y="18"/>
                </a:cxn>
                <a:cxn ang="0">
                  <a:pos x="167" y="7"/>
                </a:cxn>
                <a:cxn ang="0">
                  <a:pos x="221" y="1"/>
                </a:cxn>
                <a:cxn ang="0">
                  <a:pos x="256" y="0"/>
                </a:cxn>
                <a:cxn ang="0">
                  <a:pos x="268" y="1"/>
                </a:cxn>
                <a:cxn ang="0">
                  <a:pos x="275" y="9"/>
                </a:cxn>
                <a:cxn ang="0">
                  <a:pos x="275" y="21"/>
                </a:cxn>
                <a:cxn ang="0">
                  <a:pos x="267" y="28"/>
                </a:cxn>
              </a:cxnLst>
              <a:rect l="0" t="0" r="r" b="b"/>
              <a:pathLst>
                <a:path w="324" h="237">
                  <a:moveTo>
                    <a:pt x="260" y="29"/>
                  </a:moveTo>
                  <a:lnTo>
                    <a:pt x="264" y="52"/>
                  </a:lnTo>
                  <a:lnTo>
                    <a:pt x="271" y="76"/>
                  </a:lnTo>
                  <a:lnTo>
                    <a:pt x="279" y="100"/>
                  </a:lnTo>
                  <a:lnTo>
                    <a:pt x="288" y="124"/>
                  </a:lnTo>
                  <a:lnTo>
                    <a:pt x="297" y="147"/>
                  </a:lnTo>
                  <a:lnTo>
                    <a:pt x="306" y="171"/>
                  </a:lnTo>
                  <a:lnTo>
                    <a:pt x="315" y="193"/>
                  </a:lnTo>
                  <a:lnTo>
                    <a:pt x="323" y="216"/>
                  </a:lnTo>
                  <a:lnTo>
                    <a:pt x="324" y="222"/>
                  </a:lnTo>
                  <a:lnTo>
                    <a:pt x="324" y="227"/>
                  </a:lnTo>
                  <a:lnTo>
                    <a:pt x="322" y="231"/>
                  </a:lnTo>
                  <a:lnTo>
                    <a:pt x="318" y="235"/>
                  </a:lnTo>
                  <a:lnTo>
                    <a:pt x="313" y="237"/>
                  </a:lnTo>
                  <a:lnTo>
                    <a:pt x="309" y="237"/>
                  </a:lnTo>
                  <a:lnTo>
                    <a:pt x="304" y="235"/>
                  </a:lnTo>
                  <a:lnTo>
                    <a:pt x="301" y="230"/>
                  </a:lnTo>
                  <a:lnTo>
                    <a:pt x="290" y="204"/>
                  </a:lnTo>
                  <a:lnTo>
                    <a:pt x="281" y="173"/>
                  </a:lnTo>
                  <a:lnTo>
                    <a:pt x="270" y="139"/>
                  </a:lnTo>
                  <a:lnTo>
                    <a:pt x="262" y="106"/>
                  </a:lnTo>
                  <a:lnTo>
                    <a:pt x="254" y="76"/>
                  </a:lnTo>
                  <a:lnTo>
                    <a:pt x="248" y="51"/>
                  </a:lnTo>
                  <a:lnTo>
                    <a:pt x="244" y="34"/>
                  </a:lnTo>
                  <a:lnTo>
                    <a:pt x="243" y="28"/>
                  </a:lnTo>
                  <a:lnTo>
                    <a:pt x="226" y="28"/>
                  </a:lnTo>
                  <a:lnTo>
                    <a:pt x="208" y="29"/>
                  </a:lnTo>
                  <a:lnTo>
                    <a:pt x="191" y="31"/>
                  </a:lnTo>
                  <a:lnTo>
                    <a:pt x="172" y="35"/>
                  </a:lnTo>
                  <a:lnTo>
                    <a:pt x="153" y="41"/>
                  </a:lnTo>
                  <a:lnTo>
                    <a:pt x="136" y="47"/>
                  </a:lnTo>
                  <a:lnTo>
                    <a:pt x="118" y="52"/>
                  </a:lnTo>
                  <a:lnTo>
                    <a:pt x="101" y="59"/>
                  </a:lnTo>
                  <a:lnTo>
                    <a:pt x="84" y="68"/>
                  </a:lnTo>
                  <a:lnTo>
                    <a:pt x="68" y="76"/>
                  </a:lnTo>
                  <a:lnTo>
                    <a:pt x="54" y="84"/>
                  </a:lnTo>
                  <a:lnTo>
                    <a:pt x="40" y="92"/>
                  </a:lnTo>
                  <a:lnTo>
                    <a:pt x="27" y="99"/>
                  </a:lnTo>
                  <a:lnTo>
                    <a:pt x="16" y="107"/>
                  </a:lnTo>
                  <a:lnTo>
                    <a:pt x="7" y="114"/>
                  </a:lnTo>
                  <a:lnTo>
                    <a:pt x="0" y="120"/>
                  </a:lnTo>
                  <a:lnTo>
                    <a:pt x="0" y="109"/>
                  </a:lnTo>
                  <a:lnTo>
                    <a:pt x="6" y="96"/>
                  </a:lnTo>
                  <a:lnTo>
                    <a:pt x="15" y="83"/>
                  </a:lnTo>
                  <a:lnTo>
                    <a:pt x="28" y="70"/>
                  </a:lnTo>
                  <a:lnTo>
                    <a:pt x="42" y="57"/>
                  </a:lnTo>
                  <a:lnTo>
                    <a:pt x="59" y="44"/>
                  </a:lnTo>
                  <a:lnTo>
                    <a:pt x="74" y="35"/>
                  </a:lnTo>
                  <a:lnTo>
                    <a:pt x="89" y="27"/>
                  </a:lnTo>
                  <a:lnTo>
                    <a:pt x="111" y="18"/>
                  </a:lnTo>
                  <a:lnTo>
                    <a:pt x="138" y="11"/>
                  </a:lnTo>
                  <a:lnTo>
                    <a:pt x="167" y="7"/>
                  </a:lnTo>
                  <a:lnTo>
                    <a:pt x="195" y="3"/>
                  </a:lnTo>
                  <a:lnTo>
                    <a:pt x="221" y="1"/>
                  </a:lnTo>
                  <a:lnTo>
                    <a:pt x="242" y="0"/>
                  </a:lnTo>
                  <a:lnTo>
                    <a:pt x="256" y="0"/>
                  </a:lnTo>
                  <a:lnTo>
                    <a:pt x="262" y="0"/>
                  </a:lnTo>
                  <a:lnTo>
                    <a:pt x="268" y="1"/>
                  </a:lnTo>
                  <a:lnTo>
                    <a:pt x="272" y="4"/>
                  </a:lnTo>
                  <a:lnTo>
                    <a:pt x="275" y="9"/>
                  </a:lnTo>
                  <a:lnTo>
                    <a:pt x="276" y="15"/>
                  </a:lnTo>
                  <a:lnTo>
                    <a:pt x="275" y="21"/>
                  </a:lnTo>
                  <a:lnTo>
                    <a:pt x="271" y="25"/>
                  </a:lnTo>
                  <a:lnTo>
                    <a:pt x="267" y="28"/>
                  </a:lnTo>
                  <a:lnTo>
                    <a:pt x="260" y="29"/>
                  </a:lnTo>
                  <a:close/>
                </a:path>
              </a:pathLst>
            </a:custGeom>
            <a:solidFill>
              <a:srgbClr val="000000"/>
            </a:solidFill>
            <a:ln w="9525">
              <a:noFill/>
              <a:round/>
              <a:headEnd/>
              <a:tailEnd/>
            </a:ln>
          </p:spPr>
          <p:txBody>
            <a:bodyPr/>
            <a:lstStyle/>
            <a:p>
              <a:endParaRPr lang="en-US"/>
            </a:p>
          </p:txBody>
        </p:sp>
        <p:sp>
          <p:nvSpPr>
            <p:cNvPr id="172065" name="Freeform 33"/>
            <p:cNvSpPr>
              <a:spLocks/>
            </p:cNvSpPr>
            <p:nvPr/>
          </p:nvSpPr>
          <p:spPr bwMode="auto">
            <a:xfrm>
              <a:off x="4131" y="3629"/>
              <a:ext cx="87" cy="195"/>
            </a:xfrm>
            <a:custGeom>
              <a:avLst/>
              <a:gdLst/>
              <a:ahLst/>
              <a:cxnLst>
                <a:cxn ang="0">
                  <a:pos x="65" y="235"/>
                </a:cxn>
                <a:cxn ang="0">
                  <a:pos x="69" y="258"/>
                </a:cxn>
                <a:cxn ang="0">
                  <a:pos x="85" y="307"/>
                </a:cxn>
                <a:cxn ang="0">
                  <a:pos x="112" y="371"/>
                </a:cxn>
                <a:cxn ang="0">
                  <a:pos x="139" y="434"/>
                </a:cxn>
                <a:cxn ang="0">
                  <a:pos x="167" y="497"/>
                </a:cxn>
                <a:cxn ang="0">
                  <a:pos x="197" y="559"/>
                </a:cxn>
                <a:cxn ang="0">
                  <a:pos x="228" y="621"/>
                </a:cxn>
                <a:cxn ang="0">
                  <a:pos x="259" y="683"/>
                </a:cxn>
                <a:cxn ang="0">
                  <a:pos x="292" y="745"/>
                </a:cxn>
                <a:cxn ang="0">
                  <a:pos x="311" y="779"/>
                </a:cxn>
                <a:cxn ang="0">
                  <a:pos x="321" y="782"/>
                </a:cxn>
                <a:cxn ang="0">
                  <a:pos x="334" y="782"/>
                </a:cxn>
                <a:cxn ang="0">
                  <a:pos x="345" y="779"/>
                </a:cxn>
                <a:cxn ang="0">
                  <a:pos x="349" y="772"/>
                </a:cxn>
                <a:cxn ang="0">
                  <a:pos x="347" y="763"/>
                </a:cxn>
                <a:cxn ang="0">
                  <a:pos x="329" y="735"/>
                </a:cxn>
                <a:cxn ang="0">
                  <a:pos x="303" y="687"/>
                </a:cxn>
                <a:cxn ang="0">
                  <a:pos x="277" y="639"/>
                </a:cxn>
                <a:cxn ang="0">
                  <a:pos x="250" y="590"/>
                </a:cxn>
                <a:cxn ang="0">
                  <a:pos x="214" y="520"/>
                </a:cxn>
                <a:cxn ang="0">
                  <a:pos x="172" y="433"/>
                </a:cxn>
                <a:cxn ang="0">
                  <a:pos x="134" y="345"/>
                </a:cxn>
                <a:cxn ang="0">
                  <a:pos x="101" y="254"/>
                </a:cxn>
                <a:cxn ang="0">
                  <a:pos x="72" y="179"/>
                </a:cxn>
                <a:cxn ang="0">
                  <a:pos x="48" y="114"/>
                </a:cxn>
                <a:cxn ang="0">
                  <a:pos x="28" y="51"/>
                </a:cxn>
                <a:cxn ang="0">
                  <a:pos x="11" y="8"/>
                </a:cxn>
                <a:cxn ang="0">
                  <a:pos x="3" y="1"/>
                </a:cxn>
                <a:cxn ang="0">
                  <a:pos x="0" y="8"/>
                </a:cxn>
                <a:cxn ang="0">
                  <a:pos x="4" y="39"/>
                </a:cxn>
                <a:cxn ang="0">
                  <a:pos x="13" y="94"/>
                </a:cxn>
                <a:cxn ang="0">
                  <a:pos x="25" y="146"/>
                </a:cxn>
                <a:cxn ang="0">
                  <a:pos x="44" y="197"/>
                </a:cxn>
              </a:cxnLst>
              <a:rect l="0" t="0" r="r" b="b"/>
              <a:pathLst>
                <a:path w="349" h="782">
                  <a:moveTo>
                    <a:pt x="57" y="220"/>
                  </a:moveTo>
                  <a:lnTo>
                    <a:pt x="65" y="235"/>
                  </a:lnTo>
                  <a:lnTo>
                    <a:pt x="68" y="246"/>
                  </a:lnTo>
                  <a:lnTo>
                    <a:pt x="69" y="258"/>
                  </a:lnTo>
                  <a:lnTo>
                    <a:pt x="73" y="274"/>
                  </a:lnTo>
                  <a:lnTo>
                    <a:pt x="85" y="307"/>
                  </a:lnTo>
                  <a:lnTo>
                    <a:pt x="98" y="339"/>
                  </a:lnTo>
                  <a:lnTo>
                    <a:pt x="112" y="371"/>
                  </a:lnTo>
                  <a:lnTo>
                    <a:pt x="125" y="403"/>
                  </a:lnTo>
                  <a:lnTo>
                    <a:pt x="139" y="434"/>
                  </a:lnTo>
                  <a:lnTo>
                    <a:pt x="153" y="466"/>
                  </a:lnTo>
                  <a:lnTo>
                    <a:pt x="167" y="497"/>
                  </a:lnTo>
                  <a:lnTo>
                    <a:pt x="182" y="529"/>
                  </a:lnTo>
                  <a:lnTo>
                    <a:pt x="197" y="559"/>
                  </a:lnTo>
                  <a:lnTo>
                    <a:pt x="212" y="591"/>
                  </a:lnTo>
                  <a:lnTo>
                    <a:pt x="228" y="621"/>
                  </a:lnTo>
                  <a:lnTo>
                    <a:pt x="244" y="653"/>
                  </a:lnTo>
                  <a:lnTo>
                    <a:pt x="259" y="683"/>
                  </a:lnTo>
                  <a:lnTo>
                    <a:pt x="276" y="715"/>
                  </a:lnTo>
                  <a:lnTo>
                    <a:pt x="292" y="745"/>
                  </a:lnTo>
                  <a:lnTo>
                    <a:pt x="308" y="777"/>
                  </a:lnTo>
                  <a:lnTo>
                    <a:pt x="311" y="779"/>
                  </a:lnTo>
                  <a:lnTo>
                    <a:pt x="315" y="780"/>
                  </a:lnTo>
                  <a:lnTo>
                    <a:pt x="321" y="782"/>
                  </a:lnTo>
                  <a:lnTo>
                    <a:pt x="328" y="782"/>
                  </a:lnTo>
                  <a:lnTo>
                    <a:pt x="334" y="782"/>
                  </a:lnTo>
                  <a:lnTo>
                    <a:pt x="340" y="780"/>
                  </a:lnTo>
                  <a:lnTo>
                    <a:pt x="345" y="779"/>
                  </a:lnTo>
                  <a:lnTo>
                    <a:pt x="347" y="777"/>
                  </a:lnTo>
                  <a:lnTo>
                    <a:pt x="349" y="772"/>
                  </a:lnTo>
                  <a:lnTo>
                    <a:pt x="349" y="768"/>
                  </a:lnTo>
                  <a:lnTo>
                    <a:pt x="347" y="763"/>
                  </a:lnTo>
                  <a:lnTo>
                    <a:pt x="343" y="759"/>
                  </a:lnTo>
                  <a:lnTo>
                    <a:pt x="329" y="735"/>
                  </a:lnTo>
                  <a:lnTo>
                    <a:pt x="317" y="711"/>
                  </a:lnTo>
                  <a:lnTo>
                    <a:pt x="303" y="687"/>
                  </a:lnTo>
                  <a:lnTo>
                    <a:pt x="290" y="662"/>
                  </a:lnTo>
                  <a:lnTo>
                    <a:pt x="277" y="639"/>
                  </a:lnTo>
                  <a:lnTo>
                    <a:pt x="264" y="614"/>
                  </a:lnTo>
                  <a:lnTo>
                    <a:pt x="250" y="590"/>
                  </a:lnTo>
                  <a:lnTo>
                    <a:pt x="237" y="565"/>
                  </a:lnTo>
                  <a:lnTo>
                    <a:pt x="214" y="520"/>
                  </a:lnTo>
                  <a:lnTo>
                    <a:pt x="193" y="476"/>
                  </a:lnTo>
                  <a:lnTo>
                    <a:pt x="172" y="433"/>
                  </a:lnTo>
                  <a:lnTo>
                    <a:pt x="153" y="389"/>
                  </a:lnTo>
                  <a:lnTo>
                    <a:pt x="134" y="345"/>
                  </a:lnTo>
                  <a:lnTo>
                    <a:pt x="118" y="301"/>
                  </a:lnTo>
                  <a:lnTo>
                    <a:pt x="101" y="254"/>
                  </a:lnTo>
                  <a:lnTo>
                    <a:pt x="85" y="206"/>
                  </a:lnTo>
                  <a:lnTo>
                    <a:pt x="72" y="179"/>
                  </a:lnTo>
                  <a:lnTo>
                    <a:pt x="59" y="148"/>
                  </a:lnTo>
                  <a:lnTo>
                    <a:pt x="48" y="114"/>
                  </a:lnTo>
                  <a:lnTo>
                    <a:pt x="37" y="81"/>
                  </a:lnTo>
                  <a:lnTo>
                    <a:pt x="28" y="51"/>
                  </a:lnTo>
                  <a:lnTo>
                    <a:pt x="20" y="26"/>
                  </a:lnTo>
                  <a:lnTo>
                    <a:pt x="11" y="8"/>
                  </a:lnTo>
                  <a:lnTo>
                    <a:pt x="6" y="0"/>
                  </a:lnTo>
                  <a:lnTo>
                    <a:pt x="3" y="1"/>
                  </a:lnTo>
                  <a:lnTo>
                    <a:pt x="1" y="4"/>
                  </a:lnTo>
                  <a:lnTo>
                    <a:pt x="0" y="8"/>
                  </a:lnTo>
                  <a:lnTo>
                    <a:pt x="0" y="12"/>
                  </a:lnTo>
                  <a:lnTo>
                    <a:pt x="4" y="39"/>
                  </a:lnTo>
                  <a:lnTo>
                    <a:pt x="8" y="67"/>
                  </a:lnTo>
                  <a:lnTo>
                    <a:pt x="13" y="94"/>
                  </a:lnTo>
                  <a:lnTo>
                    <a:pt x="18" y="120"/>
                  </a:lnTo>
                  <a:lnTo>
                    <a:pt x="25" y="146"/>
                  </a:lnTo>
                  <a:lnTo>
                    <a:pt x="34" y="172"/>
                  </a:lnTo>
                  <a:lnTo>
                    <a:pt x="44" y="197"/>
                  </a:lnTo>
                  <a:lnTo>
                    <a:pt x="57" y="220"/>
                  </a:lnTo>
                  <a:close/>
                </a:path>
              </a:pathLst>
            </a:custGeom>
            <a:solidFill>
              <a:srgbClr val="000000"/>
            </a:solidFill>
            <a:ln w="9525">
              <a:noFill/>
              <a:round/>
              <a:headEnd/>
              <a:tailEnd/>
            </a:ln>
          </p:spPr>
          <p:txBody>
            <a:bodyPr/>
            <a:lstStyle/>
            <a:p>
              <a:endParaRPr lang="en-US"/>
            </a:p>
          </p:txBody>
        </p:sp>
        <p:sp>
          <p:nvSpPr>
            <p:cNvPr id="172066" name="Freeform 34"/>
            <p:cNvSpPr>
              <a:spLocks/>
            </p:cNvSpPr>
            <p:nvPr/>
          </p:nvSpPr>
          <p:spPr bwMode="auto">
            <a:xfrm>
              <a:off x="4217" y="3797"/>
              <a:ext cx="76" cy="40"/>
            </a:xfrm>
            <a:custGeom>
              <a:avLst/>
              <a:gdLst/>
              <a:ahLst/>
              <a:cxnLst>
                <a:cxn ang="0">
                  <a:pos x="1" y="148"/>
                </a:cxn>
                <a:cxn ang="0">
                  <a:pos x="0" y="152"/>
                </a:cxn>
                <a:cxn ang="0">
                  <a:pos x="0" y="155"/>
                </a:cxn>
                <a:cxn ang="0">
                  <a:pos x="1" y="159"/>
                </a:cxn>
                <a:cxn ang="0">
                  <a:pos x="4" y="161"/>
                </a:cxn>
                <a:cxn ang="0">
                  <a:pos x="23" y="152"/>
                </a:cxn>
                <a:cxn ang="0">
                  <a:pos x="41" y="143"/>
                </a:cxn>
                <a:cxn ang="0">
                  <a:pos x="59" y="135"/>
                </a:cxn>
                <a:cxn ang="0">
                  <a:pos x="78" y="127"/>
                </a:cxn>
                <a:cxn ang="0">
                  <a:pos x="98" y="119"/>
                </a:cxn>
                <a:cxn ang="0">
                  <a:pos x="117" y="112"/>
                </a:cxn>
                <a:cxn ang="0">
                  <a:pos x="135" y="104"/>
                </a:cxn>
                <a:cxn ang="0">
                  <a:pos x="154" y="97"/>
                </a:cxn>
                <a:cxn ang="0">
                  <a:pos x="173" y="88"/>
                </a:cxn>
                <a:cxn ang="0">
                  <a:pos x="191" y="80"/>
                </a:cxn>
                <a:cxn ang="0">
                  <a:pos x="210" y="72"/>
                </a:cxn>
                <a:cxn ang="0">
                  <a:pos x="228" y="63"/>
                </a:cxn>
                <a:cxn ang="0">
                  <a:pos x="246" y="53"/>
                </a:cxn>
                <a:cxn ang="0">
                  <a:pos x="264" y="44"/>
                </a:cxn>
                <a:cxn ang="0">
                  <a:pos x="281" y="34"/>
                </a:cxn>
                <a:cxn ang="0">
                  <a:pos x="299" y="22"/>
                </a:cxn>
                <a:cxn ang="0">
                  <a:pos x="302" y="18"/>
                </a:cxn>
                <a:cxn ang="0">
                  <a:pos x="304" y="14"/>
                </a:cxn>
                <a:cxn ang="0">
                  <a:pos x="304" y="9"/>
                </a:cxn>
                <a:cxn ang="0">
                  <a:pos x="301" y="5"/>
                </a:cxn>
                <a:cxn ang="0">
                  <a:pos x="298" y="2"/>
                </a:cxn>
                <a:cxn ang="0">
                  <a:pos x="293" y="0"/>
                </a:cxn>
                <a:cxn ang="0">
                  <a:pos x="288" y="0"/>
                </a:cxn>
                <a:cxn ang="0">
                  <a:pos x="285" y="2"/>
                </a:cxn>
                <a:cxn ang="0">
                  <a:pos x="266" y="12"/>
                </a:cxn>
                <a:cxn ang="0">
                  <a:pos x="245" y="23"/>
                </a:cxn>
                <a:cxn ang="0">
                  <a:pos x="223" y="34"/>
                </a:cxn>
                <a:cxn ang="0">
                  <a:pos x="201" y="45"/>
                </a:cxn>
                <a:cxn ang="0">
                  <a:pos x="177" y="57"/>
                </a:cxn>
                <a:cxn ang="0">
                  <a:pos x="153" y="69"/>
                </a:cxn>
                <a:cxn ang="0">
                  <a:pos x="129" y="79"/>
                </a:cxn>
                <a:cxn ang="0">
                  <a:pos x="107" y="91"/>
                </a:cxn>
                <a:cxn ang="0">
                  <a:pos x="85" y="101"/>
                </a:cxn>
                <a:cxn ang="0">
                  <a:pos x="65" y="111"/>
                </a:cxn>
                <a:cxn ang="0">
                  <a:pos x="48" y="120"/>
                </a:cxn>
                <a:cxn ang="0">
                  <a:pos x="31" y="128"/>
                </a:cxn>
                <a:cxn ang="0">
                  <a:pos x="18" y="135"/>
                </a:cxn>
                <a:cxn ang="0">
                  <a:pos x="9" y="141"/>
                </a:cxn>
                <a:cxn ang="0">
                  <a:pos x="3" y="146"/>
                </a:cxn>
                <a:cxn ang="0">
                  <a:pos x="1" y="148"/>
                </a:cxn>
                <a:cxn ang="0">
                  <a:pos x="1" y="148"/>
                </a:cxn>
              </a:cxnLst>
              <a:rect l="0" t="0" r="r" b="b"/>
              <a:pathLst>
                <a:path w="304" h="161">
                  <a:moveTo>
                    <a:pt x="1" y="148"/>
                  </a:moveTo>
                  <a:lnTo>
                    <a:pt x="0" y="152"/>
                  </a:lnTo>
                  <a:lnTo>
                    <a:pt x="0" y="155"/>
                  </a:lnTo>
                  <a:lnTo>
                    <a:pt x="1" y="159"/>
                  </a:lnTo>
                  <a:lnTo>
                    <a:pt x="4" y="161"/>
                  </a:lnTo>
                  <a:lnTo>
                    <a:pt x="23" y="152"/>
                  </a:lnTo>
                  <a:lnTo>
                    <a:pt x="41" y="143"/>
                  </a:lnTo>
                  <a:lnTo>
                    <a:pt x="59" y="135"/>
                  </a:lnTo>
                  <a:lnTo>
                    <a:pt x="78" y="127"/>
                  </a:lnTo>
                  <a:lnTo>
                    <a:pt x="98" y="119"/>
                  </a:lnTo>
                  <a:lnTo>
                    <a:pt x="117" y="112"/>
                  </a:lnTo>
                  <a:lnTo>
                    <a:pt x="135" y="104"/>
                  </a:lnTo>
                  <a:lnTo>
                    <a:pt x="154" y="97"/>
                  </a:lnTo>
                  <a:lnTo>
                    <a:pt x="173" y="88"/>
                  </a:lnTo>
                  <a:lnTo>
                    <a:pt x="191" y="80"/>
                  </a:lnTo>
                  <a:lnTo>
                    <a:pt x="210" y="72"/>
                  </a:lnTo>
                  <a:lnTo>
                    <a:pt x="228" y="63"/>
                  </a:lnTo>
                  <a:lnTo>
                    <a:pt x="246" y="53"/>
                  </a:lnTo>
                  <a:lnTo>
                    <a:pt x="264" y="44"/>
                  </a:lnTo>
                  <a:lnTo>
                    <a:pt x="281" y="34"/>
                  </a:lnTo>
                  <a:lnTo>
                    <a:pt x="299" y="22"/>
                  </a:lnTo>
                  <a:lnTo>
                    <a:pt x="302" y="18"/>
                  </a:lnTo>
                  <a:lnTo>
                    <a:pt x="304" y="14"/>
                  </a:lnTo>
                  <a:lnTo>
                    <a:pt x="304" y="9"/>
                  </a:lnTo>
                  <a:lnTo>
                    <a:pt x="301" y="5"/>
                  </a:lnTo>
                  <a:lnTo>
                    <a:pt x="298" y="2"/>
                  </a:lnTo>
                  <a:lnTo>
                    <a:pt x="293" y="0"/>
                  </a:lnTo>
                  <a:lnTo>
                    <a:pt x="288" y="0"/>
                  </a:lnTo>
                  <a:lnTo>
                    <a:pt x="285" y="2"/>
                  </a:lnTo>
                  <a:lnTo>
                    <a:pt x="266" y="12"/>
                  </a:lnTo>
                  <a:lnTo>
                    <a:pt x="245" y="23"/>
                  </a:lnTo>
                  <a:lnTo>
                    <a:pt x="223" y="34"/>
                  </a:lnTo>
                  <a:lnTo>
                    <a:pt x="201" y="45"/>
                  </a:lnTo>
                  <a:lnTo>
                    <a:pt x="177" y="57"/>
                  </a:lnTo>
                  <a:lnTo>
                    <a:pt x="153" y="69"/>
                  </a:lnTo>
                  <a:lnTo>
                    <a:pt x="129" y="79"/>
                  </a:lnTo>
                  <a:lnTo>
                    <a:pt x="107" y="91"/>
                  </a:lnTo>
                  <a:lnTo>
                    <a:pt x="85" y="101"/>
                  </a:lnTo>
                  <a:lnTo>
                    <a:pt x="65" y="111"/>
                  </a:lnTo>
                  <a:lnTo>
                    <a:pt x="48" y="120"/>
                  </a:lnTo>
                  <a:lnTo>
                    <a:pt x="31" y="128"/>
                  </a:lnTo>
                  <a:lnTo>
                    <a:pt x="18" y="135"/>
                  </a:lnTo>
                  <a:lnTo>
                    <a:pt x="9" y="141"/>
                  </a:lnTo>
                  <a:lnTo>
                    <a:pt x="3" y="146"/>
                  </a:lnTo>
                  <a:lnTo>
                    <a:pt x="1" y="148"/>
                  </a:lnTo>
                  <a:lnTo>
                    <a:pt x="1" y="148"/>
                  </a:lnTo>
                  <a:close/>
                </a:path>
              </a:pathLst>
            </a:custGeom>
            <a:solidFill>
              <a:srgbClr val="000000"/>
            </a:solidFill>
            <a:ln w="9525">
              <a:noFill/>
              <a:round/>
              <a:headEnd/>
              <a:tailEnd/>
            </a:ln>
          </p:spPr>
          <p:txBody>
            <a:bodyPr/>
            <a:lstStyle/>
            <a:p>
              <a:endParaRPr lang="en-US"/>
            </a:p>
          </p:txBody>
        </p:sp>
        <p:sp>
          <p:nvSpPr>
            <p:cNvPr id="172067" name="Freeform 35"/>
            <p:cNvSpPr>
              <a:spLocks/>
            </p:cNvSpPr>
            <p:nvPr/>
          </p:nvSpPr>
          <p:spPr bwMode="auto">
            <a:xfrm>
              <a:off x="4116" y="3571"/>
              <a:ext cx="20" cy="48"/>
            </a:xfrm>
            <a:custGeom>
              <a:avLst/>
              <a:gdLst/>
              <a:ahLst/>
              <a:cxnLst>
                <a:cxn ang="0">
                  <a:pos x="31" y="14"/>
                </a:cxn>
                <a:cxn ang="0">
                  <a:pos x="29" y="8"/>
                </a:cxn>
                <a:cxn ang="0">
                  <a:pos x="26" y="3"/>
                </a:cxn>
                <a:cxn ang="0">
                  <a:pos x="20" y="1"/>
                </a:cxn>
                <a:cxn ang="0">
                  <a:pos x="14" y="0"/>
                </a:cxn>
                <a:cxn ang="0">
                  <a:pos x="8" y="2"/>
                </a:cxn>
                <a:cxn ang="0">
                  <a:pos x="3" y="5"/>
                </a:cxn>
                <a:cxn ang="0">
                  <a:pos x="0" y="11"/>
                </a:cxn>
                <a:cxn ang="0">
                  <a:pos x="0" y="17"/>
                </a:cxn>
                <a:cxn ang="0">
                  <a:pos x="6" y="43"/>
                </a:cxn>
                <a:cxn ang="0">
                  <a:pos x="15" y="72"/>
                </a:cxn>
                <a:cxn ang="0">
                  <a:pos x="27" y="101"/>
                </a:cxn>
                <a:cxn ang="0">
                  <a:pos x="41" y="129"/>
                </a:cxn>
                <a:cxn ang="0">
                  <a:pos x="55" y="154"/>
                </a:cxn>
                <a:cxn ang="0">
                  <a:pos x="68" y="174"/>
                </a:cxn>
                <a:cxn ang="0">
                  <a:pos x="77" y="187"/>
                </a:cxn>
                <a:cxn ang="0">
                  <a:pos x="83" y="190"/>
                </a:cxn>
                <a:cxn ang="0">
                  <a:pos x="81" y="177"/>
                </a:cxn>
                <a:cxn ang="0">
                  <a:pos x="75" y="161"/>
                </a:cxn>
                <a:cxn ang="0">
                  <a:pos x="68" y="140"/>
                </a:cxn>
                <a:cxn ang="0">
                  <a:pos x="60" y="115"/>
                </a:cxn>
                <a:cxn ang="0">
                  <a:pos x="51" y="90"/>
                </a:cxn>
                <a:cxn ang="0">
                  <a:pos x="43" y="64"/>
                </a:cxn>
                <a:cxn ang="0">
                  <a:pos x="36" y="38"/>
                </a:cxn>
                <a:cxn ang="0">
                  <a:pos x="31" y="14"/>
                </a:cxn>
              </a:cxnLst>
              <a:rect l="0" t="0" r="r" b="b"/>
              <a:pathLst>
                <a:path w="83" h="190">
                  <a:moveTo>
                    <a:pt x="31" y="14"/>
                  </a:moveTo>
                  <a:lnTo>
                    <a:pt x="29" y="8"/>
                  </a:lnTo>
                  <a:lnTo>
                    <a:pt x="26" y="3"/>
                  </a:lnTo>
                  <a:lnTo>
                    <a:pt x="20" y="1"/>
                  </a:lnTo>
                  <a:lnTo>
                    <a:pt x="14" y="0"/>
                  </a:lnTo>
                  <a:lnTo>
                    <a:pt x="8" y="2"/>
                  </a:lnTo>
                  <a:lnTo>
                    <a:pt x="3" y="5"/>
                  </a:lnTo>
                  <a:lnTo>
                    <a:pt x="0" y="11"/>
                  </a:lnTo>
                  <a:lnTo>
                    <a:pt x="0" y="17"/>
                  </a:lnTo>
                  <a:lnTo>
                    <a:pt x="6" y="43"/>
                  </a:lnTo>
                  <a:lnTo>
                    <a:pt x="15" y="72"/>
                  </a:lnTo>
                  <a:lnTo>
                    <a:pt x="27" y="101"/>
                  </a:lnTo>
                  <a:lnTo>
                    <a:pt x="41" y="129"/>
                  </a:lnTo>
                  <a:lnTo>
                    <a:pt x="55" y="154"/>
                  </a:lnTo>
                  <a:lnTo>
                    <a:pt x="68" y="174"/>
                  </a:lnTo>
                  <a:lnTo>
                    <a:pt x="77" y="187"/>
                  </a:lnTo>
                  <a:lnTo>
                    <a:pt x="83" y="190"/>
                  </a:lnTo>
                  <a:lnTo>
                    <a:pt x="81" y="177"/>
                  </a:lnTo>
                  <a:lnTo>
                    <a:pt x="75" y="161"/>
                  </a:lnTo>
                  <a:lnTo>
                    <a:pt x="68" y="140"/>
                  </a:lnTo>
                  <a:lnTo>
                    <a:pt x="60" y="115"/>
                  </a:lnTo>
                  <a:lnTo>
                    <a:pt x="51" y="90"/>
                  </a:lnTo>
                  <a:lnTo>
                    <a:pt x="43" y="64"/>
                  </a:lnTo>
                  <a:lnTo>
                    <a:pt x="36" y="38"/>
                  </a:lnTo>
                  <a:lnTo>
                    <a:pt x="31" y="14"/>
                  </a:lnTo>
                  <a:close/>
                </a:path>
              </a:pathLst>
            </a:custGeom>
            <a:solidFill>
              <a:srgbClr val="000000"/>
            </a:solidFill>
            <a:ln w="9525">
              <a:noFill/>
              <a:round/>
              <a:headEnd/>
              <a:tailEnd/>
            </a:ln>
          </p:spPr>
          <p:txBody>
            <a:bodyPr/>
            <a:lstStyle/>
            <a:p>
              <a:endParaRPr lang="en-US"/>
            </a:p>
          </p:txBody>
        </p:sp>
        <p:sp>
          <p:nvSpPr>
            <p:cNvPr id="172068" name="Freeform 36"/>
            <p:cNvSpPr>
              <a:spLocks/>
            </p:cNvSpPr>
            <p:nvPr/>
          </p:nvSpPr>
          <p:spPr bwMode="auto">
            <a:xfrm>
              <a:off x="4107" y="3545"/>
              <a:ext cx="10" cy="24"/>
            </a:xfrm>
            <a:custGeom>
              <a:avLst/>
              <a:gdLst/>
              <a:ahLst/>
              <a:cxnLst>
                <a:cxn ang="0">
                  <a:pos x="22" y="10"/>
                </a:cxn>
                <a:cxn ang="0">
                  <a:pos x="21" y="6"/>
                </a:cxn>
                <a:cxn ang="0">
                  <a:pos x="17" y="2"/>
                </a:cxn>
                <a:cxn ang="0">
                  <a:pos x="14" y="0"/>
                </a:cxn>
                <a:cxn ang="0">
                  <a:pos x="9" y="0"/>
                </a:cxn>
                <a:cxn ang="0">
                  <a:pos x="6" y="1"/>
                </a:cxn>
                <a:cxn ang="0">
                  <a:pos x="2" y="3"/>
                </a:cxn>
                <a:cxn ang="0">
                  <a:pos x="0" y="7"/>
                </a:cxn>
                <a:cxn ang="0">
                  <a:pos x="0" y="12"/>
                </a:cxn>
                <a:cxn ang="0">
                  <a:pos x="0" y="24"/>
                </a:cxn>
                <a:cxn ang="0">
                  <a:pos x="3" y="38"/>
                </a:cxn>
                <a:cxn ang="0">
                  <a:pos x="8" y="53"/>
                </a:cxn>
                <a:cxn ang="0">
                  <a:pos x="14" y="67"/>
                </a:cxn>
                <a:cxn ang="0">
                  <a:pos x="21" y="79"/>
                </a:cxn>
                <a:cxn ang="0">
                  <a:pos x="28" y="89"/>
                </a:cxn>
                <a:cxn ang="0">
                  <a:pos x="36" y="95"/>
                </a:cxn>
                <a:cxn ang="0">
                  <a:pos x="42" y="96"/>
                </a:cxn>
                <a:cxn ang="0">
                  <a:pos x="43" y="77"/>
                </a:cxn>
                <a:cxn ang="0">
                  <a:pos x="37" y="55"/>
                </a:cxn>
                <a:cxn ang="0">
                  <a:pos x="30" y="33"/>
                </a:cxn>
                <a:cxn ang="0">
                  <a:pos x="22" y="10"/>
                </a:cxn>
              </a:cxnLst>
              <a:rect l="0" t="0" r="r" b="b"/>
              <a:pathLst>
                <a:path w="43" h="96">
                  <a:moveTo>
                    <a:pt x="22" y="10"/>
                  </a:moveTo>
                  <a:lnTo>
                    <a:pt x="21" y="6"/>
                  </a:lnTo>
                  <a:lnTo>
                    <a:pt x="17" y="2"/>
                  </a:lnTo>
                  <a:lnTo>
                    <a:pt x="14" y="0"/>
                  </a:lnTo>
                  <a:lnTo>
                    <a:pt x="9" y="0"/>
                  </a:lnTo>
                  <a:lnTo>
                    <a:pt x="6" y="1"/>
                  </a:lnTo>
                  <a:lnTo>
                    <a:pt x="2" y="3"/>
                  </a:lnTo>
                  <a:lnTo>
                    <a:pt x="0" y="7"/>
                  </a:lnTo>
                  <a:lnTo>
                    <a:pt x="0" y="12"/>
                  </a:lnTo>
                  <a:lnTo>
                    <a:pt x="0" y="24"/>
                  </a:lnTo>
                  <a:lnTo>
                    <a:pt x="3" y="38"/>
                  </a:lnTo>
                  <a:lnTo>
                    <a:pt x="8" y="53"/>
                  </a:lnTo>
                  <a:lnTo>
                    <a:pt x="14" y="67"/>
                  </a:lnTo>
                  <a:lnTo>
                    <a:pt x="21" y="79"/>
                  </a:lnTo>
                  <a:lnTo>
                    <a:pt x="28" y="89"/>
                  </a:lnTo>
                  <a:lnTo>
                    <a:pt x="36" y="95"/>
                  </a:lnTo>
                  <a:lnTo>
                    <a:pt x="42" y="96"/>
                  </a:lnTo>
                  <a:lnTo>
                    <a:pt x="43" y="77"/>
                  </a:lnTo>
                  <a:lnTo>
                    <a:pt x="37" y="55"/>
                  </a:lnTo>
                  <a:lnTo>
                    <a:pt x="30" y="33"/>
                  </a:lnTo>
                  <a:lnTo>
                    <a:pt x="22" y="10"/>
                  </a:lnTo>
                  <a:close/>
                </a:path>
              </a:pathLst>
            </a:custGeom>
            <a:solidFill>
              <a:srgbClr val="000000"/>
            </a:solidFill>
            <a:ln w="9525">
              <a:noFill/>
              <a:round/>
              <a:headEnd/>
              <a:tailEnd/>
            </a:ln>
          </p:spPr>
          <p:txBody>
            <a:bodyPr/>
            <a:lstStyle/>
            <a:p>
              <a:endParaRPr lang="en-US"/>
            </a:p>
          </p:txBody>
        </p:sp>
        <p:sp>
          <p:nvSpPr>
            <p:cNvPr id="172069" name="Freeform 37"/>
            <p:cNvSpPr>
              <a:spLocks/>
            </p:cNvSpPr>
            <p:nvPr/>
          </p:nvSpPr>
          <p:spPr bwMode="auto">
            <a:xfrm>
              <a:off x="4098" y="3528"/>
              <a:ext cx="9" cy="14"/>
            </a:xfrm>
            <a:custGeom>
              <a:avLst/>
              <a:gdLst/>
              <a:ahLst/>
              <a:cxnLst>
                <a:cxn ang="0">
                  <a:pos x="19" y="7"/>
                </a:cxn>
                <a:cxn ang="0">
                  <a:pos x="19" y="8"/>
                </a:cxn>
                <a:cxn ang="0">
                  <a:pos x="19" y="8"/>
                </a:cxn>
                <a:cxn ang="0">
                  <a:pos x="19" y="8"/>
                </a:cxn>
                <a:cxn ang="0">
                  <a:pos x="19" y="8"/>
                </a:cxn>
                <a:cxn ang="0">
                  <a:pos x="18" y="4"/>
                </a:cxn>
                <a:cxn ang="0">
                  <a:pos x="15" y="1"/>
                </a:cxn>
                <a:cxn ang="0">
                  <a:pos x="11" y="0"/>
                </a:cxn>
                <a:cxn ang="0">
                  <a:pos x="7" y="0"/>
                </a:cxn>
                <a:cxn ang="0">
                  <a:pos x="3" y="1"/>
                </a:cxn>
                <a:cxn ang="0">
                  <a:pos x="1" y="4"/>
                </a:cxn>
                <a:cxn ang="0">
                  <a:pos x="0" y="8"/>
                </a:cxn>
                <a:cxn ang="0">
                  <a:pos x="0" y="11"/>
                </a:cxn>
                <a:cxn ang="0">
                  <a:pos x="1" y="17"/>
                </a:cxn>
                <a:cxn ang="0">
                  <a:pos x="3" y="24"/>
                </a:cxn>
                <a:cxn ang="0">
                  <a:pos x="8" y="32"/>
                </a:cxn>
                <a:cxn ang="0">
                  <a:pos x="14" y="39"/>
                </a:cxn>
                <a:cxn ang="0">
                  <a:pos x="19" y="46"/>
                </a:cxn>
                <a:cxn ang="0">
                  <a:pos x="26" y="51"/>
                </a:cxn>
                <a:cxn ang="0">
                  <a:pos x="32" y="55"/>
                </a:cxn>
                <a:cxn ang="0">
                  <a:pos x="37" y="55"/>
                </a:cxn>
                <a:cxn ang="0">
                  <a:pos x="36" y="43"/>
                </a:cxn>
                <a:cxn ang="0">
                  <a:pos x="31" y="29"/>
                </a:cxn>
                <a:cxn ang="0">
                  <a:pos x="24" y="16"/>
                </a:cxn>
                <a:cxn ang="0">
                  <a:pos x="19" y="7"/>
                </a:cxn>
              </a:cxnLst>
              <a:rect l="0" t="0" r="r" b="b"/>
              <a:pathLst>
                <a:path w="37" h="55">
                  <a:moveTo>
                    <a:pt x="19" y="7"/>
                  </a:moveTo>
                  <a:lnTo>
                    <a:pt x="19" y="8"/>
                  </a:lnTo>
                  <a:lnTo>
                    <a:pt x="19" y="8"/>
                  </a:lnTo>
                  <a:lnTo>
                    <a:pt x="19" y="8"/>
                  </a:lnTo>
                  <a:lnTo>
                    <a:pt x="19" y="8"/>
                  </a:lnTo>
                  <a:lnTo>
                    <a:pt x="18" y="4"/>
                  </a:lnTo>
                  <a:lnTo>
                    <a:pt x="15" y="1"/>
                  </a:lnTo>
                  <a:lnTo>
                    <a:pt x="11" y="0"/>
                  </a:lnTo>
                  <a:lnTo>
                    <a:pt x="7" y="0"/>
                  </a:lnTo>
                  <a:lnTo>
                    <a:pt x="3" y="1"/>
                  </a:lnTo>
                  <a:lnTo>
                    <a:pt x="1" y="4"/>
                  </a:lnTo>
                  <a:lnTo>
                    <a:pt x="0" y="8"/>
                  </a:lnTo>
                  <a:lnTo>
                    <a:pt x="0" y="11"/>
                  </a:lnTo>
                  <a:lnTo>
                    <a:pt x="1" y="17"/>
                  </a:lnTo>
                  <a:lnTo>
                    <a:pt x="3" y="24"/>
                  </a:lnTo>
                  <a:lnTo>
                    <a:pt x="8" y="32"/>
                  </a:lnTo>
                  <a:lnTo>
                    <a:pt x="14" y="39"/>
                  </a:lnTo>
                  <a:lnTo>
                    <a:pt x="19" y="46"/>
                  </a:lnTo>
                  <a:lnTo>
                    <a:pt x="26" y="51"/>
                  </a:lnTo>
                  <a:lnTo>
                    <a:pt x="32" y="55"/>
                  </a:lnTo>
                  <a:lnTo>
                    <a:pt x="37" y="55"/>
                  </a:lnTo>
                  <a:lnTo>
                    <a:pt x="36" y="43"/>
                  </a:lnTo>
                  <a:lnTo>
                    <a:pt x="31" y="29"/>
                  </a:lnTo>
                  <a:lnTo>
                    <a:pt x="24" y="16"/>
                  </a:lnTo>
                  <a:lnTo>
                    <a:pt x="19" y="7"/>
                  </a:lnTo>
                  <a:close/>
                </a:path>
              </a:pathLst>
            </a:custGeom>
            <a:solidFill>
              <a:srgbClr val="000000"/>
            </a:solidFill>
            <a:ln w="9525">
              <a:noFill/>
              <a:round/>
              <a:headEnd/>
              <a:tailEnd/>
            </a:ln>
          </p:spPr>
          <p:txBody>
            <a:bodyPr/>
            <a:lstStyle/>
            <a:p>
              <a:endParaRPr lang="en-US"/>
            </a:p>
          </p:txBody>
        </p:sp>
        <p:sp>
          <p:nvSpPr>
            <p:cNvPr id="172070" name="Freeform 38"/>
            <p:cNvSpPr>
              <a:spLocks/>
            </p:cNvSpPr>
            <p:nvPr/>
          </p:nvSpPr>
          <p:spPr bwMode="auto">
            <a:xfrm>
              <a:off x="4090" y="3517"/>
              <a:ext cx="13" cy="9"/>
            </a:xfrm>
            <a:custGeom>
              <a:avLst/>
              <a:gdLst/>
              <a:ahLst/>
              <a:cxnLst>
                <a:cxn ang="0">
                  <a:pos x="41" y="27"/>
                </a:cxn>
                <a:cxn ang="0">
                  <a:pos x="46" y="25"/>
                </a:cxn>
                <a:cxn ang="0">
                  <a:pos x="50" y="21"/>
                </a:cxn>
                <a:cxn ang="0">
                  <a:pos x="51" y="16"/>
                </a:cxn>
                <a:cxn ang="0">
                  <a:pos x="51" y="12"/>
                </a:cxn>
                <a:cxn ang="0">
                  <a:pos x="49" y="6"/>
                </a:cxn>
                <a:cxn ang="0">
                  <a:pos x="46" y="2"/>
                </a:cxn>
                <a:cxn ang="0">
                  <a:pos x="41" y="0"/>
                </a:cxn>
                <a:cxn ang="0">
                  <a:pos x="35" y="0"/>
                </a:cxn>
                <a:cxn ang="0">
                  <a:pos x="33" y="0"/>
                </a:cxn>
                <a:cxn ang="0">
                  <a:pos x="28" y="1"/>
                </a:cxn>
                <a:cxn ang="0">
                  <a:pos x="21" y="4"/>
                </a:cxn>
                <a:cxn ang="0">
                  <a:pos x="13" y="8"/>
                </a:cxn>
                <a:cxn ang="0">
                  <a:pos x="6" y="15"/>
                </a:cxn>
                <a:cxn ang="0">
                  <a:pos x="2" y="22"/>
                </a:cxn>
                <a:cxn ang="0">
                  <a:pos x="0" y="29"/>
                </a:cxn>
                <a:cxn ang="0">
                  <a:pos x="0" y="32"/>
                </a:cxn>
                <a:cxn ang="0">
                  <a:pos x="4" y="34"/>
                </a:cxn>
                <a:cxn ang="0">
                  <a:pos x="8" y="36"/>
                </a:cxn>
                <a:cxn ang="0">
                  <a:pos x="13" y="36"/>
                </a:cxn>
                <a:cxn ang="0">
                  <a:pos x="18" y="36"/>
                </a:cxn>
                <a:cxn ang="0">
                  <a:pos x="23" y="34"/>
                </a:cxn>
                <a:cxn ang="0">
                  <a:pos x="29" y="33"/>
                </a:cxn>
                <a:cxn ang="0">
                  <a:pos x="35" y="30"/>
                </a:cxn>
                <a:cxn ang="0">
                  <a:pos x="41" y="27"/>
                </a:cxn>
              </a:cxnLst>
              <a:rect l="0" t="0" r="r" b="b"/>
              <a:pathLst>
                <a:path w="51" h="36">
                  <a:moveTo>
                    <a:pt x="41" y="27"/>
                  </a:moveTo>
                  <a:lnTo>
                    <a:pt x="46" y="25"/>
                  </a:lnTo>
                  <a:lnTo>
                    <a:pt x="50" y="21"/>
                  </a:lnTo>
                  <a:lnTo>
                    <a:pt x="51" y="16"/>
                  </a:lnTo>
                  <a:lnTo>
                    <a:pt x="51" y="12"/>
                  </a:lnTo>
                  <a:lnTo>
                    <a:pt x="49" y="6"/>
                  </a:lnTo>
                  <a:lnTo>
                    <a:pt x="46" y="2"/>
                  </a:lnTo>
                  <a:lnTo>
                    <a:pt x="41" y="0"/>
                  </a:lnTo>
                  <a:lnTo>
                    <a:pt x="35" y="0"/>
                  </a:lnTo>
                  <a:lnTo>
                    <a:pt x="33" y="0"/>
                  </a:lnTo>
                  <a:lnTo>
                    <a:pt x="28" y="1"/>
                  </a:lnTo>
                  <a:lnTo>
                    <a:pt x="21" y="4"/>
                  </a:lnTo>
                  <a:lnTo>
                    <a:pt x="13" y="8"/>
                  </a:lnTo>
                  <a:lnTo>
                    <a:pt x="6" y="15"/>
                  </a:lnTo>
                  <a:lnTo>
                    <a:pt x="2" y="22"/>
                  </a:lnTo>
                  <a:lnTo>
                    <a:pt x="0" y="29"/>
                  </a:lnTo>
                  <a:lnTo>
                    <a:pt x="0" y="32"/>
                  </a:lnTo>
                  <a:lnTo>
                    <a:pt x="4" y="34"/>
                  </a:lnTo>
                  <a:lnTo>
                    <a:pt x="8" y="36"/>
                  </a:lnTo>
                  <a:lnTo>
                    <a:pt x="13" y="36"/>
                  </a:lnTo>
                  <a:lnTo>
                    <a:pt x="18" y="36"/>
                  </a:lnTo>
                  <a:lnTo>
                    <a:pt x="23" y="34"/>
                  </a:lnTo>
                  <a:lnTo>
                    <a:pt x="29" y="33"/>
                  </a:lnTo>
                  <a:lnTo>
                    <a:pt x="35" y="30"/>
                  </a:lnTo>
                  <a:lnTo>
                    <a:pt x="41" y="27"/>
                  </a:lnTo>
                  <a:close/>
                </a:path>
              </a:pathLst>
            </a:custGeom>
            <a:solidFill>
              <a:srgbClr val="000000"/>
            </a:solidFill>
            <a:ln w="9525">
              <a:noFill/>
              <a:round/>
              <a:headEnd/>
              <a:tailEnd/>
            </a:ln>
          </p:spPr>
          <p:txBody>
            <a:bodyPr/>
            <a:lstStyle/>
            <a:p>
              <a:endParaRPr lang="en-US"/>
            </a:p>
          </p:txBody>
        </p:sp>
        <p:sp>
          <p:nvSpPr>
            <p:cNvPr id="172071" name="Freeform 39"/>
            <p:cNvSpPr>
              <a:spLocks/>
            </p:cNvSpPr>
            <p:nvPr/>
          </p:nvSpPr>
          <p:spPr bwMode="auto">
            <a:xfrm>
              <a:off x="4150" y="3626"/>
              <a:ext cx="46" cy="49"/>
            </a:xfrm>
            <a:custGeom>
              <a:avLst/>
              <a:gdLst/>
              <a:ahLst/>
              <a:cxnLst>
                <a:cxn ang="0">
                  <a:pos x="94" y="2"/>
                </a:cxn>
                <a:cxn ang="0">
                  <a:pos x="84" y="1"/>
                </a:cxn>
                <a:cxn ang="0">
                  <a:pos x="75" y="0"/>
                </a:cxn>
                <a:cxn ang="0">
                  <a:pos x="59" y="1"/>
                </a:cxn>
                <a:cxn ang="0">
                  <a:pos x="45" y="3"/>
                </a:cxn>
                <a:cxn ang="0">
                  <a:pos x="32" y="10"/>
                </a:cxn>
                <a:cxn ang="0">
                  <a:pos x="14" y="28"/>
                </a:cxn>
                <a:cxn ang="0">
                  <a:pos x="1" y="62"/>
                </a:cxn>
                <a:cxn ang="0">
                  <a:pos x="2" y="98"/>
                </a:cxn>
                <a:cxn ang="0">
                  <a:pos x="13" y="135"/>
                </a:cxn>
                <a:cxn ang="0">
                  <a:pos x="28" y="162"/>
                </a:cxn>
                <a:cxn ang="0">
                  <a:pos x="45" y="181"/>
                </a:cxn>
                <a:cxn ang="0">
                  <a:pos x="68" y="192"/>
                </a:cxn>
                <a:cxn ang="0">
                  <a:pos x="92" y="195"/>
                </a:cxn>
                <a:cxn ang="0">
                  <a:pos x="122" y="186"/>
                </a:cxn>
                <a:cxn ang="0">
                  <a:pos x="153" y="166"/>
                </a:cxn>
                <a:cxn ang="0">
                  <a:pos x="174" y="139"/>
                </a:cxn>
                <a:cxn ang="0">
                  <a:pos x="182" y="106"/>
                </a:cxn>
                <a:cxn ang="0">
                  <a:pos x="179" y="84"/>
                </a:cxn>
                <a:cxn ang="0">
                  <a:pos x="172" y="77"/>
                </a:cxn>
                <a:cxn ang="0">
                  <a:pos x="162" y="77"/>
                </a:cxn>
                <a:cxn ang="0">
                  <a:pos x="155" y="85"/>
                </a:cxn>
                <a:cxn ang="0">
                  <a:pos x="154" y="103"/>
                </a:cxn>
                <a:cxn ang="0">
                  <a:pos x="146" y="128"/>
                </a:cxn>
                <a:cxn ang="0">
                  <a:pos x="131" y="147"/>
                </a:cxn>
                <a:cxn ang="0">
                  <a:pos x="106" y="159"/>
                </a:cxn>
                <a:cxn ang="0">
                  <a:pos x="73" y="160"/>
                </a:cxn>
                <a:cxn ang="0">
                  <a:pos x="50" y="144"/>
                </a:cxn>
                <a:cxn ang="0">
                  <a:pos x="37" y="115"/>
                </a:cxn>
                <a:cxn ang="0">
                  <a:pos x="29" y="84"/>
                </a:cxn>
                <a:cxn ang="0">
                  <a:pos x="28" y="59"/>
                </a:cxn>
                <a:cxn ang="0">
                  <a:pos x="32" y="41"/>
                </a:cxn>
                <a:cxn ang="0">
                  <a:pos x="44" y="27"/>
                </a:cxn>
                <a:cxn ang="0">
                  <a:pos x="62" y="17"/>
                </a:cxn>
                <a:cxn ang="0">
                  <a:pos x="77" y="15"/>
                </a:cxn>
                <a:cxn ang="0">
                  <a:pos x="96" y="15"/>
                </a:cxn>
                <a:cxn ang="0">
                  <a:pos x="111" y="16"/>
                </a:cxn>
                <a:cxn ang="0">
                  <a:pos x="106" y="7"/>
                </a:cxn>
              </a:cxnLst>
              <a:rect l="0" t="0" r="r" b="b"/>
              <a:pathLst>
                <a:path w="182" h="195">
                  <a:moveTo>
                    <a:pt x="100" y="3"/>
                  </a:moveTo>
                  <a:lnTo>
                    <a:pt x="94" y="2"/>
                  </a:lnTo>
                  <a:lnTo>
                    <a:pt x="89" y="2"/>
                  </a:lnTo>
                  <a:lnTo>
                    <a:pt x="84" y="1"/>
                  </a:lnTo>
                  <a:lnTo>
                    <a:pt x="82" y="1"/>
                  </a:lnTo>
                  <a:lnTo>
                    <a:pt x="75" y="0"/>
                  </a:lnTo>
                  <a:lnTo>
                    <a:pt x="66" y="0"/>
                  </a:lnTo>
                  <a:lnTo>
                    <a:pt x="59" y="1"/>
                  </a:lnTo>
                  <a:lnTo>
                    <a:pt x="52" y="2"/>
                  </a:lnTo>
                  <a:lnTo>
                    <a:pt x="45" y="3"/>
                  </a:lnTo>
                  <a:lnTo>
                    <a:pt x="38" y="7"/>
                  </a:lnTo>
                  <a:lnTo>
                    <a:pt x="32" y="10"/>
                  </a:lnTo>
                  <a:lnTo>
                    <a:pt x="27" y="14"/>
                  </a:lnTo>
                  <a:lnTo>
                    <a:pt x="14" y="28"/>
                  </a:lnTo>
                  <a:lnTo>
                    <a:pt x="4" y="44"/>
                  </a:lnTo>
                  <a:lnTo>
                    <a:pt x="1" y="62"/>
                  </a:lnTo>
                  <a:lnTo>
                    <a:pt x="0" y="79"/>
                  </a:lnTo>
                  <a:lnTo>
                    <a:pt x="2" y="98"/>
                  </a:lnTo>
                  <a:lnTo>
                    <a:pt x="7" y="117"/>
                  </a:lnTo>
                  <a:lnTo>
                    <a:pt x="13" y="135"/>
                  </a:lnTo>
                  <a:lnTo>
                    <a:pt x="21" y="152"/>
                  </a:lnTo>
                  <a:lnTo>
                    <a:pt x="28" y="162"/>
                  </a:lnTo>
                  <a:lnTo>
                    <a:pt x="36" y="173"/>
                  </a:lnTo>
                  <a:lnTo>
                    <a:pt x="45" y="181"/>
                  </a:lnTo>
                  <a:lnTo>
                    <a:pt x="56" y="187"/>
                  </a:lnTo>
                  <a:lnTo>
                    <a:pt x="68" y="192"/>
                  </a:lnTo>
                  <a:lnTo>
                    <a:pt x="80" y="195"/>
                  </a:lnTo>
                  <a:lnTo>
                    <a:pt x="92" y="195"/>
                  </a:lnTo>
                  <a:lnTo>
                    <a:pt x="105" y="193"/>
                  </a:lnTo>
                  <a:lnTo>
                    <a:pt x="122" y="186"/>
                  </a:lnTo>
                  <a:lnTo>
                    <a:pt x="139" y="177"/>
                  </a:lnTo>
                  <a:lnTo>
                    <a:pt x="153" y="166"/>
                  </a:lnTo>
                  <a:lnTo>
                    <a:pt x="166" y="153"/>
                  </a:lnTo>
                  <a:lnTo>
                    <a:pt x="174" y="139"/>
                  </a:lnTo>
                  <a:lnTo>
                    <a:pt x="180" y="123"/>
                  </a:lnTo>
                  <a:lnTo>
                    <a:pt x="182" y="106"/>
                  </a:lnTo>
                  <a:lnTo>
                    <a:pt x="180" y="89"/>
                  </a:lnTo>
                  <a:lnTo>
                    <a:pt x="179" y="84"/>
                  </a:lnTo>
                  <a:lnTo>
                    <a:pt x="176" y="79"/>
                  </a:lnTo>
                  <a:lnTo>
                    <a:pt x="172" y="77"/>
                  </a:lnTo>
                  <a:lnTo>
                    <a:pt x="167" y="76"/>
                  </a:lnTo>
                  <a:lnTo>
                    <a:pt x="162" y="77"/>
                  </a:lnTo>
                  <a:lnTo>
                    <a:pt x="158" y="80"/>
                  </a:lnTo>
                  <a:lnTo>
                    <a:pt x="155" y="85"/>
                  </a:lnTo>
                  <a:lnTo>
                    <a:pt x="155" y="90"/>
                  </a:lnTo>
                  <a:lnTo>
                    <a:pt x="154" y="103"/>
                  </a:lnTo>
                  <a:lnTo>
                    <a:pt x="151" y="115"/>
                  </a:lnTo>
                  <a:lnTo>
                    <a:pt x="146" y="128"/>
                  </a:lnTo>
                  <a:lnTo>
                    <a:pt x="139" y="139"/>
                  </a:lnTo>
                  <a:lnTo>
                    <a:pt x="131" y="147"/>
                  </a:lnTo>
                  <a:lnTo>
                    <a:pt x="119" y="154"/>
                  </a:lnTo>
                  <a:lnTo>
                    <a:pt x="106" y="159"/>
                  </a:lnTo>
                  <a:lnTo>
                    <a:pt x="90" y="161"/>
                  </a:lnTo>
                  <a:lnTo>
                    <a:pt x="73" y="160"/>
                  </a:lnTo>
                  <a:lnTo>
                    <a:pt x="60" y="153"/>
                  </a:lnTo>
                  <a:lnTo>
                    <a:pt x="50" y="144"/>
                  </a:lnTo>
                  <a:lnTo>
                    <a:pt x="43" y="131"/>
                  </a:lnTo>
                  <a:lnTo>
                    <a:pt x="37" y="115"/>
                  </a:lnTo>
                  <a:lnTo>
                    <a:pt x="32" y="100"/>
                  </a:lnTo>
                  <a:lnTo>
                    <a:pt x="29" y="84"/>
                  </a:lnTo>
                  <a:lnTo>
                    <a:pt x="28" y="69"/>
                  </a:lnTo>
                  <a:lnTo>
                    <a:pt x="28" y="59"/>
                  </a:lnTo>
                  <a:lnTo>
                    <a:pt x="29" y="50"/>
                  </a:lnTo>
                  <a:lnTo>
                    <a:pt x="32" y="41"/>
                  </a:lnTo>
                  <a:lnTo>
                    <a:pt x="38" y="32"/>
                  </a:lnTo>
                  <a:lnTo>
                    <a:pt x="44" y="27"/>
                  </a:lnTo>
                  <a:lnTo>
                    <a:pt x="52" y="21"/>
                  </a:lnTo>
                  <a:lnTo>
                    <a:pt x="62" y="17"/>
                  </a:lnTo>
                  <a:lnTo>
                    <a:pt x="73" y="15"/>
                  </a:lnTo>
                  <a:lnTo>
                    <a:pt x="77" y="15"/>
                  </a:lnTo>
                  <a:lnTo>
                    <a:pt x="84" y="15"/>
                  </a:lnTo>
                  <a:lnTo>
                    <a:pt x="96" y="15"/>
                  </a:lnTo>
                  <a:lnTo>
                    <a:pt x="107" y="17"/>
                  </a:lnTo>
                  <a:lnTo>
                    <a:pt x="111" y="16"/>
                  </a:lnTo>
                  <a:lnTo>
                    <a:pt x="111" y="11"/>
                  </a:lnTo>
                  <a:lnTo>
                    <a:pt x="106" y="7"/>
                  </a:lnTo>
                  <a:lnTo>
                    <a:pt x="100" y="3"/>
                  </a:lnTo>
                  <a:close/>
                </a:path>
              </a:pathLst>
            </a:custGeom>
            <a:solidFill>
              <a:srgbClr val="000000"/>
            </a:solidFill>
            <a:ln w="9525">
              <a:noFill/>
              <a:round/>
              <a:headEnd/>
              <a:tailEnd/>
            </a:ln>
          </p:spPr>
          <p:txBody>
            <a:bodyPr/>
            <a:lstStyle/>
            <a:p>
              <a:endParaRPr lang="en-US"/>
            </a:p>
          </p:txBody>
        </p:sp>
        <p:sp>
          <p:nvSpPr>
            <p:cNvPr id="172072" name="Freeform 40"/>
            <p:cNvSpPr>
              <a:spLocks/>
            </p:cNvSpPr>
            <p:nvPr/>
          </p:nvSpPr>
          <p:spPr bwMode="auto">
            <a:xfrm>
              <a:off x="4208" y="3750"/>
              <a:ext cx="56" cy="55"/>
            </a:xfrm>
            <a:custGeom>
              <a:avLst/>
              <a:gdLst/>
              <a:ahLst/>
              <a:cxnLst>
                <a:cxn ang="0">
                  <a:pos x="48" y="8"/>
                </a:cxn>
                <a:cxn ang="0">
                  <a:pos x="27" y="23"/>
                </a:cxn>
                <a:cxn ang="0">
                  <a:pos x="12" y="42"/>
                </a:cxn>
                <a:cxn ang="0">
                  <a:pos x="3" y="66"/>
                </a:cxn>
                <a:cxn ang="0">
                  <a:pos x="0" y="93"/>
                </a:cxn>
                <a:cxn ang="0">
                  <a:pos x="5" y="118"/>
                </a:cxn>
                <a:cxn ang="0">
                  <a:pos x="14" y="143"/>
                </a:cxn>
                <a:cxn ang="0">
                  <a:pos x="29" y="166"/>
                </a:cxn>
                <a:cxn ang="0">
                  <a:pos x="52" y="189"/>
                </a:cxn>
                <a:cxn ang="0">
                  <a:pos x="81" y="210"/>
                </a:cxn>
                <a:cxn ang="0">
                  <a:pos x="114" y="220"/>
                </a:cxn>
                <a:cxn ang="0">
                  <a:pos x="147" y="215"/>
                </a:cxn>
                <a:cxn ang="0">
                  <a:pos x="174" y="196"/>
                </a:cxn>
                <a:cxn ang="0">
                  <a:pos x="194" y="176"/>
                </a:cxn>
                <a:cxn ang="0">
                  <a:pos x="209" y="154"/>
                </a:cxn>
                <a:cxn ang="0">
                  <a:pos x="220" y="129"/>
                </a:cxn>
                <a:cxn ang="0">
                  <a:pos x="223" y="109"/>
                </a:cxn>
                <a:cxn ang="0">
                  <a:pos x="219" y="99"/>
                </a:cxn>
                <a:cxn ang="0">
                  <a:pos x="206" y="95"/>
                </a:cxn>
                <a:cxn ang="0">
                  <a:pos x="195" y="100"/>
                </a:cxn>
                <a:cxn ang="0">
                  <a:pos x="193" y="108"/>
                </a:cxn>
                <a:cxn ang="0">
                  <a:pos x="187" y="123"/>
                </a:cxn>
                <a:cxn ang="0">
                  <a:pos x="177" y="145"/>
                </a:cxn>
                <a:cxn ang="0">
                  <a:pos x="158" y="165"/>
                </a:cxn>
                <a:cxn ang="0">
                  <a:pos x="123" y="172"/>
                </a:cxn>
                <a:cxn ang="0">
                  <a:pos x="80" y="161"/>
                </a:cxn>
                <a:cxn ang="0">
                  <a:pos x="47" y="132"/>
                </a:cxn>
                <a:cxn ang="0">
                  <a:pos x="32" y="93"/>
                </a:cxn>
                <a:cxn ang="0">
                  <a:pos x="35" y="60"/>
                </a:cxn>
                <a:cxn ang="0">
                  <a:pos x="47" y="41"/>
                </a:cxn>
                <a:cxn ang="0">
                  <a:pos x="63" y="25"/>
                </a:cxn>
                <a:cxn ang="0">
                  <a:pos x="81" y="15"/>
                </a:cxn>
                <a:cxn ang="0">
                  <a:pos x="88" y="4"/>
                </a:cxn>
                <a:cxn ang="0">
                  <a:pos x="70" y="1"/>
                </a:cxn>
              </a:cxnLst>
              <a:rect l="0" t="0" r="r" b="b"/>
              <a:pathLst>
                <a:path w="223" h="220">
                  <a:moveTo>
                    <a:pt x="60" y="4"/>
                  </a:moveTo>
                  <a:lnTo>
                    <a:pt x="48" y="8"/>
                  </a:lnTo>
                  <a:lnTo>
                    <a:pt x="38" y="15"/>
                  </a:lnTo>
                  <a:lnTo>
                    <a:pt x="27" y="23"/>
                  </a:lnTo>
                  <a:lnTo>
                    <a:pt x="19" y="32"/>
                  </a:lnTo>
                  <a:lnTo>
                    <a:pt x="12" y="42"/>
                  </a:lnTo>
                  <a:lnTo>
                    <a:pt x="6" y="53"/>
                  </a:lnTo>
                  <a:lnTo>
                    <a:pt x="3" y="66"/>
                  </a:lnTo>
                  <a:lnTo>
                    <a:pt x="0" y="79"/>
                  </a:lnTo>
                  <a:lnTo>
                    <a:pt x="0" y="93"/>
                  </a:lnTo>
                  <a:lnTo>
                    <a:pt x="1" y="106"/>
                  </a:lnTo>
                  <a:lnTo>
                    <a:pt x="5" y="118"/>
                  </a:lnTo>
                  <a:lnTo>
                    <a:pt x="10" y="131"/>
                  </a:lnTo>
                  <a:lnTo>
                    <a:pt x="14" y="143"/>
                  </a:lnTo>
                  <a:lnTo>
                    <a:pt x="21" y="156"/>
                  </a:lnTo>
                  <a:lnTo>
                    <a:pt x="29" y="166"/>
                  </a:lnTo>
                  <a:lnTo>
                    <a:pt x="39" y="177"/>
                  </a:lnTo>
                  <a:lnTo>
                    <a:pt x="52" y="189"/>
                  </a:lnTo>
                  <a:lnTo>
                    <a:pt x="66" y="199"/>
                  </a:lnTo>
                  <a:lnTo>
                    <a:pt x="81" y="210"/>
                  </a:lnTo>
                  <a:lnTo>
                    <a:pt x="97" y="217"/>
                  </a:lnTo>
                  <a:lnTo>
                    <a:pt x="114" y="220"/>
                  </a:lnTo>
                  <a:lnTo>
                    <a:pt x="131" y="220"/>
                  </a:lnTo>
                  <a:lnTo>
                    <a:pt x="147" y="215"/>
                  </a:lnTo>
                  <a:lnTo>
                    <a:pt x="164" y="205"/>
                  </a:lnTo>
                  <a:lnTo>
                    <a:pt x="174" y="196"/>
                  </a:lnTo>
                  <a:lnTo>
                    <a:pt x="185" y="186"/>
                  </a:lnTo>
                  <a:lnTo>
                    <a:pt x="194" y="176"/>
                  </a:lnTo>
                  <a:lnTo>
                    <a:pt x="202" y="165"/>
                  </a:lnTo>
                  <a:lnTo>
                    <a:pt x="209" y="154"/>
                  </a:lnTo>
                  <a:lnTo>
                    <a:pt x="215" y="142"/>
                  </a:lnTo>
                  <a:lnTo>
                    <a:pt x="220" y="129"/>
                  </a:lnTo>
                  <a:lnTo>
                    <a:pt x="222" y="115"/>
                  </a:lnTo>
                  <a:lnTo>
                    <a:pt x="223" y="109"/>
                  </a:lnTo>
                  <a:lnTo>
                    <a:pt x="222" y="103"/>
                  </a:lnTo>
                  <a:lnTo>
                    <a:pt x="219" y="99"/>
                  </a:lnTo>
                  <a:lnTo>
                    <a:pt x="213" y="95"/>
                  </a:lnTo>
                  <a:lnTo>
                    <a:pt x="206" y="95"/>
                  </a:lnTo>
                  <a:lnTo>
                    <a:pt x="200" y="96"/>
                  </a:lnTo>
                  <a:lnTo>
                    <a:pt x="195" y="100"/>
                  </a:lnTo>
                  <a:lnTo>
                    <a:pt x="193" y="106"/>
                  </a:lnTo>
                  <a:lnTo>
                    <a:pt x="193" y="108"/>
                  </a:lnTo>
                  <a:lnTo>
                    <a:pt x="191" y="114"/>
                  </a:lnTo>
                  <a:lnTo>
                    <a:pt x="187" y="123"/>
                  </a:lnTo>
                  <a:lnTo>
                    <a:pt x="183" y="134"/>
                  </a:lnTo>
                  <a:lnTo>
                    <a:pt x="177" y="145"/>
                  </a:lnTo>
                  <a:lnTo>
                    <a:pt x="167" y="156"/>
                  </a:lnTo>
                  <a:lnTo>
                    <a:pt x="158" y="165"/>
                  </a:lnTo>
                  <a:lnTo>
                    <a:pt x="145" y="171"/>
                  </a:lnTo>
                  <a:lnTo>
                    <a:pt x="123" y="172"/>
                  </a:lnTo>
                  <a:lnTo>
                    <a:pt x="101" y="169"/>
                  </a:lnTo>
                  <a:lnTo>
                    <a:pt x="80" y="161"/>
                  </a:lnTo>
                  <a:lnTo>
                    <a:pt x="62" y="148"/>
                  </a:lnTo>
                  <a:lnTo>
                    <a:pt x="47" y="132"/>
                  </a:lnTo>
                  <a:lnTo>
                    <a:pt x="36" y="114"/>
                  </a:lnTo>
                  <a:lnTo>
                    <a:pt x="32" y="93"/>
                  </a:lnTo>
                  <a:lnTo>
                    <a:pt x="32" y="70"/>
                  </a:lnTo>
                  <a:lnTo>
                    <a:pt x="35" y="60"/>
                  </a:lnTo>
                  <a:lnTo>
                    <a:pt x="40" y="51"/>
                  </a:lnTo>
                  <a:lnTo>
                    <a:pt x="47" y="41"/>
                  </a:lnTo>
                  <a:lnTo>
                    <a:pt x="55" y="33"/>
                  </a:lnTo>
                  <a:lnTo>
                    <a:pt x="63" y="25"/>
                  </a:lnTo>
                  <a:lnTo>
                    <a:pt x="73" y="19"/>
                  </a:lnTo>
                  <a:lnTo>
                    <a:pt x="81" y="15"/>
                  </a:lnTo>
                  <a:lnTo>
                    <a:pt x="89" y="13"/>
                  </a:lnTo>
                  <a:lnTo>
                    <a:pt x="88" y="4"/>
                  </a:lnTo>
                  <a:lnTo>
                    <a:pt x="81" y="0"/>
                  </a:lnTo>
                  <a:lnTo>
                    <a:pt x="70" y="1"/>
                  </a:lnTo>
                  <a:lnTo>
                    <a:pt x="60" y="4"/>
                  </a:lnTo>
                  <a:close/>
                </a:path>
              </a:pathLst>
            </a:custGeom>
            <a:solidFill>
              <a:srgbClr val="000000"/>
            </a:solidFill>
            <a:ln w="9525">
              <a:noFill/>
              <a:round/>
              <a:headEnd/>
              <a:tailEnd/>
            </a:ln>
          </p:spPr>
          <p:txBody>
            <a:bodyPr/>
            <a:lstStyle/>
            <a:p>
              <a:endParaRPr lang="en-US"/>
            </a:p>
          </p:txBody>
        </p:sp>
        <p:sp>
          <p:nvSpPr>
            <p:cNvPr id="172073" name="Freeform 41"/>
            <p:cNvSpPr>
              <a:spLocks/>
            </p:cNvSpPr>
            <p:nvPr/>
          </p:nvSpPr>
          <p:spPr bwMode="auto">
            <a:xfrm>
              <a:off x="4226" y="3765"/>
              <a:ext cx="3" cy="3"/>
            </a:xfrm>
            <a:custGeom>
              <a:avLst/>
              <a:gdLst/>
              <a:ahLst/>
              <a:cxnLst>
                <a:cxn ang="0">
                  <a:pos x="0" y="5"/>
                </a:cxn>
                <a:cxn ang="0">
                  <a:pos x="1" y="7"/>
                </a:cxn>
                <a:cxn ang="0">
                  <a:pos x="2" y="10"/>
                </a:cxn>
                <a:cxn ang="0">
                  <a:pos x="3" y="11"/>
                </a:cxn>
                <a:cxn ang="0">
                  <a:pos x="6" y="11"/>
                </a:cxn>
                <a:cxn ang="0">
                  <a:pos x="8" y="11"/>
                </a:cxn>
                <a:cxn ang="0">
                  <a:pos x="10" y="10"/>
                </a:cxn>
                <a:cxn ang="0">
                  <a:pos x="11" y="7"/>
                </a:cxn>
                <a:cxn ang="0">
                  <a:pos x="11" y="5"/>
                </a:cxn>
                <a:cxn ang="0">
                  <a:pos x="11" y="4"/>
                </a:cxn>
                <a:cxn ang="0">
                  <a:pos x="10" y="2"/>
                </a:cxn>
                <a:cxn ang="0">
                  <a:pos x="8" y="0"/>
                </a:cxn>
                <a:cxn ang="0">
                  <a:pos x="6" y="0"/>
                </a:cxn>
                <a:cxn ang="0">
                  <a:pos x="3" y="0"/>
                </a:cxn>
                <a:cxn ang="0">
                  <a:pos x="2" y="2"/>
                </a:cxn>
                <a:cxn ang="0">
                  <a:pos x="1" y="4"/>
                </a:cxn>
                <a:cxn ang="0">
                  <a:pos x="0" y="5"/>
                </a:cxn>
                <a:cxn ang="0">
                  <a:pos x="0" y="5"/>
                </a:cxn>
              </a:cxnLst>
              <a:rect l="0" t="0" r="r" b="b"/>
              <a:pathLst>
                <a:path w="11" h="11">
                  <a:moveTo>
                    <a:pt x="0" y="5"/>
                  </a:moveTo>
                  <a:lnTo>
                    <a:pt x="1" y="7"/>
                  </a:lnTo>
                  <a:lnTo>
                    <a:pt x="2" y="10"/>
                  </a:lnTo>
                  <a:lnTo>
                    <a:pt x="3" y="11"/>
                  </a:lnTo>
                  <a:lnTo>
                    <a:pt x="6" y="11"/>
                  </a:lnTo>
                  <a:lnTo>
                    <a:pt x="8" y="11"/>
                  </a:lnTo>
                  <a:lnTo>
                    <a:pt x="10" y="10"/>
                  </a:lnTo>
                  <a:lnTo>
                    <a:pt x="11" y="7"/>
                  </a:lnTo>
                  <a:lnTo>
                    <a:pt x="11" y="5"/>
                  </a:lnTo>
                  <a:lnTo>
                    <a:pt x="11" y="4"/>
                  </a:lnTo>
                  <a:lnTo>
                    <a:pt x="10" y="2"/>
                  </a:lnTo>
                  <a:lnTo>
                    <a:pt x="8" y="0"/>
                  </a:lnTo>
                  <a:lnTo>
                    <a:pt x="6" y="0"/>
                  </a:lnTo>
                  <a:lnTo>
                    <a:pt x="3" y="0"/>
                  </a:lnTo>
                  <a:lnTo>
                    <a:pt x="2" y="2"/>
                  </a:lnTo>
                  <a:lnTo>
                    <a:pt x="1" y="4"/>
                  </a:lnTo>
                  <a:lnTo>
                    <a:pt x="0" y="5"/>
                  </a:lnTo>
                  <a:lnTo>
                    <a:pt x="0" y="5"/>
                  </a:lnTo>
                  <a:close/>
                </a:path>
              </a:pathLst>
            </a:custGeom>
            <a:solidFill>
              <a:srgbClr val="000000"/>
            </a:solidFill>
            <a:ln w="9525">
              <a:noFill/>
              <a:round/>
              <a:headEnd/>
              <a:tailEnd/>
            </a:ln>
          </p:spPr>
          <p:txBody>
            <a:bodyPr/>
            <a:lstStyle/>
            <a:p>
              <a:endParaRPr lang="en-US"/>
            </a:p>
          </p:txBody>
        </p:sp>
        <p:sp>
          <p:nvSpPr>
            <p:cNvPr id="172074" name="Freeform 42"/>
            <p:cNvSpPr>
              <a:spLocks/>
            </p:cNvSpPr>
            <p:nvPr/>
          </p:nvSpPr>
          <p:spPr bwMode="auto">
            <a:xfrm>
              <a:off x="4236" y="3760"/>
              <a:ext cx="3" cy="3"/>
            </a:xfrm>
            <a:custGeom>
              <a:avLst/>
              <a:gdLst/>
              <a:ahLst/>
              <a:cxnLst>
                <a:cxn ang="0">
                  <a:pos x="0" y="7"/>
                </a:cxn>
                <a:cxn ang="0">
                  <a:pos x="1" y="11"/>
                </a:cxn>
                <a:cxn ang="0">
                  <a:pos x="3" y="12"/>
                </a:cxn>
                <a:cxn ang="0">
                  <a:pos x="5" y="14"/>
                </a:cxn>
                <a:cxn ang="0">
                  <a:pos x="7" y="14"/>
                </a:cxn>
                <a:cxn ang="0">
                  <a:pos x="11" y="14"/>
                </a:cxn>
                <a:cxn ang="0">
                  <a:pos x="13" y="12"/>
                </a:cxn>
                <a:cxn ang="0">
                  <a:pos x="14" y="11"/>
                </a:cxn>
                <a:cxn ang="0">
                  <a:pos x="14" y="7"/>
                </a:cxn>
                <a:cxn ang="0">
                  <a:pos x="14" y="5"/>
                </a:cxn>
                <a:cxn ang="0">
                  <a:pos x="13" y="2"/>
                </a:cxn>
                <a:cxn ang="0">
                  <a:pos x="11" y="1"/>
                </a:cxn>
                <a:cxn ang="0">
                  <a:pos x="7" y="0"/>
                </a:cxn>
                <a:cxn ang="0">
                  <a:pos x="5" y="1"/>
                </a:cxn>
                <a:cxn ang="0">
                  <a:pos x="3" y="2"/>
                </a:cxn>
                <a:cxn ang="0">
                  <a:pos x="1" y="5"/>
                </a:cxn>
                <a:cxn ang="0">
                  <a:pos x="0" y="7"/>
                </a:cxn>
                <a:cxn ang="0">
                  <a:pos x="0" y="7"/>
                </a:cxn>
              </a:cxnLst>
              <a:rect l="0" t="0" r="r" b="b"/>
              <a:pathLst>
                <a:path w="14" h="14">
                  <a:moveTo>
                    <a:pt x="0" y="7"/>
                  </a:moveTo>
                  <a:lnTo>
                    <a:pt x="1" y="11"/>
                  </a:lnTo>
                  <a:lnTo>
                    <a:pt x="3" y="12"/>
                  </a:lnTo>
                  <a:lnTo>
                    <a:pt x="5" y="14"/>
                  </a:lnTo>
                  <a:lnTo>
                    <a:pt x="7" y="14"/>
                  </a:lnTo>
                  <a:lnTo>
                    <a:pt x="11" y="14"/>
                  </a:lnTo>
                  <a:lnTo>
                    <a:pt x="13" y="12"/>
                  </a:lnTo>
                  <a:lnTo>
                    <a:pt x="14" y="11"/>
                  </a:lnTo>
                  <a:lnTo>
                    <a:pt x="14" y="7"/>
                  </a:lnTo>
                  <a:lnTo>
                    <a:pt x="14" y="5"/>
                  </a:lnTo>
                  <a:lnTo>
                    <a:pt x="13" y="2"/>
                  </a:lnTo>
                  <a:lnTo>
                    <a:pt x="11" y="1"/>
                  </a:lnTo>
                  <a:lnTo>
                    <a:pt x="7" y="0"/>
                  </a:lnTo>
                  <a:lnTo>
                    <a:pt x="5" y="1"/>
                  </a:lnTo>
                  <a:lnTo>
                    <a:pt x="3" y="2"/>
                  </a:lnTo>
                  <a:lnTo>
                    <a:pt x="1" y="5"/>
                  </a:lnTo>
                  <a:lnTo>
                    <a:pt x="0" y="7"/>
                  </a:lnTo>
                  <a:lnTo>
                    <a:pt x="0" y="7"/>
                  </a:lnTo>
                  <a:close/>
                </a:path>
              </a:pathLst>
            </a:custGeom>
            <a:solidFill>
              <a:srgbClr val="000000"/>
            </a:solidFill>
            <a:ln w="9525">
              <a:noFill/>
              <a:round/>
              <a:headEnd/>
              <a:tailEnd/>
            </a:ln>
          </p:spPr>
          <p:txBody>
            <a:bodyPr/>
            <a:lstStyle/>
            <a:p>
              <a:endParaRPr lang="en-US"/>
            </a:p>
          </p:txBody>
        </p:sp>
        <p:sp>
          <p:nvSpPr>
            <p:cNvPr id="172075" name="Freeform 43"/>
            <p:cNvSpPr>
              <a:spLocks/>
            </p:cNvSpPr>
            <p:nvPr/>
          </p:nvSpPr>
          <p:spPr bwMode="auto">
            <a:xfrm>
              <a:off x="4248" y="3755"/>
              <a:ext cx="2" cy="2"/>
            </a:xfrm>
            <a:custGeom>
              <a:avLst/>
              <a:gdLst/>
              <a:ahLst/>
              <a:cxnLst>
                <a:cxn ang="0">
                  <a:pos x="0" y="3"/>
                </a:cxn>
                <a:cxn ang="0">
                  <a:pos x="0" y="4"/>
                </a:cxn>
                <a:cxn ang="0">
                  <a:pos x="1" y="6"/>
                </a:cxn>
                <a:cxn ang="0">
                  <a:pos x="2" y="7"/>
                </a:cxn>
                <a:cxn ang="0">
                  <a:pos x="3" y="7"/>
                </a:cxn>
                <a:cxn ang="0">
                  <a:pos x="4" y="7"/>
                </a:cxn>
                <a:cxn ang="0">
                  <a:pos x="5" y="6"/>
                </a:cxn>
                <a:cxn ang="0">
                  <a:pos x="7" y="4"/>
                </a:cxn>
                <a:cxn ang="0">
                  <a:pos x="7" y="3"/>
                </a:cxn>
                <a:cxn ang="0">
                  <a:pos x="7" y="2"/>
                </a:cxn>
                <a:cxn ang="0">
                  <a:pos x="5" y="1"/>
                </a:cxn>
                <a:cxn ang="0">
                  <a:pos x="4" y="0"/>
                </a:cxn>
                <a:cxn ang="0">
                  <a:pos x="3" y="0"/>
                </a:cxn>
                <a:cxn ang="0">
                  <a:pos x="2" y="0"/>
                </a:cxn>
                <a:cxn ang="0">
                  <a:pos x="1" y="1"/>
                </a:cxn>
                <a:cxn ang="0">
                  <a:pos x="0" y="2"/>
                </a:cxn>
                <a:cxn ang="0">
                  <a:pos x="0" y="3"/>
                </a:cxn>
                <a:cxn ang="0">
                  <a:pos x="0" y="3"/>
                </a:cxn>
              </a:cxnLst>
              <a:rect l="0" t="0" r="r" b="b"/>
              <a:pathLst>
                <a:path w="7" h="7">
                  <a:moveTo>
                    <a:pt x="0" y="3"/>
                  </a:moveTo>
                  <a:lnTo>
                    <a:pt x="0" y="4"/>
                  </a:lnTo>
                  <a:lnTo>
                    <a:pt x="1" y="6"/>
                  </a:lnTo>
                  <a:lnTo>
                    <a:pt x="2" y="7"/>
                  </a:lnTo>
                  <a:lnTo>
                    <a:pt x="3" y="7"/>
                  </a:lnTo>
                  <a:lnTo>
                    <a:pt x="4" y="7"/>
                  </a:lnTo>
                  <a:lnTo>
                    <a:pt x="5" y="6"/>
                  </a:lnTo>
                  <a:lnTo>
                    <a:pt x="7" y="4"/>
                  </a:lnTo>
                  <a:lnTo>
                    <a:pt x="7" y="3"/>
                  </a:lnTo>
                  <a:lnTo>
                    <a:pt x="7" y="2"/>
                  </a:lnTo>
                  <a:lnTo>
                    <a:pt x="5" y="1"/>
                  </a:lnTo>
                  <a:lnTo>
                    <a:pt x="4" y="0"/>
                  </a:lnTo>
                  <a:lnTo>
                    <a:pt x="3" y="0"/>
                  </a:lnTo>
                  <a:lnTo>
                    <a:pt x="2" y="0"/>
                  </a:lnTo>
                  <a:lnTo>
                    <a:pt x="1" y="1"/>
                  </a:lnTo>
                  <a:lnTo>
                    <a:pt x="0" y="2"/>
                  </a:lnTo>
                  <a:lnTo>
                    <a:pt x="0" y="3"/>
                  </a:lnTo>
                  <a:lnTo>
                    <a:pt x="0" y="3"/>
                  </a:lnTo>
                  <a:close/>
                </a:path>
              </a:pathLst>
            </a:custGeom>
            <a:solidFill>
              <a:srgbClr val="000000"/>
            </a:solidFill>
            <a:ln w="9525">
              <a:noFill/>
              <a:round/>
              <a:headEnd/>
              <a:tailEnd/>
            </a:ln>
          </p:spPr>
          <p:txBody>
            <a:bodyPr/>
            <a:lstStyle/>
            <a:p>
              <a:endParaRPr lang="en-US"/>
            </a:p>
          </p:txBody>
        </p:sp>
        <p:sp>
          <p:nvSpPr>
            <p:cNvPr id="172076" name="Freeform 44"/>
            <p:cNvSpPr>
              <a:spLocks/>
            </p:cNvSpPr>
            <p:nvPr/>
          </p:nvSpPr>
          <p:spPr bwMode="auto">
            <a:xfrm>
              <a:off x="4243" y="3769"/>
              <a:ext cx="1" cy="2"/>
            </a:xfrm>
            <a:custGeom>
              <a:avLst/>
              <a:gdLst/>
              <a:ahLst/>
              <a:cxnLst>
                <a:cxn ang="0">
                  <a:pos x="0" y="3"/>
                </a:cxn>
                <a:cxn ang="0">
                  <a:pos x="0" y="4"/>
                </a:cxn>
                <a:cxn ang="0">
                  <a:pos x="1" y="5"/>
                </a:cxn>
                <a:cxn ang="0">
                  <a:pos x="3" y="7"/>
                </a:cxn>
                <a:cxn ang="0">
                  <a:pos x="4" y="7"/>
                </a:cxn>
                <a:cxn ang="0">
                  <a:pos x="5" y="7"/>
                </a:cxn>
                <a:cxn ang="0">
                  <a:pos x="5" y="5"/>
                </a:cxn>
                <a:cxn ang="0">
                  <a:pos x="6" y="4"/>
                </a:cxn>
                <a:cxn ang="0">
                  <a:pos x="6" y="3"/>
                </a:cxn>
                <a:cxn ang="0">
                  <a:pos x="6" y="2"/>
                </a:cxn>
                <a:cxn ang="0">
                  <a:pos x="5" y="1"/>
                </a:cxn>
                <a:cxn ang="0">
                  <a:pos x="5" y="0"/>
                </a:cxn>
                <a:cxn ang="0">
                  <a:pos x="4" y="0"/>
                </a:cxn>
                <a:cxn ang="0">
                  <a:pos x="3" y="0"/>
                </a:cxn>
                <a:cxn ang="0">
                  <a:pos x="1" y="1"/>
                </a:cxn>
                <a:cxn ang="0">
                  <a:pos x="0" y="2"/>
                </a:cxn>
                <a:cxn ang="0">
                  <a:pos x="0" y="3"/>
                </a:cxn>
                <a:cxn ang="0">
                  <a:pos x="0" y="3"/>
                </a:cxn>
              </a:cxnLst>
              <a:rect l="0" t="0" r="r" b="b"/>
              <a:pathLst>
                <a:path w="6" h="7">
                  <a:moveTo>
                    <a:pt x="0" y="3"/>
                  </a:moveTo>
                  <a:lnTo>
                    <a:pt x="0" y="4"/>
                  </a:lnTo>
                  <a:lnTo>
                    <a:pt x="1" y="5"/>
                  </a:lnTo>
                  <a:lnTo>
                    <a:pt x="3" y="7"/>
                  </a:lnTo>
                  <a:lnTo>
                    <a:pt x="4" y="7"/>
                  </a:lnTo>
                  <a:lnTo>
                    <a:pt x="5" y="7"/>
                  </a:lnTo>
                  <a:lnTo>
                    <a:pt x="5" y="5"/>
                  </a:lnTo>
                  <a:lnTo>
                    <a:pt x="6" y="4"/>
                  </a:lnTo>
                  <a:lnTo>
                    <a:pt x="6" y="3"/>
                  </a:lnTo>
                  <a:lnTo>
                    <a:pt x="6" y="2"/>
                  </a:lnTo>
                  <a:lnTo>
                    <a:pt x="5" y="1"/>
                  </a:lnTo>
                  <a:lnTo>
                    <a:pt x="5" y="0"/>
                  </a:lnTo>
                  <a:lnTo>
                    <a:pt x="4" y="0"/>
                  </a:lnTo>
                  <a:lnTo>
                    <a:pt x="3" y="0"/>
                  </a:lnTo>
                  <a:lnTo>
                    <a:pt x="1" y="1"/>
                  </a:lnTo>
                  <a:lnTo>
                    <a:pt x="0" y="2"/>
                  </a:lnTo>
                  <a:lnTo>
                    <a:pt x="0" y="3"/>
                  </a:lnTo>
                  <a:lnTo>
                    <a:pt x="0" y="3"/>
                  </a:lnTo>
                  <a:close/>
                </a:path>
              </a:pathLst>
            </a:custGeom>
            <a:solidFill>
              <a:srgbClr val="000000"/>
            </a:solidFill>
            <a:ln w="9525">
              <a:noFill/>
              <a:round/>
              <a:headEnd/>
              <a:tailEnd/>
            </a:ln>
          </p:spPr>
          <p:txBody>
            <a:bodyPr/>
            <a:lstStyle/>
            <a:p>
              <a:endParaRPr lang="en-US"/>
            </a:p>
          </p:txBody>
        </p:sp>
        <p:sp>
          <p:nvSpPr>
            <p:cNvPr id="172077" name="Freeform 45"/>
            <p:cNvSpPr>
              <a:spLocks/>
            </p:cNvSpPr>
            <p:nvPr/>
          </p:nvSpPr>
          <p:spPr bwMode="auto">
            <a:xfrm>
              <a:off x="4233" y="3775"/>
              <a:ext cx="1" cy="1"/>
            </a:xfrm>
            <a:custGeom>
              <a:avLst/>
              <a:gdLst/>
              <a:ahLst/>
              <a:cxnLst>
                <a:cxn ang="0">
                  <a:pos x="0" y="3"/>
                </a:cxn>
                <a:cxn ang="0">
                  <a:pos x="0" y="5"/>
                </a:cxn>
                <a:cxn ang="0">
                  <a:pos x="1" y="6"/>
                </a:cxn>
                <a:cxn ang="0">
                  <a:pos x="2" y="7"/>
                </a:cxn>
                <a:cxn ang="0">
                  <a:pos x="3" y="7"/>
                </a:cxn>
                <a:cxn ang="0">
                  <a:pos x="4" y="7"/>
                </a:cxn>
                <a:cxn ang="0">
                  <a:pos x="4" y="6"/>
                </a:cxn>
                <a:cxn ang="0">
                  <a:pos x="6" y="5"/>
                </a:cxn>
                <a:cxn ang="0">
                  <a:pos x="6" y="3"/>
                </a:cxn>
                <a:cxn ang="0">
                  <a:pos x="6" y="2"/>
                </a:cxn>
                <a:cxn ang="0">
                  <a:pos x="4" y="1"/>
                </a:cxn>
                <a:cxn ang="0">
                  <a:pos x="4" y="0"/>
                </a:cxn>
                <a:cxn ang="0">
                  <a:pos x="3" y="0"/>
                </a:cxn>
                <a:cxn ang="0">
                  <a:pos x="2" y="0"/>
                </a:cxn>
                <a:cxn ang="0">
                  <a:pos x="1" y="1"/>
                </a:cxn>
                <a:cxn ang="0">
                  <a:pos x="0" y="2"/>
                </a:cxn>
                <a:cxn ang="0">
                  <a:pos x="0" y="3"/>
                </a:cxn>
                <a:cxn ang="0">
                  <a:pos x="0" y="3"/>
                </a:cxn>
              </a:cxnLst>
              <a:rect l="0" t="0" r="r" b="b"/>
              <a:pathLst>
                <a:path w="6" h="7">
                  <a:moveTo>
                    <a:pt x="0" y="3"/>
                  </a:moveTo>
                  <a:lnTo>
                    <a:pt x="0" y="5"/>
                  </a:lnTo>
                  <a:lnTo>
                    <a:pt x="1" y="6"/>
                  </a:lnTo>
                  <a:lnTo>
                    <a:pt x="2" y="7"/>
                  </a:lnTo>
                  <a:lnTo>
                    <a:pt x="3" y="7"/>
                  </a:lnTo>
                  <a:lnTo>
                    <a:pt x="4" y="7"/>
                  </a:lnTo>
                  <a:lnTo>
                    <a:pt x="4" y="6"/>
                  </a:lnTo>
                  <a:lnTo>
                    <a:pt x="6" y="5"/>
                  </a:lnTo>
                  <a:lnTo>
                    <a:pt x="6" y="3"/>
                  </a:lnTo>
                  <a:lnTo>
                    <a:pt x="6" y="2"/>
                  </a:lnTo>
                  <a:lnTo>
                    <a:pt x="4" y="1"/>
                  </a:lnTo>
                  <a:lnTo>
                    <a:pt x="4" y="0"/>
                  </a:lnTo>
                  <a:lnTo>
                    <a:pt x="3" y="0"/>
                  </a:lnTo>
                  <a:lnTo>
                    <a:pt x="2" y="0"/>
                  </a:lnTo>
                  <a:lnTo>
                    <a:pt x="1" y="1"/>
                  </a:lnTo>
                  <a:lnTo>
                    <a:pt x="0" y="2"/>
                  </a:lnTo>
                  <a:lnTo>
                    <a:pt x="0" y="3"/>
                  </a:lnTo>
                  <a:lnTo>
                    <a:pt x="0" y="3"/>
                  </a:lnTo>
                  <a:close/>
                </a:path>
              </a:pathLst>
            </a:custGeom>
            <a:solidFill>
              <a:srgbClr val="000000"/>
            </a:solidFill>
            <a:ln w="9525">
              <a:noFill/>
              <a:round/>
              <a:headEnd/>
              <a:tailEnd/>
            </a:ln>
          </p:spPr>
          <p:txBody>
            <a:bodyPr/>
            <a:lstStyle/>
            <a:p>
              <a:endParaRPr lang="en-US"/>
            </a:p>
          </p:txBody>
        </p:sp>
        <p:sp>
          <p:nvSpPr>
            <p:cNvPr id="172078" name="Freeform 46"/>
            <p:cNvSpPr>
              <a:spLocks/>
            </p:cNvSpPr>
            <p:nvPr/>
          </p:nvSpPr>
          <p:spPr bwMode="auto">
            <a:xfrm>
              <a:off x="4252" y="3764"/>
              <a:ext cx="4" cy="4"/>
            </a:xfrm>
            <a:custGeom>
              <a:avLst/>
              <a:gdLst/>
              <a:ahLst/>
              <a:cxnLst>
                <a:cxn ang="0">
                  <a:pos x="0" y="8"/>
                </a:cxn>
                <a:cxn ang="0">
                  <a:pos x="0" y="11"/>
                </a:cxn>
                <a:cxn ang="0">
                  <a:pos x="2" y="14"/>
                </a:cxn>
                <a:cxn ang="0">
                  <a:pos x="4" y="16"/>
                </a:cxn>
                <a:cxn ang="0">
                  <a:pos x="8" y="16"/>
                </a:cxn>
                <a:cxn ang="0">
                  <a:pos x="11" y="16"/>
                </a:cxn>
                <a:cxn ang="0">
                  <a:pos x="14" y="14"/>
                </a:cxn>
                <a:cxn ang="0">
                  <a:pos x="16" y="11"/>
                </a:cxn>
                <a:cxn ang="0">
                  <a:pos x="16" y="8"/>
                </a:cxn>
                <a:cxn ang="0">
                  <a:pos x="16" y="4"/>
                </a:cxn>
                <a:cxn ang="0">
                  <a:pos x="14" y="2"/>
                </a:cxn>
                <a:cxn ang="0">
                  <a:pos x="11" y="0"/>
                </a:cxn>
                <a:cxn ang="0">
                  <a:pos x="8" y="0"/>
                </a:cxn>
                <a:cxn ang="0">
                  <a:pos x="4" y="0"/>
                </a:cxn>
                <a:cxn ang="0">
                  <a:pos x="2" y="2"/>
                </a:cxn>
                <a:cxn ang="0">
                  <a:pos x="0" y="4"/>
                </a:cxn>
                <a:cxn ang="0">
                  <a:pos x="0" y="8"/>
                </a:cxn>
                <a:cxn ang="0">
                  <a:pos x="0" y="8"/>
                </a:cxn>
              </a:cxnLst>
              <a:rect l="0" t="0" r="r" b="b"/>
              <a:pathLst>
                <a:path w="16" h="16">
                  <a:moveTo>
                    <a:pt x="0" y="8"/>
                  </a:moveTo>
                  <a:lnTo>
                    <a:pt x="0" y="11"/>
                  </a:lnTo>
                  <a:lnTo>
                    <a:pt x="2" y="14"/>
                  </a:lnTo>
                  <a:lnTo>
                    <a:pt x="4" y="16"/>
                  </a:lnTo>
                  <a:lnTo>
                    <a:pt x="8" y="16"/>
                  </a:lnTo>
                  <a:lnTo>
                    <a:pt x="11" y="16"/>
                  </a:lnTo>
                  <a:lnTo>
                    <a:pt x="14" y="14"/>
                  </a:lnTo>
                  <a:lnTo>
                    <a:pt x="16" y="11"/>
                  </a:lnTo>
                  <a:lnTo>
                    <a:pt x="16" y="8"/>
                  </a:lnTo>
                  <a:lnTo>
                    <a:pt x="16" y="4"/>
                  </a:lnTo>
                  <a:lnTo>
                    <a:pt x="14" y="2"/>
                  </a:lnTo>
                  <a:lnTo>
                    <a:pt x="11" y="0"/>
                  </a:lnTo>
                  <a:lnTo>
                    <a:pt x="8" y="0"/>
                  </a:lnTo>
                  <a:lnTo>
                    <a:pt x="4" y="0"/>
                  </a:lnTo>
                  <a:lnTo>
                    <a:pt x="2" y="2"/>
                  </a:lnTo>
                  <a:lnTo>
                    <a:pt x="0" y="4"/>
                  </a:lnTo>
                  <a:lnTo>
                    <a:pt x="0" y="8"/>
                  </a:lnTo>
                  <a:lnTo>
                    <a:pt x="0" y="8"/>
                  </a:lnTo>
                  <a:close/>
                </a:path>
              </a:pathLst>
            </a:custGeom>
            <a:solidFill>
              <a:srgbClr val="000000"/>
            </a:solidFill>
            <a:ln w="9525">
              <a:noFill/>
              <a:round/>
              <a:headEnd/>
              <a:tailEnd/>
            </a:ln>
          </p:spPr>
          <p:txBody>
            <a:bodyPr/>
            <a:lstStyle/>
            <a:p>
              <a:endParaRPr lang="en-US"/>
            </a:p>
          </p:txBody>
        </p:sp>
        <p:sp>
          <p:nvSpPr>
            <p:cNvPr id="172079" name="Freeform 47"/>
            <p:cNvSpPr>
              <a:spLocks/>
            </p:cNvSpPr>
            <p:nvPr/>
          </p:nvSpPr>
          <p:spPr bwMode="auto">
            <a:xfrm>
              <a:off x="4167" y="3638"/>
              <a:ext cx="2" cy="3"/>
            </a:xfrm>
            <a:custGeom>
              <a:avLst/>
              <a:gdLst/>
              <a:ahLst/>
              <a:cxnLst>
                <a:cxn ang="0">
                  <a:pos x="0" y="6"/>
                </a:cxn>
                <a:cxn ang="0">
                  <a:pos x="0" y="7"/>
                </a:cxn>
                <a:cxn ang="0">
                  <a:pos x="2" y="9"/>
                </a:cxn>
                <a:cxn ang="0">
                  <a:pos x="3" y="10"/>
                </a:cxn>
                <a:cxn ang="0">
                  <a:pos x="5" y="10"/>
                </a:cxn>
                <a:cxn ang="0">
                  <a:pos x="7" y="10"/>
                </a:cxn>
                <a:cxn ang="0">
                  <a:pos x="9" y="9"/>
                </a:cxn>
                <a:cxn ang="0">
                  <a:pos x="10" y="7"/>
                </a:cxn>
                <a:cxn ang="0">
                  <a:pos x="10" y="6"/>
                </a:cxn>
                <a:cxn ang="0">
                  <a:pos x="10" y="3"/>
                </a:cxn>
                <a:cxn ang="0">
                  <a:pos x="9" y="1"/>
                </a:cxn>
                <a:cxn ang="0">
                  <a:pos x="7" y="0"/>
                </a:cxn>
                <a:cxn ang="0">
                  <a:pos x="5" y="0"/>
                </a:cxn>
                <a:cxn ang="0">
                  <a:pos x="3" y="0"/>
                </a:cxn>
                <a:cxn ang="0">
                  <a:pos x="2" y="1"/>
                </a:cxn>
                <a:cxn ang="0">
                  <a:pos x="0" y="3"/>
                </a:cxn>
                <a:cxn ang="0">
                  <a:pos x="0" y="6"/>
                </a:cxn>
                <a:cxn ang="0">
                  <a:pos x="0" y="6"/>
                </a:cxn>
              </a:cxnLst>
              <a:rect l="0" t="0" r="r" b="b"/>
              <a:pathLst>
                <a:path w="10" h="10">
                  <a:moveTo>
                    <a:pt x="0" y="6"/>
                  </a:moveTo>
                  <a:lnTo>
                    <a:pt x="0" y="7"/>
                  </a:lnTo>
                  <a:lnTo>
                    <a:pt x="2" y="9"/>
                  </a:lnTo>
                  <a:lnTo>
                    <a:pt x="3" y="10"/>
                  </a:lnTo>
                  <a:lnTo>
                    <a:pt x="5" y="10"/>
                  </a:lnTo>
                  <a:lnTo>
                    <a:pt x="7" y="10"/>
                  </a:lnTo>
                  <a:lnTo>
                    <a:pt x="9" y="9"/>
                  </a:lnTo>
                  <a:lnTo>
                    <a:pt x="10" y="7"/>
                  </a:lnTo>
                  <a:lnTo>
                    <a:pt x="10" y="6"/>
                  </a:lnTo>
                  <a:lnTo>
                    <a:pt x="10" y="3"/>
                  </a:lnTo>
                  <a:lnTo>
                    <a:pt x="9" y="1"/>
                  </a:lnTo>
                  <a:lnTo>
                    <a:pt x="7" y="0"/>
                  </a:lnTo>
                  <a:lnTo>
                    <a:pt x="5" y="0"/>
                  </a:lnTo>
                  <a:lnTo>
                    <a:pt x="3" y="0"/>
                  </a:lnTo>
                  <a:lnTo>
                    <a:pt x="2" y="1"/>
                  </a:lnTo>
                  <a:lnTo>
                    <a:pt x="0" y="3"/>
                  </a:lnTo>
                  <a:lnTo>
                    <a:pt x="0" y="6"/>
                  </a:lnTo>
                  <a:lnTo>
                    <a:pt x="0" y="6"/>
                  </a:lnTo>
                  <a:close/>
                </a:path>
              </a:pathLst>
            </a:custGeom>
            <a:solidFill>
              <a:srgbClr val="000000"/>
            </a:solidFill>
            <a:ln w="9525">
              <a:noFill/>
              <a:round/>
              <a:headEnd/>
              <a:tailEnd/>
            </a:ln>
          </p:spPr>
          <p:txBody>
            <a:bodyPr/>
            <a:lstStyle/>
            <a:p>
              <a:endParaRPr lang="en-US"/>
            </a:p>
          </p:txBody>
        </p:sp>
        <p:sp>
          <p:nvSpPr>
            <p:cNvPr id="172080" name="Freeform 48"/>
            <p:cNvSpPr>
              <a:spLocks/>
            </p:cNvSpPr>
            <p:nvPr/>
          </p:nvSpPr>
          <p:spPr bwMode="auto">
            <a:xfrm>
              <a:off x="4177" y="3636"/>
              <a:ext cx="3" cy="2"/>
            </a:xfrm>
            <a:custGeom>
              <a:avLst/>
              <a:gdLst/>
              <a:ahLst/>
              <a:cxnLst>
                <a:cxn ang="0">
                  <a:pos x="0" y="5"/>
                </a:cxn>
                <a:cxn ang="0">
                  <a:pos x="0" y="6"/>
                </a:cxn>
                <a:cxn ang="0">
                  <a:pos x="2" y="8"/>
                </a:cxn>
                <a:cxn ang="0">
                  <a:pos x="4" y="10"/>
                </a:cxn>
                <a:cxn ang="0">
                  <a:pos x="6" y="10"/>
                </a:cxn>
                <a:cxn ang="0">
                  <a:pos x="7" y="10"/>
                </a:cxn>
                <a:cxn ang="0">
                  <a:pos x="10" y="8"/>
                </a:cxn>
                <a:cxn ang="0">
                  <a:pos x="11" y="6"/>
                </a:cxn>
                <a:cxn ang="0">
                  <a:pos x="11" y="5"/>
                </a:cxn>
                <a:cxn ang="0">
                  <a:pos x="11" y="3"/>
                </a:cxn>
                <a:cxn ang="0">
                  <a:pos x="10" y="1"/>
                </a:cxn>
                <a:cxn ang="0">
                  <a:pos x="7" y="0"/>
                </a:cxn>
                <a:cxn ang="0">
                  <a:pos x="6" y="0"/>
                </a:cxn>
                <a:cxn ang="0">
                  <a:pos x="4" y="0"/>
                </a:cxn>
                <a:cxn ang="0">
                  <a:pos x="2" y="1"/>
                </a:cxn>
                <a:cxn ang="0">
                  <a:pos x="0" y="3"/>
                </a:cxn>
                <a:cxn ang="0">
                  <a:pos x="0" y="5"/>
                </a:cxn>
                <a:cxn ang="0">
                  <a:pos x="0" y="5"/>
                </a:cxn>
              </a:cxnLst>
              <a:rect l="0" t="0" r="r" b="b"/>
              <a:pathLst>
                <a:path w="11" h="10">
                  <a:moveTo>
                    <a:pt x="0" y="5"/>
                  </a:moveTo>
                  <a:lnTo>
                    <a:pt x="0" y="6"/>
                  </a:lnTo>
                  <a:lnTo>
                    <a:pt x="2" y="8"/>
                  </a:lnTo>
                  <a:lnTo>
                    <a:pt x="4" y="10"/>
                  </a:lnTo>
                  <a:lnTo>
                    <a:pt x="6" y="10"/>
                  </a:lnTo>
                  <a:lnTo>
                    <a:pt x="7" y="10"/>
                  </a:lnTo>
                  <a:lnTo>
                    <a:pt x="10" y="8"/>
                  </a:lnTo>
                  <a:lnTo>
                    <a:pt x="11" y="6"/>
                  </a:lnTo>
                  <a:lnTo>
                    <a:pt x="11" y="5"/>
                  </a:lnTo>
                  <a:lnTo>
                    <a:pt x="11" y="3"/>
                  </a:lnTo>
                  <a:lnTo>
                    <a:pt x="10" y="1"/>
                  </a:lnTo>
                  <a:lnTo>
                    <a:pt x="7" y="0"/>
                  </a:lnTo>
                  <a:lnTo>
                    <a:pt x="6" y="0"/>
                  </a:lnTo>
                  <a:lnTo>
                    <a:pt x="4" y="0"/>
                  </a:lnTo>
                  <a:lnTo>
                    <a:pt x="2" y="1"/>
                  </a:lnTo>
                  <a:lnTo>
                    <a:pt x="0" y="3"/>
                  </a:lnTo>
                  <a:lnTo>
                    <a:pt x="0" y="5"/>
                  </a:lnTo>
                  <a:lnTo>
                    <a:pt x="0" y="5"/>
                  </a:lnTo>
                  <a:close/>
                </a:path>
              </a:pathLst>
            </a:custGeom>
            <a:solidFill>
              <a:srgbClr val="000000"/>
            </a:solidFill>
            <a:ln w="9525">
              <a:noFill/>
              <a:round/>
              <a:headEnd/>
              <a:tailEnd/>
            </a:ln>
          </p:spPr>
          <p:txBody>
            <a:bodyPr/>
            <a:lstStyle/>
            <a:p>
              <a:endParaRPr lang="en-US"/>
            </a:p>
          </p:txBody>
        </p:sp>
        <p:sp>
          <p:nvSpPr>
            <p:cNvPr id="172081" name="Freeform 49"/>
            <p:cNvSpPr>
              <a:spLocks/>
            </p:cNvSpPr>
            <p:nvPr/>
          </p:nvSpPr>
          <p:spPr bwMode="auto">
            <a:xfrm>
              <a:off x="4187" y="3633"/>
              <a:ext cx="2" cy="1"/>
            </a:xfrm>
            <a:custGeom>
              <a:avLst/>
              <a:gdLst/>
              <a:ahLst/>
              <a:cxnLst>
                <a:cxn ang="0">
                  <a:pos x="0" y="2"/>
                </a:cxn>
                <a:cxn ang="0">
                  <a:pos x="0" y="3"/>
                </a:cxn>
                <a:cxn ang="0">
                  <a:pos x="1" y="4"/>
                </a:cxn>
                <a:cxn ang="0">
                  <a:pos x="2" y="5"/>
                </a:cxn>
                <a:cxn ang="0">
                  <a:pos x="4" y="5"/>
                </a:cxn>
                <a:cxn ang="0">
                  <a:pos x="5" y="5"/>
                </a:cxn>
                <a:cxn ang="0">
                  <a:pos x="6" y="4"/>
                </a:cxn>
                <a:cxn ang="0">
                  <a:pos x="7" y="3"/>
                </a:cxn>
                <a:cxn ang="0">
                  <a:pos x="7" y="2"/>
                </a:cxn>
                <a:cxn ang="0">
                  <a:pos x="7" y="1"/>
                </a:cxn>
                <a:cxn ang="0">
                  <a:pos x="6" y="1"/>
                </a:cxn>
                <a:cxn ang="0">
                  <a:pos x="5" y="0"/>
                </a:cxn>
                <a:cxn ang="0">
                  <a:pos x="4" y="0"/>
                </a:cxn>
                <a:cxn ang="0">
                  <a:pos x="2" y="0"/>
                </a:cxn>
                <a:cxn ang="0">
                  <a:pos x="1" y="1"/>
                </a:cxn>
                <a:cxn ang="0">
                  <a:pos x="0" y="1"/>
                </a:cxn>
                <a:cxn ang="0">
                  <a:pos x="0" y="2"/>
                </a:cxn>
                <a:cxn ang="0">
                  <a:pos x="0" y="2"/>
                </a:cxn>
              </a:cxnLst>
              <a:rect l="0" t="0" r="r" b="b"/>
              <a:pathLst>
                <a:path w="7" h="5">
                  <a:moveTo>
                    <a:pt x="0" y="2"/>
                  </a:moveTo>
                  <a:lnTo>
                    <a:pt x="0" y="3"/>
                  </a:lnTo>
                  <a:lnTo>
                    <a:pt x="1" y="4"/>
                  </a:lnTo>
                  <a:lnTo>
                    <a:pt x="2" y="5"/>
                  </a:lnTo>
                  <a:lnTo>
                    <a:pt x="4" y="5"/>
                  </a:lnTo>
                  <a:lnTo>
                    <a:pt x="5" y="5"/>
                  </a:lnTo>
                  <a:lnTo>
                    <a:pt x="6" y="4"/>
                  </a:lnTo>
                  <a:lnTo>
                    <a:pt x="7" y="3"/>
                  </a:lnTo>
                  <a:lnTo>
                    <a:pt x="7" y="2"/>
                  </a:lnTo>
                  <a:lnTo>
                    <a:pt x="7" y="1"/>
                  </a:lnTo>
                  <a:lnTo>
                    <a:pt x="6" y="1"/>
                  </a:lnTo>
                  <a:lnTo>
                    <a:pt x="5" y="0"/>
                  </a:lnTo>
                  <a:lnTo>
                    <a:pt x="4" y="0"/>
                  </a:lnTo>
                  <a:lnTo>
                    <a:pt x="2" y="0"/>
                  </a:lnTo>
                  <a:lnTo>
                    <a:pt x="1" y="1"/>
                  </a:lnTo>
                  <a:lnTo>
                    <a:pt x="0" y="1"/>
                  </a:lnTo>
                  <a:lnTo>
                    <a:pt x="0" y="2"/>
                  </a:lnTo>
                  <a:lnTo>
                    <a:pt x="0" y="2"/>
                  </a:lnTo>
                  <a:close/>
                </a:path>
              </a:pathLst>
            </a:custGeom>
            <a:solidFill>
              <a:srgbClr val="000000"/>
            </a:solidFill>
            <a:ln w="9525">
              <a:noFill/>
              <a:round/>
              <a:headEnd/>
              <a:tailEnd/>
            </a:ln>
          </p:spPr>
          <p:txBody>
            <a:bodyPr/>
            <a:lstStyle/>
            <a:p>
              <a:endParaRPr lang="en-US"/>
            </a:p>
          </p:txBody>
        </p:sp>
        <p:sp>
          <p:nvSpPr>
            <p:cNvPr id="172082" name="Freeform 50"/>
            <p:cNvSpPr>
              <a:spLocks/>
            </p:cNvSpPr>
            <p:nvPr/>
          </p:nvSpPr>
          <p:spPr bwMode="auto">
            <a:xfrm>
              <a:off x="4170" y="3649"/>
              <a:ext cx="2" cy="2"/>
            </a:xfrm>
            <a:custGeom>
              <a:avLst/>
              <a:gdLst/>
              <a:ahLst/>
              <a:cxnLst>
                <a:cxn ang="0">
                  <a:pos x="0" y="2"/>
                </a:cxn>
                <a:cxn ang="0">
                  <a:pos x="0" y="4"/>
                </a:cxn>
                <a:cxn ang="0">
                  <a:pos x="2" y="5"/>
                </a:cxn>
                <a:cxn ang="0">
                  <a:pos x="3" y="6"/>
                </a:cxn>
                <a:cxn ang="0">
                  <a:pos x="4" y="6"/>
                </a:cxn>
                <a:cxn ang="0">
                  <a:pos x="5" y="6"/>
                </a:cxn>
                <a:cxn ang="0">
                  <a:pos x="5" y="5"/>
                </a:cxn>
                <a:cxn ang="0">
                  <a:pos x="6" y="4"/>
                </a:cxn>
                <a:cxn ang="0">
                  <a:pos x="6" y="2"/>
                </a:cxn>
                <a:cxn ang="0">
                  <a:pos x="6" y="1"/>
                </a:cxn>
                <a:cxn ang="0">
                  <a:pos x="5" y="1"/>
                </a:cxn>
                <a:cxn ang="0">
                  <a:pos x="5" y="0"/>
                </a:cxn>
                <a:cxn ang="0">
                  <a:pos x="4" y="0"/>
                </a:cxn>
                <a:cxn ang="0">
                  <a:pos x="3" y="0"/>
                </a:cxn>
                <a:cxn ang="0">
                  <a:pos x="2" y="1"/>
                </a:cxn>
                <a:cxn ang="0">
                  <a:pos x="0" y="1"/>
                </a:cxn>
                <a:cxn ang="0">
                  <a:pos x="0" y="2"/>
                </a:cxn>
                <a:cxn ang="0">
                  <a:pos x="0" y="2"/>
                </a:cxn>
              </a:cxnLst>
              <a:rect l="0" t="0" r="r" b="b"/>
              <a:pathLst>
                <a:path w="6" h="6">
                  <a:moveTo>
                    <a:pt x="0" y="2"/>
                  </a:moveTo>
                  <a:lnTo>
                    <a:pt x="0" y="4"/>
                  </a:lnTo>
                  <a:lnTo>
                    <a:pt x="2" y="5"/>
                  </a:lnTo>
                  <a:lnTo>
                    <a:pt x="3" y="6"/>
                  </a:lnTo>
                  <a:lnTo>
                    <a:pt x="4" y="6"/>
                  </a:lnTo>
                  <a:lnTo>
                    <a:pt x="5" y="6"/>
                  </a:lnTo>
                  <a:lnTo>
                    <a:pt x="5" y="5"/>
                  </a:lnTo>
                  <a:lnTo>
                    <a:pt x="6" y="4"/>
                  </a:lnTo>
                  <a:lnTo>
                    <a:pt x="6" y="2"/>
                  </a:lnTo>
                  <a:lnTo>
                    <a:pt x="6" y="1"/>
                  </a:lnTo>
                  <a:lnTo>
                    <a:pt x="5" y="1"/>
                  </a:lnTo>
                  <a:lnTo>
                    <a:pt x="5" y="0"/>
                  </a:lnTo>
                  <a:lnTo>
                    <a:pt x="4" y="0"/>
                  </a:lnTo>
                  <a:lnTo>
                    <a:pt x="3" y="0"/>
                  </a:lnTo>
                  <a:lnTo>
                    <a:pt x="2" y="1"/>
                  </a:lnTo>
                  <a:lnTo>
                    <a:pt x="0" y="1"/>
                  </a:lnTo>
                  <a:lnTo>
                    <a:pt x="0" y="2"/>
                  </a:lnTo>
                  <a:lnTo>
                    <a:pt x="0" y="2"/>
                  </a:lnTo>
                  <a:close/>
                </a:path>
              </a:pathLst>
            </a:custGeom>
            <a:solidFill>
              <a:srgbClr val="000000"/>
            </a:solidFill>
            <a:ln w="9525">
              <a:noFill/>
              <a:round/>
              <a:headEnd/>
              <a:tailEnd/>
            </a:ln>
          </p:spPr>
          <p:txBody>
            <a:bodyPr/>
            <a:lstStyle/>
            <a:p>
              <a:endParaRPr lang="en-US"/>
            </a:p>
          </p:txBody>
        </p:sp>
        <p:sp>
          <p:nvSpPr>
            <p:cNvPr id="172083" name="Freeform 51"/>
            <p:cNvSpPr>
              <a:spLocks/>
            </p:cNvSpPr>
            <p:nvPr/>
          </p:nvSpPr>
          <p:spPr bwMode="auto">
            <a:xfrm>
              <a:off x="4190" y="3639"/>
              <a:ext cx="3" cy="3"/>
            </a:xfrm>
            <a:custGeom>
              <a:avLst/>
              <a:gdLst/>
              <a:ahLst/>
              <a:cxnLst>
                <a:cxn ang="0">
                  <a:pos x="0" y="7"/>
                </a:cxn>
                <a:cxn ang="0">
                  <a:pos x="0" y="9"/>
                </a:cxn>
                <a:cxn ang="0">
                  <a:pos x="2" y="12"/>
                </a:cxn>
                <a:cxn ang="0">
                  <a:pos x="3" y="13"/>
                </a:cxn>
                <a:cxn ang="0">
                  <a:pos x="7" y="14"/>
                </a:cxn>
                <a:cxn ang="0">
                  <a:pos x="9" y="13"/>
                </a:cxn>
                <a:cxn ang="0">
                  <a:pos x="11" y="12"/>
                </a:cxn>
                <a:cxn ang="0">
                  <a:pos x="13" y="9"/>
                </a:cxn>
                <a:cxn ang="0">
                  <a:pos x="13" y="7"/>
                </a:cxn>
                <a:cxn ang="0">
                  <a:pos x="13" y="5"/>
                </a:cxn>
                <a:cxn ang="0">
                  <a:pos x="11" y="2"/>
                </a:cxn>
                <a:cxn ang="0">
                  <a:pos x="9" y="1"/>
                </a:cxn>
                <a:cxn ang="0">
                  <a:pos x="7" y="0"/>
                </a:cxn>
                <a:cxn ang="0">
                  <a:pos x="3" y="1"/>
                </a:cxn>
                <a:cxn ang="0">
                  <a:pos x="2" y="2"/>
                </a:cxn>
                <a:cxn ang="0">
                  <a:pos x="0" y="5"/>
                </a:cxn>
                <a:cxn ang="0">
                  <a:pos x="0" y="7"/>
                </a:cxn>
                <a:cxn ang="0">
                  <a:pos x="0" y="7"/>
                </a:cxn>
              </a:cxnLst>
              <a:rect l="0" t="0" r="r" b="b"/>
              <a:pathLst>
                <a:path w="13" h="14">
                  <a:moveTo>
                    <a:pt x="0" y="7"/>
                  </a:moveTo>
                  <a:lnTo>
                    <a:pt x="0" y="9"/>
                  </a:lnTo>
                  <a:lnTo>
                    <a:pt x="2" y="12"/>
                  </a:lnTo>
                  <a:lnTo>
                    <a:pt x="3" y="13"/>
                  </a:lnTo>
                  <a:lnTo>
                    <a:pt x="7" y="14"/>
                  </a:lnTo>
                  <a:lnTo>
                    <a:pt x="9" y="13"/>
                  </a:lnTo>
                  <a:lnTo>
                    <a:pt x="11" y="12"/>
                  </a:lnTo>
                  <a:lnTo>
                    <a:pt x="13" y="9"/>
                  </a:lnTo>
                  <a:lnTo>
                    <a:pt x="13" y="7"/>
                  </a:lnTo>
                  <a:lnTo>
                    <a:pt x="13" y="5"/>
                  </a:lnTo>
                  <a:lnTo>
                    <a:pt x="11" y="2"/>
                  </a:lnTo>
                  <a:lnTo>
                    <a:pt x="9" y="1"/>
                  </a:lnTo>
                  <a:lnTo>
                    <a:pt x="7" y="0"/>
                  </a:lnTo>
                  <a:lnTo>
                    <a:pt x="3" y="1"/>
                  </a:lnTo>
                  <a:lnTo>
                    <a:pt x="2" y="2"/>
                  </a:lnTo>
                  <a:lnTo>
                    <a:pt x="0" y="5"/>
                  </a:lnTo>
                  <a:lnTo>
                    <a:pt x="0" y="7"/>
                  </a:lnTo>
                  <a:lnTo>
                    <a:pt x="0" y="7"/>
                  </a:lnTo>
                  <a:close/>
                </a:path>
              </a:pathLst>
            </a:custGeom>
            <a:solidFill>
              <a:srgbClr val="000000"/>
            </a:solidFill>
            <a:ln w="9525">
              <a:noFill/>
              <a:round/>
              <a:headEnd/>
              <a:tailEnd/>
            </a:ln>
          </p:spPr>
          <p:txBody>
            <a:bodyPr/>
            <a:lstStyle/>
            <a:p>
              <a:endParaRPr lang="en-US"/>
            </a:p>
          </p:txBody>
        </p:sp>
        <p:sp>
          <p:nvSpPr>
            <p:cNvPr id="172084" name="Freeform 52"/>
            <p:cNvSpPr>
              <a:spLocks/>
            </p:cNvSpPr>
            <p:nvPr/>
          </p:nvSpPr>
          <p:spPr bwMode="auto">
            <a:xfrm>
              <a:off x="4179" y="3644"/>
              <a:ext cx="3" cy="2"/>
            </a:xfrm>
            <a:custGeom>
              <a:avLst/>
              <a:gdLst/>
              <a:ahLst/>
              <a:cxnLst>
                <a:cxn ang="0">
                  <a:pos x="0" y="5"/>
                </a:cxn>
                <a:cxn ang="0">
                  <a:pos x="0" y="6"/>
                </a:cxn>
                <a:cxn ang="0">
                  <a:pos x="1" y="8"/>
                </a:cxn>
                <a:cxn ang="0">
                  <a:pos x="3" y="9"/>
                </a:cxn>
                <a:cxn ang="0">
                  <a:pos x="4" y="9"/>
                </a:cxn>
                <a:cxn ang="0">
                  <a:pos x="6" y="9"/>
                </a:cxn>
                <a:cxn ang="0">
                  <a:pos x="8" y="8"/>
                </a:cxn>
                <a:cxn ang="0">
                  <a:pos x="9" y="6"/>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9">
                  <a:moveTo>
                    <a:pt x="0" y="5"/>
                  </a:moveTo>
                  <a:lnTo>
                    <a:pt x="0" y="6"/>
                  </a:lnTo>
                  <a:lnTo>
                    <a:pt x="1" y="8"/>
                  </a:lnTo>
                  <a:lnTo>
                    <a:pt x="3" y="9"/>
                  </a:lnTo>
                  <a:lnTo>
                    <a:pt x="4" y="9"/>
                  </a:lnTo>
                  <a:lnTo>
                    <a:pt x="6" y="9"/>
                  </a:lnTo>
                  <a:lnTo>
                    <a:pt x="8" y="8"/>
                  </a:lnTo>
                  <a:lnTo>
                    <a:pt x="9" y="6"/>
                  </a:lnTo>
                  <a:lnTo>
                    <a:pt x="9" y="5"/>
                  </a:lnTo>
                  <a:lnTo>
                    <a:pt x="9" y="3"/>
                  </a:lnTo>
                  <a:lnTo>
                    <a:pt x="8" y="1"/>
                  </a:lnTo>
                  <a:lnTo>
                    <a:pt x="6" y="0"/>
                  </a:lnTo>
                  <a:lnTo>
                    <a:pt x="4" y="0"/>
                  </a:lnTo>
                  <a:lnTo>
                    <a:pt x="3" y="0"/>
                  </a:lnTo>
                  <a:lnTo>
                    <a:pt x="1" y="1"/>
                  </a:lnTo>
                  <a:lnTo>
                    <a:pt x="0" y="3"/>
                  </a:lnTo>
                  <a:lnTo>
                    <a:pt x="0" y="5"/>
                  </a:lnTo>
                  <a:lnTo>
                    <a:pt x="0" y="5"/>
                  </a:lnTo>
                  <a:close/>
                </a:path>
              </a:pathLst>
            </a:custGeom>
            <a:solidFill>
              <a:srgbClr val="000000"/>
            </a:solidFill>
            <a:ln w="9525">
              <a:noFill/>
              <a:round/>
              <a:headEnd/>
              <a:tailEnd/>
            </a:ln>
          </p:spPr>
          <p:txBody>
            <a:bodyPr/>
            <a:lstStyle/>
            <a:p>
              <a:endParaRPr lang="en-US"/>
            </a:p>
          </p:txBody>
        </p:sp>
        <p:sp>
          <p:nvSpPr>
            <p:cNvPr id="172085" name="Freeform 53"/>
            <p:cNvSpPr>
              <a:spLocks/>
            </p:cNvSpPr>
            <p:nvPr/>
          </p:nvSpPr>
          <p:spPr bwMode="auto">
            <a:xfrm>
              <a:off x="4173" y="3688"/>
              <a:ext cx="15" cy="15"/>
            </a:xfrm>
            <a:custGeom>
              <a:avLst/>
              <a:gdLst/>
              <a:ahLst/>
              <a:cxnLst>
                <a:cxn ang="0">
                  <a:pos x="6" y="53"/>
                </a:cxn>
                <a:cxn ang="0">
                  <a:pos x="12" y="59"/>
                </a:cxn>
                <a:cxn ang="0">
                  <a:pos x="20" y="61"/>
                </a:cxn>
                <a:cxn ang="0">
                  <a:pos x="26" y="61"/>
                </a:cxn>
                <a:cxn ang="0">
                  <a:pos x="29" y="60"/>
                </a:cxn>
                <a:cxn ang="0">
                  <a:pos x="31" y="60"/>
                </a:cxn>
                <a:cxn ang="0">
                  <a:pos x="35" y="58"/>
                </a:cxn>
                <a:cxn ang="0">
                  <a:pos x="40" y="57"/>
                </a:cxn>
                <a:cxn ang="0">
                  <a:pos x="47" y="53"/>
                </a:cxn>
                <a:cxn ang="0">
                  <a:pos x="52" y="50"/>
                </a:cxn>
                <a:cxn ang="0">
                  <a:pos x="56" y="46"/>
                </a:cxn>
                <a:cxn ang="0">
                  <a:pos x="59" y="41"/>
                </a:cxn>
                <a:cxn ang="0">
                  <a:pos x="58" y="37"/>
                </a:cxn>
                <a:cxn ang="0">
                  <a:pos x="47" y="29"/>
                </a:cxn>
                <a:cxn ang="0">
                  <a:pos x="36" y="32"/>
                </a:cxn>
                <a:cxn ang="0">
                  <a:pos x="28" y="39"/>
                </a:cxn>
                <a:cxn ang="0">
                  <a:pos x="25" y="43"/>
                </a:cxn>
                <a:cxn ang="0">
                  <a:pos x="24" y="36"/>
                </a:cxn>
                <a:cxn ang="0">
                  <a:pos x="19" y="22"/>
                </a:cxn>
                <a:cxn ang="0">
                  <a:pos x="11" y="6"/>
                </a:cxn>
                <a:cxn ang="0">
                  <a:pos x="1" y="0"/>
                </a:cxn>
                <a:cxn ang="0">
                  <a:pos x="0" y="16"/>
                </a:cxn>
                <a:cxn ang="0">
                  <a:pos x="3" y="33"/>
                </a:cxn>
                <a:cxn ang="0">
                  <a:pos x="5" y="47"/>
                </a:cxn>
                <a:cxn ang="0">
                  <a:pos x="6" y="53"/>
                </a:cxn>
              </a:cxnLst>
              <a:rect l="0" t="0" r="r" b="b"/>
              <a:pathLst>
                <a:path w="59" h="61">
                  <a:moveTo>
                    <a:pt x="6" y="53"/>
                  </a:moveTo>
                  <a:lnTo>
                    <a:pt x="12" y="59"/>
                  </a:lnTo>
                  <a:lnTo>
                    <a:pt x="20" y="61"/>
                  </a:lnTo>
                  <a:lnTo>
                    <a:pt x="26" y="61"/>
                  </a:lnTo>
                  <a:lnTo>
                    <a:pt x="29" y="60"/>
                  </a:lnTo>
                  <a:lnTo>
                    <a:pt x="31" y="60"/>
                  </a:lnTo>
                  <a:lnTo>
                    <a:pt x="35" y="58"/>
                  </a:lnTo>
                  <a:lnTo>
                    <a:pt x="40" y="57"/>
                  </a:lnTo>
                  <a:lnTo>
                    <a:pt x="47" y="53"/>
                  </a:lnTo>
                  <a:lnTo>
                    <a:pt x="52" y="50"/>
                  </a:lnTo>
                  <a:lnTo>
                    <a:pt x="56" y="46"/>
                  </a:lnTo>
                  <a:lnTo>
                    <a:pt x="59" y="41"/>
                  </a:lnTo>
                  <a:lnTo>
                    <a:pt x="58" y="37"/>
                  </a:lnTo>
                  <a:lnTo>
                    <a:pt x="47" y="29"/>
                  </a:lnTo>
                  <a:lnTo>
                    <a:pt x="36" y="32"/>
                  </a:lnTo>
                  <a:lnTo>
                    <a:pt x="28" y="39"/>
                  </a:lnTo>
                  <a:lnTo>
                    <a:pt x="25" y="43"/>
                  </a:lnTo>
                  <a:lnTo>
                    <a:pt x="24" y="36"/>
                  </a:lnTo>
                  <a:lnTo>
                    <a:pt x="19" y="22"/>
                  </a:lnTo>
                  <a:lnTo>
                    <a:pt x="11" y="6"/>
                  </a:lnTo>
                  <a:lnTo>
                    <a:pt x="1" y="0"/>
                  </a:lnTo>
                  <a:lnTo>
                    <a:pt x="0" y="16"/>
                  </a:lnTo>
                  <a:lnTo>
                    <a:pt x="3" y="33"/>
                  </a:lnTo>
                  <a:lnTo>
                    <a:pt x="5" y="47"/>
                  </a:lnTo>
                  <a:lnTo>
                    <a:pt x="6" y="53"/>
                  </a:lnTo>
                  <a:close/>
                </a:path>
              </a:pathLst>
            </a:custGeom>
            <a:solidFill>
              <a:srgbClr val="000000"/>
            </a:solidFill>
            <a:ln w="9525">
              <a:noFill/>
              <a:round/>
              <a:headEnd/>
              <a:tailEnd/>
            </a:ln>
          </p:spPr>
          <p:txBody>
            <a:bodyPr/>
            <a:lstStyle/>
            <a:p>
              <a:endParaRPr lang="en-US"/>
            </a:p>
          </p:txBody>
        </p:sp>
        <p:sp>
          <p:nvSpPr>
            <p:cNvPr id="172086" name="Freeform 54"/>
            <p:cNvSpPr>
              <a:spLocks/>
            </p:cNvSpPr>
            <p:nvPr/>
          </p:nvSpPr>
          <p:spPr bwMode="auto">
            <a:xfrm>
              <a:off x="4188" y="3684"/>
              <a:ext cx="13" cy="12"/>
            </a:xfrm>
            <a:custGeom>
              <a:avLst/>
              <a:gdLst/>
              <a:ahLst/>
              <a:cxnLst>
                <a:cxn ang="0">
                  <a:pos x="18" y="48"/>
                </a:cxn>
                <a:cxn ang="0">
                  <a:pos x="23" y="48"/>
                </a:cxn>
                <a:cxn ang="0">
                  <a:pos x="30" y="47"/>
                </a:cxn>
                <a:cxn ang="0">
                  <a:pos x="37" y="46"/>
                </a:cxn>
                <a:cxn ang="0">
                  <a:pos x="44" y="45"/>
                </a:cxn>
                <a:cxn ang="0">
                  <a:pos x="50" y="43"/>
                </a:cxn>
                <a:cxn ang="0">
                  <a:pos x="53" y="39"/>
                </a:cxn>
                <a:cxn ang="0">
                  <a:pos x="54" y="36"/>
                </a:cxn>
                <a:cxn ang="0">
                  <a:pos x="52" y="31"/>
                </a:cxn>
                <a:cxn ang="0">
                  <a:pos x="43" y="26"/>
                </a:cxn>
                <a:cxn ang="0">
                  <a:pos x="32" y="27"/>
                </a:cxn>
                <a:cxn ang="0">
                  <a:pos x="23" y="31"/>
                </a:cxn>
                <a:cxn ang="0">
                  <a:pos x="19" y="33"/>
                </a:cxn>
                <a:cxn ang="0">
                  <a:pos x="16" y="24"/>
                </a:cxn>
                <a:cxn ang="0">
                  <a:pos x="15" y="11"/>
                </a:cxn>
                <a:cxn ang="0">
                  <a:pos x="11" y="2"/>
                </a:cxn>
                <a:cxn ang="0">
                  <a:pos x="0" y="0"/>
                </a:cxn>
                <a:cxn ang="0">
                  <a:pos x="0" y="23"/>
                </a:cxn>
                <a:cxn ang="0">
                  <a:pos x="7" y="37"/>
                </a:cxn>
                <a:cxn ang="0">
                  <a:pos x="15" y="46"/>
                </a:cxn>
                <a:cxn ang="0">
                  <a:pos x="18" y="48"/>
                </a:cxn>
              </a:cxnLst>
              <a:rect l="0" t="0" r="r" b="b"/>
              <a:pathLst>
                <a:path w="54" h="48">
                  <a:moveTo>
                    <a:pt x="18" y="48"/>
                  </a:moveTo>
                  <a:lnTo>
                    <a:pt x="23" y="48"/>
                  </a:lnTo>
                  <a:lnTo>
                    <a:pt x="30" y="47"/>
                  </a:lnTo>
                  <a:lnTo>
                    <a:pt x="37" y="46"/>
                  </a:lnTo>
                  <a:lnTo>
                    <a:pt x="44" y="45"/>
                  </a:lnTo>
                  <a:lnTo>
                    <a:pt x="50" y="43"/>
                  </a:lnTo>
                  <a:lnTo>
                    <a:pt x="53" y="39"/>
                  </a:lnTo>
                  <a:lnTo>
                    <a:pt x="54" y="36"/>
                  </a:lnTo>
                  <a:lnTo>
                    <a:pt x="52" y="31"/>
                  </a:lnTo>
                  <a:lnTo>
                    <a:pt x="43" y="26"/>
                  </a:lnTo>
                  <a:lnTo>
                    <a:pt x="32" y="27"/>
                  </a:lnTo>
                  <a:lnTo>
                    <a:pt x="23" y="31"/>
                  </a:lnTo>
                  <a:lnTo>
                    <a:pt x="19" y="33"/>
                  </a:lnTo>
                  <a:lnTo>
                    <a:pt x="16" y="24"/>
                  </a:lnTo>
                  <a:lnTo>
                    <a:pt x="15" y="11"/>
                  </a:lnTo>
                  <a:lnTo>
                    <a:pt x="11" y="2"/>
                  </a:lnTo>
                  <a:lnTo>
                    <a:pt x="0" y="0"/>
                  </a:lnTo>
                  <a:lnTo>
                    <a:pt x="0" y="23"/>
                  </a:lnTo>
                  <a:lnTo>
                    <a:pt x="7" y="37"/>
                  </a:lnTo>
                  <a:lnTo>
                    <a:pt x="15" y="46"/>
                  </a:lnTo>
                  <a:lnTo>
                    <a:pt x="18" y="48"/>
                  </a:lnTo>
                  <a:close/>
                </a:path>
              </a:pathLst>
            </a:custGeom>
            <a:solidFill>
              <a:srgbClr val="000000"/>
            </a:solidFill>
            <a:ln w="9525">
              <a:noFill/>
              <a:round/>
              <a:headEnd/>
              <a:tailEnd/>
            </a:ln>
          </p:spPr>
          <p:txBody>
            <a:bodyPr/>
            <a:lstStyle/>
            <a:p>
              <a:endParaRPr lang="en-US"/>
            </a:p>
          </p:txBody>
        </p:sp>
        <p:sp>
          <p:nvSpPr>
            <p:cNvPr id="172087" name="Freeform 55"/>
            <p:cNvSpPr>
              <a:spLocks/>
            </p:cNvSpPr>
            <p:nvPr/>
          </p:nvSpPr>
          <p:spPr bwMode="auto">
            <a:xfrm>
              <a:off x="4199" y="3679"/>
              <a:ext cx="13" cy="12"/>
            </a:xfrm>
            <a:custGeom>
              <a:avLst/>
              <a:gdLst/>
              <a:ahLst/>
              <a:cxnLst>
                <a:cxn ang="0">
                  <a:pos x="5" y="38"/>
                </a:cxn>
                <a:cxn ang="0">
                  <a:pos x="12" y="45"/>
                </a:cxn>
                <a:cxn ang="0">
                  <a:pos x="17" y="48"/>
                </a:cxn>
                <a:cxn ang="0">
                  <a:pos x="24" y="49"/>
                </a:cxn>
                <a:cxn ang="0">
                  <a:pos x="30" y="49"/>
                </a:cxn>
                <a:cxn ang="0">
                  <a:pos x="36" y="48"/>
                </a:cxn>
                <a:cxn ang="0">
                  <a:pos x="41" y="46"/>
                </a:cxn>
                <a:cxn ang="0">
                  <a:pos x="46" y="44"/>
                </a:cxn>
                <a:cxn ang="0">
                  <a:pos x="48" y="42"/>
                </a:cxn>
                <a:cxn ang="0">
                  <a:pos x="51" y="41"/>
                </a:cxn>
                <a:cxn ang="0">
                  <a:pos x="54" y="39"/>
                </a:cxn>
                <a:cxn ang="0">
                  <a:pos x="55" y="35"/>
                </a:cxn>
                <a:cxn ang="0">
                  <a:pos x="54" y="33"/>
                </a:cxn>
                <a:cxn ang="0">
                  <a:pos x="43" y="26"/>
                </a:cxn>
                <a:cxn ang="0">
                  <a:pos x="33" y="26"/>
                </a:cxn>
                <a:cxn ang="0">
                  <a:pos x="26" y="28"/>
                </a:cxn>
                <a:cxn ang="0">
                  <a:pos x="22" y="31"/>
                </a:cxn>
                <a:cxn ang="0">
                  <a:pos x="21" y="25"/>
                </a:cxn>
                <a:cxn ang="0">
                  <a:pos x="16" y="13"/>
                </a:cxn>
                <a:cxn ang="0">
                  <a:pos x="9" y="3"/>
                </a:cxn>
                <a:cxn ang="0">
                  <a:pos x="1" y="0"/>
                </a:cxn>
                <a:cxn ang="0">
                  <a:pos x="0" y="12"/>
                </a:cxn>
                <a:cxn ang="0">
                  <a:pos x="1" y="25"/>
                </a:cxn>
                <a:cxn ang="0">
                  <a:pos x="3" y="34"/>
                </a:cxn>
                <a:cxn ang="0">
                  <a:pos x="5" y="38"/>
                </a:cxn>
              </a:cxnLst>
              <a:rect l="0" t="0" r="r" b="b"/>
              <a:pathLst>
                <a:path w="55" h="49">
                  <a:moveTo>
                    <a:pt x="5" y="38"/>
                  </a:moveTo>
                  <a:lnTo>
                    <a:pt x="12" y="45"/>
                  </a:lnTo>
                  <a:lnTo>
                    <a:pt x="17" y="48"/>
                  </a:lnTo>
                  <a:lnTo>
                    <a:pt x="24" y="49"/>
                  </a:lnTo>
                  <a:lnTo>
                    <a:pt x="30" y="49"/>
                  </a:lnTo>
                  <a:lnTo>
                    <a:pt x="36" y="48"/>
                  </a:lnTo>
                  <a:lnTo>
                    <a:pt x="41" y="46"/>
                  </a:lnTo>
                  <a:lnTo>
                    <a:pt x="46" y="44"/>
                  </a:lnTo>
                  <a:lnTo>
                    <a:pt x="48" y="42"/>
                  </a:lnTo>
                  <a:lnTo>
                    <a:pt x="51" y="41"/>
                  </a:lnTo>
                  <a:lnTo>
                    <a:pt x="54" y="39"/>
                  </a:lnTo>
                  <a:lnTo>
                    <a:pt x="55" y="35"/>
                  </a:lnTo>
                  <a:lnTo>
                    <a:pt x="54" y="33"/>
                  </a:lnTo>
                  <a:lnTo>
                    <a:pt x="43" y="26"/>
                  </a:lnTo>
                  <a:lnTo>
                    <a:pt x="33" y="26"/>
                  </a:lnTo>
                  <a:lnTo>
                    <a:pt x="26" y="28"/>
                  </a:lnTo>
                  <a:lnTo>
                    <a:pt x="22" y="31"/>
                  </a:lnTo>
                  <a:lnTo>
                    <a:pt x="21" y="25"/>
                  </a:lnTo>
                  <a:lnTo>
                    <a:pt x="16" y="13"/>
                  </a:lnTo>
                  <a:lnTo>
                    <a:pt x="9" y="3"/>
                  </a:lnTo>
                  <a:lnTo>
                    <a:pt x="1" y="0"/>
                  </a:lnTo>
                  <a:lnTo>
                    <a:pt x="0" y="12"/>
                  </a:lnTo>
                  <a:lnTo>
                    <a:pt x="1" y="25"/>
                  </a:lnTo>
                  <a:lnTo>
                    <a:pt x="3" y="34"/>
                  </a:lnTo>
                  <a:lnTo>
                    <a:pt x="5" y="38"/>
                  </a:lnTo>
                  <a:close/>
                </a:path>
              </a:pathLst>
            </a:custGeom>
            <a:solidFill>
              <a:srgbClr val="000000"/>
            </a:solidFill>
            <a:ln w="9525">
              <a:noFill/>
              <a:round/>
              <a:headEnd/>
              <a:tailEnd/>
            </a:ln>
          </p:spPr>
          <p:txBody>
            <a:bodyPr/>
            <a:lstStyle/>
            <a:p>
              <a:endParaRPr lang="en-US"/>
            </a:p>
          </p:txBody>
        </p:sp>
        <p:sp>
          <p:nvSpPr>
            <p:cNvPr id="172088" name="Freeform 56"/>
            <p:cNvSpPr>
              <a:spLocks/>
            </p:cNvSpPr>
            <p:nvPr/>
          </p:nvSpPr>
          <p:spPr bwMode="auto">
            <a:xfrm>
              <a:off x="4181" y="3712"/>
              <a:ext cx="15" cy="10"/>
            </a:xfrm>
            <a:custGeom>
              <a:avLst/>
              <a:gdLst/>
              <a:ahLst/>
              <a:cxnLst>
                <a:cxn ang="0">
                  <a:pos x="9" y="35"/>
                </a:cxn>
                <a:cxn ang="0">
                  <a:pos x="15" y="37"/>
                </a:cxn>
                <a:cxn ang="0">
                  <a:pos x="25" y="38"/>
                </a:cxn>
                <a:cxn ang="0">
                  <a:pos x="34" y="38"/>
                </a:cxn>
                <a:cxn ang="0">
                  <a:pos x="44" y="37"/>
                </a:cxn>
                <a:cxn ang="0">
                  <a:pos x="53" y="33"/>
                </a:cxn>
                <a:cxn ang="0">
                  <a:pos x="58" y="29"/>
                </a:cxn>
                <a:cxn ang="0">
                  <a:pos x="60" y="23"/>
                </a:cxn>
                <a:cxn ang="0">
                  <a:pos x="56" y="15"/>
                </a:cxn>
                <a:cxn ang="0">
                  <a:pos x="53" y="12"/>
                </a:cxn>
                <a:cxn ang="0">
                  <a:pos x="47" y="11"/>
                </a:cxn>
                <a:cxn ang="0">
                  <a:pos x="41" y="11"/>
                </a:cxn>
                <a:cxn ang="0">
                  <a:pos x="34" y="14"/>
                </a:cxn>
                <a:cxn ang="0">
                  <a:pos x="28" y="15"/>
                </a:cxn>
                <a:cxn ang="0">
                  <a:pos x="23" y="17"/>
                </a:cxn>
                <a:cxn ang="0">
                  <a:pos x="20" y="18"/>
                </a:cxn>
                <a:cxn ang="0">
                  <a:pos x="19" y="19"/>
                </a:cxn>
                <a:cxn ang="0">
                  <a:pos x="17" y="16"/>
                </a:cxn>
                <a:cxn ang="0">
                  <a:pos x="15" y="10"/>
                </a:cxn>
                <a:cxn ang="0">
                  <a:pos x="13" y="3"/>
                </a:cxn>
                <a:cxn ang="0">
                  <a:pos x="12" y="1"/>
                </a:cxn>
                <a:cxn ang="0">
                  <a:pos x="9" y="0"/>
                </a:cxn>
                <a:cxn ang="0">
                  <a:pos x="6" y="0"/>
                </a:cxn>
                <a:cxn ang="0">
                  <a:pos x="2" y="1"/>
                </a:cxn>
                <a:cxn ang="0">
                  <a:pos x="0" y="3"/>
                </a:cxn>
                <a:cxn ang="0">
                  <a:pos x="0" y="10"/>
                </a:cxn>
                <a:cxn ang="0">
                  <a:pos x="3" y="21"/>
                </a:cxn>
                <a:cxn ang="0">
                  <a:pos x="7" y="30"/>
                </a:cxn>
                <a:cxn ang="0">
                  <a:pos x="9" y="35"/>
                </a:cxn>
              </a:cxnLst>
              <a:rect l="0" t="0" r="r" b="b"/>
              <a:pathLst>
                <a:path w="60" h="38">
                  <a:moveTo>
                    <a:pt x="9" y="35"/>
                  </a:moveTo>
                  <a:lnTo>
                    <a:pt x="15" y="37"/>
                  </a:lnTo>
                  <a:lnTo>
                    <a:pt x="25" y="38"/>
                  </a:lnTo>
                  <a:lnTo>
                    <a:pt x="34" y="38"/>
                  </a:lnTo>
                  <a:lnTo>
                    <a:pt x="44" y="37"/>
                  </a:lnTo>
                  <a:lnTo>
                    <a:pt x="53" y="33"/>
                  </a:lnTo>
                  <a:lnTo>
                    <a:pt x="58" y="29"/>
                  </a:lnTo>
                  <a:lnTo>
                    <a:pt x="60" y="23"/>
                  </a:lnTo>
                  <a:lnTo>
                    <a:pt x="56" y="15"/>
                  </a:lnTo>
                  <a:lnTo>
                    <a:pt x="53" y="12"/>
                  </a:lnTo>
                  <a:lnTo>
                    <a:pt x="47" y="11"/>
                  </a:lnTo>
                  <a:lnTo>
                    <a:pt x="41" y="11"/>
                  </a:lnTo>
                  <a:lnTo>
                    <a:pt x="34" y="14"/>
                  </a:lnTo>
                  <a:lnTo>
                    <a:pt x="28" y="15"/>
                  </a:lnTo>
                  <a:lnTo>
                    <a:pt x="23" y="17"/>
                  </a:lnTo>
                  <a:lnTo>
                    <a:pt x="20" y="18"/>
                  </a:lnTo>
                  <a:lnTo>
                    <a:pt x="19" y="19"/>
                  </a:lnTo>
                  <a:lnTo>
                    <a:pt x="17" y="16"/>
                  </a:lnTo>
                  <a:lnTo>
                    <a:pt x="15" y="10"/>
                  </a:lnTo>
                  <a:lnTo>
                    <a:pt x="13" y="3"/>
                  </a:lnTo>
                  <a:lnTo>
                    <a:pt x="12" y="1"/>
                  </a:lnTo>
                  <a:lnTo>
                    <a:pt x="9" y="0"/>
                  </a:lnTo>
                  <a:lnTo>
                    <a:pt x="6" y="0"/>
                  </a:lnTo>
                  <a:lnTo>
                    <a:pt x="2" y="1"/>
                  </a:lnTo>
                  <a:lnTo>
                    <a:pt x="0" y="3"/>
                  </a:lnTo>
                  <a:lnTo>
                    <a:pt x="0" y="10"/>
                  </a:lnTo>
                  <a:lnTo>
                    <a:pt x="3" y="21"/>
                  </a:lnTo>
                  <a:lnTo>
                    <a:pt x="7" y="30"/>
                  </a:lnTo>
                  <a:lnTo>
                    <a:pt x="9" y="35"/>
                  </a:lnTo>
                  <a:close/>
                </a:path>
              </a:pathLst>
            </a:custGeom>
            <a:solidFill>
              <a:srgbClr val="000000"/>
            </a:solidFill>
            <a:ln w="9525">
              <a:noFill/>
              <a:round/>
              <a:headEnd/>
              <a:tailEnd/>
            </a:ln>
          </p:spPr>
          <p:txBody>
            <a:bodyPr/>
            <a:lstStyle/>
            <a:p>
              <a:endParaRPr lang="en-US"/>
            </a:p>
          </p:txBody>
        </p:sp>
        <p:sp>
          <p:nvSpPr>
            <p:cNvPr id="172089" name="Freeform 57"/>
            <p:cNvSpPr>
              <a:spLocks/>
            </p:cNvSpPr>
            <p:nvPr/>
          </p:nvSpPr>
          <p:spPr bwMode="auto">
            <a:xfrm>
              <a:off x="4198" y="3704"/>
              <a:ext cx="13" cy="12"/>
            </a:xfrm>
            <a:custGeom>
              <a:avLst/>
              <a:gdLst/>
              <a:ahLst/>
              <a:cxnLst>
                <a:cxn ang="0">
                  <a:pos x="11" y="43"/>
                </a:cxn>
                <a:cxn ang="0">
                  <a:pos x="17" y="44"/>
                </a:cxn>
                <a:cxn ang="0">
                  <a:pos x="27" y="47"/>
                </a:cxn>
                <a:cxn ang="0">
                  <a:pos x="37" y="46"/>
                </a:cxn>
                <a:cxn ang="0">
                  <a:pos x="45" y="41"/>
                </a:cxn>
                <a:cxn ang="0">
                  <a:pos x="48" y="40"/>
                </a:cxn>
                <a:cxn ang="0">
                  <a:pos x="49" y="37"/>
                </a:cxn>
                <a:cxn ang="0">
                  <a:pos x="50" y="35"/>
                </a:cxn>
                <a:cxn ang="0">
                  <a:pos x="49" y="33"/>
                </a:cxn>
                <a:cxn ang="0">
                  <a:pos x="48" y="29"/>
                </a:cxn>
                <a:cxn ang="0">
                  <a:pos x="45" y="27"/>
                </a:cxn>
                <a:cxn ang="0">
                  <a:pos x="42" y="26"/>
                </a:cxn>
                <a:cxn ang="0">
                  <a:pos x="37" y="27"/>
                </a:cxn>
                <a:cxn ang="0">
                  <a:pos x="30" y="29"/>
                </a:cxn>
                <a:cxn ang="0">
                  <a:pos x="23" y="29"/>
                </a:cxn>
                <a:cxn ang="0">
                  <a:pos x="18" y="29"/>
                </a:cxn>
                <a:cxn ang="0">
                  <a:pos x="16" y="29"/>
                </a:cxn>
                <a:cxn ang="0">
                  <a:pos x="16" y="25"/>
                </a:cxn>
                <a:cxn ang="0">
                  <a:pos x="16" y="14"/>
                </a:cxn>
                <a:cxn ang="0">
                  <a:pos x="13" y="3"/>
                </a:cxn>
                <a:cxn ang="0">
                  <a:pos x="6" y="0"/>
                </a:cxn>
                <a:cxn ang="0">
                  <a:pos x="0" y="15"/>
                </a:cxn>
                <a:cxn ang="0">
                  <a:pos x="0" y="28"/>
                </a:cxn>
                <a:cxn ang="0">
                  <a:pos x="4" y="37"/>
                </a:cxn>
                <a:cxn ang="0">
                  <a:pos x="11" y="43"/>
                </a:cxn>
              </a:cxnLst>
              <a:rect l="0" t="0" r="r" b="b"/>
              <a:pathLst>
                <a:path w="50" h="47">
                  <a:moveTo>
                    <a:pt x="11" y="43"/>
                  </a:moveTo>
                  <a:lnTo>
                    <a:pt x="17" y="44"/>
                  </a:lnTo>
                  <a:lnTo>
                    <a:pt x="27" y="47"/>
                  </a:lnTo>
                  <a:lnTo>
                    <a:pt x="37" y="46"/>
                  </a:lnTo>
                  <a:lnTo>
                    <a:pt x="45" y="41"/>
                  </a:lnTo>
                  <a:lnTo>
                    <a:pt x="48" y="40"/>
                  </a:lnTo>
                  <a:lnTo>
                    <a:pt x="49" y="37"/>
                  </a:lnTo>
                  <a:lnTo>
                    <a:pt x="50" y="35"/>
                  </a:lnTo>
                  <a:lnTo>
                    <a:pt x="49" y="33"/>
                  </a:lnTo>
                  <a:lnTo>
                    <a:pt x="48" y="29"/>
                  </a:lnTo>
                  <a:lnTo>
                    <a:pt x="45" y="27"/>
                  </a:lnTo>
                  <a:lnTo>
                    <a:pt x="42" y="26"/>
                  </a:lnTo>
                  <a:lnTo>
                    <a:pt x="37" y="27"/>
                  </a:lnTo>
                  <a:lnTo>
                    <a:pt x="30" y="29"/>
                  </a:lnTo>
                  <a:lnTo>
                    <a:pt x="23" y="29"/>
                  </a:lnTo>
                  <a:lnTo>
                    <a:pt x="18" y="29"/>
                  </a:lnTo>
                  <a:lnTo>
                    <a:pt x="16" y="29"/>
                  </a:lnTo>
                  <a:lnTo>
                    <a:pt x="16" y="25"/>
                  </a:lnTo>
                  <a:lnTo>
                    <a:pt x="16" y="14"/>
                  </a:lnTo>
                  <a:lnTo>
                    <a:pt x="13" y="3"/>
                  </a:lnTo>
                  <a:lnTo>
                    <a:pt x="6" y="0"/>
                  </a:lnTo>
                  <a:lnTo>
                    <a:pt x="0" y="15"/>
                  </a:lnTo>
                  <a:lnTo>
                    <a:pt x="0" y="28"/>
                  </a:lnTo>
                  <a:lnTo>
                    <a:pt x="4" y="37"/>
                  </a:lnTo>
                  <a:lnTo>
                    <a:pt x="11" y="43"/>
                  </a:lnTo>
                  <a:close/>
                </a:path>
              </a:pathLst>
            </a:custGeom>
            <a:solidFill>
              <a:srgbClr val="000000"/>
            </a:solidFill>
            <a:ln w="9525">
              <a:noFill/>
              <a:round/>
              <a:headEnd/>
              <a:tailEnd/>
            </a:ln>
          </p:spPr>
          <p:txBody>
            <a:bodyPr/>
            <a:lstStyle/>
            <a:p>
              <a:endParaRPr lang="en-US"/>
            </a:p>
          </p:txBody>
        </p:sp>
        <p:sp>
          <p:nvSpPr>
            <p:cNvPr id="172090" name="Freeform 58"/>
            <p:cNvSpPr>
              <a:spLocks/>
            </p:cNvSpPr>
            <p:nvPr/>
          </p:nvSpPr>
          <p:spPr bwMode="auto">
            <a:xfrm>
              <a:off x="4211" y="3700"/>
              <a:ext cx="13" cy="12"/>
            </a:xfrm>
            <a:custGeom>
              <a:avLst/>
              <a:gdLst/>
              <a:ahLst/>
              <a:cxnLst>
                <a:cxn ang="0">
                  <a:pos x="19" y="42"/>
                </a:cxn>
                <a:cxn ang="0">
                  <a:pos x="26" y="45"/>
                </a:cxn>
                <a:cxn ang="0">
                  <a:pos x="33" y="44"/>
                </a:cxn>
                <a:cxn ang="0">
                  <a:pos x="40" y="42"/>
                </a:cxn>
                <a:cxn ang="0">
                  <a:pos x="47" y="38"/>
                </a:cxn>
                <a:cxn ang="0">
                  <a:pos x="50" y="36"/>
                </a:cxn>
                <a:cxn ang="0">
                  <a:pos x="51" y="34"/>
                </a:cxn>
                <a:cxn ang="0">
                  <a:pos x="51" y="30"/>
                </a:cxn>
                <a:cxn ang="0">
                  <a:pos x="50" y="27"/>
                </a:cxn>
                <a:cxn ang="0">
                  <a:pos x="42" y="22"/>
                </a:cxn>
                <a:cxn ang="0">
                  <a:pos x="36" y="23"/>
                </a:cxn>
                <a:cxn ang="0">
                  <a:pos x="31" y="28"/>
                </a:cxn>
                <a:cxn ang="0">
                  <a:pos x="28" y="31"/>
                </a:cxn>
                <a:cxn ang="0">
                  <a:pos x="26" y="25"/>
                </a:cxn>
                <a:cxn ang="0">
                  <a:pos x="20" y="14"/>
                </a:cxn>
                <a:cxn ang="0">
                  <a:pos x="13" y="3"/>
                </a:cxn>
                <a:cxn ang="0">
                  <a:pos x="5" y="0"/>
                </a:cxn>
                <a:cxn ang="0">
                  <a:pos x="0" y="16"/>
                </a:cxn>
                <a:cxn ang="0">
                  <a:pos x="6" y="29"/>
                </a:cxn>
                <a:cxn ang="0">
                  <a:pos x="14" y="38"/>
                </a:cxn>
                <a:cxn ang="0">
                  <a:pos x="19" y="42"/>
                </a:cxn>
              </a:cxnLst>
              <a:rect l="0" t="0" r="r" b="b"/>
              <a:pathLst>
                <a:path w="51" h="45">
                  <a:moveTo>
                    <a:pt x="19" y="42"/>
                  </a:moveTo>
                  <a:lnTo>
                    <a:pt x="26" y="45"/>
                  </a:lnTo>
                  <a:lnTo>
                    <a:pt x="33" y="44"/>
                  </a:lnTo>
                  <a:lnTo>
                    <a:pt x="40" y="42"/>
                  </a:lnTo>
                  <a:lnTo>
                    <a:pt x="47" y="38"/>
                  </a:lnTo>
                  <a:lnTo>
                    <a:pt x="50" y="36"/>
                  </a:lnTo>
                  <a:lnTo>
                    <a:pt x="51" y="34"/>
                  </a:lnTo>
                  <a:lnTo>
                    <a:pt x="51" y="30"/>
                  </a:lnTo>
                  <a:lnTo>
                    <a:pt x="50" y="27"/>
                  </a:lnTo>
                  <a:lnTo>
                    <a:pt x="42" y="22"/>
                  </a:lnTo>
                  <a:lnTo>
                    <a:pt x="36" y="23"/>
                  </a:lnTo>
                  <a:lnTo>
                    <a:pt x="31" y="28"/>
                  </a:lnTo>
                  <a:lnTo>
                    <a:pt x="28" y="31"/>
                  </a:lnTo>
                  <a:lnTo>
                    <a:pt x="26" y="25"/>
                  </a:lnTo>
                  <a:lnTo>
                    <a:pt x="20" y="14"/>
                  </a:lnTo>
                  <a:lnTo>
                    <a:pt x="13" y="3"/>
                  </a:lnTo>
                  <a:lnTo>
                    <a:pt x="5" y="0"/>
                  </a:lnTo>
                  <a:lnTo>
                    <a:pt x="0" y="16"/>
                  </a:lnTo>
                  <a:lnTo>
                    <a:pt x="6" y="29"/>
                  </a:lnTo>
                  <a:lnTo>
                    <a:pt x="14" y="38"/>
                  </a:lnTo>
                  <a:lnTo>
                    <a:pt x="19" y="42"/>
                  </a:lnTo>
                  <a:close/>
                </a:path>
              </a:pathLst>
            </a:custGeom>
            <a:solidFill>
              <a:srgbClr val="000000"/>
            </a:solidFill>
            <a:ln w="9525">
              <a:noFill/>
              <a:round/>
              <a:headEnd/>
              <a:tailEnd/>
            </a:ln>
          </p:spPr>
          <p:txBody>
            <a:bodyPr/>
            <a:lstStyle/>
            <a:p>
              <a:endParaRPr lang="en-US"/>
            </a:p>
          </p:txBody>
        </p:sp>
        <p:sp>
          <p:nvSpPr>
            <p:cNvPr id="172091" name="Freeform 59"/>
            <p:cNvSpPr>
              <a:spLocks/>
            </p:cNvSpPr>
            <p:nvPr/>
          </p:nvSpPr>
          <p:spPr bwMode="auto">
            <a:xfrm>
              <a:off x="4190" y="3731"/>
              <a:ext cx="16" cy="17"/>
            </a:xfrm>
            <a:custGeom>
              <a:avLst/>
              <a:gdLst/>
              <a:ahLst/>
              <a:cxnLst>
                <a:cxn ang="0">
                  <a:pos x="13" y="55"/>
                </a:cxn>
                <a:cxn ang="0">
                  <a:pos x="15" y="57"/>
                </a:cxn>
                <a:cxn ang="0">
                  <a:pos x="19" y="59"/>
                </a:cxn>
                <a:cxn ang="0">
                  <a:pos x="24" y="63"/>
                </a:cxn>
                <a:cxn ang="0">
                  <a:pos x="30" y="64"/>
                </a:cxn>
                <a:cxn ang="0">
                  <a:pos x="37" y="65"/>
                </a:cxn>
                <a:cxn ang="0">
                  <a:pos x="45" y="63"/>
                </a:cxn>
                <a:cxn ang="0">
                  <a:pos x="52" y="57"/>
                </a:cxn>
                <a:cxn ang="0">
                  <a:pos x="58" y="48"/>
                </a:cxn>
                <a:cxn ang="0">
                  <a:pos x="61" y="44"/>
                </a:cxn>
                <a:cxn ang="0">
                  <a:pos x="62" y="41"/>
                </a:cxn>
                <a:cxn ang="0">
                  <a:pos x="63" y="37"/>
                </a:cxn>
                <a:cxn ang="0">
                  <a:pos x="62" y="35"/>
                </a:cxn>
                <a:cxn ang="0">
                  <a:pos x="56" y="31"/>
                </a:cxn>
                <a:cxn ang="0">
                  <a:pos x="49" y="30"/>
                </a:cxn>
                <a:cxn ang="0">
                  <a:pos x="42" y="31"/>
                </a:cxn>
                <a:cxn ang="0">
                  <a:pos x="36" y="32"/>
                </a:cxn>
                <a:cxn ang="0">
                  <a:pos x="31" y="36"/>
                </a:cxn>
                <a:cxn ang="0">
                  <a:pos x="27" y="38"/>
                </a:cxn>
                <a:cxn ang="0">
                  <a:pos x="24" y="41"/>
                </a:cxn>
                <a:cxn ang="0">
                  <a:pos x="23" y="42"/>
                </a:cxn>
                <a:cxn ang="0">
                  <a:pos x="22" y="35"/>
                </a:cxn>
                <a:cxn ang="0">
                  <a:pos x="17" y="19"/>
                </a:cxn>
                <a:cxn ang="0">
                  <a:pos x="10" y="4"/>
                </a:cxn>
                <a:cxn ang="0">
                  <a:pos x="1" y="0"/>
                </a:cxn>
                <a:cxn ang="0">
                  <a:pos x="0" y="19"/>
                </a:cxn>
                <a:cxn ang="0">
                  <a:pos x="5" y="37"/>
                </a:cxn>
                <a:cxn ang="0">
                  <a:pos x="10" y="50"/>
                </a:cxn>
                <a:cxn ang="0">
                  <a:pos x="13" y="55"/>
                </a:cxn>
              </a:cxnLst>
              <a:rect l="0" t="0" r="r" b="b"/>
              <a:pathLst>
                <a:path w="63" h="65">
                  <a:moveTo>
                    <a:pt x="13" y="55"/>
                  </a:moveTo>
                  <a:lnTo>
                    <a:pt x="15" y="57"/>
                  </a:lnTo>
                  <a:lnTo>
                    <a:pt x="19" y="59"/>
                  </a:lnTo>
                  <a:lnTo>
                    <a:pt x="24" y="63"/>
                  </a:lnTo>
                  <a:lnTo>
                    <a:pt x="30" y="64"/>
                  </a:lnTo>
                  <a:lnTo>
                    <a:pt x="37" y="65"/>
                  </a:lnTo>
                  <a:lnTo>
                    <a:pt x="45" y="63"/>
                  </a:lnTo>
                  <a:lnTo>
                    <a:pt x="52" y="57"/>
                  </a:lnTo>
                  <a:lnTo>
                    <a:pt x="58" y="48"/>
                  </a:lnTo>
                  <a:lnTo>
                    <a:pt x="61" y="44"/>
                  </a:lnTo>
                  <a:lnTo>
                    <a:pt x="62" y="41"/>
                  </a:lnTo>
                  <a:lnTo>
                    <a:pt x="63" y="37"/>
                  </a:lnTo>
                  <a:lnTo>
                    <a:pt x="62" y="35"/>
                  </a:lnTo>
                  <a:lnTo>
                    <a:pt x="56" y="31"/>
                  </a:lnTo>
                  <a:lnTo>
                    <a:pt x="49" y="30"/>
                  </a:lnTo>
                  <a:lnTo>
                    <a:pt x="42" y="31"/>
                  </a:lnTo>
                  <a:lnTo>
                    <a:pt x="36" y="32"/>
                  </a:lnTo>
                  <a:lnTo>
                    <a:pt x="31" y="36"/>
                  </a:lnTo>
                  <a:lnTo>
                    <a:pt x="27" y="38"/>
                  </a:lnTo>
                  <a:lnTo>
                    <a:pt x="24" y="41"/>
                  </a:lnTo>
                  <a:lnTo>
                    <a:pt x="23" y="42"/>
                  </a:lnTo>
                  <a:lnTo>
                    <a:pt x="22" y="35"/>
                  </a:lnTo>
                  <a:lnTo>
                    <a:pt x="17" y="19"/>
                  </a:lnTo>
                  <a:lnTo>
                    <a:pt x="10" y="4"/>
                  </a:lnTo>
                  <a:lnTo>
                    <a:pt x="1" y="0"/>
                  </a:lnTo>
                  <a:lnTo>
                    <a:pt x="0" y="19"/>
                  </a:lnTo>
                  <a:lnTo>
                    <a:pt x="5" y="37"/>
                  </a:lnTo>
                  <a:lnTo>
                    <a:pt x="10" y="50"/>
                  </a:lnTo>
                  <a:lnTo>
                    <a:pt x="13" y="55"/>
                  </a:lnTo>
                  <a:close/>
                </a:path>
              </a:pathLst>
            </a:custGeom>
            <a:solidFill>
              <a:srgbClr val="000000"/>
            </a:solidFill>
            <a:ln w="9525">
              <a:noFill/>
              <a:round/>
              <a:headEnd/>
              <a:tailEnd/>
            </a:ln>
          </p:spPr>
          <p:txBody>
            <a:bodyPr/>
            <a:lstStyle/>
            <a:p>
              <a:endParaRPr lang="en-US"/>
            </a:p>
          </p:txBody>
        </p:sp>
        <p:sp>
          <p:nvSpPr>
            <p:cNvPr id="172092" name="Freeform 60"/>
            <p:cNvSpPr>
              <a:spLocks/>
            </p:cNvSpPr>
            <p:nvPr/>
          </p:nvSpPr>
          <p:spPr bwMode="auto">
            <a:xfrm>
              <a:off x="4207" y="3725"/>
              <a:ext cx="16" cy="14"/>
            </a:xfrm>
            <a:custGeom>
              <a:avLst/>
              <a:gdLst/>
              <a:ahLst/>
              <a:cxnLst>
                <a:cxn ang="0">
                  <a:pos x="10" y="44"/>
                </a:cxn>
                <a:cxn ang="0">
                  <a:pos x="13" y="46"/>
                </a:cxn>
                <a:cxn ang="0">
                  <a:pos x="16" y="48"/>
                </a:cxn>
                <a:cxn ang="0">
                  <a:pos x="21" y="50"/>
                </a:cxn>
                <a:cxn ang="0">
                  <a:pos x="27" y="53"/>
                </a:cxn>
                <a:cxn ang="0">
                  <a:pos x="32" y="55"/>
                </a:cxn>
                <a:cxn ang="0">
                  <a:pos x="39" y="55"/>
                </a:cxn>
                <a:cxn ang="0">
                  <a:pos x="46" y="55"/>
                </a:cxn>
                <a:cxn ang="0">
                  <a:pos x="52" y="53"/>
                </a:cxn>
                <a:cxn ang="0">
                  <a:pos x="57" y="50"/>
                </a:cxn>
                <a:cxn ang="0">
                  <a:pos x="60" y="47"/>
                </a:cxn>
                <a:cxn ang="0">
                  <a:pos x="63" y="43"/>
                </a:cxn>
                <a:cxn ang="0">
                  <a:pos x="62" y="39"/>
                </a:cxn>
                <a:cxn ang="0">
                  <a:pos x="57" y="34"/>
                </a:cxn>
                <a:cxn ang="0">
                  <a:pos x="51" y="30"/>
                </a:cxn>
                <a:cxn ang="0">
                  <a:pos x="44" y="29"/>
                </a:cxn>
                <a:cxn ang="0">
                  <a:pos x="38" y="29"/>
                </a:cxn>
                <a:cxn ang="0">
                  <a:pos x="31" y="30"/>
                </a:cxn>
                <a:cxn ang="0">
                  <a:pos x="27" y="32"/>
                </a:cxn>
                <a:cxn ang="0">
                  <a:pos x="23" y="33"/>
                </a:cxn>
                <a:cxn ang="0">
                  <a:pos x="22" y="33"/>
                </a:cxn>
                <a:cxn ang="0">
                  <a:pos x="21" y="27"/>
                </a:cxn>
                <a:cxn ang="0">
                  <a:pos x="17" y="14"/>
                </a:cxn>
                <a:cxn ang="0">
                  <a:pos x="11" y="4"/>
                </a:cxn>
                <a:cxn ang="0">
                  <a:pos x="2" y="0"/>
                </a:cxn>
                <a:cxn ang="0">
                  <a:pos x="0" y="18"/>
                </a:cxn>
                <a:cxn ang="0">
                  <a:pos x="3" y="32"/>
                </a:cxn>
                <a:cxn ang="0">
                  <a:pos x="8" y="41"/>
                </a:cxn>
                <a:cxn ang="0">
                  <a:pos x="10" y="44"/>
                </a:cxn>
              </a:cxnLst>
              <a:rect l="0" t="0" r="r" b="b"/>
              <a:pathLst>
                <a:path w="63" h="55">
                  <a:moveTo>
                    <a:pt x="10" y="44"/>
                  </a:moveTo>
                  <a:lnTo>
                    <a:pt x="13" y="46"/>
                  </a:lnTo>
                  <a:lnTo>
                    <a:pt x="16" y="48"/>
                  </a:lnTo>
                  <a:lnTo>
                    <a:pt x="21" y="50"/>
                  </a:lnTo>
                  <a:lnTo>
                    <a:pt x="27" y="53"/>
                  </a:lnTo>
                  <a:lnTo>
                    <a:pt x="32" y="55"/>
                  </a:lnTo>
                  <a:lnTo>
                    <a:pt x="39" y="55"/>
                  </a:lnTo>
                  <a:lnTo>
                    <a:pt x="46" y="55"/>
                  </a:lnTo>
                  <a:lnTo>
                    <a:pt x="52" y="53"/>
                  </a:lnTo>
                  <a:lnTo>
                    <a:pt x="57" y="50"/>
                  </a:lnTo>
                  <a:lnTo>
                    <a:pt x="60" y="47"/>
                  </a:lnTo>
                  <a:lnTo>
                    <a:pt x="63" y="43"/>
                  </a:lnTo>
                  <a:lnTo>
                    <a:pt x="62" y="39"/>
                  </a:lnTo>
                  <a:lnTo>
                    <a:pt x="57" y="34"/>
                  </a:lnTo>
                  <a:lnTo>
                    <a:pt x="51" y="30"/>
                  </a:lnTo>
                  <a:lnTo>
                    <a:pt x="44" y="29"/>
                  </a:lnTo>
                  <a:lnTo>
                    <a:pt x="38" y="29"/>
                  </a:lnTo>
                  <a:lnTo>
                    <a:pt x="31" y="30"/>
                  </a:lnTo>
                  <a:lnTo>
                    <a:pt x="27" y="32"/>
                  </a:lnTo>
                  <a:lnTo>
                    <a:pt x="23" y="33"/>
                  </a:lnTo>
                  <a:lnTo>
                    <a:pt x="22" y="33"/>
                  </a:lnTo>
                  <a:lnTo>
                    <a:pt x="21" y="27"/>
                  </a:lnTo>
                  <a:lnTo>
                    <a:pt x="17" y="14"/>
                  </a:lnTo>
                  <a:lnTo>
                    <a:pt x="11" y="4"/>
                  </a:lnTo>
                  <a:lnTo>
                    <a:pt x="2" y="0"/>
                  </a:lnTo>
                  <a:lnTo>
                    <a:pt x="0" y="18"/>
                  </a:lnTo>
                  <a:lnTo>
                    <a:pt x="3" y="32"/>
                  </a:lnTo>
                  <a:lnTo>
                    <a:pt x="8" y="41"/>
                  </a:lnTo>
                  <a:lnTo>
                    <a:pt x="10" y="44"/>
                  </a:lnTo>
                  <a:close/>
                </a:path>
              </a:pathLst>
            </a:custGeom>
            <a:solidFill>
              <a:srgbClr val="000000"/>
            </a:solidFill>
            <a:ln w="9525">
              <a:noFill/>
              <a:round/>
              <a:headEnd/>
              <a:tailEnd/>
            </a:ln>
          </p:spPr>
          <p:txBody>
            <a:bodyPr/>
            <a:lstStyle/>
            <a:p>
              <a:endParaRPr lang="en-US"/>
            </a:p>
          </p:txBody>
        </p:sp>
        <p:sp>
          <p:nvSpPr>
            <p:cNvPr id="172093" name="Freeform 61"/>
            <p:cNvSpPr>
              <a:spLocks/>
            </p:cNvSpPr>
            <p:nvPr/>
          </p:nvSpPr>
          <p:spPr bwMode="auto">
            <a:xfrm>
              <a:off x="4225" y="3723"/>
              <a:ext cx="15" cy="12"/>
            </a:xfrm>
            <a:custGeom>
              <a:avLst/>
              <a:gdLst/>
              <a:ahLst/>
              <a:cxnLst>
                <a:cxn ang="0">
                  <a:pos x="7" y="46"/>
                </a:cxn>
                <a:cxn ang="0">
                  <a:pos x="13" y="49"/>
                </a:cxn>
                <a:cxn ang="0">
                  <a:pos x="21" y="50"/>
                </a:cxn>
                <a:cxn ang="0">
                  <a:pos x="32" y="50"/>
                </a:cxn>
                <a:cxn ang="0">
                  <a:pos x="42" y="49"/>
                </a:cxn>
                <a:cxn ang="0">
                  <a:pos x="51" y="46"/>
                </a:cxn>
                <a:cxn ang="0">
                  <a:pos x="57" y="44"/>
                </a:cxn>
                <a:cxn ang="0">
                  <a:pos x="61" y="39"/>
                </a:cxn>
                <a:cxn ang="0">
                  <a:pos x="60" y="34"/>
                </a:cxn>
                <a:cxn ang="0">
                  <a:pos x="55" y="29"/>
                </a:cxn>
                <a:cxn ang="0">
                  <a:pos x="49" y="27"/>
                </a:cxn>
                <a:cxn ang="0">
                  <a:pos x="42" y="25"/>
                </a:cxn>
                <a:cxn ang="0">
                  <a:pos x="36" y="25"/>
                </a:cxn>
                <a:cxn ang="0">
                  <a:pos x="30" y="27"/>
                </a:cxn>
                <a:cxn ang="0">
                  <a:pos x="26" y="28"/>
                </a:cxn>
                <a:cxn ang="0">
                  <a:pos x="22" y="30"/>
                </a:cxn>
                <a:cxn ang="0">
                  <a:pos x="21" y="30"/>
                </a:cxn>
                <a:cxn ang="0">
                  <a:pos x="20" y="24"/>
                </a:cxn>
                <a:cxn ang="0">
                  <a:pos x="16" y="13"/>
                </a:cxn>
                <a:cxn ang="0">
                  <a:pos x="11" y="2"/>
                </a:cxn>
                <a:cxn ang="0">
                  <a:pos x="1" y="0"/>
                </a:cxn>
                <a:cxn ang="0">
                  <a:pos x="0" y="14"/>
                </a:cxn>
                <a:cxn ang="0">
                  <a:pos x="2" y="29"/>
                </a:cxn>
                <a:cxn ang="0">
                  <a:pos x="6" y="42"/>
                </a:cxn>
                <a:cxn ang="0">
                  <a:pos x="7" y="46"/>
                </a:cxn>
              </a:cxnLst>
              <a:rect l="0" t="0" r="r" b="b"/>
              <a:pathLst>
                <a:path w="61" h="50">
                  <a:moveTo>
                    <a:pt x="7" y="46"/>
                  </a:moveTo>
                  <a:lnTo>
                    <a:pt x="13" y="49"/>
                  </a:lnTo>
                  <a:lnTo>
                    <a:pt x="21" y="50"/>
                  </a:lnTo>
                  <a:lnTo>
                    <a:pt x="32" y="50"/>
                  </a:lnTo>
                  <a:lnTo>
                    <a:pt x="42" y="49"/>
                  </a:lnTo>
                  <a:lnTo>
                    <a:pt x="51" y="46"/>
                  </a:lnTo>
                  <a:lnTo>
                    <a:pt x="57" y="44"/>
                  </a:lnTo>
                  <a:lnTo>
                    <a:pt x="61" y="39"/>
                  </a:lnTo>
                  <a:lnTo>
                    <a:pt x="60" y="34"/>
                  </a:lnTo>
                  <a:lnTo>
                    <a:pt x="55" y="29"/>
                  </a:lnTo>
                  <a:lnTo>
                    <a:pt x="49" y="27"/>
                  </a:lnTo>
                  <a:lnTo>
                    <a:pt x="42" y="25"/>
                  </a:lnTo>
                  <a:lnTo>
                    <a:pt x="36" y="25"/>
                  </a:lnTo>
                  <a:lnTo>
                    <a:pt x="30" y="27"/>
                  </a:lnTo>
                  <a:lnTo>
                    <a:pt x="26" y="28"/>
                  </a:lnTo>
                  <a:lnTo>
                    <a:pt x="22" y="30"/>
                  </a:lnTo>
                  <a:lnTo>
                    <a:pt x="21" y="30"/>
                  </a:lnTo>
                  <a:lnTo>
                    <a:pt x="20" y="24"/>
                  </a:lnTo>
                  <a:lnTo>
                    <a:pt x="16" y="13"/>
                  </a:lnTo>
                  <a:lnTo>
                    <a:pt x="11" y="2"/>
                  </a:lnTo>
                  <a:lnTo>
                    <a:pt x="1" y="0"/>
                  </a:lnTo>
                  <a:lnTo>
                    <a:pt x="0" y="14"/>
                  </a:lnTo>
                  <a:lnTo>
                    <a:pt x="2" y="29"/>
                  </a:lnTo>
                  <a:lnTo>
                    <a:pt x="6" y="42"/>
                  </a:lnTo>
                  <a:lnTo>
                    <a:pt x="7" y="46"/>
                  </a:lnTo>
                  <a:close/>
                </a:path>
              </a:pathLst>
            </a:custGeom>
            <a:solidFill>
              <a:srgbClr val="000000"/>
            </a:solidFill>
            <a:ln w="9525">
              <a:noFill/>
              <a:round/>
              <a:headEnd/>
              <a:tailEnd/>
            </a:ln>
          </p:spPr>
          <p:txBody>
            <a:bodyPr/>
            <a:lstStyle/>
            <a:p>
              <a:endParaRPr lang="en-US"/>
            </a:p>
          </p:txBody>
        </p:sp>
        <p:sp>
          <p:nvSpPr>
            <p:cNvPr id="172094" name="Freeform 62"/>
            <p:cNvSpPr>
              <a:spLocks/>
            </p:cNvSpPr>
            <p:nvPr/>
          </p:nvSpPr>
          <p:spPr bwMode="auto">
            <a:xfrm>
              <a:off x="4123" y="3649"/>
              <a:ext cx="73" cy="172"/>
            </a:xfrm>
            <a:custGeom>
              <a:avLst/>
              <a:gdLst/>
              <a:ahLst/>
              <a:cxnLst>
                <a:cxn ang="0">
                  <a:pos x="9" y="123"/>
                </a:cxn>
                <a:cxn ang="0">
                  <a:pos x="13" y="196"/>
                </a:cxn>
                <a:cxn ang="0">
                  <a:pos x="36" y="282"/>
                </a:cxn>
                <a:cxn ang="0">
                  <a:pos x="67" y="379"/>
                </a:cxn>
                <a:cxn ang="0">
                  <a:pos x="97" y="475"/>
                </a:cxn>
                <a:cxn ang="0">
                  <a:pos x="130" y="569"/>
                </a:cxn>
                <a:cxn ang="0">
                  <a:pos x="155" y="634"/>
                </a:cxn>
                <a:cxn ang="0">
                  <a:pos x="181" y="659"/>
                </a:cxn>
                <a:cxn ang="0">
                  <a:pos x="214" y="676"/>
                </a:cxn>
                <a:cxn ang="0">
                  <a:pos x="251" y="685"/>
                </a:cxn>
                <a:cxn ang="0">
                  <a:pos x="277" y="686"/>
                </a:cxn>
                <a:cxn ang="0">
                  <a:pos x="288" y="678"/>
                </a:cxn>
                <a:cxn ang="0">
                  <a:pos x="291" y="664"/>
                </a:cxn>
                <a:cxn ang="0">
                  <a:pos x="282" y="654"/>
                </a:cxn>
                <a:cxn ang="0">
                  <a:pos x="262" y="648"/>
                </a:cxn>
                <a:cxn ang="0">
                  <a:pos x="235" y="642"/>
                </a:cxn>
                <a:cxn ang="0">
                  <a:pos x="210" y="634"/>
                </a:cxn>
                <a:cxn ang="0">
                  <a:pos x="191" y="616"/>
                </a:cxn>
                <a:cxn ang="0">
                  <a:pos x="173" y="576"/>
                </a:cxn>
                <a:cxn ang="0">
                  <a:pos x="154" y="524"/>
                </a:cxn>
                <a:cxn ang="0">
                  <a:pos x="137" y="470"/>
                </a:cxn>
                <a:cxn ang="0">
                  <a:pos x="120" y="416"/>
                </a:cxn>
                <a:cxn ang="0">
                  <a:pos x="101" y="354"/>
                </a:cxn>
                <a:cxn ang="0">
                  <a:pos x="75" y="284"/>
                </a:cxn>
                <a:cxn ang="0">
                  <a:pos x="51" y="214"/>
                </a:cxn>
                <a:cxn ang="0">
                  <a:pos x="39" y="142"/>
                </a:cxn>
                <a:cxn ang="0">
                  <a:pos x="36" y="90"/>
                </a:cxn>
                <a:cxn ang="0">
                  <a:pos x="28" y="55"/>
                </a:cxn>
                <a:cxn ang="0">
                  <a:pos x="16" y="22"/>
                </a:cxn>
                <a:cxn ang="0">
                  <a:pos x="5" y="1"/>
                </a:cxn>
                <a:cxn ang="0">
                  <a:pos x="3" y="14"/>
                </a:cxn>
                <a:cxn ang="0">
                  <a:pos x="10" y="62"/>
                </a:cxn>
              </a:cxnLst>
              <a:rect l="0" t="0" r="r" b="b"/>
              <a:pathLst>
                <a:path w="291" h="688">
                  <a:moveTo>
                    <a:pt x="12" y="85"/>
                  </a:moveTo>
                  <a:lnTo>
                    <a:pt x="9" y="123"/>
                  </a:lnTo>
                  <a:lnTo>
                    <a:pt x="9" y="160"/>
                  </a:lnTo>
                  <a:lnTo>
                    <a:pt x="13" y="196"/>
                  </a:lnTo>
                  <a:lnTo>
                    <a:pt x="21" y="233"/>
                  </a:lnTo>
                  <a:lnTo>
                    <a:pt x="36" y="282"/>
                  </a:lnTo>
                  <a:lnTo>
                    <a:pt x="51" y="331"/>
                  </a:lnTo>
                  <a:lnTo>
                    <a:pt x="67" y="379"/>
                  </a:lnTo>
                  <a:lnTo>
                    <a:pt x="82" y="427"/>
                  </a:lnTo>
                  <a:lnTo>
                    <a:pt x="97" y="475"/>
                  </a:lnTo>
                  <a:lnTo>
                    <a:pt x="113" y="521"/>
                  </a:lnTo>
                  <a:lnTo>
                    <a:pt x="130" y="569"/>
                  </a:lnTo>
                  <a:lnTo>
                    <a:pt x="147" y="617"/>
                  </a:lnTo>
                  <a:lnTo>
                    <a:pt x="155" y="634"/>
                  </a:lnTo>
                  <a:lnTo>
                    <a:pt x="167" y="648"/>
                  </a:lnTo>
                  <a:lnTo>
                    <a:pt x="181" y="659"/>
                  </a:lnTo>
                  <a:lnTo>
                    <a:pt x="196" y="669"/>
                  </a:lnTo>
                  <a:lnTo>
                    <a:pt x="214" y="676"/>
                  </a:lnTo>
                  <a:lnTo>
                    <a:pt x="233" y="682"/>
                  </a:lnTo>
                  <a:lnTo>
                    <a:pt x="251" y="685"/>
                  </a:lnTo>
                  <a:lnTo>
                    <a:pt x="270" y="688"/>
                  </a:lnTo>
                  <a:lnTo>
                    <a:pt x="277" y="686"/>
                  </a:lnTo>
                  <a:lnTo>
                    <a:pt x="283" y="684"/>
                  </a:lnTo>
                  <a:lnTo>
                    <a:pt x="288" y="678"/>
                  </a:lnTo>
                  <a:lnTo>
                    <a:pt x="291" y="671"/>
                  </a:lnTo>
                  <a:lnTo>
                    <a:pt x="291" y="664"/>
                  </a:lnTo>
                  <a:lnTo>
                    <a:pt x="288" y="658"/>
                  </a:lnTo>
                  <a:lnTo>
                    <a:pt x="282" y="654"/>
                  </a:lnTo>
                  <a:lnTo>
                    <a:pt x="275" y="651"/>
                  </a:lnTo>
                  <a:lnTo>
                    <a:pt x="262" y="648"/>
                  </a:lnTo>
                  <a:lnTo>
                    <a:pt x="249" y="645"/>
                  </a:lnTo>
                  <a:lnTo>
                    <a:pt x="235" y="642"/>
                  </a:lnTo>
                  <a:lnTo>
                    <a:pt x="222" y="638"/>
                  </a:lnTo>
                  <a:lnTo>
                    <a:pt x="210" y="634"/>
                  </a:lnTo>
                  <a:lnTo>
                    <a:pt x="200" y="626"/>
                  </a:lnTo>
                  <a:lnTo>
                    <a:pt x="191" y="616"/>
                  </a:lnTo>
                  <a:lnTo>
                    <a:pt x="184" y="603"/>
                  </a:lnTo>
                  <a:lnTo>
                    <a:pt x="173" y="576"/>
                  </a:lnTo>
                  <a:lnTo>
                    <a:pt x="164" y="551"/>
                  </a:lnTo>
                  <a:lnTo>
                    <a:pt x="154" y="524"/>
                  </a:lnTo>
                  <a:lnTo>
                    <a:pt x="146" y="497"/>
                  </a:lnTo>
                  <a:lnTo>
                    <a:pt x="137" y="470"/>
                  </a:lnTo>
                  <a:lnTo>
                    <a:pt x="129" y="443"/>
                  </a:lnTo>
                  <a:lnTo>
                    <a:pt x="120" y="416"/>
                  </a:lnTo>
                  <a:lnTo>
                    <a:pt x="112" y="389"/>
                  </a:lnTo>
                  <a:lnTo>
                    <a:pt x="101" y="354"/>
                  </a:lnTo>
                  <a:lnTo>
                    <a:pt x="88" y="319"/>
                  </a:lnTo>
                  <a:lnTo>
                    <a:pt x="75" y="284"/>
                  </a:lnTo>
                  <a:lnTo>
                    <a:pt x="63" y="249"/>
                  </a:lnTo>
                  <a:lnTo>
                    <a:pt x="51" y="214"/>
                  </a:lnTo>
                  <a:lnTo>
                    <a:pt x="43" y="179"/>
                  </a:lnTo>
                  <a:lnTo>
                    <a:pt x="39" y="142"/>
                  </a:lnTo>
                  <a:lnTo>
                    <a:pt x="37" y="105"/>
                  </a:lnTo>
                  <a:lnTo>
                    <a:pt x="36" y="90"/>
                  </a:lnTo>
                  <a:lnTo>
                    <a:pt x="33" y="72"/>
                  </a:lnTo>
                  <a:lnTo>
                    <a:pt x="28" y="55"/>
                  </a:lnTo>
                  <a:lnTo>
                    <a:pt x="22" y="37"/>
                  </a:lnTo>
                  <a:lnTo>
                    <a:pt x="16" y="22"/>
                  </a:lnTo>
                  <a:lnTo>
                    <a:pt x="10" y="9"/>
                  </a:lnTo>
                  <a:lnTo>
                    <a:pt x="5" y="1"/>
                  </a:lnTo>
                  <a:lnTo>
                    <a:pt x="0" y="0"/>
                  </a:lnTo>
                  <a:lnTo>
                    <a:pt x="3" y="14"/>
                  </a:lnTo>
                  <a:lnTo>
                    <a:pt x="8" y="36"/>
                  </a:lnTo>
                  <a:lnTo>
                    <a:pt x="10" y="62"/>
                  </a:lnTo>
                  <a:lnTo>
                    <a:pt x="12" y="85"/>
                  </a:lnTo>
                  <a:close/>
                </a:path>
              </a:pathLst>
            </a:custGeom>
            <a:solidFill>
              <a:srgbClr val="000000"/>
            </a:solidFill>
            <a:ln w="9525">
              <a:noFill/>
              <a:round/>
              <a:headEnd/>
              <a:tailEnd/>
            </a:ln>
          </p:spPr>
          <p:txBody>
            <a:bodyPr/>
            <a:lstStyle/>
            <a:p>
              <a:endParaRPr lang="en-US"/>
            </a:p>
          </p:txBody>
        </p:sp>
        <p:sp>
          <p:nvSpPr>
            <p:cNvPr id="172095" name="Freeform 63"/>
            <p:cNvSpPr>
              <a:spLocks/>
            </p:cNvSpPr>
            <p:nvPr/>
          </p:nvSpPr>
          <p:spPr bwMode="auto">
            <a:xfrm>
              <a:off x="4277" y="3722"/>
              <a:ext cx="18" cy="18"/>
            </a:xfrm>
            <a:custGeom>
              <a:avLst/>
              <a:gdLst/>
              <a:ahLst/>
              <a:cxnLst>
                <a:cxn ang="0">
                  <a:pos x="67" y="18"/>
                </a:cxn>
                <a:cxn ang="0">
                  <a:pos x="70" y="15"/>
                </a:cxn>
                <a:cxn ang="0">
                  <a:pos x="69" y="10"/>
                </a:cxn>
                <a:cxn ang="0">
                  <a:pos x="67" y="5"/>
                </a:cxn>
                <a:cxn ang="0">
                  <a:pos x="61" y="2"/>
                </a:cxn>
                <a:cxn ang="0">
                  <a:pos x="56" y="0"/>
                </a:cxn>
                <a:cxn ang="0">
                  <a:pos x="49" y="0"/>
                </a:cxn>
                <a:cxn ang="0">
                  <a:pos x="44" y="1"/>
                </a:cxn>
                <a:cxn ang="0">
                  <a:pos x="38" y="4"/>
                </a:cxn>
                <a:cxn ang="0">
                  <a:pos x="33" y="9"/>
                </a:cxn>
                <a:cxn ang="0">
                  <a:pos x="27" y="16"/>
                </a:cxn>
                <a:cxn ang="0">
                  <a:pos x="20" y="25"/>
                </a:cxn>
                <a:cxn ang="0">
                  <a:pos x="13" y="35"/>
                </a:cxn>
                <a:cxn ang="0">
                  <a:pos x="7" y="45"/>
                </a:cxn>
                <a:cxn ang="0">
                  <a:pos x="3" y="56"/>
                </a:cxn>
                <a:cxn ang="0">
                  <a:pos x="0" y="64"/>
                </a:cxn>
                <a:cxn ang="0">
                  <a:pos x="3" y="71"/>
                </a:cxn>
                <a:cxn ang="0">
                  <a:pos x="12" y="65"/>
                </a:cxn>
                <a:cxn ang="0">
                  <a:pos x="21" y="57"/>
                </a:cxn>
                <a:cxn ang="0">
                  <a:pos x="32" y="49"/>
                </a:cxn>
                <a:cxn ang="0">
                  <a:pos x="41" y="40"/>
                </a:cxn>
                <a:cxn ang="0">
                  <a:pos x="51" y="33"/>
                </a:cxn>
                <a:cxn ang="0">
                  <a:pos x="58" y="26"/>
                </a:cxn>
                <a:cxn ang="0">
                  <a:pos x="63" y="22"/>
                </a:cxn>
                <a:cxn ang="0">
                  <a:pos x="67" y="18"/>
                </a:cxn>
              </a:cxnLst>
              <a:rect l="0" t="0" r="r" b="b"/>
              <a:pathLst>
                <a:path w="70" h="71">
                  <a:moveTo>
                    <a:pt x="67" y="18"/>
                  </a:moveTo>
                  <a:lnTo>
                    <a:pt x="70" y="15"/>
                  </a:lnTo>
                  <a:lnTo>
                    <a:pt x="69" y="10"/>
                  </a:lnTo>
                  <a:lnTo>
                    <a:pt x="67" y="5"/>
                  </a:lnTo>
                  <a:lnTo>
                    <a:pt x="61" y="2"/>
                  </a:lnTo>
                  <a:lnTo>
                    <a:pt x="56" y="0"/>
                  </a:lnTo>
                  <a:lnTo>
                    <a:pt x="49" y="0"/>
                  </a:lnTo>
                  <a:lnTo>
                    <a:pt x="44" y="1"/>
                  </a:lnTo>
                  <a:lnTo>
                    <a:pt x="38" y="4"/>
                  </a:lnTo>
                  <a:lnTo>
                    <a:pt x="33" y="9"/>
                  </a:lnTo>
                  <a:lnTo>
                    <a:pt x="27" y="16"/>
                  </a:lnTo>
                  <a:lnTo>
                    <a:pt x="20" y="25"/>
                  </a:lnTo>
                  <a:lnTo>
                    <a:pt x="13" y="35"/>
                  </a:lnTo>
                  <a:lnTo>
                    <a:pt x="7" y="45"/>
                  </a:lnTo>
                  <a:lnTo>
                    <a:pt x="3" y="56"/>
                  </a:lnTo>
                  <a:lnTo>
                    <a:pt x="0" y="64"/>
                  </a:lnTo>
                  <a:lnTo>
                    <a:pt x="3" y="71"/>
                  </a:lnTo>
                  <a:lnTo>
                    <a:pt x="12" y="65"/>
                  </a:lnTo>
                  <a:lnTo>
                    <a:pt x="21" y="57"/>
                  </a:lnTo>
                  <a:lnTo>
                    <a:pt x="32" y="49"/>
                  </a:lnTo>
                  <a:lnTo>
                    <a:pt x="41" y="40"/>
                  </a:lnTo>
                  <a:lnTo>
                    <a:pt x="51" y="33"/>
                  </a:lnTo>
                  <a:lnTo>
                    <a:pt x="58" y="26"/>
                  </a:lnTo>
                  <a:lnTo>
                    <a:pt x="63" y="22"/>
                  </a:lnTo>
                  <a:lnTo>
                    <a:pt x="67" y="18"/>
                  </a:lnTo>
                  <a:close/>
                </a:path>
              </a:pathLst>
            </a:custGeom>
            <a:solidFill>
              <a:srgbClr val="000000"/>
            </a:solidFill>
            <a:ln w="9525">
              <a:noFill/>
              <a:round/>
              <a:headEnd/>
              <a:tailEnd/>
            </a:ln>
          </p:spPr>
          <p:txBody>
            <a:bodyPr/>
            <a:lstStyle/>
            <a:p>
              <a:endParaRPr lang="en-US"/>
            </a:p>
          </p:txBody>
        </p:sp>
        <p:sp>
          <p:nvSpPr>
            <p:cNvPr id="172096" name="Freeform 64"/>
            <p:cNvSpPr>
              <a:spLocks/>
            </p:cNvSpPr>
            <p:nvPr/>
          </p:nvSpPr>
          <p:spPr bwMode="auto">
            <a:xfrm>
              <a:off x="4288" y="3746"/>
              <a:ext cx="21" cy="6"/>
            </a:xfrm>
            <a:custGeom>
              <a:avLst/>
              <a:gdLst/>
              <a:ahLst/>
              <a:cxnLst>
                <a:cxn ang="0">
                  <a:pos x="74" y="19"/>
                </a:cxn>
                <a:cxn ang="0">
                  <a:pos x="77" y="18"/>
                </a:cxn>
                <a:cxn ang="0">
                  <a:pos x="79" y="16"/>
                </a:cxn>
                <a:cxn ang="0">
                  <a:pos x="81" y="12"/>
                </a:cxn>
                <a:cxn ang="0">
                  <a:pos x="82" y="9"/>
                </a:cxn>
                <a:cxn ang="0">
                  <a:pos x="81" y="5"/>
                </a:cxn>
                <a:cxn ang="0">
                  <a:pos x="78" y="2"/>
                </a:cxn>
                <a:cxn ang="0">
                  <a:pos x="75" y="0"/>
                </a:cxn>
                <a:cxn ang="0">
                  <a:pos x="70" y="0"/>
                </a:cxn>
                <a:cxn ang="0">
                  <a:pos x="61" y="3"/>
                </a:cxn>
                <a:cxn ang="0">
                  <a:pos x="49" y="6"/>
                </a:cxn>
                <a:cxn ang="0">
                  <a:pos x="37" y="9"/>
                </a:cxn>
                <a:cxn ang="0">
                  <a:pos x="27" y="10"/>
                </a:cxn>
                <a:cxn ang="0">
                  <a:pos x="16" y="13"/>
                </a:cxn>
                <a:cxn ang="0">
                  <a:pos x="8" y="16"/>
                </a:cxn>
                <a:cxn ang="0">
                  <a:pos x="2" y="19"/>
                </a:cxn>
                <a:cxn ang="0">
                  <a:pos x="0" y="24"/>
                </a:cxn>
                <a:cxn ang="0">
                  <a:pos x="8" y="24"/>
                </a:cxn>
                <a:cxn ang="0">
                  <a:pos x="16" y="24"/>
                </a:cxn>
                <a:cxn ang="0">
                  <a:pos x="26" y="23"/>
                </a:cxn>
                <a:cxn ang="0">
                  <a:pos x="35" y="23"/>
                </a:cxn>
                <a:cxn ang="0">
                  <a:pos x="44" y="21"/>
                </a:cxn>
                <a:cxn ang="0">
                  <a:pos x="54" y="20"/>
                </a:cxn>
                <a:cxn ang="0">
                  <a:pos x="64" y="20"/>
                </a:cxn>
                <a:cxn ang="0">
                  <a:pos x="74" y="19"/>
                </a:cxn>
              </a:cxnLst>
              <a:rect l="0" t="0" r="r" b="b"/>
              <a:pathLst>
                <a:path w="82" h="24">
                  <a:moveTo>
                    <a:pt x="74" y="19"/>
                  </a:moveTo>
                  <a:lnTo>
                    <a:pt x="77" y="18"/>
                  </a:lnTo>
                  <a:lnTo>
                    <a:pt x="79" y="16"/>
                  </a:lnTo>
                  <a:lnTo>
                    <a:pt x="81" y="12"/>
                  </a:lnTo>
                  <a:lnTo>
                    <a:pt x="82" y="9"/>
                  </a:lnTo>
                  <a:lnTo>
                    <a:pt x="81" y="5"/>
                  </a:lnTo>
                  <a:lnTo>
                    <a:pt x="78" y="2"/>
                  </a:lnTo>
                  <a:lnTo>
                    <a:pt x="75" y="0"/>
                  </a:lnTo>
                  <a:lnTo>
                    <a:pt x="70" y="0"/>
                  </a:lnTo>
                  <a:lnTo>
                    <a:pt x="61" y="3"/>
                  </a:lnTo>
                  <a:lnTo>
                    <a:pt x="49" y="6"/>
                  </a:lnTo>
                  <a:lnTo>
                    <a:pt x="37" y="9"/>
                  </a:lnTo>
                  <a:lnTo>
                    <a:pt x="27" y="10"/>
                  </a:lnTo>
                  <a:lnTo>
                    <a:pt x="16" y="13"/>
                  </a:lnTo>
                  <a:lnTo>
                    <a:pt x="8" y="16"/>
                  </a:lnTo>
                  <a:lnTo>
                    <a:pt x="2" y="19"/>
                  </a:lnTo>
                  <a:lnTo>
                    <a:pt x="0" y="24"/>
                  </a:lnTo>
                  <a:lnTo>
                    <a:pt x="8" y="24"/>
                  </a:lnTo>
                  <a:lnTo>
                    <a:pt x="16" y="24"/>
                  </a:lnTo>
                  <a:lnTo>
                    <a:pt x="26" y="23"/>
                  </a:lnTo>
                  <a:lnTo>
                    <a:pt x="35" y="23"/>
                  </a:lnTo>
                  <a:lnTo>
                    <a:pt x="44" y="21"/>
                  </a:lnTo>
                  <a:lnTo>
                    <a:pt x="54" y="20"/>
                  </a:lnTo>
                  <a:lnTo>
                    <a:pt x="64" y="20"/>
                  </a:lnTo>
                  <a:lnTo>
                    <a:pt x="74" y="19"/>
                  </a:lnTo>
                  <a:close/>
                </a:path>
              </a:pathLst>
            </a:custGeom>
            <a:solidFill>
              <a:srgbClr val="000000"/>
            </a:solidFill>
            <a:ln w="9525">
              <a:noFill/>
              <a:round/>
              <a:headEnd/>
              <a:tailEnd/>
            </a:ln>
          </p:spPr>
          <p:txBody>
            <a:bodyPr/>
            <a:lstStyle/>
            <a:p>
              <a:endParaRPr lang="en-US"/>
            </a:p>
          </p:txBody>
        </p:sp>
        <p:sp>
          <p:nvSpPr>
            <p:cNvPr id="172097" name="Freeform 65"/>
            <p:cNvSpPr>
              <a:spLocks/>
            </p:cNvSpPr>
            <p:nvPr/>
          </p:nvSpPr>
          <p:spPr bwMode="auto">
            <a:xfrm>
              <a:off x="4297" y="3766"/>
              <a:ext cx="28" cy="7"/>
            </a:xfrm>
            <a:custGeom>
              <a:avLst/>
              <a:gdLst/>
              <a:ahLst/>
              <a:cxnLst>
                <a:cxn ang="0">
                  <a:pos x="98" y="29"/>
                </a:cxn>
                <a:cxn ang="0">
                  <a:pos x="102" y="29"/>
                </a:cxn>
                <a:cxn ang="0">
                  <a:pos x="107" y="25"/>
                </a:cxn>
                <a:cxn ang="0">
                  <a:pos x="111" y="22"/>
                </a:cxn>
                <a:cxn ang="0">
                  <a:pos x="113" y="16"/>
                </a:cxn>
                <a:cxn ang="0">
                  <a:pos x="112" y="11"/>
                </a:cxn>
                <a:cxn ang="0">
                  <a:pos x="109" y="7"/>
                </a:cxn>
                <a:cxn ang="0">
                  <a:pos x="106" y="3"/>
                </a:cxn>
                <a:cxn ang="0">
                  <a:pos x="100" y="2"/>
                </a:cxn>
                <a:cxn ang="0">
                  <a:pos x="86" y="2"/>
                </a:cxn>
                <a:cxn ang="0">
                  <a:pos x="70" y="2"/>
                </a:cxn>
                <a:cxn ang="0">
                  <a:pos x="53" y="1"/>
                </a:cxn>
                <a:cxn ang="0">
                  <a:pos x="37" y="1"/>
                </a:cxn>
                <a:cxn ang="0">
                  <a:pos x="23" y="0"/>
                </a:cxn>
                <a:cxn ang="0">
                  <a:pos x="10" y="1"/>
                </a:cxn>
                <a:cxn ang="0">
                  <a:pos x="3" y="3"/>
                </a:cxn>
                <a:cxn ang="0">
                  <a:pos x="0" y="7"/>
                </a:cxn>
                <a:cxn ang="0">
                  <a:pos x="8" y="9"/>
                </a:cxn>
                <a:cxn ang="0">
                  <a:pos x="17" y="12"/>
                </a:cxn>
                <a:cxn ang="0">
                  <a:pos x="30" y="15"/>
                </a:cxn>
                <a:cxn ang="0">
                  <a:pos x="43" y="17"/>
                </a:cxn>
                <a:cxn ang="0">
                  <a:pos x="57" y="19"/>
                </a:cxn>
                <a:cxn ang="0">
                  <a:pos x="71" y="23"/>
                </a:cxn>
                <a:cxn ang="0">
                  <a:pos x="85" y="25"/>
                </a:cxn>
                <a:cxn ang="0">
                  <a:pos x="98" y="29"/>
                </a:cxn>
              </a:cxnLst>
              <a:rect l="0" t="0" r="r" b="b"/>
              <a:pathLst>
                <a:path w="113" h="29">
                  <a:moveTo>
                    <a:pt x="98" y="29"/>
                  </a:moveTo>
                  <a:lnTo>
                    <a:pt x="102" y="29"/>
                  </a:lnTo>
                  <a:lnTo>
                    <a:pt x="107" y="25"/>
                  </a:lnTo>
                  <a:lnTo>
                    <a:pt x="111" y="22"/>
                  </a:lnTo>
                  <a:lnTo>
                    <a:pt x="113" y="16"/>
                  </a:lnTo>
                  <a:lnTo>
                    <a:pt x="112" y="11"/>
                  </a:lnTo>
                  <a:lnTo>
                    <a:pt x="109" y="7"/>
                  </a:lnTo>
                  <a:lnTo>
                    <a:pt x="106" y="3"/>
                  </a:lnTo>
                  <a:lnTo>
                    <a:pt x="100" y="2"/>
                  </a:lnTo>
                  <a:lnTo>
                    <a:pt x="86" y="2"/>
                  </a:lnTo>
                  <a:lnTo>
                    <a:pt x="70" y="2"/>
                  </a:lnTo>
                  <a:lnTo>
                    <a:pt x="53" y="1"/>
                  </a:lnTo>
                  <a:lnTo>
                    <a:pt x="37" y="1"/>
                  </a:lnTo>
                  <a:lnTo>
                    <a:pt x="23" y="0"/>
                  </a:lnTo>
                  <a:lnTo>
                    <a:pt x="10" y="1"/>
                  </a:lnTo>
                  <a:lnTo>
                    <a:pt x="3" y="3"/>
                  </a:lnTo>
                  <a:lnTo>
                    <a:pt x="0" y="7"/>
                  </a:lnTo>
                  <a:lnTo>
                    <a:pt x="8" y="9"/>
                  </a:lnTo>
                  <a:lnTo>
                    <a:pt x="17" y="12"/>
                  </a:lnTo>
                  <a:lnTo>
                    <a:pt x="30" y="15"/>
                  </a:lnTo>
                  <a:lnTo>
                    <a:pt x="43" y="17"/>
                  </a:lnTo>
                  <a:lnTo>
                    <a:pt x="57" y="19"/>
                  </a:lnTo>
                  <a:lnTo>
                    <a:pt x="71" y="23"/>
                  </a:lnTo>
                  <a:lnTo>
                    <a:pt x="85" y="25"/>
                  </a:lnTo>
                  <a:lnTo>
                    <a:pt x="98" y="29"/>
                  </a:lnTo>
                  <a:close/>
                </a:path>
              </a:pathLst>
            </a:custGeom>
            <a:solidFill>
              <a:srgbClr val="000000"/>
            </a:solidFill>
            <a:ln w="9525">
              <a:noFill/>
              <a:round/>
              <a:headEnd/>
              <a:tailEnd/>
            </a:ln>
          </p:spPr>
          <p:txBody>
            <a:bodyPr/>
            <a:lstStyle/>
            <a:p>
              <a:endParaRPr lang="en-US"/>
            </a:p>
          </p:txBody>
        </p:sp>
        <p:sp>
          <p:nvSpPr>
            <p:cNvPr id="172098" name="Freeform 66"/>
            <p:cNvSpPr>
              <a:spLocks/>
            </p:cNvSpPr>
            <p:nvPr/>
          </p:nvSpPr>
          <p:spPr bwMode="auto">
            <a:xfrm>
              <a:off x="4217" y="3662"/>
              <a:ext cx="70" cy="122"/>
            </a:xfrm>
            <a:custGeom>
              <a:avLst/>
              <a:gdLst/>
              <a:ahLst/>
              <a:cxnLst>
                <a:cxn ang="0">
                  <a:pos x="87" y="243"/>
                </a:cxn>
                <a:cxn ang="0">
                  <a:pos x="106" y="275"/>
                </a:cxn>
                <a:cxn ang="0">
                  <a:pos x="126" y="307"/>
                </a:cxn>
                <a:cxn ang="0">
                  <a:pos x="145" y="337"/>
                </a:cxn>
                <a:cxn ang="0">
                  <a:pos x="166" y="368"/>
                </a:cxn>
                <a:cxn ang="0">
                  <a:pos x="187" y="397"/>
                </a:cxn>
                <a:cxn ang="0">
                  <a:pos x="210" y="426"/>
                </a:cxn>
                <a:cxn ang="0">
                  <a:pos x="233" y="455"/>
                </a:cxn>
                <a:cxn ang="0">
                  <a:pos x="256" y="483"/>
                </a:cxn>
                <a:cxn ang="0">
                  <a:pos x="260" y="487"/>
                </a:cxn>
                <a:cxn ang="0">
                  <a:pos x="265" y="489"/>
                </a:cxn>
                <a:cxn ang="0">
                  <a:pos x="269" y="489"/>
                </a:cxn>
                <a:cxn ang="0">
                  <a:pos x="274" y="487"/>
                </a:cxn>
                <a:cxn ang="0">
                  <a:pos x="279" y="483"/>
                </a:cxn>
                <a:cxn ang="0">
                  <a:pos x="280" y="479"/>
                </a:cxn>
                <a:cxn ang="0">
                  <a:pos x="280" y="474"/>
                </a:cxn>
                <a:cxn ang="0">
                  <a:pos x="279" y="469"/>
                </a:cxn>
                <a:cxn ang="0">
                  <a:pos x="261" y="438"/>
                </a:cxn>
                <a:cxn ang="0">
                  <a:pos x="242" y="406"/>
                </a:cxn>
                <a:cxn ang="0">
                  <a:pos x="223" y="377"/>
                </a:cxn>
                <a:cxn ang="0">
                  <a:pos x="202" y="348"/>
                </a:cxn>
                <a:cxn ang="0">
                  <a:pos x="179" y="319"/>
                </a:cxn>
                <a:cxn ang="0">
                  <a:pos x="158" y="289"/>
                </a:cxn>
                <a:cxn ang="0">
                  <a:pos x="137" y="260"/>
                </a:cxn>
                <a:cxn ang="0">
                  <a:pos x="117" y="228"/>
                </a:cxn>
                <a:cxn ang="0">
                  <a:pos x="100" y="197"/>
                </a:cxn>
                <a:cxn ang="0">
                  <a:pos x="81" y="161"/>
                </a:cxn>
                <a:cxn ang="0">
                  <a:pos x="64" y="122"/>
                </a:cxn>
                <a:cxn ang="0">
                  <a:pos x="47" y="85"/>
                </a:cxn>
                <a:cxn ang="0">
                  <a:pos x="31" y="51"/>
                </a:cxn>
                <a:cxn ang="0">
                  <a:pos x="18" y="24"/>
                </a:cxn>
                <a:cxn ang="0">
                  <a:pos x="7" y="6"/>
                </a:cxn>
                <a:cxn ang="0">
                  <a:pos x="0" y="0"/>
                </a:cxn>
                <a:cxn ang="0">
                  <a:pos x="4" y="14"/>
                </a:cxn>
                <a:cxn ang="0">
                  <a:pos x="11" y="37"/>
                </a:cxn>
                <a:cxn ang="0">
                  <a:pos x="19" y="67"/>
                </a:cxn>
                <a:cxn ang="0">
                  <a:pos x="31" y="101"/>
                </a:cxn>
                <a:cxn ang="0">
                  <a:pos x="44" y="138"/>
                </a:cxn>
                <a:cxn ang="0">
                  <a:pos x="57" y="176"/>
                </a:cxn>
                <a:cxn ang="0">
                  <a:pos x="72" y="211"/>
                </a:cxn>
                <a:cxn ang="0">
                  <a:pos x="87" y="243"/>
                </a:cxn>
              </a:cxnLst>
              <a:rect l="0" t="0" r="r" b="b"/>
              <a:pathLst>
                <a:path w="280" h="489">
                  <a:moveTo>
                    <a:pt x="87" y="243"/>
                  </a:moveTo>
                  <a:lnTo>
                    <a:pt x="106" y="275"/>
                  </a:lnTo>
                  <a:lnTo>
                    <a:pt x="126" y="307"/>
                  </a:lnTo>
                  <a:lnTo>
                    <a:pt x="145" y="337"/>
                  </a:lnTo>
                  <a:lnTo>
                    <a:pt x="166" y="368"/>
                  </a:lnTo>
                  <a:lnTo>
                    <a:pt x="187" y="397"/>
                  </a:lnTo>
                  <a:lnTo>
                    <a:pt x="210" y="426"/>
                  </a:lnTo>
                  <a:lnTo>
                    <a:pt x="233" y="455"/>
                  </a:lnTo>
                  <a:lnTo>
                    <a:pt x="256" y="483"/>
                  </a:lnTo>
                  <a:lnTo>
                    <a:pt x="260" y="487"/>
                  </a:lnTo>
                  <a:lnTo>
                    <a:pt x="265" y="489"/>
                  </a:lnTo>
                  <a:lnTo>
                    <a:pt x="269" y="489"/>
                  </a:lnTo>
                  <a:lnTo>
                    <a:pt x="274" y="487"/>
                  </a:lnTo>
                  <a:lnTo>
                    <a:pt x="279" y="483"/>
                  </a:lnTo>
                  <a:lnTo>
                    <a:pt x="280" y="479"/>
                  </a:lnTo>
                  <a:lnTo>
                    <a:pt x="280" y="474"/>
                  </a:lnTo>
                  <a:lnTo>
                    <a:pt x="279" y="469"/>
                  </a:lnTo>
                  <a:lnTo>
                    <a:pt x="261" y="438"/>
                  </a:lnTo>
                  <a:lnTo>
                    <a:pt x="242" y="406"/>
                  </a:lnTo>
                  <a:lnTo>
                    <a:pt x="223" y="377"/>
                  </a:lnTo>
                  <a:lnTo>
                    <a:pt x="202" y="348"/>
                  </a:lnTo>
                  <a:lnTo>
                    <a:pt x="179" y="319"/>
                  </a:lnTo>
                  <a:lnTo>
                    <a:pt x="158" y="289"/>
                  </a:lnTo>
                  <a:lnTo>
                    <a:pt x="137" y="260"/>
                  </a:lnTo>
                  <a:lnTo>
                    <a:pt x="117" y="228"/>
                  </a:lnTo>
                  <a:lnTo>
                    <a:pt x="100" y="197"/>
                  </a:lnTo>
                  <a:lnTo>
                    <a:pt x="81" y="161"/>
                  </a:lnTo>
                  <a:lnTo>
                    <a:pt x="64" y="122"/>
                  </a:lnTo>
                  <a:lnTo>
                    <a:pt x="47" y="85"/>
                  </a:lnTo>
                  <a:lnTo>
                    <a:pt x="31" y="51"/>
                  </a:lnTo>
                  <a:lnTo>
                    <a:pt x="18" y="24"/>
                  </a:lnTo>
                  <a:lnTo>
                    <a:pt x="7" y="6"/>
                  </a:lnTo>
                  <a:lnTo>
                    <a:pt x="0" y="0"/>
                  </a:lnTo>
                  <a:lnTo>
                    <a:pt x="4" y="14"/>
                  </a:lnTo>
                  <a:lnTo>
                    <a:pt x="11" y="37"/>
                  </a:lnTo>
                  <a:lnTo>
                    <a:pt x="19" y="67"/>
                  </a:lnTo>
                  <a:lnTo>
                    <a:pt x="31" y="101"/>
                  </a:lnTo>
                  <a:lnTo>
                    <a:pt x="44" y="138"/>
                  </a:lnTo>
                  <a:lnTo>
                    <a:pt x="57" y="176"/>
                  </a:lnTo>
                  <a:lnTo>
                    <a:pt x="72" y="211"/>
                  </a:lnTo>
                  <a:lnTo>
                    <a:pt x="87" y="243"/>
                  </a:lnTo>
                  <a:close/>
                </a:path>
              </a:pathLst>
            </a:custGeom>
            <a:solidFill>
              <a:srgbClr val="000000"/>
            </a:solidFill>
            <a:ln w="9525">
              <a:noFill/>
              <a:round/>
              <a:headEnd/>
              <a:tailEnd/>
            </a:ln>
          </p:spPr>
          <p:txBody>
            <a:bodyPr/>
            <a:lstStyle/>
            <a:p>
              <a:endParaRPr lang="en-US"/>
            </a:p>
          </p:txBody>
        </p:sp>
        <p:sp>
          <p:nvSpPr>
            <p:cNvPr id="172099" name="Freeform 67"/>
            <p:cNvSpPr>
              <a:spLocks/>
            </p:cNvSpPr>
            <p:nvPr/>
          </p:nvSpPr>
          <p:spPr bwMode="auto">
            <a:xfrm>
              <a:off x="4030" y="3501"/>
              <a:ext cx="49" cy="60"/>
            </a:xfrm>
            <a:custGeom>
              <a:avLst/>
              <a:gdLst/>
              <a:ahLst/>
              <a:cxnLst>
                <a:cxn ang="0">
                  <a:pos x="73" y="37"/>
                </a:cxn>
                <a:cxn ang="0">
                  <a:pos x="59" y="47"/>
                </a:cxn>
                <a:cxn ang="0">
                  <a:pos x="46" y="59"/>
                </a:cxn>
                <a:cxn ang="0">
                  <a:pos x="33" y="73"/>
                </a:cxn>
                <a:cxn ang="0">
                  <a:pos x="22" y="87"/>
                </a:cxn>
                <a:cxn ang="0">
                  <a:pos x="14" y="102"/>
                </a:cxn>
                <a:cxn ang="0">
                  <a:pos x="7" y="117"/>
                </a:cxn>
                <a:cxn ang="0">
                  <a:pos x="3" y="132"/>
                </a:cxn>
                <a:cxn ang="0">
                  <a:pos x="0" y="149"/>
                </a:cxn>
                <a:cxn ang="0">
                  <a:pos x="3" y="173"/>
                </a:cxn>
                <a:cxn ang="0">
                  <a:pos x="12" y="193"/>
                </a:cxn>
                <a:cxn ang="0">
                  <a:pos x="26" y="211"/>
                </a:cxn>
                <a:cxn ang="0">
                  <a:pos x="43" y="224"/>
                </a:cxn>
                <a:cxn ang="0">
                  <a:pos x="64" y="233"/>
                </a:cxn>
                <a:cxn ang="0">
                  <a:pos x="88" y="239"/>
                </a:cxn>
                <a:cxn ang="0">
                  <a:pos x="110" y="240"/>
                </a:cxn>
                <a:cxn ang="0">
                  <a:pos x="132" y="237"/>
                </a:cxn>
                <a:cxn ang="0">
                  <a:pos x="137" y="237"/>
                </a:cxn>
                <a:cxn ang="0">
                  <a:pos x="142" y="234"/>
                </a:cxn>
                <a:cxn ang="0">
                  <a:pos x="145" y="230"/>
                </a:cxn>
                <a:cxn ang="0">
                  <a:pos x="146" y="225"/>
                </a:cxn>
                <a:cxn ang="0">
                  <a:pos x="145" y="222"/>
                </a:cxn>
                <a:cxn ang="0">
                  <a:pos x="142" y="222"/>
                </a:cxn>
                <a:cxn ang="0">
                  <a:pos x="137" y="221"/>
                </a:cxn>
                <a:cxn ang="0">
                  <a:pos x="131" y="221"/>
                </a:cxn>
                <a:cxn ang="0">
                  <a:pos x="124" y="221"/>
                </a:cxn>
                <a:cxn ang="0">
                  <a:pos x="118" y="221"/>
                </a:cxn>
                <a:cxn ang="0">
                  <a:pos x="112" y="221"/>
                </a:cxn>
                <a:cxn ang="0">
                  <a:pos x="109" y="221"/>
                </a:cxn>
                <a:cxn ang="0">
                  <a:pos x="97" y="220"/>
                </a:cxn>
                <a:cxn ang="0">
                  <a:pos x="87" y="219"/>
                </a:cxn>
                <a:cxn ang="0">
                  <a:pos x="75" y="218"/>
                </a:cxn>
                <a:cxn ang="0">
                  <a:pos x="63" y="214"/>
                </a:cxn>
                <a:cxn ang="0">
                  <a:pos x="52" y="211"/>
                </a:cxn>
                <a:cxn ang="0">
                  <a:pos x="40" y="203"/>
                </a:cxn>
                <a:cxn ang="0">
                  <a:pos x="29" y="192"/>
                </a:cxn>
                <a:cxn ang="0">
                  <a:pos x="18" y="177"/>
                </a:cxn>
                <a:cxn ang="0">
                  <a:pos x="15" y="159"/>
                </a:cxn>
                <a:cxn ang="0">
                  <a:pos x="17" y="143"/>
                </a:cxn>
                <a:cxn ang="0">
                  <a:pos x="21" y="127"/>
                </a:cxn>
                <a:cxn ang="0">
                  <a:pos x="28" y="111"/>
                </a:cxn>
                <a:cxn ang="0">
                  <a:pos x="39" y="97"/>
                </a:cxn>
                <a:cxn ang="0">
                  <a:pos x="50" y="83"/>
                </a:cxn>
                <a:cxn ang="0">
                  <a:pos x="63" y="72"/>
                </a:cxn>
                <a:cxn ang="0">
                  <a:pos x="79" y="60"/>
                </a:cxn>
                <a:cxn ang="0">
                  <a:pos x="94" y="49"/>
                </a:cxn>
                <a:cxn ang="0">
                  <a:pos x="110" y="40"/>
                </a:cxn>
                <a:cxn ang="0">
                  <a:pos x="126" y="32"/>
                </a:cxn>
                <a:cxn ang="0">
                  <a:pos x="142" y="25"/>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7"/>
                </a:cxn>
              </a:cxnLst>
              <a:rect l="0" t="0" r="r" b="b"/>
              <a:pathLst>
                <a:path w="198" h="240">
                  <a:moveTo>
                    <a:pt x="73" y="37"/>
                  </a:moveTo>
                  <a:lnTo>
                    <a:pt x="59" y="47"/>
                  </a:lnTo>
                  <a:lnTo>
                    <a:pt x="46" y="59"/>
                  </a:lnTo>
                  <a:lnTo>
                    <a:pt x="33" y="73"/>
                  </a:lnTo>
                  <a:lnTo>
                    <a:pt x="22" y="87"/>
                  </a:lnTo>
                  <a:lnTo>
                    <a:pt x="14" y="102"/>
                  </a:lnTo>
                  <a:lnTo>
                    <a:pt x="7" y="117"/>
                  </a:lnTo>
                  <a:lnTo>
                    <a:pt x="3" y="132"/>
                  </a:lnTo>
                  <a:lnTo>
                    <a:pt x="0" y="149"/>
                  </a:lnTo>
                  <a:lnTo>
                    <a:pt x="3" y="173"/>
                  </a:lnTo>
                  <a:lnTo>
                    <a:pt x="12" y="193"/>
                  </a:lnTo>
                  <a:lnTo>
                    <a:pt x="26" y="211"/>
                  </a:lnTo>
                  <a:lnTo>
                    <a:pt x="43" y="224"/>
                  </a:lnTo>
                  <a:lnTo>
                    <a:pt x="64" y="233"/>
                  </a:lnTo>
                  <a:lnTo>
                    <a:pt x="88" y="239"/>
                  </a:lnTo>
                  <a:lnTo>
                    <a:pt x="110" y="240"/>
                  </a:lnTo>
                  <a:lnTo>
                    <a:pt x="132" y="237"/>
                  </a:lnTo>
                  <a:lnTo>
                    <a:pt x="137" y="237"/>
                  </a:lnTo>
                  <a:lnTo>
                    <a:pt x="142" y="234"/>
                  </a:lnTo>
                  <a:lnTo>
                    <a:pt x="145" y="230"/>
                  </a:lnTo>
                  <a:lnTo>
                    <a:pt x="146" y="225"/>
                  </a:lnTo>
                  <a:lnTo>
                    <a:pt x="145" y="222"/>
                  </a:lnTo>
                  <a:lnTo>
                    <a:pt x="142" y="222"/>
                  </a:lnTo>
                  <a:lnTo>
                    <a:pt x="137" y="221"/>
                  </a:lnTo>
                  <a:lnTo>
                    <a:pt x="131" y="221"/>
                  </a:lnTo>
                  <a:lnTo>
                    <a:pt x="124" y="221"/>
                  </a:lnTo>
                  <a:lnTo>
                    <a:pt x="118" y="221"/>
                  </a:lnTo>
                  <a:lnTo>
                    <a:pt x="112" y="221"/>
                  </a:lnTo>
                  <a:lnTo>
                    <a:pt x="109" y="221"/>
                  </a:lnTo>
                  <a:lnTo>
                    <a:pt x="97" y="220"/>
                  </a:lnTo>
                  <a:lnTo>
                    <a:pt x="87" y="219"/>
                  </a:lnTo>
                  <a:lnTo>
                    <a:pt x="75" y="218"/>
                  </a:lnTo>
                  <a:lnTo>
                    <a:pt x="63" y="214"/>
                  </a:lnTo>
                  <a:lnTo>
                    <a:pt x="52" y="211"/>
                  </a:lnTo>
                  <a:lnTo>
                    <a:pt x="40" y="203"/>
                  </a:lnTo>
                  <a:lnTo>
                    <a:pt x="29" y="192"/>
                  </a:lnTo>
                  <a:lnTo>
                    <a:pt x="18" y="177"/>
                  </a:lnTo>
                  <a:lnTo>
                    <a:pt x="15" y="159"/>
                  </a:lnTo>
                  <a:lnTo>
                    <a:pt x="17" y="143"/>
                  </a:lnTo>
                  <a:lnTo>
                    <a:pt x="21" y="127"/>
                  </a:lnTo>
                  <a:lnTo>
                    <a:pt x="28" y="111"/>
                  </a:lnTo>
                  <a:lnTo>
                    <a:pt x="39" y="97"/>
                  </a:lnTo>
                  <a:lnTo>
                    <a:pt x="50" y="83"/>
                  </a:lnTo>
                  <a:lnTo>
                    <a:pt x="63" y="72"/>
                  </a:lnTo>
                  <a:lnTo>
                    <a:pt x="79" y="60"/>
                  </a:lnTo>
                  <a:lnTo>
                    <a:pt x="94" y="49"/>
                  </a:lnTo>
                  <a:lnTo>
                    <a:pt x="110" y="40"/>
                  </a:lnTo>
                  <a:lnTo>
                    <a:pt x="126" y="32"/>
                  </a:lnTo>
                  <a:lnTo>
                    <a:pt x="142" y="25"/>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7"/>
                  </a:lnTo>
                  <a:close/>
                </a:path>
              </a:pathLst>
            </a:custGeom>
            <a:solidFill>
              <a:srgbClr val="000000"/>
            </a:solidFill>
            <a:ln w="9525">
              <a:noFill/>
              <a:round/>
              <a:headEnd/>
              <a:tailEnd/>
            </a:ln>
          </p:spPr>
          <p:txBody>
            <a:bodyPr/>
            <a:lstStyle/>
            <a:p>
              <a:endParaRPr lang="en-US"/>
            </a:p>
          </p:txBody>
        </p:sp>
        <p:sp>
          <p:nvSpPr>
            <p:cNvPr id="172100" name="Freeform 68"/>
            <p:cNvSpPr>
              <a:spLocks/>
            </p:cNvSpPr>
            <p:nvPr/>
          </p:nvSpPr>
          <p:spPr bwMode="auto">
            <a:xfrm>
              <a:off x="4115" y="3501"/>
              <a:ext cx="31" cy="46"/>
            </a:xfrm>
            <a:custGeom>
              <a:avLst/>
              <a:gdLst/>
              <a:ahLst/>
              <a:cxnLst>
                <a:cxn ang="0">
                  <a:pos x="108" y="62"/>
                </a:cxn>
                <a:cxn ang="0">
                  <a:pos x="111" y="82"/>
                </a:cxn>
                <a:cxn ang="0">
                  <a:pos x="109" y="98"/>
                </a:cxn>
                <a:cxn ang="0">
                  <a:pos x="101" y="112"/>
                </a:cxn>
                <a:cxn ang="0">
                  <a:pos x="89" y="125"/>
                </a:cxn>
                <a:cxn ang="0">
                  <a:pos x="75" y="137"/>
                </a:cxn>
                <a:cxn ang="0">
                  <a:pos x="60" y="147"/>
                </a:cxn>
                <a:cxn ang="0">
                  <a:pos x="43" y="159"/>
                </a:cxn>
                <a:cxn ang="0">
                  <a:pos x="29" y="170"/>
                </a:cxn>
                <a:cxn ang="0">
                  <a:pos x="27" y="173"/>
                </a:cxn>
                <a:cxn ang="0">
                  <a:pos x="26" y="175"/>
                </a:cxn>
                <a:cxn ang="0">
                  <a:pos x="26" y="179"/>
                </a:cxn>
                <a:cxn ang="0">
                  <a:pos x="28" y="182"/>
                </a:cxn>
                <a:cxn ang="0">
                  <a:pos x="31" y="185"/>
                </a:cxn>
                <a:cxn ang="0">
                  <a:pos x="34" y="186"/>
                </a:cxn>
                <a:cxn ang="0">
                  <a:pos x="38" y="186"/>
                </a:cxn>
                <a:cxn ang="0">
                  <a:pos x="41" y="185"/>
                </a:cxn>
                <a:cxn ang="0">
                  <a:pos x="59" y="174"/>
                </a:cxn>
                <a:cxn ang="0">
                  <a:pos x="76" y="163"/>
                </a:cxn>
                <a:cxn ang="0">
                  <a:pos x="93" y="150"/>
                </a:cxn>
                <a:cxn ang="0">
                  <a:pos x="108" y="134"/>
                </a:cxn>
                <a:cxn ang="0">
                  <a:pos x="118" y="118"/>
                </a:cxn>
                <a:cxn ang="0">
                  <a:pos x="125" y="99"/>
                </a:cxn>
                <a:cxn ang="0">
                  <a:pos x="128" y="79"/>
                </a:cxn>
                <a:cxn ang="0">
                  <a:pos x="123" y="58"/>
                </a:cxn>
                <a:cxn ang="0">
                  <a:pos x="112" y="42"/>
                </a:cxn>
                <a:cxn ang="0">
                  <a:pos x="98" y="28"/>
                </a:cxn>
                <a:cxn ang="0">
                  <a:pos x="80" y="16"/>
                </a:cxn>
                <a:cxn ang="0">
                  <a:pos x="61" y="8"/>
                </a:cxn>
                <a:cxn ang="0">
                  <a:pos x="41" y="2"/>
                </a:cxn>
                <a:cxn ang="0">
                  <a:pos x="24" y="0"/>
                </a:cxn>
                <a:cxn ang="0">
                  <a:pos x="10" y="1"/>
                </a:cxn>
                <a:cxn ang="0">
                  <a:pos x="0" y="6"/>
                </a:cxn>
                <a:cxn ang="0">
                  <a:pos x="17" y="10"/>
                </a:cxn>
                <a:cxn ang="0">
                  <a:pos x="33" y="14"/>
                </a:cxn>
                <a:cxn ang="0">
                  <a:pos x="48" y="17"/>
                </a:cxn>
                <a:cxn ang="0">
                  <a:pos x="63" y="22"/>
                </a:cxn>
                <a:cxn ang="0">
                  <a:pos x="77" y="28"/>
                </a:cxn>
                <a:cxn ang="0">
                  <a:pos x="90" y="36"/>
                </a:cxn>
                <a:cxn ang="0">
                  <a:pos x="101" y="47"/>
                </a:cxn>
                <a:cxn ang="0">
                  <a:pos x="108" y="62"/>
                </a:cxn>
              </a:cxnLst>
              <a:rect l="0" t="0" r="r" b="b"/>
              <a:pathLst>
                <a:path w="128" h="186">
                  <a:moveTo>
                    <a:pt x="108" y="62"/>
                  </a:moveTo>
                  <a:lnTo>
                    <a:pt x="111" y="82"/>
                  </a:lnTo>
                  <a:lnTo>
                    <a:pt x="109" y="98"/>
                  </a:lnTo>
                  <a:lnTo>
                    <a:pt x="101" y="112"/>
                  </a:lnTo>
                  <a:lnTo>
                    <a:pt x="89" y="125"/>
                  </a:lnTo>
                  <a:lnTo>
                    <a:pt x="75" y="137"/>
                  </a:lnTo>
                  <a:lnTo>
                    <a:pt x="60" y="147"/>
                  </a:lnTo>
                  <a:lnTo>
                    <a:pt x="43" y="159"/>
                  </a:lnTo>
                  <a:lnTo>
                    <a:pt x="29" y="170"/>
                  </a:lnTo>
                  <a:lnTo>
                    <a:pt x="27" y="173"/>
                  </a:lnTo>
                  <a:lnTo>
                    <a:pt x="26" y="175"/>
                  </a:lnTo>
                  <a:lnTo>
                    <a:pt x="26" y="179"/>
                  </a:lnTo>
                  <a:lnTo>
                    <a:pt x="28" y="182"/>
                  </a:lnTo>
                  <a:lnTo>
                    <a:pt x="31" y="185"/>
                  </a:lnTo>
                  <a:lnTo>
                    <a:pt x="34" y="186"/>
                  </a:lnTo>
                  <a:lnTo>
                    <a:pt x="38" y="186"/>
                  </a:lnTo>
                  <a:lnTo>
                    <a:pt x="41" y="185"/>
                  </a:lnTo>
                  <a:lnTo>
                    <a:pt x="59" y="174"/>
                  </a:lnTo>
                  <a:lnTo>
                    <a:pt x="76" y="163"/>
                  </a:lnTo>
                  <a:lnTo>
                    <a:pt x="93" y="150"/>
                  </a:lnTo>
                  <a:lnTo>
                    <a:pt x="108" y="134"/>
                  </a:lnTo>
                  <a:lnTo>
                    <a:pt x="118" y="118"/>
                  </a:lnTo>
                  <a:lnTo>
                    <a:pt x="125" y="99"/>
                  </a:lnTo>
                  <a:lnTo>
                    <a:pt x="128" y="79"/>
                  </a:lnTo>
                  <a:lnTo>
                    <a:pt x="123" y="58"/>
                  </a:lnTo>
                  <a:lnTo>
                    <a:pt x="112" y="42"/>
                  </a:lnTo>
                  <a:lnTo>
                    <a:pt x="98" y="28"/>
                  </a:lnTo>
                  <a:lnTo>
                    <a:pt x="80" y="16"/>
                  </a:lnTo>
                  <a:lnTo>
                    <a:pt x="61" y="8"/>
                  </a:lnTo>
                  <a:lnTo>
                    <a:pt x="41" y="2"/>
                  </a:lnTo>
                  <a:lnTo>
                    <a:pt x="24" y="0"/>
                  </a:lnTo>
                  <a:lnTo>
                    <a:pt x="10" y="1"/>
                  </a:lnTo>
                  <a:lnTo>
                    <a:pt x="0" y="6"/>
                  </a:lnTo>
                  <a:lnTo>
                    <a:pt x="17" y="10"/>
                  </a:lnTo>
                  <a:lnTo>
                    <a:pt x="33" y="14"/>
                  </a:lnTo>
                  <a:lnTo>
                    <a:pt x="48" y="17"/>
                  </a:lnTo>
                  <a:lnTo>
                    <a:pt x="63" y="22"/>
                  </a:lnTo>
                  <a:lnTo>
                    <a:pt x="77" y="28"/>
                  </a:lnTo>
                  <a:lnTo>
                    <a:pt x="90" y="36"/>
                  </a:lnTo>
                  <a:lnTo>
                    <a:pt x="101" y="47"/>
                  </a:lnTo>
                  <a:lnTo>
                    <a:pt x="108" y="62"/>
                  </a:lnTo>
                  <a:close/>
                </a:path>
              </a:pathLst>
            </a:custGeom>
            <a:solidFill>
              <a:srgbClr val="000000"/>
            </a:solidFill>
            <a:ln w="9525">
              <a:noFill/>
              <a:round/>
              <a:headEnd/>
              <a:tailEnd/>
            </a:ln>
          </p:spPr>
          <p:txBody>
            <a:bodyPr/>
            <a:lstStyle/>
            <a:p>
              <a:endParaRPr lang="en-US"/>
            </a:p>
          </p:txBody>
        </p:sp>
        <p:sp>
          <p:nvSpPr>
            <p:cNvPr id="172101" name="Freeform 69"/>
            <p:cNvSpPr>
              <a:spLocks/>
            </p:cNvSpPr>
            <p:nvPr/>
          </p:nvSpPr>
          <p:spPr bwMode="auto">
            <a:xfrm>
              <a:off x="3998" y="3490"/>
              <a:ext cx="81" cy="97"/>
            </a:xfrm>
            <a:custGeom>
              <a:avLst/>
              <a:gdLst/>
              <a:ahLst/>
              <a:cxnLst>
                <a:cxn ang="0">
                  <a:pos x="100" y="71"/>
                </a:cxn>
                <a:cxn ang="0">
                  <a:pos x="54" y="117"/>
                </a:cxn>
                <a:cxn ang="0">
                  <a:pos x="17" y="171"/>
                </a:cxn>
                <a:cxn ang="0">
                  <a:pos x="0" y="231"/>
                </a:cxn>
                <a:cxn ang="0">
                  <a:pos x="3" y="272"/>
                </a:cxn>
                <a:cxn ang="0">
                  <a:pos x="10" y="289"/>
                </a:cxn>
                <a:cxn ang="0">
                  <a:pos x="21" y="304"/>
                </a:cxn>
                <a:cxn ang="0">
                  <a:pos x="34" y="317"/>
                </a:cxn>
                <a:cxn ang="0">
                  <a:pos x="56" y="331"/>
                </a:cxn>
                <a:cxn ang="0">
                  <a:pos x="86" y="346"/>
                </a:cxn>
                <a:cxn ang="0">
                  <a:pos x="119" y="358"/>
                </a:cxn>
                <a:cxn ang="0">
                  <a:pos x="152" y="367"/>
                </a:cxn>
                <a:cxn ang="0">
                  <a:pos x="186" y="374"/>
                </a:cxn>
                <a:cxn ang="0">
                  <a:pos x="220" y="379"/>
                </a:cxn>
                <a:cxn ang="0">
                  <a:pos x="255" y="382"/>
                </a:cxn>
                <a:cxn ang="0">
                  <a:pos x="289" y="385"/>
                </a:cxn>
                <a:cxn ang="0">
                  <a:pos x="311" y="386"/>
                </a:cxn>
                <a:cxn ang="0">
                  <a:pos x="319" y="379"/>
                </a:cxn>
                <a:cxn ang="0">
                  <a:pos x="321" y="367"/>
                </a:cxn>
                <a:cxn ang="0">
                  <a:pos x="314" y="359"/>
                </a:cxn>
                <a:cxn ang="0">
                  <a:pos x="293" y="358"/>
                </a:cxn>
                <a:cxn ang="0">
                  <a:pos x="262" y="357"/>
                </a:cxn>
                <a:cxn ang="0">
                  <a:pos x="230" y="354"/>
                </a:cxn>
                <a:cxn ang="0">
                  <a:pos x="199" y="350"/>
                </a:cxn>
                <a:cxn ang="0">
                  <a:pos x="167" y="344"/>
                </a:cxn>
                <a:cxn ang="0">
                  <a:pos x="136" y="336"/>
                </a:cxn>
                <a:cxn ang="0">
                  <a:pos x="105" y="326"/>
                </a:cxn>
                <a:cxn ang="0">
                  <a:pos x="76" y="312"/>
                </a:cxn>
                <a:cxn ang="0">
                  <a:pos x="50" y="297"/>
                </a:cxn>
                <a:cxn ang="0">
                  <a:pos x="35" y="274"/>
                </a:cxn>
                <a:cxn ang="0">
                  <a:pos x="30" y="243"/>
                </a:cxn>
                <a:cxn ang="0">
                  <a:pos x="37" y="201"/>
                </a:cxn>
                <a:cxn ang="0">
                  <a:pos x="50" y="168"/>
                </a:cxn>
                <a:cxn ang="0">
                  <a:pos x="68" y="139"/>
                </a:cxn>
                <a:cxn ang="0">
                  <a:pos x="89" y="113"/>
                </a:cxn>
                <a:cxn ang="0">
                  <a:pos x="113" y="90"/>
                </a:cxn>
                <a:cxn ang="0">
                  <a:pos x="144" y="65"/>
                </a:cxn>
                <a:cxn ang="0">
                  <a:pos x="180" y="42"/>
                </a:cxn>
                <a:cxn ang="0">
                  <a:pos x="219" y="22"/>
                </a:cxn>
                <a:cxn ang="0">
                  <a:pos x="252" y="7"/>
                </a:cxn>
                <a:cxn ang="0">
                  <a:pos x="254" y="0"/>
                </a:cxn>
                <a:cxn ang="0">
                  <a:pos x="220" y="6"/>
                </a:cxn>
                <a:cxn ang="0">
                  <a:pos x="180" y="20"/>
                </a:cxn>
                <a:cxn ang="0">
                  <a:pos x="141" y="40"/>
                </a:cxn>
              </a:cxnLst>
              <a:rect l="0" t="0" r="r" b="b"/>
              <a:pathLst>
                <a:path w="321" h="386">
                  <a:moveTo>
                    <a:pt x="125" y="51"/>
                  </a:moveTo>
                  <a:lnTo>
                    <a:pt x="100" y="71"/>
                  </a:lnTo>
                  <a:lnTo>
                    <a:pt x="76" y="93"/>
                  </a:lnTo>
                  <a:lnTo>
                    <a:pt x="54" y="117"/>
                  </a:lnTo>
                  <a:lnTo>
                    <a:pt x="34" y="143"/>
                  </a:lnTo>
                  <a:lnTo>
                    <a:pt x="17" y="171"/>
                  </a:lnTo>
                  <a:lnTo>
                    <a:pt x="6" y="200"/>
                  </a:lnTo>
                  <a:lnTo>
                    <a:pt x="0" y="231"/>
                  </a:lnTo>
                  <a:lnTo>
                    <a:pt x="1" y="264"/>
                  </a:lnTo>
                  <a:lnTo>
                    <a:pt x="3" y="272"/>
                  </a:lnTo>
                  <a:lnTo>
                    <a:pt x="7" y="282"/>
                  </a:lnTo>
                  <a:lnTo>
                    <a:pt x="10" y="289"/>
                  </a:lnTo>
                  <a:lnTo>
                    <a:pt x="15" y="297"/>
                  </a:lnTo>
                  <a:lnTo>
                    <a:pt x="21" y="304"/>
                  </a:lnTo>
                  <a:lnTo>
                    <a:pt x="27" y="311"/>
                  </a:lnTo>
                  <a:lnTo>
                    <a:pt x="34" y="317"/>
                  </a:lnTo>
                  <a:lnTo>
                    <a:pt x="41" y="321"/>
                  </a:lnTo>
                  <a:lnTo>
                    <a:pt x="56" y="331"/>
                  </a:lnTo>
                  <a:lnTo>
                    <a:pt x="71" y="339"/>
                  </a:lnTo>
                  <a:lnTo>
                    <a:pt x="86" y="346"/>
                  </a:lnTo>
                  <a:lnTo>
                    <a:pt x="103" y="352"/>
                  </a:lnTo>
                  <a:lnTo>
                    <a:pt x="119" y="358"/>
                  </a:lnTo>
                  <a:lnTo>
                    <a:pt x="136" y="362"/>
                  </a:lnTo>
                  <a:lnTo>
                    <a:pt x="152" y="367"/>
                  </a:lnTo>
                  <a:lnTo>
                    <a:pt x="168" y="371"/>
                  </a:lnTo>
                  <a:lnTo>
                    <a:pt x="186" y="374"/>
                  </a:lnTo>
                  <a:lnTo>
                    <a:pt x="203" y="376"/>
                  </a:lnTo>
                  <a:lnTo>
                    <a:pt x="220" y="379"/>
                  </a:lnTo>
                  <a:lnTo>
                    <a:pt x="237" y="381"/>
                  </a:lnTo>
                  <a:lnTo>
                    <a:pt x="255" y="382"/>
                  </a:lnTo>
                  <a:lnTo>
                    <a:pt x="272" y="383"/>
                  </a:lnTo>
                  <a:lnTo>
                    <a:pt x="289" y="385"/>
                  </a:lnTo>
                  <a:lnTo>
                    <a:pt x="306" y="386"/>
                  </a:lnTo>
                  <a:lnTo>
                    <a:pt x="311" y="386"/>
                  </a:lnTo>
                  <a:lnTo>
                    <a:pt x="316" y="382"/>
                  </a:lnTo>
                  <a:lnTo>
                    <a:pt x="319" y="379"/>
                  </a:lnTo>
                  <a:lnTo>
                    <a:pt x="321" y="373"/>
                  </a:lnTo>
                  <a:lnTo>
                    <a:pt x="321" y="367"/>
                  </a:lnTo>
                  <a:lnTo>
                    <a:pt x="319" y="362"/>
                  </a:lnTo>
                  <a:lnTo>
                    <a:pt x="314" y="359"/>
                  </a:lnTo>
                  <a:lnTo>
                    <a:pt x="310" y="358"/>
                  </a:lnTo>
                  <a:lnTo>
                    <a:pt x="293" y="358"/>
                  </a:lnTo>
                  <a:lnTo>
                    <a:pt x="278" y="358"/>
                  </a:lnTo>
                  <a:lnTo>
                    <a:pt x="262" y="357"/>
                  </a:lnTo>
                  <a:lnTo>
                    <a:pt x="247" y="355"/>
                  </a:lnTo>
                  <a:lnTo>
                    <a:pt x="230" y="354"/>
                  </a:lnTo>
                  <a:lnTo>
                    <a:pt x="214" y="352"/>
                  </a:lnTo>
                  <a:lnTo>
                    <a:pt x="199" y="350"/>
                  </a:lnTo>
                  <a:lnTo>
                    <a:pt x="182" y="347"/>
                  </a:lnTo>
                  <a:lnTo>
                    <a:pt x="167" y="344"/>
                  </a:lnTo>
                  <a:lnTo>
                    <a:pt x="151" y="340"/>
                  </a:lnTo>
                  <a:lnTo>
                    <a:pt x="136" y="336"/>
                  </a:lnTo>
                  <a:lnTo>
                    <a:pt x="120" y="331"/>
                  </a:lnTo>
                  <a:lnTo>
                    <a:pt x="105" y="326"/>
                  </a:lnTo>
                  <a:lnTo>
                    <a:pt x="91" y="319"/>
                  </a:lnTo>
                  <a:lnTo>
                    <a:pt x="76" y="312"/>
                  </a:lnTo>
                  <a:lnTo>
                    <a:pt x="62" y="305"/>
                  </a:lnTo>
                  <a:lnTo>
                    <a:pt x="50" y="297"/>
                  </a:lnTo>
                  <a:lnTo>
                    <a:pt x="41" y="285"/>
                  </a:lnTo>
                  <a:lnTo>
                    <a:pt x="35" y="274"/>
                  </a:lnTo>
                  <a:lnTo>
                    <a:pt x="30" y="259"/>
                  </a:lnTo>
                  <a:lnTo>
                    <a:pt x="30" y="243"/>
                  </a:lnTo>
                  <a:lnTo>
                    <a:pt x="33" y="222"/>
                  </a:lnTo>
                  <a:lnTo>
                    <a:pt x="37" y="201"/>
                  </a:lnTo>
                  <a:lnTo>
                    <a:pt x="42" y="186"/>
                  </a:lnTo>
                  <a:lnTo>
                    <a:pt x="50" y="168"/>
                  </a:lnTo>
                  <a:lnTo>
                    <a:pt x="60" y="153"/>
                  </a:lnTo>
                  <a:lnTo>
                    <a:pt x="68" y="139"/>
                  </a:lnTo>
                  <a:lnTo>
                    <a:pt x="78" y="126"/>
                  </a:lnTo>
                  <a:lnTo>
                    <a:pt x="89" y="113"/>
                  </a:lnTo>
                  <a:lnTo>
                    <a:pt x="100" y="102"/>
                  </a:lnTo>
                  <a:lnTo>
                    <a:pt x="113" y="90"/>
                  </a:lnTo>
                  <a:lnTo>
                    <a:pt x="129" y="77"/>
                  </a:lnTo>
                  <a:lnTo>
                    <a:pt x="144" y="65"/>
                  </a:lnTo>
                  <a:lnTo>
                    <a:pt x="161" y="54"/>
                  </a:lnTo>
                  <a:lnTo>
                    <a:pt x="180" y="42"/>
                  </a:lnTo>
                  <a:lnTo>
                    <a:pt x="200" y="31"/>
                  </a:lnTo>
                  <a:lnTo>
                    <a:pt x="219" y="22"/>
                  </a:lnTo>
                  <a:lnTo>
                    <a:pt x="236" y="14"/>
                  </a:lnTo>
                  <a:lnTo>
                    <a:pt x="252" y="7"/>
                  </a:lnTo>
                  <a:lnTo>
                    <a:pt x="266" y="1"/>
                  </a:lnTo>
                  <a:lnTo>
                    <a:pt x="254" y="0"/>
                  </a:lnTo>
                  <a:lnTo>
                    <a:pt x="237" y="1"/>
                  </a:lnTo>
                  <a:lnTo>
                    <a:pt x="220" y="6"/>
                  </a:lnTo>
                  <a:lnTo>
                    <a:pt x="200" y="12"/>
                  </a:lnTo>
                  <a:lnTo>
                    <a:pt x="180" y="20"/>
                  </a:lnTo>
                  <a:lnTo>
                    <a:pt x="160" y="29"/>
                  </a:lnTo>
                  <a:lnTo>
                    <a:pt x="141" y="40"/>
                  </a:lnTo>
                  <a:lnTo>
                    <a:pt x="125" y="51"/>
                  </a:lnTo>
                  <a:close/>
                </a:path>
              </a:pathLst>
            </a:custGeom>
            <a:solidFill>
              <a:srgbClr val="000000"/>
            </a:solidFill>
            <a:ln w="9525">
              <a:noFill/>
              <a:round/>
              <a:headEnd/>
              <a:tailEnd/>
            </a:ln>
          </p:spPr>
          <p:txBody>
            <a:bodyPr/>
            <a:lstStyle/>
            <a:p>
              <a:endParaRPr lang="en-US"/>
            </a:p>
          </p:txBody>
        </p:sp>
        <p:sp>
          <p:nvSpPr>
            <p:cNvPr id="172102" name="Freeform 70"/>
            <p:cNvSpPr>
              <a:spLocks/>
            </p:cNvSpPr>
            <p:nvPr/>
          </p:nvSpPr>
          <p:spPr bwMode="auto">
            <a:xfrm>
              <a:off x="4112" y="3487"/>
              <a:ext cx="70" cy="64"/>
            </a:xfrm>
            <a:custGeom>
              <a:avLst/>
              <a:gdLst/>
              <a:ahLst/>
              <a:cxnLst>
                <a:cxn ang="0">
                  <a:pos x="233" y="79"/>
                </a:cxn>
                <a:cxn ang="0">
                  <a:pos x="246" y="94"/>
                </a:cxn>
                <a:cxn ang="0">
                  <a:pos x="253" y="110"/>
                </a:cxn>
                <a:cxn ang="0">
                  <a:pos x="258" y="127"/>
                </a:cxn>
                <a:cxn ang="0">
                  <a:pos x="258" y="146"/>
                </a:cxn>
                <a:cxn ang="0">
                  <a:pos x="256" y="161"/>
                </a:cxn>
                <a:cxn ang="0">
                  <a:pos x="251" y="174"/>
                </a:cxn>
                <a:cxn ang="0">
                  <a:pos x="243" y="187"/>
                </a:cxn>
                <a:cxn ang="0">
                  <a:pos x="235" y="198"/>
                </a:cxn>
                <a:cxn ang="0">
                  <a:pos x="224" y="209"/>
                </a:cxn>
                <a:cxn ang="0">
                  <a:pos x="213" y="219"/>
                </a:cxn>
                <a:cxn ang="0">
                  <a:pos x="203" y="229"/>
                </a:cxn>
                <a:cxn ang="0">
                  <a:pos x="192" y="240"/>
                </a:cxn>
                <a:cxn ang="0">
                  <a:pos x="190" y="243"/>
                </a:cxn>
                <a:cxn ang="0">
                  <a:pos x="189" y="247"/>
                </a:cxn>
                <a:cxn ang="0">
                  <a:pos x="190" y="250"/>
                </a:cxn>
                <a:cxn ang="0">
                  <a:pos x="192" y="254"/>
                </a:cxn>
                <a:cxn ang="0">
                  <a:pos x="196" y="256"/>
                </a:cxn>
                <a:cxn ang="0">
                  <a:pos x="199" y="257"/>
                </a:cxn>
                <a:cxn ang="0">
                  <a:pos x="204" y="256"/>
                </a:cxn>
                <a:cxn ang="0">
                  <a:pos x="208" y="254"/>
                </a:cxn>
                <a:cxn ang="0">
                  <a:pos x="231" y="239"/>
                </a:cxn>
                <a:cxn ang="0">
                  <a:pos x="250" y="219"/>
                </a:cxn>
                <a:cxn ang="0">
                  <a:pos x="266" y="195"/>
                </a:cxn>
                <a:cxn ang="0">
                  <a:pos x="277" y="171"/>
                </a:cxn>
                <a:cxn ang="0">
                  <a:pos x="280" y="144"/>
                </a:cxn>
                <a:cxn ang="0">
                  <a:pos x="278" y="118"/>
                </a:cxn>
                <a:cxn ang="0">
                  <a:pos x="268" y="94"/>
                </a:cxn>
                <a:cxn ang="0">
                  <a:pos x="250" y="71"/>
                </a:cxn>
                <a:cxn ang="0">
                  <a:pos x="236" y="60"/>
                </a:cxn>
                <a:cxn ang="0">
                  <a:pos x="219" y="49"/>
                </a:cxn>
                <a:cxn ang="0">
                  <a:pos x="201" y="40"/>
                </a:cxn>
                <a:cxn ang="0">
                  <a:pos x="182" y="32"/>
                </a:cxn>
                <a:cxn ang="0">
                  <a:pos x="162" y="25"/>
                </a:cxn>
                <a:cxn ang="0">
                  <a:pos x="141" y="19"/>
                </a:cxn>
                <a:cxn ang="0">
                  <a:pos x="121" y="13"/>
                </a:cxn>
                <a:cxn ang="0">
                  <a:pos x="100" y="8"/>
                </a:cxn>
                <a:cxn ang="0">
                  <a:pos x="81" y="5"/>
                </a:cxn>
                <a:cxn ang="0">
                  <a:pos x="63" y="2"/>
                </a:cxn>
                <a:cxn ang="0">
                  <a:pos x="46" y="0"/>
                </a:cxn>
                <a:cxn ang="0">
                  <a:pos x="31" y="0"/>
                </a:cxn>
                <a:cxn ang="0">
                  <a:pos x="18" y="0"/>
                </a:cxn>
                <a:cxn ang="0">
                  <a:pos x="9" y="1"/>
                </a:cxn>
                <a:cxn ang="0">
                  <a:pos x="3" y="3"/>
                </a:cxn>
                <a:cxn ang="0">
                  <a:pos x="0" y="6"/>
                </a:cxn>
                <a:cxn ang="0">
                  <a:pos x="11" y="8"/>
                </a:cxn>
                <a:cxn ang="0">
                  <a:pos x="24" y="9"/>
                </a:cxn>
                <a:cxn ang="0">
                  <a:pos x="37" y="12"/>
                </a:cxn>
                <a:cxn ang="0">
                  <a:pos x="51" y="14"/>
                </a:cxn>
                <a:cxn ang="0">
                  <a:pos x="66" y="16"/>
                </a:cxn>
                <a:cxn ang="0">
                  <a:pos x="81" y="19"/>
                </a:cxn>
                <a:cxn ang="0">
                  <a:pos x="97" y="22"/>
                </a:cxn>
                <a:cxn ang="0">
                  <a:pos x="113" y="26"/>
                </a:cxn>
                <a:cxn ang="0">
                  <a:pos x="128" y="30"/>
                </a:cxn>
                <a:cxn ang="0">
                  <a:pos x="145" y="35"/>
                </a:cxn>
                <a:cxn ang="0">
                  <a:pos x="161" y="41"/>
                </a:cxn>
                <a:cxn ang="0">
                  <a:pos x="176" y="47"/>
                </a:cxn>
                <a:cxn ang="0">
                  <a:pos x="191" y="54"/>
                </a:cxn>
                <a:cxn ang="0">
                  <a:pos x="206" y="61"/>
                </a:cxn>
                <a:cxn ang="0">
                  <a:pos x="221" y="70"/>
                </a:cxn>
                <a:cxn ang="0">
                  <a:pos x="233" y="79"/>
                </a:cxn>
              </a:cxnLst>
              <a:rect l="0" t="0" r="r" b="b"/>
              <a:pathLst>
                <a:path w="280" h="257">
                  <a:moveTo>
                    <a:pt x="233" y="79"/>
                  </a:moveTo>
                  <a:lnTo>
                    <a:pt x="246" y="94"/>
                  </a:lnTo>
                  <a:lnTo>
                    <a:pt x="253" y="110"/>
                  </a:lnTo>
                  <a:lnTo>
                    <a:pt x="258" y="127"/>
                  </a:lnTo>
                  <a:lnTo>
                    <a:pt x="258" y="146"/>
                  </a:lnTo>
                  <a:lnTo>
                    <a:pt x="256" y="161"/>
                  </a:lnTo>
                  <a:lnTo>
                    <a:pt x="251" y="174"/>
                  </a:lnTo>
                  <a:lnTo>
                    <a:pt x="243" y="187"/>
                  </a:lnTo>
                  <a:lnTo>
                    <a:pt x="235" y="198"/>
                  </a:lnTo>
                  <a:lnTo>
                    <a:pt x="224" y="209"/>
                  </a:lnTo>
                  <a:lnTo>
                    <a:pt x="213" y="219"/>
                  </a:lnTo>
                  <a:lnTo>
                    <a:pt x="203" y="229"/>
                  </a:lnTo>
                  <a:lnTo>
                    <a:pt x="192" y="240"/>
                  </a:lnTo>
                  <a:lnTo>
                    <a:pt x="190" y="243"/>
                  </a:lnTo>
                  <a:lnTo>
                    <a:pt x="189" y="247"/>
                  </a:lnTo>
                  <a:lnTo>
                    <a:pt x="190" y="250"/>
                  </a:lnTo>
                  <a:lnTo>
                    <a:pt x="192" y="254"/>
                  </a:lnTo>
                  <a:lnTo>
                    <a:pt x="196" y="256"/>
                  </a:lnTo>
                  <a:lnTo>
                    <a:pt x="199" y="257"/>
                  </a:lnTo>
                  <a:lnTo>
                    <a:pt x="204" y="256"/>
                  </a:lnTo>
                  <a:lnTo>
                    <a:pt x="208" y="254"/>
                  </a:lnTo>
                  <a:lnTo>
                    <a:pt x="231" y="239"/>
                  </a:lnTo>
                  <a:lnTo>
                    <a:pt x="250" y="219"/>
                  </a:lnTo>
                  <a:lnTo>
                    <a:pt x="266" y="195"/>
                  </a:lnTo>
                  <a:lnTo>
                    <a:pt x="277" y="171"/>
                  </a:lnTo>
                  <a:lnTo>
                    <a:pt x="280" y="144"/>
                  </a:lnTo>
                  <a:lnTo>
                    <a:pt x="278" y="118"/>
                  </a:lnTo>
                  <a:lnTo>
                    <a:pt x="268" y="94"/>
                  </a:lnTo>
                  <a:lnTo>
                    <a:pt x="250" y="71"/>
                  </a:lnTo>
                  <a:lnTo>
                    <a:pt x="236" y="60"/>
                  </a:lnTo>
                  <a:lnTo>
                    <a:pt x="219" y="49"/>
                  </a:lnTo>
                  <a:lnTo>
                    <a:pt x="201" y="40"/>
                  </a:lnTo>
                  <a:lnTo>
                    <a:pt x="182" y="32"/>
                  </a:lnTo>
                  <a:lnTo>
                    <a:pt x="162" y="25"/>
                  </a:lnTo>
                  <a:lnTo>
                    <a:pt x="141" y="19"/>
                  </a:lnTo>
                  <a:lnTo>
                    <a:pt x="121" y="13"/>
                  </a:lnTo>
                  <a:lnTo>
                    <a:pt x="100" y="8"/>
                  </a:lnTo>
                  <a:lnTo>
                    <a:pt x="81" y="5"/>
                  </a:lnTo>
                  <a:lnTo>
                    <a:pt x="63" y="2"/>
                  </a:lnTo>
                  <a:lnTo>
                    <a:pt x="46" y="0"/>
                  </a:lnTo>
                  <a:lnTo>
                    <a:pt x="31" y="0"/>
                  </a:lnTo>
                  <a:lnTo>
                    <a:pt x="18" y="0"/>
                  </a:lnTo>
                  <a:lnTo>
                    <a:pt x="9" y="1"/>
                  </a:lnTo>
                  <a:lnTo>
                    <a:pt x="3" y="3"/>
                  </a:lnTo>
                  <a:lnTo>
                    <a:pt x="0" y="6"/>
                  </a:lnTo>
                  <a:lnTo>
                    <a:pt x="11" y="8"/>
                  </a:lnTo>
                  <a:lnTo>
                    <a:pt x="24" y="9"/>
                  </a:lnTo>
                  <a:lnTo>
                    <a:pt x="37" y="12"/>
                  </a:lnTo>
                  <a:lnTo>
                    <a:pt x="51" y="14"/>
                  </a:lnTo>
                  <a:lnTo>
                    <a:pt x="66" y="16"/>
                  </a:lnTo>
                  <a:lnTo>
                    <a:pt x="81" y="19"/>
                  </a:lnTo>
                  <a:lnTo>
                    <a:pt x="97" y="22"/>
                  </a:lnTo>
                  <a:lnTo>
                    <a:pt x="113" y="26"/>
                  </a:lnTo>
                  <a:lnTo>
                    <a:pt x="128" y="30"/>
                  </a:lnTo>
                  <a:lnTo>
                    <a:pt x="145" y="35"/>
                  </a:lnTo>
                  <a:lnTo>
                    <a:pt x="161" y="41"/>
                  </a:lnTo>
                  <a:lnTo>
                    <a:pt x="176" y="47"/>
                  </a:lnTo>
                  <a:lnTo>
                    <a:pt x="191" y="54"/>
                  </a:lnTo>
                  <a:lnTo>
                    <a:pt x="206" y="61"/>
                  </a:lnTo>
                  <a:lnTo>
                    <a:pt x="221" y="70"/>
                  </a:lnTo>
                  <a:lnTo>
                    <a:pt x="233" y="79"/>
                  </a:lnTo>
                  <a:close/>
                </a:path>
              </a:pathLst>
            </a:custGeom>
            <a:solidFill>
              <a:srgbClr val="000000"/>
            </a:solidFill>
            <a:ln w="9525">
              <a:noFill/>
              <a:round/>
              <a:headEnd/>
              <a:tailEnd/>
            </a:ln>
          </p:spPr>
          <p:txBody>
            <a:bodyPr/>
            <a:lstStyle/>
            <a:p>
              <a:endParaRPr lang="en-US"/>
            </a:p>
          </p:txBody>
        </p:sp>
        <p:sp>
          <p:nvSpPr>
            <p:cNvPr id="172103" name="Freeform 71"/>
            <p:cNvSpPr>
              <a:spLocks/>
            </p:cNvSpPr>
            <p:nvPr/>
          </p:nvSpPr>
          <p:spPr bwMode="auto">
            <a:xfrm>
              <a:off x="3970" y="3522"/>
              <a:ext cx="29" cy="60"/>
            </a:xfrm>
            <a:custGeom>
              <a:avLst/>
              <a:gdLst/>
              <a:ahLst/>
              <a:cxnLst>
                <a:cxn ang="0">
                  <a:pos x="0" y="131"/>
                </a:cxn>
                <a:cxn ang="0">
                  <a:pos x="0" y="151"/>
                </a:cxn>
                <a:cxn ang="0">
                  <a:pos x="5" y="170"/>
                </a:cxn>
                <a:cxn ang="0">
                  <a:pos x="13" y="187"/>
                </a:cxn>
                <a:cxn ang="0">
                  <a:pos x="24" y="202"/>
                </a:cxn>
                <a:cxn ang="0">
                  <a:pos x="38" y="215"/>
                </a:cxn>
                <a:cxn ang="0">
                  <a:pos x="55" y="227"/>
                </a:cxn>
                <a:cxn ang="0">
                  <a:pos x="74" y="235"/>
                </a:cxn>
                <a:cxn ang="0">
                  <a:pos x="92" y="240"/>
                </a:cxn>
                <a:cxn ang="0">
                  <a:pos x="98" y="241"/>
                </a:cxn>
                <a:cxn ang="0">
                  <a:pos x="104" y="239"/>
                </a:cxn>
                <a:cxn ang="0">
                  <a:pos x="109" y="235"/>
                </a:cxn>
                <a:cxn ang="0">
                  <a:pos x="111" y="231"/>
                </a:cxn>
                <a:cxn ang="0">
                  <a:pos x="111" y="225"/>
                </a:cxn>
                <a:cxn ang="0">
                  <a:pos x="110" y="219"/>
                </a:cxn>
                <a:cxn ang="0">
                  <a:pos x="106" y="214"/>
                </a:cxn>
                <a:cxn ang="0">
                  <a:pos x="100" y="212"/>
                </a:cxn>
                <a:cxn ang="0">
                  <a:pos x="82" y="205"/>
                </a:cxn>
                <a:cxn ang="0">
                  <a:pos x="64" y="195"/>
                </a:cxn>
                <a:cxn ang="0">
                  <a:pos x="50" y="183"/>
                </a:cxn>
                <a:cxn ang="0">
                  <a:pos x="40" y="169"/>
                </a:cxn>
                <a:cxn ang="0">
                  <a:pos x="33" y="151"/>
                </a:cxn>
                <a:cxn ang="0">
                  <a:pos x="29" y="132"/>
                </a:cxn>
                <a:cxn ang="0">
                  <a:pos x="29" y="112"/>
                </a:cxn>
                <a:cxn ang="0">
                  <a:pos x="35" y="91"/>
                </a:cxn>
                <a:cxn ang="0">
                  <a:pos x="43" y="76"/>
                </a:cxn>
                <a:cxn ang="0">
                  <a:pos x="56" y="61"/>
                </a:cxn>
                <a:cxn ang="0">
                  <a:pos x="70" y="47"/>
                </a:cxn>
                <a:cxn ang="0">
                  <a:pos x="85" y="34"/>
                </a:cxn>
                <a:cxn ang="0">
                  <a:pos x="98" y="24"/>
                </a:cxn>
                <a:cxn ang="0">
                  <a:pos x="109" y="13"/>
                </a:cxn>
                <a:cxn ang="0">
                  <a:pos x="114" y="6"/>
                </a:cxn>
                <a:cxn ang="0">
                  <a:pos x="114" y="0"/>
                </a:cxn>
                <a:cxn ang="0">
                  <a:pos x="102" y="5"/>
                </a:cxn>
                <a:cxn ang="0">
                  <a:pos x="85" y="13"/>
                </a:cxn>
                <a:cxn ang="0">
                  <a:pos x="68" y="27"/>
                </a:cxn>
                <a:cxn ang="0">
                  <a:pos x="49" y="43"/>
                </a:cxn>
                <a:cxn ang="0">
                  <a:pos x="31" y="62"/>
                </a:cxn>
                <a:cxn ang="0">
                  <a:pos x="17" y="84"/>
                </a:cxn>
                <a:cxn ang="0">
                  <a:pos x="6" y="108"/>
                </a:cxn>
                <a:cxn ang="0">
                  <a:pos x="0" y="131"/>
                </a:cxn>
              </a:cxnLst>
              <a:rect l="0" t="0" r="r" b="b"/>
              <a:pathLst>
                <a:path w="114" h="241">
                  <a:moveTo>
                    <a:pt x="0" y="131"/>
                  </a:moveTo>
                  <a:lnTo>
                    <a:pt x="0" y="151"/>
                  </a:lnTo>
                  <a:lnTo>
                    <a:pt x="5" y="170"/>
                  </a:lnTo>
                  <a:lnTo>
                    <a:pt x="13" y="187"/>
                  </a:lnTo>
                  <a:lnTo>
                    <a:pt x="24" y="202"/>
                  </a:lnTo>
                  <a:lnTo>
                    <a:pt x="38" y="215"/>
                  </a:lnTo>
                  <a:lnTo>
                    <a:pt x="55" y="227"/>
                  </a:lnTo>
                  <a:lnTo>
                    <a:pt x="74" y="235"/>
                  </a:lnTo>
                  <a:lnTo>
                    <a:pt x="92" y="240"/>
                  </a:lnTo>
                  <a:lnTo>
                    <a:pt x="98" y="241"/>
                  </a:lnTo>
                  <a:lnTo>
                    <a:pt x="104" y="239"/>
                  </a:lnTo>
                  <a:lnTo>
                    <a:pt x="109" y="235"/>
                  </a:lnTo>
                  <a:lnTo>
                    <a:pt x="111" y="231"/>
                  </a:lnTo>
                  <a:lnTo>
                    <a:pt x="111" y="225"/>
                  </a:lnTo>
                  <a:lnTo>
                    <a:pt x="110" y="219"/>
                  </a:lnTo>
                  <a:lnTo>
                    <a:pt x="106" y="214"/>
                  </a:lnTo>
                  <a:lnTo>
                    <a:pt x="100" y="212"/>
                  </a:lnTo>
                  <a:lnTo>
                    <a:pt x="82" y="205"/>
                  </a:lnTo>
                  <a:lnTo>
                    <a:pt x="64" y="195"/>
                  </a:lnTo>
                  <a:lnTo>
                    <a:pt x="50" y="183"/>
                  </a:lnTo>
                  <a:lnTo>
                    <a:pt x="40" y="169"/>
                  </a:lnTo>
                  <a:lnTo>
                    <a:pt x="33" y="151"/>
                  </a:lnTo>
                  <a:lnTo>
                    <a:pt x="29" y="132"/>
                  </a:lnTo>
                  <a:lnTo>
                    <a:pt x="29" y="112"/>
                  </a:lnTo>
                  <a:lnTo>
                    <a:pt x="35" y="91"/>
                  </a:lnTo>
                  <a:lnTo>
                    <a:pt x="43" y="76"/>
                  </a:lnTo>
                  <a:lnTo>
                    <a:pt x="56" y="61"/>
                  </a:lnTo>
                  <a:lnTo>
                    <a:pt x="70" y="47"/>
                  </a:lnTo>
                  <a:lnTo>
                    <a:pt x="85" y="34"/>
                  </a:lnTo>
                  <a:lnTo>
                    <a:pt x="98" y="24"/>
                  </a:lnTo>
                  <a:lnTo>
                    <a:pt x="109" y="13"/>
                  </a:lnTo>
                  <a:lnTo>
                    <a:pt x="114" y="6"/>
                  </a:lnTo>
                  <a:lnTo>
                    <a:pt x="114" y="0"/>
                  </a:lnTo>
                  <a:lnTo>
                    <a:pt x="102" y="5"/>
                  </a:lnTo>
                  <a:lnTo>
                    <a:pt x="85" y="13"/>
                  </a:lnTo>
                  <a:lnTo>
                    <a:pt x="68" y="27"/>
                  </a:lnTo>
                  <a:lnTo>
                    <a:pt x="49" y="43"/>
                  </a:lnTo>
                  <a:lnTo>
                    <a:pt x="31" y="62"/>
                  </a:lnTo>
                  <a:lnTo>
                    <a:pt x="17" y="84"/>
                  </a:lnTo>
                  <a:lnTo>
                    <a:pt x="6" y="108"/>
                  </a:lnTo>
                  <a:lnTo>
                    <a:pt x="0" y="131"/>
                  </a:lnTo>
                  <a:close/>
                </a:path>
              </a:pathLst>
            </a:custGeom>
            <a:solidFill>
              <a:srgbClr val="000000"/>
            </a:solidFill>
            <a:ln w="9525">
              <a:noFill/>
              <a:round/>
              <a:headEnd/>
              <a:tailEnd/>
            </a:ln>
          </p:spPr>
          <p:txBody>
            <a:bodyPr/>
            <a:lstStyle/>
            <a:p>
              <a:endParaRPr lang="en-US"/>
            </a:p>
          </p:txBody>
        </p:sp>
        <p:sp>
          <p:nvSpPr>
            <p:cNvPr id="172104" name="Freeform 72"/>
            <p:cNvSpPr>
              <a:spLocks/>
            </p:cNvSpPr>
            <p:nvPr/>
          </p:nvSpPr>
          <p:spPr bwMode="auto">
            <a:xfrm>
              <a:off x="4170" y="3483"/>
              <a:ext cx="61" cy="79"/>
            </a:xfrm>
            <a:custGeom>
              <a:avLst/>
              <a:gdLst/>
              <a:ahLst/>
              <a:cxnLst>
                <a:cxn ang="0">
                  <a:pos x="207" y="126"/>
                </a:cxn>
                <a:cxn ang="0">
                  <a:pos x="219" y="146"/>
                </a:cxn>
                <a:cxn ang="0">
                  <a:pos x="225" y="167"/>
                </a:cxn>
                <a:cxn ang="0">
                  <a:pos x="221" y="190"/>
                </a:cxn>
                <a:cxn ang="0">
                  <a:pos x="207" y="212"/>
                </a:cxn>
                <a:cxn ang="0">
                  <a:pos x="187" y="232"/>
                </a:cxn>
                <a:cxn ang="0">
                  <a:pos x="165" y="250"/>
                </a:cxn>
                <a:cxn ang="0">
                  <a:pos x="142" y="269"/>
                </a:cxn>
                <a:cxn ang="0">
                  <a:pos x="128" y="283"/>
                </a:cxn>
                <a:cxn ang="0">
                  <a:pos x="123" y="292"/>
                </a:cxn>
                <a:cxn ang="0">
                  <a:pos x="119" y="301"/>
                </a:cxn>
                <a:cxn ang="0">
                  <a:pos x="122" y="311"/>
                </a:cxn>
                <a:cxn ang="0">
                  <a:pos x="130" y="315"/>
                </a:cxn>
                <a:cxn ang="0">
                  <a:pos x="138" y="314"/>
                </a:cxn>
                <a:cxn ang="0">
                  <a:pos x="153" y="297"/>
                </a:cxn>
                <a:cxn ang="0">
                  <a:pos x="179" y="273"/>
                </a:cxn>
                <a:cxn ang="0">
                  <a:pos x="206" y="250"/>
                </a:cxn>
                <a:cxn ang="0">
                  <a:pos x="229" y="223"/>
                </a:cxn>
                <a:cxn ang="0">
                  <a:pos x="243" y="189"/>
                </a:cxn>
                <a:cxn ang="0">
                  <a:pos x="242" y="154"/>
                </a:cxn>
                <a:cxn ang="0">
                  <a:pos x="227" y="121"/>
                </a:cxn>
                <a:cxn ang="0">
                  <a:pos x="202" y="94"/>
                </a:cxn>
                <a:cxn ang="0">
                  <a:pos x="176" y="77"/>
                </a:cxn>
                <a:cxn ang="0">
                  <a:pos x="150" y="62"/>
                </a:cxn>
                <a:cxn ang="0">
                  <a:pos x="122" y="46"/>
                </a:cxn>
                <a:cxn ang="0">
                  <a:pos x="93" y="31"/>
                </a:cxn>
                <a:cxn ang="0">
                  <a:pos x="66" y="18"/>
                </a:cxn>
                <a:cxn ang="0">
                  <a:pos x="40" y="8"/>
                </a:cxn>
                <a:cxn ang="0">
                  <a:pos x="20" y="1"/>
                </a:cxn>
                <a:cxn ang="0">
                  <a:pos x="5" y="0"/>
                </a:cxn>
                <a:cxn ang="0">
                  <a:pos x="11" y="8"/>
                </a:cxn>
                <a:cxn ang="0">
                  <a:pos x="35" y="19"/>
                </a:cxn>
                <a:cxn ang="0">
                  <a:pos x="60" y="31"/>
                </a:cxn>
                <a:cxn ang="0">
                  <a:pos x="86" y="44"/>
                </a:cxn>
                <a:cxn ang="0">
                  <a:pos x="112" y="58"/>
                </a:cxn>
                <a:cxn ang="0">
                  <a:pos x="138" y="72"/>
                </a:cxn>
                <a:cxn ang="0">
                  <a:pos x="164" y="90"/>
                </a:cxn>
                <a:cxn ang="0">
                  <a:pos x="187" y="107"/>
                </a:cxn>
              </a:cxnLst>
              <a:rect l="0" t="0" r="r" b="b"/>
              <a:pathLst>
                <a:path w="245" h="315">
                  <a:moveTo>
                    <a:pt x="199" y="118"/>
                  </a:moveTo>
                  <a:lnTo>
                    <a:pt x="207" y="126"/>
                  </a:lnTo>
                  <a:lnTo>
                    <a:pt x="213" y="135"/>
                  </a:lnTo>
                  <a:lnTo>
                    <a:pt x="219" y="146"/>
                  </a:lnTo>
                  <a:lnTo>
                    <a:pt x="222" y="156"/>
                  </a:lnTo>
                  <a:lnTo>
                    <a:pt x="225" y="167"/>
                  </a:lnTo>
                  <a:lnTo>
                    <a:pt x="223" y="179"/>
                  </a:lnTo>
                  <a:lnTo>
                    <a:pt x="221" y="190"/>
                  </a:lnTo>
                  <a:lnTo>
                    <a:pt x="215" y="201"/>
                  </a:lnTo>
                  <a:lnTo>
                    <a:pt x="207" y="212"/>
                  </a:lnTo>
                  <a:lnTo>
                    <a:pt x="198" y="223"/>
                  </a:lnTo>
                  <a:lnTo>
                    <a:pt x="187" y="232"/>
                  </a:lnTo>
                  <a:lnTo>
                    <a:pt x="177" y="242"/>
                  </a:lnTo>
                  <a:lnTo>
                    <a:pt x="165" y="250"/>
                  </a:lnTo>
                  <a:lnTo>
                    <a:pt x="153" y="259"/>
                  </a:lnTo>
                  <a:lnTo>
                    <a:pt x="142" y="269"/>
                  </a:lnTo>
                  <a:lnTo>
                    <a:pt x="131" y="279"/>
                  </a:lnTo>
                  <a:lnTo>
                    <a:pt x="128" y="283"/>
                  </a:lnTo>
                  <a:lnTo>
                    <a:pt x="125" y="287"/>
                  </a:lnTo>
                  <a:lnTo>
                    <a:pt x="123" y="292"/>
                  </a:lnTo>
                  <a:lnTo>
                    <a:pt x="121" y="297"/>
                  </a:lnTo>
                  <a:lnTo>
                    <a:pt x="119" y="301"/>
                  </a:lnTo>
                  <a:lnTo>
                    <a:pt x="119" y="306"/>
                  </a:lnTo>
                  <a:lnTo>
                    <a:pt x="122" y="311"/>
                  </a:lnTo>
                  <a:lnTo>
                    <a:pt x="125" y="314"/>
                  </a:lnTo>
                  <a:lnTo>
                    <a:pt x="130" y="315"/>
                  </a:lnTo>
                  <a:lnTo>
                    <a:pt x="135" y="315"/>
                  </a:lnTo>
                  <a:lnTo>
                    <a:pt x="138" y="314"/>
                  </a:lnTo>
                  <a:lnTo>
                    <a:pt x="142" y="311"/>
                  </a:lnTo>
                  <a:lnTo>
                    <a:pt x="153" y="297"/>
                  </a:lnTo>
                  <a:lnTo>
                    <a:pt x="166" y="285"/>
                  </a:lnTo>
                  <a:lnTo>
                    <a:pt x="179" y="273"/>
                  </a:lnTo>
                  <a:lnTo>
                    <a:pt x="193" y="262"/>
                  </a:lnTo>
                  <a:lnTo>
                    <a:pt x="206" y="250"/>
                  </a:lnTo>
                  <a:lnTo>
                    <a:pt x="219" y="237"/>
                  </a:lnTo>
                  <a:lnTo>
                    <a:pt x="229" y="223"/>
                  </a:lnTo>
                  <a:lnTo>
                    <a:pt x="238" y="208"/>
                  </a:lnTo>
                  <a:lnTo>
                    <a:pt x="243" y="189"/>
                  </a:lnTo>
                  <a:lnTo>
                    <a:pt x="245" y="172"/>
                  </a:lnTo>
                  <a:lnTo>
                    <a:pt x="242" y="154"/>
                  </a:lnTo>
                  <a:lnTo>
                    <a:pt x="236" y="136"/>
                  </a:lnTo>
                  <a:lnTo>
                    <a:pt x="227" y="121"/>
                  </a:lnTo>
                  <a:lnTo>
                    <a:pt x="216" y="106"/>
                  </a:lnTo>
                  <a:lnTo>
                    <a:pt x="202" y="94"/>
                  </a:lnTo>
                  <a:lnTo>
                    <a:pt x="187" y="84"/>
                  </a:lnTo>
                  <a:lnTo>
                    <a:pt x="176" y="77"/>
                  </a:lnTo>
                  <a:lnTo>
                    <a:pt x="163" y="70"/>
                  </a:lnTo>
                  <a:lnTo>
                    <a:pt x="150" y="62"/>
                  </a:lnTo>
                  <a:lnTo>
                    <a:pt x="136" y="55"/>
                  </a:lnTo>
                  <a:lnTo>
                    <a:pt x="122" y="46"/>
                  </a:lnTo>
                  <a:lnTo>
                    <a:pt x="107" y="39"/>
                  </a:lnTo>
                  <a:lnTo>
                    <a:pt x="93" y="31"/>
                  </a:lnTo>
                  <a:lnTo>
                    <a:pt x="79" y="24"/>
                  </a:lnTo>
                  <a:lnTo>
                    <a:pt x="66" y="18"/>
                  </a:lnTo>
                  <a:lnTo>
                    <a:pt x="53" y="12"/>
                  </a:lnTo>
                  <a:lnTo>
                    <a:pt x="40" y="8"/>
                  </a:lnTo>
                  <a:lnTo>
                    <a:pt x="29" y="4"/>
                  </a:lnTo>
                  <a:lnTo>
                    <a:pt x="20" y="1"/>
                  </a:lnTo>
                  <a:lnTo>
                    <a:pt x="12" y="0"/>
                  </a:lnTo>
                  <a:lnTo>
                    <a:pt x="5" y="0"/>
                  </a:lnTo>
                  <a:lnTo>
                    <a:pt x="0" y="2"/>
                  </a:lnTo>
                  <a:lnTo>
                    <a:pt x="11" y="8"/>
                  </a:lnTo>
                  <a:lnTo>
                    <a:pt x="22" y="14"/>
                  </a:lnTo>
                  <a:lnTo>
                    <a:pt x="35" y="19"/>
                  </a:lnTo>
                  <a:lnTo>
                    <a:pt x="47" y="25"/>
                  </a:lnTo>
                  <a:lnTo>
                    <a:pt x="60" y="31"/>
                  </a:lnTo>
                  <a:lnTo>
                    <a:pt x="73" y="37"/>
                  </a:lnTo>
                  <a:lnTo>
                    <a:pt x="86" y="44"/>
                  </a:lnTo>
                  <a:lnTo>
                    <a:pt x="98" y="51"/>
                  </a:lnTo>
                  <a:lnTo>
                    <a:pt x="112" y="58"/>
                  </a:lnTo>
                  <a:lnTo>
                    <a:pt x="125" y="65"/>
                  </a:lnTo>
                  <a:lnTo>
                    <a:pt x="138" y="72"/>
                  </a:lnTo>
                  <a:lnTo>
                    <a:pt x="151" y="80"/>
                  </a:lnTo>
                  <a:lnTo>
                    <a:pt x="164" y="90"/>
                  </a:lnTo>
                  <a:lnTo>
                    <a:pt x="176" y="98"/>
                  </a:lnTo>
                  <a:lnTo>
                    <a:pt x="187" y="107"/>
                  </a:lnTo>
                  <a:lnTo>
                    <a:pt x="199" y="118"/>
                  </a:lnTo>
                  <a:close/>
                </a:path>
              </a:pathLst>
            </a:custGeom>
            <a:solidFill>
              <a:srgbClr val="000000"/>
            </a:solidFill>
            <a:ln w="9525">
              <a:noFill/>
              <a:round/>
              <a:headEnd/>
              <a:tailEnd/>
            </a:ln>
          </p:spPr>
          <p:txBody>
            <a:bodyPr/>
            <a:lstStyle/>
            <a:p>
              <a:endParaRPr lang="en-US"/>
            </a:p>
          </p:txBody>
        </p:sp>
      </p:grpSp>
      <p:grpSp>
        <p:nvGrpSpPr>
          <p:cNvPr id="172105" name="Group 73"/>
          <p:cNvGrpSpPr>
            <a:grpSpLocks/>
          </p:cNvGrpSpPr>
          <p:nvPr/>
        </p:nvGrpSpPr>
        <p:grpSpPr bwMode="auto">
          <a:xfrm flipH="1">
            <a:off x="8543925" y="4148138"/>
            <a:ext cx="935038" cy="660400"/>
            <a:chOff x="12912" y="12144"/>
            <a:chExt cx="2736" cy="1795"/>
          </a:xfrm>
        </p:grpSpPr>
        <p:grpSp>
          <p:nvGrpSpPr>
            <p:cNvPr id="172106" name="Group 74"/>
            <p:cNvGrpSpPr>
              <a:grpSpLocks/>
            </p:cNvGrpSpPr>
            <p:nvPr/>
          </p:nvGrpSpPr>
          <p:grpSpPr bwMode="auto">
            <a:xfrm flipH="1">
              <a:off x="12912" y="12768"/>
              <a:ext cx="2736" cy="1171"/>
              <a:chOff x="4464" y="9901"/>
              <a:chExt cx="7591" cy="3249"/>
            </a:xfrm>
          </p:grpSpPr>
          <p:sp>
            <p:nvSpPr>
              <p:cNvPr id="172107" name="Freeform 75"/>
              <p:cNvSpPr>
                <a:spLocks/>
              </p:cNvSpPr>
              <p:nvPr/>
            </p:nvSpPr>
            <p:spPr bwMode="auto">
              <a:xfrm>
                <a:off x="5186" y="11926"/>
                <a:ext cx="873" cy="1095"/>
              </a:xfrm>
              <a:custGeom>
                <a:avLst/>
                <a:gdLst/>
                <a:ahLst/>
                <a:cxnLst>
                  <a:cxn ang="0">
                    <a:pos x="861" y="187"/>
                  </a:cxn>
                  <a:cxn ang="0">
                    <a:pos x="867" y="230"/>
                  </a:cxn>
                  <a:cxn ang="0">
                    <a:pos x="830" y="260"/>
                  </a:cxn>
                  <a:cxn ang="0">
                    <a:pos x="764" y="260"/>
                  </a:cxn>
                  <a:cxn ang="0">
                    <a:pos x="594" y="193"/>
                  </a:cxn>
                  <a:cxn ang="0">
                    <a:pos x="370" y="205"/>
                  </a:cxn>
                  <a:cxn ang="0">
                    <a:pos x="236" y="339"/>
                  </a:cxn>
                  <a:cxn ang="0">
                    <a:pos x="230" y="502"/>
                  </a:cxn>
                  <a:cxn ang="0">
                    <a:pos x="333" y="617"/>
                  </a:cxn>
                  <a:cxn ang="0">
                    <a:pos x="309" y="659"/>
                  </a:cxn>
                  <a:cxn ang="0">
                    <a:pos x="170" y="768"/>
                  </a:cxn>
                  <a:cxn ang="0">
                    <a:pos x="145" y="908"/>
                  </a:cxn>
                  <a:cxn ang="0">
                    <a:pos x="267" y="968"/>
                  </a:cxn>
                  <a:cxn ang="0">
                    <a:pos x="406" y="932"/>
                  </a:cxn>
                  <a:cxn ang="0">
                    <a:pos x="485" y="823"/>
                  </a:cxn>
                  <a:cxn ang="0">
                    <a:pos x="582" y="823"/>
                  </a:cxn>
                  <a:cxn ang="0">
                    <a:pos x="570" y="932"/>
                  </a:cxn>
                  <a:cxn ang="0">
                    <a:pos x="485" y="1035"/>
                  </a:cxn>
                  <a:cxn ang="0">
                    <a:pos x="345" y="1095"/>
                  </a:cxn>
                  <a:cxn ang="0">
                    <a:pos x="170" y="1071"/>
                  </a:cxn>
                  <a:cxn ang="0">
                    <a:pos x="36" y="986"/>
                  </a:cxn>
                  <a:cxn ang="0">
                    <a:pos x="0" y="883"/>
                  </a:cxn>
                  <a:cxn ang="0">
                    <a:pos x="12" y="774"/>
                  </a:cxn>
                  <a:cxn ang="0">
                    <a:pos x="97" y="678"/>
                  </a:cxn>
                  <a:cxn ang="0">
                    <a:pos x="109" y="611"/>
                  </a:cxn>
                  <a:cxn ang="0">
                    <a:pos x="36" y="496"/>
                  </a:cxn>
                  <a:cxn ang="0">
                    <a:pos x="24" y="351"/>
                  </a:cxn>
                  <a:cxn ang="0">
                    <a:pos x="60" y="211"/>
                  </a:cxn>
                  <a:cxn ang="0">
                    <a:pos x="151" y="90"/>
                  </a:cxn>
                  <a:cxn ang="0">
                    <a:pos x="291" y="18"/>
                  </a:cxn>
                  <a:cxn ang="0">
                    <a:pos x="479" y="6"/>
                  </a:cxn>
                  <a:cxn ang="0">
                    <a:pos x="709" y="84"/>
                  </a:cxn>
                </a:cxnLst>
                <a:rect l="0" t="0" r="r" b="b"/>
                <a:pathLst>
                  <a:path w="873" h="1095">
                    <a:moveTo>
                      <a:pt x="836" y="163"/>
                    </a:moveTo>
                    <a:lnTo>
                      <a:pt x="861" y="187"/>
                    </a:lnTo>
                    <a:lnTo>
                      <a:pt x="873" y="211"/>
                    </a:lnTo>
                    <a:lnTo>
                      <a:pt x="867" y="230"/>
                    </a:lnTo>
                    <a:lnTo>
                      <a:pt x="855" y="248"/>
                    </a:lnTo>
                    <a:lnTo>
                      <a:pt x="830" y="260"/>
                    </a:lnTo>
                    <a:lnTo>
                      <a:pt x="800" y="266"/>
                    </a:lnTo>
                    <a:lnTo>
                      <a:pt x="764" y="260"/>
                    </a:lnTo>
                    <a:lnTo>
                      <a:pt x="733" y="248"/>
                    </a:lnTo>
                    <a:lnTo>
                      <a:pt x="594" y="193"/>
                    </a:lnTo>
                    <a:lnTo>
                      <a:pt x="473" y="181"/>
                    </a:lnTo>
                    <a:lnTo>
                      <a:pt x="370" y="205"/>
                    </a:lnTo>
                    <a:lnTo>
                      <a:pt x="285" y="266"/>
                    </a:lnTo>
                    <a:lnTo>
                      <a:pt x="236" y="339"/>
                    </a:lnTo>
                    <a:lnTo>
                      <a:pt x="218" y="423"/>
                    </a:lnTo>
                    <a:lnTo>
                      <a:pt x="230" y="502"/>
                    </a:lnTo>
                    <a:lnTo>
                      <a:pt x="291" y="575"/>
                    </a:lnTo>
                    <a:lnTo>
                      <a:pt x="333" y="617"/>
                    </a:lnTo>
                    <a:lnTo>
                      <a:pt x="333" y="647"/>
                    </a:lnTo>
                    <a:lnTo>
                      <a:pt x="309" y="659"/>
                    </a:lnTo>
                    <a:lnTo>
                      <a:pt x="267" y="684"/>
                    </a:lnTo>
                    <a:lnTo>
                      <a:pt x="170" y="768"/>
                    </a:lnTo>
                    <a:lnTo>
                      <a:pt x="133" y="847"/>
                    </a:lnTo>
                    <a:lnTo>
                      <a:pt x="145" y="908"/>
                    </a:lnTo>
                    <a:lnTo>
                      <a:pt x="200" y="944"/>
                    </a:lnTo>
                    <a:lnTo>
                      <a:pt x="267" y="968"/>
                    </a:lnTo>
                    <a:lnTo>
                      <a:pt x="345" y="962"/>
                    </a:lnTo>
                    <a:lnTo>
                      <a:pt x="406" y="932"/>
                    </a:lnTo>
                    <a:lnTo>
                      <a:pt x="448" y="871"/>
                    </a:lnTo>
                    <a:lnTo>
                      <a:pt x="485" y="823"/>
                    </a:lnTo>
                    <a:lnTo>
                      <a:pt x="539" y="805"/>
                    </a:lnTo>
                    <a:lnTo>
                      <a:pt x="582" y="823"/>
                    </a:lnTo>
                    <a:lnTo>
                      <a:pt x="588" y="883"/>
                    </a:lnTo>
                    <a:lnTo>
                      <a:pt x="570" y="932"/>
                    </a:lnTo>
                    <a:lnTo>
                      <a:pt x="533" y="986"/>
                    </a:lnTo>
                    <a:lnTo>
                      <a:pt x="485" y="1035"/>
                    </a:lnTo>
                    <a:lnTo>
                      <a:pt x="418" y="1071"/>
                    </a:lnTo>
                    <a:lnTo>
                      <a:pt x="345" y="1095"/>
                    </a:lnTo>
                    <a:lnTo>
                      <a:pt x="261" y="1095"/>
                    </a:lnTo>
                    <a:lnTo>
                      <a:pt x="170" y="1071"/>
                    </a:lnTo>
                    <a:lnTo>
                      <a:pt x="67" y="1017"/>
                    </a:lnTo>
                    <a:lnTo>
                      <a:pt x="36" y="986"/>
                    </a:lnTo>
                    <a:lnTo>
                      <a:pt x="12" y="938"/>
                    </a:lnTo>
                    <a:lnTo>
                      <a:pt x="0" y="883"/>
                    </a:lnTo>
                    <a:lnTo>
                      <a:pt x="0" y="829"/>
                    </a:lnTo>
                    <a:lnTo>
                      <a:pt x="12" y="774"/>
                    </a:lnTo>
                    <a:lnTo>
                      <a:pt x="42" y="720"/>
                    </a:lnTo>
                    <a:lnTo>
                      <a:pt x="97" y="678"/>
                    </a:lnTo>
                    <a:lnTo>
                      <a:pt x="164" y="653"/>
                    </a:lnTo>
                    <a:lnTo>
                      <a:pt x="109" y="611"/>
                    </a:lnTo>
                    <a:lnTo>
                      <a:pt x="67" y="557"/>
                    </a:lnTo>
                    <a:lnTo>
                      <a:pt x="36" y="496"/>
                    </a:lnTo>
                    <a:lnTo>
                      <a:pt x="24" y="423"/>
                    </a:lnTo>
                    <a:lnTo>
                      <a:pt x="24" y="351"/>
                    </a:lnTo>
                    <a:lnTo>
                      <a:pt x="36" y="278"/>
                    </a:lnTo>
                    <a:lnTo>
                      <a:pt x="60" y="211"/>
                    </a:lnTo>
                    <a:lnTo>
                      <a:pt x="103" y="145"/>
                    </a:lnTo>
                    <a:lnTo>
                      <a:pt x="151" y="90"/>
                    </a:lnTo>
                    <a:lnTo>
                      <a:pt x="218" y="48"/>
                    </a:lnTo>
                    <a:lnTo>
                      <a:pt x="291" y="18"/>
                    </a:lnTo>
                    <a:lnTo>
                      <a:pt x="382" y="0"/>
                    </a:lnTo>
                    <a:lnTo>
                      <a:pt x="479" y="6"/>
                    </a:lnTo>
                    <a:lnTo>
                      <a:pt x="588" y="30"/>
                    </a:lnTo>
                    <a:lnTo>
                      <a:pt x="709" y="84"/>
                    </a:lnTo>
                    <a:lnTo>
                      <a:pt x="836" y="163"/>
                    </a:lnTo>
                    <a:close/>
                  </a:path>
                </a:pathLst>
              </a:custGeom>
              <a:solidFill>
                <a:srgbClr val="000000"/>
              </a:solidFill>
              <a:ln w="9525">
                <a:noFill/>
                <a:round/>
                <a:headEnd/>
                <a:tailEnd/>
              </a:ln>
            </p:spPr>
            <p:txBody>
              <a:bodyPr/>
              <a:lstStyle/>
              <a:p>
                <a:endParaRPr lang="en-US"/>
              </a:p>
            </p:txBody>
          </p:sp>
          <p:sp>
            <p:nvSpPr>
              <p:cNvPr id="172108" name="Freeform 76"/>
              <p:cNvSpPr>
                <a:spLocks/>
              </p:cNvSpPr>
              <p:nvPr/>
            </p:nvSpPr>
            <p:spPr bwMode="auto">
              <a:xfrm>
                <a:off x="4464" y="10945"/>
                <a:ext cx="1492" cy="1513"/>
              </a:xfrm>
              <a:custGeom>
                <a:avLst/>
                <a:gdLst/>
                <a:ahLst/>
                <a:cxnLst>
                  <a:cxn ang="0">
                    <a:pos x="758" y="248"/>
                  </a:cxn>
                  <a:cxn ang="0">
                    <a:pos x="976" y="24"/>
                  </a:cxn>
                  <a:cxn ang="0">
                    <a:pos x="1249" y="24"/>
                  </a:cxn>
                  <a:cxn ang="0">
                    <a:pos x="1455" y="218"/>
                  </a:cxn>
                  <a:cxn ang="0">
                    <a:pos x="1480" y="442"/>
                  </a:cxn>
                  <a:cxn ang="0">
                    <a:pos x="1425" y="430"/>
                  </a:cxn>
                  <a:cxn ang="0">
                    <a:pos x="1364" y="254"/>
                  </a:cxn>
                  <a:cxn ang="0">
                    <a:pos x="1189" y="139"/>
                  </a:cxn>
                  <a:cxn ang="0">
                    <a:pos x="976" y="194"/>
                  </a:cxn>
                  <a:cxn ang="0">
                    <a:pos x="861" y="412"/>
                  </a:cxn>
                  <a:cxn ang="0">
                    <a:pos x="867" y="623"/>
                  </a:cxn>
                  <a:cxn ang="0">
                    <a:pos x="801" y="630"/>
                  </a:cxn>
                  <a:cxn ang="0">
                    <a:pos x="637" y="539"/>
                  </a:cxn>
                  <a:cxn ang="0">
                    <a:pos x="407" y="563"/>
                  </a:cxn>
                  <a:cxn ang="0">
                    <a:pos x="267" y="751"/>
                  </a:cxn>
                  <a:cxn ang="0">
                    <a:pos x="291" y="1011"/>
                  </a:cxn>
                  <a:cxn ang="0">
                    <a:pos x="413" y="1180"/>
                  </a:cxn>
                  <a:cxn ang="0">
                    <a:pos x="352" y="1223"/>
                  </a:cxn>
                  <a:cxn ang="0">
                    <a:pos x="213" y="1211"/>
                  </a:cxn>
                  <a:cxn ang="0">
                    <a:pos x="140" y="1265"/>
                  </a:cxn>
                  <a:cxn ang="0">
                    <a:pos x="170" y="1350"/>
                  </a:cxn>
                  <a:cxn ang="0">
                    <a:pos x="267" y="1416"/>
                  </a:cxn>
                  <a:cxn ang="0">
                    <a:pos x="346" y="1422"/>
                  </a:cxn>
                  <a:cxn ang="0">
                    <a:pos x="370" y="1447"/>
                  </a:cxn>
                  <a:cxn ang="0">
                    <a:pos x="358" y="1489"/>
                  </a:cxn>
                  <a:cxn ang="0">
                    <a:pos x="279" y="1513"/>
                  </a:cxn>
                  <a:cxn ang="0">
                    <a:pos x="146" y="1495"/>
                  </a:cxn>
                  <a:cxn ang="0">
                    <a:pos x="43" y="1404"/>
                  </a:cxn>
                  <a:cxn ang="0">
                    <a:pos x="0" y="1271"/>
                  </a:cxn>
                  <a:cxn ang="0">
                    <a:pos x="55" y="1144"/>
                  </a:cxn>
                  <a:cxn ang="0">
                    <a:pos x="73" y="987"/>
                  </a:cxn>
                  <a:cxn ang="0">
                    <a:pos x="55" y="708"/>
                  </a:cxn>
                  <a:cxn ang="0">
                    <a:pos x="200" y="454"/>
                  </a:cxn>
                  <a:cxn ang="0">
                    <a:pos x="504" y="369"/>
                  </a:cxn>
                </a:cxnLst>
                <a:rect l="0" t="0" r="r" b="b"/>
                <a:pathLst>
                  <a:path w="1492" h="1513">
                    <a:moveTo>
                      <a:pt x="716" y="442"/>
                    </a:moveTo>
                    <a:lnTo>
                      <a:pt x="758" y="248"/>
                    </a:lnTo>
                    <a:lnTo>
                      <a:pt x="849" y="109"/>
                    </a:lnTo>
                    <a:lnTo>
                      <a:pt x="976" y="24"/>
                    </a:lnTo>
                    <a:lnTo>
                      <a:pt x="1110" y="0"/>
                    </a:lnTo>
                    <a:lnTo>
                      <a:pt x="1249" y="24"/>
                    </a:lnTo>
                    <a:lnTo>
                      <a:pt x="1364" y="97"/>
                    </a:lnTo>
                    <a:lnTo>
                      <a:pt x="1455" y="218"/>
                    </a:lnTo>
                    <a:lnTo>
                      <a:pt x="1492" y="387"/>
                    </a:lnTo>
                    <a:lnTo>
                      <a:pt x="1480" y="442"/>
                    </a:lnTo>
                    <a:lnTo>
                      <a:pt x="1455" y="454"/>
                    </a:lnTo>
                    <a:lnTo>
                      <a:pt x="1425" y="430"/>
                    </a:lnTo>
                    <a:lnTo>
                      <a:pt x="1407" y="387"/>
                    </a:lnTo>
                    <a:lnTo>
                      <a:pt x="1364" y="254"/>
                    </a:lnTo>
                    <a:lnTo>
                      <a:pt x="1286" y="176"/>
                    </a:lnTo>
                    <a:lnTo>
                      <a:pt x="1189" y="139"/>
                    </a:lnTo>
                    <a:lnTo>
                      <a:pt x="1080" y="145"/>
                    </a:lnTo>
                    <a:lnTo>
                      <a:pt x="976" y="194"/>
                    </a:lnTo>
                    <a:lnTo>
                      <a:pt x="898" y="284"/>
                    </a:lnTo>
                    <a:lnTo>
                      <a:pt x="861" y="412"/>
                    </a:lnTo>
                    <a:lnTo>
                      <a:pt x="873" y="581"/>
                    </a:lnTo>
                    <a:lnTo>
                      <a:pt x="867" y="623"/>
                    </a:lnTo>
                    <a:lnTo>
                      <a:pt x="843" y="636"/>
                    </a:lnTo>
                    <a:lnTo>
                      <a:pt x="801" y="630"/>
                    </a:lnTo>
                    <a:lnTo>
                      <a:pt x="764" y="611"/>
                    </a:lnTo>
                    <a:lnTo>
                      <a:pt x="637" y="539"/>
                    </a:lnTo>
                    <a:lnTo>
                      <a:pt x="510" y="527"/>
                    </a:lnTo>
                    <a:lnTo>
                      <a:pt x="407" y="563"/>
                    </a:lnTo>
                    <a:lnTo>
                      <a:pt x="322" y="642"/>
                    </a:lnTo>
                    <a:lnTo>
                      <a:pt x="267" y="751"/>
                    </a:lnTo>
                    <a:lnTo>
                      <a:pt x="255" y="878"/>
                    </a:lnTo>
                    <a:lnTo>
                      <a:pt x="291" y="1011"/>
                    </a:lnTo>
                    <a:lnTo>
                      <a:pt x="388" y="1138"/>
                    </a:lnTo>
                    <a:lnTo>
                      <a:pt x="413" y="1180"/>
                    </a:lnTo>
                    <a:lnTo>
                      <a:pt x="394" y="1205"/>
                    </a:lnTo>
                    <a:lnTo>
                      <a:pt x="352" y="1223"/>
                    </a:lnTo>
                    <a:lnTo>
                      <a:pt x="304" y="1223"/>
                    </a:lnTo>
                    <a:lnTo>
                      <a:pt x="213" y="1211"/>
                    </a:lnTo>
                    <a:lnTo>
                      <a:pt x="158" y="1229"/>
                    </a:lnTo>
                    <a:lnTo>
                      <a:pt x="140" y="1265"/>
                    </a:lnTo>
                    <a:lnTo>
                      <a:pt x="146" y="1307"/>
                    </a:lnTo>
                    <a:lnTo>
                      <a:pt x="170" y="1350"/>
                    </a:lnTo>
                    <a:lnTo>
                      <a:pt x="219" y="1392"/>
                    </a:lnTo>
                    <a:lnTo>
                      <a:pt x="267" y="1416"/>
                    </a:lnTo>
                    <a:lnTo>
                      <a:pt x="328" y="1422"/>
                    </a:lnTo>
                    <a:lnTo>
                      <a:pt x="346" y="1422"/>
                    </a:lnTo>
                    <a:lnTo>
                      <a:pt x="364" y="1435"/>
                    </a:lnTo>
                    <a:lnTo>
                      <a:pt x="370" y="1447"/>
                    </a:lnTo>
                    <a:lnTo>
                      <a:pt x="370" y="1465"/>
                    </a:lnTo>
                    <a:lnTo>
                      <a:pt x="358" y="1489"/>
                    </a:lnTo>
                    <a:lnTo>
                      <a:pt x="328" y="1501"/>
                    </a:lnTo>
                    <a:lnTo>
                      <a:pt x="279" y="1513"/>
                    </a:lnTo>
                    <a:lnTo>
                      <a:pt x="207" y="1513"/>
                    </a:lnTo>
                    <a:lnTo>
                      <a:pt x="146" y="1495"/>
                    </a:lnTo>
                    <a:lnTo>
                      <a:pt x="91" y="1459"/>
                    </a:lnTo>
                    <a:lnTo>
                      <a:pt x="43" y="1404"/>
                    </a:lnTo>
                    <a:lnTo>
                      <a:pt x="13" y="1338"/>
                    </a:lnTo>
                    <a:lnTo>
                      <a:pt x="0" y="1271"/>
                    </a:lnTo>
                    <a:lnTo>
                      <a:pt x="13" y="1205"/>
                    </a:lnTo>
                    <a:lnTo>
                      <a:pt x="55" y="1144"/>
                    </a:lnTo>
                    <a:lnTo>
                      <a:pt x="140" y="1096"/>
                    </a:lnTo>
                    <a:lnTo>
                      <a:pt x="73" y="987"/>
                    </a:lnTo>
                    <a:lnTo>
                      <a:pt x="43" y="853"/>
                    </a:lnTo>
                    <a:lnTo>
                      <a:pt x="55" y="708"/>
                    </a:lnTo>
                    <a:lnTo>
                      <a:pt x="110" y="569"/>
                    </a:lnTo>
                    <a:lnTo>
                      <a:pt x="200" y="454"/>
                    </a:lnTo>
                    <a:lnTo>
                      <a:pt x="334" y="381"/>
                    </a:lnTo>
                    <a:lnTo>
                      <a:pt x="504" y="369"/>
                    </a:lnTo>
                    <a:lnTo>
                      <a:pt x="716" y="442"/>
                    </a:lnTo>
                    <a:close/>
                  </a:path>
                </a:pathLst>
              </a:custGeom>
              <a:solidFill>
                <a:srgbClr val="000000"/>
              </a:solidFill>
              <a:ln w="9525">
                <a:noFill/>
                <a:round/>
                <a:headEnd/>
                <a:tailEnd/>
              </a:ln>
            </p:spPr>
            <p:txBody>
              <a:bodyPr/>
              <a:lstStyle/>
              <a:p>
                <a:endParaRPr lang="en-US"/>
              </a:p>
            </p:txBody>
          </p:sp>
          <p:sp>
            <p:nvSpPr>
              <p:cNvPr id="172109" name="Freeform 77"/>
              <p:cNvSpPr>
                <a:spLocks/>
              </p:cNvSpPr>
              <p:nvPr/>
            </p:nvSpPr>
            <p:spPr bwMode="auto">
              <a:xfrm rot="719888">
                <a:off x="11357" y="11985"/>
                <a:ext cx="321" cy="418"/>
              </a:xfrm>
              <a:custGeom>
                <a:avLst/>
                <a:gdLst/>
                <a:ahLst/>
                <a:cxnLst>
                  <a:cxn ang="0">
                    <a:pos x="79" y="243"/>
                  </a:cxn>
                  <a:cxn ang="0">
                    <a:pos x="67" y="309"/>
                  </a:cxn>
                  <a:cxn ang="0">
                    <a:pos x="85" y="345"/>
                  </a:cxn>
                  <a:cxn ang="0">
                    <a:pos x="115" y="345"/>
                  </a:cxn>
                  <a:cxn ang="0">
                    <a:pos x="146" y="321"/>
                  </a:cxn>
                  <a:cxn ang="0">
                    <a:pos x="158" y="285"/>
                  </a:cxn>
                  <a:cxn ang="0">
                    <a:pos x="158" y="261"/>
                  </a:cxn>
                  <a:cxn ang="0">
                    <a:pos x="140" y="237"/>
                  </a:cxn>
                  <a:cxn ang="0">
                    <a:pos x="127" y="218"/>
                  </a:cxn>
                  <a:cxn ang="0">
                    <a:pos x="121" y="194"/>
                  </a:cxn>
                  <a:cxn ang="0">
                    <a:pos x="133" y="164"/>
                  </a:cxn>
                  <a:cxn ang="0">
                    <a:pos x="152" y="134"/>
                  </a:cxn>
                  <a:cxn ang="0">
                    <a:pos x="170" y="109"/>
                  </a:cxn>
                  <a:cxn ang="0">
                    <a:pos x="152" y="73"/>
                  </a:cxn>
                  <a:cxn ang="0">
                    <a:pos x="170" y="25"/>
                  </a:cxn>
                  <a:cxn ang="0">
                    <a:pos x="218" y="0"/>
                  </a:cxn>
                  <a:cxn ang="0">
                    <a:pos x="279" y="13"/>
                  </a:cxn>
                  <a:cxn ang="0">
                    <a:pos x="321" y="67"/>
                  </a:cxn>
                  <a:cxn ang="0">
                    <a:pos x="309" y="115"/>
                  </a:cxn>
                  <a:cxn ang="0">
                    <a:pos x="273" y="152"/>
                  </a:cxn>
                  <a:cxn ang="0">
                    <a:pos x="230" y="152"/>
                  </a:cxn>
                  <a:cxn ang="0">
                    <a:pos x="218" y="170"/>
                  </a:cxn>
                  <a:cxn ang="0">
                    <a:pos x="200" y="188"/>
                  </a:cxn>
                  <a:cxn ang="0">
                    <a:pos x="194" y="212"/>
                  </a:cxn>
                  <a:cxn ang="0">
                    <a:pos x="212" y="237"/>
                  </a:cxn>
                  <a:cxn ang="0">
                    <a:pos x="237" y="267"/>
                  </a:cxn>
                  <a:cxn ang="0">
                    <a:pos x="243" y="303"/>
                  </a:cxn>
                  <a:cxn ang="0">
                    <a:pos x="230" y="339"/>
                  </a:cxn>
                  <a:cxn ang="0">
                    <a:pos x="212" y="370"/>
                  </a:cxn>
                  <a:cxn ang="0">
                    <a:pos x="182" y="400"/>
                  </a:cxn>
                  <a:cxn ang="0">
                    <a:pos x="140" y="418"/>
                  </a:cxn>
                  <a:cxn ang="0">
                    <a:pos x="103" y="418"/>
                  </a:cxn>
                  <a:cxn ang="0">
                    <a:pos x="61" y="406"/>
                  </a:cxn>
                  <a:cxn ang="0">
                    <a:pos x="6" y="352"/>
                  </a:cxn>
                  <a:cxn ang="0">
                    <a:pos x="0" y="297"/>
                  </a:cxn>
                  <a:cxn ang="0">
                    <a:pos x="24" y="261"/>
                  </a:cxn>
                  <a:cxn ang="0">
                    <a:pos x="79" y="243"/>
                  </a:cxn>
                </a:cxnLst>
                <a:rect l="0" t="0" r="r" b="b"/>
                <a:pathLst>
                  <a:path w="321" h="418">
                    <a:moveTo>
                      <a:pt x="79" y="243"/>
                    </a:moveTo>
                    <a:lnTo>
                      <a:pt x="67" y="309"/>
                    </a:lnTo>
                    <a:lnTo>
                      <a:pt x="85" y="345"/>
                    </a:lnTo>
                    <a:lnTo>
                      <a:pt x="115" y="345"/>
                    </a:lnTo>
                    <a:lnTo>
                      <a:pt x="146" y="321"/>
                    </a:lnTo>
                    <a:lnTo>
                      <a:pt x="158" y="285"/>
                    </a:lnTo>
                    <a:lnTo>
                      <a:pt x="158" y="261"/>
                    </a:lnTo>
                    <a:lnTo>
                      <a:pt x="140" y="237"/>
                    </a:lnTo>
                    <a:lnTo>
                      <a:pt x="127" y="218"/>
                    </a:lnTo>
                    <a:lnTo>
                      <a:pt x="121" y="194"/>
                    </a:lnTo>
                    <a:lnTo>
                      <a:pt x="133" y="164"/>
                    </a:lnTo>
                    <a:lnTo>
                      <a:pt x="152" y="134"/>
                    </a:lnTo>
                    <a:lnTo>
                      <a:pt x="170" y="109"/>
                    </a:lnTo>
                    <a:lnTo>
                      <a:pt x="152" y="73"/>
                    </a:lnTo>
                    <a:lnTo>
                      <a:pt x="170" y="25"/>
                    </a:lnTo>
                    <a:lnTo>
                      <a:pt x="218" y="0"/>
                    </a:lnTo>
                    <a:lnTo>
                      <a:pt x="279" y="13"/>
                    </a:lnTo>
                    <a:lnTo>
                      <a:pt x="321" y="67"/>
                    </a:lnTo>
                    <a:lnTo>
                      <a:pt x="309" y="115"/>
                    </a:lnTo>
                    <a:lnTo>
                      <a:pt x="273" y="152"/>
                    </a:lnTo>
                    <a:lnTo>
                      <a:pt x="230" y="152"/>
                    </a:lnTo>
                    <a:lnTo>
                      <a:pt x="218" y="170"/>
                    </a:lnTo>
                    <a:lnTo>
                      <a:pt x="200" y="188"/>
                    </a:lnTo>
                    <a:lnTo>
                      <a:pt x="194" y="212"/>
                    </a:lnTo>
                    <a:lnTo>
                      <a:pt x="212" y="237"/>
                    </a:lnTo>
                    <a:lnTo>
                      <a:pt x="237" y="267"/>
                    </a:lnTo>
                    <a:lnTo>
                      <a:pt x="243" y="303"/>
                    </a:lnTo>
                    <a:lnTo>
                      <a:pt x="230" y="339"/>
                    </a:lnTo>
                    <a:lnTo>
                      <a:pt x="212" y="370"/>
                    </a:lnTo>
                    <a:lnTo>
                      <a:pt x="182" y="400"/>
                    </a:lnTo>
                    <a:lnTo>
                      <a:pt x="140" y="418"/>
                    </a:lnTo>
                    <a:lnTo>
                      <a:pt x="103" y="418"/>
                    </a:lnTo>
                    <a:lnTo>
                      <a:pt x="61" y="406"/>
                    </a:lnTo>
                    <a:lnTo>
                      <a:pt x="6" y="352"/>
                    </a:lnTo>
                    <a:lnTo>
                      <a:pt x="0" y="297"/>
                    </a:lnTo>
                    <a:lnTo>
                      <a:pt x="24" y="261"/>
                    </a:lnTo>
                    <a:lnTo>
                      <a:pt x="79" y="243"/>
                    </a:lnTo>
                    <a:close/>
                  </a:path>
                </a:pathLst>
              </a:custGeom>
              <a:solidFill>
                <a:srgbClr val="000000"/>
              </a:solidFill>
              <a:ln w="9525">
                <a:noFill/>
                <a:round/>
                <a:headEnd/>
                <a:tailEnd/>
              </a:ln>
            </p:spPr>
            <p:txBody>
              <a:bodyPr/>
              <a:lstStyle/>
              <a:p>
                <a:endParaRPr lang="en-US"/>
              </a:p>
            </p:txBody>
          </p:sp>
          <p:sp>
            <p:nvSpPr>
              <p:cNvPr id="172110" name="Freeform 78"/>
              <p:cNvSpPr>
                <a:spLocks/>
              </p:cNvSpPr>
              <p:nvPr/>
            </p:nvSpPr>
            <p:spPr bwMode="auto">
              <a:xfrm rot="719888">
                <a:off x="11576" y="12046"/>
                <a:ext cx="73" cy="72"/>
              </a:xfrm>
              <a:custGeom>
                <a:avLst/>
                <a:gdLst/>
                <a:ahLst/>
                <a:cxnLst>
                  <a:cxn ang="0">
                    <a:pos x="18" y="66"/>
                  </a:cxn>
                  <a:cxn ang="0">
                    <a:pos x="30" y="72"/>
                  </a:cxn>
                  <a:cxn ang="0">
                    <a:pos x="49" y="72"/>
                  </a:cxn>
                  <a:cxn ang="0">
                    <a:pos x="61" y="66"/>
                  </a:cxn>
                  <a:cxn ang="0">
                    <a:pos x="67" y="60"/>
                  </a:cxn>
                  <a:cxn ang="0">
                    <a:pos x="73" y="48"/>
                  </a:cxn>
                  <a:cxn ang="0">
                    <a:pos x="73" y="30"/>
                  </a:cxn>
                  <a:cxn ang="0">
                    <a:pos x="67" y="18"/>
                  </a:cxn>
                  <a:cxn ang="0">
                    <a:pos x="55" y="6"/>
                  </a:cxn>
                  <a:cxn ang="0">
                    <a:pos x="43" y="0"/>
                  </a:cxn>
                  <a:cxn ang="0">
                    <a:pos x="30" y="0"/>
                  </a:cxn>
                  <a:cxn ang="0">
                    <a:pos x="18" y="6"/>
                  </a:cxn>
                  <a:cxn ang="0">
                    <a:pos x="6" y="18"/>
                  </a:cxn>
                  <a:cxn ang="0">
                    <a:pos x="0" y="30"/>
                  </a:cxn>
                  <a:cxn ang="0">
                    <a:pos x="0" y="48"/>
                  </a:cxn>
                  <a:cxn ang="0">
                    <a:pos x="6" y="60"/>
                  </a:cxn>
                  <a:cxn ang="0">
                    <a:pos x="18" y="66"/>
                  </a:cxn>
                </a:cxnLst>
                <a:rect l="0" t="0" r="r" b="b"/>
                <a:pathLst>
                  <a:path w="73" h="72">
                    <a:moveTo>
                      <a:pt x="18" y="66"/>
                    </a:moveTo>
                    <a:lnTo>
                      <a:pt x="30" y="72"/>
                    </a:lnTo>
                    <a:lnTo>
                      <a:pt x="49" y="72"/>
                    </a:lnTo>
                    <a:lnTo>
                      <a:pt x="61" y="66"/>
                    </a:lnTo>
                    <a:lnTo>
                      <a:pt x="67" y="60"/>
                    </a:lnTo>
                    <a:lnTo>
                      <a:pt x="73" y="48"/>
                    </a:lnTo>
                    <a:lnTo>
                      <a:pt x="73" y="30"/>
                    </a:lnTo>
                    <a:lnTo>
                      <a:pt x="67" y="18"/>
                    </a:lnTo>
                    <a:lnTo>
                      <a:pt x="55" y="6"/>
                    </a:lnTo>
                    <a:lnTo>
                      <a:pt x="43" y="0"/>
                    </a:lnTo>
                    <a:lnTo>
                      <a:pt x="30" y="0"/>
                    </a:lnTo>
                    <a:lnTo>
                      <a:pt x="18" y="6"/>
                    </a:lnTo>
                    <a:lnTo>
                      <a:pt x="6" y="18"/>
                    </a:lnTo>
                    <a:lnTo>
                      <a:pt x="0" y="30"/>
                    </a:lnTo>
                    <a:lnTo>
                      <a:pt x="0" y="48"/>
                    </a:lnTo>
                    <a:lnTo>
                      <a:pt x="6" y="60"/>
                    </a:lnTo>
                    <a:lnTo>
                      <a:pt x="18" y="66"/>
                    </a:lnTo>
                    <a:close/>
                  </a:path>
                </a:pathLst>
              </a:custGeom>
              <a:solidFill>
                <a:srgbClr val="FFFFFF"/>
              </a:solidFill>
              <a:ln w="9525">
                <a:noFill/>
                <a:round/>
                <a:headEnd/>
                <a:tailEnd/>
              </a:ln>
            </p:spPr>
            <p:txBody>
              <a:bodyPr/>
              <a:lstStyle/>
              <a:p>
                <a:endParaRPr lang="en-US"/>
              </a:p>
            </p:txBody>
          </p:sp>
          <p:sp>
            <p:nvSpPr>
              <p:cNvPr id="172111" name="Freeform 79"/>
              <p:cNvSpPr>
                <a:spLocks/>
              </p:cNvSpPr>
              <p:nvPr/>
            </p:nvSpPr>
            <p:spPr bwMode="auto">
              <a:xfrm rot="719888">
                <a:off x="11594" y="12750"/>
                <a:ext cx="461" cy="400"/>
              </a:xfrm>
              <a:custGeom>
                <a:avLst/>
                <a:gdLst/>
                <a:ahLst/>
                <a:cxnLst>
                  <a:cxn ang="0">
                    <a:pos x="30" y="67"/>
                  </a:cxn>
                  <a:cxn ang="0">
                    <a:pos x="49" y="49"/>
                  </a:cxn>
                  <a:cxn ang="0">
                    <a:pos x="79" y="31"/>
                  </a:cxn>
                  <a:cxn ang="0">
                    <a:pos x="115" y="19"/>
                  </a:cxn>
                  <a:cxn ang="0">
                    <a:pos x="164" y="7"/>
                  </a:cxn>
                  <a:cxn ang="0">
                    <a:pos x="212" y="0"/>
                  </a:cxn>
                  <a:cxn ang="0">
                    <a:pos x="261" y="0"/>
                  </a:cxn>
                  <a:cxn ang="0">
                    <a:pos x="303" y="0"/>
                  </a:cxn>
                  <a:cxn ang="0">
                    <a:pos x="346" y="7"/>
                  </a:cxn>
                  <a:cxn ang="0">
                    <a:pos x="424" y="73"/>
                  </a:cxn>
                  <a:cxn ang="0">
                    <a:pos x="455" y="194"/>
                  </a:cxn>
                  <a:cxn ang="0">
                    <a:pos x="461" y="309"/>
                  </a:cxn>
                  <a:cxn ang="0">
                    <a:pos x="455" y="364"/>
                  </a:cxn>
                  <a:cxn ang="0">
                    <a:pos x="418" y="376"/>
                  </a:cxn>
                  <a:cxn ang="0">
                    <a:pos x="364" y="388"/>
                  </a:cxn>
                  <a:cxn ang="0">
                    <a:pos x="303" y="394"/>
                  </a:cxn>
                  <a:cxn ang="0">
                    <a:pos x="237" y="400"/>
                  </a:cxn>
                  <a:cxn ang="0">
                    <a:pos x="170" y="400"/>
                  </a:cxn>
                  <a:cxn ang="0">
                    <a:pos x="109" y="394"/>
                  </a:cxn>
                  <a:cxn ang="0">
                    <a:pos x="61" y="394"/>
                  </a:cxn>
                  <a:cxn ang="0">
                    <a:pos x="30" y="382"/>
                  </a:cxn>
                  <a:cxn ang="0">
                    <a:pos x="6" y="327"/>
                  </a:cxn>
                  <a:cxn ang="0">
                    <a:pos x="0" y="230"/>
                  </a:cxn>
                  <a:cxn ang="0">
                    <a:pos x="12" y="134"/>
                  </a:cxn>
                  <a:cxn ang="0">
                    <a:pos x="30" y="67"/>
                  </a:cxn>
                </a:cxnLst>
                <a:rect l="0" t="0" r="r" b="b"/>
                <a:pathLst>
                  <a:path w="461" h="400">
                    <a:moveTo>
                      <a:pt x="30" y="67"/>
                    </a:moveTo>
                    <a:lnTo>
                      <a:pt x="49" y="49"/>
                    </a:lnTo>
                    <a:lnTo>
                      <a:pt x="79" y="31"/>
                    </a:lnTo>
                    <a:lnTo>
                      <a:pt x="115" y="19"/>
                    </a:lnTo>
                    <a:lnTo>
                      <a:pt x="164" y="7"/>
                    </a:lnTo>
                    <a:lnTo>
                      <a:pt x="212" y="0"/>
                    </a:lnTo>
                    <a:lnTo>
                      <a:pt x="261" y="0"/>
                    </a:lnTo>
                    <a:lnTo>
                      <a:pt x="303" y="0"/>
                    </a:lnTo>
                    <a:lnTo>
                      <a:pt x="346" y="7"/>
                    </a:lnTo>
                    <a:lnTo>
                      <a:pt x="424" y="73"/>
                    </a:lnTo>
                    <a:lnTo>
                      <a:pt x="455" y="194"/>
                    </a:lnTo>
                    <a:lnTo>
                      <a:pt x="461" y="309"/>
                    </a:lnTo>
                    <a:lnTo>
                      <a:pt x="455" y="364"/>
                    </a:lnTo>
                    <a:lnTo>
                      <a:pt x="418" y="376"/>
                    </a:lnTo>
                    <a:lnTo>
                      <a:pt x="364" y="388"/>
                    </a:lnTo>
                    <a:lnTo>
                      <a:pt x="303" y="394"/>
                    </a:lnTo>
                    <a:lnTo>
                      <a:pt x="237" y="400"/>
                    </a:lnTo>
                    <a:lnTo>
                      <a:pt x="170" y="400"/>
                    </a:lnTo>
                    <a:lnTo>
                      <a:pt x="109" y="394"/>
                    </a:lnTo>
                    <a:lnTo>
                      <a:pt x="61" y="394"/>
                    </a:lnTo>
                    <a:lnTo>
                      <a:pt x="30" y="382"/>
                    </a:lnTo>
                    <a:lnTo>
                      <a:pt x="6" y="327"/>
                    </a:lnTo>
                    <a:lnTo>
                      <a:pt x="0" y="230"/>
                    </a:lnTo>
                    <a:lnTo>
                      <a:pt x="12" y="134"/>
                    </a:lnTo>
                    <a:lnTo>
                      <a:pt x="30" y="67"/>
                    </a:lnTo>
                    <a:close/>
                  </a:path>
                </a:pathLst>
              </a:custGeom>
              <a:solidFill>
                <a:srgbClr val="FFFFFF"/>
              </a:solidFill>
              <a:ln w="9525">
                <a:noFill/>
                <a:round/>
                <a:headEnd/>
                <a:tailEnd/>
              </a:ln>
            </p:spPr>
            <p:txBody>
              <a:bodyPr/>
              <a:lstStyle/>
              <a:p>
                <a:endParaRPr lang="en-US"/>
              </a:p>
            </p:txBody>
          </p:sp>
          <p:sp>
            <p:nvSpPr>
              <p:cNvPr id="172112" name="Freeform 80"/>
              <p:cNvSpPr>
                <a:spLocks/>
              </p:cNvSpPr>
              <p:nvPr/>
            </p:nvSpPr>
            <p:spPr bwMode="auto">
              <a:xfrm rot="719888">
                <a:off x="7311" y="11920"/>
                <a:ext cx="903" cy="1120"/>
              </a:xfrm>
              <a:custGeom>
                <a:avLst/>
                <a:gdLst/>
                <a:ahLst/>
                <a:cxnLst>
                  <a:cxn ang="0">
                    <a:pos x="455" y="1101"/>
                  </a:cxn>
                  <a:cxn ang="0">
                    <a:pos x="546" y="1059"/>
                  </a:cxn>
                  <a:cxn ang="0">
                    <a:pos x="631" y="1005"/>
                  </a:cxn>
                  <a:cxn ang="0">
                    <a:pos x="709" y="932"/>
                  </a:cxn>
                  <a:cxn ang="0">
                    <a:pos x="776" y="841"/>
                  </a:cxn>
                  <a:cxn ang="0">
                    <a:pos x="831" y="750"/>
                  </a:cxn>
                  <a:cxn ang="0">
                    <a:pos x="873" y="641"/>
                  </a:cxn>
                  <a:cxn ang="0">
                    <a:pos x="897" y="532"/>
                  </a:cxn>
                  <a:cxn ang="0">
                    <a:pos x="903" y="423"/>
                  </a:cxn>
                  <a:cxn ang="0">
                    <a:pos x="897" y="320"/>
                  </a:cxn>
                  <a:cxn ang="0">
                    <a:pos x="867" y="224"/>
                  </a:cxn>
                  <a:cxn ang="0">
                    <a:pos x="825" y="145"/>
                  </a:cxn>
                  <a:cxn ang="0">
                    <a:pos x="770" y="78"/>
                  </a:cxn>
                  <a:cxn ang="0">
                    <a:pos x="703" y="36"/>
                  </a:cxn>
                  <a:cxn ang="0">
                    <a:pos x="624" y="6"/>
                  </a:cxn>
                  <a:cxn ang="0">
                    <a:pos x="540" y="0"/>
                  </a:cxn>
                  <a:cxn ang="0">
                    <a:pos x="449" y="18"/>
                  </a:cxn>
                  <a:cxn ang="0">
                    <a:pos x="358" y="54"/>
                  </a:cxn>
                  <a:cxn ang="0">
                    <a:pos x="273" y="115"/>
                  </a:cxn>
                  <a:cxn ang="0">
                    <a:pos x="200" y="181"/>
                  </a:cxn>
                  <a:cxn ang="0">
                    <a:pos x="133" y="272"/>
                  </a:cxn>
                  <a:cxn ang="0">
                    <a:pos x="79" y="369"/>
                  </a:cxn>
                  <a:cxn ang="0">
                    <a:pos x="36" y="472"/>
                  </a:cxn>
                  <a:cxn ang="0">
                    <a:pos x="6" y="581"/>
                  </a:cxn>
                  <a:cxn ang="0">
                    <a:pos x="0" y="690"/>
                  </a:cxn>
                  <a:cxn ang="0">
                    <a:pos x="12" y="799"/>
                  </a:cxn>
                  <a:cxn ang="0">
                    <a:pos x="36" y="889"/>
                  </a:cxn>
                  <a:cxn ang="0">
                    <a:pos x="79" y="974"/>
                  </a:cxn>
                  <a:cxn ang="0">
                    <a:pos x="133" y="1035"/>
                  </a:cxn>
                  <a:cxn ang="0">
                    <a:pos x="200" y="1083"/>
                  </a:cxn>
                  <a:cxn ang="0">
                    <a:pos x="279" y="1107"/>
                  </a:cxn>
                  <a:cxn ang="0">
                    <a:pos x="364" y="1120"/>
                  </a:cxn>
                  <a:cxn ang="0">
                    <a:pos x="455" y="1101"/>
                  </a:cxn>
                </a:cxnLst>
                <a:rect l="0" t="0" r="r" b="b"/>
                <a:pathLst>
                  <a:path w="903" h="1120">
                    <a:moveTo>
                      <a:pt x="455" y="1101"/>
                    </a:moveTo>
                    <a:lnTo>
                      <a:pt x="546" y="1059"/>
                    </a:lnTo>
                    <a:lnTo>
                      <a:pt x="631" y="1005"/>
                    </a:lnTo>
                    <a:lnTo>
                      <a:pt x="709" y="932"/>
                    </a:lnTo>
                    <a:lnTo>
                      <a:pt x="776" y="841"/>
                    </a:lnTo>
                    <a:lnTo>
                      <a:pt x="831" y="750"/>
                    </a:lnTo>
                    <a:lnTo>
                      <a:pt x="873" y="641"/>
                    </a:lnTo>
                    <a:lnTo>
                      <a:pt x="897" y="532"/>
                    </a:lnTo>
                    <a:lnTo>
                      <a:pt x="903" y="423"/>
                    </a:lnTo>
                    <a:lnTo>
                      <a:pt x="897" y="320"/>
                    </a:lnTo>
                    <a:lnTo>
                      <a:pt x="867" y="224"/>
                    </a:lnTo>
                    <a:lnTo>
                      <a:pt x="825" y="145"/>
                    </a:lnTo>
                    <a:lnTo>
                      <a:pt x="770" y="78"/>
                    </a:lnTo>
                    <a:lnTo>
                      <a:pt x="703" y="36"/>
                    </a:lnTo>
                    <a:lnTo>
                      <a:pt x="624" y="6"/>
                    </a:lnTo>
                    <a:lnTo>
                      <a:pt x="540" y="0"/>
                    </a:lnTo>
                    <a:lnTo>
                      <a:pt x="449" y="18"/>
                    </a:lnTo>
                    <a:lnTo>
                      <a:pt x="358" y="54"/>
                    </a:lnTo>
                    <a:lnTo>
                      <a:pt x="273" y="115"/>
                    </a:lnTo>
                    <a:lnTo>
                      <a:pt x="200" y="181"/>
                    </a:lnTo>
                    <a:lnTo>
                      <a:pt x="133" y="272"/>
                    </a:lnTo>
                    <a:lnTo>
                      <a:pt x="79" y="369"/>
                    </a:lnTo>
                    <a:lnTo>
                      <a:pt x="36" y="472"/>
                    </a:lnTo>
                    <a:lnTo>
                      <a:pt x="6" y="581"/>
                    </a:lnTo>
                    <a:lnTo>
                      <a:pt x="0" y="690"/>
                    </a:lnTo>
                    <a:lnTo>
                      <a:pt x="12" y="799"/>
                    </a:lnTo>
                    <a:lnTo>
                      <a:pt x="36" y="889"/>
                    </a:lnTo>
                    <a:lnTo>
                      <a:pt x="79" y="974"/>
                    </a:lnTo>
                    <a:lnTo>
                      <a:pt x="133" y="1035"/>
                    </a:lnTo>
                    <a:lnTo>
                      <a:pt x="200" y="1083"/>
                    </a:lnTo>
                    <a:lnTo>
                      <a:pt x="279" y="1107"/>
                    </a:lnTo>
                    <a:lnTo>
                      <a:pt x="364" y="1120"/>
                    </a:lnTo>
                    <a:lnTo>
                      <a:pt x="455" y="1101"/>
                    </a:lnTo>
                    <a:close/>
                  </a:path>
                </a:pathLst>
              </a:custGeom>
              <a:solidFill>
                <a:srgbClr val="000000"/>
              </a:solidFill>
              <a:ln w="9525">
                <a:noFill/>
                <a:round/>
                <a:headEnd/>
                <a:tailEnd/>
              </a:ln>
            </p:spPr>
            <p:txBody>
              <a:bodyPr/>
              <a:lstStyle/>
              <a:p>
                <a:endParaRPr lang="en-US"/>
              </a:p>
            </p:txBody>
          </p:sp>
          <p:sp>
            <p:nvSpPr>
              <p:cNvPr id="172113" name="Freeform 81"/>
              <p:cNvSpPr>
                <a:spLocks/>
              </p:cNvSpPr>
              <p:nvPr/>
            </p:nvSpPr>
            <p:spPr bwMode="auto">
              <a:xfrm rot="719888">
                <a:off x="7608" y="12290"/>
                <a:ext cx="315" cy="381"/>
              </a:xfrm>
              <a:custGeom>
                <a:avLst/>
                <a:gdLst/>
                <a:ahLst/>
                <a:cxnLst>
                  <a:cxn ang="0">
                    <a:pos x="158" y="375"/>
                  </a:cxn>
                  <a:cxn ang="0">
                    <a:pos x="218" y="345"/>
                  </a:cxn>
                  <a:cxn ang="0">
                    <a:pos x="267" y="284"/>
                  </a:cxn>
                  <a:cxn ang="0">
                    <a:pos x="303" y="218"/>
                  </a:cxn>
                  <a:cxn ang="0">
                    <a:pos x="315" y="139"/>
                  </a:cxn>
                  <a:cxn ang="0">
                    <a:pos x="303" y="73"/>
                  </a:cxn>
                  <a:cxn ang="0">
                    <a:pos x="267" y="24"/>
                  </a:cxn>
                  <a:cxn ang="0">
                    <a:pos x="218" y="0"/>
                  </a:cxn>
                  <a:cxn ang="0">
                    <a:pos x="158" y="0"/>
                  </a:cxn>
                  <a:cxn ang="0">
                    <a:pos x="97" y="30"/>
                  </a:cxn>
                  <a:cxn ang="0">
                    <a:pos x="43" y="85"/>
                  </a:cxn>
                  <a:cxn ang="0">
                    <a:pos x="12" y="157"/>
                  </a:cxn>
                  <a:cxn ang="0">
                    <a:pos x="0" y="236"/>
                  </a:cxn>
                  <a:cxn ang="0">
                    <a:pos x="12" y="303"/>
                  </a:cxn>
                  <a:cxn ang="0">
                    <a:pos x="43" y="357"/>
                  </a:cxn>
                  <a:cxn ang="0">
                    <a:pos x="97" y="381"/>
                  </a:cxn>
                  <a:cxn ang="0">
                    <a:pos x="158" y="375"/>
                  </a:cxn>
                </a:cxnLst>
                <a:rect l="0" t="0" r="r" b="b"/>
                <a:pathLst>
                  <a:path w="315" h="381">
                    <a:moveTo>
                      <a:pt x="158" y="375"/>
                    </a:moveTo>
                    <a:lnTo>
                      <a:pt x="218" y="345"/>
                    </a:lnTo>
                    <a:lnTo>
                      <a:pt x="267" y="284"/>
                    </a:lnTo>
                    <a:lnTo>
                      <a:pt x="303" y="218"/>
                    </a:lnTo>
                    <a:lnTo>
                      <a:pt x="315" y="139"/>
                    </a:lnTo>
                    <a:lnTo>
                      <a:pt x="303" y="73"/>
                    </a:lnTo>
                    <a:lnTo>
                      <a:pt x="267" y="24"/>
                    </a:lnTo>
                    <a:lnTo>
                      <a:pt x="218" y="0"/>
                    </a:lnTo>
                    <a:lnTo>
                      <a:pt x="158" y="0"/>
                    </a:lnTo>
                    <a:lnTo>
                      <a:pt x="97" y="30"/>
                    </a:lnTo>
                    <a:lnTo>
                      <a:pt x="43" y="85"/>
                    </a:lnTo>
                    <a:lnTo>
                      <a:pt x="12" y="157"/>
                    </a:lnTo>
                    <a:lnTo>
                      <a:pt x="0" y="236"/>
                    </a:lnTo>
                    <a:lnTo>
                      <a:pt x="12" y="303"/>
                    </a:lnTo>
                    <a:lnTo>
                      <a:pt x="43" y="357"/>
                    </a:lnTo>
                    <a:lnTo>
                      <a:pt x="97" y="381"/>
                    </a:lnTo>
                    <a:lnTo>
                      <a:pt x="158" y="375"/>
                    </a:lnTo>
                    <a:close/>
                  </a:path>
                </a:pathLst>
              </a:custGeom>
              <a:solidFill>
                <a:srgbClr val="FFFFFF"/>
              </a:solidFill>
              <a:ln w="9525">
                <a:noFill/>
                <a:round/>
                <a:headEnd/>
                <a:tailEnd/>
              </a:ln>
            </p:spPr>
            <p:txBody>
              <a:bodyPr/>
              <a:lstStyle/>
              <a:p>
                <a:endParaRPr lang="en-US"/>
              </a:p>
            </p:txBody>
          </p:sp>
          <p:sp>
            <p:nvSpPr>
              <p:cNvPr id="172114" name="Freeform 82"/>
              <p:cNvSpPr>
                <a:spLocks/>
              </p:cNvSpPr>
              <p:nvPr/>
            </p:nvSpPr>
            <p:spPr bwMode="auto">
              <a:xfrm rot="719888">
                <a:off x="10116" y="11903"/>
                <a:ext cx="903" cy="1120"/>
              </a:xfrm>
              <a:custGeom>
                <a:avLst/>
                <a:gdLst/>
                <a:ahLst/>
                <a:cxnLst>
                  <a:cxn ang="0">
                    <a:pos x="455" y="1102"/>
                  </a:cxn>
                  <a:cxn ang="0">
                    <a:pos x="546" y="1066"/>
                  </a:cxn>
                  <a:cxn ang="0">
                    <a:pos x="631" y="1011"/>
                  </a:cxn>
                  <a:cxn ang="0">
                    <a:pos x="703" y="939"/>
                  </a:cxn>
                  <a:cxn ang="0">
                    <a:pos x="770" y="854"/>
                  </a:cxn>
                  <a:cxn ang="0">
                    <a:pos x="825" y="757"/>
                  </a:cxn>
                  <a:cxn ang="0">
                    <a:pos x="867" y="648"/>
                  </a:cxn>
                  <a:cxn ang="0">
                    <a:pos x="897" y="539"/>
                  </a:cxn>
                  <a:cxn ang="0">
                    <a:pos x="903" y="430"/>
                  </a:cxn>
                  <a:cxn ang="0">
                    <a:pos x="891" y="321"/>
                  </a:cxn>
                  <a:cxn ang="0">
                    <a:pos x="867" y="230"/>
                  </a:cxn>
                  <a:cxn ang="0">
                    <a:pos x="825" y="146"/>
                  </a:cxn>
                  <a:cxn ang="0">
                    <a:pos x="770" y="85"/>
                  </a:cxn>
                  <a:cxn ang="0">
                    <a:pos x="703" y="37"/>
                  </a:cxn>
                  <a:cxn ang="0">
                    <a:pos x="625" y="13"/>
                  </a:cxn>
                  <a:cxn ang="0">
                    <a:pos x="540" y="0"/>
                  </a:cxn>
                  <a:cxn ang="0">
                    <a:pos x="449" y="19"/>
                  </a:cxn>
                  <a:cxn ang="0">
                    <a:pos x="358" y="55"/>
                  </a:cxn>
                  <a:cxn ang="0">
                    <a:pos x="273" y="115"/>
                  </a:cxn>
                  <a:cxn ang="0">
                    <a:pos x="200" y="188"/>
                  </a:cxn>
                  <a:cxn ang="0">
                    <a:pos x="134" y="273"/>
                  </a:cxn>
                  <a:cxn ang="0">
                    <a:pos x="79" y="370"/>
                  </a:cxn>
                  <a:cxn ang="0">
                    <a:pos x="37" y="479"/>
                  </a:cxn>
                  <a:cxn ang="0">
                    <a:pos x="6" y="588"/>
                  </a:cxn>
                  <a:cxn ang="0">
                    <a:pos x="0" y="697"/>
                  </a:cxn>
                  <a:cxn ang="0">
                    <a:pos x="12" y="805"/>
                  </a:cxn>
                  <a:cxn ang="0">
                    <a:pos x="37" y="896"/>
                  </a:cxn>
                  <a:cxn ang="0">
                    <a:pos x="79" y="981"/>
                  </a:cxn>
                  <a:cxn ang="0">
                    <a:pos x="134" y="1042"/>
                  </a:cxn>
                  <a:cxn ang="0">
                    <a:pos x="200" y="1090"/>
                  </a:cxn>
                  <a:cxn ang="0">
                    <a:pos x="279" y="1114"/>
                  </a:cxn>
                  <a:cxn ang="0">
                    <a:pos x="364" y="1120"/>
                  </a:cxn>
                  <a:cxn ang="0">
                    <a:pos x="455" y="1102"/>
                  </a:cxn>
                </a:cxnLst>
                <a:rect l="0" t="0" r="r" b="b"/>
                <a:pathLst>
                  <a:path w="903" h="1120">
                    <a:moveTo>
                      <a:pt x="455" y="1102"/>
                    </a:moveTo>
                    <a:lnTo>
                      <a:pt x="546" y="1066"/>
                    </a:lnTo>
                    <a:lnTo>
                      <a:pt x="631" y="1011"/>
                    </a:lnTo>
                    <a:lnTo>
                      <a:pt x="703" y="939"/>
                    </a:lnTo>
                    <a:lnTo>
                      <a:pt x="770" y="854"/>
                    </a:lnTo>
                    <a:lnTo>
                      <a:pt x="825" y="757"/>
                    </a:lnTo>
                    <a:lnTo>
                      <a:pt x="867" y="648"/>
                    </a:lnTo>
                    <a:lnTo>
                      <a:pt x="897" y="539"/>
                    </a:lnTo>
                    <a:lnTo>
                      <a:pt x="903" y="430"/>
                    </a:lnTo>
                    <a:lnTo>
                      <a:pt x="891" y="321"/>
                    </a:lnTo>
                    <a:lnTo>
                      <a:pt x="867" y="230"/>
                    </a:lnTo>
                    <a:lnTo>
                      <a:pt x="825" y="146"/>
                    </a:lnTo>
                    <a:lnTo>
                      <a:pt x="770" y="85"/>
                    </a:lnTo>
                    <a:lnTo>
                      <a:pt x="703" y="37"/>
                    </a:lnTo>
                    <a:lnTo>
                      <a:pt x="625" y="13"/>
                    </a:lnTo>
                    <a:lnTo>
                      <a:pt x="540" y="0"/>
                    </a:lnTo>
                    <a:lnTo>
                      <a:pt x="449" y="19"/>
                    </a:lnTo>
                    <a:lnTo>
                      <a:pt x="358" y="55"/>
                    </a:lnTo>
                    <a:lnTo>
                      <a:pt x="273" y="115"/>
                    </a:lnTo>
                    <a:lnTo>
                      <a:pt x="200" y="188"/>
                    </a:lnTo>
                    <a:lnTo>
                      <a:pt x="134" y="273"/>
                    </a:lnTo>
                    <a:lnTo>
                      <a:pt x="79" y="370"/>
                    </a:lnTo>
                    <a:lnTo>
                      <a:pt x="37" y="479"/>
                    </a:lnTo>
                    <a:lnTo>
                      <a:pt x="6" y="588"/>
                    </a:lnTo>
                    <a:lnTo>
                      <a:pt x="0" y="697"/>
                    </a:lnTo>
                    <a:lnTo>
                      <a:pt x="12" y="805"/>
                    </a:lnTo>
                    <a:lnTo>
                      <a:pt x="37" y="896"/>
                    </a:lnTo>
                    <a:lnTo>
                      <a:pt x="79" y="981"/>
                    </a:lnTo>
                    <a:lnTo>
                      <a:pt x="134" y="1042"/>
                    </a:lnTo>
                    <a:lnTo>
                      <a:pt x="200" y="1090"/>
                    </a:lnTo>
                    <a:lnTo>
                      <a:pt x="279" y="1114"/>
                    </a:lnTo>
                    <a:lnTo>
                      <a:pt x="364" y="1120"/>
                    </a:lnTo>
                    <a:lnTo>
                      <a:pt x="455" y="1102"/>
                    </a:lnTo>
                    <a:close/>
                  </a:path>
                </a:pathLst>
              </a:custGeom>
              <a:solidFill>
                <a:srgbClr val="000000"/>
              </a:solidFill>
              <a:ln w="9525">
                <a:noFill/>
                <a:round/>
                <a:headEnd/>
                <a:tailEnd/>
              </a:ln>
            </p:spPr>
            <p:txBody>
              <a:bodyPr/>
              <a:lstStyle/>
              <a:p>
                <a:endParaRPr lang="en-US"/>
              </a:p>
            </p:txBody>
          </p:sp>
          <p:sp>
            <p:nvSpPr>
              <p:cNvPr id="172115" name="Freeform 83"/>
              <p:cNvSpPr>
                <a:spLocks/>
              </p:cNvSpPr>
              <p:nvPr/>
            </p:nvSpPr>
            <p:spPr bwMode="auto">
              <a:xfrm rot="719888">
                <a:off x="10406" y="12272"/>
                <a:ext cx="321" cy="387"/>
              </a:xfrm>
              <a:custGeom>
                <a:avLst/>
                <a:gdLst/>
                <a:ahLst/>
                <a:cxnLst>
                  <a:cxn ang="0">
                    <a:pos x="164" y="387"/>
                  </a:cxn>
                  <a:cxn ang="0">
                    <a:pos x="224" y="351"/>
                  </a:cxn>
                  <a:cxn ang="0">
                    <a:pos x="273" y="296"/>
                  </a:cxn>
                  <a:cxn ang="0">
                    <a:pos x="309" y="224"/>
                  </a:cxn>
                  <a:cxn ang="0">
                    <a:pos x="321" y="145"/>
                  </a:cxn>
                  <a:cxn ang="0">
                    <a:pos x="309" y="78"/>
                  </a:cxn>
                  <a:cxn ang="0">
                    <a:pos x="273" y="24"/>
                  </a:cxn>
                  <a:cxn ang="0">
                    <a:pos x="224" y="0"/>
                  </a:cxn>
                  <a:cxn ang="0">
                    <a:pos x="158" y="6"/>
                  </a:cxn>
                  <a:cxn ang="0">
                    <a:pos x="97" y="36"/>
                  </a:cxn>
                  <a:cxn ang="0">
                    <a:pos x="49" y="96"/>
                  </a:cxn>
                  <a:cxn ang="0">
                    <a:pos x="12" y="163"/>
                  </a:cxn>
                  <a:cxn ang="0">
                    <a:pos x="0" y="242"/>
                  </a:cxn>
                  <a:cxn ang="0">
                    <a:pos x="12" y="308"/>
                  </a:cxn>
                  <a:cxn ang="0">
                    <a:pos x="49" y="363"/>
                  </a:cxn>
                  <a:cxn ang="0">
                    <a:pos x="97" y="387"/>
                  </a:cxn>
                  <a:cxn ang="0">
                    <a:pos x="164" y="387"/>
                  </a:cxn>
                </a:cxnLst>
                <a:rect l="0" t="0" r="r" b="b"/>
                <a:pathLst>
                  <a:path w="321" h="387">
                    <a:moveTo>
                      <a:pt x="164" y="387"/>
                    </a:moveTo>
                    <a:lnTo>
                      <a:pt x="224" y="351"/>
                    </a:lnTo>
                    <a:lnTo>
                      <a:pt x="273" y="296"/>
                    </a:lnTo>
                    <a:lnTo>
                      <a:pt x="309" y="224"/>
                    </a:lnTo>
                    <a:lnTo>
                      <a:pt x="321" y="145"/>
                    </a:lnTo>
                    <a:lnTo>
                      <a:pt x="309" y="78"/>
                    </a:lnTo>
                    <a:lnTo>
                      <a:pt x="273" y="24"/>
                    </a:lnTo>
                    <a:lnTo>
                      <a:pt x="224" y="0"/>
                    </a:lnTo>
                    <a:lnTo>
                      <a:pt x="158" y="6"/>
                    </a:lnTo>
                    <a:lnTo>
                      <a:pt x="97" y="36"/>
                    </a:lnTo>
                    <a:lnTo>
                      <a:pt x="49" y="96"/>
                    </a:lnTo>
                    <a:lnTo>
                      <a:pt x="12" y="163"/>
                    </a:lnTo>
                    <a:lnTo>
                      <a:pt x="0" y="242"/>
                    </a:lnTo>
                    <a:lnTo>
                      <a:pt x="12" y="308"/>
                    </a:lnTo>
                    <a:lnTo>
                      <a:pt x="49" y="363"/>
                    </a:lnTo>
                    <a:lnTo>
                      <a:pt x="97" y="387"/>
                    </a:lnTo>
                    <a:lnTo>
                      <a:pt x="164" y="387"/>
                    </a:lnTo>
                    <a:close/>
                  </a:path>
                </a:pathLst>
              </a:custGeom>
              <a:solidFill>
                <a:srgbClr val="FFFFFF"/>
              </a:solidFill>
              <a:ln w="9525">
                <a:noFill/>
                <a:round/>
                <a:headEnd/>
                <a:tailEnd/>
              </a:ln>
            </p:spPr>
            <p:txBody>
              <a:bodyPr/>
              <a:lstStyle/>
              <a:p>
                <a:endParaRPr lang="en-US"/>
              </a:p>
            </p:txBody>
          </p:sp>
          <p:sp>
            <p:nvSpPr>
              <p:cNvPr id="172116" name="Freeform 84"/>
              <p:cNvSpPr>
                <a:spLocks/>
              </p:cNvSpPr>
              <p:nvPr/>
            </p:nvSpPr>
            <p:spPr bwMode="auto">
              <a:xfrm>
                <a:off x="6001" y="9901"/>
                <a:ext cx="5751" cy="2560"/>
              </a:xfrm>
              <a:custGeom>
                <a:avLst/>
                <a:gdLst/>
                <a:ahLst/>
                <a:cxnLst>
                  <a:cxn ang="0">
                    <a:pos x="5123" y="1006"/>
                  </a:cxn>
                  <a:cxn ang="0">
                    <a:pos x="5429" y="1049"/>
                  </a:cxn>
                  <a:cxn ang="0">
                    <a:pos x="5541" y="1342"/>
                  </a:cxn>
                  <a:cxn ang="0">
                    <a:pos x="5562" y="1446"/>
                  </a:cxn>
                  <a:cxn ang="0">
                    <a:pos x="5738" y="1613"/>
                  </a:cxn>
                  <a:cxn ang="0">
                    <a:pos x="5725" y="1876"/>
                  </a:cxn>
                  <a:cxn ang="0">
                    <a:pos x="5687" y="2085"/>
                  </a:cxn>
                  <a:cxn ang="0">
                    <a:pos x="5686" y="2382"/>
                  </a:cxn>
                  <a:cxn ang="0">
                    <a:pos x="5360" y="2516"/>
                  </a:cxn>
                  <a:cxn ang="0">
                    <a:pos x="5172" y="2346"/>
                  </a:cxn>
                  <a:cxn ang="0">
                    <a:pos x="5149" y="2138"/>
                  </a:cxn>
                  <a:cxn ang="0">
                    <a:pos x="5007" y="1959"/>
                  </a:cxn>
                  <a:cxn ang="0">
                    <a:pos x="4623" y="1927"/>
                  </a:cxn>
                  <a:cxn ang="0">
                    <a:pos x="4224" y="2176"/>
                  </a:cxn>
                  <a:cxn ang="0">
                    <a:pos x="3972" y="2513"/>
                  </a:cxn>
                  <a:cxn ang="0">
                    <a:pos x="3869" y="2503"/>
                  </a:cxn>
                  <a:cxn ang="0">
                    <a:pos x="3790" y="2437"/>
                  </a:cxn>
                  <a:cxn ang="0">
                    <a:pos x="3694" y="2453"/>
                  </a:cxn>
                  <a:cxn ang="0">
                    <a:pos x="3569" y="2514"/>
                  </a:cxn>
                  <a:cxn ang="0">
                    <a:pos x="3450" y="2550"/>
                  </a:cxn>
                  <a:cxn ang="0">
                    <a:pos x="3352" y="2517"/>
                  </a:cxn>
                  <a:cxn ang="0">
                    <a:pos x="3266" y="2455"/>
                  </a:cxn>
                  <a:cxn ang="0">
                    <a:pos x="3144" y="2442"/>
                  </a:cxn>
                  <a:cxn ang="0">
                    <a:pos x="3054" y="2484"/>
                  </a:cxn>
                  <a:cxn ang="0">
                    <a:pos x="2965" y="2528"/>
                  </a:cxn>
                  <a:cxn ang="0">
                    <a:pos x="2855" y="2522"/>
                  </a:cxn>
                  <a:cxn ang="0">
                    <a:pos x="2770" y="2486"/>
                  </a:cxn>
                  <a:cxn ang="0">
                    <a:pos x="2646" y="2453"/>
                  </a:cxn>
                  <a:cxn ang="0">
                    <a:pos x="2509" y="2486"/>
                  </a:cxn>
                  <a:cxn ang="0">
                    <a:pos x="2416" y="2516"/>
                  </a:cxn>
                  <a:cxn ang="0">
                    <a:pos x="2336" y="2424"/>
                  </a:cxn>
                  <a:cxn ang="0">
                    <a:pos x="2314" y="2241"/>
                  </a:cxn>
                  <a:cxn ang="0">
                    <a:pos x="2223" y="2078"/>
                  </a:cxn>
                  <a:cxn ang="0">
                    <a:pos x="2015" y="1954"/>
                  </a:cxn>
                  <a:cxn ang="0">
                    <a:pos x="1652" y="1995"/>
                  </a:cxn>
                  <a:cxn ang="0">
                    <a:pos x="1194" y="2461"/>
                  </a:cxn>
                  <a:cxn ang="0">
                    <a:pos x="956" y="2472"/>
                  </a:cxn>
                  <a:cxn ang="0">
                    <a:pos x="647" y="2468"/>
                  </a:cxn>
                  <a:cxn ang="0">
                    <a:pos x="529" y="2498"/>
                  </a:cxn>
                  <a:cxn ang="0">
                    <a:pos x="300" y="2555"/>
                  </a:cxn>
                  <a:cxn ang="0">
                    <a:pos x="49" y="2539"/>
                  </a:cxn>
                  <a:cxn ang="0">
                    <a:pos x="1" y="2299"/>
                  </a:cxn>
                  <a:cxn ang="0">
                    <a:pos x="72" y="2085"/>
                  </a:cxn>
                  <a:cxn ang="0">
                    <a:pos x="167" y="2075"/>
                  </a:cxn>
                  <a:cxn ang="0">
                    <a:pos x="278" y="2080"/>
                  </a:cxn>
                  <a:cxn ang="0">
                    <a:pos x="389" y="1757"/>
                  </a:cxn>
                  <a:cxn ang="0">
                    <a:pos x="477" y="1342"/>
                  </a:cxn>
                  <a:cxn ang="0">
                    <a:pos x="873" y="1118"/>
                  </a:cxn>
                  <a:cxn ang="0">
                    <a:pos x="1229" y="841"/>
                  </a:cxn>
                  <a:cxn ang="0">
                    <a:pos x="1496" y="396"/>
                  </a:cxn>
                  <a:cxn ang="0">
                    <a:pos x="1676" y="168"/>
                  </a:cxn>
                  <a:cxn ang="0">
                    <a:pos x="1886" y="83"/>
                  </a:cxn>
                  <a:cxn ang="0">
                    <a:pos x="2190" y="24"/>
                  </a:cxn>
                  <a:cxn ang="0">
                    <a:pos x="2559" y="3"/>
                  </a:cxn>
                  <a:cxn ang="0">
                    <a:pos x="2960" y="39"/>
                  </a:cxn>
                  <a:cxn ang="0">
                    <a:pos x="3370" y="157"/>
                  </a:cxn>
                  <a:cxn ang="0">
                    <a:pos x="3517" y="342"/>
                  </a:cxn>
                  <a:cxn ang="0">
                    <a:pos x="3655" y="625"/>
                  </a:cxn>
                  <a:cxn ang="0">
                    <a:pos x="3866" y="794"/>
                  </a:cxn>
                  <a:cxn ang="0">
                    <a:pos x="4300" y="651"/>
                  </a:cxn>
                </a:cxnLst>
                <a:rect l="0" t="0" r="r" b="b"/>
                <a:pathLst>
                  <a:path w="5751" h="2560">
                    <a:moveTo>
                      <a:pt x="5010" y="982"/>
                    </a:moveTo>
                    <a:lnTo>
                      <a:pt x="5075" y="1002"/>
                    </a:lnTo>
                    <a:lnTo>
                      <a:pt x="5123" y="1006"/>
                    </a:lnTo>
                    <a:lnTo>
                      <a:pt x="5167" y="1003"/>
                    </a:lnTo>
                    <a:lnTo>
                      <a:pt x="5218" y="995"/>
                    </a:lnTo>
                    <a:lnTo>
                      <a:pt x="5429" y="1049"/>
                    </a:lnTo>
                    <a:lnTo>
                      <a:pt x="5554" y="1221"/>
                    </a:lnTo>
                    <a:lnTo>
                      <a:pt x="5546" y="1288"/>
                    </a:lnTo>
                    <a:lnTo>
                      <a:pt x="5541" y="1342"/>
                    </a:lnTo>
                    <a:lnTo>
                      <a:pt x="5535" y="1397"/>
                    </a:lnTo>
                    <a:lnTo>
                      <a:pt x="5541" y="1429"/>
                    </a:lnTo>
                    <a:lnTo>
                      <a:pt x="5562" y="1446"/>
                    </a:lnTo>
                    <a:lnTo>
                      <a:pt x="5643" y="1475"/>
                    </a:lnTo>
                    <a:lnTo>
                      <a:pt x="5704" y="1537"/>
                    </a:lnTo>
                    <a:lnTo>
                      <a:pt x="5738" y="1613"/>
                    </a:lnTo>
                    <a:lnTo>
                      <a:pt x="5751" y="1696"/>
                    </a:lnTo>
                    <a:lnTo>
                      <a:pt x="5744" y="1788"/>
                    </a:lnTo>
                    <a:lnTo>
                      <a:pt x="5725" y="1876"/>
                    </a:lnTo>
                    <a:lnTo>
                      <a:pt x="5678" y="1953"/>
                    </a:lnTo>
                    <a:lnTo>
                      <a:pt x="5622" y="2009"/>
                    </a:lnTo>
                    <a:lnTo>
                      <a:pt x="5687" y="2085"/>
                    </a:lnTo>
                    <a:lnTo>
                      <a:pt x="5717" y="2178"/>
                    </a:lnTo>
                    <a:lnTo>
                      <a:pt x="5719" y="2284"/>
                    </a:lnTo>
                    <a:lnTo>
                      <a:pt x="5686" y="2382"/>
                    </a:lnTo>
                    <a:lnTo>
                      <a:pt x="5612" y="2465"/>
                    </a:lnTo>
                    <a:lnTo>
                      <a:pt x="5503" y="2510"/>
                    </a:lnTo>
                    <a:lnTo>
                      <a:pt x="5360" y="2516"/>
                    </a:lnTo>
                    <a:lnTo>
                      <a:pt x="5174" y="2458"/>
                    </a:lnTo>
                    <a:lnTo>
                      <a:pt x="5172" y="2409"/>
                    </a:lnTo>
                    <a:lnTo>
                      <a:pt x="5172" y="2346"/>
                    </a:lnTo>
                    <a:lnTo>
                      <a:pt x="5168" y="2278"/>
                    </a:lnTo>
                    <a:lnTo>
                      <a:pt x="5166" y="2203"/>
                    </a:lnTo>
                    <a:lnTo>
                      <a:pt x="5149" y="2138"/>
                    </a:lnTo>
                    <a:lnTo>
                      <a:pt x="5120" y="2069"/>
                    </a:lnTo>
                    <a:lnTo>
                      <a:pt x="5071" y="2010"/>
                    </a:lnTo>
                    <a:lnTo>
                      <a:pt x="5007" y="1959"/>
                    </a:lnTo>
                    <a:lnTo>
                      <a:pt x="4887" y="1915"/>
                    </a:lnTo>
                    <a:lnTo>
                      <a:pt x="4758" y="1906"/>
                    </a:lnTo>
                    <a:lnTo>
                      <a:pt x="4623" y="1927"/>
                    </a:lnTo>
                    <a:lnTo>
                      <a:pt x="4483" y="1977"/>
                    </a:lnTo>
                    <a:lnTo>
                      <a:pt x="4352" y="2067"/>
                    </a:lnTo>
                    <a:lnTo>
                      <a:pt x="4224" y="2176"/>
                    </a:lnTo>
                    <a:lnTo>
                      <a:pt x="4114" y="2314"/>
                    </a:lnTo>
                    <a:lnTo>
                      <a:pt x="4022" y="2480"/>
                    </a:lnTo>
                    <a:lnTo>
                      <a:pt x="3972" y="2513"/>
                    </a:lnTo>
                    <a:lnTo>
                      <a:pt x="3931" y="2528"/>
                    </a:lnTo>
                    <a:lnTo>
                      <a:pt x="3902" y="2522"/>
                    </a:lnTo>
                    <a:lnTo>
                      <a:pt x="3869" y="2503"/>
                    </a:lnTo>
                    <a:lnTo>
                      <a:pt x="3843" y="2479"/>
                    </a:lnTo>
                    <a:lnTo>
                      <a:pt x="3817" y="2455"/>
                    </a:lnTo>
                    <a:lnTo>
                      <a:pt x="3790" y="2437"/>
                    </a:lnTo>
                    <a:lnTo>
                      <a:pt x="3754" y="2429"/>
                    </a:lnTo>
                    <a:lnTo>
                      <a:pt x="3728" y="2436"/>
                    </a:lnTo>
                    <a:lnTo>
                      <a:pt x="3694" y="2453"/>
                    </a:lnTo>
                    <a:lnTo>
                      <a:pt x="3652" y="2469"/>
                    </a:lnTo>
                    <a:lnTo>
                      <a:pt x="3611" y="2491"/>
                    </a:lnTo>
                    <a:lnTo>
                      <a:pt x="3569" y="2514"/>
                    </a:lnTo>
                    <a:lnTo>
                      <a:pt x="3528" y="2530"/>
                    </a:lnTo>
                    <a:lnTo>
                      <a:pt x="3488" y="2546"/>
                    </a:lnTo>
                    <a:lnTo>
                      <a:pt x="3450" y="2550"/>
                    </a:lnTo>
                    <a:lnTo>
                      <a:pt x="3413" y="2548"/>
                    </a:lnTo>
                    <a:lnTo>
                      <a:pt x="3379" y="2535"/>
                    </a:lnTo>
                    <a:lnTo>
                      <a:pt x="3352" y="2517"/>
                    </a:lnTo>
                    <a:lnTo>
                      <a:pt x="3325" y="2493"/>
                    </a:lnTo>
                    <a:lnTo>
                      <a:pt x="3299" y="2475"/>
                    </a:lnTo>
                    <a:lnTo>
                      <a:pt x="3266" y="2455"/>
                    </a:lnTo>
                    <a:lnTo>
                      <a:pt x="3231" y="2442"/>
                    </a:lnTo>
                    <a:lnTo>
                      <a:pt x="3183" y="2438"/>
                    </a:lnTo>
                    <a:lnTo>
                      <a:pt x="3144" y="2442"/>
                    </a:lnTo>
                    <a:lnTo>
                      <a:pt x="3111" y="2453"/>
                    </a:lnTo>
                    <a:lnTo>
                      <a:pt x="3084" y="2466"/>
                    </a:lnTo>
                    <a:lnTo>
                      <a:pt x="3054" y="2484"/>
                    </a:lnTo>
                    <a:lnTo>
                      <a:pt x="3026" y="2504"/>
                    </a:lnTo>
                    <a:lnTo>
                      <a:pt x="2998" y="2516"/>
                    </a:lnTo>
                    <a:lnTo>
                      <a:pt x="2965" y="2528"/>
                    </a:lnTo>
                    <a:lnTo>
                      <a:pt x="2927" y="2532"/>
                    </a:lnTo>
                    <a:lnTo>
                      <a:pt x="2884" y="2529"/>
                    </a:lnTo>
                    <a:lnTo>
                      <a:pt x="2855" y="2522"/>
                    </a:lnTo>
                    <a:lnTo>
                      <a:pt x="2826" y="2510"/>
                    </a:lnTo>
                    <a:lnTo>
                      <a:pt x="2798" y="2498"/>
                    </a:lnTo>
                    <a:lnTo>
                      <a:pt x="2770" y="2486"/>
                    </a:lnTo>
                    <a:lnTo>
                      <a:pt x="2741" y="2474"/>
                    </a:lnTo>
                    <a:lnTo>
                      <a:pt x="2700" y="2465"/>
                    </a:lnTo>
                    <a:lnTo>
                      <a:pt x="2646" y="2453"/>
                    </a:lnTo>
                    <a:lnTo>
                      <a:pt x="2589" y="2460"/>
                    </a:lnTo>
                    <a:lnTo>
                      <a:pt x="2543" y="2469"/>
                    </a:lnTo>
                    <a:lnTo>
                      <a:pt x="2509" y="2486"/>
                    </a:lnTo>
                    <a:lnTo>
                      <a:pt x="2476" y="2498"/>
                    </a:lnTo>
                    <a:lnTo>
                      <a:pt x="2448" y="2511"/>
                    </a:lnTo>
                    <a:lnTo>
                      <a:pt x="2416" y="2516"/>
                    </a:lnTo>
                    <a:lnTo>
                      <a:pt x="2375" y="2507"/>
                    </a:lnTo>
                    <a:lnTo>
                      <a:pt x="2325" y="2478"/>
                    </a:lnTo>
                    <a:lnTo>
                      <a:pt x="2336" y="2424"/>
                    </a:lnTo>
                    <a:lnTo>
                      <a:pt x="2337" y="2363"/>
                    </a:lnTo>
                    <a:lnTo>
                      <a:pt x="2331" y="2306"/>
                    </a:lnTo>
                    <a:lnTo>
                      <a:pt x="2314" y="2241"/>
                    </a:lnTo>
                    <a:lnTo>
                      <a:pt x="2289" y="2179"/>
                    </a:lnTo>
                    <a:lnTo>
                      <a:pt x="2258" y="2124"/>
                    </a:lnTo>
                    <a:lnTo>
                      <a:pt x="2223" y="2078"/>
                    </a:lnTo>
                    <a:lnTo>
                      <a:pt x="2183" y="2039"/>
                    </a:lnTo>
                    <a:lnTo>
                      <a:pt x="2106" y="1992"/>
                    </a:lnTo>
                    <a:lnTo>
                      <a:pt x="2015" y="1954"/>
                    </a:lnTo>
                    <a:lnTo>
                      <a:pt x="1907" y="1938"/>
                    </a:lnTo>
                    <a:lnTo>
                      <a:pt x="1787" y="1949"/>
                    </a:lnTo>
                    <a:lnTo>
                      <a:pt x="1652" y="1995"/>
                    </a:lnTo>
                    <a:lnTo>
                      <a:pt x="1508" y="2094"/>
                    </a:lnTo>
                    <a:lnTo>
                      <a:pt x="1353" y="2240"/>
                    </a:lnTo>
                    <a:lnTo>
                      <a:pt x="1194" y="2461"/>
                    </a:lnTo>
                    <a:lnTo>
                      <a:pt x="1143" y="2468"/>
                    </a:lnTo>
                    <a:lnTo>
                      <a:pt x="1055" y="2474"/>
                    </a:lnTo>
                    <a:lnTo>
                      <a:pt x="956" y="2472"/>
                    </a:lnTo>
                    <a:lnTo>
                      <a:pt x="844" y="2472"/>
                    </a:lnTo>
                    <a:lnTo>
                      <a:pt x="740" y="2470"/>
                    </a:lnTo>
                    <a:lnTo>
                      <a:pt x="647" y="2468"/>
                    </a:lnTo>
                    <a:lnTo>
                      <a:pt x="586" y="2468"/>
                    </a:lnTo>
                    <a:lnTo>
                      <a:pt x="554" y="2467"/>
                    </a:lnTo>
                    <a:lnTo>
                      <a:pt x="529" y="2498"/>
                    </a:lnTo>
                    <a:lnTo>
                      <a:pt x="475" y="2524"/>
                    </a:lnTo>
                    <a:lnTo>
                      <a:pt x="390" y="2543"/>
                    </a:lnTo>
                    <a:lnTo>
                      <a:pt x="300" y="2555"/>
                    </a:lnTo>
                    <a:lnTo>
                      <a:pt x="206" y="2560"/>
                    </a:lnTo>
                    <a:lnTo>
                      <a:pt x="121" y="2554"/>
                    </a:lnTo>
                    <a:lnTo>
                      <a:pt x="49" y="2539"/>
                    </a:lnTo>
                    <a:lnTo>
                      <a:pt x="13" y="2506"/>
                    </a:lnTo>
                    <a:lnTo>
                      <a:pt x="0" y="2423"/>
                    </a:lnTo>
                    <a:lnTo>
                      <a:pt x="1" y="2299"/>
                    </a:lnTo>
                    <a:lnTo>
                      <a:pt x="16" y="2173"/>
                    </a:lnTo>
                    <a:lnTo>
                      <a:pt x="52" y="2094"/>
                    </a:lnTo>
                    <a:lnTo>
                      <a:pt x="72" y="2085"/>
                    </a:lnTo>
                    <a:lnTo>
                      <a:pt x="98" y="2079"/>
                    </a:lnTo>
                    <a:lnTo>
                      <a:pt x="130" y="2073"/>
                    </a:lnTo>
                    <a:lnTo>
                      <a:pt x="167" y="2075"/>
                    </a:lnTo>
                    <a:lnTo>
                      <a:pt x="204" y="2077"/>
                    </a:lnTo>
                    <a:lnTo>
                      <a:pt x="240" y="2078"/>
                    </a:lnTo>
                    <a:lnTo>
                      <a:pt x="278" y="2080"/>
                    </a:lnTo>
                    <a:lnTo>
                      <a:pt x="307" y="2086"/>
                    </a:lnTo>
                    <a:lnTo>
                      <a:pt x="361" y="1918"/>
                    </a:lnTo>
                    <a:lnTo>
                      <a:pt x="389" y="1757"/>
                    </a:lnTo>
                    <a:lnTo>
                      <a:pt x="409" y="1607"/>
                    </a:lnTo>
                    <a:lnTo>
                      <a:pt x="433" y="1463"/>
                    </a:lnTo>
                    <a:lnTo>
                      <a:pt x="477" y="1342"/>
                    </a:lnTo>
                    <a:lnTo>
                      <a:pt x="555" y="1241"/>
                    </a:lnTo>
                    <a:lnTo>
                      <a:pt x="683" y="1163"/>
                    </a:lnTo>
                    <a:lnTo>
                      <a:pt x="873" y="1118"/>
                    </a:lnTo>
                    <a:lnTo>
                      <a:pt x="1006" y="1071"/>
                    </a:lnTo>
                    <a:lnTo>
                      <a:pt x="1126" y="973"/>
                    </a:lnTo>
                    <a:lnTo>
                      <a:pt x="1229" y="841"/>
                    </a:lnTo>
                    <a:lnTo>
                      <a:pt x="1328" y="694"/>
                    </a:lnTo>
                    <a:lnTo>
                      <a:pt x="1417" y="540"/>
                    </a:lnTo>
                    <a:lnTo>
                      <a:pt x="1496" y="396"/>
                    </a:lnTo>
                    <a:lnTo>
                      <a:pt x="1566" y="274"/>
                    </a:lnTo>
                    <a:lnTo>
                      <a:pt x="1632" y="195"/>
                    </a:lnTo>
                    <a:lnTo>
                      <a:pt x="1676" y="168"/>
                    </a:lnTo>
                    <a:lnTo>
                      <a:pt x="1731" y="137"/>
                    </a:lnTo>
                    <a:lnTo>
                      <a:pt x="1800" y="107"/>
                    </a:lnTo>
                    <a:lnTo>
                      <a:pt x="1886" y="83"/>
                    </a:lnTo>
                    <a:lnTo>
                      <a:pt x="1978" y="59"/>
                    </a:lnTo>
                    <a:lnTo>
                      <a:pt x="2082" y="37"/>
                    </a:lnTo>
                    <a:lnTo>
                      <a:pt x="2190" y="24"/>
                    </a:lnTo>
                    <a:lnTo>
                      <a:pt x="2304" y="11"/>
                    </a:lnTo>
                    <a:lnTo>
                      <a:pt x="2430" y="0"/>
                    </a:lnTo>
                    <a:lnTo>
                      <a:pt x="2559" y="3"/>
                    </a:lnTo>
                    <a:lnTo>
                      <a:pt x="2689" y="6"/>
                    </a:lnTo>
                    <a:lnTo>
                      <a:pt x="2828" y="23"/>
                    </a:lnTo>
                    <a:lnTo>
                      <a:pt x="2960" y="39"/>
                    </a:lnTo>
                    <a:lnTo>
                      <a:pt x="3097" y="68"/>
                    </a:lnTo>
                    <a:lnTo>
                      <a:pt x="3237" y="110"/>
                    </a:lnTo>
                    <a:lnTo>
                      <a:pt x="3370" y="157"/>
                    </a:lnTo>
                    <a:lnTo>
                      <a:pt x="3430" y="194"/>
                    </a:lnTo>
                    <a:lnTo>
                      <a:pt x="3478" y="261"/>
                    </a:lnTo>
                    <a:lnTo>
                      <a:pt x="3517" y="342"/>
                    </a:lnTo>
                    <a:lnTo>
                      <a:pt x="3559" y="432"/>
                    </a:lnTo>
                    <a:lnTo>
                      <a:pt x="3601" y="528"/>
                    </a:lnTo>
                    <a:lnTo>
                      <a:pt x="3655" y="625"/>
                    </a:lnTo>
                    <a:lnTo>
                      <a:pt x="3729" y="710"/>
                    </a:lnTo>
                    <a:lnTo>
                      <a:pt x="3819" y="784"/>
                    </a:lnTo>
                    <a:lnTo>
                      <a:pt x="3866" y="794"/>
                    </a:lnTo>
                    <a:lnTo>
                      <a:pt x="3922" y="769"/>
                    </a:lnTo>
                    <a:lnTo>
                      <a:pt x="3980" y="726"/>
                    </a:lnTo>
                    <a:lnTo>
                      <a:pt x="4300" y="651"/>
                    </a:lnTo>
                    <a:lnTo>
                      <a:pt x="4494" y="755"/>
                    </a:lnTo>
                  </a:path>
                </a:pathLst>
              </a:custGeom>
              <a:solidFill>
                <a:srgbClr val="000000"/>
              </a:solidFill>
              <a:ln w="9525">
                <a:noFill/>
                <a:round/>
                <a:headEnd/>
                <a:tailEnd/>
              </a:ln>
            </p:spPr>
            <p:txBody>
              <a:bodyPr/>
              <a:lstStyle/>
              <a:p>
                <a:endParaRPr lang="en-US"/>
              </a:p>
            </p:txBody>
          </p:sp>
          <p:sp>
            <p:nvSpPr>
              <p:cNvPr id="172117" name="Freeform 85"/>
              <p:cNvSpPr>
                <a:spLocks/>
              </p:cNvSpPr>
              <p:nvPr/>
            </p:nvSpPr>
            <p:spPr bwMode="auto">
              <a:xfrm rot="719888">
                <a:off x="11521" y="11512"/>
                <a:ext cx="145" cy="327"/>
              </a:xfrm>
              <a:custGeom>
                <a:avLst/>
                <a:gdLst/>
                <a:ahLst/>
                <a:cxnLst>
                  <a:cxn ang="0">
                    <a:pos x="78" y="327"/>
                  </a:cxn>
                  <a:cxn ang="0">
                    <a:pos x="109" y="315"/>
                  </a:cxn>
                  <a:cxn ang="0">
                    <a:pos x="133" y="285"/>
                  </a:cxn>
                  <a:cxn ang="0">
                    <a:pos x="145" y="230"/>
                  </a:cxn>
                  <a:cxn ang="0">
                    <a:pos x="145" y="170"/>
                  </a:cxn>
                  <a:cxn ang="0">
                    <a:pos x="133" y="103"/>
                  </a:cxn>
                  <a:cxn ang="0">
                    <a:pos x="115" y="55"/>
                  </a:cxn>
                  <a:cxn ang="0">
                    <a:pos x="91" y="18"/>
                  </a:cxn>
                  <a:cxn ang="0">
                    <a:pos x="66" y="0"/>
                  </a:cxn>
                  <a:cxn ang="0">
                    <a:pos x="36" y="12"/>
                  </a:cxn>
                  <a:cxn ang="0">
                    <a:pos x="18" y="49"/>
                  </a:cxn>
                  <a:cxn ang="0">
                    <a:pos x="0" y="97"/>
                  </a:cxn>
                  <a:cxn ang="0">
                    <a:pos x="0" y="158"/>
                  </a:cxn>
                  <a:cxn ang="0">
                    <a:pos x="6" y="224"/>
                  </a:cxn>
                  <a:cxn ang="0">
                    <a:pos x="24" y="279"/>
                  </a:cxn>
                  <a:cxn ang="0">
                    <a:pos x="48" y="315"/>
                  </a:cxn>
                  <a:cxn ang="0">
                    <a:pos x="78" y="327"/>
                  </a:cxn>
                </a:cxnLst>
                <a:rect l="0" t="0" r="r" b="b"/>
                <a:pathLst>
                  <a:path w="145" h="327">
                    <a:moveTo>
                      <a:pt x="78" y="327"/>
                    </a:moveTo>
                    <a:lnTo>
                      <a:pt x="109" y="315"/>
                    </a:lnTo>
                    <a:lnTo>
                      <a:pt x="133" y="285"/>
                    </a:lnTo>
                    <a:lnTo>
                      <a:pt x="145" y="230"/>
                    </a:lnTo>
                    <a:lnTo>
                      <a:pt x="145" y="170"/>
                    </a:lnTo>
                    <a:lnTo>
                      <a:pt x="133" y="103"/>
                    </a:lnTo>
                    <a:lnTo>
                      <a:pt x="115" y="55"/>
                    </a:lnTo>
                    <a:lnTo>
                      <a:pt x="91" y="18"/>
                    </a:lnTo>
                    <a:lnTo>
                      <a:pt x="66" y="0"/>
                    </a:lnTo>
                    <a:lnTo>
                      <a:pt x="36" y="12"/>
                    </a:lnTo>
                    <a:lnTo>
                      <a:pt x="18" y="49"/>
                    </a:lnTo>
                    <a:lnTo>
                      <a:pt x="0" y="97"/>
                    </a:lnTo>
                    <a:lnTo>
                      <a:pt x="0" y="158"/>
                    </a:lnTo>
                    <a:lnTo>
                      <a:pt x="6" y="224"/>
                    </a:lnTo>
                    <a:lnTo>
                      <a:pt x="24" y="279"/>
                    </a:lnTo>
                    <a:lnTo>
                      <a:pt x="48" y="315"/>
                    </a:lnTo>
                    <a:lnTo>
                      <a:pt x="78" y="327"/>
                    </a:lnTo>
                    <a:close/>
                  </a:path>
                </a:pathLst>
              </a:custGeom>
              <a:solidFill>
                <a:srgbClr val="FFFFFF"/>
              </a:solidFill>
              <a:ln w="9525">
                <a:noFill/>
                <a:round/>
                <a:headEnd/>
                <a:tailEnd/>
              </a:ln>
            </p:spPr>
            <p:txBody>
              <a:bodyPr/>
              <a:lstStyle/>
              <a:p>
                <a:endParaRPr lang="en-US"/>
              </a:p>
            </p:txBody>
          </p:sp>
          <p:sp>
            <p:nvSpPr>
              <p:cNvPr id="172118" name="Freeform 86"/>
              <p:cNvSpPr>
                <a:spLocks/>
              </p:cNvSpPr>
              <p:nvPr/>
            </p:nvSpPr>
            <p:spPr bwMode="auto">
              <a:xfrm rot="719888">
                <a:off x="6128" y="12059"/>
                <a:ext cx="297" cy="308"/>
              </a:xfrm>
              <a:custGeom>
                <a:avLst/>
                <a:gdLst/>
                <a:ahLst/>
                <a:cxnLst>
                  <a:cxn ang="0">
                    <a:pos x="0" y="97"/>
                  </a:cxn>
                  <a:cxn ang="0">
                    <a:pos x="0" y="60"/>
                  </a:cxn>
                  <a:cxn ang="0">
                    <a:pos x="18" y="42"/>
                  </a:cxn>
                  <a:cxn ang="0">
                    <a:pos x="42" y="30"/>
                  </a:cxn>
                  <a:cxn ang="0">
                    <a:pos x="79" y="24"/>
                  </a:cxn>
                  <a:cxn ang="0">
                    <a:pos x="121" y="24"/>
                  </a:cxn>
                  <a:cxn ang="0">
                    <a:pos x="163" y="18"/>
                  </a:cxn>
                  <a:cxn ang="0">
                    <a:pos x="206" y="12"/>
                  </a:cxn>
                  <a:cxn ang="0">
                    <a:pos x="248" y="0"/>
                  </a:cxn>
                  <a:cxn ang="0">
                    <a:pos x="260" y="48"/>
                  </a:cxn>
                  <a:cxn ang="0">
                    <a:pos x="272" y="97"/>
                  </a:cxn>
                  <a:cxn ang="0">
                    <a:pos x="291" y="151"/>
                  </a:cxn>
                  <a:cxn ang="0">
                    <a:pos x="297" y="212"/>
                  </a:cxn>
                  <a:cxn ang="0">
                    <a:pos x="279" y="242"/>
                  </a:cxn>
                  <a:cxn ang="0">
                    <a:pos x="248" y="266"/>
                  </a:cxn>
                  <a:cxn ang="0">
                    <a:pos x="218" y="284"/>
                  </a:cxn>
                  <a:cxn ang="0">
                    <a:pos x="182" y="296"/>
                  </a:cxn>
                  <a:cxn ang="0">
                    <a:pos x="145" y="308"/>
                  </a:cxn>
                  <a:cxn ang="0">
                    <a:pos x="109" y="308"/>
                  </a:cxn>
                  <a:cxn ang="0">
                    <a:pos x="79" y="308"/>
                  </a:cxn>
                  <a:cxn ang="0">
                    <a:pos x="60" y="302"/>
                  </a:cxn>
                  <a:cxn ang="0">
                    <a:pos x="36" y="272"/>
                  </a:cxn>
                  <a:cxn ang="0">
                    <a:pos x="18" y="218"/>
                  </a:cxn>
                  <a:cxn ang="0">
                    <a:pos x="6" y="157"/>
                  </a:cxn>
                  <a:cxn ang="0">
                    <a:pos x="0" y="97"/>
                  </a:cxn>
                </a:cxnLst>
                <a:rect l="0" t="0" r="r" b="b"/>
                <a:pathLst>
                  <a:path w="297" h="308">
                    <a:moveTo>
                      <a:pt x="0" y="97"/>
                    </a:moveTo>
                    <a:lnTo>
                      <a:pt x="0" y="60"/>
                    </a:lnTo>
                    <a:lnTo>
                      <a:pt x="18" y="42"/>
                    </a:lnTo>
                    <a:lnTo>
                      <a:pt x="42" y="30"/>
                    </a:lnTo>
                    <a:lnTo>
                      <a:pt x="79" y="24"/>
                    </a:lnTo>
                    <a:lnTo>
                      <a:pt x="121" y="24"/>
                    </a:lnTo>
                    <a:lnTo>
                      <a:pt x="163" y="18"/>
                    </a:lnTo>
                    <a:lnTo>
                      <a:pt x="206" y="12"/>
                    </a:lnTo>
                    <a:lnTo>
                      <a:pt x="248" y="0"/>
                    </a:lnTo>
                    <a:lnTo>
                      <a:pt x="260" y="48"/>
                    </a:lnTo>
                    <a:lnTo>
                      <a:pt x="272" y="97"/>
                    </a:lnTo>
                    <a:lnTo>
                      <a:pt x="291" y="151"/>
                    </a:lnTo>
                    <a:lnTo>
                      <a:pt x="297" y="212"/>
                    </a:lnTo>
                    <a:lnTo>
                      <a:pt x="279" y="242"/>
                    </a:lnTo>
                    <a:lnTo>
                      <a:pt x="248" y="266"/>
                    </a:lnTo>
                    <a:lnTo>
                      <a:pt x="218" y="284"/>
                    </a:lnTo>
                    <a:lnTo>
                      <a:pt x="182" y="296"/>
                    </a:lnTo>
                    <a:lnTo>
                      <a:pt x="145" y="308"/>
                    </a:lnTo>
                    <a:lnTo>
                      <a:pt x="109" y="308"/>
                    </a:lnTo>
                    <a:lnTo>
                      <a:pt x="79" y="308"/>
                    </a:lnTo>
                    <a:lnTo>
                      <a:pt x="60" y="302"/>
                    </a:lnTo>
                    <a:lnTo>
                      <a:pt x="36" y="272"/>
                    </a:lnTo>
                    <a:lnTo>
                      <a:pt x="18" y="218"/>
                    </a:lnTo>
                    <a:lnTo>
                      <a:pt x="6" y="157"/>
                    </a:lnTo>
                    <a:lnTo>
                      <a:pt x="0" y="97"/>
                    </a:lnTo>
                    <a:close/>
                  </a:path>
                </a:pathLst>
              </a:custGeom>
              <a:solidFill>
                <a:srgbClr val="FFFFFF"/>
              </a:solidFill>
              <a:ln w="9525">
                <a:noFill/>
                <a:round/>
                <a:headEnd/>
                <a:tailEnd/>
              </a:ln>
            </p:spPr>
            <p:txBody>
              <a:bodyPr/>
              <a:lstStyle/>
              <a:p>
                <a:endParaRPr lang="en-US"/>
              </a:p>
            </p:txBody>
          </p:sp>
          <p:sp>
            <p:nvSpPr>
              <p:cNvPr id="172119" name="Freeform 87"/>
              <p:cNvSpPr>
                <a:spLocks/>
              </p:cNvSpPr>
              <p:nvPr/>
            </p:nvSpPr>
            <p:spPr bwMode="auto">
              <a:xfrm rot="719888">
                <a:off x="11254" y="11996"/>
                <a:ext cx="346" cy="314"/>
              </a:xfrm>
              <a:custGeom>
                <a:avLst/>
                <a:gdLst/>
                <a:ahLst/>
                <a:cxnLst>
                  <a:cxn ang="0">
                    <a:pos x="339" y="0"/>
                  </a:cxn>
                  <a:cxn ang="0">
                    <a:pos x="346" y="66"/>
                  </a:cxn>
                  <a:cxn ang="0">
                    <a:pos x="346" y="127"/>
                  </a:cxn>
                  <a:cxn ang="0">
                    <a:pos x="327" y="181"/>
                  </a:cxn>
                  <a:cxn ang="0">
                    <a:pos x="297" y="230"/>
                  </a:cxn>
                  <a:cxn ang="0">
                    <a:pos x="255" y="266"/>
                  </a:cxn>
                  <a:cxn ang="0">
                    <a:pos x="206" y="296"/>
                  </a:cxn>
                  <a:cxn ang="0">
                    <a:pos x="146" y="314"/>
                  </a:cxn>
                  <a:cxn ang="0">
                    <a:pos x="79" y="314"/>
                  </a:cxn>
                  <a:cxn ang="0">
                    <a:pos x="18" y="290"/>
                  </a:cxn>
                  <a:cxn ang="0">
                    <a:pos x="0" y="230"/>
                  </a:cxn>
                  <a:cxn ang="0">
                    <a:pos x="6" y="169"/>
                  </a:cxn>
                  <a:cxn ang="0">
                    <a:pos x="42" y="121"/>
                  </a:cxn>
                  <a:cxn ang="0">
                    <a:pos x="67" y="109"/>
                  </a:cxn>
                  <a:cxn ang="0">
                    <a:pos x="85" y="109"/>
                  </a:cxn>
                  <a:cxn ang="0">
                    <a:pos x="103" y="109"/>
                  </a:cxn>
                  <a:cxn ang="0">
                    <a:pos x="121" y="109"/>
                  </a:cxn>
                  <a:cxn ang="0">
                    <a:pos x="152" y="103"/>
                  </a:cxn>
                  <a:cxn ang="0">
                    <a:pos x="194" y="84"/>
                  </a:cxn>
                  <a:cxn ang="0">
                    <a:pos x="255" y="54"/>
                  </a:cxn>
                  <a:cxn ang="0">
                    <a:pos x="339" y="0"/>
                  </a:cxn>
                </a:cxnLst>
                <a:rect l="0" t="0" r="r" b="b"/>
                <a:pathLst>
                  <a:path w="346" h="314">
                    <a:moveTo>
                      <a:pt x="339" y="0"/>
                    </a:moveTo>
                    <a:lnTo>
                      <a:pt x="346" y="66"/>
                    </a:lnTo>
                    <a:lnTo>
                      <a:pt x="346" y="127"/>
                    </a:lnTo>
                    <a:lnTo>
                      <a:pt x="327" y="181"/>
                    </a:lnTo>
                    <a:lnTo>
                      <a:pt x="297" y="230"/>
                    </a:lnTo>
                    <a:lnTo>
                      <a:pt x="255" y="266"/>
                    </a:lnTo>
                    <a:lnTo>
                      <a:pt x="206" y="296"/>
                    </a:lnTo>
                    <a:lnTo>
                      <a:pt x="146" y="314"/>
                    </a:lnTo>
                    <a:lnTo>
                      <a:pt x="79" y="314"/>
                    </a:lnTo>
                    <a:lnTo>
                      <a:pt x="18" y="290"/>
                    </a:lnTo>
                    <a:lnTo>
                      <a:pt x="0" y="230"/>
                    </a:lnTo>
                    <a:lnTo>
                      <a:pt x="6" y="169"/>
                    </a:lnTo>
                    <a:lnTo>
                      <a:pt x="42" y="121"/>
                    </a:lnTo>
                    <a:lnTo>
                      <a:pt x="67" y="109"/>
                    </a:lnTo>
                    <a:lnTo>
                      <a:pt x="85" y="109"/>
                    </a:lnTo>
                    <a:lnTo>
                      <a:pt x="103" y="109"/>
                    </a:lnTo>
                    <a:lnTo>
                      <a:pt x="121" y="109"/>
                    </a:lnTo>
                    <a:lnTo>
                      <a:pt x="152" y="103"/>
                    </a:lnTo>
                    <a:lnTo>
                      <a:pt x="194" y="84"/>
                    </a:lnTo>
                    <a:lnTo>
                      <a:pt x="255" y="54"/>
                    </a:lnTo>
                    <a:lnTo>
                      <a:pt x="339" y="0"/>
                    </a:lnTo>
                    <a:close/>
                  </a:path>
                </a:pathLst>
              </a:custGeom>
              <a:solidFill>
                <a:srgbClr val="FFFFFF"/>
              </a:solidFill>
              <a:ln w="9525">
                <a:noFill/>
                <a:round/>
                <a:headEnd/>
                <a:tailEnd/>
              </a:ln>
            </p:spPr>
            <p:txBody>
              <a:bodyPr/>
              <a:lstStyle/>
              <a:p>
                <a:endParaRPr lang="en-US"/>
              </a:p>
            </p:txBody>
          </p:sp>
          <p:sp>
            <p:nvSpPr>
              <p:cNvPr id="172120" name="Freeform 88"/>
              <p:cNvSpPr>
                <a:spLocks/>
              </p:cNvSpPr>
              <p:nvPr/>
            </p:nvSpPr>
            <p:spPr bwMode="auto">
              <a:xfrm>
                <a:off x="6431" y="10036"/>
                <a:ext cx="5048" cy="2234"/>
              </a:xfrm>
              <a:custGeom>
                <a:avLst/>
                <a:gdLst/>
                <a:ahLst/>
                <a:cxnLst>
                  <a:cxn ang="0">
                    <a:pos x="3626" y="699"/>
                  </a:cxn>
                  <a:cxn ang="0">
                    <a:pos x="3382" y="827"/>
                  </a:cxn>
                  <a:cxn ang="0">
                    <a:pos x="3245" y="711"/>
                  </a:cxn>
                  <a:cxn ang="0">
                    <a:pos x="3130" y="470"/>
                  </a:cxn>
                  <a:cxn ang="0">
                    <a:pos x="2991" y="335"/>
                  </a:cxn>
                  <a:cxn ang="0">
                    <a:pos x="2924" y="210"/>
                  </a:cxn>
                  <a:cxn ang="0">
                    <a:pos x="2801" y="85"/>
                  </a:cxn>
                  <a:cxn ang="0">
                    <a:pos x="2562" y="47"/>
                  </a:cxn>
                  <a:cxn ang="0">
                    <a:pos x="2274" y="4"/>
                  </a:cxn>
                  <a:cxn ang="0">
                    <a:pos x="1969" y="38"/>
                  </a:cxn>
                  <a:cxn ang="0">
                    <a:pos x="1729" y="61"/>
                  </a:cxn>
                  <a:cxn ang="0">
                    <a:pos x="1449" y="94"/>
                  </a:cxn>
                  <a:cxn ang="0">
                    <a:pos x="1211" y="279"/>
                  </a:cxn>
                  <a:cxn ang="0">
                    <a:pos x="1038" y="601"/>
                  </a:cxn>
                  <a:cxn ang="0">
                    <a:pos x="910" y="878"/>
                  </a:cxn>
                  <a:cxn ang="0">
                    <a:pos x="628" y="1071"/>
                  </a:cxn>
                  <a:cxn ang="0">
                    <a:pos x="382" y="1149"/>
                  </a:cxn>
                  <a:cxn ang="0">
                    <a:pos x="248" y="1225"/>
                  </a:cxn>
                  <a:cxn ang="0">
                    <a:pos x="104" y="1492"/>
                  </a:cxn>
                  <a:cxn ang="0">
                    <a:pos x="30" y="1842"/>
                  </a:cxn>
                  <a:cxn ang="0">
                    <a:pos x="99" y="2011"/>
                  </a:cxn>
                  <a:cxn ang="0">
                    <a:pos x="140" y="2168"/>
                  </a:cxn>
                  <a:cxn ang="0">
                    <a:pos x="221" y="2198"/>
                  </a:cxn>
                  <a:cxn ang="0">
                    <a:pos x="377" y="2193"/>
                  </a:cxn>
                  <a:cxn ang="0">
                    <a:pos x="495" y="2076"/>
                  </a:cxn>
                  <a:cxn ang="0">
                    <a:pos x="670" y="1921"/>
                  </a:cxn>
                  <a:cxn ang="0">
                    <a:pos x="888" y="1801"/>
                  </a:cxn>
                  <a:cxn ang="0">
                    <a:pos x="1132" y="1729"/>
                  </a:cxn>
                  <a:cxn ang="0">
                    <a:pos x="1379" y="1707"/>
                  </a:cxn>
                  <a:cxn ang="0">
                    <a:pos x="1602" y="1736"/>
                  </a:cxn>
                  <a:cxn ang="0">
                    <a:pos x="1768" y="1802"/>
                  </a:cxn>
                  <a:cxn ang="0">
                    <a:pos x="1906" y="1967"/>
                  </a:cxn>
                  <a:cxn ang="0">
                    <a:pos x="1999" y="2204"/>
                  </a:cxn>
                  <a:cxn ang="0">
                    <a:pos x="2156" y="2132"/>
                  </a:cxn>
                  <a:cxn ang="0">
                    <a:pos x="2403" y="2111"/>
                  </a:cxn>
                  <a:cxn ang="0">
                    <a:pos x="2579" y="2216"/>
                  </a:cxn>
                  <a:cxn ang="0">
                    <a:pos x="2692" y="2122"/>
                  </a:cxn>
                  <a:cxn ang="0">
                    <a:pos x="2826" y="2071"/>
                  </a:cxn>
                  <a:cxn ang="0">
                    <a:pos x="2935" y="2143"/>
                  </a:cxn>
                  <a:cxn ang="0">
                    <a:pos x="2974" y="2220"/>
                  </a:cxn>
                  <a:cxn ang="0">
                    <a:pos x="3078" y="2230"/>
                  </a:cxn>
                  <a:cxn ang="0">
                    <a:pos x="3220" y="2142"/>
                  </a:cxn>
                  <a:cxn ang="0">
                    <a:pos x="3349" y="2033"/>
                  </a:cxn>
                  <a:cxn ang="0">
                    <a:pos x="3524" y="1879"/>
                  </a:cxn>
                  <a:cxn ang="0">
                    <a:pos x="3725" y="1748"/>
                  </a:cxn>
                  <a:cxn ang="0">
                    <a:pos x="3906" y="1687"/>
                  </a:cxn>
                  <a:cxn ang="0">
                    <a:pos x="4148" y="1652"/>
                  </a:cxn>
                  <a:cxn ang="0">
                    <a:pos x="4564" y="1709"/>
                  </a:cxn>
                  <a:cxn ang="0">
                    <a:pos x="4825" y="1939"/>
                  </a:cxn>
                  <a:cxn ang="0">
                    <a:pos x="4964" y="1956"/>
                  </a:cxn>
                  <a:cxn ang="0">
                    <a:pos x="5042" y="1879"/>
                  </a:cxn>
                  <a:cxn ang="0">
                    <a:pos x="4978" y="1686"/>
                  </a:cxn>
                  <a:cxn ang="0">
                    <a:pos x="5035" y="1475"/>
                  </a:cxn>
                  <a:cxn ang="0">
                    <a:pos x="4980" y="1327"/>
                  </a:cxn>
                  <a:cxn ang="0">
                    <a:pos x="4922" y="1018"/>
                  </a:cxn>
                  <a:cxn ang="0">
                    <a:pos x="4795" y="1022"/>
                  </a:cxn>
                </a:cxnLst>
                <a:rect l="0" t="0" r="r" b="b"/>
                <a:pathLst>
                  <a:path w="5048" h="2234">
                    <a:moveTo>
                      <a:pt x="4021" y="765"/>
                    </a:moveTo>
                    <a:lnTo>
                      <a:pt x="3872" y="709"/>
                    </a:lnTo>
                    <a:lnTo>
                      <a:pt x="3626" y="699"/>
                    </a:lnTo>
                    <a:lnTo>
                      <a:pt x="3559" y="747"/>
                    </a:lnTo>
                    <a:lnTo>
                      <a:pt x="3481" y="799"/>
                    </a:lnTo>
                    <a:lnTo>
                      <a:pt x="3382" y="827"/>
                    </a:lnTo>
                    <a:lnTo>
                      <a:pt x="3328" y="816"/>
                    </a:lnTo>
                    <a:lnTo>
                      <a:pt x="3282" y="775"/>
                    </a:lnTo>
                    <a:lnTo>
                      <a:pt x="3245" y="711"/>
                    </a:lnTo>
                    <a:lnTo>
                      <a:pt x="3207" y="630"/>
                    </a:lnTo>
                    <a:lnTo>
                      <a:pt x="3169" y="547"/>
                    </a:lnTo>
                    <a:lnTo>
                      <a:pt x="3130" y="470"/>
                    </a:lnTo>
                    <a:lnTo>
                      <a:pt x="3081" y="404"/>
                    </a:lnTo>
                    <a:lnTo>
                      <a:pt x="3016" y="360"/>
                    </a:lnTo>
                    <a:lnTo>
                      <a:pt x="2991" y="335"/>
                    </a:lnTo>
                    <a:lnTo>
                      <a:pt x="2968" y="300"/>
                    </a:lnTo>
                    <a:lnTo>
                      <a:pt x="2945" y="258"/>
                    </a:lnTo>
                    <a:lnTo>
                      <a:pt x="2924" y="210"/>
                    </a:lnTo>
                    <a:lnTo>
                      <a:pt x="2892" y="160"/>
                    </a:lnTo>
                    <a:lnTo>
                      <a:pt x="2850" y="120"/>
                    </a:lnTo>
                    <a:lnTo>
                      <a:pt x="2801" y="85"/>
                    </a:lnTo>
                    <a:lnTo>
                      <a:pt x="2731" y="70"/>
                    </a:lnTo>
                    <a:lnTo>
                      <a:pt x="2652" y="60"/>
                    </a:lnTo>
                    <a:lnTo>
                      <a:pt x="2562" y="47"/>
                    </a:lnTo>
                    <a:lnTo>
                      <a:pt x="2467" y="27"/>
                    </a:lnTo>
                    <a:lnTo>
                      <a:pt x="2371" y="12"/>
                    </a:lnTo>
                    <a:lnTo>
                      <a:pt x="2274" y="4"/>
                    </a:lnTo>
                    <a:lnTo>
                      <a:pt x="2169" y="0"/>
                    </a:lnTo>
                    <a:lnTo>
                      <a:pt x="2068" y="9"/>
                    </a:lnTo>
                    <a:lnTo>
                      <a:pt x="1969" y="38"/>
                    </a:lnTo>
                    <a:lnTo>
                      <a:pt x="1897" y="54"/>
                    </a:lnTo>
                    <a:lnTo>
                      <a:pt x="1815" y="61"/>
                    </a:lnTo>
                    <a:lnTo>
                      <a:pt x="1729" y="61"/>
                    </a:lnTo>
                    <a:lnTo>
                      <a:pt x="1635" y="66"/>
                    </a:lnTo>
                    <a:lnTo>
                      <a:pt x="1541" y="71"/>
                    </a:lnTo>
                    <a:lnTo>
                      <a:pt x="1449" y="94"/>
                    </a:lnTo>
                    <a:lnTo>
                      <a:pt x="1362" y="126"/>
                    </a:lnTo>
                    <a:lnTo>
                      <a:pt x="1287" y="184"/>
                    </a:lnTo>
                    <a:lnTo>
                      <a:pt x="1211" y="279"/>
                    </a:lnTo>
                    <a:lnTo>
                      <a:pt x="1145" y="383"/>
                    </a:lnTo>
                    <a:lnTo>
                      <a:pt x="1091" y="495"/>
                    </a:lnTo>
                    <a:lnTo>
                      <a:pt x="1038" y="601"/>
                    </a:lnTo>
                    <a:lnTo>
                      <a:pt x="996" y="710"/>
                    </a:lnTo>
                    <a:lnTo>
                      <a:pt x="952" y="799"/>
                    </a:lnTo>
                    <a:lnTo>
                      <a:pt x="910" y="878"/>
                    </a:lnTo>
                    <a:lnTo>
                      <a:pt x="864" y="923"/>
                    </a:lnTo>
                    <a:lnTo>
                      <a:pt x="735" y="1007"/>
                    </a:lnTo>
                    <a:lnTo>
                      <a:pt x="628" y="1071"/>
                    </a:lnTo>
                    <a:lnTo>
                      <a:pt x="528" y="1106"/>
                    </a:lnTo>
                    <a:lnTo>
                      <a:pt x="447" y="1132"/>
                    </a:lnTo>
                    <a:lnTo>
                      <a:pt x="382" y="1149"/>
                    </a:lnTo>
                    <a:lnTo>
                      <a:pt x="322" y="1167"/>
                    </a:lnTo>
                    <a:lnTo>
                      <a:pt x="280" y="1189"/>
                    </a:lnTo>
                    <a:lnTo>
                      <a:pt x="248" y="1225"/>
                    </a:lnTo>
                    <a:lnTo>
                      <a:pt x="210" y="1286"/>
                    </a:lnTo>
                    <a:lnTo>
                      <a:pt x="155" y="1373"/>
                    </a:lnTo>
                    <a:lnTo>
                      <a:pt x="104" y="1492"/>
                    </a:lnTo>
                    <a:lnTo>
                      <a:pt x="89" y="1619"/>
                    </a:lnTo>
                    <a:lnTo>
                      <a:pt x="77" y="1740"/>
                    </a:lnTo>
                    <a:lnTo>
                      <a:pt x="30" y="1842"/>
                    </a:lnTo>
                    <a:lnTo>
                      <a:pt x="0" y="1922"/>
                    </a:lnTo>
                    <a:lnTo>
                      <a:pt x="29" y="1965"/>
                    </a:lnTo>
                    <a:lnTo>
                      <a:pt x="99" y="2011"/>
                    </a:lnTo>
                    <a:lnTo>
                      <a:pt x="138" y="2063"/>
                    </a:lnTo>
                    <a:lnTo>
                      <a:pt x="145" y="2119"/>
                    </a:lnTo>
                    <a:lnTo>
                      <a:pt x="140" y="2168"/>
                    </a:lnTo>
                    <a:lnTo>
                      <a:pt x="149" y="2183"/>
                    </a:lnTo>
                    <a:lnTo>
                      <a:pt x="180" y="2189"/>
                    </a:lnTo>
                    <a:lnTo>
                      <a:pt x="221" y="2198"/>
                    </a:lnTo>
                    <a:lnTo>
                      <a:pt x="270" y="2201"/>
                    </a:lnTo>
                    <a:lnTo>
                      <a:pt x="326" y="2201"/>
                    </a:lnTo>
                    <a:lnTo>
                      <a:pt x="377" y="2193"/>
                    </a:lnTo>
                    <a:lnTo>
                      <a:pt x="419" y="2172"/>
                    </a:lnTo>
                    <a:lnTo>
                      <a:pt x="450" y="2141"/>
                    </a:lnTo>
                    <a:lnTo>
                      <a:pt x="495" y="2076"/>
                    </a:lnTo>
                    <a:lnTo>
                      <a:pt x="544" y="2018"/>
                    </a:lnTo>
                    <a:lnTo>
                      <a:pt x="604" y="1970"/>
                    </a:lnTo>
                    <a:lnTo>
                      <a:pt x="670" y="1921"/>
                    </a:lnTo>
                    <a:lnTo>
                      <a:pt x="742" y="1875"/>
                    </a:lnTo>
                    <a:lnTo>
                      <a:pt x="812" y="1834"/>
                    </a:lnTo>
                    <a:lnTo>
                      <a:pt x="888" y="1801"/>
                    </a:lnTo>
                    <a:lnTo>
                      <a:pt x="968" y="1775"/>
                    </a:lnTo>
                    <a:lnTo>
                      <a:pt x="1053" y="1749"/>
                    </a:lnTo>
                    <a:lnTo>
                      <a:pt x="1132" y="1729"/>
                    </a:lnTo>
                    <a:lnTo>
                      <a:pt x="1216" y="1716"/>
                    </a:lnTo>
                    <a:lnTo>
                      <a:pt x="1298" y="1708"/>
                    </a:lnTo>
                    <a:lnTo>
                      <a:pt x="1379" y="1707"/>
                    </a:lnTo>
                    <a:lnTo>
                      <a:pt x="1458" y="1712"/>
                    </a:lnTo>
                    <a:lnTo>
                      <a:pt x="1531" y="1721"/>
                    </a:lnTo>
                    <a:lnTo>
                      <a:pt x="1602" y="1736"/>
                    </a:lnTo>
                    <a:lnTo>
                      <a:pt x="1660" y="1755"/>
                    </a:lnTo>
                    <a:lnTo>
                      <a:pt x="1718" y="1773"/>
                    </a:lnTo>
                    <a:lnTo>
                      <a:pt x="1768" y="1802"/>
                    </a:lnTo>
                    <a:lnTo>
                      <a:pt x="1814" y="1844"/>
                    </a:lnTo>
                    <a:lnTo>
                      <a:pt x="1859" y="1896"/>
                    </a:lnTo>
                    <a:lnTo>
                      <a:pt x="1906" y="1967"/>
                    </a:lnTo>
                    <a:lnTo>
                      <a:pt x="1943" y="2056"/>
                    </a:lnTo>
                    <a:lnTo>
                      <a:pt x="1975" y="2168"/>
                    </a:lnTo>
                    <a:lnTo>
                      <a:pt x="1999" y="2204"/>
                    </a:lnTo>
                    <a:lnTo>
                      <a:pt x="2036" y="2199"/>
                    </a:lnTo>
                    <a:lnTo>
                      <a:pt x="2093" y="2169"/>
                    </a:lnTo>
                    <a:lnTo>
                      <a:pt x="2156" y="2132"/>
                    </a:lnTo>
                    <a:lnTo>
                      <a:pt x="2231" y="2099"/>
                    </a:lnTo>
                    <a:lnTo>
                      <a:pt x="2315" y="2086"/>
                    </a:lnTo>
                    <a:lnTo>
                      <a:pt x="2403" y="2111"/>
                    </a:lnTo>
                    <a:lnTo>
                      <a:pt x="2498" y="2186"/>
                    </a:lnTo>
                    <a:lnTo>
                      <a:pt x="2535" y="2212"/>
                    </a:lnTo>
                    <a:lnTo>
                      <a:pt x="2579" y="2216"/>
                    </a:lnTo>
                    <a:lnTo>
                      <a:pt x="2614" y="2192"/>
                    </a:lnTo>
                    <a:lnTo>
                      <a:pt x="2651" y="2163"/>
                    </a:lnTo>
                    <a:lnTo>
                      <a:pt x="2692" y="2122"/>
                    </a:lnTo>
                    <a:lnTo>
                      <a:pt x="2728" y="2093"/>
                    </a:lnTo>
                    <a:lnTo>
                      <a:pt x="2776" y="2072"/>
                    </a:lnTo>
                    <a:lnTo>
                      <a:pt x="2826" y="2071"/>
                    </a:lnTo>
                    <a:lnTo>
                      <a:pt x="2878" y="2088"/>
                    </a:lnTo>
                    <a:lnTo>
                      <a:pt x="2916" y="2114"/>
                    </a:lnTo>
                    <a:lnTo>
                      <a:pt x="2935" y="2143"/>
                    </a:lnTo>
                    <a:lnTo>
                      <a:pt x="2947" y="2170"/>
                    </a:lnTo>
                    <a:lnTo>
                      <a:pt x="2961" y="2199"/>
                    </a:lnTo>
                    <a:lnTo>
                      <a:pt x="2974" y="2220"/>
                    </a:lnTo>
                    <a:lnTo>
                      <a:pt x="2997" y="2231"/>
                    </a:lnTo>
                    <a:lnTo>
                      <a:pt x="3039" y="2234"/>
                    </a:lnTo>
                    <a:lnTo>
                      <a:pt x="3078" y="2230"/>
                    </a:lnTo>
                    <a:lnTo>
                      <a:pt x="3119" y="2207"/>
                    </a:lnTo>
                    <a:lnTo>
                      <a:pt x="3169" y="2180"/>
                    </a:lnTo>
                    <a:lnTo>
                      <a:pt x="3220" y="2142"/>
                    </a:lnTo>
                    <a:lnTo>
                      <a:pt x="3264" y="2108"/>
                    </a:lnTo>
                    <a:lnTo>
                      <a:pt x="3310" y="2068"/>
                    </a:lnTo>
                    <a:lnTo>
                      <a:pt x="3349" y="2033"/>
                    </a:lnTo>
                    <a:lnTo>
                      <a:pt x="3378" y="2008"/>
                    </a:lnTo>
                    <a:lnTo>
                      <a:pt x="3450" y="1937"/>
                    </a:lnTo>
                    <a:lnTo>
                      <a:pt x="3524" y="1879"/>
                    </a:lnTo>
                    <a:lnTo>
                      <a:pt x="3591" y="1824"/>
                    </a:lnTo>
                    <a:lnTo>
                      <a:pt x="3662" y="1784"/>
                    </a:lnTo>
                    <a:lnTo>
                      <a:pt x="3725" y="1748"/>
                    </a:lnTo>
                    <a:lnTo>
                      <a:pt x="3792" y="1725"/>
                    </a:lnTo>
                    <a:lnTo>
                      <a:pt x="3845" y="1706"/>
                    </a:lnTo>
                    <a:lnTo>
                      <a:pt x="3906" y="1687"/>
                    </a:lnTo>
                    <a:lnTo>
                      <a:pt x="3950" y="1678"/>
                    </a:lnTo>
                    <a:lnTo>
                      <a:pt x="4034" y="1665"/>
                    </a:lnTo>
                    <a:lnTo>
                      <a:pt x="4148" y="1652"/>
                    </a:lnTo>
                    <a:lnTo>
                      <a:pt x="4280" y="1649"/>
                    </a:lnTo>
                    <a:lnTo>
                      <a:pt x="4424" y="1667"/>
                    </a:lnTo>
                    <a:lnTo>
                      <a:pt x="4564" y="1709"/>
                    </a:lnTo>
                    <a:lnTo>
                      <a:pt x="4690" y="1786"/>
                    </a:lnTo>
                    <a:lnTo>
                      <a:pt x="4794" y="1907"/>
                    </a:lnTo>
                    <a:lnTo>
                      <a:pt x="4825" y="1939"/>
                    </a:lnTo>
                    <a:lnTo>
                      <a:pt x="4864" y="1959"/>
                    </a:lnTo>
                    <a:lnTo>
                      <a:pt x="4913" y="1963"/>
                    </a:lnTo>
                    <a:lnTo>
                      <a:pt x="4964" y="1956"/>
                    </a:lnTo>
                    <a:lnTo>
                      <a:pt x="5005" y="1940"/>
                    </a:lnTo>
                    <a:lnTo>
                      <a:pt x="5035" y="1915"/>
                    </a:lnTo>
                    <a:lnTo>
                      <a:pt x="5042" y="1879"/>
                    </a:lnTo>
                    <a:lnTo>
                      <a:pt x="5020" y="1838"/>
                    </a:lnTo>
                    <a:lnTo>
                      <a:pt x="4981" y="1761"/>
                    </a:lnTo>
                    <a:lnTo>
                      <a:pt x="4978" y="1686"/>
                    </a:lnTo>
                    <a:lnTo>
                      <a:pt x="4993" y="1615"/>
                    </a:lnTo>
                    <a:lnTo>
                      <a:pt x="5016" y="1539"/>
                    </a:lnTo>
                    <a:lnTo>
                      <a:pt x="5035" y="1475"/>
                    </a:lnTo>
                    <a:lnTo>
                      <a:pt x="5048" y="1416"/>
                    </a:lnTo>
                    <a:lnTo>
                      <a:pt x="5034" y="1364"/>
                    </a:lnTo>
                    <a:lnTo>
                      <a:pt x="4980" y="1327"/>
                    </a:lnTo>
                    <a:lnTo>
                      <a:pt x="4984" y="1162"/>
                    </a:lnTo>
                    <a:lnTo>
                      <a:pt x="4961" y="1064"/>
                    </a:lnTo>
                    <a:lnTo>
                      <a:pt x="4922" y="1018"/>
                    </a:lnTo>
                    <a:lnTo>
                      <a:pt x="4861" y="1012"/>
                    </a:lnTo>
                    <a:lnTo>
                      <a:pt x="4795" y="1028"/>
                    </a:lnTo>
                    <a:lnTo>
                      <a:pt x="4795" y="1022"/>
                    </a:lnTo>
                    <a:lnTo>
                      <a:pt x="4387" y="824"/>
                    </a:lnTo>
                  </a:path>
                </a:pathLst>
              </a:custGeom>
              <a:solidFill>
                <a:srgbClr val="00CA78"/>
              </a:solidFill>
              <a:ln w="9525">
                <a:noFill/>
                <a:round/>
                <a:headEnd/>
                <a:tailEnd/>
              </a:ln>
            </p:spPr>
            <p:txBody>
              <a:bodyPr/>
              <a:lstStyle/>
              <a:p>
                <a:endParaRPr lang="en-US"/>
              </a:p>
            </p:txBody>
          </p:sp>
          <p:sp>
            <p:nvSpPr>
              <p:cNvPr id="172121" name="Freeform 89"/>
              <p:cNvSpPr>
                <a:spLocks/>
              </p:cNvSpPr>
              <p:nvPr/>
            </p:nvSpPr>
            <p:spPr bwMode="auto">
              <a:xfrm rot="719888">
                <a:off x="8570" y="10268"/>
                <a:ext cx="945" cy="636"/>
              </a:xfrm>
              <a:custGeom>
                <a:avLst/>
                <a:gdLst/>
                <a:ahLst/>
                <a:cxnLst>
                  <a:cxn ang="0">
                    <a:pos x="945" y="436"/>
                  </a:cxn>
                  <a:cxn ang="0">
                    <a:pos x="909" y="454"/>
                  </a:cxn>
                  <a:cxn ang="0">
                    <a:pos x="824" y="490"/>
                  </a:cxn>
                  <a:cxn ang="0">
                    <a:pos x="709" y="527"/>
                  </a:cxn>
                  <a:cxn ang="0">
                    <a:pos x="570" y="563"/>
                  </a:cxn>
                  <a:cxn ang="0">
                    <a:pos x="430" y="599"/>
                  </a:cxn>
                  <a:cxn ang="0">
                    <a:pos x="297" y="624"/>
                  </a:cxn>
                  <a:cxn ang="0">
                    <a:pos x="194" y="636"/>
                  </a:cxn>
                  <a:cxn ang="0">
                    <a:pos x="127" y="630"/>
                  </a:cxn>
                  <a:cxn ang="0">
                    <a:pos x="85" y="545"/>
                  </a:cxn>
                  <a:cxn ang="0">
                    <a:pos x="36" y="369"/>
                  </a:cxn>
                  <a:cxn ang="0">
                    <a:pos x="6" y="188"/>
                  </a:cxn>
                  <a:cxn ang="0">
                    <a:pos x="0" y="91"/>
                  </a:cxn>
                  <a:cxn ang="0">
                    <a:pos x="30" y="79"/>
                  </a:cxn>
                  <a:cxn ang="0">
                    <a:pos x="78" y="61"/>
                  </a:cxn>
                  <a:cxn ang="0">
                    <a:pos x="151" y="49"/>
                  </a:cxn>
                  <a:cxn ang="0">
                    <a:pos x="236" y="30"/>
                  </a:cxn>
                  <a:cxn ang="0">
                    <a:pos x="315" y="18"/>
                  </a:cxn>
                  <a:cxn ang="0">
                    <a:pos x="388" y="6"/>
                  </a:cxn>
                  <a:cxn ang="0">
                    <a:pos x="448" y="0"/>
                  </a:cxn>
                  <a:cxn ang="0">
                    <a:pos x="479" y="0"/>
                  </a:cxn>
                  <a:cxn ang="0">
                    <a:pos x="515" y="18"/>
                  </a:cxn>
                  <a:cxn ang="0">
                    <a:pos x="576" y="61"/>
                  </a:cxn>
                  <a:cxn ang="0">
                    <a:pos x="654" y="127"/>
                  </a:cxn>
                  <a:cxn ang="0">
                    <a:pos x="739" y="200"/>
                  </a:cxn>
                  <a:cxn ang="0">
                    <a:pos x="824" y="279"/>
                  </a:cxn>
                  <a:cxn ang="0">
                    <a:pos x="891" y="345"/>
                  </a:cxn>
                  <a:cxn ang="0">
                    <a:pos x="933" y="400"/>
                  </a:cxn>
                  <a:cxn ang="0">
                    <a:pos x="945" y="436"/>
                  </a:cxn>
                </a:cxnLst>
                <a:rect l="0" t="0" r="r" b="b"/>
                <a:pathLst>
                  <a:path w="945" h="636">
                    <a:moveTo>
                      <a:pt x="945" y="436"/>
                    </a:moveTo>
                    <a:lnTo>
                      <a:pt x="909" y="454"/>
                    </a:lnTo>
                    <a:lnTo>
                      <a:pt x="824" y="490"/>
                    </a:lnTo>
                    <a:lnTo>
                      <a:pt x="709" y="527"/>
                    </a:lnTo>
                    <a:lnTo>
                      <a:pt x="570" y="563"/>
                    </a:lnTo>
                    <a:lnTo>
                      <a:pt x="430" y="599"/>
                    </a:lnTo>
                    <a:lnTo>
                      <a:pt x="297" y="624"/>
                    </a:lnTo>
                    <a:lnTo>
                      <a:pt x="194" y="636"/>
                    </a:lnTo>
                    <a:lnTo>
                      <a:pt x="127" y="630"/>
                    </a:lnTo>
                    <a:lnTo>
                      <a:pt x="85" y="545"/>
                    </a:lnTo>
                    <a:lnTo>
                      <a:pt x="36" y="369"/>
                    </a:lnTo>
                    <a:lnTo>
                      <a:pt x="6" y="188"/>
                    </a:lnTo>
                    <a:lnTo>
                      <a:pt x="0" y="91"/>
                    </a:lnTo>
                    <a:lnTo>
                      <a:pt x="30" y="79"/>
                    </a:lnTo>
                    <a:lnTo>
                      <a:pt x="78" y="61"/>
                    </a:lnTo>
                    <a:lnTo>
                      <a:pt x="151" y="49"/>
                    </a:lnTo>
                    <a:lnTo>
                      <a:pt x="236" y="30"/>
                    </a:lnTo>
                    <a:lnTo>
                      <a:pt x="315" y="18"/>
                    </a:lnTo>
                    <a:lnTo>
                      <a:pt x="388" y="6"/>
                    </a:lnTo>
                    <a:lnTo>
                      <a:pt x="448" y="0"/>
                    </a:lnTo>
                    <a:lnTo>
                      <a:pt x="479" y="0"/>
                    </a:lnTo>
                    <a:lnTo>
                      <a:pt x="515" y="18"/>
                    </a:lnTo>
                    <a:lnTo>
                      <a:pt x="576" y="61"/>
                    </a:lnTo>
                    <a:lnTo>
                      <a:pt x="654" y="127"/>
                    </a:lnTo>
                    <a:lnTo>
                      <a:pt x="739" y="200"/>
                    </a:lnTo>
                    <a:lnTo>
                      <a:pt x="824" y="279"/>
                    </a:lnTo>
                    <a:lnTo>
                      <a:pt x="891" y="345"/>
                    </a:lnTo>
                    <a:lnTo>
                      <a:pt x="933" y="400"/>
                    </a:lnTo>
                    <a:lnTo>
                      <a:pt x="945" y="436"/>
                    </a:lnTo>
                    <a:close/>
                  </a:path>
                </a:pathLst>
              </a:custGeom>
              <a:solidFill>
                <a:srgbClr val="000000"/>
              </a:solidFill>
              <a:ln w="9525">
                <a:noFill/>
                <a:round/>
                <a:headEnd/>
                <a:tailEnd/>
              </a:ln>
            </p:spPr>
            <p:txBody>
              <a:bodyPr/>
              <a:lstStyle/>
              <a:p>
                <a:endParaRPr lang="en-US"/>
              </a:p>
            </p:txBody>
          </p:sp>
          <p:sp>
            <p:nvSpPr>
              <p:cNvPr id="172122" name="Freeform 90"/>
              <p:cNvSpPr>
                <a:spLocks/>
              </p:cNvSpPr>
              <p:nvPr/>
            </p:nvSpPr>
            <p:spPr bwMode="auto">
              <a:xfrm rot="719888">
                <a:off x="7731" y="10268"/>
                <a:ext cx="697" cy="678"/>
              </a:xfrm>
              <a:custGeom>
                <a:avLst/>
                <a:gdLst/>
                <a:ahLst/>
                <a:cxnLst>
                  <a:cxn ang="0">
                    <a:pos x="546" y="6"/>
                  </a:cxn>
                  <a:cxn ang="0">
                    <a:pos x="588" y="79"/>
                  </a:cxn>
                  <a:cxn ang="0">
                    <a:pos x="631" y="230"/>
                  </a:cxn>
                  <a:cxn ang="0">
                    <a:pos x="667" y="381"/>
                  </a:cxn>
                  <a:cxn ang="0">
                    <a:pos x="697" y="478"/>
                  </a:cxn>
                  <a:cxn ang="0">
                    <a:pos x="679" y="502"/>
                  </a:cxn>
                  <a:cxn ang="0">
                    <a:pos x="607" y="539"/>
                  </a:cxn>
                  <a:cxn ang="0">
                    <a:pos x="503" y="575"/>
                  </a:cxn>
                  <a:cxn ang="0">
                    <a:pos x="376" y="611"/>
                  </a:cxn>
                  <a:cxn ang="0">
                    <a:pos x="249" y="648"/>
                  </a:cxn>
                  <a:cxn ang="0">
                    <a:pos x="134" y="666"/>
                  </a:cxn>
                  <a:cxn ang="0">
                    <a:pos x="49" y="678"/>
                  </a:cxn>
                  <a:cxn ang="0">
                    <a:pos x="12" y="666"/>
                  </a:cxn>
                  <a:cxn ang="0">
                    <a:pos x="0" y="551"/>
                  </a:cxn>
                  <a:cxn ang="0">
                    <a:pos x="12" y="363"/>
                  </a:cxn>
                  <a:cxn ang="0">
                    <a:pos x="55" y="182"/>
                  </a:cxn>
                  <a:cxn ang="0">
                    <a:pos x="140" y="85"/>
                  </a:cxn>
                  <a:cxn ang="0">
                    <a:pos x="194" y="73"/>
                  </a:cxn>
                  <a:cxn ang="0">
                    <a:pos x="255" y="54"/>
                  </a:cxn>
                  <a:cxn ang="0">
                    <a:pos x="316" y="42"/>
                  </a:cxn>
                  <a:cxn ang="0">
                    <a:pos x="376" y="24"/>
                  </a:cxn>
                  <a:cxn ang="0">
                    <a:pos x="431" y="12"/>
                  </a:cxn>
                  <a:cxn ang="0">
                    <a:pos x="479" y="6"/>
                  </a:cxn>
                  <a:cxn ang="0">
                    <a:pos x="516" y="0"/>
                  </a:cxn>
                  <a:cxn ang="0">
                    <a:pos x="546" y="6"/>
                  </a:cxn>
                </a:cxnLst>
                <a:rect l="0" t="0" r="r" b="b"/>
                <a:pathLst>
                  <a:path w="697" h="678">
                    <a:moveTo>
                      <a:pt x="546" y="6"/>
                    </a:moveTo>
                    <a:lnTo>
                      <a:pt x="588" y="79"/>
                    </a:lnTo>
                    <a:lnTo>
                      <a:pt x="631" y="230"/>
                    </a:lnTo>
                    <a:lnTo>
                      <a:pt x="667" y="381"/>
                    </a:lnTo>
                    <a:lnTo>
                      <a:pt x="697" y="478"/>
                    </a:lnTo>
                    <a:lnTo>
                      <a:pt x="679" y="502"/>
                    </a:lnTo>
                    <a:lnTo>
                      <a:pt x="607" y="539"/>
                    </a:lnTo>
                    <a:lnTo>
                      <a:pt x="503" y="575"/>
                    </a:lnTo>
                    <a:lnTo>
                      <a:pt x="376" y="611"/>
                    </a:lnTo>
                    <a:lnTo>
                      <a:pt x="249" y="648"/>
                    </a:lnTo>
                    <a:lnTo>
                      <a:pt x="134" y="666"/>
                    </a:lnTo>
                    <a:lnTo>
                      <a:pt x="49" y="678"/>
                    </a:lnTo>
                    <a:lnTo>
                      <a:pt x="12" y="666"/>
                    </a:lnTo>
                    <a:lnTo>
                      <a:pt x="0" y="551"/>
                    </a:lnTo>
                    <a:lnTo>
                      <a:pt x="12" y="363"/>
                    </a:lnTo>
                    <a:lnTo>
                      <a:pt x="55" y="182"/>
                    </a:lnTo>
                    <a:lnTo>
                      <a:pt x="140" y="85"/>
                    </a:lnTo>
                    <a:lnTo>
                      <a:pt x="194" y="73"/>
                    </a:lnTo>
                    <a:lnTo>
                      <a:pt x="255" y="54"/>
                    </a:lnTo>
                    <a:lnTo>
                      <a:pt x="316" y="42"/>
                    </a:lnTo>
                    <a:lnTo>
                      <a:pt x="376" y="24"/>
                    </a:lnTo>
                    <a:lnTo>
                      <a:pt x="431" y="12"/>
                    </a:lnTo>
                    <a:lnTo>
                      <a:pt x="479" y="6"/>
                    </a:lnTo>
                    <a:lnTo>
                      <a:pt x="516" y="0"/>
                    </a:lnTo>
                    <a:lnTo>
                      <a:pt x="546" y="6"/>
                    </a:lnTo>
                    <a:close/>
                  </a:path>
                </a:pathLst>
              </a:custGeom>
              <a:solidFill>
                <a:srgbClr val="000000"/>
              </a:solidFill>
              <a:ln w="9525">
                <a:noFill/>
                <a:round/>
                <a:headEnd/>
                <a:tailEnd/>
              </a:ln>
            </p:spPr>
            <p:txBody>
              <a:bodyPr/>
              <a:lstStyle/>
              <a:p>
                <a:endParaRPr lang="en-US"/>
              </a:p>
            </p:txBody>
          </p:sp>
        </p:grpSp>
        <p:grpSp>
          <p:nvGrpSpPr>
            <p:cNvPr id="172123" name="Group 91"/>
            <p:cNvGrpSpPr>
              <a:grpSpLocks noChangeAspect="1"/>
            </p:cNvGrpSpPr>
            <p:nvPr/>
          </p:nvGrpSpPr>
          <p:grpSpPr bwMode="auto">
            <a:xfrm rot="1214975">
              <a:off x="13488" y="12144"/>
              <a:ext cx="1331" cy="678"/>
              <a:chOff x="307" y="16318"/>
              <a:chExt cx="3570" cy="1818"/>
            </a:xfrm>
          </p:grpSpPr>
          <p:sp>
            <p:nvSpPr>
              <p:cNvPr id="172124" name="Freeform 92"/>
              <p:cNvSpPr>
                <a:spLocks noChangeAspect="1"/>
              </p:cNvSpPr>
              <p:nvPr/>
            </p:nvSpPr>
            <p:spPr bwMode="auto">
              <a:xfrm>
                <a:off x="1258" y="16568"/>
                <a:ext cx="646" cy="767"/>
              </a:xfrm>
              <a:custGeom>
                <a:avLst/>
                <a:gdLst/>
                <a:ahLst/>
                <a:cxnLst>
                  <a:cxn ang="0">
                    <a:pos x="228" y="99"/>
                  </a:cxn>
                  <a:cxn ang="0">
                    <a:pos x="178" y="129"/>
                  </a:cxn>
                  <a:cxn ang="0">
                    <a:pos x="136" y="167"/>
                  </a:cxn>
                  <a:cxn ang="0">
                    <a:pos x="98" y="209"/>
                  </a:cxn>
                  <a:cxn ang="0">
                    <a:pos x="64" y="255"/>
                  </a:cxn>
                  <a:cxn ang="0">
                    <a:pos x="38" y="304"/>
                  </a:cxn>
                  <a:cxn ang="0">
                    <a:pos x="19" y="357"/>
                  </a:cxn>
                  <a:cxn ang="0">
                    <a:pos x="7" y="414"/>
                  </a:cxn>
                  <a:cxn ang="0">
                    <a:pos x="0" y="471"/>
                  </a:cxn>
                  <a:cxn ang="0">
                    <a:pos x="7" y="551"/>
                  </a:cxn>
                  <a:cxn ang="0">
                    <a:pos x="38" y="615"/>
                  </a:cxn>
                  <a:cxn ang="0">
                    <a:pos x="83" y="672"/>
                  </a:cxn>
                  <a:cxn ang="0">
                    <a:pos x="144" y="714"/>
                  </a:cxn>
                  <a:cxn ang="0">
                    <a:pos x="212" y="748"/>
                  </a:cxn>
                  <a:cxn ang="0">
                    <a:pos x="285" y="763"/>
                  </a:cxn>
                  <a:cxn ang="0">
                    <a:pos x="361" y="767"/>
                  </a:cxn>
                  <a:cxn ang="0">
                    <a:pos x="433" y="756"/>
                  </a:cxn>
                  <a:cxn ang="0">
                    <a:pos x="448" y="756"/>
                  </a:cxn>
                  <a:cxn ang="0">
                    <a:pos x="463" y="748"/>
                  </a:cxn>
                  <a:cxn ang="0">
                    <a:pos x="475" y="737"/>
                  </a:cxn>
                  <a:cxn ang="0">
                    <a:pos x="479" y="722"/>
                  </a:cxn>
                  <a:cxn ang="0">
                    <a:pos x="471" y="703"/>
                  </a:cxn>
                  <a:cxn ang="0">
                    <a:pos x="456" y="687"/>
                  </a:cxn>
                  <a:cxn ang="0">
                    <a:pos x="437" y="672"/>
                  </a:cxn>
                  <a:cxn ang="0">
                    <a:pos x="418" y="665"/>
                  </a:cxn>
                  <a:cxn ang="0">
                    <a:pos x="380" y="653"/>
                  </a:cxn>
                  <a:cxn ang="0">
                    <a:pos x="342" y="646"/>
                  </a:cxn>
                  <a:cxn ang="0">
                    <a:pos x="304" y="638"/>
                  </a:cxn>
                  <a:cxn ang="0">
                    <a:pos x="269" y="631"/>
                  </a:cxn>
                  <a:cxn ang="0">
                    <a:pos x="235" y="619"/>
                  </a:cxn>
                  <a:cxn ang="0">
                    <a:pos x="201" y="604"/>
                  </a:cxn>
                  <a:cxn ang="0">
                    <a:pos x="171" y="585"/>
                  </a:cxn>
                  <a:cxn ang="0">
                    <a:pos x="140" y="555"/>
                  </a:cxn>
                  <a:cxn ang="0">
                    <a:pos x="129" y="425"/>
                  </a:cxn>
                  <a:cxn ang="0">
                    <a:pos x="159" y="319"/>
                  </a:cxn>
                  <a:cxn ang="0">
                    <a:pos x="220" y="236"/>
                  </a:cxn>
                  <a:cxn ang="0">
                    <a:pos x="304" y="167"/>
                  </a:cxn>
                  <a:cxn ang="0">
                    <a:pos x="395" y="114"/>
                  </a:cxn>
                  <a:cxn ang="0">
                    <a:pos x="490" y="72"/>
                  </a:cxn>
                  <a:cxn ang="0">
                    <a:pos x="577" y="42"/>
                  </a:cxn>
                  <a:cxn ang="0">
                    <a:pos x="646" y="15"/>
                  </a:cxn>
                  <a:cxn ang="0">
                    <a:pos x="604" y="4"/>
                  </a:cxn>
                  <a:cxn ang="0">
                    <a:pos x="558" y="0"/>
                  </a:cxn>
                  <a:cxn ang="0">
                    <a:pos x="505" y="8"/>
                  </a:cxn>
                  <a:cxn ang="0">
                    <a:pos x="448" y="15"/>
                  </a:cxn>
                  <a:cxn ang="0">
                    <a:pos x="391" y="34"/>
                  </a:cxn>
                  <a:cxn ang="0">
                    <a:pos x="334" y="53"/>
                  </a:cxn>
                  <a:cxn ang="0">
                    <a:pos x="277" y="76"/>
                  </a:cxn>
                  <a:cxn ang="0">
                    <a:pos x="228" y="99"/>
                  </a:cxn>
                </a:cxnLst>
                <a:rect l="0" t="0" r="r" b="b"/>
                <a:pathLst>
                  <a:path w="646" h="767">
                    <a:moveTo>
                      <a:pt x="228" y="99"/>
                    </a:moveTo>
                    <a:lnTo>
                      <a:pt x="178" y="129"/>
                    </a:lnTo>
                    <a:lnTo>
                      <a:pt x="136" y="167"/>
                    </a:lnTo>
                    <a:lnTo>
                      <a:pt x="98" y="209"/>
                    </a:lnTo>
                    <a:lnTo>
                      <a:pt x="64" y="255"/>
                    </a:lnTo>
                    <a:lnTo>
                      <a:pt x="38" y="304"/>
                    </a:lnTo>
                    <a:lnTo>
                      <a:pt x="19" y="357"/>
                    </a:lnTo>
                    <a:lnTo>
                      <a:pt x="7" y="414"/>
                    </a:lnTo>
                    <a:lnTo>
                      <a:pt x="0" y="471"/>
                    </a:lnTo>
                    <a:lnTo>
                      <a:pt x="7" y="551"/>
                    </a:lnTo>
                    <a:lnTo>
                      <a:pt x="38" y="615"/>
                    </a:lnTo>
                    <a:lnTo>
                      <a:pt x="83" y="672"/>
                    </a:lnTo>
                    <a:lnTo>
                      <a:pt x="144" y="714"/>
                    </a:lnTo>
                    <a:lnTo>
                      <a:pt x="212" y="748"/>
                    </a:lnTo>
                    <a:lnTo>
                      <a:pt x="285" y="763"/>
                    </a:lnTo>
                    <a:lnTo>
                      <a:pt x="361" y="767"/>
                    </a:lnTo>
                    <a:lnTo>
                      <a:pt x="433" y="756"/>
                    </a:lnTo>
                    <a:lnTo>
                      <a:pt x="448" y="756"/>
                    </a:lnTo>
                    <a:lnTo>
                      <a:pt x="463" y="748"/>
                    </a:lnTo>
                    <a:lnTo>
                      <a:pt x="475" y="737"/>
                    </a:lnTo>
                    <a:lnTo>
                      <a:pt x="479" y="722"/>
                    </a:lnTo>
                    <a:lnTo>
                      <a:pt x="471" y="703"/>
                    </a:lnTo>
                    <a:lnTo>
                      <a:pt x="456" y="687"/>
                    </a:lnTo>
                    <a:lnTo>
                      <a:pt x="437" y="672"/>
                    </a:lnTo>
                    <a:lnTo>
                      <a:pt x="418" y="665"/>
                    </a:lnTo>
                    <a:lnTo>
                      <a:pt x="380" y="653"/>
                    </a:lnTo>
                    <a:lnTo>
                      <a:pt x="342" y="646"/>
                    </a:lnTo>
                    <a:lnTo>
                      <a:pt x="304" y="638"/>
                    </a:lnTo>
                    <a:lnTo>
                      <a:pt x="269" y="631"/>
                    </a:lnTo>
                    <a:lnTo>
                      <a:pt x="235" y="619"/>
                    </a:lnTo>
                    <a:lnTo>
                      <a:pt x="201" y="604"/>
                    </a:lnTo>
                    <a:lnTo>
                      <a:pt x="171" y="585"/>
                    </a:lnTo>
                    <a:lnTo>
                      <a:pt x="140" y="555"/>
                    </a:lnTo>
                    <a:lnTo>
                      <a:pt x="129" y="425"/>
                    </a:lnTo>
                    <a:lnTo>
                      <a:pt x="159" y="319"/>
                    </a:lnTo>
                    <a:lnTo>
                      <a:pt x="220" y="236"/>
                    </a:lnTo>
                    <a:lnTo>
                      <a:pt x="304" y="167"/>
                    </a:lnTo>
                    <a:lnTo>
                      <a:pt x="395" y="114"/>
                    </a:lnTo>
                    <a:lnTo>
                      <a:pt x="490" y="72"/>
                    </a:lnTo>
                    <a:lnTo>
                      <a:pt x="577" y="42"/>
                    </a:lnTo>
                    <a:lnTo>
                      <a:pt x="646" y="15"/>
                    </a:lnTo>
                    <a:lnTo>
                      <a:pt x="604" y="4"/>
                    </a:lnTo>
                    <a:lnTo>
                      <a:pt x="558" y="0"/>
                    </a:lnTo>
                    <a:lnTo>
                      <a:pt x="505" y="8"/>
                    </a:lnTo>
                    <a:lnTo>
                      <a:pt x="448" y="15"/>
                    </a:lnTo>
                    <a:lnTo>
                      <a:pt x="391" y="34"/>
                    </a:lnTo>
                    <a:lnTo>
                      <a:pt x="334" y="53"/>
                    </a:lnTo>
                    <a:lnTo>
                      <a:pt x="277" y="76"/>
                    </a:lnTo>
                    <a:lnTo>
                      <a:pt x="228" y="99"/>
                    </a:lnTo>
                    <a:close/>
                  </a:path>
                </a:pathLst>
              </a:custGeom>
              <a:solidFill>
                <a:srgbClr val="C9E8FF"/>
              </a:solidFill>
              <a:ln w="9525">
                <a:noFill/>
                <a:round/>
                <a:headEnd/>
                <a:tailEnd/>
              </a:ln>
            </p:spPr>
            <p:txBody>
              <a:bodyPr/>
              <a:lstStyle/>
              <a:p>
                <a:endParaRPr lang="en-US"/>
              </a:p>
            </p:txBody>
          </p:sp>
          <p:sp>
            <p:nvSpPr>
              <p:cNvPr id="172125" name="Freeform 93"/>
              <p:cNvSpPr>
                <a:spLocks noChangeAspect="1"/>
              </p:cNvSpPr>
              <p:nvPr/>
            </p:nvSpPr>
            <p:spPr bwMode="auto">
              <a:xfrm>
                <a:off x="2360" y="16557"/>
                <a:ext cx="415" cy="596"/>
              </a:xfrm>
              <a:custGeom>
                <a:avLst/>
                <a:gdLst/>
                <a:ahLst/>
                <a:cxnLst>
                  <a:cxn ang="0">
                    <a:pos x="350" y="193"/>
                  </a:cxn>
                  <a:cxn ang="0">
                    <a:pos x="365" y="254"/>
                  </a:cxn>
                  <a:cxn ang="0">
                    <a:pos x="361" y="311"/>
                  </a:cxn>
                  <a:cxn ang="0">
                    <a:pos x="335" y="357"/>
                  </a:cxn>
                  <a:cxn ang="0">
                    <a:pos x="297" y="399"/>
                  </a:cxn>
                  <a:cxn ang="0">
                    <a:pos x="251" y="436"/>
                  </a:cxn>
                  <a:cxn ang="0">
                    <a:pos x="198" y="474"/>
                  </a:cxn>
                  <a:cxn ang="0">
                    <a:pos x="145" y="509"/>
                  </a:cxn>
                  <a:cxn ang="0">
                    <a:pos x="99" y="543"/>
                  </a:cxn>
                  <a:cxn ang="0">
                    <a:pos x="91" y="554"/>
                  </a:cxn>
                  <a:cxn ang="0">
                    <a:pos x="88" y="562"/>
                  </a:cxn>
                  <a:cxn ang="0">
                    <a:pos x="88" y="573"/>
                  </a:cxn>
                  <a:cxn ang="0">
                    <a:pos x="91" y="585"/>
                  </a:cxn>
                  <a:cxn ang="0">
                    <a:pos x="103" y="592"/>
                  </a:cxn>
                  <a:cxn ang="0">
                    <a:pos x="114" y="596"/>
                  </a:cxn>
                  <a:cxn ang="0">
                    <a:pos x="122" y="596"/>
                  </a:cxn>
                  <a:cxn ang="0">
                    <a:pos x="133" y="592"/>
                  </a:cxn>
                  <a:cxn ang="0">
                    <a:pos x="194" y="558"/>
                  </a:cxn>
                  <a:cxn ang="0">
                    <a:pos x="251" y="520"/>
                  </a:cxn>
                  <a:cxn ang="0">
                    <a:pos x="304" y="478"/>
                  </a:cxn>
                  <a:cxn ang="0">
                    <a:pos x="354" y="429"/>
                  </a:cxn>
                  <a:cxn ang="0">
                    <a:pos x="388" y="376"/>
                  </a:cxn>
                  <a:cxn ang="0">
                    <a:pos x="411" y="315"/>
                  </a:cxn>
                  <a:cxn ang="0">
                    <a:pos x="415" y="250"/>
                  </a:cxn>
                  <a:cxn ang="0">
                    <a:pos x="399" y="182"/>
                  </a:cxn>
                  <a:cxn ang="0">
                    <a:pos x="365" y="129"/>
                  </a:cxn>
                  <a:cxn ang="0">
                    <a:pos x="316" y="83"/>
                  </a:cxn>
                  <a:cxn ang="0">
                    <a:pos x="255" y="49"/>
                  </a:cxn>
                  <a:cxn ang="0">
                    <a:pos x="186" y="23"/>
                  </a:cxn>
                  <a:cxn ang="0">
                    <a:pos x="118" y="7"/>
                  </a:cxn>
                  <a:cxn ang="0">
                    <a:pos x="61" y="0"/>
                  </a:cxn>
                  <a:cxn ang="0">
                    <a:pos x="19" y="0"/>
                  </a:cxn>
                  <a:cxn ang="0">
                    <a:pos x="0" y="11"/>
                  </a:cxn>
                  <a:cxn ang="0">
                    <a:pos x="46" y="30"/>
                  </a:cxn>
                  <a:cxn ang="0">
                    <a:pos x="95" y="45"/>
                  </a:cxn>
                  <a:cxn ang="0">
                    <a:pos x="148" y="61"/>
                  </a:cxn>
                  <a:cxn ang="0">
                    <a:pos x="198" y="76"/>
                  </a:cxn>
                  <a:cxn ang="0">
                    <a:pos x="247" y="95"/>
                  </a:cxn>
                  <a:cxn ang="0">
                    <a:pos x="289" y="121"/>
                  </a:cxn>
                  <a:cxn ang="0">
                    <a:pos x="323" y="152"/>
                  </a:cxn>
                  <a:cxn ang="0">
                    <a:pos x="350" y="193"/>
                  </a:cxn>
                </a:cxnLst>
                <a:rect l="0" t="0" r="r" b="b"/>
                <a:pathLst>
                  <a:path w="415" h="596">
                    <a:moveTo>
                      <a:pt x="350" y="193"/>
                    </a:moveTo>
                    <a:lnTo>
                      <a:pt x="365" y="254"/>
                    </a:lnTo>
                    <a:lnTo>
                      <a:pt x="361" y="311"/>
                    </a:lnTo>
                    <a:lnTo>
                      <a:pt x="335" y="357"/>
                    </a:lnTo>
                    <a:lnTo>
                      <a:pt x="297" y="399"/>
                    </a:lnTo>
                    <a:lnTo>
                      <a:pt x="251" y="436"/>
                    </a:lnTo>
                    <a:lnTo>
                      <a:pt x="198" y="474"/>
                    </a:lnTo>
                    <a:lnTo>
                      <a:pt x="145" y="509"/>
                    </a:lnTo>
                    <a:lnTo>
                      <a:pt x="99" y="543"/>
                    </a:lnTo>
                    <a:lnTo>
                      <a:pt x="91" y="554"/>
                    </a:lnTo>
                    <a:lnTo>
                      <a:pt x="88" y="562"/>
                    </a:lnTo>
                    <a:lnTo>
                      <a:pt x="88" y="573"/>
                    </a:lnTo>
                    <a:lnTo>
                      <a:pt x="91" y="585"/>
                    </a:lnTo>
                    <a:lnTo>
                      <a:pt x="103" y="592"/>
                    </a:lnTo>
                    <a:lnTo>
                      <a:pt x="114" y="596"/>
                    </a:lnTo>
                    <a:lnTo>
                      <a:pt x="122" y="596"/>
                    </a:lnTo>
                    <a:lnTo>
                      <a:pt x="133" y="592"/>
                    </a:lnTo>
                    <a:lnTo>
                      <a:pt x="194" y="558"/>
                    </a:lnTo>
                    <a:lnTo>
                      <a:pt x="251" y="520"/>
                    </a:lnTo>
                    <a:lnTo>
                      <a:pt x="304" y="478"/>
                    </a:lnTo>
                    <a:lnTo>
                      <a:pt x="354" y="429"/>
                    </a:lnTo>
                    <a:lnTo>
                      <a:pt x="388" y="376"/>
                    </a:lnTo>
                    <a:lnTo>
                      <a:pt x="411" y="315"/>
                    </a:lnTo>
                    <a:lnTo>
                      <a:pt x="415" y="250"/>
                    </a:lnTo>
                    <a:lnTo>
                      <a:pt x="399" y="182"/>
                    </a:lnTo>
                    <a:lnTo>
                      <a:pt x="365" y="129"/>
                    </a:lnTo>
                    <a:lnTo>
                      <a:pt x="316" y="83"/>
                    </a:lnTo>
                    <a:lnTo>
                      <a:pt x="255" y="49"/>
                    </a:lnTo>
                    <a:lnTo>
                      <a:pt x="186" y="23"/>
                    </a:lnTo>
                    <a:lnTo>
                      <a:pt x="118" y="7"/>
                    </a:lnTo>
                    <a:lnTo>
                      <a:pt x="61" y="0"/>
                    </a:lnTo>
                    <a:lnTo>
                      <a:pt x="19" y="0"/>
                    </a:lnTo>
                    <a:lnTo>
                      <a:pt x="0" y="11"/>
                    </a:lnTo>
                    <a:lnTo>
                      <a:pt x="46" y="30"/>
                    </a:lnTo>
                    <a:lnTo>
                      <a:pt x="95" y="45"/>
                    </a:lnTo>
                    <a:lnTo>
                      <a:pt x="148" y="61"/>
                    </a:lnTo>
                    <a:lnTo>
                      <a:pt x="198" y="76"/>
                    </a:lnTo>
                    <a:lnTo>
                      <a:pt x="247" y="95"/>
                    </a:lnTo>
                    <a:lnTo>
                      <a:pt x="289" y="121"/>
                    </a:lnTo>
                    <a:lnTo>
                      <a:pt x="323" y="152"/>
                    </a:lnTo>
                    <a:lnTo>
                      <a:pt x="350" y="193"/>
                    </a:lnTo>
                    <a:close/>
                  </a:path>
                </a:pathLst>
              </a:custGeom>
              <a:solidFill>
                <a:srgbClr val="C9E8FF"/>
              </a:solidFill>
              <a:ln w="9525">
                <a:noFill/>
                <a:round/>
                <a:headEnd/>
                <a:tailEnd/>
              </a:ln>
            </p:spPr>
            <p:txBody>
              <a:bodyPr/>
              <a:lstStyle/>
              <a:p>
                <a:endParaRPr lang="en-US"/>
              </a:p>
            </p:txBody>
          </p:sp>
          <p:sp>
            <p:nvSpPr>
              <p:cNvPr id="172126" name="Freeform 94"/>
              <p:cNvSpPr>
                <a:spLocks noChangeAspect="1"/>
              </p:cNvSpPr>
              <p:nvPr/>
            </p:nvSpPr>
            <p:spPr bwMode="auto">
              <a:xfrm>
                <a:off x="851" y="16416"/>
                <a:ext cx="1045" cy="1250"/>
              </a:xfrm>
              <a:custGeom>
                <a:avLst/>
                <a:gdLst/>
                <a:ahLst/>
                <a:cxnLst>
                  <a:cxn ang="0">
                    <a:pos x="327" y="232"/>
                  </a:cxn>
                  <a:cxn ang="0">
                    <a:pos x="175" y="380"/>
                  </a:cxn>
                  <a:cxn ang="0">
                    <a:pos x="57" y="551"/>
                  </a:cxn>
                  <a:cxn ang="0">
                    <a:pos x="0" y="748"/>
                  </a:cxn>
                  <a:cxn ang="0">
                    <a:pos x="11" y="881"/>
                  </a:cxn>
                  <a:cxn ang="0">
                    <a:pos x="30" y="934"/>
                  </a:cxn>
                  <a:cxn ang="0">
                    <a:pos x="64" y="984"/>
                  </a:cxn>
                  <a:cxn ang="0">
                    <a:pos x="106" y="1026"/>
                  </a:cxn>
                  <a:cxn ang="0">
                    <a:pos x="182" y="1071"/>
                  </a:cxn>
                  <a:cxn ang="0">
                    <a:pos x="281" y="1120"/>
                  </a:cxn>
                  <a:cxn ang="0">
                    <a:pos x="388" y="1158"/>
                  </a:cxn>
                  <a:cxn ang="0">
                    <a:pos x="494" y="1189"/>
                  </a:cxn>
                  <a:cxn ang="0">
                    <a:pos x="604" y="1212"/>
                  </a:cxn>
                  <a:cxn ang="0">
                    <a:pos x="715" y="1227"/>
                  </a:cxn>
                  <a:cxn ang="0">
                    <a:pos x="825" y="1238"/>
                  </a:cxn>
                  <a:cxn ang="0">
                    <a:pos x="939" y="1246"/>
                  </a:cxn>
                  <a:cxn ang="0">
                    <a:pos x="1011" y="1250"/>
                  </a:cxn>
                  <a:cxn ang="0">
                    <a:pos x="1038" y="1227"/>
                  </a:cxn>
                  <a:cxn ang="0">
                    <a:pos x="1045" y="1193"/>
                  </a:cxn>
                  <a:cxn ang="0">
                    <a:pos x="1022" y="1166"/>
                  </a:cxn>
                  <a:cxn ang="0">
                    <a:pos x="954" y="1147"/>
                  </a:cxn>
                  <a:cxn ang="0">
                    <a:pos x="855" y="1128"/>
                  </a:cxn>
                  <a:cxn ang="0">
                    <a:pos x="753" y="1113"/>
                  </a:cxn>
                  <a:cxn ang="0">
                    <a:pos x="650" y="1098"/>
                  </a:cxn>
                  <a:cxn ang="0">
                    <a:pos x="551" y="1079"/>
                  </a:cxn>
                  <a:cxn ang="0">
                    <a:pos x="452" y="1052"/>
                  </a:cxn>
                  <a:cxn ang="0">
                    <a:pos x="357" y="1022"/>
                  </a:cxn>
                  <a:cxn ang="0">
                    <a:pos x="262" y="984"/>
                  </a:cxn>
                  <a:cxn ang="0">
                    <a:pos x="178" y="931"/>
                  </a:cxn>
                  <a:cxn ang="0">
                    <a:pos x="125" y="858"/>
                  </a:cxn>
                  <a:cxn ang="0">
                    <a:pos x="110" y="767"/>
                  </a:cxn>
                  <a:cxn ang="0">
                    <a:pos x="125" y="661"/>
                  </a:cxn>
                  <a:cxn ang="0">
                    <a:pos x="167" y="562"/>
                  </a:cxn>
                  <a:cxn ang="0">
                    <a:pos x="232" y="456"/>
                  </a:cxn>
                  <a:cxn ang="0">
                    <a:pos x="308" y="365"/>
                  </a:cxn>
                  <a:cxn ang="0">
                    <a:pos x="399" y="274"/>
                  </a:cxn>
                  <a:cxn ang="0">
                    <a:pos x="498" y="190"/>
                  </a:cxn>
                  <a:cxn ang="0">
                    <a:pos x="635" y="126"/>
                  </a:cxn>
                  <a:cxn ang="0">
                    <a:pos x="772" y="69"/>
                  </a:cxn>
                  <a:cxn ang="0">
                    <a:pos x="859" y="23"/>
                  </a:cxn>
                  <a:cxn ang="0">
                    <a:pos x="832" y="0"/>
                  </a:cxn>
                  <a:cxn ang="0">
                    <a:pos x="718" y="15"/>
                  </a:cxn>
                  <a:cxn ang="0">
                    <a:pos x="585" y="61"/>
                  </a:cxn>
                  <a:cxn ang="0">
                    <a:pos x="460" y="126"/>
                  </a:cxn>
                </a:cxnLst>
                <a:rect l="0" t="0" r="r" b="b"/>
                <a:pathLst>
                  <a:path w="1045" h="1250">
                    <a:moveTo>
                      <a:pt x="407" y="164"/>
                    </a:moveTo>
                    <a:lnTo>
                      <a:pt x="327" y="232"/>
                    </a:lnTo>
                    <a:lnTo>
                      <a:pt x="247" y="300"/>
                    </a:lnTo>
                    <a:lnTo>
                      <a:pt x="175" y="380"/>
                    </a:lnTo>
                    <a:lnTo>
                      <a:pt x="110" y="464"/>
                    </a:lnTo>
                    <a:lnTo>
                      <a:pt x="57" y="551"/>
                    </a:lnTo>
                    <a:lnTo>
                      <a:pt x="19" y="646"/>
                    </a:lnTo>
                    <a:lnTo>
                      <a:pt x="0" y="748"/>
                    </a:lnTo>
                    <a:lnTo>
                      <a:pt x="4" y="855"/>
                    </a:lnTo>
                    <a:lnTo>
                      <a:pt x="11" y="881"/>
                    </a:lnTo>
                    <a:lnTo>
                      <a:pt x="19" y="912"/>
                    </a:lnTo>
                    <a:lnTo>
                      <a:pt x="30" y="934"/>
                    </a:lnTo>
                    <a:lnTo>
                      <a:pt x="45" y="961"/>
                    </a:lnTo>
                    <a:lnTo>
                      <a:pt x="64" y="984"/>
                    </a:lnTo>
                    <a:lnTo>
                      <a:pt x="87" y="1007"/>
                    </a:lnTo>
                    <a:lnTo>
                      <a:pt x="106" y="1026"/>
                    </a:lnTo>
                    <a:lnTo>
                      <a:pt x="133" y="1041"/>
                    </a:lnTo>
                    <a:lnTo>
                      <a:pt x="182" y="1071"/>
                    </a:lnTo>
                    <a:lnTo>
                      <a:pt x="232" y="1098"/>
                    </a:lnTo>
                    <a:lnTo>
                      <a:pt x="281" y="1120"/>
                    </a:lnTo>
                    <a:lnTo>
                      <a:pt x="334" y="1139"/>
                    </a:lnTo>
                    <a:lnTo>
                      <a:pt x="388" y="1158"/>
                    </a:lnTo>
                    <a:lnTo>
                      <a:pt x="441" y="1174"/>
                    </a:lnTo>
                    <a:lnTo>
                      <a:pt x="494" y="1189"/>
                    </a:lnTo>
                    <a:lnTo>
                      <a:pt x="547" y="1200"/>
                    </a:lnTo>
                    <a:lnTo>
                      <a:pt x="604" y="1212"/>
                    </a:lnTo>
                    <a:lnTo>
                      <a:pt x="657" y="1219"/>
                    </a:lnTo>
                    <a:lnTo>
                      <a:pt x="715" y="1227"/>
                    </a:lnTo>
                    <a:lnTo>
                      <a:pt x="772" y="1234"/>
                    </a:lnTo>
                    <a:lnTo>
                      <a:pt x="825" y="1238"/>
                    </a:lnTo>
                    <a:lnTo>
                      <a:pt x="882" y="1242"/>
                    </a:lnTo>
                    <a:lnTo>
                      <a:pt x="939" y="1246"/>
                    </a:lnTo>
                    <a:lnTo>
                      <a:pt x="992" y="1250"/>
                    </a:lnTo>
                    <a:lnTo>
                      <a:pt x="1011" y="1250"/>
                    </a:lnTo>
                    <a:lnTo>
                      <a:pt x="1026" y="1242"/>
                    </a:lnTo>
                    <a:lnTo>
                      <a:pt x="1038" y="1227"/>
                    </a:lnTo>
                    <a:lnTo>
                      <a:pt x="1045" y="1212"/>
                    </a:lnTo>
                    <a:lnTo>
                      <a:pt x="1045" y="1193"/>
                    </a:lnTo>
                    <a:lnTo>
                      <a:pt x="1038" y="1177"/>
                    </a:lnTo>
                    <a:lnTo>
                      <a:pt x="1022" y="1166"/>
                    </a:lnTo>
                    <a:lnTo>
                      <a:pt x="1003" y="1158"/>
                    </a:lnTo>
                    <a:lnTo>
                      <a:pt x="954" y="1147"/>
                    </a:lnTo>
                    <a:lnTo>
                      <a:pt x="905" y="1139"/>
                    </a:lnTo>
                    <a:lnTo>
                      <a:pt x="855" y="1128"/>
                    </a:lnTo>
                    <a:lnTo>
                      <a:pt x="802" y="1120"/>
                    </a:lnTo>
                    <a:lnTo>
                      <a:pt x="753" y="1113"/>
                    </a:lnTo>
                    <a:lnTo>
                      <a:pt x="703" y="1105"/>
                    </a:lnTo>
                    <a:lnTo>
                      <a:pt x="650" y="1098"/>
                    </a:lnTo>
                    <a:lnTo>
                      <a:pt x="600" y="1086"/>
                    </a:lnTo>
                    <a:lnTo>
                      <a:pt x="551" y="1079"/>
                    </a:lnTo>
                    <a:lnTo>
                      <a:pt x="502" y="1067"/>
                    </a:lnTo>
                    <a:lnTo>
                      <a:pt x="452" y="1052"/>
                    </a:lnTo>
                    <a:lnTo>
                      <a:pt x="403" y="1041"/>
                    </a:lnTo>
                    <a:lnTo>
                      <a:pt x="357" y="1022"/>
                    </a:lnTo>
                    <a:lnTo>
                      <a:pt x="308" y="1003"/>
                    </a:lnTo>
                    <a:lnTo>
                      <a:pt x="262" y="984"/>
                    </a:lnTo>
                    <a:lnTo>
                      <a:pt x="216" y="957"/>
                    </a:lnTo>
                    <a:lnTo>
                      <a:pt x="178" y="931"/>
                    </a:lnTo>
                    <a:lnTo>
                      <a:pt x="148" y="896"/>
                    </a:lnTo>
                    <a:lnTo>
                      <a:pt x="125" y="858"/>
                    </a:lnTo>
                    <a:lnTo>
                      <a:pt x="114" y="813"/>
                    </a:lnTo>
                    <a:lnTo>
                      <a:pt x="110" y="767"/>
                    </a:lnTo>
                    <a:lnTo>
                      <a:pt x="114" y="714"/>
                    </a:lnTo>
                    <a:lnTo>
                      <a:pt x="125" y="661"/>
                    </a:lnTo>
                    <a:lnTo>
                      <a:pt x="140" y="619"/>
                    </a:lnTo>
                    <a:lnTo>
                      <a:pt x="167" y="562"/>
                    </a:lnTo>
                    <a:lnTo>
                      <a:pt x="197" y="505"/>
                    </a:lnTo>
                    <a:lnTo>
                      <a:pt x="232" y="456"/>
                    </a:lnTo>
                    <a:lnTo>
                      <a:pt x="270" y="410"/>
                    </a:lnTo>
                    <a:lnTo>
                      <a:pt x="308" y="365"/>
                    </a:lnTo>
                    <a:lnTo>
                      <a:pt x="350" y="319"/>
                    </a:lnTo>
                    <a:lnTo>
                      <a:pt x="399" y="274"/>
                    </a:lnTo>
                    <a:lnTo>
                      <a:pt x="448" y="228"/>
                    </a:lnTo>
                    <a:lnTo>
                      <a:pt x="498" y="190"/>
                    </a:lnTo>
                    <a:lnTo>
                      <a:pt x="562" y="156"/>
                    </a:lnTo>
                    <a:lnTo>
                      <a:pt x="635" y="126"/>
                    </a:lnTo>
                    <a:lnTo>
                      <a:pt x="707" y="95"/>
                    </a:lnTo>
                    <a:lnTo>
                      <a:pt x="772" y="69"/>
                    </a:lnTo>
                    <a:lnTo>
                      <a:pt x="825" y="46"/>
                    </a:lnTo>
                    <a:lnTo>
                      <a:pt x="859" y="23"/>
                    </a:lnTo>
                    <a:lnTo>
                      <a:pt x="870" y="8"/>
                    </a:lnTo>
                    <a:lnTo>
                      <a:pt x="832" y="0"/>
                    </a:lnTo>
                    <a:lnTo>
                      <a:pt x="779" y="4"/>
                    </a:lnTo>
                    <a:lnTo>
                      <a:pt x="718" y="15"/>
                    </a:lnTo>
                    <a:lnTo>
                      <a:pt x="654" y="34"/>
                    </a:lnTo>
                    <a:lnTo>
                      <a:pt x="585" y="61"/>
                    </a:lnTo>
                    <a:lnTo>
                      <a:pt x="521" y="91"/>
                    </a:lnTo>
                    <a:lnTo>
                      <a:pt x="460" y="126"/>
                    </a:lnTo>
                    <a:lnTo>
                      <a:pt x="407" y="164"/>
                    </a:lnTo>
                    <a:close/>
                  </a:path>
                </a:pathLst>
              </a:custGeom>
              <a:solidFill>
                <a:srgbClr val="C9E8FF"/>
              </a:solidFill>
              <a:ln w="9525">
                <a:noFill/>
                <a:round/>
                <a:headEnd/>
                <a:tailEnd/>
              </a:ln>
            </p:spPr>
            <p:txBody>
              <a:bodyPr/>
              <a:lstStyle/>
              <a:p>
                <a:endParaRPr lang="en-US"/>
              </a:p>
            </p:txBody>
          </p:sp>
          <p:sp>
            <p:nvSpPr>
              <p:cNvPr id="172127" name="Freeform 95"/>
              <p:cNvSpPr>
                <a:spLocks noChangeAspect="1"/>
              </p:cNvSpPr>
              <p:nvPr/>
            </p:nvSpPr>
            <p:spPr bwMode="auto">
              <a:xfrm>
                <a:off x="2322" y="16375"/>
                <a:ext cx="916" cy="831"/>
              </a:xfrm>
              <a:custGeom>
                <a:avLst/>
                <a:gdLst/>
                <a:ahLst/>
                <a:cxnLst>
                  <a:cxn ang="0">
                    <a:pos x="761" y="254"/>
                  </a:cxn>
                  <a:cxn ang="0">
                    <a:pos x="802" y="300"/>
                  </a:cxn>
                  <a:cxn ang="0">
                    <a:pos x="829" y="353"/>
                  </a:cxn>
                  <a:cxn ang="0">
                    <a:pos x="840" y="410"/>
                  </a:cxn>
                  <a:cxn ang="0">
                    <a:pos x="840" y="470"/>
                  </a:cxn>
                  <a:cxn ang="0">
                    <a:pos x="833" y="520"/>
                  </a:cxn>
                  <a:cxn ang="0">
                    <a:pos x="818" y="562"/>
                  </a:cxn>
                  <a:cxn ang="0">
                    <a:pos x="791" y="603"/>
                  </a:cxn>
                  <a:cxn ang="0">
                    <a:pos x="764" y="637"/>
                  </a:cxn>
                  <a:cxn ang="0">
                    <a:pos x="730" y="675"/>
                  </a:cxn>
                  <a:cxn ang="0">
                    <a:pos x="696" y="706"/>
                  </a:cxn>
                  <a:cxn ang="0">
                    <a:pos x="662" y="740"/>
                  </a:cxn>
                  <a:cxn ang="0">
                    <a:pos x="627" y="774"/>
                  </a:cxn>
                  <a:cxn ang="0">
                    <a:pos x="620" y="786"/>
                  </a:cxn>
                  <a:cxn ang="0">
                    <a:pos x="620" y="797"/>
                  </a:cxn>
                  <a:cxn ang="0">
                    <a:pos x="620" y="808"/>
                  </a:cxn>
                  <a:cxn ang="0">
                    <a:pos x="627" y="820"/>
                  </a:cxn>
                  <a:cxn ang="0">
                    <a:pos x="639" y="827"/>
                  </a:cxn>
                  <a:cxn ang="0">
                    <a:pos x="654" y="831"/>
                  </a:cxn>
                  <a:cxn ang="0">
                    <a:pos x="666" y="827"/>
                  </a:cxn>
                  <a:cxn ang="0">
                    <a:pos x="677" y="820"/>
                  </a:cxn>
                  <a:cxn ang="0">
                    <a:pos x="753" y="770"/>
                  </a:cxn>
                  <a:cxn ang="0">
                    <a:pos x="818" y="706"/>
                  </a:cxn>
                  <a:cxn ang="0">
                    <a:pos x="867" y="634"/>
                  </a:cxn>
                  <a:cxn ang="0">
                    <a:pos x="901" y="550"/>
                  </a:cxn>
                  <a:cxn ang="0">
                    <a:pos x="916" y="467"/>
                  </a:cxn>
                  <a:cxn ang="0">
                    <a:pos x="909" y="379"/>
                  </a:cxn>
                  <a:cxn ang="0">
                    <a:pos x="878" y="300"/>
                  </a:cxn>
                  <a:cxn ang="0">
                    <a:pos x="818" y="227"/>
                  </a:cxn>
                  <a:cxn ang="0">
                    <a:pos x="772" y="189"/>
                  </a:cxn>
                  <a:cxn ang="0">
                    <a:pos x="719" y="159"/>
                  </a:cxn>
                  <a:cxn ang="0">
                    <a:pos x="662" y="129"/>
                  </a:cxn>
                  <a:cxn ang="0">
                    <a:pos x="597" y="102"/>
                  </a:cxn>
                  <a:cxn ang="0">
                    <a:pos x="532" y="75"/>
                  </a:cxn>
                  <a:cxn ang="0">
                    <a:pos x="468" y="56"/>
                  </a:cxn>
                  <a:cxn ang="0">
                    <a:pos x="399" y="41"/>
                  </a:cxn>
                  <a:cxn ang="0">
                    <a:pos x="335" y="26"/>
                  </a:cxn>
                  <a:cxn ang="0">
                    <a:pos x="270" y="15"/>
                  </a:cxn>
                  <a:cxn ang="0">
                    <a:pos x="213" y="7"/>
                  </a:cxn>
                  <a:cxn ang="0">
                    <a:pos x="156" y="0"/>
                  </a:cxn>
                  <a:cxn ang="0">
                    <a:pos x="110" y="0"/>
                  </a:cxn>
                  <a:cxn ang="0">
                    <a:pos x="69" y="0"/>
                  </a:cxn>
                  <a:cxn ang="0">
                    <a:pos x="34" y="0"/>
                  </a:cxn>
                  <a:cxn ang="0">
                    <a:pos x="12" y="7"/>
                  </a:cxn>
                  <a:cxn ang="0">
                    <a:pos x="0" y="15"/>
                  </a:cxn>
                  <a:cxn ang="0">
                    <a:pos x="38" y="22"/>
                  </a:cxn>
                  <a:cxn ang="0">
                    <a:pos x="76" y="26"/>
                  </a:cxn>
                  <a:cxn ang="0">
                    <a:pos x="122" y="34"/>
                  </a:cxn>
                  <a:cxn ang="0">
                    <a:pos x="167" y="41"/>
                  </a:cxn>
                  <a:cxn ang="0">
                    <a:pos x="213" y="53"/>
                  </a:cxn>
                  <a:cxn ang="0">
                    <a:pos x="266" y="60"/>
                  </a:cxn>
                  <a:cxn ang="0">
                    <a:pos x="316" y="72"/>
                  </a:cxn>
                  <a:cxn ang="0">
                    <a:pos x="369" y="83"/>
                  </a:cxn>
                  <a:cxn ang="0">
                    <a:pos x="418" y="98"/>
                  </a:cxn>
                  <a:cxn ang="0">
                    <a:pos x="472" y="113"/>
                  </a:cxn>
                  <a:cxn ang="0">
                    <a:pos x="525" y="129"/>
                  </a:cxn>
                  <a:cxn ang="0">
                    <a:pos x="574" y="148"/>
                  </a:cxn>
                  <a:cxn ang="0">
                    <a:pos x="624" y="170"/>
                  </a:cxn>
                  <a:cxn ang="0">
                    <a:pos x="673" y="197"/>
                  </a:cxn>
                  <a:cxn ang="0">
                    <a:pos x="719" y="224"/>
                  </a:cxn>
                  <a:cxn ang="0">
                    <a:pos x="761" y="254"/>
                  </a:cxn>
                </a:cxnLst>
                <a:rect l="0" t="0" r="r" b="b"/>
                <a:pathLst>
                  <a:path w="916" h="831">
                    <a:moveTo>
                      <a:pt x="761" y="254"/>
                    </a:moveTo>
                    <a:lnTo>
                      <a:pt x="802" y="300"/>
                    </a:lnTo>
                    <a:lnTo>
                      <a:pt x="829" y="353"/>
                    </a:lnTo>
                    <a:lnTo>
                      <a:pt x="840" y="410"/>
                    </a:lnTo>
                    <a:lnTo>
                      <a:pt x="840" y="470"/>
                    </a:lnTo>
                    <a:lnTo>
                      <a:pt x="833" y="520"/>
                    </a:lnTo>
                    <a:lnTo>
                      <a:pt x="818" y="562"/>
                    </a:lnTo>
                    <a:lnTo>
                      <a:pt x="791" y="603"/>
                    </a:lnTo>
                    <a:lnTo>
                      <a:pt x="764" y="637"/>
                    </a:lnTo>
                    <a:lnTo>
                      <a:pt x="730" y="675"/>
                    </a:lnTo>
                    <a:lnTo>
                      <a:pt x="696" y="706"/>
                    </a:lnTo>
                    <a:lnTo>
                      <a:pt x="662" y="740"/>
                    </a:lnTo>
                    <a:lnTo>
                      <a:pt x="627" y="774"/>
                    </a:lnTo>
                    <a:lnTo>
                      <a:pt x="620" y="786"/>
                    </a:lnTo>
                    <a:lnTo>
                      <a:pt x="620" y="797"/>
                    </a:lnTo>
                    <a:lnTo>
                      <a:pt x="620" y="808"/>
                    </a:lnTo>
                    <a:lnTo>
                      <a:pt x="627" y="820"/>
                    </a:lnTo>
                    <a:lnTo>
                      <a:pt x="639" y="827"/>
                    </a:lnTo>
                    <a:lnTo>
                      <a:pt x="654" y="831"/>
                    </a:lnTo>
                    <a:lnTo>
                      <a:pt x="666" y="827"/>
                    </a:lnTo>
                    <a:lnTo>
                      <a:pt x="677" y="820"/>
                    </a:lnTo>
                    <a:lnTo>
                      <a:pt x="753" y="770"/>
                    </a:lnTo>
                    <a:lnTo>
                      <a:pt x="818" y="706"/>
                    </a:lnTo>
                    <a:lnTo>
                      <a:pt x="867" y="634"/>
                    </a:lnTo>
                    <a:lnTo>
                      <a:pt x="901" y="550"/>
                    </a:lnTo>
                    <a:lnTo>
                      <a:pt x="916" y="467"/>
                    </a:lnTo>
                    <a:lnTo>
                      <a:pt x="909" y="379"/>
                    </a:lnTo>
                    <a:lnTo>
                      <a:pt x="878" y="300"/>
                    </a:lnTo>
                    <a:lnTo>
                      <a:pt x="818" y="227"/>
                    </a:lnTo>
                    <a:lnTo>
                      <a:pt x="772" y="189"/>
                    </a:lnTo>
                    <a:lnTo>
                      <a:pt x="719" y="159"/>
                    </a:lnTo>
                    <a:lnTo>
                      <a:pt x="662" y="129"/>
                    </a:lnTo>
                    <a:lnTo>
                      <a:pt x="597" y="102"/>
                    </a:lnTo>
                    <a:lnTo>
                      <a:pt x="532" y="75"/>
                    </a:lnTo>
                    <a:lnTo>
                      <a:pt x="468" y="56"/>
                    </a:lnTo>
                    <a:lnTo>
                      <a:pt x="399" y="41"/>
                    </a:lnTo>
                    <a:lnTo>
                      <a:pt x="335" y="26"/>
                    </a:lnTo>
                    <a:lnTo>
                      <a:pt x="270" y="15"/>
                    </a:lnTo>
                    <a:lnTo>
                      <a:pt x="213" y="7"/>
                    </a:lnTo>
                    <a:lnTo>
                      <a:pt x="156" y="0"/>
                    </a:lnTo>
                    <a:lnTo>
                      <a:pt x="110" y="0"/>
                    </a:lnTo>
                    <a:lnTo>
                      <a:pt x="69" y="0"/>
                    </a:lnTo>
                    <a:lnTo>
                      <a:pt x="34" y="0"/>
                    </a:lnTo>
                    <a:lnTo>
                      <a:pt x="12" y="7"/>
                    </a:lnTo>
                    <a:lnTo>
                      <a:pt x="0" y="15"/>
                    </a:lnTo>
                    <a:lnTo>
                      <a:pt x="38" y="22"/>
                    </a:lnTo>
                    <a:lnTo>
                      <a:pt x="76" y="26"/>
                    </a:lnTo>
                    <a:lnTo>
                      <a:pt x="122" y="34"/>
                    </a:lnTo>
                    <a:lnTo>
                      <a:pt x="167" y="41"/>
                    </a:lnTo>
                    <a:lnTo>
                      <a:pt x="213" y="53"/>
                    </a:lnTo>
                    <a:lnTo>
                      <a:pt x="266" y="60"/>
                    </a:lnTo>
                    <a:lnTo>
                      <a:pt x="316" y="72"/>
                    </a:lnTo>
                    <a:lnTo>
                      <a:pt x="369" y="83"/>
                    </a:lnTo>
                    <a:lnTo>
                      <a:pt x="418" y="98"/>
                    </a:lnTo>
                    <a:lnTo>
                      <a:pt x="472" y="113"/>
                    </a:lnTo>
                    <a:lnTo>
                      <a:pt x="525" y="129"/>
                    </a:lnTo>
                    <a:lnTo>
                      <a:pt x="574" y="148"/>
                    </a:lnTo>
                    <a:lnTo>
                      <a:pt x="624" y="170"/>
                    </a:lnTo>
                    <a:lnTo>
                      <a:pt x="673" y="197"/>
                    </a:lnTo>
                    <a:lnTo>
                      <a:pt x="719" y="224"/>
                    </a:lnTo>
                    <a:lnTo>
                      <a:pt x="761" y="254"/>
                    </a:lnTo>
                    <a:close/>
                  </a:path>
                </a:pathLst>
              </a:custGeom>
              <a:solidFill>
                <a:srgbClr val="C9E8FF"/>
              </a:solidFill>
              <a:ln w="9525">
                <a:noFill/>
                <a:round/>
                <a:headEnd/>
                <a:tailEnd/>
              </a:ln>
            </p:spPr>
            <p:txBody>
              <a:bodyPr/>
              <a:lstStyle/>
              <a:p>
                <a:endParaRPr lang="en-US"/>
              </a:p>
            </p:txBody>
          </p:sp>
          <p:sp>
            <p:nvSpPr>
              <p:cNvPr id="172128" name="Freeform 96"/>
              <p:cNvSpPr>
                <a:spLocks noChangeAspect="1"/>
              </p:cNvSpPr>
              <p:nvPr/>
            </p:nvSpPr>
            <p:spPr bwMode="auto">
              <a:xfrm>
                <a:off x="455" y="16758"/>
                <a:ext cx="373" cy="786"/>
              </a:xfrm>
              <a:custGeom>
                <a:avLst/>
                <a:gdLst/>
                <a:ahLst/>
                <a:cxnLst>
                  <a:cxn ang="0">
                    <a:pos x="0" y="429"/>
                  </a:cxn>
                  <a:cxn ang="0">
                    <a:pos x="0" y="494"/>
                  </a:cxn>
                  <a:cxn ang="0">
                    <a:pos x="16" y="554"/>
                  </a:cxn>
                  <a:cxn ang="0">
                    <a:pos x="42" y="611"/>
                  </a:cxn>
                  <a:cxn ang="0">
                    <a:pos x="80" y="661"/>
                  </a:cxn>
                  <a:cxn ang="0">
                    <a:pos x="126" y="703"/>
                  </a:cxn>
                  <a:cxn ang="0">
                    <a:pos x="179" y="741"/>
                  </a:cxn>
                  <a:cxn ang="0">
                    <a:pos x="240" y="767"/>
                  </a:cxn>
                  <a:cxn ang="0">
                    <a:pos x="301" y="782"/>
                  </a:cxn>
                  <a:cxn ang="0">
                    <a:pos x="320" y="786"/>
                  </a:cxn>
                  <a:cxn ang="0">
                    <a:pos x="339" y="778"/>
                  </a:cxn>
                  <a:cxn ang="0">
                    <a:pos x="354" y="767"/>
                  </a:cxn>
                  <a:cxn ang="0">
                    <a:pos x="361" y="752"/>
                  </a:cxn>
                  <a:cxn ang="0">
                    <a:pos x="361" y="733"/>
                  </a:cxn>
                  <a:cxn ang="0">
                    <a:pos x="358" y="714"/>
                  </a:cxn>
                  <a:cxn ang="0">
                    <a:pos x="346" y="699"/>
                  </a:cxn>
                  <a:cxn ang="0">
                    <a:pos x="327" y="691"/>
                  </a:cxn>
                  <a:cxn ang="0">
                    <a:pos x="266" y="668"/>
                  </a:cxn>
                  <a:cxn ang="0">
                    <a:pos x="209" y="638"/>
                  </a:cxn>
                  <a:cxn ang="0">
                    <a:pos x="164" y="596"/>
                  </a:cxn>
                  <a:cxn ang="0">
                    <a:pos x="130" y="551"/>
                  </a:cxn>
                  <a:cxn ang="0">
                    <a:pos x="107" y="494"/>
                  </a:cxn>
                  <a:cxn ang="0">
                    <a:pos x="95" y="433"/>
                  </a:cxn>
                  <a:cxn ang="0">
                    <a:pos x="95" y="368"/>
                  </a:cxn>
                  <a:cxn ang="0">
                    <a:pos x="114" y="300"/>
                  </a:cxn>
                  <a:cxn ang="0">
                    <a:pos x="137" y="251"/>
                  </a:cxn>
                  <a:cxn ang="0">
                    <a:pos x="168" y="205"/>
                  </a:cxn>
                  <a:cxn ang="0">
                    <a:pos x="202" y="163"/>
                  </a:cxn>
                  <a:cxn ang="0">
                    <a:pos x="240" y="125"/>
                  </a:cxn>
                  <a:cxn ang="0">
                    <a:pos x="274" y="91"/>
                  </a:cxn>
                  <a:cxn ang="0">
                    <a:pos x="312" y="61"/>
                  </a:cxn>
                  <a:cxn ang="0">
                    <a:pos x="346" y="30"/>
                  </a:cxn>
                  <a:cxn ang="0">
                    <a:pos x="373" y="4"/>
                  </a:cxn>
                  <a:cxn ang="0">
                    <a:pos x="346" y="0"/>
                  </a:cxn>
                  <a:cxn ang="0">
                    <a:pos x="304" y="19"/>
                  </a:cxn>
                  <a:cxn ang="0">
                    <a:pos x="247" y="61"/>
                  </a:cxn>
                  <a:cxn ang="0">
                    <a:pos x="183" y="118"/>
                  </a:cxn>
                  <a:cxn ang="0">
                    <a:pos x="122" y="190"/>
                  </a:cxn>
                  <a:cxn ang="0">
                    <a:pos x="65" y="266"/>
                  </a:cxn>
                  <a:cxn ang="0">
                    <a:pos x="23" y="349"/>
                  </a:cxn>
                  <a:cxn ang="0">
                    <a:pos x="0" y="429"/>
                  </a:cxn>
                </a:cxnLst>
                <a:rect l="0" t="0" r="r" b="b"/>
                <a:pathLst>
                  <a:path w="373" h="786">
                    <a:moveTo>
                      <a:pt x="0" y="429"/>
                    </a:moveTo>
                    <a:lnTo>
                      <a:pt x="0" y="494"/>
                    </a:lnTo>
                    <a:lnTo>
                      <a:pt x="16" y="554"/>
                    </a:lnTo>
                    <a:lnTo>
                      <a:pt x="42" y="611"/>
                    </a:lnTo>
                    <a:lnTo>
                      <a:pt x="80" y="661"/>
                    </a:lnTo>
                    <a:lnTo>
                      <a:pt x="126" y="703"/>
                    </a:lnTo>
                    <a:lnTo>
                      <a:pt x="179" y="741"/>
                    </a:lnTo>
                    <a:lnTo>
                      <a:pt x="240" y="767"/>
                    </a:lnTo>
                    <a:lnTo>
                      <a:pt x="301" y="782"/>
                    </a:lnTo>
                    <a:lnTo>
                      <a:pt x="320" y="786"/>
                    </a:lnTo>
                    <a:lnTo>
                      <a:pt x="339" y="778"/>
                    </a:lnTo>
                    <a:lnTo>
                      <a:pt x="354" y="767"/>
                    </a:lnTo>
                    <a:lnTo>
                      <a:pt x="361" y="752"/>
                    </a:lnTo>
                    <a:lnTo>
                      <a:pt x="361" y="733"/>
                    </a:lnTo>
                    <a:lnTo>
                      <a:pt x="358" y="714"/>
                    </a:lnTo>
                    <a:lnTo>
                      <a:pt x="346" y="699"/>
                    </a:lnTo>
                    <a:lnTo>
                      <a:pt x="327" y="691"/>
                    </a:lnTo>
                    <a:lnTo>
                      <a:pt x="266" y="668"/>
                    </a:lnTo>
                    <a:lnTo>
                      <a:pt x="209" y="638"/>
                    </a:lnTo>
                    <a:lnTo>
                      <a:pt x="164" y="596"/>
                    </a:lnTo>
                    <a:lnTo>
                      <a:pt x="130" y="551"/>
                    </a:lnTo>
                    <a:lnTo>
                      <a:pt x="107" y="494"/>
                    </a:lnTo>
                    <a:lnTo>
                      <a:pt x="95" y="433"/>
                    </a:lnTo>
                    <a:lnTo>
                      <a:pt x="95" y="368"/>
                    </a:lnTo>
                    <a:lnTo>
                      <a:pt x="114" y="300"/>
                    </a:lnTo>
                    <a:lnTo>
                      <a:pt x="137" y="251"/>
                    </a:lnTo>
                    <a:lnTo>
                      <a:pt x="168" y="205"/>
                    </a:lnTo>
                    <a:lnTo>
                      <a:pt x="202" y="163"/>
                    </a:lnTo>
                    <a:lnTo>
                      <a:pt x="240" y="125"/>
                    </a:lnTo>
                    <a:lnTo>
                      <a:pt x="274" y="91"/>
                    </a:lnTo>
                    <a:lnTo>
                      <a:pt x="312" y="61"/>
                    </a:lnTo>
                    <a:lnTo>
                      <a:pt x="346" y="30"/>
                    </a:lnTo>
                    <a:lnTo>
                      <a:pt x="373" y="4"/>
                    </a:lnTo>
                    <a:lnTo>
                      <a:pt x="346" y="0"/>
                    </a:lnTo>
                    <a:lnTo>
                      <a:pt x="304" y="19"/>
                    </a:lnTo>
                    <a:lnTo>
                      <a:pt x="247" y="61"/>
                    </a:lnTo>
                    <a:lnTo>
                      <a:pt x="183" y="118"/>
                    </a:lnTo>
                    <a:lnTo>
                      <a:pt x="122" y="190"/>
                    </a:lnTo>
                    <a:lnTo>
                      <a:pt x="65" y="266"/>
                    </a:lnTo>
                    <a:lnTo>
                      <a:pt x="23" y="349"/>
                    </a:lnTo>
                    <a:lnTo>
                      <a:pt x="0" y="429"/>
                    </a:lnTo>
                    <a:close/>
                  </a:path>
                </a:pathLst>
              </a:custGeom>
              <a:solidFill>
                <a:srgbClr val="C9E8FF"/>
              </a:solidFill>
              <a:ln w="9525">
                <a:noFill/>
                <a:round/>
                <a:headEnd/>
                <a:tailEnd/>
              </a:ln>
            </p:spPr>
            <p:txBody>
              <a:bodyPr/>
              <a:lstStyle/>
              <a:p>
                <a:endParaRPr lang="en-US"/>
              </a:p>
            </p:txBody>
          </p:sp>
          <p:sp>
            <p:nvSpPr>
              <p:cNvPr id="172129" name="Freeform 97"/>
              <p:cNvSpPr>
                <a:spLocks noChangeAspect="1"/>
              </p:cNvSpPr>
              <p:nvPr/>
            </p:nvSpPr>
            <p:spPr bwMode="auto">
              <a:xfrm>
                <a:off x="3079" y="16318"/>
                <a:ext cx="798" cy="1025"/>
              </a:xfrm>
              <a:custGeom>
                <a:avLst/>
                <a:gdLst/>
                <a:ahLst/>
                <a:cxnLst>
                  <a:cxn ang="0">
                    <a:pos x="673" y="410"/>
                  </a:cxn>
                  <a:cxn ang="0">
                    <a:pos x="711" y="474"/>
                  </a:cxn>
                  <a:cxn ang="0">
                    <a:pos x="730" y="543"/>
                  </a:cxn>
                  <a:cxn ang="0">
                    <a:pos x="718" y="619"/>
                  </a:cxn>
                  <a:cxn ang="0">
                    <a:pos x="677" y="691"/>
                  </a:cxn>
                  <a:cxn ang="0">
                    <a:pos x="612" y="755"/>
                  </a:cxn>
                  <a:cxn ang="0">
                    <a:pos x="540" y="812"/>
                  </a:cxn>
                  <a:cxn ang="0">
                    <a:pos x="464" y="873"/>
                  </a:cxn>
                  <a:cxn ang="0">
                    <a:pos x="418" y="919"/>
                  </a:cxn>
                  <a:cxn ang="0">
                    <a:pos x="403" y="949"/>
                  </a:cxn>
                  <a:cxn ang="0">
                    <a:pos x="391" y="979"/>
                  </a:cxn>
                  <a:cxn ang="0">
                    <a:pos x="395" y="1010"/>
                  </a:cxn>
                  <a:cxn ang="0">
                    <a:pos x="422" y="1025"/>
                  </a:cxn>
                  <a:cxn ang="0">
                    <a:pos x="452" y="1021"/>
                  </a:cxn>
                  <a:cxn ang="0">
                    <a:pos x="502" y="968"/>
                  </a:cxn>
                  <a:cxn ang="0">
                    <a:pos x="585" y="888"/>
                  </a:cxn>
                  <a:cxn ang="0">
                    <a:pos x="673" y="812"/>
                  </a:cxn>
                  <a:cxn ang="0">
                    <a:pos x="749" y="725"/>
                  </a:cxn>
                  <a:cxn ang="0">
                    <a:pos x="794" y="619"/>
                  </a:cxn>
                  <a:cxn ang="0">
                    <a:pos x="787" y="505"/>
                  </a:cxn>
                  <a:cxn ang="0">
                    <a:pos x="737" y="398"/>
                  </a:cxn>
                  <a:cxn ang="0">
                    <a:pos x="654" y="311"/>
                  </a:cxn>
                  <a:cxn ang="0">
                    <a:pos x="574" y="246"/>
                  </a:cxn>
                  <a:cxn ang="0">
                    <a:pos x="494" y="197"/>
                  </a:cxn>
                  <a:cxn ang="0">
                    <a:pos x="410" y="144"/>
                  </a:cxn>
                  <a:cxn ang="0">
                    <a:pos x="319" y="94"/>
                  </a:cxn>
                  <a:cxn ang="0">
                    <a:pos x="235" y="53"/>
                  </a:cxn>
                  <a:cxn ang="0">
                    <a:pos x="152" y="22"/>
                  </a:cxn>
                  <a:cxn ang="0">
                    <a:pos x="80" y="3"/>
                  </a:cxn>
                  <a:cxn ang="0">
                    <a:pos x="23" y="3"/>
                  </a:cxn>
                  <a:cxn ang="0">
                    <a:pos x="26" y="19"/>
                  </a:cxn>
                  <a:cxn ang="0">
                    <a:pos x="91" y="45"/>
                  </a:cxn>
                  <a:cxn ang="0">
                    <a:pos x="167" y="79"/>
                  </a:cxn>
                  <a:cxn ang="0">
                    <a:pos x="255" y="121"/>
                  </a:cxn>
                  <a:cxn ang="0">
                    <a:pos x="346" y="170"/>
                  </a:cxn>
                  <a:cxn ang="0">
                    <a:pos x="437" y="227"/>
                  </a:cxn>
                  <a:cxn ang="0">
                    <a:pos x="528" y="288"/>
                  </a:cxn>
                  <a:cxn ang="0">
                    <a:pos x="608" y="349"/>
                  </a:cxn>
                </a:cxnLst>
                <a:rect l="0" t="0" r="r" b="b"/>
                <a:pathLst>
                  <a:path w="798" h="1025">
                    <a:moveTo>
                      <a:pt x="646" y="383"/>
                    </a:moveTo>
                    <a:lnTo>
                      <a:pt x="673" y="410"/>
                    </a:lnTo>
                    <a:lnTo>
                      <a:pt x="696" y="440"/>
                    </a:lnTo>
                    <a:lnTo>
                      <a:pt x="711" y="474"/>
                    </a:lnTo>
                    <a:lnTo>
                      <a:pt x="726" y="508"/>
                    </a:lnTo>
                    <a:lnTo>
                      <a:pt x="730" y="543"/>
                    </a:lnTo>
                    <a:lnTo>
                      <a:pt x="730" y="581"/>
                    </a:lnTo>
                    <a:lnTo>
                      <a:pt x="718" y="619"/>
                    </a:lnTo>
                    <a:lnTo>
                      <a:pt x="703" y="653"/>
                    </a:lnTo>
                    <a:lnTo>
                      <a:pt x="677" y="691"/>
                    </a:lnTo>
                    <a:lnTo>
                      <a:pt x="646" y="725"/>
                    </a:lnTo>
                    <a:lnTo>
                      <a:pt x="612" y="755"/>
                    </a:lnTo>
                    <a:lnTo>
                      <a:pt x="574" y="786"/>
                    </a:lnTo>
                    <a:lnTo>
                      <a:pt x="540" y="812"/>
                    </a:lnTo>
                    <a:lnTo>
                      <a:pt x="502" y="843"/>
                    </a:lnTo>
                    <a:lnTo>
                      <a:pt x="464" y="873"/>
                    </a:lnTo>
                    <a:lnTo>
                      <a:pt x="429" y="907"/>
                    </a:lnTo>
                    <a:lnTo>
                      <a:pt x="418" y="919"/>
                    </a:lnTo>
                    <a:lnTo>
                      <a:pt x="410" y="934"/>
                    </a:lnTo>
                    <a:lnTo>
                      <a:pt x="403" y="949"/>
                    </a:lnTo>
                    <a:lnTo>
                      <a:pt x="395" y="964"/>
                    </a:lnTo>
                    <a:lnTo>
                      <a:pt x="391" y="979"/>
                    </a:lnTo>
                    <a:lnTo>
                      <a:pt x="391" y="994"/>
                    </a:lnTo>
                    <a:lnTo>
                      <a:pt x="395" y="1010"/>
                    </a:lnTo>
                    <a:lnTo>
                      <a:pt x="407" y="1021"/>
                    </a:lnTo>
                    <a:lnTo>
                      <a:pt x="422" y="1025"/>
                    </a:lnTo>
                    <a:lnTo>
                      <a:pt x="437" y="1025"/>
                    </a:lnTo>
                    <a:lnTo>
                      <a:pt x="452" y="1021"/>
                    </a:lnTo>
                    <a:lnTo>
                      <a:pt x="464" y="1010"/>
                    </a:lnTo>
                    <a:lnTo>
                      <a:pt x="502" y="968"/>
                    </a:lnTo>
                    <a:lnTo>
                      <a:pt x="543" y="926"/>
                    </a:lnTo>
                    <a:lnTo>
                      <a:pt x="585" y="888"/>
                    </a:lnTo>
                    <a:lnTo>
                      <a:pt x="631" y="850"/>
                    </a:lnTo>
                    <a:lnTo>
                      <a:pt x="673" y="812"/>
                    </a:lnTo>
                    <a:lnTo>
                      <a:pt x="711" y="770"/>
                    </a:lnTo>
                    <a:lnTo>
                      <a:pt x="749" y="725"/>
                    </a:lnTo>
                    <a:lnTo>
                      <a:pt x="775" y="675"/>
                    </a:lnTo>
                    <a:lnTo>
                      <a:pt x="794" y="619"/>
                    </a:lnTo>
                    <a:lnTo>
                      <a:pt x="798" y="562"/>
                    </a:lnTo>
                    <a:lnTo>
                      <a:pt x="787" y="505"/>
                    </a:lnTo>
                    <a:lnTo>
                      <a:pt x="768" y="451"/>
                    </a:lnTo>
                    <a:lnTo>
                      <a:pt x="737" y="398"/>
                    </a:lnTo>
                    <a:lnTo>
                      <a:pt x="699" y="353"/>
                    </a:lnTo>
                    <a:lnTo>
                      <a:pt x="654" y="311"/>
                    </a:lnTo>
                    <a:lnTo>
                      <a:pt x="608" y="273"/>
                    </a:lnTo>
                    <a:lnTo>
                      <a:pt x="574" y="246"/>
                    </a:lnTo>
                    <a:lnTo>
                      <a:pt x="536" y="224"/>
                    </a:lnTo>
                    <a:lnTo>
                      <a:pt x="494" y="197"/>
                    </a:lnTo>
                    <a:lnTo>
                      <a:pt x="452" y="170"/>
                    </a:lnTo>
                    <a:lnTo>
                      <a:pt x="410" y="144"/>
                    </a:lnTo>
                    <a:lnTo>
                      <a:pt x="365" y="117"/>
                    </a:lnTo>
                    <a:lnTo>
                      <a:pt x="319" y="94"/>
                    </a:lnTo>
                    <a:lnTo>
                      <a:pt x="277" y="72"/>
                    </a:lnTo>
                    <a:lnTo>
                      <a:pt x="235" y="53"/>
                    </a:lnTo>
                    <a:lnTo>
                      <a:pt x="194" y="34"/>
                    </a:lnTo>
                    <a:lnTo>
                      <a:pt x="152" y="22"/>
                    </a:lnTo>
                    <a:lnTo>
                      <a:pt x="114" y="11"/>
                    </a:lnTo>
                    <a:lnTo>
                      <a:pt x="80" y="3"/>
                    </a:lnTo>
                    <a:lnTo>
                      <a:pt x="49" y="0"/>
                    </a:lnTo>
                    <a:lnTo>
                      <a:pt x="23" y="3"/>
                    </a:lnTo>
                    <a:lnTo>
                      <a:pt x="0" y="11"/>
                    </a:lnTo>
                    <a:lnTo>
                      <a:pt x="26" y="19"/>
                    </a:lnTo>
                    <a:lnTo>
                      <a:pt x="57" y="30"/>
                    </a:lnTo>
                    <a:lnTo>
                      <a:pt x="91" y="45"/>
                    </a:lnTo>
                    <a:lnTo>
                      <a:pt x="125" y="60"/>
                    </a:lnTo>
                    <a:lnTo>
                      <a:pt x="167" y="79"/>
                    </a:lnTo>
                    <a:lnTo>
                      <a:pt x="209" y="98"/>
                    </a:lnTo>
                    <a:lnTo>
                      <a:pt x="255" y="121"/>
                    </a:lnTo>
                    <a:lnTo>
                      <a:pt x="300" y="144"/>
                    </a:lnTo>
                    <a:lnTo>
                      <a:pt x="346" y="170"/>
                    </a:lnTo>
                    <a:lnTo>
                      <a:pt x="391" y="197"/>
                    </a:lnTo>
                    <a:lnTo>
                      <a:pt x="437" y="227"/>
                    </a:lnTo>
                    <a:lnTo>
                      <a:pt x="483" y="258"/>
                    </a:lnTo>
                    <a:lnTo>
                      <a:pt x="528" y="288"/>
                    </a:lnTo>
                    <a:lnTo>
                      <a:pt x="570" y="319"/>
                    </a:lnTo>
                    <a:lnTo>
                      <a:pt x="608" y="349"/>
                    </a:lnTo>
                    <a:lnTo>
                      <a:pt x="646" y="383"/>
                    </a:lnTo>
                    <a:close/>
                  </a:path>
                </a:pathLst>
              </a:custGeom>
              <a:solidFill>
                <a:srgbClr val="C9E8FF"/>
              </a:solidFill>
              <a:ln w="9525">
                <a:noFill/>
                <a:round/>
                <a:headEnd/>
                <a:tailEnd/>
              </a:ln>
            </p:spPr>
            <p:txBody>
              <a:bodyPr/>
              <a:lstStyle/>
              <a:p>
                <a:endParaRPr lang="en-US"/>
              </a:p>
            </p:txBody>
          </p:sp>
          <p:sp>
            <p:nvSpPr>
              <p:cNvPr id="172130" name="Freeform 98"/>
              <p:cNvSpPr>
                <a:spLocks noChangeAspect="1"/>
              </p:cNvSpPr>
              <p:nvPr/>
            </p:nvSpPr>
            <p:spPr bwMode="auto">
              <a:xfrm>
                <a:off x="2197" y="17517"/>
                <a:ext cx="270" cy="619"/>
              </a:xfrm>
              <a:custGeom>
                <a:avLst/>
                <a:gdLst/>
                <a:ahLst/>
                <a:cxnLst>
                  <a:cxn ang="0">
                    <a:pos x="102" y="46"/>
                  </a:cxn>
                  <a:cxn ang="0">
                    <a:pos x="95" y="27"/>
                  </a:cxn>
                  <a:cxn ang="0">
                    <a:pos x="83" y="12"/>
                  </a:cxn>
                  <a:cxn ang="0">
                    <a:pos x="64" y="4"/>
                  </a:cxn>
                  <a:cxn ang="0">
                    <a:pos x="45" y="0"/>
                  </a:cxn>
                  <a:cxn ang="0">
                    <a:pos x="26" y="8"/>
                  </a:cxn>
                  <a:cxn ang="0">
                    <a:pos x="11" y="19"/>
                  </a:cxn>
                  <a:cxn ang="0">
                    <a:pos x="0" y="38"/>
                  </a:cxn>
                  <a:cxn ang="0">
                    <a:pos x="0" y="57"/>
                  </a:cxn>
                  <a:cxn ang="0">
                    <a:pos x="19" y="141"/>
                  </a:cxn>
                  <a:cxn ang="0">
                    <a:pos x="49" y="236"/>
                  </a:cxn>
                  <a:cxn ang="0">
                    <a:pos x="87" y="331"/>
                  </a:cxn>
                  <a:cxn ang="0">
                    <a:pos x="133" y="422"/>
                  </a:cxn>
                  <a:cxn ang="0">
                    <a:pos x="178" y="502"/>
                  </a:cxn>
                  <a:cxn ang="0">
                    <a:pos x="220" y="566"/>
                  </a:cxn>
                  <a:cxn ang="0">
                    <a:pos x="251" y="608"/>
                  </a:cxn>
                  <a:cxn ang="0">
                    <a:pos x="270" y="619"/>
                  </a:cxn>
                  <a:cxn ang="0">
                    <a:pos x="262" y="578"/>
                  </a:cxn>
                  <a:cxn ang="0">
                    <a:pos x="243" y="525"/>
                  </a:cxn>
                  <a:cxn ang="0">
                    <a:pos x="220" y="456"/>
                  </a:cxn>
                  <a:cxn ang="0">
                    <a:pos x="194" y="376"/>
                  </a:cxn>
                  <a:cxn ang="0">
                    <a:pos x="167" y="293"/>
                  </a:cxn>
                  <a:cxn ang="0">
                    <a:pos x="140" y="209"/>
                  </a:cxn>
                  <a:cxn ang="0">
                    <a:pos x="118" y="126"/>
                  </a:cxn>
                  <a:cxn ang="0">
                    <a:pos x="102" y="46"/>
                  </a:cxn>
                </a:cxnLst>
                <a:rect l="0" t="0" r="r" b="b"/>
                <a:pathLst>
                  <a:path w="270" h="619">
                    <a:moveTo>
                      <a:pt x="102" y="46"/>
                    </a:moveTo>
                    <a:lnTo>
                      <a:pt x="95" y="27"/>
                    </a:lnTo>
                    <a:lnTo>
                      <a:pt x="83" y="12"/>
                    </a:lnTo>
                    <a:lnTo>
                      <a:pt x="64" y="4"/>
                    </a:lnTo>
                    <a:lnTo>
                      <a:pt x="45" y="0"/>
                    </a:lnTo>
                    <a:lnTo>
                      <a:pt x="26" y="8"/>
                    </a:lnTo>
                    <a:lnTo>
                      <a:pt x="11" y="19"/>
                    </a:lnTo>
                    <a:lnTo>
                      <a:pt x="0" y="38"/>
                    </a:lnTo>
                    <a:lnTo>
                      <a:pt x="0" y="57"/>
                    </a:lnTo>
                    <a:lnTo>
                      <a:pt x="19" y="141"/>
                    </a:lnTo>
                    <a:lnTo>
                      <a:pt x="49" y="236"/>
                    </a:lnTo>
                    <a:lnTo>
                      <a:pt x="87" y="331"/>
                    </a:lnTo>
                    <a:lnTo>
                      <a:pt x="133" y="422"/>
                    </a:lnTo>
                    <a:lnTo>
                      <a:pt x="178" y="502"/>
                    </a:lnTo>
                    <a:lnTo>
                      <a:pt x="220" y="566"/>
                    </a:lnTo>
                    <a:lnTo>
                      <a:pt x="251" y="608"/>
                    </a:lnTo>
                    <a:lnTo>
                      <a:pt x="270" y="619"/>
                    </a:lnTo>
                    <a:lnTo>
                      <a:pt x="262" y="578"/>
                    </a:lnTo>
                    <a:lnTo>
                      <a:pt x="243" y="525"/>
                    </a:lnTo>
                    <a:lnTo>
                      <a:pt x="220" y="456"/>
                    </a:lnTo>
                    <a:lnTo>
                      <a:pt x="194" y="376"/>
                    </a:lnTo>
                    <a:lnTo>
                      <a:pt x="167" y="293"/>
                    </a:lnTo>
                    <a:lnTo>
                      <a:pt x="140" y="209"/>
                    </a:lnTo>
                    <a:lnTo>
                      <a:pt x="118" y="126"/>
                    </a:lnTo>
                    <a:lnTo>
                      <a:pt x="102" y="46"/>
                    </a:lnTo>
                    <a:close/>
                  </a:path>
                </a:pathLst>
              </a:custGeom>
              <a:solidFill>
                <a:srgbClr val="000000"/>
              </a:solidFill>
              <a:ln w="9525">
                <a:noFill/>
                <a:round/>
                <a:headEnd/>
                <a:tailEnd/>
              </a:ln>
            </p:spPr>
            <p:txBody>
              <a:bodyPr/>
              <a:lstStyle/>
              <a:p>
                <a:endParaRPr lang="en-US"/>
              </a:p>
            </p:txBody>
          </p:sp>
          <p:sp>
            <p:nvSpPr>
              <p:cNvPr id="172131" name="Freeform 99"/>
              <p:cNvSpPr>
                <a:spLocks noChangeAspect="1"/>
              </p:cNvSpPr>
              <p:nvPr/>
            </p:nvSpPr>
            <p:spPr bwMode="auto">
              <a:xfrm>
                <a:off x="2079" y="17187"/>
                <a:ext cx="140" cy="312"/>
              </a:xfrm>
              <a:custGeom>
                <a:avLst/>
                <a:gdLst/>
                <a:ahLst/>
                <a:cxnLst>
                  <a:cxn ang="0">
                    <a:pos x="72" y="34"/>
                  </a:cxn>
                  <a:cxn ang="0">
                    <a:pos x="68" y="19"/>
                  </a:cxn>
                  <a:cxn ang="0">
                    <a:pos x="57" y="8"/>
                  </a:cxn>
                  <a:cxn ang="0">
                    <a:pos x="45" y="0"/>
                  </a:cxn>
                  <a:cxn ang="0">
                    <a:pos x="30" y="0"/>
                  </a:cxn>
                  <a:cxn ang="0">
                    <a:pos x="19" y="4"/>
                  </a:cxn>
                  <a:cxn ang="0">
                    <a:pos x="7" y="12"/>
                  </a:cxn>
                  <a:cxn ang="0">
                    <a:pos x="0" y="23"/>
                  </a:cxn>
                  <a:cxn ang="0">
                    <a:pos x="0" y="38"/>
                  </a:cxn>
                  <a:cxn ang="0">
                    <a:pos x="0" y="80"/>
                  </a:cxn>
                  <a:cxn ang="0">
                    <a:pos x="11" y="125"/>
                  </a:cxn>
                  <a:cxn ang="0">
                    <a:pos x="26" y="171"/>
                  </a:cxn>
                  <a:cxn ang="0">
                    <a:pos x="45" y="217"/>
                  </a:cxn>
                  <a:cxn ang="0">
                    <a:pos x="68" y="258"/>
                  </a:cxn>
                  <a:cxn ang="0">
                    <a:pos x="91" y="289"/>
                  </a:cxn>
                  <a:cxn ang="0">
                    <a:pos x="118" y="308"/>
                  </a:cxn>
                  <a:cxn ang="0">
                    <a:pos x="137" y="312"/>
                  </a:cxn>
                  <a:cxn ang="0">
                    <a:pos x="140" y="251"/>
                  </a:cxn>
                  <a:cxn ang="0">
                    <a:pos x="121" y="179"/>
                  </a:cxn>
                  <a:cxn ang="0">
                    <a:pos x="99" y="106"/>
                  </a:cxn>
                  <a:cxn ang="0">
                    <a:pos x="72" y="34"/>
                  </a:cxn>
                </a:cxnLst>
                <a:rect l="0" t="0" r="r" b="b"/>
                <a:pathLst>
                  <a:path w="140" h="312">
                    <a:moveTo>
                      <a:pt x="72" y="34"/>
                    </a:moveTo>
                    <a:lnTo>
                      <a:pt x="68" y="19"/>
                    </a:lnTo>
                    <a:lnTo>
                      <a:pt x="57" y="8"/>
                    </a:lnTo>
                    <a:lnTo>
                      <a:pt x="45" y="0"/>
                    </a:lnTo>
                    <a:lnTo>
                      <a:pt x="30" y="0"/>
                    </a:lnTo>
                    <a:lnTo>
                      <a:pt x="19" y="4"/>
                    </a:lnTo>
                    <a:lnTo>
                      <a:pt x="7" y="12"/>
                    </a:lnTo>
                    <a:lnTo>
                      <a:pt x="0" y="23"/>
                    </a:lnTo>
                    <a:lnTo>
                      <a:pt x="0" y="38"/>
                    </a:lnTo>
                    <a:lnTo>
                      <a:pt x="0" y="80"/>
                    </a:lnTo>
                    <a:lnTo>
                      <a:pt x="11" y="125"/>
                    </a:lnTo>
                    <a:lnTo>
                      <a:pt x="26" y="171"/>
                    </a:lnTo>
                    <a:lnTo>
                      <a:pt x="45" y="217"/>
                    </a:lnTo>
                    <a:lnTo>
                      <a:pt x="68" y="258"/>
                    </a:lnTo>
                    <a:lnTo>
                      <a:pt x="91" y="289"/>
                    </a:lnTo>
                    <a:lnTo>
                      <a:pt x="118" y="308"/>
                    </a:lnTo>
                    <a:lnTo>
                      <a:pt x="137" y="312"/>
                    </a:lnTo>
                    <a:lnTo>
                      <a:pt x="140" y="251"/>
                    </a:lnTo>
                    <a:lnTo>
                      <a:pt x="121" y="179"/>
                    </a:lnTo>
                    <a:lnTo>
                      <a:pt x="99" y="106"/>
                    </a:lnTo>
                    <a:lnTo>
                      <a:pt x="72" y="34"/>
                    </a:lnTo>
                    <a:close/>
                  </a:path>
                </a:pathLst>
              </a:custGeom>
              <a:solidFill>
                <a:srgbClr val="000000"/>
              </a:solidFill>
              <a:ln w="9525">
                <a:noFill/>
                <a:round/>
                <a:headEnd/>
                <a:tailEnd/>
              </a:ln>
            </p:spPr>
            <p:txBody>
              <a:bodyPr/>
              <a:lstStyle/>
              <a:p>
                <a:endParaRPr lang="en-US"/>
              </a:p>
            </p:txBody>
          </p:sp>
          <p:sp>
            <p:nvSpPr>
              <p:cNvPr id="172132" name="Freeform 100"/>
              <p:cNvSpPr>
                <a:spLocks noChangeAspect="1"/>
              </p:cNvSpPr>
              <p:nvPr/>
            </p:nvSpPr>
            <p:spPr bwMode="auto">
              <a:xfrm>
                <a:off x="1965" y="16959"/>
                <a:ext cx="121" cy="179"/>
              </a:xfrm>
              <a:custGeom>
                <a:avLst/>
                <a:gdLst/>
                <a:ahLst/>
                <a:cxnLst>
                  <a:cxn ang="0">
                    <a:pos x="64" y="23"/>
                  </a:cxn>
                  <a:cxn ang="0">
                    <a:pos x="64" y="27"/>
                  </a:cxn>
                  <a:cxn ang="0">
                    <a:pos x="64" y="27"/>
                  </a:cxn>
                  <a:cxn ang="0">
                    <a:pos x="64" y="27"/>
                  </a:cxn>
                  <a:cxn ang="0">
                    <a:pos x="64" y="27"/>
                  </a:cxn>
                  <a:cxn ang="0">
                    <a:pos x="61" y="15"/>
                  </a:cxn>
                  <a:cxn ang="0">
                    <a:pos x="49" y="4"/>
                  </a:cxn>
                  <a:cxn ang="0">
                    <a:pos x="38" y="0"/>
                  </a:cxn>
                  <a:cxn ang="0">
                    <a:pos x="23" y="0"/>
                  </a:cxn>
                  <a:cxn ang="0">
                    <a:pos x="11" y="4"/>
                  </a:cxn>
                  <a:cxn ang="0">
                    <a:pos x="4" y="15"/>
                  </a:cxn>
                  <a:cxn ang="0">
                    <a:pos x="0" y="27"/>
                  </a:cxn>
                  <a:cxn ang="0">
                    <a:pos x="0" y="38"/>
                  </a:cxn>
                  <a:cxn ang="0">
                    <a:pos x="4" y="57"/>
                  </a:cxn>
                  <a:cxn ang="0">
                    <a:pos x="11" y="80"/>
                  </a:cxn>
                  <a:cxn ang="0">
                    <a:pos x="26" y="107"/>
                  </a:cxn>
                  <a:cxn ang="0">
                    <a:pos x="45" y="129"/>
                  </a:cxn>
                  <a:cxn ang="0">
                    <a:pos x="64" y="152"/>
                  </a:cxn>
                  <a:cxn ang="0">
                    <a:pos x="87" y="167"/>
                  </a:cxn>
                  <a:cxn ang="0">
                    <a:pos x="106" y="179"/>
                  </a:cxn>
                  <a:cxn ang="0">
                    <a:pos x="121" y="179"/>
                  </a:cxn>
                  <a:cxn ang="0">
                    <a:pos x="118" y="141"/>
                  </a:cxn>
                  <a:cxn ang="0">
                    <a:pos x="102" y="95"/>
                  </a:cxn>
                  <a:cxn ang="0">
                    <a:pos x="80" y="53"/>
                  </a:cxn>
                  <a:cxn ang="0">
                    <a:pos x="64" y="23"/>
                  </a:cxn>
                </a:cxnLst>
                <a:rect l="0" t="0" r="r" b="b"/>
                <a:pathLst>
                  <a:path w="121" h="179">
                    <a:moveTo>
                      <a:pt x="64" y="23"/>
                    </a:moveTo>
                    <a:lnTo>
                      <a:pt x="64" y="27"/>
                    </a:lnTo>
                    <a:lnTo>
                      <a:pt x="64" y="27"/>
                    </a:lnTo>
                    <a:lnTo>
                      <a:pt x="64" y="27"/>
                    </a:lnTo>
                    <a:lnTo>
                      <a:pt x="64" y="27"/>
                    </a:lnTo>
                    <a:lnTo>
                      <a:pt x="61" y="15"/>
                    </a:lnTo>
                    <a:lnTo>
                      <a:pt x="49" y="4"/>
                    </a:lnTo>
                    <a:lnTo>
                      <a:pt x="38" y="0"/>
                    </a:lnTo>
                    <a:lnTo>
                      <a:pt x="23" y="0"/>
                    </a:lnTo>
                    <a:lnTo>
                      <a:pt x="11" y="4"/>
                    </a:lnTo>
                    <a:lnTo>
                      <a:pt x="4" y="15"/>
                    </a:lnTo>
                    <a:lnTo>
                      <a:pt x="0" y="27"/>
                    </a:lnTo>
                    <a:lnTo>
                      <a:pt x="0" y="38"/>
                    </a:lnTo>
                    <a:lnTo>
                      <a:pt x="4" y="57"/>
                    </a:lnTo>
                    <a:lnTo>
                      <a:pt x="11" y="80"/>
                    </a:lnTo>
                    <a:lnTo>
                      <a:pt x="26" y="107"/>
                    </a:lnTo>
                    <a:lnTo>
                      <a:pt x="45" y="129"/>
                    </a:lnTo>
                    <a:lnTo>
                      <a:pt x="64" y="152"/>
                    </a:lnTo>
                    <a:lnTo>
                      <a:pt x="87" y="167"/>
                    </a:lnTo>
                    <a:lnTo>
                      <a:pt x="106" y="179"/>
                    </a:lnTo>
                    <a:lnTo>
                      <a:pt x="121" y="179"/>
                    </a:lnTo>
                    <a:lnTo>
                      <a:pt x="118" y="141"/>
                    </a:lnTo>
                    <a:lnTo>
                      <a:pt x="102" y="95"/>
                    </a:lnTo>
                    <a:lnTo>
                      <a:pt x="80" y="53"/>
                    </a:lnTo>
                    <a:lnTo>
                      <a:pt x="64" y="23"/>
                    </a:lnTo>
                    <a:close/>
                  </a:path>
                </a:pathLst>
              </a:custGeom>
              <a:solidFill>
                <a:srgbClr val="000000"/>
              </a:solidFill>
              <a:ln w="9525">
                <a:noFill/>
                <a:round/>
                <a:headEnd/>
                <a:tailEnd/>
              </a:ln>
            </p:spPr>
            <p:txBody>
              <a:bodyPr/>
              <a:lstStyle/>
              <a:p>
                <a:endParaRPr lang="en-US"/>
              </a:p>
            </p:txBody>
          </p:sp>
          <p:sp>
            <p:nvSpPr>
              <p:cNvPr id="172133" name="Freeform 101"/>
              <p:cNvSpPr>
                <a:spLocks noChangeAspect="1"/>
              </p:cNvSpPr>
              <p:nvPr/>
            </p:nvSpPr>
            <p:spPr bwMode="auto">
              <a:xfrm>
                <a:off x="1862" y="16811"/>
                <a:ext cx="167" cy="118"/>
              </a:xfrm>
              <a:custGeom>
                <a:avLst/>
                <a:gdLst/>
                <a:ahLst/>
                <a:cxnLst>
                  <a:cxn ang="0">
                    <a:pos x="133" y="88"/>
                  </a:cxn>
                  <a:cxn ang="0">
                    <a:pos x="148" y="80"/>
                  </a:cxn>
                  <a:cxn ang="0">
                    <a:pos x="164" y="69"/>
                  </a:cxn>
                  <a:cxn ang="0">
                    <a:pos x="167" y="53"/>
                  </a:cxn>
                  <a:cxn ang="0">
                    <a:pos x="167" y="38"/>
                  </a:cxn>
                  <a:cxn ang="0">
                    <a:pos x="160" y="19"/>
                  </a:cxn>
                  <a:cxn ang="0">
                    <a:pos x="148" y="8"/>
                  </a:cxn>
                  <a:cxn ang="0">
                    <a:pos x="133" y="0"/>
                  </a:cxn>
                  <a:cxn ang="0">
                    <a:pos x="114" y="0"/>
                  </a:cxn>
                  <a:cxn ang="0">
                    <a:pos x="107" y="0"/>
                  </a:cxn>
                  <a:cxn ang="0">
                    <a:pos x="91" y="4"/>
                  </a:cxn>
                  <a:cxn ang="0">
                    <a:pos x="69" y="12"/>
                  </a:cxn>
                  <a:cxn ang="0">
                    <a:pos x="42" y="27"/>
                  </a:cxn>
                  <a:cxn ang="0">
                    <a:pos x="19" y="50"/>
                  </a:cxn>
                  <a:cxn ang="0">
                    <a:pos x="8" y="72"/>
                  </a:cxn>
                  <a:cxn ang="0">
                    <a:pos x="0" y="95"/>
                  </a:cxn>
                  <a:cxn ang="0">
                    <a:pos x="0" y="103"/>
                  </a:cxn>
                  <a:cxn ang="0">
                    <a:pos x="11" y="110"/>
                  </a:cxn>
                  <a:cxn ang="0">
                    <a:pos x="27" y="118"/>
                  </a:cxn>
                  <a:cxn ang="0">
                    <a:pos x="42" y="118"/>
                  </a:cxn>
                  <a:cxn ang="0">
                    <a:pos x="57" y="118"/>
                  </a:cxn>
                  <a:cxn ang="0">
                    <a:pos x="76" y="110"/>
                  </a:cxn>
                  <a:cxn ang="0">
                    <a:pos x="95" y="107"/>
                  </a:cxn>
                  <a:cxn ang="0">
                    <a:pos x="114" y="99"/>
                  </a:cxn>
                  <a:cxn ang="0">
                    <a:pos x="133" y="88"/>
                  </a:cxn>
                </a:cxnLst>
                <a:rect l="0" t="0" r="r" b="b"/>
                <a:pathLst>
                  <a:path w="167" h="118">
                    <a:moveTo>
                      <a:pt x="133" y="88"/>
                    </a:moveTo>
                    <a:lnTo>
                      <a:pt x="148" y="80"/>
                    </a:lnTo>
                    <a:lnTo>
                      <a:pt x="164" y="69"/>
                    </a:lnTo>
                    <a:lnTo>
                      <a:pt x="167" y="53"/>
                    </a:lnTo>
                    <a:lnTo>
                      <a:pt x="167" y="38"/>
                    </a:lnTo>
                    <a:lnTo>
                      <a:pt x="160" y="19"/>
                    </a:lnTo>
                    <a:lnTo>
                      <a:pt x="148" y="8"/>
                    </a:lnTo>
                    <a:lnTo>
                      <a:pt x="133" y="0"/>
                    </a:lnTo>
                    <a:lnTo>
                      <a:pt x="114" y="0"/>
                    </a:lnTo>
                    <a:lnTo>
                      <a:pt x="107" y="0"/>
                    </a:lnTo>
                    <a:lnTo>
                      <a:pt x="91" y="4"/>
                    </a:lnTo>
                    <a:lnTo>
                      <a:pt x="69" y="12"/>
                    </a:lnTo>
                    <a:lnTo>
                      <a:pt x="42" y="27"/>
                    </a:lnTo>
                    <a:lnTo>
                      <a:pt x="19" y="50"/>
                    </a:lnTo>
                    <a:lnTo>
                      <a:pt x="8" y="72"/>
                    </a:lnTo>
                    <a:lnTo>
                      <a:pt x="0" y="95"/>
                    </a:lnTo>
                    <a:lnTo>
                      <a:pt x="0" y="103"/>
                    </a:lnTo>
                    <a:lnTo>
                      <a:pt x="11" y="110"/>
                    </a:lnTo>
                    <a:lnTo>
                      <a:pt x="27" y="118"/>
                    </a:lnTo>
                    <a:lnTo>
                      <a:pt x="42" y="118"/>
                    </a:lnTo>
                    <a:lnTo>
                      <a:pt x="57" y="118"/>
                    </a:lnTo>
                    <a:lnTo>
                      <a:pt x="76" y="110"/>
                    </a:lnTo>
                    <a:lnTo>
                      <a:pt x="95" y="107"/>
                    </a:lnTo>
                    <a:lnTo>
                      <a:pt x="114" y="99"/>
                    </a:lnTo>
                    <a:lnTo>
                      <a:pt x="133" y="88"/>
                    </a:lnTo>
                    <a:close/>
                  </a:path>
                </a:pathLst>
              </a:custGeom>
              <a:solidFill>
                <a:srgbClr val="000000"/>
              </a:solidFill>
              <a:ln w="9525">
                <a:noFill/>
                <a:round/>
                <a:headEnd/>
                <a:tailEnd/>
              </a:ln>
            </p:spPr>
            <p:txBody>
              <a:bodyPr/>
              <a:lstStyle/>
              <a:p>
                <a:endParaRPr lang="en-US"/>
              </a:p>
            </p:txBody>
          </p:sp>
          <p:sp>
            <p:nvSpPr>
              <p:cNvPr id="172134" name="Freeform 102"/>
              <p:cNvSpPr>
                <a:spLocks noChangeAspect="1"/>
              </p:cNvSpPr>
              <p:nvPr/>
            </p:nvSpPr>
            <p:spPr bwMode="auto">
              <a:xfrm>
                <a:off x="1079" y="16614"/>
                <a:ext cx="642" cy="778"/>
              </a:xfrm>
              <a:custGeom>
                <a:avLst/>
                <a:gdLst/>
                <a:ahLst/>
                <a:cxnLst>
                  <a:cxn ang="0">
                    <a:pos x="236" y="117"/>
                  </a:cxn>
                  <a:cxn ang="0">
                    <a:pos x="190" y="152"/>
                  </a:cxn>
                  <a:cxn ang="0">
                    <a:pos x="148" y="190"/>
                  </a:cxn>
                  <a:cxn ang="0">
                    <a:pos x="106" y="235"/>
                  </a:cxn>
                  <a:cxn ang="0">
                    <a:pos x="72" y="281"/>
                  </a:cxn>
                  <a:cxn ang="0">
                    <a:pos x="45" y="330"/>
                  </a:cxn>
                  <a:cxn ang="0">
                    <a:pos x="23" y="379"/>
                  </a:cxn>
                  <a:cxn ang="0">
                    <a:pos x="7" y="429"/>
                  </a:cxn>
                  <a:cxn ang="0">
                    <a:pos x="0" y="482"/>
                  </a:cxn>
                  <a:cxn ang="0">
                    <a:pos x="7" y="562"/>
                  </a:cxn>
                  <a:cxn ang="0">
                    <a:pos x="38" y="626"/>
                  </a:cxn>
                  <a:cxn ang="0">
                    <a:pos x="83" y="683"/>
                  </a:cxn>
                  <a:cxn ang="0">
                    <a:pos x="141" y="725"/>
                  </a:cxn>
                  <a:cxn ang="0">
                    <a:pos x="209" y="755"/>
                  </a:cxn>
                  <a:cxn ang="0">
                    <a:pos x="285" y="774"/>
                  </a:cxn>
                  <a:cxn ang="0">
                    <a:pos x="357" y="778"/>
                  </a:cxn>
                  <a:cxn ang="0">
                    <a:pos x="429" y="767"/>
                  </a:cxn>
                  <a:cxn ang="0">
                    <a:pos x="445" y="767"/>
                  </a:cxn>
                  <a:cxn ang="0">
                    <a:pos x="460" y="759"/>
                  </a:cxn>
                  <a:cxn ang="0">
                    <a:pos x="471" y="744"/>
                  </a:cxn>
                  <a:cxn ang="0">
                    <a:pos x="475" y="729"/>
                  </a:cxn>
                  <a:cxn ang="0">
                    <a:pos x="471" y="721"/>
                  </a:cxn>
                  <a:cxn ang="0">
                    <a:pos x="460" y="721"/>
                  </a:cxn>
                  <a:cxn ang="0">
                    <a:pos x="445" y="717"/>
                  </a:cxn>
                  <a:cxn ang="0">
                    <a:pos x="426" y="717"/>
                  </a:cxn>
                  <a:cxn ang="0">
                    <a:pos x="403" y="717"/>
                  </a:cxn>
                  <a:cxn ang="0">
                    <a:pos x="384" y="717"/>
                  </a:cxn>
                  <a:cxn ang="0">
                    <a:pos x="365" y="717"/>
                  </a:cxn>
                  <a:cxn ang="0">
                    <a:pos x="353" y="717"/>
                  </a:cxn>
                  <a:cxn ang="0">
                    <a:pos x="315" y="714"/>
                  </a:cxn>
                  <a:cxn ang="0">
                    <a:pos x="281" y="710"/>
                  </a:cxn>
                  <a:cxn ang="0">
                    <a:pos x="243" y="706"/>
                  </a:cxn>
                  <a:cxn ang="0">
                    <a:pos x="205" y="695"/>
                  </a:cxn>
                  <a:cxn ang="0">
                    <a:pos x="167" y="683"/>
                  </a:cxn>
                  <a:cxn ang="0">
                    <a:pos x="129" y="657"/>
                  </a:cxn>
                  <a:cxn ang="0">
                    <a:pos x="95" y="623"/>
                  </a:cxn>
                  <a:cxn ang="0">
                    <a:pos x="57" y="573"/>
                  </a:cxn>
                  <a:cxn ang="0">
                    <a:pos x="49" y="516"/>
                  </a:cxn>
                  <a:cxn ang="0">
                    <a:pos x="53" y="463"/>
                  </a:cxn>
                  <a:cxn ang="0">
                    <a:pos x="68" y="410"/>
                  </a:cxn>
                  <a:cxn ang="0">
                    <a:pos x="91" y="360"/>
                  </a:cxn>
                  <a:cxn ang="0">
                    <a:pos x="125" y="315"/>
                  </a:cxn>
                  <a:cxn ang="0">
                    <a:pos x="163" y="269"/>
                  </a:cxn>
                  <a:cxn ang="0">
                    <a:pos x="205" y="231"/>
                  </a:cxn>
                  <a:cxn ang="0">
                    <a:pos x="255" y="193"/>
                  </a:cxn>
                  <a:cxn ang="0">
                    <a:pos x="304" y="159"/>
                  </a:cxn>
                  <a:cxn ang="0">
                    <a:pos x="357" y="129"/>
                  </a:cxn>
                  <a:cxn ang="0">
                    <a:pos x="410" y="102"/>
                  </a:cxn>
                  <a:cxn ang="0">
                    <a:pos x="460" y="79"/>
                  </a:cxn>
                  <a:cxn ang="0">
                    <a:pos x="513" y="61"/>
                  </a:cxn>
                  <a:cxn ang="0">
                    <a:pos x="559" y="42"/>
                  </a:cxn>
                  <a:cxn ang="0">
                    <a:pos x="604" y="30"/>
                  </a:cxn>
                  <a:cxn ang="0">
                    <a:pos x="642" y="23"/>
                  </a:cxn>
                  <a:cxn ang="0">
                    <a:pos x="616" y="7"/>
                  </a:cxn>
                  <a:cxn ang="0">
                    <a:pos x="574" y="0"/>
                  </a:cxn>
                  <a:cxn ang="0">
                    <a:pos x="525" y="7"/>
                  </a:cxn>
                  <a:cxn ang="0">
                    <a:pos x="468" y="19"/>
                  </a:cxn>
                  <a:cxn ang="0">
                    <a:pos x="403" y="38"/>
                  </a:cxn>
                  <a:cxn ang="0">
                    <a:pos x="342" y="61"/>
                  </a:cxn>
                  <a:cxn ang="0">
                    <a:pos x="285" y="91"/>
                  </a:cxn>
                  <a:cxn ang="0">
                    <a:pos x="236" y="117"/>
                  </a:cxn>
                </a:cxnLst>
                <a:rect l="0" t="0" r="r" b="b"/>
                <a:pathLst>
                  <a:path w="642" h="778">
                    <a:moveTo>
                      <a:pt x="236" y="117"/>
                    </a:moveTo>
                    <a:lnTo>
                      <a:pt x="190" y="152"/>
                    </a:lnTo>
                    <a:lnTo>
                      <a:pt x="148" y="190"/>
                    </a:lnTo>
                    <a:lnTo>
                      <a:pt x="106" y="235"/>
                    </a:lnTo>
                    <a:lnTo>
                      <a:pt x="72" y="281"/>
                    </a:lnTo>
                    <a:lnTo>
                      <a:pt x="45" y="330"/>
                    </a:lnTo>
                    <a:lnTo>
                      <a:pt x="23" y="379"/>
                    </a:lnTo>
                    <a:lnTo>
                      <a:pt x="7" y="429"/>
                    </a:lnTo>
                    <a:lnTo>
                      <a:pt x="0" y="482"/>
                    </a:lnTo>
                    <a:lnTo>
                      <a:pt x="7" y="562"/>
                    </a:lnTo>
                    <a:lnTo>
                      <a:pt x="38" y="626"/>
                    </a:lnTo>
                    <a:lnTo>
                      <a:pt x="83" y="683"/>
                    </a:lnTo>
                    <a:lnTo>
                      <a:pt x="141" y="725"/>
                    </a:lnTo>
                    <a:lnTo>
                      <a:pt x="209" y="755"/>
                    </a:lnTo>
                    <a:lnTo>
                      <a:pt x="285" y="774"/>
                    </a:lnTo>
                    <a:lnTo>
                      <a:pt x="357" y="778"/>
                    </a:lnTo>
                    <a:lnTo>
                      <a:pt x="429" y="767"/>
                    </a:lnTo>
                    <a:lnTo>
                      <a:pt x="445" y="767"/>
                    </a:lnTo>
                    <a:lnTo>
                      <a:pt x="460" y="759"/>
                    </a:lnTo>
                    <a:lnTo>
                      <a:pt x="471" y="744"/>
                    </a:lnTo>
                    <a:lnTo>
                      <a:pt x="475" y="729"/>
                    </a:lnTo>
                    <a:lnTo>
                      <a:pt x="471" y="721"/>
                    </a:lnTo>
                    <a:lnTo>
                      <a:pt x="460" y="721"/>
                    </a:lnTo>
                    <a:lnTo>
                      <a:pt x="445" y="717"/>
                    </a:lnTo>
                    <a:lnTo>
                      <a:pt x="426" y="717"/>
                    </a:lnTo>
                    <a:lnTo>
                      <a:pt x="403" y="717"/>
                    </a:lnTo>
                    <a:lnTo>
                      <a:pt x="384" y="717"/>
                    </a:lnTo>
                    <a:lnTo>
                      <a:pt x="365" y="717"/>
                    </a:lnTo>
                    <a:lnTo>
                      <a:pt x="353" y="717"/>
                    </a:lnTo>
                    <a:lnTo>
                      <a:pt x="315" y="714"/>
                    </a:lnTo>
                    <a:lnTo>
                      <a:pt x="281" y="710"/>
                    </a:lnTo>
                    <a:lnTo>
                      <a:pt x="243" y="706"/>
                    </a:lnTo>
                    <a:lnTo>
                      <a:pt x="205" y="695"/>
                    </a:lnTo>
                    <a:lnTo>
                      <a:pt x="167" y="683"/>
                    </a:lnTo>
                    <a:lnTo>
                      <a:pt x="129" y="657"/>
                    </a:lnTo>
                    <a:lnTo>
                      <a:pt x="95" y="623"/>
                    </a:lnTo>
                    <a:lnTo>
                      <a:pt x="57" y="573"/>
                    </a:lnTo>
                    <a:lnTo>
                      <a:pt x="49" y="516"/>
                    </a:lnTo>
                    <a:lnTo>
                      <a:pt x="53" y="463"/>
                    </a:lnTo>
                    <a:lnTo>
                      <a:pt x="68" y="410"/>
                    </a:lnTo>
                    <a:lnTo>
                      <a:pt x="91" y="360"/>
                    </a:lnTo>
                    <a:lnTo>
                      <a:pt x="125" y="315"/>
                    </a:lnTo>
                    <a:lnTo>
                      <a:pt x="163" y="269"/>
                    </a:lnTo>
                    <a:lnTo>
                      <a:pt x="205" y="231"/>
                    </a:lnTo>
                    <a:lnTo>
                      <a:pt x="255" y="193"/>
                    </a:lnTo>
                    <a:lnTo>
                      <a:pt x="304" y="159"/>
                    </a:lnTo>
                    <a:lnTo>
                      <a:pt x="357" y="129"/>
                    </a:lnTo>
                    <a:lnTo>
                      <a:pt x="410" y="102"/>
                    </a:lnTo>
                    <a:lnTo>
                      <a:pt x="460" y="79"/>
                    </a:lnTo>
                    <a:lnTo>
                      <a:pt x="513" y="61"/>
                    </a:lnTo>
                    <a:lnTo>
                      <a:pt x="559" y="42"/>
                    </a:lnTo>
                    <a:lnTo>
                      <a:pt x="604" y="30"/>
                    </a:lnTo>
                    <a:lnTo>
                      <a:pt x="642" y="23"/>
                    </a:lnTo>
                    <a:lnTo>
                      <a:pt x="616" y="7"/>
                    </a:lnTo>
                    <a:lnTo>
                      <a:pt x="574" y="0"/>
                    </a:lnTo>
                    <a:lnTo>
                      <a:pt x="525" y="7"/>
                    </a:lnTo>
                    <a:lnTo>
                      <a:pt x="468" y="19"/>
                    </a:lnTo>
                    <a:lnTo>
                      <a:pt x="403" y="38"/>
                    </a:lnTo>
                    <a:lnTo>
                      <a:pt x="342" y="61"/>
                    </a:lnTo>
                    <a:lnTo>
                      <a:pt x="285" y="91"/>
                    </a:lnTo>
                    <a:lnTo>
                      <a:pt x="236" y="117"/>
                    </a:lnTo>
                    <a:close/>
                  </a:path>
                </a:pathLst>
              </a:custGeom>
              <a:solidFill>
                <a:srgbClr val="000000"/>
              </a:solidFill>
              <a:ln w="9525">
                <a:noFill/>
                <a:round/>
                <a:headEnd/>
                <a:tailEnd/>
              </a:ln>
            </p:spPr>
            <p:txBody>
              <a:bodyPr/>
              <a:lstStyle/>
              <a:p>
                <a:endParaRPr lang="en-US"/>
              </a:p>
            </p:txBody>
          </p:sp>
          <p:sp>
            <p:nvSpPr>
              <p:cNvPr id="172135" name="Freeform 103"/>
              <p:cNvSpPr>
                <a:spLocks noChangeAspect="1"/>
              </p:cNvSpPr>
              <p:nvPr/>
            </p:nvSpPr>
            <p:spPr bwMode="auto">
              <a:xfrm>
                <a:off x="2181" y="16606"/>
                <a:ext cx="415" cy="604"/>
              </a:xfrm>
              <a:custGeom>
                <a:avLst/>
                <a:gdLst/>
                <a:ahLst/>
                <a:cxnLst>
                  <a:cxn ang="0">
                    <a:pos x="350" y="201"/>
                  </a:cxn>
                  <a:cxn ang="0">
                    <a:pos x="362" y="266"/>
                  </a:cxn>
                  <a:cxn ang="0">
                    <a:pos x="354" y="319"/>
                  </a:cxn>
                  <a:cxn ang="0">
                    <a:pos x="327" y="365"/>
                  </a:cxn>
                  <a:cxn ang="0">
                    <a:pos x="289" y="406"/>
                  </a:cxn>
                  <a:cxn ang="0">
                    <a:pos x="244" y="444"/>
                  </a:cxn>
                  <a:cxn ang="0">
                    <a:pos x="194" y="479"/>
                  </a:cxn>
                  <a:cxn ang="0">
                    <a:pos x="141" y="517"/>
                  </a:cxn>
                  <a:cxn ang="0">
                    <a:pos x="96" y="551"/>
                  </a:cxn>
                  <a:cxn ang="0">
                    <a:pos x="88" y="562"/>
                  </a:cxn>
                  <a:cxn ang="0">
                    <a:pos x="84" y="570"/>
                  </a:cxn>
                  <a:cxn ang="0">
                    <a:pos x="84" y="581"/>
                  </a:cxn>
                  <a:cxn ang="0">
                    <a:pos x="92" y="593"/>
                  </a:cxn>
                  <a:cxn ang="0">
                    <a:pos x="99" y="600"/>
                  </a:cxn>
                  <a:cxn ang="0">
                    <a:pos x="111" y="604"/>
                  </a:cxn>
                  <a:cxn ang="0">
                    <a:pos x="122" y="604"/>
                  </a:cxn>
                  <a:cxn ang="0">
                    <a:pos x="134" y="600"/>
                  </a:cxn>
                  <a:cxn ang="0">
                    <a:pos x="191" y="566"/>
                  </a:cxn>
                  <a:cxn ang="0">
                    <a:pos x="248" y="528"/>
                  </a:cxn>
                  <a:cxn ang="0">
                    <a:pos x="301" y="486"/>
                  </a:cxn>
                  <a:cxn ang="0">
                    <a:pos x="350" y="437"/>
                  </a:cxn>
                  <a:cxn ang="0">
                    <a:pos x="384" y="384"/>
                  </a:cxn>
                  <a:cxn ang="0">
                    <a:pos x="407" y="323"/>
                  </a:cxn>
                  <a:cxn ang="0">
                    <a:pos x="415" y="258"/>
                  </a:cxn>
                  <a:cxn ang="0">
                    <a:pos x="400" y="190"/>
                  </a:cxn>
                  <a:cxn ang="0">
                    <a:pos x="365" y="137"/>
                  </a:cxn>
                  <a:cxn ang="0">
                    <a:pos x="320" y="91"/>
                  </a:cxn>
                  <a:cxn ang="0">
                    <a:pos x="259" y="53"/>
                  </a:cxn>
                  <a:cxn ang="0">
                    <a:pos x="198" y="27"/>
                  </a:cxn>
                  <a:cxn ang="0">
                    <a:pos x="134" y="8"/>
                  </a:cxn>
                  <a:cxn ang="0">
                    <a:pos x="77" y="0"/>
                  </a:cxn>
                  <a:cxn ang="0">
                    <a:pos x="31" y="4"/>
                  </a:cxn>
                  <a:cxn ang="0">
                    <a:pos x="0" y="19"/>
                  </a:cxn>
                  <a:cxn ang="0">
                    <a:pos x="54" y="34"/>
                  </a:cxn>
                  <a:cxn ang="0">
                    <a:pos x="107" y="46"/>
                  </a:cxn>
                  <a:cxn ang="0">
                    <a:pos x="156" y="57"/>
                  </a:cxn>
                  <a:cxn ang="0">
                    <a:pos x="206" y="72"/>
                  </a:cxn>
                  <a:cxn ang="0">
                    <a:pos x="251" y="91"/>
                  </a:cxn>
                  <a:cxn ang="0">
                    <a:pos x="293" y="118"/>
                  </a:cxn>
                  <a:cxn ang="0">
                    <a:pos x="327" y="152"/>
                  </a:cxn>
                  <a:cxn ang="0">
                    <a:pos x="350" y="201"/>
                  </a:cxn>
                </a:cxnLst>
                <a:rect l="0" t="0" r="r" b="b"/>
                <a:pathLst>
                  <a:path w="415" h="604">
                    <a:moveTo>
                      <a:pt x="350" y="201"/>
                    </a:moveTo>
                    <a:lnTo>
                      <a:pt x="362" y="266"/>
                    </a:lnTo>
                    <a:lnTo>
                      <a:pt x="354" y="319"/>
                    </a:lnTo>
                    <a:lnTo>
                      <a:pt x="327" y="365"/>
                    </a:lnTo>
                    <a:lnTo>
                      <a:pt x="289" y="406"/>
                    </a:lnTo>
                    <a:lnTo>
                      <a:pt x="244" y="444"/>
                    </a:lnTo>
                    <a:lnTo>
                      <a:pt x="194" y="479"/>
                    </a:lnTo>
                    <a:lnTo>
                      <a:pt x="141" y="517"/>
                    </a:lnTo>
                    <a:lnTo>
                      <a:pt x="96" y="551"/>
                    </a:lnTo>
                    <a:lnTo>
                      <a:pt x="88" y="562"/>
                    </a:lnTo>
                    <a:lnTo>
                      <a:pt x="84" y="570"/>
                    </a:lnTo>
                    <a:lnTo>
                      <a:pt x="84" y="581"/>
                    </a:lnTo>
                    <a:lnTo>
                      <a:pt x="92" y="593"/>
                    </a:lnTo>
                    <a:lnTo>
                      <a:pt x="99" y="600"/>
                    </a:lnTo>
                    <a:lnTo>
                      <a:pt x="111" y="604"/>
                    </a:lnTo>
                    <a:lnTo>
                      <a:pt x="122" y="604"/>
                    </a:lnTo>
                    <a:lnTo>
                      <a:pt x="134" y="600"/>
                    </a:lnTo>
                    <a:lnTo>
                      <a:pt x="191" y="566"/>
                    </a:lnTo>
                    <a:lnTo>
                      <a:pt x="248" y="528"/>
                    </a:lnTo>
                    <a:lnTo>
                      <a:pt x="301" y="486"/>
                    </a:lnTo>
                    <a:lnTo>
                      <a:pt x="350" y="437"/>
                    </a:lnTo>
                    <a:lnTo>
                      <a:pt x="384" y="384"/>
                    </a:lnTo>
                    <a:lnTo>
                      <a:pt x="407" y="323"/>
                    </a:lnTo>
                    <a:lnTo>
                      <a:pt x="415" y="258"/>
                    </a:lnTo>
                    <a:lnTo>
                      <a:pt x="400" y="190"/>
                    </a:lnTo>
                    <a:lnTo>
                      <a:pt x="365" y="137"/>
                    </a:lnTo>
                    <a:lnTo>
                      <a:pt x="320" y="91"/>
                    </a:lnTo>
                    <a:lnTo>
                      <a:pt x="259" y="53"/>
                    </a:lnTo>
                    <a:lnTo>
                      <a:pt x="198" y="27"/>
                    </a:lnTo>
                    <a:lnTo>
                      <a:pt x="134" y="8"/>
                    </a:lnTo>
                    <a:lnTo>
                      <a:pt x="77" y="0"/>
                    </a:lnTo>
                    <a:lnTo>
                      <a:pt x="31" y="4"/>
                    </a:lnTo>
                    <a:lnTo>
                      <a:pt x="0" y="19"/>
                    </a:lnTo>
                    <a:lnTo>
                      <a:pt x="54" y="34"/>
                    </a:lnTo>
                    <a:lnTo>
                      <a:pt x="107" y="46"/>
                    </a:lnTo>
                    <a:lnTo>
                      <a:pt x="156" y="57"/>
                    </a:lnTo>
                    <a:lnTo>
                      <a:pt x="206" y="72"/>
                    </a:lnTo>
                    <a:lnTo>
                      <a:pt x="251" y="91"/>
                    </a:lnTo>
                    <a:lnTo>
                      <a:pt x="293" y="118"/>
                    </a:lnTo>
                    <a:lnTo>
                      <a:pt x="327" y="152"/>
                    </a:lnTo>
                    <a:lnTo>
                      <a:pt x="350" y="201"/>
                    </a:lnTo>
                    <a:close/>
                  </a:path>
                </a:pathLst>
              </a:custGeom>
              <a:solidFill>
                <a:srgbClr val="000000"/>
              </a:solidFill>
              <a:ln w="9525">
                <a:noFill/>
                <a:round/>
                <a:headEnd/>
                <a:tailEnd/>
              </a:ln>
            </p:spPr>
            <p:txBody>
              <a:bodyPr/>
              <a:lstStyle/>
              <a:p>
                <a:endParaRPr lang="en-US"/>
              </a:p>
            </p:txBody>
          </p:sp>
          <p:sp>
            <p:nvSpPr>
              <p:cNvPr id="172136" name="Freeform 104"/>
              <p:cNvSpPr>
                <a:spLocks noChangeAspect="1"/>
              </p:cNvSpPr>
              <p:nvPr/>
            </p:nvSpPr>
            <p:spPr bwMode="auto">
              <a:xfrm>
                <a:off x="668" y="16469"/>
                <a:ext cx="1046" cy="1254"/>
              </a:xfrm>
              <a:custGeom>
                <a:avLst/>
                <a:gdLst/>
                <a:ahLst/>
                <a:cxnLst>
                  <a:cxn ang="0">
                    <a:pos x="327" y="232"/>
                  </a:cxn>
                  <a:cxn ang="0">
                    <a:pos x="175" y="380"/>
                  </a:cxn>
                  <a:cxn ang="0">
                    <a:pos x="57" y="555"/>
                  </a:cxn>
                  <a:cxn ang="0">
                    <a:pos x="0" y="752"/>
                  </a:cxn>
                  <a:cxn ang="0">
                    <a:pos x="12" y="885"/>
                  </a:cxn>
                  <a:cxn ang="0">
                    <a:pos x="34" y="938"/>
                  </a:cxn>
                  <a:cxn ang="0">
                    <a:pos x="69" y="988"/>
                  </a:cxn>
                  <a:cxn ang="0">
                    <a:pos x="110" y="1030"/>
                  </a:cxn>
                  <a:cxn ang="0">
                    <a:pos x="183" y="1075"/>
                  </a:cxn>
                  <a:cxn ang="0">
                    <a:pos x="282" y="1124"/>
                  </a:cxn>
                  <a:cxn ang="0">
                    <a:pos x="388" y="1162"/>
                  </a:cxn>
                  <a:cxn ang="0">
                    <a:pos x="494" y="1193"/>
                  </a:cxn>
                  <a:cxn ang="0">
                    <a:pos x="605" y="1216"/>
                  </a:cxn>
                  <a:cxn ang="0">
                    <a:pos x="715" y="1231"/>
                  </a:cxn>
                  <a:cxn ang="0">
                    <a:pos x="829" y="1242"/>
                  </a:cxn>
                  <a:cxn ang="0">
                    <a:pos x="939" y="1250"/>
                  </a:cxn>
                  <a:cxn ang="0">
                    <a:pos x="1012" y="1254"/>
                  </a:cxn>
                  <a:cxn ang="0">
                    <a:pos x="1038" y="1231"/>
                  </a:cxn>
                  <a:cxn ang="0">
                    <a:pos x="1046" y="1193"/>
                  </a:cxn>
                  <a:cxn ang="0">
                    <a:pos x="1023" y="1166"/>
                  </a:cxn>
                  <a:cxn ang="0">
                    <a:pos x="955" y="1162"/>
                  </a:cxn>
                  <a:cxn ang="0">
                    <a:pos x="852" y="1159"/>
                  </a:cxn>
                  <a:cxn ang="0">
                    <a:pos x="749" y="1151"/>
                  </a:cxn>
                  <a:cxn ang="0">
                    <a:pos x="647" y="1136"/>
                  </a:cxn>
                  <a:cxn ang="0">
                    <a:pos x="544" y="1117"/>
                  </a:cxn>
                  <a:cxn ang="0">
                    <a:pos x="441" y="1090"/>
                  </a:cxn>
                  <a:cxn ang="0">
                    <a:pos x="342" y="1060"/>
                  </a:cxn>
                  <a:cxn ang="0">
                    <a:pos x="247" y="1014"/>
                  </a:cxn>
                  <a:cxn ang="0">
                    <a:pos x="164" y="965"/>
                  </a:cxn>
                  <a:cxn ang="0">
                    <a:pos x="114" y="889"/>
                  </a:cxn>
                  <a:cxn ang="0">
                    <a:pos x="99" y="790"/>
                  </a:cxn>
                  <a:cxn ang="0">
                    <a:pos x="122" y="654"/>
                  </a:cxn>
                  <a:cxn ang="0">
                    <a:pos x="164" y="547"/>
                  </a:cxn>
                  <a:cxn ang="0">
                    <a:pos x="221" y="452"/>
                  </a:cxn>
                  <a:cxn ang="0">
                    <a:pos x="289" y="369"/>
                  </a:cxn>
                  <a:cxn ang="0">
                    <a:pos x="369" y="293"/>
                  </a:cxn>
                  <a:cxn ang="0">
                    <a:pos x="468" y="213"/>
                  </a:cxn>
                  <a:cxn ang="0">
                    <a:pos x="586" y="137"/>
                  </a:cxn>
                  <a:cxn ang="0">
                    <a:pos x="711" y="73"/>
                  </a:cxn>
                  <a:cxn ang="0">
                    <a:pos x="821" y="23"/>
                  </a:cxn>
                  <a:cxn ang="0">
                    <a:pos x="825" y="0"/>
                  </a:cxn>
                  <a:cxn ang="0">
                    <a:pos x="715" y="19"/>
                  </a:cxn>
                  <a:cxn ang="0">
                    <a:pos x="586" y="65"/>
                  </a:cxn>
                  <a:cxn ang="0">
                    <a:pos x="460" y="130"/>
                  </a:cxn>
                </a:cxnLst>
                <a:rect l="0" t="0" r="r" b="b"/>
                <a:pathLst>
                  <a:path w="1046" h="1254">
                    <a:moveTo>
                      <a:pt x="407" y="168"/>
                    </a:moveTo>
                    <a:lnTo>
                      <a:pt x="327" y="232"/>
                    </a:lnTo>
                    <a:lnTo>
                      <a:pt x="247" y="304"/>
                    </a:lnTo>
                    <a:lnTo>
                      <a:pt x="175" y="380"/>
                    </a:lnTo>
                    <a:lnTo>
                      <a:pt x="110" y="464"/>
                    </a:lnTo>
                    <a:lnTo>
                      <a:pt x="57" y="555"/>
                    </a:lnTo>
                    <a:lnTo>
                      <a:pt x="19" y="650"/>
                    </a:lnTo>
                    <a:lnTo>
                      <a:pt x="0" y="752"/>
                    </a:lnTo>
                    <a:lnTo>
                      <a:pt x="4" y="859"/>
                    </a:lnTo>
                    <a:lnTo>
                      <a:pt x="12" y="885"/>
                    </a:lnTo>
                    <a:lnTo>
                      <a:pt x="23" y="916"/>
                    </a:lnTo>
                    <a:lnTo>
                      <a:pt x="34" y="938"/>
                    </a:lnTo>
                    <a:lnTo>
                      <a:pt x="50" y="965"/>
                    </a:lnTo>
                    <a:lnTo>
                      <a:pt x="69" y="988"/>
                    </a:lnTo>
                    <a:lnTo>
                      <a:pt x="88" y="1011"/>
                    </a:lnTo>
                    <a:lnTo>
                      <a:pt x="110" y="1030"/>
                    </a:lnTo>
                    <a:lnTo>
                      <a:pt x="133" y="1045"/>
                    </a:lnTo>
                    <a:lnTo>
                      <a:pt x="183" y="1075"/>
                    </a:lnTo>
                    <a:lnTo>
                      <a:pt x="232" y="1102"/>
                    </a:lnTo>
                    <a:lnTo>
                      <a:pt x="282" y="1124"/>
                    </a:lnTo>
                    <a:lnTo>
                      <a:pt x="335" y="1143"/>
                    </a:lnTo>
                    <a:lnTo>
                      <a:pt x="388" y="1162"/>
                    </a:lnTo>
                    <a:lnTo>
                      <a:pt x="441" y="1178"/>
                    </a:lnTo>
                    <a:lnTo>
                      <a:pt x="494" y="1193"/>
                    </a:lnTo>
                    <a:lnTo>
                      <a:pt x="548" y="1204"/>
                    </a:lnTo>
                    <a:lnTo>
                      <a:pt x="605" y="1216"/>
                    </a:lnTo>
                    <a:lnTo>
                      <a:pt x="662" y="1223"/>
                    </a:lnTo>
                    <a:lnTo>
                      <a:pt x="715" y="1231"/>
                    </a:lnTo>
                    <a:lnTo>
                      <a:pt x="772" y="1238"/>
                    </a:lnTo>
                    <a:lnTo>
                      <a:pt x="829" y="1242"/>
                    </a:lnTo>
                    <a:lnTo>
                      <a:pt x="886" y="1246"/>
                    </a:lnTo>
                    <a:lnTo>
                      <a:pt x="939" y="1250"/>
                    </a:lnTo>
                    <a:lnTo>
                      <a:pt x="996" y="1254"/>
                    </a:lnTo>
                    <a:lnTo>
                      <a:pt x="1012" y="1254"/>
                    </a:lnTo>
                    <a:lnTo>
                      <a:pt x="1027" y="1242"/>
                    </a:lnTo>
                    <a:lnTo>
                      <a:pt x="1038" y="1231"/>
                    </a:lnTo>
                    <a:lnTo>
                      <a:pt x="1046" y="1212"/>
                    </a:lnTo>
                    <a:lnTo>
                      <a:pt x="1046" y="1193"/>
                    </a:lnTo>
                    <a:lnTo>
                      <a:pt x="1038" y="1178"/>
                    </a:lnTo>
                    <a:lnTo>
                      <a:pt x="1023" y="1166"/>
                    </a:lnTo>
                    <a:lnTo>
                      <a:pt x="1008" y="1162"/>
                    </a:lnTo>
                    <a:lnTo>
                      <a:pt x="955" y="1162"/>
                    </a:lnTo>
                    <a:lnTo>
                      <a:pt x="905" y="1162"/>
                    </a:lnTo>
                    <a:lnTo>
                      <a:pt x="852" y="1159"/>
                    </a:lnTo>
                    <a:lnTo>
                      <a:pt x="802" y="1155"/>
                    </a:lnTo>
                    <a:lnTo>
                      <a:pt x="749" y="1151"/>
                    </a:lnTo>
                    <a:lnTo>
                      <a:pt x="696" y="1143"/>
                    </a:lnTo>
                    <a:lnTo>
                      <a:pt x="647" y="1136"/>
                    </a:lnTo>
                    <a:lnTo>
                      <a:pt x="593" y="1128"/>
                    </a:lnTo>
                    <a:lnTo>
                      <a:pt x="544" y="1117"/>
                    </a:lnTo>
                    <a:lnTo>
                      <a:pt x="491" y="1105"/>
                    </a:lnTo>
                    <a:lnTo>
                      <a:pt x="441" y="1090"/>
                    </a:lnTo>
                    <a:lnTo>
                      <a:pt x="392" y="1075"/>
                    </a:lnTo>
                    <a:lnTo>
                      <a:pt x="342" y="1060"/>
                    </a:lnTo>
                    <a:lnTo>
                      <a:pt x="297" y="1037"/>
                    </a:lnTo>
                    <a:lnTo>
                      <a:pt x="247" y="1014"/>
                    </a:lnTo>
                    <a:lnTo>
                      <a:pt x="202" y="992"/>
                    </a:lnTo>
                    <a:lnTo>
                      <a:pt x="164" y="965"/>
                    </a:lnTo>
                    <a:lnTo>
                      <a:pt x="133" y="927"/>
                    </a:lnTo>
                    <a:lnTo>
                      <a:pt x="114" y="889"/>
                    </a:lnTo>
                    <a:lnTo>
                      <a:pt x="99" y="843"/>
                    </a:lnTo>
                    <a:lnTo>
                      <a:pt x="99" y="790"/>
                    </a:lnTo>
                    <a:lnTo>
                      <a:pt x="107" y="722"/>
                    </a:lnTo>
                    <a:lnTo>
                      <a:pt x="122" y="654"/>
                    </a:lnTo>
                    <a:lnTo>
                      <a:pt x="137" y="604"/>
                    </a:lnTo>
                    <a:lnTo>
                      <a:pt x="164" y="547"/>
                    </a:lnTo>
                    <a:lnTo>
                      <a:pt x="194" y="498"/>
                    </a:lnTo>
                    <a:lnTo>
                      <a:pt x="221" y="452"/>
                    </a:lnTo>
                    <a:lnTo>
                      <a:pt x="255" y="411"/>
                    </a:lnTo>
                    <a:lnTo>
                      <a:pt x="289" y="369"/>
                    </a:lnTo>
                    <a:lnTo>
                      <a:pt x="327" y="331"/>
                    </a:lnTo>
                    <a:lnTo>
                      <a:pt x="369" y="293"/>
                    </a:lnTo>
                    <a:lnTo>
                      <a:pt x="418" y="251"/>
                    </a:lnTo>
                    <a:lnTo>
                      <a:pt x="468" y="213"/>
                    </a:lnTo>
                    <a:lnTo>
                      <a:pt x="525" y="175"/>
                    </a:lnTo>
                    <a:lnTo>
                      <a:pt x="586" y="137"/>
                    </a:lnTo>
                    <a:lnTo>
                      <a:pt x="650" y="103"/>
                    </a:lnTo>
                    <a:lnTo>
                      <a:pt x="711" y="73"/>
                    </a:lnTo>
                    <a:lnTo>
                      <a:pt x="768" y="46"/>
                    </a:lnTo>
                    <a:lnTo>
                      <a:pt x="821" y="23"/>
                    </a:lnTo>
                    <a:lnTo>
                      <a:pt x="867" y="4"/>
                    </a:lnTo>
                    <a:lnTo>
                      <a:pt x="825" y="0"/>
                    </a:lnTo>
                    <a:lnTo>
                      <a:pt x="772" y="4"/>
                    </a:lnTo>
                    <a:lnTo>
                      <a:pt x="715" y="19"/>
                    </a:lnTo>
                    <a:lnTo>
                      <a:pt x="650" y="38"/>
                    </a:lnTo>
                    <a:lnTo>
                      <a:pt x="586" y="65"/>
                    </a:lnTo>
                    <a:lnTo>
                      <a:pt x="521" y="95"/>
                    </a:lnTo>
                    <a:lnTo>
                      <a:pt x="460" y="130"/>
                    </a:lnTo>
                    <a:lnTo>
                      <a:pt x="407" y="168"/>
                    </a:lnTo>
                    <a:close/>
                  </a:path>
                </a:pathLst>
              </a:custGeom>
              <a:solidFill>
                <a:srgbClr val="000000"/>
              </a:solidFill>
              <a:ln w="9525">
                <a:noFill/>
                <a:round/>
                <a:headEnd/>
                <a:tailEnd/>
              </a:ln>
            </p:spPr>
            <p:txBody>
              <a:bodyPr/>
              <a:lstStyle/>
              <a:p>
                <a:endParaRPr lang="en-US"/>
              </a:p>
            </p:txBody>
          </p:sp>
          <p:sp>
            <p:nvSpPr>
              <p:cNvPr id="172137" name="Freeform 105"/>
              <p:cNvSpPr>
                <a:spLocks noChangeAspect="1"/>
              </p:cNvSpPr>
              <p:nvPr/>
            </p:nvSpPr>
            <p:spPr bwMode="auto">
              <a:xfrm>
                <a:off x="2143" y="16428"/>
                <a:ext cx="913" cy="835"/>
              </a:xfrm>
              <a:custGeom>
                <a:avLst/>
                <a:gdLst/>
                <a:ahLst/>
                <a:cxnLst>
                  <a:cxn ang="0">
                    <a:pos x="761" y="258"/>
                  </a:cxn>
                  <a:cxn ang="0">
                    <a:pos x="803" y="303"/>
                  </a:cxn>
                  <a:cxn ang="0">
                    <a:pos x="826" y="357"/>
                  </a:cxn>
                  <a:cxn ang="0">
                    <a:pos x="841" y="414"/>
                  </a:cxn>
                  <a:cxn ang="0">
                    <a:pos x="841" y="474"/>
                  </a:cxn>
                  <a:cxn ang="0">
                    <a:pos x="833" y="524"/>
                  </a:cxn>
                  <a:cxn ang="0">
                    <a:pos x="818" y="565"/>
                  </a:cxn>
                  <a:cxn ang="0">
                    <a:pos x="791" y="607"/>
                  </a:cxn>
                  <a:cxn ang="0">
                    <a:pos x="765" y="641"/>
                  </a:cxn>
                  <a:cxn ang="0">
                    <a:pos x="730" y="679"/>
                  </a:cxn>
                  <a:cxn ang="0">
                    <a:pos x="696" y="710"/>
                  </a:cxn>
                  <a:cxn ang="0">
                    <a:pos x="662" y="744"/>
                  </a:cxn>
                  <a:cxn ang="0">
                    <a:pos x="628" y="778"/>
                  </a:cxn>
                  <a:cxn ang="0">
                    <a:pos x="620" y="790"/>
                  </a:cxn>
                  <a:cxn ang="0">
                    <a:pos x="616" y="801"/>
                  </a:cxn>
                  <a:cxn ang="0">
                    <a:pos x="620" y="812"/>
                  </a:cxn>
                  <a:cxn ang="0">
                    <a:pos x="628" y="824"/>
                  </a:cxn>
                  <a:cxn ang="0">
                    <a:pos x="639" y="831"/>
                  </a:cxn>
                  <a:cxn ang="0">
                    <a:pos x="651" y="835"/>
                  </a:cxn>
                  <a:cxn ang="0">
                    <a:pos x="666" y="831"/>
                  </a:cxn>
                  <a:cxn ang="0">
                    <a:pos x="677" y="824"/>
                  </a:cxn>
                  <a:cxn ang="0">
                    <a:pos x="753" y="774"/>
                  </a:cxn>
                  <a:cxn ang="0">
                    <a:pos x="814" y="710"/>
                  </a:cxn>
                  <a:cxn ang="0">
                    <a:pos x="867" y="634"/>
                  </a:cxn>
                  <a:cxn ang="0">
                    <a:pos x="902" y="554"/>
                  </a:cxn>
                  <a:cxn ang="0">
                    <a:pos x="913" y="467"/>
                  </a:cxn>
                  <a:cxn ang="0">
                    <a:pos x="905" y="383"/>
                  </a:cxn>
                  <a:cxn ang="0">
                    <a:pos x="875" y="303"/>
                  </a:cxn>
                  <a:cxn ang="0">
                    <a:pos x="814" y="231"/>
                  </a:cxn>
                  <a:cxn ang="0">
                    <a:pos x="768" y="193"/>
                  </a:cxn>
                  <a:cxn ang="0">
                    <a:pos x="715" y="159"/>
                  </a:cxn>
                  <a:cxn ang="0">
                    <a:pos x="654" y="129"/>
                  </a:cxn>
                  <a:cxn ang="0">
                    <a:pos x="594" y="102"/>
                  </a:cxn>
                  <a:cxn ang="0">
                    <a:pos x="529" y="79"/>
                  </a:cxn>
                  <a:cxn ang="0">
                    <a:pos x="461" y="60"/>
                  </a:cxn>
                  <a:cxn ang="0">
                    <a:pos x="396" y="41"/>
                  </a:cxn>
                  <a:cxn ang="0">
                    <a:pos x="327" y="26"/>
                  </a:cxn>
                  <a:cxn ang="0">
                    <a:pos x="267" y="15"/>
                  </a:cxn>
                  <a:cxn ang="0">
                    <a:pos x="206" y="7"/>
                  </a:cxn>
                  <a:cxn ang="0">
                    <a:pos x="153" y="0"/>
                  </a:cxn>
                  <a:cxn ang="0">
                    <a:pos x="103" y="0"/>
                  </a:cxn>
                  <a:cxn ang="0">
                    <a:pos x="61" y="0"/>
                  </a:cxn>
                  <a:cxn ang="0">
                    <a:pos x="31" y="3"/>
                  </a:cxn>
                  <a:cxn ang="0">
                    <a:pos x="12" y="11"/>
                  </a:cxn>
                  <a:cxn ang="0">
                    <a:pos x="0" y="19"/>
                  </a:cxn>
                  <a:cxn ang="0">
                    <a:pos x="38" y="26"/>
                  </a:cxn>
                  <a:cxn ang="0">
                    <a:pos x="80" y="30"/>
                  </a:cxn>
                  <a:cxn ang="0">
                    <a:pos x="122" y="38"/>
                  </a:cxn>
                  <a:cxn ang="0">
                    <a:pos x="168" y="45"/>
                  </a:cxn>
                  <a:cxn ang="0">
                    <a:pos x="217" y="53"/>
                  </a:cxn>
                  <a:cxn ang="0">
                    <a:pos x="267" y="60"/>
                  </a:cxn>
                  <a:cxn ang="0">
                    <a:pos x="316" y="72"/>
                  </a:cxn>
                  <a:cxn ang="0">
                    <a:pos x="369" y="83"/>
                  </a:cxn>
                  <a:cxn ang="0">
                    <a:pos x="419" y="98"/>
                  </a:cxn>
                  <a:cxn ang="0">
                    <a:pos x="472" y="114"/>
                  </a:cxn>
                  <a:cxn ang="0">
                    <a:pos x="525" y="133"/>
                  </a:cxn>
                  <a:cxn ang="0">
                    <a:pos x="575" y="152"/>
                  </a:cxn>
                  <a:cxn ang="0">
                    <a:pos x="624" y="174"/>
                  </a:cxn>
                  <a:cxn ang="0">
                    <a:pos x="673" y="197"/>
                  </a:cxn>
                  <a:cxn ang="0">
                    <a:pos x="719" y="228"/>
                  </a:cxn>
                  <a:cxn ang="0">
                    <a:pos x="761" y="258"/>
                  </a:cxn>
                </a:cxnLst>
                <a:rect l="0" t="0" r="r" b="b"/>
                <a:pathLst>
                  <a:path w="913" h="835">
                    <a:moveTo>
                      <a:pt x="761" y="258"/>
                    </a:moveTo>
                    <a:lnTo>
                      <a:pt x="803" y="303"/>
                    </a:lnTo>
                    <a:lnTo>
                      <a:pt x="826" y="357"/>
                    </a:lnTo>
                    <a:lnTo>
                      <a:pt x="841" y="414"/>
                    </a:lnTo>
                    <a:lnTo>
                      <a:pt x="841" y="474"/>
                    </a:lnTo>
                    <a:lnTo>
                      <a:pt x="833" y="524"/>
                    </a:lnTo>
                    <a:lnTo>
                      <a:pt x="818" y="565"/>
                    </a:lnTo>
                    <a:lnTo>
                      <a:pt x="791" y="607"/>
                    </a:lnTo>
                    <a:lnTo>
                      <a:pt x="765" y="641"/>
                    </a:lnTo>
                    <a:lnTo>
                      <a:pt x="730" y="679"/>
                    </a:lnTo>
                    <a:lnTo>
                      <a:pt x="696" y="710"/>
                    </a:lnTo>
                    <a:lnTo>
                      <a:pt x="662" y="744"/>
                    </a:lnTo>
                    <a:lnTo>
                      <a:pt x="628" y="778"/>
                    </a:lnTo>
                    <a:lnTo>
                      <a:pt x="620" y="790"/>
                    </a:lnTo>
                    <a:lnTo>
                      <a:pt x="616" y="801"/>
                    </a:lnTo>
                    <a:lnTo>
                      <a:pt x="620" y="812"/>
                    </a:lnTo>
                    <a:lnTo>
                      <a:pt x="628" y="824"/>
                    </a:lnTo>
                    <a:lnTo>
                      <a:pt x="639" y="831"/>
                    </a:lnTo>
                    <a:lnTo>
                      <a:pt x="651" y="835"/>
                    </a:lnTo>
                    <a:lnTo>
                      <a:pt x="666" y="831"/>
                    </a:lnTo>
                    <a:lnTo>
                      <a:pt x="677" y="824"/>
                    </a:lnTo>
                    <a:lnTo>
                      <a:pt x="753" y="774"/>
                    </a:lnTo>
                    <a:lnTo>
                      <a:pt x="814" y="710"/>
                    </a:lnTo>
                    <a:lnTo>
                      <a:pt x="867" y="634"/>
                    </a:lnTo>
                    <a:lnTo>
                      <a:pt x="902" y="554"/>
                    </a:lnTo>
                    <a:lnTo>
                      <a:pt x="913" y="467"/>
                    </a:lnTo>
                    <a:lnTo>
                      <a:pt x="905" y="383"/>
                    </a:lnTo>
                    <a:lnTo>
                      <a:pt x="875" y="303"/>
                    </a:lnTo>
                    <a:lnTo>
                      <a:pt x="814" y="231"/>
                    </a:lnTo>
                    <a:lnTo>
                      <a:pt x="768" y="193"/>
                    </a:lnTo>
                    <a:lnTo>
                      <a:pt x="715" y="159"/>
                    </a:lnTo>
                    <a:lnTo>
                      <a:pt x="654" y="129"/>
                    </a:lnTo>
                    <a:lnTo>
                      <a:pt x="594" y="102"/>
                    </a:lnTo>
                    <a:lnTo>
                      <a:pt x="529" y="79"/>
                    </a:lnTo>
                    <a:lnTo>
                      <a:pt x="461" y="60"/>
                    </a:lnTo>
                    <a:lnTo>
                      <a:pt x="396" y="41"/>
                    </a:lnTo>
                    <a:lnTo>
                      <a:pt x="327" y="26"/>
                    </a:lnTo>
                    <a:lnTo>
                      <a:pt x="267" y="15"/>
                    </a:lnTo>
                    <a:lnTo>
                      <a:pt x="206" y="7"/>
                    </a:lnTo>
                    <a:lnTo>
                      <a:pt x="153" y="0"/>
                    </a:lnTo>
                    <a:lnTo>
                      <a:pt x="103" y="0"/>
                    </a:lnTo>
                    <a:lnTo>
                      <a:pt x="61" y="0"/>
                    </a:lnTo>
                    <a:lnTo>
                      <a:pt x="31" y="3"/>
                    </a:lnTo>
                    <a:lnTo>
                      <a:pt x="12" y="11"/>
                    </a:lnTo>
                    <a:lnTo>
                      <a:pt x="0" y="19"/>
                    </a:lnTo>
                    <a:lnTo>
                      <a:pt x="38" y="26"/>
                    </a:lnTo>
                    <a:lnTo>
                      <a:pt x="80" y="30"/>
                    </a:lnTo>
                    <a:lnTo>
                      <a:pt x="122" y="38"/>
                    </a:lnTo>
                    <a:lnTo>
                      <a:pt x="168" y="45"/>
                    </a:lnTo>
                    <a:lnTo>
                      <a:pt x="217" y="53"/>
                    </a:lnTo>
                    <a:lnTo>
                      <a:pt x="267" y="60"/>
                    </a:lnTo>
                    <a:lnTo>
                      <a:pt x="316" y="72"/>
                    </a:lnTo>
                    <a:lnTo>
                      <a:pt x="369" y="83"/>
                    </a:lnTo>
                    <a:lnTo>
                      <a:pt x="419" y="98"/>
                    </a:lnTo>
                    <a:lnTo>
                      <a:pt x="472" y="114"/>
                    </a:lnTo>
                    <a:lnTo>
                      <a:pt x="525" y="133"/>
                    </a:lnTo>
                    <a:lnTo>
                      <a:pt x="575" y="152"/>
                    </a:lnTo>
                    <a:lnTo>
                      <a:pt x="624" y="174"/>
                    </a:lnTo>
                    <a:lnTo>
                      <a:pt x="673" y="197"/>
                    </a:lnTo>
                    <a:lnTo>
                      <a:pt x="719" y="228"/>
                    </a:lnTo>
                    <a:lnTo>
                      <a:pt x="761" y="258"/>
                    </a:lnTo>
                    <a:close/>
                  </a:path>
                </a:pathLst>
              </a:custGeom>
              <a:solidFill>
                <a:srgbClr val="000000"/>
              </a:solidFill>
              <a:ln w="9525">
                <a:noFill/>
                <a:round/>
                <a:headEnd/>
                <a:tailEnd/>
              </a:ln>
            </p:spPr>
            <p:txBody>
              <a:bodyPr/>
              <a:lstStyle/>
              <a:p>
                <a:endParaRPr lang="en-US"/>
              </a:p>
            </p:txBody>
          </p:sp>
          <p:sp>
            <p:nvSpPr>
              <p:cNvPr id="172138" name="Freeform 106"/>
              <p:cNvSpPr>
                <a:spLocks noChangeAspect="1"/>
              </p:cNvSpPr>
              <p:nvPr/>
            </p:nvSpPr>
            <p:spPr bwMode="auto">
              <a:xfrm>
                <a:off x="307" y="16880"/>
                <a:ext cx="373" cy="782"/>
              </a:xfrm>
              <a:custGeom>
                <a:avLst/>
                <a:gdLst/>
                <a:ahLst/>
                <a:cxnLst>
                  <a:cxn ang="0">
                    <a:pos x="0" y="425"/>
                  </a:cxn>
                  <a:cxn ang="0">
                    <a:pos x="0" y="489"/>
                  </a:cxn>
                  <a:cxn ang="0">
                    <a:pos x="15" y="550"/>
                  </a:cxn>
                  <a:cxn ang="0">
                    <a:pos x="42" y="607"/>
                  </a:cxn>
                  <a:cxn ang="0">
                    <a:pos x="80" y="656"/>
                  </a:cxn>
                  <a:cxn ang="0">
                    <a:pos x="125" y="698"/>
                  </a:cxn>
                  <a:cxn ang="0">
                    <a:pos x="179" y="736"/>
                  </a:cxn>
                  <a:cxn ang="0">
                    <a:pos x="240" y="763"/>
                  </a:cxn>
                  <a:cxn ang="0">
                    <a:pos x="300" y="778"/>
                  </a:cxn>
                  <a:cxn ang="0">
                    <a:pos x="319" y="782"/>
                  </a:cxn>
                  <a:cxn ang="0">
                    <a:pos x="338" y="774"/>
                  </a:cxn>
                  <a:cxn ang="0">
                    <a:pos x="354" y="763"/>
                  </a:cxn>
                  <a:cxn ang="0">
                    <a:pos x="361" y="748"/>
                  </a:cxn>
                  <a:cxn ang="0">
                    <a:pos x="361" y="729"/>
                  </a:cxn>
                  <a:cxn ang="0">
                    <a:pos x="357" y="710"/>
                  </a:cxn>
                  <a:cxn ang="0">
                    <a:pos x="346" y="694"/>
                  </a:cxn>
                  <a:cxn ang="0">
                    <a:pos x="327" y="687"/>
                  </a:cxn>
                  <a:cxn ang="0">
                    <a:pos x="266" y="664"/>
                  </a:cxn>
                  <a:cxn ang="0">
                    <a:pos x="209" y="634"/>
                  </a:cxn>
                  <a:cxn ang="0">
                    <a:pos x="164" y="592"/>
                  </a:cxn>
                  <a:cxn ang="0">
                    <a:pos x="129" y="546"/>
                  </a:cxn>
                  <a:cxn ang="0">
                    <a:pos x="106" y="489"/>
                  </a:cxn>
                  <a:cxn ang="0">
                    <a:pos x="95" y="429"/>
                  </a:cxn>
                  <a:cxn ang="0">
                    <a:pos x="95" y="364"/>
                  </a:cxn>
                  <a:cxn ang="0">
                    <a:pos x="114" y="296"/>
                  </a:cxn>
                  <a:cxn ang="0">
                    <a:pos x="141" y="246"/>
                  </a:cxn>
                  <a:cxn ang="0">
                    <a:pos x="183" y="197"/>
                  </a:cxn>
                  <a:cxn ang="0">
                    <a:pos x="228" y="151"/>
                  </a:cxn>
                  <a:cxn ang="0">
                    <a:pos x="278" y="110"/>
                  </a:cxn>
                  <a:cxn ang="0">
                    <a:pos x="319" y="76"/>
                  </a:cxn>
                  <a:cxn ang="0">
                    <a:pos x="354" y="41"/>
                  </a:cxn>
                  <a:cxn ang="0">
                    <a:pos x="373" y="19"/>
                  </a:cxn>
                  <a:cxn ang="0">
                    <a:pos x="373" y="0"/>
                  </a:cxn>
                  <a:cxn ang="0">
                    <a:pos x="331" y="15"/>
                  </a:cxn>
                  <a:cxn ang="0">
                    <a:pos x="278" y="41"/>
                  </a:cxn>
                  <a:cxn ang="0">
                    <a:pos x="221" y="87"/>
                  </a:cxn>
                  <a:cxn ang="0">
                    <a:pos x="160" y="140"/>
                  </a:cxn>
                  <a:cxn ang="0">
                    <a:pos x="103" y="201"/>
                  </a:cxn>
                  <a:cxn ang="0">
                    <a:pos x="57" y="273"/>
                  </a:cxn>
                  <a:cxn ang="0">
                    <a:pos x="19" y="349"/>
                  </a:cxn>
                  <a:cxn ang="0">
                    <a:pos x="0" y="425"/>
                  </a:cxn>
                </a:cxnLst>
                <a:rect l="0" t="0" r="r" b="b"/>
                <a:pathLst>
                  <a:path w="373" h="782">
                    <a:moveTo>
                      <a:pt x="0" y="425"/>
                    </a:moveTo>
                    <a:lnTo>
                      <a:pt x="0" y="489"/>
                    </a:lnTo>
                    <a:lnTo>
                      <a:pt x="15" y="550"/>
                    </a:lnTo>
                    <a:lnTo>
                      <a:pt x="42" y="607"/>
                    </a:lnTo>
                    <a:lnTo>
                      <a:pt x="80" y="656"/>
                    </a:lnTo>
                    <a:lnTo>
                      <a:pt x="125" y="698"/>
                    </a:lnTo>
                    <a:lnTo>
                      <a:pt x="179" y="736"/>
                    </a:lnTo>
                    <a:lnTo>
                      <a:pt x="240" y="763"/>
                    </a:lnTo>
                    <a:lnTo>
                      <a:pt x="300" y="778"/>
                    </a:lnTo>
                    <a:lnTo>
                      <a:pt x="319" y="782"/>
                    </a:lnTo>
                    <a:lnTo>
                      <a:pt x="338" y="774"/>
                    </a:lnTo>
                    <a:lnTo>
                      <a:pt x="354" y="763"/>
                    </a:lnTo>
                    <a:lnTo>
                      <a:pt x="361" y="748"/>
                    </a:lnTo>
                    <a:lnTo>
                      <a:pt x="361" y="729"/>
                    </a:lnTo>
                    <a:lnTo>
                      <a:pt x="357" y="710"/>
                    </a:lnTo>
                    <a:lnTo>
                      <a:pt x="346" y="694"/>
                    </a:lnTo>
                    <a:lnTo>
                      <a:pt x="327" y="687"/>
                    </a:lnTo>
                    <a:lnTo>
                      <a:pt x="266" y="664"/>
                    </a:lnTo>
                    <a:lnTo>
                      <a:pt x="209" y="634"/>
                    </a:lnTo>
                    <a:lnTo>
                      <a:pt x="164" y="592"/>
                    </a:lnTo>
                    <a:lnTo>
                      <a:pt x="129" y="546"/>
                    </a:lnTo>
                    <a:lnTo>
                      <a:pt x="106" y="489"/>
                    </a:lnTo>
                    <a:lnTo>
                      <a:pt x="95" y="429"/>
                    </a:lnTo>
                    <a:lnTo>
                      <a:pt x="95" y="364"/>
                    </a:lnTo>
                    <a:lnTo>
                      <a:pt x="114" y="296"/>
                    </a:lnTo>
                    <a:lnTo>
                      <a:pt x="141" y="246"/>
                    </a:lnTo>
                    <a:lnTo>
                      <a:pt x="183" y="197"/>
                    </a:lnTo>
                    <a:lnTo>
                      <a:pt x="228" y="151"/>
                    </a:lnTo>
                    <a:lnTo>
                      <a:pt x="278" y="110"/>
                    </a:lnTo>
                    <a:lnTo>
                      <a:pt x="319" y="76"/>
                    </a:lnTo>
                    <a:lnTo>
                      <a:pt x="354" y="41"/>
                    </a:lnTo>
                    <a:lnTo>
                      <a:pt x="373" y="19"/>
                    </a:lnTo>
                    <a:lnTo>
                      <a:pt x="373" y="0"/>
                    </a:lnTo>
                    <a:lnTo>
                      <a:pt x="331" y="15"/>
                    </a:lnTo>
                    <a:lnTo>
                      <a:pt x="278" y="41"/>
                    </a:lnTo>
                    <a:lnTo>
                      <a:pt x="221" y="87"/>
                    </a:lnTo>
                    <a:lnTo>
                      <a:pt x="160" y="140"/>
                    </a:lnTo>
                    <a:lnTo>
                      <a:pt x="103" y="201"/>
                    </a:lnTo>
                    <a:lnTo>
                      <a:pt x="57" y="273"/>
                    </a:lnTo>
                    <a:lnTo>
                      <a:pt x="19" y="349"/>
                    </a:lnTo>
                    <a:lnTo>
                      <a:pt x="0" y="425"/>
                    </a:lnTo>
                    <a:close/>
                  </a:path>
                </a:pathLst>
              </a:custGeom>
              <a:solidFill>
                <a:srgbClr val="000000"/>
              </a:solidFill>
              <a:ln w="9525">
                <a:noFill/>
                <a:round/>
                <a:headEnd/>
                <a:tailEnd/>
              </a:ln>
            </p:spPr>
            <p:txBody>
              <a:bodyPr/>
              <a:lstStyle/>
              <a:p>
                <a:endParaRPr lang="en-US"/>
              </a:p>
            </p:txBody>
          </p:sp>
          <p:sp>
            <p:nvSpPr>
              <p:cNvPr id="172139" name="Freeform 107"/>
              <p:cNvSpPr>
                <a:spLocks noChangeAspect="1"/>
              </p:cNvSpPr>
              <p:nvPr/>
            </p:nvSpPr>
            <p:spPr bwMode="auto">
              <a:xfrm>
                <a:off x="2900" y="16375"/>
                <a:ext cx="795" cy="1025"/>
              </a:xfrm>
              <a:custGeom>
                <a:avLst/>
                <a:gdLst/>
                <a:ahLst/>
                <a:cxnLst>
                  <a:cxn ang="0">
                    <a:pos x="673" y="410"/>
                  </a:cxn>
                  <a:cxn ang="0">
                    <a:pos x="711" y="474"/>
                  </a:cxn>
                  <a:cxn ang="0">
                    <a:pos x="730" y="543"/>
                  </a:cxn>
                  <a:cxn ang="0">
                    <a:pos x="719" y="618"/>
                  </a:cxn>
                  <a:cxn ang="0">
                    <a:pos x="673" y="691"/>
                  </a:cxn>
                  <a:cxn ang="0">
                    <a:pos x="608" y="755"/>
                  </a:cxn>
                  <a:cxn ang="0">
                    <a:pos x="536" y="812"/>
                  </a:cxn>
                  <a:cxn ang="0">
                    <a:pos x="460" y="873"/>
                  </a:cxn>
                  <a:cxn ang="0">
                    <a:pos x="414" y="918"/>
                  </a:cxn>
                  <a:cxn ang="0">
                    <a:pos x="399" y="949"/>
                  </a:cxn>
                  <a:cxn ang="0">
                    <a:pos x="388" y="979"/>
                  </a:cxn>
                  <a:cxn ang="0">
                    <a:pos x="395" y="1010"/>
                  </a:cxn>
                  <a:cxn ang="0">
                    <a:pos x="422" y="1025"/>
                  </a:cxn>
                  <a:cxn ang="0">
                    <a:pos x="449" y="1021"/>
                  </a:cxn>
                  <a:cxn ang="0">
                    <a:pos x="498" y="964"/>
                  </a:cxn>
                  <a:cxn ang="0">
                    <a:pos x="582" y="888"/>
                  </a:cxn>
                  <a:cxn ang="0">
                    <a:pos x="669" y="812"/>
                  </a:cxn>
                  <a:cxn ang="0">
                    <a:pos x="745" y="725"/>
                  </a:cxn>
                  <a:cxn ang="0">
                    <a:pos x="791" y="615"/>
                  </a:cxn>
                  <a:cxn ang="0">
                    <a:pos x="787" y="501"/>
                  </a:cxn>
                  <a:cxn ang="0">
                    <a:pos x="738" y="394"/>
                  </a:cxn>
                  <a:cxn ang="0">
                    <a:pos x="658" y="307"/>
                  </a:cxn>
                  <a:cxn ang="0">
                    <a:pos x="570" y="250"/>
                  </a:cxn>
                  <a:cxn ang="0">
                    <a:pos x="487" y="201"/>
                  </a:cxn>
                  <a:cxn ang="0">
                    <a:pos x="395" y="151"/>
                  </a:cxn>
                  <a:cxn ang="0">
                    <a:pos x="300" y="102"/>
                  </a:cxn>
                  <a:cxn ang="0">
                    <a:pos x="213" y="60"/>
                  </a:cxn>
                  <a:cxn ang="0">
                    <a:pos x="129" y="26"/>
                  </a:cxn>
                  <a:cxn ang="0">
                    <a:pos x="65" y="3"/>
                  </a:cxn>
                  <a:cxn ang="0">
                    <a:pos x="15" y="0"/>
                  </a:cxn>
                  <a:cxn ang="0">
                    <a:pos x="34" y="26"/>
                  </a:cxn>
                  <a:cxn ang="0">
                    <a:pos x="114" y="64"/>
                  </a:cxn>
                  <a:cxn ang="0">
                    <a:pos x="194" y="102"/>
                  </a:cxn>
                  <a:cxn ang="0">
                    <a:pos x="278" y="144"/>
                  </a:cxn>
                  <a:cxn ang="0">
                    <a:pos x="365" y="189"/>
                  </a:cxn>
                  <a:cxn ang="0">
                    <a:pos x="449" y="235"/>
                  </a:cxn>
                  <a:cxn ang="0">
                    <a:pos x="532" y="292"/>
                  </a:cxn>
                  <a:cxn ang="0">
                    <a:pos x="608" y="349"/>
                  </a:cxn>
                </a:cxnLst>
                <a:rect l="0" t="0" r="r" b="b"/>
                <a:pathLst>
                  <a:path w="795" h="1025">
                    <a:moveTo>
                      <a:pt x="646" y="383"/>
                    </a:moveTo>
                    <a:lnTo>
                      <a:pt x="673" y="410"/>
                    </a:lnTo>
                    <a:lnTo>
                      <a:pt x="692" y="440"/>
                    </a:lnTo>
                    <a:lnTo>
                      <a:pt x="711" y="474"/>
                    </a:lnTo>
                    <a:lnTo>
                      <a:pt x="722" y="508"/>
                    </a:lnTo>
                    <a:lnTo>
                      <a:pt x="730" y="543"/>
                    </a:lnTo>
                    <a:lnTo>
                      <a:pt x="726" y="581"/>
                    </a:lnTo>
                    <a:lnTo>
                      <a:pt x="719" y="618"/>
                    </a:lnTo>
                    <a:lnTo>
                      <a:pt x="700" y="653"/>
                    </a:lnTo>
                    <a:lnTo>
                      <a:pt x="673" y="691"/>
                    </a:lnTo>
                    <a:lnTo>
                      <a:pt x="643" y="725"/>
                    </a:lnTo>
                    <a:lnTo>
                      <a:pt x="608" y="755"/>
                    </a:lnTo>
                    <a:lnTo>
                      <a:pt x="574" y="786"/>
                    </a:lnTo>
                    <a:lnTo>
                      <a:pt x="536" y="812"/>
                    </a:lnTo>
                    <a:lnTo>
                      <a:pt x="498" y="843"/>
                    </a:lnTo>
                    <a:lnTo>
                      <a:pt x="460" y="873"/>
                    </a:lnTo>
                    <a:lnTo>
                      <a:pt x="426" y="907"/>
                    </a:lnTo>
                    <a:lnTo>
                      <a:pt x="414" y="918"/>
                    </a:lnTo>
                    <a:lnTo>
                      <a:pt x="407" y="934"/>
                    </a:lnTo>
                    <a:lnTo>
                      <a:pt x="399" y="949"/>
                    </a:lnTo>
                    <a:lnTo>
                      <a:pt x="392" y="964"/>
                    </a:lnTo>
                    <a:lnTo>
                      <a:pt x="388" y="979"/>
                    </a:lnTo>
                    <a:lnTo>
                      <a:pt x="388" y="994"/>
                    </a:lnTo>
                    <a:lnTo>
                      <a:pt x="395" y="1010"/>
                    </a:lnTo>
                    <a:lnTo>
                      <a:pt x="407" y="1021"/>
                    </a:lnTo>
                    <a:lnTo>
                      <a:pt x="422" y="1025"/>
                    </a:lnTo>
                    <a:lnTo>
                      <a:pt x="437" y="1025"/>
                    </a:lnTo>
                    <a:lnTo>
                      <a:pt x="449" y="1021"/>
                    </a:lnTo>
                    <a:lnTo>
                      <a:pt x="460" y="1010"/>
                    </a:lnTo>
                    <a:lnTo>
                      <a:pt x="498" y="964"/>
                    </a:lnTo>
                    <a:lnTo>
                      <a:pt x="540" y="926"/>
                    </a:lnTo>
                    <a:lnTo>
                      <a:pt x="582" y="888"/>
                    </a:lnTo>
                    <a:lnTo>
                      <a:pt x="627" y="850"/>
                    </a:lnTo>
                    <a:lnTo>
                      <a:pt x="669" y="812"/>
                    </a:lnTo>
                    <a:lnTo>
                      <a:pt x="711" y="770"/>
                    </a:lnTo>
                    <a:lnTo>
                      <a:pt x="745" y="725"/>
                    </a:lnTo>
                    <a:lnTo>
                      <a:pt x="772" y="675"/>
                    </a:lnTo>
                    <a:lnTo>
                      <a:pt x="791" y="615"/>
                    </a:lnTo>
                    <a:lnTo>
                      <a:pt x="795" y="558"/>
                    </a:lnTo>
                    <a:lnTo>
                      <a:pt x="787" y="501"/>
                    </a:lnTo>
                    <a:lnTo>
                      <a:pt x="768" y="444"/>
                    </a:lnTo>
                    <a:lnTo>
                      <a:pt x="738" y="394"/>
                    </a:lnTo>
                    <a:lnTo>
                      <a:pt x="703" y="345"/>
                    </a:lnTo>
                    <a:lnTo>
                      <a:pt x="658" y="307"/>
                    </a:lnTo>
                    <a:lnTo>
                      <a:pt x="608" y="273"/>
                    </a:lnTo>
                    <a:lnTo>
                      <a:pt x="570" y="250"/>
                    </a:lnTo>
                    <a:lnTo>
                      <a:pt x="529" y="227"/>
                    </a:lnTo>
                    <a:lnTo>
                      <a:pt x="487" y="201"/>
                    </a:lnTo>
                    <a:lnTo>
                      <a:pt x="441" y="178"/>
                    </a:lnTo>
                    <a:lnTo>
                      <a:pt x="395" y="151"/>
                    </a:lnTo>
                    <a:lnTo>
                      <a:pt x="346" y="129"/>
                    </a:lnTo>
                    <a:lnTo>
                      <a:pt x="300" y="102"/>
                    </a:lnTo>
                    <a:lnTo>
                      <a:pt x="255" y="79"/>
                    </a:lnTo>
                    <a:lnTo>
                      <a:pt x="213" y="60"/>
                    </a:lnTo>
                    <a:lnTo>
                      <a:pt x="171" y="41"/>
                    </a:lnTo>
                    <a:lnTo>
                      <a:pt x="129" y="26"/>
                    </a:lnTo>
                    <a:lnTo>
                      <a:pt x="95" y="15"/>
                    </a:lnTo>
                    <a:lnTo>
                      <a:pt x="65" y="3"/>
                    </a:lnTo>
                    <a:lnTo>
                      <a:pt x="38" y="0"/>
                    </a:lnTo>
                    <a:lnTo>
                      <a:pt x="15" y="0"/>
                    </a:lnTo>
                    <a:lnTo>
                      <a:pt x="0" y="7"/>
                    </a:lnTo>
                    <a:lnTo>
                      <a:pt x="34" y="26"/>
                    </a:lnTo>
                    <a:lnTo>
                      <a:pt x="72" y="45"/>
                    </a:lnTo>
                    <a:lnTo>
                      <a:pt x="114" y="64"/>
                    </a:lnTo>
                    <a:lnTo>
                      <a:pt x="152" y="83"/>
                    </a:lnTo>
                    <a:lnTo>
                      <a:pt x="194" y="102"/>
                    </a:lnTo>
                    <a:lnTo>
                      <a:pt x="236" y="121"/>
                    </a:lnTo>
                    <a:lnTo>
                      <a:pt x="278" y="144"/>
                    </a:lnTo>
                    <a:lnTo>
                      <a:pt x="319" y="167"/>
                    </a:lnTo>
                    <a:lnTo>
                      <a:pt x="365" y="189"/>
                    </a:lnTo>
                    <a:lnTo>
                      <a:pt x="407" y="212"/>
                    </a:lnTo>
                    <a:lnTo>
                      <a:pt x="449" y="235"/>
                    </a:lnTo>
                    <a:lnTo>
                      <a:pt x="491" y="262"/>
                    </a:lnTo>
                    <a:lnTo>
                      <a:pt x="532" y="292"/>
                    </a:lnTo>
                    <a:lnTo>
                      <a:pt x="570" y="318"/>
                    </a:lnTo>
                    <a:lnTo>
                      <a:pt x="608" y="349"/>
                    </a:lnTo>
                    <a:lnTo>
                      <a:pt x="646" y="383"/>
                    </a:lnTo>
                    <a:close/>
                  </a:path>
                </a:pathLst>
              </a:custGeom>
              <a:solidFill>
                <a:srgbClr val="000000"/>
              </a:solidFill>
              <a:ln w="9525">
                <a:noFill/>
                <a:round/>
                <a:headEnd/>
                <a:tailEnd/>
              </a:ln>
            </p:spPr>
            <p:txBody>
              <a:bodyPr/>
              <a:lstStyle/>
              <a:p>
                <a:endParaRPr lang="en-US"/>
              </a:p>
            </p:txBody>
          </p:sp>
        </p:grpSp>
      </p:grpSp>
      <p:grpSp>
        <p:nvGrpSpPr>
          <p:cNvPr id="172140" name="Group 108"/>
          <p:cNvGrpSpPr>
            <a:grpSpLocks/>
          </p:cNvGrpSpPr>
          <p:nvPr/>
        </p:nvGrpSpPr>
        <p:grpSpPr bwMode="auto">
          <a:xfrm>
            <a:off x="7104063" y="4076701"/>
            <a:ext cx="1008062" cy="682625"/>
            <a:chOff x="2120" y="2460"/>
            <a:chExt cx="662" cy="471"/>
          </a:xfrm>
        </p:grpSpPr>
        <p:sp>
          <p:nvSpPr>
            <p:cNvPr id="172141" name="Freeform 109"/>
            <p:cNvSpPr>
              <a:spLocks/>
            </p:cNvSpPr>
            <p:nvPr/>
          </p:nvSpPr>
          <p:spPr bwMode="auto">
            <a:xfrm>
              <a:off x="2341" y="2595"/>
              <a:ext cx="441" cy="296"/>
            </a:xfrm>
            <a:custGeom>
              <a:avLst/>
              <a:gdLst/>
              <a:ahLst/>
              <a:cxnLst>
                <a:cxn ang="0">
                  <a:pos x="1048" y="87"/>
                </a:cxn>
                <a:cxn ang="0">
                  <a:pos x="1084" y="170"/>
                </a:cxn>
                <a:cxn ang="0">
                  <a:pos x="1108" y="220"/>
                </a:cxn>
                <a:cxn ang="0">
                  <a:pos x="1166" y="256"/>
                </a:cxn>
                <a:cxn ang="0">
                  <a:pos x="1238" y="300"/>
                </a:cxn>
                <a:cxn ang="0">
                  <a:pos x="1271" y="314"/>
                </a:cxn>
                <a:cxn ang="0">
                  <a:pos x="1299" y="314"/>
                </a:cxn>
                <a:cxn ang="0">
                  <a:pos x="1322" y="326"/>
                </a:cxn>
                <a:cxn ang="0">
                  <a:pos x="1323" y="367"/>
                </a:cxn>
                <a:cxn ang="0">
                  <a:pos x="1314" y="431"/>
                </a:cxn>
                <a:cxn ang="0">
                  <a:pos x="1285" y="467"/>
                </a:cxn>
                <a:cxn ang="0">
                  <a:pos x="1289" y="517"/>
                </a:cxn>
                <a:cxn ang="0">
                  <a:pos x="1225" y="552"/>
                </a:cxn>
                <a:cxn ang="0">
                  <a:pos x="1156" y="547"/>
                </a:cxn>
                <a:cxn ang="0">
                  <a:pos x="1128" y="546"/>
                </a:cxn>
                <a:cxn ang="0">
                  <a:pos x="1109" y="545"/>
                </a:cxn>
                <a:cxn ang="0">
                  <a:pos x="1110" y="494"/>
                </a:cxn>
                <a:cxn ang="0">
                  <a:pos x="1078" y="442"/>
                </a:cxn>
                <a:cxn ang="0">
                  <a:pos x="1026" y="416"/>
                </a:cxn>
                <a:cxn ang="0">
                  <a:pos x="986" y="412"/>
                </a:cxn>
                <a:cxn ang="0">
                  <a:pos x="943" y="419"/>
                </a:cxn>
                <a:cxn ang="0">
                  <a:pos x="899" y="437"/>
                </a:cxn>
                <a:cxn ang="0">
                  <a:pos x="857" y="471"/>
                </a:cxn>
                <a:cxn ang="0">
                  <a:pos x="819" y="523"/>
                </a:cxn>
                <a:cxn ang="0">
                  <a:pos x="792" y="546"/>
                </a:cxn>
                <a:cxn ang="0">
                  <a:pos x="739" y="549"/>
                </a:cxn>
                <a:cxn ang="0">
                  <a:pos x="667" y="550"/>
                </a:cxn>
                <a:cxn ang="0">
                  <a:pos x="595" y="550"/>
                </a:cxn>
                <a:cxn ang="0">
                  <a:pos x="543" y="548"/>
                </a:cxn>
                <a:cxn ang="0">
                  <a:pos x="535" y="517"/>
                </a:cxn>
                <a:cxn ang="0">
                  <a:pos x="523" y="454"/>
                </a:cxn>
                <a:cxn ang="0">
                  <a:pos x="487" y="422"/>
                </a:cxn>
                <a:cxn ang="0">
                  <a:pos x="456" y="412"/>
                </a:cxn>
                <a:cxn ang="0">
                  <a:pos x="418" y="408"/>
                </a:cxn>
                <a:cxn ang="0">
                  <a:pos x="369" y="415"/>
                </a:cxn>
                <a:cxn ang="0">
                  <a:pos x="313" y="443"/>
                </a:cxn>
                <a:cxn ang="0">
                  <a:pos x="254" y="499"/>
                </a:cxn>
                <a:cxn ang="0">
                  <a:pos x="206" y="557"/>
                </a:cxn>
                <a:cxn ang="0">
                  <a:pos x="184" y="558"/>
                </a:cxn>
                <a:cxn ang="0">
                  <a:pos x="169" y="580"/>
                </a:cxn>
                <a:cxn ang="0">
                  <a:pos x="137" y="588"/>
                </a:cxn>
                <a:cxn ang="0">
                  <a:pos x="66" y="591"/>
                </a:cxn>
                <a:cxn ang="0">
                  <a:pos x="17" y="589"/>
                </a:cxn>
                <a:cxn ang="0">
                  <a:pos x="0" y="504"/>
                </a:cxn>
                <a:cxn ang="0">
                  <a:pos x="17" y="475"/>
                </a:cxn>
                <a:cxn ang="0">
                  <a:pos x="37" y="474"/>
                </a:cxn>
                <a:cxn ang="0">
                  <a:pos x="54" y="474"/>
                </a:cxn>
                <a:cxn ang="0">
                  <a:pos x="89" y="351"/>
                </a:cxn>
                <a:cxn ang="0">
                  <a:pos x="149" y="161"/>
                </a:cxn>
                <a:cxn ang="0">
                  <a:pos x="176" y="78"/>
                </a:cxn>
                <a:cxn ang="0">
                  <a:pos x="194" y="50"/>
                </a:cxn>
                <a:cxn ang="0">
                  <a:pos x="229" y="30"/>
                </a:cxn>
                <a:cxn ang="0">
                  <a:pos x="286" y="16"/>
                </a:cxn>
                <a:cxn ang="0">
                  <a:pos x="413" y="5"/>
                </a:cxn>
                <a:cxn ang="0">
                  <a:pos x="584" y="0"/>
                </a:cxn>
                <a:cxn ang="0">
                  <a:pos x="769" y="3"/>
                </a:cxn>
                <a:cxn ang="0">
                  <a:pos x="931" y="21"/>
                </a:cxn>
              </a:cxnLst>
              <a:rect l="0" t="0" r="r" b="b"/>
              <a:pathLst>
                <a:path w="1325" h="591">
                  <a:moveTo>
                    <a:pt x="1009" y="43"/>
                  </a:moveTo>
                  <a:lnTo>
                    <a:pt x="1030" y="63"/>
                  </a:lnTo>
                  <a:lnTo>
                    <a:pt x="1048" y="87"/>
                  </a:lnTo>
                  <a:lnTo>
                    <a:pt x="1062" y="114"/>
                  </a:lnTo>
                  <a:lnTo>
                    <a:pt x="1073" y="143"/>
                  </a:lnTo>
                  <a:lnTo>
                    <a:pt x="1084" y="170"/>
                  </a:lnTo>
                  <a:lnTo>
                    <a:pt x="1092" y="192"/>
                  </a:lnTo>
                  <a:lnTo>
                    <a:pt x="1100" y="211"/>
                  </a:lnTo>
                  <a:lnTo>
                    <a:pt x="1108" y="220"/>
                  </a:lnTo>
                  <a:lnTo>
                    <a:pt x="1122" y="229"/>
                  </a:lnTo>
                  <a:lnTo>
                    <a:pt x="1142" y="241"/>
                  </a:lnTo>
                  <a:lnTo>
                    <a:pt x="1166" y="256"/>
                  </a:lnTo>
                  <a:lnTo>
                    <a:pt x="1192" y="271"/>
                  </a:lnTo>
                  <a:lnTo>
                    <a:pt x="1217" y="286"/>
                  </a:lnTo>
                  <a:lnTo>
                    <a:pt x="1238" y="300"/>
                  </a:lnTo>
                  <a:lnTo>
                    <a:pt x="1255" y="309"/>
                  </a:lnTo>
                  <a:lnTo>
                    <a:pt x="1265" y="316"/>
                  </a:lnTo>
                  <a:lnTo>
                    <a:pt x="1271" y="314"/>
                  </a:lnTo>
                  <a:lnTo>
                    <a:pt x="1279" y="313"/>
                  </a:lnTo>
                  <a:lnTo>
                    <a:pt x="1289" y="313"/>
                  </a:lnTo>
                  <a:lnTo>
                    <a:pt x="1299" y="314"/>
                  </a:lnTo>
                  <a:lnTo>
                    <a:pt x="1309" y="317"/>
                  </a:lnTo>
                  <a:lnTo>
                    <a:pt x="1317" y="321"/>
                  </a:lnTo>
                  <a:lnTo>
                    <a:pt x="1322" y="326"/>
                  </a:lnTo>
                  <a:lnTo>
                    <a:pt x="1325" y="335"/>
                  </a:lnTo>
                  <a:lnTo>
                    <a:pt x="1325" y="349"/>
                  </a:lnTo>
                  <a:lnTo>
                    <a:pt x="1323" y="367"/>
                  </a:lnTo>
                  <a:lnTo>
                    <a:pt x="1322" y="389"/>
                  </a:lnTo>
                  <a:lnTo>
                    <a:pt x="1319" y="411"/>
                  </a:lnTo>
                  <a:lnTo>
                    <a:pt x="1314" y="431"/>
                  </a:lnTo>
                  <a:lnTo>
                    <a:pt x="1307" y="450"/>
                  </a:lnTo>
                  <a:lnTo>
                    <a:pt x="1298" y="461"/>
                  </a:lnTo>
                  <a:lnTo>
                    <a:pt x="1285" y="467"/>
                  </a:lnTo>
                  <a:lnTo>
                    <a:pt x="1295" y="483"/>
                  </a:lnTo>
                  <a:lnTo>
                    <a:pt x="1297" y="500"/>
                  </a:lnTo>
                  <a:lnTo>
                    <a:pt x="1289" y="517"/>
                  </a:lnTo>
                  <a:lnTo>
                    <a:pt x="1273" y="532"/>
                  </a:lnTo>
                  <a:lnTo>
                    <a:pt x="1250" y="544"/>
                  </a:lnTo>
                  <a:lnTo>
                    <a:pt x="1225" y="552"/>
                  </a:lnTo>
                  <a:lnTo>
                    <a:pt x="1194" y="553"/>
                  </a:lnTo>
                  <a:lnTo>
                    <a:pt x="1164" y="546"/>
                  </a:lnTo>
                  <a:lnTo>
                    <a:pt x="1156" y="547"/>
                  </a:lnTo>
                  <a:lnTo>
                    <a:pt x="1146" y="547"/>
                  </a:lnTo>
                  <a:lnTo>
                    <a:pt x="1137" y="547"/>
                  </a:lnTo>
                  <a:lnTo>
                    <a:pt x="1128" y="546"/>
                  </a:lnTo>
                  <a:lnTo>
                    <a:pt x="1120" y="546"/>
                  </a:lnTo>
                  <a:lnTo>
                    <a:pt x="1113" y="545"/>
                  </a:lnTo>
                  <a:lnTo>
                    <a:pt x="1109" y="545"/>
                  </a:lnTo>
                  <a:lnTo>
                    <a:pt x="1108" y="544"/>
                  </a:lnTo>
                  <a:lnTo>
                    <a:pt x="1112" y="517"/>
                  </a:lnTo>
                  <a:lnTo>
                    <a:pt x="1110" y="494"/>
                  </a:lnTo>
                  <a:lnTo>
                    <a:pt x="1104" y="473"/>
                  </a:lnTo>
                  <a:lnTo>
                    <a:pt x="1093" y="456"/>
                  </a:lnTo>
                  <a:lnTo>
                    <a:pt x="1078" y="442"/>
                  </a:lnTo>
                  <a:lnTo>
                    <a:pt x="1062" y="430"/>
                  </a:lnTo>
                  <a:lnTo>
                    <a:pt x="1045" y="422"/>
                  </a:lnTo>
                  <a:lnTo>
                    <a:pt x="1026" y="416"/>
                  </a:lnTo>
                  <a:lnTo>
                    <a:pt x="1013" y="414"/>
                  </a:lnTo>
                  <a:lnTo>
                    <a:pt x="1000" y="412"/>
                  </a:lnTo>
                  <a:lnTo>
                    <a:pt x="986" y="412"/>
                  </a:lnTo>
                  <a:lnTo>
                    <a:pt x="972" y="413"/>
                  </a:lnTo>
                  <a:lnTo>
                    <a:pt x="957" y="414"/>
                  </a:lnTo>
                  <a:lnTo>
                    <a:pt x="943" y="419"/>
                  </a:lnTo>
                  <a:lnTo>
                    <a:pt x="928" y="423"/>
                  </a:lnTo>
                  <a:lnTo>
                    <a:pt x="913" y="429"/>
                  </a:lnTo>
                  <a:lnTo>
                    <a:pt x="899" y="437"/>
                  </a:lnTo>
                  <a:lnTo>
                    <a:pt x="884" y="446"/>
                  </a:lnTo>
                  <a:lnTo>
                    <a:pt x="871" y="458"/>
                  </a:lnTo>
                  <a:lnTo>
                    <a:pt x="857" y="471"/>
                  </a:lnTo>
                  <a:lnTo>
                    <a:pt x="844" y="486"/>
                  </a:lnTo>
                  <a:lnTo>
                    <a:pt x="831" y="503"/>
                  </a:lnTo>
                  <a:lnTo>
                    <a:pt x="819" y="523"/>
                  </a:lnTo>
                  <a:lnTo>
                    <a:pt x="808" y="544"/>
                  </a:lnTo>
                  <a:lnTo>
                    <a:pt x="803" y="545"/>
                  </a:lnTo>
                  <a:lnTo>
                    <a:pt x="792" y="546"/>
                  </a:lnTo>
                  <a:lnTo>
                    <a:pt x="777" y="547"/>
                  </a:lnTo>
                  <a:lnTo>
                    <a:pt x="760" y="548"/>
                  </a:lnTo>
                  <a:lnTo>
                    <a:pt x="739" y="549"/>
                  </a:lnTo>
                  <a:lnTo>
                    <a:pt x="716" y="550"/>
                  </a:lnTo>
                  <a:lnTo>
                    <a:pt x="691" y="550"/>
                  </a:lnTo>
                  <a:lnTo>
                    <a:pt x="667" y="550"/>
                  </a:lnTo>
                  <a:lnTo>
                    <a:pt x="642" y="550"/>
                  </a:lnTo>
                  <a:lnTo>
                    <a:pt x="618" y="550"/>
                  </a:lnTo>
                  <a:lnTo>
                    <a:pt x="595" y="550"/>
                  </a:lnTo>
                  <a:lnTo>
                    <a:pt x="574" y="550"/>
                  </a:lnTo>
                  <a:lnTo>
                    <a:pt x="556" y="549"/>
                  </a:lnTo>
                  <a:lnTo>
                    <a:pt x="543" y="548"/>
                  </a:lnTo>
                  <a:lnTo>
                    <a:pt x="532" y="547"/>
                  </a:lnTo>
                  <a:lnTo>
                    <a:pt x="528" y="546"/>
                  </a:lnTo>
                  <a:lnTo>
                    <a:pt x="535" y="517"/>
                  </a:lnTo>
                  <a:lnTo>
                    <a:pt x="535" y="493"/>
                  </a:lnTo>
                  <a:lnTo>
                    <a:pt x="531" y="471"/>
                  </a:lnTo>
                  <a:lnTo>
                    <a:pt x="523" y="454"/>
                  </a:lnTo>
                  <a:lnTo>
                    <a:pt x="514" y="441"/>
                  </a:lnTo>
                  <a:lnTo>
                    <a:pt x="500" y="430"/>
                  </a:lnTo>
                  <a:lnTo>
                    <a:pt x="487" y="422"/>
                  </a:lnTo>
                  <a:lnTo>
                    <a:pt x="474" y="416"/>
                  </a:lnTo>
                  <a:lnTo>
                    <a:pt x="466" y="414"/>
                  </a:lnTo>
                  <a:lnTo>
                    <a:pt x="456" y="412"/>
                  </a:lnTo>
                  <a:lnTo>
                    <a:pt x="445" y="410"/>
                  </a:lnTo>
                  <a:lnTo>
                    <a:pt x="433" y="409"/>
                  </a:lnTo>
                  <a:lnTo>
                    <a:pt x="418" y="408"/>
                  </a:lnTo>
                  <a:lnTo>
                    <a:pt x="403" y="409"/>
                  </a:lnTo>
                  <a:lnTo>
                    <a:pt x="386" y="411"/>
                  </a:lnTo>
                  <a:lnTo>
                    <a:pt x="369" y="415"/>
                  </a:lnTo>
                  <a:lnTo>
                    <a:pt x="351" y="422"/>
                  </a:lnTo>
                  <a:lnTo>
                    <a:pt x="333" y="431"/>
                  </a:lnTo>
                  <a:lnTo>
                    <a:pt x="313" y="443"/>
                  </a:lnTo>
                  <a:lnTo>
                    <a:pt x="294" y="458"/>
                  </a:lnTo>
                  <a:lnTo>
                    <a:pt x="274" y="476"/>
                  </a:lnTo>
                  <a:lnTo>
                    <a:pt x="254" y="499"/>
                  </a:lnTo>
                  <a:lnTo>
                    <a:pt x="235" y="525"/>
                  </a:lnTo>
                  <a:lnTo>
                    <a:pt x="215" y="556"/>
                  </a:lnTo>
                  <a:lnTo>
                    <a:pt x="206" y="557"/>
                  </a:lnTo>
                  <a:lnTo>
                    <a:pt x="198" y="558"/>
                  </a:lnTo>
                  <a:lnTo>
                    <a:pt x="190" y="558"/>
                  </a:lnTo>
                  <a:lnTo>
                    <a:pt x="184" y="558"/>
                  </a:lnTo>
                  <a:lnTo>
                    <a:pt x="180" y="567"/>
                  </a:lnTo>
                  <a:lnTo>
                    <a:pt x="174" y="574"/>
                  </a:lnTo>
                  <a:lnTo>
                    <a:pt x="169" y="580"/>
                  </a:lnTo>
                  <a:lnTo>
                    <a:pt x="162" y="585"/>
                  </a:lnTo>
                  <a:lnTo>
                    <a:pt x="154" y="587"/>
                  </a:lnTo>
                  <a:lnTo>
                    <a:pt x="137" y="588"/>
                  </a:lnTo>
                  <a:lnTo>
                    <a:pt x="116" y="590"/>
                  </a:lnTo>
                  <a:lnTo>
                    <a:pt x="90" y="591"/>
                  </a:lnTo>
                  <a:lnTo>
                    <a:pt x="66" y="591"/>
                  </a:lnTo>
                  <a:lnTo>
                    <a:pt x="44" y="591"/>
                  </a:lnTo>
                  <a:lnTo>
                    <a:pt x="26" y="590"/>
                  </a:lnTo>
                  <a:lnTo>
                    <a:pt x="17" y="589"/>
                  </a:lnTo>
                  <a:lnTo>
                    <a:pt x="8" y="571"/>
                  </a:lnTo>
                  <a:lnTo>
                    <a:pt x="1" y="539"/>
                  </a:lnTo>
                  <a:lnTo>
                    <a:pt x="0" y="504"/>
                  </a:lnTo>
                  <a:lnTo>
                    <a:pt x="8" y="481"/>
                  </a:lnTo>
                  <a:lnTo>
                    <a:pt x="12" y="478"/>
                  </a:lnTo>
                  <a:lnTo>
                    <a:pt x="17" y="475"/>
                  </a:lnTo>
                  <a:lnTo>
                    <a:pt x="24" y="474"/>
                  </a:lnTo>
                  <a:lnTo>
                    <a:pt x="30" y="474"/>
                  </a:lnTo>
                  <a:lnTo>
                    <a:pt x="37" y="474"/>
                  </a:lnTo>
                  <a:lnTo>
                    <a:pt x="44" y="474"/>
                  </a:lnTo>
                  <a:lnTo>
                    <a:pt x="49" y="474"/>
                  </a:lnTo>
                  <a:lnTo>
                    <a:pt x="54" y="474"/>
                  </a:lnTo>
                  <a:lnTo>
                    <a:pt x="60" y="452"/>
                  </a:lnTo>
                  <a:lnTo>
                    <a:pt x="72" y="409"/>
                  </a:lnTo>
                  <a:lnTo>
                    <a:pt x="89" y="351"/>
                  </a:lnTo>
                  <a:lnTo>
                    <a:pt x="109" y="286"/>
                  </a:lnTo>
                  <a:lnTo>
                    <a:pt x="129" y="220"/>
                  </a:lnTo>
                  <a:lnTo>
                    <a:pt x="149" y="161"/>
                  </a:lnTo>
                  <a:lnTo>
                    <a:pt x="164" y="116"/>
                  </a:lnTo>
                  <a:lnTo>
                    <a:pt x="172" y="91"/>
                  </a:lnTo>
                  <a:lnTo>
                    <a:pt x="176" y="78"/>
                  </a:lnTo>
                  <a:lnTo>
                    <a:pt x="181" y="67"/>
                  </a:lnTo>
                  <a:lnTo>
                    <a:pt x="188" y="58"/>
                  </a:lnTo>
                  <a:lnTo>
                    <a:pt x="194" y="50"/>
                  </a:lnTo>
                  <a:lnTo>
                    <a:pt x="203" y="42"/>
                  </a:lnTo>
                  <a:lnTo>
                    <a:pt x="214" y="36"/>
                  </a:lnTo>
                  <a:lnTo>
                    <a:pt x="229" y="30"/>
                  </a:lnTo>
                  <a:lnTo>
                    <a:pt x="246" y="23"/>
                  </a:lnTo>
                  <a:lnTo>
                    <a:pt x="261" y="20"/>
                  </a:lnTo>
                  <a:lnTo>
                    <a:pt x="286" y="16"/>
                  </a:lnTo>
                  <a:lnTo>
                    <a:pt x="321" y="12"/>
                  </a:lnTo>
                  <a:lnTo>
                    <a:pt x="363" y="8"/>
                  </a:lnTo>
                  <a:lnTo>
                    <a:pt x="413" y="5"/>
                  </a:lnTo>
                  <a:lnTo>
                    <a:pt x="466" y="3"/>
                  </a:lnTo>
                  <a:lnTo>
                    <a:pt x="524" y="1"/>
                  </a:lnTo>
                  <a:lnTo>
                    <a:pt x="584" y="0"/>
                  </a:lnTo>
                  <a:lnTo>
                    <a:pt x="647" y="0"/>
                  </a:lnTo>
                  <a:lnTo>
                    <a:pt x="708" y="1"/>
                  </a:lnTo>
                  <a:lnTo>
                    <a:pt x="769" y="3"/>
                  </a:lnTo>
                  <a:lnTo>
                    <a:pt x="828" y="7"/>
                  </a:lnTo>
                  <a:lnTo>
                    <a:pt x="881" y="13"/>
                  </a:lnTo>
                  <a:lnTo>
                    <a:pt x="931" y="21"/>
                  </a:lnTo>
                  <a:lnTo>
                    <a:pt x="974" y="31"/>
                  </a:lnTo>
                  <a:lnTo>
                    <a:pt x="1009" y="43"/>
                  </a:lnTo>
                  <a:close/>
                </a:path>
              </a:pathLst>
            </a:custGeom>
            <a:solidFill>
              <a:srgbClr val="000000"/>
            </a:solidFill>
            <a:ln w="9525">
              <a:noFill/>
              <a:round/>
              <a:headEnd/>
              <a:tailEnd/>
            </a:ln>
          </p:spPr>
          <p:txBody>
            <a:bodyPr/>
            <a:lstStyle/>
            <a:p>
              <a:endParaRPr lang="en-US"/>
            </a:p>
          </p:txBody>
        </p:sp>
        <p:sp>
          <p:nvSpPr>
            <p:cNvPr id="172142" name="Freeform 110"/>
            <p:cNvSpPr>
              <a:spLocks/>
            </p:cNvSpPr>
            <p:nvPr/>
          </p:nvSpPr>
          <p:spPr bwMode="auto">
            <a:xfrm>
              <a:off x="2369" y="2612"/>
              <a:ext cx="387" cy="243"/>
            </a:xfrm>
            <a:custGeom>
              <a:avLst/>
              <a:gdLst/>
              <a:ahLst/>
              <a:cxnLst>
                <a:cxn ang="0">
                  <a:pos x="941" y="77"/>
                </a:cxn>
                <a:cxn ang="0">
                  <a:pos x="925" y="43"/>
                </a:cxn>
                <a:cxn ang="0">
                  <a:pos x="903" y="21"/>
                </a:cxn>
                <a:cxn ang="0">
                  <a:pos x="869" y="12"/>
                </a:cxn>
                <a:cxn ang="0">
                  <a:pos x="818" y="5"/>
                </a:cxn>
                <a:cxn ang="0">
                  <a:pos x="758" y="1"/>
                </a:cxn>
                <a:cxn ang="0">
                  <a:pos x="702" y="1"/>
                </a:cxn>
                <a:cxn ang="0">
                  <a:pos x="658" y="4"/>
                </a:cxn>
                <a:cxn ang="0">
                  <a:pos x="630" y="8"/>
                </a:cxn>
                <a:cxn ang="0">
                  <a:pos x="583" y="7"/>
                </a:cxn>
                <a:cxn ang="0">
                  <a:pos x="525" y="4"/>
                </a:cxn>
                <a:cxn ang="0">
                  <a:pos x="462" y="1"/>
                </a:cxn>
                <a:cxn ang="0">
                  <a:pos x="409" y="0"/>
                </a:cxn>
                <a:cxn ang="0">
                  <a:pos x="370" y="3"/>
                </a:cxn>
                <a:cxn ang="0">
                  <a:pos x="322" y="5"/>
                </a:cxn>
                <a:cxn ang="0">
                  <a:pos x="269" y="4"/>
                </a:cxn>
                <a:cxn ang="0">
                  <a:pos x="218" y="5"/>
                </a:cxn>
                <a:cxn ang="0">
                  <a:pos x="174" y="9"/>
                </a:cxn>
                <a:cxn ang="0">
                  <a:pos x="144" y="21"/>
                </a:cxn>
                <a:cxn ang="0">
                  <a:pos x="122" y="47"/>
                </a:cxn>
                <a:cxn ang="0">
                  <a:pos x="104" y="97"/>
                </a:cxn>
                <a:cxn ang="0">
                  <a:pos x="92" y="172"/>
                </a:cxn>
                <a:cxn ang="0">
                  <a:pos x="63" y="245"/>
                </a:cxn>
                <a:cxn ang="0">
                  <a:pos x="36" y="304"/>
                </a:cxn>
                <a:cxn ang="0">
                  <a:pos x="23" y="381"/>
                </a:cxn>
                <a:cxn ang="0">
                  <a:pos x="13" y="433"/>
                </a:cxn>
                <a:cxn ang="0">
                  <a:pos x="53" y="435"/>
                </a:cxn>
                <a:cxn ang="0">
                  <a:pos x="80" y="450"/>
                </a:cxn>
                <a:cxn ang="0">
                  <a:pos x="91" y="451"/>
                </a:cxn>
                <a:cxn ang="0">
                  <a:pos x="114" y="425"/>
                </a:cxn>
                <a:cxn ang="0">
                  <a:pos x="156" y="393"/>
                </a:cxn>
                <a:cxn ang="0">
                  <a:pos x="212" y="363"/>
                </a:cxn>
                <a:cxn ang="0">
                  <a:pos x="284" y="344"/>
                </a:cxn>
                <a:cxn ang="0">
                  <a:pos x="357" y="345"/>
                </a:cxn>
                <a:cxn ang="0">
                  <a:pos x="415" y="371"/>
                </a:cxn>
                <a:cxn ang="0">
                  <a:pos x="459" y="410"/>
                </a:cxn>
                <a:cxn ang="0">
                  <a:pos x="469" y="468"/>
                </a:cxn>
                <a:cxn ang="0">
                  <a:pos x="505" y="484"/>
                </a:cxn>
                <a:cxn ang="0">
                  <a:pos x="566" y="481"/>
                </a:cxn>
                <a:cxn ang="0">
                  <a:pos x="634" y="483"/>
                </a:cxn>
                <a:cxn ang="0">
                  <a:pos x="672" y="474"/>
                </a:cxn>
                <a:cxn ang="0">
                  <a:pos x="700" y="426"/>
                </a:cxn>
                <a:cxn ang="0">
                  <a:pos x="760" y="369"/>
                </a:cxn>
                <a:cxn ang="0">
                  <a:pos x="804" y="351"/>
                </a:cxn>
                <a:cxn ang="0">
                  <a:pos x="885" y="343"/>
                </a:cxn>
                <a:cxn ang="0">
                  <a:pos x="973" y="359"/>
                </a:cxn>
                <a:cxn ang="0">
                  <a:pos x="1017" y="397"/>
                </a:cxn>
                <a:cxn ang="0">
                  <a:pos x="1048" y="448"/>
                </a:cxn>
                <a:cxn ang="0">
                  <a:pos x="1059" y="464"/>
                </a:cxn>
                <a:cxn ang="0">
                  <a:pos x="1069" y="451"/>
                </a:cxn>
                <a:cxn ang="0">
                  <a:pos x="1105" y="436"/>
                </a:cxn>
                <a:cxn ang="0">
                  <a:pos x="1141" y="433"/>
                </a:cxn>
                <a:cxn ang="0">
                  <a:pos x="1157" y="369"/>
                </a:cxn>
                <a:cxn ang="0">
                  <a:pos x="1138" y="286"/>
                </a:cxn>
                <a:cxn ang="0">
                  <a:pos x="1060" y="244"/>
                </a:cxn>
                <a:cxn ang="0">
                  <a:pos x="995" y="207"/>
                </a:cxn>
                <a:cxn ang="0">
                  <a:pos x="979" y="164"/>
                </a:cxn>
                <a:cxn ang="0">
                  <a:pos x="957" y="133"/>
                </a:cxn>
                <a:cxn ang="0">
                  <a:pos x="945" y="105"/>
                </a:cxn>
              </a:cxnLst>
              <a:rect l="0" t="0" r="r" b="b"/>
              <a:pathLst>
                <a:path w="1162" h="485">
                  <a:moveTo>
                    <a:pt x="945" y="105"/>
                  </a:moveTo>
                  <a:lnTo>
                    <a:pt x="944" y="91"/>
                  </a:lnTo>
                  <a:lnTo>
                    <a:pt x="941" y="77"/>
                  </a:lnTo>
                  <a:lnTo>
                    <a:pt x="937" y="64"/>
                  </a:lnTo>
                  <a:lnTo>
                    <a:pt x="932" y="52"/>
                  </a:lnTo>
                  <a:lnTo>
                    <a:pt x="925" y="43"/>
                  </a:lnTo>
                  <a:lnTo>
                    <a:pt x="919" y="33"/>
                  </a:lnTo>
                  <a:lnTo>
                    <a:pt x="911" y="27"/>
                  </a:lnTo>
                  <a:lnTo>
                    <a:pt x="903" y="21"/>
                  </a:lnTo>
                  <a:lnTo>
                    <a:pt x="893" y="18"/>
                  </a:lnTo>
                  <a:lnTo>
                    <a:pt x="883" y="15"/>
                  </a:lnTo>
                  <a:lnTo>
                    <a:pt x="869" y="12"/>
                  </a:lnTo>
                  <a:lnTo>
                    <a:pt x="854" y="9"/>
                  </a:lnTo>
                  <a:lnTo>
                    <a:pt x="836" y="7"/>
                  </a:lnTo>
                  <a:lnTo>
                    <a:pt x="818" y="5"/>
                  </a:lnTo>
                  <a:lnTo>
                    <a:pt x="798" y="3"/>
                  </a:lnTo>
                  <a:lnTo>
                    <a:pt x="778" y="2"/>
                  </a:lnTo>
                  <a:lnTo>
                    <a:pt x="758" y="1"/>
                  </a:lnTo>
                  <a:lnTo>
                    <a:pt x="739" y="1"/>
                  </a:lnTo>
                  <a:lnTo>
                    <a:pt x="720" y="1"/>
                  </a:lnTo>
                  <a:lnTo>
                    <a:pt x="702" y="1"/>
                  </a:lnTo>
                  <a:lnTo>
                    <a:pt x="686" y="2"/>
                  </a:lnTo>
                  <a:lnTo>
                    <a:pt x="671" y="3"/>
                  </a:lnTo>
                  <a:lnTo>
                    <a:pt x="658" y="4"/>
                  </a:lnTo>
                  <a:lnTo>
                    <a:pt x="648" y="6"/>
                  </a:lnTo>
                  <a:lnTo>
                    <a:pt x="640" y="7"/>
                  </a:lnTo>
                  <a:lnTo>
                    <a:pt x="630" y="8"/>
                  </a:lnTo>
                  <a:lnTo>
                    <a:pt x="616" y="8"/>
                  </a:lnTo>
                  <a:lnTo>
                    <a:pt x="602" y="7"/>
                  </a:lnTo>
                  <a:lnTo>
                    <a:pt x="583" y="7"/>
                  </a:lnTo>
                  <a:lnTo>
                    <a:pt x="565" y="6"/>
                  </a:lnTo>
                  <a:lnTo>
                    <a:pt x="545" y="5"/>
                  </a:lnTo>
                  <a:lnTo>
                    <a:pt x="525" y="4"/>
                  </a:lnTo>
                  <a:lnTo>
                    <a:pt x="503" y="3"/>
                  </a:lnTo>
                  <a:lnTo>
                    <a:pt x="483" y="2"/>
                  </a:lnTo>
                  <a:lnTo>
                    <a:pt x="462" y="1"/>
                  </a:lnTo>
                  <a:lnTo>
                    <a:pt x="443" y="1"/>
                  </a:lnTo>
                  <a:lnTo>
                    <a:pt x="426" y="0"/>
                  </a:lnTo>
                  <a:lnTo>
                    <a:pt x="409" y="0"/>
                  </a:lnTo>
                  <a:lnTo>
                    <a:pt x="395" y="1"/>
                  </a:lnTo>
                  <a:lnTo>
                    <a:pt x="383" y="2"/>
                  </a:lnTo>
                  <a:lnTo>
                    <a:pt x="370" y="3"/>
                  </a:lnTo>
                  <a:lnTo>
                    <a:pt x="354" y="4"/>
                  </a:lnTo>
                  <a:lnTo>
                    <a:pt x="338" y="5"/>
                  </a:lnTo>
                  <a:lnTo>
                    <a:pt x="322" y="5"/>
                  </a:lnTo>
                  <a:lnTo>
                    <a:pt x="305" y="5"/>
                  </a:lnTo>
                  <a:lnTo>
                    <a:pt x="286" y="5"/>
                  </a:lnTo>
                  <a:lnTo>
                    <a:pt x="269" y="4"/>
                  </a:lnTo>
                  <a:lnTo>
                    <a:pt x="252" y="4"/>
                  </a:lnTo>
                  <a:lnTo>
                    <a:pt x="234" y="4"/>
                  </a:lnTo>
                  <a:lnTo>
                    <a:pt x="218" y="5"/>
                  </a:lnTo>
                  <a:lnTo>
                    <a:pt x="202" y="6"/>
                  </a:lnTo>
                  <a:lnTo>
                    <a:pt x="188" y="7"/>
                  </a:lnTo>
                  <a:lnTo>
                    <a:pt x="174" y="9"/>
                  </a:lnTo>
                  <a:lnTo>
                    <a:pt x="162" y="13"/>
                  </a:lnTo>
                  <a:lnTo>
                    <a:pt x="152" y="16"/>
                  </a:lnTo>
                  <a:lnTo>
                    <a:pt x="144" y="21"/>
                  </a:lnTo>
                  <a:lnTo>
                    <a:pt x="137" y="28"/>
                  </a:lnTo>
                  <a:lnTo>
                    <a:pt x="130" y="36"/>
                  </a:lnTo>
                  <a:lnTo>
                    <a:pt x="122" y="47"/>
                  </a:lnTo>
                  <a:lnTo>
                    <a:pt x="116" y="61"/>
                  </a:lnTo>
                  <a:lnTo>
                    <a:pt x="109" y="77"/>
                  </a:lnTo>
                  <a:lnTo>
                    <a:pt x="104" y="97"/>
                  </a:lnTo>
                  <a:lnTo>
                    <a:pt x="99" y="121"/>
                  </a:lnTo>
                  <a:lnTo>
                    <a:pt x="96" y="149"/>
                  </a:lnTo>
                  <a:lnTo>
                    <a:pt x="92" y="172"/>
                  </a:lnTo>
                  <a:lnTo>
                    <a:pt x="84" y="197"/>
                  </a:lnTo>
                  <a:lnTo>
                    <a:pt x="75" y="222"/>
                  </a:lnTo>
                  <a:lnTo>
                    <a:pt x="63" y="245"/>
                  </a:lnTo>
                  <a:lnTo>
                    <a:pt x="52" y="267"/>
                  </a:lnTo>
                  <a:lnTo>
                    <a:pt x="43" y="287"/>
                  </a:lnTo>
                  <a:lnTo>
                    <a:pt x="36" y="304"/>
                  </a:lnTo>
                  <a:lnTo>
                    <a:pt x="33" y="317"/>
                  </a:lnTo>
                  <a:lnTo>
                    <a:pt x="31" y="347"/>
                  </a:lnTo>
                  <a:lnTo>
                    <a:pt x="23" y="381"/>
                  </a:lnTo>
                  <a:lnTo>
                    <a:pt x="12" y="412"/>
                  </a:lnTo>
                  <a:lnTo>
                    <a:pt x="0" y="433"/>
                  </a:lnTo>
                  <a:lnTo>
                    <a:pt x="13" y="433"/>
                  </a:lnTo>
                  <a:lnTo>
                    <a:pt x="28" y="434"/>
                  </a:lnTo>
                  <a:lnTo>
                    <a:pt x="40" y="434"/>
                  </a:lnTo>
                  <a:lnTo>
                    <a:pt x="53" y="435"/>
                  </a:lnTo>
                  <a:lnTo>
                    <a:pt x="64" y="438"/>
                  </a:lnTo>
                  <a:lnTo>
                    <a:pt x="73" y="442"/>
                  </a:lnTo>
                  <a:lnTo>
                    <a:pt x="80" y="450"/>
                  </a:lnTo>
                  <a:lnTo>
                    <a:pt x="84" y="460"/>
                  </a:lnTo>
                  <a:lnTo>
                    <a:pt x="87" y="456"/>
                  </a:lnTo>
                  <a:lnTo>
                    <a:pt x="91" y="451"/>
                  </a:lnTo>
                  <a:lnTo>
                    <a:pt x="97" y="444"/>
                  </a:lnTo>
                  <a:lnTo>
                    <a:pt x="105" y="435"/>
                  </a:lnTo>
                  <a:lnTo>
                    <a:pt x="114" y="425"/>
                  </a:lnTo>
                  <a:lnTo>
                    <a:pt x="126" y="415"/>
                  </a:lnTo>
                  <a:lnTo>
                    <a:pt x="140" y="404"/>
                  </a:lnTo>
                  <a:lnTo>
                    <a:pt x="156" y="393"/>
                  </a:lnTo>
                  <a:lnTo>
                    <a:pt x="172" y="382"/>
                  </a:lnTo>
                  <a:lnTo>
                    <a:pt x="190" y="373"/>
                  </a:lnTo>
                  <a:lnTo>
                    <a:pt x="212" y="363"/>
                  </a:lnTo>
                  <a:lnTo>
                    <a:pt x="233" y="356"/>
                  </a:lnTo>
                  <a:lnTo>
                    <a:pt x="257" y="349"/>
                  </a:lnTo>
                  <a:lnTo>
                    <a:pt x="284" y="344"/>
                  </a:lnTo>
                  <a:lnTo>
                    <a:pt x="310" y="342"/>
                  </a:lnTo>
                  <a:lnTo>
                    <a:pt x="340" y="342"/>
                  </a:lnTo>
                  <a:lnTo>
                    <a:pt x="357" y="345"/>
                  </a:lnTo>
                  <a:lnTo>
                    <a:pt x="375" y="350"/>
                  </a:lnTo>
                  <a:lnTo>
                    <a:pt x="395" y="360"/>
                  </a:lnTo>
                  <a:lnTo>
                    <a:pt x="415" y="371"/>
                  </a:lnTo>
                  <a:lnTo>
                    <a:pt x="433" y="384"/>
                  </a:lnTo>
                  <a:lnTo>
                    <a:pt x="449" y="396"/>
                  </a:lnTo>
                  <a:lnTo>
                    <a:pt x="459" y="410"/>
                  </a:lnTo>
                  <a:lnTo>
                    <a:pt x="465" y="423"/>
                  </a:lnTo>
                  <a:lnTo>
                    <a:pt x="467" y="447"/>
                  </a:lnTo>
                  <a:lnTo>
                    <a:pt x="469" y="468"/>
                  </a:lnTo>
                  <a:lnTo>
                    <a:pt x="475" y="483"/>
                  </a:lnTo>
                  <a:lnTo>
                    <a:pt x="494" y="485"/>
                  </a:lnTo>
                  <a:lnTo>
                    <a:pt x="505" y="484"/>
                  </a:lnTo>
                  <a:lnTo>
                    <a:pt x="521" y="482"/>
                  </a:lnTo>
                  <a:lnTo>
                    <a:pt x="542" y="482"/>
                  </a:lnTo>
                  <a:lnTo>
                    <a:pt x="566" y="481"/>
                  </a:lnTo>
                  <a:lnTo>
                    <a:pt x="590" y="481"/>
                  </a:lnTo>
                  <a:lnTo>
                    <a:pt x="614" y="482"/>
                  </a:lnTo>
                  <a:lnTo>
                    <a:pt x="634" y="483"/>
                  </a:lnTo>
                  <a:lnTo>
                    <a:pt x="650" y="485"/>
                  </a:lnTo>
                  <a:lnTo>
                    <a:pt x="662" y="482"/>
                  </a:lnTo>
                  <a:lnTo>
                    <a:pt x="672" y="474"/>
                  </a:lnTo>
                  <a:lnTo>
                    <a:pt x="680" y="461"/>
                  </a:lnTo>
                  <a:lnTo>
                    <a:pt x="690" y="445"/>
                  </a:lnTo>
                  <a:lnTo>
                    <a:pt x="700" y="426"/>
                  </a:lnTo>
                  <a:lnTo>
                    <a:pt x="715" y="407"/>
                  </a:lnTo>
                  <a:lnTo>
                    <a:pt x="735" y="387"/>
                  </a:lnTo>
                  <a:lnTo>
                    <a:pt x="760" y="369"/>
                  </a:lnTo>
                  <a:lnTo>
                    <a:pt x="771" y="363"/>
                  </a:lnTo>
                  <a:lnTo>
                    <a:pt x="786" y="358"/>
                  </a:lnTo>
                  <a:lnTo>
                    <a:pt x="804" y="351"/>
                  </a:lnTo>
                  <a:lnTo>
                    <a:pt x="827" y="346"/>
                  </a:lnTo>
                  <a:lnTo>
                    <a:pt x="854" y="344"/>
                  </a:lnTo>
                  <a:lnTo>
                    <a:pt x="885" y="343"/>
                  </a:lnTo>
                  <a:lnTo>
                    <a:pt x="920" y="346"/>
                  </a:lnTo>
                  <a:lnTo>
                    <a:pt x="960" y="354"/>
                  </a:lnTo>
                  <a:lnTo>
                    <a:pt x="973" y="359"/>
                  </a:lnTo>
                  <a:lnTo>
                    <a:pt x="988" y="369"/>
                  </a:lnTo>
                  <a:lnTo>
                    <a:pt x="1003" y="382"/>
                  </a:lnTo>
                  <a:lnTo>
                    <a:pt x="1017" y="397"/>
                  </a:lnTo>
                  <a:lnTo>
                    <a:pt x="1031" y="415"/>
                  </a:lnTo>
                  <a:lnTo>
                    <a:pt x="1041" y="432"/>
                  </a:lnTo>
                  <a:lnTo>
                    <a:pt x="1048" y="448"/>
                  </a:lnTo>
                  <a:lnTo>
                    <a:pt x="1052" y="462"/>
                  </a:lnTo>
                  <a:lnTo>
                    <a:pt x="1056" y="463"/>
                  </a:lnTo>
                  <a:lnTo>
                    <a:pt x="1059" y="464"/>
                  </a:lnTo>
                  <a:lnTo>
                    <a:pt x="1061" y="464"/>
                  </a:lnTo>
                  <a:lnTo>
                    <a:pt x="1065" y="463"/>
                  </a:lnTo>
                  <a:lnTo>
                    <a:pt x="1069" y="451"/>
                  </a:lnTo>
                  <a:lnTo>
                    <a:pt x="1079" y="444"/>
                  </a:lnTo>
                  <a:lnTo>
                    <a:pt x="1092" y="438"/>
                  </a:lnTo>
                  <a:lnTo>
                    <a:pt x="1105" y="436"/>
                  </a:lnTo>
                  <a:lnTo>
                    <a:pt x="1119" y="434"/>
                  </a:lnTo>
                  <a:lnTo>
                    <a:pt x="1132" y="434"/>
                  </a:lnTo>
                  <a:lnTo>
                    <a:pt x="1141" y="433"/>
                  </a:lnTo>
                  <a:lnTo>
                    <a:pt x="1145" y="432"/>
                  </a:lnTo>
                  <a:lnTo>
                    <a:pt x="1149" y="399"/>
                  </a:lnTo>
                  <a:lnTo>
                    <a:pt x="1157" y="369"/>
                  </a:lnTo>
                  <a:lnTo>
                    <a:pt x="1162" y="340"/>
                  </a:lnTo>
                  <a:lnTo>
                    <a:pt x="1156" y="309"/>
                  </a:lnTo>
                  <a:lnTo>
                    <a:pt x="1138" y="286"/>
                  </a:lnTo>
                  <a:lnTo>
                    <a:pt x="1116" y="269"/>
                  </a:lnTo>
                  <a:lnTo>
                    <a:pt x="1088" y="255"/>
                  </a:lnTo>
                  <a:lnTo>
                    <a:pt x="1060" y="244"/>
                  </a:lnTo>
                  <a:lnTo>
                    <a:pt x="1033" y="233"/>
                  </a:lnTo>
                  <a:lnTo>
                    <a:pt x="1011" y="222"/>
                  </a:lnTo>
                  <a:lnTo>
                    <a:pt x="995" y="207"/>
                  </a:lnTo>
                  <a:lnTo>
                    <a:pt x="987" y="186"/>
                  </a:lnTo>
                  <a:lnTo>
                    <a:pt x="984" y="175"/>
                  </a:lnTo>
                  <a:lnTo>
                    <a:pt x="979" y="164"/>
                  </a:lnTo>
                  <a:lnTo>
                    <a:pt x="972" y="153"/>
                  </a:lnTo>
                  <a:lnTo>
                    <a:pt x="965" y="142"/>
                  </a:lnTo>
                  <a:lnTo>
                    <a:pt x="957" y="133"/>
                  </a:lnTo>
                  <a:lnTo>
                    <a:pt x="952" y="123"/>
                  </a:lnTo>
                  <a:lnTo>
                    <a:pt x="947" y="113"/>
                  </a:lnTo>
                  <a:lnTo>
                    <a:pt x="945" y="105"/>
                  </a:lnTo>
                  <a:close/>
                </a:path>
              </a:pathLst>
            </a:custGeom>
            <a:solidFill>
              <a:srgbClr val="FFF4E2"/>
            </a:solidFill>
            <a:ln w="9525">
              <a:noFill/>
              <a:round/>
              <a:headEnd/>
              <a:tailEnd/>
            </a:ln>
          </p:spPr>
          <p:txBody>
            <a:bodyPr/>
            <a:lstStyle/>
            <a:p>
              <a:endParaRPr lang="en-US"/>
            </a:p>
          </p:txBody>
        </p:sp>
        <p:sp>
          <p:nvSpPr>
            <p:cNvPr id="172143" name="Freeform 111"/>
            <p:cNvSpPr>
              <a:spLocks/>
            </p:cNvSpPr>
            <p:nvPr/>
          </p:nvSpPr>
          <p:spPr bwMode="auto">
            <a:xfrm>
              <a:off x="2758" y="2762"/>
              <a:ext cx="18" cy="63"/>
            </a:xfrm>
            <a:custGeom>
              <a:avLst/>
              <a:gdLst/>
              <a:ahLst/>
              <a:cxnLst>
                <a:cxn ang="0">
                  <a:pos x="0" y="118"/>
                </a:cxn>
                <a:cxn ang="0">
                  <a:pos x="0" y="123"/>
                </a:cxn>
                <a:cxn ang="0">
                  <a:pos x="4" y="125"/>
                </a:cxn>
                <a:cxn ang="0">
                  <a:pos x="13" y="124"/>
                </a:cxn>
                <a:cxn ang="0">
                  <a:pos x="22" y="122"/>
                </a:cxn>
                <a:cxn ang="0">
                  <a:pos x="34" y="104"/>
                </a:cxn>
                <a:cxn ang="0">
                  <a:pos x="45" y="71"/>
                </a:cxn>
                <a:cxn ang="0">
                  <a:pos x="52" y="34"/>
                </a:cxn>
                <a:cxn ang="0">
                  <a:pos x="52" y="10"/>
                </a:cxn>
                <a:cxn ang="0">
                  <a:pos x="45" y="3"/>
                </a:cxn>
                <a:cxn ang="0">
                  <a:pos x="33" y="0"/>
                </a:cxn>
                <a:cxn ang="0">
                  <a:pos x="22" y="1"/>
                </a:cxn>
                <a:cxn ang="0">
                  <a:pos x="20" y="7"/>
                </a:cxn>
                <a:cxn ang="0">
                  <a:pos x="20" y="31"/>
                </a:cxn>
                <a:cxn ang="0">
                  <a:pos x="14" y="64"/>
                </a:cxn>
                <a:cxn ang="0">
                  <a:pos x="6" y="97"/>
                </a:cxn>
                <a:cxn ang="0">
                  <a:pos x="0" y="118"/>
                </a:cxn>
              </a:cxnLst>
              <a:rect l="0" t="0" r="r" b="b"/>
              <a:pathLst>
                <a:path w="52" h="125">
                  <a:moveTo>
                    <a:pt x="0" y="118"/>
                  </a:moveTo>
                  <a:lnTo>
                    <a:pt x="0" y="123"/>
                  </a:lnTo>
                  <a:lnTo>
                    <a:pt x="4" y="125"/>
                  </a:lnTo>
                  <a:lnTo>
                    <a:pt x="13" y="124"/>
                  </a:lnTo>
                  <a:lnTo>
                    <a:pt x="22" y="122"/>
                  </a:lnTo>
                  <a:lnTo>
                    <a:pt x="34" y="104"/>
                  </a:lnTo>
                  <a:lnTo>
                    <a:pt x="45" y="71"/>
                  </a:lnTo>
                  <a:lnTo>
                    <a:pt x="52" y="34"/>
                  </a:lnTo>
                  <a:lnTo>
                    <a:pt x="52" y="10"/>
                  </a:lnTo>
                  <a:lnTo>
                    <a:pt x="45" y="3"/>
                  </a:lnTo>
                  <a:lnTo>
                    <a:pt x="33" y="0"/>
                  </a:lnTo>
                  <a:lnTo>
                    <a:pt x="22" y="1"/>
                  </a:lnTo>
                  <a:lnTo>
                    <a:pt x="20" y="7"/>
                  </a:lnTo>
                  <a:lnTo>
                    <a:pt x="20" y="31"/>
                  </a:lnTo>
                  <a:lnTo>
                    <a:pt x="14" y="64"/>
                  </a:lnTo>
                  <a:lnTo>
                    <a:pt x="6" y="97"/>
                  </a:lnTo>
                  <a:lnTo>
                    <a:pt x="0" y="118"/>
                  </a:lnTo>
                  <a:close/>
                </a:path>
              </a:pathLst>
            </a:custGeom>
            <a:solidFill>
              <a:srgbClr val="FFBF4C"/>
            </a:solidFill>
            <a:ln w="9525">
              <a:noFill/>
              <a:round/>
              <a:headEnd/>
              <a:tailEnd/>
            </a:ln>
          </p:spPr>
          <p:txBody>
            <a:bodyPr/>
            <a:lstStyle/>
            <a:p>
              <a:endParaRPr lang="en-US"/>
            </a:p>
          </p:txBody>
        </p:sp>
        <p:sp>
          <p:nvSpPr>
            <p:cNvPr id="172144" name="Freeform 112"/>
            <p:cNvSpPr>
              <a:spLocks/>
            </p:cNvSpPr>
            <p:nvPr/>
          </p:nvSpPr>
          <p:spPr bwMode="auto">
            <a:xfrm>
              <a:off x="2731" y="2834"/>
              <a:ext cx="33" cy="27"/>
            </a:xfrm>
            <a:custGeom>
              <a:avLst/>
              <a:gdLst/>
              <a:ahLst/>
              <a:cxnLst>
                <a:cxn ang="0">
                  <a:pos x="98" y="0"/>
                </a:cxn>
                <a:cxn ang="0">
                  <a:pos x="85" y="6"/>
                </a:cxn>
                <a:cxn ang="0">
                  <a:pos x="71" y="9"/>
                </a:cxn>
                <a:cxn ang="0">
                  <a:pos x="57" y="10"/>
                </a:cxn>
                <a:cxn ang="0">
                  <a:pos x="45" y="10"/>
                </a:cxn>
                <a:cxn ang="0">
                  <a:pos x="33" y="10"/>
                </a:cxn>
                <a:cxn ang="0">
                  <a:pos x="22" y="12"/>
                </a:cxn>
                <a:cxn ang="0">
                  <a:pos x="13" y="14"/>
                </a:cxn>
                <a:cxn ang="0">
                  <a:pos x="5" y="21"/>
                </a:cxn>
                <a:cxn ang="0">
                  <a:pos x="0" y="32"/>
                </a:cxn>
                <a:cxn ang="0">
                  <a:pos x="2" y="41"/>
                </a:cxn>
                <a:cxn ang="0">
                  <a:pos x="10" y="49"/>
                </a:cxn>
                <a:cxn ang="0">
                  <a:pos x="21" y="53"/>
                </a:cxn>
                <a:cxn ang="0">
                  <a:pos x="46" y="54"/>
                </a:cxn>
                <a:cxn ang="0">
                  <a:pos x="66" y="51"/>
                </a:cxn>
                <a:cxn ang="0">
                  <a:pos x="81" y="46"/>
                </a:cxn>
                <a:cxn ang="0">
                  <a:pos x="90" y="37"/>
                </a:cxn>
                <a:cxn ang="0">
                  <a:pos x="97" y="27"/>
                </a:cxn>
                <a:cxn ang="0">
                  <a:pos x="99" y="18"/>
                </a:cxn>
                <a:cxn ang="0">
                  <a:pos x="99" y="8"/>
                </a:cxn>
                <a:cxn ang="0">
                  <a:pos x="98" y="0"/>
                </a:cxn>
              </a:cxnLst>
              <a:rect l="0" t="0" r="r" b="b"/>
              <a:pathLst>
                <a:path w="99" h="54">
                  <a:moveTo>
                    <a:pt x="98" y="0"/>
                  </a:moveTo>
                  <a:lnTo>
                    <a:pt x="85" y="6"/>
                  </a:lnTo>
                  <a:lnTo>
                    <a:pt x="71" y="9"/>
                  </a:lnTo>
                  <a:lnTo>
                    <a:pt x="57" y="10"/>
                  </a:lnTo>
                  <a:lnTo>
                    <a:pt x="45" y="10"/>
                  </a:lnTo>
                  <a:lnTo>
                    <a:pt x="33" y="10"/>
                  </a:lnTo>
                  <a:lnTo>
                    <a:pt x="22" y="12"/>
                  </a:lnTo>
                  <a:lnTo>
                    <a:pt x="13" y="14"/>
                  </a:lnTo>
                  <a:lnTo>
                    <a:pt x="5" y="21"/>
                  </a:lnTo>
                  <a:lnTo>
                    <a:pt x="0" y="32"/>
                  </a:lnTo>
                  <a:lnTo>
                    <a:pt x="2" y="41"/>
                  </a:lnTo>
                  <a:lnTo>
                    <a:pt x="10" y="49"/>
                  </a:lnTo>
                  <a:lnTo>
                    <a:pt x="21" y="53"/>
                  </a:lnTo>
                  <a:lnTo>
                    <a:pt x="46" y="54"/>
                  </a:lnTo>
                  <a:lnTo>
                    <a:pt x="66" y="51"/>
                  </a:lnTo>
                  <a:lnTo>
                    <a:pt x="81" y="46"/>
                  </a:lnTo>
                  <a:lnTo>
                    <a:pt x="90" y="37"/>
                  </a:lnTo>
                  <a:lnTo>
                    <a:pt x="97" y="27"/>
                  </a:lnTo>
                  <a:lnTo>
                    <a:pt x="99" y="18"/>
                  </a:lnTo>
                  <a:lnTo>
                    <a:pt x="99" y="8"/>
                  </a:lnTo>
                  <a:lnTo>
                    <a:pt x="98" y="0"/>
                  </a:lnTo>
                  <a:close/>
                </a:path>
              </a:pathLst>
            </a:custGeom>
            <a:solidFill>
              <a:srgbClr val="7F99B2"/>
            </a:solidFill>
            <a:ln w="9525">
              <a:noFill/>
              <a:round/>
              <a:headEnd/>
              <a:tailEnd/>
            </a:ln>
          </p:spPr>
          <p:txBody>
            <a:bodyPr/>
            <a:lstStyle/>
            <a:p>
              <a:endParaRPr lang="en-US"/>
            </a:p>
          </p:txBody>
        </p:sp>
        <p:sp>
          <p:nvSpPr>
            <p:cNvPr id="172145" name="Freeform 113"/>
            <p:cNvSpPr>
              <a:spLocks/>
            </p:cNvSpPr>
            <p:nvPr/>
          </p:nvSpPr>
          <p:spPr bwMode="auto">
            <a:xfrm>
              <a:off x="2347" y="2841"/>
              <a:ext cx="43" cy="42"/>
            </a:xfrm>
            <a:custGeom>
              <a:avLst/>
              <a:gdLst/>
              <a:ahLst/>
              <a:cxnLst>
                <a:cxn ang="0">
                  <a:pos x="2" y="10"/>
                </a:cxn>
                <a:cxn ang="0">
                  <a:pos x="7" y="7"/>
                </a:cxn>
                <a:cxn ang="0">
                  <a:pos x="16" y="6"/>
                </a:cxn>
                <a:cxn ang="0">
                  <a:pos x="30" y="6"/>
                </a:cxn>
                <a:cxn ang="0">
                  <a:pos x="43" y="6"/>
                </a:cxn>
                <a:cxn ang="0">
                  <a:pos x="59" y="6"/>
                </a:cxn>
                <a:cxn ang="0">
                  <a:pos x="74" y="6"/>
                </a:cxn>
                <a:cxn ang="0">
                  <a:pos x="86" y="5"/>
                </a:cxn>
                <a:cxn ang="0">
                  <a:pos x="96" y="1"/>
                </a:cxn>
                <a:cxn ang="0">
                  <a:pos x="108" y="0"/>
                </a:cxn>
                <a:cxn ang="0">
                  <a:pos x="118" y="6"/>
                </a:cxn>
                <a:cxn ang="0">
                  <a:pos x="124" y="17"/>
                </a:cxn>
                <a:cxn ang="0">
                  <a:pos x="128" y="32"/>
                </a:cxn>
                <a:cxn ang="0">
                  <a:pos x="131" y="47"/>
                </a:cxn>
                <a:cxn ang="0">
                  <a:pos x="131" y="60"/>
                </a:cxn>
                <a:cxn ang="0">
                  <a:pos x="128" y="71"/>
                </a:cxn>
                <a:cxn ang="0">
                  <a:pos x="123" y="78"/>
                </a:cxn>
                <a:cxn ang="0">
                  <a:pos x="114" y="80"/>
                </a:cxn>
                <a:cxn ang="0">
                  <a:pos x="102" y="82"/>
                </a:cxn>
                <a:cxn ang="0">
                  <a:pos x="86" y="84"/>
                </a:cxn>
                <a:cxn ang="0">
                  <a:pos x="70" y="84"/>
                </a:cxn>
                <a:cxn ang="0">
                  <a:pos x="52" y="85"/>
                </a:cxn>
                <a:cxn ang="0">
                  <a:pos x="38" y="84"/>
                </a:cxn>
                <a:cxn ang="0">
                  <a:pos x="26" y="83"/>
                </a:cxn>
                <a:cxn ang="0">
                  <a:pos x="19" y="81"/>
                </a:cxn>
                <a:cxn ang="0">
                  <a:pos x="10" y="69"/>
                </a:cxn>
                <a:cxn ang="0">
                  <a:pos x="3" y="47"/>
                </a:cxn>
                <a:cxn ang="0">
                  <a:pos x="0" y="24"/>
                </a:cxn>
                <a:cxn ang="0">
                  <a:pos x="2" y="10"/>
                </a:cxn>
              </a:cxnLst>
              <a:rect l="0" t="0" r="r" b="b"/>
              <a:pathLst>
                <a:path w="131" h="85">
                  <a:moveTo>
                    <a:pt x="2" y="10"/>
                  </a:moveTo>
                  <a:lnTo>
                    <a:pt x="7" y="7"/>
                  </a:lnTo>
                  <a:lnTo>
                    <a:pt x="16" y="6"/>
                  </a:lnTo>
                  <a:lnTo>
                    <a:pt x="30" y="6"/>
                  </a:lnTo>
                  <a:lnTo>
                    <a:pt x="43" y="6"/>
                  </a:lnTo>
                  <a:lnTo>
                    <a:pt x="59" y="6"/>
                  </a:lnTo>
                  <a:lnTo>
                    <a:pt x="74" y="6"/>
                  </a:lnTo>
                  <a:lnTo>
                    <a:pt x="86" y="5"/>
                  </a:lnTo>
                  <a:lnTo>
                    <a:pt x="96" y="1"/>
                  </a:lnTo>
                  <a:lnTo>
                    <a:pt x="108" y="0"/>
                  </a:lnTo>
                  <a:lnTo>
                    <a:pt x="118" y="6"/>
                  </a:lnTo>
                  <a:lnTo>
                    <a:pt x="124" y="17"/>
                  </a:lnTo>
                  <a:lnTo>
                    <a:pt x="128" y="32"/>
                  </a:lnTo>
                  <a:lnTo>
                    <a:pt x="131" y="47"/>
                  </a:lnTo>
                  <a:lnTo>
                    <a:pt x="131" y="60"/>
                  </a:lnTo>
                  <a:lnTo>
                    <a:pt x="128" y="71"/>
                  </a:lnTo>
                  <a:lnTo>
                    <a:pt x="123" y="78"/>
                  </a:lnTo>
                  <a:lnTo>
                    <a:pt x="114" y="80"/>
                  </a:lnTo>
                  <a:lnTo>
                    <a:pt x="102" y="82"/>
                  </a:lnTo>
                  <a:lnTo>
                    <a:pt x="86" y="84"/>
                  </a:lnTo>
                  <a:lnTo>
                    <a:pt x="70" y="84"/>
                  </a:lnTo>
                  <a:lnTo>
                    <a:pt x="52" y="85"/>
                  </a:lnTo>
                  <a:lnTo>
                    <a:pt x="38" y="84"/>
                  </a:lnTo>
                  <a:lnTo>
                    <a:pt x="26" y="83"/>
                  </a:lnTo>
                  <a:lnTo>
                    <a:pt x="19" y="81"/>
                  </a:lnTo>
                  <a:lnTo>
                    <a:pt x="10" y="69"/>
                  </a:lnTo>
                  <a:lnTo>
                    <a:pt x="3" y="47"/>
                  </a:lnTo>
                  <a:lnTo>
                    <a:pt x="0" y="24"/>
                  </a:lnTo>
                  <a:lnTo>
                    <a:pt x="2" y="10"/>
                  </a:lnTo>
                  <a:close/>
                </a:path>
              </a:pathLst>
            </a:custGeom>
            <a:solidFill>
              <a:srgbClr val="7F99B2"/>
            </a:solidFill>
            <a:ln w="9525">
              <a:noFill/>
              <a:round/>
              <a:headEnd/>
              <a:tailEnd/>
            </a:ln>
          </p:spPr>
          <p:txBody>
            <a:bodyPr/>
            <a:lstStyle/>
            <a:p>
              <a:endParaRPr lang="en-US"/>
            </a:p>
          </p:txBody>
        </p:sp>
        <p:sp>
          <p:nvSpPr>
            <p:cNvPr id="172146" name="Freeform 114"/>
            <p:cNvSpPr>
              <a:spLocks/>
            </p:cNvSpPr>
            <p:nvPr/>
          </p:nvSpPr>
          <p:spPr bwMode="auto">
            <a:xfrm>
              <a:off x="2422" y="2811"/>
              <a:ext cx="90" cy="120"/>
            </a:xfrm>
            <a:custGeom>
              <a:avLst/>
              <a:gdLst/>
              <a:ahLst/>
              <a:cxnLst>
                <a:cxn ang="0">
                  <a:pos x="104" y="242"/>
                </a:cxn>
                <a:cxn ang="0">
                  <a:pos x="131" y="237"/>
                </a:cxn>
                <a:cxn ang="0">
                  <a:pos x="158" y="229"/>
                </a:cxn>
                <a:cxn ang="0">
                  <a:pos x="183" y="217"/>
                </a:cxn>
                <a:cxn ang="0">
                  <a:pos x="207" y="201"/>
                </a:cxn>
                <a:cxn ang="0">
                  <a:pos x="227" y="182"/>
                </a:cxn>
                <a:cxn ang="0">
                  <a:pos x="244" y="160"/>
                </a:cxn>
                <a:cxn ang="0">
                  <a:pos x="259" y="138"/>
                </a:cxn>
                <a:cxn ang="0">
                  <a:pos x="268" y="113"/>
                </a:cxn>
                <a:cxn ang="0">
                  <a:pos x="272" y="89"/>
                </a:cxn>
                <a:cxn ang="0">
                  <a:pos x="269" y="67"/>
                </a:cxn>
                <a:cxn ang="0">
                  <a:pos x="263" y="46"/>
                </a:cxn>
                <a:cxn ang="0">
                  <a:pos x="252" y="30"/>
                </a:cxn>
                <a:cxn ang="0">
                  <a:pos x="236" y="16"/>
                </a:cxn>
                <a:cxn ang="0">
                  <a:pos x="216" y="7"/>
                </a:cxn>
                <a:cxn ang="0">
                  <a:pos x="194" y="1"/>
                </a:cxn>
                <a:cxn ang="0">
                  <a:pos x="167" y="0"/>
                </a:cxn>
                <a:cxn ang="0">
                  <a:pos x="140" y="5"/>
                </a:cxn>
                <a:cxn ang="0">
                  <a:pos x="114" y="13"/>
                </a:cxn>
                <a:cxn ang="0">
                  <a:pos x="90" y="25"/>
                </a:cxn>
                <a:cxn ang="0">
                  <a:pos x="66" y="41"/>
                </a:cxn>
                <a:cxn ang="0">
                  <a:pos x="44" y="60"/>
                </a:cxn>
                <a:cxn ang="0">
                  <a:pos x="27" y="82"/>
                </a:cxn>
                <a:cxn ang="0">
                  <a:pos x="14" y="104"/>
                </a:cxn>
                <a:cxn ang="0">
                  <a:pos x="4" y="129"/>
                </a:cxn>
                <a:cxn ang="0">
                  <a:pos x="0" y="153"/>
                </a:cxn>
                <a:cxn ang="0">
                  <a:pos x="3" y="175"/>
                </a:cxn>
                <a:cxn ang="0">
                  <a:pos x="10" y="195"/>
                </a:cxn>
                <a:cxn ang="0">
                  <a:pos x="20" y="212"/>
                </a:cxn>
                <a:cxn ang="0">
                  <a:pos x="36" y="225"/>
                </a:cxn>
                <a:cxn ang="0">
                  <a:pos x="55" y="235"/>
                </a:cxn>
                <a:cxn ang="0">
                  <a:pos x="78" y="240"/>
                </a:cxn>
                <a:cxn ang="0">
                  <a:pos x="104" y="242"/>
                </a:cxn>
              </a:cxnLst>
              <a:rect l="0" t="0" r="r" b="b"/>
              <a:pathLst>
                <a:path w="272" h="242">
                  <a:moveTo>
                    <a:pt x="104" y="242"/>
                  </a:moveTo>
                  <a:lnTo>
                    <a:pt x="131" y="237"/>
                  </a:lnTo>
                  <a:lnTo>
                    <a:pt x="158" y="229"/>
                  </a:lnTo>
                  <a:lnTo>
                    <a:pt x="183" y="217"/>
                  </a:lnTo>
                  <a:lnTo>
                    <a:pt x="207" y="201"/>
                  </a:lnTo>
                  <a:lnTo>
                    <a:pt x="227" y="182"/>
                  </a:lnTo>
                  <a:lnTo>
                    <a:pt x="244" y="160"/>
                  </a:lnTo>
                  <a:lnTo>
                    <a:pt x="259" y="138"/>
                  </a:lnTo>
                  <a:lnTo>
                    <a:pt x="268" y="113"/>
                  </a:lnTo>
                  <a:lnTo>
                    <a:pt x="272" y="89"/>
                  </a:lnTo>
                  <a:lnTo>
                    <a:pt x="269" y="67"/>
                  </a:lnTo>
                  <a:lnTo>
                    <a:pt x="263" y="46"/>
                  </a:lnTo>
                  <a:lnTo>
                    <a:pt x="252" y="30"/>
                  </a:lnTo>
                  <a:lnTo>
                    <a:pt x="236" y="16"/>
                  </a:lnTo>
                  <a:lnTo>
                    <a:pt x="216" y="7"/>
                  </a:lnTo>
                  <a:lnTo>
                    <a:pt x="194" y="1"/>
                  </a:lnTo>
                  <a:lnTo>
                    <a:pt x="167" y="0"/>
                  </a:lnTo>
                  <a:lnTo>
                    <a:pt x="140" y="5"/>
                  </a:lnTo>
                  <a:lnTo>
                    <a:pt x="114" y="13"/>
                  </a:lnTo>
                  <a:lnTo>
                    <a:pt x="90" y="25"/>
                  </a:lnTo>
                  <a:lnTo>
                    <a:pt x="66" y="41"/>
                  </a:lnTo>
                  <a:lnTo>
                    <a:pt x="44" y="60"/>
                  </a:lnTo>
                  <a:lnTo>
                    <a:pt x="27" y="82"/>
                  </a:lnTo>
                  <a:lnTo>
                    <a:pt x="14" y="104"/>
                  </a:lnTo>
                  <a:lnTo>
                    <a:pt x="4" y="129"/>
                  </a:lnTo>
                  <a:lnTo>
                    <a:pt x="0" y="153"/>
                  </a:lnTo>
                  <a:lnTo>
                    <a:pt x="3" y="175"/>
                  </a:lnTo>
                  <a:lnTo>
                    <a:pt x="10" y="195"/>
                  </a:lnTo>
                  <a:lnTo>
                    <a:pt x="20" y="212"/>
                  </a:lnTo>
                  <a:lnTo>
                    <a:pt x="36" y="225"/>
                  </a:lnTo>
                  <a:lnTo>
                    <a:pt x="55" y="235"/>
                  </a:lnTo>
                  <a:lnTo>
                    <a:pt x="78" y="240"/>
                  </a:lnTo>
                  <a:lnTo>
                    <a:pt x="104" y="242"/>
                  </a:lnTo>
                  <a:close/>
                </a:path>
              </a:pathLst>
            </a:custGeom>
            <a:solidFill>
              <a:srgbClr val="000000"/>
            </a:solidFill>
            <a:ln w="9525">
              <a:noFill/>
              <a:round/>
              <a:headEnd/>
              <a:tailEnd/>
            </a:ln>
          </p:spPr>
          <p:txBody>
            <a:bodyPr/>
            <a:lstStyle/>
            <a:p>
              <a:endParaRPr lang="en-US"/>
            </a:p>
          </p:txBody>
        </p:sp>
        <p:sp>
          <p:nvSpPr>
            <p:cNvPr id="172147" name="Freeform 115"/>
            <p:cNvSpPr>
              <a:spLocks/>
            </p:cNvSpPr>
            <p:nvPr/>
          </p:nvSpPr>
          <p:spPr bwMode="auto">
            <a:xfrm>
              <a:off x="2452" y="2850"/>
              <a:ext cx="31" cy="42"/>
            </a:xfrm>
            <a:custGeom>
              <a:avLst/>
              <a:gdLst/>
              <a:ahLst/>
              <a:cxnLst>
                <a:cxn ang="0">
                  <a:pos x="36" y="84"/>
                </a:cxn>
                <a:cxn ang="0">
                  <a:pos x="45" y="82"/>
                </a:cxn>
                <a:cxn ang="0">
                  <a:pos x="53" y="80"/>
                </a:cxn>
                <a:cxn ang="0">
                  <a:pos x="62" y="75"/>
                </a:cxn>
                <a:cxn ang="0">
                  <a:pos x="70" y="69"/>
                </a:cxn>
                <a:cxn ang="0">
                  <a:pos x="77" y="63"/>
                </a:cxn>
                <a:cxn ang="0">
                  <a:pos x="84" y="55"/>
                </a:cxn>
                <a:cxn ang="0">
                  <a:pos x="88" y="48"/>
                </a:cxn>
                <a:cxn ang="0">
                  <a:pos x="92" y="39"/>
                </a:cxn>
                <a:cxn ang="0">
                  <a:pos x="93" y="31"/>
                </a:cxn>
                <a:cxn ang="0">
                  <a:pos x="93" y="23"/>
                </a:cxn>
                <a:cxn ang="0">
                  <a:pos x="90" y="16"/>
                </a:cxn>
                <a:cxn ang="0">
                  <a:pos x="86" y="10"/>
                </a:cxn>
                <a:cxn ang="0">
                  <a:pos x="81" y="5"/>
                </a:cxn>
                <a:cxn ang="0">
                  <a:pos x="74" y="2"/>
                </a:cxn>
                <a:cxn ang="0">
                  <a:pos x="66" y="0"/>
                </a:cxn>
                <a:cxn ang="0">
                  <a:pos x="57" y="0"/>
                </a:cxn>
                <a:cxn ang="0">
                  <a:pos x="48" y="1"/>
                </a:cxn>
                <a:cxn ang="0">
                  <a:pos x="38" y="4"/>
                </a:cxn>
                <a:cxn ang="0">
                  <a:pos x="30" y="8"/>
                </a:cxn>
                <a:cxn ang="0">
                  <a:pos x="22" y="14"/>
                </a:cxn>
                <a:cxn ang="0">
                  <a:pos x="14" y="20"/>
                </a:cxn>
                <a:cxn ang="0">
                  <a:pos x="9" y="28"/>
                </a:cxn>
                <a:cxn ang="0">
                  <a:pos x="4" y="36"/>
                </a:cxn>
                <a:cxn ang="0">
                  <a:pos x="1" y="45"/>
                </a:cxn>
                <a:cxn ang="0">
                  <a:pos x="0" y="53"/>
                </a:cxn>
                <a:cxn ang="0">
                  <a:pos x="0" y="61"/>
                </a:cxn>
                <a:cxn ang="0">
                  <a:pos x="2" y="68"/>
                </a:cxn>
                <a:cxn ang="0">
                  <a:pos x="6" y="74"/>
                </a:cxn>
                <a:cxn ang="0">
                  <a:pos x="12" y="79"/>
                </a:cxn>
                <a:cxn ang="0">
                  <a:pos x="18" y="82"/>
                </a:cxn>
                <a:cxn ang="0">
                  <a:pos x="26" y="84"/>
                </a:cxn>
                <a:cxn ang="0">
                  <a:pos x="36" y="84"/>
                </a:cxn>
              </a:cxnLst>
              <a:rect l="0" t="0" r="r" b="b"/>
              <a:pathLst>
                <a:path w="93" h="84">
                  <a:moveTo>
                    <a:pt x="36" y="84"/>
                  </a:moveTo>
                  <a:lnTo>
                    <a:pt x="45" y="82"/>
                  </a:lnTo>
                  <a:lnTo>
                    <a:pt x="53" y="80"/>
                  </a:lnTo>
                  <a:lnTo>
                    <a:pt x="62" y="75"/>
                  </a:lnTo>
                  <a:lnTo>
                    <a:pt x="70" y="69"/>
                  </a:lnTo>
                  <a:lnTo>
                    <a:pt x="77" y="63"/>
                  </a:lnTo>
                  <a:lnTo>
                    <a:pt x="84" y="55"/>
                  </a:lnTo>
                  <a:lnTo>
                    <a:pt x="88" y="48"/>
                  </a:lnTo>
                  <a:lnTo>
                    <a:pt x="92" y="39"/>
                  </a:lnTo>
                  <a:lnTo>
                    <a:pt x="93" y="31"/>
                  </a:lnTo>
                  <a:lnTo>
                    <a:pt x="93" y="23"/>
                  </a:lnTo>
                  <a:lnTo>
                    <a:pt x="90" y="16"/>
                  </a:lnTo>
                  <a:lnTo>
                    <a:pt x="86" y="10"/>
                  </a:lnTo>
                  <a:lnTo>
                    <a:pt x="81" y="5"/>
                  </a:lnTo>
                  <a:lnTo>
                    <a:pt x="74" y="2"/>
                  </a:lnTo>
                  <a:lnTo>
                    <a:pt x="66" y="0"/>
                  </a:lnTo>
                  <a:lnTo>
                    <a:pt x="57" y="0"/>
                  </a:lnTo>
                  <a:lnTo>
                    <a:pt x="48" y="1"/>
                  </a:lnTo>
                  <a:lnTo>
                    <a:pt x="38" y="4"/>
                  </a:lnTo>
                  <a:lnTo>
                    <a:pt x="30" y="8"/>
                  </a:lnTo>
                  <a:lnTo>
                    <a:pt x="22" y="14"/>
                  </a:lnTo>
                  <a:lnTo>
                    <a:pt x="14" y="20"/>
                  </a:lnTo>
                  <a:lnTo>
                    <a:pt x="9" y="28"/>
                  </a:lnTo>
                  <a:lnTo>
                    <a:pt x="4" y="36"/>
                  </a:lnTo>
                  <a:lnTo>
                    <a:pt x="1" y="45"/>
                  </a:lnTo>
                  <a:lnTo>
                    <a:pt x="0" y="53"/>
                  </a:lnTo>
                  <a:lnTo>
                    <a:pt x="0" y="61"/>
                  </a:lnTo>
                  <a:lnTo>
                    <a:pt x="2" y="68"/>
                  </a:lnTo>
                  <a:lnTo>
                    <a:pt x="6" y="74"/>
                  </a:lnTo>
                  <a:lnTo>
                    <a:pt x="12" y="79"/>
                  </a:lnTo>
                  <a:lnTo>
                    <a:pt x="18" y="82"/>
                  </a:lnTo>
                  <a:lnTo>
                    <a:pt x="26" y="84"/>
                  </a:lnTo>
                  <a:lnTo>
                    <a:pt x="36" y="84"/>
                  </a:lnTo>
                  <a:close/>
                </a:path>
              </a:pathLst>
            </a:custGeom>
            <a:solidFill>
              <a:srgbClr val="FFFFFF"/>
            </a:solidFill>
            <a:ln w="9525">
              <a:noFill/>
              <a:round/>
              <a:headEnd/>
              <a:tailEnd/>
            </a:ln>
          </p:spPr>
          <p:txBody>
            <a:bodyPr/>
            <a:lstStyle/>
            <a:p>
              <a:endParaRPr lang="en-US"/>
            </a:p>
          </p:txBody>
        </p:sp>
        <p:sp>
          <p:nvSpPr>
            <p:cNvPr id="172148" name="Freeform 116"/>
            <p:cNvSpPr>
              <a:spLocks/>
            </p:cNvSpPr>
            <p:nvPr/>
          </p:nvSpPr>
          <p:spPr bwMode="auto">
            <a:xfrm>
              <a:off x="2614" y="2811"/>
              <a:ext cx="91" cy="120"/>
            </a:xfrm>
            <a:custGeom>
              <a:avLst/>
              <a:gdLst/>
              <a:ahLst/>
              <a:cxnLst>
                <a:cxn ang="0">
                  <a:pos x="105" y="242"/>
                </a:cxn>
                <a:cxn ang="0">
                  <a:pos x="132" y="237"/>
                </a:cxn>
                <a:cxn ang="0">
                  <a:pos x="158" y="229"/>
                </a:cxn>
                <a:cxn ang="0">
                  <a:pos x="183" y="217"/>
                </a:cxn>
                <a:cxn ang="0">
                  <a:pos x="207" y="201"/>
                </a:cxn>
                <a:cxn ang="0">
                  <a:pos x="229" y="182"/>
                </a:cxn>
                <a:cxn ang="0">
                  <a:pos x="246" y="160"/>
                </a:cxn>
                <a:cxn ang="0">
                  <a:pos x="259" y="138"/>
                </a:cxn>
                <a:cxn ang="0">
                  <a:pos x="269" y="113"/>
                </a:cxn>
                <a:cxn ang="0">
                  <a:pos x="273" y="89"/>
                </a:cxn>
                <a:cxn ang="0">
                  <a:pos x="271" y="67"/>
                </a:cxn>
                <a:cxn ang="0">
                  <a:pos x="263" y="46"/>
                </a:cxn>
                <a:cxn ang="0">
                  <a:pos x="253" y="30"/>
                </a:cxn>
                <a:cxn ang="0">
                  <a:pos x="237" y="16"/>
                </a:cxn>
                <a:cxn ang="0">
                  <a:pos x="218" y="7"/>
                </a:cxn>
                <a:cxn ang="0">
                  <a:pos x="195" y="1"/>
                </a:cxn>
                <a:cxn ang="0">
                  <a:pos x="169" y="0"/>
                </a:cxn>
                <a:cxn ang="0">
                  <a:pos x="141" y="5"/>
                </a:cxn>
                <a:cxn ang="0">
                  <a:pos x="114" y="13"/>
                </a:cxn>
                <a:cxn ang="0">
                  <a:pos x="89" y="25"/>
                </a:cxn>
                <a:cxn ang="0">
                  <a:pos x="66" y="41"/>
                </a:cxn>
                <a:cxn ang="0">
                  <a:pos x="45" y="60"/>
                </a:cxn>
                <a:cxn ang="0">
                  <a:pos x="28" y="82"/>
                </a:cxn>
                <a:cxn ang="0">
                  <a:pos x="13" y="104"/>
                </a:cxn>
                <a:cxn ang="0">
                  <a:pos x="4" y="129"/>
                </a:cxn>
                <a:cxn ang="0">
                  <a:pos x="0" y="153"/>
                </a:cxn>
                <a:cxn ang="0">
                  <a:pos x="2" y="175"/>
                </a:cxn>
                <a:cxn ang="0">
                  <a:pos x="9" y="195"/>
                </a:cxn>
                <a:cxn ang="0">
                  <a:pos x="21" y="212"/>
                </a:cxn>
                <a:cxn ang="0">
                  <a:pos x="36" y="225"/>
                </a:cxn>
                <a:cxn ang="0">
                  <a:pos x="56" y="235"/>
                </a:cxn>
                <a:cxn ang="0">
                  <a:pos x="78" y="240"/>
                </a:cxn>
                <a:cxn ang="0">
                  <a:pos x="105" y="242"/>
                </a:cxn>
              </a:cxnLst>
              <a:rect l="0" t="0" r="r" b="b"/>
              <a:pathLst>
                <a:path w="273" h="242">
                  <a:moveTo>
                    <a:pt x="105" y="242"/>
                  </a:moveTo>
                  <a:lnTo>
                    <a:pt x="132" y="237"/>
                  </a:lnTo>
                  <a:lnTo>
                    <a:pt x="158" y="229"/>
                  </a:lnTo>
                  <a:lnTo>
                    <a:pt x="183" y="217"/>
                  </a:lnTo>
                  <a:lnTo>
                    <a:pt x="207" y="201"/>
                  </a:lnTo>
                  <a:lnTo>
                    <a:pt x="229" y="182"/>
                  </a:lnTo>
                  <a:lnTo>
                    <a:pt x="246" y="160"/>
                  </a:lnTo>
                  <a:lnTo>
                    <a:pt x="259" y="138"/>
                  </a:lnTo>
                  <a:lnTo>
                    <a:pt x="269" y="113"/>
                  </a:lnTo>
                  <a:lnTo>
                    <a:pt x="273" y="89"/>
                  </a:lnTo>
                  <a:lnTo>
                    <a:pt x="271" y="67"/>
                  </a:lnTo>
                  <a:lnTo>
                    <a:pt x="263" y="46"/>
                  </a:lnTo>
                  <a:lnTo>
                    <a:pt x="253" y="30"/>
                  </a:lnTo>
                  <a:lnTo>
                    <a:pt x="237" y="16"/>
                  </a:lnTo>
                  <a:lnTo>
                    <a:pt x="218" y="7"/>
                  </a:lnTo>
                  <a:lnTo>
                    <a:pt x="195" y="1"/>
                  </a:lnTo>
                  <a:lnTo>
                    <a:pt x="169" y="0"/>
                  </a:lnTo>
                  <a:lnTo>
                    <a:pt x="141" y="5"/>
                  </a:lnTo>
                  <a:lnTo>
                    <a:pt x="114" y="13"/>
                  </a:lnTo>
                  <a:lnTo>
                    <a:pt x="89" y="25"/>
                  </a:lnTo>
                  <a:lnTo>
                    <a:pt x="66" y="41"/>
                  </a:lnTo>
                  <a:lnTo>
                    <a:pt x="45" y="60"/>
                  </a:lnTo>
                  <a:lnTo>
                    <a:pt x="28" y="82"/>
                  </a:lnTo>
                  <a:lnTo>
                    <a:pt x="13" y="104"/>
                  </a:lnTo>
                  <a:lnTo>
                    <a:pt x="4" y="129"/>
                  </a:lnTo>
                  <a:lnTo>
                    <a:pt x="0" y="153"/>
                  </a:lnTo>
                  <a:lnTo>
                    <a:pt x="2" y="175"/>
                  </a:lnTo>
                  <a:lnTo>
                    <a:pt x="9" y="195"/>
                  </a:lnTo>
                  <a:lnTo>
                    <a:pt x="21" y="212"/>
                  </a:lnTo>
                  <a:lnTo>
                    <a:pt x="36" y="225"/>
                  </a:lnTo>
                  <a:lnTo>
                    <a:pt x="56" y="235"/>
                  </a:lnTo>
                  <a:lnTo>
                    <a:pt x="78" y="240"/>
                  </a:lnTo>
                  <a:lnTo>
                    <a:pt x="105" y="242"/>
                  </a:lnTo>
                  <a:close/>
                </a:path>
              </a:pathLst>
            </a:custGeom>
            <a:solidFill>
              <a:srgbClr val="000000"/>
            </a:solidFill>
            <a:ln w="9525">
              <a:noFill/>
              <a:round/>
              <a:headEnd/>
              <a:tailEnd/>
            </a:ln>
          </p:spPr>
          <p:txBody>
            <a:bodyPr/>
            <a:lstStyle/>
            <a:p>
              <a:endParaRPr lang="en-US"/>
            </a:p>
          </p:txBody>
        </p:sp>
        <p:sp>
          <p:nvSpPr>
            <p:cNvPr id="172149" name="Freeform 117"/>
            <p:cNvSpPr>
              <a:spLocks/>
            </p:cNvSpPr>
            <p:nvPr/>
          </p:nvSpPr>
          <p:spPr bwMode="auto">
            <a:xfrm>
              <a:off x="2643" y="2850"/>
              <a:ext cx="32" cy="42"/>
            </a:xfrm>
            <a:custGeom>
              <a:avLst/>
              <a:gdLst/>
              <a:ahLst/>
              <a:cxnLst>
                <a:cxn ang="0">
                  <a:pos x="36" y="84"/>
                </a:cxn>
                <a:cxn ang="0">
                  <a:pos x="45" y="82"/>
                </a:cxn>
                <a:cxn ang="0">
                  <a:pos x="54" y="80"/>
                </a:cxn>
                <a:cxn ang="0">
                  <a:pos x="64" y="75"/>
                </a:cxn>
                <a:cxn ang="0">
                  <a:pos x="72" y="69"/>
                </a:cxn>
                <a:cxn ang="0">
                  <a:pos x="80" y="63"/>
                </a:cxn>
                <a:cxn ang="0">
                  <a:pos x="85" y="55"/>
                </a:cxn>
                <a:cxn ang="0">
                  <a:pos x="90" y="48"/>
                </a:cxn>
                <a:cxn ang="0">
                  <a:pos x="93" y="39"/>
                </a:cxn>
                <a:cxn ang="0">
                  <a:pos x="94" y="31"/>
                </a:cxn>
                <a:cxn ang="0">
                  <a:pos x="94" y="23"/>
                </a:cxn>
                <a:cxn ang="0">
                  <a:pos x="92" y="16"/>
                </a:cxn>
                <a:cxn ang="0">
                  <a:pos x="88" y="10"/>
                </a:cxn>
                <a:cxn ang="0">
                  <a:pos x="82" y="5"/>
                </a:cxn>
                <a:cxn ang="0">
                  <a:pos x="76" y="2"/>
                </a:cxn>
                <a:cxn ang="0">
                  <a:pos x="68" y="0"/>
                </a:cxn>
                <a:cxn ang="0">
                  <a:pos x="58" y="0"/>
                </a:cxn>
                <a:cxn ang="0">
                  <a:pos x="49" y="1"/>
                </a:cxn>
                <a:cxn ang="0">
                  <a:pos x="40" y="4"/>
                </a:cxn>
                <a:cxn ang="0">
                  <a:pos x="31" y="8"/>
                </a:cxn>
                <a:cxn ang="0">
                  <a:pos x="23" y="14"/>
                </a:cxn>
                <a:cxn ang="0">
                  <a:pos x="16" y="20"/>
                </a:cxn>
                <a:cxn ang="0">
                  <a:pos x="9" y="28"/>
                </a:cxn>
                <a:cxn ang="0">
                  <a:pos x="5" y="36"/>
                </a:cxn>
                <a:cxn ang="0">
                  <a:pos x="1" y="45"/>
                </a:cxn>
                <a:cxn ang="0">
                  <a:pos x="0" y="53"/>
                </a:cxn>
                <a:cxn ang="0">
                  <a:pos x="0" y="61"/>
                </a:cxn>
                <a:cxn ang="0">
                  <a:pos x="3" y="68"/>
                </a:cxn>
                <a:cxn ang="0">
                  <a:pos x="7" y="74"/>
                </a:cxn>
                <a:cxn ang="0">
                  <a:pos x="12" y="79"/>
                </a:cxn>
                <a:cxn ang="0">
                  <a:pos x="19" y="82"/>
                </a:cxn>
                <a:cxn ang="0">
                  <a:pos x="27" y="84"/>
                </a:cxn>
                <a:cxn ang="0">
                  <a:pos x="36" y="84"/>
                </a:cxn>
              </a:cxnLst>
              <a:rect l="0" t="0" r="r" b="b"/>
              <a:pathLst>
                <a:path w="94" h="84">
                  <a:moveTo>
                    <a:pt x="36" y="84"/>
                  </a:moveTo>
                  <a:lnTo>
                    <a:pt x="45" y="82"/>
                  </a:lnTo>
                  <a:lnTo>
                    <a:pt x="54" y="80"/>
                  </a:lnTo>
                  <a:lnTo>
                    <a:pt x="64" y="75"/>
                  </a:lnTo>
                  <a:lnTo>
                    <a:pt x="72" y="69"/>
                  </a:lnTo>
                  <a:lnTo>
                    <a:pt x="80" y="63"/>
                  </a:lnTo>
                  <a:lnTo>
                    <a:pt x="85" y="55"/>
                  </a:lnTo>
                  <a:lnTo>
                    <a:pt x="90" y="48"/>
                  </a:lnTo>
                  <a:lnTo>
                    <a:pt x="93" y="39"/>
                  </a:lnTo>
                  <a:lnTo>
                    <a:pt x="94" y="31"/>
                  </a:lnTo>
                  <a:lnTo>
                    <a:pt x="94" y="23"/>
                  </a:lnTo>
                  <a:lnTo>
                    <a:pt x="92" y="16"/>
                  </a:lnTo>
                  <a:lnTo>
                    <a:pt x="88" y="10"/>
                  </a:lnTo>
                  <a:lnTo>
                    <a:pt x="82" y="5"/>
                  </a:lnTo>
                  <a:lnTo>
                    <a:pt x="76" y="2"/>
                  </a:lnTo>
                  <a:lnTo>
                    <a:pt x="68" y="0"/>
                  </a:lnTo>
                  <a:lnTo>
                    <a:pt x="58" y="0"/>
                  </a:lnTo>
                  <a:lnTo>
                    <a:pt x="49" y="1"/>
                  </a:lnTo>
                  <a:lnTo>
                    <a:pt x="40" y="4"/>
                  </a:lnTo>
                  <a:lnTo>
                    <a:pt x="31" y="8"/>
                  </a:lnTo>
                  <a:lnTo>
                    <a:pt x="23" y="14"/>
                  </a:lnTo>
                  <a:lnTo>
                    <a:pt x="16" y="20"/>
                  </a:lnTo>
                  <a:lnTo>
                    <a:pt x="9" y="28"/>
                  </a:lnTo>
                  <a:lnTo>
                    <a:pt x="5" y="36"/>
                  </a:lnTo>
                  <a:lnTo>
                    <a:pt x="1" y="45"/>
                  </a:lnTo>
                  <a:lnTo>
                    <a:pt x="0" y="53"/>
                  </a:lnTo>
                  <a:lnTo>
                    <a:pt x="0" y="61"/>
                  </a:lnTo>
                  <a:lnTo>
                    <a:pt x="3" y="68"/>
                  </a:lnTo>
                  <a:lnTo>
                    <a:pt x="7" y="74"/>
                  </a:lnTo>
                  <a:lnTo>
                    <a:pt x="12" y="79"/>
                  </a:lnTo>
                  <a:lnTo>
                    <a:pt x="19" y="82"/>
                  </a:lnTo>
                  <a:lnTo>
                    <a:pt x="27" y="84"/>
                  </a:lnTo>
                  <a:lnTo>
                    <a:pt x="36" y="84"/>
                  </a:lnTo>
                  <a:close/>
                </a:path>
              </a:pathLst>
            </a:custGeom>
            <a:solidFill>
              <a:srgbClr val="FFFFFF"/>
            </a:solidFill>
            <a:ln w="9525">
              <a:noFill/>
              <a:round/>
              <a:headEnd/>
              <a:tailEnd/>
            </a:ln>
          </p:spPr>
          <p:txBody>
            <a:bodyPr/>
            <a:lstStyle/>
            <a:p>
              <a:endParaRPr lang="en-US"/>
            </a:p>
          </p:txBody>
        </p:sp>
        <p:sp>
          <p:nvSpPr>
            <p:cNvPr id="172150" name="Freeform 118"/>
            <p:cNvSpPr>
              <a:spLocks/>
            </p:cNvSpPr>
            <p:nvPr/>
          </p:nvSpPr>
          <p:spPr bwMode="auto">
            <a:xfrm>
              <a:off x="2484" y="2651"/>
              <a:ext cx="108" cy="130"/>
            </a:xfrm>
            <a:custGeom>
              <a:avLst/>
              <a:gdLst/>
              <a:ahLst/>
              <a:cxnLst>
                <a:cxn ang="0">
                  <a:pos x="138" y="2"/>
                </a:cxn>
                <a:cxn ang="0">
                  <a:pos x="163" y="1"/>
                </a:cxn>
                <a:cxn ang="0">
                  <a:pos x="195" y="1"/>
                </a:cxn>
                <a:cxn ang="0">
                  <a:pos x="219" y="4"/>
                </a:cxn>
                <a:cxn ang="0">
                  <a:pos x="227" y="21"/>
                </a:cxn>
                <a:cxn ang="0">
                  <a:pos x="227" y="73"/>
                </a:cxn>
                <a:cxn ang="0">
                  <a:pos x="227" y="93"/>
                </a:cxn>
                <a:cxn ang="0">
                  <a:pos x="253" y="96"/>
                </a:cxn>
                <a:cxn ang="0">
                  <a:pos x="288" y="96"/>
                </a:cxn>
                <a:cxn ang="0">
                  <a:pos x="316" y="98"/>
                </a:cxn>
                <a:cxn ang="0">
                  <a:pos x="326" y="115"/>
                </a:cxn>
                <a:cxn ang="0">
                  <a:pos x="320" y="168"/>
                </a:cxn>
                <a:cxn ang="0">
                  <a:pos x="307" y="180"/>
                </a:cxn>
                <a:cxn ang="0">
                  <a:pos x="278" y="178"/>
                </a:cxn>
                <a:cxn ang="0">
                  <a:pos x="243" y="177"/>
                </a:cxn>
                <a:cxn ang="0">
                  <a:pos x="215" y="178"/>
                </a:cxn>
                <a:cxn ang="0">
                  <a:pos x="206" y="195"/>
                </a:cxn>
                <a:cxn ang="0">
                  <a:pos x="199" y="248"/>
                </a:cxn>
                <a:cxn ang="0">
                  <a:pos x="194" y="259"/>
                </a:cxn>
                <a:cxn ang="0">
                  <a:pos x="166" y="259"/>
                </a:cxn>
                <a:cxn ang="0">
                  <a:pos x="129" y="258"/>
                </a:cxn>
                <a:cxn ang="0">
                  <a:pos x="99" y="257"/>
                </a:cxn>
                <a:cxn ang="0">
                  <a:pos x="93" y="241"/>
                </a:cxn>
                <a:cxn ang="0">
                  <a:pos x="106" y="189"/>
                </a:cxn>
                <a:cxn ang="0">
                  <a:pos x="101" y="175"/>
                </a:cxn>
                <a:cxn ang="0">
                  <a:pos x="73" y="173"/>
                </a:cxn>
                <a:cxn ang="0">
                  <a:pos x="38" y="169"/>
                </a:cxn>
                <a:cxn ang="0">
                  <a:pos x="10" y="167"/>
                </a:cxn>
                <a:cxn ang="0">
                  <a:pos x="0" y="153"/>
                </a:cxn>
                <a:cxn ang="0">
                  <a:pos x="5" y="101"/>
                </a:cxn>
                <a:cxn ang="0">
                  <a:pos x="17" y="87"/>
                </a:cxn>
                <a:cxn ang="0">
                  <a:pos x="43" y="88"/>
                </a:cxn>
                <a:cxn ang="0">
                  <a:pos x="78" y="90"/>
                </a:cxn>
                <a:cxn ang="0">
                  <a:pos x="106" y="91"/>
                </a:cxn>
                <a:cxn ang="0">
                  <a:pos x="117" y="76"/>
                </a:cxn>
                <a:cxn ang="0">
                  <a:pos x="125" y="19"/>
                </a:cxn>
              </a:cxnLst>
              <a:rect l="0" t="0" r="r" b="b"/>
              <a:pathLst>
                <a:path w="326" h="259">
                  <a:moveTo>
                    <a:pt x="131" y="4"/>
                  </a:moveTo>
                  <a:lnTo>
                    <a:pt x="138" y="2"/>
                  </a:lnTo>
                  <a:lnTo>
                    <a:pt x="149" y="1"/>
                  </a:lnTo>
                  <a:lnTo>
                    <a:pt x="163" y="1"/>
                  </a:lnTo>
                  <a:lnTo>
                    <a:pt x="179" y="0"/>
                  </a:lnTo>
                  <a:lnTo>
                    <a:pt x="195" y="1"/>
                  </a:lnTo>
                  <a:lnTo>
                    <a:pt x="209" y="2"/>
                  </a:lnTo>
                  <a:lnTo>
                    <a:pt x="219" y="4"/>
                  </a:lnTo>
                  <a:lnTo>
                    <a:pt x="225" y="6"/>
                  </a:lnTo>
                  <a:lnTo>
                    <a:pt x="227" y="21"/>
                  </a:lnTo>
                  <a:lnTo>
                    <a:pt x="229" y="46"/>
                  </a:lnTo>
                  <a:lnTo>
                    <a:pt x="227" y="73"/>
                  </a:lnTo>
                  <a:lnTo>
                    <a:pt x="225" y="90"/>
                  </a:lnTo>
                  <a:lnTo>
                    <a:pt x="227" y="93"/>
                  </a:lnTo>
                  <a:lnTo>
                    <a:pt x="238" y="95"/>
                  </a:lnTo>
                  <a:lnTo>
                    <a:pt x="253" y="96"/>
                  </a:lnTo>
                  <a:lnTo>
                    <a:pt x="270" y="96"/>
                  </a:lnTo>
                  <a:lnTo>
                    <a:pt x="288" y="96"/>
                  </a:lnTo>
                  <a:lnTo>
                    <a:pt x="304" y="98"/>
                  </a:lnTo>
                  <a:lnTo>
                    <a:pt x="316" y="98"/>
                  </a:lnTo>
                  <a:lnTo>
                    <a:pt x="323" y="100"/>
                  </a:lnTo>
                  <a:lnTo>
                    <a:pt x="326" y="115"/>
                  </a:lnTo>
                  <a:lnTo>
                    <a:pt x="324" y="141"/>
                  </a:lnTo>
                  <a:lnTo>
                    <a:pt x="320" y="168"/>
                  </a:lnTo>
                  <a:lnTo>
                    <a:pt x="314" y="180"/>
                  </a:lnTo>
                  <a:lnTo>
                    <a:pt x="307" y="180"/>
                  </a:lnTo>
                  <a:lnTo>
                    <a:pt x="294" y="179"/>
                  </a:lnTo>
                  <a:lnTo>
                    <a:pt x="278" y="178"/>
                  </a:lnTo>
                  <a:lnTo>
                    <a:pt x="261" y="178"/>
                  </a:lnTo>
                  <a:lnTo>
                    <a:pt x="243" y="177"/>
                  </a:lnTo>
                  <a:lnTo>
                    <a:pt x="227" y="177"/>
                  </a:lnTo>
                  <a:lnTo>
                    <a:pt x="215" y="178"/>
                  </a:lnTo>
                  <a:lnTo>
                    <a:pt x="210" y="180"/>
                  </a:lnTo>
                  <a:lnTo>
                    <a:pt x="206" y="195"/>
                  </a:lnTo>
                  <a:lnTo>
                    <a:pt x="202" y="222"/>
                  </a:lnTo>
                  <a:lnTo>
                    <a:pt x="199" y="248"/>
                  </a:lnTo>
                  <a:lnTo>
                    <a:pt x="198" y="259"/>
                  </a:lnTo>
                  <a:lnTo>
                    <a:pt x="194" y="259"/>
                  </a:lnTo>
                  <a:lnTo>
                    <a:pt x="182" y="259"/>
                  </a:lnTo>
                  <a:lnTo>
                    <a:pt x="166" y="259"/>
                  </a:lnTo>
                  <a:lnTo>
                    <a:pt x="147" y="259"/>
                  </a:lnTo>
                  <a:lnTo>
                    <a:pt x="129" y="258"/>
                  </a:lnTo>
                  <a:lnTo>
                    <a:pt x="111" y="258"/>
                  </a:lnTo>
                  <a:lnTo>
                    <a:pt x="99" y="257"/>
                  </a:lnTo>
                  <a:lnTo>
                    <a:pt x="93" y="255"/>
                  </a:lnTo>
                  <a:lnTo>
                    <a:pt x="93" y="241"/>
                  </a:lnTo>
                  <a:lnTo>
                    <a:pt x="99" y="214"/>
                  </a:lnTo>
                  <a:lnTo>
                    <a:pt x="106" y="189"/>
                  </a:lnTo>
                  <a:lnTo>
                    <a:pt x="106" y="176"/>
                  </a:lnTo>
                  <a:lnTo>
                    <a:pt x="101" y="175"/>
                  </a:lnTo>
                  <a:lnTo>
                    <a:pt x="89" y="174"/>
                  </a:lnTo>
                  <a:lnTo>
                    <a:pt x="73" y="173"/>
                  </a:lnTo>
                  <a:lnTo>
                    <a:pt x="55" y="170"/>
                  </a:lnTo>
                  <a:lnTo>
                    <a:pt x="38" y="169"/>
                  </a:lnTo>
                  <a:lnTo>
                    <a:pt x="22" y="168"/>
                  </a:lnTo>
                  <a:lnTo>
                    <a:pt x="10" y="167"/>
                  </a:lnTo>
                  <a:lnTo>
                    <a:pt x="4" y="166"/>
                  </a:lnTo>
                  <a:lnTo>
                    <a:pt x="0" y="153"/>
                  </a:lnTo>
                  <a:lnTo>
                    <a:pt x="1" y="128"/>
                  </a:lnTo>
                  <a:lnTo>
                    <a:pt x="5" y="101"/>
                  </a:lnTo>
                  <a:lnTo>
                    <a:pt x="10" y="88"/>
                  </a:lnTo>
                  <a:lnTo>
                    <a:pt x="17" y="87"/>
                  </a:lnTo>
                  <a:lnTo>
                    <a:pt x="29" y="87"/>
                  </a:lnTo>
                  <a:lnTo>
                    <a:pt x="43" y="88"/>
                  </a:lnTo>
                  <a:lnTo>
                    <a:pt x="61" y="89"/>
                  </a:lnTo>
                  <a:lnTo>
                    <a:pt x="78" y="90"/>
                  </a:lnTo>
                  <a:lnTo>
                    <a:pt x="94" y="90"/>
                  </a:lnTo>
                  <a:lnTo>
                    <a:pt x="106" y="91"/>
                  </a:lnTo>
                  <a:lnTo>
                    <a:pt x="111" y="90"/>
                  </a:lnTo>
                  <a:lnTo>
                    <a:pt x="117" y="76"/>
                  </a:lnTo>
                  <a:lnTo>
                    <a:pt x="121" y="48"/>
                  </a:lnTo>
                  <a:lnTo>
                    <a:pt x="125" y="19"/>
                  </a:lnTo>
                  <a:lnTo>
                    <a:pt x="131" y="4"/>
                  </a:lnTo>
                  <a:close/>
                </a:path>
              </a:pathLst>
            </a:custGeom>
            <a:solidFill>
              <a:srgbClr val="B20019"/>
            </a:solidFill>
            <a:ln w="9525">
              <a:noFill/>
              <a:round/>
              <a:headEnd/>
              <a:tailEnd/>
            </a:ln>
          </p:spPr>
          <p:txBody>
            <a:bodyPr/>
            <a:lstStyle/>
            <a:p>
              <a:endParaRPr lang="en-US"/>
            </a:p>
          </p:txBody>
        </p:sp>
        <p:sp>
          <p:nvSpPr>
            <p:cNvPr id="172151" name="Freeform 119"/>
            <p:cNvSpPr>
              <a:spLocks/>
            </p:cNvSpPr>
            <p:nvPr/>
          </p:nvSpPr>
          <p:spPr bwMode="auto">
            <a:xfrm>
              <a:off x="2627" y="2634"/>
              <a:ext cx="54" cy="85"/>
            </a:xfrm>
            <a:custGeom>
              <a:avLst/>
              <a:gdLst/>
              <a:ahLst/>
              <a:cxnLst>
                <a:cxn ang="0">
                  <a:pos x="99" y="7"/>
                </a:cxn>
                <a:cxn ang="0">
                  <a:pos x="107" y="18"/>
                </a:cxn>
                <a:cxn ang="0">
                  <a:pos x="117" y="37"/>
                </a:cxn>
                <a:cxn ang="0">
                  <a:pos x="127" y="62"/>
                </a:cxn>
                <a:cxn ang="0">
                  <a:pos x="138" y="90"/>
                </a:cxn>
                <a:cxn ang="0">
                  <a:pos x="147" y="118"/>
                </a:cxn>
                <a:cxn ang="0">
                  <a:pos x="155" y="141"/>
                </a:cxn>
                <a:cxn ang="0">
                  <a:pos x="161" y="157"/>
                </a:cxn>
                <a:cxn ang="0">
                  <a:pos x="162" y="165"/>
                </a:cxn>
                <a:cxn ang="0">
                  <a:pos x="159" y="168"/>
                </a:cxn>
                <a:cxn ang="0">
                  <a:pos x="154" y="169"/>
                </a:cxn>
                <a:cxn ang="0">
                  <a:pos x="146" y="169"/>
                </a:cxn>
                <a:cxn ang="0">
                  <a:pos x="137" y="167"/>
                </a:cxn>
                <a:cxn ang="0">
                  <a:pos x="126" y="165"/>
                </a:cxn>
                <a:cxn ang="0">
                  <a:pos x="115" y="160"/>
                </a:cxn>
                <a:cxn ang="0">
                  <a:pos x="102" y="156"/>
                </a:cxn>
                <a:cxn ang="0">
                  <a:pos x="90" y="151"/>
                </a:cxn>
                <a:cxn ang="0">
                  <a:pos x="84" y="150"/>
                </a:cxn>
                <a:cxn ang="0">
                  <a:pos x="73" y="149"/>
                </a:cxn>
                <a:cxn ang="0">
                  <a:pos x="60" y="149"/>
                </a:cxn>
                <a:cxn ang="0">
                  <a:pos x="44" y="149"/>
                </a:cxn>
                <a:cxn ang="0">
                  <a:pos x="28" y="149"/>
                </a:cxn>
                <a:cxn ang="0">
                  <a:pos x="14" y="148"/>
                </a:cxn>
                <a:cxn ang="0">
                  <a:pos x="5" y="147"/>
                </a:cxn>
                <a:cxn ang="0">
                  <a:pos x="1" y="143"/>
                </a:cxn>
                <a:cxn ang="0">
                  <a:pos x="0" y="117"/>
                </a:cxn>
                <a:cxn ang="0">
                  <a:pos x="0" y="68"/>
                </a:cxn>
                <a:cxn ang="0">
                  <a:pos x="2" y="21"/>
                </a:cxn>
                <a:cxn ang="0">
                  <a:pos x="10" y="0"/>
                </a:cxn>
                <a:cxn ang="0">
                  <a:pos x="18" y="0"/>
                </a:cxn>
                <a:cxn ang="0">
                  <a:pos x="29" y="0"/>
                </a:cxn>
                <a:cxn ang="0">
                  <a:pos x="42" y="0"/>
                </a:cxn>
                <a:cxn ang="0">
                  <a:pos x="56" y="0"/>
                </a:cxn>
                <a:cxn ang="0">
                  <a:pos x="70" y="1"/>
                </a:cxn>
                <a:cxn ang="0">
                  <a:pos x="82" y="2"/>
                </a:cxn>
                <a:cxn ang="0">
                  <a:pos x="93" y="4"/>
                </a:cxn>
                <a:cxn ang="0">
                  <a:pos x="99" y="7"/>
                </a:cxn>
              </a:cxnLst>
              <a:rect l="0" t="0" r="r" b="b"/>
              <a:pathLst>
                <a:path w="162" h="169">
                  <a:moveTo>
                    <a:pt x="99" y="7"/>
                  </a:moveTo>
                  <a:lnTo>
                    <a:pt x="107" y="18"/>
                  </a:lnTo>
                  <a:lnTo>
                    <a:pt x="117" y="37"/>
                  </a:lnTo>
                  <a:lnTo>
                    <a:pt x="127" y="62"/>
                  </a:lnTo>
                  <a:lnTo>
                    <a:pt x="138" y="90"/>
                  </a:lnTo>
                  <a:lnTo>
                    <a:pt x="147" y="118"/>
                  </a:lnTo>
                  <a:lnTo>
                    <a:pt x="155" y="141"/>
                  </a:lnTo>
                  <a:lnTo>
                    <a:pt x="161" y="157"/>
                  </a:lnTo>
                  <a:lnTo>
                    <a:pt x="162" y="165"/>
                  </a:lnTo>
                  <a:lnTo>
                    <a:pt x="159" y="168"/>
                  </a:lnTo>
                  <a:lnTo>
                    <a:pt x="154" y="169"/>
                  </a:lnTo>
                  <a:lnTo>
                    <a:pt x="146" y="169"/>
                  </a:lnTo>
                  <a:lnTo>
                    <a:pt x="137" y="167"/>
                  </a:lnTo>
                  <a:lnTo>
                    <a:pt x="126" y="165"/>
                  </a:lnTo>
                  <a:lnTo>
                    <a:pt x="115" y="160"/>
                  </a:lnTo>
                  <a:lnTo>
                    <a:pt x="102" y="156"/>
                  </a:lnTo>
                  <a:lnTo>
                    <a:pt x="90" y="151"/>
                  </a:lnTo>
                  <a:lnTo>
                    <a:pt x="84" y="150"/>
                  </a:lnTo>
                  <a:lnTo>
                    <a:pt x="73" y="149"/>
                  </a:lnTo>
                  <a:lnTo>
                    <a:pt x="60" y="149"/>
                  </a:lnTo>
                  <a:lnTo>
                    <a:pt x="44" y="149"/>
                  </a:lnTo>
                  <a:lnTo>
                    <a:pt x="28" y="149"/>
                  </a:lnTo>
                  <a:lnTo>
                    <a:pt x="14" y="148"/>
                  </a:lnTo>
                  <a:lnTo>
                    <a:pt x="5" y="147"/>
                  </a:lnTo>
                  <a:lnTo>
                    <a:pt x="1" y="143"/>
                  </a:lnTo>
                  <a:lnTo>
                    <a:pt x="0" y="117"/>
                  </a:lnTo>
                  <a:lnTo>
                    <a:pt x="0" y="68"/>
                  </a:lnTo>
                  <a:lnTo>
                    <a:pt x="2" y="21"/>
                  </a:lnTo>
                  <a:lnTo>
                    <a:pt x="10" y="0"/>
                  </a:lnTo>
                  <a:lnTo>
                    <a:pt x="18" y="0"/>
                  </a:lnTo>
                  <a:lnTo>
                    <a:pt x="29" y="0"/>
                  </a:lnTo>
                  <a:lnTo>
                    <a:pt x="42" y="0"/>
                  </a:lnTo>
                  <a:lnTo>
                    <a:pt x="56" y="0"/>
                  </a:lnTo>
                  <a:lnTo>
                    <a:pt x="70" y="1"/>
                  </a:lnTo>
                  <a:lnTo>
                    <a:pt x="82" y="2"/>
                  </a:lnTo>
                  <a:lnTo>
                    <a:pt x="93" y="4"/>
                  </a:lnTo>
                  <a:lnTo>
                    <a:pt x="99" y="7"/>
                  </a:lnTo>
                  <a:close/>
                </a:path>
              </a:pathLst>
            </a:custGeom>
            <a:solidFill>
              <a:srgbClr val="000000"/>
            </a:solidFill>
            <a:ln w="9525">
              <a:noFill/>
              <a:round/>
              <a:headEnd/>
              <a:tailEnd/>
            </a:ln>
          </p:spPr>
          <p:txBody>
            <a:bodyPr/>
            <a:lstStyle/>
            <a:p>
              <a:endParaRPr lang="en-US"/>
            </a:p>
          </p:txBody>
        </p:sp>
        <p:sp>
          <p:nvSpPr>
            <p:cNvPr id="172152" name="Freeform 120"/>
            <p:cNvSpPr>
              <a:spLocks/>
            </p:cNvSpPr>
            <p:nvPr/>
          </p:nvSpPr>
          <p:spPr bwMode="auto">
            <a:xfrm>
              <a:off x="2634" y="2646"/>
              <a:ext cx="38" cy="60"/>
            </a:xfrm>
            <a:custGeom>
              <a:avLst/>
              <a:gdLst/>
              <a:ahLst/>
              <a:cxnLst>
                <a:cxn ang="0">
                  <a:pos x="64" y="2"/>
                </a:cxn>
                <a:cxn ang="0">
                  <a:pos x="64" y="8"/>
                </a:cxn>
                <a:cxn ang="0">
                  <a:pos x="70" y="23"/>
                </a:cxn>
                <a:cxn ang="0">
                  <a:pos x="77" y="41"/>
                </a:cxn>
                <a:cxn ang="0">
                  <a:pos x="77" y="54"/>
                </a:cxn>
                <a:cxn ang="0">
                  <a:pos x="77" y="59"/>
                </a:cxn>
                <a:cxn ang="0">
                  <a:pos x="79" y="68"/>
                </a:cxn>
                <a:cxn ang="0">
                  <a:pos x="85" y="77"/>
                </a:cxn>
                <a:cxn ang="0">
                  <a:pos x="93" y="88"/>
                </a:cxn>
                <a:cxn ang="0">
                  <a:pos x="99" y="98"/>
                </a:cxn>
                <a:cxn ang="0">
                  <a:pos x="107" y="107"/>
                </a:cxn>
                <a:cxn ang="0">
                  <a:pos x="113" y="115"/>
                </a:cxn>
                <a:cxn ang="0">
                  <a:pos x="115" y="120"/>
                </a:cxn>
                <a:cxn ang="0">
                  <a:pos x="113" y="119"/>
                </a:cxn>
                <a:cxn ang="0">
                  <a:pos x="109" y="118"/>
                </a:cxn>
                <a:cxn ang="0">
                  <a:pos x="103" y="116"/>
                </a:cxn>
                <a:cxn ang="0">
                  <a:pos x="98" y="114"/>
                </a:cxn>
                <a:cxn ang="0">
                  <a:pos x="91" y="112"/>
                </a:cxn>
                <a:cxn ang="0">
                  <a:pos x="83" y="110"/>
                </a:cxn>
                <a:cxn ang="0">
                  <a:pos x="75" y="109"/>
                </a:cxn>
                <a:cxn ang="0">
                  <a:pos x="68" y="106"/>
                </a:cxn>
                <a:cxn ang="0">
                  <a:pos x="57" y="106"/>
                </a:cxn>
                <a:cxn ang="0">
                  <a:pos x="46" y="105"/>
                </a:cxn>
                <a:cxn ang="0">
                  <a:pos x="37" y="105"/>
                </a:cxn>
                <a:cxn ang="0">
                  <a:pos x="26" y="104"/>
                </a:cxn>
                <a:cxn ang="0">
                  <a:pos x="18" y="104"/>
                </a:cxn>
                <a:cxn ang="0">
                  <a:pos x="10" y="103"/>
                </a:cxn>
                <a:cxn ang="0">
                  <a:pos x="5" y="104"/>
                </a:cxn>
                <a:cxn ang="0">
                  <a:pos x="1" y="104"/>
                </a:cxn>
                <a:cxn ang="0">
                  <a:pos x="0" y="84"/>
                </a:cxn>
                <a:cxn ang="0">
                  <a:pos x="0" y="52"/>
                </a:cxn>
                <a:cxn ang="0">
                  <a:pos x="1" y="21"/>
                </a:cxn>
                <a:cxn ang="0">
                  <a:pos x="2" y="2"/>
                </a:cxn>
                <a:cxn ang="0">
                  <a:pos x="8" y="1"/>
                </a:cxn>
                <a:cxn ang="0">
                  <a:pos x="16" y="1"/>
                </a:cxn>
                <a:cxn ang="0">
                  <a:pos x="25" y="0"/>
                </a:cxn>
                <a:cxn ang="0">
                  <a:pos x="33" y="0"/>
                </a:cxn>
                <a:cxn ang="0">
                  <a:pos x="42" y="0"/>
                </a:cxn>
                <a:cxn ang="0">
                  <a:pos x="50" y="0"/>
                </a:cxn>
                <a:cxn ang="0">
                  <a:pos x="58" y="1"/>
                </a:cxn>
                <a:cxn ang="0">
                  <a:pos x="64" y="2"/>
                </a:cxn>
              </a:cxnLst>
              <a:rect l="0" t="0" r="r" b="b"/>
              <a:pathLst>
                <a:path w="115" h="120">
                  <a:moveTo>
                    <a:pt x="64" y="2"/>
                  </a:moveTo>
                  <a:lnTo>
                    <a:pt x="64" y="8"/>
                  </a:lnTo>
                  <a:lnTo>
                    <a:pt x="70" y="23"/>
                  </a:lnTo>
                  <a:lnTo>
                    <a:pt x="77" y="41"/>
                  </a:lnTo>
                  <a:lnTo>
                    <a:pt x="77" y="54"/>
                  </a:lnTo>
                  <a:lnTo>
                    <a:pt x="77" y="59"/>
                  </a:lnTo>
                  <a:lnTo>
                    <a:pt x="79" y="68"/>
                  </a:lnTo>
                  <a:lnTo>
                    <a:pt x="85" y="77"/>
                  </a:lnTo>
                  <a:lnTo>
                    <a:pt x="93" y="88"/>
                  </a:lnTo>
                  <a:lnTo>
                    <a:pt x="99" y="98"/>
                  </a:lnTo>
                  <a:lnTo>
                    <a:pt x="107" y="107"/>
                  </a:lnTo>
                  <a:lnTo>
                    <a:pt x="113" y="115"/>
                  </a:lnTo>
                  <a:lnTo>
                    <a:pt x="115" y="120"/>
                  </a:lnTo>
                  <a:lnTo>
                    <a:pt x="113" y="119"/>
                  </a:lnTo>
                  <a:lnTo>
                    <a:pt x="109" y="118"/>
                  </a:lnTo>
                  <a:lnTo>
                    <a:pt x="103" y="116"/>
                  </a:lnTo>
                  <a:lnTo>
                    <a:pt x="98" y="114"/>
                  </a:lnTo>
                  <a:lnTo>
                    <a:pt x="91" y="112"/>
                  </a:lnTo>
                  <a:lnTo>
                    <a:pt x="83" y="110"/>
                  </a:lnTo>
                  <a:lnTo>
                    <a:pt x="75" y="109"/>
                  </a:lnTo>
                  <a:lnTo>
                    <a:pt x="68" y="106"/>
                  </a:lnTo>
                  <a:lnTo>
                    <a:pt x="57" y="106"/>
                  </a:lnTo>
                  <a:lnTo>
                    <a:pt x="46" y="105"/>
                  </a:lnTo>
                  <a:lnTo>
                    <a:pt x="37" y="105"/>
                  </a:lnTo>
                  <a:lnTo>
                    <a:pt x="26" y="104"/>
                  </a:lnTo>
                  <a:lnTo>
                    <a:pt x="18" y="104"/>
                  </a:lnTo>
                  <a:lnTo>
                    <a:pt x="10" y="103"/>
                  </a:lnTo>
                  <a:lnTo>
                    <a:pt x="5" y="104"/>
                  </a:lnTo>
                  <a:lnTo>
                    <a:pt x="1" y="104"/>
                  </a:lnTo>
                  <a:lnTo>
                    <a:pt x="0" y="84"/>
                  </a:lnTo>
                  <a:lnTo>
                    <a:pt x="0" y="52"/>
                  </a:lnTo>
                  <a:lnTo>
                    <a:pt x="1" y="21"/>
                  </a:lnTo>
                  <a:lnTo>
                    <a:pt x="2" y="2"/>
                  </a:lnTo>
                  <a:lnTo>
                    <a:pt x="8" y="1"/>
                  </a:lnTo>
                  <a:lnTo>
                    <a:pt x="16" y="1"/>
                  </a:lnTo>
                  <a:lnTo>
                    <a:pt x="25" y="0"/>
                  </a:lnTo>
                  <a:lnTo>
                    <a:pt x="33" y="0"/>
                  </a:lnTo>
                  <a:lnTo>
                    <a:pt x="42" y="0"/>
                  </a:lnTo>
                  <a:lnTo>
                    <a:pt x="50" y="0"/>
                  </a:lnTo>
                  <a:lnTo>
                    <a:pt x="58" y="1"/>
                  </a:lnTo>
                  <a:lnTo>
                    <a:pt x="64" y="2"/>
                  </a:lnTo>
                  <a:close/>
                </a:path>
              </a:pathLst>
            </a:custGeom>
            <a:solidFill>
              <a:srgbClr val="FFFFFF"/>
            </a:solidFill>
            <a:ln w="9525">
              <a:noFill/>
              <a:round/>
              <a:headEnd/>
              <a:tailEnd/>
            </a:ln>
          </p:spPr>
          <p:txBody>
            <a:bodyPr/>
            <a:lstStyle/>
            <a:p>
              <a:endParaRPr lang="en-US"/>
            </a:p>
          </p:txBody>
        </p:sp>
        <p:sp>
          <p:nvSpPr>
            <p:cNvPr id="172153" name="Freeform 121"/>
            <p:cNvSpPr>
              <a:spLocks/>
            </p:cNvSpPr>
            <p:nvPr/>
          </p:nvSpPr>
          <p:spPr bwMode="auto">
            <a:xfrm>
              <a:off x="2583" y="2559"/>
              <a:ext cx="43" cy="33"/>
            </a:xfrm>
            <a:custGeom>
              <a:avLst/>
              <a:gdLst/>
              <a:ahLst/>
              <a:cxnLst>
                <a:cxn ang="0">
                  <a:pos x="0" y="58"/>
                </a:cxn>
                <a:cxn ang="0">
                  <a:pos x="11" y="57"/>
                </a:cxn>
                <a:cxn ang="0">
                  <a:pos x="25" y="57"/>
                </a:cxn>
                <a:cxn ang="0">
                  <a:pos x="43" y="57"/>
                </a:cxn>
                <a:cxn ang="0">
                  <a:pos x="61" y="57"/>
                </a:cxn>
                <a:cxn ang="0">
                  <a:pos x="81" y="58"/>
                </a:cxn>
                <a:cxn ang="0">
                  <a:pos x="99" y="59"/>
                </a:cxn>
                <a:cxn ang="0">
                  <a:pos x="113" y="61"/>
                </a:cxn>
                <a:cxn ang="0">
                  <a:pos x="125" y="64"/>
                </a:cxn>
                <a:cxn ang="0">
                  <a:pos x="128" y="39"/>
                </a:cxn>
                <a:cxn ang="0">
                  <a:pos x="117" y="20"/>
                </a:cxn>
                <a:cxn ang="0">
                  <a:pos x="97" y="6"/>
                </a:cxn>
                <a:cxn ang="0">
                  <a:pos x="72" y="0"/>
                </a:cxn>
                <a:cxn ang="0">
                  <a:pos x="45" y="0"/>
                </a:cxn>
                <a:cxn ang="0">
                  <a:pos x="21" y="9"/>
                </a:cxn>
                <a:cxn ang="0">
                  <a:pos x="5" y="28"/>
                </a:cxn>
                <a:cxn ang="0">
                  <a:pos x="0" y="58"/>
                </a:cxn>
              </a:cxnLst>
              <a:rect l="0" t="0" r="r" b="b"/>
              <a:pathLst>
                <a:path w="128" h="64">
                  <a:moveTo>
                    <a:pt x="0" y="58"/>
                  </a:moveTo>
                  <a:lnTo>
                    <a:pt x="11" y="57"/>
                  </a:lnTo>
                  <a:lnTo>
                    <a:pt x="25" y="57"/>
                  </a:lnTo>
                  <a:lnTo>
                    <a:pt x="43" y="57"/>
                  </a:lnTo>
                  <a:lnTo>
                    <a:pt x="61" y="57"/>
                  </a:lnTo>
                  <a:lnTo>
                    <a:pt x="81" y="58"/>
                  </a:lnTo>
                  <a:lnTo>
                    <a:pt x="99" y="59"/>
                  </a:lnTo>
                  <a:lnTo>
                    <a:pt x="113" y="61"/>
                  </a:lnTo>
                  <a:lnTo>
                    <a:pt x="125" y="64"/>
                  </a:lnTo>
                  <a:lnTo>
                    <a:pt x="128" y="39"/>
                  </a:lnTo>
                  <a:lnTo>
                    <a:pt x="117" y="20"/>
                  </a:lnTo>
                  <a:lnTo>
                    <a:pt x="97" y="6"/>
                  </a:lnTo>
                  <a:lnTo>
                    <a:pt x="72" y="0"/>
                  </a:lnTo>
                  <a:lnTo>
                    <a:pt x="45" y="0"/>
                  </a:lnTo>
                  <a:lnTo>
                    <a:pt x="21" y="9"/>
                  </a:lnTo>
                  <a:lnTo>
                    <a:pt x="5" y="28"/>
                  </a:lnTo>
                  <a:lnTo>
                    <a:pt x="0" y="58"/>
                  </a:lnTo>
                  <a:close/>
                </a:path>
              </a:pathLst>
            </a:custGeom>
            <a:solidFill>
              <a:srgbClr val="000000"/>
            </a:solidFill>
            <a:ln w="9525">
              <a:noFill/>
              <a:round/>
              <a:headEnd/>
              <a:tailEnd/>
            </a:ln>
          </p:spPr>
          <p:txBody>
            <a:bodyPr/>
            <a:lstStyle/>
            <a:p>
              <a:endParaRPr lang="en-US"/>
            </a:p>
          </p:txBody>
        </p:sp>
        <p:sp>
          <p:nvSpPr>
            <p:cNvPr id="172154" name="Freeform 122"/>
            <p:cNvSpPr>
              <a:spLocks/>
            </p:cNvSpPr>
            <p:nvPr/>
          </p:nvSpPr>
          <p:spPr bwMode="auto">
            <a:xfrm>
              <a:off x="2237" y="2811"/>
              <a:ext cx="94" cy="30"/>
            </a:xfrm>
            <a:custGeom>
              <a:avLst/>
              <a:gdLst/>
              <a:ahLst/>
              <a:cxnLst>
                <a:cxn ang="0">
                  <a:pos x="275" y="38"/>
                </a:cxn>
                <a:cxn ang="0">
                  <a:pos x="280" y="43"/>
                </a:cxn>
                <a:cxn ang="0">
                  <a:pos x="279" y="51"/>
                </a:cxn>
                <a:cxn ang="0">
                  <a:pos x="274" y="57"/>
                </a:cxn>
                <a:cxn ang="0">
                  <a:pos x="263" y="60"/>
                </a:cxn>
                <a:cxn ang="0">
                  <a:pos x="254" y="60"/>
                </a:cxn>
                <a:cxn ang="0">
                  <a:pos x="242" y="59"/>
                </a:cxn>
                <a:cxn ang="0">
                  <a:pos x="226" y="57"/>
                </a:cxn>
                <a:cxn ang="0">
                  <a:pos x="209" y="55"/>
                </a:cxn>
                <a:cxn ang="0">
                  <a:pos x="190" y="53"/>
                </a:cxn>
                <a:cxn ang="0">
                  <a:pos x="170" y="49"/>
                </a:cxn>
                <a:cxn ang="0">
                  <a:pos x="150" y="45"/>
                </a:cxn>
                <a:cxn ang="0">
                  <a:pos x="129" y="42"/>
                </a:cxn>
                <a:cxn ang="0">
                  <a:pos x="109" y="38"/>
                </a:cxn>
                <a:cxn ang="0">
                  <a:pos x="89" y="35"/>
                </a:cxn>
                <a:cxn ang="0">
                  <a:pos x="70" y="32"/>
                </a:cxn>
                <a:cxn ang="0">
                  <a:pos x="54" y="28"/>
                </a:cxn>
                <a:cxn ang="0">
                  <a:pos x="39" y="25"/>
                </a:cxn>
                <a:cxn ang="0">
                  <a:pos x="27" y="24"/>
                </a:cxn>
                <a:cxn ang="0">
                  <a:pos x="18" y="22"/>
                </a:cxn>
                <a:cxn ang="0">
                  <a:pos x="13" y="22"/>
                </a:cxn>
                <a:cxn ang="0">
                  <a:pos x="2" y="18"/>
                </a:cxn>
                <a:cxn ang="0">
                  <a:pos x="0" y="10"/>
                </a:cxn>
                <a:cxn ang="0">
                  <a:pos x="5" y="3"/>
                </a:cxn>
                <a:cxn ang="0">
                  <a:pos x="25" y="0"/>
                </a:cxn>
                <a:cxn ang="0">
                  <a:pos x="31" y="2"/>
                </a:cxn>
                <a:cxn ang="0">
                  <a:pos x="41" y="3"/>
                </a:cxn>
                <a:cxn ang="0">
                  <a:pos x="54" y="5"/>
                </a:cxn>
                <a:cxn ang="0">
                  <a:pos x="71" y="7"/>
                </a:cxn>
                <a:cxn ang="0">
                  <a:pos x="89" y="10"/>
                </a:cxn>
                <a:cxn ang="0">
                  <a:pos x="110" y="12"/>
                </a:cxn>
                <a:cxn ang="0">
                  <a:pos x="131" y="15"/>
                </a:cxn>
                <a:cxn ang="0">
                  <a:pos x="153" y="19"/>
                </a:cxn>
                <a:cxn ang="0">
                  <a:pos x="174" y="22"/>
                </a:cxn>
                <a:cxn ang="0">
                  <a:pos x="195" y="25"/>
                </a:cxn>
                <a:cxn ang="0">
                  <a:pos x="215" y="28"/>
                </a:cxn>
                <a:cxn ang="0">
                  <a:pos x="233" y="30"/>
                </a:cxn>
                <a:cxn ang="0">
                  <a:pos x="249" y="34"/>
                </a:cxn>
                <a:cxn ang="0">
                  <a:pos x="260" y="35"/>
                </a:cxn>
                <a:cxn ang="0">
                  <a:pos x="270" y="37"/>
                </a:cxn>
                <a:cxn ang="0">
                  <a:pos x="275" y="38"/>
                </a:cxn>
              </a:cxnLst>
              <a:rect l="0" t="0" r="r" b="b"/>
              <a:pathLst>
                <a:path w="280" h="60">
                  <a:moveTo>
                    <a:pt x="275" y="38"/>
                  </a:moveTo>
                  <a:lnTo>
                    <a:pt x="280" y="43"/>
                  </a:lnTo>
                  <a:lnTo>
                    <a:pt x="279" y="51"/>
                  </a:lnTo>
                  <a:lnTo>
                    <a:pt x="274" y="57"/>
                  </a:lnTo>
                  <a:lnTo>
                    <a:pt x="263" y="60"/>
                  </a:lnTo>
                  <a:lnTo>
                    <a:pt x="254" y="60"/>
                  </a:lnTo>
                  <a:lnTo>
                    <a:pt x="242" y="59"/>
                  </a:lnTo>
                  <a:lnTo>
                    <a:pt x="226" y="57"/>
                  </a:lnTo>
                  <a:lnTo>
                    <a:pt x="209" y="55"/>
                  </a:lnTo>
                  <a:lnTo>
                    <a:pt x="190" y="53"/>
                  </a:lnTo>
                  <a:lnTo>
                    <a:pt x="170" y="49"/>
                  </a:lnTo>
                  <a:lnTo>
                    <a:pt x="150" y="45"/>
                  </a:lnTo>
                  <a:lnTo>
                    <a:pt x="129" y="42"/>
                  </a:lnTo>
                  <a:lnTo>
                    <a:pt x="109" y="38"/>
                  </a:lnTo>
                  <a:lnTo>
                    <a:pt x="89" y="35"/>
                  </a:lnTo>
                  <a:lnTo>
                    <a:pt x="70" y="32"/>
                  </a:lnTo>
                  <a:lnTo>
                    <a:pt x="54" y="28"/>
                  </a:lnTo>
                  <a:lnTo>
                    <a:pt x="39" y="25"/>
                  </a:lnTo>
                  <a:lnTo>
                    <a:pt x="27" y="24"/>
                  </a:lnTo>
                  <a:lnTo>
                    <a:pt x="18" y="22"/>
                  </a:lnTo>
                  <a:lnTo>
                    <a:pt x="13" y="22"/>
                  </a:lnTo>
                  <a:lnTo>
                    <a:pt x="2" y="18"/>
                  </a:lnTo>
                  <a:lnTo>
                    <a:pt x="0" y="10"/>
                  </a:lnTo>
                  <a:lnTo>
                    <a:pt x="5" y="3"/>
                  </a:lnTo>
                  <a:lnTo>
                    <a:pt x="25" y="0"/>
                  </a:lnTo>
                  <a:lnTo>
                    <a:pt x="31" y="2"/>
                  </a:lnTo>
                  <a:lnTo>
                    <a:pt x="41" y="3"/>
                  </a:lnTo>
                  <a:lnTo>
                    <a:pt x="54" y="5"/>
                  </a:lnTo>
                  <a:lnTo>
                    <a:pt x="71" y="7"/>
                  </a:lnTo>
                  <a:lnTo>
                    <a:pt x="89" y="10"/>
                  </a:lnTo>
                  <a:lnTo>
                    <a:pt x="110" y="12"/>
                  </a:lnTo>
                  <a:lnTo>
                    <a:pt x="131" y="15"/>
                  </a:lnTo>
                  <a:lnTo>
                    <a:pt x="153" y="19"/>
                  </a:lnTo>
                  <a:lnTo>
                    <a:pt x="174" y="22"/>
                  </a:lnTo>
                  <a:lnTo>
                    <a:pt x="195" y="25"/>
                  </a:lnTo>
                  <a:lnTo>
                    <a:pt x="215" y="28"/>
                  </a:lnTo>
                  <a:lnTo>
                    <a:pt x="233" y="30"/>
                  </a:lnTo>
                  <a:lnTo>
                    <a:pt x="249" y="34"/>
                  </a:lnTo>
                  <a:lnTo>
                    <a:pt x="260" y="35"/>
                  </a:lnTo>
                  <a:lnTo>
                    <a:pt x="270" y="37"/>
                  </a:lnTo>
                  <a:lnTo>
                    <a:pt x="275" y="38"/>
                  </a:lnTo>
                  <a:close/>
                </a:path>
              </a:pathLst>
            </a:custGeom>
            <a:solidFill>
              <a:srgbClr val="000000"/>
            </a:solidFill>
            <a:ln w="9525">
              <a:noFill/>
              <a:round/>
              <a:headEnd/>
              <a:tailEnd/>
            </a:ln>
          </p:spPr>
          <p:txBody>
            <a:bodyPr/>
            <a:lstStyle/>
            <a:p>
              <a:endParaRPr lang="en-US"/>
            </a:p>
          </p:txBody>
        </p:sp>
        <p:sp>
          <p:nvSpPr>
            <p:cNvPr id="172155" name="Freeform 123"/>
            <p:cNvSpPr>
              <a:spLocks/>
            </p:cNvSpPr>
            <p:nvPr/>
          </p:nvSpPr>
          <p:spPr bwMode="auto">
            <a:xfrm>
              <a:off x="2243" y="2852"/>
              <a:ext cx="85" cy="17"/>
            </a:xfrm>
            <a:custGeom>
              <a:avLst/>
              <a:gdLst/>
              <a:ahLst/>
              <a:cxnLst>
                <a:cxn ang="0">
                  <a:pos x="246" y="14"/>
                </a:cxn>
                <a:cxn ang="0">
                  <a:pos x="253" y="18"/>
                </a:cxn>
                <a:cxn ang="0">
                  <a:pos x="255" y="25"/>
                </a:cxn>
                <a:cxn ang="0">
                  <a:pos x="253" y="31"/>
                </a:cxn>
                <a:cxn ang="0">
                  <a:pos x="245" y="34"/>
                </a:cxn>
                <a:cxn ang="0">
                  <a:pos x="236" y="34"/>
                </a:cxn>
                <a:cxn ang="0">
                  <a:pos x="222" y="34"/>
                </a:cxn>
                <a:cxn ang="0">
                  <a:pos x="209" y="33"/>
                </a:cxn>
                <a:cxn ang="0">
                  <a:pos x="192" y="32"/>
                </a:cxn>
                <a:cxn ang="0">
                  <a:pos x="174" y="31"/>
                </a:cxn>
                <a:cxn ang="0">
                  <a:pos x="157" y="30"/>
                </a:cxn>
                <a:cxn ang="0">
                  <a:pos x="138" y="29"/>
                </a:cxn>
                <a:cxn ang="0">
                  <a:pos x="120" y="28"/>
                </a:cxn>
                <a:cxn ang="0">
                  <a:pos x="101" y="27"/>
                </a:cxn>
                <a:cxn ang="0">
                  <a:pos x="82" y="26"/>
                </a:cxn>
                <a:cxn ang="0">
                  <a:pos x="66" y="25"/>
                </a:cxn>
                <a:cxn ang="0">
                  <a:pos x="52" y="24"/>
                </a:cxn>
                <a:cxn ang="0">
                  <a:pos x="38" y="22"/>
                </a:cxn>
                <a:cxn ang="0">
                  <a:pos x="28" y="21"/>
                </a:cxn>
                <a:cxn ang="0">
                  <a:pos x="20" y="21"/>
                </a:cxn>
                <a:cxn ang="0">
                  <a:pos x="14" y="21"/>
                </a:cxn>
                <a:cxn ang="0">
                  <a:pos x="4" y="18"/>
                </a:cxn>
                <a:cxn ang="0">
                  <a:pos x="0" y="11"/>
                </a:cxn>
                <a:cxn ang="0">
                  <a:pos x="5" y="2"/>
                </a:cxn>
                <a:cxn ang="0">
                  <a:pos x="25" y="0"/>
                </a:cxn>
                <a:cxn ang="0">
                  <a:pos x="30" y="0"/>
                </a:cxn>
                <a:cxn ang="0">
                  <a:pos x="40" y="0"/>
                </a:cxn>
                <a:cxn ang="0">
                  <a:pos x="52" y="1"/>
                </a:cxn>
                <a:cxn ang="0">
                  <a:pos x="66" y="2"/>
                </a:cxn>
                <a:cxn ang="0">
                  <a:pos x="82" y="2"/>
                </a:cxn>
                <a:cxn ang="0">
                  <a:pos x="101" y="3"/>
                </a:cxn>
                <a:cxn ang="0">
                  <a:pos x="120" y="4"/>
                </a:cxn>
                <a:cxn ang="0">
                  <a:pos x="138" y="5"/>
                </a:cxn>
                <a:cxn ang="0">
                  <a:pos x="157" y="6"/>
                </a:cxn>
                <a:cxn ang="0">
                  <a:pos x="176" y="9"/>
                </a:cxn>
                <a:cxn ang="0">
                  <a:pos x="193" y="10"/>
                </a:cxn>
                <a:cxn ang="0">
                  <a:pos x="209" y="11"/>
                </a:cxn>
                <a:cxn ang="0">
                  <a:pos x="222" y="12"/>
                </a:cxn>
                <a:cxn ang="0">
                  <a:pos x="233" y="13"/>
                </a:cxn>
                <a:cxn ang="0">
                  <a:pos x="241" y="13"/>
                </a:cxn>
                <a:cxn ang="0">
                  <a:pos x="246" y="14"/>
                </a:cxn>
              </a:cxnLst>
              <a:rect l="0" t="0" r="r" b="b"/>
              <a:pathLst>
                <a:path w="255" h="34">
                  <a:moveTo>
                    <a:pt x="246" y="14"/>
                  </a:moveTo>
                  <a:lnTo>
                    <a:pt x="253" y="18"/>
                  </a:lnTo>
                  <a:lnTo>
                    <a:pt x="255" y="25"/>
                  </a:lnTo>
                  <a:lnTo>
                    <a:pt x="253" y="31"/>
                  </a:lnTo>
                  <a:lnTo>
                    <a:pt x="245" y="34"/>
                  </a:lnTo>
                  <a:lnTo>
                    <a:pt x="236" y="34"/>
                  </a:lnTo>
                  <a:lnTo>
                    <a:pt x="222" y="34"/>
                  </a:lnTo>
                  <a:lnTo>
                    <a:pt x="209" y="33"/>
                  </a:lnTo>
                  <a:lnTo>
                    <a:pt x="192" y="32"/>
                  </a:lnTo>
                  <a:lnTo>
                    <a:pt x="174" y="31"/>
                  </a:lnTo>
                  <a:lnTo>
                    <a:pt x="157" y="30"/>
                  </a:lnTo>
                  <a:lnTo>
                    <a:pt x="138" y="29"/>
                  </a:lnTo>
                  <a:lnTo>
                    <a:pt x="120" y="28"/>
                  </a:lnTo>
                  <a:lnTo>
                    <a:pt x="101" y="27"/>
                  </a:lnTo>
                  <a:lnTo>
                    <a:pt x="82" y="26"/>
                  </a:lnTo>
                  <a:lnTo>
                    <a:pt x="66" y="25"/>
                  </a:lnTo>
                  <a:lnTo>
                    <a:pt x="52" y="24"/>
                  </a:lnTo>
                  <a:lnTo>
                    <a:pt x="38" y="22"/>
                  </a:lnTo>
                  <a:lnTo>
                    <a:pt x="28" y="21"/>
                  </a:lnTo>
                  <a:lnTo>
                    <a:pt x="20" y="21"/>
                  </a:lnTo>
                  <a:lnTo>
                    <a:pt x="14" y="21"/>
                  </a:lnTo>
                  <a:lnTo>
                    <a:pt x="4" y="18"/>
                  </a:lnTo>
                  <a:lnTo>
                    <a:pt x="0" y="11"/>
                  </a:lnTo>
                  <a:lnTo>
                    <a:pt x="5" y="2"/>
                  </a:lnTo>
                  <a:lnTo>
                    <a:pt x="25" y="0"/>
                  </a:lnTo>
                  <a:lnTo>
                    <a:pt x="30" y="0"/>
                  </a:lnTo>
                  <a:lnTo>
                    <a:pt x="40" y="0"/>
                  </a:lnTo>
                  <a:lnTo>
                    <a:pt x="52" y="1"/>
                  </a:lnTo>
                  <a:lnTo>
                    <a:pt x="66" y="2"/>
                  </a:lnTo>
                  <a:lnTo>
                    <a:pt x="82" y="2"/>
                  </a:lnTo>
                  <a:lnTo>
                    <a:pt x="101" y="3"/>
                  </a:lnTo>
                  <a:lnTo>
                    <a:pt x="120" y="4"/>
                  </a:lnTo>
                  <a:lnTo>
                    <a:pt x="138" y="5"/>
                  </a:lnTo>
                  <a:lnTo>
                    <a:pt x="157" y="6"/>
                  </a:lnTo>
                  <a:lnTo>
                    <a:pt x="176" y="9"/>
                  </a:lnTo>
                  <a:lnTo>
                    <a:pt x="193" y="10"/>
                  </a:lnTo>
                  <a:lnTo>
                    <a:pt x="209" y="11"/>
                  </a:lnTo>
                  <a:lnTo>
                    <a:pt x="222" y="12"/>
                  </a:lnTo>
                  <a:lnTo>
                    <a:pt x="233" y="13"/>
                  </a:lnTo>
                  <a:lnTo>
                    <a:pt x="241" y="13"/>
                  </a:lnTo>
                  <a:lnTo>
                    <a:pt x="246" y="14"/>
                  </a:lnTo>
                  <a:close/>
                </a:path>
              </a:pathLst>
            </a:custGeom>
            <a:solidFill>
              <a:srgbClr val="000000"/>
            </a:solidFill>
            <a:ln w="9525">
              <a:noFill/>
              <a:round/>
              <a:headEnd/>
              <a:tailEnd/>
            </a:ln>
          </p:spPr>
          <p:txBody>
            <a:bodyPr/>
            <a:lstStyle/>
            <a:p>
              <a:endParaRPr lang="en-US"/>
            </a:p>
          </p:txBody>
        </p:sp>
        <p:sp>
          <p:nvSpPr>
            <p:cNvPr id="172156" name="Freeform 124"/>
            <p:cNvSpPr>
              <a:spLocks/>
            </p:cNvSpPr>
            <p:nvPr/>
          </p:nvSpPr>
          <p:spPr bwMode="auto">
            <a:xfrm>
              <a:off x="2198" y="2884"/>
              <a:ext cx="135" cy="16"/>
            </a:xfrm>
            <a:custGeom>
              <a:avLst/>
              <a:gdLst/>
              <a:ahLst/>
              <a:cxnLst>
                <a:cxn ang="0">
                  <a:pos x="396" y="1"/>
                </a:cxn>
                <a:cxn ang="0">
                  <a:pos x="404" y="6"/>
                </a:cxn>
                <a:cxn ang="0">
                  <a:pos x="406" y="14"/>
                </a:cxn>
                <a:cxn ang="0">
                  <a:pos x="400" y="23"/>
                </a:cxn>
                <a:cxn ang="0">
                  <a:pos x="378" y="27"/>
                </a:cxn>
                <a:cxn ang="0">
                  <a:pos x="368" y="27"/>
                </a:cxn>
                <a:cxn ang="0">
                  <a:pos x="352" y="28"/>
                </a:cxn>
                <a:cxn ang="0">
                  <a:pos x="331" y="28"/>
                </a:cxn>
                <a:cxn ang="0">
                  <a:pos x="305" y="28"/>
                </a:cxn>
                <a:cxn ang="0">
                  <a:pos x="277" y="28"/>
                </a:cxn>
                <a:cxn ang="0">
                  <a:pos x="248" y="29"/>
                </a:cxn>
                <a:cxn ang="0">
                  <a:pos x="216" y="29"/>
                </a:cxn>
                <a:cxn ang="0">
                  <a:pos x="184" y="29"/>
                </a:cxn>
                <a:cxn ang="0">
                  <a:pos x="152" y="29"/>
                </a:cxn>
                <a:cxn ang="0">
                  <a:pos x="121" y="29"/>
                </a:cxn>
                <a:cxn ang="0">
                  <a:pos x="94" y="30"/>
                </a:cxn>
                <a:cxn ang="0">
                  <a:pos x="67" y="30"/>
                </a:cxn>
                <a:cxn ang="0">
                  <a:pos x="44" y="30"/>
                </a:cxn>
                <a:cxn ang="0">
                  <a:pos x="27" y="30"/>
                </a:cxn>
                <a:cxn ang="0">
                  <a:pos x="15" y="31"/>
                </a:cxn>
                <a:cxn ang="0">
                  <a:pos x="8" y="31"/>
                </a:cxn>
                <a:cxn ang="0">
                  <a:pos x="3" y="30"/>
                </a:cxn>
                <a:cxn ang="0">
                  <a:pos x="0" y="28"/>
                </a:cxn>
                <a:cxn ang="0">
                  <a:pos x="2" y="24"/>
                </a:cxn>
                <a:cxn ang="0">
                  <a:pos x="8" y="20"/>
                </a:cxn>
                <a:cxn ang="0">
                  <a:pos x="18" y="14"/>
                </a:cxn>
                <a:cxn ang="0">
                  <a:pos x="34" y="10"/>
                </a:cxn>
                <a:cxn ang="0">
                  <a:pos x="55" y="6"/>
                </a:cxn>
                <a:cxn ang="0">
                  <a:pos x="83" y="3"/>
                </a:cxn>
                <a:cxn ang="0">
                  <a:pos x="90" y="3"/>
                </a:cxn>
                <a:cxn ang="0">
                  <a:pos x="102" y="3"/>
                </a:cxn>
                <a:cxn ang="0">
                  <a:pos x="119" y="2"/>
                </a:cxn>
                <a:cxn ang="0">
                  <a:pos x="139" y="2"/>
                </a:cxn>
                <a:cxn ang="0">
                  <a:pos x="161" y="1"/>
                </a:cxn>
                <a:cxn ang="0">
                  <a:pos x="187" y="1"/>
                </a:cxn>
                <a:cxn ang="0">
                  <a:pos x="213" y="1"/>
                </a:cxn>
                <a:cxn ang="0">
                  <a:pos x="241" y="0"/>
                </a:cxn>
                <a:cxn ang="0">
                  <a:pos x="269" y="0"/>
                </a:cxn>
                <a:cxn ang="0">
                  <a:pos x="296" y="0"/>
                </a:cxn>
                <a:cxn ang="0">
                  <a:pos x="320" y="0"/>
                </a:cxn>
                <a:cxn ang="0">
                  <a:pos x="343" y="0"/>
                </a:cxn>
                <a:cxn ang="0">
                  <a:pos x="363" y="0"/>
                </a:cxn>
                <a:cxn ang="0">
                  <a:pos x="378" y="0"/>
                </a:cxn>
                <a:cxn ang="0">
                  <a:pos x="390" y="1"/>
                </a:cxn>
                <a:cxn ang="0">
                  <a:pos x="396" y="1"/>
                </a:cxn>
              </a:cxnLst>
              <a:rect l="0" t="0" r="r" b="b"/>
              <a:pathLst>
                <a:path w="406" h="31">
                  <a:moveTo>
                    <a:pt x="396" y="1"/>
                  </a:moveTo>
                  <a:lnTo>
                    <a:pt x="404" y="6"/>
                  </a:lnTo>
                  <a:lnTo>
                    <a:pt x="406" y="14"/>
                  </a:lnTo>
                  <a:lnTo>
                    <a:pt x="400" y="23"/>
                  </a:lnTo>
                  <a:lnTo>
                    <a:pt x="378" y="27"/>
                  </a:lnTo>
                  <a:lnTo>
                    <a:pt x="368" y="27"/>
                  </a:lnTo>
                  <a:lnTo>
                    <a:pt x="352" y="28"/>
                  </a:lnTo>
                  <a:lnTo>
                    <a:pt x="331" y="28"/>
                  </a:lnTo>
                  <a:lnTo>
                    <a:pt x="305" y="28"/>
                  </a:lnTo>
                  <a:lnTo>
                    <a:pt x="277" y="28"/>
                  </a:lnTo>
                  <a:lnTo>
                    <a:pt x="248" y="29"/>
                  </a:lnTo>
                  <a:lnTo>
                    <a:pt x="216" y="29"/>
                  </a:lnTo>
                  <a:lnTo>
                    <a:pt x="184" y="29"/>
                  </a:lnTo>
                  <a:lnTo>
                    <a:pt x="152" y="29"/>
                  </a:lnTo>
                  <a:lnTo>
                    <a:pt x="121" y="29"/>
                  </a:lnTo>
                  <a:lnTo>
                    <a:pt x="94" y="30"/>
                  </a:lnTo>
                  <a:lnTo>
                    <a:pt x="67" y="30"/>
                  </a:lnTo>
                  <a:lnTo>
                    <a:pt x="44" y="30"/>
                  </a:lnTo>
                  <a:lnTo>
                    <a:pt x="27" y="30"/>
                  </a:lnTo>
                  <a:lnTo>
                    <a:pt x="15" y="31"/>
                  </a:lnTo>
                  <a:lnTo>
                    <a:pt x="8" y="31"/>
                  </a:lnTo>
                  <a:lnTo>
                    <a:pt x="3" y="30"/>
                  </a:lnTo>
                  <a:lnTo>
                    <a:pt x="0" y="28"/>
                  </a:lnTo>
                  <a:lnTo>
                    <a:pt x="2" y="24"/>
                  </a:lnTo>
                  <a:lnTo>
                    <a:pt x="8" y="20"/>
                  </a:lnTo>
                  <a:lnTo>
                    <a:pt x="18" y="14"/>
                  </a:lnTo>
                  <a:lnTo>
                    <a:pt x="34" y="10"/>
                  </a:lnTo>
                  <a:lnTo>
                    <a:pt x="55" y="6"/>
                  </a:lnTo>
                  <a:lnTo>
                    <a:pt x="83" y="3"/>
                  </a:lnTo>
                  <a:lnTo>
                    <a:pt x="90" y="3"/>
                  </a:lnTo>
                  <a:lnTo>
                    <a:pt x="102" y="3"/>
                  </a:lnTo>
                  <a:lnTo>
                    <a:pt x="119" y="2"/>
                  </a:lnTo>
                  <a:lnTo>
                    <a:pt x="139" y="2"/>
                  </a:lnTo>
                  <a:lnTo>
                    <a:pt x="161" y="1"/>
                  </a:lnTo>
                  <a:lnTo>
                    <a:pt x="187" y="1"/>
                  </a:lnTo>
                  <a:lnTo>
                    <a:pt x="213" y="1"/>
                  </a:lnTo>
                  <a:lnTo>
                    <a:pt x="241" y="0"/>
                  </a:lnTo>
                  <a:lnTo>
                    <a:pt x="269" y="0"/>
                  </a:lnTo>
                  <a:lnTo>
                    <a:pt x="296" y="0"/>
                  </a:lnTo>
                  <a:lnTo>
                    <a:pt x="320" y="0"/>
                  </a:lnTo>
                  <a:lnTo>
                    <a:pt x="343" y="0"/>
                  </a:lnTo>
                  <a:lnTo>
                    <a:pt x="363" y="0"/>
                  </a:lnTo>
                  <a:lnTo>
                    <a:pt x="378" y="0"/>
                  </a:lnTo>
                  <a:lnTo>
                    <a:pt x="390" y="1"/>
                  </a:lnTo>
                  <a:lnTo>
                    <a:pt x="396" y="1"/>
                  </a:lnTo>
                  <a:close/>
                </a:path>
              </a:pathLst>
            </a:custGeom>
            <a:solidFill>
              <a:srgbClr val="000000"/>
            </a:solidFill>
            <a:ln w="9525">
              <a:noFill/>
              <a:round/>
              <a:headEnd/>
              <a:tailEnd/>
            </a:ln>
          </p:spPr>
          <p:txBody>
            <a:bodyPr/>
            <a:lstStyle/>
            <a:p>
              <a:endParaRPr lang="en-US"/>
            </a:p>
          </p:txBody>
        </p:sp>
        <p:sp>
          <p:nvSpPr>
            <p:cNvPr id="172157" name="Freeform 125"/>
            <p:cNvSpPr>
              <a:spLocks/>
            </p:cNvSpPr>
            <p:nvPr/>
          </p:nvSpPr>
          <p:spPr bwMode="auto">
            <a:xfrm>
              <a:off x="2624" y="2503"/>
              <a:ext cx="62" cy="79"/>
            </a:xfrm>
            <a:custGeom>
              <a:avLst/>
              <a:gdLst/>
              <a:ahLst/>
              <a:cxnLst>
                <a:cxn ang="0">
                  <a:pos x="12" y="0"/>
                </a:cxn>
                <a:cxn ang="0">
                  <a:pos x="5" y="4"/>
                </a:cxn>
                <a:cxn ang="0">
                  <a:pos x="0" y="11"/>
                </a:cxn>
                <a:cxn ang="0">
                  <a:pos x="2" y="18"/>
                </a:cxn>
                <a:cxn ang="0">
                  <a:pos x="20" y="23"/>
                </a:cxn>
                <a:cxn ang="0">
                  <a:pos x="65" y="27"/>
                </a:cxn>
                <a:cxn ang="0">
                  <a:pos x="98" y="37"/>
                </a:cxn>
                <a:cxn ang="0">
                  <a:pos x="122" y="52"/>
                </a:cxn>
                <a:cxn ang="0">
                  <a:pos x="139" y="70"/>
                </a:cxn>
                <a:cxn ang="0">
                  <a:pos x="150" y="90"/>
                </a:cxn>
                <a:cxn ang="0">
                  <a:pos x="157" y="111"/>
                </a:cxn>
                <a:cxn ang="0">
                  <a:pos x="161" y="131"/>
                </a:cxn>
                <a:cxn ang="0">
                  <a:pos x="163" y="148"/>
                </a:cxn>
                <a:cxn ang="0">
                  <a:pos x="167" y="156"/>
                </a:cxn>
                <a:cxn ang="0">
                  <a:pos x="174" y="158"/>
                </a:cxn>
                <a:cxn ang="0">
                  <a:pos x="181" y="156"/>
                </a:cxn>
                <a:cxn ang="0">
                  <a:pos x="185" y="148"/>
                </a:cxn>
                <a:cxn ang="0">
                  <a:pos x="186" y="126"/>
                </a:cxn>
                <a:cxn ang="0">
                  <a:pos x="183" y="101"/>
                </a:cxn>
                <a:cxn ang="0">
                  <a:pos x="175" y="76"/>
                </a:cxn>
                <a:cxn ang="0">
                  <a:pos x="159" y="52"/>
                </a:cxn>
                <a:cxn ang="0">
                  <a:pos x="137" y="30"/>
                </a:cxn>
                <a:cxn ang="0">
                  <a:pos x="105" y="13"/>
                </a:cxn>
                <a:cxn ang="0">
                  <a:pos x="64" y="2"/>
                </a:cxn>
                <a:cxn ang="0">
                  <a:pos x="12" y="0"/>
                </a:cxn>
              </a:cxnLst>
              <a:rect l="0" t="0" r="r" b="b"/>
              <a:pathLst>
                <a:path w="186" h="158">
                  <a:moveTo>
                    <a:pt x="12" y="0"/>
                  </a:moveTo>
                  <a:lnTo>
                    <a:pt x="5" y="4"/>
                  </a:lnTo>
                  <a:lnTo>
                    <a:pt x="0" y="11"/>
                  </a:lnTo>
                  <a:lnTo>
                    <a:pt x="2" y="18"/>
                  </a:lnTo>
                  <a:lnTo>
                    <a:pt x="20" y="23"/>
                  </a:lnTo>
                  <a:lnTo>
                    <a:pt x="65" y="27"/>
                  </a:lnTo>
                  <a:lnTo>
                    <a:pt x="98" y="37"/>
                  </a:lnTo>
                  <a:lnTo>
                    <a:pt x="122" y="52"/>
                  </a:lnTo>
                  <a:lnTo>
                    <a:pt x="139" y="70"/>
                  </a:lnTo>
                  <a:lnTo>
                    <a:pt x="150" y="90"/>
                  </a:lnTo>
                  <a:lnTo>
                    <a:pt x="157" y="111"/>
                  </a:lnTo>
                  <a:lnTo>
                    <a:pt x="161" y="131"/>
                  </a:lnTo>
                  <a:lnTo>
                    <a:pt x="163" y="148"/>
                  </a:lnTo>
                  <a:lnTo>
                    <a:pt x="167" y="156"/>
                  </a:lnTo>
                  <a:lnTo>
                    <a:pt x="174" y="158"/>
                  </a:lnTo>
                  <a:lnTo>
                    <a:pt x="181" y="156"/>
                  </a:lnTo>
                  <a:lnTo>
                    <a:pt x="185" y="148"/>
                  </a:lnTo>
                  <a:lnTo>
                    <a:pt x="186" y="126"/>
                  </a:lnTo>
                  <a:lnTo>
                    <a:pt x="183" y="101"/>
                  </a:lnTo>
                  <a:lnTo>
                    <a:pt x="175" y="76"/>
                  </a:lnTo>
                  <a:lnTo>
                    <a:pt x="159" y="52"/>
                  </a:lnTo>
                  <a:lnTo>
                    <a:pt x="137" y="30"/>
                  </a:lnTo>
                  <a:lnTo>
                    <a:pt x="105" y="13"/>
                  </a:lnTo>
                  <a:lnTo>
                    <a:pt x="64" y="2"/>
                  </a:lnTo>
                  <a:lnTo>
                    <a:pt x="12" y="0"/>
                  </a:lnTo>
                  <a:close/>
                </a:path>
              </a:pathLst>
            </a:custGeom>
            <a:solidFill>
              <a:srgbClr val="000000"/>
            </a:solidFill>
            <a:ln w="9525">
              <a:noFill/>
              <a:round/>
              <a:headEnd/>
              <a:tailEnd/>
            </a:ln>
          </p:spPr>
          <p:txBody>
            <a:bodyPr/>
            <a:lstStyle/>
            <a:p>
              <a:endParaRPr lang="en-US"/>
            </a:p>
          </p:txBody>
        </p:sp>
        <p:sp>
          <p:nvSpPr>
            <p:cNvPr id="172158" name="Freeform 126"/>
            <p:cNvSpPr>
              <a:spLocks/>
            </p:cNvSpPr>
            <p:nvPr/>
          </p:nvSpPr>
          <p:spPr bwMode="auto">
            <a:xfrm>
              <a:off x="2646" y="2462"/>
              <a:ext cx="76" cy="96"/>
            </a:xfrm>
            <a:custGeom>
              <a:avLst/>
              <a:gdLst/>
              <a:ahLst/>
              <a:cxnLst>
                <a:cxn ang="0">
                  <a:pos x="12" y="0"/>
                </a:cxn>
                <a:cxn ang="0">
                  <a:pos x="5" y="3"/>
                </a:cxn>
                <a:cxn ang="0">
                  <a:pos x="0" y="10"/>
                </a:cxn>
                <a:cxn ang="0">
                  <a:pos x="2" y="19"/>
                </a:cxn>
                <a:cxn ang="0">
                  <a:pos x="20" y="22"/>
                </a:cxn>
                <a:cxn ang="0">
                  <a:pos x="69" y="28"/>
                </a:cxn>
                <a:cxn ang="0">
                  <a:pos x="109" y="41"/>
                </a:cxn>
                <a:cxn ang="0">
                  <a:pos x="139" y="62"/>
                </a:cxn>
                <a:cxn ang="0">
                  <a:pos x="163" y="85"/>
                </a:cxn>
                <a:cxn ang="0">
                  <a:pos x="182" y="112"/>
                </a:cxn>
                <a:cxn ang="0">
                  <a:pos x="194" y="138"/>
                </a:cxn>
                <a:cxn ang="0">
                  <a:pos x="202" y="162"/>
                </a:cxn>
                <a:cxn ang="0">
                  <a:pos x="206" y="181"/>
                </a:cxn>
                <a:cxn ang="0">
                  <a:pos x="210" y="188"/>
                </a:cxn>
                <a:cxn ang="0">
                  <a:pos x="218" y="192"/>
                </a:cxn>
                <a:cxn ang="0">
                  <a:pos x="225" y="188"/>
                </a:cxn>
                <a:cxn ang="0">
                  <a:pos x="229" y="181"/>
                </a:cxn>
                <a:cxn ang="0">
                  <a:pos x="230" y="169"/>
                </a:cxn>
                <a:cxn ang="0">
                  <a:pos x="229" y="156"/>
                </a:cxn>
                <a:cxn ang="0">
                  <a:pos x="226" y="142"/>
                </a:cxn>
                <a:cxn ang="0">
                  <a:pos x="222" y="127"/>
                </a:cxn>
                <a:cxn ang="0">
                  <a:pos x="215" y="112"/>
                </a:cxn>
                <a:cxn ang="0">
                  <a:pos x="206" y="97"/>
                </a:cxn>
                <a:cxn ang="0">
                  <a:pos x="197" y="81"/>
                </a:cxn>
                <a:cxn ang="0">
                  <a:pos x="185" y="66"/>
                </a:cxn>
                <a:cxn ang="0">
                  <a:pos x="170" y="52"/>
                </a:cxn>
                <a:cxn ang="0">
                  <a:pos x="154" y="39"/>
                </a:cxn>
                <a:cxn ang="0">
                  <a:pos x="135" y="28"/>
                </a:cxn>
                <a:cxn ang="0">
                  <a:pos x="115" y="17"/>
                </a:cxn>
                <a:cxn ang="0">
                  <a:pos x="93" y="9"/>
                </a:cxn>
                <a:cxn ang="0">
                  <a:pos x="67" y="3"/>
                </a:cxn>
                <a:cxn ang="0">
                  <a:pos x="41" y="0"/>
                </a:cxn>
                <a:cxn ang="0">
                  <a:pos x="12" y="0"/>
                </a:cxn>
              </a:cxnLst>
              <a:rect l="0" t="0" r="r" b="b"/>
              <a:pathLst>
                <a:path w="230" h="192">
                  <a:moveTo>
                    <a:pt x="12" y="0"/>
                  </a:moveTo>
                  <a:lnTo>
                    <a:pt x="5" y="3"/>
                  </a:lnTo>
                  <a:lnTo>
                    <a:pt x="0" y="10"/>
                  </a:lnTo>
                  <a:lnTo>
                    <a:pt x="2" y="19"/>
                  </a:lnTo>
                  <a:lnTo>
                    <a:pt x="20" y="22"/>
                  </a:lnTo>
                  <a:lnTo>
                    <a:pt x="69" y="28"/>
                  </a:lnTo>
                  <a:lnTo>
                    <a:pt x="109" y="41"/>
                  </a:lnTo>
                  <a:lnTo>
                    <a:pt x="139" y="62"/>
                  </a:lnTo>
                  <a:lnTo>
                    <a:pt x="163" y="85"/>
                  </a:lnTo>
                  <a:lnTo>
                    <a:pt x="182" y="112"/>
                  </a:lnTo>
                  <a:lnTo>
                    <a:pt x="194" y="138"/>
                  </a:lnTo>
                  <a:lnTo>
                    <a:pt x="202" y="162"/>
                  </a:lnTo>
                  <a:lnTo>
                    <a:pt x="206" y="181"/>
                  </a:lnTo>
                  <a:lnTo>
                    <a:pt x="210" y="188"/>
                  </a:lnTo>
                  <a:lnTo>
                    <a:pt x="218" y="192"/>
                  </a:lnTo>
                  <a:lnTo>
                    <a:pt x="225" y="188"/>
                  </a:lnTo>
                  <a:lnTo>
                    <a:pt x="229" y="181"/>
                  </a:lnTo>
                  <a:lnTo>
                    <a:pt x="230" y="169"/>
                  </a:lnTo>
                  <a:lnTo>
                    <a:pt x="229" y="156"/>
                  </a:lnTo>
                  <a:lnTo>
                    <a:pt x="226" y="142"/>
                  </a:lnTo>
                  <a:lnTo>
                    <a:pt x="222" y="127"/>
                  </a:lnTo>
                  <a:lnTo>
                    <a:pt x="215" y="112"/>
                  </a:lnTo>
                  <a:lnTo>
                    <a:pt x="206" y="97"/>
                  </a:lnTo>
                  <a:lnTo>
                    <a:pt x="197" y="81"/>
                  </a:lnTo>
                  <a:lnTo>
                    <a:pt x="185" y="66"/>
                  </a:lnTo>
                  <a:lnTo>
                    <a:pt x="170" y="52"/>
                  </a:lnTo>
                  <a:lnTo>
                    <a:pt x="154" y="39"/>
                  </a:lnTo>
                  <a:lnTo>
                    <a:pt x="135" y="28"/>
                  </a:lnTo>
                  <a:lnTo>
                    <a:pt x="115" y="17"/>
                  </a:lnTo>
                  <a:lnTo>
                    <a:pt x="93" y="9"/>
                  </a:lnTo>
                  <a:lnTo>
                    <a:pt x="67" y="3"/>
                  </a:lnTo>
                  <a:lnTo>
                    <a:pt x="41" y="0"/>
                  </a:lnTo>
                  <a:lnTo>
                    <a:pt x="12" y="0"/>
                  </a:lnTo>
                  <a:close/>
                </a:path>
              </a:pathLst>
            </a:custGeom>
            <a:solidFill>
              <a:srgbClr val="000000"/>
            </a:solidFill>
            <a:ln w="9525">
              <a:noFill/>
              <a:round/>
              <a:headEnd/>
              <a:tailEnd/>
            </a:ln>
          </p:spPr>
          <p:txBody>
            <a:bodyPr/>
            <a:lstStyle/>
            <a:p>
              <a:endParaRPr lang="en-US"/>
            </a:p>
          </p:txBody>
        </p:sp>
        <p:sp>
          <p:nvSpPr>
            <p:cNvPr id="172159" name="Freeform 127"/>
            <p:cNvSpPr>
              <a:spLocks/>
            </p:cNvSpPr>
            <p:nvPr/>
          </p:nvSpPr>
          <p:spPr bwMode="auto">
            <a:xfrm>
              <a:off x="2507" y="2498"/>
              <a:ext cx="82" cy="70"/>
            </a:xfrm>
            <a:custGeom>
              <a:avLst/>
              <a:gdLst/>
              <a:ahLst/>
              <a:cxnLst>
                <a:cxn ang="0">
                  <a:pos x="237" y="9"/>
                </a:cxn>
                <a:cxn ang="0">
                  <a:pos x="242" y="15"/>
                </a:cxn>
                <a:cxn ang="0">
                  <a:pos x="245" y="23"/>
                </a:cxn>
                <a:cxn ang="0">
                  <a:pos x="240" y="31"/>
                </a:cxn>
                <a:cxn ang="0">
                  <a:pos x="221" y="31"/>
                </a:cxn>
                <a:cxn ang="0">
                  <a:pos x="172" y="25"/>
                </a:cxn>
                <a:cxn ang="0">
                  <a:pos x="132" y="27"/>
                </a:cxn>
                <a:cxn ang="0">
                  <a:pos x="100" y="38"/>
                </a:cxn>
                <a:cxn ang="0">
                  <a:pos x="76" y="53"/>
                </a:cxn>
                <a:cxn ang="0">
                  <a:pos x="57" y="71"/>
                </a:cxn>
                <a:cxn ang="0">
                  <a:pos x="43" y="92"/>
                </a:cxn>
                <a:cxn ang="0">
                  <a:pos x="32" y="112"/>
                </a:cxn>
                <a:cxn ang="0">
                  <a:pos x="23" y="130"/>
                </a:cxn>
                <a:cxn ang="0">
                  <a:pos x="16" y="138"/>
                </a:cxn>
                <a:cxn ang="0">
                  <a:pos x="8" y="139"/>
                </a:cxn>
                <a:cxn ang="0">
                  <a:pos x="1" y="135"/>
                </a:cxn>
                <a:cxn ang="0">
                  <a:pos x="0" y="126"/>
                </a:cxn>
                <a:cxn ang="0">
                  <a:pos x="3" y="114"/>
                </a:cxn>
                <a:cxn ang="0">
                  <a:pos x="7" y="102"/>
                </a:cxn>
                <a:cxn ang="0">
                  <a:pos x="12" y="90"/>
                </a:cxn>
                <a:cxn ang="0">
                  <a:pos x="19" y="77"/>
                </a:cxn>
                <a:cxn ang="0">
                  <a:pos x="27" y="64"/>
                </a:cxn>
                <a:cxn ang="0">
                  <a:pos x="36" y="52"/>
                </a:cxn>
                <a:cxn ang="0">
                  <a:pos x="48" y="40"/>
                </a:cxn>
                <a:cxn ang="0">
                  <a:pos x="61" y="30"/>
                </a:cxn>
                <a:cxn ang="0">
                  <a:pos x="77" y="20"/>
                </a:cxn>
                <a:cxn ang="0">
                  <a:pos x="93" y="12"/>
                </a:cxn>
                <a:cxn ang="0">
                  <a:pos x="113" y="6"/>
                </a:cxn>
                <a:cxn ang="0">
                  <a:pos x="133" y="2"/>
                </a:cxn>
                <a:cxn ang="0">
                  <a:pos x="156" y="0"/>
                </a:cxn>
                <a:cxn ang="0">
                  <a:pos x="181" y="0"/>
                </a:cxn>
                <a:cxn ang="0">
                  <a:pos x="208" y="3"/>
                </a:cxn>
                <a:cxn ang="0">
                  <a:pos x="237" y="9"/>
                </a:cxn>
              </a:cxnLst>
              <a:rect l="0" t="0" r="r" b="b"/>
              <a:pathLst>
                <a:path w="245" h="139">
                  <a:moveTo>
                    <a:pt x="237" y="9"/>
                  </a:moveTo>
                  <a:lnTo>
                    <a:pt x="242" y="15"/>
                  </a:lnTo>
                  <a:lnTo>
                    <a:pt x="245" y="23"/>
                  </a:lnTo>
                  <a:lnTo>
                    <a:pt x="240" y="31"/>
                  </a:lnTo>
                  <a:lnTo>
                    <a:pt x="221" y="31"/>
                  </a:lnTo>
                  <a:lnTo>
                    <a:pt x="172" y="25"/>
                  </a:lnTo>
                  <a:lnTo>
                    <a:pt x="132" y="27"/>
                  </a:lnTo>
                  <a:lnTo>
                    <a:pt x="100" y="38"/>
                  </a:lnTo>
                  <a:lnTo>
                    <a:pt x="76" y="53"/>
                  </a:lnTo>
                  <a:lnTo>
                    <a:pt x="57" y="71"/>
                  </a:lnTo>
                  <a:lnTo>
                    <a:pt x="43" y="92"/>
                  </a:lnTo>
                  <a:lnTo>
                    <a:pt x="32" y="112"/>
                  </a:lnTo>
                  <a:lnTo>
                    <a:pt x="23" y="130"/>
                  </a:lnTo>
                  <a:lnTo>
                    <a:pt x="16" y="138"/>
                  </a:lnTo>
                  <a:lnTo>
                    <a:pt x="8" y="139"/>
                  </a:lnTo>
                  <a:lnTo>
                    <a:pt x="1" y="135"/>
                  </a:lnTo>
                  <a:lnTo>
                    <a:pt x="0" y="126"/>
                  </a:lnTo>
                  <a:lnTo>
                    <a:pt x="3" y="114"/>
                  </a:lnTo>
                  <a:lnTo>
                    <a:pt x="7" y="102"/>
                  </a:lnTo>
                  <a:lnTo>
                    <a:pt x="12" y="90"/>
                  </a:lnTo>
                  <a:lnTo>
                    <a:pt x="19" y="77"/>
                  </a:lnTo>
                  <a:lnTo>
                    <a:pt x="27" y="64"/>
                  </a:lnTo>
                  <a:lnTo>
                    <a:pt x="36" y="52"/>
                  </a:lnTo>
                  <a:lnTo>
                    <a:pt x="48" y="40"/>
                  </a:lnTo>
                  <a:lnTo>
                    <a:pt x="61" y="30"/>
                  </a:lnTo>
                  <a:lnTo>
                    <a:pt x="77" y="20"/>
                  </a:lnTo>
                  <a:lnTo>
                    <a:pt x="93" y="12"/>
                  </a:lnTo>
                  <a:lnTo>
                    <a:pt x="113" y="6"/>
                  </a:lnTo>
                  <a:lnTo>
                    <a:pt x="133" y="2"/>
                  </a:lnTo>
                  <a:lnTo>
                    <a:pt x="156" y="0"/>
                  </a:lnTo>
                  <a:lnTo>
                    <a:pt x="181" y="0"/>
                  </a:lnTo>
                  <a:lnTo>
                    <a:pt x="208" y="3"/>
                  </a:lnTo>
                  <a:lnTo>
                    <a:pt x="237" y="9"/>
                  </a:lnTo>
                  <a:close/>
                </a:path>
              </a:pathLst>
            </a:custGeom>
            <a:solidFill>
              <a:srgbClr val="000000"/>
            </a:solidFill>
            <a:ln w="9525">
              <a:noFill/>
              <a:round/>
              <a:headEnd/>
              <a:tailEnd/>
            </a:ln>
          </p:spPr>
          <p:txBody>
            <a:bodyPr/>
            <a:lstStyle/>
            <a:p>
              <a:endParaRPr lang="en-US"/>
            </a:p>
          </p:txBody>
        </p:sp>
        <p:sp>
          <p:nvSpPr>
            <p:cNvPr id="172160" name="Freeform 128"/>
            <p:cNvSpPr>
              <a:spLocks/>
            </p:cNvSpPr>
            <p:nvPr/>
          </p:nvSpPr>
          <p:spPr bwMode="auto">
            <a:xfrm>
              <a:off x="2471" y="2460"/>
              <a:ext cx="94" cy="83"/>
            </a:xfrm>
            <a:custGeom>
              <a:avLst/>
              <a:gdLst/>
              <a:ahLst/>
              <a:cxnLst>
                <a:cxn ang="0">
                  <a:pos x="273" y="9"/>
                </a:cxn>
                <a:cxn ang="0">
                  <a:pos x="280" y="14"/>
                </a:cxn>
                <a:cxn ang="0">
                  <a:pos x="283" y="24"/>
                </a:cxn>
                <a:cxn ang="0">
                  <a:pos x="276" y="31"/>
                </a:cxn>
                <a:cxn ang="0">
                  <a:pos x="256" y="31"/>
                </a:cxn>
                <a:cxn ang="0">
                  <a:pos x="228" y="27"/>
                </a:cxn>
                <a:cxn ang="0">
                  <a:pos x="203" y="26"/>
                </a:cxn>
                <a:cxn ang="0">
                  <a:pos x="180" y="28"/>
                </a:cxn>
                <a:cxn ang="0">
                  <a:pos x="159" y="31"/>
                </a:cxn>
                <a:cxn ang="0">
                  <a:pos x="140" y="38"/>
                </a:cxn>
                <a:cxn ang="0">
                  <a:pos x="121" y="46"/>
                </a:cxn>
                <a:cxn ang="0">
                  <a:pos x="107" y="55"/>
                </a:cxn>
                <a:cxn ang="0">
                  <a:pos x="92" y="66"/>
                </a:cxn>
                <a:cxn ang="0">
                  <a:pos x="80" y="78"/>
                </a:cxn>
                <a:cxn ang="0">
                  <a:pos x="68" y="90"/>
                </a:cxn>
                <a:cxn ang="0">
                  <a:pos x="59" y="103"/>
                </a:cxn>
                <a:cxn ang="0">
                  <a:pos x="50" y="115"/>
                </a:cxn>
                <a:cxn ang="0">
                  <a:pos x="42" y="128"/>
                </a:cxn>
                <a:cxn ang="0">
                  <a:pos x="35" y="139"/>
                </a:cxn>
                <a:cxn ang="0">
                  <a:pos x="30" y="149"/>
                </a:cxn>
                <a:cxn ang="0">
                  <a:pos x="24" y="159"/>
                </a:cxn>
                <a:cxn ang="0">
                  <a:pos x="16" y="167"/>
                </a:cxn>
                <a:cxn ang="0">
                  <a:pos x="8" y="168"/>
                </a:cxn>
                <a:cxn ang="0">
                  <a:pos x="2" y="163"/>
                </a:cxn>
                <a:cxn ang="0">
                  <a:pos x="0" y="154"/>
                </a:cxn>
                <a:cxn ang="0">
                  <a:pos x="3" y="141"/>
                </a:cxn>
                <a:cxn ang="0">
                  <a:pos x="8" y="128"/>
                </a:cxn>
                <a:cxn ang="0">
                  <a:pos x="15" y="113"/>
                </a:cxn>
                <a:cxn ang="0">
                  <a:pos x="23" y="99"/>
                </a:cxn>
                <a:cxn ang="0">
                  <a:pos x="34" y="84"/>
                </a:cxn>
                <a:cxn ang="0">
                  <a:pos x="46" y="69"/>
                </a:cxn>
                <a:cxn ang="0">
                  <a:pos x="60" y="55"/>
                </a:cxn>
                <a:cxn ang="0">
                  <a:pos x="77" y="41"/>
                </a:cxn>
                <a:cxn ang="0">
                  <a:pos x="95" y="29"/>
                </a:cxn>
                <a:cxn ang="0">
                  <a:pos x="115" y="19"/>
                </a:cxn>
                <a:cxn ang="0">
                  <a:pos x="137" y="10"/>
                </a:cxn>
                <a:cxn ang="0">
                  <a:pos x="160" y="5"/>
                </a:cxn>
                <a:cxn ang="0">
                  <a:pos x="187" y="0"/>
                </a:cxn>
                <a:cxn ang="0">
                  <a:pos x="213" y="0"/>
                </a:cxn>
                <a:cxn ang="0">
                  <a:pos x="243" y="3"/>
                </a:cxn>
                <a:cxn ang="0">
                  <a:pos x="273" y="9"/>
                </a:cxn>
              </a:cxnLst>
              <a:rect l="0" t="0" r="r" b="b"/>
              <a:pathLst>
                <a:path w="283" h="168">
                  <a:moveTo>
                    <a:pt x="273" y="9"/>
                  </a:moveTo>
                  <a:lnTo>
                    <a:pt x="280" y="14"/>
                  </a:lnTo>
                  <a:lnTo>
                    <a:pt x="283" y="24"/>
                  </a:lnTo>
                  <a:lnTo>
                    <a:pt x="276" y="31"/>
                  </a:lnTo>
                  <a:lnTo>
                    <a:pt x="256" y="31"/>
                  </a:lnTo>
                  <a:lnTo>
                    <a:pt x="228" y="27"/>
                  </a:lnTo>
                  <a:lnTo>
                    <a:pt x="203" y="26"/>
                  </a:lnTo>
                  <a:lnTo>
                    <a:pt x="180" y="28"/>
                  </a:lnTo>
                  <a:lnTo>
                    <a:pt x="159" y="31"/>
                  </a:lnTo>
                  <a:lnTo>
                    <a:pt x="140" y="38"/>
                  </a:lnTo>
                  <a:lnTo>
                    <a:pt x="121" y="46"/>
                  </a:lnTo>
                  <a:lnTo>
                    <a:pt x="107" y="55"/>
                  </a:lnTo>
                  <a:lnTo>
                    <a:pt x="92" y="66"/>
                  </a:lnTo>
                  <a:lnTo>
                    <a:pt x="80" y="78"/>
                  </a:lnTo>
                  <a:lnTo>
                    <a:pt x="68" y="90"/>
                  </a:lnTo>
                  <a:lnTo>
                    <a:pt x="59" y="103"/>
                  </a:lnTo>
                  <a:lnTo>
                    <a:pt x="50" y="115"/>
                  </a:lnTo>
                  <a:lnTo>
                    <a:pt x="42" y="128"/>
                  </a:lnTo>
                  <a:lnTo>
                    <a:pt x="35" y="139"/>
                  </a:lnTo>
                  <a:lnTo>
                    <a:pt x="30" y="149"/>
                  </a:lnTo>
                  <a:lnTo>
                    <a:pt x="24" y="159"/>
                  </a:lnTo>
                  <a:lnTo>
                    <a:pt x="16" y="167"/>
                  </a:lnTo>
                  <a:lnTo>
                    <a:pt x="8" y="168"/>
                  </a:lnTo>
                  <a:lnTo>
                    <a:pt x="2" y="163"/>
                  </a:lnTo>
                  <a:lnTo>
                    <a:pt x="0" y="154"/>
                  </a:lnTo>
                  <a:lnTo>
                    <a:pt x="3" y="141"/>
                  </a:lnTo>
                  <a:lnTo>
                    <a:pt x="8" y="128"/>
                  </a:lnTo>
                  <a:lnTo>
                    <a:pt x="15" y="113"/>
                  </a:lnTo>
                  <a:lnTo>
                    <a:pt x="23" y="99"/>
                  </a:lnTo>
                  <a:lnTo>
                    <a:pt x="34" y="84"/>
                  </a:lnTo>
                  <a:lnTo>
                    <a:pt x="46" y="69"/>
                  </a:lnTo>
                  <a:lnTo>
                    <a:pt x="60" y="55"/>
                  </a:lnTo>
                  <a:lnTo>
                    <a:pt x="77" y="41"/>
                  </a:lnTo>
                  <a:lnTo>
                    <a:pt x="95" y="29"/>
                  </a:lnTo>
                  <a:lnTo>
                    <a:pt x="115" y="19"/>
                  </a:lnTo>
                  <a:lnTo>
                    <a:pt x="137" y="10"/>
                  </a:lnTo>
                  <a:lnTo>
                    <a:pt x="160" y="5"/>
                  </a:lnTo>
                  <a:lnTo>
                    <a:pt x="187" y="0"/>
                  </a:lnTo>
                  <a:lnTo>
                    <a:pt x="213" y="0"/>
                  </a:lnTo>
                  <a:lnTo>
                    <a:pt x="243" y="3"/>
                  </a:lnTo>
                  <a:lnTo>
                    <a:pt x="273" y="9"/>
                  </a:lnTo>
                  <a:close/>
                </a:path>
              </a:pathLst>
            </a:custGeom>
            <a:solidFill>
              <a:srgbClr val="000000"/>
            </a:solidFill>
            <a:ln w="9525">
              <a:noFill/>
              <a:round/>
              <a:headEnd/>
              <a:tailEnd/>
            </a:ln>
          </p:spPr>
          <p:txBody>
            <a:bodyPr/>
            <a:lstStyle/>
            <a:p>
              <a:endParaRPr lang="en-US"/>
            </a:p>
          </p:txBody>
        </p:sp>
        <p:sp>
          <p:nvSpPr>
            <p:cNvPr id="172161" name="Freeform 129"/>
            <p:cNvSpPr>
              <a:spLocks/>
            </p:cNvSpPr>
            <p:nvPr/>
          </p:nvSpPr>
          <p:spPr bwMode="auto">
            <a:xfrm>
              <a:off x="2539" y="2526"/>
              <a:ext cx="42" cy="58"/>
            </a:xfrm>
            <a:custGeom>
              <a:avLst/>
              <a:gdLst/>
              <a:ahLst/>
              <a:cxnLst>
                <a:cxn ang="0">
                  <a:pos x="108" y="0"/>
                </a:cxn>
                <a:cxn ang="0">
                  <a:pos x="119" y="2"/>
                </a:cxn>
                <a:cxn ang="0">
                  <a:pos x="125" y="7"/>
                </a:cxn>
                <a:cxn ang="0">
                  <a:pos x="125" y="12"/>
                </a:cxn>
                <a:cxn ang="0">
                  <a:pos x="120" y="14"/>
                </a:cxn>
                <a:cxn ang="0">
                  <a:pos x="99" y="16"/>
                </a:cxn>
                <a:cxn ang="0">
                  <a:pos x="79" y="22"/>
                </a:cxn>
                <a:cxn ang="0">
                  <a:pos x="60" y="29"/>
                </a:cxn>
                <a:cxn ang="0">
                  <a:pos x="46" y="40"/>
                </a:cxn>
                <a:cxn ang="0">
                  <a:pos x="34" y="53"/>
                </a:cxn>
                <a:cxn ang="0">
                  <a:pos x="27" y="67"/>
                </a:cxn>
                <a:cxn ang="0">
                  <a:pos x="26" y="84"/>
                </a:cxn>
                <a:cxn ang="0">
                  <a:pos x="31" y="102"/>
                </a:cxn>
                <a:cxn ang="0">
                  <a:pos x="31" y="112"/>
                </a:cxn>
                <a:cxn ang="0">
                  <a:pos x="24" y="116"/>
                </a:cxn>
                <a:cxn ang="0">
                  <a:pos x="15" y="116"/>
                </a:cxn>
                <a:cxn ang="0">
                  <a:pos x="7" y="107"/>
                </a:cxn>
                <a:cxn ang="0">
                  <a:pos x="2" y="88"/>
                </a:cxn>
                <a:cxn ang="0">
                  <a:pos x="0" y="70"/>
                </a:cxn>
                <a:cxn ang="0">
                  <a:pos x="4" y="52"/>
                </a:cxn>
                <a:cxn ang="0">
                  <a:pos x="14" y="35"/>
                </a:cxn>
                <a:cxn ang="0">
                  <a:pos x="30" y="21"/>
                </a:cxn>
                <a:cxn ang="0">
                  <a:pos x="50" y="10"/>
                </a:cxn>
                <a:cxn ang="0">
                  <a:pos x="76" y="2"/>
                </a:cxn>
                <a:cxn ang="0">
                  <a:pos x="108" y="0"/>
                </a:cxn>
              </a:cxnLst>
              <a:rect l="0" t="0" r="r" b="b"/>
              <a:pathLst>
                <a:path w="125" h="116">
                  <a:moveTo>
                    <a:pt x="108" y="0"/>
                  </a:moveTo>
                  <a:lnTo>
                    <a:pt x="119" y="2"/>
                  </a:lnTo>
                  <a:lnTo>
                    <a:pt x="125" y="7"/>
                  </a:lnTo>
                  <a:lnTo>
                    <a:pt x="125" y="12"/>
                  </a:lnTo>
                  <a:lnTo>
                    <a:pt x="120" y="14"/>
                  </a:lnTo>
                  <a:lnTo>
                    <a:pt x="99" y="16"/>
                  </a:lnTo>
                  <a:lnTo>
                    <a:pt x="79" y="22"/>
                  </a:lnTo>
                  <a:lnTo>
                    <a:pt x="60" y="29"/>
                  </a:lnTo>
                  <a:lnTo>
                    <a:pt x="46" y="40"/>
                  </a:lnTo>
                  <a:lnTo>
                    <a:pt x="34" y="53"/>
                  </a:lnTo>
                  <a:lnTo>
                    <a:pt x="27" y="67"/>
                  </a:lnTo>
                  <a:lnTo>
                    <a:pt x="26" y="84"/>
                  </a:lnTo>
                  <a:lnTo>
                    <a:pt x="31" y="102"/>
                  </a:lnTo>
                  <a:lnTo>
                    <a:pt x="31" y="112"/>
                  </a:lnTo>
                  <a:lnTo>
                    <a:pt x="24" y="116"/>
                  </a:lnTo>
                  <a:lnTo>
                    <a:pt x="15" y="116"/>
                  </a:lnTo>
                  <a:lnTo>
                    <a:pt x="7" y="107"/>
                  </a:lnTo>
                  <a:lnTo>
                    <a:pt x="2" y="88"/>
                  </a:lnTo>
                  <a:lnTo>
                    <a:pt x="0" y="70"/>
                  </a:lnTo>
                  <a:lnTo>
                    <a:pt x="4" y="52"/>
                  </a:lnTo>
                  <a:lnTo>
                    <a:pt x="14" y="35"/>
                  </a:lnTo>
                  <a:lnTo>
                    <a:pt x="30" y="21"/>
                  </a:lnTo>
                  <a:lnTo>
                    <a:pt x="50" y="10"/>
                  </a:lnTo>
                  <a:lnTo>
                    <a:pt x="76" y="2"/>
                  </a:lnTo>
                  <a:lnTo>
                    <a:pt x="108" y="0"/>
                  </a:lnTo>
                  <a:close/>
                </a:path>
              </a:pathLst>
            </a:custGeom>
            <a:solidFill>
              <a:srgbClr val="000000"/>
            </a:solidFill>
            <a:ln w="9525">
              <a:noFill/>
              <a:round/>
              <a:headEnd/>
              <a:tailEnd/>
            </a:ln>
          </p:spPr>
          <p:txBody>
            <a:bodyPr/>
            <a:lstStyle/>
            <a:p>
              <a:endParaRPr lang="en-US"/>
            </a:p>
          </p:txBody>
        </p:sp>
        <p:sp>
          <p:nvSpPr>
            <p:cNvPr id="172162" name="Freeform 130"/>
            <p:cNvSpPr>
              <a:spLocks/>
            </p:cNvSpPr>
            <p:nvPr/>
          </p:nvSpPr>
          <p:spPr bwMode="auto">
            <a:xfrm>
              <a:off x="2635" y="2536"/>
              <a:ext cx="24" cy="58"/>
            </a:xfrm>
            <a:custGeom>
              <a:avLst/>
              <a:gdLst/>
              <a:ahLst/>
              <a:cxnLst>
                <a:cxn ang="0">
                  <a:pos x="13" y="0"/>
                </a:cxn>
                <a:cxn ang="0">
                  <a:pos x="4" y="1"/>
                </a:cxn>
                <a:cxn ang="0">
                  <a:pos x="0" y="6"/>
                </a:cxn>
                <a:cxn ang="0">
                  <a:pos x="0" y="12"/>
                </a:cxn>
                <a:cxn ang="0">
                  <a:pos x="5" y="17"/>
                </a:cxn>
                <a:cxn ang="0">
                  <a:pos x="13" y="20"/>
                </a:cxn>
                <a:cxn ang="0">
                  <a:pos x="21" y="25"/>
                </a:cxn>
                <a:cxn ang="0">
                  <a:pos x="31" y="33"/>
                </a:cxn>
                <a:cxn ang="0">
                  <a:pos x="37" y="42"/>
                </a:cxn>
                <a:cxn ang="0">
                  <a:pos x="43" y="54"/>
                </a:cxn>
                <a:cxn ang="0">
                  <a:pos x="45" y="68"/>
                </a:cxn>
                <a:cxn ang="0">
                  <a:pos x="44" y="84"/>
                </a:cxn>
                <a:cxn ang="0">
                  <a:pos x="39" y="102"/>
                </a:cxn>
                <a:cxn ang="0">
                  <a:pos x="39" y="112"/>
                </a:cxn>
                <a:cxn ang="0">
                  <a:pos x="45" y="116"/>
                </a:cxn>
                <a:cxn ang="0">
                  <a:pos x="55" y="116"/>
                </a:cxn>
                <a:cxn ang="0">
                  <a:pos x="63" y="108"/>
                </a:cxn>
                <a:cxn ang="0">
                  <a:pos x="68" y="89"/>
                </a:cxn>
                <a:cxn ang="0">
                  <a:pos x="70" y="70"/>
                </a:cxn>
                <a:cxn ang="0">
                  <a:pos x="68" y="53"/>
                </a:cxn>
                <a:cxn ang="0">
                  <a:pos x="63" y="37"/>
                </a:cxn>
                <a:cxn ang="0">
                  <a:pos x="53" y="23"/>
                </a:cxn>
                <a:cxn ang="0">
                  <a:pos x="43" y="11"/>
                </a:cxn>
                <a:cxn ang="0">
                  <a:pos x="29" y="4"/>
                </a:cxn>
                <a:cxn ang="0">
                  <a:pos x="13" y="0"/>
                </a:cxn>
              </a:cxnLst>
              <a:rect l="0" t="0" r="r" b="b"/>
              <a:pathLst>
                <a:path w="70" h="116">
                  <a:moveTo>
                    <a:pt x="13" y="0"/>
                  </a:moveTo>
                  <a:lnTo>
                    <a:pt x="4" y="1"/>
                  </a:lnTo>
                  <a:lnTo>
                    <a:pt x="0" y="6"/>
                  </a:lnTo>
                  <a:lnTo>
                    <a:pt x="0" y="12"/>
                  </a:lnTo>
                  <a:lnTo>
                    <a:pt x="5" y="17"/>
                  </a:lnTo>
                  <a:lnTo>
                    <a:pt x="13" y="20"/>
                  </a:lnTo>
                  <a:lnTo>
                    <a:pt x="21" y="25"/>
                  </a:lnTo>
                  <a:lnTo>
                    <a:pt x="31" y="33"/>
                  </a:lnTo>
                  <a:lnTo>
                    <a:pt x="37" y="42"/>
                  </a:lnTo>
                  <a:lnTo>
                    <a:pt x="43" y="54"/>
                  </a:lnTo>
                  <a:lnTo>
                    <a:pt x="45" y="68"/>
                  </a:lnTo>
                  <a:lnTo>
                    <a:pt x="44" y="84"/>
                  </a:lnTo>
                  <a:lnTo>
                    <a:pt x="39" y="102"/>
                  </a:lnTo>
                  <a:lnTo>
                    <a:pt x="39" y="112"/>
                  </a:lnTo>
                  <a:lnTo>
                    <a:pt x="45" y="116"/>
                  </a:lnTo>
                  <a:lnTo>
                    <a:pt x="55" y="116"/>
                  </a:lnTo>
                  <a:lnTo>
                    <a:pt x="63" y="108"/>
                  </a:lnTo>
                  <a:lnTo>
                    <a:pt x="68" y="89"/>
                  </a:lnTo>
                  <a:lnTo>
                    <a:pt x="70" y="70"/>
                  </a:lnTo>
                  <a:lnTo>
                    <a:pt x="68" y="53"/>
                  </a:lnTo>
                  <a:lnTo>
                    <a:pt x="63" y="37"/>
                  </a:lnTo>
                  <a:lnTo>
                    <a:pt x="53" y="23"/>
                  </a:lnTo>
                  <a:lnTo>
                    <a:pt x="43" y="11"/>
                  </a:lnTo>
                  <a:lnTo>
                    <a:pt x="29" y="4"/>
                  </a:lnTo>
                  <a:lnTo>
                    <a:pt x="13" y="0"/>
                  </a:lnTo>
                  <a:close/>
                </a:path>
              </a:pathLst>
            </a:custGeom>
            <a:solidFill>
              <a:srgbClr val="000000"/>
            </a:solidFill>
            <a:ln w="9525">
              <a:noFill/>
              <a:round/>
              <a:headEnd/>
              <a:tailEnd/>
            </a:ln>
          </p:spPr>
          <p:txBody>
            <a:bodyPr/>
            <a:lstStyle/>
            <a:p>
              <a:endParaRPr lang="en-US"/>
            </a:p>
          </p:txBody>
        </p:sp>
        <p:sp>
          <p:nvSpPr>
            <p:cNvPr id="172163" name="Freeform 131"/>
            <p:cNvSpPr>
              <a:spLocks/>
            </p:cNvSpPr>
            <p:nvPr/>
          </p:nvSpPr>
          <p:spPr bwMode="auto">
            <a:xfrm>
              <a:off x="2120" y="2758"/>
              <a:ext cx="132" cy="105"/>
            </a:xfrm>
            <a:custGeom>
              <a:avLst/>
              <a:gdLst/>
              <a:ahLst/>
              <a:cxnLst>
                <a:cxn ang="0">
                  <a:pos x="239" y="27"/>
                </a:cxn>
                <a:cxn ang="0">
                  <a:pos x="300" y="0"/>
                </a:cxn>
                <a:cxn ang="0">
                  <a:pos x="361" y="11"/>
                </a:cxn>
                <a:cxn ang="0">
                  <a:pos x="396" y="51"/>
                </a:cxn>
                <a:cxn ang="0">
                  <a:pos x="388" y="88"/>
                </a:cxn>
                <a:cxn ang="0">
                  <a:pos x="376" y="84"/>
                </a:cxn>
                <a:cxn ang="0">
                  <a:pos x="374" y="54"/>
                </a:cxn>
                <a:cxn ang="0">
                  <a:pos x="341" y="27"/>
                </a:cxn>
                <a:cxn ang="0">
                  <a:pos x="291" y="27"/>
                </a:cxn>
                <a:cxn ang="0">
                  <a:pos x="251" y="58"/>
                </a:cxn>
                <a:cxn ang="0">
                  <a:pos x="239" y="92"/>
                </a:cxn>
                <a:cxn ang="0">
                  <a:pos x="224" y="90"/>
                </a:cxn>
                <a:cxn ang="0">
                  <a:pos x="192" y="69"/>
                </a:cxn>
                <a:cxn ang="0">
                  <a:pos x="137" y="64"/>
                </a:cxn>
                <a:cxn ang="0">
                  <a:pos x="95" y="88"/>
                </a:cxn>
                <a:cxn ang="0">
                  <a:pos x="84" y="131"/>
                </a:cxn>
                <a:cxn ang="0">
                  <a:pos x="100" y="163"/>
                </a:cxn>
                <a:cxn ang="0">
                  <a:pos x="86" y="167"/>
                </a:cxn>
                <a:cxn ang="0">
                  <a:pos x="54" y="160"/>
                </a:cxn>
                <a:cxn ang="0">
                  <a:pos x="34" y="165"/>
                </a:cxn>
                <a:cxn ang="0">
                  <a:pos x="35" y="180"/>
                </a:cxn>
                <a:cxn ang="0">
                  <a:pos x="54" y="195"/>
                </a:cxn>
                <a:cxn ang="0">
                  <a:pos x="71" y="199"/>
                </a:cxn>
                <a:cxn ang="0">
                  <a:pos x="75" y="204"/>
                </a:cxn>
                <a:cxn ang="0">
                  <a:pos x="70" y="209"/>
                </a:cxn>
                <a:cxn ang="0">
                  <a:pos x="50" y="210"/>
                </a:cxn>
                <a:cxn ang="0">
                  <a:pos x="22" y="202"/>
                </a:cxn>
                <a:cxn ang="0">
                  <a:pos x="3" y="184"/>
                </a:cxn>
                <a:cxn ang="0">
                  <a:pos x="2" y="160"/>
                </a:cxn>
                <a:cxn ang="0">
                  <a:pos x="23" y="142"/>
                </a:cxn>
                <a:cxn ang="0">
                  <a:pos x="36" y="118"/>
                </a:cxn>
                <a:cxn ang="0">
                  <a:pos x="51" y="72"/>
                </a:cxn>
                <a:cxn ang="0">
                  <a:pos x="99" y="37"/>
                </a:cxn>
                <a:cxn ang="0">
                  <a:pos x="172" y="37"/>
                </a:cxn>
              </a:cxnLst>
              <a:rect l="0" t="0" r="r" b="b"/>
              <a:pathLst>
                <a:path w="396" h="210">
                  <a:moveTo>
                    <a:pt x="216" y="57"/>
                  </a:moveTo>
                  <a:lnTo>
                    <a:pt x="239" y="27"/>
                  </a:lnTo>
                  <a:lnTo>
                    <a:pt x="268" y="9"/>
                  </a:lnTo>
                  <a:lnTo>
                    <a:pt x="300" y="0"/>
                  </a:lnTo>
                  <a:lnTo>
                    <a:pt x="333" y="1"/>
                  </a:lnTo>
                  <a:lnTo>
                    <a:pt x="361" y="11"/>
                  </a:lnTo>
                  <a:lnTo>
                    <a:pt x="384" y="28"/>
                  </a:lnTo>
                  <a:lnTo>
                    <a:pt x="396" y="51"/>
                  </a:lnTo>
                  <a:lnTo>
                    <a:pt x="394" y="80"/>
                  </a:lnTo>
                  <a:lnTo>
                    <a:pt x="388" y="88"/>
                  </a:lnTo>
                  <a:lnTo>
                    <a:pt x="381" y="89"/>
                  </a:lnTo>
                  <a:lnTo>
                    <a:pt x="376" y="84"/>
                  </a:lnTo>
                  <a:lnTo>
                    <a:pt x="374" y="76"/>
                  </a:lnTo>
                  <a:lnTo>
                    <a:pt x="374" y="54"/>
                  </a:lnTo>
                  <a:lnTo>
                    <a:pt x="361" y="37"/>
                  </a:lnTo>
                  <a:lnTo>
                    <a:pt x="341" y="27"/>
                  </a:lnTo>
                  <a:lnTo>
                    <a:pt x="317" y="23"/>
                  </a:lnTo>
                  <a:lnTo>
                    <a:pt x="291" y="27"/>
                  </a:lnTo>
                  <a:lnTo>
                    <a:pt x="268" y="39"/>
                  </a:lnTo>
                  <a:lnTo>
                    <a:pt x="251" y="58"/>
                  </a:lnTo>
                  <a:lnTo>
                    <a:pt x="243" y="86"/>
                  </a:lnTo>
                  <a:lnTo>
                    <a:pt x="239" y="92"/>
                  </a:lnTo>
                  <a:lnTo>
                    <a:pt x="232" y="94"/>
                  </a:lnTo>
                  <a:lnTo>
                    <a:pt x="224" y="90"/>
                  </a:lnTo>
                  <a:lnTo>
                    <a:pt x="216" y="86"/>
                  </a:lnTo>
                  <a:lnTo>
                    <a:pt x="192" y="69"/>
                  </a:lnTo>
                  <a:lnTo>
                    <a:pt x="164" y="62"/>
                  </a:lnTo>
                  <a:lnTo>
                    <a:pt x="137" y="64"/>
                  </a:lnTo>
                  <a:lnTo>
                    <a:pt x="113" y="73"/>
                  </a:lnTo>
                  <a:lnTo>
                    <a:pt x="95" y="88"/>
                  </a:lnTo>
                  <a:lnTo>
                    <a:pt x="84" y="107"/>
                  </a:lnTo>
                  <a:lnTo>
                    <a:pt x="84" y="131"/>
                  </a:lnTo>
                  <a:lnTo>
                    <a:pt x="98" y="156"/>
                  </a:lnTo>
                  <a:lnTo>
                    <a:pt x="100" y="163"/>
                  </a:lnTo>
                  <a:lnTo>
                    <a:pt x="95" y="166"/>
                  </a:lnTo>
                  <a:lnTo>
                    <a:pt x="86" y="167"/>
                  </a:lnTo>
                  <a:lnTo>
                    <a:pt x="74" y="165"/>
                  </a:lnTo>
                  <a:lnTo>
                    <a:pt x="54" y="160"/>
                  </a:lnTo>
                  <a:lnTo>
                    <a:pt x="40" y="160"/>
                  </a:lnTo>
                  <a:lnTo>
                    <a:pt x="34" y="165"/>
                  </a:lnTo>
                  <a:lnTo>
                    <a:pt x="32" y="172"/>
                  </a:lnTo>
                  <a:lnTo>
                    <a:pt x="35" y="180"/>
                  </a:lnTo>
                  <a:lnTo>
                    <a:pt x="43" y="189"/>
                  </a:lnTo>
                  <a:lnTo>
                    <a:pt x="54" y="195"/>
                  </a:lnTo>
                  <a:lnTo>
                    <a:pt x="67" y="198"/>
                  </a:lnTo>
                  <a:lnTo>
                    <a:pt x="71" y="199"/>
                  </a:lnTo>
                  <a:lnTo>
                    <a:pt x="74" y="201"/>
                  </a:lnTo>
                  <a:lnTo>
                    <a:pt x="75" y="204"/>
                  </a:lnTo>
                  <a:lnTo>
                    <a:pt x="74" y="207"/>
                  </a:lnTo>
                  <a:lnTo>
                    <a:pt x="70" y="209"/>
                  </a:lnTo>
                  <a:lnTo>
                    <a:pt x="62" y="210"/>
                  </a:lnTo>
                  <a:lnTo>
                    <a:pt x="50" y="210"/>
                  </a:lnTo>
                  <a:lnTo>
                    <a:pt x="34" y="207"/>
                  </a:lnTo>
                  <a:lnTo>
                    <a:pt x="22" y="202"/>
                  </a:lnTo>
                  <a:lnTo>
                    <a:pt x="11" y="194"/>
                  </a:lnTo>
                  <a:lnTo>
                    <a:pt x="3" y="184"/>
                  </a:lnTo>
                  <a:lnTo>
                    <a:pt x="0" y="172"/>
                  </a:lnTo>
                  <a:lnTo>
                    <a:pt x="2" y="160"/>
                  </a:lnTo>
                  <a:lnTo>
                    <a:pt x="10" y="150"/>
                  </a:lnTo>
                  <a:lnTo>
                    <a:pt x="23" y="142"/>
                  </a:lnTo>
                  <a:lnTo>
                    <a:pt x="46" y="137"/>
                  </a:lnTo>
                  <a:lnTo>
                    <a:pt x="36" y="118"/>
                  </a:lnTo>
                  <a:lnTo>
                    <a:pt x="39" y="95"/>
                  </a:lnTo>
                  <a:lnTo>
                    <a:pt x="51" y="72"/>
                  </a:lnTo>
                  <a:lnTo>
                    <a:pt x="71" y="52"/>
                  </a:lnTo>
                  <a:lnTo>
                    <a:pt x="99" y="37"/>
                  </a:lnTo>
                  <a:lnTo>
                    <a:pt x="133" y="31"/>
                  </a:lnTo>
                  <a:lnTo>
                    <a:pt x="172" y="37"/>
                  </a:lnTo>
                  <a:lnTo>
                    <a:pt x="216" y="57"/>
                  </a:lnTo>
                  <a:close/>
                </a:path>
              </a:pathLst>
            </a:custGeom>
            <a:solidFill>
              <a:srgbClr val="000000"/>
            </a:solidFill>
            <a:ln w="9525">
              <a:noFill/>
              <a:round/>
              <a:headEnd/>
              <a:tailEnd/>
            </a:ln>
          </p:spPr>
          <p:txBody>
            <a:bodyPr/>
            <a:lstStyle/>
            <a:p>
              <a:endParaRPr lang="en-US"/>
            </a:p>
          </p:txBody>
        </p:sp>
        <p:sp>
          <p:nvSpPr>
            <p:cNvPr id="172164" name="Freeform 132"/>
            <p:cNvSpPr>
              <a:spLocks/>
            </p:cNvSpPr>
            <p:nvPr/>
          </p:nvSpPr>
          <p:spPr bwMode="auto">
            <a:xfrm>
              <a:off x="2154" y="2829"/>
              <a:ext cx="66" cy="102"/>
            </a:xfrm>
            <a:custGeom>
              <a:avLst/>
              <a:gdLst/>
              <a:ahLst/>
              <a:cxnLst>
                <a:cxn ang="0">
                  <a:pos x="199" y="34"/>
                </a:cxn>
                <a:cxn ang="0">
                  <a:pos x="200" y="43"/>
                </a:cxn>
                <a:cxn ang="0">
                  <a:pos x="191" y="48"/>
                </a:cxn>
                <a:cxn ang="0">
                  <a:pos x="176" y="47"/>
                </a:cxn>
                <a:cxn ang="0">
                  <a:pos x="136" y="34"/>
                </a:cxn>
                <a:cxn ang="0">
                  <a:pos x="84" y="37"/>
                </a:cxn>
                <a:cxn ang="0">
                  <a:pos x="55" y="62"/>
                </a:cxn>
                <a:cxn ang="0">
                  <a:pos x="53" y="93"/>
                </a:cxn>
                <a:cxn ang="0">
                  <a:pos x="76" y="115"/>
                </a:cxn>
                <a:cxn ang="0">
                  <a:pos x="71" y="122"/>
                </a:cxn>
                <a:cxn ang="0">
                  <a:pos x="39" y="142"/>
                </a:cxn>
                <a:cxn ang="0">
                  <a:pos x="33" y="167"/>
                </a:cxn>
                <a:cxn ang="0">
                  <a:pos x="61" y="179"/>
                </a:cxn>
                <a:cxn ang="0">
                  <a:pos x="93" y="172"/>
                </a:cxn>
                <a:cxn ang="0">
                  <a:pos x="111" y="152"/>
                </a:cxn>
                <a:cxn ang="0">
                  <a:pos x="132" y="152"/>
                </a:cxn>
                <a:cxn ang="0">
                  <a:pos x="129" y="172"/>
                </a:cxn>
                <a:cxn ang="0">
                  <a:pos x="111" y="191"/>
                </a:cxn>
                <a:cxn ang="0">
                  <a:pos x="80" y="202"/>
                </a:cxn>
                <a:cxn ang="0">
                  <a:pos x="40" y="199"/>
                </a:cxn>
                <a:cxn ang="0">
                  <a:pos x="8" y="182"/>
                </a:cxn>
                <a:cxn ang="0">
                  <a:pos x="0" y="164"/>
                </a:cxn>
                <a:cxn ang="0">
                  <a:pos x="4" y="144"/>
                </a:cxn>
                <a:cxn ang="0">
                  <a:pos x="21" y="126"/>
                </a:cxn>
                <a:cxn ang="0">
                  <a:pos x="24" y="112"/>
                </a:cxn>
                <a:cxn ang="0">
                  <a:pos x="8" y="91"/>
                </a:cxn>
                <a:cxn ang="0">
                  <a:pos x="5" y="64"/>
                </a:cxn>
                <a:cxn ang="0">
                  <a:pos x="15" y="39"/>
                </a:cxn>
                <a:cxn ang="0">
                  <a:pos x="36" y="16"/>
                </a:cxn>
                <a:cxn ang="0">
                  <a:pos x="68" y="2"/>
                </a:cxn>
                <a:cxn ang="0">
                  <a:pos x="111" y="1"/>
                </a:cxn>
                <a:cxn ang="0">
                  <a:pos x="163" y="15"/>
                </a:cxn>
              </a:cxnLst>
              <a:rect l="0" t="0" r="r" b="b"/>
              <a:pathLst>
                <a:path w="200" h="204">
                  <a:moveTo>
                    <a:pt x="192" y="30"/>
                  </a:moveTo>
                  <a:lnTo>
                    <a:pt x="199" y="34"/>
                  </a:lnTo>
                  <a:lnTo>
                    <a:pt x="200" y="40"/>
                  </a:lnTo>
                  <a:lnTo>
                    <a:pt x="200" y="43"/>
                  </a:lnTo>
                  <a:lnTo>
                    <a:pt x="196" y="46"/>
                  </a:lnTo>
                  <a:lnTo>
                    <a:pt x="191" y="48"/>
                  </a:lnTo>
                  <a:lnTo>
                    <a:pt x="184" y="48"/>
                  </a:lnTo>
                  <a:lnTo>
                    <a:pt x="176" y="47"/>
                  </a:lnTo>
                  <a:lnTo>
                    <a:pt x="168" y="45"/>
                  </a:lnTo>
                  <a:lnTo>
                    <a:pt x="136" y="34"/>
                  </a:lnTo>
                  <a:lnTo>
                    <a:pt x="108" y="33"/>
                  </a:lnTo>
                  <a:lnTo>
                    <a:pt x="84" y="37"/>
                  </a:lnTo>
                  <a:lnTo>
                    <a:pt x="65" y="48"/>
                  </a:lnTo>
                  <a:lnTo>
                    <a:pt x="55" y="62"/>
                  </a:lnTo>
                  <a:lnTo>
                    <a:pt x="49" y="78"/>
                  </a:lnTo>
                  <a:lnTo>
                    <a:pt x="53" y="93"/>
                  </a:lnTo>
                  <a:lnTo>
                    <a:pt x="67" y="107"/>
                  </a:lnTo>
                  <a:lnTo>
                    <a:pt x="76" y="115"/>
                  </a:lnTo>
                  <a:lnTo>
                    <a:pt x="76" y="120"/>
                  </a:lnTo>
                  <a:lnTo>
                    <a:pt x="71" y="122"/>
                  </a:lnTo>
                  <a:lnTo>
                    <a:pt x="61" y="126"/>
                  </a:lnTo>
                  <a:lnTo>
                    <a:pt x="39" y="142"/>
                  </a:lnTo>
                  <a:lnTo>
                    <a:pt x="31" y="156"/>
                  </a:lnTo>
                  <a:lnTo>
                    <a:pt x="33" y="167"/>
                  </a:lnTo>
                  <a:lnTo>
                    <a:pt x="45" y="175"/>
                  </a:lnTo>
                  <a:lnTo>
                    <a:pt x="61" y="179"/>
                  </a:lnTo>
                  <a:lnTo>
                    <a:pt x="79" y="178"/>
                  </a:lnTo>
                  <a:lnTo>
                    <a:pt x="93" y="172"/>
                  </a:lnTo>
                  <a:lnTo>
                    <a:pt x="103" y="162"/>
                  </a:lnTo>
                  <a:lnTo>
                    <a:pt x="111" y="152"/>
                  </a:lnTo>
                  <a:lnTo>
                    <a:pt x="123" y="149"/>
                  </a:lnTo>
                  <a:lnTo>
                    <a:pt x="132" y="152"/>
                  </a:lnTo>
                  <a:lnTo>
                    <a:pt x="133" y="163"/>
                  </a:lnTo>
                  <a:lnTo>
                    <a:pt x="129" y="172"/>
                  </a:lnTo>
                  <a:lnTo>
                    <a:pt x="121" y="182"/>
                  </a:lnTo>
                  <a:lnTo>
                    <a:pt x="111" y="191"/>
                  </a:lnTo>
                  <a:lnTo>
                    <a:pt x="97" y="198"/>
                  </a:lnTo>
                  <a:lnTo>
                    <a:pt x="80" y="202"/>
                  </a:lnTo>
                  <a:lnTo>
                    <a:pt x="61" y="204"/>
                  </a:lnTo>
                  <a:lnTo>
                    <a:pt x="40" y="199"/>
                  </a:lnTo>
                  <a:lnTo>
                    <a:pt x="16" y="189"/>
                  </a:lnTo>
                  <a:lnTo>
                    <a:pt x="8" y="182"/>
                  </a:lnTo>
                  <a:lnTo>
                    <a:pt x="3" y="174"/>
                  </a:lnTo>
                  <a:lnTo>
                    <a:pt x="0" y="164"/>
                  </a:lnTo>
                  <a:lnTo>
                    <a:pt x="0" y="153"/>
                  </a:lnTo>
                  <a:lnTo>
                    <a:pt x="4" y="144"/>
                  </a:lnTo>
                  <a:lnTo>
                    <a:pt x="11" y="134"/>
                  </a:lnTo>
                  <a:lnTo>
                    <a:pt x="21" y="126"/>
                  </a:lnTo>
                  <a:lnTo>
                    <a:pt x="37" y="121"/>
                  </a:lnTo>
                  <a:lnTo>
                    <a:pt x="24" y="112"/>
                  </a:lnTo>
                  <a:lnTo>
                    <a:pt x="15" y="103"/>
                  </a:lnTo>
                  <a:lnTo>
                    <a:pt x="8" y="91"/>
                  </a:lnTo>
                  <a:lnTo>
                    <a:pt x="5" y="78"/>
                  </a:lnTo>
                  <a:lnTo>
                    <a:pt x="5" y="64"/>
                  </a:lnTo>
                  <a:lnTo>
                    <a:pt x="8" y="51"/>
                  </a:lnTo>
                  <a:lnTo>
                    <a:pt x="15" y="39"/>
                  </a:lnTo>
                  <a:lnTo>
                    <a:pt x="24" y="27"/>
                  </a:lnTo>
                  <a:lnTo>
                    <a:pt x="36" y="16"/>
                  </a:lnTo>
                  <a:lnTo>
                    <a:pt x="51" y="7"/>
                  </a:lnTo>
                  <a:lnTo>
                    <a:pt x="68" y="2"/>
                  </a:lnTo>
                  <a:lnTo>
                    <a:pt x="88" y="0"/>
                  </a:lnTo>
                  <a:lnTo>
                    <a:pt x="111" y="1"/>
                  </a:lnTo>
                  <a:lnTo>
                    <a:pt x="135" y="5"/>
                  </a:lnTo>
                  <a:lnTo>
                    <a:pt x="163" y="15"/>
                  </a:lnTo>
                  <a:lnTo>
                    <a:pt x="192" y="30"/>
                  </a:lnTo>
                  <a:close/>
                </a:path>
              </a:pathLst>
            </a:custGeom>
            <a:solidFill>
              <a:srgbClr val="000000"/>
            </a:solidFill>
            <a:ln w="9525">
              <a:noFill/>
              <a:round/>
              <a:headEnd/>
              <a:tailEnd/>
            </a:ln>
          </p:spPr>
          <p:txBody>
            <a:bodyPr/>
            <a:lstStyle/>
            <a:p>
              <a:endParaRPr lang="en-US"/>
            </a:p>
          </p:txBody>
        </p:sp>
      </p:grpSp>
      <p:grpSp>
        <p:nvGrpSpPr>
          <p:cNvPr id="172165" name="Group 133"/>
          <p:cNvGrpSpPr>
            <a:grpSpLocks/>
          </p:cNvGrpSpPr>
          <p:nvPr/>
        </p:nvGrpSpPr>
        <p:grpSpPr bwMode="auto">
          <a:xfrm>
            <a:off x="9407525" y="3644900"/>
            <a:ext cx="1081088" cy="547688"/>
            <a:chOff x="17472" y="9168"/>
            <a:chExt cx="3648" cy="1920"/>
          </a:xfrm>
        </p:grpSpPr>
        <p:sp>
          <p:nvSpPr>
            <p:cNvPr id="172166" name="Freeform 134"/>
            <p:cNvSpPr>
              <a:spLocks/>
            </p:cNvSpPr>
            <p:nvPr/>
          </p:nvSpPr>
          <p:spPr bwMode="auto">
            <a:xfrm>
              <a:off x="17819" y="10527"/>
              <a:ext cx="420" cy="502"/>
            </a:xfrm>
            <a:custGeom>
              <a:avLst/>
              <a:gdLst/>
              <a:ahLst/>
              <a:cxnLst>
                <a:cxn ang="0">
                  <a:pos x="861" y="187"/>
                </a:cxn>
                <a:cxn ang="0">
                  <a:pos x="867" y="230"/>
                </a:cxn>
                <a:cxn ang="0">
                  <a:pos x="830" y="260"/>
                </a:cxn>
                <a:cxn ang="0">
                  <a:pos x="764" y="260"/>
                </a:cxn>
                <a:cxn ang="0">
                  <a:pos x="594" y="193"/>
                </a:cxn>
                <a:cxn ang="0">
                  <a:pos x="370" y="205"/>
                </a:cxn>
                <a:cxn ang="0">
                  <a:pos x="236" y="339"/>
                </a:cxn>
                <a:cxn ang="0">
                  <a:pos x="230" y="502"/>
                </a:cxn>
                <a:cxn ang="0">
                  <a:pos x="333" y="617"/>
                </a:cxn>
                <a:cxn ang="0">
                  <a:pos x="309" y="659"/>
                </a:cxn>
                <a:cxn ang="0">
                  <a:pos x="170" y="768"/>
                </a:cxn>
                <a:cxn ang="0">
                  <a:pos x="145" y="908"/>
                </a:cxn>
                <a:cxn ang="0">
                  <a:pos x="267" y="968"/>
                </a:cxn>
                <a:cxn ang="0">
                  <a:pos x="406" y="932"/>
                </a:cxn>
                <a:cxn ang="0">
                  <a:pos x="485" y="823"/>
                </a:cxn>
                <a:cxn ang="0">
                  <a:pos x="582" y="823"/>
                </a:cxn>
                <a:cxn ang="0">
                  <a:pos x="570" y="932"/>
                </a:cxn>
                <a:cxn ang="0">
                  <a:pos x="485" y="1035"/>
                </a:cxn>
                <a:cxn ang="0">
                  <a:pos x="345" y="1095"/>
                </a:cxn>
                <a:cxn ang="0">
                  <a:pos x="170" y="1071"/>
                </a:cxn>
                <a:cxn ang="0">
                  <a:pos x="36" y="986"/>
                </a:cxn>
                <a:cxn ang="0">
                  <a:pos x="0" y="883"/>
                </a:cxn>
                <a:cxn ang="0">
                  <a:pos x="12" y="774"/>
                </a:cxn>
                <a:cxn ang="0">
                  <a:pos x="97" y="678"/>
                </a:cxn>
                <a:cxn ang="0">
                  <a:pos x="109" y="611"/>
                </a:cxn>
                <a:cxn ang="0">
                  <a:pos x="36" y="496"/>
                </a:cxn>
                <a:cxn ang="0">
                  <a:pos x="24" y="351"/>
                </a:cxn>
                <a:cxn ang="0">
                  <a:pos x="60" y="211"/>
                </a:cxn>
                <a:cxn ang="0">
                  <a:pos x="151" y="90"/>
                </a:cxn>
                <a:cxn ang="0">
                  <a:pos x="291" y="18"/>
                </a:cxn>
                <a:cxn ang="0">
                  <a:pos x="479" y="6"/>
                </a:cxn>
                <a:cxn ang="0">
                  <a:pos x="709" y="84"/>
                </a:cxn>
              </a:cxnLst>
              <a:rect l="0" t="0" r="r" b="b"/>
              <a:pathLst>
                <a:path w="873" h="1095">
                  <a:moveTo>
                    <a:pt x="836" y="163"/>
                  </a:moveTo>
                  <a:lnTo>
                    <a:pt x="861" y="187"/>
                  </a:lnTo>
                  <a:lnTo>
                    <a:pt x="873" y="211"/>
                  </a:lnTo>
                  <a:lnTo>
                    <a:pt x="867" y="230"/>
                  </a:lnTo>
                  <a:lnTo>
                    <a:pt x="855" y="248"/>
                  </a:lnTo>
                  <a:lnTo>
                    <a:pt x="830" y="260"/>
                  </a:lnTo>
                  <a:lnTo>
                    <a:pt x="800" y="266"/>
                  </a:lnTo>
                  <a:lnTo>
                    <a:pt x="764" y="260"/>
                  </a:lnTo>
                  <a:lnTo>
                    <a:pt x="733" y="248"/>
                  </a:lnTo>
                  <a:lnTo>
                    <a:pt x="594" y="193"/>
                  </a:lnTo>
                  <a:lnTo>
                    <a:pt x="473" y="181"/>
                  </a:lnTo>
                  <a:lnTo>
                    <a:pt x="370" y="205"/>
                  </a:lnTo>
                  <a:lnTo>
                    <a:pt x="285" y="266"/>
                  </a:lnTo>
                  <a:lnTo>
                    <a:pt x="236" y="339"/>
                  </a:lnTo>
                  <a:lnTo>
                    <a:pt x="218" y="423"/>
                  </a:lnTo>
                  <a:lnTo>
                    <a:pt x="230" y="502"/>
                  </a:lnTo>
                  <a:lnTo>
                    <a:pt x="291" y="575"/>
                  </a:lnTo>
                  <a:lnTo>
                    <a:pt x="333" y="617"/>
                  </a:lnTo>
                  <a:lnTo>
                    <a:pt x="333" y="647"/>
                  </a:lnTo>
                  <a:lnTo>
                    <a:pt x="309" y="659"/>
                  </a:lnTo>
                  <a:lnTo>
                    <a:pt x="267" y="684"/>
                  </a:lnTo>
                  <a:lnTo>
                    <a:pt x="170" y="768"/>
                  </a:lnTo>
                  <a:lnTo>
                    <a:pt x="133" y="847"/>
                  </a:lnTo>
                  <a:lnTo>
                    <a:pt x="145" y="908"/>
                  </a:lnTo>
                  <a:lnTo>
                    <a:pt x="200" y="944"/>
                  </a:lnTo>
                  <a:lnTo>
                    <a:pt x="267" y="968"/>
                  </a:lnTo>
                  <a:lnTo>
                    <a:pt x="345" y="962"/>
                  </a:lnTo>
                  <a:lnTo>
                    <a:pt x="406" y="932"/>
                  </a:lnTo>
                  <a:lnTo>
                    <a:pt x="448" y="871"/>
                  </a:lnTo>
                  <a:lnTo>
                    <a:pt x="485" y="823"/>
                  </a:lnTo>
                  <a:lnTo>
                    <a:pt x="539" y="805"/>
                  </a:lnTo>
                  <a:lnTo>
                    <a:pt x="582" y="823"/>
                  </a:lnTo>
                  <a:lnTo>
                    <a:pt x="588" y="883"/>
                  </a:lnTo>
                  <a:lnTo>
                    <a:pt x="570" y="932"/>
                  </a:lnTo>
                  <a:lnTo>
                    <a:pt x="533" y="986"/>
                  </a:lnTo>
                  <a:lnTo>
                    <a:pt x="485" y="1035"/>
                  </a:lnTo>
                  <a:lnTo>
                    <a:pt x="418" y="1071"/>
                  </a:lnTo>
                  <a:lnTo>
                    <a:pt x="345" y="1095"/>
                  </a:lnTo>
                  <a:lnTo>
                    <a:pt x="261" y="1095"/>
                  </a:lnTo>
                  <a:lnTo>
                    <a:pt x="170" y="1071"/>
                  </a:lnTo>
                  <a:lnTo>
                    <a:pt x="67" y="1017"/>
                  </a:lnTo>
                  <a:lnTo>
                    <a:pt x="36" y="986"/>
                  </a:lnTo>
                  <a:lnTo>
                    <a:pt x="12" y="938"/>
                  </a:lnTo>
                  <a:lnTo>
                    <a:pt x="0" y="883"/>
                  </a:lnTo>
                  <a:lnTo>
                    <a:pt x="0" y="829"/>
                  </a:lnTo>
                  <a:lnTo>
                    <a:pt x="12" y="774"/>
                  </a:lnTo>
                  <a:lnTo>
                    <a:pt x="42" y="720"/>
                  </a:lnTo>
                  <a:lnTo>
                    <a:pt x="97" y="678"/>
                  </a:lnTo>
                  <a:lnTo>
                    <a:pt x="164" y="653"/>
                  </a:lnTo>
                  <a:lnTo>
                    <a:pt x="109" y="611"/>
                  </a:lnTo>
                  <a:lnTo>
                    <a:pt x="67" y="557"/>
                  </a:lnTo>
                  <a:lnTo>
                    <a:pt x="36" y="496"/>
                  </a:lnTo>
                  <a:lnTo>
                    <a:pt x="24" y="423"/>
                  </a:lnTo>
                  <a:lnTo>
                    <a:pt x="24" y="351"/>
                  </a:lnTo>
                  <a:lnTo>
                    <a:pt x="36" y="278"/>
                  </a:lnTo>
                  <a:lnTo>
                    <a:pt x="60" y="211"/>
                  </a:lnTo>
                  <a:lnTo>
                    <a:pt x="103" y="145"/>
                  </a:lnTo>
                  <a:lnTo>
                    <a:pt x="151" y="90"/>
                  </a:lnTo>
                  <a:lnTo>
                    <a:pt x="218" y="48"/>
                  </a:lnTo>
                  <a:lnTo>
                    <a:pt x="291" y="18"/>
                  </a:lnTo>
                  <a:lnTo>
                    <a:pt x="382" y="0"/>
                  </a:lnTo>
                  <a:lnTo>
                    <a:pt x="479" y="6"/>
                  </a:lnTo>
                  <a:lnTo>
                    <a:pt x="588" y="30"/>
                  </a:lnTo>
                  <a:lnTo>
                    <a:pt x="709" y="84"/>
                  </a:lnTo>
                  <a:lnTo>
                    <a:pt x="836" y="163"/>
                  </a:lnTo>
                  <a:close/>
                </a:path>
              </a:pathLst>
            </a:custGeom>
            <a:solidFill>
              <a:srgbClr val="000000"/>
            </a:solidFill>
            <a:ln w="9525">
              <a:noFill/>
              <a:round/>
              <a:headEnd/>
              <a:tailEnd/>
            </a:ln>
          </p:spPr>
          <p:txBody>
            <a:bodyPr/>
            <a:lstStyle/>
            <a:p>
              <a:endParaRPr lang="en-US"/>
            </a:p>
          </p:txBody>
        </p:sp>
        <p:sp>
          <p:nvSpPr>
            <p:cNvPr id="172167" name="Freeform 135"/>
            <p:cNvSpPr>
              <a:spLocks/>
            </p:cNvSpPr>
            <p:nvPr/>
          </p:nvSpPr>
          <p:spPr bwMode="auto">
            <a:xfrm>
              <a:off x="17472" y="10077"/>
              <a:ext cx="717" cy="694"/>
            </a:xfrm>
            <a:custGeom>
              <a:avLst/>
              <a:gdLst/>
              <a:ahLst/>
              <a:cxnLst>
                <a:cxn ang="0">
                  <a:pos x="758" y="248"/>
                </a:cxn>
                <a:cxn ang="0">
                  <a:pos x="976" y="24"/>
                </a:cxn>
                <a:cxn ang="0">
                  <a:pos x="1249" y="24"/>
                </a:cxn>
                <a:cxn ang="0">
                  <a:pos x="1455" y="218"/>
                </a:cxn>
                <a:cxn ang="0">
                  <a:pos x="1480" y="442"/>
                </a:cxn>
                <a:cxn ang="0">
                  <a:pos x="1425" y="430"/>
                </a:cxn>
                <a:cxn ang="0">
                  <a:pos x="1364" y="254"/>
                </a:cxn>
                <a:cxn ang="0">
                  <a:pos x="1189" y="139"/>
                </a:cxn>
                <a:cxn ang="0">
                  <a:pos x="976" y="194"/>
                </a:cxn>
                <a:cxn ang="0">
                  <a:pos x="861" y="412"/>
                </a:cxn>
                <a:cxn ang="0">
                  <a:pos x="867" y="623"/>
                </a:cxn>
                <a:cxn ang="0">
                  <a:pos x="801" y="630"/>
                </a:cxn>
                <a:cxn ang="0">
                  <a:pos x="637" y="539"/>
                </a:cxn>
                <a:cxn ang="0">
                  <a:pos x="407" y="563"/>
                </a:cxn>
                <a:cxn ang="0">
                  <a:pos x="267" y="751"/>
                </a:cxn>
                <a:cxn ang="0">
                  <a:pos x="291" y="1011"/>
                </a:cxn>
                <a:cxn ang="0">
                  <a:pos x="413" y="1180"/>
                </a:cxn>
                <a:cxn ang="0">
                  <a:pos x="352" y="1223"/>
                </a:cxn>
                <a:cxn ang="0">
                  <a:pos x="213" y="1211"/>
                </a:cxn>
                <a:cxn ang="0">
                  <a:pos x="140" y="1265"/>
                </a:cxn>
                <a:cxn ang="0">
                  <a:pos x="170" y="1350"/>
                </a:cxn>
                <a:cxn ang="0">
                  <a:pos x="267" y="1416"/>
                </a:cxn>
                <a:cxn ang="0">
                  <a:pos x="346" y="1422"/>
                </a:cxn>
                <a:cxn ang="0">
                  <a:pos x="370" y="1447"/>
                </a:cxn>
                <a:cxn ang="0">
                  <a:pos x="358" y="1489"/>
                </a:cxn>
                <a:cxn ang="0">
                  <a:pos x="279" y="1513"/>
                </a:cxn>
                <a:cxn ang="0">
                  <a:pos x="146" y="1495"/>
                </a:cxn>
                <a:cxn ang="0">
                  <a:pos x="43" y="1404"/>
                </a:cxn>
                <a:cxn ang="0">
                  <a:pos x="0" y="1271"/>
                </a:cxn>
                <a:cxn ang="0">
                  <a:pos x="55" y="1144"/>
                </a:cxn>
                <a:cxn ang="0">
                  <a:pos x="73" y="987"/>
                </a:cxn>
                <a:cxn ang="0">
                  <a:pos x="55" y="708"/>
                </a:cxn>
                <a:cxn ang="0">
                  <a:pos x="200" y="454"/>
                </a:cxn>
                <a:cxn ang="0">
                  <a:pos x="504" y="369"/>
                </a:cxn>
              </a:cxnLst>
              <a:rect l="0" t="0" r="r" b="b"/>
              <a:pathLst>
                <a:path w="1492" h="1513">
                  <a:moveTo>
                    <a:pt x="716" y="442"/>
                  </a:moveTo>
                  <a:lnTo>
                    <a:pt x="758" y="248"/>
                  </a:lnTo>
                  <a:lnTo>
                    <a:pt x="849" y="109"/>
                  </a:lnTo>
                  <a:lnTo>
                    <a:pt x="976" y="24"/>
                  </a:lnTo>
                  <a:lnTo>
                    <a:pt x="1110" y="0"/>
                  </a:lnTo>
                  <a:lnTo>
                    <a:pt x="1249" y="24"/>
                  </a:lnTo>
                  <a:lnTo>
                    <a:pt x="1364" y="97"/>
                  </a:lnTo>
                  <a:lnTo>
                    <a:pt x="1455" y="218"/>
                  </a:lnTo>
                  <a:lnTo>
                    <a:pt x="1492" y="387"/>
                  </a:lnTo>
                  <a:lnTo>
                    <a:pt x="1480" y="442"/>
                  </a:lnTo>
                  <a:lnTo>
                    <a:pt x="1455" y="454"/>
                  </a:lnTo>
                  <a:lnTo>
                    <a:pt x="1425" y="430"/>
                  </a:lnTo>
                  <a:lnTo>
                    <a:pt x="1407" y="387"/>
                  </a:lnTo>
                  <a:lnTo>
                    <a:pt x="1364" y="254"/>
                  </a:lnTo>
                  <a:lnTo>
                    <a:pt x="1286" y="176"/>
                  </a:lnTo>
                  <a:lnTo>
                    <a:pt x="1189" y="139"/>
                  </a:lnTo>
                  <a:lnTo>
                    <a:pt x="1080" y="145"/>
                  </a:lnTo>
                  <a:lnTo>
                    <a:pt x="976" y="194"/>
                  </a:lnTo>
                  <a:lnTo>
                    <a:pt x="898" y="284"/>
                  </a:lnTo>
                  <a:lnTo>
                    <a:pt x="861" y="412"/>
                  </a:lnTo>
                  <a:lnTo>
                    <a:pt x="873" y="581"/>
                  </a:lnTo>
                  <a:lnTo>
                    <a:pt x="867" y="623"/>
                  </a:lnTo>
                  <a:lnTo>
                    <a:pt x="843" y="636"/>
                  </a:lnTo>
                  <a:lnTo>
                    <a:pt x="801" y="630"/>
                  </a:lnTo>
                  <a:lnTo>
                    <a:pt x="764" y="611"/>
                  </a:lnTo>
                  <a:lnTo>
                    <a:pt x="637" y="539"/>
                  </a:lnTo>
                  <a:lnTo>
                    <a:pt x="510" y="527"/>
                  </a:lnTo>
                  <a:lnTo>
                    <a:pt x="407" y="563"/>
                  </a:lnTo>
                  <a:lnTo>
                    <a:pt x="322" y="642"/>
                  </a:lnTo>
                  <a:lnTo>
                    <a:pt x="267" y="751"/>
                  </a:lnTo>
                  <a:lnTo>
                    <a:pt x="255" y="878"/>
                  </a:lnTo>
                  <a:lnTo>
                    <a:pt x="291" y="1011"/>
                  </a:lnTo>
                  <a:lnTo>
                    <a:pt x="388" y="1138"/>
                  </a:lnTo>
                  <a:lnTo>
                    <a:pt x="413" y="1180"/>
                  </a:lnTo>
                  <a:lnTo>
                    <a:pt x="394" y="1205"/>
                  </a:lnTo>
                  <a:lnTo>
                    <a:pt x="352" y="1223"/>
                  </a:lnTo>
                  <a:lnTo>
                    <a:pt x="304" y="1223"/>
                  </a:lnTo>
                  <a:lnTo>
                    <a:pt x="213" y="1211"/>
                  </a:lnTo>
                  <a:lnTo>
                    <a:pt x="158" y="1229"/>
                  </a:lnTo>
                  <a:lnTo>
                    <a:pt x="140" y="1265"/>
                  </a:lnTo>
                  <a:lnTo>
                    <a:pt x="146" y="1307"/>
                  </a:lnTo>
                  <a:lnTo>
                    <a:pt x="170" y="1350"/>
                  </a:lnTo>
                  <a:lnTo>
                    <a:pt x="219" y="1392"/>
                  </a:lnTo>
                  <a:lnTo>
                    <a:pt x="267" y="1416"/>
                  </a:lnTo>
                  <a:lnTo>
                    <a:pt x="328" y="1422"/>
                  </a:lnTo>
                  <a:lnTo>
                    <a:pt x="346" y="1422"/>
                  </a:lnTo>
                  <a:lnTo>
                    <a:pt x="364" y="1435"/>
                  </a:lnTo>
                  <a:lnTo>
                    <a:pt x="370" y="1447"/>
                  </a:lnTo>
                  <a:lnTo>
                    <a:pt x="370" y="1465"/>
                  </a:lnTo>
                  <a:lnTo>
                    <a:pt x="358" y="1489"/>
                  </a:lnTo>
                  <a:lnTo>
                    <a:pt x="328" y="1501"/>
                  </a:lnTo>
                  <a:lnTo>
                    <a:pt x="279" y="1513"/>
                  </a:lnTo>
                  <a:lnTo>
                    <a:pt x="207" y="1513"/>
                  </a:lnTo>
                  <a:lnTo>
                    <a:pt x="146" y="1495"/>
                  </a:lnTo>
                  <a:lnTo>
                    <a:pt x="91" y="1459"/>
                  </a:lnTo>
                  <a:lnTo>
                    <a:pt x="43" y="1404"/>
                  </a:lnTo>
                  <a:lnTo>
                    <a:pt x="13" y="1338"/>
                  </a:lnTo>
                  <a:lnTo>
                    <a:pt x="0" y="1271"/>
                  </a:lnTo>
                  <a:lnTo>
                    <a:pt x="13" y="1205"/>
                  </a:lnTo>
                  <a:lnTo>
                    <a:pt x="55" y="1144"/>
                  </a:lnTo>
                  <a:lnTo>
                    <a:pt x="140" y="1096"/>
                  </a:lnTo>
                  <a:lnTo>
                    <a:pt x="73" y="987"/>
                  </a:lnTo>
                  <a:lnTo>
                    <a:pt x="43" y="853"/>
                  </a:lnTo>
                  <a:lnTo>
                    <a:pt x="55" y="708"/>
                  </a:lnTo>
                  <a:lnTo>
                    <a:pt x="110" y="569"/>
                  </a:lnTo>
                  <a:lnTo>
                    <a:pt x="200" y="454"/>
                  </a:lnTo>
                  <a:lnTo>
                    <a:pt x="334" y="381"/>
                  </a:lnTo>
                  <a:lnTo>
                    <a:pt x="504" y="369"/>
                  </a:lnTo>
                  <a:lnTo>
                    <a:pt x="716" y="442"/>
                  </a:lnTo>
                  <a:close/>
                </a:path>
              </a:pathLst>
            </a:custGeom>
            <a:solidFill>
              <a:srgbClr val="000000"/>
            </a:solidFill>
            <a:ln w="9525">
              <a:noFill/>
              <a:round/>
              <a:headEnd/>
              <a:tailEnd/>
            </a:ln>
          </p:spPr>
          <p:txBody>
            <a:bodyPr/>
            <a:lstStyle/>
            <a:p>
              <a:endParaRPr lang="en-US"/>
            </a:p>
          </p:txBody>
        </p:sp>
        <p:sp>
          <p:nvSpPr>
            <p:cNvPr id="172168" name="Freeform 136"/>
            <p:cNvSpPr>
              <a:spLocks/>
            </p:cNvSpPr>
            <p:nvPr/>
          </p:nvSpPr>
          <p:spPr bwMode="auto">
            <a:xfrm rot="719888">
              <a:off x="20785" y="10554"/>
              <a:ext cx="154" cy="191"/>
            </a:xfrm>
            <a:custGeom>
              <a:avLst/>
              <a:gdLst/>
              <a:ahLst/>
              <a:cxnLst>
                <a:cxn ang="0">
                  <a:pos x="79" y="243"/>
                </a:cxn>
                <a:cxn ang="0">
                  <a:pos x="67" y="309"/>
                </a:cxn>
                <a:cxn ang="0">
                  <a:pos x="85" y="345"/>
                </a:cxn>
                <a:cxn ang="0">
                  <a:pos x="115" y="345"/>
                </a:cxn>
                <a:cxn ang="0">
                  <a:pos x="146" y="321"/>
                </a:cxn>
                <a:cxn ang="0">
                  <a:pos x="158" y="285"/>
                </a:cxn>
                <a:cxn ang="0">
                  <a:pos x="158" y="261"/>
                </a:cxn>
                <a:cxn ang="0">
                  <a:pos x="140" y="237"/>
                </a:cxn>
                <a:cxn ang="0">
                  <a:pos x="127" y="218"/>
                </a:cxn>
                <a:cxn ang="0">
                  <a:pos x="121" y="194"/>
                </a:cxn>
                <a:cxn ang="0">
                  <a:pos x="133" y="164"/>
                </a:cxn>
                <a:cxn ang="0">
                  <a:pos x="152" y="134"/>
                </a:cxn>
                <a:cxn ang="0">
                  <a:pos x="170" y="109"/>
                </a:cxn>
                <a:cxn ang="0">
                  <a:pos x="152" y="73"/>
                </a:cxn>
                <a:cxn ang="0">
                  <a:pos x="170" y="25"/>
                </a:cxn>
                <a:cxn ang="0">
                  <a:pos x="218" y="0"/>
                </a:cxn>
                <a:cxn ang="0">
                  <a:pos x="279" y="13"/>
                </a:cxn>
                <a:cxn ang="0">
                  <a:pos x="321" y="67"/>
                </a:cxn>
                <a:cxn ang="0">
                  <a:pos x="309" y="115"/>
                </a:cxn>
                <a:cxn ang="0">
                  <a:pos x="273" y="152"/>
                </a:cxn>
                <a:cxn ang="0">
                  <a:pos x="230" y="152"/>
                </a:cxn>
                <a:cxn ang="0">
                  <a:pos x="218" y="170"/>
                </a:cxn>
                <a:cxn ang="0">
                  <a:pos x="200" y="188"/>
                </a:cxn>
                <a:cxn ang="0">
                  <a:pos x="194" y="212"/>
                </a:cxn>
                <a:cxn ang="0">
                  <a:pos x="212" y="237"/>
                </a:cxn>
                <a:cxn ang="0">
                  <a:pos x="237" y="267"/>
                </a:cxn>
                <a:cxn ang="0">
                  <a:pos x="243" y="303"/>
                </a:cxn>
                <a:cxn ang="0">
                  <a:pos x="230" y="339"/>
                </a:cxn>
                <a:cxn ang="0">
                  <a:pos x="212" y="370"/>
                </a:cxn>
                <a:cxn ang="0">
                  <a:pos x="182" y="400"/>
                </a:cxn>
                <a:cxn ang="0">
                  <a:pos x="140" y="418"/>
                </a:cxn>
                <a:cxn ang="0">
                  <a:pos x="103" y="418"/>
                </a:cxn>
                <a:cxn ang="0">
                  <a:pos x="61" y="406"/>
                </a:cxn>
                <a:cxn ang="0">
                  <a:pos x="6" y="352"/>
                </a:cxn>
                <a:cxn ang="0">
                  <a:pos x="0" y="297"/>
                </a:cxn>
                <a:cxn ang="0">
                  <a:pos x="24" y="261"/>
                </a:cxn>
                <a:cxn ang="0">
                  <a:pos x="79" y="243"/>
                </a:cxn>
              </a:cxnLst>
              <a:rect l="0" t="0" r="r" b="b"/>
              <a:pathLst>
                <a:path w="321" h="418">
                  <a:moveTo>
                    <a:pt x="79" y="243"/>
                  </a:moveTo>
                  <a:lnTo>
                    <a:pt x="67" y="309"/>
                  </a:lnTo>
                  <a:lnTo>
                    <a:pt x="85" y="345"/>
                  </a:lnTo>
                  <a:lnTo>
                    <a:pt x="115" y="345"/>
                  </a:lnTo>
                  <a:lnTo>
                    <a:pt x="146" y="321"/>
                  </a:lnTo>
                  <a:lnTo>
                    <a:pt x="158" y="285"/>
                  </a:lnTo>
                  <a:lnTo>
                    <a:pt x="158" y="261"/>
                  </a:lnTo>
                  <a:lnTo>
                    <a:pt x="140" y="237"/>
                  </a:lnTo>
                  <a:lnTo>
                    <a:pt x="127" y="218"/>
                  </a:lnTo>
                  <a:lnTo>
                    <a:pt x="121" y="194"/>
                  </a:lnTo>
                  <a:lnTo>
                    <a:pt x="133" y="164"/>
                  </a:lnTo>
                  <a:lnTo>
                    <a:pt x="152" y="134"/>
                  </a:lnTo>
                  <a:lnTo>
                    <a:pt x="170" y="109"/>
                  </a:lnTo>
                  <a:lnTo>
                    <a:pt x="152" y="73"/>
                  </a:lnTo>
                  <a:lnTo>
                    <a:pt x="170" y="25"/>
                  </a:lnTo>
                  <a:lnTo>
                    <a:pt x="218" y="0"/>
                  </a:lnTo>
                  <a:lnTo>
                    <a:pt x="279" y="13"/>
                  </a:lnTo>
                  <a:lnTo>
                    <a:pt x="321" y="67"/>
                  </a:lnTo>
                  <a:lnTo>
                    <a:pt x="309" y="115"/>
                  </a:lnTo>
                  <a:lnTo>
                    <a:pt x="273" y="152"/>
                  </a:lnTo>
                  <a:lnTo>
                    <a:pt x="230" y="152"/>
                  </a:lnTo>
                  <a:lnTo>
                    <a:pt x="218" y="170"/>
                  </a:lnTo>
                  <a:lnTo>
                    <a:pt x="200" y="188"/>
                  </a:lnTo>
                  <a:lnTo>
                    <a:pt x="194" y="212"/>
                  </a:lnTo>
                  <a:lnTo>
                    <a:pt x="212" y="237"/>
                  </a:lnTo>
                  <a:lnTo>
                    <a:pt x="237" y="267"/>
                  </a:lnTo>
                  <a:lnTo>
                    <a:pt x="243" y="303"/>
                  </a:lnTo>
                  <a:lnTo>
                    <a:pt x="230" y="339"/>
                  </a:lnTo>
                  <a:lnTo>
                    <a:pt x="212" y="370"/>
                  </a:lnTo>
                  <a:lnTo>
                    <a:pt x="182" y="400"/>
                  </a:lnTo>
                  <a:lnTo>
                    <a:pt x="140" y="418"/>
                  </a:lnTo>
                  <a:lnTo>
                    <a:pt x="103" y="418"/>
                  </a:lnTo>
                  <a:lnTo>
                    <a:pt x="61" y="406"/>
                  </a:lnTo>
                  <a:lnTo>
                    <a:pt x="6" y="352"/>
                  </a:lnTo>
                  <a:lnTo>
                    <a:pt x="0" y="297"/>
                  </a:lnTo>
                  <a:lnTo>
                    <a:pt x="24" y="261"/>
                  </a:lnTo>
                  <a:lnTo>
                    <a:pt x="79" y="243"/>
                  </a:lnTo>
                  <a:close/>
                </a:path>
              </a:pathLst>
            </a:custGeom>
            <a:solidFill>
              <a:srgbClr val="000000"/>
            </a:solidFill>
            <a:ln w="9525">
              <a:noFill/>
              <a:round/>
              <a:headEnd/>
              <a:tailEnd/>
            </a:ln>
          </p:spPr>
          <p:txBody>
            <a:bodyPr/>
            <a:lstStyle/>
            <a:p>
              <a:endParaRPr lang="en-US"/>
            </a:p>
          </p:txBody>
        </p:sp>
        <p:sp>
          <p:nvSpPr>
            <p:cNvPr id="172169" name="Freeform 137"/>
            <p:cNvSpPr>
              <a:spLocks/>
            </p:cNvSpPr>
            <p:nvPr/>
          </p:nvSpPr>
          <p:spPr bwMode="auto">
            <a:xfrm rot="719888">
              <a:off x="20890" y="10582"/>
              <a:ext cx="35" cy="33"/>
            </a:xfrm>
            <a:custGeom>
              <a:avLst/>
              <a:gdLst/>
              <a:ahLst/>
              <a:cxnLst>
                <a:cxn ang="0">
                  <a:pos x="18" y="66"/>
                </a:cxn>
                <a:cxn ang="0">
                  <a:pos x="30" y="72"/>
                </a:cxn>
                <a:cxn ang="0">
                  <a:pos x="49" y="72"/>
                </a:cxn>
                <a:cxn ang="0">
                  <a:pos x="61" y="66"/>
                </a:cxn>
                <a:cxn ang="0">
                  <a:pos x="67" y="60"/>
                </a:cxn>
                <a:cxn ang="0">
                  <a:pos x="73" y="48"/>
                </a:cxn>
                <a:cxn ang="0">
                  <a:pos x="73" y="30"/>
                </a:cxn>
                <a:cxn ang="0">
                  <a:pos x="67" y="18"/>
                </a:cxn>
                <a:cxn ang="0">
                  <a:pos x="55" y="6"/>
                </a:cxn>
                <a:cxn ang="0">
                  <a:pos x="43" y="0"/>
                </a:cxn>
                <a:cxn ang="0">
                  <a:pos x="30" y="0"/>
                </a:cxn>
                <a:cxn ang="0">
                  <a:pos x="18" y="6"/>
                </a:cxn>
                <a:cxn ang="0">
                  <a:pos x="6" y="18"/>
                </a:cxn>
                <a:cxn ang="0">
                  <a:pos x="0" y="30"/>
                </a:cxn>
                <a:cxn ang="0">
                  <a:pos x="0" y="48"/>
                </a:cxn>
                <a:cxn ang="0">
                  <a:pos x="6" y="60"/>
                </a:cxn>
                <a:cxn ang="0">
                  <a:pos x="18" y="66"/>
                </a:cxn>
              </a:cxnLst>
              <a:rect l="0" t="0" r="r" b="b"/>
              <a:pathLst>
                <a:path w="73" h="72">
                  <a:moveTo>
                    <a:pt x="18" y="66"/>
                  </a:moveTo>
                  <a:lnTo>
                    <a:pt x="30" y="72"/>
                  </a:lnTo>
                  <a:lnTo>
                    <a:pt x="49" y="72"/>
                  </a:lnTo>
                  <a:lnTo>
                    <a:pt x="61" y="66"/>
                  </a:lnTo>
                  <a:lnTo>
                    <a:pt x="67" y="60"/>
                  </a:lnTo>
                  <a:lnTo>
                    <a:pt x="73" y="48"/>
                  </a:lnTo>
                  <a:lnTo>
                    <a:pt x="73" y="30"/>
                  </a:lnTo>
                  <a:lnTo>
                    <a:pt x="67" y="18"/>
                  </a:lnTo>
                  <a:lnTo>
                    <a:pt x="55" y="6"/>
                  </a:lnTo>
                  <a:lnTo>
                    <a:pt x="43" y="0"/>
                  </a:lnTo>
                  <a:lnTo>
                    <a:pt x="30" y="0"/>
                  </a:lnTo>
                  <a:lnTo>
                    <a:pt x="18" y="6"/>
                  </a:lnTo>
                  <a:lnTo>
                    <a:pt x="6" y="18"/>
                  </a:lnTo>
                  <a:lnTo>
                    <a:pt x="0" y="30"/>
                  </a:lnTo>
                  <a:lnTo>
                    <a:pt x="0" y="48"/>
                  </a:lnTo>
                  <a:lnTo>
                    <a:pt x="6" y="60"/>
                  </a:lnTo>
                  <a:lnTo>
                    <a:pt x="18" y="66"/>
                  </a:lnTo>
                  <a:close/>
                </a:path>
              </a:pathLst>
            </a:custGeom>
            <a:solidFill>
              <a:srgbClr val="FFFFFF"/>
            </a:solidFill>
            <a:ln w="9525">
              <a:noFill/>
              <a:round/>
              <a:headEnd/>
              <a:tailEnd/>
            </a:ln>
          </p:spPr>
          <p:txBody>
            <a:bodyPr/>
            <a:lstStyle/>
            <a:p>
              <a:endParaRPr lang="en-US"/>
            </a:p>
          </p:txBody>
        </p:sp>
        <p:sp>
          <p:nvSpPr>
            <p:cNvPr id="172170" name="Freeform 138"/>
            <p:cNvSpPr>
              <a:spLocks/>
            </p:cNvSpPr>
            <p:nvPr/>
          </p:nvSpPr>
          <p:spPr bwMode="auto">
            <a:xfrm rot="719888">
              <a:off x="20898" y="10905"/>
              <a:ext cx="222" cy="183"/>
            </a:xfrm>
            <a:custGeom>
              <a:avLst/>
              <a:gdLst/>
              <a:ahLst/>
              <a:cxnLst>
                <a:cxn ang="0">
                  <a:pos x="30" y="67"/>
                </a:cxn>
                <a:cxn ang="0">
                  <a:pos x="49" y="49"/>
                </a:cxn>
                <a:cxn ang="0">
                  <a:pos x="79" y="31"/>
                </a:cxn>
                <a:cxn ang="0">
                  <a:pos x="115" y="19"/>
                </a:cxn>
                <a:cxn ang="0">
                  <a:pos x="164" y="7"/>
                </a:cxn>
                <a:cxn ang="0">
                  <a:pos x="212" y="0"/>
                </a:cxn>
                <a:cxn ang="0">
                  <a:pos x="261" y="0"/>
                </a:cxn>
                <a:cxn ang="0">
                  <a:pos x="303" y="0"/>
                </a:cxn>
                <a:cxn ang="0">
                  <a:pos x="346" y="7"/>
                </a:cxn>
                <a:cxn ang="0">
                  <a:pos x="424" y="73"/>
                </a:cxn>
                <a:cxn ang="0">
                  <a:pos x="455" y="194"/>
                </a:cxn>
                <a:cxn ang="0">
                  <a:pos x="461" y="309"/>
                </a:cxn>
                <a:cxn ang="0">
                  <a:pos x="455" y="364"/>
                </a:cxn>
                <a:cxn ang="0">
                  <a:pos x="418" y="376"/>
                </a:cxn>
                <a:cxn ang="0">
                  <a:pos x="364" y="388"/>
                </a:cxn>
                <a:cxn ang="0">
                  <a:pos x="303" y="394"/>
                </a:cxn>
                <a:cxn ang="0">
                  <a:pos x="237" y="400"/>
                </a:cxn>
                <a:cxn ang="0">
                  <a:pos x="170" y="400"/>
                </a:cxn>
                <a:cxn ang="0">
                  <a:pos x="109" y="394"/>
                </a:cxn>
                <a:cxn ang="0">
                  <a:pos x="61" y="394"/>
                </a:cxn>
                <a:cxn ang="0">
                  <a:pos x="30" y="382"/>
                </a:cxn>
                <a:cxn ang="0">
                  <a:pos x="6" y="327"/>
                </a:cxn>
                <a:cxn ang="0">
                  <a:pos x="0" y="230"/>
                </a:cxn>
                <a:cxn ang="0">
                  <a:pos x="12" y="134"/>
                </a:cxn>
                <a:cxn ang="0">
                  <a:pos x="30" y="67"/>
                </a:cxn>
              </a:cxnLst>
              <a:rect l="0" t="0" r="r" b="b"/>
              <a:pathLst>
                <a:path w="461" h="400">
                  <a:moveTo>
                    <a:pt x="30" y="67"/>
                  </a:moveTo>
                  <a:lnTo>
                    <a:pt x="49" y="49"/>
                  </a:lnTo>
                  <a:lnTo>
                    <a:pt x="79" y="31"/>
                  </a:lnTo>
                  <a:lnTo>
                    <a:pt x="115" y="19"/>
                  </a:lnTo>
                  <a:lnTo>
                    <a:pt x="164" y="7"/>
                  </a:lnTo>
                  <a:lnTo>
                    <a:pt x="212" y="0"/>
                  </a:lnTo>
                  <a:lnTo>
                    <a:pt x="261" y="0"/>
                  </a:lnTo>
                  <a:lnTo>
                    <a:pt x="303" y="0"/>
                  </a:lnTo>
                  <a:lnTo>
                    <a:pt x="346" y="7"/>
                  </a:lnTo>
                  <a:lnTo>
                    <a:pt x="424" y="73"/>
                  </a:lnTo>
                  <a:lnTo>
                    <a:pt x="455" y="194"/>
                  </a:lnTo>
                  <a:lnTo>
                    <a:pt x="461" y="309"/>
                  </a:lnTo>
                  <a:lnTo>
                    <a:pt x="455" y="364"/>
                  </a:lnTo>
                  <a:lnTo>
                    <a:pt x="418" y="376"/>
                  </a:lnTo>
                  <a:lnTo>
                    <a:pt x="364" y="388"/>
                  </a:lnTo>
                  <a:lnTo>
                    <a:pt x="303" y="394"/>
                  </a:lnTo>
                  <a:lnTo>
                    <a:pt x="237" y="400"/>
                  </a:lnTo>
                  <a:lnTo>
                    <a:pt x="170" y="400"/>
                  </a:lnTo>
                  <a:lnTo>
                    <a:pt x="109" y="394"/>
                  </a:lnTo>
                  <a:lnTo>
                    <a:pt x="61" y="394"/>
                  </a:lnTo>
                  <a:lnTo>
                    <a:pt x="30" y="382"/>
                  </a:lnTo>
                  <a:lnTo>
                    <a:pt x="6" y="327"/>
                  </a:lnTo>
                  <a:lnTo>
                    <a:pt x="0" y="230"/>
                  </a:lnTo>
                  <a:lnTo>
                    <a:pt x="12" y="134"/>
                  </a:lnTo>
                  <a:lnTo>
                    <a:pt x="30" y="67"/>
                  </a:lnTo>
                  <a:close/>
                </a:path>
              </a:pathLst>
            </a:custGeom>
            <a:solidFill>
              <a:srgbClr val="FFFFFF"/>
            </a:solidFill>
            <a:ln w="9525">
              <a:noFill/>
              <a:round/>
              <a:headEnd/>
              <a:tailEnd/>
            </a:ln>
          </p:spPr>
          <p:txBody>
            <a:bodyPr/>
            <a:lstStyle/>
            <a:p>
              <a:endParaRPr lang="en-US"/>
            </a:p>
          </p:txBody>
        </p:sp>
        <p:sp>
          <p:nvSpPr>
            <p:cNvPr id="172171" name="Freeform 139"/>
            <p:cNvSpPr>
              <a:spLocks/>
            </p:cNvSpPr>
            <p:nvPr/>
          </p:nvSpPr>
          <p:spPr bwMode="auto">
            <a:xfrm rot="719888">
              <a:off x="18840" y="10524"/>
              <a:ext cx="434" cy="514"/>
            </a:xfrm>
            <a:custGeom>
              <a:avLst/>
              <a:gdLst/>
              <a:ahLst/>
              <a:cxnLst>
                <a:cxn ang="0">
                  <a:pos x="455" y="1101"/>
                </a:cxn>
                <a:cxn ang="0">
                  <a:pos x="546" y="1059"/>
                </a:cxn>
                <a:cxn ang="0">
                  <a:pos x="631" y="1005"/>
                </a:cxn>
                <a:cxn ang="0">
                  <a:pos x="709" y="932"/>
                </a:cxn>
                <a:cxn ang="0">
                  <a:pos x="776" y="841"/>
                </a:cxn>
                <a:cxn ang="0">
                  <a:pos x="831" y="750"/>
                </a:cxn>
                <a:cxn ang="0">
                  <a:pos x="873" y="641"/>
                </a:cxn>
                <a:cxn ang="0">
                  <a:pos x="897" y="532"/>
                </a:cxn>
                <a:cxn ang="0">
                  <a:pos x="903" y="423"/>
                </a:cxn>
                <a:cxn ang="0">
                  <a:pos x="897" y="320"/>
                </a:cxn>
                <a:cxn ang="0">
                  <a:pos x="867" y="224"/>
                </a:cxn>
                <a:cxn ang="0">
                  <a:pos x="825" y="145"/>
                </a:cxn>
                <a:cxn ang="0">
                  <a:pos x="770" y="78"/>
                </a:cxn>
                <a:cxn ang="0">
                  <a:pos x="703" y="36"/>
                </a:cxn>
                <a:cxn ang="0">
                  <a:pos x="624" y="6"/>
                </a:cxn>
                <a:cxn ang="0">
                  <a:pos x="540" y="0"/>
                </a:cxn>
                <a:cxn ang="0">
                  <a:pos x="449" y="18"/>
                </a:cxn>
                <a:cxn ang="0">
                  <a:pos x="358" y="54"/>
                </a:cxn>
                <a:cxn ang="0">
                  <a:pos x="273" y="115"/>
                </a:cxn>
                <a:cxn ang="0">
                  <a:pos x="200" y="181"/>
                </a:cxn>
                <a:cxn ang="0">
                  <a:pos x="133" y="272"/>
                </a:cxn>
                <a:cxn ang="0">
                  <a:pos x="79" y="369"/>
                </a:cxn>
                <a:cxn ang="0">
                  <a:pos x="36" y="472"/>
                </a:cxn>
                <a:cxn ang="0">
                  <a:pos x="6" y="581"/>
                </a:cxn>
                <a:cxn ang="0">
                  <a:pos x="0" y="690"/>
                </a:cxn>
                <a:cxn ang="0">
                  <a:pos x="12" y="799"/>
                </a:cxn>
                <a:cxn ang="0">
                  <a:pos x="36" y="889"/>
                </a:cxn>
                <a:cxn ang="0">
                  <a:pos x="79" y="974"/>
                </a:cxn>
                <a:cxn ang="0">
                  <a:pos x="133" y="1035"/>
                </a:cxn>
                <a:cxn ang="0">
                  <a:pos x="200" y="1083"/>
                </a:cxn>
                <a:cxn ang="0">
                  <a:pos x="279" y="1107"/>
                </a:cxn>
                <a:cxn ang="0">
                  <a:pos x="364" y="1120"/>
                </a:cxn>
                <a:cxn ang="0">
                  <a:pos x="455" y="1101"/>
                </a:cxn>
              </a:cxnLst>
              <a:rect l="0" t="0" r="r" b="b"/>
              <a:pathLst>
                <a:path w="903" h="1120">
                  <a:moveTo>
                    <a:pt x="455" y="1101"/>
                  </a:moveTo>
                  <a:lnTo>
                    <a:pt x="546" y="1059"/>
                  </a:lnTo>
                  <a:lnTo>
                    <a:pt x="631" y="1005"/>
                  </a:lnTo>
                  <a:lnTo>
                    <a:pt x="709" y="932"/>
                  </a:lnTo>
                  <a:lnTo>
                    <a:pt x="776" y="841"/>
                  </a:lnTo>
                  <a:lnTo>
                    <a:pt x="831" y="750"/>
                  </a:lnTo>
                  <a:lnTo>
                    <a:pt x="873" y="641"/>
                  </a:lnTo>
                  <a:lnTo>
                    <a:pt x="897" y="532"/>
                  </a:lnTo>
                  <a:lnTo>
                    <a:pt x="903" y="423"/>
                  </a:lnTo>
                  <a:lnTo>
                    <a:pt x="897" y="320"/>
                  </a:lnTo>
                  <a:lnTo>
                    <a:pt x="867" y="224"/>
                  </a:lnTo>
                  <a:lnTo>
                    <a:pt x="825" y="145"/>
                  </a:lnTo>
                  <a:lnTo>
                    <a:pt x="770" y="78"/>
                  </a:lnTo>
                  <a:lnTo>
                    <a:pt x="703" y="36"/>
                  </a:lnTo>
                  <a:lnTo>
                    <a:pt x="624" y="6"/>
                  </a:lnTo>
                  <a:lnTo>
                    <a:pt x="540" y="0"/>
                  </a:lnTo>
                  <a:lnTo>
                    <a:pt x="449" y="18"/>
                  </a:lnTo>
                  <a:lnTo>
                    <a:pt x="358" y="54"/>
                  </a:lnTo>
                  <a:lnTo>
                    <a:pt x="273" y="115"/>
                  </a:lnTo>
                  <a:lnTo>
                    <a:pt x="200" y="181"/>
                  </a:lnTo>
                  <a:lnTo>
                    <a:pt x="133" y="272"/>
                  </a:lnTo>
                  <a:lnTo>
                    <a:pt x="79" y="369"/>
                  </a:lnTo>
                  <a:lnTo>
                    <a:pt x="36" y="472"/>
                  </a:lnTo>
                  <a:lnTo>
                    <a:pt x="6" y="581"/>
                  </a:lnTo>
                  <a:lnTo>
                    <a:pt x="0" y="690"/>
                  </a:lnTo>
                  <a:lnTo>
                    <a:pt x="12" y="799"/>
                  </a:lnTo>
                  <a:lnTo>
                    <a:pt x="36" y="889"/>
                  </a:lnTo>
                  <a:lnTo>
                    <a:pt x="79" y="974"/>
                  </a:lnTo>
                  <a:lnTo>
                    <a:pt x="133" y="1035"/>
                  </a:lnTo>
                  <a:lnTo>
                    <a:pt x="200" y="1083"/>
                  </a:lnTo>
                  <a:lnTo>
                    <a:pt x="279" y="1107"/>
                  </a:lnTo>
                  <a:lnTo>
                    <a:pt x="364" y="1120"/>
                  </a:lnTo>
                  <a:lnTo>
                    <a:pt x="455" y="1101"/>
                  </a:lnTo>
                  <a:close/>
                </a:path>
              </a:pathLst>
            </a:custGeom>
            <a:solidFill>
              <a:srgbClr val="000000"/>
            </a:solidFill>
            <a:ln w="9525">
              <a:noFill/>
              <a:round/>
              <a:headEnd/>
              <a:tailEnd/>
            </a:ln>
          </p:spPr>
          <p:txBody>
            <a:bodyPr/>
            <a:lstStyle/>
            <a:p>
              <a:endParaRPr lang="en-US"/>
            </a:p>
          </p:txBody>
        </p:sp>
        <p:sp>
          <p:nvSpPr>
            <p:cNvPr id="172172" name="Freeform 140"/>
            <p:cNvSpPr>
              <a:spLocks/>
            </p:cNvSpPr>
            <p:nvPr/>
          </p:nvSpPr>
          <p:spPr bwMode="auto">
            <a:xfrm rot="719888">
              <a:off x="18983" y="10694"/>
              <a:ext cx="151" cy="174"/>
            </a:xfrm>
            <a:custGeom>
              <a:avLst/>
              <a:gdLst/>
              <a:ahLst/>
              <a:cxnLst>
                <a:cxn ang="0">
                  <a:pos x="158" y="375"/>
                </a:cxn>
                <a:cxn ang="0">
                  <a:pos x="218" y="345"/>
                </a:cxn>
                <a:cxn ang="0">
                  <a:pos x="267" y="284"/>
                </a:cxn>
                <a:cxn ang="0">
                  <a:pos x="303" y="218"/>
                </a:cxn>
                <a:cxn ang="0">
                  <a:pos x="315" y="139"/>
                </a:cxn>
                <a:cxn ang="0">
                  <a:pos x="303" y="73"/>
                </a:cxn>
                <a:cxn ang="0">
                  <a:pos x="267" y="24"/>
                </a:cxn>
                <a:cxn ang="0">
                  <a:pos x="218" y="0"/>
                </a:cxn>
                <a:cxn ang="0">
                  <a:pos x="158" y="0"/>
                </a:cxn>
                <a:cxn ang="0">
                  <a:pos x="97" y="30"/>
                </a:cxn>
                <a:cxn ang="0">
                  <a:pos x="43" y="85"/>
                </a:cxn>
                <a:cxn ang="0">
                  <a:pos x="12" y="157"/>
                </a:cxn>
                <a:cxn ang="0">
                  <a:pos x="0" y="236"/>
                </a:cxn>
                <a:cxn ang="0">
                  <a:pos x="12" y="303"/>
                </a:cxn>
                <a:cxn ang="0">
                  <a:pos x="43" y="357"/>
                </a:cxn>
                <a:cxn ang="0">
                  <a:pos x="97" y="381"/>
                </a:cxn>
                <a:cxn ang="0">
                  <a:pos x="158" y="375"/>
                </a:cxn>
              </a:cxnLst>
              <a:rect l="0" t="0" r="r" b="b"/>
              <a:pathLst>
                <a:path w="315" h="381">
                  <a:moveTo>
                    <a:pt x="158" y="375"/>
                  </a:moveTo>
                  <a:lnTo>
                    <a:pt x="218" y="345"/>
                  </a:lnTo>
                  <a:lnTo>
                    <a:pt x="267" y="284"/>
                  </a:lnTo>
                  <a:lnTo>
                    <a:pt x="303" y="218"/>
                  </a:lnTo>
                  <a:lnTo>
                    <a:pt x="315" y="139"/>
                  </a:lnTo>
                  <a:lnTo>
                    <a:pt x="303" y="73"/>
                  </a:lnTo>
                  <a:lnTo>
                    <a:pt x="267" y="24"/>
                  </a:lnTo>
                  <a:lnTo>
                    <a:pt x="218" y="0"/>
                  </a:lnTo>
                  <a:lnTo>
                    <a:pt x="158" y="0"/>
                  </a:lnTo>
                  <a:lnTo>
                    <a:pt x="97" y="30"/>
                  </a:lnTo>
                  <a:lnTo>
                    <a:pt x="43" y="85"/>
                  </a:lnTo>
                  <a:lnTo>
                    <a:pt x="12" y="157"/>
                  </a:lnTo>
                  <a:lnTo>
                    <a:pt x="0" y="236"/>
                  </a:lnTo>
                  <a:lnTo>
                    <a:pt x="12" y="303"/>
                  </a:lnTo>
                  <a:lnTo>
                    <a:pt x="43" y="357"/>
                  </a:lnTo>
                  <a:lnTo>
                    <a:pt x="97" y="381"/>
                  </a:lnTo>
                  <a:lnTo>
                    <a:pt x="158" y="375"/>
                  </a:lnTo>
                  <a:close/>
                </a:path>
              </a:pathLst>
            </a:custGeom>
            <a:solidFill>
              <a:srgbClr val="FFFFFF"/>
            </a:solidFill>
            <a:ln w="9525">
              <a:noFill/>
              <a:round/>
              <a:headEnd/>
              <a:tailEnd/>
            </a:ln>
          </p:spPr>
          <p:txBody>
            <a:bodyPr/>
            <a:lstStyle/>
            <a:p>
              <a:endParaRPr lang="en-US"/>
            </a:p>
          </p:txBody>
        </p:sp>
        <p:sp>
          <p:nvSpPr>
            <p:cNvPr id="172173" name="Freeform 141"/>
            <p:cNvSpPr>
              <a:spLocks/>
            </p:cNvSpPr>
            <p:nvPr/>
          </p:nvSpPr>
          <p:spPr bwMode="auto">
            <a:xfrm rot="719888">
              <a:off x="20188" y="10516"/>
              <a:ext cx="434" cy="514"/>
            </a:xfrm>
            <a:custGeom>
              <a:avLst/>
              <a:gdLst/>
              <a:ahLst/>
              <a:cxnLst>
                <a:cxn ang="0">
                  <a:pos x="455" y="1102"/>
                </a:cxn>
                <a:cxn ang="0">
                  <a:pos x="546" y="1066"/>
                </a:cxn>
                <a:cxn ang="0">
                  <a:pos x="631" y="1011"/>
                </a:cxn>
                <a:cxn ang="0">
                  <a:pos x="703" y="939"/>
                </a:cxn>
                <a:cxn ang="0">
                  <a:pos x="770" y="854"/>
                </a:cxn>
                <a:cxn ang="0">
                  <a:pos x="825" y="757"/>
                </a:cxn>
                <a:cxn ang="0">
                  <a:pos x="867" y="648"/>
                </a:cxn>
                <a:cxn ang="0">
                  <a:pos x="897" y="539"/>
                </a:cxn>
                <a:cxn ang="0">
                  <a:pos x="903" y="430"/>
                </a:cxn>
                <a:cxn ang="0">
                  <a:pos x="891" y="321"/>
                </a:cxn>
                <a:cxn ang="0">
                  <a:pos x="867" y="230"/>
                </a:cxn>
                <a:cxn ang="0">
                  <a:pos x="825" y="146"/>
                </a:cxn>
                <a:cxn ang="0">
                  <a:pos x="770" y="85"/>
                </a:cxn>
                <a:cxn ang="0">
                  <a:pos x="703" y="37"/>
                </a:cxn>
                <a:cxn ang="0">
                  <a:pos x="625" y="13"/>
                </a:cxn>
                <a:cxn ang="0">
                  <a:pos x="540" y="0"/>
                </a:cxn>
                <a:cxn ang="0">
                  <a:pos x="449" y="19"/>
                </a:cxn>
                <a:cxn ang="0">
                  <a:pos x="358" y="55"/>
                </a:cxn>
                <a:cxn ang="0">
                  <a:pos x="273" y="115"/>
                </a:cxn>
                <a:cxn ang="0">
                  <a:pos x="200" y="188"/>
                </a:cxn>
                <a:cxn ang="0">
                  <a:pos x="134" y="273"/>
                </a:cxn>
                <a:cxn ang="0">
                  <a:pos x="79" y="370"/>
                </a:cxn>
                <a:cxn ang="0">
                  <a:pos x="37" y="479"/>
                </a:cxn>
                <a:cxn ang="0">
                  <a:pos x="6" y="588"/>
                </a:cxn>
                <a:cxn ang="0">
                  <a:pos x="0" y="697"/>
                </a:cxn>
                <a:cxn ang="0">
                  <a:pos x="12" y="805"/>
                </a:cxn>
                <a:cxn ang="0">
                  <a:pos x="37" y="896"/>
                </a:cxn>
                <a:cxn ang="0">
                  <a:pos x="79" y="981"/>
                </a:cxn>
                <a:cxn ang="0">
                  <a:pos x="134" y="1042"/>
                </a:cxn>
                <a:cxn ang="0">
                  <a:pos x="200" y="1090"/>
                </a:cxn>
                <a:cxn ang="0">
                  <a:pos x="279" y="1114"/>
                </a:cxn>
                <a:cxn ang="0">
                  <a:pos x="364" y="1120"/>
                </a:cxn>
                <a:cxn ang="0">
                  <a:pos x="455" y="1102"/>
                </a:cxn>
              </a:cxnLst>
              <a:rect l="0" t="0" r="r" b="b"/>
              <a:pathLst>
                <a:path w="903" h="1120">
                  <a:moveTo>
                    <a:pt x="455" y="1102"/>
                  </a:moveTo>
                  <a:lnTo>
                    <a:pt x="546" y="1066"/>
                  </a:lnTo>
                  <a:lnTo>
                    <a:pt x="631" y="1011"/>
                  </a:lnTo>
                  <a:lnTo>
                    <a:pt x="703" y="939"/>
                  </a:lnTo>
                  <a:lnTo>
                    <a:pt x="770" y="854"/>
                  </a:lnTo>
                  <a:lnTo>
                    <a:pt x="825" y="757"/>
                  </a:lnTo>
                  <a:lnTo>
                    <a:pt x="867" y="648"/>
                  </a:lnTo>
                  <a:lnTo>
                    <a:pt x="897" y="539"/>
                  </a:lnTo>
                  <a:lnTo>
                    <a:pt x="903" y="430"/>
                  </a:lnTo>
                  <a:lnTo>
                    <a:pt x="891" y="321"/>
                  </a:lnTo>
                  <a:lnTo>
                    <a:pt x="867" y="230"/>
                  </a:lnTo>
                  <a:lnTo>
                    <a:pt x="825" y="146"/>
                  </a:lnTo>
                  <a:lnTo>
                    <a:pt x="770" y="85"/>
                  </a:lnTo>
                  <a:lnTo>
                    <a:pt x="703" y="37"/>
                  </a:lnTo>
                  <a:lnTo>
                    <a:pt x="625" y="13"/>
                  </a:lnTo>
                  <a:lnTo>
                    <a:pt x="540" y="0"/>
                  </a:lnTo>
                  <a:lnTo>
                    <a:pt x="449" y="19"/>
                  </a:lnTo>
                  <a:lnTo>
                    <a:pt x="358" y="55"/>
                  </a:lnTo>
                  <a:lnTo>
                    <a:pt x="273" y="115"/>
                  </a:lnTo>
                  <a:lnTo>
                    <a:pt x="200" y="188"/>
                  </a:lnTo>
                  <a:lnTo>
                    <a:pt x="134" y="273"/>
                  </a:lnTo>
                  <a:lnTo>
                    <a:pt x="79" y="370"/>
                  </a:lnTo>
                  <a:lnTo>
                    <a:pt x="37" y="479"/>
                  </a:lnTo>
                  <a:lnTo>
                    <a:pt x="6" y="588"/>
                  </a:lnTo>
                  <a:lnTo>
                    <a:pt x="0" y="697"/>
                  </a:lnTo>
                  <a:lnTo>
                    <a:pt x="12" y="805"/>
                  </a:lnTo>
                  <a:lnTo>
                    <a:pt x="37" y="896"/>
                  </a:lnTo>
                  <a:lnTo>
                    <a:pt x="79" y="981"/>
                  </a:lnTo>
                  <a:lnTo>
                    <a:pt x="134" y="1042"/>
                  </a:lnTo>
                  <a:lnTo>
                    <a:pt x="200" y="1090"/>
                  </a:lnTo>
                  <a:lnTo>
                    <a:pt x="279" y="1114"/>
                  </a:lnTo>
                  <a:lnTo>
                    <a:pt x="364" y="1120"/>
                  </a:lnTo>
                  <a:lnTo>
                    <a:pt x="455" y="1102"/>
                  </a:lnTo>
                  <a:close/>
                </a:path>
              </a:pathLst>
            </a:custGeom>
            <a:solidFill>
              <a:srgbClr val="000000"/>
            </a:solidFill>
            <a:ln w="9525">
              <a:noFill/>
              <a:round/>
              <a:headEnd/>
              <a:tailEnd/>
            </a:ln>
          </p:spPr>
          <p:txBody>
            <a:bodyPr/>
            <a:lstStyle/>
            <a:p>
              <a:endParaRPr lang="en-US"/>
            </a:p>
          </p:txBody>
        </p:sp>
        <p:sp>
          <p:nvSpPr>
            <p:cNvPr id="172174" name="Freeform 142"/>
            <p:cNvSpPr>
              <a:spLocks/>
            </p:cNvSpPr>
            <p:nvPr/>
          </p:nvSpPr>
          <p:spPr bwMode="auto">
            <a:xfrm rot="719888">
              <a:off x="20328" y="10685"/>
              <a:ext cx="154" cy="178"/>
            </a:xfrm>
            <a:custGeom>
              <a:avLst/>
              <a:gdLst/>
              <a:ahLst/>
              <a:cxnLst>
                <a:cxn ang="0">
                  <a:pos x="164" y="387"/>
                </a:cxn>
                <a:cxn ang="0">
                  <a:pos x="224" y="351"/>
                </a:cxn>
                <a:cxn ang="0">
                  <a:pos x="273" y="296"/>
                </a:cxn>
                <a:cxn ang="0">
                  <a:pos x="309" y="224"/>
                </a:cxn>
                <a:cxn ang="0">
                  <a:pos x="321" y="145"/>
                </a:cxn>
                <a:cxn ang="0">
                  <a:pos x="309" y="78"/>
                </a:cxn>
                <a:cxn ang="0">
                  <a:pos x="273" y="24"/>
                </a:cxn>
                <a:cxn ang="0">
                  <a:pos x="224" y="0"/>
                </a:cxn>
                <a:cxn ang="0">
                  <a:pos x="158" y="6"/>
                </a:cxn>
                <a:cxn ang="0">
                  <a:pos x="97" y="36"/>
                </a:cxn>
                <a:cxn ang="0">
                  <a:pos x="49" y="96"/>
                </a:cxn>
                <a:cxn ang="0">
                  <a:pos x="12" y="163"/>
                </a:cxn>
                <a:cxn ang="0">
                  <a:pos x="0" y="242"/>
                </a:cxn>
                <a:cxn ang="0">
                  <a:pos x="12" y="308"/>
                </a:cxn>
                <a:cxn ang="0">
                  <a:pos x="49" y="363"/>
                </a:cxn>
                <a:cxn ang="0">
                  <a:pos x="97" y="387"/>
                </a:cxn>
                <a:cxn ang="0">
                  <a:pos x="164" y="387"/>
                </a:cxn>
              </a:cxnLst>
              <a:rect l="0" t="0" r="r" b="b"/>
              <a:pathLst>
                <a:path w="321" h="387">
                  <a:moveTo>
                    <a:pt x="164" y="387"/>
                  </a:moveTo>
                  <a:lnTo>
                    <a:pt x="224" y="351"/>
                  </a:lnTo>
                  <a:lnTo>
                    <a:pt x="273" y="296"/>
                  </a:lnTo>
                  <a:lnTo>
                    <a:pt x="309" y="224"/>
                  </a:lnTo>
                  <a:lnTo>
                    <a:pt x="321" y="145"/>
                  </a:lnTo>
                  <a:lnTo>
                    <a:pt x="309" y="78"/>
                  </a:lnTo>
                  <a:lnTo>
                    <a:pt x="273" y="24"/>
                  </a:lnTo>
                  <a:lnTo>
                    <a:pt x="224" y="0"/>
                  </a:lnTo>
                  <a:lnTo>
                    <a:pt x="158" y="6"/>
                  </a:lnTo>
                  <a:lnTo>
                    <a:pt x="97" y="36"/>
                  </a:lnTo>
                  <a:lnTo>
                    <a:pt x="49" y="96"/>
                  </a:lnTo>
                  <a:lnTo>
                    <a:pt x="12" y="163"/>
                  </a:lnTo>
                  <a:lnTo>
                    <a:pt x="0" y="242"/>
                  </a:lnTo>
                  <a:lnTo>
                    <a:pt x="12" y="308"/>
                  </a:lnTo>
                  <a:lnTo>
                    <a:pt x="49" y="363"/>
                  </a:lnTo>
                  <a:lnTo>
                    <a:pt x="97" y="387"/>
                  </a:lnTo>
                  <a:lnTo>
                    <a:pt x="164" y="387"/>
                  </a:lnTo>
                  <a:close/>
                </a:path>
              </a:pathLst>
            </a:custGeom>
            <a:solidFill>
              <a:srgbClr val="FFFFFF"/>
            </a:solidFill>
            <a:ln w="9525">
              <a:noFill/>
              <a:round/>
              <a:headEnd/>
              <a:tailEnd/>
            </a:ln>
          </p:spPr>
          <p:txBody>
            <a:bodyPr/>
            <a:lstStyle/>
            <a:p>
              <a:endParaRPr lang="en-US"/>
            </a:p>
          </p:txBody>
        </p:sp>
        <p:sp>
          <p:nvSpPr>
            <p:cNvPr id="172175" name="Freeform 143"/>
            <p:cNvSpPr>
              <a:spLocks/>
            </p:cNvSpPr>
            <p:nvPr/>
          </p:nvSpPr>
          <p:spPr bwMode="auto">
            <a:xfrm>
              <a:off x="18211" y="9598"/>
              <a:ext cx="2763" cy="1174"/>
            </a:xfrm>
            <a:custGeom>
              <a:avLst/>
              <a:gdLst/>
              <a:ahLst/>
              <a:cxnLst>
                <a:cxn ang="0">
                  <a:pos x="2661" y="527"/>
                </a:cxn>
                <a:cxn ang="0">
                  <a:pos x="2662" y="615"/>
                </a:cxn>
                <a:cxn ang="0">
                  <a:pos x="2672" y="663"/>
                </a:cxn>
                <a:cxn ang="0">
                  <a:pos x="2757" y="740"/>
                </a:cxn>
                <a:cxn ang="0">
                  <a:pos x="2751" y="860"/>
                </a:cxn>
                <a:cxn ang="0">
                  <a:pos x="2732" y="956"/>
                </a:cxn>
                <a:cxn ang="0">
                  <a:pos x="2732" y="1092"/>
                </a:cxn>
                <a:cxn ang="0">
                  <a:pos x="2575" y="1154"/>
                </a:cxn>
                <a:cxn ang="0">
                  <a:pos x="2485" y="1076"/>
                </a:cxn>
                <a:cxn ang="0">
                  <a:pos x="2474" y="980"/>
                </a:cxn>
                <a:cxn ang="0">
                  <a:pos x="2406" y="898"/>
                </a:cxn>
                <a:cxn ang="0">
                  <a:pos x="2221" y="884"/>
                </a:cxn>
                <a:cxn ang="0">
                  <a:pos x="2029" y="998"/>
                </a:cxn>
                <a:cxn ang="0">
                  <a:pos x="1908" y="1152"/>
                </a:cxn>
                <a:cxn ang="0">
                  <a:pos x="1859" y="1148"/>
                </a:cxn>
                <a:cxn ang="0">
                  <a:pos x="1821" y="1118"/>
                </a:cxn>
                <a:cxn ang="0">
                  <a:pos x="1775" y="1125"/>
                </a:cxn>
                <a:cxn ang="0">
                  <a:pos x="1715" y="1153"/>
                </a:cxn>
                <a:cxn ang="0">
                  <a:pos x="1658" y="1169"/>
                </a:cxn>
                <a:cxn ang="0">
                  <a:pos x="1610" y="1154"/>
                </a:cxn>
                <a:cxn ang="0">
                  <a:pos x="1569" y="1126"/>
                </a:cxn>
                <a:cxn ang="0">
                  <a:pos x="1510" y="1120"/>
                </a:cxn>
                <a:cxn ang="0">
                  <a:pos x="1467" y="1139"/>
                </a:cxn>
                <a:cxn ang="0">
                  <a:pos x="1424" y="1159"/>
                </a:cxn>
                <a:cxn ang="0">
                  <a:pos x="1372" y="1157"/>
                </a:cxn>
                <a:cxn ang="0">
                  <a:pos x="1331" y="1140"/>
                </a:cxn>
                <a:cxn ang="0">
                  <a:pos x="1271" y="1125"/>
                </a:cxn>
                <a:cxn ang="0">
                  <a:pos x="1205" y="1140"/>
                </a:cxn>
                <a:cxn ang="0">
                  <a:pos x="1161" y="1154"/>
                </a:cxn>
                <a:cxn ang="0">
                  <a:pos x="1122" y="1112"/>
                </a:cxn>
                <a:cxn ang="0">
                  <a:pos x="1112" y="1028"/>
                </a:cxn>
                <a:cxn ang="0">
                  <a:pos x="1068" y="953"/>
                </a:cxn>
                <a:cxn ang="0">
                  <a:pos x="968" y="896"/>
                </a:cxn>
                <a:cxn ang="0">
                  <a:pos x="794" y="915"/>
                </a:cxn>
                <a:cxn ang="0">
                  <a:pos x="574" y="1129"/>
                </a:cxn>
                <a:cxn ang="0">
                  <a:pos x="459" y="1134"/>
                </a:cxn>
                <a:cxn ang="0">
                  <a:pos x="311" y="1132"/>
                </a:cxn>
                <a:cxn ang="0">
                  <a:pos x="254" y="1146"/>
                </a:cxn>
                <a:cxn ang="0">
                  <a:pos x="144" y="1172"/>
                </a:cxn>
                <a:cxn ang="0">
                  <a:pos x="24" y="1164"/>
                </a:cxn>
                <a:cxn ang="0">
                  <a:pos x="0" y="1054"/>
                </a:cxn>
                <a:cxn ang="0">
                  <a:pos x="35" y="956"/>
                </a:cxn>
                <a:cxn ang="0">
                  <a:pos x="80" y="952"/>
                </a:cxn>
                <a:cxn ang="0">
                  <a:pos x="134" y="954"/>
                </a:cxn>
                <a:cxn ang="0">
                  <a:pos x="187" y="806"/>
                </a:cxn>
                <a:cxn ang="0">
                  <a:pos x="229" y="615"/>
                </a:cxn>
                <a:cxn ang="0">
                  <a:pos x="419" y="513"/>
                </a:cxn>
                <a:cxn ang="0">
                  <a:pos x="590" y="386"/>
                </a:cxn>
                <a:cxn ang="0">
                  <a:pos x="719" y="182"/>
                </a:cxn>
                <a:cxn ang="0">
                  <a:pos x="805" y="77"/>
                </a:cxn>
                <a:cxn ang="0">
                  <a:pos x="906" y="38"/>
                </a:cxn>
                <a:cxn ang="0">
                  <a:pos x="1052" y="11"/>
                </a:cxn>
                <a:cxn ang="0">
                  <a:pos x="1229" y="1"/>
                </a:cxn>
                <a:cxn ang="0">
                  <a:pos x="1422" y="18"/>
                </a:cxn>
                <a:cxn ang="0">
                  <a:pos x="1619" y="72"/>
                </a:cxn>
                <a:cxn ang="0">
                  <a:pos x="1690" y="157"/>
                </a:cxn>
                <a:cxn ang="0">
                  <a:pos x="1756" y="287"/>
                </a:cxn>
                <a:cxn ang="0">
                  <a:pos x="1857" y="364"/>
                </a:cxn>
              </a:cxnLst>
              <a:rect l="0" t="0" r="r" b="b"/>
              <a:pathLst>
                <a:path w="2763" h="1174">
                  <a:moveTo>
                    <a:pt x="2327" y="374"/>
                  </a:moveTo>
                  <a:lnTo>
                    <a:pt x="2529" y="452"/>
                  </a:lnTo>
                  <a:lnTo>
                    <a:pt x="2661" y="527"/>
                  </a:lnTo>
                  <a:lnTo>
                    <a:pt x="2668" y="560"/>
                  </a:lnTo>
                  <a:lnTo>
                    <a:pt x="2665" y="591"/>
                  </a:lnTo>
                  <a:lnTo>
                    <a:pt x="2662" y="615"/>
                  </a:lnTo>
                  <a:lnTo>
                    <a:pt x="2659" y="641"/>
                  </a:lnTo>
                  <a:lnTo>
                    <a:pt x="2662" y="655"/>
                  </a:lnTo>
                  <a:lnTo>
                    <a:pt x="2672" y="663"/>
                  </a:lnTo>
                  <a:lnTo>
                    <a:pt x="2711" y="676"/>
                  </a:lnTo>
                  <a:lnTo>
                    <a:pt x="2740" y="705"/>
                  </a:lnTo>
                  <a:lnTo>
                    <a:pt x="2757" y="740"/>
                  </a:lnTo>
                  <a:lnTo>
                    <a:pt x="2763" y="778"/>
                  </a:lnTo>
                  <a:lnTo>
                    <a:pt x="2760" y="820"/>
                  </a:lnTo>
                  <a:lnTo>
                    <a:pt x="2751" y="860"/>
                  </a:lnTo>
                  <a:lnTo>
                    <a:pt x="2728" y="896"/>
                  </a:lnTo>
                  <a:lnTo>
                    <a:pt x="2701" y="921"/>
                  </a:lnTo>
                  <a:lnTo>
                    <a:pt x="2732" y="956"/>
                  </a:lnTo>
                  <a:lnTo>
                    <a:pt x="2747" y="999"/>
                  </a:lnTo>
                  <a:lnTo>
                    <a:pt x="2748" y="1047"/>
                  </a:lnTo>
                  <a:lnTo>
                    <a:pt x="2732" y="1092"/>
                  </a:lnTo>
                  <a:lnTo>
                    <a:pt x="2696" y="1130"/>
                  </a:lnTo>
                  <a:lnTo>
                    <a:pt x="2644" y="1151"/>
                  </a:lnTo>
                  <a:lnTo>
                    <a:pt x="2575" y="1154"/>
                  </a:lnTo>
                  <a:lnTo>
                    <a:pt x="2486" y="1127"/>
                  </a:lnTo>
                  <a:lnTo>
                    <a:pt x="2485" y="1105"/>
                  </a:lnTo>
                  <a:lnTo>
                    <a:pt x="2485" y="1076"/>
                  </a:lnTo>
                  <a:lnTo>
                    <a:pt x="2483" y="1045"/>
                  </a:lnTo>
                  <a:lnTo>
                    <a:pt x="2482" y="1010"/>
                  </a:lnTo>
                  <a:lnTo>
                    <a:pt x="2474" y="980"/>
                  </a:lnTo>
                  <a:lnTo>
                    <a:pt x="2460" y="949"/>
                  </a:lnTo>
                  <a:lnTo>
                    <a:pt x="2436" y="922"/>
                  </a:lnTo>
                  <a:lnTo>
                    <a:pt x="2406" y="898"/>
                  </a:lnTo>
                  <a:lnTo>
                    <a:pt x="2348" y="878"/>
                  </a:lnTo>
                  <a:lnTo>
                    <a:pt x="2286" y="874"/>
                  </a:lnTo>
                  <a:lnTo>
                    <a:pt x="2221" y="884"/>
                  </a:lnTo>
                  <a:lnTo>
                    <a:pt x="2154" y="907"/>
                  </a:lnTo>
                  <a:lnTo>
                    <a:pt x="2091" y="948"/>
                  </a:lnTo>
                  <a:lnTo>
                    <a:pt x="2029" y="998"/>
                  </a:lnTo>
                  <a:lnTo>
                    <a:pt x="1977" y="1061"/>
                  </a:lnTo>
                  <a:lnTo>
                    <a:pt x="1932" y="1137"/>
                  </a:lnTo>
                  <a:lnTo>
                    <a:pt x="1908" y="1152"/>
                  </a:lnTo>
                  <a:lnTo>
                    <a:pt x="1889" y="1159"/>
                  </a:lnTo>
                  <a:lnTo>
                    <a:pt x="1875" y="1157"/>
                  </a:lnTo>
                  <a:lnTo>
                    <a:pt x="1859" y="1148"/>
                  </a:lnTo>
                  <a:lnTo>
                    <a:pt x="1846" y="1137"/>
                  </a:lnTo>
                  <a:lnTo>
                    <a:pt x="1834" y="1126"/>
                  </a:lnTo>
                  <a:lnTo>
                    <a:pt x="1821" y="1118"/>
                  </a:lnTo>
                  <a:lnTo>
                    <a:pt x="1804" y="1114"/>
                  </a:lnTo>
                  <a:lnTo>
                    <a:pt x="1791" y="1117"/>
                  </a:lnTo>
                  <a:lnTo>
                    <a:pt x="1775" y="1125"/>
                  </a:lnTo>
                  <a:lnTo>
                    <a:pt x="1755" y="1132"/>
                  </a:lnTo>
                  <a:lnTo>
                    <a:pt x="1735" y="1142"/>
                  </a:lnTo>
                  <a:lnTo>
                    <a:pt x="1715" y="1153"/>
                  </a:lnTo>
                  <a:lnTo>
                    <a:pt x="1695" y="1160"/>
                  </a:lnTo>
                  <a:lnTo>
                    <a:pt x="1676" y="1168"/>
                  </a:lnTo>
                  <a:lnTo>
                    <a:pt x="1658" y="1169"/>
                  </a:lnTo>
                  <a:lnTo>
                    <a:pt x="1640" y="1168"/>
                  </a:lnTo>
                  <a:lnTo>
                    <a:pt x="1623" y="1163"/>
                  </a:lnTo>
                  <a:lnTo>
                    <a:pt x="1610" y="1154"/>
                  </a:lnTo>
                  <a:lnTo>
                    <a:pt x="1597" y="1143"/>
                  </a:lnTo>
                  <a:lnTo>
                    <a:pt x="1585" y="1135"/>
                  </a:lnTo>
                  <a:lnTo>
                    <a:pt x="1569" y="1126"/>
                  </a:lnTo>
                  <a:lnTo>
                    <a:pt x="1552" y="1120"/>
                  </a:lnTo>
                  <a:lnTo>
                    <a:pt x="1529" y="1118"/>
                  </a:lnTo>
                  <a:lnTo>
                    <a:pt x="1510" y="1120"/>
                  </a:lnTo>
                  <a:lnTo>
                    <a:pt x="1495" y="1125"/>
                  </a:lnTo>
                  <a:lnTo>
                    <a:pt x="1482" y="1131"/>
                  </a:lnTo>
                  <a:lnTo>
                    <a:pt x="1467" y="1139"/>
                  </a:lnTo>
                  <a:lnTo>
                    <a:pt x="1454" y="1148"/>
                  </a:lnTo>
                  <a:lnTo>
                    <a:pt x="1440" y="1154"/>
                  </a:lnTo>
                  <a:lnTo>
                    <a:pt x="1424" y="1159"/>
                  </a:lnTo>
                  <a:lnTo>
                    <a:pt x="1406" y="1161"/>
                  </a:lnTo>
                  <a:lnTo>
                    <a:pt x="1386" y="1160"/>
                  </a:lnTo>
                  <a:lnTo>
                    <a:pt x="1372" y="1157"/>
                  </a:lnTo>
                  <a:lnTo>
                    <a:pt x="1358" y="1151"/>
                  </a:lnTo>
                  <a:lnTo>
                    <a:pt x="1344" y="1146"/>
                  </a:lnTo>
                  <a:lnTo>
                    <a:pt x="1331" y="1140"/>
                  </a:lnTo>
                  <a:lnTo>
                    <a:pt x="1317" y="1135"/>
                  </a:lnTo>
                  <a:lnTo>
                    <a:pt x="1297" y="1130"/>
                  </a:lnTo>
                  <a:lnTo>
                    <a:pt x="1271" y="1125"/>
                  </a:lnTo>
                  <a:lnTo>
                    <a:pt x="1244" y="1128"/>
                  </a:lnTo>
                  <a:lnTo>
                    <a:pt x="1222" y="1132"/>
                  </a:lnTo>
                  <a:lnTo>
                    <a:pt x="1205" y="1140"/>
                  </a:lnTo>
                  <a:lnTo>
                    <a:pt x="1190" y="1146"/>
                  </a:lnTo>
                  <a:lnTo>
                    <a:pt x="1176" y="1152"/>
                  </a:lnTo>
                  <a:lnTo>
                    <a:pt x="1161" y="1154"/>
                  </a:lnTo>
                  <a:lnTo>
                    <a:pt x="1141" y="1150"/>
                  </a:lnTo>
                  <a:lnTo>
                    <a:pt x="1117" y="1136"/>
                  </a:lnTo>
                  <a:lnTo>
                    <a:pt x="1122" y="1112"/>
                  </a:lnTo>
                  <a:lnTo>
                    <a:pt x="1123" y="1084"/>
                  </a:lnTo>
                  <a:lnTo>
                    <a:pt x="1120" y="1058"/>
                  </a:lnTo>
                  <a:lnTo>
                    <a:pt x="1112" y="1028"/>
                  </a:lnTo>
                  <a:lnTo>
                    <a:pt x="1100" y="999"/>
                  </a:lnTo>
                  <a:lnTo>
                    <a:pt x="1085" y="974"/>
                  </a:lnTo>
                  <a:lnTo>
                    <a:pt x="1068" y="953"/>
                  </a:lnTo>
                  <a:lnTo>
                    <a:pt x="1049" y="935"/>
                  </a:lnTo>
                  <a:lnTo>
                    <a:pt x="1012" y="914"/>
                  </a:lnTo>
                  <a:lnTo>
                    <a:pt x="968" y="896"/>
                  </a:lnTo>
                  <a:lnTo>
                    <a:pt x="916" y="889"/>
                  </a:lnTo>
                  <a:lnTo>
                    <a:pt x="859" y="894"/>
                  </a:lnTo>
                  <a:lnTo>
                    <a:pt x="794" y="915"/>
                  </a:lnTo>
                  <a:lnTo>
                    <a:pt x="725" y="960"/>
                  </a:lnTo>
                  <a:lnTo>
                    <a:pt x="650" y="1027"/>
                  </a:lnTo>
                  <a:lnTo>
                    <a:pt x="574" y="1129"/>
                  </a:lnTo>
                  <a:lnTo>
                    <a:pt x="549" y="1132"/>
                  </a:lnTo>
                  <a:lnTo>
                    <a:pt x="507" y="1135"/>
                  </a:lnTo>
                  <a:lnTo>
                    <a:pt x="459" y="1134"/>
                  </a:lnTo>
                  <a:lnTo>
                    <a:pt x="405" y="1134"/>
                  </a:lnTo>
                  <a:lnTo>
                    <a:pt x="356" y="1133"/>
                  </a:lnTo>
                  <a:lnTo>
                    <a:pt x="311" y="1132"/>
                  </a:lnTo>
                  <a:lnTo>
                    <a:pt x="282" y="1132"/>
                  </a:lnTo>
                  <a:lnTo>
                    <a:pt x="266" y="1131"/>
                  </a:lnTo>
                  <a:lnTo>
                    <a:pt x="254" y="1146"/>
                  </a:lnTo>
                  <a:lnTo>
                    <a:pt x="228" y="1157"/>
                  </a:lnTo>
                  <a:lnTo>
                    <a:pt x="187" y="1166"/>
                  </a:lnTo>
                  <a:lnTo>
                    <a:pt x="144" y="1172"/>
                  </a:lnTo>
                  <a:lnTo>
                    <a:pt x="99" y="1174"/>
                  </a:lnTo>
                  <a:lnTo>
                    <a:pt x="58" y="1171"/>
                  </a:lnTo>
                  <a:lnTo>
                    <a:pt x="24" y="1164"/>
                  </a:lnTo>
                  <a:lnTo>
                    <a:pt x="6" y="1149"/>
                  </a:lnTo>
                  <a:lnTo>
                    <a:pt x="0" y="1111"/>
                  </a:lnTo>
                  <a:lnTo>
                    <a:pt x="0" y="1054"/>
                  </a:lnTo>
                  <a:lnTo>
                    <a:pt x="8" y="997"/>
                  </a:lnTo>
                  <a:lnTo>
                    <a:pt x="25" y="960"/>
                  </a:lnTo>
                  <a:lnTo>
                    <a:pt x="35" y="956"/>
                  </a:lnTo>
                  <a:lnTo>
                    <a:pt x="47" y="953"/>
                  </a:lnTo>
                  <a:lnTo>
                    <a:pt x="62" y="951"/>
                  </a:lnTo>
                  <a:lnTo>
                    <a:pt x="80" y="952"/>
                  </a:lnTo>
                  <a:lnTo>
                    <a:pt x="98" y="952"/>
                  </a:lnTo>
                  <a:lnTo>
                    <a:pt x="115" y="953"/>
                  </a:lnTo>
                  <a:lnTo>
                    <a:pt x="134" y="954"/>
                  </a:lnTo>
                  <a:lnTo>
                    <a:pt x="147" y="957"/>
                  </a:lnTo>
                  <a:lnTo>
                    <a:pt x="173" y="880"/>
                  </a:lnTo>
                  <a:lnTo>
                    <a:pt x="187" y="806"/>
                  </a:lnTo>
                  <a:lnTo>
                    <a:pt x="196" y="737"/>
                  </a:lnTo>
                  <a:lnTo>
                    <a:pt x="208" y="671"/>
                  </a:lnTo>
                  <a:lnTo>
                    <a:pt x="229" y="615"/>
                  </a:lnTo>
                  <a:lnTo>
                    <a:pt x="267" y="569"/>
                  </a:lnTo>
                  <a:lnTo>
                    <a:pt x="328" y="533"/>
                  </a:lnTo>
                  <a:lnTo>
                    <a:pt x="419" y="513"/>
                  </a:lnTo>
                  <a:lnTo>
                    <a:pt x="483" y="491"/>
                  </a:lnTo>
                  <a:lnTo>
                    <a:pt x="541" y="446"/>
                  </a:lnTo>
                  <a:lnTo>
                    <a:pt x="590" y="386"/>
                  </a:lnTo>
                  <a:lnTo>
                    <a:pt x="638" y="318"/>
                  </a:lnTo>
                  <a:lnTo>
                    <a:pt x="681" y="248"/>
                  </a:lnTo>
                  <a:lnTo>
                    <a:pt x="719" y="182"/>
                  </a:lnTo>
                  <a:lnTo>
                    <a:pt x="752" y="126"/>
                  </a:lnTo>
                  <a:lnTo>
                    <a:pt x="784" y="89"/>
                  </a:lnTo>
                  <a:lnTo>
                    <a:pt x="805" y="77"/>
                  </a:lnTo>
                  <a:lnTo>
                    <a:pt x="832" y="63"/>
                  </a:lnTo>
                  <a:lnTo>
                    <a:pt x="865" y="49"/>
                  </a:lnTo>
                  <a:lnTo>
                    <a:pt x="906" y="38"/>
                  </a:lnTo>
                  <a:lnTo>
                    <a:pt x="950" y="27"/>
                  </a:lnTo>
                  <a:lnTo>
                    <a:pt x="1000" y="17"/>
                  </a:lnTo>
                  <a:lnTo>
                    <a:pt x="1052" y="11"/>
                  </a:lnTo>
                  <a:lnTo>
                    <a:pt x="1107" y="5"/>
                  </a:lnTo>
                  <a:lnTo>
                    <a:pt x="1167" y="0"/>
                  </a:lnTo>
                  <a:lnTo>
                    <a:pt x="1229" y="1"/>
                  </a:lnTo>
                  <a:lnTo>
                    <a:pt x="1292" y="3"/>
                  </a:lnTo>
                  <a:lnTo>
                    <a:pt x="1359" y="11"/>
                  </a:lnTo>
                  <a:lnTo>
                    <a:pt x="1422" y="18"/>
                  </a:lnTo>
                  <a:lnTo>
                    <a:pt x="1488" y="31"/>
                  </a:lnTo>
                  <a:lnTo>
                    <a:pt x="1555" y="50"/>
                  </a:lnTo>
                  <a:lnTo>
                    <a:pt x="1619" y="72"/>
                  </a:lnTo>
                  <a:lnTo>
                    <a:pt x="1648" y="89"/>
                  </a:lnTo>
                  <a:lnTo>
                    <a:pt x="1671" y="120"/>
                  </a:lnTo>
                  <a:lnTo>
                    <a:pt x="1690" y="157"/>
                  </a:lnTo>
                  <a:lnTo>
                    <a:pt x="1710" y="198"/>
                  </a:lnTo>
                  <a:lnTo>
                    <a:pt x="1730" y="242"/>
                  </a:lnTo>
                  <a:lnTo>
                    <a:pt x="1756" y="287"/>
                  </a:lnTo>
                  <a:lnTo>
                    <a:pt x="1792" y="326"/>
                  </a:lnTo>
                  <a:lnTo>
                    <a:pt x="1835" y="360"/>
                  </a:lnTo>
                  <a:lnTo>
                    <a:pt x="1857" y="364"/>
                  </a:lnTo>
                  <a:lnTo>
                    <a:pt x="1884" y="353"/>
                  </a:lnTo>
                  <a:lnTo>
                    <a:pt x="2138" y="348"/>
                  </a:lnTo>
                </a:path>
              </a:pathLst>
            </a:custGeom>
            <a:solidFill>
              <a:srgbClr val="000000"/>
            </a:solidFill>
            <a:ln w="9525">
              <a:noFill/>
              <a:round/>
              <a:headEnd/>
              <a:tailEnd/>
            </a:ln>
          </p:spPr>
          <p:txBody>
            <a:bodyPr/>
            <a:lstStyle/>
            <a:p>
              <a:endParaRPr lang="en-US"/>
            </a:p>
          </p:txBody>
        </p:sp>
        <p:sp>
          <p:nvSpPr>
            <p:cNvPr id="172176" name="Freeform 144"/>
            <p:cNvSpPr>
              <a:spLocks/>
            </p:cNvSpPr>
            <p:nvPr/>
          </p:nvSpPr>
          <p:spPr bwMode="auto">
            <a:xfrm rot="719888">
              <a:off x="20863" y="10337"/>
              <a:ext cx="70" cy="150"/>
            </a:xfrm>
            <a:custGeom>
              <a:avLst/>
              <a:gdLst/>
              <a:ahLst/>
              <a:cxnLst>
                <a:cxn ang="0">
                  <a:pos x="78" y="327"/>
                </a:cxn>
                <a:cxn ang="0">
                  <a:pos x="109" y="315"/>
                </a:cxn>
                <a:cxn ang="0">
                  <a:pos x="133" y="285"/>
                </a:cxn>
                <a:cxn ang="0">
                  <a:pos x="145" y="230"/>
                </a:cxn>
                <a:cxn ang="0">
                  <a:pos x="145" y="170"/>
                </a:cxn>
                <a:cxn ang="0">
                  <a:pos x="133" y="103"/>
                </a:cxn>
                <a:cxn ang="0">
                  <a:pos x="115" y="55"/>
                </a:cxn>
                <a:cxn ang="0">
                  <a:pos x="91" y="18"/>
                </a:cxn>
                <a:cxn ang="0">
                  <a:pos x="66" y="0"/>
                </a:cxn>
                <a:cxn ang="0">
                  <a:pos x="36" y="12"/>
                </a:cxn>
                <a:cxn ang="0">
                  <a:pos x="18" y="49"/>
                </a:cxn>
                <a:cxn ang="0">
                  <a:pos x="0" y="97"/>
                </a:cxn>
                <a:cxn ang="0">
                  <a:pos x="0" y="158"/>
                </a:cxn>
                <a:cxn ang="0">
                  <a:pos x="6" y="224"/>
                </a:cxn>
                <a:cxn ang="0">
                  <a:pos x="24" y="279"/>
                </a:cxn>
                <a:cxn ang="0">
                  <a:pos x="48" y="315"/>
                </a:cxn>
                <a:cxn ang="0">
                  <a:pos x="78" y="327"/>
                </a:cxn>
              </a:cxnLst>
              <a:rect l="0" t="0" r="r" b="b"/>
              <a:pathLst>
                <a:path w="145" h="327">
                  <a:moveTo>
                    <a:pt x="78" y="327"/>
                  </a:moveTo>
                  <a:lnTo>
                    <a:pt x="109" y="315"/>
                  </a:lnTo>
                  <a:lnTo>
                    <a:pt x="133" y="285"/>
                  </a:lnTo>
                  <a:lnTo>
                    <a:pt x="145" y="230"/>
                  </a:lnTo>
                  <a:lnTo>
                    <a:pt x="145" y="170"/>
                  </a:lnTo>
                  <a:lnTo>
                    <a:pt x="133" y="103"/>
                  </a:lnTo>
                  <a:lnTo>
                    <a:pt x="115" y="55"/>
                  </a:lnTo>
                  <a:lnTo>
                    <a:pt x="91" y="18"/>
                  </a:lnTo>
                  <a:lnTo>
                    <a:pt x="66" y="0"/>
                  </a:lnTo>
                  <a:lnTo>
                    <a:pt x="36" y="12"/>
                  </a:lnTo>
                  <a:lnTo>
                    <a:pt x="18" y="49"/>
                  </a:lnTo>
                  <a:lnTo>
                    <a:pt x="0" y="97"/>
                  </a:lnTo>
                  <a:lnTo>
                    <a:pt x="0" y="158"/>
                  </a:lnTo>
                  <a:lnTo>
                    <a:pt x="6" y="224"/>
                  </a:lnTo>
                  <a:lnTo>
                    <a:pt x="24" y="279"/>
                  </a:lnTo>
                  <a:lnTo>
                    <a:pt x="48" y="315"/>
                  </a:lnTo>
                  <a:lnTo>
                    <a:pt x="78" y="327"/>
                  </a:lnTo>
                  <a:close/>
                </a:path>
              </a:pathLst>
            </a:custGeom>
            <a:solidFill>
              <a:srgbClr val="FFFFFF"/>
            </a:solidFill>
            <a:ln w="9525">
              <a:noFill/>
              <a:round/>
              <a:headEnd/>
              <a:tailEnd/>
            </a:ln>
          </p:spPr>
          <p:txBody>
            <a:bodyPr/>
            <a:lstStyle/>
            <a:p>
              <a:endParaRPr lang="en-US"/>
            </a:p>
          </p:txBody>
        </p:sp>
        <p:sp>
          <p:nvSpPr>
            <p:cNvPr id="172177" name="Freeform 145"/>
            <p:cNvSpPr>
              <a:spLocks/>
            </p:cNvSpPr>
            <p:nvPr/>
          </p:nvSpPr>
          <p:spPr bwMode="auto">
            <a:xfrm rot="719888">
              <a:off x="18272" y="10588"/>
              <a:ext cx="142" cy="141"/>
            </a:xfrm>
            <a:custGeom>
              <a:avLst/>
              <a:gdLst/>
              <a:ahLst/>
              <a:cxnLst>
                <a:cxn ang="0">
                  <a:pos x="0" y="97"/>
                </a:cxn>
                <a:cxn ang="0">
                  <a:pos x="0" y="60"/>
                </a:cxn>
                <a:cxn ang="0">
                  <a:pos x="18" y="42"/>
                </a:cxn>
                <a:cxn ang="0">
                  <a:pos x="42" y="30"/>
                </a:cxn>
                <a:cxn ang="0">
                  <a:pos x="79" y="24"/>
                </a:cxn>
                <a:cxn ang="0">
                  <a:pos x="121" y="24"/>
                </a:cxn>
                <a:cxn ang="0">
                  <a:pos x="163" y="18"/>
                </a:cxn>
                <a:cxn ang="0">
                  <a:pos x="206" y="12"/>
                </a:cxn>
                <a:cxn ang="0">
                  <a:pos x="248" y="0"/>
                </a:cxn>
                <a:cxn ang="0">
                  <a:pos x="260" y="48"/>
                </a:cxn>
                <a:cxn ang="0">
                  <a:pos x="272" y="97"/>
                </a:cxn>
                <a:cxn ang="0">
                  <a:pos x="291" y="151"/>
                </a:cxn>
                <a:cxn ang="0">
                  <a:pos x="297" y="212"/>
                </a:cxn>
                <a:cxn ang="0">
                  <a:pos x="279" y="242"/>
                </a:cxn>
                <a:cxn ang="0">
                  <a:pos x="248" y="266"/>
                </a:cxn>
                <a:cxn ang="0">
                  <a:pos x="218" y="284"/>
                </a:cxn>
                <a:cxn ang="0">
                  <a:pos x="182" y="296"/>
                </a:cxn>
                <a:cxn ang="0">
                  <a:pos x="145" y="308"/>
                </a:cxn>
                <a:cxn ang="0">
                  <a:pos x="109" y="308"/>
                </a:cxn>
                <a:cxn ang="0">
                  <a:pos x="79" y="308"/>
                </a:cxn>
                <a:cxn ang="0">
                  <a:pos x="60" y="302"/>
                </a:cxn>
                <a:cxn ang="0">
                  <a:pos x="36" y="272"/>
                </a:cxn>
                <a:cxn ang="0">
                  <a:pos x="18" y="218"/>
                </a:cxn>
                <a:cxn ang="0">
                  <a:pos x="6" y="157"/>
                </a:cxn>
                <a:cxn ang="0">
                  <a:pos x="0" y="97"/>
                </a:cxn>
              </a:cxnLst>
              <a:rect l="0" t="0" r="r" b="b"/>
              <a:pathLst>
                <a:path w="297" h="308">
                  <a:moveTo>
                    <a:pt x="0" y="97"/>
                  </a:moveTo>
                  <a:lnTo>
                    <a:pt x="0" y="60"/>
                  </a:lnTo>
                  <a:lnTo>
                    <a:pt x="18" y="42"/>
                  </a:lnTo>
                  <a:lnTo>
                    <a:pt x="42" y="30"/>
                  </a:lnTo>
                  <a:lnTo>
                    <a:pt x="79" y="24"/>
                  </a:lnTo>
                  <a:lnTo>
                    <a:pt x="121" y="24"/>
                  </a:lnTo>
                  <a:lnTo>
                    <a:pt x="163" y="18"/>
                  </a:lnTo>
                  <a:lnTo>
                    <a:pt x="206" y="12"/>
                  </a:lnTo>
                  <a:lnTo>
                    <a:pt x="248" y="0"/>
                  </a:lnTo>
                  <a:lnTo>
                    <a:pt x="260" y="48"/>
                  </a:lnTo>
                  <a:lnTo>
                    <a:pt x="272" y="97"/>
                  </a:lnTo>
                  <a:lnTo>
                    <a:pt x="291" y="151"/>
                  </a:lnTo>
                  <a:lnTo>
                    <a:pt x="297" y="212"/>
                  </a:lnTo>
                  <a:lnTo>
                    <a:pt x="279" y="242"/>
                  </a:lnTo>
                  <a:lnTo>
                    <a:pt x="248" y="266"/>
                  </a:lnTo>
                  <a:lnTo>
                    <a:pt x="218" y="284"/>
                  </a:lnTo>
                  <a:lnTo>
                    <a:pt x="182" y="296"/>
                  </a:lnTo>
                  <a:lnTo>
                    <a:pt x="145" y="308"/>
                  </a:lnTo>
                  <a:lnTo>
                    <a:pt x="109" y="308"/>
                  </a:lnTo>
                  <a:lnTo>
                    <a:pt x="79" y="308"/>
                  </a:lnTo>
                  <a:lnTo>
                    <a:pt x="60" y="302"/>
                  </a:lnTo>
                  <a:lnTo>
                    <a:pt x="36" y="272"/>
                  </a:lnTo>
                  <a:lnTo>
                    <a:pt x="18" y="218"/>
                  </a:lnTo>
                  <a:lnTo>
                    <a:pt x="6" y="157"/>
                  </a:lnTo>
                  <a:lnTo>
                    <a:pt x="0" y="97"/>
                  </a:lnTo>
                  <a:close/>
                </a:path>
              </a:pathLst>
            </a:custGeom>
            <a:solidFill>
              <a:srgbClr val="FFFFFF"/>
            </a:solidFill>
            <a:ln w="9525">
              <a:noFill/>
              <a:round/>
              <a:headEnd/>
              <a:tailEnd/>
            </a:ln>
          </p:spPr>
          <p:txBody>
            <a:bodyPr/>
            <a:lstStyle/>
            <a:p>
              <a:endParaRPr lang="en-US"/>
            </a:p>
          </p:txBody>
        </p:sp>
        <p:sp>
          <p:nvSpPr>
            <p:cNvPr id="172178" name="Freeform 146"/>
            <p:cNvSpPr>
              <a:spLocks/>
            </p:cNvSpPr>
            <p:nvPr/>
          </p:nvSpPr>
          <p:spPr bwMode="auto">
            <a:xfrm rot="719888">
              <a:off x="20735" y="10559"/>
              <a:ext cx="166" cy="144"/>
            </a:xfrm>
            <a:custGeom>
              <a:avLst/>
              <a:gdLst/>
              <a:ahLst/>
              <a:cxnLst>
                <a:cxn ang="0">
                  <a:pos x="339" y="0"/>
                </a:cxn>
                <a:cxn ang="0">
                  <a:pos x="346" y="66"/>
                </a:cxn>
                <a:cxn ang="0">
                  <a:pos x="346" y="127"/>
                </a:cxn>
                <a:cxn ang="0">
                  <a:pos x="327" y="181"/>
                </a:cxn>
                <a:cxn ang="0">
                  <a:pos x="297" y="230"/>
                </a:cxn>
                <a:cxn ang="0">
                  <a:pos x="255" y="266"/>
                </a:cxn>
                <a:cxn ang="0">
                  <a:pos x="206" y="296"/>
                </a:cxn>
                <a:cxn ang="0">
                  <a:pos x="146" y="314"/>
                </a:cxn>
                <a:cxn ang="0">
                  <a:pos x="79" y="314"/>
                </a:cxn>
                <a:cxn ang="0">
                  <a:pos x="18" y="290"/>
                </a:cxn>
                <a:cxn ang="0">
                  <a:pos x="0" y="230"/>
                </a:cxn>
                <a:cxn ang="0">
                  <a:pos x="6" y="169"/>
                </a:cxn>
                <a:cxn ang="0">
                  <a:pos x="42" y="121"/>
                </a:cxn>
                <a:cxn ang="0">
                  <a:pos x="67" y="109"/>
                </a:cxn>
                <a:cxn ang="0">
                  <a:pos x="85" y="109"/>
                </a:cxn>
                <a:cxn ang="0">
                  <a:pos x="103" y="109"/>
                </a:cxn>
                <a:cxn ang="0">
                  <a:pos x="121" y="109"/>
                </a:cxn>
                <a:cxn ang="0">
                  <a:pos x="152" y="103"/>
                </a:cxn>
                <a:cxn ang="0">
                  <a:pos x="194" y="84"/>
                </a:cxn>
                <a:cxn ang="0">
                  <a:pos x="255" y="54"/>
                </a:cxn>
                <a:cxn ang="0">
                  <a:pos x="339" y="0"/>
                </a:cxn>
              </a:cxnLst>
              <a:rect l="0" t="0" r="r" b="b"/>
              <a:pathLst>
                <a:path w="346" h="314">
                  <a:moveTo>
                    <a:pt x="339" y="0"/>
                  </a:moveTo>
                  <a:lnTo>
                    <a:pt x="346" y="66"/>
                  </a:lnTo>
                  <a:lnTo>
                    <a:pt x="346" y="127"/>
                  </a:lnTo>
                  <a:lnTo>
                    <a:pt x="327" y="181"/>
                  </a:lnTo>
                  <a:lnTo>
                    <a:pt x="297" y="230"/>
                  </a:lnTo>
                  <a:lnTo>
                    <a:pt x="255" y="266"/>
                  </a:lnTo>
                  <a:lnTo>
                    <a:pt x="206" y="296"/>
                  </a:lnTo>
                  <a:lnTo>
                    <a:pt x="146" y="314"/>
                  </a:lnTo>
                  <a:lnTo>
                    <a:pt x="79" y="314"/>
                  </a:lnTo>
                  <a:lnTo>
                    <a:pt x="18" y="290"/>
                  </a:lnTo>
                  <a:lnTo>
                    <a:pt x="0" y="230"/>
                  </a:lnTo>
                  <a:lnTo>
                    <a:pt x="6" y="169"/>
                  </a:lnTo>
                  <a:lnTo>
                    <a:pt x="42" y="121"/>
                  </a:lnTo>
                  <a:lnTo>
                    <a:pt x="67" y="109"/>
                  </a:lnTo>
                  <a:lnTo>
                    <a:pt x="85" y="109"/>
                  </a:lnTo>
                  <a:lnTo>
                    <a:pt x="103" y="109"/>
                  </a:lnTo>
                  <a:lnTo>
                    <a:pt x="121" y="109"/>
                  </a:lnTo>
                  <a:lnTo>
                    <a:pt x="152" y="103"/>
                  </a:lnTo>
                  <a:lnTo>
                    <a:pt x="194" y="84"/>
                  </a:lnTo>
                  <a:lnTo>
                    <a:pt x="255" y="54"/>
                  </a:lnTo>
                  <a:lnTo>
                    <a:pt x="339" y="0"/>
                  </a:lnTo>
                  <a:close/>
                </a:path>
              </a:pathLst>
            </a:custGeom>
            <a:solidFill>
              <a:srgbClr val="FFFFFF"/>
            </a:solidFill>
            <a:ln w="9525">
              <a:noFill/>
              <a:round/>
              <a:headEnd/>
              <a:tailEnd/>
            </a:ln>
          </p:spPr>
          <p:txBody>
            <a:bodyPr/>
            <a:lstStyle/>
            <a:p>
              <a:endParaRPr lang="en-US"/>
            </a:p>
          </p:txBody>
        </p:sp>
        <p:sp>
          <p:nvSpPr>
            <p:cNvPr id="172179" name="Freeform 147"/>
            <p:cNvSpPr>
              <a:spLocks/>
            </p:cNvSpPr>
            <p:nvPr/>
          </p:nvSpPr>
          <p:spPr bwMode="auto">
            <a:xfrm>
              <a:off x="18417" y="9660"/>
              <a:ext cx="2426" cy="1024"/>
            </a:xfrm>
            <a:custGeom>
              <a:avLst/>
              <a:gdLst/>
              <a:ahLst/>
              <a:cxnLst>
                <a:cxn ang="0">
                  <a:pos x="3481" y="799"/>
                </a:cxn>
                <a:cxn ang="0">
                  <a:pos x="3282" y="775"/>
                </a:cxn>
                <a:cxn ang="0">
                  <a:pos x="3169" y="547"/>
                </a:cxn>
                <a:cxn ang="0">
                  <a:pos x="3016" y="360"/>
                </a:cxn>
                <a:cxn ang="0">
                  <a:pos x="2945" y="258"/>
                </a:cxn>
                <a:cxn ang="0">
                  <a:pos x="2850" y="120"/>
                </a:cxn>
                <a:cxn ang="0">
                  <a:pos x="2652" y="60"/>
                </a:cxn>
                <a:cxn ang="0">
                  <a:pos x="2371" y="12"/>
                </a:cxn>
                <a:cxn ang="0">
                  <a:pos x="2068" y="9"/>
                </a:cxn>
                <a:cxn ang="0">
                  <a:pos x="1815" y="61"/>
                </a:cxn>
                <a:cxn ang="0">
                  <a:pos x="1541" y="71"/>
                </a:cxn>
                <a:cxn ang="0">
                  <a:pos x="1287" y="184"/>
                </a:cxn>
                <a:cxn ang="0">
                  <a:pos x="1091" y="495"/>
                </a:cxn>
                <a:cxn ang="0">
                  <a:pos x="952" y="799"/>
                </a:cxn>
                <a:cxn ang="0">
                  <a:pos x="735" y="1007"/>
                </a:cxn>
                <a:cxn ang="0">
                  <a:pos x="447" y="1132"/>
                </a:cxn>
                <a:cxn ang="0">
                  <a:pos x="280" y="1189"/>
                </a:cxn>
                <a:cxn ang="0">
                  <a:pos x="155" y="1373"/>
                </a:cxn>
                <a:cxn ang="0">
                  <a:pos x="77" y="1740"/>
                </a:cxn>
                <a:cxn ang="0">
                  <a:pos x="29" y="1965"/>
                </a:cxn>
                <a:cxn ang="0">
                  <a:pos x="145" y="2119"/>
                </a:cxn>
                <a:cxn ang="0">
                  <a:pos x="180" y="2189"/>
                </a:cxn>
                <a:cxn ang="0">
                  <a:pos x="326" y="2201"/>
                </a:cxn>
                <a:cxn ang="0">
                  <a:pos x="450" y="2141"/>
                </a:cxn>
                <a:cxn ang="0">
                  <a:pos x="604" y="1970"/>
                </a:cxn>
                <a:cxn ang="0">
                  <a:pos x="812" y="1834"/>
                </a:cxn>
                <a:cxn ang="0">
                  <a:pos x="1053" y="1749"/>
                </a:cxn>
                <a:cxn ang="0">
                  <a:pos x="1298" y="1708"/>
                </a:cxn>
                <a:cxn ang="0">
                  <a:pos x="1531" y="1721"/>
                </a:cxn>
                <a:cxn ang="0">
                  <a:pos x="1718" y="1773"/>
                </a:cxn>
                <a:cxn ang="0">
                  <a:pos x="1859" y="1896"/>
                </a:cxn>
                <a:cxn ang="0">
                  <a:pos x="1975" y="2168"/>
                </a:cxn>
                <a:cxn ang="0">
                  <a:pos x="2093" y="2169"/>
                </a:cxn>
                <a:cxn ang="0">
                  <a:pos x="2315" y="2086"/>
                </a:cxn>
                <a:cxn ang="0">
                  <a:pos x="2535" y="2212"/>
                </a:cxn>
                <a:cxn ang="0">
                  <a:pos x="2651" y="2163"/>
                </a:cxn>
                <a:cxn ang="0">
                  <a:pos x="2776" y="2072"/>
                </a:cxn>
                <a:cxn ang="0">
                  <a:pos x="2916" y="2114"/>
                </a:cxn>
                <a:cxn ang="0">
                  <a:pos x="2961" y="2199"/>
                </a:cxn>
                <a:cxn ang="0">
                  <a:pos x="3039" y="2234"/>
                </a:cxn>
                <a:cxn ang="0">
                  <a:pos x="3169" y="2180"/>
                </a:cxn>
                <a:cxn ang="0">
                  <a:pos x="3310" y="2068"/>
                </a:cxn>
                <a:cxn ang="0">
                  <a:pos x="3450" y="1937"/>
                </a:cxn>
                <a:cxn ang="0">
                  <a:pos x="3662" y="1784"/>
                </a:cxn>
                <a:cxn ang="0">
                  <a:pos x="3845" y="1706"/>
                </a:cxn>
                <a:cxn ang="0">
                  <a:pos x="4034" y="1665"/>
                </a:cxn>
                <a:cxn ang="0">
                  <a:pos x="4424" y="1667"/>
                </a:cxn>
                <a:cxn ang="0">
                  <a:pos x="4794" y="1907"/>
                </a:cxn>
                <a:cxn ang="0">
                  <a:pos x="4913" y="1963"/>
                </a:cxn>
                <a:cxn ang="0">
                  <a:pos x="5035" y="1915"/>
                </a:cxn>
                <a:cxn ang="0">
                  <a:pos x="4981" y="1761"/>
                </a:cxn>
                <a:cxn ang="0">
                  <a:pos x="5016" y="1539"/>
                </a:cxn>
                <a:cxn ang="0">
                  <a:pos x="5034" y="1364"/>
                </a:cxn>
                <a:cxn ang="0">
                  <a:pos x="4961" y="1064"/>
                </a:cxn>
              </a:cxnLst>
              <a:rect l="0" t="0" r="r" b="b"/>
              <a:pathLst>
                <a:path w="5048" h="2234">
                  <a:moveTo>
                    <a:pt x="4336" y="770"/>
                  </a:moveTo>
                  <a:lnTo>
                    <a:pt x="3559" y="747"/>
                  </a:lnTo>
                  <a:lnTo>
                    <a:pt x="3481" y="799"/>
                  </a:lnTo>
                  <a:lnTo>
                    <a:pt x="3382" y="827"/>
                  </a:lnTo>
                  <a:lnTo>
                    <a:pt x="3328" y="816"/>
                  </a:lnTo>
                  <a:lnTo>
                    <a:pt x="3282" y="775"/>
                  </a:lnTo>
                  <a:lnTo>
                    <a:pt x="3245" y="711"/>
                  </a:lnTo>
                  <a:lnTo>
                    <a:pt x="3207" y="630"/>
                  </a:lnTo>
                  <a:lnTo>
                    <a:pt x="3169" y="547"/>
                  </a:lnTo>
                  <a:lnTo>
                    <a:pt x="3130" y="470"/>
                  </a:lnTo>
                  <a:lnTo>
                    <a:pt x="3081" y="404"/>
                  </a:lnTo>
                  <a:lnTo>
                    <a:pt x="3016" y="360"/>
                  </a:lnTo>
                  <a:lnTo>
                    <a:pt x="2991" y="335"/>
                  </a:lnTo>
                  <a:lnTo>
                    <a:pt x="2968" y="300"/>
                  </a:lnTo>
                  <a:lnTo>
                    <a:pt x="2945" y="258"/>
                  </a:lnTo>
                  <a:lnTo>
                    <a:pt x="2924" y="210"/>
                  </a:lnTo>
                  <a:lnTo>
                    <a:pt x="2892" y="160"/>
                  </a:lnTo>
                  <a:lnTo>
                    <a:pt x="2850" y="120"/>
                  </a:lnTo>
                  <a:lnTo>
                    <a:pt x="2801" y="85"/>
                  </a:lnTo>
                  <a:lnTo>
                    <a:pt x="2731" y="70"/>
                  </a:lnTo>
                  <a:lnTo>
                    <a:pt x="2652" y="60"/>
                  </a:lnTo>
                  <a:lnTo>
                    <a:pt x="2562" y="47"/>
                  </a:lnTo>
                  <a:lnTo>
                    <a:pt x="2467" y="27"/>
                  </a:lnTo>
                  <a:lnTo>
                    <a:pt x="2371" y="12"/>
                  </a:lnTo>
                  <a:lnTo>
                    <a:pt x="2274" y="4"/>
                  </a:lnTo>
                  <a:lnTo>
                    <a:pt x="2169" y="0"/>
                  </a:lnTo>
                  <a:lnTo>
                    <a:pt x="2068" y="9"/>
                  </a:lnTo>
                  <a:lnTo>
                    <a:pt x="1969" y="38"/>
                  </a:lnTo>
                  <a:lnTo>
                    <a:pt x="1897" y="54"/>
                  </a:lnTo>
                  <a:lnTo>
                    <a:pt x="1815" y="61"/>
                  </a:lnTo>
                  <a:lnTo>
                    <a:pt x="1729" y="61"/>
                  </a:lnTo>
                  <a:lnTo>
                    <a:pt x="1635" y="66"/>
                  </a:lnTo>
                  <a:lnTo>
                    <a:pt x="1541" y="71"/>
                  </a:lnTo>
                  <a:lnTo>
                    <a:pt x="1449" y="94"/>
                  </a:lnTo>
                  <a:lnTo>
                    <a:pt x="1362" y="126"/>
                  </a:lnTo>
                  <a:lnTo>
                    <a:pt x="1287" y="184"/>
                  </a:lnTo>
                  <a:lnTo>
                    <a:pt x="1211" y="279"/>
                  </a:lnTo>
                  <a:lnTo>
                    <a:pt x="1145" y="383"/>
                  </a:lnTo>
                  <a:lnTo>
                    <a:pt x="1091" y="495"/>
                  </a:lnTo>
                  <a:lnTo>
                    <a:pt x="1038" y="601"/>
                  </a:lnTo>
                  <a:lnTo>
                    <a:pt x="996" y="710"/>
                  </a:lnTo>
                  <a:lnTo>
                    <a:pt x="952" y="799"/>
                  </a:lnTo>
                  <a:lnTo>
                    <a:pt x="910" y="878"/>
                  </a:lnTo>
                  <a:lnTo>
                    <a:pt x="864" y="923"/>
                  </a:lnTo>
                  <a:lnTo>
                    <a:pt x="735" y="1007"/>
                  </a:lnTo>
                  <a:lnTo>
                    <a:pt x="628" y="1071"/>
                  </a:lnTo>
                  <a:lnTo>
                    <a:pt x="528" y="1106"/>
                  </a:lnTo>
                  <a:lnTo>
                    <a:pt x="447" y="1132"/>
                  </a:lnTo>
                  <a:lnTo>
                    <a:pt x="382" y="1149"/>
                  </a:lnTo>
                  <a:lnTo>
                    <a:pt x="322" y="1167"/>
                  </a:lnTo>
                  <a:lnTo>
                    <a:pt x="280" y="1189"/>
                  </a:lnTo>
                  <a:lnTo>
                    <a:pt x="248" y="1225"/>
                  </a:lnTo>
                  <a:lnTo>
                    <a:pt x="210" y="1286"/>
                  </a:lnTo>
                  <a:lnTo>
                    <a:pt x="155" y="1373"/>
                  </a:lnTo>
                  <a:lnTo>
                    <a:pt x="104" y="1492"/>
                  </a:lnTo>
                  <a:lnTo>
                    <a:pt x="89" y="1619"/>
                  </a:lnTo>
                  <a:lnTo>
                    <a:pt x="77" y="1740"/>
                  </a:lnTo>
                  <a:lnTo>
                    <a:pt x="30" y="1842"/>
                  </a:lnTo>
                  <a:lnTo>
                    <a:pt x="0" y="1922"/>
                  </a:lnTo>
                  <a:lnTo>
                    <a:pt x="29" y="1965"/>
                  </a:lnTo>
                  <a:lnTo>
                    <a:pt x="99" y="2011"/>
                  </a:lnTo>
                  <a:lnTo>
                    <a:pt x="138" y="2063"/>
                  </a:lnTo>
                  <a:lnTo>
                    <a:pt x="145" y="2119"/>
                  </a:lnTo>
                  <a:lnTo>
                    <a:pt x="140" y="2168"/>
                  </a:lnTo>
                  <a:lnTo>
                    <a:pt x="149" y="2183"/>
                  </a:lnTo>
                  <a:lnTo>
                    <a:pt x="180" y="2189"/>
                  </a:lnTo>
                  <a:lnTo>
                    <a:pt x="221" y="2198"/>
                  </a:lnTo>
                  <a:lnTo>
                    <a:pt x="270" y="2201"/>
                  </a:lnTo>
                  <a:lnTo>
                    <a:pt x="326" y="2201"/>
                  </a:lnTo>
                  <a:lnTo>
                    <a:pt x="377" y="2193"/>
                  </a:lnTo>
                  <a:lnTo>
                    <a:pt x="419" y="2172"/>
                  </a:lnTo>
                  <a:lnTo>
                    <a:pt x="450" y="2141"/>
                  </a:lnTo>
                  <a:lnTo>
                    <a:pt x="495" y="2076"/>
                  </a:lnTo>
                  <a:lnTo>
                    <a:pt x="544" y="2018"/>
                  </a:lnTo>
                  <a:lnTo>
                    <a:pt x="604" y="1970"/>
                  </a:lnTo>
                  <a:lnTo>
                    <a:pt x="670" y="1921"/>
                  </a:lnTo>
                  <a:lnTo>
                    <a:pt x="742" y="1875"/>
                  </a:lnTo>
                  <a:lnTo>
                    <a:pt x="812" y="1834"/>
                  </a:lnTo>
                  <a:lnTo>
                    <a:pt x="888" y="1801"/>
                  </a:lnTo>
                  <a:lnTo>
                    <a:pt x="968" y="1775"/>
                  </a:lnTo>
                  <a:lnTo>
                    <a:pt x="1053" y="1749"/>
                  </a:lnTo>
                  <a:lnTo>
                    <a:pt x="1132" y="1729"/>
                  </a:lnTo>
                  <a:lnTo>
                    <a:pt x="1216" y="1716"/>
                  </a:lnTo>
                  <a:lnTo>
                    <a:pt x="1298" y="1708"/>
                  </a:lnTo>
                  <a:lnTo>
                    <a:pt x="1379" y="1707"/>
                  </a:lnTo>
                  <a:lnTo>
                    <a:pt x="1458" y="1712"/>
                  </a:lnTo>
                  <a:lnTo>
                    <a:pt x="1531" y="1721"/>
                  </a:lnTo>
                  <a:lnTo>
                    <a:pt x="1602" y="1736"/>
                  </a:lnTo>
                  <a:lnTo>
                    <a:pt x="1660" y="1755"/>
                  </a:lnTo>
                  <a:lnTo>
                    <a:pt x="1718" y="1773"/>
                  </a:lnTo>
                  <a:lnTo>
                    <a:pt x="1768" y="1802"/>
                  </a:lnTo>
                  <a:lnTo>
                    <a:pt x="1814" y="1844"/>
                  </a:lnTo>
                  <a:lnTo>
                    <a:pt x="1859" y="1896"/>
                  </a:lnTo>
                  <a:lnTo>
                    <a:pt x="1906" y="1967"/>
                  </a:lnTo>
                  <a:lnTo>
                    <a:pt x="1943" y="2056"/>
                  </a:lnTo>
                  <a:lnTo>
                    <a:pt x="1975" y="2168"/>
                  </a:lnTo>
                  <a:lnTo>
                    <a:pt x="1999" y="2204"/>
                  </a:lnTo>
                  <a:lnTo>
                    <a:pt x="2036" y="2199"/>
                  </a:lnTo>
                  <a:lnTo>
                    <a:pt x="2093" y="2169"/>
                  </a:lnTo>
                  <a:lnTo>
                    <a:pt x="2156" y="2132"/>
                  </a:lnTo>
                  <a:lnTo>
                    <a:pt x="2231" y="2099"/>
                  </a:lnTo>
                  <a:lnTo>
                    <a:pt x="2315" y="2086"/>
                  </a:lnTo>
                  <a:lnTo>
                    <a:pt x="2403" y="2111"/>
                  </a:lnTo>
                  <a:lnTo>
                    <a:pt x="2498" y="2186"/>
                  </a:lnTo>
                  <a:lnTo>
                    <a:pt x="2535" y="2212"/>
                  </a:lnTo>
                  <a:lnTo>
                    <a:pt x="2579" y="2216"/>
                  </a:lnTo>
                  <a:lnTo>
                    <a:pt x="2614" y="2192"/>
                  </a:lnTo>
                  <a:lnTo>
                    <a:pt x="2651" y="2163"/>
                  </a:lnTo>
                  <a:lnTo>
                    <a:pt x="2692" y="2122"/>
                  </a:lnTo>
                  <a:lnTo>
                    <a:pt x="2728" y="2093"/>
                  </a:lnTo>
                  <a:lnTo>
                    <a:pt x="2776" y="2072"/>
                  </a:lnTo>
                  <a:lnTo>
                    <a:pt x="2826" y="2071"/>
                  </a:lnTo>
                  <a:lnTo>
                    <a:pt x="2878" y="2088"/>
                  </a:lnTo>
                  <a:lnTo>
                    <a:pt x="2916" y="2114"/>
                  </a:lnTo>
                  <a:lnTo>
                    <a:pt x="2935" y="2143"/>
                  </a:lnTo>
                  <a:lnTo>
                    <a:pt x="2947" y="2170"/>
                  </a:lnTo>
                  <a:lnTo>
                    <a:pt x="2961" y="2199"/>
                  </a:lnTo>
                  <a:lnTo>
                    <a:pt x="2974" y="2220"/>
                  </a:lnTo>
                  <a:lnTo>
                    <a:pt x="2997" y="2231"/>
                  </a:lnTo>
                  <a:lnTo>
                    <a:pt x="3039" y="2234"/>
                  </a:lnTo>
                  <a:lnTo>
                    <a:pt x="3078" y="2230"/>
                  </a:lnTo>
                  <a:lnTo>
                    <a:pt x="3119" y="2207"/>
                  </a:lnTo>
                  <a:lnTo>
                    <a:pt x="3169" y="2180"/>
                  </a:lnTo>
                  <a:lnTo>
                    <a:pt x="3220" y="2142"/>
                  </a:lnTo>
                  <a:lnTo>
                    <a:pt x="3264" y="2108"/>
                  </a:lnTo>
                  <a:lnTo>
                    <a:pt x="3310" y="2068"/>
                  </a:lnTo>
                  <a:lnTo>
                    <a:pt x="3349" y="2033"/>
                  </a:lnTo>
                  <a:lnTo>
                    <a:pt x="3378" y="2008"/>
                  </a:lnTo>
                  <a:lnTo>
                    <a:pt x="3450" y="1937"/>
                  </a:lnTo>
                  <a:lnTo>
                    <a:pt x="3524" y="1879"/>
                  </a:lnTo>
                  <a:lnTo>
                    <a:pt x="3591" y="1824"/>
                  </a:lnTo>
                  <a:lnTo>
                    <a:pt x="3662" y="1784"/>
                  </a:lnTo>
                  <a:lnTo>
                    <a:pt x="3725" y="1748"/>
                  </a:lnTo>
                  <a:lnTo>
                    <a:pt x="3792" y="1725"/>
                  </a:lnTo>
                  <a:lnTo>
                    <a:pt x="3845" y="1706"/>
                  </a:lnTo>
                  <a:lnTo>
                    <a:pt x="3906" y="1687"/>
                  </a:lnTo>
                  <a:lnTo>
                    <a:pt x="3950" y="1678"/>
                  </a:lnTo>
                  <a:lnTo>
                    <a:pt x="4034" y="1665"/>
                  </a:lnTo>
                  <a:lnTo>
                    <a:pt x="4148" y="1652"/>
                  </a:lnTo>
                  <a:lnTo>
                    <a:pt x="4280" y="1649"/>
                  </a:lnTo>
                  <a:lnTo>
                    <a:pt x="4424" y="1667"/>
                  </a:lnTo>
                  <a:lnTo>
                    <a:pt x="4564" y="1709"/>
                  </a:lnTo>
                  <a:lnTo>
                    <a:pt x="4690" y="1786"/>
                  </a:lnTo>
                  <a:lnTo>
                    <a:pt x="4794" y="1907"/>
                  </a:lnTo>
                  <a:lnTo>
                    <a:pt x="4825" y="1939"/>
                  </a:lnTo>
                  <a:lnTo>
                    <a:pt x="4864" y="1959"/>
                  </a:lnTo>
                  <a:lnTo>
                    <a:pt x="4913" y="1963"/>
                  </a:lnTo>
                  <a:lnTo>
                    <a:pt x="4964" y="1956"/>
                  </a:lnTo>
                  <a:lnTo>
                    <a:pt x="5005" y="1940"/>
                  </a:lnTo>
                  <a:lnTo>
                    <a:pt x="5035" y="1915"/>
                  </a:lnTo>
                  <a:lnTo>
                    <a:pt x="5042" y="1879"/>
                  </a:lnTo>
                  <a:lnTo>
                    <a:pt x="5020" y="1838"/>
                  </a:lnTo>
                  <a:lnTo>
                    <a:pt x="4981" y="1761"/>
                  </a:lnTo>
                  <a:lnTo>
                    <a:pt x="4978" y="1686"/>
                  </a:lnTo>
                  <a:lnTo>
                    <a:pt x="4993" y="1615"/>
                  </a:lnTo>
                  <a:lnTo>
                    <a:pt x="5016" y="1539"/>
                  </a:lnTo>
                  <a:lnTo>
                    <a:pt x="5035" y="1475"/>
                  </a:lnTo>
                  <a:lnTo>
                    <a:pt x="5048" y="1416"/>
                  </a:lnTo>
                  <a:lnTo>
                    <a:pt x="5034" y="1364"/>
                  </a:lnTo>
                  <a:lnTo>
                    <a:pt x="4980" y="1327"/>
                  </a:lnTo>
                  <a:lnTo>
                    <a:pt x="4984" y="1162"/>
                  </a:lnTo>
                  <a:lnTo>
                    <a:pt x="4961" y="1064"/>
                  </a:lnTo>
                  <a:lnTo>
                    <a:pt x="4922" y="1018"/>
                  </a:lnTo>
                </a:path>
              </a:pathLst>
            </a:custGeom>
            <a:solidFill>
              <a:srgbClr val="FF3F3F"/>
            </a:solidFill>
            <a:ln w="9525">
              <a:noFill/>
              <a:round/>
              <a:headEnd/>
              <a:tailEnd/>
            </a:ln>
          </p:spPr>
          <p:txBody>
            <a:bodyPr/>
            <a:lstStyle/>
            <a:p>
              <a:endParaRPr lang="en-US"/>
            </a:p>
          </p:txBody>
        </p:sp>
        <p:sp>
          <p:nvSpPr>
            <p:cNvPr id="172180" name="Freeform 148"/>
            <p:cNvSpPr>
              <a:spLocks/>
            </p:cNvSpPr>
            <p:nvPr/>
          </p:nvSpPr>
          <p:spPr bwMode="auto">
            <a:xfrm rot="719888">
              <a:off x="19445" y="9766"/>
              <a:ext cx="454" cy="292"/>
            </a:xfrm>
            <a:custGeom>
              <a:avLst/>
              <a:gdLst/>
              <a:ahLst/>
              <a:cxnLst>
                <a:cxn ang="0">
                  <a:pos x="945" y="436"/>
                </a:cxn>
                <a:cxn ang="0">
                  <a:pos x="909" y="454"/>
                </a:cxn>
                <a:cxn ang="0">
                  <a:pos x="824" y="490"/>
                </a:cxn>
                <a:cxn ang="0">
                  <a:pos x="709" y="527"/>
                </a:cxn>
                <a:cxn ang="0">
                  <a:pos x="570" y="563"/>
                </a:cxn>
                <a:cxn ang="0">
                  <a:pos x="430" y="599"/>
                </a:cxn>
                <a:cxn ang="0">
                  <a:pos x="297" y="624"/>
                </a:cxn>
                <a:cxn ang="0">
                  <a:pos x="194" y="636"/>
                </a:cxn>
                <a:cxn ang="0">
                  <a:pos x="127" y="630"/>
                </a:cxn>
                <a:cxn ang="0">
                  <a:pos x="85" y="545"/>
                </a:cxn>
                <a:cxn ang="0">
                  <a:pos x="36" y="369"/>
                </a:cxn>
                <a:cxn ang="0">
                  <a:pos x="6" y="188"/>
                </a:cxn>
                <a:cxn ang="0">
                  <a:pos x="0" y="91"/>
                </a:cxn>
                <a:cxn ang="0">
                  <a:pos x="30" y="79"/>
                </a:cxn>
                <a:cxn ang="0">
                  <a:pos x="78" y="61"/>
                </a:cxn>
                <a:cxn ang="0">
                  <a:pos x="151" y="49"/>
                </a:cxn>
                <a:cxn ang="0">
                  <a:pos x="236" y="30"/>
                </a:cxn>
                <a:cxn ang="0">
                  <a:pos x="315" y="18"/>
                </a:cxn>
                <a:cxn ang="0">
                  <a:pos x="388" y="6"/>
                </a:cxn>
                <a:cxn ang="0">
                  <a:pos x="448" y="0"/>
                </a:cxn>
                <a:cxn ang="0">
                  <a:pos x="479" y="0"/>
                </a:cxn>
                <a:cxn ang="0">
                  <a:pos x="515" y="18"/>
                </a:cxn>
                <a:cxn ang="0">
                  <a:pos x="576" y="61"/>
                </a:cxn>
                <a:cxn ang="0">
                  <a:pos x="654" y="127"/>
                </a:cxn>
                <a:cxn ang="0">
                  <a:pos x="739" y="200"/>
                </a:cxn>
                <a:cxn ang="0">
                  <a:pos x="824" y="279"/>
                </a:cxn>
                <a:cxn ang="0">
                  <a:pos x="891" y="345"/>
                </a:cxn>
                <a:cxn ang="0">
                  <a:pos x="933" y="400"/>
                </a:cxn>
                <a:cxn ang="0">
                  <a:pos x="945" y="436"/>
                </a:cxn>
              </a:cxnLst>
              <a:rect l="0" t="0" r="r" b="b"/>
              <a:pathLst>
                <a:path w="945" h="636">
                  <a:moveTo>
                    <a:pt x="945" y="436"/>
                  </a:moveTo>
                  <a:lnTo>
                    <a:pt x="909" y="454"/>
                  </a:lnTo>
                  <a:lnTo>
                    <a:pt x="824" y="490"/>
                  </a:lnTo>
                  <a:lnTo>
                    <a:pt x="709" y="527"/>
                  </a:lnTo>
                  <a:lnTo>
                    <a:pt x="570" y="563"/>
                  </a:lnTo>
                  <a:lnTo>
                    <a:pt x="430" y="599"/>
                  </a:lnTo>
                  <a:lnTo>
                    <a:pt x="297" y="624"/>
                  </a:lnTo>
                  <a:lnTo>
                    <a:pt x="194" y="636"/>
                  </a:lnTo>
                  <a:lnTo>
                    <a:pt x="127" y="630"/>
                  </a:lnTo>
                  <a:lnTo>
                    <a:pt x="85" y="545"/>
                  </a:lnTo>
                  <a:lnTo>
                    <a:pt x="36" y="369"/>
                  </a:lnTo>
                  <a:lnTo>
                    <a:pt x="6" y="188"/>
                  </a:lnTo>
                  <a:lnTo>
                    <a:pt x="0" y="91"/>
                  </a:lnTo>
                  <a:lnTo>
                    <a:pt x="30" y="79"/>
                  </a:lnTo>
                  <a:lnTo>
                    <a:pt x="78" y="61"/>
                  </a:lnTo>
                  <a:lnTo>
                    <a:pt x="151" y="49"/>
                  </a:lnTo>
                  <a:lnTo>
                    <a:pt x="236" y="30"/>
                  </a:lnTo>
                  <a:lnTo>
                    <a:pt x="315" y="18"/>
                  </a:lnTo>
                  <a:lnTo>
                    <a:pt x="388" y="6"/>
                  </a:lnTo>
                  <a:lnTo>
                    <a:pt x="448" y="0"/>
                  </a:lnTo>
                  <a:lnTo>
                    <a:pt x="479" y="0"/>
                  </a:lnTo>
                  <a:lnTo>
                    <a:pt x="515" y="18"/>
                  </a:lnTo>
                  <a:lnTo>
                    <a:pt x="576" y="61"/>
                  </a:lnTo>
                  <a:lnTo>
                    <a:pt x="654" y="127"/>
                  </a:lnTo>
                  <a:lnTo>
                    <a:pt x="739" y="200"/>
                  </a:lnTo>
                  <a:lnTo>
                    <a:pt x="824" y="279"/>
                  </a:lnTo>
                  <a:lnTo>
                    <a:pt x="891" y="345"/>
                  </a:lnTo>
                  <a:lnTo>
                    <a:pt x="933" y="400"/>
                  </a:lnTo>
                  <a:lnTo>
                    <a:pt x="945" y="436"/>
                  </a:lnTo>
                  <a:close/>
                </a:path>
              </a:pathLst>
            </a:custGeom>
            <a:solidFill>
              <a:srgbClr val="000000"/>
            </a:solidFill>
            <a:ln w="9525">
              <a:noFill/>
              <a:round/>
              <a:headEnd/>
              <a:tailEnd/>
            </a:ln>
          </p:spPr>
          <p:txBody>
            <a:bodyPr/>
            <a:lstStyle/>
            <a:p>
              <a:endParaRPr lang="en-US"/>
            </a:p>
          </p:txBody>
        </p:sp>
        <p:sp>
          <p:nvSpPr>
            <p:cNvPr id="172181" name="Freeform 149"/>
            <p:cNvSpPr>
              <a:spLocks/>
            </p:cNvSpPr>
            <p:nvPr/>
          </p:nvSpPr>
          <p:spPr bwMode="auto">
            <a:xfrm rot="719888">
              <a:off x="19042" y="9766"/>
              <a:ext cx="335" cy="311"/>
            </a:xfrm>
            <a:custGeom>
              <a:avLst/>
              <a:gdLst/>
              <a:ahLst/>
              <a:cxnLst>
                <a:cxn ang="0">
                  <a:pos x="546" y="6"/>
                </a:cxn>
                <a:cxn ang="0">
                  <a:pos x="588" y="79"/>
                </a:cxn>
                <a:cxn ang="0">
                  <a:pos x="631" y="230"/>
                </a:cxn>
                <a:cxn ang="0">
                  <a:pos x="667" y="381"/>
                </a:cxn>
                <a:cxn ang="0">
                  <a:pos x="697" y="478"/>
                </a:cxn>
                <a:cxn ang="0">
                  <a:pos x="679" y="502"/>
                </a:cxn>
                <a:cxn ang="0">
                  <a:pos x="607" y="539"/>
                </a:cxn>
                <a:cxn ang="0">
                  <a:pos x="503" y="575"/>
                </a:cxn>
                <a:cxn ang="0">
                  <a:pos x="376" y="611"/>
                </a:cxn>
                <a:cxn ang="0">
                  <a:pos x="249" y="648"/>
                </a:cxn>
                <a:cxn ang="0">
                  <a:pos x="134" y="666"/>
                </a:cxn>
                <a:cxn ang="0">
                  <a:pos x="49" y="678"/>
                </a:cxn>
                <a:cxn ang="0">
                  <a:pos x="12" y="666"/>
                </a:cxn>
                <a:cxn ang="0">
                  <a:pos x="0" y="551"/>
                </a:cxn>
                <a:cxn ang="0">
                  <a:pos x="12" y="363"/>
                </a:cxn>
                <a:cxn ang="0">
                  <a:pos x="55" y="182"/>
                </a:cxn>
                <a:cxn ang="0">
                  <a:pos x="140" y="85"/>
                </a:cxn>
                <a:cxn ang="0">
                  <a:pos x="194" y="73"/>
                </a:cxn>
                <a:cxn ang="0">
                  <a:pos x="255" y="54"/>
                </a:cxn>
                <a:cxn ang="0">
                  <a:pos x="316" y="42"/>
                </a:cxn>
                <a:cxn ang="0">
                  <a:pos x="376" y="24"/>
                </a:cxn>
                <a:cxn ang="0">
                  <a:pos x="431" y="12"/>
                </a:cxn>
                <a:cxn ang="0">
                  <a:pos x="479" y="6"/>
                </a:cxn>
                <a:cxn ang="0">
                  <a:pos x="516" y="0"/>
                </a:cxn>
                <a:cxn ang="0">
                  <a:pos x="546" y="6"/>
                </a:cxn>
              </a:cxnLst>
              <a:rect l="0" t="0" r="r" b="b"/>
              <a:pathLst>
                <a:path w="697" h="678">
                  <a:moveTo>
                    <a:pt x="546" y="6"/>
                  </a:moveTo>
                  <a:lnTo>
                    <a:pt x="588" y="79"/>
                  </a:lnTo>
                  <a:lnTo>
                    <a:pt x="631" y="230"/>
                  </a:lnTo>
                  <a:lnTo>
                    <a:pt x="667" y="381"/>
                  </a:lnTo>
                  <a:lnTo>
                    <a:pt x="697" y="478"/>
                  </a:lnTo>
                  <a:lnTo>
                    <a:pt x="679" y="502"/>
                  </a:lnTo>
                  <a:lnTo>
                    <a:pt x="607" y="539"/>
                  </a:lnTo>
                  <a:lnTo>
                    <a:pt x="503" y="575"/>
                  </a:lnTo>
                  <a:lnTo>
                    <a:pt x="376" y="611"/>
                  </a:lnTo>
                  <a:lnTo>
                    <a:pt x="249" y="648"/>
                  </a:lnTo>
                  <a:lnTo>
                    <a:pt x="134" y="666"/>
                  </a:lnTo>
                  <a:lnTo>
                    <a:pt x="49" y="678"/>
                  </a:lnTo>
                  <a:lnTo>
                    <a:pt x="12" y="666"/>
                  </a:lnTo>
                  <a:lnTo>
                    <a:pt x="0" y="551"/>
                  </a:lnTo>
                  <a:lnTo>
                    <a:pt x="12" y="363"/>
                  </a:lnTo>
                  <a:lnTo>
                    <a:pt x="55" y="182"/>
                  </a:lnTo>
                  <a:lnTo>
                    <a:pt x="140" y="85"/>
                  </a:lnTo>
                  <a:lnTo>
                    <a:pt x="194" y="73"/>
                  </a:lnTo>
                  <a:lnTo>
                    <a:pt x="255" y="54"/>
                  </a:lnTo>
                  <a:lnTo>
                    <a:pt x="316" y="42"/>
                  </a:lnTo>
                  <a:lnTo>
                    <a:pt x="376" y="24"/>
                  </a:lnTo>
                  <a:lnTo>
                    <a:pt x="431" y="12"/>
                  </a:lnTo>
                  <a:lnTo>
                    <a:pt x="479" y="6"/>
                  </a:lnTo>
                  <a:lnTo>
                    <a:pt x="516" y="0"/>
                  </a:lnTo>
                  <a:lnTo>
                    <a:pt x="546" y="6"/>
                  </a:lnTo>
                  <a:close/>
                </a:path>
              </a:pathLst>
            </a:custGeom>
            <a:solidFill>
              <a:srgbClr val="000000"/>
            </a:solidFill>
            <a:ln w="9525">
              <a:noFill/>
              <a:round/>
              <a:headEnd/>
              <a:tailEnd/>
            </a:ln>
          </p:spPr>
          <p:txBody>
            <a:bodyPr/>
            <a:lstStyle/>
            <a:p>
              <a:endParaRPr lang="en-US"/>
            </a:p>
          </p:txBody>
        </p:sp>
        <p:grpSp>
          <p:nvGrpSpPr>
            <p:cNvPr id="172182" name="Group 150"/>
            <p:cNvGrpSpPr>
              <a:grpSpLocks noChangeAspect="1"/>
            </p:cNvGrpSpPr>
            <p:nvPr/>
          </p:nvGrpSpPr>
          <p:grpSpPr bwMode="auto">
            <a:xfrm rot="1214975">
              <a:off x="18374" y="9168"/>
              <a:ext cx="1233" cy="600"/>
              <a:chOff x="307" y="16318"/>
              <a:chExt cx="3570" cy="1818"/>
            </a:xfrm>
          </p:grpSpPr>
          <p:sp>
            <p:nvSpPr>
              <p:cNvPr id="172183" name="Freeform 151"/>
              <p:cNvSpPr>
                <a:spLocks noChangeAspect="1"/>
              </p:cNvSpPr>
              <p:nvPr/>
            </p:nvSpPr>
            <p:spPr bwMode="auto">
              <a:xfrm>
                <a:off x="1258" y="16568"/>
                <a:ext cx="646" cy="767"/>
              </a:xfrm>
              <a:custGeom>
                <a:avLst/>
                <a:gdLst/>
                <a:ahLst/>
                <a:cxnLst>
                  <a:cxn ang="0">
                    <a:pos x="228" y="99"/>
                  </a:cxn>
                  <a:cxn ang="0">
                    <a:pos x="178" y="129"/>
                  </a:cxn>
                  <a:cxn ang="0">
                    <a:pos x="136" y="167"/>
                  </a:cxn>
                  <a:cxn ang="0">
                    <a:pos x="98" y="209"/>
                  </a:cxn>
                  <a:cxn ang="0">
                    <a:pos x="64" y="255"/>
                  </a:cxn>
                  <a:cxn ang="0">
                    <a:pos x="38" y="304"/>
                  </a:cxn>
                  <a:cxn ang="0">
                    <a:pos x="19" y="357"/>
                  </a:cxn>
                  <a:cxn ang="0">
                    <a:pos x="7" y="414"/>
                  </a:cxn>
                  <a:cxn ang="0">
                    <a:pos x="0" y="471"/>
                  </a:cxn>
                  <a:cxn ang="0">
                    <a:pos x="7" y="551"/>
                  </a:cxn>
                  <a:cxn ang="0">
                    <a:pos x="38" y="615"/>
                  </a:cxn>
                  <a:cxn ang="0">
                    <a:pos x="83" y="672"/>
                  </a:cxn>
                  <a:cxn ang="0">
                    <a:pos x="144" y="714"/>
                  </a:cxn>
                  <a:cxn ang="0">
                    <a:pos x="212" y="748"/>
                  </a:cxn>
                  <a:cxn ang="0">
                    <a:pos x="285" y="763"/>
                  </a:cxn>
                  <a:cxn ang="0">
                    <a:pos x="361" y="767"/>
                  </a:cxn>
                  <a:cxn ang="0">
                    <a:pos x="433" y="756"/>
                  </a:cxn>
                  <a:cxn ang="0">
                    <a:pos x="448" y="756"/>
                  </a:cxn>
                  <a:cxn ang="0">
                    <a:pos x="463" y="748"/>
                  </a:cxn>
                  <a:cxn ang="0">
                    <a:pos x="475" y="737"/>
                  </a:cxn>
                  <a:cxn ang="0">
                    <a:pos x="479" y="722"/>
                  </a:cxn>
                  <a:cxn ang="0">
                    <a:pos x="471" y="703"/>
                  </a:cxn>
                  <a:cxn ang="0">
                    <a:pos x="456" y="687"/>
                  </a:cxn>
                  <a:cxn ang="0">
                    <a:pos x="437" y="672"/>
                  </a:cxn>
                  <a:cxn ang="0">
                    <a:pos x="418" y="665"/>
                  </a:cxn>
                  <a:cxn ang="0">
                    <a:pos x="380" y="653"/>
                  </a:cxn>
                  <a:cxn ang="0">
                    <a:pos x="342" y="646"/>
                  </a:cxn>
                  <a:cxn ang="0">
                    <a:pos x="304" y="638"/>
                  </a:cxn>
                  <a:cxn ang="0">
                    <a:pos x="269" y="631"/>
                  </a:cxn>
                  <a:cxn ang="0">
                    <a:pos x="235" y="619"/>
                  </a:cxn>
                  <a:cxn ang="0">
                    <a:pos x="201" y="604"/>
                  </a:cxn>
                  <a:cxn ang="0">
                    <a:pos x="171" y="585"/>
                  </a:cxn>
                  <a:cxn ang="0">
                    <a:pos x="140" y="555"/>
                  </a:cxn>
                  <a:cxn ang="0">
                    <a:pos x="129" y="425"/>
                  </a:cxn>
                  <a:cxn ang="0">
                    <a:pos x="159" y="319"/>
                  </a:cxn>
                  <a:cxn ang="0">
                    <a:pos x="220" y="236"/>
                  </a:cxn>
                  <a:cxn ang="0">
                    <a:pos x="304" y="167"/>
                  </a:cxn>
                  <a:cxn ang="0">
                    <a:pos x="395" y="114"/>
                  </a:cxn>
                  <a:cxn ang="0">
                    <a:pos x="490" y="72"/>
                  </a:cxn>
                  <a:cxn ang="0">
                    <a:pos x="577" y="42"/>
                  </a:cxn>
                  <a:cxn ang="0">
                    <a:pos x="646" y="15"/>
                  </a:cxn>
                  <a:cxn ang="0">
                    <a:pos x="604" y="4"/>
                  </a:cxn>
                  <a:cxn ang="0">
                    <a:pos x="558" y="0"/>
                  </a:cxn>
                  <a:cxn ang="0">
                    <a:pos x="505" y="8"/>
                  </a:cxn>
                  <a:cxn ang="0">
                    <a:pos x="448" y="15"/>
                  </a:cxn>
                  <a:cxn ang="0">
                    <a:pos x="391" y="34"/>
                  </a:cxn>
                  <a:cxn ang="0">
                    <a:pos x="334" y="53"/>
                  </a:cxn>
                  <a:cxn ang="0">
                    <a:pos x="277" y="76"/>
                  </a:cxn>
                  <a:cxn ang="0">
                    <a:pos x="228" y="99"/>
                  </a:cxn>
                </a:cxnLst>
                <a:rect l="0" t="0" r="r" b="b"/>
                <a:pathLst>
                  <a:path w="646" h="767">
                    <a:moveTo>
                      <a:pt x="228" y="99"/>
                    </a:moveTo>
                    <a:lnTo>
                      <a:pt x="178" y="129"/>
                    </a:lnTo>
                    <a:lnTo>
                      <a:pt x="136" y="167"/>
                    </a:lnTo>
                    <a:lnTo>
                      <a:pt x="98" y="209"/>
                    </a:lnTo>
                    <a:lnTo>
                      <a:pt x="64" y="255"/>
                    </a:lnTo>
                    <a:lnTo>
                      <a:pt x="38" y="304"/>
                    </a:lnTo>
                    <a:lnTo>
                      <a:pt x="19" y="357"/>
                    </a:lnTo>
                    <a:lnTo>
                      <a:pt x="7" y="414"/>
                    </a:lnTo>
                    <a:lnTo>
                      <a:pt x="0" y="471"/>
                    </a:lnTo>
                    <a:lnTo>
                      <a:pt x="7" y="551"/>
                    </a:lnTo>
                    <a:lnTo>
                      <a:pt x="38" y="615"/>
                    </a:lnTo>
                    <a:lnTo>
                      <a:pt x="83" y="672"/>
                    </a:lnTo>
                    <a:lnTo>
                      <a:pt x="144" y="714"/>
                    </a:lnTo>
                    <a:lnTo>
                      <a:pt x="212" y="748"/>
                    </a:lnTo>
                    <a:lnTo>
                      <a:pt x="285" y="763"/>
                    </a:lnTo>
                    <a:lnTo>
                      <a:pt x="361" y="767"/>
                    </a:lnTo>
                    <a:lnTo>
                      <a:pt x="433" y="756"/>
                    </a:lnTo>
                    <a:lnTo>
                      <a:pt x="448" y="756"/>
                    </a:lnTo>
                    <a:lnTo>
                      <a:pt x="463" y="748"/>
                    </a:lnTo>
                    <a:lnTo>
                      <a:pt x="475" y="737"/>
                    </a:lnTo>
                    <a:lnTo>
                      <a:pt x="479" y="722"/>
                    </a:lnTo>
                    <a:lnTo>
                      <a:pt x="471" y="703"/>
                    </a:lnTo>
                    <a:lnTo>
                      <a:pt x="456" y="687"/>
                    </a:lnTo>
                    <a:lnTo>
                      <a:pt x="437" y="672"/>
                    </a:lnTo>
                    <a:lnTo>
                      <a:pt x="418" y="665"/>
                    </a:lnTo>
                    <a:lnTo>
                      <a:pt x="380" y="653"/>
                    </a:lnTo>
                    <a:lnTo>
                      <a:pt x="342" y="646"/>
                    </a:lnTo>
                    <a:lnTo>
                      <a:pt x="304" y="638"/>
                    </a:lnTo>
                    <a:lnTo>
                      <a:pt x="269" y="631"/>
                    </a:lnTo>
                    <a:lnTo>
                      <a:pt x="235" y="619"/>
                    </a:lnTo>
                    <a:lnTo>
                      <a:pt x="201" y="604"/>
                    </a:lnTo>
                    <a:lnTo>
                      <a:pt x="171" y="585"/>
                    </a:lnTo>
                    <a:lnTo>
                      <a:pt x="140" y="555"/>
                    </a:lnTo>
                    <a:lnTo>
                      <a:pt x="129" y="425"/>
                    </a:lnTo>
                    <a:lnTo>
                      <a:pt x="159" y="319"/>
                    </a:lnTo>
                    <a:lnTo>
                      <a:pt x="220" y="236"/>
                    </a:lnTo>
                    <a:lnTo>
                      <a:pt x="304" y="167"/>
                    </a:lnTo>
                    <a:lnTo>
                      <a:pt x="395" y="114"/>
                    </a:lnTo>
                    <a:lnTo>
                      <a:pt x="490" y="72"/>
                    </a:lnTo>
                    <a:lnTo>
                      <a:pt x="577" y="42"/>
                    </a:lnTo>
                    <a:lnTo>
                      <a:pt x="646" y="15"/>
                    </a:lnTo>
                    <a:lnTo>
                      <a:pt x="604" y="4"/>
                    </a:lnTo>
                    <a:lnTo>
                      <a:pt x="558" y="0"/>
                    </a:lnTo>
                    <a:lnTo>
                      <a:pt x="505" y="8"/>
                    </a:lnTo>
                    <a:lnTo>
                      <a:pt x="448" y="15"/>
                    </a:lnTo>
                    <a:lnTo>
                      <a:pt x="391" y="34"/>
                    </a:lnTo>
                    <a:lnTo>
                      <a:pt x="334" y="53"/>
                    </a:lnTo>
                    <a:lnTo>
                      <a:pt x="277" y="76"/>
                    </a:lnTo>
                    <a:lnTo>
                      <a:pt x="228" y="99"/>
                    </a:lnTo>
                    <a:close/>
                  </a:path>
                </a:pathLst>
              </a:custGeom>
              <a:solidFill>
                <a:srgbClr val="C9E8FF"/>
              </a:solidFill>
              <a:ln w="9525">
                <a:noFill/>
                <a:round/>
                <a:headEnd/>
                <a:tailEnd/>
              </a:ln>
            </p:spPr>
            <p:txBody>
              <a:bodyPr/>
              <a:lstStyle/>
              <a:p>
                <a:endParaRPr lang="en-US"/>
              </a:p>
            </p:txBody>
          </p:sp>
          <p:sp>
            <p:nvSpPr>
              <p:cNvPr id="172184" name="Freeform 152"/>
              <p:cNvSpPr>
                <a:spLocks noChangeAspect="1"/>
              </p:cNvSpPr>
              <p:nvPr/>
            </p:nvSpPr>
            <p:spPr bwMode="auto">
              <a:xfrm>
                <a:off x="2360" y="16557"/>
                <a:ext cx="415" cy="596"/>
              </a:xfrm>
              <a:custGeom>
                <a:avLst/>
                <a:gdLst/>
                <a:ahLst/>
                <a:cxnLst>
                  <a:cxn ang="0">
                    <a:pos x="350" y="193"/>
                  </a:cxn>
                  <a:cxn ang="0">
                    <a:pos x="365" y="254"/>
                  </a:cxn>
                  <a:cxn ang="0">
                    <a:pos x="361" y="311"/>
                  </a:cxn>
                  <a:cxn ang="0">
                    <a:pos x="335" y="357"/>
                  </a:cxn>
                  <a:cxn ang="0">
                    <a:pos x="297" y="399"/>
                  </a:cxn>
                  <a:cxn ang="0">
                    <a:pos x="251" y="436"/>
                  </a:cxn>
                  <a:cxn ang="0">
                    <a:pos x="198" y="474"/>
                  </a:cxn>
                  <a:cxn ang="0">
                    <a:pos x="145" y="509"/>
                  </a:cxn>
                  <a:cxn ang="0">
                    <a:pos x="99" y="543"/>
                  </a:cxn>
                  <a:cxn ang="0">
                    <a:pos x="91" y="554"/>
                  </a:cxn>
                  <a:cxn ang="0">
                    <a:pos x="88" y="562"/>
                  </a:cxn>
                  <a:cxn ang="0">
                    <a:pos x="88" y="573"/>
                  </a:cxn>
                  <a:cxn ang="0">
                    <a:pos x="91" y="585"/>
                  </a:cxn>
                  <a:cxn ang="0">
                    <a:pos x="103" y="592"/>
                  </a:cxn>
                  <a:cxn ang="0">
                    <a:pos x="114" y="596"/>
                  </a:cxn>
                  <a:cxn ang="0">
                    <a:pos x="122" y="596"/>
                  </a:cxn>
                  <a:cxn ang="0">
                    <a:pos x="133" y="592"/>
                  </a:cxn>
                  <a:cxn ang="0">
                    <a:pos x="194" y="558"/>
                  </a:cxn>
                  <a:cxn ang="0">
                    <a:pos x="251" y="520"/>
                  </a:cxn>
                  <a:cxn ang="0">
                    <a:pos x="304" y="478"/>
                  </a:cxn>
                  <a:cxn ang="0">
                    <a:pos x="354" y="429"/>
                  </a:cxn>
                  <a:cxn ang="0">
                    <a:pos x="388" y="376"/>
                  </a:cxn>
                  <a:cxn ang="0">
                    <a:pos x="411" y="315"/>
                  </a:cxn>
                  <a:cxn ang="0">
                    <a:pos x="415" y="250"/>
                  </a:cxn>
                  <a:cxn ang="0">
                    <a:pos x="399" y="182"/>
                  </a:cxn>
                  <a:cxn ang="0">
                    <a:pos x="365" y="129"/>
                  </a:cxn>
                  <a:cxn ang="0">
                    <a:pos x="316" y="83"/>
                  </a:cxn>
                  <a:cxn ang="0">
                    <a:pos x="255" y="49"/>
                  </a:cxn>
                  <a:cxn ang="0">
                    <a:pos x="186" y="23"/>
                  </a:cxn>
                  <a:cxn ang="0">
                    <a:pos x="118" y="7"/>
                  </a:cxn>
                  <a:cxn ang="0">
                    <a:pos x="61" y="0"/>
                  </a:cxn>
                  <a:cxn ang="0">
                    <a:pos x="19" y="0"/>
                  </a:cxn>
                  <a:cxn ang="0">
                    <a:pos x="0" y="11"/>
                  </a:cxn>
                  <a:cxn ang="0">
                    <a:pos x="46" y="30"/>
                  </a:cxn>
                  <a:cxn ang="0">
                    <a:pos x="95" y="45"/>
                  </a:cxn>
                  <a:cxn ang="0">
                    <a:pos x="148" y="61"/>
                  </a:cxn>
                  <a:cxn ang="0">
                    <a:pos x="198" y="76"/>
                  </a:cxn>
                  <a:cxn ang="0">
                    <a:pos x="247" y="95"/>
                  </a:cxn>
                  <a:cxn ang="0">
                    <a:pos x="289" y="121"/>
                  </a:cxn>
                  <a:cxn ang="0">
                    <a:pos x="323" y="152"/>
                  </a:cxn>
                  <a:cxn ang="0">
                    <a:pos x="350" y="193"/>
                  </a:cxn>
                </a:cxnLst>
                <a:rect l="0" t="0" r="r" b="b"/>
                <a:pathLst>
                  <a:path w="415" h="596">
                    <a:moveTo>
                      <a:pt x="350" y="193"/>
                    </a:moveTo>
                    <a:lnTo>
                      <a:pt x="365" y="254"/>
                    </a:lnTo>
                    <a:lnTo>
                      <a:pt x="361" y="311"/>
                    </a:lnTo>
                    <a:lnTo>
                      <a:pt x="335" y="357"/>
                    </a:lnTo>
                    <a:lnTo>
                      <a:pt x="297" y="399"/>
                    </a:lnTo>
                    <a:lnTo>
                      <a:pt x="251" y="436"/>
                    </a:lnTo>
                    <a:lnTo>
                      <a:pt x="198" y="474"/>
                    </a:lnTo>
                    <a:lnTo>
                      <a:pt x="145" y="509"/>
                    </a:lnTo>
                    <a:lnTo>
                      <a:pt x="99" y="543"/>
                    </a:lnTo>
                    <a:lnTo>
                      <a:pt x="91" y="554"/>
                    </a:lnTo>
                    <a:lnTo>
                      <a:pt x="88" y="562"/>
                    </a:lnTo>
                    <a:lnTo>
                      <a:pt x="88" y="573"/>
                    </a:lnTo>
                    <a:lnTo>
                      <a:pt x="91" y="585"/>
                    </a:lnTo>
                    <a:lnTo>
                      <a:pt x="103" y="592"/>
                    </a:lnTo>
                    <a:lnTo>
                      <a:pt x="114" y="596"/>
                    </a:lnTo>
                    <a:lnTo>
                      <a:pt x="122" y="596"/>
                    </a:lnTo>
                    <a:lnTo>
                      <a:pt x="133" y="592"/>
                    </a:lnTo>
                    <a:lnTo>
                      <a:pt x="194" y="558"/>
                    </a:lnTo>
                    <a:lnTo>
                      <a:pt x="251" y="520"/>
                    </a:lnTo>
                    <a:lnTo>
                      <a:pt x="304" y="478"/>
                    </a:lnTo>
                    <a:lnTo>
                      <a:pt x="354" y="429"/>
                    </a:lnTo>
                    <a:lnTo>
                      <a:pt x="388" y="376"/>
                    </a:lnTo>
                    <a:lnTo>
                      <a:pt x="411" y="315"/>
                    </a:lnTo>
                    <a:lnTo>
                      <a:pt x="415" y="250"/>
                    </a:lnTo>
                    <a:lnTo>
                      <a:pt x="399" y="182"/>
                    </a:lnTo>
                    <a:lnTo>
                      <a:pt x="365" y="129"/>
                    </a:lnTo>
                    <a:lnTo>
                      <a:pt x="316" y="83"/>
                    </a:lnTo>
                    <a:lnTo>
                      <a:pt x="255" y="49"/>
                    </a:lnTo>
                    <a:lnTo>
                      <a:pt x="186" y="23"/>
                    </a:lnTo>
                    <a:lnTo>
                      <a:pt x="118" y="7"/>
                    </a:lnTo>
                    <a:lnTo>
                      <a:pt x="61" y="0"/>
                    </a:lnTo>
                    <a:lnTo>
                      <a:pt x="19" y="0"/>
                    </a:lnTo>
                    <a:lnTo>
                      <a:pt x="0" y="11"/>
                    </a:lnTo>
                    <a:lnTo>
                      <a:pt x="46" y="30"/>
                    </a:lnTo>
                    <a:lnTo>
                      <a:pt x="95" y="45"/>
                    </a:lnTo>
                    <a:lnTo>
                      <a:pt x="148" y="61"/>
                    </a:lnTo>
                    <a:lnTo>
                      <a:pt x="198" y="76"/>
                    </a:lnTo>
                    <a:lnTo>
                      <a:pt x="247" y="95"/>
                    </a:lnTo>
                    <a:lnTo>
                      <a:pt x="289" y="121"/>
                    </a:lnTo>
                    <a:lnTo>
                      <a:pt x="323" y="152"/>
                    </a:lnTo>
                    <a:lnTo>
                      <a:pt x="350" y="193"/>
                    </a:lnTo>
                    <a:close/>
                  </a:path>
                </a:pathLst>
              </a:custGeom>
              <a:solidFill>
                <a:srgbClr val="C9E8FF"/>
              </a:solidFill>
              <a:ln w="9525">
                <a:noFill/>
                <a:round/>
                <a:headEnd/>
                <a:tailEnd/>
              </a:ln>
            </p:spPr>
            <p:txBody>
              <a:bodyPr/>
              <a:lstStyle/>
              <a:p>
                <a:endParaRPr lang="en-US"/>
              </a:p>
            </p:txBody>
          </p:sp>
          <p:sp>
            <p:nvSpPr>
              <p:cNvPr id="172185" name="Freeform 153"/>
              <p:cNvSpPr>
                <a:spLocks noChangeAspect="1"/>
              </p:cNvSpPr>
              <p:nvPr/>
            </p:nvSpPr>
            <p:spPr bwMode="auto">
              <a:xfrm>
                <a:off x="851" y="16416"/>
                <a:ext cx="1045" cy="1250"/>
              </a:xfrm>
              <a:custGeom>
                <a:avLst/>
                <a:gdLst/>
                <a:ahLst/>
                <a:cxnLst>
                  <a:cxn ang="0">
                    <a:pos x="327" y="232"/>
                  </a:cxn>
                  <a:cxn ang="0">
                    <a:pos x="175" y="380"/>
                  </a:cxn>
                  <a:cxn ang="0">
                    <a:pos x="57" y="551"/>
                  </a:cxn>
                  <a:cxn ang="0">
                    <a:pos x="0" y="748"/>
                  </a:cxn>
                  <a:cxn ang="0">
                    <a:pos x="11" y="881"/>
                  </a:cxn>
                  <a:cxn ang="0">
                    <a:pos x="30" y="934"/>
                  </a:cxn>
                  <a:cxn ang="0">
                    <a:pos x="64" y="984"/>
                  </a:cxn>
                  <a:cxn ang="0">
                    <a:pos x="106" y="1026"/>
                  </a:cxn>
                  <a:cxn ang="0">
                    <a:pos x="182" y="1071"/>
                  </a:cxn>
                  <a:cxn ang="0">
                    <a:pos x="281" y="1120"/>
                  </a:cxn>
                  <a:cxn ang="0">
                    <a:pos x="388" y="1158"/>
                  </a:cxn>
                  <a:cxn ang="0">
                    <a:pos x="494" y="1189"/>
                  </a:cxn>
                  <a:cxn ang="0">
                    <a:pos x="604" y="1212"/>
                  </a:cxn>
                  <a:cxn ang="0">
                    <a:pos x="715" y="1227"/>
                  </a:cxn>
                  <a:cxn ang="0">
                    <a:pos x="825" y="1238"/>
                  </a:cxn>
                  <a:cxn ang="0">
                    <a:pos x="939" y="1246"/>
                  </a:cxn>
                  <a:cxn ang="0">
                    <a:pos x="1011" y="1250"/>
                  </a:cxn>
                  <a:cxn ang="0">
                    <a:pos x="1038" y="1227"/>
                  </a:cxn>
                  <a:cxn ang="0">
                    <a:pos x="1045" y="1193"/>
                  </a:cxn>
                  <a:cxn ang="0">
                    <a:pos x="1022" y="1166"/>
                  </a:cxn>
                  <a:cxn ang="0">
                    <a:pos x="954" y="1147"/>
                  </a:cxn>
                  <a:cxn ang="0">
                    <a:pos x="855" y="1128"/>
                  </a:cxn>
                  <a:cxn ang="0">
                    <a:pos x="753" y="1113"/>
                  </a:cxn>
                  <a:cxn ang="0">
                    <a:pos x="650" y="1098"/>
                  </a:cxn>
                  <a:cxn ang="0">
                    <a:pos x="551" y="1079"/>
                  </a:cxn>
                  <a:cxn ang="0">
                    <a:pos x="452" y="1052"/>
                  </a:cxn>
                  <a:cxn ang="0">
                    <a:pos x="357" y="1022"/>
                  </a:cxn>
                  <a:cxn ang="0">
                    <a:pos x="262" y="984"/>
                  </a:cxn>
                  <a:cxn ang="0">
                    <a:pos x="178" y="931"/>
                  </a:cxn>
                  <a:cxn ang="0">
                    <a:pos x="125" y="858"/>
                  </a:cxn>
                  <a:cxn ang="0">
                    <a:pos x="110" y="767"/>
                  </a:cxn>
                  <a:cxn ang="0">
                    <a:pos x="125" y="661"/>
                  </a:cxn>
                  <a:cxn ang="0">
                    <a:pos x="167" y="562"/>
                  </a:cxn>
                  <a:cxn ang="0">
                    <a:pos x="232" y="456"/>
                  </a:cxn>
                  <a:cxn ang="0">
                    <a:pos x="308" y="365"/>
                  </a:cxn>
                  <a:cxn ang="0">
                    <a:pos x="399" y="274"/>
                  </a:cxn>
                  <a:cxn ang="0">
                    <a:pos x="498" y="190"/>
                  </a:cxn>
                  <a:cxn ang="0">
                    <a:pos x="635" y="126"/>
                  </a:cxn>
                  <a:cxn ang="0">
                    <a:pos x="772" y="69"/>
                  </a:cxn>
                  <a:cxn ang="0">
                    <a:pos x="859" y="23"/>
                  </a:cxn>
                  <a:cxn ang="0">
                    <a:pos x="832" y="0"/>
                  </a:cxn>
                  <a:cxn ang="0">
                    <a:pos x="718" y="15"/>
                  </a:cxn>
                  <a:cxn ang="0">
                    <a:pos x="585" y="61"/>
                  </a:cxn>
                  <a:cxn ang="0">
                    <a:pos x="460" y="126"/>
                  </a:cxn>
                </a:cxnLst>
                <a:rect l="0" t="0" r="r" b="b"/>
                <a:pathLst>
                  <a:path w="1045" h="1250">
                    <a:moveTo>
                      <a:pt x="407" y="164"/>
                    </a:moveTo>
                    <a:lnTo>
                      <a:pt x="327" y="232"/>
                    </a:lnTo>
                    <a:lnTo>
                      <a:pt x="247" y="300"/>
                    </a:lnTo>
                    <a:lnTo>
                      <a:pt x="175" y="380"/>
                    </a:lnTo>
                    <a:lnTo>
                      <a:pt x="110" y="464"/>
                    </a:lnTo>
                    <a:lnTo>
                      <a:pt x="57" y="551"/>
                    </a:lnTo>
                    <a:lnTo>
                      <a:pt x="19" y="646"/>
                    </a:lnTo>
                    <a:lnTo>
                      <a:pt x="0" y="748"/>
                    </a:lnTo>
                    <a:lnTo>
                      <a:pt x="4" y="855"/>
                    </a:lnTo>
                    <a:lnTo>
                      <a:pt x="11" y="881"/>
                    </a:lnTo>
                    <a:lnTo>
                      <a:pt x="19" y="912"/>
                    </a:lnTo>
                    <a:lnTo>
                      <a:pt x="30" y="934"/>
                    </a:lnTo>
                    <a:lnTo>
                      <a:pt x="45" y="961"/>
                    </a:lnTo>
                    <a:lnTo>
                      <a:pt x="64" y="984"/>
                    </a:lnTo>
                    <a:lnTo>
                      <a:pt x="87" y="1007"/>
                    </a:lnTo>
                    <a:lnTo>
                      <a:pt x="106" y="1026"/>
                    </a:lnTo>
                    <a:lnTo>
                      <a:pt x="133" y="1041"/>
                    </a:lnTo>
                    <a:lnTo>
                      <a:pt x="182" y="1071"/>
                    </a:lnTo>
                    <a:lnTo>
                      <a:pt x="232" y="1098"/>
                    </a:lnTo>
                    <a:lnTo>
                      <a:pt x="281" y="1120"/>
                    </a:lnTo>
                    <a:lnTo>
                      <a:pt x="334" y="1139"/>
                    </a:lnTo>
                    <a:lnTo>
                      <a:pt x="388" y="1158"/>
                    </a:lnTo>
                    <a:lnTo>
                      <a:pt x="441" y="1174"/>
                    </a:lnTo>
                    <a:lnTo>
                      <a:pt x="494" y="1189"/>
                    </a:lnTo>
                    <a:lnTo>
                      <a:pt x="547" y="1200"/>
                    </a:lnTo>
                    <a:lnTo>
                      <a:pt x="604" y="1212"/>
                    </a:lnTo>
                    <a:lnTo>
                      <a:pt x="657" y="1219"/>
                    </a:lnTo>
                    <a:lnTo>
                      <a:pt x="715" y="1227"/>
                    </a:lnTo>
                    <a:lnTo>
                      <a:pt x="772" y="1234"/>
                    </a:lnTo>
                    <a:lnTo>
                      <a:pt x="825" y="1238"/>
                    </a:lnTo>
                    <a:lnTo>
                      <a:pt x="882" y="1242"/>
                    </a:lnTo>
                    <a:lnTo>
                      <a:pt x="939" y="1246"/>
                    </a:lnTo>
                    <a:lnTo>
                      <a:pt x="992" y="1250"/>
                    </a:lnTo>
                    <a:lnTo>
                      <a:pt x="1011" y="1250"/>
                    </a:lnTo>
                    <a:lnTo>
                      <a:pt x="1026" y="1242"/>
                    </a:lnTo>
                    <a:lnTo>
                      <a:pt x="1038" y="1227"/>
                    </a:lnTo>
                    <a:lnTo>
                      <a:pt x="1045" y="1212"/>
                    </a:lnTo>
                    <a:lnTo>
                      <a:pt x="1045" y="1193"/>
                    </a:lnTo>
                    <a:lnTo>
                      <a:pt x="1038" y="1177"/>
                    </a:lnTo>
                    <a:lnTo>
                      <a:pt x="1022" y="1166"/>
                    </a:lnTo>
                    <a:lnTo>
                      <a:pt x="1003" y="1158"/>
                    </a:lnTo>
                    <a:lnTo>
                      <a:pt x="954" y="1147"/>
                    </a:lnTo>
                    <a:lnTo>
                      <a:pt x="905" y="1139"/>
                    </a:lnTo>
                    <a:lnTo>
                      <a:pt x="855" y="1128"/>
                    </a:lnTo>
                    <a:lnTo>
                      <a:pt x="802" y="1120"/>
                    </a:lnTo>
                    <a:lnTo>
                      <a:pt x="753" y="1113"/>
                    </a:lnTo>
                    <a:lnTo>
                      <a:pt x="703" y="1105"/>
                    </a:lnTo>
                    <a:lnTo>
                      <a:pt x="650" y="1098"/>
                    </a:lnTo>
                    <a:lnTo>
                      <a:pt x="600" y="1086"/>
                    </a:lnTo>
                    <a:lnTo>
                      <a:pt x="551" y="1079"/>
                    </a:lnTo>
                    <a:lnTo>
                      <a:pt x="502" y="1067"/>
                    </a:lnTo>
                    <a:lnTo>
                      <a:pt x="452" y="1052"/>
                    </a:lnTo>
                    <a:lnTo>
                      <a:pt x="403" y="1041"/>
                    </a:lnTo>
                    <a:lnTo>
                      <a:pt x="357" y="1022"/>
                    </a:lnTo>
                    <a:lnTo>
                      <a:pt x="308" y="1003"/>
                    </a:lnTo>
                    <a:lnTo>
                      <a:pt x="262" y="984"/>
                    </a:lnTo>
                    <a:lnTo>
                      <a:pt x="216" y="957"/>
                    </a:lnTo>
                    <a:lnTo>
                      <a:pt x="178" y="931"/>
                    </a:lnTo>
                    <a:lnTo>
                      <a:pt x="148" y="896"/>
                    </a:lnTo>
                    <a:lnTo>
                      <a:pt x="125" y="858"/>
                    </a:lnTo>
                    <a:lnTo>
                      <a:pt x="114" y="813"/>
                    </a:lnTo>
                    <a:lnTo>
                      <a:pt x="110" y="767"/>
                    </a:lnTo>
                    <a:lnTo>
                      <a:pt x="114" y="714"/>
                    </a:lnTo>
                    <a:lnTo>
                      <a:pt x="125" y="661"/>
                    </a:lnTo>
                    <a:lnTo>
                      <a:pt x="140" y="619"/>
                    </a:lnTo>
                    <a:lnTo>
                      <a:pt x="167" y="562"/>
                    </a:lnTo>
                    <a:lnTo>
                      <a:pt x="197" y="505"/>
                    </a:lnTo>
                    <a:lnTo>
                      <a:pt x="232" y="456"/>
                    </a:lnTo>
                    <a:lnTo>
                      <a:pt x="270" y="410"/>
                    </a:lnTo>
                    <a:lnTo>
                      <a:pt x="308" y="365"/>
                    </a:lnTo>
                    <a:lnTo>
                      <a:pt x="350" y="319"/>
                    </a:lnTo>
                    <a:lnTo>
                      <a:pt x="399" y="274"/>
                    </a:lnTo>
                    <a:lnTo>
                      <a:pt x="448" y="228"/>
                    </a:lnTo>
                    <a:lnTo>
                      <a:pt x="498" y="190"/>
                    </a:lnTo>
                    <a:lnTo>
                      <a:pt x="562" y="156"/>
                    </a:lnTo>
                    <a:lnTo>
                      <a:pt x="635" y="126"/>
                    </a:lnTo>
                    <a:lnTo>
                      <a:pt x="707" y="95"/>
                    </a:lnTo>
                    <a:lnTo>
                      <a:pt x="772" y="69"/>
                    </a:lnTo>
                    <a:lnTo>
                      <a:pt x="825" y="46"/>
                    </a:lnTo>
                    <a:lnTo>
                      <a:pt x="859" y="23"/>
                    </a:lnTo>
                    <a:lnTo>
                      <a:pt x="870" y="8"/>
                    </a:lnTo>
                    <a:lnTo>
                      <a:pt x="832" y="0"/>
                    </a:lnTo>
                    <a:lnTo>
                      <a:pt x="779" y="4"/>
                    </a:lnTo>
                    <a:lnTo>
                      <a:pt x="718" y="15"/>
                    </a:lnTo>
                    <a:lnTo>
                      <a:pt x="654" y="34"/>
                    </a:lnTo>
                    <a:lnTo>
                      <a:pt x="585" y="61"/>
                    </a:lnTo>
                    <a:lnTo>
                      <a:pt x="521" y="91"/>
                    </a:lnTo>
                    <a:lnTo>
                      <a:pt x="460" y="126"/>
                    </a:lnTo>
                    <a:lnTo>
                      <a:pt x="407" y="164"/>
                    </a:lnTo>
                    <a:close/>
                  </a:path>
                </a:pathLst>
              </a:custGeom>
              <a:solidFill>
                <a:srgbClr val="C9E8FF"/>
              </a:solidFill>
              <a:ln w="9525">
                <a:noFill/>
                <a:round/>
                <a:headEnd/>
                <a:tailEnd/>
              </a:ln>
            </p:spPr>
            <p:txBody>
              <a:bodyPr/>
              <a:lstStyle/>
              <a:p>
                <a:endParaRPr lang="en-US"/>
              </a:p>
            </p:txBody>
          </p:sp>
          <p:sp>
            <p:nvSpPr>
              <p:cNvPr id="172186" name="Freeform 154"/>
              <p:cNvSpPr>
                <a:spLocks noChangeAspect="1"/>
              </p:cNvSpPr>
              <p:nvPr/>
            </p:nvSpPr>
            <p:spPr bwMode="auto">
              <a:xfrm>
                <a:off x="2322" y="16375"/>
                <a:ext cx="916" cy="831"/>
              </a:xfrm>
              <a:custGeom>
                <a:avLst/>
                <a:gdLst/>
                <a:ahLst/>
                <a:cxnLst>
                  <a:cxn ang="0">
                    <a:pos x="761" y="254"/>
                  </a:cxn>
                  <a:cxn ang="0">
                    <a:pos x="802" y="300"/>
                  </a:cxn>
                  <a:cxn ang="0">
                    <a:pos x="829" y="353"/>
                  </a:cxn>
                  <a:cxn ang="0">
                    <a:pos x="840" y="410"/>
                  </a:cxn>
                  <a:cxn ang="0">
                    <a:pos x="840" y="470"/>
                  </a:cxn>
                  <a:cxn ang="0">
                    <a:pos x="833" y="520"/>
                  </a:cxn>
                  <a:cxn ang="0">
                    <a:pos x="818" y="562"/>
                  </a:cxn>
                  <a:cxn ang="0">
                    <a:pos x="791" y="603"/>
                  </a:cxn>
                  <a:cxn ang="0">
                    <a:pos x="764" y="637"/>
                  </a:cxn>
                  <a:cxn ang="0">
                    <a:pos x="730" y="675"/>
                  </a:cxn>
                  <a:cxn ang="0">
                    <a:pos x="696" y="706"/>
                  </a:cxn>
                  <a:cxn ang="0">
                    <a:pos x="662" y="740"/>
                  </a:cxn>
                  <a:cxn ang="0">
                    <a:pos x="627" y="774"/>
                  </a:cxn>
                  <a:cxn ang="0">
                    <a:pos x="620" y="786"/>
                  </a:cxn>
                  <a:cxn ang="0">
                    <a:pos x="620" y="797"/>
                  </a:cxn>
                  <a:cxn ang="0">
                    <a:pos x="620" y="808"/>
                  </a:cxn>
                  <a:cxn ang="0">
                    <a:pos x="627" y="820"/>
                  </a:cxn>
                  <a:cxn ang="0">
                    <a:pos x="639" y="827"/>
                  </a:cxn>
                  <a:cxn ang="0">
                    <a:pos x="654" y="831"/>
                  </a:cxn>
                  <a:cxn ang="0">
                    <a:pos x="666" y="827"/>
                  </a:cxn>
                  <a:cxn ang="0">
                    <a:pos x="677" y="820"/>
                  </a:cxn>
                  <a:cxn ang="0">
                    <a:pos x="753" y="770"/>
                  </a:cxn>
                  <a:cxn ang="0">
                    <a:pos x="818" y="706"/>
                  </a:cxn>
                  <a:cxn ang="0">
                    <a:pos x="867" y="634"/>
                  </a:cxn>
                  <a:cxn ang="0">
                    <a:pos x="901" y="550"/>
                  </a:cxn>
                  <a:cxn ang="0">
                    <a:pos x="916" y="467"/>
                  </a:cxn>
                  <a:cxn ang="0">
                    <a:pos x="909" y="379"/>
                  </a:cxn>
                  <a:cxn ang="0">
                    <a:pos x="878" y="300"/>
                  </a:cxn>
                  <a:cxn ang="0">
                    <a:pos x="818" y="227"/>
                  </a:cxn>
                  <a:cxn ang="0">
                    <a:pos x="772" y="189"/>
                  </a:cxn>
                  <a:cxn ang="0">
                    <a:pos x="719" y="159"/>
                  </a:cxn>
                  <a:cxn ang="0">
                    <a:pos x="662" y="129"/>
                  </a:cxn>
                  <a:cxn ang="0">
                    <a:pos x="597" y="102"/>
                  </a:cxn>
                  <a:cxn ang="0">
                    <a:pos x="532" y="75"/>
                  </a:cxn>
                  <a:cxn ang="0">
                    <a:pos x="468" y="56"/>
                  </a:cxn>
                  <a:cxn ang="0">
                    <a:pos x="399" y="41"/>
                  </a:cxn>
                  <a:cxn ang="0">
                    <a:pos x="335" y="26"/>
                  </a:cxn>
                  <a:cxn ang="0">
                    <a:pos x="270" y="15"/>
                  </a:cxn>
                  <a:cxn ang="0">
                    <a:pos x="213" y="7"/>
                  </a:cxn>
                  <a:cxn ang="0">
                    <a:pos x="156" y="0"/>
                  </a:cxn>
                  <a:cxn ang="0">
                    <a:pos x="110" y="0"/>
                  </a:cxn>
                  <a:cxn ang="0">
                    <a:pos x="69" y="0"/>
                  </a:cxn>
                  <a:cxn ang="0">
                    <a:pos x="34" y="0"/>
                  </a:cxn>
                  <a:cxn ang="0">
                    <a:pos x="12" y="7"/>
                  </a:cxn>
                  <a:cxn ang="0">
                    <a:pos x="0" y="15"/>
                  </a:cxn>
                  <a:cxn ang="0">
                    <a:pos x="38" y="22"/>
                  </a:cxn>
                  <a:cxn ang="0">
                    <a:pos x="76" y="26"/>
                  </a:cxn>
                  <a:cxn ang="0">
                    <a:pos x="122" y="34"/>
                  </a:cxn>
                  <a:cxn ang="0">
                    <a:pos x="167" y="41"/>
                  </a:cxn>
                  <a:cxn ang="0">
                    <a:pos x="213" y="53"/>
                  </a:cxn>
                  <a:cxn ang="0">
                    <a:pos x="266" y="60"/>
                  </a:cxn>
                  <a:cxn ang="0">
                    <a:pos x="316" y="72"/>
                  </a:cxn>
                  <a:cxn ang="0">
                    <a:pos x="369" y="83"/>
                  </a:cxn>
                  <a:cxn ang="0">
                    <a:pos x="418" y="98"/>
                  </a:cxn>
                  <a:cxn ang="0">
                    <a:pos x="472" y="113"/>
                  </a:cxn>
                  <a:cxn ang="0">
                    <a:pos x="525" y="129"/>
                  </a:cxn>
                  <a:cxn ang="0">
                    <a:pos x="574" y="148"/>
                  </a:cxn>
                  <a:cxn ang="0">
                    <a:pos x="624" y="170"/>
                  </a:cxn>
                  <a:cxn ang="0">
                    <a:pos x="673" y="197"/>
                  </a:cxn>
                  <a:cxn ang="0">
                    <a:pos x="719" y="224"/>
                  </a:cxn>
                  <a:cxn ang="0">
                    <a:pos x="761" y="254"/>
                  </a:cxn>
                </a:cxnLst>
                <a:rect l="0" t="0" r="r" b="b"/>
                <a:pathLst>
                  <a:path w="916" h="831">
                    <a:moveTo>
                      <a:pt x="761" y="254"/>
                    </a:moveTo>
                    <a:lnTo>
                      <a:pt x="802" y="300"/>
                    </a:lnTo>
                    <a:lnTo>
                      <a:pt x="829" y="353"/>
                    </a:lnTo>
                    <a:lnTo>
                      <a:pt x="840" y="410"/>
                    </a:lnTo>
                    <a:lnTo>
                      <a:pt x="840" y="470"/>
                    </a:lnTo>
                    <a:lnTo>
                      <a:pt x="833" y="520"/>
                    </a:lnTo>
                    <a:lnTo>
                      <a:pt x="818" y="562"/>
                    </a:lnTo>
                    <a:lnTo>
                      <a:pt x="791" y="603"/>
                    </a:lnTo>
                    <a:lnTo>
                      <a:pt x="764" y="637"/>
                    </a:lnTo>
                    <a:lnTo>
                      <a:pt x="730" y="675"/>
                    </a:lnTo>
                    <a:lnTo>
                      <a:pt x="696" y="706"/>
                    </a:lnTo>
                    <a:lnTo>
                      <a:pt x="662" y="740"/>
                    </a:lnTo>
                    <a:lnTo>
                      <a:pt x="627" y="774"/>
                    </a:lnTo>
                    <a:lnTo>
                      <a:pt x="620" y="786"/>
                    </a:lnTo>
                    <a:lnTo>
                      <a:pt x="620" y="797"/>
                    </a:lnTo>
                    <a:lnTo>
                      <a:pt x="620" y="808"/>
                    </a:lnTo>
                    <a:lnTo>
                      <a:pt x="627" y="820"/>
                    </a:lnTo>
                    <a:lnTo>
                      <a:pt x="639" y="827"/>
                    </a:lnTo>
                    <a:lnTo>
                      <a:pt x="654" y="831"/>
                    </a:lnTo>
                    <a:lnTo>
                      <a:pt x="666" y="827"/>
                    </a:lnTo>
                    <a:lnTo>
                      <a:pt x="677" y="820"/>
                    </a:lnTo>
                    <a:lnTo>
                      <a:pt x="753" y="770"/>
                    </a:lnTo>
                    <a:lnTo>
                      <a:pt x="818" y="706"/>
                    </a:lnTo>
                    <a:lnTo>
                      <a:pt x="867" y="634"/>
                    </a:lnTo>
                    <a:lnTo>
                      <a:pt x="901" y="550"/>
                    </a:lnTo>
                    <a:lnTo>
                      <a:pt x="916" y="467"/>
                    </a:lnTo>
                    <a:lnTo>
                      <a:pt x="909" y="379"/>
                    </a:lnTo>
                    <a:lnTo>
                      <a:pt x="878" y="300"/>
                    </a:lnTo>
                    <a:lnTo>
                      <a:pt x="818" y="227"/>
                    </a:lnTo>
                    <a:lnTo>
                      <a:pt x="772" y="189"/>
                    </a:lnTo>
                    <a:lnTo>
                      <a:pt x="719" y="159"/>
                    </a:lnTo>
                    <a:lnTo>
                      <a:pt x="662" y="129"/>
                    </a:lnTo>
                    <a:lnTo>
                      <a:pt x="597" y="102"/>
                    </a:lnTo>
                    <a:lnTo>
                      <a:pt x="532" y="75"/>
                    </a:lnTo>
                    <a:lnTo>
                      <a:pt x="468" y="56"/>
                    </a:lnTo>
                    <a:lnTo>
                      <a:pt x="399" y="41"/>
                    </a:lnTo>
                    <a:lnTo>
                      <a:pt x="335" y="26"/>
                    </a:lnTo>
                    <a:lnTo>
                      <a:pt x="270" y="15"/>
                    </a:lnTo>
                    <a:lnTo>
                      <a:pt x="213" y="7"/>
                    </a:lnTo>
                    <a:lnTo>
                      <a:pt x="156" y="0"/>
                    </a:lnTo>
                    <a:lnTo>
                      <a:pt x="110" y="0"/>
                    </a:lnTo>
                    <a:lnTo>
                      <a:pt x="69" y="0"/>
                    </a:lnTo>
                    <a:lnTo>
                      <a:pt x="34" y="0"/>
                    </a:lnTo>
                    <a:lnTo>
                      <a:pt x="12" y="7"/>
                    </a:lnTo>
                    <a:lnTo>
                      <a:pt x="0" y="15"/>
                    </a:lnTo>
                    <a:lnTo>
                      <a:pt x="38" y="22"/>
                    </a:lnTo>
                    <a:lnTo>
                      <a:pt x="76" y="26"/>
                    </a:lnTo>
                    <a:lnTo>
                      <a:pt x="122" y="34"/>
                    </a:lnTo>
                    <a:lnTo>
                      <a:pt x="167" y="41"/>
                    </a:lnTo>
                    <a:lnTo>
                      <a:pt x="213" y="53"/>
                    </a:lnTo>
                    <a:lnTo>
                      <a:pt x="266" y="60"/>
                    </a:lnTo>
                    <a:lnTo>
                      <a:pt x="316" y="72"/>
                    </a:lnTo>
                    <a:lnTo>
                      <a:pt x="369" y="83"/>
                    </a:lnTo>
                    <a:lnTo>
                      <a:pt x="418" y="98"/>
                    </a:lnTo>
                    <a:lnTo>
                      <a:pt x="472" y="113"/>
                    </a:lnTo>
                    <a:lnTo>
                      <a:pt x="525" y="129"/>
                    </a:lnTo>
                    <a:lnTo>
                      <a:pt x="574" y="148"/>
                    </a:lnTo>
                    <a:lnTo>
                      <a:pt x="624" y="170"/>
                    </a:lnTo>
                    <a:lnTo>
                      <a:pt x="673" y="197"/>
                    </a:lnTo>
                    <a:lnTo>
                      <a:pt x="719" y="224"/>
                    </a:lnTo>
                    <a:lnTo>
                      <a:pt x="761" y="254"/>
                    </a:lnTo>
                    <a:close/>
                  </a:path>
                </a:pathLst>
              </a:custGeom>
              <a:solidFill>
                <a:srgbClr val="C9E8FF"/>
              </a:solidFill>
              <a:ln w="9525">
                <a:noFill/>
                <a:round/>
                <a:headEnd/>
                <a:tailEnd/>
              </a:ln>
            </p:spPr>
            <p:txBody>
              <a:bodyPr/>
              <a:lstStyle/>
              <a:p>
                <a:endParaRPr lang="en-US"/>
              </a:p>
            </p:txBody>
          </p:sp>
          <p:sp>
            <p:nvSpPr>
              <p:cNvPr id="172187" name="Freeform 155"/>
              <p:cNvSpPr>
                <a:spLocks noChangeAspect="1"/>
              </p:cNvSpPr>
              <p:nvPr/>
            </p:nvSpPr>
            <p:spPr bwMode="auto">
              <a:xfrm>
                <a:off x="455" y="16758"/>
                <a:ext cx="373" cy="786"/>
              </a:xfrm>
              <a:custGeom>
                <a:avLst/>
                <a:gdLst/>
                <a:ahLst/>
                <a:cxnLst>
                  <a:cxn ang="0">
                    <a:pos x="0" y="429"/>
                  </a:cxn>
                  <a:cxn ang="0">
                    <a:pos x="0" y="494"/>
                  </a:cxn>
                  <a:cxn ang="0">
                    <a:pos x="16" y="554"/>
                  </a:cxn>
                  <a:cxn ang="0">
                    <a:pos x="42" y="611"/>
                  </a:cxn>
                  <a:cxn ang="0">
                    <a:pos x="80" y="661"/>
                  </a:cxn>
                  <a:cxn ang="0">
                    <a:pos x="126" y="703"/>
                  </a:cxn>
                  <a:cxn ang="0">
                    <a:pos x="179" y="741"/>
                  </a:cxn>
                  <a:cxn ang="0">
                    <a:pos x="240" y="767"/>
                  </a:cxn>
                  <a:cxn ang="0">
                    <a:pos x="301" y="782"/>
                  </a:cxn>
                  <a:cxn ang="0">
                    <a:pos x="320" y="786"/>
                  </a:cxn>
                  <a:cxn ang="0">
                    <a:pos x="339" y="778"/>
                  </a:cxn>
                  <a:cxn ang="0">
                    <a:pos x="354" y="767"/>
                  </a:cxn>
                  <a:cxn ang="0">
                    <a:pos x="361" y="752"/>
                  </a:cxn>
                  <a:cxn ang="0">
                    <a:pos x="361" y="733"/>
                  </a:cxn>
                  <a:cxn ang="0">
                    <a:pos x="358" y="714"/>
                  </a:cxn>
                  <a:cxn ang="0">
                    <a:pos x="346" y="699"/>
                  </a:cxn>
                  <a:cxn ang="0">
                    <a:pos x="327" y="691"/>
                  </a:cxn>
                  <a:cxn ang="0">
                    <a:pos x="266" y="668"/>
                  </a:cxn>
                  <a:cxn ang="0">
                    <a:pos x="209" y="638"/>
                  </a:cxn>
                  <a:cxn ang="0">
                    <a:pos x="164" y="596"/>
                  </a:cxn>
                  <a:cxn ang="0">
                    <a:pos x="130" y="551"/>
                  </a:cxn>
                  <a:cxn ang="0">
                    <a:pos x="107" y="494"/>
                  </a:cxn>
                  <a:cxn ang="0">
                    <a:pos x="95" y="433"/>
                  </a:cxn>
                  <a:cxn ang="0">
                    <a:pos x="95" y="368"/>
                  </a:cxn>
                  <a:cxn ang="0">
                    <a:pos x="114" y="300"/>
                  </a:cxn>
                  <a:cxn ang="0">
                    <a:pos x="137" y="251"/>
                  </a:cxn>
                  <a:cxn ang="0">
                    <a:pos x="168" y="205"/>
                  </a:cxn>
                  <a:cxn ang="0">
                    <a:pos x="202" y="163"/>
                  </a:cxn>
                  <a:cxn ang="0">
                    <a:pos x="240" y="125"/>
                  </a:cxn>
                  <a:cxn ang="0">
                    <a:pos x="274" y="91"/>
                  </a:cxn>
                  <a:cxn ang="0">
                    <a:pos x="312" y="61"/>
                  </a:cxn>
                  <a:cxn ang="0">
                    <a:pos x="346" y="30"/>
                  </a:cxn>
                  <a:cxn ang="0">
                    <a:pos x="373" y="4"/>
                  </a:cxn>
                  <a:cxn ang="0">
                    <a:pos x="346" y="0"/>
                  </a:cxn>
                  <a:cxn ang="0">
                    <a:pos x="304" y="19"/>
                  </a:cxn>
                  <a:cxn ang="0">
                    <a:pos x="247" y="61"/>
                  </a:cxn>
                  <a:cxn ang="0">
                    <a:pos x="183" y="118"/>
                  </a:cxn>
                  <a:cxn ang="0">
                    <a:pos x="122" y="190"/>
                  </a:cxn>
                  <a:cxn ang="0">
                    <a:pos x="65" y="266"/>
                  </a:cxn>
                  <a:cxn ang="0">
                    <a:pos x="23" y="349"/>
                  </a:cxn>
                  <a:cxn ang="0">
                    <a:pos x="0" y="429"/>
                  </a:cxn>
                </a:cxnLst>
                <a:rect l="0" t="0" r="r" b="b"/>
                <a:pathLst>
                  <a:path w="373" h="786">
                    <a:moveTo>
                      <a:pt x="0" y="429"/>
                    </a:moveTo>
                    <a:lnTo>
                      <a:pt x="0" y="494"/>
                    </a:lnTo>
                    <a:lnTo>
                      <a:pt x="16" y="554"/>
                    </a:lnTo>
                    <a:lnTo>
                      <a:pt x="42" y="611"/>
                    </a:lnTo>
                    <a:lnTo>
                      <a:pt x="80" y="661"/>
                    </a:lnTo>
                    <a:lnTo>
                      <a:pt x="126" y="703"/>
                    </a:lnTo>
                    <a:lnTo>
                      <a:pt x="179" y="741"/>
                    </a:lnTo>
                    <a:lnTo>
                      <a:pt x="240" y="767"/>
                    </a:lnTo>
                    <a:lnTo>
                      <a:pt x="301" y="782"/>
                    </a:lnTo>
                    <a:lnTo>
                      <a:pt x="320" y="786"/>
                    </a:lnTo>
                    <a:lnTo>
                      <a:pt x="339" y="778"/>
                    </a:lnTo>
                    <a:lnTo>
                      <a:pt x="354" y="767"/>
                    </a:lnTo>
                    <a:lnTo>
                      <a:pt x="361" y="752"/>
                    </a:lnTo>
                    <a:lnTo>
                      <a:pt x="361" y="733"/>
                    </a:lnTo>
                    <a:lnTo>
                      <a:pt x="358" y="714"/>
                    </a:lnTo>
                    <a:lnTo>
                      <a:pt x="346" y="699"/>
                    </a:lnTo>
                    <a:lnTo>
                      <a:pt x="327" y="691"/>
                    </a:lnTo>
                    <a:lnTo>
                      <a:pt x="266" y="668"/>
                    </a:lnTo>
                    <a:lnTo>
                      <a:pt x="209" y="638"/>
                    </a:lnTo>
                    <a:lnTo>
                      <a:pt x="164" y="596"/>
                    </a:lnTo>
                    <a:lnTo>
                      <a:pt x="130" y="551"/>
                    </a:lnTo>
                    <a:lnTo>
                      <a:pt x="107" y="494"/>
                    </a:lnTo>
                    <a:lnTo>
                      <a:pt x="95" y="433"/>
                    </a:lnTo>
                    <a:lnTo>
                      <a:pt x="95" y="368"/>
                    </a:lnTo>
                    <a:lnTo>
                      <a:pt x="114" y="300"/>
                    </a:lnTo>
                    <a:lnTo>
                      <a:pt x="137" y="251"/>
                    </a:lnTo>
                    <a:lnTo>
                      <a:pt x="168" y="205"/>
                    </a:lnTo>
                    <a:lnTo>
                      <a:pt x="202" y="163"/>
                    </a:lnTo>
                    <a:lnTo>
                      <a:pt x="240" y="125"/>
                    </a:lnTo>
                    <a:lnTo>
                      <a:pt x="274" y="91"/>
                    </a:lnTo>
                    <a:lnTo>
                      <a:pt x="312" y="61"/>
                    </a:lnTo>
                    <a:lnTo>
                      <a:pt x="346" y="30"/>
                    </a:lnTo>
                    <a:lnTo>
                      <a:pt x="373" y="4"/>
                    </a:lnTo>
                    <a:lnTo>
                      <a:pt x="346" y="0"/>
                    </a:lnTo>
                    <a:lnTo>
                      <a:pt x="304" y="19"/>
                    </a:lnTo>
                    <a:lnTo>
                      <a:pt x="247" y="61"/>
                    </a:lnTo>
                    <a:lnTo>
                      <a:pt x="183" y="118"/>
                    </a:lnTo>
                    <a:lnTo>
                      <a:pt x="122" y="190"/>
                    </a:lnTo>
                    <a:lnTo>
                      <a:pt x="65" y="266"/>
                    </a:lnTo>
                    <a:lnTo>
                      <a:pt x="23" y="349"/>
                    </a:lnTo>
                    <a:lnTo>
                      <a:pt x="0" y="429"/>
                    </a:lnTo>
                    <a:close/>
                  </a:path>
                </a:pathLst>
              </a:custGeom>
              <a:solidFill>
                <a:srgbClr val="C9E8FF"/>
              </a:solidFill>
              <a:ln w="9525">
                <a:noFill/>
                <a:round/>
                <a:headEnd/>
                <a:tailEnd/>
              </a:ln>
            </p:spPr>
            <p:txBody>
              <a:bodyPr/>
              <a:lstStyle/>
              <a:p>
                <a:endParaRPr lang="en-US"/>
              </a:p>
            </p:txBody>
          </p:sp>
          <p:sp>
            <p:nvSpPr>
              <p:cNvPr id="172188" name="Freeform 156"/>
              <p:cNvSpPr>
                <a:spLocks noChangeAspect="1"/>
              </p:cNvSpPr>
              <p:nvPr/>
            </p:nvSpPr>
            <p:spPr bwMode="auto">
              <a:xfrm>
                <a:off x="3079" y="16318"/>
                <a:ext cx="798" cy="1025"/>
              </a:xfrm>
              <a:custGeom>
                <a:avLst/>
                <a:gdLst/>
                <a:ahLst/>
                <a:cxnLst>
                  <a:cxn ang="0">
                    <a:pos x="673" y="410"/>
                  </a:cxn>
                  <a:cxn ang="0">
                    <a:pos x="711" y="474"/>
                  </a:cxn>
                  <a:cxn ang="0">
                    <a:pos x="730" y="543"/>
                  </a:cxn>
                  <a:cxn ang="0">
                    <a:pos x="718" y="619"/>
                  </a:cxn>
                  <a:cxn ang="0">
                    <a:pos x="677" y="691"/>
                  </a:cxn>
                  <a:cxn ang="0">
                    <a:pos x="612" y="755"/>
                  </a:cxn>
                  <a:cxn ang="0">
                    <a:pos x="540" y="812"/>
                  </a:cxn>
                  <a:cxn ang="0">
                    <a:pos x="464" y="873"/>
                  </a:cxn>
                  <a:cxn ang="0">
                    <a:pos x="418" y="919"/>
                  </a:cxn>
                  <a:cxn ang="0">
                    <a:pos x="403" y="949"/>
                  </a:cxn>
                  <a:cxn ang="0">
                    <a:pos x="391" y="979"/>
                  </a:cxn>
                  <a:cxn ang="0">
                    <a:pos x="395" y="1010"/>
                  </a:cxn>
                  <a:cxn ang="0">
                    <a:pos x="422" y="1025"/>
                  </a:cxn>
                  <a:cxn ang="0">
                    <a:pos x="452" y="1021"/>
                  </a:cxn>
                  <a:cxn ang="0">
                    <a:pos x="502" y="968"/>
                  </a:cxn>
                  <a:cxn ang="0">
                    <a:pos x="585" y="888"/>
                  </a:cxn>
                  <a:cxn ang="0">
                    <a:pos x="673" y="812"/>
                  </a:cxn>
                  <a:cxn ang="0">
                    <a:pos x="749" y="725"/>
                  </a:cxn>
                  <a:cxn ang="0">
                    <a:pos x="794" y="619"/>
                  </a:cxn>
                  <a:cxn ang="0">
                    <a:pos x="787" y="505"/>
                  </a:cxn>
                  <a:cxn ang="0">
                    <a:pos x="737" y="398"/>
                  </a:cxn>
                  <a:cxn ang="0">
                    <a:pos x="654" y="311"/>
                  </a:cxn>
                  <a:cxn ang="0">
                    <a:pos x="574" y="246"/>
                  </a:cxn>
                  <a:cxn ang="0">
                    <a:pos x="494" y="197"/>
                  </a:cxn>
                  <a:cxn ang="0">
                    <a:pos x="410" y="144"/>
                  </a:cxn>
                  <a:cxn ang="0">
                    <a:pos x="319" y="94"/>
                  </a:cxn>
                  <a:cxn ang="0">
                    <a:pos x="235" y="53"/>
                  </a:cxn>
                  <a:cxn ang="0">
                    <a:pos x="152" y="22"/>
                  </a:cxn>
                  <a:cxn ang="0">
                    <a:pos x="80" y="3"/>
                  </a:cxn>
                  <a:cxn ang="0">
                    <a:pos x="23" y="3"/>
                  </a:cxn>
                  <a:cxn ang="0">
                    <a:pos x="26" y="19"/>
                  </a:cxn>
                  <a:cxn ang="0">
                    <a:pos x="91" y="45"/>
                  </a:cxn>
                  <a:cxn ang="0">
                    <a:pos x="167" y="79"/>
                  </a:cxn>
                  <a:cxn ang="0">
                    <a:pos x="255" y="121"/>
                  </a:cxn>
                  <a:cxn ang="0">
                    <a:pos x="346" y="170"/>
                  </a:cxn>
                  <a:cxn ang="0">
                    <a:pos x="437" y="227"/>
                  </a:cxn>
                  <a:cxn ang="0">
                    <a:pos x="528" y="288"/>
                  </a:cxn>
                  <a:cxn ang="0">
                    <a:pos x="608" y="349"/>
                  </a:cxn>
                </a:cxnLst>
                <a:rect l="0" t="0" r="r" b="b"/>
                <a:pathLst>
                  <a:path w="798" h="1025">
                    <a:moveTo>
                      <a:pt x="646" y="383"/>
                    </a:moveTo>
                    <a:lnTo>
                      <a:pt x="673" y="410"/>
                    </a:lnTo>
                    <a:lnTo>
                      <a:pt x="696" y="440"/>
                    </a:lnTo>
                    <a:lnTo>
                      <a:pt x="711" y="474"/>
                    </a:lnTo>
                    <a:lnTo>
                      <a:pt x="726" y="508"/>
                    </a:lnTo>
                    <a:lnTo>
                      <a:pt x="730" y="543"/>
                    </a:lnTo>
                    <a:lnTo>
                      <a:pt x="730" y="581"/>
                    </a:lnTo>
                    <a:lnTo>
                      <a:pt x="718" y="619"/>
                    </a:lnTo>
                    <a:lnTo>
                      <a:pt x="703" y="653"/>
                    </a:lnTo>
                    <a:lnTo>
                      <a:pt x="677" y="691"/>
                    </a:lnTo>
                    <a:lnTo>
                      <a:pt x="646" y="725"/>
                    </a:lnTo>
                    <a:lnTo>
                      <a:pt x="612" y="755"/>
                    </a:lnTo>
                    <a:lnTo>
                      <a:pt x="574" y="786"/>
                    </a:lnTo>
                    <a:lnTo>
                      <a:pt x="540" y="812"/>
                    </a:lnTo>
                    <a:lnTo>
                      <a:pt x="502" y="843"/>
                    </a:lnTo>
                    <a:lnTo>
                      <a:pt x="464" y="873"/>
                    </a:lnTo>
                    <a:lnTo>
                      <a:pt x="429" y="907"/>
                    </a:lnTo>
                    <a:lnTo>
                      <a:pt x="418" y="919"/>
                    </a:lnTo>
                    <a:lnTo>
                      <a:pt x="410" y="934"/>
                    </a:lnTo>
                    <a:lnTo>
                      <a:pt x="403" y="949"/>
                    </a:lnTo>
                    <a:lnTo>
                      <a:pt x="395" y="964"/>
                    </a:lnTo>
                    <a:lnTo>
                      <a:pt x="391" y="979"/>
                    </a:lnTo>
                    <a:lnTo>
                      <a:pt x="391" y="994"/>
                    </a:lnTo>
                    <a:lnTo>
                      <a:pt x="395" y="1010"/>
                    </a:lnTo>
                    <a:lnTo>
                      <a:pt x="407" y="1021"/>
                    </a:lnTo>
                    <a:lnTo>
                      <a:pt x="422" y="1025"/>
                    </a:lnTo>
                    <a:lnTo>
                      <a:pt x="437" y="1025"/>
                    </a:lnTo>
                    <a:lnTo>
                      <a:pt x="452" y="1021"/>
                    </a:lnTo>
                    <a:lnTo>
                      <a:pt x="464" y="1010"/>
                    </a:lnTo>
                    <a:lnTo>
                      <a:pt x="502" y="968"/>
                    </a:lnTo>
                    <a:lnTo>
                      <a:pt x="543" y="926"/>
                    </a:lnTo>
                    <a:lnTo>
                      <a:pt x="585" y="888"/>
                    </a:lnTo>
                    <a:lnTo>
                      <a:pt x="631" y="850"/>
                    </a:lnTo>
                    <a:lnTo>
                      <a:pt x="673" y="812"/>
                    </a:lnTo>
                    <a:lnTo>
                      <a:pt x="711" y="770"/>
                    </a:lnTo>
                    <a:lnTo>
                      <a:pt x="749" y="725"/>
                    </a:lnTo>
                    <a:lnTo>
                      <a:pt x="775" y="675"/>
                    </a:lnTo>
                    <a:lnTo>
                      <a:pt x="794" y="619"/>
                    </a:lnTo>
                    <a:lnTo>
                      <a:pt x="798" y="562"/>
                    </a:lnTo>
                    <a:lnTo>
                      <a:pt x="787" y="505"/>
                    </a:lnTo>
                    <a:lnTo>
                      <a:pt x="768" y="451"/>
                    </a:lnTo>
                    <a:lnTo>
                      <a:pt x="737" y="398"/>
                    </a:lnTo>
                    <a:lnTo>
                      <a:pt x="699" y="353"/>
                    </a:lnTo>
                    <a:lnTo>
                      <a:pt x="654" y="311"/>
                    </a:lnTo>
                    <a:lnTo>
                      <a:pt x="608" y="273"/>
                    </a:lnTo>
                    <a:lnTo>
                      <a:pt x="574" y="246"/>
                    </a:lnTo>
                    <a:lnTo>
                      <a:pt x="536" y="224"/>
                    </a:lnTo>
                    <a:lnTo>
                      <a:pt x="494" y="197"/>
                    </a:lnTo>
                    <a:lnTo>
                      <a:pt x="452" y="170"/>
                    </a:lnTo>
                    <a:lnTo>
                      <a:pt x="410" y="144"/>
                    </a:lnTo>
                    <a:lnTo>
                      <a:pt x="365" y="117"/>
                    </a:lnTo>
                    <a:lnTo>
                      <a:pt x="319" y="94"/>
                    </a:lnTo>
                    <a:lnTo>
                      <a:pt x="277" y="72"/>
                    </a:lnTo>
                    <a:lnTo>
                      <a:pt x="235" y="53"/>
                    </a:lnTo>
                    <a:lnTo>
                      <a:pt x="194" y="34"/>
                    </a:lnTo>
                    <a:lnTo>
                      <a:pt x="152" y="22"/>
                    </a:lnTo>
                    <a:lnTo>
                      <a:pt x="114" y="11"/>
                    </a:lnTo>
                    <a:lnTo>
                      <a:pt x="80" y="3"/>
                    </a:lnTo>
                    <a:lnTo>
                      <a:pt x="49" y="0"/>
                    </a:lnTo>
                    <a:lnTo>
                      <a:pt x="23" y="3"/>
                    </a:lnTo>
                    <a:lnTo>
                      <a:pt x="0" y="11"/>
                    </a:lnTo>
                    <a:lnTo>
                      <a:pt x="26" y="19"/>
                    </a:lnTo>
                    <a:lnTo>
                      <a:pt x="57" y="30"/>
                    </a:lnTo>
                    <a:lnTo>
                      <a:pt x="91" y="45"/>
                    </a:lnTo>
                    <a:lnTo>
                      <a:pt x="125" y="60"/>
                    </a:lnTo>
                    <a:lnTo>
                      <a:pt x="167" y="79"/>
                    </a:lnTo>
                    <a:lnTo>
                      <a:pt x="209" y="98"/>
                    </a:lnTo>
                    <a:lnTo>
                      <a:pt x="255" y="121"/>
                    </a:lnTo>
                    <a:lnTo>
                      <a:pt x="300" y="144"/>
                    </a:lnTo>
                    <a:lnTo>
                      <a:pt x="346" y="170"/>
                    </a:lnTo>
                    <a:lnTo>
                      <a:pt x="391" y="197"/>
                    </a:lnTo>
                    <a:lnTo>
                      <a:pt x="437" y="227"/>
                    </a:lnTo>
                    <a:lnTo>
                      <a:pt x="483" y="258"/>
                    </a:lnTo>
                    <a:lnTo>
                      <a:pt x="528" y="288"/>
                    </a:lnTo>
                    <a:lnTo>
                      <a:pt x="570" y="319"/>
                    </a:lnTo>
                    <a:lnTo>
                      <a:pt x="608" y="349"/>
                    </a:lnTo>
                    <a:lnTo>
                      <a:pt x="646" y="383"/>
                    </a:lnTo>
                    <a:close/>
                  </a:path>
                </a:pathLst>
              </a:custGeom>
              <a:solidFill>
                <a:srgbClr val="C9E8FF"/>
              </a:solidFill>
              <a:ln w="9525">
                <a:noFill/>
                <a:round/>
                <a:headEnd/>
                <a:tailEnd/>
              </a:ln>
            </p:spPr>
            <p:txBody>
              <a:bodyPr/>
              <a:lstStyle/>
              <a:p>
                <a:endParaRPr lang="en-US"/>
              </a:p>
            </p:txBody>
          </p:sp>
          <p:sp>
            <p:nvSpPr>
              <p:cNvPr id="172189" name="Freeform 157"/>
              <p:cNvSpPr>
                <a:spLocks noChangeAspect="1"/>
              </p:cNvSpPr>
              <p:nvPr/>
            </p:nvSpPr>
            <p:spPr bwMode="auto">
              <a:xfrm>
                <a:off x="2197" y="17517"/>
                <a:ext cx="270" cy="619"/>
              </a:xfrm>
              <a:custGeom>
                <a:avLst/>
                <a:gdLst/>
                <a:ahLst/>
                <a:cxnLst>
                  <a:cxn ang="0">
                    <a:pos x="102" y="46"/>
                  </a:cxn>
                  <a:cxn ang="0">
                    <a:pos x="95" y="27"/>
                  </a:cxn>
                  <a:cxn ang="0">
                    <a:pos x="83" y="12"/>
                  </a:cxn>
                  <a:cxn ang="0">
                    <a:pos x="64" y="4"/>
                  </a:cxn>
                  <a:cxn ang="0">
                    <a:pos x="45" y="0"/>
                  </a:cxn>
                  <a:cxn ang="0">
                    <a:pos x="26" y="8"/>
                  </a:cxn>
                  <a:cxn ang="0">
                    <a:pos x="11" y="19"/>
                  </a:cxn>
                  <a:cxn ang="0">
                    <a:pos x="0" y="38"/>
                  </a:cxn>
                  <a:cxn ang="0">
                    <a:pos x="0" y="57"/>
                  </a:cxn>
                  <a:cxn ang="0">
                    <a:pos x="19" y="141"/>
                  </a:cxn>
                  <a:cxn ang="0">
                    <a:pos x="49" y="236"/>
                  </a:cxn>
                  <a:cxn ang="0">
                    <a:pos x="87" y="331"/>
                  </a:cxn>
                  <a:cxn ang="0">
                    <a:pos x="133" y="422"/>
                  </a:cxn>
                  <a:cxn ang="0">
                    <a:pos x="178" y="502"/>
                  </a:cxn>
                  <a:cxn ang="0">
                    <a:pos x="220" y="566"/>
                  </a:cxn>
                  <a:cxn ang="0">
                    <a:pos x="251" y="608"/>
                  </a:cxn>
                  <a:cxn ang="0">
                    <a:pos x="270" y="619"/>
                  </a:cxn>
                  <a:cxn ang="0">
                    <a:pos x="262" y="578"/>
                  </a:cxn>
                  <a:cxn ang="0">
                    <a:pos x="243" y="525"/>
                  </a:cxn>
                  <a:cxn ang="0">
                    <a:pos x="220" y="456"/>
                  </a:cxn>
                  <a:cxn ang="0">
                    <a:pos x="194" y="376"/>
                  </a:cxn>
                  <a:cxn ang="0">
                    <a:pos x="167" y="293"/>
                  </a:cxn>
                  <a:cxn ang="0">
                    <a:pos x="140" y="209"/>
                  </a:cxn>
                  <a:cxn ang="0">
                    <a:pos x="118" y="126"/>
                  </a:cxn>
                  <a:cxn ang="0">
                    <a:pos x="102" y="46"/>
                  </a:cxn>
                </a:cxnLst>
                <a:rect l="0" t="0" r="r" b="b"/>
                <a:pathLst>
                  <a:path w="270" h="619">
                    <a:moveTo>
                      <a:pt x="102" y="46"/>
                    </a:moveTo>
                    <a:lnTo>
                      <a:pt x="95" y="27"/>
                    </a:lnTo>
                    <a:lnTo>
                      <a:pt x="83" y="12"/>
                    </a:lnTo>
                    <a:lnTo>
                      <a:pt x="64" y="4"/>
                    </a:lnTo>
                    <a:lnTo>
                      <a:pt x="45" y="0"/>
                    </a:lnTo>
                    <a:lnTo>
                      <a:pt x="26" y="8"/>
                    </a:lnTo>
                    <a:lnTo>
                      <a:pt x="11" y="19"/>
                    </a:lnTo>
                    <a:lnTo>
                      <a:pt x="0" y="38"/>
                    </a:lnTo>
                    <a:lnTo>
                      <a:pt x="0" y="57"/>
                    </a:lnTo>
                    <a:lnTo>
                      <a:pt x="19" y="141"/>
                    </a:lnTo>
                    <a:lnTo>
                      <a:pt x="49" y="236"/>
                    </a:lnTo>
                    <a:lnTo>
                      <a:pt x="87" y="331"/>
                    </a:lnTo>
                    <a:lnTo>
                      <a:pt x="133" y="422"/>
                    </a:lnTo>
                    <a:lnTo>
                      <a:pt x="178" y="502"/>
                    </a:lnTo>
                    <a:lnTo>
                      <a:pt x="220" y="566"/>
                    </a:lnTo>
                    <a:lnTo>
                      <a:pt x="251" y="608"/>
                    </a:lnTo>
                    <a:lnTo>
                      <a:pt x="270" y="619"/>
                    </a:lnTo>
                    <a:lnTo>
                      <a:pt x="262" y="578"/>
                    </a:lnTo>
                    <a:lnTo>
                      <a:pt x="243" y="525"/>
                    </a:lnTo>
                    <a:lnTo>
                      <a:pt x="220" y="456"/>
                    </a:lnTo>
                    <a:lnTo>
                      <a:pt x="194" y="376"/>
                    </a:lnTo>
                    <a:lnTo>
                      <a:pt x="167" y="293"/>
                    </a:lnTo>
                    <a:lnTo>
                      <a:pt x="140" y="209"/>
                    </a:lnTo>
                    <a:lnTo>
                      <a:pt x="118" y="126"/>
                    </a:lnTo>
                    <a:lnTo>
                      <a:pt x="102" y="46"/>
                    </a:lnTo>
                    <a:close/>
                  </a:path>
                </a:pathLst>
              </a:custGeom>
              <a:solidFill>
                <a:srgbClr val="000000"/>
              </a:solidFill>
              <a:ln w="9525">
                <a:noFill/>
                <a:round/>
                <a:headEnd/>
                <a:tailEnd/>
              </a:ln>
            </p:spPr>
            <p:txBody>
              <a:bodyPr/>
              <a:lstStyle/>
              <a:p>
                <a:endParaRPr lang="en-US"/>
              </a:p>
            </p:txBody>
          </p:sp>
          <p:sp>
            <p:nvSpPr>
              <p:cNvPr id="172190" name="Freeform 158"/>
              <p:cNvSpPr>
                <a:spLocks noChangeAspect="1"/>
              </p:cNvSpPr>
              <p:nvPr/>
            </p:nvSpPr>
            <p:spPr bwMode="auto">
              <a:xfrm>
                <a:off x="2079" y="17187"/>
                <a:ext cx="140" cy="312"/>
              </a:xfrm>
              <a:custGeom>
                <a:avLst/>
                <a:gdLst/>
                <a:ahLst/>
                <a:cxnLst>
                  <a:cxn ang="0">
                    <a:pos x="72" y="34"/>
                  </a:cxn>
                  <a:cxn ang="0">
                    <a:pos x="68" y="19"/>
                  </a:cxn>
                  <a:cxn ang="0">
                    <a:pos x="57" y="8"/>
                  </a:cxn>
                  <a:cxn ang="0">
                    <a:pos x="45" y="0"/>
                  </a:cxn>
                  <a:cxn ang="0">
                    <a:pos x="30" y="0"/>
                  </a:cxn>
                  <a:cxn ang="0">
                    <a:pos x="19" y="4"/>
                  </a:cxn>
                  <a:cxn ang="0">
                    <a:pos x="7" y="12"/>
                  </a:cxn>
                  <a:cxn ang="0">
                    <a:pos x="0" y="23"/>
                  </a:cxn>
                  <a:cxn ang="0">
                    <a:pos x="0" y="38"/>
                  </a:cxn>
                  <a:cxn ang="0">
                    <a:pos x="0" y="80"/>
                  </a:cxn>
                  <a:cxn ang="0">
                    <a:pos x="11" y="125"/>
                  </a:cxn>
                  <a:cxn ang="0">
                    <a:pos x="26" y="171"/>
                  </a:cxn>
                  <a:cxn ang="0">
                    <a:pos x="45" y="217"/>
                  </a:cxn>
                  <a:cxn ang="0">
                    <a:pos x="68" y="258"/>
                  </a:cxn>
                  <a:cxn ang="0">
                    <a:pos x="91" y="289"/>
                  </a:cxn>
                  <a:cxn ang="0">
                    <a:pos x="118" y="308"/>
                  </a:cxn>
                  <a:cxn ang="0">
                    <a:pos x="137" y="312"/>
                  </a:cxn>
                  <a:cxn ang="0">
                    <a:pos x="140" y="251"/>
                  </a:cxn>
                  <a:cxn ang="0">
                    <a:pos x="121" y="179"/>
                  </a:cxn>
                  <a:cxn ang="0">
                    <a:pos x="99" y="106"/>
                  </a:cxn>
                  <a:cxn ang="0">
                    <a:pos x="72" y="34"/>
                  </a:cxn>
                </a:cxnLst>
                <a:rect l="0" t="0" r="r" b="b"/>
                <a:pathLst>
                  <a:path w="140" h="312">
                    <a:moveTo>
                      <a:pt x="72" y="34"/>
                    </a:moveTo>
                    <a:lnTo>
                      <a:pt x="68" y="19"/>
                    </a:lnTo>
                    <a:lnTo>
                      <a:pt x="57" y="8"/>
                    </a:lnTo>
                    <a:lnTo>
                      <a:pt x="45" y="0"/>
                    </a:lnTo>
                    <a:lnTo>
                      <a:pt x="30" y="0"/>
                    </a:lnTo>
                    <a:lnTo>
                      <a:pt x="19" y="4"/>
                    </a:lnTo>
                    <a:lnTo>
                      <a:pt x="7" y="12"/>
                    </a:lnTo>
                    <a:lnTo>
                      <a:pt x="0" y="23"/>
                    </a:lnTo>
                    <a:lnTo>
                      <a:pt x="0" y="38"/>
                    </a:lnTo>
                    <a:lnTo>
                      <a:pt x="0" y="80"/>
                    </a:lnTo>
                    <a:lnTo>
                      <a:pt x="11" y="125"/>
                    </a:lnTo>
                    <a:lnTo>
                      <a:pt x="26" y="171"/>
                    </a:lnTo>
                    <a:lnTo>
                      <a:pt x="45" y="217"/>
                    </a:lnTo>
                    <a:lnTo>
                      <a:pt x="68" y="258"/>
                    </a:lnTo>
                    <a:lnTo>
                      <a:pt x="91" y="289"/>
                    </a:lnTo>
                    <a:lnTo>
                      <a:pt x="118" y="308"/>
                    </a:lnTo>
                    <a:lnTo>
                      <a:pt x="137" y="312"/>
                    </a:lnTo>
                    <a:lnTo>
                      <a:pt x="140" y="251"/>
                    </a:lnTo>
                    <a:lnTo>
                      <a:pt x="121" y="179"/>
                    </a:lnTo>
                    <a:lnTo>
                      <a:pt x="99" y="106"/>
                    </a:lnTo>
                    <a:lnTo>
                      <a:pt x="72" y="34"/>
                    </a:lnTo>
                    <a:close/>
                  </a:path>
                </a:pathLst>
              </a:custGeom>
              <a:solidFill>
                <a:srgbClr val="000000"/>
              </a:solidFill>
              <a:ln w="9525">
                <a:noFill/>
                <a:round/>
                <a:headEnd/>
                <a:tailEnd/>
              </a:ln>
            </p:spPr>
            <p:txBody>
              <a:bodyPr/>
              <a:lstStyle/>
              <a:p>
                <a:endParaRPr lang="en-US"/>
              </a:p>
            </p:txBody>
          </p:sp>
          <p:sp>
            <p:nvSpPr>
              <p:cNvPr id="172191" name="Freeform 159"/>
              <p:cNvSpPr>
                <a:spLocks noChangeAspect="1"/>
              </p:cNvSpPr>
              <p:nvPr/>
            </p:nvSpPr>
            <p:spPr bwMode="auto">
              <a:xfrm>
                <a:off x="1965" y="16959"/>
                <a:ext cx="121" cy="179"/>
              </a:xfrm>
              <a:custGeom>
                <a:avLst/>
                <a:gdLst/>
                <a:ahLst/>
                <a:cxnLst>
                  <a:cxn ang="0">
                    <a:pos x="64" y="23"/>
                  </a:cxn>
                  <a:cxn ang="0">
                    <a:pos x="64" y="27"/>
                  </a:cxn>
                  <a:cxn ang="0">
                    <a:pos x="64" y="27"/>
                  </a:cxn>
                  <a:cxn ang="0">
                    <a:pos x="64" y="27"/>
                  </a:cxn>
                  <a:cxn ang="0">
                    <a:pos x="64" y="27"/>
                  </a:cxn>
                  <a:cxn ang="0">
                    <a:pos x="61" y="15"/>
                  </a:cxn>
                  <a:cxn ang="0">
                    <a:pos x="49" y="4"/>
                  </a:cxn>
                  <a:cxn ang="0">
                    <a:pos x="38" y="0"/>
                  </a:cxn>
                  <a:cxn ang="0">
                    <a:pos x="23" y="0"/>
                  </a:cxn>
                  <a:cxn ang="0">
                    <a:pos x="11" y="4"/>
                  </a:cxn>
                  <a:cxn ang="0">
                    <a:pos x="4" y="15"/>
                  </a:cxn>
                  <a:cxn ang="0">
                    <a:pos x="0" y="27"/>
                  </a:cxn>
                  <a:cxn ang="0">
                    <a:pos x="0" y="38"/>
                  </a:cxn>
                  <a:cxn ang="0">
                    <a:pos x="4" y="57"/>
                  </a:cxn>
                  <a:cxn ang="0">
                    <a:pos x="11" y="80"/>
                  </a:cxn>
                  <a:cxn ang="0">
                    <a:pos x="26" y="107"/>
                  </a:cxn>
                  <a:cxn ang="0">
                    <a:pos x="45" y="129"/>
                  </a:cxn>
                  <a:cxn ang="0">
                    <a:pos x="64" y="152"/>
                  </a:cxn>
                  <a:cxn ang="0">
                    <a:pos x="87" y="167"/>
                  </a:cxn>
                  <a:cxn ang="0">
                    <a:pos x="106" y="179"/>
                  </a:cxn>
                  <a:cxn ang="0">
                    <a:pos x="121" y="179"/>
                  </a:cxn>
                  <a:cxn ang="0">
                    <a:pos x="118" y="141"/>
                  </a:cxn>
                  <a:cxn ang="0">
                    <a:pos x="102" y="95"/>
                  </a:cxn>
                  <a:cxn ang="0">
                    <a:pos x="80" y="53"/>
                  </a:cxn>
                  <a:cxn ang="0">
                    <a:pos x="64" y="23"/>
                  </a:cxn>
                </a:cxnLst>
                <a:rect l="0" t="0" r="r" b="b"/>
                <a:pathLst>
                  <a:path w="121" h="179">
                    <a:moveTo>
                      <a:pt x="64" y="23"/>
                    </a:moveTo>
                    <a:lnTo>
                      <a:pt x="64" y="27"/>
                    </a:lnTo>
                    <a:lnTo>
                      <a:pt x="64" y="27"/>
                    </a:lnTo>
                    <a:lnTo>
                      <a:pt x="64" y="27"/>
                    </a:lnTo>
                    <a:lnTo>
                      <a:pt x="64" y="27"/>
                    </a:lnTo>
                    <a:lnTo>
                      <a:pt x="61" y="15"/>
                    </a:lnTo>
                    <a:lnTo>
                      <a:pt x="49" y="4"/>
                    </a:lnTo>
                    <a:lnTo>
                      <a:pt x="38" y="0"/>
                    </a:lnTo>
                    <a:lnTo>
                      <a:pt x="23" y="0"/>
                    </a:lnTo>
                    <a:lnTo>
                      <a:pt x="11" y="4"/>
                    </a:lnTo>
                    <a:lnTo>
                      <a:pt x="4" y="15"/>
                    </a:lnTo>
                    <a:lnTo>
                      <a:pt x="0" y="27"/>
                    </a:lnTo>
                    <a:lnTo>
                      <a:pt x="0" y="38"/>
                    </a:lnTo>
                    <a:lnTo>
                      <a:pt x="4" y="57"/>
                    </a:lnTo>
                    <a:lnTo>
                      <a:pt x="11" y="80"/>
                    </a:lnTo>
                    <a:lnTo>
                      <a:pt x="26" y="107"/>
                    </a:lnTo>
                    <a:lnTo>
                      <a:pt x="45" y="129"/>
                    </a:lnTo>
                    <a:lnTo>
                      <a:pt x="64" y="152"/>
                    </a:lnTo>
                    <a:lnTo>
                      <a:pt x="87" y="167"/>
                    </a:lnTo>
                    <a:lnTo>
                      <a:pt x="106" y="179"/>
                    </a:lnTo>
                    <a:lnTo>
                      <a:pt x="121" y="179"/>
                    </a:lnTo>
                    <a:lnTo>
                      <a:pt x="118" y="141"/>
                    </a:lnTo>
                    <a:lnTo>
                      <a:pt x="102" y="95"/>
                    </a:lnTo>
                    <a:lnTo>
                      <a:pt x="80" y="53"/>
                    </a:lnTo>
                    <a:lnTo>
                      <a:pt x="64" y="23"/>
                    </a:lnTo>
                    <a:close/>
                  </a:path>
                </a:pathLst>
              </a:custGeom>
              <a:solidFill>
                <a:srgbClr val="000000"/>
              </a:solidFill>
              <a:ln w="9525">
                <a:noFill/>
                <a:round/>
                <a:headEnd/>
                <a:tailEnd/>
              </a:ln>
            </p:spPr>
            <p:txBody>
              <a:bodyPr/>
              <a:lstStyle/>
              <a:p>
                <a:endParaRPr lang="en-US"/>
              </a:p>
            </p:txBody>
          </p:sp>
          <p:sp>
            <p:nvSpPr>
              <p:cNvPr id="172192" name="Freeform 160"/>
              <p:cNvSpPr>
                <a:spLocks noChangeAspect="1"/>
              </p:cNvSpPr>
              <p:nvPr/>
            </p:nvSpPr>
            <p:spPr bwMode="auto">
              <a:xfrm>
                <a:off x="1862" y="16811"/>
                <a:ext cx="167" cy="118"/>
              </a:xfrm>
              <a:custGeom>
                <a:avLst/>
                <a:gdLst/>
                <a:ahLst/>
                <a:cxnLst>
                  <a:cxn ang="0">
                    <a:pos x="133" y="88"/>
                  </a:cxn>
                  <a:cxn ang="0">
                    <a:pos x="148" y="80"/>
                  </a:cxn>
                  <a:cxn ang="0">
                    <a:pos x="164" y="69"/>
                  </a:cxn>
                  <a:cxn ang="0">
                    <a:pos x="167" y="53"/>
                  </a:cxn>
                  <a:cxn ang="0">
                    <a:pos x="167" y="38"/>
                  </a:cxn>
                  <a:cxn ang="0">
                    <a:pos x="160" y="19"/>
                  </a:cxn>
                  <a:cxn ang="0">
                    <a:pos x="148" y="8"/>
                  </a:cxn>
                  <a:cxn ang="0">
                    <a:pos x="133" y="0"/>
                  </a:cxn>
                  <a:cxn ang="0">
                    <a:pos x="114" y="0"/>
                  </a:cxn>
                  <a:cxn ang="0">
                    <a:pos x="107" y="0"/>
                  </a:cxn>
                  <a:cxn ang="0">
                    <a:pos x="91" y="4"/>
                  </a:cxn>
                  <a:cxn ang="0">
                    <a:pos x="69" y="12"/>
                  </a:cxn>
                  <a:cxn ang="0">
                    <a:pos x="42" y="27"/>
                  </a:cxn>
                  <a:cxn ang="0">
                    <a:pos x="19" y="50"/>
                  </a:cxn>
                  <a:cxn ang="0">
                    <a:pos x="8" y="72"/>
                  </a:cxn>
                  <a:cxn ang="0">
                    <a:pos x="0" y="95"/>
                  </a:cxn>
                  <a:cxn ang="0">
                    <a:pos x="0" y="103"/>
                  </a:cxn>
                  <a:cxn ang="0">
                    <a:pos x="11" y="110"/>
                  </a:cxn>
                  <a:cxn ang="0">
                    <a:pos x="27" y="118"/>
                  </a:cxn>
                  <a:cxn ang="0">
                    <a:pos x="42" y="118"/>
                  </a:cxn>
                  <a:cxn ang="0">
                    <a:pos x="57" y="118"/>
                  </a:cxn>
                  <a:cxn ang="0">
                    <a:pos x="76" y="110"/>
                  </a:cxn>
                  <a:cxn ang="0">
                    <a:pos x="95" y="107"/>
                  </a:cxn>
                  <a:cxn ang="0">
                    <a:pos x="114" y="99"/>
                  </a:cxn>
                  <a:cxn ang="0">
                    <a:pos x="133" y="88"/>
                  </a:cxn>
                </a:cxnLst>
                <a:rect l="0" t="0" r="r" b="b"/>
                <a:pathLst>
                  <a:path w="167" h="118">
                    <a:moveTo>
                      <a:pt x="133" y="88"/>
                    </a:moveTo>
                    <a:lnTo>
                      <a:pt x="148" y="80"/>
                    </a:lnTo>
                    <a:lnTo>
                      <a:pt x="164" y="69"/>
                    </a:lnTo>
                    <a:lnTo>
                      <a:pt x="167" y="53"/>
                    </a:lnTo>
                    <a:lnTo>
                      <a:pt x="167" y="38"/>
                    </a:lnTo>
                    <a:lnTo>
                      <a:pt x="160" y="19"/>
                    </a:lnTo>
                    <a:lnTo>
                      <a:pt x="148" y="8"/>
                    </a:lnTo>
                    <a:lnTo>
                      <a:pt x="133" y="0"/>
                    </a:lnTo>
                    <a:lnTo>
                      <a:pt x="114" y="0"/>
                    </a:lnTo>
                    <a:lnTo>
                      <a:pt x="107" y="0"/>
                    </a:lnTo>
                    <a:lnTo>
                      <a:pt x="91" y="4"/>
                    </a:lnTo>
                    <a:lnTo>
                      <a:pt x="69" y="12"/>
                    </a:lnTo>
                    <a:lnTo>
                      <a:pt x="42" y="27"/>
                    </a:lnTo>
                    <a:lnTo>
                      <a:pt x="19" y="50"/>
                    </a:lnTo>
                    <a:lnTo>
                      <a:pt x="8" y="72"/>
                    </a:lnTo>
                    <a:lnTo>
                      <a:pt x="0" y="95"/>
                    </a:lnTo>
                    <a:lnTo>
                      <a:pt x="0" y="103"/>
                    </a:lnTo>
                    <a:lnTo>
                      <a:pt x="11" y="110"/>
                    </a:lnTo>
                    <a:lnTo>
                      <a:pt x="27" y="118"/>
                    </a:lnTo>
                    <a:lnTo>
                      <a:pt x="42" y="118"/>
                    </a:lnTo>
                    <a:lnTo>
                      <a:pt x="57" y="118"/>
                    </a:lnTo>
                    <a:lnTo>
                      <a:pt x="76" y="110"/>
                    </a:lnTo>
                    <a:lnTo>
                      <a:pt x="95" y="107"/>
                    </a:lnTo>
                    <a:lnTo>
                      <a:pt x="114" y="99"/>
                    </a:lnTo>
                    <a:lnTo>
                      <a:pt x="133" y="88"/>
                    </a:lnTo>
                    <a:close/>
                  </a:path>
                </a:pathLst>
              </a:custGeom>
              <a:solidFill>
                <a:srgbClr val="000000"/>
              </a:solidFill>
              <a:ln w="9525">
                <a:noFill/>
                <a:round/>
                <a:headEnd/>
                <a:tailEnd/>
              </a:ln>
            </p:spPr>
            <p:txBody>
              <a:bodyPr/>
              <a:lstStyle/>
              <a:p>
                <a:endParaRPr lang="en-US"/>
              </a:p>
            </p:txBody>
          </p:sp>
          <p:sp>
            <p:nvSpPr>
              <p:cNvPr id="172193" name="Freeform 161"/>
              <p:cNvSpPr>
                <a:spLocks noChangeAspect="1"/>
              </p:cNvSpPr>
              <p:nvPr/>
            </p:nvSpPr>
            <p:spPr bwMode="auto">
              <a:xfrm>
                <a:off x="1079" y="16614"/>
                <a:ext cx="642" cy="778"/>
              </a:xfrm>
              <a:custGeom>
                <a:avLst/>
                <a:gdLst/>
                <a:ahLst/>
                <a:cxnLst>
                  <a:cxn ang="0">
                    <a:pos x="236" y="117"/>
                  </a:cxn>
                  <a:cxn ang="0">
                    <a:pos x="190" y="152"/>
                  </a:cxn>
                  <a:cxn ang="0">
                    <a:pos x="148" y="190"/>
                  </a:cxn>
                  <a:cxn ang="0">
                    <a:pos x="106" y="235"/>
                  </a:cxn>
                  <a:cxn ang="0">
                    <a:pos x="72" y="281"/>
                  </a:cxn>
                  <a:cxn ang="0">
                    <a:pos x="45" y="330"/>
                  </a:cxn>
                  <a:cxn ang="0">
                    <a:pos x="23" y="379"/>
                  </a:cxn>
                  <a:cxn ang="0">
                    <a:pos x="7" y="429"/>
                  </a:cxn>
                  <a:cxn ang="0">
                    <a:pos x="0" y="482"/>
                  </a:cxn>
                  <a:cxn ang="0">
                    <a:pos x="7" y="562"/>
                  </a:cxn>
                  <a:cxn ang="0">
                    <a:pos x="38" y="626"/>
                  </a:cxn>
                  <a:cxn ang="0">
                    <a:pos x="83" y="683"/>
                  </a:cxn>
                  <a:cxn ang="0">
                    <a:pos x="141" y="725"/>
                  </a:cxn>
                  <a:cxn ang="0">
                    <a:pos x="209" y="755"/>
                  </a:cxn>
                  <a:cxn ang="0">
                    <a:pos x="285" y="774"/>
                  </a:cxn>
                  <a:cxn ang="0">
                    <a:pos x="357" y="778"/>
                  </a:cxn>
                  <a:cxn ang="0">
                    <a:pos x="429" y="767"/>
                  </a:cxn>
                  <a:cxn ang="0">
                    <a:pos x="445" y="767"/>
                  </a:cxn>
                  <a:cxn ang="0">
                    <a:pos x="460" y="759"/>
                  </a:cxn>
                  <a:cxn ang="0">
                    <a:pos x="471" y="744"/>
                  </a:cxn>
                  <a:cxn ang="0">
                    <a:pos x="475" y="729"/>
                  </a:cxn>
                  <a:cxn ang="0">
                    <a:pos x="471" y="721"/>
                  </a:cxn>
                  <a:cxn ang="0">
                    <a:pos x="460" y="721"/>
                  </a:cxn>
                  <a:cxn ang="0">
                    <a:pos x="445" y="717"/>
                  </a:cxn>
                  <a:cxn ang="0">
                    <a:pos x="426" y="717"/>
                  </a:cxn>
                  <a:cxn ang="0">
                    <a:pos x="403" y="717"/>
                  </a:cxn>
                  <a:cxn ang="0">
                    <a:pos x="384" y="717"/>
                  </a:cxn>
                  <a:cxn ang="0">
                    <a:pos x="365" y="717"/>
                  </a:cxn>
                  <a:cxn ang="0">
                    <a:pos x="353" y="717"/>
                  </a:cxn>
                  <a:cxn ang="0">
                    <a:pos x="315" y="714"/>
                  </a:cxn>
                  <a:cxn ang="0">
                    <a:pos x="281" y="710"/>
                  </a:cxn>
                  <a:cxn ang="0">
                    <a:pos x="243" y="706"/>
                  </a:cxn>
                  <a:cxn ang="0">
                    <a:pos x="205" y="695"/>
                  </a:cxn>
                  <a:cxn ang="0">
                    <a:pos x="167" y="683"/>
                  </a:cxn>
                  <a:cxn ang="0">
                    <a:pos x="129" y="657"/>
                  </a:cxn>
                  <a:cxn ang="0">
                    <a:pos x="95" y="623"/>
                  </a:cxn>
                  <a:cxn ang="0">
                    <a:pos x="57" y="573"/>
                  </a:cxn>
                  <a:cxn ang="0">
                    <a:pos x="49" y="516"/>
                  </a:cxn>
                  <a:cxn ang="0">
                    <a:pos x="53" y="463"/>
                  </a:cxn>
                  <a:cxn ang="0">
                    <a:pos x="68" y="410"/>
                  </a:cxn>
                  <a:cxn ang="0">
                    <a:pos x="91" y="360"/>
                  </a:cxn>
                  <a:cxn ang="0">
                    <a:pos x="125" y="315"/>
                  </a:cxn>
                  <a:cxn ang="0">
                    <a:pos x="163" y="269"/>
                  </a:cxn>
                  <a:cxn ang="0">
                    <a:pos x="205" y="231"/>
                  </a:cxn>
                  <a:cxn ang="0">
                    <a:pos x="255" y="193"/>
                  </a:cxn>
                  <a:cxn ang="0">
                    <a:pos x="304" y="159"/>
                  </a:cxn>
                  <a:cxn ang="0">
                    <a:pos x="357" y="129"/>
                  </a:cxn>
                  <a:cxn ang="0">
                    <a:pos x="410" y="102"/>
                  </a:cxn>
                  <a:cxn ang="0">
                    <a:pos x="460" y="79"/>
                  </a:cxn>
                  <a:cxn ang="0">
                    <a:pos x="513" y="61"/>
                  </a:cxn>
                  <a:cxn ang="0">
                    <a:pos x="559" y="42"/>
                  </a:cxn>
                  <a:cxn ang="0">
                    <a:pos x="604" y="30"/>
                  </a:cxn>
                  <a:cxn ang="0">
                    <a:pos x="642" y="23"/>
                  </a:cxn>
                  <a:cxn ang="0">
                    <a:pos x="616" y="7"/>
                  </a:cxn>
                  <a:cxn ang="0">
                    <a:pos x="574" y="0"/>
                  </a:cxn>
                  <a:cxn ang="0">
                    <a:pos x="525" y="7"/>
                  </a:cxn>
                  <a:cxn ang="0">
                    <a:pos x="468" y="19"/>
                  </a:cxn>
                  <a:cxn ang="0">
                    <a:pos x="403" y="38"/>
                  </a:cxn>
                  <a:cxn ang="0">
                    <a:pos x="342" y="61"/>
                  </a:cxn>
                  <a:cxn ang="0">
                    <a:pos x="285" y="91"/>
                  </a:cxn>
                  <a:cxn ang="0">
                    <a:pos x="236" y="117"/>
                  </a:cxn>
                </a:cxnLst>
                <a:rect l="0" t="0" r="r" b="b"/>
                <a:pathLst>
                  <a:path w="642" h="778">
                    <a:moveTo>
                      <a:pt x="236" y="117"/>
                    </a:moveTo>
                    <a:lnTo>
                      <a:pt x="190" y="152"/>
                    </a:lnTo>
                    <a:lnTo>
                      <a:pt x="148" y="190"/>
                    </a:lnTo>
                    <a:lnTo>
                      <a:pt x="106" y="235"/>
                    </a:lnTo>
                    <a:lnTo>
                      <a:pt x="72" y="281"/>
                    </a:lnTo>
                    <a:lnTo>
                      <a:pt x="45" y="330"/>
                    </a:lnTo>
                    <a:lnTo>
                      <a:pt x="23" y="379"/>
                    </a:lnTo>
                    <a:lnTo>
                      <a:pt x="7" y="429"/>
                    </a:lnTo>
                    <a:lnTo>
                      <a:pt x="0" y="482"/>
                    </a:lnTo>
                    <a:lnTo>
                      <a:pt x="7" y="562"/>
                    </a:lnTo>
                    <a:lnTo>
                      <a:pt x="38" y="626"/>
                    </a:lnTo>
                    <a:lnTo>
                      <a:pt x="83" y="683"/>
                    </a:lnTo>
                    <a:lnTo>
                      <a:pt x="141" y="725"/>
                    </a:lnTo>
                    <a:lnTo>
                      <a:pt x="209" y="755"/>
                    </a:lnTo>
                    <a:lnTo>
                      <a:pt x="285" y="774"/>
                    </a:lnTo>
                    <a:lnTo>
                      <a:pt x="357" y="778"/>
                    </a:lnTo>
                    <a:lnTo>
                      <a:pt x="429" y="767"/>
                    </a:lnTo>
                    <a:lnTo>
                      <a:pt x="445" y="767"/>
                    </a:lnTo>
                    <a:lnTo>
                      <a:pt x="460" y="759"/>
                    </a:lnTo>
                    <a:lnTo>
                      <a:pt x="471" y="744"/>
                    </a:lnTo>
                    <a:lnTo>
                      <a:pt x="475" y="729"/>
                    </a:lnTo>
                    <a:lnTo>
                      <a:pt x="471" y="721"/>
                    </a:lnTo>
                    <a:lnTo>
                      <a:pt x="460" y="721"/>
                    </a:lnTo>
                    <a:lnTo>
                      <a:pt x="445" y="717"/>
                    </a:lnTo>
                    <a:lnTo>
                      <a:pt x="426" y="717"/>
                    </a:lnTo>
                    <a:lnTo>
                      <a:pt x="403" y="717"/>
                    </a:lnTo>
                    <a:lnTo>
                      <a:pt x="384" y="717"/>
                    </a:lnTo>
                    <a:lnTo>
                      <a:pt x="365" y="717"/>
                    </a:lnTo>
                    <a:lnTo>
                      <a:pt x="353" y="717"/>
                    </a:lnTo>
                    <a:lnTo>
                      <a:pt x="315" y="714"/>
                    </a:lnTo>
                    <a:lnTo>
                      <a:pt x="281" y="710"/>
                    </a:lnTo>
                    <a:lnTo>
                      <a:pt x="243" y="706"/>
                    </a:lnTo>
                    <a:lnTo>
                      <a:pt x="205" y="695"/>
                    </a:lnTo>
                    <a:lnTo>
                      <a:pt x="167" y="683"/>
                    </a:lnTo>
                    <a:lnTo>
                      <a:pt x="129" y="657"/>
                    </a:lnTo>
                    <a:lnTo>
                      <a:pt x="95" y="623"/>
                    </a:lnTo>
                    <a:lnTo>
                      <a:pt x="57" y="573"/>
                    </a:lnTo>
                    <a:lnTo>
                      <a:pt x="49" y="516"/>
                    </a:lnTo>
                    <a:lnTo>
                      <a:pt x="53" y="463"/>
                    </a:lnTo>
                    <a:lnTo>
                      <a:pt x="68" y="410"/>
                    </a:lnTo>
                    <a:lnTo>
                      <a:pt x="91" y="360"/>
                    </a:lnTo>
                    <a:lnTo>
                      <a:pt x="125" y="315"/>
                    </a:lnTo>
                    <a:lnTo>
                      <a:pt x="163" y="269"/>
                    </a:lnTo>
                    <a:lnTo>
                      <a:pt x="205" y="231"/>
                    </a:lnTo>
                    <a:lnTo>
                      <a:pt x="255" y="193"/>
                    </a:lnTo>
                    <a:lnTo>
                      <a:pt x="304" y="159"/>
                    </a:lnTo>
                    <a:lnTo>
                      <a:pt x="357" y="129"/>
                    </a:lnTo>
                    <a:lnTo>
                      <a:pt x="410" y="102"/>
                    </a:lnTo>
                    <a:lnTo>
                      <a:pt x="460" y="79"/>
                    </a:lnTo>
                    <a:lnTo>
                      <a:pt x="513" y="61"/>
                    </a:lnTo>
                    <a:lnTo>
                      <a:pt x="559" y="42"/>
                    </a:lnTo>
                    <a:lnTo>
                      <a:pt x="604" y="30"/>
                    </a:lnTo>
                    <a:lnTo>
                      <a:pt x="642" y="23"/>
                    </a:lnTo>
                    <a:lnTo>
                      <a:pt x="616" y="7"/>
                    </a:lnTo>
                    <a:lnTo>
                      <a:pt x="574" y="0"/>
                    </a:lnTo>
                    <a:lnTo>
                      <a:pt x="525" y="7"/>
                    </a:lnTo>
                    <a:lnTo>
                      <a:pt x="468" y="19"/>
                    </a:lnTo>
                    <a:lnTo>
                      <a:pt x="403" y="38"/>
                    </a:lnTo>
                    <a:lnTo>
                      <a:pt x="342" y="61"/>
                    </a:lnTo>
                    <a:lnTo>
                      <a:pt x="285" y="91"/>
                    </a:lnTo>
                    <a:lnTo>
                      <a:pt x="236" y="117"/>
                    </a:lnTo>
                    <a:close/>
                  </a:path>
                </a:pathLst>
              </a:custGeom>
              <a:solidFill>
                <a:srgbClr val="000000"/>
              </a:solidFill>
              <a:ln w="9525">
                <a:noFill/>
                <a:round/>
                <a:headEnd/>
                <a:tailEnd/>
              </a:ln>
            </p:spPr>
            <p:txBody>
              <a:bodyPr/>
              <a:lstStyle/>
              <a:p>
                <a:endParaRPr lang="en-US"/>
              </a:p>
            </p:txBody>
          </p:sp>
          <p:sp>
            <p:nvSpPr>
              <p:cNvPr id="172194" name="Freeform 162"/>
              <p:cNvSpPr>
                <a:spLocks noChangeAspect="1"/>
              </p:cNvSpPr>
              <p:nvPr/>
            </p:nvSpPr>
            <p:spPr bwMode="auto">
              <a:xfrm>
                <a:off x="2181" y="16606"/>
                <a:ext cx="415" cy="604"/>
              </a:xfrm>
              <a:custGeom>
                <a:avLst/>
                <a:gdLst/>
                <a:ahLst/>
                <a:cxnLst>
                  <a:cxn ang="0">
                    <a:pos x="350" y="201"/>
                  </a:cxn>
                  <a:cxn ang="0">
                    <a:pos x="362" y="266"/>
                  </a:cxn>
                  <a:cxn ang="0">
                    <a:pos x="354" y="319"/>
                  </a:cxn>
                  <a:cxn ang="0">
                    <a:pos x="327" y="365"/>
                  </a:cxn>
                  <a:cxn ang="0">
                    <a:pos x="289" y="406"/>
                  </a:cxn>
                  <a:cxn ang="0">
                    <a:pos x="244" y="444"/>
                  </a:cxn>
                  <a:cxn ang="0">
                    <a:pos x="194" y="479"/>
                  </a:cxn>
                  <a:cxn ang="0">
                    <a:pos x="141" y="517"/>
                  </a:cxn>
                  <a:cxn ang="0">
                    <a:pos x="96" y="551"/>
                  </a:cxn>
                  <a:cxn ang="0">
                    <a:pos x="88" y="562"/>
                  </a:cxn>
                  <a:cxn ang="0">
                    <a:pos x="84" y="570"/>
                  </a:cxn>
                  <a:cxn ang="0">
                    <a:pos x="84" y="581"/>
                  </a:cxn>
                  <a:cxn ang="0">
                    <a:pos x="92" y="593"/>
                  </a:cxn>
                  <a:cxn ang="0">
                    <a:pos x="99" y="600"/>
                  </a:cxn>
                  <a:cxn ang="0">
                    <a:pos x="111" y="604"/>
                  </a:cxn>
                  <a:cxn ang="0">
                    <a:pos x="122" y="604"/>
                  </a:cxn>
                  <a:cxn ang="0">
                    <a:pos x="134" y="600"/>
                  </a:cxn>
                  <a:cxn ang="0">
                    <a:pos x="191" y="566"/>
                  </a:cxn>
                  <a:cxn ang="0">
                    <a:pos x="248" y="528"/>
                  </a:cxn>
                  <a:cxn ang="0">
                    <a:pos x="301" y="486"/>
                  </a:cxn>
                  <a:cxn ang="0">
                    <a:pos x="350" y="437"/>
                  </a:cxn>
                  <a:cxn ang="0">
                    <a:pos x="384" y="384"/>
                  </a:cxn>
                  <a:cxn ang="0">
                    <a:pos x="407" y="323"/>
                  </a:cxn>
                  <a:cxn ang="0">
                    <a:pos x="415" y="258"/>
                  </a:cxn>
                  <a:cxn ang="0">
                    <a:pos x="400" y="190"/>
                  </a:cxn>
                  <a:cxn ang="0">
                    <a:pos x="365" y="137"/>
                  </a:cxn>
                  <a:cxn ang="0">
                    <a:pos x="320" y="91"/>
                  </a:cxn>
                  <a:cxn ang="0">
                    <a:pos x="259" y="53"/>
                  </a:cxn>
                  <a:cxn ang="0">
                    <a:pos x="198" y="27"/>
                  </a:cxn>
                  <a:cxn ang="0">
                    <a:pos x="134" y="8"/>
                  </a:cxn>
                  <a:cxn ang="0">
                    <a:pos x="77" y="0"/>
                  </a:cxn>
                  <a:cxn ang="0">
                    <a:pos x="31" y="4"/>
                  </a:cxn>
                  <a:cxn ang="0">
                    <a:pos x="0" y="19"/>
                  </a:cxn>
                  <a:cxn ang="0">
                    <a:pos x="54" y="34"/>
                  </a:cxn>
                  <a:cxn ang="0">
                    <a:pos x="107" y="46"/>
                  </a:cxn>
                  <a:cxn ang="0">
                    <a:pos x="156" y="57"/>
                  </a:cxn>
                  <a:cxn ang="0">
                    <a:pos x="206" y="72"/>
                  </a:cxn>
                  <a:cxn ang="0">
                    <a:pos x="251" y="91"/>
                  </a:cxn>
                  <a:cxn ang="0">
                    <a:pos x="293" y="118"/>
                  </a:cxn>
                  <a:cxn ang="0">
                    <a:pos x="327" y="152"/>
                  </a:cxn>
                  <a:cxn ang="0">
                    <a:pos x="350" y="201"/>
                  </a:cxn>
                </a:cxnLst>
                <a:rect l="0" t="0" r="r" b="b"/>
                <a:pathLst>
                  <a:path w="415" h="604">
                    <a:moveTo>
                      <a:pt x="350" y="201"/>
                    </a:moveTo>
                    <a:lnTo>
                      <a:pt x="362" y="266"/>
                    </a:lnTo>
                    <a:lnTo>
                      <a:pt x="354" y="319"/>
                    </a:lnTo>
                    <a:lnTo>
                      <a:pt x="327" y="365"/>
                    </a:lnTo>
                    <a:lnTo>
                      <a:pt x="289" y="406"/>
                    </a:lnTo>
                    <a:lnTo>
                      <a:pt x="244" y="444"/>
                    </a:lnTo>
                    <a:lnTo>
                      <a:pt x="194" y="479"/>
                    </a:lnTo>
                    <a:lnTo>
                      <a:pt x="141" y="517"/>
                    </a:lnTo>
                    <a:lnTo>
                      <a:pt x="96" y="551"/>
                    </a:lnTo>
                    <a:lnTo>
                      <a:pt x="88" y="562"/>
                    </a:lnTo>
                    <a:lnTo>
                      <a:pt x="84" y="570"/>
                    </a:lnTo>
                    <a:lnTo>
                      <a:pt x="84" y="581"/>
                    </a:lnTo>
                    <a:lnTo>
                      <a:pt x="92" y="593"/>
                    </a:lnTo>
                    <a:lnTo>
                      <a:pt x="99" y="600"/>
                    </a:lnTo>
                    <a:lnTo>
                      <a:pt x="111" y="604"/>
                    </a:lnTo>
                    <a:lnTo>
                      <a:pt x="122" y="604"/>
                    </a:lnTo>
                    <a:lnTo>
                      <a:pt x="134" y="600"/>
                    </a:lnTo>
                    <a:lnTo>
                      <a:pt x="191" y="566"/>
                    </a:lnTo>
                    <a:lnTo>
                      <a:pt x="248" y="528"/>
                    </a:lnTo>
                    <a:lnTo>
                      <a:pt x="301" y="486"/>
                    </a:lnTo>
                    <a:lnTo>
                      <a:pt x="350" y="437"/>
                    </a:lnTo>
                    <a:lnTo>
                      <a:pt x="384" y="384"/>
                    </a:lnTo>
                    <a:lnTo>
                      <a:pt x="407" y="323"/>
                    </a:lnTo>
                    <a:lnTo>
                      <a:pt x="415" y="258"/>
                    </a:lnTo>
                    <a:lnTo>
                      <a:pt x="400" y="190"/>
                    </a:lnTo>
                    <a:lnTo>
                      <a:pt x="365" y="137"/>
                    </a:lnTo>
                    <a:lnTo>
                      <a:pt x="320" y="91"/>
                    </a:lnTo>
                    <a:lnTo>
                      <a:pt x="259" y="53"/>
                    </a:lnTo>
                    <a:lnTo>
                      <a:pt x="198" y="27"/>
                    </a:lnTo>
                    <a:lnTo>
                      <a:pt x="134" y="8"/>
                    </a:lnTo>
                    <a:lnTo>
                      <a:pt x="77" y="0"/>
                    </a:lnTo>
                    <a:lnTo>
                      <a:pt x="31" y="4"/>
                    </a:lnTo>
                    <a:lnTo>
                      <a:pt x="0" y="19"/>
                    </a:lnTo>
                    <a:lnTo>
                      <a:pt x="54" y="34"/>
                    </a:lnTo>
                    <a:lnTo>
                      <a:pt x="107" y="46"/>
                    </a:lnTo>
                    <a:lnTo>
                      <a:pt x="156" y="57"/>
                    </a:lnTo>
                    <a:lnTo>
                      <a:pt x="206" y="72"/>
                    </a:lnTo>
                    <a:lnTo>
                      <a:pt x="251" y="91"/>
                    </a:lnTo>
                    <a:lnTo>
                      <a:pt x="293" y="118"/>
                    </a:lnTo>
                    <a:lnTo>
                      <a:pt x="327" y="152"/>
                    </a:lnTo>
                    <a:lnTo>
                      <a:pt x="350" y="201"/>
                    </a:lnTo>
                    <a:close/>
                  </a:path>
                </a:pathLst>
              </a:custGeom>
              <a:solidFill>
                <a:srgbClr val="000000"/>
              </a:solidFill>
              <a:ln w="9525">
                <a:noFill/>
                <a:round/>
                <a:headEnd/>
                <a:tailEnd/>
              </a:ln>
            </p:spPr>
            <p:txBody>
              <a:bodyPr/>
              <a:lstStyle/>
              <a:p>
                <a:endParaRPr lang="en-US"/>
              </a:p>
            </p:txBody>
          </p:sp>
          <p:sp>
            <p:nvSpPr>
              <p:cNvPr id="172195" name="Freeform 163"/>
              <p:cNvSpPr>
                <a:spLocks noChangeAspect="1"/>
              </p:cNvSpPr>
              <p:nvPr/>
            </p:nvSpPr>
            <p:spPr bwMode="auto">
              <a:xfrm>
                <a:off x="668" y="16469"/>
                <a:ext cx="1046" cy="1254"/>
              </a:xfrm>
              <a:custGeom>
                <a:avLst/>
                <a:gdLst/>
                <a:ahLst/>
                <a:cxnLst>
                  <a:cxn ang="0">
                    <a:pos x="327" y="232"/>
                  </a:cxn>
                  <a:cxn ang="0">
                    <a:pos x="175" y="380"/>
                  </a:cxn>
                  <a:cxn ang="0">
                    <a:pos x="57" y="555"/>
                  </a:cxn>
                  <a:cxn ang="0">
                    <a:pos x="0" y="752"/>
                  </a:cxn>
                  <a:cxn ang="0">
                    <a:pos x="12" y="885"/>
                  </a:cxn>
                  <a:cxn ang="0">
                    <a:pos x="34" y="938"/>
                  </a:cxn>
                  <a:cxn ang="0">
                    <a:pos x="69" y="988"/>
                  </a:cxn>
                  <a:cxn ang="0">
                    <a:pos x="110" y="1030"/>
                  </a:cxn>
                  <a:cxn ang="0">
                    <a:pos x="183" y="1075"/>
                  </a:cxn>
                  <a:cxn ang="0">
                    <a:pos x="282" y="1124"/>
                  </a:cxn>
                  <a:cxn ang="0">
                    <a:pos x="388" y="1162"/>
                  </a:cxn>
                  <a:cxn ang="0">
                    <a:pos x="494" y="1193"/>
                  </a:cxn>
                  <a:cxn ang="0">
                    <a:pos x="605" y="1216"/>
                  </a:cxn>
                  <a:cxn ang="0">
                    <a:pos x="715" y="1231"/>
                  </a:cxn>
                  <a:cxn ang="0">
                    <a:pos x="829" y="1242"/>
                  </a:cxn>
                  <a:cxn ang="0">
                    <a:pos x="939" y="1250"/>
                  </a:cxn>
                  <a:cxn ang="0">
                    <a:pos x="1012" y="1254"/>
                  </a:cxn>
                  <a:cxn ang="0">
                    <a:pos x="1038" y="1231"/>
                  </a:cxn>
                  <a:cxn ang="0">
                    <a:pos x="1046" y="1193"/>
                  </a:cxn>
                  <a:cxn ang="0">
                    <a:pos x="1023" y="1166"/>
                  </a:cxn>
                  <a:cxn ang="0">
                    <a:pos x="955" y="1162"/>
                  </a:cxn>
                  <a:cxn ang="0">
                    <a:pos x="852" y="1159"/>
                  </a:cxn>
                  <a:cxn ang="0">
                    <a:pos x="749" y="1151"/>
                  </a:cxn>
                  <a:cxn ang="0">
                    <a:pos x="647" y="1136"/>
                  </a:cxn>
                  <a:cxn ang="0">
                    <a:pos x="544" y="1117"/>
                  </a:cxn>
                  <a:cxn ang="0">
                    <a:pos x="441" y="1090"/>
                  </a:cxn>
                  <a:cxn ang="0">
                    <a:pos x="342" y="1060"/>
                  </a:cxn>
                  <a:cxn ang="0">
                    <a:pos x="247" y="1014"/>
                  </a:cxn>
                  <a:cxn ang="0">
                    <a:pos x="164" y="965"/>
                  </a:cxn>
                  <a:cxn ang="0">
                    <a:pos x="114" y="889"/>
                  </a:cxn>
                  <a:cxn ang="0">
                    <a:pos x="99" y="790"/>
                  </a:cxn>
                  <a:cxn ang="0">
                    <a:pos x="122" y="654"/>
                  </a:cxn>
                  <a:cxn ang="0">
                    <a:pos x="164" y="547"/>
                  </a:cxn>
                  <a:cxn ang="0">
                    <a:pos x="221" y="452"/>
                  </a:cxn>
                  <a:cxn ang="0">
                    <a:pos x="289" y="369"/>
                  </a:cxn>
                  <a:cxn ang="0">
                    <a:pos x="369" y="293"/>
                  </a:cxn>
                  <a:cxn ang="0">
                    <a:pos x="468" y="213"/>
                  </a:cxn>
                  <a:cxn ang="0">
                    <a:pos x="586" y="137"/>
                  </a:cxn>
                  <a:cxn ang="0">
                    <a:pos x="711" y="73"/>
                  </a:cxn>
                  <a:cxn ang="0">
                    <a:pos x="821" y="23"/>
                  </a:cxn>
                  <a:cxn ang="0">
                    <a:pos x="825" y="0"/>
                  </a:cxn>
                  <a:cxn ang="0">
                    <a:pos x="715" y="19"/>
                  </a:cxn>
                  <a:cxn ang="0">
                    <a:pos x="586" y="65"/>
                  </a:cxn>
                  <a:cxn ang="0">
                    <a:pos x="460" y="130"/>
                  </a:cxn>
                </a:cxnLst>
                <a:rect l="0" t="0" r="r" b="b"/>
                <a:pathLst>
                  <a:path w="1046" h="1254">
                    <a:moveTo>
                      <a:pt x="407" y="168"/>
                    </a:moveTo>
                    <a:lnTo>
                      <a:pt x="327" y="232"/>
                    </a:lnTo>
                    <a:lnTo>
                      <a:pt x="247" y="304"/>
                    </a:lnTo>
                    <a:lnTo>
                      <a:pt x="175" y="380"/>
                    </a:lnTo>
                    <a:lnTo>
                      <a:pt x="110" y="464"/>
                    </a:lnTo>
                    <a:lnTo>
                      <a:pt x="57" y="555"/>
                    </a:lnTo>
                    <a:lnTo>
                      <a:pt x="19" y="650"/>
                    </a:lnTo>
                    <a:lnTo>
                      <a:pt x="0" y="752"/>
                    </a:lnTo>
                    <a:lnTo>
                      <a:pt x="4" y="859"/>
                    </a:lnTo>
                    <a:lnTo>
                      <a:pt x="12" y="885"/>
                    </a:lnTo>
                    <a:lnTo>
                      <a:pt x="23" y="916"/>
                    </a:lnTo>
                    <a:lnTo>
                      <a:pt x="34" y="938"/>
                    </a:lnTo>
                    <a:lnTo>
                      <a:pt x="50" y="965"/>
                    </a:lnTo>
                    <a:lnTo>
                      <a:pt x="69" y="988"/>
                    </a:lnTo>
                    <a:lnTo>
                      <a:pt x="88" y="1011"/>
                    </a:lnTo>
                    <a:lnTo>
                      <a:pt x="110" y="1030"/>
                    </a:lnTo>
                    <a:lnTo>
                      <a:pt x="133" y="1045"/>
                    </a:lnTo>
                    <a:lnTo>
                      <a:pt x="183" y="1075"/>
                    </a:lnTo>
                    <a:lnTo>
                      <a:pt x="232" y="1102"/>
                    </a:lnTo>
                    <a:lnTo>
                      <a:pt x="282" y="1124"/>
                    </a:lnTo>
                    <a:lnTo>
                      <a:pt x="335" y="1143"/>
                    </a:lnTo>
                    <a:lnTo>
                      <a:pt x="388" y="1162"/>
                    </a:lnTo>
                    <a:lnTo>
                      <a:pt x="441" y="1178"/>
                    </a:lnTo>
                    <a:lnTo>
                      <a:pt x="494" y="1193"/>
                    </a:lnTo>
                    <a:lnTo>
                      <a:pt x="548" y="1204"/>
                    </a:lnTo>
                    <a:lnTo>
                      <a:pt x="605" y="1216"/>
                    </a:lnTo>
                    <a:lnTo>
                      <a:pt x="662" y="1223"/>
                    </a:lnTo>
                    <a:lnTo>
                      <a:pt x="715" y="1231"/>
                    </a:lnTo>
                    <a:lnTo>
                      <a:pt x="772" y="1238"/>
                    </a:lnTo>
                    <a:lnTo>
                      <a:pt x="829" y="1242"/>
                    </a:lnTo>
                    <a:lnTo>
                      <a:pt x="886" y="1246"/>
                    </a:lnTo>
                    <a:lnTo>
                      <a:pt x="939" y="1250"/>
                    </a:lnTo>
                    <a:lnTo>
                      <a:pt x="996" y="1254"/>
                    </a:lnTo>
                    <a:lnTo>
                      <a:pt x="1012" y="1254"/>
                    </a:lnTo>
                    <a:lnTo>
                      <a:pt x="1027" y="1242"/>
                    </a:lnTo>
                    <a:lnTo>
                      <a:pt x="1038" y="1231"/>
                    </a:lnTo>
                    <a:lnTo>
                      <a:pt x="1046" y="1212"/>
                    </a:lnTo>
                    <a:lnTo>
                      <a:pt x="1046" y="1193"/>
                    </a:lnTo>
                    <a:lnTo>
                      <a:pt x="1038" y="1178"/>
                    </a:lnTo>
                    <a:lnTo>
                      <a:pt x="1023" y="1166"/>
                    </a:lnTo>
                    <a:lnTo>
                      <a:pt x="1008" y="1162"/>
                    </a:lnTo>
                    <a:lnTo>
                      <a:pt x="955" y="1162"/>
                    </a:lnTo>
                    <a:lnTo>
                      <a:pt x="905" y="1162"/>
                    </a:lnTo>
                    <a:lnTo>
                      <a:pt x="852" y="1159"/>
                    </a:lnTo>
                    <a:lnTo>
                      <a:pt x="802" y="1155"/>
                    </a:lnTo>
                    <a:lnTo>
                      <a:pt x="749" y="1151"/>
                    </a:lnTo>
                    <a:lnTo>
                      <a:pt x="696" y="1143"/>
                    </a:lnTo>
                    <a:lnTo>
                      <a:pt x="647" y="1136"/>
                    </a:lnTo>
                    <a:lnTo>
                      <a:pt x="593" y="1128"/>
                    </a:lnTo>
                    <a:lnTo>
                      <a:pt x="544" y="1117"/>
                    </a:lnTo>
                    <a:lnTo>
                      <a:pt x="491" y="1105"/>
                    </a:lnTo>
                    <a:lnTo>
                      <a:pt x="441" y="1090"/>
                    </a:lnTo>
                    <a:lnTo>
                      <a:pt x="392" y="1075"/>
                    </a:lnTo>
                    <a:lnTo>
                      <a:pt x="342" y="1060"/>
                    </a:lnTo>
                    <a:lnTo>
                      <a:pt x="297" y="1037"/>
                    </a:lnTo>
                    <a:lnTo>
                      <a:pt x="247" y="1014"/>
                    </a:lnTo>
                    <a:lnTo>
                      <a:pt x="202" y="992"/>
                    </a:lnTo>
                    <a:lnTo>
                      <a:pt x="164" y="965"/>
                    </a:lnTo>
                    <a:lnTo>
                      <a:pt x="133" y="927"/>
                    </a:lnTo>
                    <a:lnTo>
                      <a:pt x="114" y="889"/>
                    </a:lnTo>
                    <a:lnTo>
                      <a:pt x="99" y="843"/>
                    </a:lnTo>
                    <a:lnTo>
                      <a:pt x="99" y="790"/>
                    </a:lnTo>
                    <a:lnTo>
                      <a:pt x="107" y="722"/>
                    </a:lnTo>
                    <a:lnTo>
                      <a:pt x="122" y="654"/>
                    </a:lnTo>
                    <a:lnTo>
                      <a:pt x="137" y="604"/>
                    </a:lnTo>
                    <a:lnTo>
                      <a:pt x="164" y="547"/>
                    </a:lnTo>
                    <a:lnTo>
                      <a:pt x="194" y="498"/>
                    </a:lnTo>
                    <a:lnTo>
                      <a:pt x="221" y="452"/>
                    </a:lnTo>
                    <a:lnTo>
                      <a:pt x="255" y="411"/>
                    </a:lnTo>
                    <a:lnTo>
                      <a:pt x="289" y="369"/>
                    </a:lnTo>
                    <a:lnTo>
                      <a:pt x="327" y="331"/>
                    </a:lnTo>
                    <a:lnTo>
                      <a:pt x="369" y="293"/>
                    </a:lnTo>
                    <a:lnTo>
                      <a:pt x="418" y="251"/>
                    </a:lnTo>
                    <a:lnTo>
                      <a:pt x="468" y="213"/>
                    </a:lnTo>
                    <a:lnTo>
                      <a:pt x="525" y="175"/>
                    </a:lnTo>
                    <a:lnTo>
                      <a:pt x="586" y="137"/>
                    </a:lnTo>
                    <a:lnTo>
                      <a:pt x="650" y="103"/>
                    </a:lnTo>
                    <a:lnTo>
                      <a:pt x="711" y="73"/>
                    </a:lnTo>
                    <a:lnTo>
                      <a:pt x="768" y="46"/>
                    </a:lnTo>
                    <a:lnTo>
                      <a:pt x="821" y="23"/>
                    </a:lnTo>
                    <a:lnTo>
                      <a:pt x="867" y="4"/>
                    </a:lnTo>
                    <a:lnTo>
                      <a:pt x="825" y="0"/>
                    </a:lnTo>
                    <a:lnTo>
                      <a:pt x="772" y="4"/>
                    </a:lnTo>
                    <a:lnTo>
                      <a:pt x="715" y="19"/>
                    </a:lnTo>
                    <a:lnTo>
                      <a:pt x="650" y="38"/>
                    </a:lnTo>
                    <a:lnTo>
                      <a:pt x="586" y="65"/>
                    </a:lnTo>
                    <a:lnTo>
                      <a:pt x="521" y="95"/>
                    </a:lnTo>
                    <a:lnTo>
                      <a:pt x="460" y="130"/>
                    </a:lnTo>
                    <a:lnTo>
                      <a:pt x="407" y="168"/>
                    </a:lnTo>
                    <a:close/>
                  </a:path>
                </a:pathLst>
              </a:custGeom>
              <a:solidFill>
                <a:srgbClr val="000000"/>
              </a:solidFill>
              <a:ln w="9525">
                <a:noFill/>
                <a:round/>
                <a:headEnd/>
                <a:tailEnd/>
              </a:ln>
            </p:spPr>
            <p:txBody>
              <a:bodyPr/>
              <a:lstStyle/>
              <a:p>
                <a:endParaRPr lang="en-US"/>
              </a:p>
            </p:txBody>
          </p:sp>
          <p:sp>
            <p:nvSpPr>
              <p:cNvPr id="172196" name="Freeform 164"/>
              <p:cNvSpPr>
                <a:spLocks noChangeAspect="1"/>
              </p:cNvSpPr>
              <p:nvPr/>
            </p:nvSpPr>
            <p:spPr bwMode="auto">
              <a:xfrm>
                <a:off x="2143" y="16428"/>
                <a:ext cx="913" cy="835"/>
              </a:xfrm>
              <a:custGeom>
                <a:avLst/>
                <a:gdLst/>
                <a:ahLst/>
                <a:cxnLst>
                  <a:cxn ang="0">
                    <a:pos x="761" y="258"/>
                  </a:cxn>
                  <a:cxn ang="0">
                    <a:pos x="803" y="303"/>
                  </a:cxn>
                  <a:cxn ang="0">
                    <a:pos x="826" y="357"/>
                  </a:cxn>
                  <a:cxn ang="0">
                    <a:pos x="841" y="414"/>
                  </a:cxn>
                  <a:cxn ang="0">
                    <a:pos x="841" y="474"/>
                  </a:cxn>
                  <a:cxn ang="0">
                    <a:pos x="833" y="524"/>
                  </a:cxn>
                  <a:cxn ang="0">
                    <a:pos x="818" y="565"/>
                  </a:cxn>
                  <a:cxn ang="0">
                    <a:pos x="791" y="607"/>
                  </a:cxn>
                  <a:cxn ang="0">
                    <a:pos x="765" y="641"/>
                  </a:cxn>
                  <a:cxn ang="0">
                    <a:pos x="730" y="679"/>
                  </a:cxn>
                  <a:cxn ang="0">
                    <a:pos x="696" y="710"/>
                  </a:cxn>
                  <a:cxn ang="0">
                    <a:pos x="662" y="744"/>
                  </a:cxn>
                  <a:cxn ang="0">
                    <a:pos x="628" y="778"/>
                  </a:cxn>
                  <a:cxn ang="0">
                    <a:pos x="620" y="790"/>
                  </a:cxn>
                  <a:cxn ang="0">
                    <a:pos x="616" y="801"/>
                  </a:cxn>
                  <a:cxn ang="0">
                    <a:pos x="620" y="812"/>
                  </a:cxn>
                  <a:cxn ang="0">
                    <a:pos x="628" y="824"/>
                  </a:cxn>
                  <a:cxn ang="0">
                    <a:pos x="639" y="831"/>
                  </a:cxn>
                  <a:cxn ang="0">
                    <a:pos x="651" y="835"/>
                  </a:cxn>
                  <a:cxn ang="0">
                    <a:pos x="666" y="831"/>
                  </a:cxn>
                  <a:cxn ang="0">
                    <a:pos x="677" y="824"/>
                  </a:cxn>
                  <a:cxn ang="0">
                    <a:pos x="753" y="774"/>
                  </a:cxn>
                  <a:cxn ang="0">
                    <a:pos x="814" y="710"/>
                  </a:cxn>
                  <a:cxn ang="0">
                    <a:pos x="867" y="634"/>
                  </a:cxn>
                  <a:cxn ang="0">
                    <a:pos x="902" y="554"/>
                  </a:cxn>
                  <a:cxn ang="0">
                    <a:pos x="913" y="467"/>
                  </a:cxn>
                  <a:cxn ang="0">
                    <a:pos x="905" y="383"/>
                  </a:cxn>
                  <a:cxn ang="0">
                    <a:pos x="875" y="303"/>
                  </a:cxn>
                  <a:cxn ang="0">
                    <a:pos x="814" y="231"/>
                  </a:cxn>
                  <a:cxn ang="0">
                    <a:pos x="768" y="193"/>
                  </a:cxn>
                  <a:cxn ang="0">
                    <a:pos x="715" y="159"/>
                  </a:cxn>
                  <a:cxn ang="0">
                    <a:pos x="654" y="129"/>
                  </a:cxn>
                  <a:cxn ang="0">
                    <a:pos x="594" y="102"/>
                  </a:cxn>
                  <a:cxn ang="0">
                    <a:pos x="529" y="79"/>
                  </a:cxn>
                  <a:cxn ang="0">
                    <a:pos x="461" y="60"/>
                  </a:cxn>
                  <a:cxn ang="0">
                    <a:pos x="396" y="41"/>
                  </a:cxn>
                  <a:cxn ang="0">
                    <a:pos x="327" y="26"/>
                  </a:cxn>
                  <a:cxn ang="0">
                    <a:pos x="267" y="15"/>
                  </a:cxn>
                  <a:cxn ang="0">
                    <a:pos x="206" y="7"/>
                  </a:cxn>
                  <a:cxn ang="0">
                    <a:pos x="153" y="0"/>
                  </a:cxn>
                  <a:cxn ang="0">
                    <a:pos x="103" y="0"/>
                  </a:cxn>
                  <a:cxn ang="0">
                    <a:pos x="61" y="0"/>
                  </a:cxn>
                  <a:cxn ang="0">
                    <a:pos x="31" y="3"/>
                  </a:cxn>
                  <a:cxn ang="0">
                    <a:pos x="12" y="11"/>
                  </a:cxn>
                  <a:cxn ang="0">
                    <a:pos x="0" y="19"/>
                  </a:cxn>
                  <a:cxn ang="0">
                    <a:pos x="38" y="26"/>
                  </a:cxn>
                  <a:cxn ang="0">
                    <a:pos x="80" y="30"/>
                  </a:cxn>
                  <a:cxn ang="0">
                    <a:pos x="122" y="38"/>
                  </a:cxn>
                  <a:cxn ang="0">
                    <a:pos x="168" y="45"/>
                  </a:cxn>
                  <a:cxn ang="0">
                    <a:pos x="217" y="53"/>
                  </a:cxn>
                  <a:cxn ang="0">
                    <a:pos x="267" y="60"/>
                  </a:cxn>
                  <a:cxn ang="0">
                    <a:pos x="316" y="72"/>
                  </a:cxn>
                  <a:cxn ang="0">
                    <a:pos x="369" y="83"/>
                  </a:cxn>
                  <a:cxn ang="0">
                    <a:pos x="419" y="98"/>
                  </a:cxn>
                  <a:cxn ang="0">
                    <a:pos x="472" y="114"/>
                  </a:cxn>
                  <a:cxn ang="0">
                    <a:pos x="525" y="133"/>
                  </a:cxn>
                  <a:cxn ang="0">
                    <a:pos x="575" y="152"/>
                  </a:cxn>
                  <a:cxn ang="0">
                    <a:pos x="624" y="174"/>
                  </a:cxn>
                  <a:cxn ang="0">
                    <a:pos x="673" y="197"/>
                  </a:cxn>
                  <a:cxn ang="0">
                    <a:pos x="719" y="228"/>
                  </a:cxn>
                  <a:cxn ang="0">
                    <a:pos x="761" y="258"/>
                  </a:cxn>
                </a:cxnLst>
                <a:rect l="0" t="0" r="r" b="b"/>
                <a:pathLst>
                  <a:path w="913" h="835">
                    <a:moveTo>
                      <a:pt x="761" y="258"/>
                    </a:moveTo>
                    <a:lnTo>
                      <a:pt x="803" y="303"/>
                    </a:lnTo>
                    <a:lnTo>
                      <a:pt x="826" y="357"/>
                    </a:lnTo>
                    <a:lnTo>
                      <a:pt x="841" y="414"/>
                    </a:lnTo>
                    <a:lnTo>
                      <a:pt x="841" y="474"/>
                    </a:lnTo>
                    <a:lnTo>
                      <a:pt x="833" y="524"/>
                    </a:lnTo>
                    <a:lnTo>
                      <a:pt x="818" y="565"/>
                    </a:lnTo>
                    <a:lnTo>
                      <a:pt x="791" y="607"/>
                    </a:lnTo>
                    <a:lnTo>
                      <a:pt x="765" y="641"/>
                    </a:lnTo>
                    <a:lnTo>
                      <a:pt x="730" y="679"/>
                    </a:lnTo>
                    <a:lnTo>
                      <a:pt x="696" y="710"/>
                    </a:lnTo>
                    <a:lnTo>
                      <a:pt x="662" y="744"/>
                    </a:lnTo>
                    <a:lnTo>
                      <a:pt x="628" y="778"/>
                    </a:lnTo>
                    <a:lnTo>
                      <a:pt x="620" y="790"/>
                    </a:lnTo>
                    <a:lnTo>
                      <a:pt x="616" y="801"/>
                    </a:lnTo>
                    <a:lnTo>
                      <a:pt x="620" y="812"/>
                    </a:lnTo>
                    <a:lnTo>
                      <a:pt x="628" y="824"/>
                    </a:lnTo>
                    <a:lnTo>
                      <a:pt x="639" y="831"/>
                    </a:lnTo>
                    <a:lnTo>
                      <a:pt x="651" y="835"/>
                    </a:lnTo>
                    <a:lnTo>
                      <a:pt x="666" y="831"/>
                    </a:lnTo>
                    <a:lnTo>
                      <a:pt x="677" y="824"/>
                    </a:lnTo>
                    <a:lnTo>
                      <a:pt x="753" y="774"/>
                    </a:lnTo>
                    <a:lnTo>
                      <a:pt x="814" y="710"/>
                    </a:lnTo>
                    <a:lnTo>
                      <a:pt x="867" y="634"/>
                    </a:lnTo>
                    <a:lnTo>
                      <a:pt x="902" y="554"/>
                    </a:lnTo>
                    <a:lnTo>
                      <a:pt x="913" y="467"/>
                    </a:lnTo>
                    <a:lnTo>
                      <a:pt x="905" y="383"/>
                    </a:lnTo>
                    <a:lnTo>
                      <a:pt x="875" y="303"/>
                    </a:lnTo>
                    <a:lnTo>
                      <a:pt x="814" y="231"/>
                    </a:lnTo>
                    <a:lnTo>
                      <a:pt x="768" y="193"/>
                    </a:lnTo>
                    <a:lnTo>
                      <a:pt x="715" y="159"/>
                    </a:lnTo>
                    <a:lnTo>
                      <a:pt x="654" y="129"/>
                    </a:lnTo>
                    <a:lnTo>
                      <a:pt x="594" y="102"/>
                    </a:lnTo>
                    <a:lnTo>
                      <a:pt x="529" y="79"/>
                    </a:lnTo>
                    <a:lnTo>
                      <a:pt x="461" y="60"/>
                    </a:lnTo>
                    <a:lnTo>
                      <a:pt x="396" y="41"/>
                    </a:lnTo>
                    <a:lnTo>
                      <a:pt x="327" y="26"/>
                    </a:lnTo>
                    <a:lnTo>
                      <a:pt x="267" y="15"/>
                    </a:lnTo>
                    <a:lnTo>
                      <a:pt x="206" y="7"/>
                    </a:lnTo>
                    <a:lnTo>
                      <a:pt x="153" y="0"/>
                    </a:lnTo>
                    <a:lnTo>
                      <a:pt x="103" y="0"/>
                    </a:lnTo>
                    <a:lnTo>
                      <a:pt x="61" y="0"/>
                    </a:lnTo>
                    <a:lnTo>
                      <a:pt x="31" y="3"/>
                    </a:lnTo>
                    <a:lnTo>
                      <a:pt x="12" y="11"/>
                    </a:lnTo>
                    <a:lnTo>
                      <a:pt x="0" y="19"/>
                    </a:lnTo>
                    <a:lnTo>
                      <a:pt x="38" y="26"/>
                    </a:lnTo>
                    <a:lnTo>
                      <a:pt x="80" y="30"/>
                    </a:lnTo>
                    <a:lnTo>
                      <a:pt x="122" y="38"/>
                    </a:lnTo>
                    <a:lnTo>
                      <a:pt x="168" y="45"/>
                    </a:lnTo>
                    <a:lnTo>
                      <a:pt x="217" y="53"/>
                    </a:lnTo>
                    <a:lnTo>
                      <a:pt x="267" y="60"/>
                    </a:lnTo>
                    <a:lnTo>
                      <a:pt x="316" y="72"/>
                    </a:lnTo>
                    <a:lnTo>
                      <a:pt x="369" y="83"/>
                    </a:lnTo>
                    <a:lnTo>
                      <a:pt x="419" y="98"/>
                    </a:lnTo>
                    <a:lnTo>
                      <a:pt x="472" y="114"/>
                    </a:lnTo>
                    <a:lnTo>
                      <a:pt x="525" y="133"/>
                    </a:lnTo>
                    <a:lnTo>
                      <a:pt x="575" y="152"/>
                    </a:lnTo>
                    <a:lnTo>
                      <a:pt x="624" y="174"/>
                    </a:lnTo>
                    <a:lnTo>
                      <a:pt x="673" y="197"/>
                    </a:lnTo>
                    <a:lnTo>
                      <a:pt x="719" y="228"/>
                    </a:lnTo>
                    <a:lnTo>
                      <a:pt x="761" y="258"/>
                    </a:lnTo>
                    <a:close/>
                  </a:path>
                </a:pathLst>
              </a:custGeom>
              <a:solidFill>
                <a:srgbClr val="000000"/>
              </a:solidFill>
              <a:ln w="9525">
                <a:noFill/>
                <a:round/>
                <a:headEnd/>
                <a:tailEnd/>
              </a:ln>
            </p:spPr>
            <p:txBody>
              <a:bodyPr/>
              <a:lstStyle/>
              <a:p>
                <a:endParaRPr lang="en-US"/>
              </a:p>
            </p:txBody>
          </p:sp>
          <p:sp>
            <p:nvSpPr>
              <p:cNvPr id="172197" name="Freeform 165"/>
              <p:cNvSpPr>
                <a:spLocks noChangeAspect="1"/>
              </p:cNvSpPr>
              <p:nvPr/>
            </p:nvSpPr>
            <p:spPr bwMode="auto">
              <a:xfrm>
                <a:off x="307" y="16880"/>
                <a:ext cx="373" cy="782"/>
              </a:xfrm>
              <a:custGeom>
                <a:avLst/>
                <a:gdLst/>
                <a:ahLst/>
                <a:cxnLst>
                  <a:cxn ang="0">
                    <a:pos x="0" y="425"/>
                  </a:cxn>
                  <a:cxn ang="0">
                    <a:pos x="0" y="489"/>
                  </a:cxn>
                  <a:cxn ang="0">
                    <a:pos x="15" y="550"/>
                  </a:cxn>
                  <a:cxn ang="0">
                    <a:pos x="42" y="607"/>
                  </a:cxn>
                  <a:cxn ang="0">
                    <a:pos x="80" y="656"/>
                  </a:cxn>
                  <a:cxn ang="0">
                    <a:pos x="125" y="698"/>
                  </a:cxn>
                  <a:cxn ang="0">
                    <a:pos x="179" y="736"/>
                  </a:cxn>
                  <a:cxn ang="0">
                    <a:pos x="240" y="763"/>
                  </a:cxn>
                  <a:cxn ang="0">
                    <a:pos x="300" y="778"/>
                  </a:cxn>
                  <a:cxn ang="0">
                    <a:pos x="319" y="782"/>
                  </a:cxn>
                  <a:cxn ang="0">
                    <a:pos x="338" y="774"/>
                  </a:cxn>
                  <a:cxn ang="0">
                    <a:pos x="354" y="763"/>
                  </a:cxn>
                  <a:cxn ang="0">
                    <a:pos x="361" y="748"/>
                  </a:cxn>
                  <a:cxn ang="0">
                    <a:pos x="361" y="729"/>
                  </a:cxn>
                  <a:cxn ang="0">
                    <a:pos x="357" y="710"/>
                  </a:cxn>
                  <a:cxn ang="0">
                    <a:pos x="346" y="694"/>
                  </a:cxn>
                  <a:cxn ang="0">
                    <a:pos x="327" y="687"/>
                  </a:cxn>
                  <a:cxn ang="0">
                    <a:pos x="266" y="664"/>
                  </a:cxn>
                  <a:cxn ang="0">
                    <a:pos x="209" y="634"/>
                  </a:cxn>
                  <a:cxn ang="0">
                    <a:pos x="164" y="592"/>
                  </a:cxn>
                  <a:cxn ang="0">
                    <a:pos x="129" y="546"/>
                  </a:cxn>
                  <a:cxn ang="0">
                    <a:pos x="106" y="489"/>
                  </a:cxn>
                  <a:cxn ang="0">
                    <a:pos x="95" y="429"/>
                  </a:cxn>
                  <a:cxn ang="0">
                    <a:pos x="95" y="364"/>
                  </a:cxn>
                  <a:cxn ang="0">
                    <a:pos x="114" y="296"/>
                  </a:cxn>
                  <a:cxn ang="0">
                    <a:pos x="141" y="246"/>
                  </a:cxn>
                  <a:cxn ang="0">
                    <a:pos x="183" y="197"/>
                  </a:cxn>
                  <a:cxn ang="0">
                    <a:pos x="228" y="151"/>
                  </a:cxn>
                  <a:cxn ang="0">
                    <a:pos x="278" y="110"/>
                  </a:cxn>
                  <a:cxn ang="0">
                    <a:pos x="319" y="76"/>
                  </a:cxn>
                  <a:cxn ang="0">
                    <a:pos x="354" y="41"/>
                  </a:cxn>
                  <a:cxn ang="0">
                    <a:pos x="373" y="19"/>
                  </a:cxn>
                  <a:cxn ang="0">
                    <a:pos x="373" y="0"/>
                  </a:cxn>
                  <a:cxn ang="0">
                    <a:pos x="331" y="15"/>
                  </a:cxn>
                  <a:cxn ang="0">
                    <a:pos x="278" y="41"/>
                  </a:cxn>
                  <a:cxn ang="0">
                    <a:pos x="221" y="87"/>
                  </a:cxn>
                  <a:cxn ang="0">
                    <a:pos x="160" y="140"/>
                  </a:cxn>
                  <a:cxn ang="0">
                    <a:pos x="103" y="201"/>
                  </a:cxn>
                  <a:cxn ang="0">
                    <a:pos x="57" y="273"/>
                  </a:cxn>
                  <a:cxn ang="0">
                    <a:pos x="19" y="349"/>
                  </a:cxn>
                  <a:cxn ang="0">
                    <a:pos x="0" y="425"/>
                  </a:cxn>
                </a:cxnLst>
                <a:rect l="0" t="0" r="r" b="b"/>
                <a:pathLst>
                  <a:path w="373" h="782">
                    <a:moveTo>
                      <a:pt x="0" y="425"/>
                    </a:moveTo>
                    <a:lnTo>
                      <a:pt x="0" y="489"/>
                    </a:lnTo>
                    <a:lnTo>
                      <a:pt x="15" y="550"/>
                    </a:lnTo>
                    <a:lnTo>
                      <a:pt x="42" y="607"/>
                    </a:lnTo>
                    <a:lnTo>
                      <a:pt x="80" y="656"/>
                    </a:lnTo>
                    <a:lnTo>
                      <a:pt x="125" y="698"/>
                    </a:lnTo>
                    <a:lnTo>
                      <a:pt x="179" y="736"/>
                    </a:lnTo>
                    <a:lnTo>
                      <a:pt x="240" y="763"/>
                    </a:lnTo>
                    <a:lnTo>
                      <a:pt x="300" y="778"/>
                    </a:lnTo>
                    <a:lnTo>
                      <a:pt x="319" y="782"/>
                    </a:lnTo>
                    <a:lnTo>
                      <a:pt x="338" y="774"/>
                    </a:lnTo>
                    <a:lnTo>
                      <a:pt x="354" y="763"/>
                    </a:lnTo>
                    <a:lnTo>
                      <a:pt x="361" y="748"/>
                    </a:lnTo>
                    <a:lnTo>
                      <a:pt x="361" y="729"/>
                    </a:lnTo>
                    <a:lnTo>
                      <a:pt x="357" y="710"/>
                    </a:lnTo>
                    <a:lnTo>
                      <a:pt x="346" y="694"/>
                    </a:lnTo>
                    <a:lnTo>
                      <a:pt x="327" y="687"/>
                    </a:lnTo>
                    <a:lnTo>
                      <a:pt x="266" y="664"/>
                    </a:lnTo>
                    <a:lnTo>
                      <a:pt x="209" y="634"/>
                    </a:lnTo>
                    <a:lnTo>
                      <a:pt x="164" y="592"/>
                    </a:lnTo>
                    <a:lnTo>
                      <a:pt x="129" y="546"/>
                    </a:lnTo>
                    <a:lnTo>
                      <a:pt x="106" y="489"/>
                    </a:lnTo>
                    <a:lnTo>
                      <a:pt x="95" y="429"/>
                    </a:lnTo>
                    <a:lnTo>
                      <a:pt x="95" y="364"/>
                    </a:lnTo>
                    <a:lnTo>
                      <a:pt x="114" y="296"/>
                    </a:lnTo>
                    <a:lnTo>
                      <a:pt x="141" y="246"/>
                    </a:lnTo>
                    <a:lnTo>
                      <a:pt x="183" y="197"/>
                    </a:lnTo>
                    <a:lnTo>
                      <a:pt x="228" y="151"/>
                    </a:lnTo>
                    <a:lnTo>
                      <a:pt x="278" y="110"/>
                    </a:lnTo>
                    <a:lnTo>
                      <a:pt x="319" y="76"/>
                    </a:lnTo>
                    <a:lnTo>
                      <a:pt x="354" y="41"/>
                    </a:lnTo>
                    <a:lnTo>
                      <a:pt x="373" y="19"/>
                    </a:lnTo>
                    <a:lnTo>
                      <a:pt x="373" y="0"/>
                    </a:lnTo>
                    <a:lnTo>
                      <a:pt x="331" y="15"/>
                    </a:lnTo>
                    <a:lnTo>
                      <a:pt x="278" y="41"/>
                    </a:lnTo>
                    <a:lnTo>
                      <a:pt x="221" y="87"/>
                    </a:lnTo>
                    <a:lnTo>
                      <a:pt x="160" y="140"/>
                    </a:lnTo>
                    <a:lnTo>
                      <a:pt x="103" y="201"/>
                    </a:lnTo>
                    <a:lnTo>
                      <a:pt x="57" y="273"/>
                    </a:lnTo>
                    <a:lnTo>
                      <a:pt x="19" y="349"/>
                    </a:lnTo>
                    <a:lnTo>
                      <a:pt x="0" y="425"/>
                    </a:lnTo>
                    <a:close/>
                  </a:path>
                </a:pathLst>
              </a:custGeom>
              <a:solidFill>
                <a:srgbClr val="000000"/>
              </a:solidFill>
              <a:ln w="9525">
                <a:noFill/>
                <a:round/>
                <a:headEnd/>
                <a:tailEnd/>
              </a:ln>
            </p:spPr>
            <p:txBody>
              <a:bodyPr/>
              <a:lstStyle/>
              <a:p>
                <a:endParaRPr lang="en-US"/>
              </a:p>
            </p:txBody>
          </p:sp>
          <p:sp>
            <p:nvSpPr>
              <p:cNvPr id="172198" name="Freeform 166"/>
              <p:cNvSpPr>
                <a:spLocks noChangeAspect="1"/>
              </p:cNvSpPr>
              <p:nvPr/>
            </p:nvSpPr>
            <p:spPr bwMode="auto">
              <a:xfrm>
                <a:off x="2900" y="16375"/>
                <a:ext cx="795" cy="1025"/>
              </a:xfrm>
              <a:custGeom>
                <a:avLst/>
                <a:gdLst/>
                <a:ahLst/>
                <a:cxnLst>
                  <a:cxn ang="0">
                    <a:pos x="673" y="410"/>
                  </a:cxn>
                  <a:cxn ang="0">
                    <a:pos x="711" y="474"/>
                  </a:cxn>
                  <a:cxn ang="0">
                    <a:pos x="730" y="543"/>
                  </a:cxn>
                  <a:cxn ang="0">
                    <a:pos x="719" y="618"/>
                  </a:cxn>
                  <a:cxn ang="0">
                    <a:pos x="673" y="691"/>
                  </a:cxn>
                  <a:cxn ang="0">
                    <a:pos x="608" y="755"/>
                  </a:cxn>
                  <a:cxn ang="0">
                    <a:pos x="536" y="812"/>
                  </a:cxn>
                  <a:cxn ang="0">
                    <a:pos x="460" y="873"/>
                  </a:cxn>
                  <a:cxn ang="0">
                    <a:pos x="414" y="918"/>
                  </a:cxn>
                  <a:cxn ang="0">
                    <a:pos x="399" y="949"/>
                  </a:cxn>
                  <a:cxn ang="0">
                    <a:pos x="388" y="979"/>
                  </a:cxn>
                  <a:cxn ang="0">
                    <a:pos x="395" y="1010"/>
                  </a:cxn>
                  <a:cxn ang="0">
                    <a:pos x="422" y="1025"/>
                  </a:cxn>
                  <a:cxn ang="0">
                    <a:pos x="449" y="1021"/>
                  </a:cxn>
                  <a:cxn ang="0">
                    <a:pos x="498" y="964"/>
                  </a:cxn>
                  <a:cxn ang="0">
                    <a:pos x="582" y="888"/>
                  </a:cxn>
                  <a:cxn ang="0">
                    <a:pos x="669" y="812"/>
                  </a:cxn>
                  <a:cxn ang="0">
                    <a:pos x="745" y="725"/>
                  </a:cxn>
                  <a:cxn ang="0">
                    <a:pos x="791" y="615"/>
                  </a:cxn>
                  <a:cxn ang="0">
                    <a:pos x="787" y="501"/>
                  </a:cxn>
                  <a:cxn ang="0">
                    <a:pos x="738" y="394"/>
                  </a:cxn>
                  <a:cxn ang="0">
                    <a:pos x="658" y="307"/>
                  </a:cxn>
                  <a:cxn ang="0">
                    <a:pos x="570" y="250"/>
                  </a:cxn>
                  <a:cxn ang="0">
                    <a:pos x="487" y="201"/>
                  </a:cxn>
                  <a:cxn ang="0">
                    <a:pos x="395" y="151"/>
                  </a:cxn>
                  <a:cxn ang="0">
                    <a:pos x="300" y="102"/>
                  </a:cxn>
                  <a:cxn ang="0">
                    <a:pos x="213" y="60"/>
                  </a:cxn>
                  <a:cxn ang="0">
                    <a:pos x="129" y="26"/>
                  </a:cxn>
                  <a:cxn ang="0">
                    <a:pos x="65" y="3"/>
                  </a:cxn>
                  <a:cxn ang="0">
                    <a:pos x="15" y="0"/>
                  </a:cxn>
                  <a:cxn ang="0">
                    <a:pos x="34" y="26"/>
                  </a:cxn>
                  <a:cxn ang="0">
                    <a:pos x="114" y="64"/>
                  </a:cxn>
                  <a:cxn ang="0">
                    <a:pos x="194" y="102"/>
                  </a:cxn>
                  <a:cxn ang="0">
                    <a:pos x="278" y="144"/>
                  </a:cxn>
                  <a:cxn ang="0">
                    <a:pos x="365" y="189"/>
                  </a:cxn>
                  <a:cxn ang="0">
                    <a:pos x="449" y="235"/>
                  </a:cxn>
                  <a:cxn ang="0">
                    <a:pos x="532" y="292"/>
                  </a:cxn>
                  <a:cxn ang="0">
                    <a:pos x="608" y="349"/>
                  </a:cxn>
                </a:cxnLst>
                <a:rect l="0" t="0" r="r" b="b"/>
                <a:pathLst>
                  <a:path w="795" h="1025">
                    <a:moveTo>
                      <a:pt x="646" y="383"/>
                    </a:moveTo>
                    <a:lnTo>
                      <a:pt x="673" y="410"/>
                    </a:lnTo>
                    <a:lnTo>
                      <a:pt x="692" y="440"/>
                    </a:lnTo>
                    <a:lnTo>
                      <a:pt x="711" y="474"/>
                    </a:lnTo>
                    <a:lnTo>
                      <a:pt x="722" y="508"/>
                    </a:lnTo>
                    <a:lnTo>
                      <a:pt x="730" y="543"/>
                    </a:lnTo>
                    <a:lnTo>
                      <a:pt x="726" y="581"/>
                    </a:lnTo>
                    <a:lnTo>
                      <a:pt x="719" y="618"/>
                    </a:lnTo>
                    <a:lnTo>
                      <a:pt x="700" y="653"/>
                    </a:lnTo>
                    <a:lnTo>
                      <a:pt x="673" y="691"/>
                    </a:lnTo>
                    <a:lnTo>
                      <a:pt x="643" y="725"/>
                    </a:lnTo>
                    <a:lnTo>
                      <a:pt x="608" y="755"/>
                    </a:lnTo>
                    <a:lnTo>
                      <a:pt x="574" y="786"/>
                    </a:lnTo>
                    <a:lnTo>
                      <a:pt x="536" y="812"/>
                    </a:lnTo>
                    <a:lnTo>
                      <a:pt x="498" y="843"/>
                    </a:lnTo>
                    <a:lnTo>
                      <a:pt x="460" y="873"/>
                    </a:lnTo>
                    <a:lnTo>
                      <a:pt x="426" y="907"/>
                    </a:lnTo>
                    <a:lnTo>
                      <a:pt x="414" y="918"/>
                    </a:lnTo>
                    <a:lnTo>
                      <a:pt x="407" y="934"/>
                    </a:lnTo>
                    <a:lnTo>
                      <a:pt x="399" y="949"/>
                    </a:lnTo>
                    <a:lnTo>
                      <a:pt x="392" y="964"/>
                    </a:lnTo>
                    <a:lnTo>
                      <a:pt x="388" y="979"/>
                    </a:lnTo>
                    <a:lnTo>
                      <a:pt x="388" y="994"/>
                    </a:lnTo>
                    <a:lnTo>
                      <a:pt x="395" y="1010"/>
                    </a:lnTo>
                    <a:lnTo>
                      <a:pt x="407" y="1021"/>
                    </a:lnTo>
                    <a:lnTo>
                      <a:pt x="422" y="1025"/>
                    </a:lnTo>
                    <a:lnTo>
                      <a:pt x="437" y="1025"/>
                    </a:lnTo>
                    <a:lnTo>
                      <a:pt x="449" y="1021"/>
                    </a:lnTo>
                    <a:lnTo>
                      <a:pt x="460" y="1010"/>
                    </a:lnTo>
                    <a:lnTo>
                      <a:pt x="498" y="964"/>
                    </a:lnTo>
                    <a:lnTo>
                      <a:pt x="540" y="926"/>
                    </a:lnTo>
                    <a:lnTo>
                      <a:pt x="582" y="888"/>
                    </a:lnTo>
                    <a:lnTo>
                      <a:pt x="627" y="850"/>
                    </a:lnTo>
                    <a:lnTo>
                      <a:pt x="669" y="812"/>
                    </a:lnTo>
                    <a:lnTo>
                      <a:pt x="711" y="770"/>
                    </a:lnTo>
                    <a:lnTo>
                      <a:pt x="745" y="725"/>
                    </a:lnTo>
                    <a:lnTo>
                      <a:pt x="772" y="675"/>
                    </a:lnTo>
                    <a:lnTo>
                      <a:pt x="791" y="615"/>
                    </a:lnTo>
                    <a:lnTo>
                      <a:pt x="795" y="558"/>
                    </a:lnTo>
                    <a:lnTo>
                      <a:pt x="787" y="501"/>
                    </a:lnTo>
                    <a:lnTo>
                      <a:pt x="768" y="444"/>
                    </a:lnTo>
                    <a:lnTo>
                      <a:pt x="738" y="394"/>
                    </a:lnTo>
                    <a:lnTo>
                      <a:pt x="703" y="345"/>
                    </a:lnTo>
                    <a:lnTo>
                      <a:pt x="658" y="307"/>
                    </a:lnTo>
                    <a:lnTo>
                      <a:pt x="608" y="273"/>
                    </a:lnTo>
                    <a:lnTo>
                      <a:pt x="570" y="250"/>
                    </a:lnTo>
                    <a:lnTo>
                      <a:pt x="529" y="227"/>
                    </a:lnTo>
                    <a:lnTo>
                      <a:pt x="487" y="201"/>
                    </a:lnTo>
                    <a:lnTo>
                      <a:pt x="441" y="178"/>
                    </a:lnTo>
                    <a:lnTo>
                      <a:pt x="395" y="151"/>
                    </a:lnTo>
                    <a:lnTo>
                      <a:pt x="346" y="129"/>
                    </a:lnTo>
                    <a:lnTo>
                      <a:pt x="300" y="102"/>
                    </a:lnTo>
                    <a:lnTo>
                      <a:pt x="255" y="79"/>
                    </a:lnTo>
                    <a:lnTo>
                      <a:pt x="213" y="60"/>
                    </a:lnTo>
                    <a:lnTo>
                      <a:pt x="171" y="41"/>
                    </a:lnTo>
                    <a:lnTo>
                      <a:pt x="129" y="26"/>
                    </a:lnTo>
                    <a:lnTo>
                      <a:pt x="95" y="15"/>
                    </a:lnTo>
                    <a:lnTo>
                      <a:pt x="65" y="3"/>
                    </a:lnTo>
                    <a:lnTo>
                      <a:pt x="38" y="0"/>
                    </a:lnTo>
                    <a:lnTo>
                      <a:pt x="15" y="0"/>
                    </a:lnTo>
                    <a:lnTo>
                      <a:pt x="0" y="7"/>
                    </a:lnTo>
                    <a:lnTo>
                      <a:pt x="34" y="26"/>
                    </a:lnTo>
                    <a:lnTo>
                      <a:pt x="72" y="45"/>
                    </a:lnTo>
                    <a:lnTo>
                      <a:pt x="114" y="64"/>
                    </a:lnTo>
                    <a:lnTo>
                      <a:pt x="152" y="83"/>
                    </a:lnTo>
                    <a:lnTo>
                      <a:pt x="194" y="102"/>
                    </a:lnTo>
                    <a:lnTo>
                      <a:pt x="236" y="121"/>
                    </a:lnTo>
                    <a:lnTo>
                      <a:pt x="278" y="144"/>
                    </a:lnTo>
                    <a:lnTo>
                      <a:pt x="319" y="167"/>
                    </a:lnTo>
                    <a:lnTo>
                      <a:pt x="365" y="189"/>
                    </a:lnTo>
                    <a:lnTo>
                      <a:pt x="407" y="212"/>
                    </a:lnTo>
                    <a:lnTo>
                      <a:pt x="449" y="235"/>
                    </a:lnTo>
                    <a:lnTo>
                      <a:pt x="491" y="262"/>
                    </a:lnTo>
                    <a:lnTo>
                      <a:pt x="532" y="292"/>
                    </a:lnTo>
                    <a:lnTo>
                      <a:pt x="570" y="318"/>
                    </a:lnTo>
                    <a:lnTo>
                      <a:pt x="608" y="349"/>
                    </a:lnTo>
                    <a:lnTo>
                      <a:pt x="646" y="383"/>
                    </a:lnTo>
                    <a:close/>
                  </a:path>
                </a:pathLst>
              </a:custGeom>
              <a:solidFill>
                <a:srgbClr val="000000"/>
              </a:solidFill>
              <a:ln w="9525">
                <a:noFill/>
                <a:round/>
                <a:headEnd/>
                <a:tailEnd/>
              </a:ln>
            </p:spPr>
            <p:txBody>
              <a:bodyPr/>
              <a:lstStyle/>
              <a:p>
                <a:endParaRPr lang="en-US"/>
              </a:p>
            </p:txBody>
          </p:sp>
        </p:grpSp>
      </p:grpSp>
      <p:cxnSp>
        <p:nvCxnSpPr>
          <p:cNvPr id="172199" name="AutoShape 167"/>
          <p:cNvCxnSpPr>
            <a:cxnSpLocks noChangeShapeType="1"/>
            <a:stCxn id="172126" idx="40"/>
            <a:endCxn id="172196" idx="15"/>
          </p:cNvCxnSpPr>
          <p:nvPr/>
        </p:nvCxnSpPr>
        <p:spPr bwMode="auto">
          <a:xfrm rot="16200000">
            <a:off x="9293225" y="3521075"/>
            <a:ext cx="395288" cy="858838"/>
          </a:xfrm>
          <a:prstGeom prst="curvedConnector3">
            <a:avLst>
              <a:gd name="adj1" fmla="val 53014"/>
            </a:avLst>
          </a:prstGeom>
          <a:noFill/>
          <a:ln w="28575">
            <a:solidFill>
              <a:schemeClr val="accent2"/>
            </a:solidFill>
            <a:round/>
            <a:headEnd type="triangle" w="med" len="med"/>
            <a:tailEnd type="triangle" w="med" len="med"/>
          </a:ln>
          <a:effectLst/>
        </p:spPr>
      </p:cxnSp>
      <p:cxnSp>
        <p:nvCxnSpPr>
          <p:cNvPr id="172200" name="AutoShape 168"/>
          <p:cNvCxnSpPr>
            <a:cxnSpLocks noChangeShapeType="1"/>
            <a:stCxn id="172153" idx="13"/>
            <a:endCxn id="172126" idx="40"/>
          </p:cNvCxnSpPr>
          <p:nvPr/>
        </p:nvCxnSpPr>
        <p:spPr bwMode="auto">
          <a:xfrm rot="16200000">
            <a:off x="8410576" y="3568701"/>
            <a:ext cx="71437" cy="1230312"/>
          </a:xfrm>
          <a:prstGeom prst="curvedConnector3">
            <a:avLst>
              <a:gd name="adj1" fmla="val 471111"/>
            </a:avLst>
          </a:prstGeom>
          <a:noFill/>
          <a:ln w="28575">
            <a:solidFill>
              <a:schemeClr val="accent2"/>
            </a:solidFill>
            <a:round/>
            <a:headEnd type="triangle" w="med" len="med"/>
            <a:tailEnd type="triangle" w="med" len="med"/>
          </a:ln>
          <a:effectLst/>
        </p:spPr>
      </p:cxn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p:txBody>
          <a:bodyPr/>
          <a:lstStyle/>
          <a:p>
            <a:r>
              <a:rPr lang="de-DE"/>
              <a:t>Manet: Mobile Ad-hoc Networking</a:t>
            </a:r>
          </a:p>
        </p:txBody>
      </p:sp>
      <p:sp>
        <p:nvSpPr>
          <p:cNvPr id="56" name="Footer Placeholder 2"/>
          <p:cNvSpPr>
            <a:spLocks noGrp="1"/>
          </p:cNvSpPr>
          <p:nvPr>
            <p:ph type="ftr" sz="quarter" idx="10"/>
          </p:nvPr>
        </p:nvSpPr>
        <p:spPr/>
        <p:txBody>
          <a:bodyPr/>
          <a:lstStyle/>
          <a:p>
            <a:r>
              <a:rPr lang="en-US" smtClean="0"/>
              <a:t>Prof. Dr.-Ing. Jochen H. Schiller      www.jochenschiller.de       Mobile Communications</a:t>
            </a:r>
            <a:endParaRPr lang="en-US"/>
          </a:p>
        </p:txBody>
      </p:sp>
      <p:grpSp>
        <p:nvGrpSpPr>
          <p:cNvPr id="156677" name="Group 5"/>
          <p:cNvGrpSpPr>
            <a:grpSpLocks/>
          </p:cNvGrpSpPr>
          <p:nvPr/>
        </p:nvGrpSpPr>
        <p:grpSpPr bwMode="auto">
          <a:xfrm>
            <a:off x="2057400" y="1563688"/>
            <a:ext cx="8313738" cy="4170362"/>
            <a:chOff x="720" y="735"/>
            <a:chExt cx="2773" cy="1392"/>
          </a:xfrm>
        </p:grpSpPr>
        <p:sp>
          <p:nvSpPr>
            <p:cNvPr id="156678" name="Oval 6"/>
            <p:cNvSpPr>
              <a:spLocks noChangeArrowheads="1"/>
            </p:cNvSpPr>
            <p:nvPr/>
          </p:nvSpPr>
          <p:spPr bwMode="auto">
            <a:xfrm>
              <a:off x="1062" y="1717"/>
              <a:ext cx="1923" cy="22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156679" name="Oval 7"/>
            <p:cNvSpPr>
              <a:spLocks noChangeArrowheads="1"/>
            </p:cNvSpPr>
            <p:nvPr/>
          </p:nvSpPr>
          <p:spPr bwMode="auto">
            <a:xfrm>
              <a:off x="1062" y="1242"/>
              <a:ext cx="1923" cy="22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156680" name="Oval 8"/>
            <p:cNvSpPr>
              <a:spLocks noChangeArrowheads="1"/>
            </p:cNvSpPr>
            <p:nvPr/>
          </p:nvSpPr>
          <p:spPr bwMode="auto">
            <a:xfrm>
              <a:off x="1062" y="768"/>
              <a:ext cx="1923" cy="22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156681" name="Text Box 9"/>
            <p:cNvSpPr txBox="1">
              <a:spLocks noChangeArrowheads="1"/>
            </p:cNvSpPr>
            <p:nvPr/>
          </p:nvSpPr>
          <p:spPr bwMode="auto">
            <a:xfrm>
              <a:off x="720" y="1695"/>
              <a:ext cx="341" cy="214"/>
            </a:xfrm>
            <a:prstGeom prst="rect">
              <a:avLst/>
            </a:prstGeom>
            <a:noFill/>
            <a:ln w="9525">
              <a:noFill/>
              <a:miter lim="800000"/>
              <a:headEnd/>
              <a:tailEnd/>
            </a:ln>
            <a:effectLst/>
          </p:spPr>
          <p:txBody>
            <a:bodyPr wrap="none">
              <a:spAutoFit/>
            </a:bodyPr>
            <a:lstStyle/>
            <a:p>
              <a:pPr algn="l" eaLnBrk="0" hangingPunct="0"/>
              <a:r>
                <a:rPr lang="de-DE">
                  <a:latin typeface="Arial" pitchFamily="34" charset="0"/>
                </a:rPr>
                <a:t>Fixed</a:t>
              </a:r>
            </a:p>
            <a:p>
              <a:pPr algn="l" eaLnBrk="0" hangingPunct="0"/>
              <a:r>
                <a:rPr lang="de-DE">
                  <a:latin typeface="Arial" pitchFamily="34" charset="0"/>
                </a:rPr>
                <a:t>Network</a:t>
              </a:r>
              <a:endParaRPr lang="en-US">
                <a:latin typeface="Arial" pitchFamily="34" charset="0"/>
              </a:endParaRPr>
            </a:p>
          </p:txBody>
        </p:sp>
        <p:sp>
          <p:nvSpPr>
            <p:cNvPr id="156682" name="Text Box 10"/>
            <p:cNvSpPr txBox="1">
              <a:spLocks noChangeArrowheads="1"/>
            </p:cNvSpPr>
            <p:nvPr/>
          </p:nvSpPr>
          <p:spPr bwMode="auto">
            <a:xfrm>
              <a:off x="720" y="1167"/>
              <a:ext cx="333" cy="214"/>
            </a:xfrm>
            <a:prstGeom prst="rect">
              <a:avLst/>
            </a:prstGeom>
            <a:noFill/>
            <a:ln w="9525">
              <a:noFill/>
              <a:miter lim="800000"/>
              <a:headEnd/>
              <a:tailEnd/>
            </a:ln>
            <a:effectLst/>
          </p:spPr>
          <p:txBody>
            <a:bodyPr wrap="none">
              <a:spAutoFit/>
            </a:bodyPr>
            <a:lstStyle/>
            <a:p>
              <a:pPr algn="l" eaLnBrk="0" hangingPunct="0"/>
              <a:r>
                <a:rPr lang="de-DE">
                  <a:latin typeface="Arial" pitchFamily="34" charset="0"/>
                </a:rPr>
                <a:t>Mobile</a:t>
              </a:r>
            </a:p>
            <a:p>
              <a:pPr algn="l" eaLnBrk="0" hangingPunct="0"/>
              <a:r>
                <a:rPr lang="de-DE">
                  <a:latin typeface="Arial" pitchFamily="34" charset="0"/>
                </a:rPr>
                <a:t>Devices</a:t>
              </a:r>
              <a:endParaRPr lang="en-US">
                <a:latin typeface="Arial" pitchFamily="34" charset="0"/>
              </a:endParaRPr>
            </a:p>
          </p:txBody>
        </p:sp>
        <p:sp>
          <p:nvSpPr>
            <p:cNvPr id="156683" name="Text Box 11"/>
            <p:cNvSpPr txBox="1">
              <a:spLocks noChangeArrowheads="1"/>
            </p:cNvSpPr>
            <p:nvPr/>
          </p:nvSpPr>
          <p:spPr bwMode="auto">
            <a:xfrm>
              <a:off x="720" y="735"/>
              <a:ext cx="290" cy="214"/>
            </a:xfrm>
            <a:prstGeom prst="rect">
              <a:avLst/>
            </a:prstGeom>
            <a:noFill/>
            <a:ln w="9525">
              <a:noFill/>
              <a:miter lim="800000"/>
              <a:headEnd/>
              <a:tailEnd/>
            </a:ln>
            <a:effectLst/>
          </p:spPr>
          <p:txBody>
            <a:bodyPr wrap="none">
              <a:spAutoFit/>
            </a:bodyPr>
            <a:lstStyle/>
            <a:p>
              <a:pPr algn="l" eaLnBrk="0" hangingPunct="0"/>
              <a:r>
                <a:rPr lang="de-DE">
                  <a:latin typeface="Arial" pitchFamily="34" charset="0"/>
                </a:rPr>
                <a:t>Mobile</a:t>
              </a:r>
            </a:p>
            <a:p>
              <a:pPr algn="l" eaLnBrk="0" hangingPunct="0"/>
              <a:r>
                <a:rPr lang="de-DE">
                  <a:latin typeface="Arial" pitchFamily="34" charset="0"/>
                </a:rPr>
                <a:t>Router</a:t>
              </a:r>
              <a:endParaRPr lang="en-US">
                <a:latin typeface="Arial" pitchFamily="34" charset="0"/>
              </a:endParaRPr>
            </a:p>
          </p:txBody>
        </p:sp>
        <p:sp>
          <p:nvSpPr>
            <p:cNvPr id="156684" name="AutoShape 12"/>
            <p:cNvSpPr>
              <a:spLocks/>
            </p:cNvSpPr>
            <p:nvPr/>
          </p:nvSpPr>
          <p:spPr bwMode="auto">
            <a:xfrm>
              <a:off x="2985" y="881"/>
              <a:ext cx="91" cy="474"/>
            </a:xfrm>
            <a:prstGeom prst="rightBrace">
              <a:avLst>
                <a:gd name="adj1" fmla="val 43407"/>
                <a:gd name="adj2" fmla="val 50000"/>
              </a:avLst>
            </a:prstGeom>
            <a:noFill/>
            <a:ln w="9525">
              <a:solidFill>
                <a:schemeClr val="tx1"/>
              </a:solidFill>
              <a:round/>
              <a:headEnd/>
              <a:tailEnd/>
            </a:ln>
            <a:effectLst/>
          </p:spPr>
          <p:txBody>
            <a:bodyPr wrap="none" anchor="ctr"/>
            <a:lstStyle/>
            <a:p>
              <a:endParaRPr lang="en-US"/>
            </a:p>
          </p:txBody>
        </p:sp>
        <p:sp>
          <p:nvSpPr>
            <p:cNvPr id="156685" name="AutoShape 13"/>
            <p:cNvSpPr>
              <a:spLocks/>
            </p:cNvSpPr>
            <p:nvPr/>
          </p:nvSpPr>
          <p:spPr bwMode="auto">
            <a:xfrm>
              <a:off x="2985" y="1355"/>
              <a:ext cx="91" cy="475"/>
            </a:xfrm>
            <a:prstGeom prst="rightBrace">
              <a:avLst>
                <a:gd name="adj1" fmla="val 43498"/>
                <a:gd name="adj2" fmla="val 50000"/>
              </a:avLst>
            </a:prstGeom>
            <a:noFill/>
            <a:ln w="9525">
              <a:solidFill>
                <a:schemeClr val="tx1"/>
              </a:solidFill>
              <a:round/>
              <a:headEnd/>
              <a:tailEnd/>
            </a:ln>
            <a:effectLst/>
          </p:spPr>
          <p:txBody>
            <a:bodyPr wrap="none" anchor="ctr"/>
            <a:lstStyle/>
            <a:p>
              <a:endParaRPr lang="en-US"/>
            </a:p>
          </p:txBody>
        </p:sp>
        <p:sp>
          <p:nvSpPr>
            <p:cNvPr id="156686" name="Text Box 14"/>
            <p:cNvSpPr txBox="1">
              <a:spLocks noChangeArrowheads="1"/>
            </p:cNvSpPr>
            <p:nvPr/>
          </p:nvSpPr>
          <p:spPr bwMode="auto">
            <a:xfrm>
              <a:off x="3071" y="1005"/>
              <a:ext cx="273" cy="123"/>
            </a:xfrm>
            <a:prstGeom prst="rect">
              <a:avLst/>
            </a:prstGeom>
            <a:noFill/>
            <a:ln w="9525">
              <a:noFill/>
              <a:miter lim="800000"/>
              <a:headEnd/>
              <a:tailEnd/>
            </a:ln>
            <a:effectLst/>
          </p:spPr>
          <p:txBody>
            <a:bodyPr wrap="none">
              <a:spAutoFit/>
            </a:bodyPr>
            <a:lstStyle/>
            <a:p>
              <a:pPr algn="l" eaLnBrk="0" hangingPunct="0"/>
              <a:r>
                <a:rPr lang="de-DE">
                  <a:latin typeface="Arial" pitchFamily="34" charset="0"/>
                </a:rPr>
                <a:t>Manet</a:t>
              </a:r>
              <a:endParaRPr lang="en-US">
                <a:latin typeface="Arial" pitchFamily="34" charset="0"/>
              </a:endParaRPr>
            </a:p>
          </p:txBody>
        </p:sp>
        <p:sp>
          <p:nvSpPr>
            <p:cNvPr id="156687" name="Text Box 15"/>
            <p:cNvSpPr txBox="1">
              <a:spLocks noChangeArrowheads="1"/>
            </p:cNvSpPr>
            <p:nvPr/>
          </p:nvSpPr>
          <p:spPr bwMode="auto">
            <a:xfrm>
              <a:off x="3071" y="1443"/>
              <a:ext cx="422" cy="214"/>
            </a:xfrm>
            <a:prstGeom prst="rect">
              <a:avLst/>
            </a:prstGeom>
            <a:noFill/>
            <a:ln w="9525">
              <a:noFill/>
              <a:miter lim="800000"/>
              <a:headEnd/>
              <a:tailEnd/>
            </a:ln>
            <a:effectLst/>
          </p:spPr>
          <p:txBody>
            <a:bodyPr wrap="none">
              <a:spAutoFit/>
            </a:bodyPr>
            <a:lstStyle/>
            <a:p>
              <a:pPr algn="l" eaLnBrk="0" hangingPunct="0"/>
              <a:r>
                <a:rPr lang="de-DE">
                  <a:latin typeface="Arial" pitchFamily="34" charset="0"/>
                </a:rPr>
                <a:t>Mobile IP, </a:t>
              </a:r>
            </a:p>
            <a:p>
              <a:pPr algn="l" eaLnBrk="0" hangingPunct="0"/>
              <a:r>
                <a:rPr lang="de-DE">
                  <a:latin typeface="Arial" pitchFamily="34" charset="0"/>
                </a:rPr>
                <a:t>DHCP</a:t>
              </a:r>
              <a:endParaRPr lang="en-US">
                <a:latin typeface="Arial" pitchFamily="34" charset="0"/>
              </a:endParaRPr>
            </a:p>
          </p:txBody>
        </p:sp>
        <p:sp>
          <p:nvSpPr>
            <p:cNvPr id="156688" name="Oval 16"/>
            <p:cNvSpPr>
              <a:spLocks noChangeArrowheads="1"/>
            </p:cNvSpPr>
            <p:nvPr/>
          </p:nvSpPr>
          <p:spPr bwMode="auto">
            <a:xfrm>
              <a:off x="1266" y="1310"/>
              <a:ext cx="68" cy="68"/>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156689" name="Rectangle 17"/>
            <p:cNvSpPr>
              <a:spLocks noChangeArrowheads="1"/>
            </p:cNvSpPr>
            <p:nvPr/>
          </p:nvSpPr>
          <p:spPr bwMode="auto">
            <a:xfrm>
              <a:off x="1447" y="836"/>
              <a:ext cx="68" cy="68"/>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156690" name="Rectangle 18"/>
            <p:cNvSpPr>
              <a:spLocks noChangeArrowheads="1"/>
            </p:cNvSpPr>
            <p:nvPr/>
          </p:nvSpPr>
          <p:spPr bwMode="auto">
            <a:xfrm>
              <a:off x="1967" y="813"/>
              <a:ext cx="68" cy="68"/>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156691" name="Rectangle 19"/>
            <p:cNvSpPr>
              <a:spLocks noChangeArrowheads="1"/>
            </p:cNvSpPr>
            <p:nvPr/>
          </p:nvSpPr>
          <p:spPr bwMode="auto">
            <a:xfrm>
              <a:off x="2533" y="858"/>
              <a:ext cx="68" cy="68"/>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156692" name="Oval 20"/>
            <p:cNvSpPr>
              <a:spLocks noChangeArrowheads="1"/>
            </p:cNvSpPr>
            <p:nvPr/>
          </p:nvSpPr>
          <p:spPr bwMode="auto">
            <a:xfrm>
              <a:off x="1628" y="1288"/>
              <a:ext cx="68" cy="67"/>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156693" name="Oval 21"/>
            <p:cNvSpPr>
              <a:spLocks noChangeArrowheads="1"/>
            </p:cNvSpPr>
            <p:nvPr/>
          </p:nvSpPr>
          <p:spPr bwMode="auto">
            <a:xfrm>
              <a:off x="2035" y="1355"/>
              <a:ext cx="68" cy="68"/>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156694" name="Oval 22"/>
            <p:cNvSpPr>
              <a:spLocks noChangeArrowheads="1"/>
            </p:cNvSpPr>
            <p:nvPr/>
          </p:nvSpPr>
          <p:spPr bwMode="auto">
            <a:xfrm>
              <a:off x="2510" y="1288"/>
              <a:ext cx="68" cy="67"/>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156695" name="Rectangle 23"/>
            <p:cNvSpPr>
              <a:spLocks noChangeArrowheads="1"/>
            </p:cNvSpPr>
            <p:nvPr/>
          </p:nvSpPr>
          <p:spPr bwMode="auto">
            <a:xfrm>
              <a:off x="1537" y="1807"/>
              <a:ext cx="68" cy="68"/>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156696" name="Rectangle 24"/>
            <p:cNvSpPr>
              <a:spLocks noChangeArrowheads="1"/>
            </p:cNvSpPr>
            <p:nvPr/>
          </p:nvSpPr>
          <p:spPr bwMode="auto">
            <a:xfrm>
              <a:off x="2012" y="1785"/>
              <a:ext cx="68" cy="67"/>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156697" name="Rectangle 25"/>
            <p:cNvSpPr>
              <a:spLocks noChangeArrowheads="1"/>
            </p:cNvSpPr>
            <p:nvPr/>
          </p:nvSpPr>
          <p:spPr bwMode="auto">
            <a:xfrm>
              <a:off x="2352" y="1785"/>
              <a:ext cx="68" cy="67"/>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156698" name="Rectangle 26"/>
            <p:cNvSpPr>
              <a:spLocks noChangeArrowheads="1"/>
            </p:cNvSpPr>
            <p:nvPr/>
          </p:nvSpPr>
          <p:spPr bwMode="auto">
            <a:xfrm>
              <a:off x="2759" y="1807"/>
              <a:ext cx="68" cy="68"/>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156699" name="Oval 27"/>
            <p:cNvSpPr>
              <a:spLocks noChangeArrowheads="1"/>
            </p:cNvSpPr>
            <p:nvPr/>
          </p:nvSpPr>
          <p:spPr bwMode="auto">
            <a:xfrm>
              <a:off x="1243" y="1785"/>
              <a:ext cx="68" cy="67"/>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156700" name="Oval 28"/>
            <p:cNvSpPr>
              <a:spLocks noChangeArrowheads="1"/>
            </p:cNvSpPr>
            <p:nvPr/>
          </p:nvSpPr>
          <p:spPr bwMode="auto">
            <a:xfrm>
              <a:off x="1696" y="1739"/>
              <a:ext cx="68" cy="68"/>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156701" name="Oval 29"/>
            <p:cNvSpPr>
              <a:spLocks noChangeArrowheads="1"/>
            </p:cNvSpPr>
            <p:nvPr/>
          </p:nvSpPr>
          <p:spPr bwMode="auto">
            <a:xfrm>
              <a:off x="1899" y="1852"/>
              <a:ext cx="68" cy="68"/>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156702" name="Oval 30"/>
            <p:cNvSpPr>
              <a:spLocks noChangeArrowheads="1"/>
            </p:cNvSpPr>
            <p:nvPr/>
          </p:nvSpPr>
          <p:spPr bwMode="auto">
            <a:xfrm>
              <a:off x="2171" y="1739"/>
              <a:ext cx="68" cy="68"/>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156703" name="Oval 31"/>
            <p:cNvSpPr>
              <a:spLocks noChangeArrowheads="1"/>
            </p:cNvSpPr>
            <p:nvPr/>
          </p:nvSpPr>
          <p:spPr bwMode="auto">
            <a:xfrm>
              <a:off x="2578" y="1762"/>
              <a:ext cx="68" cy="68"/>
            </a:xfrm>
            <a:prstGeom prst="ellipse">
              <a:avLst/>
            </a:prstGeom>
            <a:solidFill>
              <a:srgbClr val="00FF00"/>
            </a:solidFill>
            <a:ln w="9525">
              <a:solidFill>
                <a:schemeClr val="tx1"/>
              </a:solidFill>
              <a:round/>
              <a:headEnd/>
              <a:tailEnd/>
            </a:ln>
            <a:effectLst/>
          </p:spPr>
          <p:txBody>
            <a:bodyPr wrap="none" anchor="ctr"/>
            <a:lstStyle/>
            <a:p>
              <a:endParaRPr lang="en-US"/>
            </a:p>
          </p:txBody>
        </p:sp>
        <p:cxnSp>
          <p:nvCxnSpPr>
            <p:cNvPr id="156704" name="AutoShape 32"/>
            <p:cNvCxnSpPr>
              <a:cxnSpLocks noChangeShapeType="1"/>
              <a:stCxn id="156688" idx="0"/>
              <a:endCxn id="156689" idx="2"/>
            </p:cNvCxnSpPr>
            <p:nvPr/>
          </p:nvCxnSpPr>
          <p:spPr bwMode="auto">
            <a:xfrm flipV="1">
              <a:off x="1300" y="904"/>
              <a:ext cx="181" cy="406"/>
            </a:xfrm>
            <a:prstGeom prst="straightConnector1">
              <a:avLst/>
            </a:prstGeom>
            <a:noFill/>
            <a:ln w="9525">
              <a:solidFill>
                <a:schemeClr val="tx1"/>
              </a:solidFill>
              <a:round/>
              <a:headEnd/>
              <a:tailEnd/>
            </a:ln>
            <a:effectLst/>
          </p:spPr>
        </p:cxnSp>
        <p:cxnSp>
          <p:nvCxnSpPr>
            <p:cNvPr id="156705" name="AutoShape 33"/>
            <p:cNvCxnSpPr>
              <a:cxnSpLocks noChangeShapeType="1"/>
              <a:stCxn id="156689" idx="3"/>
              <a:endCxn id="156690" idx="1"/>
            </p:cNvCxnSpPr>
            <p:nvPr/>
          </p:nvCxnSpPr>
          <p:spPr bwMode="auto">
            <a:xfrm flipV="1">
              <a:off x="1515" y="847"/>
              <a:ext cx="452" cy="23"/>
            </a:xfrm>
            <a:prstGeom prst="straightConnector1">
              <a:avLst/>
            </a:prstGeom>
            <a:noFill/>
            <a:ln w="9525">
              <a:solidFill>
                <a:schemeClr val="tx1"/>
              </a:solidFill>
              <a:round/>
              <a:headEnd/>
              <a:tailEnd/>
            </a:ln>
            <a:effectLst/>
          </p:spPr>
        </p:cxnSp>
        <p:cxnSp>
          <p:nvCxnSpPr>
            <p:cNvPr id="156706" name="AutoShape 34"/>
            <p:cNvCxnSpPr>
              <a:cxnSpLocks noChangeShapeType="1"/>
              <a:stCxn id="156690" idx="3"/>
              <a:endCxn id="156691" idx="1"/>
            </p:cNvCxnSpPr>
            <p:nvPr/>
          </p:nvCxnSpPr>
          <p:spPr bwMode="auto">
            <a:xfrm>
              <a:off x="2035" y="847"/>
              <a:ext cx="498" cy="45"/>
            </a:xfrm>
            <a:prstGeom prst="straightConnector1">
              <a:avLst/>
            </a:prstGeom>
            <a:noFill/>
            <a:ln w="9525">
              <a:solidFill>
                <a:schemeClr val="tx1"/>
              </a:solidFill>
              <a:round/>
              <a:headEnd/>
              <a:tailEnd/>
            </a:ln>
            <a:effectLst/>
          </p:spPr>
        </p:cxnSp>
        <p:cxnSp>
          <p:nvCxnSpPr>
            <p:cNvPr id="156707" name="AutoShape 35"/>
            <p:cNvCxnSpPr>
              <a:cxnSpLocks noChangeShapeType="1"/>
              <a:stCxn id="156695" idx="0"/>
              <a:endCxn id="156692" idx="4"/>
            </p:cNvCxnSpPr>
            <p:nvPr/>
          </p:nvCxnSpPr>
          <p:spPr bwMode="auto">
            <a:xfrm flipV="1">
              <a:off x="1571" y="1355"/>
              <a:ext cx="91" cy="452"/>
            </a:xfrm>
            <a:prstGeom prst="straightConnector1">
              <a:avLst/>
            </a:prstGeom>
            <a:noFill/>
            <a:ln w="9525">
              <a:solidFill>
                <a:schemeClr val="tx1"/>
              </a:solidFill>
              <a:round/>
              <a:headEnd/>
              <a:tailEnd/>
            </a:ln>
            <a:effectLst/>
          </p:spPr>
        </p:cxnSp>
        <p:cxnSp>
          <p:nvCxnSpPr>
            <p:cNvPr id="156708" name="AutoShape 36"/>
            <p:cNvCxnSpPr>
              <a:cxnSpLocks noChangeShapeType="1"/>
              <a:stCxn id="156699" idx="6"/>
              <a:endCxn id="156695" idx="1"/>
            </p:cNvCxnSpPr>
            <p:nvPr/>
          </p:nvCxnSpPr>
          <p:spPr bwMode="auto">
            <a:xfrm>
              <a:off x="1311" y="1819"/>
              <a:ext cx="226" cy="22"/>
            </a:xfrm>
            <a:prstGeom prst="straightConnector1">
              <a:avLst/>
            </a:prstGeom>
            <a:noFill/>
            <a:ln w="9525">
              <a:solidFill>
                <a:schemeClr val="tx1"/>
              </a:solidFill>
              <a:round/>
              <a:headEnd/>
              <a:tailEnd/>
            </a:ln>
            <a:effectLst/>
          </p:spPr>
        </p:cxnSp>
        <p:cxnSp>
          <p:nvCxnSpPr>
            <p:cNvPr id="156709" name="AutoShape 37"/>
            <p:cNvCxnSpPr>
              <a:cxnSpLocks noChangeShapeType="1"/>
              <a:stCxn id="156693" idx="0"/>
              <a:endCxn id="156690" idx="2"/>
            </p:cNvCxnSpPr>
            <p:nvPr/>
          </p:nvCxnSpPr>
          <p:spPr bwMode="auto">
            <a:xfrm flipH="1" flipV="1">
              <a:off x="2001" y="881"/>
              <a:ext cx="68" cy="474"/>
            </a:xfrm>
            <a:prstGeom prst="straightConnector1">
              <a:avLst/>
            </a:prstGeom>
            <a:noFill/>
            <a:ln w="9525">
              <a:solidFill>
                <a:schemeClr val="tx1"/>
              </a:solidFill>
              <a:round/>
              <a:headEnd/>
              <a:tailEnd/>
            </a:ln>
            <a:effectLst/>
          </p:spPr>
        </p:cxnSp>
        <p:cxnSp>
          <p:nvCxnSpPr>
            <p:cNvPr id="156710" name="AutoShape 38"/>
            <p:cNvCxnSpPr>
              <a:cxnSpLocks noChangeShapeType="1"/>
              <a:stCxn id="156712" idx="1"/>
              <a:endCxn id="156690" idx="2"/>
            </p:cNvCxnSpPr>
            <p:nvPr/>
          </p:nvCxnSpPr>
          <p:spPr bwMode="auto">
            <a:xfrm flipH="1" flipV="1">
              <a:off x="2001" y="881"/>
              <a:ext cx="248" cy="462"/>
            </a:xfrm>
            <a:prstGeom prst="straightConnector1">
              <a:avLst/>
            </a:prstGeom>
            <a:noFill/>
            <a:ln w="9525">
              <a:solidFill>
                <a:schemeClr val="tx1"/>
              </a:solidFill>
              <a:round/>
              <a:headEnd/>
              <a:tailEnd/>
            </a:ln>
            <a:effectLst/>
          </p:spPr>
        </p:cxnSp>
        <p:cxnSp>
          <p:nvCxnSpPr>
            <p:cNvPr id="156711" name="AutoShape 39"/>
            <p:cNvCxnSpPr>
              <a:cxnSpLocks noChangeShapeType="1"/>
              <a:stCxn id="156694" idx="4"/>
              <a:endCxn id="156697" idx="0"/>
            </p:cNvCxnSpPr>
            <p:nvPr/>
          </p:nvCxnSpPr>
          <p:spPr bwMode="auto">
            <a:xfrm flipH="1">
              <a:off x="2386" y="1355"/>
              <a:ext cx="158" cy="430"/>
            </a:xfrm>
            <a:prstGeom prst="straightConnector1">
              <a:avLst/>
            </a:prstGeom>
            <a:noFill/>
            <a:ln w="9525">
              <a:solidFill>
                <a:schemeClr val="tx1"/>
              </a:solidFill>
              <a:round/>
              <a:headEnd/>
              <a:tailEnd/>
            </a:ln>
            <a:effectLst/>
          </p:spPr>
        </p:cxnSp>
        <p:sp>
          <p:nvSpPr>
            <p:cNvPr id="156712" name="Oval 40"/>
            <p:cNvSpPr>
              <a:spLocks noChangeArrowheads="1"/>
            </p:cNvSpPr>
            <p:nvPr/>
          </p:nvSpPr>
          <p:spPr bwMode="auto">
            <a:xfrm>
              <a:off x="2239" y="1333"/>
              <a:ext cx="68" cy="68"/>
            </a:xfrm>
            <a:prstGeom prst="ellipse">
              <a:avLst/>
            </a:prstGeom>
            <a:solidFill>
              <a:srgbClr val="00FF00"/>
            </a:solidFill>
            <a:ln w="9525">
              <a:solidFill>
                <a:schemeClr val="tx1"/>
              </a:solidFill>
              <a:round/>
              <a:headEnd/>
              <a:tailEnd/>
            </a:ln>
            <a:effectLst/>
          </p:spPr>
          <p:txBody>
            <a:bodyPr wrap="none" anchor="ctr"/>
            <a:lstStyle/>
            <a:p>
              <a:endParaRPr lang="en-US"/>
            </a:p>
          </p:txBody>
        </p:sp>
        <p:cxnSp>
          <p:nvCxnSpPr>
            <p:cNvPr id="156713" name="AutoShape 41"/>
            <p:cNvCxnSpPr>
              <a:cxnSpLocks noChangeShapeType="1"/>
              <a:stCxn id="156695" idx="0"/>
              <a:endCxn id="156689" idx="2"/>
            </p:cNvCxnSpPr>
            <p:nvPr/>
          </p:nvCxnSpPr>
          <p:spPr bwMode="auto">
            <a:xfrm flipH="1" flipV="1">
              <a:off x="1481" y="904"/>
              <a:ext cx="90" cy="903"/>
            </a:xfrm>
            <a:prstGeom prst="straightConnector1">
              <a:avLst/>
            </a:prstGeom>
            <a:noFill/>
            <a:ln w="9525">
              <a:solidFill>
                <a:schemeClr val="tx1"/>
              </a:solidFill>
              <a:round/>
              <a:headEnd/>
              <a:tailEnd/>
            </a:ln>
            <a:effectLst/>
          </p:spPr>
        </p:cxnSp>
        <p:sp>
          <p:nvSpPr>
            <p:cNvPr id="156714" name="Oval 42"/>
            <p:cNvSpPr>
              <a:spLocks noChangeArrowheads="1"/>
            </p:cNvSpPr>
            <p:nvPr/>
          </p:nvSpPr>
          <p:spPr bwMode="auto">
            <a:xfrm>
              <a:off x="1831" y="1310"/>
              <a:ext cx="68" cy="68"/>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156715" name="Oval 43"/>
            <p:cNvSpPr>
              <a:spLocks noChangeArrowheads="1"/>
            </p:cNvSpPr>
            <p:nvPr/>
          </p:nvSpPr>
          <p:spPr bwMode="auto">
            <a:xfrm>
              <a:off x="2782" y="1333"/>
              <a:ext cx="68" cy="68"/>
            </a:xfrm>
            <a:prstGeom prst="ellipse">
              <a:avLst/>
            </a:prstGeom>
            <a:solidFill>
              <a:srgbClr val="00FF00"/>
            </a:solidFill>
            <a:ln w="9525">
              <a:solidFill>
                <a:schemeClr val="tx1"/>
              </a:solidFill>
              <a:round/>
              <a:headEnd/>
              <a:tailEnd/>
            </a:ln>
            <a:effectLst/>
          </p:spPr>
          <p:txBody>
            <a:bodyPr wrap="none" anchor="ctr"/>
            <a:lstStyle/>
            <a:p>
              <a:endParaRPr lang="en-US"/>
            </a:p>
          </p:txBody>
        </p:sp>
        <p:cxnSp>
          <p:nvCxnSpPr>
            <p:cNvPr id="156716" name="AutoShape 44"/>
            <p:cNvCxnSpPr>
              <a:cxnSpLocks noChangeShapeType="1"/>
              <a:stCxn id="156696" idx="0"/>
              <a:endCxn id="156714" idx="4"/>
            </p:cNvCxnSpPr>
            <p:nvPr/>
          </p:nvCxnSpPr>
          <p:spPr bwMode="auto">
            <a:xfrm flipH="1" flipV="1">
              <a:off x="1865" y="1378"/>
              <a:ext cx="181" cy="407"/>
            </a:xfrm>
            <a:prstGeom prst="straightConnector1">
              <a:avLst/>
            </a:prstGeom>
            <a:noFill/>
            <a:ln w="9525">
              <a:solidFill>
                <a:schemeClr val="tx1"/>
              </a:solidFill>
              <a:round/>
              <a:headEnd/>
              <a:tailEnd/>
            </a:ln>
            <a:effectLst/>
          </p:spPr>
        </p:cxnSp>
        <p:cxnSp>
          <p:nvCxnSpPr>
            <p:cNvPr id="156717" name="AutoShape 45"/>
            <p:cNvCxnSpPr>
              <a:cxnSpLocks noChangeShapeType="1"/>
              <a:stCxn id="156715" idx="0"/>
              <a:endCxn id="156691" idx="2"/>
            </p:cNvCxnSpPr>
            <p:nvPr/>
          </p:nvCxnSpPr>
          <p:spPr bwMode="auto">
            <a:xfrm flipH="1" flipV="1">
              <a:off x="2567" y="926"/>
              <a:ext cx="249" cy="407"/>
            </a:xfrm>
            <a:prstGeom prst="straightConnector1">
              <a:avLst/>
            </a:prstGeom>
            <a:noFill/>
            <a:ln w="9525">
              <a:solidFill>
                <a:schemeClr val="tx1"/>
              </a:solidFill>
              <a:round/>
              <a:headEnd/>
              <a:tailEnd/>
            </a:ln>
            <a:effectLst/>
          </p:spPr>
        </p:cxnSp>
        <p:cxnSp>
          <p:nvCxnSpPr>
            <p:cNvPr id="156718" name="AutoShape 46"/>
            <p:cNvCxnSpPr>
              <a:cxnSpLocks noChangeShapeType="1"/>
              <a:stCxn id="156695" idx="3"/>
              <a:endCxn id="156700" idx="3"/>
            </p:cNvCxnSpPr>
            <p:nvPr/>
          </p:nvCxnSpPr>
          <p:spPr bwMode="auto">
            <a:xfrm flipV="1">
              <a:off x="1605" y="1797"/>
              <a:ext cx="101" cy="44"/>
            </a:xfrm>
            <a:prstGeom prst="straightConnector1">
              <a:avLst/>
            </a:prstGeom>
            <a:noFill/>
            <a:ln w="9525">
              <a:solidFill>
                <a:schemeClr val="tx1"/>
              </a:solidFill>
              <a:round/>
              <a:headEnd/>
              <a:tailEnd/>
            </a:ln>
            <a:effectLst/>
          </p:spPr>
        </p:cxnSp>
        <p:cxnSp>
          <p:nvCxnSpPr>
            <p:cNvPr id="156719" name="AutoShape 47"/>
            <p:cNvCxnSpPr>
              <a:cxnSpLocks noChangeShapeType="1"/>
              <a:stCxn id="156695" idx="3"/>
              <a:endCxn id="156696" idx="1"/>
            </p:cNvCxnSpPr>
            <p:nvPr/>
          </p:nvCxnSpPr>
          <p:spPr bwMode="auto">
            <a:xfrm flipV="1">
              <a:off x="1605" y="1819"/>
              <a:ext cx="407" cy="22"/>
            </a:xfrm>
            <a:prstGeom prst="straightConnector1">
              <a:avLst/>
            </a:prstGeom>
            <a:noFill/>
            <a:ln w="9525">
              <a:solidFill>
                <a:schemeClr val="tx1"/>
              </a:solidFill>
              <a:round/>
              <a:headEnd/>
              <a:tailEnd/>
            </a:ln>
            <a:effectLst/>
          </p:spPr>
        </p:cxnSp>
        <p:cxnSp>
          <p:nvCxnSpPr>
            <p:cNvPr id="156720" name="AutoShape 48"/>
            <p:cNvCxnSpPr>
              <a:cxnSpLocks noChangeShapeType="1"/>
              <a:stCxn id="156701" idx="6"/>
              <a:endCxn id="156696" idx="2"/>
            </p:cNvCxnSpPr>
            <p:nvPr/>
          </p:nvCxnSpPr>
          <p:spPr bwMode="auto">
            <a:xfrm flipV="1">
              <a:off x="1967" y="1852"/>
              <a:ext cx="79" cy="34"/>
            </a:xfrm>
            <a:prstGeom prst="straightConnector1">
              <a:avLst/>
            </a:prstGeom>
            <a:noFill/>
            <a:ln w="9525">
              <a:solidFill>
                <a:schemeClr val="tx1"/>
              </a:solidFill>
              <a:round/>
              <a:headEnd/>
              <a:tailEnd/>
            </a:ln>
            <a:effectLst/>
          </p:spPr>
        </p:cxnSp>
        <p:cxnSp>
          <p:nvCxnSpPr>
            <p:cNvPr id="156721" name="AutoShape 49"/>
            <p:cNvCxnSpPr>
              <a:cxnSpLocks noChangeShapeType="1"/>
              <a:stCxn id="156697" idx="1"/>
              <a:endCxn id="156696" idx="3"/>
            </p:cNvCxnSpPr>
            <p:nvPr/>
          </p:nvCxnSpPr>
          <p:spPr bwMode="auto">
            <a:xfrm flipH="1">
              <a:off x="2080" y="1819"/>
              <a:ext cx="272" cy="0"/>
            </a:xfrm>
            <a:prstGeom prst="straightConnector1">
              <a:avLst/>
            </a:prstGeom>
            <a:noFill/>
            <a:ln w="9525">
              <a:solidFill>
                <a:schemeClr val="tx1"/>
              </a:solidFill>
              <a:round/>
              <a:headEnd/>
              <a:tailEnd/>
            </a:ln>
            <a:effectLst/>
          </p:spPr>
        </p:cxnSp>
        <p:cxnSp>
          <p:nvCxnSpPr>
            <p:cNvPr id="156722" name="AutoShape 50"/>
            <p:cNvCxnSpPr>
              <a:cxnSpLocks noChangeShapeType="1"/>
              <a:stCxn id="156702" idx="6"/>
              <a:endCxn id="156697" idx="1"/>
            </p:cNvCxnSpPr>
            <p:nvPr/>
          </p:nvCxnSpPr>
          <p:spPr bwMode="auto">
            <a:xfrm>
              <a:off x="2239" y="1773"/>
              <a:ext cx="113" cy="46"/>
            </a:xfrm>
            <a:prstGeom prst="straightConnector1">
              <a:avLst/>
            </a:prstGeom>
            <a:noFill/>
            <a:ln w="9525">
              <a:solidFill>
                <a:schemeClr val="tx1"/>
              </a:solidFill>
              <a:round/>
              <a:headEnd/>
              <a:tailEnd/>
            </a:ln>
            <a:effectLst/>
          </p:spPr>
        </p:cxnSp>
        <p:cxnSp>
          <p:nvCxnSpPr>
            <p:cNvPr id="156723" name="AutoShape 51"/>
            <p:cNvCxnSpPr>
              <a:cxnSpLocks noChangeShapeType="1"/>
              <a:stCxn id="156697" idx="3"/>
              <a:endCxn id="156703" idx="2"/>
            </p:cNvCxnSpPr>
            <p:nvPr/>
          </p:nvCxnSpPr>
          <p:spPr bwMode="auto">
            <a:xfrm flipV="1">
              <a:off x="2420" y="1796"/>
              <a:ext cx="158" cy="23"/>
            </a:xfrm>
            <a:prstGeom prst="straightConnector1">
              <a:avLst/>
            </a:prstGeom>
            <a:noFill/>
            <a:ln w="9525">
              <a:solidFill>
                <a:schemeClr val="tx1"/>
              </a:solidFill>
              <a:round/>
              <a:headEnd/>
              <a:tailEnd/>
            </a:ln>
            <a:effectLst/>
          </p:spPr>
        </p:cxnSp>
        <p:cxnSp>
          <p:nvCxnSpPr>
            <p:cNvPr id="156724" name="AutoShape 52"/>
            <p:cNvCxnSpPr>
              <a:cxnSpLocks noChangeShapeType="1"/>
              <a:stCxn id="156697" idx="3"/>
              <a:endCxn id="156698" idx="1"/>
            </p:cNvCxnSpPr>
            <p:nvPr/>
          </p:nvCxnSpPr>
          <p:spPr bwMode="auto">
            <a:xfrm>
              <a:off x="2420" y="1819"/>
              <a:ext cx="339" cy="22"/>
            </a:xfrm>
            <a:prstGeom prst="straightConnector1">
              <a:avLst/>
            </a:prstGeom>
            <a:noFill/>
            <a:ln w="9525">
              <a:solidFill>
                <a:schemeClr val="tx1"/>
              </a:solidFill>
              <a:round/>
              <a:headEnd/>
              <a:tailEnd/>
            </a:ln>
            <a:effectLst/>
          </p:spPr>
        </p:cxnSp>
        <p:cxnSp>
          <p:nvCxnSpPr>
            <p:cNvPr id="156725" name="AutoShape 53"/>
            <p:cNvCxnSpPr>
              <a:cxnSpLocks noChangeShapeType="1"/>
              <a:stCxn id="156697" idx="0"/>
              <a:endCxn id="156691" idx="1"/>
            </p:cNvCxnSpPr>
            <p:nvPr/>
          </p:nvCxnSpPr>
          <p:spPr bwMode="auto">
            <a:xfrm flipV="1">
              <a:off x="2386" y="892"/>
              <a:ext cx="147" cy="893"/>
            </a:xfrm>
            <a:prstGeom prst="straightConnector1">
              <a:avLst/>
            </a:prstGeom>
            <a:noFill/>
            <a:ln w="9525">
              <a:solidFill>
                <a:schemeClr val="tx1"/>
              </a:solidFill>
              <a:round/>
              <a:headEnd/>
              <a:tailEnd/>
            </a:ln>
            <a:effectLst/>
          </p:spPr>
        </p:cxnSp>
        <p:sp>
          <p:nvSpPr>
            <p:cNvPr id="156726" name="Rectangle 54"/>
            <p:cNvSpPr>
              <a:spLocks noChangeArrowheads="1"/>
            </p:cNvSpPr>
            <p:nvPr/>
          </p:nvSpPr>
          <p:spPr bwMode="auto">
            <a:xfrm>
              <a:off x="1488" y="2059"/>
              <a:ext cx="68" cy="68"/>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156727" name="Oval 55"/>
            <p:cNvSpPr>
              <a:spLocks noChangeArrowheads="1"/>
            </p:cNvSpPr>
            <p:nvPr/>
          </p:nvSpPr>
          <p:spPr bwMode="auto">
            <a:xfrm>
              <a:off x="2112" y="2060"/>
              <a:ext cx="68" cy="67"/>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156728" name="Text Box 56"/>
            <p:cNvSpPr txBox="1">
              <a:spLocks noChangeArrowheads="1"/>
            </p:cNvSpPr>
            <p:nvPr/>
          </p:nvSpPr>
          <p:spPr bwMode="auto">
            <a:xfrm>
              <a:off x="1574" y="1982"/>
              <a:ext cx="290" cy="123"/>
            </a:xfrm>
            <a:prstGeom prst="rect">
              <a:avLst/>
            </a:prstGeom>
            <a:noFill/>
            <a:ln w="9525">
              <a:noFill/>
              <a:miter lim="800000"/>
              <a:headEnd/>
              <a:tailEnd/>
            </a:ln>
            <a:effectLst/>
          </p:spPr>
          <p:txBody>
            <a:bodyPr wrap="none">
              <a:spAutoFit/>
            </a:bodyPr>
            <a:lstStyle/>
            <a:p>
              <a:pPr algn="l"/>
              <a:r>
                <a:rPr lang="de-DE">
                  <a:latin typeface="Helvetica" pitchFamily="34" charset="0"/>
                </a:rPr>
                <a:t>Router</a:t>
              </a:r>
              <a:endParaRPr lang="en-US">
                <a:latin typeface="Helvetica" pitchFamily="34" charset="0"/>
              </a:endParaRPr>
            </a:p>
          </p:txBody>
        </p:sp>
        <p:sp>
          <p:nvSpPr>
            <p:cNvPr id="156729" name="Text Box 57"/>
            <p:cNvSpPr txBox="1">
              <a:spLocks noChangeArrowheads="1"/>
            </p:cNvSpPr>
            <p:nvPr/>
          </p:nvSpPr>
          <p:spPr bwMode="auto">
            <a:xfrm>
              <a:off x="2207" y="1982"/>
              <a:ext cx="464" cy="123"/>
            </a:xfrm>
            <a:prstGeom prst="rect">
              <a:avLst/>
            </a:prstGeom>
            <a:noFill/>
            <a:ln w="9525">
              <a:noFill/>
              <a:miter lim="800000"/>
              <a:headEnd/>
              <a:tailEnd/>
            </a:ln>
            <a:effectLst/>
          </p:spPr>
          <p:txBody>
            <a:bodyPr wrap="none">
              <a:spAutoFit/>
            </a:bodyPr>
            <a:lstStyle/>
            <a:p>
              <a:pPr algn="l"/>
              <a:r>
                <a:rPr lang="de-DE">
                  <a:latin typeface="Helvetica" pitchFamily="34" charset="0"/>
                </a:rPr>
                <a:t>End system</a:t>
              </a:r>
              <a:endParaRPr lang="en-US">
                <a:latin typeface="Helvetica" pitchFamily="34" charset="0"/>
              </a:endParaRPr>
            </a:p>
          </p:txBody>
        </p:sp>
      </p:gr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29" name="Rectangle 45"/>
          <p:cNvSpPr>
            <a:spLocks noGrp="1" noChangeArrowheads="1"/>
          </p:cNvSpPr>
          <p:nvPr>
            <p:ph type="title"/>
          </p:nvPr>
        </p:nvSpPr>
        <p:spPr/>
        <p:txBody>
          <a:bodyPr/>
          <a:lstStyle/>
          <a:p>
            <a:r>
              <a:rPr lang="en-US"/>
              <a:t>Problem No. 1: Routing</a:t>
            </a:r>
          </a:p>
        </p:txBody>
      </p:sp>
      <p:sp>
        <p:nvSpPr>
          <p:cNvPr id="144430" name="Rectangle 46"/>
          <p:cNvSpPr>
            <a:spLocks noGrp="1" noChangeArrowheads="1"/>
          </p:cNvSpPr>
          <p:nvPr>
            <p:ph idx="1"/>
          </p:nvPr>
        </p:nvSpPr>
        <p:spPr/>
        <p:txBody>
          <a:bodyPr/>
          <a:lstStyle/>
          <a:p>
            <a:r>
              <a:rPr lang="en-US"/>
              <a:t>Highly dynamic network topology</a:t>
            </a:r>
          </a:p>
          <a:p>
            <a:pPr lvl="1"/>
            <a:r>
              <a:rPr lang="en-US"/>
              <a:t>Device mobility plus varying channel quality</a:t>
            </a:r>
          </a:p>
          <a:p>
            <a:pPr lvl="1"/>
            <a:r>
              <a:rPr lang="en-US"/>
              <a:t>Separation and merging of networks possible</a:t>
            </a:r>
          </a:p>
          <a:p>
            <a:pPr lvl="1"/>
            <a:r>
              <a:rPr lang="en-US"/>
              <a:t>Asymmetric connections possible</a:t>
            </a:r>
          </a:p>
        </p:txBody>
      </p:sp>
      <p:sp>
        <p:nvSpPr>
          <p:cNvPr id="49"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cxnSp>
        <p:nvCxnSpPr>
          <p:cNvPr id="144419" name="AutoShape 35"/>
          <p:cNvCxnSpPr>
            <a:cxnSpLocks noChangeShapeType="1"/>
          </p:cNvCxnSpPr>
          <p:nvPr/>
        </p:nvCxnSpPr>
        <p:spPr bwMode="auto">
          <a:xfrm>
            <a:off x="4740275" y="5753100"/>
            <a:ext cx="533400" cy="0"/>
          </a:xfrm>
          <a:prstGeom prst="straightConnector1">
            <a:avLst/>
          </a:prstGeom>
          <a:noFill/>
          <a:ln w="38100">
            <a:solidFill>
              <a:schemeClr val="tx1"/>
            </a:solidFill>
            <a:round/>
            <a:headEnd/>
            <a:tailEnd type="triangle" w="med" len="med"/>
          </a:ln>
          <a:effectLst/>
        </p:spPr>
      </p:cxnSp>
      <p:cxnSp>
        <p:nvCxnSpPr>
          <p:cNvPr id="144420" name="AutoShape 36"/>
          <p:cNvCxnSpPr>
            <a:cxnSpLocks noChangeShapeType="1"/>
          </p:cNvCxnSpPr>
          <p:nvPr/>
        </p:nvCxnSpPr>
        <p:spPr bwMode="auto">
          <a:xfrm>
            <a:off x="4740275" y="5981700"/>
            <a:ext cx="533400" cy="0"/>
          </a:xfrm>
          <a:prstGeom prst="straightConnector1">
            <a:avLst/>
          </a:prstGeom>
          <a:noFill/>
          <a:ln w="9525">
            <a:solidFill>
              <a:schemeClr val="tx1"/>
            </a:solidFill>
            <a:round/>
            <a:headEnd/>
            <a:tailEnd type="triangle" w="med" len="med"/>
          </a:ln>
          <a:effectLst/>
        </p:spPr>
      </p:cxnSp>
      <p:sp>
        <p:nvSpPr>
          <p:cNvPr id="144421" name="Text Box 37"/>
          <p:cNvSpPr txBox="1">
            <a:spLocks noChangeArrowheads="1"/>
          </p:cNvSpPr>
          <p:nvPr/>
        </p:nvSpPr>
        <p:spPr bwMode="auto">
          <a:xfrm>
            <a:off x="5410200" y="5584826"/>
            <a:ext cx="1017588" cy="581025"/>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good link</a:t>
            </a:r>
          </a:p>
          <a:p>
            <a:pPr algn="l" eaLnBrk="0" hangingPunct="0"/>
            <a:r>
              <a:rPr lang="en-US" sz="1600">
                <a:latin typeface="Arial" pitchFamily="34" charset="0"/>
              </a:rPr>
              <a:t>weak link</a:t>
            </a:r>
          </a:p>
        </p:txBody>
      </p:sp>
      <p:sp>
        <p:nvSpPr>
          <p:cNvPr id="144425" name="Text Box 41"/>
          <p:cNvSpPr txBox="1">
            <a:spLocks noChangeArrowheads="1"/>
          </p:cNvSpPr>
          <p:nvPr/>
        </p:nvSpPr>
        <p:spPr bwMode="auto">
          <a:xfrm>
            <a:off x="3124201" y="5176838"/>
            <a:ext cx="93662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time = t</a:t>
            </a:r>
            <a:r>
              <a:rPr lang="en-US" sz="1600" baseline="-25000">
                <a:latin typeface="Arial" pitchFamily="34" charset="0"/>
              </a:rPr>
              <a:t>1</a:t>
            </a:r>
            <a:endParaRPr lang="en-US" sz="1600">
              <a:latin typeface="Arial" pitchFamily="34" charset="0"/>
            </a:endParaRPr>
          </a:p>
        </p:txBody>
      </p:sp>
      <p:sp>
        <p:nvSpPr>
          <p:cNvPr id="144426" name="Text Box 42"/>
          <p:cNvSpPr txBox="1">
            <a:spLocks noChangeArrowheads="1"/>
          </p:cNvSpPr>
          <p:nvPr/>
        </p:nvSpPr>
        <p:spPr bwMode="auto">
          <a:xfrm>
            <a:off x="7162801" y="5176838"/>
            <a:ext cx="936625" cy="336550"/>
          </a:xfrm>
          <a:prstGeom prst="rect">
            <a:avLst/>
          </a:prstGeom>
          <a:noFill/>
          <a:ln w="9525">
            <a:noFill/>
            <a:miter lim="800000"/>
            <a:headEnd/>
            <a:tailEnd/>
          </a:ln>
          <a:effectLst/>
        </p:spPr>
        <p:txBody>
          <a:bodyPr wrap="none">
            <a:spAutoFit/>
          </a:bodyPr>
          <a:lstStyle/>
          <a:p>
            <a:pPr algn="l" eaLnBrk="0" hangingPunct="0"/>
            <a:r>
              <a:rPr lang="en-US" sz="1600" dirty="0">
                <a:latin typeface="Arial" pitchFamily="34" charset="0"/>
              </a:rPr>
              <a:t>time = t</a:t>
            </a:r>
            <a:r>
              <a:rPr lang="en-US" sz="1600" baseline="-25000" dirty="0">
                <a:latin typeface="Arial" pitchFamily="34" charset="0"/>
              </a:rPr>
              <a:t>2</a:t>
            </a:r>
            <a:endParaRPr lang="en-US" sz="1600" dirty="0">
              <a:latin typeface="Arial" pitchFamily="34" charset="0"/>
            </a:endParaRPr>
          </a:p>
        </p:txBody>
      </p:sp>
      <p:sp>
        <p:nvSpPr>
          <p:cNvPr id="144431" name="Oval 47"/>
          <p:cNvSpPr>
            <a:spLocks noChangeArrowheads="1"/>
          </p:cNvSpPr>
          <p:nvPr/>
        </p:nvSpPr>
        <p:spPr bwMode="auto">
          <a:xfrm>
            <a:off x="2025650" y="3243263"/>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1</a:t>
            </a:r>
            <a:endParaRPr lang="en-US" sz="1600">
              <a:latin typeface="Arial" pitchFamily="34" charset="0"/>
            </a:endParaRPr>
          </a:p>
        </p:txBody>
      </p:sp>
      <p:sp>
        <p:nvSpPr>
          <p:cNvPr id="144432" name="Oval 48"/>
          <p:cNvSpPr>
            <a:spLocks noChangeArrowheads="1"/>
          </p:cNvSpPr>
          <p:nvPr/>
        </p:nvSpPr>
        <p:spPr bwMode="auto">
          <a:xfrm>
            <a:off x="2635250" y="4462463"/>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4</a:t>
            </a:r>
            <a:endParaRPr lang="en-US" sz="1600">
              <a:latin typeface="Arial" pitchFamily="34" charset="0"/>
            </a:endParaRPr>
          </a:p>
        </p:txBody>
      </p:sp>
      <p:sp>
        <p:nvSpPr>
          <p:cNvPr id="144433" name="Oval 49"/>
          <p:cNvSpPr>
            <a:spLocks noChangeArrowheads="1"/>
          </p:cNvSpPr>
          <p:nvPr/>
        </p:nvSpPr>
        <p:spPr bwMode="auto">
          <a:xfrm>
            <a:off x="3702050" y="3471863"/>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2</a:t>
            </a:r>
            <a:endParaRPr lang="en-US" sz="1600">
              <a:latin typeface="Arial" pitchFamily="34" charset="0"/>
            </a:endParaRPr>
          </a:p>
        </p:txBody>
      </p:sp>
      <p:sp>
        <p:nvSpPr>
          <p:cNvPr id="144434" name="Oval 50"/>
          <p:cNvSpPr>
            <a:spLocks noChangeArrowheads="1"/>
          </p:cNvSpPr>
          <p:nvPr/>
        </p:nvSpPr>
        <p:spPr bwMode="auto">
          <a:xfrm>
            <a:off x="4006850" y="4614863"/>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5</a:t>
            </a:r>
            <a:endParaRPr lang="en-US" sz="1600">
              <a:latin typeface="Arial" pitchFamily="34" charset="0"/>
            </a:endParaRPr>
          </a:p>
        </p:txBody>
      </p:sp>
      <p:sp>
        <p:nvSpPr>
          <p:cNvPr id="144435" name="Oval 51"/>
          <p:cNvSpPr>
            <a:spLocks noChangeArrowheads="1"/>
          </p:cNvSpPr>
          <p:nvPr/>
        </p:nvSpPr>
        <p:spPr bwMode="auto">
          <a:xfrm>
            <a:off x="4768850" y="3776663"/>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3</a:t>
            </a:r>
            <a:endParaRPr lang="en-US" sz="1600">
              <a:latin typeface="Arial" pitchFamily="34" charset="0"/>
            </a:endParaRPr>
          </a:p>
        </p:txBody>
      </p:sp>
      <p:cxnSp>
        <p:nvCxnSpPr>
          <p:cNvPr id="144436" name="AutoShape 52"/>
          <p:cNvCxnSpPr>
            <a:cxnSpLocks noChangeShapeType="1"/>
            <a:stCxn id="144431" idx="6"/>
            <a:endCxn id="144433" idx="2"/>
          </p:cNvCxnSpPr>
          <p:nvPr/>
        </p:nvCxnSpPr>
        <p:spPr bwMode="auto">
          <a:xfrm>
            <a:off x="2406650" y="3433763"/>
            <a:ext cx="1295400" cy="228600"/>
          </a:xfrm>
          <a:prstGeom prst="straightConnector1">
            <a:avLst/>
          </a:prstGeom>
          <a:noFill/>
          <a:ln w="9525">
            <a:solidFill>
              <a:schemeClr val="tx1"/>
            </a:solidFill>
            <a:round/>
            <a:headEnd/>
            <a:tailEnd type="triangle" w="med" len="med"/>
          </a:ln>
          <a:effectLst/>
        </p:spPr>
      </p:cxnSp>
      <p:cxnSp>
        <p:nvCxnSpPr>
          <p:cNvPr id="144437" name="AutoShape 53"/>
          <p:cNvCxnSpPr>
            <a:cxnSpLocks noChangeShapeType="1"/>
            <a:stCxn id="144432" idx="7"/>
            <a:endCxn id="144433" idx="3"/>
          </p:cNvCxnSpPr>
          <p:nvPr/>
        </p:nvCxnSpPr>
        <p:spPr bwMode="auto">
          <a:xfrm flipV="1">
            <a:off x="2960689" y="3797301"/>
            <a:ext cx="796925" cy="720725"/>
          </a:xfrm>
          <a:prstGeom prst="straightConnector1">
            <a:avLst/>
          </a:prstGeom>
          <a:noFill/>
          <a:ln w="9525">
            <a:solidFill>
              <a:schemeClr val="tx1"/>
            </a:solidFill>
            <a:round/>
            <a:headEnd/>
            <a:tailEnd type="triangle" w="med" len="med"/>
          </a:ln>
          <a:effectLst/>
        </p:spPr>
      </p:cxnSp>
      <p:cxnSp>
        <p:nvCxnSpPr>
          <p:cNvPr id="144438" name="AutoShape 54"/>
          <p:cNvCxnSpPr>
            <a:cxnSpLocks noChangeShapeType="1"/>
            <a:stCxn id="144434" idx="1"/>
            <a:endCxn id="144432" idx="6"/>
          </p:cNvCxnSpPr>
          <p:nvPr/>
        </p:nvCxnSpPr>
        <p:spPr bwMode="auto">
          <a:xfrm flipH="1" flipV="1">
            <a:off x="3016251" y="4652963"/>
            <a:ext cx="1046163" cy="17462"/>
          </a:xfrm>
          <a:prstGeom prst="straightConnector1">
            <a:avLst/>
          </a:prstGeom>
          <a:noFill/>
          <a:ln w="38100">
            <a:solidFill>
              <a:schemeClr val="tx1"/>
            </a:solidFill>
            <a:round/>
            <a:headEnd/>
            <a:tailEnd type="triangle" w="med" len="med"/>
          </a:ln>
          <a:effectLst/>
        </p:spPr>
      </p:cxnSp>
      <p:cxnSp>
        <p:nvCxnSpPr>
          <p:cNvPr id="144439" name="AutoShape 55"/>
          <p:cNvCxnSpPr>
            <a:cxnSpLocks noChangeShapeType="1"/>
            <a:stCxn id="144432" idx="5"/>
            <a:endCxn id="144434" idx="2"/>
          </p:cNvCxnSpPr>
          <p:nvPr/>
        </p:nvCxnSpPr>
        <p:spPr bwMode="auto">
          <a:xfrm>
            <a:off x="2960688" y="4787901"/>
            <a:ext cx="1046162" cy="17463"/>
          </a:xfrm>
          <a:prstGeom prst="straightConnector1">
            <a:avLst/>
          </a:prstGeom>
          <a:noFill/>
          <a:ln w="38100">
            <a:solidFill>
              <a:schemeClr val="tx1"/>
            </a:solidFill>
            <a:round/>
            <a:headEnd/>
            <a:tailEnd type="triangle" w="med" len="med"/>
          </a:ln>
          <a:effectLst/>
        </p:spPr>
      </p:cxnSp>
      <p:cxnSp>
        <p:nvCxnSpPr>
          <p:cNvPr id="144440" name="AutoShape 56"/>
          <p:cNvCxnSpPr>
            <a:cxnSpLocks noChangeShapeType="1"/>
            <a:stCxn id="144432" idx="0"/>
            <a:endCxn id="144431" idx="5"/>
          </p:cNvCxnSpPr>
          <p:nvPr/>
        </p:nvCxnSpPr>
        <p:spPr bwMode="auto">
          <a:xfrm flipH="1" flipV="1">
            <a:off x="2351088" y="3568701"/>
            <a:ext cx="474662" cy="893763"/>
          </a:xfrm>
          <a:prstGeom prst="straightConnector1">
            <a:avLst/>
          </a:prstGeom>
          <a:noFill/>
          <a:ln w="9525">
            <a:solidFill>
              <a:schemeClr val="tx1"/>
            </a:solidFill>
            <a:round/>
            <a:headEnd/>
            <a:tailEnd type="triangle" w="med" len="med"/>
          </a:ln>
          <a:effectLst/>
        </p:spPr>
      </p:cxnSp>
      <p:cxnSp>
        <p:nvCxnSpPr>
          <p:cNvPr id="144441" name="AutoShape 57"/>
          <p:cNvCxnSpPr>
            <a:cxnSpLocks noChangeShapeType="1"/>
            <a:stCxn id="144431" idx="4"/>
            <a:endCxn id="144432" idx="1"/>
          </p:cNvCxnSpPr>
          <p:nvPr/>
        </p:nvCxnSpPr>
        <p:spPr bwMode="auto">
          <a:xfrm>
            <a:off x="2216151" y="3624263"/>
            <a:ext cx="474663" cy="893762"/>
          </a:xfrm>
          <a:prstGeom prst="straightConnector1">
            <a:avLst/>
          </a:prstGeom>
          <a:noFill/>
          <a:ln w="38100">
            <a:solidFill>
              <a:schemeClr val="tx1"/>
            </a:solidFill>
            <a:round/>
            <a:headEnd/>
            <a:tailEnd type="triangle" w="med" len="med"/>
          </a:ln>
          <a:effectLst/>
        </p:spPr>
      </p:cxnSp>
      <p:cxnSp>
        <p:nvCxnSpPr>
          <p:cNvPr id="144442" name="AutoShape 58"/>
          <p:cNvCxnSpPr>
            <a:cxnSpLocks noChangeShapeType="1"/>
            <a:stCxn id="144433" idx="6"/>
            <a:endCxn id="144435" idx="1"/>
          </p:cNvCxnSpPr>
          <p:nvPr/>
        </p:nvCxnSpPr>
        <p:spPr bwMode="auto">
          <a:xfrm>
            <a:off x="4083051" y="3662363"/>
            <a:ext cx="741363" cy="169862"/>
          </a:xfrm>
          <a:prstGeom prst="straightConnector1">
            <a:avLst/>
          </a:prstGeom>
          <a:noFill/>
          <a:ln w="38100">
            <a:solidFill>
              <a:schemeClr val="tx1"/>
            </a:solidFill>
            <a:round/>
            <a:headEnd/>
            <a:tailEnd type="triangle" w="med" len="med"/>
          </a:ln>
          <a:effectLst/>
        </p:spPr>
      </p:cxnSp>
      <p:cxnSp>
        <p:nvCxnSpPr>
          <p:cNvPr id="144443" name="AutoShape 59"/>
          <p:cNvCxnSpPr>
            <a:cxnSpLocks noChangeShapeType="1"/>
            <a:stCxn id="144435" idx="3"/>
            <a:endCxn id="144434" idx="7"/>
          </p:cNvCxnSpPr>
          <p:nvPr/>
        </p:nvCxnSpPr>
        <p:spPr bwMode="auto">
          <a:xfrm flipH="1">
            <a:off x="4332289" y="4102101"/>
            <a:ext cx="492125" cy="568325"/>
          </a:xfrm>
          <a:prstGeom prst="straightConnector1">
            <a:avLst/>
          </a:prstGeom>
          <a:noFill/>
          <a:ln w="38100">
            <a:solidFill>
              <a:schemeClr val="tx1"/>
            </a:solidFill>
            <a:round/>
            <a:headEnd/>
            <a:tailEnd type="triangle" w="med" len="med"/>
          </a:ln>
          <a:effectLst/>
        </p:spPr>
      </p:cxnSp>
      <p:cxnSp>
        <p:nvCxnSpPr>
          <p:cNvPr id="144444" name="AutoShape 60"/>
          <p:cNvCxnSpPr>
            <a:cxnSpLocks noChangeShapeType="1"/>
            <a:stCxn id="144434" idx="6"/>
            <a:endCxn id="144435" idx="4"/>
          </p:cNvCxnSpPr>
          <p:nvPr/>
        </p:nvCxnSpPr>
        <p:spPr bwMode="auto">
          <a:xfrm flipV="1">
            <a:off x="4387850" y="4157663"/>
            <a:ext cx="571500" cy="647700"/>
          </a:xfrm>
          <a:prstGeom prst="straightConnector1">
            <a:avLst/>
          </a:prstGeom>
          <a:noFill/>
          <a:ln w="9525">
            <a:solidFill>
              <a:schemeClr val="tx1"/>
            </a:solidFill>
            <a:round/>
            <a:headEnd/>
            <a:tailEnd type="triangle" w="med" len="med"/>
          </a:ln>
          <a:effectLst/>
        </p:spPr>
      </p:cxnSp>
      <p:cxnSp>
        <p:nvCxnSpPr>
          <p:cNvPr id="144445" name="AutoShape 61"/>
          <p:cNvCxnSpPr>
            <a:cxnSpLocks noChangeShapeType="1"/>
            <a:stCxn id="144433" idx="4"/>
            <a:endCxn id="144434" idx="0"/>
          </p:cNvCxnSpPr>
          <p:nvPr/>
        </p:nvCxnSpPr>
        <p:spPr bwMode="auto">
          <a:xfrm>
            <a:off x="3892550" y="3852863"/>
            <a:ext cx="304800" cy="762000"/>
          </a:xfrm>
          <a:prstGeom prst="straightConnector1">
            <a:avLst/>
          </a:prstGeom>
          <a:noFill/>
          <a:ln w="9525">
            <a:solidFill>
              <a:schemeClr val="tx1"/>
            </a:solidFill>
            <a:round/>
            <a:headEnd/>
            <a:tailEnd type="triangle" w="med" len="med"/>
          </a:ln>
          <a:effectLst/>
        </p:spPr>
      </p:cxnSp>
      <p:sp>
        <p:nvSpPr>
          <p:cNvPr id="144446" name="Oval 62"/>
          <p:cNvSpPr>
            <a:spLocks noChangeArrowheads="1"/>
          </p:cNvSpPr>
          <p:nvPr/>
        </p:nvSpPr>
        <p:spPr bwMode="auto">
          <a:xfrm>
            <a:off x="6940550" y="3319463"/>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1</a:t>
            </a:r>
            <a:endParaRPr lang="en-US" sz="1600">
              <a:latin typeface="Arial" pitchFamily="34" charset="0"/>
            </a:endParaRPr>
          </a:p>
        </p:txBody>
      </p:sp>
      <p:sp>
        <p:nvSpPr>
          <p:cNvPr id="144447" name="Oval 63"/>
          <p:cNvSpPr>
            <a:spLocks noChangeArrowheads="1"/>
          </p:cNvSpPr>
          <p:nvPr/>
        </p:nvSpPr>
        <p:spPr bwMode="auto">
          <a:xfrm>
            <a:off x="6940550" y="4462463"/>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4</a:t>
            </a:r>
            <a:endParaRPr lang="en-US" sz="1600">
              <a:latin typeface="Arial" pitchFamily="34" charset="0"/>
            </a:endParaRPr>
          </a:p>
        </p:txBody>
      </p:sp>
      <p:sp>
        <p:nvSpPr>
          <p:cNvPr id="144448" name="Oval 64"/>
          <p:cNvSpPr>
            <a:spLocks noChangeArrowheads="1"/>
          </p:cNvSpPr>
          <p:nvPr/>
        </p:nvSpPr>
        <p:spPr bwMode="auto">
          <a:xfrm>
            <a:off x="7931150" y="3700463"/>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2</a:t>
            </a:r>
            <a:endParaRPr lang="en-US" sz="1600">
              <a:latin typeface="Arial" pitchFamily="34" charset="0"/>
            </a:endParaRPr>
          </a:p>
        </p:txBody>
      </p:sp>
      <p:sp>
        <p:nvSpPr>
          <p:cNvPr id="144449" name="Oval 65"/>
          <p:cNvSpPr>
            <a:spLocks noChangeArrowheads="1"/>
          </p:cNvSpPr>
          <p:nvPr/>
        </p:nvSpPr>
        <p:spPr bwMode="auto">
          <a:xfrm>
            <a:off x="8443913" y="4594225"/>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5</a:t>
            </a:r>
            <a:endParaRPr lang="en-US" sz="1600">
              <a:latin typeface="Arial" pitchFamily="34" charset="0"/>
            </a:endParaRPr>
          </a:p>
        </p:txBody>
      </p:sp>
      <p:sp>
        <p:nvSpPr>
          <p:cNvPr id="144450" name="Oval 66"/>
          <p:cNvSpPr>
            <a:spLocks noChangeArrowheads="1"/>
          </p:cNvSpPr>
          <p:nvPr/>
        </p:nvSpPr>
        <p:spPr bwMode="auto">
          <a:xfrm>
            <a:off x="9150350" y="3548063"/>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3</a:t>
            </a:r>
            <a:endParaRPr lang="en-US" sz="1600">
              <a:latin typeface="Arial" pitchFamily="34" charset="0"/>
            </a:endParaRPr>
          </a:p>
        </p:txBody>
      </p:sp>
      <p:cxnSp>
        <p:nvCxnSpPr>
          <p:cNvPr id="144451" name="AutoShape 67"/>
          <p:cNvCxnSpPr>
            <a:cxnSpLocks noChangeShapeType="1"/>
            <a:stCxn id="144446" idx="6"/>
            <a:endCxn id="144448" idx="2"/>
          </p:cNvCxnSpPr>
          <p:nvPr/>
        </p:nvCxnSpPr>
        <p:spPr bwMode="auto">
          <a:xfrm>
            <a:off x="7321550" y="3509963"/>
            <a:ext cx="609600" cy="381000"/>
          </a:xfrm>
          <a:prstGeom prst="straightConnector1">
            <a:avLst/>
          </a:prstGeom>
          <a:noFill/>
          <a:ln w="38100">
            <a:solidFill>
              <a:schemeClr val="tx1"/>
            </a:solidFill>
            <a:round/>
            <a:headEnd/>
            <a:tailEnd type="triangle" w="med" len="med"/>
          </a:ln>
          <a:effectLst/>
        </p:spPr>
      </p:cxnSp>
      <p:cxnSp>
        <p:nvCxnSpPr>
          <p:cNvPr id="144452" name="AutoShape 68"/>
          <p:cNvCxnSpPr>
            <a:cxnSpLocks noChangeShapeType="1"/>
            <a:stCxn id="144447" idx="7"/>
            <a:endCxn id="144448" idx="3"/>
          </p:cNvCxnSpPr>
          <p:nvPr/>
        </p:nvCxnSpPr>
        <p:spPr bwMode="auto">
          <a:xfrm flipV="1">
            <a:off x="7265989" y="4025901"/>
            <a:ext cx="720725" cy="492125"/>
          </a:xfrm>
          <a:prstGeom prst="straightConnector1">
            <a:avLst/>
          </a:prstGeom>
          <a:noFill/>
          <a:ln w="9525">
            <a:solidFill>
              <a:schemeClr val="tx1"/>
            </a:solidFill>
            <a:round/>
            <a:headEnd/>
            <a:tailEnd type="triangle" w="med" len="med"/>
          </a:ln>
          <a:effectLst/>
        </p:spPr>
      </p:cxnSp>
      <p:cxnSp>
        <p:nvCxnSpPr>
          <p:cNvPr id="144453" name="AutoShape 69"/>
          <p:cNvCxnSpPr>
            <a:cxnSpLocks noChangeShapeType="1"/>
            <a:stCxn id="144449" idx="1"/>
            <a:endCxn id="144447" idx="6"/>
          </p:cNvCxnSpPr>
          <p:nvPr/>
        </p:nvCxnSpPr>
        <p:spPr bwMode="auto">
          <a:xfrm flipH="1">
            <a:off x="7321551" y="4649789"/>
            <a:ext cx="1177925" cy="3175"/>
          </a:xfrm>
          <a:prstGeom prst="straightConnector1">
            <a:avLst/>
          </a:prstGeom>
          <a:noFill/>
          <a:ln w="9525">
            <a:solidFill>
              <a:schemeClr val="tx1"/>
            </a:solidFill>
            <a:round/>
            <a:headEnd/>
            <a:tailEnd type="triangle" w="med" len="med"/>
          </a:ln>
          <a:effectLst/>
        </p:spPr>
      </p:cxnSp>
      <p:cxnSp>
        <p:nvCxnSpPr>
          <p:cNvPr id="144454" name="AutoShape 70"/>
          <p:cNvCxnSpPr>
            <a:cxnSpLocks noChangeShapeType="1"/>
            <a:stCxn id="144447" idx="5"/>
            <a:endCxn id="144449" idx="2"/>
          </p:cNvCxnSpPr>
          <p:nvPr/>
        </p:nvCxnSpPr>
        <p:spPr bwMode="auto">
          <a:xfrm flipV="1">
            <a:off x="7265989" y="4784726"/>
            <a:ext cx="1177925" cy="3175"/>
          </a:xfrm>
          <a:prstGeom prst="straightConnector1">
            <a:avLst/>
          </a:prstGeom>
          <a:noFill/>
          <a:ln w="38100">
            <a:solidFill>
              <a:schemeClr val="tx1"/>
            </a:solidFill>
            <a:round/>
            <a:headEnd/>
            <a:tailEnd type="triangle" w="med" len="med"/>
          </a:ln>
          <a:effectLst/>
        </p:spPr>
      </p:cxnSp>
      <p:cxnSp>
        <p:nvCxnSpPr>
          <p:cNvPr id="144455" name="AutoShape 71"/>
          <p:cNvCxnSpPr>
            <a:cxnSpLocks noChangeShapeType="1"/>
            <a:stCxn id="144446" idx="4"/>
            <a:endCxn id="144447" idx="1"/>
          </p:cNvCxnSpPr>
          <p:nvPr/>
        </p:nvCxnSpPr>
        <p:spPr bwMode="auto">
          <a:xfrm flipH="1">
            <a:off x="6996114" y="3700463"/>
            <a:ext cx="134937" cy="817562"/>
          </a:xfrm>
          <a:prstGeom prst="straightConnector1">
            <a:avLst/>
          </a:prstGeom>
          <a:noFill/>
          <a:ln w="9525">
            <a:solidFill>
              <a:schemeClr val="tx1"/>
            </a:solidFill>
            <a:round/>
            <a:headEnd/>
            <a:tailEnd type="triangle" w="med" len="med"/>
          </a:ln>
          <a:effectLst/>
        </p:spPr>
      </p:cxnSp>
      <p:cxnSp>
        <p:nvCxnSpPr>
          <p:cNvPr id="144456" name="AutoShape 72"/>
          <p:cNvCxnSpPr>
            <a:cxnSpLocks noChangeShapeType="1"/>
            <a:stCxn id="144448" idx="7"/>
            <a:endCxn id="144450" idx="1"/>
          </p:cNvCxnSpPr>
          <p:nvPr/>
        </p:nvCxnSpPr>
        <p:spPr bwMode="auto">
          <a:xfrm flipV="1">
            <a:off x="8256589" y="3603625"/>
            <a:ext cx="949325" cy="152400"/>
          </a:xfrm>
          <a:prstGeom prst="straightConnector1">
            <a:avLst/>
          </a:prstGeom>
          <a:noFill/>
          <a:ln w="38100">
            <a:solidFill>
              <a:schemeClr val="tx1"/>
            </a:solidFill>
            <a:round/>
            <a:headEnd/>
            <a:tailEnd type="triangle" w="med" len="med"/>
          </a:ln>
          <a:effectLst/>
        </p:spPr>
      </p:cxnSp>
      <p:cxnSp>
        <p:nvCxnSpPr>
          <p:cNvPr id="144457" name="AutoShape 73"/>
          <p:cNvCxnSpPr>
            <a:cxnSpLocks noChangeShapeType="1"/>
            <a:stCxn id="144450" idx="3"/>
            <a:endCxn id="144449" idx="7"/>
          </p:cNvCxnSpPr>
          <p:nvPr/>
        </p:nvCxnSpPr>
        <p:spPr bwMode="auto">
          <a:xfrm flipH="1">
            <a:off x="8769351" y="3873500"/>
            <a:ext cx="436563" cy="776288"/>
          </a:xfrm>
          <a:prstGeom prst="straightConnector1">
            <a:avLst/>
          </a:prstGeom>
          <a:noFill/>
          <a:ln w="38100">
            <a:solidFill>
              <a:schemeClr val="tx1"/>
            </a:solidFill>
            <a:round/>
            <a:headEnd/>
            <a:tailEnd type="triangle" w="med" len="med"/>
          </a:ln>
          <a:effectLst/>
        </p:spPr>
      </p:cxnSp>
      <p:cxnSp>
        <p:nvCxnSpPr>
          <p:cNvPr id="144458" name="AutoShape 74"/>
          <p:cNvCxnSpPr>
            <a:cxnSpLocks noChangeShapeType="1"/>
            <a:stCxn id="144449" idx="6"/>
            <a:endCxn id="144450" idx="4"/>
          </p:cNvCxnSpPr>
          <p:nvPr/>
        </p:nvCxnSpPr>
        <p:spPr bwMode="auto">
          <a:xfrm flipV="1">
            <a:off x="8824914" y="3929063"/>
            <a:ext cx="515937" cy="855662"/>
          </a:xfrm>
          <a:prstGeom prst="straightConnector1">
            <a:avLst/>
          </a:prstGeom>
          <a:noFill/>
          <a:ln w="9525">
            <a:solidFill>
              <a:schemeClr val="tx1"/>
            </a:solidFill>
            <a:round/>
            <a:headEnd/>
            <a:tailEnd type="triangle" w="med" len="med"/>
          </a:ln>
          <a:effectLst/>
        </p:spPr>
      </p:cxnSp>
      <p:cxnSp>
        <p:nvCxnSpPr>
          <p:cNvPr id="144459" name="AutoShape 75"/>
          <p:cNvCxnSpPr>
            <a:cxnSpLocks noChangeShapeType="1"/>
            <a:stCxn id="144448" idx="4"/>
            <a:endCxn id="144449" idx="0"/>
          </p:cNvCxnSpPr>
          <p:nvPr/>
        </p:nvCxnSpPr>
        <p:spPr bwMode="auto">
          <a:xfrm>
            <a:off x="8121651" y="4081463"/>
            <a:ext cx="512763" cy="512762"/>
          </a:xfrm>
          <a:prstGeom prst="straightConnector1">
            <a:avLst/>
          </a:prstGeom>
          <a:noFill/>
          <a:ln w="9525">
            <a:solidFill>
              <a:schemeClr val="tx1"/>
            </a:solidFill>
            <a:round/>
            <a:headEnd/>
            <a:tailEnd type="triangle" w="med" len="med"/>
          </a:ln>
          <a:effectLst/>
        </p:spPr>
      </p:cxnSp>
      <p:cxnSp>
        <p:nvCxnSpPr>
          <p:cNvPr id="144460" name="AutoShape 76"/>
          <p:cNvCxnSpPr>
            <a:cxnSpLocks noChangeShapeType="1"/>
            <a:stCxn id="144448" idx="1"/>
            <a:endCxn id="144446" idx="7"/>
          </p:cNvCxnSpPr>
          <p:nvPr/>
        </p:nvCxnSpPr>
        <p:spPr bwMode="auto">
          <a:xfrm flipH="1" flipV="1">
            <a:off x="7265989" y="3375025"/>
            <a:ext cx="720725" cy="381000"/>
          </a:xfrm>
          <a:prstGeom prst="straightConnector1">
            <a:avLst/>
          </a:prstGeom>
          <a:noFill/>
          <a:ln w="9525">
            <a:solidFill>
              <a:schemeClr val="tx1"/>
            </a:solidFill>
            <a:round/>
            <a:headEnd/>
            <a:tailEnd type="triangle" w="med" len="med"/>
          </a:ln>
          <a:effectLst/>
        </p:spPr>
      </p:cxnSp>
      <p:cxnSp>
        <p:nvCxnSpPr>
          <p:cNvPr id="144461" name="AutoShape 77"/>
          <p:cNvCxnSpPr>
            <a:cxnSpLocks noChangeShapeType="1"/>
            <a:stCxn id="144450" idx="2"/>
            <a:endCxn id="144448" idx="6"/>
          </p:cNvCxnSpPr>
          <p:nvPr/>
        </p:nvCxnSpPr>
        <p:spPr bwMode="auto">
          <a:xfrm flipH="1">
            <a:off x="8312150" y="3738563"/>
            <a:ext cx="838200" cy="152400"/>
          </a:xfrm>
          <a:prstGeom prst="straightConnector1">
            <a:avLst/>
          </a:prstGeom>
          <a:noFill/>
          <a:ln w="9525">
            <a:solidFill>
              <a:schemeClr val="tx1"/>
            </a:solidFill>
            <a:round/>
            <a:headEnd/>
            <a:tailEnd type="triangle" w="med" len="med"/>
          </a:ln>
          <a:effectLst/>
        </p:spPr>
      </p:cxnSp>
      <p:sp>
        <p:nvSpPr>
          <p:cNvPr id="144462" name="Oval 78"/>
          <p:cNvSpPr>
            <a:spLocks noChangeArrowheads="1"/>
          </p:cNvSpPr>
          <p:nvPr/>
        </p:nvSpPr>
        <p:spPr bwMode="auto">
          <a:xfrm>
            <a:off x="5735638" y="2776538"/>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6</a:t>
            </a:r>
            <a:endParaRPr lang="en-US" sz="1600">
              <a:latin typeface="Arial" pitchFamily="34" charset="0"/>
            </a:endParaRPr>
          </a:p>
        </p:txBody>
      </p:sp>
      <p:sp>
        <p:nvSpPr>
          <p:cNvPr id="144463" name="Oval 79"/>
          <p:cNvSpPr>
            <a:spLocks noChangeArrowheads="1"/>
          </p:cNvSpPr>
          <p:nvPr/>
        </p:nvSpPr>
        <p:spPr bwMode="auto">
          <a:xfrm>
            <a:off x="4872038" y="3063875"/>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7</a:t>
            </a:r>
            <a:endParaRPr lang="en-US" sz="1600">
              <a:latin typeface="Arial" pitchFamily="34" charset="0"/>
            </a:endParaRPr>
          </a:p>
        </p:txBody>
      </p:sp>
      <p:cxnSp>
        <p:nvCxnSpPr>
          <p:cNvPr id="144464" name="AutoShape 80"/>
          <p:cNvCxnSpPr>
            <a:cxnSpLocks noChangeShapeType="1"/>
            <a:stCxn id="144463" idx="5"/>
            <a:endCxn id="144462" idx="3"/>
          </p:cNvCxnSpPr>
          <p:nvPr/>
        </p:nvCxnSpPr>
        <p:spPr bwMode="auto">
          <a:xfrm flipV="1">
            <a:off x="5197476" y="3101975"/>
            <a:ext cx="593725" cy="287338"/>
          </a:xfrm>
          <a:prstGeom prst="straightConnector1">
            <a:avLst/>
          </a:prstGeom>
          <a:noFill/>
          <a:ln w="38100">
            <a:solidFill>
              <a:schemeClr val="tx1"/>
            </a:solidFill>
            <a:round/>
            <a:headEnd/>
            <a:tailEnd type="triangle" w="med" len="med"/>
          </a:ln>
          <a:effectLst/>
        </p:spPr>
      </p:cxnSp>
      <p:cxnSp>
        <p:nvCxnSpPr>
          <p:cNvPr id="144465" name="AutoShape 81"/>
          <p:cNvCxnSpPr>
            <a:cxnSpLocks noChangeShapeType="1"/>
            <a:stCxn id="144462" idx="2"/>
            <a:endCxn id="144463" idx="6"/>
          </p:cNvCxnSpPr>
          <p:nvPr/>
        </p:nvCxnSpPr>
        <p:spPr bwMode="auto">
          <a:xfrm flipH="1">
            <a:off x="5253038" y="2967039"/>
            <a:ext cx="482600" cy="287337"/>
          </a:xfrm>
          <a:prstGeom prst="straightConnector1">
            <a:avLst/>
          </a:prstGeom>
          <a:noFill/>
          <a:ln w="9525">
            <a:solidFill>
              <a:schemeClr val="tx1"/>
            </a:solidFill>
            <a:round/>
            <a:headEnd/>
            <a:tailEnd type="triangle" w="med" len="med"/>
          </a:ln>
          <a:effectLst/>
        </p:spPr>
      </p:cxnSp>
      <p:sp>
        <p:nvSpPr>
          <p:cNvPr id="144466" name="Oval 82"/>
          <p:cNvSpPr>
            <a:spLocks noChangeArrowheads="1"/>
          </p:cNvSpPr>
          <p:nvPr/>
        </p:nvSpPr>
        <p:spPr bwMode="auto">
          <a:xfrm>
            <a:off x="9983788" y="2560638"/>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6</a:t>
            </a:r>
            <a:endParaRPr lang="en-US" sz="1600">
              <a:latin typeface="Arial" pitchFamily="34" charset="0"/>
            </a:endParaRPr>
          </a:p>
        </p:txBody>
      </p:sp>
      <p:sp>
        <p:nvSpPr>
          <p:cNvPr id="144467" name="Oval 83"/>
          <p:cNvSpPr>
            <a:spLocks noChangeArrowheads="1"/>
          </p:cNvSpPr>
          <p:nvPr/>
        </p:nvSpPr>
        <p:spPr bwMode="auto">
          <a:xfrm>
            <a:off x="9120188" y="2560638"/>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7</a:t>
            </a:r>
            <a:endParaRPr lang="en-US" sz="1600">
              <a:latin typeface="Arial" pitchFamily="34" charset="0"/>
            </a:endParaRPr>
          </a:p>
        </p:txBody>
      </p:sp>
      <p:cxnSp>
        <p:nvCxnSpPr>
          <p:cNvPr id="144468" name="AutoShape 84"/>
          <p:cNvCxnSpPr>
            <a:cxnSpLocks noChangeShapeType="1"/>
            <a:stCxn id="144467" idx="5"/>
            <a:endCxn id="144466" idx="3"/>
          </p:cNvCxnSpPr>
          <p:nvPr/>
        </p:nvCxnSpPr>
        <p:spPr bwMode="auto">
          <a:xfrm>
            <a:off x="9445626" y="2886075"/>
            <a:ext cx="593725" cy="0"/>
          </a:xfrm>
          <a:prstGeom prst="straightConnector1">
            <a:avLst/>
          </a:prstGeom>
          <a:noFill/>
          <a:ln w="38100">
            <a:solidFill>
              <a:schemeClr val="tx1"/>
            </a:solidFill>
            <a:round/>
            <a:headEnd/>
            <a:tailEnd type="triangle" w="med" len="med"/>
          </a:ln>
          <a:effectLst/>
        </p:spPr>
      </p:cxnSp>
      <p:cxnSp>
        <p:nvCxnSpPr>
          <p:cNvPr id="144469" name="AutoShape 85"/>
          <p:cNvCxnSpPr>
            <a:cxnSpLocks noChangeShapeType="1"/>
            <a:stCxn id="144466" idx="2"/>
            <a:endCxn id="144467" idx="6"/>
          </p:cNvCxnSpPr>
          <p:nvPr/>
        </p:nvCxnSpPr>
        <p:spPr bwMode="auto">
          <a:xfrm flipH="1">
            <a:off x="9501188" y="2751138"/>
            <a:ext cx="482600" cy="0"/>
          </a:xfrm>
          <a:prstGeom prst="straightConnector1">
            <a:avLst/>
          </a:prstGeom>
          <a:noFill/>
          <a:ln w="9525">
            <a:solidFill>
              <a:schemeClr val="tx1"/>
            </a:solidFill>
            <a:round/>
            <a:headEnd/>
            <a:tailEnd type="triangle" w="med" len="med"/>
          </a:ln>
          <a:effectLst/>
        </p:spPr>
      </p:cxnSp>
      <p:cxnSp>
        <p:nvCxnSpPr>
          <p:cNvPr id="144470" name="AutoShape 86"/>
          <p:cNvCxnSpPr>
            <a:cxnSpLocks noChangeShapeType="1"/>
            <a:stCxn id="144435" idx="0"/>
            <a:endCxn id="144463" idx="4"/>
          </p:cNvCxnSpPr>
          <p:nvPr/>
        </p:nvCxnSpPr>
        <p:spPr bwMode="auto">
          <a:xfrm flipV="1">
            <a:off x="4959350" y="3444875"/>
            <a:ext cx="103188" cy="331788"/>
          </a:xfrm>
          <a:prstGeom prst="straightConnector1">
            <a:avLst/>
          </a:prstGeom>
          <a:noFill/>
          <a:ln w="9525">
            <a:solidFill>
              <a:schemeClr val="tx1"/>
            </a:solidFill>
            <a:round/>
            <a:headEnd/>
            <a:tailEnd type="triangle" w="med" len="med"/>
          </a:ln>
          <a:effectLst/>
        </p:spPr>
      </p:cxn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4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4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44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44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4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4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44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44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4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44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44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44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44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44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44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44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44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44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44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44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4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26" grpId="0"/>
      <p:bldP spid="144446" grpId="0" animBg="1"/>
      <p:bldP spid="144447" grpId="0" animBg="1"/>
      <p:bldP spid="144448" grpId="0" animBg="1"/>
      <p:bldP spid="144449" grpId="0" animBg="1"/>
      <p:bldP spid="144450" grpId="0" animBg="1"/>
      <p:bldP spid="144466" grpId="0" animBg="1"/>
      <p:bldP spid="14446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Traditional routing algorithms</a:t>
            </a:r>
          </a:p>
        </p:txBody>
      </p:sp>
      <p:sp>
        <p:nvSpPr>
          <p:cNvPr id="112643" name="Rectangle 3"/>
          <p:cNvSpPr>
            <a:spLocks noGrp="1" noChangeArrowheads="1"/>
          </p:cNvSpPr>
          <p:nvPr>
            <p:ph idx="1"/>
          </p:nvPr>
        </p:nvSpPr>
        <p:spPr/>
        <p:txBody>
          <a:bodyPr/>
          <a:lstStyle/>
          <a:p>
            <a:r>
              <a:rPr lang="en-US" dirty="0"/>
              <a:t>Distance Vector</a:t>
            </a:r>
          </a:p>
          <a:p>
            <a:pPr lvl="1"/>
            <a:r>
              <a:rPr lang="en-US" dirty="0"/>
              <a:t>periodic exchange of messages with all physical neighbors that contain information about who can be reached at what distance</a:t>
            </a:r>
          </a:p>
          <a:p>
            <a:pPr lvl="1"/>
            <a:r>
              <a:rPr lang="en-US" dirty="0"/>
              <a:t>selection of the shortest path if several paths available</a:t>
            </a:r>
          </a:p>
          <a:p>
            <a:endParaRPr lang="en-US" dirty="0" smtClean="0"/>
          </a:p>
          <a:p>
            <a:r>
              <a:rPr lang="en-US" dirty="0" smtClean="0"/>
              <a:t>Link </a:t>
            </a:r>
            <a:r>
              <a:rPr lang="en-US" dirty="0"/>
              <a:t>State</a:t>
            </a:r>
          </a:p>
          <a:p>
            <a:pPr lvl="1"/>
            <a:r>
              <a:rPr lang="en-US" dirty="0"/>
              <a:t>periodic notification of all routers about the current state of all physical links </a:t>
            </a:r>
          </a:p>
          <a:p>
            <a:pPr lvl="1"/>
            <a:r>
              <a:rPr lang="en-US" dirty="0"/>
              <a:t>router get a complete picture of the network</a:t>
            </a:r>
          </a:p>
          <a:p>
            <a:endParaRPr lang="en-US" dirty="0" smtClean="0"/>
          </a:p>
          <a:p>
            <a:r>
              <a:rPr lang="en-US" dirty="0" smtClean="0"/>
              <a:t>Example</a:t>
            </a:r>
            <a:endParaRPr lang="en-US" dirty="0"/>
          </a:p>
          <a:p>
            <a:pPr lvl="1"/>
            <a:r>
              <a:rPr lang="en-US" dirty="0"/>
              <a:t>ARPA packet radio network (1973), DV-Routing</a:t>
            </a:r>
          </a:p>
          <a:p>
            <a:pPr lvl="1"/>
            <a:r>
              <a:rPr lang="en-US" dirty="0"/>
              <a:t>every 7.5s exchange of routing tables including link quality</a:t>
            </a:r>
          </a:p>
          <a:p>
            <a:pPr lvl="1"/>
            <a:r>
              <a:rPr lang="en-US" dirty="0"/>
              <a:t>updating of tables also by reception of packets</a:t>
            </a:r>
          </a:p>
          <a:p>
            <a:pPr lvl="1"/>
            <a:r>
              <a:rPr lang="en-US" dirty="0"/>
              <a:t>routing problems solved with limited flooding</a:t>
            </a:r>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de-DE"/>
              <a:t>Routing in ad-hoc networks</a:t>
            </a:r>
          </a:p>
        </p:txBody>
      </p:sp>
      <p:sp>
        <p:nvSpPr>
          <p:cNvPr id="179203" name="Rectangle 3"/>
          <p:cNvSpPr>
            <a:spLocks noGrp="1" noChangeArrowheads="1"/>
          </p:cNvSpPr>
          <p:nvPr>
            <p:ph idx="1"/>
          </p:nvPr>
        </p:nvSpPr>
        <p:spPr/>
        <p:txBody>
          <a:bodyPr/>
          <a:lstStyle/>
          <a:p>
            <a:pPr>
              <a:lnSpc>
                <a:spcPct val="90000"/>
              </a:lnSpc>
            </a:pPr>
            <a:r>
              <a:rPr lang="en-US" dirty="0" smtClean="0"/>
              <a:t>Was THE </a:t>
            </a:r>
            <a:r>
              <a:rPr lang="en-US" dirty="0"/>
              <a:t>big topic in many research projects</a:t>
            </a:r>
          </a:p>
          <a:p>
            <a:pPr lvl="1">
              <a:lnSpc>
                <a:spcPct val="90000"/>
              </a:lnSpc>
            </a:pPr>
            <a:r>
              <a:rPr lang="en-US" dirty="0"/>
              <a:t>Far more than </a:t>
            </a:r>
            <a:r>
              <a:rPr lang="en-US" dirty="0" smtClean="0"/>
              <a:t>50, 100, 150, … </a:t>
            </a:r>
            <a:r>
              <a:rPr lang="en-US" dirty="0"/>
              <a:t>different proposals exist</a:t>
            </a:r>
          </a:p>
          <a:p>
            <a:pPr lvl="1">
              <a:lnSpc>
                <a:spcPct val="90000"/>
              </a:lnSpc>
            </a:pPr>
            <a:r>
              <a:rPr lang="en-US" dirty="0"/>
              <a:t>The most </a:t>
            </a:r>
            <a:r>
              <a:rPr lang="en-US" dirty="0" smtClean="0"/>
              <a:t>simple </a:t>
            </a:r>
            <a:r>
              <a:rPr lang="en-US" dirty="0"/>
              <a:t>one: Flooding!</a:t>
            </a:r>
          </a:p>
          <a:p>
            <a:pPr>
              <a:lnSpc>
                <a:spcPct val="90000"/>
              </a:lnSpc>
            </a:pPr>
            <a:endParaRPr lang="en-US" dirty="0"/>
          </a:p>
          <a:p>
            <a:pPr>
              <a:lnSpc>
                <a:spcPct val="90000"/>
              </a:lnSpc>
            </a:pPr>
            <a:r>
              <a:rPr lang="en-US" dirty="0"/>
              <a:t>Reasons</a:t>
            </a:r>
          </a:p>
          <a:p>
            <a:pPr lvl="1">
              <a:lnSpc>
                <a:spcPct val="90000"/>
              </a:lnSpc>
            </a:pPr>
            <a:r>
              <a:rPr lang="en-US" dirty="0"/>
              <a:t>Classical approaches from fixed networks fail</a:t>
            </a:r>
          </a:p>
          <a:p>
            <a:pPr lvl="2">
              <a:lnSpc>
                <a:spcPct val="90000"/>
              </a:lnSpc>
            </a:pPr>
            <a:r>
              <a:rPr lang="en-US" dirty="0"/>
              <a:t>Very slow convergence, large overhead</a:t>
            </a:r>
          </a:p>
          <a:p>
            <a:pPr lvl="1">
              <a:lnSpc>
                <a:spcPct val="90000"/>
              </a:lnSpc>
            </a:pPr>
            <a:r>
              <a:rPr lang="en-US" dirty="0"/>
              <a:t>High dynamicity, low bandwidth, low computing power</a:t>
            </a:r>
          </a:p>
          <a:p>
            <a:pPr>
              <a:lnSpc>
                <a:spcPct val="90000"/>
              </a:lnSpc>
            </a:pPr>
            <a:endParaRPr lang="en-US" dirty="0"/>
          </a:p>
          <a:p>
            <a:pPr>
              <a:lnSpc>
                <a:spcPct val="90000"/>
              </a:lnSpc>
            </a:pPr>
            <a:r>
              <a:rPr lang="en-US" dirty="0"/>
              <a:t>Metrics for routing</a:t>
            </a:r>
          </a:p>
          <a:p>
            <a:pPr lvl="1">
              <a:lnSpc>
                <a:spcPct val="90000"/>
              </a:lnSpc>
            </a:pPr>
            <a:r>
              <a:rPr lang="en-US" dirty="0"/>
              <a:t>Minimal</a:t>
            </a:r>
          </a:p>
          <a:p>
            <a:pPr lvl="2">
              <a:lnSpc>
                <a:spcPct val="90000"/>
              </a:lnSpc>
            </a:pPr>
            <a:r>
              <a:rPr lang="en-US" dirty="0"/>
              <a:t>Number of nodes, loss rate, delay, congestion, interference …</a:t>
            </a:r>
          </a:p>
          <a:p>
            <a:pPr lvl="1">
              <a:lnSpc>
                <a:spcPct val="90000"/>
              </a:lnSpc>
            </a:pPr>
            <a:r>
              <a:rPr lang="en-US" dirty="0"/>
              <a:t>Maximal</a:t>
            </a:r>
          </a:p>
          <a:p>
            <a:pPr lvl="2">
              <a:lnSpc>
                <a:spcPct val="90000"/>
              </a:lnSpc>
            </a:pPr>
            <a:r>
              <a:rPr lang="en-US" dirty="0"/>
              <a:t>Stability of the logical network, battery run-time, time of connectivity …</a:t>
            </a:r>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Problems of traditional routing algorithms</a:t>
            </a:r>
          </a:p>
        </p:txBody>
      </p:sp>
      <p:sp>
        <p:nvSpPr>
          <p:cNvPr id="113667" name="Rectangle 3"/>
          <p:cNvSpPr>
            <a:spLocks noGrp="1" noChangeArrowheads="1"/>
          </p:cNvSpPr>
          <p:nvPr>
            <p:ph idx="1"/>
          </p:nvPr>
        </p:nvSpPr>
        <p:spPr/>
        <p:txBody>
          <a:bodyPr/>
          <a:lstStyle/>
          <a:p>
            <a:r>
              <a:rPr lang="en-US"/>
              <a:t>Dynamic of the topology</a:t>
            </a:r>
          </a:p>
          <a:p>
            <a:pPr lvl="1"/>
            <a:r>
              <a:rPr lang="en-US"/>
              <a:t>frequent changes of connections, connection quality, participants </a:t>
            </a:r>
          </a:p>
          <a:p>
            <a:endParaRPr lang="en-US"/>
          </a:p>
          <a:p>
            <a:r>
              <a:rPr lang="en-US"/>
              <a:t>Limited performance of mobile systems</a:t>
            </a:r>
          </a:p>
          <a:p>
            <a:pPr lvl="1"/>
            <a:r>
              <a:rPr lang="en-US"/>
              <a:t>periodic updates of routing tables need energy without contributing to the transmission of user data, sleep modes difficult to realize</a:t>
            </a:r>
          </a:p>
          <a:p>
            <a:pPr lvl="1"/>
            <a:r>
              <a:rPr lang="en-US"/>
              <a:t>limited bandwidth of the system is reduced even more due to the exchange of routing information</a:t>
            </a:r>
          </a:p>
          <a:p>
            <a:pPr lvl="1"/>
            <a:r>
              <a:rPr lang="en-US"/>
              <a:t>links can be asymmetric, i.e., they can have a direction dependent transmission quality</a:t>
            </a:r>
          </a:p>
          <a:p>
            <a:pPr lvl="1"/>
            <a:endParaRPr lang="en-US"/>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a:t>A simple example: Dynamic </a:t>
            </a:r>
            <a:r>
              <a:rPr lang="en-US" dirty="0"/>
              <a:t>source routing I</a:t>
            </a:r>
          </a:p>
        </p:txBody>
      </p:sp>
      <p:sp>
        <p:nvSpPr>
          <p:cNvPr id="115715" name="Rectangle 3"/>
          <p:cNvSpPr>
            <a:spLocks noGrp="1" noChangeArrowheads="1"/>
          </p:cNvSpPr>
          <p:nvPr>
            <p:ph idx="1"/>
          </p:nvPr>
        </p:nvSpPr>
        <p:spPr/>
        <p:txBody>
          <a:bodyPr/>
          <a:lstStyle/>
          <a:p>
            <a:r>
              <a:rPr lang="en-US" dirty="0"/>
              <a:t>Split routing into discovering a path and maintaining a path</a:t>
            </a:r>
          </a:p>
          <a:p>
            <a:endParaRPr lang="en-US" dirty="0"/>
          </a:p>
          <a:p>
            <a:r>
              <a:rPr lang="en-US" dirty="0">
                <a:solidFill>
                  <a:schemeClr val="accent2"/>
                </a:solidFill>
              </a:rPr>
              <a:t>Discover a path</a:t>
            </a:r>
          </a:p>
          <a:p>
            <a:pPr lvl="1"/>
            <a:r>
              <a:rPr lang="en-US" dirty="0"/>
              <a:t>only if a path for sending packets to a certain destination is needed and no path is currently available</a:t>
            </a:r>
          </a:p>
          <a:p>
            <a:endParaRPr lang="en-US" dirty="0"/>
          </a:p>
          <a:p>
            <a:r>
              <a:rPr lang="en-US" dirty="0">
                <a:solidFill>
                  <a:schemeClr val="accent2"/>
                </a:solidFill>
              </a:rPr>
              <a:t>Maintaining a path</a:t>
            </a:r>
          </a:p>
          <a:p>
            <a:pPr lvl="1"/>
            <a:r>
              <a:rPr lang="en-US" dirty="0"/>
              <a:t>only while the path is in use one has to make sure that it can be used continuously</a:t>
            </a:r>
          </a:p>
          <a:p>
            <a:endParaRPr lang="en-US" dirty="0"/>
          </a:p>
          <a:p>
            <a:r>
              <a:rPr lang="en-US" dirty="0"/>
              <a:t>No periodic updates needed</a:t>
            </a:r>
            <a:r>
              <a:rPr lang="en-US" dirty="0" smtClean="0"/>
              <a:t>! It is a so-called reactive routing protocol.</a:t>
            </a:r>
            <a:endParaRPr lang="en-US" dirty="0"/>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a:t>A simple example: Dynamic </a:t>
            </a:r>
            <a:r>
              <a:rPr lang="en-US" dirty="0"/>
              <a:t>source routing II</a:t>
            </a:r>
          </a:p>
        </p:txBody>
      </p:sp>
      <p:sp>
        <p:nvSpPr>
          <p:cNvPr id="116739" name="Rectangle 3"/>
          <p:cNvSpPr>
            <a:spLocks noGrp="1" noChangeArrowheads="1"/>
          </p:cNvSpPr>
          <p:nvPr>
            <p:ph idx="1"/>
          </p:nvPr>
        </p:nvSpPr>
        <p:spPr/>
        <p:txBody>
          <a:bodyPr/>
          <a:lstStyle/>
          <a:p>
            <a:r>
              <a:rPr lang="en-US" sz="2000"/>
              <a:t>Path discovery</a:t>
            </a:r>
          </a:p>
          <a:p>
            <a:pPr lvl="1"/>
            <a:r>
              <a:rPr lang="en-US"/>
              <a:t>broadcast a packet with destination address and unique ID</a:t>
            </a:r>
          </a:p>
          <a:p>
            <a:pPr lvl="1"/>
            <a:r>
              <a:rPr lang="en-US"/>
              <a:t>if a station receives a broadcast packet</a:t>
            </a:r>
          </a:p>
          <a:p>
            <a:pPr lvl="2"/>
            <a:r>
              <a:rPr lang="en-US" sz="1600"/>
              <a:t>if the station is the receiver (i.e., has the correct destination address) then return the packet to the sender (path was collected in the packet)</a:t>
            </a:r>
          </a:p>
          <a:p>
            <a:pPr lvl="2"/>
            <a:r>
              <a:rPr lang="en-US" sz="1600"/>
              <a:t>if the packet has already been received earlier (identified via ID) then discard the packet</a:t>
            </a:r>
          </a:p>
          <a:p>
            <a:pPr lvl="2"/>
            <a:r>
              <a:rPr lang="en-US" sz="1600"/>
              <a:t>otherwise, append own address and broadcast packet </a:t>
            </a:r>
          </a:p>
          <a:p>
            <a:pPr lvl="1"/>
            <a:r>
              <a:rPr lang="en-US"/>
              <a:t>sender receives packet with the current path (address list)</a:t>
            </a:r>
          </a:p>
          <a:p>
            <a:endParaRPr lang="en-US" sz="2000"/>
          </a:p>
          <a:p>
            <a:r>
              <a:rPr lang="en-US" sz="2000"/>
              <a:t>Optimizations</a:t>
            </a:r>
          </a:p>
          <a:p>
            <a:pPr lvl="1"/>
            <a:r>
              <a:rPr lang="en-US"/>
              <a:t>limit broadcasting if maximum diameter of the network is known</a:t>
            </a:r>
          </a:p>
          <a:p>
            <a:pPr lvl="1"/>
            <a:r>
              <a:rPr lang="en-US"/>
              <a:t>caching of address lists (i.e. paths) with help of passing packets</a:t>
            </a:r>
          </a:p>
          <a:p>
            <a:pPr lvl="2"/>
            <a:r>
              <a:rPr lang="en-US" sz="1600"/>
              <a:t>stations can use the cached information for path discovery (own paths or paths for other hosts) </a:t>
            </a:r>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1" name="Rectangle 9"/>
          <p:cNvSpPr>
            <a:spLocks noGrp="1" noChangeArrowheads="1"/>
          </p:cNvSpPr>
          <p:nvPr>
            <p:ph type="title"/>
          </p:nvPr>
        </p:nvSpPr>
        <p:spPr/>
        <p:txBody>
          <a:bodyPr/>
          <a:lstStyle/>
          <a:p>
            <a:r>
              <a:rPr lang="en-US"/>
              <a:t>Terminology</a:t>
            </a:r>
          </a:p>
        </p:txBody>
      </p:sp>
      <p:sp>
        <p:nvSpPr>
          <p:cNvPr id="105482" name="Rectangle 10"/>
          <p:cNvSpPr>
            <a:spLocks noGrp="1" noChangeArrowheads="1"/>
          </p:cNvSpPr>
          <p:nvPr>
            <p:ph idx="1"/>
          </p:nvPr>
        </p:nvSpPr>
        <p:spPr/>
        <p:txBody>
          <a:bodyPr/>
          <a:lstStyle/>
          <a:p>
            <a:pPr>
              <a:lnSpc>
                <a:spcPct val="90000"/>
              </a:lnSpc>
            </a:pPr>
            <a:r>
              <a:rPr lang="en-US" sz="2000"/>
              <a:t>Mobile Node (MN)</a:t>
            </a:r>
          </a:p>
          <a:p>
            <a:pPr lvl="1">
              <a:lnSpc>
                <a:spcPct val="90000"/>
              </a:lnSpc>
            </a:pPr>
            <a:r>
              <a:rPr lang="en-US"/>
              <a:t>system (node) that can change the point of connection </a:t>
            </a:r>
            <a:br>
              <a:rPr lang="en-US"/>
            </a:br>
            <a:r>
              <a:rPr lang="en-US"/>
              <a:t>to the network without changing its IP address</a:t>
            </a:r>
          </a:p>
          <a:p>
            <a:pPr>
              <a:lnSpc>
                <a:spcPct val="90000"/>
              </a:lnSpc>
            </a:pPr>
            <a:r>
              <a:rPr lang="en-US" sz="2000"/>
              <a:t>Home Agent (HA)</a:t>
            </a:r>
          </a:p>
          <a:p>
            <a:pPr lvl="1">
              <a:lnSpc>
                <a:spcPct val="90000"/>
              </a:lnSpc>
            </a:pPr>
            <a:r>
              <a:rPr lang="en-US"/>
              <a:t>system in the home network of the MN, typically a router</a:t>
            </a:r>
          </a:p>
          <a:p>
            <a:pPr lvl="1">
              <a:lnSpc>
                <a:spcPct val="90000"/>
              </a:lnSpc>
            </a:pPr>
            <a:r>
              <a:rPr lang="en-US"/>
              <a:t>registers the location of the MN, tunnels IP datagrams to the COA</a:t>
            </a:r>
          </a:p>
          <a:p>
            <a:pPr>
              <a:lnSpc>
                <a:spcPct val="90000"/>
              </a:lnSpc>
            </a:pPr>
            <a:r>
              <a:rPr lang="en-US" sz="2000"/>
              <a:t>Foreign Agent (FA)</a:t>
            </a:r>
          </a:p>
          <a:p>
            <a:pPr lvl="1">
              <a:lnSpc>
                <a:spcPct val="90000"/>
              </a:lnSpc>
            </a:pPr>
            <a:r>
              <a:rPr lang="en-US"/>
              <a:t>system in the current foreign network of the MN, typically a router</a:t>
            </a:r>
          </a:p>
          <a:p>
            <a:pPr lvl="1">
              <a:lnSpc>
                <a:spcPct val="90000"/>
              </a:lnSpc>
            </a:pPr>
            <a:r>
              <a:rPr lang="en-US"/>
              <a:t>forwards the tunneled datagrams to the MN, typically also the default router for the MN</a:t>
            </a:r>
          </a:p>
          <a:p>
            <a:pPr>
              <a:lnSpc>
                <a:spcPct val="90000"/>
              </a:lnSpc>
            </a:pPr>
            <a:r>
              <a:rPr lang="en-US" sz="2000"/>
              <a:t>Care-of Address (COA)</a:t>
            </a:r>
          </a:p>
          <a:p>
            <a:pPr lvl="1">
              <a:lnSpc>
                <a:spcPct val="90000"/>
              </a:lnSpc>
            </a:pPr>
            <a:r>
              <a:rPr lang="en-US"/>
              <a:t>address of the current tunnel end-point for the MN (at FA or MN)</a:t>
            </a:r>
          </a:p>
          <a:p>
            <a:pPr lvl="1">
              <a:lnSpc>
                <a:spcPct val="90000"/>
              </a:lnSpc>
            </a:pPr>
            <a:r>
              <a:rPr lang="en-US"/>
              <a:t>actual location of the MN from an IP point of view</a:t>
            </a:r>
          </a:p>
          <a:p>
            <a:pPr lvl="1">
              <a:lnSpc>
                <a:spcPct val="90000"/>
              </a:lnSpc>
            </a:pPr>
            <a:r>
              <a:rPr lang="en-US"/>
              <a:t>can be chosen, e.g., via DHCP</a:t>
            </a:r>
          </a:p>
          <a:p>
            <a:pPr>
              <a:lnSpc>
                <a:spcPct val="90000"/>
              </a:lnSpc>
            </a:pPr>
            <a:r>
              <a:rPr lang="en-US" sz="2000"/>
              <a:t>Correspondent Node (CN)</a:t>
            </a:r>
          </a:p>
          <a:p>
            <a:pPr lvl="1">
              <a:lnSpc>
                <a:spcPct val="90000"/>
              </a:lnSpc>
            </a:pPr>
            <a:r>
              <a:rPr lang="en-US"/>
              <a:t>communication partner</a:t>
            </a:r>
          </a:p>
        </p:txBody>
      </p:sp>
      <p:sp>
        <p:nvSpPr>
          <p:cNvPr id="5"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pic>
        <p:nvPicPr>
          <p:cNvPr id="105480" name="Picture 8" descr="j0235962"/>
          <p:cNvPicPr>
            <a:picLocks noChangeAspect="1" noChangeArrowheads="1"/>
          </p:cNvPicPr>
          <p:nvPr/>
        </p:nvPicPr>
        <p:blipFill>
          <a:blip r:embed="rId2" cstate="print"/>
          <a:srcRect/>
          <a:stretch>
            <a:fillRect/>
          </a:stretch>
        </p:blipFill>
        <p:spPr bwMode="auto">
          <a:xfrm>
            <a:off x="9120188" y="1052514"/>
            <a:ext cx="1071562" cy="1081087"/>
          </a:xfrm>
          <a:prstGeom prst="rect">
            <a:avLst/>
          </a:prstGeom>
          <a:noFill/>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de-DE"/>
              <a:t>DSR: Route Discovery</a:t>
            </a:r>
          </a:p>
        </p:txBody>
      </p:sp>
      <p:sp>
        <p:nvSpPr>
          <p:cNvPr id="46"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80227" name="Oval 3"/>
          <p:cNvSpPr>
            <a:spLocks noChangeArrowheads="1"/>
          </p:cNvSpPr>
          <p:nvPr/>
        </p:nvSpPr>
        <p:spPr bwMode="auto">
          <a:xfrm>
            <a:off x="2927350" y="263683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B</a:t>
            </a:r>
          </a:p>
        </p:txBody>
      </p:sp>
      <p:sp>
        <p:nvSpPr>
          <p:cNvPr id="180228" name="Oval 4"/>
          <p:cNvSpPr>
            <a:spLocks noChangeArrowheads="1"/>
          </p:cNvSpPr>
          <p:nvPr/>
        </p:nvSpPr>
        <p:spPr bwMode="auto">
          <a:xfrm>
            <a:off x="1919288" y="3284538"/>
            <a:ext cx="609600" cy="609600"/>
          </a:xfrm>
          <a:prstGeom prst="ellipse">
            <a:avLst/>
          </a:prstGeom>
          <a:solidFill>
            <a:srgbClr val="ECECFA"/>
          </a:solidFill>
          <a:ln w="9525" algn="ctr">
            <a:solidFill>
              <a:schemeClr val="tx1"/>
            </a:solidFill>
            <a:round/>
            <a:headEnd/>
            <a:tailEnd/>
          </a:ln>
          <a:effectLst/>
        </p:spPr>
        <p:txBody>
          <a:bodyPr wrap="none" anchor="ctr"/>
          <a:lstStyle/>
          <a:p>
            <a:pPr eaLnBrk="0" hangingPunct="0"/>
            <a:r>
              <a:rPr lang="en-US" sz="2000" b="1">
                <a:latin typeface="Arial" pitchFamily="34" charset="0"/>
              </a:rPr>
              <a:t>A</a:t>
            </a:r>
          </a:p>
        </p:txBody>
      </p:sp>
      <p:sp>
        <p:nvSpPr>
          <p:cNvPr id="180229" name="Oval 5"/>
          <p:cNvSpPr>
            <a:spLocks noChangeArrowheads="1"/>
          </p:cNvSpPr>
          <p:nvPr/>
        </p:nvSpPr>
        <p:spPr bwMode="auto">
          <a:xfrm>
            <a:off x="3792538" y="1701800"/>
            <a:ext cx="609600" cy="609600"/>
          </a:xfrm>
          <a:prstGeom prst="ellipse">
            <a:avLst/>
          </a:prstGeom>
          <a:solidFill>
            <a:srgbClr val="FFCC99"/>
          </a:solidFill>
          <a:ln w="38100">
            <a:solidFill>
              <a:schemeClr val="tx1"/>
            </a:solidFill>
            <a:round/>
            <a:headEnd/>
            <a:tailEnd/>
          </a:ln>
          <a:effectLst/>
        </p:spPr>
        <p:txBody>
          <a:bodyPr wrap="none" anchor="ctr"/>
          <a:lstStyle/>
          <a:p>
            <a:pPr eaLnBrk="0" hangingPunct="0"/>
            <a:r>
              <a:rPr lang="en-US" sz="2000" b="1">
                <a:latin typeface="Arial" pitchFamily="34" charset="0"/>
              </a:rPr>
              <a:t>C</a:t>
            </a:r>
          </a:p>
        </p:txBody>
      </p:sp>
      <p:sp>
        <p:nvSpPr>
          <p:cNvPr id="180230" name="Oval 6"/>
          <p:cNvSpPr>
            <a:spLocks noChangeArrowheads="1"/>
          </p:cNvSpPr>
          <p:nvPr/>
        </p:nvSpPr>
        <p:spPr bwMode="auto">
          <a:xfrm>
            <a:off x="5376863" y="1917700"/>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G</a:t>
            </a:r>
          </a:p>
        </p:txBody>
      </p:sp>
      <p:sp>
        <p:nvSpPr>
          <p:cNvPr id="180231" name="Oval 7"/>
          <p:cNvSpPr>
            <a:spLocks noChangeArrowheads="1"/>
          </p:cNvSpPr>
          <p:nvPr/>
        </p:nvSpPr>
        <p:spPr bwMode="auto">
          <a:xfrm>
            <a:off x="6311900" y="263683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I</a:t>
            </a:r>
          </a:p>
        </p:txBody>
      </p:sp>
      <p:sp>
        <p:nvSpPr>
          <p:cNvPr id="180232" name="Oval 8"/>
          <p:cNvSpPr>
            <a:spLocks noChangeArrowheads="1"/>
          </p:cNvSpPr>
          <p:nvPr/>
        </p:nvSpPr>
        <p:spPr bwMode="auto">
          <a:xfrm>
            <a:off x="3432175" y="40782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D</a:t>
            </a:r>
          </a:p>
        </p:txBody>
      </p:sp>
      <p:sp>
        <p:nvSpPr>
          <p:cNvPr id="180233" name="Oval 9"/>
          <p:cNvSpPr>
            <a:spLocks noChangeArrowheads="1"/>
          </p:cNvSpPr>
          <p:nvPr/>
        </p:nvSpPr>
        <p:spPr bwMode="auto">
          <a:xfrm>
            <a:off x="7248525" y="314166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K</a:t>
            </a:r>
          </a:p>
        </p:txBody>
      </p:sp>
      <p:sp>
        <p:nvSpPr>
          <p:cNvPr id="180234" name="Oval 10"/>
          <p:cNvSpPr>
            <a:spLocks noChangeArrowheads="1"/>
          </p:cNvSpPr>
          <p:nvPr/>
        </p:nvSpPr>
        <p:spPr bwMode="auto">
          <a:xfrm>
            <a:off x="7896225" y="400526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L</a:t>
            </a:r>
          </a:p>
        </p:txBody>
      </p:sp>
      <p:sp>
        <p:nvSpPr>
          <p:cNvPr id="180235" name="Oval 11"/>
          <p:cNvSpPr>
            <a:spLocks noChangeArrowheads="1"/>
          </p:cNvSpPr>
          <p:nvPr/>
        </p:nvSpPr>
        <p:spPr bwMode="auto">
          <a:xfrm>
            <a:off x="4295775" y="285273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E</a:t>
            </a:r>
          </a:p>
        </p:txBody>
      </p:sp>
      <p:sp>
        <p:nvSpPr>
          <p:cNvPr id="180236" name="Oval 12"/>
          <p:cNvSpPr>
            <a:spLocks noChangeArrowheads="1"/>
          </p:cNvSpPr>
          <p:nvPr/>
        </p:nvSpPr>
        <p:spPr bwMode="auto">
          <a:xfrm>
            <a:off x="5664200" y="350996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H</a:t>
            </a:r>
          </a:p>
        </p:txBody>
      </p:sp>
      <p:sp>
        <p:nvSpPr>
          <p:cNvPr id="180237" name="Oval 13"/>
          <p:cNvSpPr>
            <a:spLocks noChangeArrowheads="1"/>
          </p:cNvSpPr>
          <p:nvPr/>
        </p:nvSpPr>
        <p:spPr bwMode="auto">
          <a:xfrm>
            <a:off x="4800600" y="4365625"/>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F</a:t>
            </a:r>
          </a:p>
        </p:txBody>
      </p:sp>
      <p:sp>
        <p:nvSpPr>
          <p:cNvPr id="180238" name="Oval 14"/>
          <p:cNvSpPr>
            <a:spLocks noChangeArrowheads="1"/>
          </p:cNvSpPr>
          <p:nvPr/>
        </p:nvSpPr>
        <p:spPr bwMode="auto">
          <a:xfrm>
            <a:off x="6527800" y="4365625"/>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J</a:t>
            </a:r>
          </a:p>
        </p:txBody>
      </p:sp>
      <p:sp>
        <p:nvSpPr>
          <p:cNvPr id="180239" name="Oval 15"/>
          <p:cNvSpPr>
            <a:spLocks noChangeArrowheads="1"/>
          </p:cNvSpPr>
          <p:nvPr/>
        </p:nvSpPr>
        <p:spPr bwMode="auto">
          <a:xfrm>
            <a:off x="8256588" y="191611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Q</a:t>
            </a:r>
          </a:p>
        </p:txBody>
      </p:sp>
      <p:sp>
        <p:nvSpPr>
          <p:cNvPr id="180240" name="Oval 16"/>
          <p:cNvSpPr>
            <a:spLocks noChangeArrowheads="1"/>
          </p:cNvSpPr>
          <p:nvPr/>
        </p:nvSpPr>
        <p:spPr bwMode="auto">
          <a:xfrm>
            <a:off x="7608888"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P</a:t>
            </a:r>
          </a:p>
        </p:txBody>
      </p:sp>
      <p:sp>
        <p:nvSpPr>
          <p:cNvPr id="180241" name="Oval 17"/>
          <p:cNvSpPr>
            <a:spLocks noChangeArrowheads="1"/>
          </p:cNvSpPr>
          <p:nvPr/>
        </p:nvSpPr>
        <p:spPr bwMode="auto">
          <a:xfrm>
            <a:off x="8458200" y="3048000"/>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M</a:t>
            </a:r>
          </a:p>
        </p:txBody>
      </p:sp>
      <p:sp>
        <p:nvSpPr>
          <p:cNvPr id="180242" name="Oval 18"/>
          <p:cNvSpPr>
            <a:spLocks noChangeArrowheads="1"/>
          </p:cNvSpPr>
          <p:nvPr/>
        </p:nvSpPr>
        <p:spPr bwMode="auto">
          <a:xfrm>
            <a:off x="9191625" y="4292600"/>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N</a:t>
            </a:r>
          </a:p>
        </p:txBody>
      </p:sp>
      <p:sp>
        <p:nvSpPr>
          <p:cNvPr id="180243" name="Oval 19"/>
          <p:cNvSpPr>
            <a:spLocks noChangeArrowheads="1"/>
          </p:cNvSpPr>
          <p:nvPr/>
        </p:nvSpPr>
        <p:spPr bwMode="auto">
          <a:xfrm>
            <a:off x="9372600" y="3048000"/>
            <a:ext cx="609600" cy="609600"/>
          </a:xfrm>
          <a:prstGeom prst="ellipse">
            <a:avLst/>
          </a:prstGeom>
          <a:solidFill>
            <a:srgbClr val="ECECFA"/>
          </a:solidFill>
          <a:ln w="38100">
            <a:solidFill>
              <a:schemeClr val="tx1"/>
            </a:solidFill>
            <a:round/>
            <a:headEnd/>
            <a:tailEnd/>
          </a:ln>
          <a:effectLst/>
        </p:spPr>
        <p:txBody>
          <a:bodyPr wrap="none" anchor="ctr"/>
          <a:lstStyle/>
          <a:p>
            <a:pPr eaLnBrk="0" hangingPunct="0"/>
            <a:r>
              <a:rPr lang="en-US" sz="2000" b="1">
                <a:latin typeface="Arial" pitchFamily="34" charset="0"/>
              </a:rPr>
              <a:t>O</a:t>
            </a:r>
          </a:p>
        </p:txBody>
      </p:sp>
      <p:cxnSp>
        <p:nvCxnSpPr>
          <p:cNvPr id="180244" name="AutoShape 20"/>
          <p:cNvCxnSpPr>
            <a:cxnSpLocks noChangeShapeType="1"/>
            <a:stCxn id="180228" idx="7"/>
            <a:endCxn id="180227" idx="3"/>
          </p:cNvCxnSpPr>
          <p:nvPr/>
        </p:nvCxnSpPr>
        <p:spPr bwMode="auto">
          <a:xfrm flipV="1">
            <a:off x="2439988" y="3157538"/>
            <a:ext cx="576262" cy="215900"/>
          </a:xfrm>
          <a:prstGeom prst="straightConnector1">
            <a:avLst/>
          </a:prstGeom>
          <a:noFill/>
          <a:ln w="9525">
            <a:solidFill>
              <a:schemeClr val="tx1"/>
            </a:solidFill>
            <a:round/>
            <a:headEnd/>
            <a:tailEnd/>
          </a:ln>
          <a:effectLst/>
        </p:spPr>
      </p:cxnSp>
      <p:cxnSp>
        <p:nvCxnSpPr>
          <p:cNvPr id="180245" name="AutoShape 21"/>
          <p:cNvCxnSpPr>
            <a:cxnSpLocks noChangeShapeType="1"/>
            <a:stCxn id="180228" idx="5"/>
            <a:endCxn id="180232" idx="2"/>
          </p:cNvCxnSpPr>
          <p:nvPr/>
        </p:nvCxnSpPr>
        <p:spPr bwMode="auto">
          <a:xfrm>
            <a:off x="2439989" y="3805238"/>
            <a:ext cx="992187" cy="577850"/>
          </a:xfrm>
          <a:prstGeom prst="straightConnector1">
            <a:avLst/>
          </a:prstGeom>
          <a:noFill/>
          <a:ln w="9525">
            <a:solidFill>
              <a:schemeClr val="tx1"/>
            </a:solidFill>
            <a:round/>
            <a:headEnd/>
            <a:tailEnd/>
          </a:ln>
          <a:effectLst/>
        </p:spPr>
      </p:cxnSp>
      <p:cxnSp>
        <p:nvCxnSpPr>
          <p:cNvPr id="180246" name="AutoShape 22"/>
          <p:cNvCxnSpPr>
            <a:cxnSpLocks noChangeShapeType="1"/>
            <a:stCxn id="180227" idx="5"/>
            <a:endCxn id="180232" idx="0"/>
          </p:cNvCxnSpPr>
          <p:nvPr/>
        </p:nvCxnSpPr>
        <p:spPr bwMode="auto">
          <a:xfrm>
            <a:off x="3448051" y="3157538"/>
            <a:ext cx="288925" cy="920750"/>
          </a:xfrm>
          <a:prstGeom prst="straightConnector1">
            <a:avLst/>
          </a:prstGeom>
          <a:noFill/>
          <a:ln w="9525">
            <a:solidFill>
              <a:schemeClr val="tx1"/>
            </a:solidFill>
            <a:round/>
            <a:headEnd/>
            <a:tailEnd/>
          </a:ln>
          <a:effectLst/>
        </p:spPr>
      </p:cxnSp>
      <p:cxnSp>
        <p:nvCxnSpPr>
          <p:cNvPr id="180247" name="AutoShape 23"/>
          <p:cNvCxnSpPr>
            <a:cxnSpLocks noChangeShapeType="1"/>
            <a:stCxn id="180227" idx="7"/>
            <a:endCxn id="180229" idx="3"/>
          </p:cNvCxnSpPr>
          <p:nvPr/>
        </p:nvCxnSpPr>
        <p:spPr bwMode="auto">
          <a:xfrm flipV="1">
            <a:off x="3448050" y="2241550"/>
            <a:ext cx="433388" cy="484188"/>
          </a:xfrm>
          <a:prstGeom prst="straightConnector1">
            <a:avLst/>
          </a:prstGeom>
          <a:noFill/>
          <a:ln w="9525">
            <a:solidFill>
              <a:schemeClr val="tx1"/>
            </a:solidFill>
            <a:round/>
            <a:headEnd/>
            <a:tailEnd/>
          </a:ln>
          <a:effectLst/>
        </p:spPr>
      </p:cxnSp>
      <p:cxnSp>
        <p:nvCxnSpPr>
          <p:cNvPr id="180248" name="AutoShape 24"/>
          <p:cNvCxnSpPr>
            <a:cxnSpLocks noChangeShapeType="1"/>
            <a:stCxn id="180235" idx="1"/>
            <a:endCxn id="180229" idx="4"/>
          </p:cNvCxnSpPr>
          <p:nvPr/>
        </p:nvCxnSpPr>
        <p:spPr bwMode="auto">
          <a:xfrm flipH="1" flipV="1">
            <a:off x="4097339" y="2330450"/>
            <a:ext cx="287337" cy="611188"/>
          </a:xfrm>
          <a:prstGeom prst="straightConnector1">
            <a:avLst/>
          </a:prstGeom>
          <a:noFill/>
          <a:ln w="9525">
            <a:solidFill>
              <a:schemeClr val="tx1"/>
            </a:solidFill>
            <a:round/>
            <a:headEnd/>
            <a:tailEnd/>
          </a:ln>
          <a:effectLst/>
        </p:spPr>
      </p:cxnSp>
      <p:cxnSp>
        <p:nvCxnSpPr>
          <p:cNvPr id="180249" name="AutoShape 25"/>
          <p:cNvCxnSpPr>
            <a:cxnSpLocks noChangeShapeType="1"/>
            <a:stCxn id="180230" idx="2"/>
            <a:endCxn id="180229" idx="6"/>
          </p:cNvCxnSpPr>
          <p:nvPr/>
        </p:nvCxnSpPr>
        <p:spPr bwMode="auto">
          <a:xfrm flipH="1" flipV="1">
            <a:off x="4421189" y="2006600"/>
            <a:ext cx="955675" cy="215900"/>
          </a:xfrm>
          <a:prstGeom prst="straightConnector1">
            <a:avLst/>
          </a:prstGeom>
          <a:noFill/>
          <a:ln w="9525">
            <a:solidFill>
              <a:schemeClr val="tx1"/>
            </a:solidFill>
            <a:round/>
            <a:headEnd/>
            <a:tailEnd/>
          </a:ln>
          <a:effectLst/>
        </p:spPr>
      </p:cxnSp>
      <p:cxnSp>
        <p:nvCxnSpPr>
          <p:cNvPr id="180250" name="AutoShape 26"/>
          <p:cNvCxnSpPr>
            <a:cxnSpLocks noChangeShapeType="1"/>
            <a:stCxn id="180230" idx="3"/>
            <a:endCxn id="180235" idx="7"/>
          </p:cNvCxnSpPr>
          <p:nvPr/>
        </p:nvCxnSpPr>
        <p:spPr bwMode="auto">
          <a:xfrm flipH="1">
            <a:off x="4816475" y="2438400"/>
            <a:ext cx="649288" cy="503238"/>
          </a:xfrm>
          <a:prstGeom prst="straightConnector1">
            <a:avLst/>
          </a:prstGeom>
          <a:noFill/>
          <a:ln w="9525">
            <a:solidFill>
              <a:schemeClr val="tx1"/>
            </a:solidFill>
            <a:round/>
            <a:headEnd/>
            <a:tailEnd/>
          </a:ln>
          <a:effectLst/>
        </p:spPr>
      </p:cxnSp>
      <p:cxnSp>
        <p:nvCxnSpPr>
          <p:cNvPr id="180251" name="AutoShape 27"/>
          <p:cNvCxnSpPr>
            <a:cxnSpLocks noChangeShapeType="1"/>
            <a:stCxn id="180236" idx="1"/>
            <a:endCxn id="180235" idx="6"/>
          </p:cNvCxnSpPr>
          <p:nvPr/>
        </p:nvCxnSpPr>
        <p:spPr bwMode="auto">
          <a:xfrm flipH="1" flipV="1">
            <a:off x="4905376" y="3157539"/>
            <a:ext cx="847725" cy="441325"/>
          </a:xfrm>
          <a:prstGeom prst="straightConnector1">
            <a:avLst/>
          </a:prstGeom>
          <a:noFill/>
          <a:ln w="9525">
            <a:solidFill>
              <a:schemeClr val="tx1"/>
            </a:solidFill>
            <a:round/>
            <a:headEnd/>
            <a:tailEnd/>
          </a:ln>
          <a:effectLst/>
        </p:spPr>
      </p:cxnSp>
      <p:cxnSp>
        <p:nvCxnSpPr>
          <p:cNvPr id="180252" name="AutoShape 28"/>
          <p:cNvCxnSpPr>
            <a:cxnSpLocks noChangeShapeType="1"/>
            <a:stCxn id="180235" idx="3"/>
            <a:endCxn id="180232" idx="7"/>
          </p:cNvCxnSpPr>
          <p:nvPr/>
        </p:nvCxnSpPr>
        <p:spPr bwMode="auto">
          <a:xfrm flipH="1">
            <a:off x="3952875" y="3373438"/>
            <a:ext cx="431800" cy="793750"/>
          </a:xfrm>
          <a:prstGeom prst="straightConnector1">
            <a:avLst/>
          </a:prstGeom>
          <a:noFill/>
          <a:ln w="9525">
            <a:solidFill>
              <a:schemeClr val="tx1"/>
            </a:solidFill>
            <a:round/>
            <a:headEnd/>
            <a:tailEnd/>
          </a:ln>
          <a:effectLst/>
        </p:spPr>
      </p:cxnSp>
      <p:cxnSp>
        <p:nvCxnSpPr>
          <p:cNvPr id="180253" name="AutoShape 29"/>
          <p:cNvCxnSpPr>
            <a:cxnSpLocks noChangeShapeType="1"/>
            <a:stCxn id="180237" idx="2"/>
            <a:endCxn id="180232" idx="5"/>
          </p:cNvCxnSpPr>
          <p:nvPr/>
        </p:nvCxnSpPr>
        <p:spPr bwMode="auto">
          <a:xfrm flipH="1" flipV="1">
            <a:off x="3952876" y="4598989"/>
            <a:ext cx="847725" cy="71437"/>
          </a:xfrm>
          <a:prstGeom prst="straightConnector1">
            <a:avLst/>
          </a:prstGeom>
          <a:noFill/>
          <a:ln w="9525">
            <a:solidFill>
              <a:schemeClr val="tx1"/>
            </a:solidFill>
            <a:round/>
            <a:headEnd/>
            <a:tailEnd/>
          </a:ln>
          <a:effectLst/>
        </p:spPr>
      </p:cxnSp>
      <p:cxnSp>
        <p:nvCxnSpPr>
          <p:cNvPr id="180254" name="AutoShape 30"/>
          <p:cNvCxnSpPr>
            <a:cxnSpLocks noChangeShapeType="1"/>
            <a:stCxn id="180236" idx="3"/>
            <a:endCxn id="180237" idx="7"/>
          </p:cNvCxnSpPr>
          <p:nvPr/>
        </p:nvCxnSpPr>
        <p:spPr bwMode="auto">
          <a:xfrm flipH="1">
            <a:off x="5321300" y="4030663"/>
            <a:ext cx="431800" cy="423862"/>
          </a:xfrm>
          <a:prstGeom prst="straightConnector1">
            <a:avLst/>
          </a:prstGeom>
          <a:noFill/>
          <a:ln w="9525">
            <a:solidFill>
              <a:schemeClr val="tx1"/>
            </a:solidFill>
            <a:round/>
            <a:headEnd/>
            <a:tailEnd/>
          </a:ln>
          <a:effectLst/>
        </p:spPr>
      </p:cxnSp>
      <p:cxnSp>
        <p:nvCxnSpPr>
          <p:cNvPr id="180255" name="AutoShape 31"/>
          <p:cNvCxnSpPr>
            <a:cxnSpLocks noChangeShapeType="1"/>
            <a:stCxn id="180231" idx="1"/>
            <a:endCxn id="180230" idx="6"/>
          </p:cNvCxnSpPr>
          <p:nvPr/>
        </p:nvCxnSpPr>
        <p:spPr bwMode="auto">
          <a:xfrm flipH="1" flipV="1">
            <a:off x="5986464" y="2222500"/>
            <a:ext cx="414337" cy="503238"/>
          </a:xfrm>
          <a:prstGeom prst="straightConnector1">
            <a:avLst/>
          </a:prstGeom>
          <a:noFill/>
          <a:ln w="9525">
            <a:solidFill>
              <a:schemeClr val="tx1"/>
            </a:solidFill>
            <a:round/>
            <a:headEnd/>
            <a:tailEnd/>
          </a:ln>
          <a:effectLst/>
        </p:spPr>
      </p:cxnSp>
      <p:cxnSp>
        <p:nvCxnSpPr>
          <p:cNvPr id="180256" name="AutoShape 32"/>
          <p:cNvCxnSpPr>
            <a:cxnSpLocks noChangeShapeType="1"/>
            <a:stCxn id="180231" idx="3"/>
            <a:endCxn id="180236" idx="7"/>
          </p:cNvCxnSpPr>
          <p:nvPr/>
        </p:nvCxnSpPr>
        <p:spPr bwMode="auto">
          <a:xfrm flipH="1">
            <a:off x="6184900" y="3157539"/>
            <a:ext cx="215900" cy="441325"/>
          </a:xfrm>
          <a:prstGeom prst="straightConnector1">
            <a:avLst/>
          </a:prstGeom>
          <a:noFill/>
          <a:ln w="9525">
            <a:solidFill>
              <a:schemeClr val="tx1"/>
            </a:solidFill>
            <a:round/>
            <a:headEnd/>
            <a:tailEnd/>
          </a:ln>
          <a:effectLst/>
        </p:spPr>
      </p:cxnSp>
      <p:cxnSp>
        <p:nvCxnSpPr>
          <p:cNvPr id="180257" name="AutoShape 33"/>
          <p:cNvCxnSpPr>
            <a:cxnSpLocks noChangeShapeType="1"/>
            <a:stCxn id="180238" idx="1"/>
            <a:endCxn id="180236" idx="5"/>
          </p:cNvCxnSpPr>
          <p:nvPr/>
        </p:nvCxnSpPr>
        <p:spPr bwMode="auto">
          <a:xfrm flipH="1" flipV="1">
            <a:off x="6184900" y="4030663"/>
            <a:ext cx="431800" cy="423862"/>
          </a:xfrm>
          <a:prstGeom prst="straightConnector1">
            <a:avLst/>
          </a:prstGeom>
          <a:noFill/>
          <a:ln w="9525">
            <a:solidFill>
              <a:schemeClr val="tx1"/>
            </a:solidFill>
            <a:round/>
            <a:headEnd/>
            <a:tailEnd/>
          </a:ln>
          <a:effectLst/>
        </p:spPr>
      </p:cxnSp>
      <p:cxnSp>
        <p:nvCxnSpPr>
          <p:cNvPr id="180258" name="AutoShape 34"/>
          <p:cNvCxnSpPr>
            <a:cxnSpLocks noChangeShapeType="1"/>
            <a:stCxn id="180233" idx="2"/>
            <a:endCxn id="180231" idx="5"/>
          </p:cNvCxnSpPr>
          <p:nvPr/>
        </p:nvCxnSpPr>
        <p:spPr bwMode="auto">
          <a:xfrm flipH="1" flipV="1">
            <a:off x="6832601" y="3157539"/>
            <a:ext cx="415925" cy="288925"/>
          </a:xfrm>
          <a:prstGeom prst="straightConnector1">
            <a:avLst/>
          </a:prstGeom>
          <a:noFill/>
          <a:ln w="9525">
            <a:solidFill>
              <a:schemeClr val="tx1"/>
            </a:solidFill>
            <a:round/>
            <a:headEnd/>
            <a:tailEnd/>
          </a:ln>
          <a:effectLst/>
        </p:spPr>
      </p:cxnSp>
      <p:cxnSp>
        <p:nvCxnSpPr>
          <p:cNvPr id="180259" name="AutoShape 35"/>
          <p:cNvCxnSpPr>
            <a:cxnSpLocks noChangeShapeType="1"/>
            <a:stCxn id="180234" idx="2"/>
            <a:endCxn id="180238" idx="7"/>
          </p:cNvCxnSpPr>
          <p:nvPr/>
        </p:nvCxnSpPr>
        <p:spPr bwMode="auto">
          <a:xfrm flipH="1">
            <a:off x="7048501" y="4310063"/>
            <a:ext cx="847725" cy="144462"/>
          </a:xfrm>
          <a:prstGeom prst="straightConnector1">
            <a:avLst/>
          </a:prstGeom>
          <a:noFill/>
          <a:ln w="9525">
            <a:solidFill>
              <a:schemeClr val="tx1"/>
            </a:solidFill>
            <a:round/>
            <a:headEnd/>
            <a:tailEnd/>
          </a:ln>
          <a:effectLst/>
        </p:spPr>
      </p:cxnSp>
      <p:cxnSp>
        <p:nvCxnSpPr>
          <p:cNvPr id="180260" name="AutoShape 36"/>
          <p:cNvCxnSpPr>
            <a:cxnSpLocks noChangeShapeType="1"/>
            <a:stCxn id="180234" idx="1"/>
            <a:endCxn id="180233" idx="5"/>
          </p:cNvCxnSpPr>
          <p:nvPr/>
        </p:nvCxnSpPr>
        <p:spPr bwMode="auto">
          <a:xfrm flipH="1" flipV="1">
            <a:off x="7769225" y="3662363"/>
            <a:ext cx="215900" cy="431800"/>
          </a:xfrm>
          <a:prstGeom prst="straightConnector1">
            <a:avLst/>
          </a:prstGeom>
          <a:noFill/>
          <a:ln w="9525">
            <a:solidFill>
              <a:schemeClr val="tx1"/>
            </a:solidFill>
            <a:round/>
            <a:headEnd/>
            <a:tailEnd/>
          </a:ln>
          <a:effectLst/>
        </p:spPr>
      </p:cxnSp>
      <p:cxnSp>
        <p:nvCxnSpPr>
          <p:cNvPr id="180261" name="AutoShape 37"/>
          <p:cNvCxnSpPr>
            <a:cxnSpLocks noChangeShapeType="1"/>
            <a:stCxn id="180241" idx="2"/>
            <a:endCxn id="180233" idx="6"/>
          </p:cNvCxnSpPr>
          <p:nvPr/>
        </p:nvCxnSpPr>
        <p:spPr bwMode="auto">
          <a:xfrm flipH="1">
            <a:off x="7858126" y="3352801"/>
            <a:ext cx="600075" cy="93663"/>
          </a:xfrm>
          <a:prstGeom prst="straightConnector1">
            <a:avLst/>
          </a:prstGeom>
          <a:noFill/>
          <a:ln w="9525">
            <a:solidFill>
              <a:schemeClr val="tx1"/>
            </a:solidFill>
            <a:round/>
            <a:headEnd/>
            <a:tailEnd/>
          </a:ln>
          <a:effectLst/>
        </p:spPr>
      </p:cxnSp>
      <p:cxnSp>
        <p:nvCxnSpPr>
          <p:cNvPr id="180262" name="AutoShape 38"/>
          <p:cNvCxnSpPr>
            <a:cxnSpLocks noChangeShapeType="1"/>
            <a:stCxn id="180242" idx="2"/>
            <a:endCxn id="180234" idx="6"/>
          </p:cNvCxnSpPr>
          <p:nvPr/>
        </p:nvCxnSpPr>
        <p:spPr bwMode="auto">
          <a:xfrm flipH="1" flipV="1">
            <a:off x="8505825" y="4310064"/>
            <a:ext cx="685800" cy="287337"/>
          </a:xfrm>
          <a:prstGeom prst="straightConnector1">
            <a:avLst/>
          </a:prstGeom>
          <a:noFill/>
          <a:ln w="9525">
            <a:solidFill>
              <a:schemeClr val="tx1"/>
            </a:solidFill>
            <a:round/>
            <a:headEnd/>
            <a:tailEnd/>
          </a:ln>
          <a:effectLst/>
        </p:spPr>
      </p:cxnSp>
      <p:cxnSp>
        <p:nvCxnSpPr>
          <p:cNvPr id="180263" name="AutoShape 39"/>
          <p:cNvCxnSpPr>
            <a:cxnSpLocks noChangeShapeType="1"/>
            <a:stCxn id="180243" idx="2"/>
            <a:endCxn id="180241" idx="6"/>
          </p:cNvCxnSpPr>
          <p:nvPr/>
        </p:nvCxnSpPr>
        <p:spPr bwMode="auto">
          <a:xfrm flipH="1">
            <a:off x="9067800" y="3352800"/>
            <a:ext cx="285750" cy="0"/>
          </a:xfrm>
          <a:prstGeom prst="straightConnector1">
            <a:avLst/>
          </a:prstGeom>
          <a:noFill/>
          <a:ln w="9525">
            <a:solidFill>
              <a:schemeClr val="tx1"/>
            </a:solidFill>
            <a:round/>
            <a:headEnd/>
            <a:tailEnd/>
          </a:ln>
          <a:effectLst/>
        </p:spPr>
      </p:cxnSp>
      <p:cxnSp>
        <p:nvCxnSpPr>
          <p:cNvPr id="180264" name="AutoShape 40"/>
          <p:cNvCxnSpPr>
            <a:cxnSpLocks noChangeShapeType="1"/>
            <a:stCxn id="180240" idx="4"/>
            <a:endCxn id="180239" idx="1"/>
          </p:cNvCxnSpPr>
          <p:nvPr/>
        </p:nvCxnSpPr>
        <p:spPr bwMode="auto">
          <a:xfrm>
            <a:off x="7913688" y="1589089"/>
            <a:ext cx="431800" cy="415925"/>
          </a:xfrm>
          <a:prstGeom prst="straightConnector1">
            <a:avLst/>
          </a:prstGeom>
          <a:noFill/>
          <a:ln w="9525">
            <a:solidFill>
              <a:schemeClr val="tx1"/>
            </a:solidFill>
            <a:round/>
            <a:headEnd/>
            <a:tailEnd/>
          </a:ln>
          <a:effectLst/>
        </p:spPr>
      </p:cxnSp>
      <p:sp>
        <p:nvSpPr>
          <p:cNvPr id="180265" name="Oval 41"/>
          <p:cNvSpPr>
            <a:spLocks noChangeArrowheads="1"/>
          </p:cNvSpPr>
          <p:nvPr/>
        </p:nvSpPr>
        <p:spPr bwMode="auto">
          <a:xfrm>
            <a:off x="8761413"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R</a:t>
            </a:r>
          </a:p>
        </p:txBody>
      </p:sp>
      <p:cxnSp>
        <p:nvCxnSpPr>
          <p:cNvPr id="180266" name="AutoShape 42"/>
          <p:cNvCxnSpPr>
            <a:cxnSpLocks noChangeShapeType="1"/>
            <a:stCxn id="180240" idx="6"/>
            <a:endCxn id="180265" idx="2"/>
          </p:cNvCxnSpPr>
          <p:nvPr/>
        </p:nvCxnSpPr>
        <p:spPr bwMode="auto">
          <a:xfrm>
            <a:off x="8218489" y="1284288"/>
            <a:ext cx="542925" cy="0"/>
          </a:xfrm>
          <a:prstGeom prst="straightConnector1">
            <a:avLst/>
          </a:prstGeom>
          <a:noFill/>
          <a:ln w="9525">
            <a:solidFill>
              <a:schemeClr val="tx1"/>
            </a:solidFill>
            <a:round/>
            <a:headEnd/>
            <a:tailEnd/>
          </a:ln>
          <a:effectLst/>
        </p:spPr>
      </p:cxnSp>
      <p:cxnSp>
        <p:nvCxnSpPr>
          <p:cNvPr id="180267" name="AutoShape 43"/>
          <p:cNvCxnSpPr>
            <a:cxnSpLocks noChangeShapeType="1"/>
            <a:stCxn id="180239" idx="7"/>
            <a:endCxn id="180265" idx="4"/>
          </p:cNvCxnSpPr>
          <p:nvPr/>
        </p:nvCxnSpPr>
        <p:spPr bwMode="auto">
          <a:xfrm flipV="1">
            <a:off x="8777289" y="1589089"/>
            <a:ext cx="288925" cy="415925"/>
          </a:xfrm>
          <a:prstGeom prst="straightConnector1">
            <a:avLst/>
          </a:prstGeom>
          <a:noFill/>
          <a:ln w="9525">
            <a:solidFill>
              <a:schemeClr val="tx1"/>
            </a:solidFill>
            <a:round/>
            <a:headEnd/>
            <a:tailEnd/>
          </a:ln>
          <a:effectLst/>
        </p:spPr>
      </p:cxnSp>
      <p:cxnSp>
        <p:nvCxnSpPr>
          <p:cNvPr id="180268" name="AutoShape 44"/>
          <p:cNvCxnSpPr>
            <a:cxnSpLocks noChangeShapeType="1"/>
            <a:stCxn id="180238" idx="2"/>
            <a:endCxn id="180237" idx="6"/>
          </p:cNvCxnSpPr>
          <p:nvPr/>
        </p:nvCxnSpPr>
        <p:spPr bwMode="auto">
          <a:xfrm flipH="1">
            <a:off x="5410200" y="4670425"/>
            <a:ext cx="1117600" cy="0"/>
          </a:xfrm>
          <a:prstGeom prst="straightConnector1">
            <a:avLst/>
          </a:prstGeom>
          <a:noFill/>
          <a:ln w="9525">
            <a:solidFill>
              <a:schemeClr val="tx1"/>
            </a:solidFill>
            <a:round/>
            <a:headEnd/>
            <a:tailEnd/>
          </a:ln>
          <a:effectLst/>
        </p:spPr>
      </p:cxnSp>
      <p:sp>
        <p:nvSpPr>
          <p:cNvPr id="180269" name="Text Box 45"/>
          <p:cNvSpPr txBox="1">
            <a:spLocks noChangeArrowheads="1"/>
          </p:cNvSpPr>
          <p:nvPr/>
        </p:nvSpPr>
        <p:spPr bwMode="auto">
          <a:xfrm>
            <a:off x="1774825" y="981076"/>
            <a:ext cx="2495550" cy="396875"/>
          </a:xfrm>
          <a:prstGeom prst="rect">
            <a:avLst/>
          </a:prstGeom>
          <a:noFill/>
          <a:ln w="9525">
            <a:noFill/>
            <a:miter lim="800000"/>
            <a:headEnd/>
            <a:tailEnd/>
          </a:ln>
          <a:effectLst/>
        </p:spPr>
        <p:txBody>
          <a:bodyPr wrap="none">
            <a:spAutoFit/>
          </a:bodyPr>
          <a:lstStyle/>
          <a:p>
            <a:pPr algn="l" eaLnBrk="0" hangingPunct="0"/>
            <a:r>
              <a:rPr lang="de-DE" sz="2000">
                <a:latin typeface="Arial" pitchFamily="34" charset="0"/>
              </a:rPr>
              <a:t>Sending from C to O</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de-DE"/>
              <a:t>DSR: Route Discovery</a:t>
            </a:r>
          </a:p>
        </p:txBody>
      </p:sp>
      <p:sp>
        <p:nvSpPr>
          <p:cNvPr id="49"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81251" name="Text Box 3"/>
          <p:cNvSpPr txBox="1">
            <a:spLocks noChangeArrowheads="1"/>
          </p:cNvSpPr>
          <p:nvPr/>
        </p:nvSpPr>
        <p:spPr bwMode="auto">
          <a:xfrm>
            <a:off x="1560513" y="1031876"/>
            <a:ext cx="1427162" cy="396875"/>
          </a:xfrm>
          <a:prstGeom prst="rect">
            <a:avLst/>
          </a:prstGeom>
          <a:noFill/>
          <a:ln w="9525">
            <a:noFill/>
            <a:miter lim="800000"/>
            <a:headEnd/>
            <a:tailEnd/>
          </a:ln>
          <a:effectLst/>
        </p:spPr>
        <p:txBody>
          <a:bodyPr wrap="none" anchor="ctr">
            <a:spAutoFit/>
          </a:bodyPr>
          <a:lstStyle/>
          <a:p>
            <a:pPr eaLnBrk="0" hangingPunct="0"/>
            <a:r>
              <a:rPr lang="en-US" sz="2000" b="1">
                <a:latin typeface="Arial" pitchFamily="34" charset="0"/>
              </a:rPr>
              <a:t>Broadcast</a:t>
            </a:r>
          </a:p>
        </p:txBody>
      </p:sp>
      <p:sp>
        <p:nvSpPr>
          <p:cNvPr id="181252" name="Freeform 4"/>
          <p:cNvSpPr>
            <a:spLocks/>
          </p:cNvSpPr>
          <p:nvPr/>
        </p:nvSpPr>
        <p:spPr bwMode="auto">
          <a:xfrm>
            <a:off x="2279650" y="1412875"/>
            <a:ext cx="1271588" cy="762000"/>
          </a:xfrm>
          <a:custGeom>
            <a:avLst/>
            <a:gdLst/>
            <a:ahLst/>
            <a:cxnLst>
              <a:cxn ang="0">
                <a:pos x="0" y="0"/>
              </a:cxn>
              <a:cxn ang="0">
                <a:pos x="672" y="192"/>
              </a:cxn>
              <a:cxn ang="0">
                <a:pos x="1056" y="480"/>
              </a:cxn>
            </a:cxnLst>
            <a:rect l="0" t="0" r="r" b="b"/>
            <a:pathLst>
              <a:path w="1056" h="480">
                <a:moveTo>
                  <a:pt x="0" y="0"/>
                </a:moveTo>
                <a:cubicBezTo>
                  <a:pt x="248" y="56"/>
                  <a:pt x="496" y="112"/>
                  <a:pt x="672" y="192"/>
                </a:cubicBezTo>
                <a:cubicBezTo>
                  <a:pt x="848" y="272"/>
                  <a:pt x="984" y="424"/>
                  <a:pt x="1056" y="480"/>
                </a:cubicBezTo>
              </a:path>
            </a:pathLst>
          </a:custGeom>
          <a:noFill/>
          <a:ln w="9525" cap="flat" cmpd="sng">
            <a:solidFill>
              <a:schemeClr val="tx1"/>
            </a:solidFill>
            <a:prstDash val="solid"/>
            <a:round/>
            <a:headEnd type="none" w="med" len="med"/>
            <a:tailEnd type="triangle" w="med" len="med"/>
          </a:ln>
          <a:effectLst/>
        </p:spPr>
        <p:txBody>
          <a:bodyPr wrap="none" anchor="ctr"/>
          <a:lstStyle/>
          <a:p>
            <a:endParaRPr lang="en-US"/>
          </a:p>
        </p:txBody>
      </p:sp>
      <p:sp>
        <p:nvSpPr>
          <p:cNvPr id="181253" name="Oval 5"/>
          <p:cNvSpPr>
            <a:spLocks noChangeArrowheads="1"/>
          </p:cNvSpPr>
          <p:nvPr/>
        </p:nvSpPr>
        <p:spPr bwMode="auto">
          <a:xfrm>
            <a:off x="2927350" y="263683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B</a:t>
            </a:r>
          </a:p>
        </p:txBody>
      </p:sp>
      <p:sp>
        <p:nvSpPr>
          <p:cNvPr id="181254" name="Oval 6"/>
          <p:cNvSpPr>
            <a:spLocks noChangeArrowheads="1"/>
          </p:cNvSpPr>
          <p:nvPr/>
        </p:nvSpPr>
        <p:spPr bwMode="auto">
          <a:xfrm>
            <a:off x="1919288" y="3284538"/>
            <a:ext cx="609600" cy="609600"/>
          </a:xfrm>
          <a:prstGeom prst="ellipse">
            <a:avLst/>
          </a:prstGeom>
          <a:solidFill>
            <a:srgbClr val="ECECFA"/>
          </a:solidFill>
          <a:ln w="9525" algn="ctr">
            <a:solidFill>
              <a:schemeClr val="tx1"/>
            </a:solidFill>
            <a:round/>
            <a:headEnd/>
            <a:tailEnd/>
          </a:ln>
          <a:effectLst/>
        </p:spPr>
        <p:txBody>
          <a:bodyPr wrap="none" anchor="ctr"/>
          <a:lstStyle/>
          <a:p>
            <a:pPr eaLnBrk="0" hangingPunct="0"/>
            <a:r>
              <a:rPr lang="en-US" sz="2000" b="1">
                <a:latin typeface="Arial" pitchFamily="34" charset="0"/>
              </a:rPr>
              <a:t>A</a:t>
            </a:r>
          </a:p>
        </p:txBody>
      </p:sp>
      <p:sp>
        <p:nvSpPr>
          <p:cNvPr id="181255" name="Oval 7"/>
          <p:cNvSpPr>
            <a:spLocks noChangeArrowheads="1"/>
          </p:cNvSpPr>
          <p:nvPr/>
        </p:nvSpPr>
        <p:spPr bwMode="auto">
          <a:xfrm>
            <a:off x="3792538" y="1701800"/>
            <a:ext cx="609600" cy="609600"/>
          </a:xfrm>
          <a:prstGeom prst="ellipse">
            <a:avLst/>
          </a:prstGeom>
          <a:solidFill>
            <a:srgbClr val="FFCC99"/>
          </a:solidFill>
          <a:ln w="38100">
            <a:solidFill>
              <a:schemeClr val="tx1"/>
            </a:solidFill>
            <a:round/>
            <a:headEnd/>
            <a:tailEnd/>
          </a:ln>
          <a:effectLst/>
        </p:spPr>
        <p:txBody>
          <a:bodyPr wrap="none" anchor="ctr"/>
          <a:lstStyle/>
          <a:p>
            <a:pPr eaLnBrk="0" hangingPunct="0"/>
            <a:r>
              <a:rPr lang="en-US" sz="2000" b="1">
                <a:latin typeface="Arial" pitchFamily="34" charset="0"/>
              </a:rPr>
              <a:t>C</a:t>
            </a:r>
          </a:p>
        </p:txBody>
      </p:sp>
      <p:sp>
        <p:nvSpPr>
          <p:cNvPr id="181256" name="Oval 8"/>
          <p:cNvSpPr>
            <a:spLocks noChangeArrowheads="1"/>
          </p:cNvSpPr>
          <p:nvPr/>
        </p:nvSpPr>
        <p:spPr bwMode="auto">
          <a:xfrm>
            <a:off x="5376863" y="1917700"/>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G</a:t>
            </a:r>
          </a:p>
        </p:txBody>
      </p:sp>
      <p:sp>
        <p:nvSpPr>
          <p:cNvPr id="181257" name="Oval 9"/>
          <p:cNvSpPr>
            <a:spLocks noChangeArrowheads="1"/>
          </p:cNvSpPr>
          <p:nvPr/>
        </p:nvSpPr>
        <p:spPr bwMode="auto">
          <a:xfrm>
            <a:off x="6311900" y="263683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I</a:t>
            </a:r>
          </a:p>
        </p:txBody>
      </p:sp>
      <p:sp>
        <p:nvSpPr>
          <p:cNvPr id="181258" name="Oval 10"/>
          <p:cNvSpPr>
            <a:spLocks noChangeArrowheads="1"/>
          </p:cNvSpPr>
          <p:nvPr/>
        </p:nvSpPr>
        <p:spPr bwMode="auto">
          <a:xfrm>
            <a:off x="3432175" y="40782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D</a:t>
            </a:r>
          </a:p>
        </p:txBody>
      </p:sp>
      <p:sp>
        <p:nvSpPr>
          <p:cNvPr id="181259" name="Oval 11"/>
          <p:cNvSpPr>
            <a:spLocks noChangeArrowheads="1"/>
          </p:cNvSpPr>
          <p:nvPr/>
        </p:nvSpPr>
        <p:spPr bwMode="auto">
          <a:xfrm>
            <a:off x="7248525" y="314166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K</a:t>
            </a:r>
          </a:p>
        </p:txBody>
      </p:sp>
      <p:sp>
        <p:nvSpPr>
          <p:cNvPr id="181260" name="Oval 12"/>
          <p:cNvSpPr>
            <a:spLocks noChangeArrowheads="1"/>
          </p:cNvSpPr>
          <p:nvPr/>
        </p:nvSpPr>
        <p:spPr bwMode="auto">
          <a:xfrm>
            <a:off x="7896225" y="400526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L</a:t>
            </a:r>
          </a:p>
        </p:txBody>
      </p:sp>
      <p:sp>
        <p:nvSpPr>
          <p:cNvPr id="181261" name="Oval 13"/>
          <p:cNvSpPr>
            <a:spLocks noChangeArrowheads="1"/>
          </p:cNvSpPr>
          <p:nvPr/>
        </p:nvSpPr>
        <p:spPr bwMode="auto">
          <a:xfrm>
            <a:off x="4295775" y="285273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E</a:t>
            </a:r>
          </a:p>
        </p:txBody>
      </p:sp>
      <p:sp>
        <p:nvSpPr>
          <p:cNvPr id="181262" name="Oval 14"/>
          <p:cNvSpPr>
            <a:spLocks noChangeArrowheads="1"/>
          </p:cNvSpPr>
          <p:nvPr/>
        </p:nvSpPr>
        <p:spPr bwMode="auto">
          <a:xfrm>
            <a:off x="5664200" y="350996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H</a:t>
            </a:r>
          </a:p>
        </p:txBody>
      </p:sp>
      <p:sp>
        <p:nvSpPr>
          <p:cNvPr id="181263" name="Oval 15"/>
          <p:cNvSpPr>
            <a:spLocks noChangeArrowheads="1"/>
          </p:cNvSpPr>
          <p:nvPr/>
        </p:nvSpPr>
        <p:spPr bwMode="auto">
          <a:xfrm>
            <a:off x="4800600" y="4365625"/>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F</a:t>
            </a:r>
          </a:p>
        </p:txBody>
      </p:sp>
      <p:sp>
        <p:nvSpPr>
          <p:cNvPr id="181264" name="Oval 16"/>
          <p:cNvSpPr>
            <a:spLocks noChangeArrowheads="1"/>
          </p:cNvSpPr>
          <p:nvPr/>
        </p:nvSpPr>
        <p:spPr bwMode="auto">
          <a:xfrm>
            <a:off x="6527800" y="4365625"/>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J</a:t>
            </a:r>
          </a:p>
        </p:txBody>
      </p:sp>
      <p:sp>
        <p:nvSpPr>
          <p:cNvPr id="181265" name="Oval 17"/>
          <p:cNvSpPr>
            <a:spLocks noChangeArrowheads="1"/>
          </p:cNvSpPr>
          <p:nvPr/>
        </p:nvSpPr>
        <p:spPr bwMode="auto">
          <a:xfrm>
            <a:off x="8256588" y="191611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Q</a:t>
            </a:r>
          </a:p>
        </p:txBody>
      </p:sp>
      <p:sp>
        <p:nvSpPr>
          <p:cNvPr id="181266" name="Oval 18"/>
          <p:cNvSpPr>
            <a:spLocks noChangeArrowheads="1"/>
          </p:cNvSpPr>
          <p:nvPr/>
        </p:nvSpPr>
        <p:spPr bwMode="auto">
          <a:xfrm>
            <a:off x="7608888"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P</a:t>
            </a:r>
          </a:p>
        </p:txBody>
      </p:sp>
      <p:sp>
        <p:nvSpPr>
          <p:cNvPr id="181267" name="Oval 19"/>
          <p:cNvSpPr>
            <a:spLocks noChangeArrowheads="1"/>
          </p:cNvSpPr>
          <p:nvPr/>
        </p:nvSpPr>
        <p:spPr bwMode="auto">
          <a:xfrm>
            <a:off x="8458200" y="3048000"/>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M</a:t>
            </a:r>
          </a:p>
        </p:txBody>
      </p:sp>
      <p:sp>
        <p:nvSpPr>
          <p:cNvPr id="181268" name="Oval 20"/>
          <p:cNvSpPr>
            <a:spLocks noChangeArrowheads="1"/>
          </p:cNvSpPr>
          <p:nvPr/>
        </p:nvSpPr>
        <p:spPr bwMode="auto">
          <a:xfrm>
            <a:off x="9191625" y="4292600"/>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N</a:t>
            </a:r>
          </a:p>
        </p:txBody>
      </p:sp>
      <p:sp>
        <p:nvSpPr>
          <p:cNvPr id="181269" name="Oval 21"/>
          <p:cNvSpPr>
            <a:spLocks noChangeArrowheads="1"/>
          </p:cNvSpPr>
          <p:nvPr/>
        </p:nvSpPr>
        <p:spPr bwMode="auto">
          <a:xfrm>
            <a:off x="9372600" y="3048000"/>
            <a:ext cx="609600" cy="609600"/>
          </a:xfrm>
          <a:prstGeom prst="ellipse">
            <a:avLst/>
          </a:prstGeom>
          <a:solidFill>
            <a:srgbClr val="ECECFA"/>
          </a:solidFill>
          <a:ln w="38100">
            <a:solidFill>
              <a:schemeClr val="tx1"/>
            </a:solidFill>
            <a:round/>
            <a:headEnd/>
            <a:tailEnd/>
          </a:ln>
          <a:effectLst/>
        </p:spPr>
        <p:txBody>
          <a:bodyPr wrap="none" anchor="ctr"/>
          <a:lstStyle/>
          <a:p>
            <a:pPr eaLnBrk="0" hangingPunct="0"/>
            <a:r>
              <a:rPr lang="en-US" sz="2000" b="1">
                <a:latin typeface="Arial" pitchFamily="34" charset="0"/>
              </a:rPr>
              <a:t>O</a:t>
            </a:r>
          </a:p>
        </p:txBody>
      </p:sp>
      <p:cxnSp>
        <p:nvCxnSpPr>
          <p:cNvPr id="181270" name="AutoShape 22"/>
          <p:cNvCxnSpPr>
            <a:cxnSpLocks noChangeShapeType="1"/>
            <a:stCxn id="181254" idx="7"/>
            <a:endCxn id="181253" idx="3"/>
          </p:cNvCxnSpPr>
          <p:nvPr/>
        </p:nvCxnSpPr>
        <p:spPr bwMode="auto">
          <a:xfrm flipV="1">
            <a:off x="2439988" y="3157538"/>
            <a:ext cx="576262" cy="215900"/>
          </a:xfrm>
          <a:prstGeom prst="straightConnector1">
            <a:avLst/>
          </a:prstGeom>
          <a:noFill/>
          <a:ln w="9525">
            <a:solidFill>
              <a:schemeClr val="tx1"/>
            </a:solidFill>
            <a:round/>
            <a:headEnd/>
            <a:tailEnd/>
          </a:ln>
          <a:effectLst/>
        </p:spPr>
      </p:cxnSp>
      <p:cxnSp>
        <p:nvCxnSpPr>
          <p:cNvPr id="181271" name="AutoShape 23"/>
          <p:cNvCxnSpPr>
            <a:cxnSpLocks noChangeShapeType="1"/>
            <a:stCxn id="181254" idx="5"/>
            <a:endCxn id="181258" idx="2"/>
          </p:cNvCxnSpPr>
          <p:nvPr/>
        </p:nvCxnSpPr>
        <p:spPr bwMode="auto">
          <a:xfrm>
            <a:off x="2439989" y="3805238"/>
            <a:ext cx="992187" cy="577850"/>
          </a:xfrm>
          <a:prstGeom prst="straightConnector1">
            <a:avLst/>
          </a:prstGeom>
          <a:noFill/>
          <a:ln w="9525">
            <a:solidFill>
              <a:schemeClr val="tx1"/>
            </a:solidFill>
            <a:round/>
            <a:headEnd/>
            <a:tailEnd/>
          </a:ln>
          <a:effectLst/>
        </p:spPr>
      </p:cxnSp>
      <p:cxnSp>
        <p:nvCxnSpPr>
          <p:cNvPr id="181272" name="AutoShape 24"/>
          <p:cNvCxnSpPr>
            <a:cxnSpLocks noChangeShapeType="1"/>
            <a:stCxn id="181253" idx="5"/>
            <a:endCxn id="181258" idx="0"/>
          </p:cNvCxnSpPr>
          <p:nvPr/>
        </p:nvCxnSpPr>
        <p:spPr bwMode="auto">
          <a:xfrm>
            <a:off x="3448051" y="3157538"/>
            <a:ext cx="288925" cy="920750"/>
          </a:xfrm>
          <a:prstGeom prst="straightConnector1">
            <a:avLst/>
          </a:prstGeom>
          <a:noFill/>
          <a:ln w="9525">
            <a:solidFill>
              <a:schemeClr val="tx1"/>
            </a:solidFill>
            <a:round/>
            <a:headEnd/>
            <a:tailEnd/>
          </a:ln>
          <a:effectLst/>
        </p:spPr>
      </p:cxnSp>
      <p:cxnSp>
        <p:nvCxnSpPr>
          <p:cNvPr id="181273" name="AutoShape 25"/>
          <p:cNvCxnSpPr>
            <a:cxnSpLocks noChangeShapeType="1"/>
            <a:stCxn id="181253" idx="7"/>
            <a:endCxn id="181255" idx="3"/>
          </p:cNvCxnSpPr>
          <p:nvPr/>
        </p:nvCxnSpPr>
        <p:spPr bwMode="auto">
          <a:xfrm flipV="1">
            <a:off x="3448050" y="2241550"/>
            <a:ext cx="433388" cy="484188"/>
          </a:xfrm>
          <a:prstGeom prst="straightConnector1">
            <a:avLst/>
          </a:prstGeom>
          <a:noFill/>
          <a:ln w="57150">
            <a:solidFill>
              <a:srgbClr val="FFCC99"/>
            </a:solidFill>
            <a:round/>
            <a:headEnd type="triangle" w="med" len="med"/>
            <a:tailEnd/>
          </a:ln>
          <a:effectLst/>
        </p:spPr>
      </p:cxnSp>
      <p:cxnSp>
        <p:nvCxnSpPr>
          <p:cNvPr id="181274" name="AutoShape 26"/>
          <p:cNvCxnSpPr>
            <a:cxnSpLocks noChangeShapeType="1"/>
            <a:stCxn id="181261" idx="1"/>
            <a:endCxn id="181255" idx="4"/>
          </p:cNvCxnSpPr>
          <p:nvPr/>
        </p:nvCxnSpPr>
        <p:spPr bwMode="auto">
          <a:xfrm flipH="1" flipV="1">
            <a:off x="4097339" y="2330450"/>
            <a:ext cx="287337" cy="611188"/>
          </a:xfrm>
          <a:prstGeom prst="straightConnector1">
            <a:avLst/>
          </a:prstGeom>
          <a:noFill/>
          <a:ln w="57150">
            <a:solidFill>
              <a:srgbClr val="FFCC99"/>
            </a:solidFill>
            <a:round/>
            <a:headEnd type="triangle" w="med" len="med"/>
            <a:tailEnd/>
          </a:ln>
          <a:effectLst/>
        </p:spPr>
      </p:cxnSp>
      <p:cxnSp>
        <p:nvCxnSpPr>
          <p:cNvPr id="181275" name="AutoShape 27"/>
          <p:cNvCxnSpPr>
            <a:cxnSpLocks noChangeShapeType="1"/>
            <a:stCxn id="181256" idx="2"/>
            <a:endCxn id="181255" idx="6"/>
          </p:cNvCxnSpPr>
          <p:nvPr/>
        </p:nvCxnSpPr>
        <p:spPr bwMode="auto">
          <a:xfrm flipH="1" flipV="1">
            <a:off x="4421189" y="2006600"/>
            <a:ext cx="955675" cy="215900"/>
          </a:xfrm>
          <a:prstGeom prst="straightConnector1">
            <a:avLst/>
          </a:prstGeom>
          <a:noFill/>
          <a:ln w="57150">
            <a:solidFill>
              <a:srgbClr val="FFCC99"/>
            </a:solidFill>
            <a:round/>
            <a:headEnd type="triangle" w="med" len="med"/>
            <a:tailEnd/>
          </a:ln>
          <a:effectLst/>
        </p:spPr>
      </p:cxnSp>
      <p:cxnSp>
        <p:nvCxnSpPr>
          <p:cNvPr id="181276" name="AutoShape 28"/>
          <p:cNvCxnSpPr>
            <a:cxnSpLocks noChangeShapeType="1"/>
            <a:stCxn id="181256" idx="3"/>
            <a:endCxn id="181261" idx="7"/>
          </p:cNvCxnSpPr>
          <p:nvPr/>
        </p:nvCxnSpPr>
        <p:spPr bwMode="auto">
          <a:xfrm flipH="1">
            <a:off x="4816475" y="2438400"/>
            <a:ext cx="649288" cy="503238"/>
          </a:xfrm>
          <a:prstGeom prst="straightConnector1">
            <a:avLst/>
          </a:prstGeom>
          <a:noFill/>
          <a:ln w="9525">
            <a:solidFill>
              <a:schemeClr val="tx1"/>
            </a:solidFill>
            <a:round/>
            <a:headEnd/>
            <a:tailEnd/>
          </a:ln>
          <a:effectLst/>
        </p:spPr>
      </p:cxnSp>
      <p:cxnSp>
        <p:nvCxnSpPr>
          <p:cNvPr id="181277" name="AutoShape 29"/>
          <p:cNvCxnSpPr>
            <a:cxnSpLocks noChangeShapeType="1"/>
            <a:stCxn id="181262" idx="1"/>
            <a:endCxn id="181261" idx="6"/>
          </p:cNvCxnSpPr>
          <p:nvPr/>
        </p:nvCxnSpPr>
        <p:spPr bwMode="auto">
          <a:xfrm flipH="1" flipV="1">
            <a:off x="4905376" y="3157539"/>
            <a:ext cx="847725" cy="441325"/>
          </a:xfrm>
          <a:prstGeom prst="straightConnector1">
            <a:avLst/>
          </a:prstGeom>
          <a:noFill/>
          <a:ln w="9525">
            <a:solidFill>
              <a:schemeClr val="tx1"/>
            </a:solidFill>
            <a:round/>
            <a:headEnd/>
            <a:tailEnd/>
          </a:ln>
          <a:effectLst/>
        </p:spPr>
      </p:cxnSp>
      <p:cxnSp>
        <p:nvCxnSpPr>
          <p:cNvPr id="181278" name="AutoShape 30"/>
          <p:cNvCxnSpPr>
            <a:cxnSpLocks noChangeShapeType="1"/>
            <a:stCxn id="181261" idx="3"/>
            <a:endCxn id="181258" idx="7"/>
          </p:cNvCxnSpPr>
          <p:nvPr/>
        </p:nvCxnSpPr>
        <p:spPr bwMode="auto">
          <a:xfrm flipH="1">
            <a:off x="3952875" y="3373438"/>
            <a:ext cx="431800" cy="793750"/>
          </a:xfrm>
          <a:prstGeom prst="straightConnector1">
            <a:avLst/>
          </a:prstGeom>
          <a:noFill/>
          <a:ln w="9525">
            <a:solidFill>
              <a:schemeClr val="tx1"/>
            </a:solidFill>
            <a:round/>
            <a:headEnd/>
            <a:tailEnd/>
          </a:ln>
          <a:effectLst/>
        </p:spPr>
      </p:cxnSp>
      <p:cxnSp>
        <p:nvCxnSpPr>
          <p:cNvPr id="181279" name="AutoShape 31"/>
          <p:cNvCxnSpPr>
            <a:cxnSpLocks noChangeShapeType="1"/>
            <a:stCxn id="181263" idx="2"/>
            <a:endCxn id="181258" idx="5"/>
          </p:cNvCxnSpPr>
          <p:nvPr/>
        </p:nvCxnSpPr>
        <p:spPr bwMode="auto">
          <a:xfrm flipH="1" flipV="1">
            <a:off x="3952876" y="4598989"/>
            <a:ext cx="847725" cy="71437"/>
          </a:xfrm>
          <a:prstGeom prst="straightConnector1">
            <a:avLst/>
          </a:prstGeom>
          <a:noFill/>
          <a:ln w="9525">
            <a:solidFill>
              <a:schemeClr val="tx1"/>
            </a:solidFill>
            <a:round/>
            <a:headEnd/>
            <a:tailEnd/>
          </a:ln>
          <a:effectLst/>
        </p:spPr>
      </p:cxnSp>
      <p:cxnSp>
        <p:nvCxnSpPr>
          <p:cNvPr id="181280" name="AutoShape 32"/>
          <p:cNvCxnSpPr>
            <a:cxnSpLocks noChangeShapeType="1"/>
            <a:stCxn id="181262" idx="3"/>
            <a:endCxn id="181263" idx="7"/>
          </p:cNvCxnSpPr>
          <p:nvPr/>
        </p:nvCxnSpPr>
        <p:spPr bwMode="auto">
          <a:xfrm flipH="1">
            <a:off x="5321300" y="4030663"/>
            <a:ext cx="431800" cy="423862"/>
          </a:xfrm>
          <a:prstGeom prst="straightConnector1">
            <a:avLst/>
          </a:prstGeom>
          <a:noFill/>
          <a:ln w="9525">
            <a:solidFill>
              <a:schemeClr val="tx1"/>
            </a:solidFill>
            <a:round/>
            <a:headEnd/>
            <a:tailEnd/>
          </a:ln>
          <a:effectLst/>
        </p:spPr>
      </p:cxnSp>
      <p:cxnSp>
        <p:nvCxnSpPr>
          <p:cNvPr id="181281" name="AutoShape 33"/>
          <p:cNvCxnSpPr>
            <a:cxnSpLocks noChangeShapeType="1"/>
            <a:stCxn id="181257" idx="1"/>
            <a:endCxn id="181256" idx="6"/>
          </p:cNvCxnSpPr>
          <p:nvPr/>
        </p:nvCxnSpPr>
        <p:spPr bwMode="auto">
          <a:xfrm flipH="1" flipV="1">
            <a:off x="5986464" y="2222500"/>
            <a:ext cx="414337" cy="503238"/>
          </a:xfrm>
          <a:prstGeom prst="straightConnector1">
            <a:avLst/>
          </a:prstGeom>
          <a:noFill/>
          <a:ln w="9525">
            <a:solidFill>
              <a:schemeClr val="tx1"/>
            </a:solidFill>
            <a:round/>
            <a:headEnd/>
            <a:tailEnd/>
          </a:ln>
          <a:effectLst/>
        </p:spPr>
      </p:cxnSp>
      <p:cxnSp>
        <p:nvCxnSpPr>
          <p:cNvPr id="181282" name="AutoShape 34"/>
          <p:cNvCxnSpPr>
            <a:cxnSpLocks noChangeShapeType="1"/>
            <a:stCxn id="181257" idx="3"/>
            <a:endCxn id="181262" idx="7"/>
          </p:cNvCxnSpPr>
          <p:nvPr/>
        </p:nvCxnSpPr>
        <p:spPr bwMode="auto">
          <a:xfrm flipH="1">
            <a:off x="6184900" y="3157539"/>
            <a:ext cx="215900" cy="441325"/>
          </a:xfrm>
          <a:prstGeom prst="straightConnector1">
            <a:avLst/>
          </a:prstGeom>
          <a:noFill/>
          <a:ln w="9525">
            <a:solidFill>
              <a:schemeClr val="tx1"/>
            </a:solidFill>
            <a:round/>
            <a:headEnd/>
            <a:tailEnd/>
          </a:ln>
          <a:effectLst/>
        </p:spPr>
      </p:cxnSp>
      <p:cxnSp>
        <p:nvCxnSpPr>
          <p:cNvPr id="181283" name="AutoShape 35"/>
          <p:cNvCxnSpPr>
            <a:cxnSpLocks noChangeShapeType="1"/>
            <a:stCxn id="181264" idx="1"/>
            <a:endCxn id="181262" idx="5"/>
          </p:cNvCxnSpPr>
          <p:nvPr/>
        </p:nvCxnSpPr>
        <p:spPr bwMode="auto">
          <a:xfrm flipH="1" flipV="1">
            <a:off x="6184900" y="4030663"/>
            <a:ext cx="431800" cy="423862"/>
          </a:xfrm>
          <a:prstGeom prst="straightConnector1">
            <a:avLst/>
          </a:prstGeom>
          <a:noFill/>
          <a:ln w="9525">
            <a:solidFill>
              <a:schemeClr val="tx1"/>
            </a:solidFill>
            <a:round/>
            <a:headEnd/>
            <a:tailEnd/>
          </a:ln>
          <a:effectLst/>
        </p:spPr>
      </p:cxnSp>
      <p:cxnSp>
        <p:nvCxnSpPr>
          <p:cNvPr id="181284" name="AutoShape 36"/>
          <p:cNvCxnSpPr>
            <a:cxnSpLocks noChangeShapeType="1"/>
            <a:stCxn id="181259" idx="2"/>
            <a:endCxn id="181257" idx="5"/>
          </p:cNvCxnSpPr>
          <p:nvPr/>
        </p:nvCxnSpPr>
        <p:spPr bwMode="auto">
          <a:xfrm flipH="1" flipV="1">
            <a:off x="6832601" y="3157539"/>
            <a:ext cx="415925" cy="288925"/>
          </a:xfrm>
          <a:prstGeom prst="straightConnector1">
            <a:avLst/>
          </a:prstGeom>
          <a:noFill/>
          <a:ln w="9525">
            <a:solidFill>
              <a:schemeClr val="tx1"/>
            </a:solidFill>
            <a:round/>
            <a:headEnd/>
            <a:tailEnd/>
          </a:ln>
          <a:effectLst/>
        </p:spPr>
      </p:cxnSp>
      <p:cxnSp>
        <p:nvCxnSpPr>
          <p:cNvPr id="181285" name="AutoShape 37"/>
          <p:cNvCxnSpPr>
            <a:cxnSpLocks noChangeShapeType="1"/>
            <a:stCxn id="181260" idx="2"/>
            <a:endCxn id="181264" idx="7"/>
          </p:cNvCxnSpPr>
          <p:nvPr/>
        </p:nvCxnSpPr>
        <p:spPr bwMode="auto">
          <a:xfrm flipH="1">
            <a:off x="7048501" y="4310063"/>
            <a:ext cx="847725" cy="144462"/>
          </a:xfrm>
          <a:prstGeom prst="straightConnector1">
            <a:avLst/>
          </a:prstGeom>
          <a:noFill/>
          <a:ln w="9525">
            <a:solidFill>
              <a:schemeClr val="tx1"/>
            </a:solidFill>
            <a:round/>
            <a:headEnd/>
            <a:tailEnd/>
          </a:ln>
          <a:effectLst/>
        </p:spPr>
      </p:cxnSp>
      <p:cxnSp>
        <p:nvCxnSpPr>
          <p:cNvPr id="181286" name="AutoShape 38"/>
          <p:cNvCxnSpPr>
            <a:cxnSpLocks noChangeShapeType="1"/>
            <a:stCxn id="181260" idx="1"/>
            <a:endCxn id="181259" idx="5"/>
          </p:cNvCxnSpPr>
          <p:nvPr/>
        </p:nvCxnSpPr>
        <p:spPr bwMode="auto">
          <a:xfrm flipH="1" flipV="1">
            <a:off x="7769225" y="3662363"/>
            <a:ext cx="215900" cy="431800"/>
          </a:xfrm>
          <a:prstGeom prst="straightConnector1">
            <a:avLst/>
          </a:prstGeom>
          <a:noFill/>
          <a:ln w="9525">
            <a:solidFill>
              <a:schemeClr val="tx1"/>
            </a:solidFill>
            <a:round/>
            <a:headEnd/>
            <a:tailEnd/>
          </a:ln>
          <a:effectLst/>
        </p:spPr>
      </p:cxnSp>
      <p:cxnSp>
        <p:nvCxnSpPr>
          <p:cNvPr id="181287" name="AutoShape 39"/>
          <p:cNvCxnSpPr>
            <a:cxnSpLocks noChangeShapeType="1"/>
            <a:stCxn id="181267" idx="2"/>
            <a:endCxn id="181259" idx="6"/>
          </p:cNvCxnSpPr>
          <p:nvPr/>
        </p:nvCxnSpPr>
        <p:spPr bwMode="auto">
          <a:xfrm flipH="1">
            <a:off x="7858126" y="3352801"/>
            <a:ext cx="600075" cy="93663"/>
          </a:xfrm>
          <a:prstGeom prst="straightConnector1">
            <a:avLst/>
          </a:prstGeom>
          <a:noFill/>
          <a:ln w="9525">
            <a:solidFill>
              <a:schemeClr val="tx1"/>
            </a:solidFill>
            <a:round/>
            <a:headEnd/>
            <a:tailEnd/>
          </a:ln>
          <a:effectLst/>
        </p:spPr>
      </p:cxnSp>
      <p:cxnSp>
        <p:nvCxnSpPr>
          <p:cNvPr id="181288" name="AutoShape 40"/>
          <p:cNvCxnSpPr>
            <a:cxnSpLocks noChangeShapeType="1"/>
            <a:stCxn id="181268" idx="2"/>
            <a:endCxn id="181260" idx="6"/>
          </p:cNvCxnSpPr>
          <p:nvPr/>
        </p:nvCxnSpPr>
        <p:spPr bwMode="auto">
          <a:xfrm flipH="1" flipV="1">
            <a:off x="8505825" y="4310064"/>
            <a:ext cx="685800" cy="287337"/>
          </a:xfrm>
          <a:prstGeom prst="straightConnector1">
            <a:avLst/>
          </a:prstGeom>
          <a:noFill/>
          <a:ln w="9525">
            <a:solidFill>
              <a:schemeClr val="tx1"/>
            </a:solidFill>
            <a:round/>
            <a:headEnd/>
            <a:tailEnd/>
          </a:ln>
          <a:effectLst/>
        </p:spPr>
      </p:cxnSp>
      <p:cxnSp>
        <p:nvCxnSpPr>
          <p:cNvPr id="181289" name="AutoShape 41"/>
          <p:cNvCxnSpPr>
            <a:cxnSpLocks noChangeShapeType="1"/>
            <a:stCxn id="181269" idx="2"/>
            <a:endCxn id="181267" idx="6"/>
          </p:cNvCxnSpPr>
          <p:nvPr/>
        </p:nvCxnSpPr>
        <p:spPr bwMode="auto">
          <a:xfrm flipH="1">
            <a:off x="9067800" y="3352800"/>
            <a:ext cx="285750" cy="0"/>
          </a:xfrm>
          <a:prstGeom prst="straightConnector1">
            <a:avLst/>
          </a:prstGeom>
          <a:noFill/>
          <a:ln w="9525">
            <a:solidFill>
              <a:schemeClr val="tx1"/>
            </a:solidFill>
            <a:round/>
            <a:headEnd/>
            <a:tailEnd/>
          </a:ln>
          <a:effectLst/>
        </p:spPr>
      </p:cxnSp>
      <p:cxnSp>
        <p:nvCxnSpPr>
          <p:cNvPr id="181290" name="AutoShape 42"/>
          <p:cNvCxnSpPr>
            <a:cxnSpLocks noChangeShapeType="1"/>
            <a:stCxn id="181266" idx="4"/>
            <a:endCxn id="181265" idx="1"/>
          </p:cNvCxnSpPr>
          <p:nvPr/>
        </p:nvCxnSpPr>
        <p:spPr bwMode="auto">
          <a:xfrm>
            <a:off x="7913688" y="1589089"/>
            <a:ext cx="431800" cy="415925"/>
          </a:xfrm>
          <a:prstGeom prst="straightConnector1">
            <a:avLst/>
          </a:prstGeom>
          <a:noFill/>
          <a:ln w="9525">
            <a:solidFill>
              <a:schemeClr val="tx1"/>
            </a:solidFill>
            <a:round/>
            <a:headEnd/>
            <a:tailEnd/>
          </a:ln>
          <a:effectLst/>
        </p:spPr>
      </p:cxnSp>
      <p:sp>
        <p:nvSpPr>
          <p:cNvPr id="181291" name="Oval 43"/>
          <p:cNvSpPr>
            <a:spLocks noChangeArrowheads="1"/>
          </p:cNvSpPr>
          <p:nvPr/>
        </p:nvSpPr>
        <p:spPr bwMode="auto">
          <a:xfrm>
            <a:off x="8761413"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R</a:t>
            </a:r>
          </a:p>
        </p:txBody>
      </p:sp>
      <p:cxnSp>
        <p:nvCxnSpPr>
          <p:cNvPr id="181292" name="AutoShape 44"/>
          <p:cNvCxnSpPr>
            <a:cxnSpLocks noChangeShapeType="1"/>
            <a:stCxn id="181266" idx="6"/>
            <a:endCxn id="181291" idx="2"/>
          </p:cNvCxnSpPr>
          <p:nvPr/>
        </p:nvCxnSpPr>
        <p:spPr bwMode="auto">
          <a:xfrm>
            <a:off x="8218489" y="1284288"/>
            <a:ext cx="542925" cy="0"/>
          </a:xfrm>
          <a:prstGeom prst="straightConnector1">
            <a:avLst/>
          </a:prstGeom>
          <a:noFill/>
          <a:ln w="9525">
            <a:solidFill>
              <a:schemeClr val="tx1"/>
            </a:solidFill>
            <a:round/>
            <a:headEnd/>
            <a:tailEnd/>
          </a:ln>
          <a:effectLst/>
        </p:spPr>
      </p:cxnSp>
      <p:cxnSp>
        <p:nvCxnSpPr>
          <p:cNvPr id="181293" name="AutoShape 45"/>
          <p:cNvCxnSpPr>
            <a:cxnSpLocks noChangeShapeType="1"/>
            <a:stCxn id="181265" idx="7"/>
            <a:endCxn id="181291" idx="4"/>
          </p:cNvCxnSpPr>
          <p:nvPr/>
        </p:nvCxnSpPr>
        <p:spPr bwMode="auto">
          <a:xfrm flipV="1">
            <a:off x="8777289" y="1589089"/>
            <a:ext cx="288925" cy="415925"/>
          </a:xfrm>
          <a:prstGeom prst="straightConnector1">
            <a:avLst/>
          </a:prstGeom>
          <a:noFill/>
          <a:ln w="9525">
            <a:solidFill>
              <a:schemeClr val="tx1"/>
            </a:solidFill>
            <a:round/>
            <a:headEnd/>
            <a:tailEnd/>
          </a:ln>
          <a:effectLst/>
        </p:spPr>
      </p:cxnSp>
      <p:cxnSp>
        <p:nvCxnSpPr>
          <p:cNvPr id="181294" name="AutoShape 46"/>
          <p:cNvCxnSpPr>
            <a:cxnSpLocks noChangeShapeType="1"/>
            <a:stCxn id="181264" idx="2"/>
            <a:endCxn id="181263" idx="6"/>
          </p:cNvCxnSpPr>
          <p:nvPr/>
        </p:nvCxnSpPr>
        <p:spPr bwMode="auto">
          <a:xfrm flipH="1">
            <a:off x="5410200" y="4670425"/>
            <a:ext cx="1117600" cy="0"/>
          </a:xfrm>
          <a:prstGeom prst="straightConnector1">
            <a:avLst/>
          </a:prstGeom>
          <a:noFill/>
          <a:ln w="9525">
            <a:solidFill>
              <a:schemeClr val="tx1"/>
            </a:solidFill>
            <a:round/>
            <a:headEnd/>
            <a:tailEnd/>
          </a:ln>
          <a:effectLst/>
        </p:spPr>
      </p:cxnSp>
      <p:sp>
        <p:nvSpPr>
          <p:cNvPr id="181295" name="Text Box 47"/>
          <p:cNvSpPr txBox="1">
            <a:spLocks noChangeArrowheads="1"/>
          </p:cNvSpPr>
          <p:nvPr/>
        </p:nvSpPr>
        <p:spPr bwMode="auto">
          <a:xfrm>
            <a:off x="4440238" y="1484314"/>
            <a:ext cx="1409700" cy="396875"/>
          </a:xfrm>
          <a:prstGeom prst="rect">
            <a:avLst/>
          </a:prstGeom>
          <a:noFill/>
          <a:ln w="9525">
            <a:noFill/>
            <a:miter lim="800000"/>
            <a:headEnd/>
            <a:tailEnd/>
          </a:ln>
          <a:effectLst/>
        </p:spPr>
        <p:txBody>
          <a:bodyPr wrap="none">
            <a:spAutoFit/>
          </a:bodyPr>
          <a:lstStyle/>
          <a:p>
            <a:pPr algn="l" eaLnBrk="0" hangingPunct="0"/>
            <a:r>
              <a:rPr lang="de-DE" sz="2000">
                <a:latin typeface="Arial" pitchFamily="34" charset="0"/>
              </a:rPr>
              <a:t>[O,C,4711]</a:t>
            </a:r>
          </a:p>
        </p:txBody>
      </p:sp>
      <p:sp>
        <p:nvSpPr>
          <p:cNvPr id="181296" name="Text Box 48"/>
          <p:cNvSpPr txBox="1">
            <a:spLocks noChangeArrowheads="1"/>
          </p:cNvSpPr>
          <p:nvPr/>
        </p:nvSpPr>
        <p:spPr bwMode="auto">
          <a:xfrm>
            <a:off x="2063750" y="2133601"/>
            <a:ext cx="1409700" cy="396875"/>
          </a:xfrm>
          <a:prstGeom prst="rect">
            <a:avLst/>
          </a:prstGeom>
          <a:noFill/>
          <a:ln w="9525">
            <a:noFill/>
            <a:miter lim="800000"/>
            <a:headEnd/>
            <a:tailEnd/>
          </a:ln>
          <a:effectLst/>
        </p:spPr>
        <p:txBody>
          <a:bodyPr wrap="none">
            <a:spAutoFit/>
          </a:bodyPr>
          <a:lstStyle/>
          <a:p>
            <a:pPr algn="l" eaLnBrk="0" hangingPunct="0"/>
            <a:r>
              <a:rPr lang="de-DE" sz="2000">
                <a:latin typeface="Arial" pitchFamily="34" charset="0"/>
              </a:rPr>
              <a:t>[O,C,4711]</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de-DE"/>
              <a:t>DSR: Route Discovery</a:t>
            </a:r>
          </a:p>
        </p:txBody>
      </p:sp>
      <p:sp>
        <p:nvSpPr>
          <p:cNvPr id="50"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82275" name="Oval 3"/>
          <p:cNvSpPr>
            <a:spLocks noChangeArrowheads="1"/>
          </p:cNvSpPr>
          <p:nvPr/>
        </p:nvSpPr>
        <p:spPr bwMode="auto">
          <a:xfrm>
            <a:off x="2927350" y="26368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B</a:t>
            </a:r>
          </a:p>
        </p:txBody>
      </p:sp>
      <p:sp>
        <p:nvSpPr>
          <p:cNvPr id="182276" name="Oval 4"/>
          <p:cNvSpPr>
            <a:spLocks noChangeArrowheads="1"/>
          </p:cNvSpPr>
          <p:nvPr/>
        </p:nvSpPr>
        <p:spPr bwMode="auto">
          <a:xfrm>
            <a:off x="1919288" y="3284538"/>
            <a:ext cx="609600" cy="609600"/>
          </a:xfrm>
          <a:prstGeom prst="ellipse">
            <a:avLst/>
          </a:prstGeom>
          <a:solidFill>
            <a:srgbClr val="FFCC99"/>
          </a:solidFill>
          <a:ln w="9525" algn="ctr">
            <a:solidFill>
              <a:schemeClr val="tx1"/>
            </a:solidFill>
            <a:round/>
            <a:headEnd/>
            <a:tailEnd/>
          </a:ln>
          <a:effectLst/>
        </p:spPr>
        <p:txBody>
          <a:bodyPr wrap="none" anchor="ctr"/>
          <a:lstStyle/>
          <a:p>
            <a:pPr eaLnBrk="0" hangingPunct="0"/>
            <a:r>
              <a:rPr lang="en-US" sz="2000" b="1">
                <a:latin typeface="Arial" pitchFamily="34" charset="0"/>
              </a:rPr>
              <a:t>A</a:t>
            </a:r>
          </a:p>
        </p:txBody>
      </p:sp>
      <p:sp>
        <p:nvSpPr>
          <p:cNvPr id="182277" name="Oval 5"/>
          <p:cNvSpPr>
            <a:spLocks noChangeArrowheads="1"/>
          </p:cNvSpPr>
          <p:nvPr/>
        </p:nvSpPr>
        <p:spPr bwMode="auto">
          <a:xfrm>
            <a:off x="3792538" y="1701800"/>
            <a:ext cx="609600" cy="609600"/>
          </a:xfrm>
          <a:prstGeom prst="ellipse">
            <a:avLst/>
          </a:prstGeom>
          <a:solidFill>
            <a:srgbClr val="FFCC99"/>
          </a:solidFill>
          <a:ln w="38100">
            <a:solidFill>
              <a:schemeClr val="tx1"/>
            </a:solidFill>
            <a:round/>
            <a:headEnd/>
            <a:tailEnd/>
          </a:ln>
          <a:effectLst/>
        </p:spPr>
        <p:txBody>
          <a:bodyPr wrap="none" anchor="ctr"/>
          <a:lstStyle/>
          <a:p>
            <a:pPr eaLnBrk="0" hangingPunct="0"/>
            <a:r>
              <a:rPr lang="en-US" sz="2000" b="1">
                <a:latin typeface="Arial" pitchFamily="34" charset="0"/>
              </a:rPr>
              <a:t>C</a:t>
            </a:r>
          </a:p>
        </p:txBody>
      </p:sp>
      <p:sp>
        <p:nvSpPr>
          <p:cNvPr id="182278" name="Oval 6"/>
          <p:cNvSpPr>
            <a:spLocks noChangeArrowheads="1"/>
          </p:cNvSpPr>
          <p:nvPr/>
        </p:nvSpPr>
        <p:spPr bwMode="auto">
          <a:xfrm>
            <a:off x="5376863" y="1917700"/>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G</a:t>
            </a:r>
          </a:p>
        </p:txBody>
      </p:sp>
      <p:sp>
        <p:nvSpPr>
          <p:cNvPr id="182279" name="Oval 7"/>
          <p:cNvSpPr>
            <a:spLocks noChangeArrowheads="1"/>
          </p:cNvSpPr>
          <p:nvPr/>
        </p:nvSpPr>
        <p:spPr bwMode="auto">
          <a:xfrm>
            <a:off x="6311900" y="26368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I</a:t>
            </a:r>
          </a:p>
        </p:txBody>
      </p:sp>
      <p:sp>
        <p:nvSpPr>
          <p:cNvPr id="182280" name="Oval 8"/>
          <p:cNvSpPr>
            <a:spLocks noChangeArrowheads="1"/>
          </p:cNvSpPr>
          <p:nvPr/>
        </p:nvSpPr>
        <p:spPr bwMode="auto">
          <a:xfrm>
            <a:off x="3432175" y="407828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D</a:t>
            </a:r>
          </a:p>
        </p:txBody>
      </p:sp>
      <p:sp>
        <p:nvSpPr>
          <p:cNvPr id="182281" name="Oval 9"/>
          <p:cNvSpPr>
            <a:spLocks noChangeArrowheads="1"/>
          </p:cNvSpPr>
          <p:nvPr/>
        </p:nvSpPr>
        <p:spPr bwMode="auto">
          <a:xfrm>
            <a:off x="7248525" y="314166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K</a:t>
            </a:r>
          </a:p>
        </p:txBody>
      </p:sp>
      <p:sp>
        <p:nvSpPr>
          <p:cNvPr id="182282" name="Oval 10"/>
          <p:cNvSpPr>
            <a:spLocks noChangeArrowheads="1"/>
          </p:cNvSpPr>
          <p:nvPr/>
        </p:nvSpPr>
        <p:spPr bwMode="auto">
          <a:xfrm>
            <a:off x="7896225" y="400526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L</a:t>
            </a:r>
          </a:p>
        </p:txBody>
      </p:sp>
      <p:sp>
        <p:nvSpPr>
          <p:cNvPr id="182283" name="Oval 11"/>
          <p:cNvSpPr>
            <a:spLocks noChangeArrowheads="1"/>
          </p:cNvSpPr>
          <p:nvPr/>
        </p:nvSpPr>
        <p:spPr bwMode="auto">
          <a:xfrm>
            <a:off x="4295775" y="28527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E</a:t>
            </a:r>
          </a:p>
        </p:txBody>
      </p:sp>
      <p:sp>
        <p:nvSpPr>
          <p:cNvPr id="182284" name="Oval 12"/>
          <p:cNvSpPr>
            <a:spLocks noChangeArrowheads="1"/>
          </p:cNvSpPr>
          <p:nvPr/>
        </p:nvSpPr>
        <p:spPr bwMode="auto">
          <a:xfrm>
            <a:off x="5664200" y="35099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H</a:t>
            </a:r>
          </a:p>
        </p:txBody>
      </p:sp>
      <p:sp>
        <p:nvSpPr>
          <p:cNvPr id="182285" name="Oval 13"/>
          <p:cNvSpPr>
            <a:spLocks noChangeArrowheads="1"/>
          </p:cNvSpPr>
          <p:nvPr/>
        </p:nvSpPr>
        <p:spPr bwMode="auto">
          <a:xfrm>
            <a:off x="4800600" y="4365625"/>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F</a:t>
            </a:r>
          </a:p>
        </p:txBody>
      </p:sp>
      <p:sp>
        <p:nvSpPr>
          <p:cNvPr id="182286" name="Oval 14"/>
          <p:cNvSpPr>
            <a:spLocks noChangeArrowheads="1"/>
          </p:cNvSpPr>
          <p:nvPr/>
        </p:nvSpPr>
        <p:spPr bwMode="auto">
          <a:xfrm>
            <a:off x="6527800" y="4365625"/>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J</a:t>
            </a:r>
          </a:p>
        </p:txBody>
      </p:sp>
      <p:sp>
        <p:nvSpPr>
          <p:cNvPr id="182287" name="Oval 15"/>
          <p:cNvSpPr>
            <a:spLocks noChangeArrowheads="1"/>
          </p:cNvSpPr>
          <p:nvPr/>
        </p:nvSpPr>
        <p:spPr bwMode="auto">
          <a:xfrm>
            <a:off x="8256588" y="191611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Q</a:t>
            </a:r>
          </a:p>
        </p:txBody>
      </p:sp>
      <p:sp>
        <p:nvSpPr>
          <p:cNvPr id="182288" name="Oval 16"/>
          <p:cNvSpPr>
            <a:spLocks noChangeArrowheads="1"/>
          </p:cNvSpPr>
          <p:nvPr/>
        </p:nvSpPr>
        <p:spPr bwMode="auto">
          <a:xfrm>
            <a:off x="7608888"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P</a:t>
            </a:r>
          </a:p>
        </p:txBody>
      </p:sp>
      <p:sp>
        <p:nvSpPr>
          <p:cNvPr id="182289" name="Oval 17"/>
          <p:cNvSpPr>
            <a:spLocks noChangeArrowheads="1"/>
          </p:cNvSpPr>
          <p:nvPr/>
        </p:nvSpPr>
        <p:spPr bwMode="auto">
          <a:xfrm>
            <a:off x="8458200" y="3048000"/>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M</a:t>
            </a:r>
          </a:p>
        </p:txBody>
      </p:sp>
      <p:sp>
        <p:nvSpPr>
          <p:cNvPr id="182290" name="Oval 18"/>
          <p:cNvSpPr>
            <a:spLocks noChangeArrowheads="1"/>
          </p:cNvSpPr>
          <p:nvPr/>
        </p:nvSpPr>
        <p:spPr bwMode="auto">
          <a:xfrm>
            <a:off x="9191625" y="4292600"/>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N</a:t>
            </a:r>
          </a:p>
        </p:txBody>
      </p:sp>
      <p:sp>
        <p:nvSpPr>
          <p:cNvPr id="182291" name="Oval 19"/>
          <p:cNvSpPr>
            <a:spLocks noChangeArrowheads="1"/>
          </p:cNvSpPr>
          <p:nvPr/>
        </p:nvSpPr>
        <p:spPr bwMode="auto">
          <a:xfrm>
            <a:off x="9372600" y="3048000"/>
            <a:ext cx="609600" cy="609600"/>
          </a:xfrm>
          <a:prstGeom prst="ellipse">
            <a:avLst/>
          </a:prstGeom>
          <a:solidFill>
            <a:srgbClr val="ECECFA"/>
          </a:solidFill>
          <a:ln w="38100">
            <a:solidFill>
              <a:schemeClr val="tx1"/>
            </a:solidFill>
            <a:round/>
            <a:headEnd/>
            <a:tailEnd/>
          </a:ln>
          <a:effectLst/>
        </p:spPr>
        <p:txBody>
          <a:bodyPr wrap="none" anchor="ctr"/>
          <a:lstStyle/>
          <a:p>
            <a:pPr eaLnBrk="0" hangingPunct="0"/>
            <a:r>
              <a:rPr lang="en-US" sz="2000" b="1">
                <a:latin typeface="Arial" pitchFamily="34" charset="0"/>
              </a:rPr>
              <a:t>O</a:t>
            </a:r>
          </a:p>
        </p:txBody>
      </p:sp>
      <p:cxnSp>
        <p:nvCxnSpPr>
          <p:cNvPr id="182292" name="AutoShape 20"/>
          <p:cNvCxnSpPr>
            <a:cxnSpLocks noChangeShapeType="1"/>
            <a:stCxn id="182276" idx="7"/>
            <a:endCxn id="182275" idx="3"/>
          </p:cNvCxnSpPr>
          <p:nvPr/>
        </p:nvCxnSpPr>
        <p:spPr bwMode="auto">
          <a:xfrm flipV="1">
            <a:off x="2439988" y="3157538"/>
            <a:ext cx="576262" cy="215900"/>
          </a:xfrm>
          <a:prstGeom prst="straightConnector1">
            <a:avLst/>
          </a:prstGeom>
          <a:noFill/>
          <a:ln w="57150">
            <a:solidFill>
              <a:srgbClr val="FFCC99"/>
            </a:solidFill>
            <a:round/>
            <a:headEnd type="triangle" w="med" len="med"/>
            <a:tailEnd/>
          </a:ln>
          <a:effectLst/>
        </p:spPr>
      </p:cxnSp>
      <p:cxnSp>
        <p:nvCxnSpPr>
          <p:cNvPr id="182293" name="AutoShape 21"/>
          <p:cNvCxnSpPr>
            <a:cxnSpLocks noChangeShapeType="1"/>
            <a:stCxn id="182276" idx="5"/>
            <a:endCxn id="182280" idx="2"/>
          </p:cNvCxnSpPr>
          <p:nvPr/>
        </p:nvCxnSpPr>
        <p:spPr bwMode="auto">
          <a:xfrm>
            <a:off x="2439989" y="3805238"/>
            <a:ext cx="992187" cy="577850"/>
          </a:xfrm>
          <a:prstGeom prst="straightConnector1">
            <a:avLst/>
          </a:prstGeom>
          <a:noFill/>
          <a:ln w="9525">
            <a:solidFill>
              <a:schemeClr val="tx1"/>
            </a:solidFill>
            <a:round/>
            <a:headEnd/>
            <a:tailEnd/>
          </a:ln>
          <a:effectLst/>
        </p:spPr>
      </p:cxnSp>
      <p:cxnSp>
        <p:nvCxnSpPr>
          <p:cNvPr id="182294" name="AutoShape 22"/>
          <p:cNvCxnSpPr>
            <a:cxnSpLocks noChangeShapeType="1"/>
            <a:stCxn id="182275" idx="5"/>
            <a:endCxn id="182280" idx="0"/>
          </p:cNvCxnSpPr>
          <p:nvPr/>
        </p:nvCxnSpPr>
        <p:spPr bwMode="auto">
          <a:xfrm>
            <a:off x="3448051" y="3157538"/>
            <a:ext cx="288925" cy="920750"/>
          </a:xfrm>
          <a:prstGeom prst="straightConnector1">
            <a:avLst/>
          </a:prstGeom>
          <a:noFill/>
          <a:ln w="57150">
            <a:solidFill>
              <a:srgbClr val="FFCC99"/>
            </a:solidFill>
            <a:round/>
            <a:headEnd/>
            <a:tailEnd type="triangle" w="med" len="med"/>
          </a:ln>
          <a:effectLst/>
        </p:spPr>
      </p:cxnSp>
      <p:cxnSp>
        <p:nvCxnSpPr>
          <p:cNvPr id="182295" name="AutoShape 23"/>
          <p:cNvCxnSpPr>
            <a:cxnSpLocks noChangeShapeType="1"/>
            <a:stCxn id="182275" idx="7"/>
            <a:endCxn id="182277" idx="3"/>
          </p:cNvCxnSpPr>
          <p:nvPr/>
        </p:nvCxnSpPr>
        <p:spPr bwMode="auto">
          <a:xfrm flipV="1">
            <a:off x="3448050" y="2241550"/>
            <a:ext cx="433388" cy="484188"/>
          </a:xfrm>
          <a:prstGeom prst="straightConnector1">
            <a:avLst/>
          </a:prstGeom>
          <a:noFill/>
          <a:ln w="57150">
            <a:solidFill>
              <a:srgbClr val="FFCC99"/>
            </a:solidFill>
            <a:round/>
            <a:headEnd/>
            <a:tailEnd type="triangle" w="med" len="med"/>
          </a:ln>
          <a:effectLst/>
        </p:spPr>
      </p:cxnSp>
      <p:cxnSp>
        <p:nvCxnSpPr>
          <p:cNvPr id="182296" name="AutoShape 24"/>
          <p:cNvCxnSpPr>
            <a:cxnSpLocks noChangeShapeType="1"/>
            <a:stCxn id="182283" idx="1"/>
            <a:endCxn id="182277" idx="4"/>
          </p:cNvCxnSpPr>
          <p:nvPr/>
        </p:nvCxnSpPr>
        <p:spPr bwMode="auto">
          <a:xfrm flipH="1" flipV="1">
            <a:off x="4097339" y="2330450"/>
            <a:ext cx="287337" cy="611188"/>
          </a:xfrm>
          <a:prstGeom prst="straightConnector1">
            <a:avLst/>
          </a:prstGeom>
          <a:noFill/>
          <a:ln w="57150">
            <a:solidFill>
              <a:srgbClr val="FFCC99"/>
            </a:solidFill>
            <a:round/>
            <a:headEnd/>
            <a:tailEnd type="triangle" w="med" len="med"/>
          </a:ln>
          <a:effectLst/>
        </p:spPr>
      </p:cxnSp>
      <p:cxnSp>
        <p:nvCxnSpPr>
          <p:cNvPr id="182297" name="AutoShape 25"/>
          <p:cNvCxnSpPr>
            <a:cxnSpLocks noChangeShapeType="1"/>
            <a:stCxn id="182278" idx="2"/>
            <a:endCxn id="182277" idx="6"/>
          </p:cNvCxnSpPr>
          <p:nvPr/>
        </p:nvCxnSpPr>
        <p:spPr bwMode="auto">
          <a:xfrm flipH="1" flipV="1">
            <a:off x="4421189" y="2006600"/>
            <a:ext cx="955675" cy="215900"/>
          </a:xfrm>
          <a:prstGeom prst="straightConnector1">
            <a:avLst/>
          </a:prstGeom>
          <a:noFill/>
          <a:ln w="57150">
            <a:solidFill>
              <a:srgbClr val="FFCC99"/>
            </a:solidFill>
            <a:round/>
            <a:headEnd/>
            <a:tailEnd type="triangle" w="med" len="med"/>
          </a:ln>
          <a:effectLst/>
        </p:spPr>
      </p:cxnSp>
      <p:cxnSp>
        <p:nvCxnSpPr>
          <p:cNvPr id="182298" name="AutoShape 26"/>
          <p:cNvCxnSpPr>
            <a:cxnSpLocks noChangeShapeType="1"/>
            <a:stCxn id="182278" idx="2"/>
            <a:endCxn id="182283" idx="0"/>
          </p:cNvCxnSpPr>
          <p:nvPr/>
        </p:nvCxnSpPr>
        <p:spPr bwMode="auto">
          <a:xfrm flipH="1">
            <a:off x="4600575" y="2222500"/>
            <a:ext cx="776288" cy="630238"/>
          </a:xfrm>
          <a:prstGeom prst="straightConnector1">
            <a:avLst/>
          </a:prstGeom>
          <a:noFill/>
          <a:ln w="57150">
            <a:solidFill>
              <a:srgbClr val="FFCC99"/>
            </a:solidFill>
            <a:round/>
            <a:headEnd/>
            <a:tailEnd type="triangle" w="med" len="med"/>
          </a:ln>
          <a:effectLst/>
        </p:spPr>
      </p:cxnSp>
      <p:cxnSp>
        <p:nvCxnSpPr>
          <p:cNvPr id="182299" name="AutoShape 27"/>
          <p:cNvCxnSpPr>
            <a:cxnSpLocks noChangeShapeType="1"/>
            <a:stCxn id="182284" idx="1"/>
            <a:endCxn id="182283" idx="6"/>
          </p:cNvCxnSpPr>
          <p:nvPr/>
        </p:nvCxnSpPr>
        <p:spPr bwMode="auto">
          <a:xfrm flipH="1" flipV="1">
            <a:off x="4905376" y="3157539"/>
            <a:ext cx="847725" cy="441325"/>
          </a:xfrm>
          <a:prstGeom prst="straightConnector1">
            <a:avLst/>
          </a:prstGeom>
          <a:noFill/>
          <a:ln w="57150">
            <a:solidFill>
              <a:srgbClr val="FFCC99"/>
            </a:solidFill>
            <a:round/>
            <a:headEnd type="triangle" w="med" len="med"/>
            <a:tailEnd/>
          </a:ln>
          <a:effectLst/>
        </p:spPr>
      </p:cxnSp>
      <p:cxnSp>
        <p:nvCxnSpPr>
          <p:cNvPr id="182300" name="AutoShape 28"/>
          <p:cNvCxnSpPr>
            <a:cxnSpLocks noChangeShapeType="1"/>
            <a:stCxn id="182283" idx="3"/>
            <a:endCxn id="182280" idx="7"/>
          </p:cNvCxnSpPr>
          <p:nvPr/>
        </p:nvCxnSpPr>
        <p:spPr bwMode="auto">
          <a:xfrm flipH="1">
            <a:off x="3952875" y="3373438"/>
            <a:ext cx="431800" cy="793750"/>
          </a:xfrm>
          <a:prstGeom prst="straightConnector1">
            <a:avLst/>
          </a:prstGeom>
          <a:noFill/>
          <a:ln w="57150">
            <a:solidFill>
              <a:srgbClr val="FFCC99"/>
            </a:solidFill>
            <a:round/>
            <a:headEnd/>
            <a:tailEnd type="triangle" w="med" len="med"/>
          </a:ln>
          <a:effectLst/>
        </p:spPr>
      </p:cxnSp>
      <p:cxnSp>
        <p:nvCxnSpPr>
          <p:cNvPr id="182301" name="AutoShape 29"/>
          <p:cNvCxnSpPr>
            <a:cxnSpLocks noChangeShapeType="1"/>
            <a:stCxn id="182285" idx="2"/>
            <a:endCxn id="182280" idx="5"/>
          </p:cNvCxnSpPr>
          <p:nvPr/>
        </p:nvCxnSpPr>
        <p:spPr bwMode="auto">
          <a:xfrm flipH="1" flipV="1">
            <a:off x="3952876" y="4598989"/>
            <a:ext cx="847725" cy="71437"/>
          </a:xfrm>
          <a:prstGeom prst="straightConnector1">
            <a:avLst/>
          </a:prstGeom>
          <a:noFill/>
          <a:ln w="9525">
            <a:solidFill>
              <a:schemeClr val="tx1"/>
            </a:solidFill>
            <a:round/>
            <a:headEnd/>
            <a:tailEnd/>
          </a:ln>
          <a:effectLst/>
        </p:spPr>
      </p:cxnSp>
      <p:cxnSp>
        <p:nvCxnSpPr>
          <p:cNvPr id="182302" name="AutoShape 30"/>
          <p:cNvCxnSpPr>
            <a:cxnSpLocks noChangeShapeType="1"/>
            <a:stCxn id="182284" idx="3"/>
            <a:endCxn id="182285" idx="7"/>
          </p:cNvCxnSpPr>
          <p:nvPr/>
        </p:nvCxnSpPr>
        <p:spPr bwMode="auto">
          <a:xfrm flipH="1">
            <a:off x="5321300" y="4030663"/>
            <a:ext cx="431800" cy="423862"/>
          </a:xfrm>
          <a:prstGeom prst="straightConnector1">
            <a:avLst/>
          </a:prstGeom>
          <a:noFill/>
          <a:ln w="9525">
            <a:solidFill>
              <a:schemeClr val="tx1"/>
            </a:solidFill>
            <a:round/>
            <a:headEnd/>
            <a:tailEnd/>
          </a:ln>
          <a:effectLst/>
        </p:spPr>
      </p:cxnSp>
      <p:cxnSp>
        <p:nvCxnSpPr>
          <p:cNvPr id="182303" name="AutoShape 31"/>
          <p:cNvCxnSpPr>
            <a:cxnSpLocks noChangeShapeType="1"/>
            <a:stCxn id="182279" idx="1"/>
            <a:endCxn id="182278" idx="6"/>
          </p:cNvCxnSpPr>
          <p:nvPr/>
        </p:nvCxnSpPr>
        <p:spPr bwMode="auto">
          <a:xfrm flipH="1" flipV="1">
            <a:off x="5986464" y="2222500"/>
            <a:ext cx="414337" cy="503238"/>
          </a:xfrm>
          <a:prstGeom prst="straightConnector1">
            <a:avLst/>
          </a:prstGeom>
          <a:noFill/>
          <a:ln w="57150">
            <a:solidFill>
              <a:srgbClr val="FFCC99"/>
            </a:solidFill>
            <a:round/>
            <a:headEnd type="triangle" w="med" len="med"/>
            <a:tailEnd/>
          </a:ln>
          <a:effectLst/>
        </p:spPr>
      </p:cxnSp>
      <p:cxnSp>
        <p:nvCxnSpPr>
          <p:cNvPr id="182304" name="AutoShape 32"/>
          <p:cNvCxnSpPr>
            <a:cxnSpLocks noChangeShapeType="1"/>
            <a:stCxn id="182279" idx="3"/>
            <a:endCxn id="182284" idx="7"/>
          </p:cNvCxnSpPr>
          <p:nvPr/>
        </p:nvCxnSpPr>
        <p:spPr bwMode="auto">
          <a:xfrm flipH="1">
            <a:off x="6184900" y="3157539"/>
            <a:ext cx="215900" cy="441325"/>
          </a:xfrm>
          <a:prstGeom prst="straightConnector1">
            <a:avLst/>
          </a:prstGeom>
          <a:noFill/>
          <a:ln w="9525">
            <a:solidFill>
              <a:schemeClr val="tx1"/>
            </a:solidFill>
            <a:round/>
            <a:headEnd/>
            <a:tailEnd/>
          </a:ln>
          <a:effectLst/>
        </p:spPr>
      </p:cxnSp>
      <p:cxnSp>
        <p:nvCxnSpPr>
          <p:cNvPr id="182305" name="AutoShape 33"/>
          <p:cNvCxnSpPr>
            <a:cxnSpLocks noChangeShapeType="1"/>
            <a:stCxn id="182286" idx="1"/>
            <a:endCxn id="182284" idx="5"/>
          </p:cNvCxnSpPr>
          <p:nvPr/>
        </p:nvCxnSpPr>
        <p:spPr bwMode="auto">
          <a:xfrm flipH="1" flipV="1">
            <a:off x="6184900" y="4030663"/>
            <a:ext cx="431800" cy="423862"/>
          </a:xfrm>
          <a:prstGeom prst="straightConnector1">
            <a:avLst/>
          </a:prstGeom>
          <a:noFill/>
          <a:ln w="9525">
            <a:solidFill>
              <a:schemeClr val="tx1"/>
            </a:solidFill>
            <a:round/>
            <a:headEnd/>
            <a:tailEnd/>
          </a:ln>
          <a:effectLst/>
        </p:spPr>
      </p:cxnSp>
      <p:cxnSp>
        <p:nvCxnSpPr>
          <p:cNvPr id="182306" name="AutoShape 34"/>
          <p:cNvCxnSpPr>
            <a:cxnSpLocks noChangeShapeType="1"/>
            <a:stCxn id="182281" idx="2"/>
            <a:endCxn id="182279" idx="5"/>
          </p:cNvCxnSpPr>
          <p:nvPr/>
        </p:nvCxnSpPr>
        <p:spPr bwMode="auto">
          <a:xfrm flipH="1" flipV="1">
            <a:off x="6832601" y="3157539"/>
            <a:ext cx="415925" cy="288925"/>
          </a:xfrm>
          <a:prstGeom prst="straightConnector1">
            <a:avLst/>
          </a:prstGeom>
          <a:noFill/>
          <a:ln w="9525">
            <a:solidFill>
              <a:schemeClr val="tx1"/>
            </a:solidFill>
            <a:round/>
            <a:headEnd/>
            <a:tailEnd/>
          </a:ln>
          <a:effectLst/>
        </p:spPr>
      </p:cxnSp>
      <p:cxnSp>
        <p:nvCxnSpPr>
          <p:cNvPr id="182307" name="AutoShape 35"/>
          <p:cNvCxnSpPr>
            <a:cxnSpLocks noChangeShapeType="1"/>
            <a:stCxn id="182282" idx="2"/>
            <a:endCxn id="182286" idx="7"/>
          </p:cNvCxnSpPr>
          <p:nvPr/>
        </p:nvCxnSpPr>
        <p:spPr bwMode="auto">
          <a:xfrm flipH="1">
            <a:off x="7048501" y="4310063"/>
            <a:ext cx="847725" cy="144462"/>
          </a:xfrm>
          <a:prstGeom prst="straightConnector1">
            <a:avLst/>
          </a:prstGeom>
          <a:noFill/>
          <a:ln w="9525">
            <a:solidFill>
              <a:schemeClr val="tx1"/>
            </a:solidFill>
            <a:round/>
            <a:headEnd/>
            <a:tailEnd/>
          </a:ln>
          <a:effectLst/>
        </p:spPr>
      </p:cxnSp>
      <p:cxnSp>
        <p:nvCxnSpPr>
          <p:cNvPr id="182308" name="AutoShape 36"/>
          <p:cNvCxnSpPr>
            <a:cxnSpLocks noChangeShapeType="1"/>
            <a:stCxn id="182282" idx="1"/>
            <a:endCxn id="182281" idx="5"/>
          </p:cNvCxnSpPr>
          <p:nvPr/>
        </p:nvCxnSpPr>
        <p:spPr bwMode="auto">
          <a:xfrm flipH="1" flipV="1">
            <a:off x="7769225" y="3662363"/>
            <a:ext cx="215900" cy="431800"/>
          </a:xfrm>
          <a:prstGeom prst="straightConnector1">
            <a:avLst/>
          </a:prstGeom>
          <a:noFill/>
          <a:ln w="9525">
            <a:solidFill>
              <a:schemeClr val="tx1"/>
            </a:solidFill>
            <a:round/>
            <a:headEnd/>
            <a:tailEnd/>
          </a:ln>
          <a:effectLst/>
        </p:spPr>
      </p:cxnSp>
      <p:cxnSp>
        <p:nvCxnSpPr>
          <p:cNvPr id="182309" name="AutoShape 37"/>
          <p:cNvCxnSpPr>
            <a:cxnSpLocks noChangeShapeType="1"/>
            <a:stCxn id="182289" idx="2"/>
            <a:endCxn id="182281" idx="6"/>
          </p:cNvCxnSpPr>
          <p:nvPr/>
        </p:nvCxnSpPr>
        <p:spPr bwMode="auto">
          <a:xfrm flipH="1">
            <a:off x="7858126" y="3352801"/>
            <a:ext cx="600075" cy="93663"/>
          </a:xfrm>
          <a:prstGeom prst="straightConnector1">
            <a:avLst/>
          </a:prstGeom>
          <a:noFill/>
          <a:ln w="9525">
            <a:solidFill>
              <a:schemeClr val="tx1"/>
            </a:solidFill>
            <a:round/>
            <a:headEnd/>
            <a:tailEnd/>
          </a:ln>
          <a:effectLst/>
        </p:spPr>
      </p:cxnSp>
      <p:cxnSp>
        <p:nvCxnSpPr>
          <p:cNvPr id="182310" name="AutoShape 38"/>
          <p:cNvCxnSpPr>
            <a:cxnSpLocks noChangeShapeType="1"/>
            <a:stCxn id="182290" idx="2"/>
            <a:endCxn id="182282" idx="6"/>
          </p:cNvCxnSpPr>
          <p:nvPr/>
        </p:nvCxnSpPr>
        <p:spPr bwMode="auto">
          <a:xfrm flipH="1" flipV="1">
            <a:off x="8505825" y="4310064"/>
            <a:ext cx="685800" cy="287337"/>
          </a:xfrm>
          <a:prstGeom prst="straightConnector1">
            <a:avLst/>
          </a:prstGeom>
          <a:noFill/>
          <a:ln w="9525">
            <a:solidFill>
              <a:schemeClr val="tx1"/>
            </a:solidFill>
            <a:round/>
            <a:headEnd/>
            <a:tailEnd/>
          </a:ln>
          <a:effectLst/>
        </p:spPr>
      </p:cxnSp>
      <p:cxnSp>
        <p:nvCxnSpPr>
          <p:cNvPr id="182311" name="AutoShape 39"/>
          <p:cNvCxnSpPr>
            <a:cxnSpLocks noChangeShapeType="1"/>
            <a:stCxn id="182291" idx="2"/>
            <a:endCxn id="182289" idx="6"/>
          </p:cNvCxnSpPr>
          <p:nvPr/>
        </p:nvCxnSpPr>
        <p:spPr bwMode="auto">
          <a:xfrm flipH="1">
            <a:off x="9067800" y="3352800"/>
            <a:ext cx="285750" cy="0"/>
          </a:xfrm>
          <a:prstGeom prst="straightConnector1">
            <a:avLst/>
          </a:prstGeom>
          <a:noFill/>
          <a:ln w="9525">
            <a:solidFill>
              <a:schemeClr val="tx1"/>
            </a:solidFill>
            <a:round/>
            <a:headEnd/>
            <a:tailEnd/>
          </a:ln>
          <a:effectLst/>
        </p:spPr>
      </p:cxnSp>
      <p:cxnSp>
        <p:nvCxnSpPr>
          <p:cNvPr id="182312" name="AutoShape 40"/>
          <p:cNvCxnSpPr>
            <a:cxnSpLocks noChangeShapeType="1"/>
            <a:stCxn id="182288" idx="4"/>
            <a:endCxn id="182287" idx="1"/>
          </p:cNvCxnSpPr>
          <p:nvPr/>
        </p:nvCxnSpPr>
        <p:spPr bwMode="auto">
          <a:xfrm>
            <a:off x="7913688" y="1589089"/>
            <a:ext cx="431800" cy="415925"/>
          </a:xfrm>
          <a:prstGeom prst="straightConnector1">
            <a:avLst/>
          </a:prstGeom>
          <a:noFill/>
          <a:ln w="9525">
            <a:solidFill>
              <a:schemeClr val="tx1"/>
            </a:solidFill>
            <a:round/>
            <a:headEnd/>
            <a:tailEnd/>
          </a:ln>
          <a:effectLst/>
        </p:spPr>
      </p:cxnSp>
      <p:sp>
        <p:nvSpPr>
          <p:cNvPr id="182313" name="Oval 41"/>
          <p:cNvSpPr>
            <a:spLocks noChangeArrowheads="1"/>
          </p:cNvSpPr>
          <p:nvPr/>
        </p:nvSpPr>
        <p:spPr bwMode="auto">
          <a:xfrm>
            <a:off x="8761413"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R</a:t>
            </a:r>
          </a:p>
        </p:txBody>
      </p:sp>
      <p:cxnSp>
        <p:nvCxnSpPr>
          <p:cNvPr id="182314" name="AutoShape 42"/>
          <p:cNvCxnSpPr>
            <a:cxnSpLocks noChangeShapeType="1"/>
            <a:stCxn id="182288" idx="6"/>
            <a:endCxn id="182313" idx="2"/>
          </p:cNvCxnSpPr>
          <p:nvPr/>
        </p:nvCxnSpPr>
        <p:spPr bwMode="auto">
          <a:xfrm>
            <a:off x="8218489" y="1284288"/>
            <a:ext cx="542925" cy="0"/>
          </a:xfrm>
          <a:prstGeom prst="straightConnector1">
            <a:avLst/>
          </a:prstGeom>
          <a:noFill/>
          <a:ln w="9525">
            <a:solidFill>
              <a:schemeClr val="tx1"/>
            </a:solidFill>
            <a:round/>
            <a:headEnd/>
            <a:tailEnd/>
          </a:ln>
          <a:effectLst/>
        </p:spPr>
      </p:cxnSp>
      <p:cxnSp>
        <p:nvCxnSpPr>
          <p:cNvPr id="182315" name="AutoShape 43"/>
          <p:cNvCxnSpPr>
            <a:cxnSpLocks noChangeShapeType="1"/>
            <a:stCxn id="182287" idx="7"/>
            <a:endCxn id="182313" idx="4"/>
          </p:cNvCxnSpPr>
          <p:nvPr/>
        </p:nvCxnSpPr>
        <p:spPr bwMode="auto">
          <a:xfrm flipV="1">
            <a:off x="8777289" y="1589089"/>
            <a:ext cx="288925" cy="415925"/>
          </a:xfrm>
          <a:prstGeom prst="straightConnector1">
            <a:avLst/>
          </a:prstGeom>
          <a:noFill/>
          <a:ln w="9525">
            <a:solidFill>
              <a:schemeClr val="tx1"/>
            </a:solidFill>
            <a:round/>
            <a:headEnd/>
            <a:tailEnd/>
          </a:ln>
          <a:effectLst/>
        </p:spPr>
      </p:cxnSp>
      <p:cxnSp>
        <p:nvCxnSpPr>
          <p:cNvPr id="182316" name="AutoShape 44"/>
          <p:cNvCxnSpPr>
            <a:cxnSpLocks noChangeShapeType="1"/>
            <a:stCxn id="182286" idx="2"/>
            <a:endCxn id="182285" idx="6"/>
          </p:cNvCxnSpPr>
          <p:nvPr/>
        </p:nvCxnSpPr>
        <p:spPr bwMode="auto">
          <a:xfrm flipH="1">
            <a:off x="5410200" y="4670425"/>
            <a:ext cx="1117600" cy="0"/>
          </a:xfrm>
          <a:prstGeom prst="straightConnector1">
            <a:avLst/>
          </a:prstGeom>
          <a:noFill/>
          <a:ln w="9525">
            <a:solidFill>
              <a:schemeClr val="tx1"/>
            </a:solidFill>
            <a:round/>
            <a:headEnd/>
            <a:tailEnd/>
          </a:ln>
          <a:effectLst/>
        </p:spPr>
      </p:cxnSp>
      <p:cxnSp>
        <p:nvCxnSpPr>
          <p:cNvPr id="182317" name="AutoShape 45"/>
          <p:cNvCxnSpPr>
            <a:cxnSpLocks noChangeShapeType="1"/>
            <a:stCxn id="182278" idx="3"/>
            <a:endCxn id="182283" idx="7"/>
          </p:cNvCxnSpPr>
          <p:nvPr/>
        </p:nvCxnSpPr>
        <p:spPr bwMode="auto">
          <a:xfrm flipH="1">
            <a:off x="4816475" y="2438400"/>
            <a:ext cx="649288" cy="503238"/>
          </a:xfrm>
          <a:prstGeom prst="straightConnector1">
            <a:avLst/>
          </a:prstGeom>
          <a:noFill/>
          <a:ln w="57150">
            <a:solidFill>
              <a:srgbClr val="FFCC99"/>
            </a:solidFill>
            <a:round/>
            <a:headEnd type="triangle" w="med" len="med"/>
            <a:tailEnd/>
          </a:ln>
          <a:effectLst/>
        </p:spPr>
      </p:cxnSp>
      <p:sp>
        <p:nvSpPr>
          <p:cNvPr id="182318" name="Text Box 46"/>
          <p:cNvSpPr txBox="1">
            <a:spLocks noChangeArrowheads="1"/>
          </p:cNvSpPr>
          <p:nvPr/>
        </p:nvSpPr>
        <p:spPr bwMode="auto">
          <a:xfrm>
            <a:off x="6096000" y="1989139"/>
            <a:ext cx="1676400" cy="396875"/>
          </a:xfrm>
          <a:prstGeom prst="rect">
            <a:avLst/>
          </a:prstGeom>
          <a:noFill/>
          <a:ln w="9525">
            <a:noFill/>
            <a:miter lim="800000"/>
            <a:headEnd/>
            <a:tailEnd/>
          </a:ln>
          <a:effectLst/>
        </p:spPr>
        <p:txBody>
          <a:bodyPr wrap="none">
            <a:spAutoFit/>
          </a:bodyPr>
          <a:lstStyle/>
          <a:p>
            <a:pPr algn="l" eaLnBrk="0" hangingPunct="0"/>
            <a:r>
              <a:rPr lang="de-DE" sz="2000">
                <a:latin typeface="Arial" pitchFamily="34" charset="0"/>
              </a:rPr>
              <a:t>[O,C/G,4711]</a:t>
            </a:r>
          </a:p>
        </p:txBody>
      </p:sp>
      <p:sp>
        <p:nvSpPr>
          <p:cNvPr id="182319" name="Text Box 47"/>
          <p:cNvSpPr txBox="1">
            <a:spLocks noChangeArrowheads="1"/>
          </p:cNvSpPr>
          <p:nvPr/>
        </p:nvSpPr>
        <p:spPr bwMode="auto">
          <a:xfrm>
            <a:off x="4727575" y="1484314"/>
            <a:ext cx="1676400" cy="396875"/>
          </a:xfrm>
          <a:prstGeom prst="rect">
            <a:avLst/>
          </a:prstGeom>
          <a:noFill/>
          <a:ln w="9525">
            <a:noFill/>
            <a:miter lim="800000"/>
            <a:headEnd/>
            <a:tailEnd/>
          </a:ln>
          <a:effectLst/>
        </p:spPr>
        <p:txBody>
          <a:bodyPr wrap="none">
            <a:spAutoFit/>
          </a:bodyPr>
          <a:lstStyle/>
          <a:p>
            <a:pPr algn="l" eaLnBrk="0" hangingPunct="0"/>
            <a:r>
              <a:rPr lang="de-DE" sz="2000">
                <a:latin typeface="Arial" pitchFamily="34" charset="0"/>
              </a:rPr>
              <a:t>[O,C/G,4711]</a:t>
            </a:r>
          </a:p>
        </p:txBody>
      </p:sp>
      <p:sp>
        <p:nvSpPr>
          <p:cNvPr id="182320" name="Text Box 48"/>
          <p:cNvSpPr txBox="1">
            <a:spLocks noChangeArrowheads="1"/>
          </p:cNvSpPr>
          <p:nvPr/>
        </p:nvSpPr>
        <p:spPr bwMode="auto">
          <a:xfrm>
            <a:off x="1919288" y="2133601"/>
            <a:ext cx="1649412" cy="396875"/>
          </a:xfrm>
          <a:prstGeom prst="rect">
            <a:avLst/>
          </a:prstGeom>
          <a:noFill/>
          <a:ln w="9525">
            <a:noFill/>
            <a:miter lim="800000"/>
            <a:headEnd/>
            <a:tailEnd/>
          </a:ln>
          <a:effectLst/>
        </p:spPr>
        <p:txBody>
          <a:bodyPr wrap="none">
            <a:spAutoFit/>
          </a:bodyPr>
          <a:lstStyle/>
          <a:p>
            <a:pPr algn="l" eaLnBrk="0" hangingPunct="0"/>
            <a:r>
              <a:rPr lang="de-DE" sz="2000">
                <a:latin typeface="Arial" pitchFamily="34" charset="0"/>
              </a:rPr>
              <a:t>[O,C/B,4711]</a:t>
            </a:r>
          </a:p>
        </p:txBody>
      </p:sp>
      <p:sp>
        <p:nvSpPr>
          <p:cNvPr id="182321" name="Text Box 49"/>
          <p:cNvSpPr txBox="1">
            <a:spLocks noChangeArrowheads="1"/>
          </p:cNvSpPr>
          <p:nvPr/>
        </p:nvSpPr>
        <p:spPr bwMode="auto">
          <a:xfrm>
            <a:off x="4079876" y="3573464"/>
            <a:ext cx="1649413" cy="396875"/>
          </a:xfrm>
          <a:prstGeom prst="rect">
            <a:avLst/>
          </a:prstGeom>
          <a:noFill/>
          <a:ln w="9525">
            <a:noFill/>
            <a:miter lim="800000"/>
            <a:headEnd/>
            <a:tailEnd/>
          </a:ln>
          <a:effectLst/>
        </p:spPr>
        <p:txBody>
          <a:bodyPr wrap="none">
            <a:spAutoFit/>
          </a:bodyPr>
          <a:lstStyle/>
          <a:p>
            <a:pPr algn="l" eaLnBrk="0" hangingPunct="0"/>
            <a:r>
              <a:rPr lang="de-DE" sz="2000">
                <a:latin typeface="Arial" pitchFamily="34" charset="0"/>
              </a:rPr>
              <a:t>[O,C/E,4711]</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de-DE"/>
              <a:t>DSR: Route Discovery</a:t>
            </a:r>
          </a:p>
        </p:txBody>
      </p:sp>
      <p:sp>
        <p:nvSpPr>
          <p:cNvPr id="52"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83299" name="Oval 3"/>
          <p:cNvSpPr>
            <a:spLocks noChangeArrowheads="1"/>
          </p:cNvSpPr>
          <p:nvPr/>
        </p:nvSpPr>
        <p:spPr bwMode="auto">
          <a:xfrm>
            <a:off x="2927350" y="26368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B</a:t>
            </a:r>
          </a:p>
        </p:txBody>
      </p:sp>
      <p:sp>
        <p:nvSpPr>
          <p:cNvPr id="183300" name="Oval 4"/>
          <p:cNvSpPr>
            <a:spLocks noChangeArrowheads="1"/>
          </p:cNvSpPr>
          <p:nvPr/>
        </p:nvSpPr>
        <p:spPr bwMode="auto">
          <a:xfrm>
            <a:off x="1919288" y="3284538"/>
            <a:ext cx="609600" cy="609600"/>
          </a:xfrm>
          <a:prstGeom prst="ellipse">
            <a:avLst/>
          </a:prstGeom>
          <a:solidFill>
            <a:srgbClr val="FFCC99"/>
          </a:solidFill>
          <a:ln w="9525" algn="ctr">
            <a:solidFill>
              <a:schemeClr val="tx1"/>
            </a:solidFill>
            <a:round/>
            <a:headEnd/>
            <a:tailEnd/>
          </a:ln>
          <a:effectLst/>
        </p:spPr>
        <p:txBody>
          <a:bodyPr wrap="none" anchor="ctr"/>
          <a:lstStyle/>
          <a:p>
            <a:pPr eaLnBrk="0" hangingPunct="0"/>
            <a:r>
              <a:rPr lang="en-US" sz="2000" b="1">
                <a:latin typeface="Arial" pitchFamily="34" charset="0"/>
              </a:rPr>
              <a:t>A</a:t>
            </a:r>
          </a:p>
        </p:txBody>
      </p:sp>
      <p:sp>
        <p:nvSpPr>
          <p:cNvPr id="183301" name="Oval 5"/>
          <p:cNvSpPr>
            <a:spLocks noChangeArrowheads="1"/>
          </p:cNvSpPr>
          <p:nvPr/>
        </p:nvSpPr>
        <p:spPr bwMode="auto">
          <a:xfrm>
            <a:off x="3792538" y="1701800"/>
            <a:ext cx="609600" cy="609600"/>
          </a:xfrm>
          <a:prstGeom prst="ellipse">
            <a:avLst/>
          </a:prstGeom>
          <a:solidFill>
            <a:srgbClr val="FFCC99"/>
          </a:solidFill>
          <a:ln w="38100">
            <a:solidFill>
              <a:schemeClr val="tx1"/>
            </a:solidFill>
            <a:round/>
            <a:headEnd/>
            <a:tailEnd/>
          </a:ln>
          <a:effectLst/>
        </p:spPr>
        <p:txBody>
          <a:bodyPr wrap="none" anchor="ctr"/>
          <a:lstStyle/>
          <a:p>
            <a:pPr eaLnBrk="0" hangingPunct="0"/>
            <a:r>
              <a:rPr lang="en-US" sz="2000" b="1">
                <a:latin typeface="Arial" pitchFamily="34" charset="0"/>
              </a:rPr>
              <a:t>C</a:t>
            </a:r>
          </a:p>
        </p:txBody>
      </p:sp>
      <p:sp>
        <p:nvSpPr>
          <p:cNvPr id="183302" name="Oval 6"/>
          <p:cNvSpPr>
            <a:spLocks noChangeArrowheads="1"/>
          </p:cNvSpPr>
          <p:nvPr/>
        </p:nvSpPr>
        <p:spPr bwMode="auto">
          <a:xfrm>
            <a:off x="5376863" y="1917700"/>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G</a:t>
            </a:r>
          </a:p>
        </p:txBody>
      </p:sp>
      <p:sp>
        <p:nvSpPr>
          <p:cNvPr id="183303" name="Oval 7"/>
          <p:cNvSpPr>
            <a:spLocks noChangeArrowheads="1"/>
          </p:cNvSpPr>
          <p:nvPr/>
        </p:nvSpPr>
        <p:spPr bwMode="auto">
          <a:xfrm>
            <a:off x="6311900" y="26368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I</a:t>
            </a:r>
          </a:p>
        </p:txBody>
      </p:sp>
      <p:sp>
        <p:nvSpPr>
          <p:cNvPr id="183304" name="Oval 8"/>
          <p:cNvSpPr>
            <a:spLocks noChangeArrowheads="1"/>
          </p:cNvSpPr>
          <p:nvPr/>
        </p:nvSpPr>
        <p:spPr bwMode="auto">
          <a:xfrm>
            <a:off x="3432175" y="407828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D</a:t>
            </a:r>
          </a:p>
        </p:txBody>
      </p:sp>
      <p:sp>
        <p:nvSpPr>
          <p:cNvPr id="183305" name="Oval 9"/>
          <p:cNvSpPr>
            <a:spLocks noChangeArrowheads="1"/>
          </p:cNvSpPr>
          <p:nvPr/>
        </p:nvSpPr>
        <p:spPr bwMode="auto">
          <a:xfrm>
            <a:off x="7248525" y="31416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K</a:t>
            </a:r>
          </a:p>
        </p:txBody>
      </p:sp>
      <p:sp>
        <p:nvSpPr>
          <p:cNvPr id="183306" name="Oval 10"/>
          <p:cNvSpPr>
            <a:spLocks noChangeArrowheads="1"/>
          </p:cNvSpPr>
          <p:nvPr/>
        </p:nvSpPr>
        <p:spPr bwMode="auto">
          <a:xfrm>
            <a:off x="7896225" y="400526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L</a:t>
            </a:r>
          </a:p>
        </p:txBody>
      </p:sp>
      <p:sp>
        <p:nvSpPr>
          <p:cNvPr id="183307" name="Oval 11"/>
          <p:cNvSpPr>
            <a:spLocks noChangeArrowheads="1"/>
          </p:cNvSpPr>
          <p:nvPr/>
        </p:nvSpPr>
        <p:spPr bwMode="auto">
          <a:xfrm>
            <a:off x="4295775" y="28527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E</a:t>
            </a:r>
          </a:p>
        </p:txBody>
      </p:sp>
      <p:sp>
        <p:nvSpPr>
          <p:cNvPr id="183308" name="Oval 12"/>
          <p:cNvSpPr>
            <a:spLocks noChangeArrowheads="1"/>
          </p:cNvSpPr>
          <p:nvPr/>
        </p:nvSpPr>
        <p:spPr bwMode="auto">
          <a:xfrm>
            <a:off x="5664200" y="35099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H</a:t>
            </a:r>
          </a:p>
        </p:txBody>
      </p:sp>
      <p:sp>
        <p:nvSpPr>
          <p:cNvPr id="183309" name="Oval 13"/>
          <p:cNvSpPr>
            <a:spLocks noChangeArrowheads="1"/>
          </p:cNvSpPr>
          <p:nvPr/>
        </p:nvSpPr>
        <p:spPr bwMode="auto">
          <a:xfrm>
            <a:off x="4800600" y="4365625"/>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F</a:t>
            </a:r>
          </a:p>
        </p:txBody>
      </p:sp>
      <p:sp>
        <p:nvSpPr>
          <p:cNvPr id="183310" name="Oval 14"/>
          <p:cNvSpPr>
            <a:spLocks noChangeArrowheads="1"/>
          </p:cNvSpPr>
          <p:nvPr/>
        </p:nvSpPr>
        <p:spPr bwMode="auto">
          <a:xfrm>
            <a:off x="6527800" y="4365625"/>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J</a:t>
            </a:r>
          </a:p>
        </p:txBody>
      </p:sp>
      <p:sp>
        <p:nvSpPr>
          <p:cNvPr id="183311" name="Oval 15"/>
          <p:cNvSpPr>
            <a:spLocks noChangeArrowheads="1"/>
          </p:cNvSpPr>
          <p:nvPr/>
        </p:nvSpPr>
        <p:spPr bwMode="auto">
          <a:xfrm>
            <a:off x="8256588" y="191611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Q</a:t>
            </a:r>
          </a:p>
        </p:txBody>
      </p:sp>
      <p:sp>
        <p:nvSpPr>
          <p:cNvPr id="183312" name="Oval 16"/>
          <p:cNvSpPr>
            <a:spLocks noChangeArrowheads="1"/>
          </p:cNvSpPr>
          <p:nvPr/>
        </p:nvSpPr>
        <p:spPr bwMode="auto">
          <a:xfrm>
            <a:off x="7608888"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P</a:t>
            </a:r>
          </a:p>
        </p:txBody>
      </p:sp>
      <p:sp>
        <p:nvSpPr>
          <p:cNvPr id="183313" name="Oval 17"/>
          <p:cNvSpPr>
            <a:spLocks noChangeArrowheads="1"/>
          </p:cNvSpPr>
          <p:nvPr/>
        </p:nvSpPr>
        <p:spPr bwMode="auto">
          <a:xfrm>
            <a:off x="8458200" y="3048000"/>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M</a:t>
            </a:r>
          </a:p>
        </p:txBody>
      </p:sp>
      <p:sp>
        <p:nvSpPr>
          <p:cNvPr id="183314" name="Oval 18"/>
          <p:cNvSpPr>
            <a:spLocks noChangeArrowheads="1"/>
          </p:cNvSpPr>
          <p:nvPr/>
        </p:nvSpPr>
        <p:spPr bwMode="auto">
          <a:xfrm>
            <a:off x="9191625" y="4292600"/>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N</a:t>
            </a:r>
          </a:p>
        </p:txBody>
      </p:sp>
      <p:sp>
        <p:nvSpPr>
          <p:cNvPr id="183315" name="Oval 19"/>
          <p:cNvSpPr>
            <a:spLocks noChangeArrowheads="1"/>
          </p:cNvSpPr>
          <p:nvPr/>
        </p:nvSpPr>
        <p:spPr bwMode="auto">
          <a:xfrm>
            <a:off x="9372600" y="3048000"/>
            <a:ext cx="609600" cy="609600"/>
          </a:xfrm>
          <a:prstGeom prst="ellipse">
            <a:avLst/>
          </a:prstGeom>
          <a:solidFill>
            <a:srgbClr val="ECECFA"/>
          </a:solidFill>
          <a:ln w="38100">
            <a:solidFill>
              <a:schemeClr val="tx1"/>
            </a:solidFill>
            <a:round/>
            <a:headEnd/>
            <a:tailEnd/>
          </a:ln>
          <a:effectLst/>
        </p:spPr>
        <p:txBody>
          <a:bodyPr wrap="none" anchor="ctr"/>
          <a:lstStyle/>
          <a:p>
            <a:pPr eaLnBrk="0" hangingPunct="0"/>
            <a:r>
              <a:rPr lang="en-US" sz="2000" b="1">
                <a:latin typeface="Arial" pitchFamily="34" charset="0"/>
              </a:rPr>
              <a:t>O</a:t>
            </a:r>
          </a:p>
        </p:txBody>
      </p:sp>
      <p:cxnSp>
        <p:nvCxnSpPr>
          <p:cNvPr id="183316" name="AutoShape 20"/>
          <p:cNvCxnSpPr>
            <a:cxnSpLocks noChangeShapeType="1"/>
            <a:stCxn id="183300" idx="7"/>
            <a:endCxn id="183299" idx="3"/>
          </p:cNvCxnSpPr>
          <p:nvPr/>
        </p:nvCxnSpPr>
        <p:spPr bwMode="auto">
          <a:xfrm flipV="1">
            <a:off x="2439988" y="3157538"/>
            <a:ext cx="576262" cy="215900"/>
          </a:xfrm>
          <a:prstGeom prst="straightConnector1">
            <a:avLst/>
          </a:prstGeom>
          <a:noFill/>
          <a:ln w="57150">
            <a:solidFill>
              <a:srgbClr val="FFCC99"/>
            </a:solidFill>
            <a:round/>
            <a:headEnd/>
            <a:tailEnd type="triangle" w="med" len="med"/>
          </a:ln>
          <a:effectLst/>
        </p:spPr>
      </p:cxnSp>
      <p:cxnSp>
        <p:nvCxnSpPr>
          <p:cNvPr id="183317" name="AutoShape 21"/>
          <p:cNvCxnSpPr>
            <a:cxnSpLocks noChangeShapeType="1"/>
            <a:stCxn id="183300" idx="5"/>
            <a:endCxn id="183304" idx="2"/>
          </p:cNvCxnSpPr>
          <p:nvPr/>
        </p:nvCxnSpPr>
        <p:spPr bwMode="auto">
          <a:xfrm>
            <a:off x="2439989" y="3805238"/>
            <a:ext cx="992187" cy="577850"/>
          </a:xfrm>
          <a:prstGeom prst="straightConnector1">
            <a:avLst/>
          </a:prstGeom>
          <a:noFill/>
          <a:ln w="57150">
            <a:solidFill>
              <a:srgbClr val="FFCC99"/>
            </a:solidFill>
            <a:round/>
            <a:headEnd/>
            <a:tailEnd type="triangle" w="med" len="med"/>
          </a:ln>
          <a:effectLst/>
        </p:spPr>
      </p:cxnSp>
      <p:cxnSp>
        <p:nvCxnSpPr>
          <p:cNvPr id="183318" name="AutoShape 22"/>
          <p:cNvCxnSpPr>
            <a:cxnSpLocks noChangeShapeType="1"/>
            <a:stCxn id="183299" idx="5"/>
            <a:endCxn id="183304" idx="0"/>
          </p:cNvCxnSpPr>
          <p:nvPr/>
        </p:nvCxnSpPr>
        <p:spPr bwMode="auto">
          <a:xfrm>
            <a:off x="3448051" y="3157538"/>
            <a:ext cx="288925" cy="920750"/>
          </a:xfrm>
          <a:prstGeom prst="straightConnector1">
            <a:avLst/>
          </a:prstGeom>
          <a:noFill/>
          <a:ln w="57150">
            <a:solidFill>
              <a:srgbClr val="FFCC99"/>
            </a:solidFill>
            <a:round/>
            <a:headEnd type="triangle" w="med" len="med"/>
            <a:tailEnd/>
          </a:ln>
          <a:effectLst/>
        </p:spPr>
      </p:cxnSp>
      <p:cxnSp>
        <p:nvCxnSpPr>
          <p:cNvPr id="183319" name="AutoShape 23"/>
          <p:cNvCxnSpPr>
            <a:cxnSpLocks noChangeShapeType="1"/>
            <a:stCxn id="183299" idx="7"/>
            <a:endCxn id="183301" idx="3"/>
          </p:cNvCxnSpPr>
          <p:nvPr/>
        </p:nvCxnSpPr>
        <p:spPr bwMode="auto">
          <a:xfrm flipV="1">
            <a:off x="3448050" y="2241550"/>
            <a:ext cx="433388" cy="484188"/>
          </a:xfrm>
          <a:prstGeom prst="straightConnector1">
            <a:avLst/>
          </a:prstGeom>
          <a:noFill/>
          <a:ln w="9525">
            <a:solidFill>
              <a:schemeClr val="tx1"/>
            </a:solidFill>
            <a:round/>
            <a:headEnd/>
            <a:tailEnd/>
          </a:ln>
          <a:effectLst/>
        </p:spPr>
      </p:cxnSp>
      <p:cxnSp>
        <p:nvCxnSpPr>
          <p:cNvPr id="183320" name="AutoShape 24"/>
          <p:cNvCxnSpPr>
            <a:cxnSpLocks noChangeShapeType="1"/>
            <a:stCxn id="183307" idx="1"/>
            <a:endCxn id="183301" idx="4"/>
          </p:cNvCxnSpPr>
          <p:nvPr/>
        </p:nvCxnSpPr>
        <p:spPr bwMode="auto">
          <a:xfrm flipH="1" flipV="1">
            <a:off x="4097339" y="2330450"/>
            <a:ext cx="287337" cy="611188"/>
          </a:xfrm>
          <a:prstGeom prst="straightConnector1">
            <a:avLst/>
          </a:prstGeom>
          <a:noFill/>
          <a:ln w="9525">
            <a:solidFill>
              <a:schemeClr val="tx1"/>
            </a:solidFill>
            <a:round/>
            <a:headEnd/>
            <a:tailEnd/>
          </a:ln>
          <a:effectLst/>
        </p:spPr>
      </p:cxnSp>
      <p:cxnSp>
        <p:nvCxnSpPr>
          <p:cNvPr id="183321" name="AutoShape 25"/>
          <p:cNvCxnSpPr>
            <a:cxnSpLocks noChangeShapeType="1"/>
            <a:stCxn id="183302" idx="2"/>
            <a:endCxn id="183301" idx="6"/>
          </p:cNvCxnSpPr>
          <p:nvPr/>
        </p:nvCxnSpPr>
        <p:spPr bwMode="auto">
          <a:xfrm flipH="1" flipV="1">
            <a:off x="4421189" y="2006600"/>
            <a:ext cx="955675" cy="215900"/>
          </a:xfrm>
          <a:prstGeom prst="straightConnector1">
            <a:avLst/>
          </a:prstGeom>
          <a:noFill/>
          <a:ln w="9525">
            <a:solidFill>
              <a:schemeClr val="tx1"/>
            </a:solidFill>
            <a:round/>
            <a:headEnd/>
            <a:tailEnd/>
          </a:ln>
          <a:effectLst/>
        </p:spPr>
      </p:cxnSp>
      <p:cxnSp>
        <p:nvCxnSpPr>
          <p:cNvPr id="183322" name="AutoShape 26"/>
          <p:cNvCxnSpPr>
            <a:cxnSpLocks noChangeShapeType="1"/>
            <a:stCxn id="183302" idx="3"/>
            <a:endCxn id="183307" idx="7"/>
          </p:cNvCxnSpPr>
          <p:nvPr/>
        </p:nvCxnSpPr>
        <p:spPr bwMode="auto">
          <a:xfrm flipH="1">
            <a:off x="4816475" y="2438400"/>
            <a:ext cx="649288" cy="503238"/>
          </a:xfrm>
          <a:prstGeom prst="straightConnector1">
            <a:avLst/>
          </a:prstGeom>
          <a:noFill/>
          <a:ln w="9525">
            <a:solidFill>
              <a:schemeClr val="tx1"/>
            </a:solidFill>
            <a:round/>
            <a:headEnd/>
            <a:tailEnd/>
          </a:ln>
          <a:effectLst/>
        </p:spPr>
      </p:cxnSp>
      <p:cxnSp>
        <p:nvCxnSpPr>
          <p:cNvPr id="183323" name="AutoShape 27"/>
          <p:cNvCxnSpPr>
            <a:cxnSpLocks noChangeShapeType="1"/>
            <a:stCxn id="183308" idx="1"/>
            <a:endCxn id="183307" idx="6"/>
          </p:cNvCxnSpPr>
          <p:nvPr/>
        </p:nvCxnSpPr>
        <p:spPr bwMode="auto">
          <a:xfrm flipH="1" flipV="1">
            <a:off x="4905376" y="3157539"/>
            <a:ext cx="847725" cy="441325"/>
          </a:xfrm>
          <a:prstGeom prst="straightConnector1">
            <a:avLst/>
          </a:prstGeom>
          <a:noFill/>
          <a:ln w="57150">
            <a:solidFill>
              <a:srgbClr val="FFCC99"/>
            </a:solidFill>
            <a:round/>
            <a:headEnd/>
            <a:tailEnd type="triangle" w="med" len="med"/>
          </a:ln>
          <a:effectLst/>
        </p:spPr>
      </p:cxnSp>
      <p:cxnSp>
        <p:nvCxnSpPr>
          <p:cNvPr id="183324" name="AutoShape 28"/>
          <p:cNvCxnSpPr>
            <a:cxnSpLocks noChangeShapeType="1"/>
            <a:stCxn id="183307" idx="3"/>
            <a:endCxn id="183304" idx="7"/>
          </p:cNvCxnSpPr>
          <p:nvPr/>
        </p:nvCxnSpPr>
        <p:spPr bwMode="auto">
          <a:xfrm flipH="1">
            <a:off x="3952875" y="3373438"/>
            <a:ext cx="431800" cy="793750"/>
          </a:xfrm>
          <a:prstGeom prst="straightConnector1">
            <a:avLst/>
          </a:prstGeom>
          <a:noFill/>
          <a:ln w="57150">
            <a:solidFill>
              <a:srgbClr val="FFCC99"/>
            </a:solidFill>
            <a:round/>
            <a:headEnd type="triangle" w="med" len="med"/>
            <a:tailEnd/>
          </a:ln>
          <a:effectLst/>
        </p:spPr>
      </p:cxnSp>
      <p:cxnSp>
        <p:nvCxnSpPr>
          <p:cNvPr id="183325" name="AutoShape 29"/>
          <p:cNvCxnSpPr>
            <a:cxnSpLocks noChangeShapeType="1"/>
            <a:stCxn id="183309" idx="2"/>
            <a:endCxn id="183304" idx="5"/>
          </p:cNvCxnSpPr>
          <p:nvPr/>
        </p:nvCxnSpPr>
        <p:spPr bwMode="auto">
          <a:xfrm flipH="1" flipV="1">
            <a:off x="3952876" y="4598989"/>
            <a:ext cx="847725" cy="71437"/>
          </a:xfrm>
          <a:prstGeom prst="straightConnector1">
            <a:avLst/>
          </a:prstGeom>
          <a:noFill/>
          <a:ln w="57150">
            <a:solidFill>
              <a:srgbClr val="FFCC99"/>
            </a:solidFill>
            <a:round/>
            <a:headEnd type="triangle" w="med" len="med"/>
            <a:tailEnd/>
          </a:ln>
          <a:effectLst/>
        </p:spPr>
      </p:cxnSp>
      <p:cxnSp>
        <p:nvCxnSpPr>
          <p:cNvPr id="183326" name="AutoShape 30"/>
          <p:cNvCxnSpPr>
            <a:cxnSpLocks noChangeShapeType="1"/>
            <a:stCxn id="183308" idx="3"/>
            <a:endCxn id="183309" idx="7"/>
          </p:cNvCxnSpPr>
          <p:nvPr/>
        </p:nvCxnSpPr>
        <p:spPr bwMode="auto">
          <a:xfrm flipH="1">
            <a:off x="5321300" y="4030663"/>
            <a:ext cx="431800" cy="423862"/>
          </a:xfrm>
          <a:prstGeom prst="straightConnector1">
            <a:avLst/>
          </a:prstGeom>
          <a:noFill/>
          <a:ln w="57150">
            <a:solidFill>
              <a:srgbClr val="FFCC99"/>
            </a:solidFill>
            <a:round/>
            <a:headEnd/>
            <a:tailEnd type="triangle" w="med" len="med"/>
          </a:ln>
          <a:effectLst/>
        </p:spPr>
      </p:cxnSp>
      <p:cxnSp>
        <p:nvCxnSpPr>
          <p:cNvPr id="183327" name="AutoShape 31"/>
          <p:cNvCxnSpPr>
            <a:cxnSpLocks noChangeShapeType="1"/>
            <a:stCxn id="183303" idx="1"/>
            <a:endCxn id="183302" idx="6"/>
          </p:cNvCxnSpPr>
          <p:nvPr/>
        </p:nvCxnSpPr>
        <p:spPr bwMode="auto">
          <a:xfrm flipH="1" flipV="1">
            <a:off x="5986464" y="2222500"/>
            <a:ext cx="414337" cy="503238"/>
          </a:xfrm>
          <a:prstGeom prst="straightConnector1">
            <a:avLst/>
          </a:prstGeom>
          <a:noFill/>
          <a:ln w="57150">
            <a:solidFill>
              <a:srgbClr val="FFCC99"/>
            </a:solidFill>
            <a:round/>
            <a:headEnd/>
            <a:tailEnd type="triangle" w="med" len="med"/>
          </a:ln>
          <a:effectLst/>
        </p:spPr>
      </p:cxnSp>
      <p:cxnSp>
        <p:nvCxnSpPr>
          <p:cNvPr id="183328" name="AutoShape 32"/>
          <p:cNvCxnSpPr>
            <a:cxnSpLocks noChangeShapeType="1"/>
            <a:stCxn id="183303" idx="3"/>
            <a:endCxn id="183308" idx="0"/>
          </p:cNvCxnSpPr>
          <p:nvPr/>
        </p:nvCxnSpPr>
        <p:spPr bwMode="auto">
          <a:xfrm flipH="1">
            <a:off x="5969000" y="3157539"/>
            <a:ext cx="431800" cy="352425"/>
          </a:xfrm>
          <a:prstGeom prst="straightConnector1">
            <a:avLst/>
          </a:prstGeom>
          <a:noFill/>
          <a:ln w="57150">
            <a:solidFill>
              <a:srgbClr val="FFCC99"/>
            </a:solidFill>
            <a:round/>
            <a:headEnd/>
            <a:tailEnd type="triangle" w="med" len="med"/>
          </a:ln>
          <a:effectLst/>
        </p:spPr>
      </p:cxnSp>
      <p:cxnSp>
        <p:nvCxnSpPr>
          <p:cNvPr id="183329" name="AutoShape 33"/>
          <p:cNvCxnSpPr>
            <a:cxnSpLocks noChangeShapeType="1"/>
            <a:stCxn id="183310" idx="1"/>
            <a:endCxn id="183308" idx="5"/>
          </p:cNvCxnSpPr>
          <p:nvPr/>
        </p:nvCxnSpPr>
        <p:spPr bwMode="auto">
          <a:xfrm flipH="1" flipV="1">
            <a:off x="6184900" y="4030663"/>
            <a:ext cx="431800" cy="423862"/>
          </a:xfrm>
          <a:prstGeom prst="straightConnector1">
            <a:avLst/>
          </a:prstGeom>
          <a:noFill/>
          <a:ln w="57150">
            <a:solidFill>
              <a:srgbClr val="FFCC99"/>
            </a:solidFill>
            <a:round/>
            <a:headEnd type="triangle" w="med" len="med"/>
            <a:tailEnd/>
          </a:ln>
          <a:effectLst/>
        </p:spPr>
      </p:cxnSp>
      <p:cxnSp>
        <p:nvCxnSpPr>
          <p:cNvPr id="183330" name="AutoShape 34"/>
          <p:cNvCxnSpPr>
            <a:cxnSpLocks noChangeShapeType="1"/>
            <a:stCxn id="183305" idx="2"/>
            <a:endCxn id="183303" idx="5"/>
          </p:cNvCxnSpPr>
          <p:nvPr/>
        </p:nvCxnSpPr>
        <p:spPr bwMode="auto">
          <a:xfrm flipH="1" flipV="1">
            <a:off x="6832601" y="3157539"/>
            <a:ext cx="415925" cy="288925"/>
          </a:xfrm>
          <a:prstGeom prst="straightConnector1">
            <a:avLst/>
          </a:prstGeom>
          <a:noFill/>
          <a:ln w="57150">
            <a:solidFill>
              <a:srgbClr val="FFCC99"/>
            </a:solidFill>
            <a:round/>
            <a:headEnd type="triangle" w="med" len="med"/>
            <a:tailEnd/>
          </a:ln>
          <a:effectLst/>
        </p:spPr>
      </p:cxnSp>
      <p:cxnSp>
        <p:nvCxnSpPr>
          <p:cNvPr id="183331" name="AutoShape 35"/>
          <p:cNvCxnSpPr>
            <a:cxnSpLocks noChangeShapeType="1"/>
            <a:stCxn id="183306" idx="2"/>
            <a:endCxn id="183310" idx="7"/>
          </p:cNvCxnSpPr>
          <p:nvPr/>
        </p:nvCxnSpPr>
        <p:spPr bwMode="auto">
          <a:xfrm flipH="1">
            <a:off x="7048501" y="4310063"/>
            <a:ext cx="847725" cy="144462"/>
          </a:xfrm>
          <a:prstGeom prst="straightConnector1">
            <a:avLst/>
          </a:prstGeom>
          <a:noFill/>
          <a:ln w="9525">
            <a:solidFill>
              <a:schemeClr val="tx1"/>
            </a:solidFill>
            <a:round/>
            <a:headEnd/>
            <a:tailEnd/>
          </a:ln>
          <a:effectLst/>
        </p:spPr>
      </p:cxnSp>
      <p:cxnSp>
        <p:nvCxnSpPr>
          <p:cNvPr id="183332" name="AutoShape 36"/>
          <p:cNvCxnSpPr>
            <a:cxnSpLocks noChangeShapeType="1"/>
            <a:stCxn id="183306" idx="1"/>
            <a:endCxn id="183305" idx="5"/>
          </p:cNvCxnSpPr>
          <p:nvPr/>
        </p:nvCxnSpPr>
        <p:spPr bwMode="auto">
          <a:xfrm flipH="1" flipV="1">
            <a:off x="7769225" y="3662363"/>
            <a:ext cx="215900" cy="431800"/>
          </a:xfrm>
          <a:prstGeom prst="straightConnector1">
            <a:avLst/>
          </a:prstGeom>
          <a:noFill/>
          <a:ln w="9525">
            <a:solidFill>
              <a:schemeClr val="tx1"/>
            </a:solidFill>
            <a:round/>
            <a:headEnd/>
            <a:tailEnd/>
          </a:ln>
          <a:effectLst/>
        </p:spPr>
      </p:cxnSp>
      <p:cxnSp>
        <p:nvCxnSpPr>
          <p:cNvPr id="183333" name="AutoShape 37"/>
          <p:cNvCxnSpPr>
            <a:cxnSpLocks noChangeShapeType="1"/>
            <a:stCxn id="183313" idx="2"/>
            <a:endCxn id="183305" idx="6"/>
          </p:cNvCxnSpPr>
          <p:nvPr/>
        </p:nvCxnSpPr>
        <p:spPr bwMode="auto">
          <a:xfrm flipH="1">
            <a:off x="7858126" y="3352801"/>
            <a:ext cx="600075" cy="93663"/>
          </a:xfrm>
          <a:prstGeom prst="straightConnector1">
            <a:avLst/>
          </a:prstGeom>
          <a:noFill/>
          <a:ln w="9525">
            <a:solidFill>
              <a:schemeClr val="tx1"/>
            </a:solidFill>
            <a:round/>
            <a:headEnd/>
            <a:tailEnd/>
          </a:ln>
          <a:effectLst/>
        </p:spPr>
      </p:cxnSp>
      <p:cxnSp>
        <p:nvCxnSpPr>
          <p:cNvPr id="183334" name="AutoShape 38"/>
          <p:cNvCxnSpPr>
            <a:cxnSpLocks noChangeShapeType="1"/>
            <a:stCxn id="183314" idx="2"/>
            <a:endCxn id="183306" idx="6"/>
          </p:cNvCxnSpPr>
          <p:nvPr/>
        </p:nvCxnSpPr>
        <p:spPr bwMode="auto">
          <a:xfrm flipH="1" flipV="1">
            <a:off x="8505825" y="4310064"/>
            <a:ext cx="685800" cy="287337"/>
          </a:xfrm>
          <a:prstGeom prst="straightConnector1">
            <a:avLst/>
          </a:prstGeom>
          <a:noFill/>
          <a:ln w="9525">
            <a:solidFill>
              <a:schemeClr val="tx1"/>
            </a:solidFill>
            <a:round/>
            <a:headEnd/>
            <a:tailEnd/>
          </a:ln>
          <a:effectLst/>
        </p:spPr>
      </p:cxnSp>
      <p:cxnSp>
        <p:nvCxnSpPr>
          <p:cNvPr id="183335" name="AutoShape 39"/>
          <p:cNvCxnSpPr>
            <a:cxnSpLocks noChangeShapeType="1"/>
            <a:stCxn id="183315" idx="2"/>
            <a:endCxn id="183313" idx="6"/>
          </p:cNvCxnSpPr>
          <p:nvPr/>
        </p:nvCxnSpPr>
        <p:spPr bwMode="auto">
          <a:xfrm flipH="1">
            <a:off x="9067800" y="3352800"/>
            <a:ext cx="285750" cy="0"/>
          </a:xfrm>
          <a:prstGeom prst="straightConnector1">
            <a:avLst/>
          </a:prstGeom>
          <a:noFill/>
          <a:ln w="9525">
            <a:solidFill>
              <a:schemeClr val="tx1"/>
            </a:solidFill>
            <a:round/>
            <a:headEnd/>
            <a:tailEnd/>
          </a:ln>
          <a:effectLst/>
        </p:spPr>
      </p:cxnSp>
      <p:cxnSp>
        <p:nvCxnSpPr>
          <p:cNvPr id="183336" name="AutoShape 40"/>
          <p:cNvCxnSpPr>
            <a:cxnSpLocks noChangeShapeType="1"/>
            <a:stCxn id="183312" idx="4"/>
            <a:endCxn id="183311" idx="1"/>
          </p:cNvCxnSpPr>
          <p:nvPr/>
        </p:nvCxnSpPr>
        <p:spPr bwMode="auto">
          <a:xfrm>
            <a:off x="7913688" y="1589089"/>
            <a:ext cx="431800" cy="415925"/>
          </a:xfrm>
          <a:prstGeom prst="straightConnector1">
            <a:avLst/>
          </a:prstGeom>
          <a:noFill/>
          <a:ln w="9525">
            <a:solidFill>
              <a:schemeClr val="tx1"/>
            </a:solidFill>
            <a:round/>
            <a:headEnd/>
            <a:tailEnd/>
          </a:ln>
          <a:effectLst/>
        </p:spPr>
      </p:cxnSp>
      <p:sp>
        <p:nvSpPr>
          <p:cNvPr id="183337" name="Oval 41"/>
          <p:cNvSpPr>
            <a:spLocks noChangeArrowheads="1"/>
          </p:cNvSpPr>
          <p:nvPr/>
        </p:nvSpPr>
        <p:spPr bwMode="auto">
          <a:xfrm>
            <a:off x="8761413"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R</a:t>
            </a:r>
          </a:p>
        </p:txBody>
      </p:sp>
      <p:cxnSp>
        <p:nvCxnSpPr>
          <p:cNvPr id="183338" name="AutoShape 42"/>
          <p:cNvCxnSpPr>
            <a:cxnSpLocks noChangeShapeType="1"/>
            <a:stCxn id="183312" idx="6"/>
            <a:endCxn id="183337" idx="2"/>
          </p:cNvCxnSpPr>
          <p:nvPr/>
        </p:nvCxnSpPr>
        <p:spPr bwMode="auto">
          <a:xfrm>
            <a:off x="8218489" y="1284288"/>
            <a:ext cx="542925" cy="0"/>
          </a:xfrm>
          <a:prstGeom prst="straightConnector1">
            <a:avLst/>
          </a:prstGeom>
          <a:noFill/>
          <a:ln w="9525">
            <a:solidFill>
              <a:schemeClr val="tx1"/>
            </a:solidFill>
            <a:round/>
            <a:headEnd/>
            <a:tailEnd/>
          </a:ln>
          <a:effectLst/>
        </p:spPr>
      </p:cxnSp>
      <p:cxnSp>
        <p:nvCxnSpPr>
          <p:cNvPr id="183339" name="AutoShape 43"/>
          <p:cNvCxnSpPr>
            <a:cxnSpLocks noChangeShapeType="1"/>
            <a:stCxn id="183311" idx="7"/>
            <a:endCxn id="183337" idx="4"/>
          </p:cNvCxnSpPr>
          <p:nvPr/>
        </p:nvCxnSpPr>
        <p:spPr bwMode="auto">
          <a:xfrm flipV="1">
            <a:off x="8777289" y="1589089"/>
            <a:ext cx="288925" cy="415925"/>
          </a:xfrm>
          <a:prstGeom prst="straightConnector1">
            <a:avLst/>
          </a:prstGeom>
          <a:noFill/>
          <a:ln w="9525">
            <a:solidFill>
              <a:schemeClr val="tx1"/>
            </a:solidFill>
            <a:round/>
            <a:headEnd/>
            <a:tailEnd/>
          </a:ln>
          <a:effectLst/>
        </p:spPr>
      </p:cxnSp>
      <p:cxnSp>
        <p:nvCxnSpPr>
          <p:cNvPr id="183340" name="AutoShape 44"/>
          <p:cNvCxnSpPr>
            <a:cxnSpLocks noChangeShapeType="1"/>
            <a:stCxn id="183310" idx="2"/>
            <a:endCxn id="183309" idx="6"/>
          </p:cNvCxnSpPr>
          <p:nvPr/>
        </p:nvCxnSpPr>
        <p:spPr bwMode="auto">
          <a:xfrm flipH="1">
            <a:off x="5410200" y="4670425"/>
            <a:ext cx="1117600" cy="0"/>
          </a:xfrm>
          <a:prstGeom prst="straightConnector1">
            <a:avLst/>
          </a:prstGeom>
          <a:noFill/>
          <a:ln w="9525">
            <a:solidFill>
              <a:schemeClr val="tx1"/>
            </a:solidFill>
            <a:round/>
            <a:headEnd/>
            <a:tailEnd/>
          </a:ln>
          <a:effectLst/>
        </p:spPr>
      </p:cxnSp>
      <p:cxnSp>
        <p:nvCxnSpPr>
          <p:cNvPr id="183341" name="AutoShape 45"/>
          <p:cNvCxnSpPr>
            <a:cxnSpLocks noChangeShapeType="1"/>
            <a:stCxn id="183300" idx="6"/>
            <a:endCxn id="183304" idx="1"/>
          </p:cNvCxnSpPr>
          <p:nvPr/>
        </p:nvCxnSpPr>
        <p:spPr bwMode="auto">
          <a:xfrm>
            <a:off x="2528889" y="3589338"/>
            <a:ext cx="992187" cy="577850"/>
          </a:xfrm>
          <a:prstGeom prst="straightConnector1">
            <a:avLst/>
          </a:prstGeom>
          <a:noFill/>
          <a:ln w="57150">
            <a:solidFill>
              <a:srgbClr val="FFCC99"/>
            </a:solidFill>
            <a:round/>
            <a:headEnd type="triangle" w="med" len="med"/>
            <a:tailEnd/>
          </a:ln>
          <a:effectLst/>
        </p:spPr>
      </p:cxnSp>
      <p:cxnSp>
        <p:nvCxnSpPr>
          <p:cNvPr id="183342" name="AutoShape 46"/>
          <p:cNvCxnSpPr>
            <a:cxnSpLocks noChangeShapeType="1"/>
            <a:stCxn id="183303" idx="4"/>
            <a:endCxn id="183308" idx="7"/>
          </p:cNvCxnSpPr>
          <p:nvPr/>
        </p:nvCxnSpPr>
        <p:spPr bwMode="auto">
          <a:xfrm flipH="1">
            <a:off x="6184900" y="3246439"/>
            <a:ext cx="431800" cy="352425"/>
          </a:xfrm>
          <a:prstGeom prst="straightConnector1">
            <a:avLst/>
          </a:prstGeom>
          <a:noFill/>
          <a:ln w="57150">
            <a:solidFill>
              <a:srgbClr val="FFCC99"/>
            </a:solidFill>
            <a:round/>
            <a:headEnd type="triangle" w="med" len="med"/>
            <a:tailEnd/>
          </a:ln>
          <a:effectLst/>
        </p:spPr>
      </p:cxnSp>
      <p:sp>
        <p:nvSpPr>
          <p:cNvPr id="183343" name="Text Box 47"/>
          <p:cNvSpPr txBox="1">
            <a:spLocks noChangeArrowheads="1"/>
          </p:cNvSpPr>
          <p:nvPr/>
        </p:nvSpPr>
        <p:spPr bwMode="auto">
          <a:xfrm>
            <a:off x="6959600" y="2565401"/>
            <a:ext cx="1657350" cy="366713"/>
          </a:xfrm>
          <a:prstGeom prst="rect">
            <a:avLst/>
          </a:prstGeom>
          <a:noFill/>
          <a:ln w="9525">
            <a:noFill/>
            <a:miter lim="800000"/>
            <a:headEnd/>
            <a:tailEnd/>
          </a:ln>
          <a:effectLst/>
        </p:spPr>
        <p:txBody>
          <a:bodyPr wrap="none">
            <a:spAutoFit/>
          </a:bodyPr>
          <a:lstStyle/>
          <a:p>
            <a:pPr algn="l" eaLnBrk="0" hangingPunct="0"/>
            <a:r>
              <a:rPr lang="de-DE">
                <a:latin typeface="Arial" pitchFamily="34" charset="0"/>
              </a:rPr>
              <a:t>[O,C/G/I,4711]</a:t>
            </a:r>
          </a:p>
        </p:txBody>
      </p:sp>
      <p:sp>
        <p:nvSpPr>
          <p:cNvPr id="183344" name="Text Box 48"/>
          <p:cNvSpPr txBox="1">
            <a:spLocks noChangeArrowheads="1"/>
          </p:cNvSpPr>
          <p:nvPr/>
        </p:nvSpPr>
        <p:spPr bwMode="auto">
          <a:xfrm>
            <a:off x="1524000" y="4221163"/>
            <a:ext cx="1720850" cy="366712"/>
          </a:xfrm>
          <a:prstGeom prst="rect">
            <a:avLst/>
          </a:prstGeom>
          <a:noFill/>
          <a:ln w="9525">
            <a:noFill/>
            <a:miter lim="800000"/>
            <a:headEnd/>
            <a:tailEnd/>
          </a:ln>
          <a:effectLst/>
        </p:spPr>
        <p:txBody>
          <a:bodyPr wrap="none">
            <a:spAutoFit/>
          </a:bodyPr>
          <a:lstStyle/>
          <a:p>
            <a:pPr algn="l" eaLnBrk="0" hangingPunct="0"/>
            <a:r>
              <a:rPr lang="de-DE">
                <a:latin typeface="Arial" pitchFamily="34" charset="0"/>
              </a:rPr>
              <a:t>[O,C/B/A,4711]</a:t>
            </a:r>
          </a:p>
        </p:txBody>
      </p:sp>
      <p:sp>
        <p:nvSpPr>
          <p:cNvPr id="183345" name="Text Box 49"/>
          <p:cNvSpPr txBox="1">
            <a:spLocks noChangeArrowheads="1"/>
          </p:cNvSpPr>
          <p:nvPr/>
        </p:nvSpPr>
        <p:spPr bwMode="auto">
          <a:xfrm>
            <a:off x="3359150" y="4868863"/>
            <a:ext cx="1733550" cy="366712"/>
          </a:xfrm>
          <a:prstGeom prst="rect">
            <a:avLst/>
          </a:prstGeom>
          <a:noFill/>
          <a:ln w="9525" algn="ctr">
            <a:noFill/>
            <a:miter lim="800000"/>
            <a:headEnd/>
            <a:tailEnd/>
          </a:ln>
          <a:effectLst/>
        </p:spPr>
        <p:txBody>
          <a:bodyPr wrap="none">
            <a:spAutoFit/>
          </a:bodyPr>
          <a:lstStyle/>
          <a:p>
            <a:pPr algn="l" eaLnBrk="0" hangingPunct="0"/>
            <a:r>
              <a:rPr lang="de-DE">
                <a:latin typeface="Arial" pitchFamily="34" charset="0"/>
              </a:rPr>
              <a:t>[O,C/B/D,4711]</a:t>
            </a:r>
          </a:p>
        </p:txBody>
      </p:sp>
      <p:sp>
        <p:nvSpPr>
          <p:cNvPr id="183346" name="Text Box 50"/>
          <p:cNvSpPr txBox="1">
            <a:spLocks noChangeArrowheads="1"/>
          </p:cNvSpPr>
          <p:nvPr/>
        </p:nvSpPr>
        <p:spPr bwMode="auto">
          <a:xfrm>
            <a:off x="6205538" y="3802063"/>
            <a:ext cx="1733550" cy="366712"/>
          </a:xfrm>
          <a:prstGeom prst="rect">
            <a:avLst/>
          </a:prstGeom>
          <a:noFill/>
          <a:ln w="9525" algn="ctr">
            <a:noFill/>
            <a:miter lim="800000"/>
            <a:headEnd/>
            <a:tailEnd/>
          </a:ln>
          <a:effectLst/>
        </p:spPr>
        <p:txBody>
          <a:bodyPr wrap="none">
            <a:spAutoFit/>
          </a:bodyPr>
          <a:lstStyle/>
          <a:p>
            <a:pPr algn="l" eaLnBrk="0" hangingPunct="0"/>
            <a:r>
              <a:rPr lang="de-DE">
                <a:latin typeface="Arial" pitchFamily="34" charset="0"/>
              </a:rPr>
              <a:t>[O,C/E/H,4711]</a:t>
            </a:r>
          </a:p>
        </p:txBody>
      </p:sp>
      <p:sp>
        <p:nvSpPr>
          <p:cNvPr id="183347" name="Text Box 51"/>
          <p:cNvSpPr txBox="1">
            <a:spLocks noChangeArrowheads="1"/>
          </p:cNvSpPr>
          <p:nvPr/>
        </p:nvSpPr>
        <p:spPr bwMode="auto">
          <a:xfrm>
            <a:off x="2855913" y="5300663"/>
            <a:ext cx="3232150" cy="366712"/>
          </a:xfrm>
          <a:prstGeom prst="rect">
            <a:avLst/>
          </a:prstGeom>
          <a:noFill/>
          <a:ln w="9525" algn="ctr">
            <a:noFill/>
            <a:miter lim="800000"/>
            <a:headEnd/>
            <a:tailEnd/>
          </a:ln>
          <a:effectLst/>
        </p:spPr>
        <p:txBody>
          <a:bodyPr wrap="none">
            <a:spAutoFit/>
          </a:bodyPr>
          <a:lstStyle/>
          <a:p>
            <a:pPr algn="l" eaLnBrk="0" hangingPunct="0"/>
            <a:r>
              <a:rPr lang="de-DE">
                <a:latin typeface="Arial" pitchFamily="34" charset="0"/>
              </a:rPr>
              <a:t>(alternatively: [O,C/E/D,4711])</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de-DE"/>
              <a:t>DSR: Route Discovery</a:t>
            </a:r>
          </a:p>
        </p:txBody>
      </p:sp>
      <p:sp>
        <p:nvSpPr>
          <p:cNvPr id="49"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84323" name="Oval 3"/>
          <p:cNvSpPr>
            <a:spLocks noChangeArrowheads="1"/>
          </p:cNvSpPr>
          <p:nvPr/>
        </p:nvSpPr>
        <p:spPr bwMode="auto">
          <a:xfrm>
            <a:off x="2927350" y="26368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B</a:t>
            </a:r>
          </a:p>
        </p:txBody>
      </p:sp>
      <p:sp>
        <p:nvSpPr>
          <p:cNvPr id="184324" name="Oval 4"/>
          <p:cNvSpPr>
            <a:spLocks noChangeArrowheads="1"/>
          </p:cNvSpPr>
          <p:nvPr/>
        </p:nvSpPr>
        <p:spPr bwMode="auto">
          <a:xfrm>
            <a:off x="1919288" y="3284538"/>
            <a:ext cx="609600" cy="609600"/>
          </a:xfrm>
          <a:prstGeom prst="ellipse">
            <a:avLst/>
          </a:prstGeom>
          <a:solidFill>
            <a:srgbClr val="FFCC99"/>
          </a:solidFill>
          <a:ln w="9525" algn="ctr">
            <a:solidFill>
              <a:schemeClr val="tx1"/>
            </a:solidFill>
            <a:round/>
            <a:headEnd/>
            <a:tailEnd/>
          </a:ln>
          <a:effectLst/>
        </p:spPr>
        <p:txBody>
          <a:bodyPr wrap="none" anchor="ctr"/>
          <a:lstStyle/>
          <a:p>
            <a:pPr eaLnBrk="0" hangingPunct="0"/>
            <a:r>
              <a:rPr lang="en-US" sz="2000" b="1">
                <a:latin typeface="Arial" pitchFamily="34" charset="0"/>
              </a:rPr>
              <a:t>A</a:t>
            </a:r>
          </a:p>
        </p:txBody>
      </p:sp>
      <p:sp>
        <p:nvSpPr>
          <p:cNvPr id="184325" name="Oval 5"/>
          <p:cNvSpPr>
            <a:spLocks noChangeArrowheads="1"/>
          </p:cNvSpPr>
          <p:nvPr/>
        </p:nvSpPr>
        <p:spPr bwMode="auto">
          <a:xfrm>
            <a:off x="3792538" y="1701800"/>
            <a:ext cx="609600" cy="609600"/>
          </a:xfrm>
          <a:prstGeom prst="ellipse">
            <a:avLst/>
          </a:prstGeom>
          <a:solidFill>
            <a:srgbClr val="FFCC99"/>
          </a:solidFill>
          <a:ln w="38100">
            <a:solidFill>
              <a:schemeClr val="tx1"/>
            </a:solidFill>
            <a:round/>
            <a:headEnd/>
            <a:tailEnd/>
          </a:ln>
          <a:effectLst/>
        </p:spPr>
        <p:txBody>
          <a:bodyPr wrap="none" anchor="ctr"/>
          <a:lstStyle/>
          <a:p>
            <a:pPr eaLnBrk="0" hangingPunct="0"/>
            <a:r>
              <a:rPr lang="en-US" sz="2000" b="1">
                <a:latin typeface="Arial" pitchFamily="34" charset="0"/>
              </a:rPr>
              <a:t>C</a:t>
            </a:r>
          </a:p>
        </p:txBody>
      </p:sp>
      <p:sp>
        <p:nvSpPr>
          <p:cNvPr id="184326" name="Oval 6"/>
          <p:cNvSpPr>
            <a:spLocks noChangeArrowheads="1"/>
          </p:cNvSpPr>
          <p:nvPr/>
        </p:nvSpPr>
        <p:spPr bwMode="auto">
          <a:xfrm>
            <a:off x="5376863" y="1917700"/>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G</a:t>
            </a:r>
          </a:p>
        </p:txBody>
      </p:sp>
      <p:sp>
        <p:nvSpPr>
          <p:cNvPr id="184327" name="Oval 7"/>
          <p:cNvSpPr>
            <a:spLocks noChangeArrowheads="1"/>
          </p:cNvSpPr>
          <p:nvPr/>
        </p:nvSpPr>
        <p:spPr bwMode="auto">
          <a:xfrm>
            <a:off x="6311900" y="26368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I</a:t>
            </a:r>
          </a:p>
        </p:txBody>
      </p:sp>
      <p:sp>
        <p:nvSpPr>
          <p:cNvPr id="184328" name="Oval 8"/>
          <p:cNvSpPr>
            <a:spLocks noChangeArrowheads="1"/>
          </p:cNvSpPr>
          <p:nvPr/>
        </p:nvSpPr>
        <p:spPr bwMode="auto">
          <a:xfrm>
            <a:off x="3432175" y="407828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D</a:t>
            </a:r>
          </a:p>
        </p:txBody>
      </p:sp>
      <p:sp>
        <p:nvSpPr>
          <p:cNvPr id="184329" name="Oval 9"/>
          <p:cNvSpPr>
            <a:spLocks noChangeArrowheads="1"/>
          </p:cNvSpPr>
          <p:nvPr/>
        </p:nvSpPr>
        <p:spPr bwMode="auto">
          <a:xfrm>
            <a:off x="7248525" y="31416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K</a:t>
            </a:r>
          </a:p>
        </p:txBody>
      </p:sp>
      <p:sp>
        <p:nvSpPr>
          <p:cNvPr id="184330" name="Oval 10"/>
          <p:cNvSpPr>
            <a:spLocks noChangeArrowheads="1"/>
          </p:cNvSpPr>
          <p:nvPr/>
        </p:nvSpPr>
        <p:spPr bwMode="auto">
          <a:xfrm>
            <a:off x="7896225" y="40052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L</a:t>
            </a:r>
          </a:p>
        </p:txBody>
      </p:sp>
      <p:sp>
        <p:nvSpPr>
          <p:cNvPr id="184331" name="Oval 11"/>
          <p:cNvSpPr>
            <a:spLocks noChangeArrowheads="1"/>
          </p:cNvSpPr>
          <p:nvPr/>
        </p:nvSpPr>
        <p:spPr bwMode="auto">
          <a:xfrm>
            <a:off x="4295775" y="28527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E</a:t>
            </a:r>
          </a:p>
        </p:txBody>
      </p:sp>
      <p:sp>
        <p:nvSpPr>
          <p:cNvPr id="184332" name="Oval 12"/>
          <p:cNvSpPr>
            <a:spLocks noChangeArrowheads="1"/>
          </p:cNvSpPr>
          <p:nvPr/>
        </p:nvSpPr>
        <p:spPr bwMode="auto">
          <a:xfrm>
            <a:off x="5664200" y="35099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H</a:t>
            </a:r>
          </a:p>
        </p:txBody>
      </p:sp>
      <p:sp>
        <p:nvSpPr>
          <p:cNvPr id="184333" name="Oval 13"/>
          <p:cNvSpPr>
            <a:spLocks noChangeArrowheads="1"/>
          </p:cNvSpPr>
          <p:nvPr/>
        </p:nvSpPr>
        <p:spPr bwMode="auto">
          <a:xfrm>
            <a:off x="4800600" y="4365625"/>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F</a:t>
            </a:r>
          </a:p>
        </p:txBody>
      </p:sp>
      <p:sp>
        <p:nvSpPr>
          <p:cNvPr id="184334" name="Oval 14"/>
          <p:cNvSpPr>
            <a:spLocks noChangeArrowheads="1"/>
          </p:cNvSpPr>
          <p:nvPr/>
        </p:nvSpPr>
        <p:spPr bwMode="auto">
          <a:xfrm>
            <a:off x="6527800" y="4365625"/>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J</a:t>
            </a:r>
          </a:p>
        </p:txBody>
      </p:sp>
      <p:sp>
        <p:nvSpPr>
          <p:cNvPr id="184335" name="Oval 15"/>
          <p:cNvSpPr>
            <a:spLocks noChangeArrowheads="1"/>
          </p:cNvSpPr>
          <p:nvPr/>
        </p:nvSpPr>
        <p:spPr bwMode="auto">
          <a:xfrm>
            <a:off x="8256588" y="191611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Q</a:t>
            </a:r>
          </a:p>
        </p:txBody>
      </p:sp>
      <p:sp>
        <p:nvSpPr>
          <p:cNvPr id="184336" name="Oval 16"/>
          <p:cNvSpPr>
            <a:spLocks noChangeArrowheads="1"/>
          </p:cNvSpPr>
          <p:nvPr/>
        </p:nvSpPr>
        <p:spPr bwMode="auto">
          <a:xfrm>
            <a:off x="7608888"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P</a:t>
            </a:r>
          </a:p>
        </p:txBody>
      </p:sp>
      <p:sp>
        <p:nvSpPr>
          <p:cNvPr id="184337" name="Oval 17"/>
          <p:cNvSpPr>
            <a:spLocks noChangeArrowheads="1"/>
          </p:cNvSpPr>
          <p:nvPr/>
        </p:nvSpPr>
        <p:spPr bwMode="auto">
          <a:xfrm>
            <a:off x="8458200" y="3048000"/>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M</a:t>
            </a:r>
          </a:p>
        </p:txBody>
      </p:sp>
      <p:sp>
        <p:nvSpPr>
          <p:cNvPr id="184338" name="Oval 18"/>
          <p:cNvSpPr>
            <a:spLocks noChangeArrowheads="1"/>
          </p:cNvSpPr>
          <p:nvPr/>
        </p:nvSpPr>
        <p:spPr bwMode="auto">
          <a:xfrm>
            <a:off x="9191625" y="4292600"/>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N</a:t>
            </a:r>
          </a:p>
        </p:txBody>
      </p:sp>
      <p:sp>
        <p:nvSpPr>
          <p:cNvPr id="184339" name="Oval 19"/>
          <p:cNvSpPr>
            <a:spLocks noChangeArrowheads="1"/>
          </p:cNvSpPr>
          <p:nvPr/>
        </p:nvSpPr>
        <p:spPr bwMode="auto">
          <a:xfrm>
            <a:off x="9372600" y="3048000"/>
            <a:ext cx="609600" cy="609600"/>
          </a:xfrm>
          <a:prstGeom prst="ellipse">
            <a:avLst/>
          </a:prstGeom>
          <a:solidFill>
            <a:srgbClr val="ECECFA"/>
          </a:solidFill>
          <a:ln w="38100">
            <a:solidFill>
              <a:schemeClr val="tx1"/>
            </a:solidFill>
            <a:round/>
            <a:headEnd/>
            <a:tailEnd/>
          </a:ln>
          <a:effectLst/>
        </p:spPr>
        <p:txBody>
          <a:bodyPr wrap="none" anchor="ctr"/>
          <a:lstStyle/>
          <a:p>
            <a:pPr eaLnBrk="0" hangingPunct="0"/>
            <a:r>
              <a:rPr lang="en-US" sz="2000" b="1">
                <a:latin typeface="Arial" pitchFamily="34" charset="0"/>
              </a:rPr>
              <a:t>O</a:t>
            </a:r>
          </a:p>
        </p:txBody>
      </p:sp>
      <p:cxnSp>
        <p:nvCxnSpPr>
          <p:cNvPr id="184340" name="AutoShape 20"/>
          <p:cNvCxnSpPr>
            <a:cxnSpLocks noChangeShapeType="1"/>
            <a:stCxn id="184324" idx="7"/>
            <a:endCxn id="184323" idx="3"/>
          </p:cNvCxnSpPr>
          <p:nvPr/>
        </p:nvCxnSpPr>
        <p:spPr bwMode="auto">
          <a:xfrm flipV="1">
            <a:off x="2439988" y="3157538"/>
            <a:ext cx="576262" cy="215900"/>
          </a:xfrm>
          <a:prstGeom prst="straightConnector1">
            <a:avLst/>
          </a:prstGeom>
          <a:noFill/>
          <a:ln w="9525">
            <a:solidFill>
              <a:schemeClr val="tx1"/>
            </a:solidFill>
            <a:round/>
            <a:headEnd/>
            <a:tailEnd/>
          </a:ln>
          <a:effectLst/>
        </p:spPr>
      </p:cxnSp>
      <p:cxnSp>
        <p:nvCxnSpPr>
          <p:cNvPr id="184341" name="AutoShape 21"/>
          <p:cNvCxnSpPr>
            <a:cxnSpLocks noChangeShapeType="1"/>
            <a:stCxn id="184323" idx="5"/>
            <a:endCxn id="184328" idx="0"/>
          </p:cNvCxnSpPr>
          <p:nvPr/>
        </p:nvCxnSpPr>
        <p:spPr bwMode="auto">
          <a:xfrm>
            <a:off x="3448051" y="3157538"/>
            <a:ext cx="288925" cy="920750"/>
          </a:xfrm>
          <a:prstGeom prst="straightConnector1">
            <a:avLst/>
          </a:prstGeom>
          <a:noFill/>
          <a:ln w="9525">
            <a:solidFill>
              <a:schemeClr val="tx1"/>
            </a:solidFill>
            <a:round/>
            <a:headEnd/>
            <a:tailEnd/>
          </a:ln>
          <a:effectLst/>
        </p:spPr>
      </p:cxnSp>
      <p:cxnSp>
        <p:nvCxnSpPr>
          <p:cNvPr id="184342" name="AutoShape 22"/>
          <p:cNvCxnSpPr>
            <a:cxnSpLocks noChangeShapeType="1"/>
            <a:stCxn id="184323" idx="7"/>
            <a:endCxn id="184325" idx="3"/>
          </p:cNvCxnSpPr>
          <p:nvPr/>
        </p:nvCxnSpPr>
        <p:spPr bwMode="auto">
          <a:xfrm flipV="1">
            <a:off x="3448050" y="2241550"/>
            <a:ext cx="433388" cy="484188"/>
          </a:xfrm>
          <a:prstGeom prst="straightConnector1">
            <a:avLst/>
          </a:prstGeom>
          <a:noFill/>
          <a:ln w="9525">
            <a:solidFill>
              <a:schemeClr val="tx1"/>
            </a:solidFill>
            <a:round/>
            <a:headEnd/>
            <a:tailEnd/>
          </a:ln>
          <a:effectLst/>
        </p:spPr>
      </p:cxnSp>
      <p:cxnSp>
        <p:nvCxnSpPr>
          <p:cNvPr id="184343" name="AutoShape 23"/>
          <p:cNvCxnSpPr>
            <a:cxnSpLocks noChangeShapeType="1"/>
            <a:stCxn id="184331" idx="1"/>
            <a:endCxn id="184325" idx="4"/>
          </p:cNvCxnSpPr>
          <p:nvPr/>
        </p:nvCxnSpPr>
        <p:spPr bwMode="auto">
          <a:xfrm flipH="1" flipV="1">
            <a:off x="4097339" y="2330450"/>
            <a:ext cx="287337" cy="611188"/>
          </a:xfrm>
          <a:prstGeom prst="straightConnector1">
            <a:avLst/>
          </a:prstGeom>
          <a:noFill/>
          <a:ln w="9525">
            <a:solidFill>
              <a:schemeClr val="tx1"/>
            </a:solidFill>
            <a:round/>
            <a:headEnd/>
            <a:tailEnd/>
          </a:ln>
          <a:effectLst/>
        </p:spPr>
      </p:cxnSp>
      <p:cxnSp>
        <p:nvCxnSpPr>
          <p:cNvPr id="184344" name="AutoShape 24"/>
          <p:cNvCxnSpPr>
            <a:cxnSpLocks noChangeShapeType="1"/>
            <a:stCxn id="184326" idx="2"/>
            <a:endCxn id="184325" idx="6"/>
          </p:cNvCxnSpPr>
          <p:nvPr/>
        </p:nvCxnSpPr>
        <p:spPr bwMode="auto">
          <a:xfrm flipH="1" flipV="1">
            <a:off x="4421189" y="2006600"/>
            <a:ext cx="955675" cy="215900"/>
          </a:xfrm>
          <a:prstGeom prst="straightConnector1">
            <a:avLst/>
          </a:prstGeom>
          <a:noFill/>
          <a:ln w="9525">
            <a:solidFill>
              <a:schemeClr val="tx1"/>
            </a:solidFill>
            <a:round/>
            <a:headEnd/>
            <a:tailEnd/>
          </a:ln>
          <a:effectLst/>
        </p:spPr>
      </p:cxnSp>
      <p:cxnSp>
        <p:nvCxnSpPr>
          <p:cNvPr id="184345" name="AutoShape 25"/>
          <p:cNvCxnSpPr>
            <a:cxnSpLocks noChangeShapeType="1"/>
            <a:stCxn id="184326" idx="3"/>
            <a:endCxn id="184331" idx="7"/>
          </p:cNvCxnSpPr>
          <p:nvPr/>
        </p:nvCxnSpPr>
        <p:spPr bwMode="auto">
          <a:xfrm flipH="1">
            <a:off x="4816475" y="2438400"/>
            <a:ext cx="649288" cy="503238"/>
          </a:xfrm>
          <a:prstGeom prst="straightConnector1">
            <a:avLst/>
          </a:prstGeom>
          <a:noFill/>
          <a:ln w="9525">
            <a:solidFill>
              <a:schemeClr val="tx1"/>
            </a:solidFill>
            <a:round/>
            <a:headEnd/>
            <a:tailEnd/>
          </a:ln>
          <a:effectLst/>
        </p:spPr>
      </p:cxnSp>
      <p:cxnSp>
        <p:nvCxnSpPr>
          <p:cNvPr id="184346" name="AutoShape 26"/>
          <p:cNvCxnSpPr>
            <a:cxnSpLocks noChangeShapeType="1"/>
            <a:stCxn id="184332" idx="1"/>
            <a:endCxn id="184331" idx="6"/>
          </p:cNvCxnSpPr>
          <p:nvPr/>
        </p:nvCxnSpPr>
        <p:spPr bwMode="auto">
          <a:xfrm flipH="1" flipV="1">
            <a:off x="4905376" y="3157539"/>
            <a:ext cx="847725" cy="441325"/>
          </a:xfrm>
          <a:prstGeom prst="straightConnector1">
            <a:avLst/>
          </a:prstGeom>
          <a:noFill/>
          <a:ln w="9525">
            <a:solidFill>
              <a:schemeClr val="tx1"/>
            </a:solidFill>
            <a:round/>
            <a:headEnd/>
            <a:tailEnd/>
          </a:ln>
          <a:effectLst/>
        </p:spPr>
      </p:cxnSp>
      <p:cxnSp>
        <p:nvCxnSpPr>
          <p:cNvPr id="184347" name="AutoShape 27"/>
          <p:cNvCxnSpPr>
            <a:cxnSpLocks noChangeShapeType="1"/>
            <a:stCxn id="184331" idx="3"/>
            <a:endCxn id="184328" idx="7"/>
          </p:cNvCxnSpPr>
          <p:nvPr/>
        </p:nvCxnSpPr>
        <p:spPr bwMode="auto">
          <a:xfrm flipH="1">
            <a:off x="3952875" y="3373438"/>
            <a:ext cx="431800" cy="793750"/>
          </a:xfrm>
          <a:prstGeom prst="straightConnector1">
            <a:avLst/>
          </a:prstGeom>
          <a:noFill/>
          <a:ln w="9525">
            <a:solidFill>
              <a:schemeClr val="tx1"/>
            </a:solidFill>
            <a:round/>
            <a:headEnd/>
            <a:tailEnd/>
          </a:ln>
          <a:effectLst/>
        </p:spPr>
      </p:cxnSp>
      <p:cxnSp>
        <p:nvCxnSpPr>
          <p:cNvPr id="184348" name="AutoShape 28"/>
          <p:cNvCxnSpPr>
            <a:cxnSpLocks noChangeShapeType="1"/>
            <a:stCxn id="184333" idx="2"/>
            <a:endCxn id="184328" idx="5"/>
          </p:cNvCxnSpPr>
          <p:nvPr/>
        </p:nvCxnSpPr>
        <p:spPr bwMode="auto">
          <a:xfrm flipH="1" flipV="1">
            <a:off x="3952876" y="4598989"/>
            <a:ext cx="847725" cy="71437"/>
          </a:xfrm>
          <a:prstGeom prst="straightConnector1">
            <a:avLst/>
          </a:prstGeom>
          <a:noFill/>
          <a:ln w="57150">
            <a:solidFill>
              <a:srgbClr val="FFCC99"/>
            </a:solidFill>
            <a:round/>
            <a:headEnd/>
            <a:tailEnd type="triangle" w="med" len="med"/>
          </a:ln>
          <a:effectLst/>
        </p:spPr>
      </p:cxnSp>
      <p:cxnSp>
        <p:nvCxnSpPr>
          <p:cNvPr id="184349" name="AutoShape 29"/>
          <p:cNvCxnSpPr>
            <a:cxnSpLocks noChangeShapeType="1"/>
            <a:stCxn id="184332" idx="3"/>
            <a:endCxn id="184333" idx="7"/>
          </p:cNvCxnSpPr>
          <p:nvPr/>
        </p:nvCxnSpPr>
        <p:spPr bwMode="auto">
          <a:xfrm flipH="1">
            <a:off x="5321300" y="4030663"/>
            <a:ext cx="431800" cy="423862"/>
          </a:xfrm>
          <a:prstGeom prst="straightConnector1">
            <a:avLst/>
          </a:prstGeom>
          <a:noFill/>
          <a:ln w="57150">
            <a:solidFill>
              <a:srgbClr val="FFCC99"/>
            </a:solidFill>
            <a:round/>
            <a:headEnd type="triangle" w="med" len="med"/>
            <a:tailEnd/>
          </a:ln>
          <a:effectLst/>
        </p:spPr>
      </p:cxnSp>
      <p:cxnSp>
        <p:nvCxnSpPr>
          <p:cNvPr id="184350" name="AutoShape 30"/>
          <p:cNvCxnSpPr>
            <a:cxnSpLocks noChangeShapeType="1"/>
            <a:stCxn id="184327" idx="1"/>
            <a:endCxn id="184326" idx="6"/>
          </p:cNvCxnSpPr>
          <p:nvPr/>
        </p:nvCxnSpPr>
        <p:spPr bwMode="auto">
          <a:xfrm flipH="1" flipV="1">
            <a:off x="5986464" y="2222500"/>
            <a:ext cx="414337" cy="503238"/>
          </a:xfrm>
          <a:prstGeom prst="straightConnector1">
            <a:avLst/>
          </a:prstGeom>
          <a:noFill/>
          <a:ln w="9525">
            <a:solidFill>
              <a:schemeClr val="tx1"/>
            </a:solidFill>
            <a:round/>
            <a:headEnd/>
            <a:tailEnd/>
          </a:ln>
          <a:effectLst/>
        </p:spPr>
      </p:cxnSp>
      <p:cxnSp>
        <p:nvCxnSpPr>
          <p:cNvPr id="184351" name="AutoShape 31"/>
          <p:cNvCxnSpPr>
            <a:cxnSpLocks noChangeShapeType="1"/>
            <a:stCxn id="184327" idx="3"/>
            <a:endCxn id="184332" idx="7"/>
          </p:cNvCxnSpPr>
          <p:nvPr/>
        </p:nvCxnSpPr>
        <p:spPr bwMode="auto">
          <a:xfrm flipH="1">
            <a:off x="6184900" y="3157539"/>
            <a:ext cx="215900" cy="441325"/>
          </a:xfrm>
          <a:prstGeom prst="straightConnector1">
            <a:avLst/>
          </a:prstGeom>
          <a:noFill/>
          <a:ln w="9525">
            <a:solidFill>
              <a:schemeClr val="tx1"/>
            </a:solidFill>
            <a:round/>
            <a:headEnd/>
            <a:tailEnd/>
          </a:ln>
          <a:effectLst/>
        </p:spPr>
      </p:cxnSp>
      <p:cxnSp>
        <p:nvCxnSpPr>
          <p:cNvPr id="184352" name="AutoShape 32"/>
          <p:cNvCxnSpPr>
            <a:cxnSpLocks noChangeShapeType="1"/>
            <a:stCxn id="184334" idx="1"/>
            <a:endCxn id="184332" idx="5"/>
          </p:cNvCxnSpPr>
          <p:nvPr/>
        </p:nvCxnSpPr>
        <p:spPr bwMode="auto">
          <a:xfrm flipH="1" flipV="1">
            <a:off x="6184900" y="4030663"/>
            <a:ext cx="431800" cy="423862"/>
          </a:xfrm>
          <a:prstGeom prst="straightConnector1">
            <a:avLst/>
          </a:prstGeom>
          <a:noFill/>
          <a:ln w="57150">
            <a:solidFill>
              <a:srgbClr val="FFCC99"/>
            </a:solidFill>
            <a:round/>
            <a:headEnd/>
            <a:tailEnd type="triangle" w="med" len="med"/>
          </a:ln>
          <a:effectLst/>
        </p:spPr>
      </p:cxnSp>
      <p:cxnSp>
        <p:nvCxnSpPr>
          <p:cNvPr id="184353" name="AutoShape 33"/>
          <p:cNvCxnSpPr>
            <a:cxnSpLocks noChangeShapeType="1"/>
            <a:stCxn id="184329" idx="2"/>
            <a:endCxn id="184327" idx="5"/>
          </p:cNvCxnSpPr>
          <p:nvPr/>
        </p:nvCxnSpPr>
        <p:spPr bwMode="auto">
          <a:xfrm flipH="1" flipV="1">
            <a:off x="6832601" y="3157539"/>
            <a:ext cx="415925" cy="288925"/>
          </a:xfrm>
          <a:prstGeom prst="straightConnector1">
            <a:avLst/>
          </a:prstGeom>
          <a:noFill/>
          <a:ln w="57150">
            <a:solidFill>
              <a:srgbClr val="FFCC99"/>
            </a:solidFill>
            <a:round/>
            <a:headEnd/>
            <a:tailEnd type="triangle" w="med" len="med"/>
          </a:ln>
          <a:effectLst/>
        </p:spPr>
      </p:cxnSp>
      <p:cxnSp>
        <p:nvCxnSpPr>
          <p:cNvPr id="184354" name="AutoShape 34"/>
          <p:cNvCxnSpPr>
            <a:cxnSpLocks noChangeShapeType="1"/>
            <a:stCxn id="184330" idx="2"/>
            <a:endCxn id="184334" idx="7"/>
          </p:cNvCxnSpPr>
          <p:nvPr/>
        </p:nvCxnSpPr>
        <p:spPr bwMode="auto">
          <a:xfrm flipH="1">
            <a:off x="7048501" y="4310063"/>
            <a:ext cx="847725" cy="144462"/>
          </a:xfrm>
          <a:prstGeom prst="straightConnector1">
            <a:avLst/>
          </a:prstGeom>
          <a:noFill/>
          <a:ln w="57150">
            <a:solidFill>
              <a:srgbClr val="FFCC99"/>
            </a:solidFill>
            <a:round/>
            <a:headEnd type="triangle" w="med" len="med"/>
            <a:tailEnd/>
          </a:ln>
          <a:effectLst/>
        </p:spPr>
      </p:cxnSp>
      <p:cxnSp>
        <p:nvCxnSpPr>
          <p:cNvPr id="184355" name="AutoShape 35"/>
          <p:cNvCxnSpPr>
            <a:cxnSpLocks noChangeShapeType="1"/>
            <a:stCxn id="184330" idx="1"/>
            <a:endCxn id="184329" idx="5"/>
          </p:cNvCxnSpPr>
          <p:nvPr/>
        </p:nvCxnSpPr>
        <p:spPr bwMode="auto">
          <a:xfrm flipH="1" flipV="1">
            <a:off x="7769225" y="3662363"/>
            <a:ext cx="215900" cy="431800"/>
          </a:xfrm>
          <a:prstGeom prst="straightConnector1">
            <a:avLst/>
          </a:prstGeom>
          <a:noFill/>
          <a:ln w="57150">
            <a:solidFill>
              <a:srgbClr val="FFCC99"/>
            </a:solidFill>
            <a:round/>
            <a:headEnd type="triangle" w="med" len="med"/>
            <a:tailEnd/>
          </a:ln>
          <a:effectLst/>
        </p:spPr>
      </p:cxnSp>
      <p:cxnSp>
        <p:nvCxnSpPr>
          <p:cNvPr id="184356" name="AutoShape 36"/>
          <p:cNvCxnSpPr>
            <a:cxnSpLocks noChangeShapeType="1"/>
            <a:stCxn id="184337" idx="2"/>
            <a:endCxn id="184329" idx="6"/>
          </p:cNvCxnSpPr>
          <p:nvPr/>
        </p:nvCxnSpPr>
        <p:spPr bwMode="auto">
          <a:xfrm flipH="1">
            <a:off x="7858126" y="3352801"/>
            <a:ext cx="600075" cy="93663"/>
          </a:xfrm>
          <a:prstGeom prst="straightConnector1">
            <a:avLst/>
          </a:prstGeom>
          <a:noFill/>
          <a:ln w="57150">
            <a:solidFill>
              <a:srgbClr val="FFCC99"/>
            </a:solidFill>
            <a:round/>
            <a:headEnd type="triangle" w="med" len="med"/>
            <a:tailEnd/>
          </a:ln>
          <a:effectLst/>
        </p:spPr>
      </p:cxnSp>
      <p:cxnSp>
        <p:nvCxnSpPr>
          <p:cNvPr id="184357" name="AutoShape 37"/>
          <p:cNvCxnSpPr>
            <a:cxnSpLocks noChangeShapeType="1"/>
            <a:stCxn id="184338" idx="2"/>
            <a:endCxn id="184330" idx="6"/>
          </p:cNvCxnSpPr>
          <p:nvPr/>
        </p:nvCxnSpPr>
        <p:spPr bwMode="auto">
          <a:xfrm flipH="1" flipV="1">
            <a:off x="8505825" y="4310064"/>
            <a:ext cx="685800" cy="287337"/>
          </a:xfrm>
          <a:prstGeom prst="straightConnector1">
            <a:avLst/>
          </a:prstGeom>
          <a:noFill/>
          <a:ln w="9525">
            <a:solidFill>
              <a:schemeClr val="tx1"/>
            </a:solidFill>
            <a:round/>
            <a:headEnd/>
            <a:tailEnd/>
          </a:ln>
          <a:effectLst/>
        </p:spPr>
      </p:cxnSp>
      <p:cxnSp>
        <p:nvCxnSpPr>
          <p:cNvPr id="184358" name="AutoShape 38"/>
          <p:cNvCxnSpPr>
            <a:cxnSpLocks noChangeShapeType="1"/>
            <a:stCxn id="184339" idx="2"/>
            <a:endCxn id="184337" idx="6"/>
          </p:cNvCxnSpPr>
          <p:nvPr/>
        </p:nvCxnSpPr>
        <p:spPr bwMode="auto">
          <a:xfrm flipH="1">
            <a:off x="9067800" y="3352800"/>
            <a:ext cx="285750" cy="0"/>
          </a:xfrm>
          <a:prstGeom prst="straightConnector1">
            <a:avLst/>
          </a:prstGeom>
          <a:noFill/>
          <a:ln w="9525">
            <a:solidFill>
              <a:schemeClr val="tx1"/>
            </a:solidFill>
            <a:round/>
            <a:headEnd/>
            <a:tailEnd/>
          </a:ln>
          <a:effectLst/>
        </p:spPr>
      </p:cxnSp>
      <p:cxnSp>
        <p:nvCxnSpPr>
          <p:cNvPr id="184359" name="AutoShape 39"/>
          <p:cNvCxnSpPr>
            <a:cxnSpLocks noChangeShapeType="1"/>
            <a:stCxn id="184336" idx="4"/>
            <a:endCxn id="184335" idx="1"/>
          </p:cNvCxnSpPr>
          <p:nvPr/>
        </p:nvCxnSpPr>
        <p:spPr bwMode="auto">
          <a:xfrm>
            <a:off x="7913688" y="1589089"/>
            <a:ext cx="431800" cy="415925"/>
          </a:xfrm>
          <a:prstGeom prst="straightConnector1">
            <a:avLst/>
          </a:prstGeom>
          <a:noFill/>
          <a:ln w="9525">
            <a:solidFill>
              <a:schemeClr val="tx1"/>
            </a:solidFill>
            <a:round/>
            <a:headEnd/>
            <a:tailEnd/>
          </a:ln>
          <a:effectLst/>
        </p:spPr>
      </p:cxnSp>
      <p:sp>
        <p:nvSpPr>
          <p:cNvPr id="184360" name="Oval 40"/>
          <p:cNvSpPr>
            <a:spLocks noChangeArrowheads="1"/>
          </p:cNvSpPr>
          <p:nvPr/>
        </p:nvSpPr>
        <p:spPr bwMode="auto">
          <a:xfrm>
            <a:off x="8761413"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R</a:t>
            </a:r>
          </a:p>
        </p:txBody>
      </p:sp>
      <p:cxnSp>
        <p:nvCxnSpPr>
          <p:cNvPr id="184361" name="AutoShape 41"/>
          <p:cNvCxnSpPr>
            <a:cxnSpLocks noChangeShapeType="1"/>
            <a:stCxn id="184336" idx="6"/>
            <a:endCxn id="184360" idx="2"/>
          </p:cNvCxnSpPr>
          <p:nvPr/>
        </p:nvCxnSpPr>
        <p:spPr bwMode="auto">
          <a:xfrm>
            <a:off x="8218489" y="1284288"/>
            <a:ext cx="542925" cy="0"/>
          </a:xfrm>
          <a:prstGeom prst="straightConnector1">
            <a:avLst/>
          </a:prstGeom>
          <a:noFill/>
          <a:ln w="9525">
            <a:solidFill>
              <a:schemeClr val="tx1"/>
            </a:solidFill>
            <a:round/>
            <a:headEnd/>
            <a:tailEnd/>
          </a:ln>
          <a:effectLst/>
        </p:spPr>
      </p:cxnSp>
      <p:cxnSp>
        <p:nvCxnSpPr>
          <p:cNvPr id="184362" name="AutoShape 42"/>
          <p:cNvCxnSpPr>
            <a:cxnSpLocks noChangeShapeType="1"/>
            <a:stCxn id="184335" idx="7"/>
            <a:endCxn id="184360" idx="4"/>
          </p:cNvCxnSpPr>
          <p:nvPr/>
        </p:nvCxnSpPr>
        <p:spPr bwMode="auto">
          <a:xfrm flipV="1">
            <a:off x="8777289" y="1589089"/>
            <a:ext cx="288925" cy="415925"/>
          </a:xfrm>
          <a:prstGeom prst="straightConnector1">
            <a:avLst/>
          </a:prstGeom>
          <a:noFill/>
          <a:ln w="9525">
            <a:solidFill>
              <a:schemeClr val="tx1"/>
            </a:solidFill>
            <a:round/>
            <a:headEnd/>
            <a:tailEnd/>
          </a:ln>
          <a:effectLst/>
        </p:spPr>
      </p:cxnSp>
      <p:cxnSp>
        <p:nvCxnSpPr>
          <p:cNvPr id="184363" name="AutoShape 43"/>
          <p:cNvCxnSpPr>
            <a:cxnSpLocks noChangeShapeType="1"/>
            <a:stCxn id="184334" idx="2"/>
            <a:endCxn id="184333" idx="6"/>
          </p:cNvCxnSpPr>
          <p:nvPr/>
        </p:nvCxnSpPr>
        <p:spPr bwMode="auto">
          <a:xfrm flipH="1">
            <a:off x="5410200" y="4670425"/>
            <a:ext cx="1117600" cy="0"/>
          </a:xfrm>
          <a:prstGeom prst="straightConnector1">
            <a:avLst/>
          </a:prstGeom>
          <a:noFill/>
          <a:ln w="57150">
            <a:solidFill>
              <a:srgbClr val="FFCC99"/>
            </a:solidFill>
            <a:round/>
            <a:headEnd/>
            <a:tailEnd type="triangle" w="med" len="med"/>
          </a:ln>
          <a:effectLst/>
        </p:spPr>
      </p:cxnSp>
      <p:cxnSp>
        <p:nvCxnSpPr>
          <p:cNvPr id="184364" name="AutoShape 44"/>
          <p:cNvCxnSpPr>
            <a:cxnSpLocks noChangeShapeType="1"/>
            <a:stCxn id="184324" idx="6"/>
            <a:endCxn id="184328" idx="1"/>
          </p:cNvCxnSpPr>
          <p:nvPr/>
        </p:nvCxnSpPr>
        <p:spPr bwMode="auto">
          <a:xfrm>
            <a:off x="2528889" y="3589338"/>
            <a:ext cx="992187" cy="577850"/>
          </a:xfrm>
          <a:prstGeom prst="straightConnector1">
            <a:avLst/>
          </a:prstGeom>
          <a:noFill/>
          <a:ln w="9525">
            <a:solidFill>
              <a:schemeClr val="tx1"/>
            </a:solidFill>
            <a:round/>
            <a:headEnd/>
            <a:tailEnd/>
          </a:ln>
          <a:effectLst/>
        </p:spPr>
      </p:cxnSp>
      <p:cxnSp>
        <p:nvCxnSpPr>
          <p:cNvPr id="184365" name="AutoShape 45"/>
          <p:cNvCxnSpPr>
            <a:cxnSpLocks noChangeShapeType="1"/>
            <a:stCxn id="184334" idx="3"/>
            <a:endCxn id="184333" idx="5"/>
          </p:cNvCxnSpPr>
          <p:nvPr/>
        </p:nvCxnSpPr>
        <p:spPr bwMode="auto">
          <a:xfrm flipH="1">
            <a:off x="5321300" y="4886325"/>
            <a:ext cx="1295400" cy="0"/>
          </a:xfrm>
          <a:prstGeom prst="straightConnector1">
            <a:avLst/>
          </a:prstGeom>
          <a:noFill/>
          <a:ln w="57150">
            <a:solidFill>
              <a:srgbClr val="FFCC99"/>
            </a:solidFill>
            <a:round/>
            <a:headEnd type="triangle" w="med" len="med"/>
            <a:tailEnd/>
          </a:ln>
          <a:effectLst/>
        </p:spPr>
      </p:cxnSp>
      <p:sp>
        <p:nvSpPr>
          <p:cNvPr id="184366" name="Text Box 46"/>
          <p:cNvSpPr txBox="1">
            <a:spLocks noChangeArrowheads="1"/>
          </p:cNvSpPr>
          <p:nvPr/>
        </p:nvSpPr>
        <p:spPr bwMode="auto">
          <a:xfrm>
            <a:off x="4943475" y="5084763"/>
            <a:ext cx="1936750" cy="366712"/>
          </a:xfrm>
          <a:prstGeom prst="rect">
            <a:avLst/>
          </a:prstGeom>
          <a:noFill/>
          <a:ln w="9525" algn="ctr">
            <a:noFill/>
            <a:miter lim="800000"/>
            <a:headEnd/>
            <a:tailEnd/>
          </a:ln>
          <a:effectLst/>
        </p:spPr>
        <p:txBody>
          <a:bodyPr wrap="none">
            <a:spAutoFit/>
          </a:bodyPr>
          <a:lstStyle/>
          <a:p>
            <a:pPr algn="l" eaLnBrk="0" hangingPunct="0"/>
            <a:r>
              <a:rPr lang="de-DE">
                <a:latin typeface="Arial" pitchFamily="34" charset="0"/>
              </a:rPr>
              <a:t>[O,C/B/D/F,4711]</a:t>
            </a:r>
          </a:p>
        </p:txBody>
      </p:sp>
      <p:sp>
        <p:nvSpPr>
          <p:cNvPr id="184367" name="Text Box 47"/>
          <p:cNvSpPr txBox="1">
            <a:spLocks noChangeArrowheads="1"/>
          </p:cNvSpPr>
          <p:nvPr/>
        </p:nvSpPr>
        <p:spPr bwMode="auto">
          <a:xfrm>
            <a:off x="7319963" y="2636838"/>
            <a:ext cx="1873250" cy="366712"/>
          </a:xfrm>
          <a:prstGeom prst="rect">
            <a:avLst/>
          </a:prstGeom>
          <a:noFill/>
          <a:ln w="9525">
            <a:noFill/>
            <a:miter lim="800000"/>
            <a:headEnd/>
            <a:tailEnd/>
          </a:ln>
          <a:effectLst/>
        </p:spPr>
        <p:txBody>
          <a:bodyPr wrap="none">
            <a:spAutoFit/>
          </a:bodyPr>
          <a:lstStyle/>
          <a:p>
            <a:pPr algn="l" eaLnBrk="0" hangingPunct="0"/>
            <a:r>
              <a:rPr lang="de-DE">
                <a:latin typeface="Arial" pitchFamily="34" charset="0"/>
              </a:rPr>
              <a:t>[O,C/G/I/K,4711]</a:t>
            </a:r>
          </a:p>
        </p:txBody>
      </p:sp>
      <p:sp>
        <p:nvSpPr>
          <p:cNvPr id="184368" name="Text Box 48"/>
          <p:cNvSpPr txBox="1">
            <a:spLocks noChangeArrowheads="1"/>
          </p:cNvSpPr>
          <p:nvPr/>
        </p:nvSpPr>
        <p:spPr bwMode="auto">
          <a:xfrm>
            <a:off x="7032625" y="4868863"/>
            <a:ext cx="1911350" cy="366712"/>
          </a:xfrm>
          <a:prstGeom prst="rect">
            <a:avLst/>
          </a:prstGeom>
          <a:noFill/>
          <a:ln w="9525" algn="ctr">
            <a:noFill/>
            <a:miter lim="800000"/>
            <a:headEnd/>
            <a:tailEnd/>
          </a:ln>
          <a:effectLst/>
        </p:spPr>
        <p:txBody>
          <a:bodyPr wrap="none">
            <a:spAutoFit/>
          </a:bodyPr>
          <a:lstStyle/>
          <a:p>
            <a:pPr algn="l" eaLnBrk="0" hangingPunct="0"/>
            <a:r>
              <a:rPr lang="de-DE">
                <a:latin typeface="Arial" pitchFamily="34" charset="0"/>
              </a:rPr>
              <a:t>[O,C/E/H/J,4711]</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de-DE"/>
              <a:t>DSR: Route Discovery</a:t>
            </a:r>
          </a:p>
        </p:txBody>
      </p:sp>
      <p:sp>
        <p:nvSpPr>
          <p:cNvPr id="48"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85347" name="Oval 3"/>
          <p:cNvSpPr>
            <a:spLocks noChangeArrowheads="1"/>
          </p:cNvSpPr>
          <p:nvPr/>
        </p:nvSpPr>
        <p:spPr bwMode="auto">
          <a:xfrm>
            <a:off x="2927350" y="26368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B</a:t>
            </a:r>
          </a:p>
        </p:txBody>
      </p:sp>
      <p:sp>
        <p:nvSpPr>
          <p:cNvPr id="185348" name="Oval 4"/>
          <p:cNvSpPr>
            <a:spLocks noChangeArrowheads="1"/>
          </p:cNvSpPr>
          <p:nvPr/>
        </p:nvSpPr>
        <p:spPr bwMode="auto">
          <a:xfrm>
            <a:off x="1919288" y="3284538"/>
            <a:ext cx="609600" cy="609600"/>
          </a:xfrm>
          <a:prstGeom prst="ellipse">
            <a:avLst/>
          </a:prstGeom>
          <a:solidFill>
            <a:srgbClr val="FFCC99"/>
          </a:solidFill>
          <a:ln w="9525" algn="ctr">
            <a:solidFill>
              <a:schemeClr val="tx1"/>
            </a:solidFill>
            <a:round/>
            <a:headEnd/>
            <a:tailEnd/>
          </a:ln>
          <a:effectLst/>
        </p:spPr>
        <p:txBody>
          <a:bodyPr wrap="none" anchor="ctr"/>
          <a:lstStyle/>
          <a:p>
            <a:pPr eaLnBrk="0" hangingPunct="0"/>
            <a:r>
              <a:rPr lang="en-US" sz="2000" b="1">
                <a:latin typeface="Arial" pitchFamily="34" charset="0"/>
              </a:rPr>
              <a:t>A</a:t>
            </a:r>
          </a:p>
        </p:txBody>
      </p:sp>
      <p:sp>
        <p:nvSpPr>
          <p:cNvPr id="185349" name="Oval 5"/>
          <p:cNvSpPr>
            <a:spLocks noChangeArrowheads="1"/>
          </p:cNvSpPr>
          <p:nvPr/>
        </p:nvSpPr>
        <p:spPr bwMode="auto">
          <a:xfrm>
            <a:off x="3792538" y="1701800"/>
            <a:ext cx="609600" cy="609600"/>
          </a:xfrm>
          <a:prstGeom prst="ellipse">
            <a:avLst/>
          </a:prstGeom>
          <a:solidFill>
            <a:srgbClr val="FFCC99"/>
          </a:solidFill>
          <a:ln w="38100">
            <a:solidFill>
              <a:schemeClr val="tx1"/>
            </a:solidFill>
            <a:round/>
            <a:headEnd/>
            <a:tailEnd/>
          </a:ln>
          <a:effectLst/>
        </p:spPr>
        <p:txBody>
          <a:bodyPr wrap="none" anchor="ctr"/>
          <a:lstStyle/>
          <a:p>
            <a:pPr eaLnBrk="0" hangingPunct="0"/>
            <a:r>
              <a:rPr lang="en-US" sz="2000" b="1">
                <a:latin typeface="Arial" pitchFamily="34" charset="0"/>
              </a:rPr>
              <a:t>C</a:t>
            </a:r>
          </a:p>
        </p:txBody>
      </p:sp>
      <p:sp>
        <p:nvSpPr>
          <p:cNvPr id="185350" name="Oval 6"/>
          <p:cNvSpPr>
            <a:spLocks noChangeArrowheads="1"/>
          </p:cNvSpPr>
          <p:nvPr/>
        </p:nvSpPr>
        <p:spPr bwMode="auto">
          <a:xfrm>
            <a:off x="5376863" y="1917700"/>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G</a:t>
            </a:r>
          </a:p>
        </p:txBody>
      </p:sp>
      <p:sp>
        <p:nvSpPr>
          <p:cNvPr id="185351" name="Oval 7"/>
          <p:cNvSpPr>
            <a:spLocks noChangeArrowheads="1"/>
          </p:cNvSpPr>
          <p:nvPr/>
        </p:nvSpPr>
        <p:spPr bwMode="auto">
          <a:xfrm>
            <a:off x="6311900" y="26368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I</a:t>
            </a:r>
          </a:p>
        </p:txBody>
      </p:sp>
      <p:sp>
        <p:nvSpPr>
          <p:cNvPr id="185352" name="Oval 8"/>
          <p:cNvSpPr>
            <a:spLocks noChangeArrowheads="1"/>
          </p:cNvSpPr>
          <p:nvPr/>
        </p:nvSpPr>
        <p:spPr bwMode="auto">
          <a:xfrm>
            <a:off x="3432175" y="407828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D</a:t>
            </a:r>
          </a:p>
        </p:txBody>
      </p:sp>
      <p:sp>
        <p:nvSpPr>
          <p:cNvPr id="185353" name="Oval 9"/>
          <p:cNvSpPr>
            <a:spLocks noChangeArrowheads="1"/>
          </p:cNvSpPr>
          <p:nvPr/>
        </p:nvSpPr>
        <p:spPr bwMode="auto">
          <a:xfrm>
            <a:off x="7248525" y="31416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K</a:t>
            </a:r>
          </a:p>
        </p:txBody>
      </p:sp>
      <p:sp>
        <p:nvSpPr>
          <p:cNvPr id="185354" name="Oval 10"/>
          <p:cNvSpPr>
            <a:spLocks noChangeArrowheads="1"/>
          </p:cNvSpPr>
          <p:nvPr/>
        </p:nvSpPr>
        <p:spPr bwMode="auto">
          <a:xfrm>
            <a:off x="7896225" y="40052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L</a:t>
            </a:r>
          </a:p>
        </p:txBody>
      </p:sp>
      <p:sp>
        <p:nvSpPr>
          <p:cNvPr id="185355" name="Oval 11"/>
          <p:cNvSpPr>
            <a:spLocks noChangeArrowheads="1"/>
          </p:cNvSpPr>
          <p:nvPr/>
        </p:nvSpPr>
        <p:spPr bwMode="auto">
          <a:xfrm>
            <a:off x="4295775" y="28527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E</a:t>
            </a:r>
          </a:p>
        </p:txBody>
      </p:sp>
      <p:sp>
        <p:nvSpPr>
          <p:cNvPr id="185356" name="Oval 12"/>
          <p:cNvSpPr>
            <a:spLocks noChangeArrowheads="1"/>
          </p:cNvSpPr>
          <p:nvPr/>
        </p:nvSpPr>
        <p:spPr bwMode="auto">
          <a:xfrm>
            <a:off x="5664200" y="35099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H</a:t>
            </a:r>
          </a:p>
        </p:txBody>
      </p:sp>
      <p:sp>
        <p:nvSpPr>
          <p:cNvPr id="185357" name="Oval 13"/>
          <p:cNvSpPr>
            <a:spLocks noChangeArrowheads="1"/>
          </p:cNvSpPr>
          <p:nvPr/>
        </p:nvSpPr>
        <p:spPr bwMode="auto">
          <a:xfrm>
            <a:off x="4800600" y="4365625"/>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F</a:t>
            </a:r>
          </a:p>
        </p:txBody>
      </p:sp>
      <p:sp>
        <p:nvSpPr>
          <p:cNvPr id="185358" name="Oval 14"/>
          <p:cNvSpPr>
            <a:spLocks noChangeArrowheads="1"/>
          </p:cNvSpPr>
          <p:nvPr/>
        </p:nvSpPr>
        <p:spPr bwMode="auto">
          <a:xfrm>
            <a:off x="6527800" y="4365625"/>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J</a:t>
            </a:r>
          </a:p>
        </p:txBody>
      </p:sp>
      <p:sp>
        <p:nvSpPr>
          <p:cNvPr id="185359" name="Oval 15"/>
          <p:cNvSpPr>
            <a:spLocks noChangeArrowheads="1"/>
          </p:cNvSpPr>
          <p:nvPr/>
        </p:nvSpPr>
        <p:spPr bwMode="auto">
          <a:xfrm>
            <a:off x="8256588" y="191611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Q</a:t>
            </a:r>
          </a:p>
        </p:txBody>
      </p:sp>
      <p:sp>
        <p:nvSpPr>
          <p:cNvPr id="185360" name="Oval 16"/>
          <p:cNvSpPr>
            <a:spLocks noChangeArrowheads="1"/>
          </p:cNvSpPr>
          <p:nvPr/>
        </p:nvSpPr>
        <p:spPr bwMode="auto">
          <a:xfrm>
            <a:off x="7608888"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P</a:t>
            </a:r>
          </a:p>
        </p:txBody>
      </p:sp>
      <p:sp>
        <p:nvSpPr>
          <p:cNvPr id="185361" name="Oval 17"/>
          <p:cNvSpPr>
            <a:spLocks noChangeArrowheads="1"/>
          </p:cNvSpPr>
          <p:nvPr/>
        </p:nvSpPr>
        <p:spPr bwMode="auto">
          <a:xfrm>
            <a:off x="8458200" y="3048000"/>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M</a:t>
            </a:r>
          </a:p>
        </p:txBody>
      </p:sp>
      <p:sp>
        <p:nvSpPr>
          <p:cNvPr id="185362" name="Oval 18"/>
          <p:cNvSpPr>
            <a:spLocks noChangeArrowheads="1"/>
          </p:cNvSpPr>
          <p:nvPr/>
        </p:nvSpPr>
        <p:spPr bwMode="auto">
          <a:xfrm>
            <a:off x="9191625" y="4292600"/>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N</a:t>
            </a:r>
          </a:p>
        </p:txBody>
      </p:sp>
      <p:sp>
        <p:nvSpPr>
          <p:cNvPr id="185363" name="Oval 19"/>
          <p:cNvSpPr>
            <a:spLocks noChangeArrowheads="1"/>
          </p:cNvSpPr>
          <p:nvPr/>
        </p:nvSpPr>
        <p:spPr bwMode="auto">
          <a:xfrm>
            <a:off x="9372600" y="3048000"/>
            <a:ext cx="609600" cy="609600"/>
          </a:xfrm>
          <a:prstGeom prst="ellipse">
            <a:avLst/>
          </a:prstGeom>
          <a:solidFill>
            <a:srgbClr val="FFCC99"/>
          </a:solidFill>
          <a:ln w="38100">
            <a:solidFill>
              <a:schemeClr val="tx1"/>
            </a:solidFill>
            <a:round/>
            <a:headEnd/>
            <a:tailEnd/>
          </a:ln>
          <a:effectLst/>
        </p:spPr>
        <p:txBody>
          <a:bodyPr wrap="none" anchor="ctr"/>
          <a:lstStyle/>
          <a:p>
            <a:pPr eaLnBrk="0" hangingPunct="0"/>
            <a:r>
              <a:rPr lang="en-US" sz="2000" b="1">
                <a:latin typeface="Arial" pitchFamily="34" charset="0"/>
              </a:rPr>
              <a:t>O</a:t>
            </a:r>
          </a:p>
        </p:txBody>
      </p:sp>
      <p:cxnSp>
        <p:nvCxnSpPr>
          <p:cNvPr id="185364" name="AutoShape 20"/>
          <p:cNvCxnSpPr>
            <a:cxnSpLocks noChangeShapeType="1"/>
            <a:stCxn id="185348" idx="7"/>
            <a:endCxn id="185347" idx="3"/>
          </p:cNvCxnSpPr>
          <p:nvPr/>
        </p:nvCxnSpPr>
        <p:spPr bwMode="auto">
          <a:xfrm flipV="1">
            <a:off x="2439988" y="3157538"/>
            <a:ext cx="576262" cy="215900"/>
          </a:xfrm>
          <a:prstGeom prst="straightConnector1">
            <a:avLst/>
          </a:prstGeom>
          <a:noFill/>
          <a:ln w="9525">
            <a:solidFill>
              <a:schemeClr val="tx1"/>
            </a:solidFill>
            <a:round/>
            <a:headEnd/>
            <a:tailEnd/>
          </a:ln>
          <a:effectLst/>
        </p:spPr>
      </p:cxnSp>
      <p:cxnSp>
        <p:nvCxnSpPr>
          <p:cNvPr id="185365" name="AutoShape 21"/>
          <p:cNvCxnSpPr>
            <a:cxnSpLocks noChangeShapeType="1"/>
            <a:stCxn id="185347" idx="5"/>
            <a:endCxn id="185352" idx="0"/>
          </p:cNvCxnSpPr>
          <p:nvPr/>
        </p:nvCxnSpPr>
        <p:spPr bwMode="auto">
          <a:xfrm>
            <a:off x="3448051" y="3157538"/>
            <a:ext cx="288925" cy="920750"/>
          </a:xfrm>
          <a:prstGeom prst="straightConnector1">
            <a:avLst/>
          </a:prstGeom>
          <a:noFill/>
          <a:ln w="9525">
            <a:solidFill>
              <a:schemeClr val="tx1"/>
            </a:solidFill>
            <a:round/>
            <a:headEnd/>
            <a:tailEnd/>
          </a:ln>
          <a:effectLst/>
        </p:spPr>
      </p:cxnSp>
      <p:cxnSp>
        <p:nvCxnSpPr>
          <p:cNvPr id="185366" name="AutoShape 22"/>
          <p:cNvCxnSpPr>
            <a:cxnSpLocks noChangeShapeType="1"/>
            <a:stCxn id="185347" idx="7"/>
            <a:endCxn id="185349" idx="3"/>
          </p:cNvCxnSpPr>
          <p:nvPr/>
        </p:nvCxnSpPr>
        <p:spPr bwMode="auto">
          <a:xfrm flipV="1">
            <a:off x="3448050" y="2241550"/>
            <a:ext cx="433388" cy="484188"/>
          </a:xfrm>
          <a:prstGeom prst="straightConnector1">
            <a:avLst/>
          </a:prstGeom>
          <a:noFill/>
          <a:ln w="9525">
            <a:solidFill>
              <a:schemeClr val="tx1"/>
            </a:solidFill>
            <a:round/>
            <a:headEnd/>
            <a:tailEnd/>
          </a:ln>
          <a:effectLst/>
        </p:spPr>
      </p:cxnSp>
      <p:cxnSp>
        <p:nvCxnSpPr>
          <p:cNvPr id="185367" name="AutoShape 23"/>
          <p:cNvCxnSpPr>
            <a:cxnSpLocks noChangeShapeType="1"/>
            <a:stCxn id="185355" idx="1"/>
            <a:endCxn id="185349" idx="4"/>
          </p:cNvCxnSpPr>
          <p:nvPr/>
        </p:nvCxnSpPr>
        <p:spPr bwMode="auto">
          <a:xfrm flipH="1" flipV="1">
            <a:off x="4097339" y="2330450"/>
            <a:ext cx="287337" cy="611188"/>
          </a:xfrm>
          <a:prstGeom prst="straightConnector1">
            <a:avLst/>
          </a:prstGeom>
          <a:noFill/>
          <a:ln w="9525">
            <a:solidFill>
              <a:schemeClr val="tx1"/>
            </a:solidFill>
            <a:round/>
            <a:headEnd/>
            <a:tailEnd/>
          </a:ln>
          <a:effectLst/>
        </p:spPr>
      </p:cxnSp>
      <p:cxnSp>
        <p:nvCxnSpPr>
          <p:cNvPr id="185368" name="AutoShape 24"/>
          <p:cNvCxnSpPr>
            <a:cxnSpLocks noChangeShapeType="1"/>
            <a:stCxn id="185350" idx="2"/>
            <a:endCxn id="185349" idx="6"/>
          </p:cNvCxnSpPr>
          <p:nvPr/>
        </p:nvCxnSpPr>
        <p:spPr bwMode="auto">
          <a:xfrm flipH="1" flipV="1">
            <a:off x="4421189" y="2006600"/>
            <a:ext cx="955675" cy="215900"/>
          </a:xfrm>
          <a:prstGeom prst="straightConnector1">
            <a:avLst/>
          </a:prstGeom>
          <a:noFill/>
          <a:ln w="9525">
            <a:solidFill>
              <a:schemeClr val="tx1"/>
            </a:solidFill>
            <a:round/>
            <a:headEnd/>
            <a:tailEnd/>
          </a:ln>
          <a:effectLst/>
        </p:spPr>
      </p:cxnSp>
      <p:cxnSp>
        <p:nvCxnSpPr>
          <p:cNvPr id="185369" name="AutoShape 25"/>
          <p:cNvCxnSpPr>
            <a:cxnSpLocks noChangeShapeType="1"/>
            <a:stCxn id="185350" idx="3"/>
            <a:endCxn id="185355" idx="7"/>
          </p:cNvCxnSpPr>
          <p:nvPr/>
        </p:nvCxnSpPr>
        <p:spPr bwMode="auto">
          <a:xfrm flipH="1">
            <a:off x="4816475" y="2438400"/>
            <a:ext cx="649288" cy="503238"/>
          </a:xfrm>
          <a:prstGeom prst="straightConnector1">
            <a:avLst/>
          </a:prstGeom>
          <a:noFill/>
          <a:ln w="9525">
            <a:solidFill>
              <a:schemeClr val="tx1"/>
            </a:solidFill>
            <a:round/>
            <a:headEnd/>
            <a:tailEnd/>
          </a:ln>
          <a:effectLst/>
        </p:spPr>
      </p:cxnSp>
      <p:cxnSp>
        <p:nvCxnSpPr>
          <p:cNvPr id="185370" name="AutoShape 26"/>
          <p:cNvCxnSpPr>
            <a:cxnSpLocks noChangeShapeType="1"/>
            <a:stCxn id="185356" idx="1"/>
            <a:endCxn id="185355" idx="6"/>
          </p:cNvCxnSpPr>
          <p:nvPr/>
        </p:nvCxnSpPr>
        <p:spPr bwMode="auto">
          <a:xfrm flipH="1" flipV="1">
            <a:off x="4905376" y="3157539"/>
            <a:ext cx="847725" cy="441325"/>
          </a:xfrm>
          <a:prstGeom prst="straightConnector1">
            <a:avLst/>
          </a:prstGeom>
          <a:noFill/>
          <a:ln w="9525">
            <a:solidFill>
              <a:schemeClr val="tx1"/>
            </a:solidFill>
            <a:round/>
            <a:headEnd/>
            <a:tailEnd/>
          </a:ln>
          <a:effectLst/>
        </p:spPr>
      </p:cxnSp>
      <p:cxnSp>
        <p:nvCxnSpPr>
          <p:cNvPr id="185371" name="AutoShape 27"/>
          <p:cNvCxnSpPr>
            <a:cxnSpLocks noChangeShapeType="1"/>
            <a:stCxn id="185355" idx="3"/>
            <a:endCxn id="185352" idx="7"/>
          </p:cNvCxnSpPr>
          <p:nvPr/>
        </p:nvCxnSpPr>
        <p:spPr bwMode="auto">
          <a:xfrm flipH="1">
            <a:off x="3952875" y="3373438"/>
            <a:ext cx="431800" cy="793750"/>
          </a:xfrm>
          <a:prstGeom prst="straightConnector1">
            <a:avLst/>
          </a:prstGeom>
          <a:noFill/>
          <a:ln w="9525">
            <a:solidFill>
              <a:schemeClr val="tx1"/>
            </a:solidFill>
            <a:round/>
            <a:headEnd/>
            <a:tailEnd/>
          </a:ln>
          <a:effectLst/>
        </p:spPr>
      </p:cxnSp>
      <p:cxnSp>
        <p:nvCxnSpPr>
          <p:cNvPr id="185372" name="AutoShape 28"/>
          <p:cNvCxnSpPr>
            <a:cxnSpLocks noChangeShapeType="1"/>
            <a:stCxn id="185357" idx="2"/>
            <a:endCxn id="185352" idx="5"/>
          </p:cNvCxnSpPr>
          <p:nvPr/>
        </p:nvCxnSpPr>
        <p:spPr bwMode="auto">
          <a:xfrm flipH="1" flipV="1">
            <a:off x="3952876" y="4598989"/>
            <a:ext cx="847725" cy="71437"/>
          </a:xfrm>
          <a:prstGeom prst="straightConnector1">
            <a:avLst/>
          </a:prstGeom>
          <a:noFill/>
          <a:ln w="9525">
            <a:solidFill>
              <a:schemeClr val="tx1"/>
            </a:solidFill>
            <a:round/>
            <a:headEnd/>
            <a:tailEnd/>
          </a:ln>
          <a:effectLst/>
        </p:spPr>
      </p:cxnSp>
      <p:cxnSp>
        <p:nvCxnSpPr>
          <p:cNvPr id="185373" name="AutoShape 29"/>
          <p:cNvCxnSpPr>
            <a:cxnSpLocks noChangeShapeType="1"/>
            <a:stCxn id="185356" idx="3"/>
            <a:endCxn id="185357" idx="7"/>
          </p:cNvCxnSpPr>
          <p:nvPr/>
        </p:nvCxnSpPr>
        <p:spPr bwMode="auto">
          <a:xfrm flipH="1">
            <a:off x="5321300" y="4030663"/>
            <a:ext cx="431800" cy="423862"/>
          </a:xfrm>
          <a:prstGeom prst="straightConnector1">
            <a:avLst/>
          </a:prstGeom>
          <a:noFill/>
          <a:ln w="9525">
            <a:solidFill>
              <a:schemeClr val="tx1"/>
            </a:solidFill>
            <a:round/>
            <a:headEnd/>
            <a:tailEnd/>
          </a:ln>
          <a:effectLst/>
        </p:spPr>
      </p:cxnSp>
      <p:cxnSp>
        <p:nvCxnSpPr>
          <p:cNvPr id="185374" name="AutoShape 30"/>
          <p:cNvCxnSpPr>
            <a:cxnSpLocks noChangeShapeType="1"/>
            <a:stCxn id="185351" idx="1"/>
            <a:endCxn id="185350" idx="6"/>
          </p:cNvCxnSpPr>
          <p:nvPr/>
        </p:nvCxnSpPr>
        <p:spPr bwMode="auto">
          <a:xfrm flipH="1" flipV="1">
            <a:off x="5986464" y="2222500"/>
            <a:ext cx="414337" cy="503238"/>
          </a:xfrm>
          <a:prstGeom prst="straightConnector1">
            <a:avLst/>
          </a:prstGeom>
          <a:noFill/>
          <a:ln w="9525">
            <a:solidFill>
              <a:schemeClr val="tx1"/>
            </a:solidFill>
            <a:round/>
            <a:headEnd/>
            <a:tailEnd/>
          </a:ln>
          <a:effectLst/>
        </p:spPr>
      </p:cxnSp>
      <p:cxnSp>
        <p:nvCxnSpPr>
          <p:cNvPr id="185375" name="AutoShape 31"/>
          <p:cNvCxnSpPr>
            <a:cxnSpLocks noChangeShapeType="1"/>
            <a:stCxn id="185351" idx="3"/>
            <a:endCxn id="185356" idx="7"/>
          </p:cNvCxnSpPr>
          <p:nvPr/>
        </p:nvCxnSpPr>
        <p:spPr bwMode="auto">
          <a:xfrm flipH="1">
            <a:off x="6184900" y="3157539"/>
            <a:ext cx="215900" cy="441325"/>
          </a:xfrm>
          <a:prstGeom prst="straightConnector1">
            <a:avLst/>
          </a:prstGeom>
          <a:noFill/>
          <a:ln w="9525">
            <a:solidFill>
              <a:schemeClr val="tx1"/>
            </a:solidFill>
            <a:round/>
            <a:headEnd/>
            <a:tailEnd/>
          </a:ln>
          <a:effectLst/>
        </p:spPr>
      </p:cxnSp>
      <p:cxnSp>
        <p:nvCxnSpPr>
          <p:cNvPr id="185376" name="AutoShape 32"/>
          <p:cNvCxnSpPr>
            <a:cxnSpLocks noChangeShapeType="1"/>
            <a:stCxn id="185358" idx="1"/>
            <a:endCxn id="185356" idx="5"/>
          </p:cNvCxnSpPr>
          <p:nvPr/>
        </p:nvCxnSpPr>
        <p:spPr bwMode="auto">
          <a:xfrm flipH="1" flipV="1">
            <a:off x="6184900" y="4030663"/>
            <a:ext cx="431800" cy="423862"/>
          </a:xfrm>
          <a:prstGeom prst="straightConnector1">
            <a:avLst/>
          </a:prstGeom>
          <a:noFill/>
          <a:ln w="9525">
            <a:solidFill>
              <a:schemeClr val="tx1"/>
            </a:solidFill>
            <a:round/>
            <a:headEnd/>
            <a:tailEnd/>
          </a:ln>
          <a:effectLst/>
        </p:spPr>
      </p:cxnSp>
      <p:cxnSp>
        <p:nvCxnSpPr>
          <p:cNvPr id="185377" name="AutoShape 33"/>
          <p:cNvCxnSpPr>
            <a:cxnSpLocks noChangeShapeType="1"/>
            <a:stCxn id="185353" idx="2"/>
            <a:endCxn id="185351" idx="5"/>
          </p:cNvCxnSpPr>
          <p:nvPr/>
        </p:nvCxnSpPr>
        <p:spPr bwMode="auto">
          <a:xfrm flipH="1" flipV="1">
            <a:off x="6832601" y="3157539"/>
            <a:ext cx="415925" cy="288925"/>
          </a:xfrm>
          <a:prstGeom prst="straightConnector1">
            <a:avLst/>
          </a:prstGeom>
          <a:noFill/>
          <a:ln w="9525">
            <a:solidFill>
              <a:schemeClr val="tx1"/>
            </a:solidFill>
            <a:round/>
            <a:headEnd/>
            <a:tailEnd/>
          </a:ln>
          <a:effectLst/>
        </p:spPr>
      </p:cxnSp>
      <p:cxnSp>
        <p:nvCxnSpPr>
          <p:cNvPr id="185378" name="AutoShape 34"/>
          <p:cNvCxnSpPr>
            <a:cxnSpLocks noChangeShapeType="1"/>
            <a:stCxn id="185354" idx="2"/>
            <a:endCxn id="185358" idx="7"/>
          </p:cNvCxnSpPr>
          <p:nvPr/>
        </p:nvCxnSpPr>
        <p:spPr bwMode="auto">
          <a:xfrm flipH="1">
            <a:off x="7048501" y="4310063"/>
            <a:ext cx="847725" cy="144462"/>
          </a:xfrm>
          <a:prstGeom prst="straightConnector1">
            <a:avLst/>
          </a:prstGeom>
          <a:noFill/>
          <a:ln w="57150">
            <a:solidFill>
              <a:srgbClr val="FFCC99"/>
            </a:solidFill>
            <a:round/>
            <a:headEnd/>
            <a:tailEnd type="triangle" w="med" len="med"/>
          </a:ln>
          <a:effectLst/>
        </p:spPr>
      </p:cxnSp>
      <p:cxnSp>
        <p:nvCxnSpPr>
          <p:cNvPr id="185379" name="AutoShape 35"/>
          <p:cNvCxnSpPr>
            <a:cxnSpLocks noChangeShapeType="1"/>
            <a:stCxn id="185354" idx="1"/>
            <a:endCxn id="185353" idx="5"/>
          </p:cNvCxnSpPr>
          <p:nvPr/>
        </p:nvCxnSpPr>
        <p:spPr bwMode="auto">
          <a:xfrm flipH="1" flipV="1">
            <a:off x="7769225" y="3662363"/>
            <a:ext cx="215900" cy="431800"/>
          </a:xfrm>
          <a:prstGeom prst="straightConnector1">
            <a:avLst/>
          </a:prstGeom>
          <a:noFill/>
          <a:ln w="57150">
            <a:solidFill>
              <a:srgbClr val="FFCC99"/>
            </a:solidFill>
            <a:round/>
            <a:headEnd/>
            <a:tailEnd type="triangle" w="med" len="med"/>
          </a:ln>
          <a:effectLst/>
        </p:spPr>
      </p:cxnSp>
      <p:cxnSp>
        <p:nvCxnSpPr>
          <p:cNvPr id="185380" name="AutoShape 36"/>
          <p:cNvCxnSpPr>
            <a:cxnSpLocks noChangeShapeType="1"/>
            <a:stCxn id="185361" idx="2"/>
            <a:endCxn id="185353" idx="6"/>
          </p:cNvCxnSpPr>
          <p:nvPr/>
        </p:nvCxnSpPr>
        <p:spPr bwMode="auto">
          <a:xfrm flipH="1">
            <a:off x="7858126" y="3352801"/>
            <a:ext cx="600075" cy="93663"/>
          </a:xfrm>
          <a:prstGeom prst="straightConnector1">
            <a:avLst/>
          </a:prstGeom>
          <a:noFill/>
          <a:ln w="57150">
            <a:solidFill>
              <a:srgbClr val="FFCC99"/>
            </a:solidFill>
            <a:round/>
            <a:headEnd/>
            <a:tailEnd type="triangle" w="med" len="med"/>
          </a:ln>
          <a:effectLst/>
        </p:spPr>
      </p:cxnSp>
      <p:cxnSp>
        <p:nvCxnSpPr>
          <p:cNvPr id="185381" name="AutoShape 37"/>
          <p:cNvCxnSpPr>
            <a:cxnSpLocks noChangeShapeType="1"/>
            <a:stCxn id="185362" idx="2"/>
            <a:endCxn id="185354" idx="6"/>
          </p:cNvCxnSpPr>
          <p:nvPr/>
        </p:nvCxnSpPr>
        <p:spPr bwMode="auto">
          <a:xfrm flipH="1" flipV="1">
            <a:off x="8505825" y="4310064"/>
            <a:ext cx="685800" cy="287337"/>
          </a:xfrm>
          <a:prstGeom prst="straightConnector1">
            <a:avLst/>
          </a:prstGeom>
          <a:noFill/>
          <a:ln w="57150">
            <a:solidFill>
              <a:srgbClr val="FFCC99"/>
            </a:solidFill>
            <a:round/>
            <a:headEnd type="triangle" w="med" len="med"/>
            <a:tailEnd/>
          </a:ln>
          <a:effectLst/>
        </p:spPr>
      </p:cxnSp>
      <p:cxnSp>
        <p:nvCxnSpPr>
          <p:cNvPr id="185382" name="AutoShape 38"/>
          <p:cNvCxnSpPr>
            <a:cxnSpLocks noChangeShapeType="1"/>
            <a:stCxn id="185363" idx="2"/>
            <a:endCxn id="185361" idx="6"/>
          </p:cNvCxnSpPr>
          <p:nvPr/>
        </p:nvCxnSpPr>
        <p:spPr bwMode="auto">
          <a:xfrm flipH="1">
            <a:off x="9067800" y="3352800"/>
            <a:ext cx="285750" cy="0"/>
          </a:xfrm>
          <a:prstGeom prst="straightConnector1">
            <a:avLst/>
          </a:prstGeom>
          <a:noFill/>
          <a:ln w="57150">
            <a:solidFill>
              <a:srgbClr val="FFCC99"/>
            </a:solidFill>
            <a:round/>
            <a:headEnd type="triangle" w="med" len="med"/>
            <a:tailEnd/>
          </a:ln>
          <a:effectLst/>
        </p:spPr>
      </p:cxnSp>
      <p:cxnSp>
        <p:nvCxnSpPr>
          <p:cNvPr id="185383" name="AutoShape 39"/>
          <p:cNvCxnSpPr>
            <a:cxnSpLocks noChangeShapeType="1"/>
            <a:stCxn id="185360" idx="4"/>
            <a:endCxn id="185359" idx="1"/>
          </p:cNvCxnSpPr>
          <p:nvPr/>
        </p:nvCxnSpPr>
        <p:spPr bwMode="auto">
          <a:xfrm>
            <a:off x="7913688" y="1589089"/>
            <a:ext cx="431800" cy="415925"/>
          </a:xfrm>
          <a:prstGeom prst="straightConnector1">
            <a:avLst/>
          </a:prstGeom>
          <a:noFill/>
          <a:ln w="9525">
            <a:solidFill>
              <a:schemeClr val="tx1"/>
            </a:solidFill>
            <a:round/>
            <a:headEnd/>
            <a:tailEnd/>
          </a:ln>
          <a:effectLst/>
        </p:spPr>
      </p:cxnSp>
      <p:sp>
        <p:nvSpPr>
          <p:cNvPr id="185384" name="Oval 40"/>
          <p:cNvSpPr>
            <a:spLocks noChangeArrowheads="1"/>
          </p:cNvSpPr>
          <p:nvPr/>
        </p:nvSpPr>
        <p:spPr bwMode="auto">
          <a:xfrm>
            <a:off x="8761413"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R</a:t>
            </a:r>
          </a:p>
        </p:txBody>
      </p:sp>
      <p:cxnSp>
        <p:nvCxnSpPr>
          <p:cNvPr id="185385" name="AutoShape 41"/>
          <p:cNvCxnSpPr>
            <a:cxnSpLocks noChangeShapeType="1"/>
            <a:stCxn id="185360" idx="6"/>
            <a:endCxn id="185384" idx="2"/>
          </p:cNvCxnSpPr>
          <p:nvPr/>
        </p:nvCxnSpPr>
        <p:spPr bwMode="auto">
          <a:xfrm>
            <a:off x="8218489" y="1284288"/>
            <a:ext cx="542925" cy="0"/>
          </a:xfrm>
          <a:prstGeom prst="straightConnector1">
            <a:avLst/>
          </a:prstGeom>
          <a:noFill/>
          <a:ln w="9525">
            <a:solidFill>
              <a:schemeClr val="tx1"/>
            </a:solidFill>
            <a:round/>
            <a:headEnd/>
            <a:tailEnd/>
          </a:ln>
          <a:effectLst/>
        </p:spPr>
      </p:cxnSp>
      <p:cxnSp>
        <p:nvCxnSpPr>
          <p:cNvPr id="185386" name="AutoShape 42"/>
          <p:cNvCxnSpPr>
            <a:cxnSpLocks noChangeShapeType="1"/>
            <a:stCxn id="185359" idx="7"/>
            <a:endCxn id="185384" idx="4"/>
          </p:cNvCxnSpPr>
          <p:nvPr/>
        </p:nvCxnSpPr>
        <p:spPr bwMode="auto">
          <a:xfrm flipV="1">
            <a:off x="8777289" y="1589089"/>
            <a:ext cx="288925" cy="415925"/>
          </a:xfrm>
          <a:prstGeom prst="straightConnector1">
            <a:avLst/>
          </a:prstGeom>
          <a:noFill/>
          <a:ln w="9525">
            <a:solidFill>
              <a:schemeClr val="tx1"/>
            </a:solidFill>
            <a:round/>
            <a:headEnd/>
            <a:tailEnd/>
          </a:ln>
          <a:effectLst/>
        </p:spPr>
      </p:cxnSp>
      <p:cxnSp>
        <p:nvCxnSpPr>
          <p:cNvPr id="185387" name="AutoShape 43"/>
          <p:cNvCxnSpPr>
            <a:cxnSpLocks noChangeShapeType="1"/>
            <a:stCxn id="185358" idx="2"/>
            <a:endCxn id="185357" idx="6"/>
          </p:cNvCxnSpPr>
          <p:nvPr/>
        </p:nvCxnSpPr>
        <p:spPr bwMode="auto">
          <a:xfrm flipH="1">
            <a:off x="5410200" y="4670425"/>
            <a:ext cx="1117600" cy="0"/>
          </a:xfrm>
          <a:prstGeom prst="straightConnector1">
            <a:avLst/>
          </a:prstGeom>
          <a:noFill/>
          <a:ln w="9525">
            <a:solidFill>
              <a:schemeClr val="tx1"/>
            </a:solidFill>
            <a:round/>
            <a:headEnd/>
            <a:tailEnd/>
          </a:ln>
          <a:effectLst/>
        </p:spPr>
      </p:cxnSp>
      <p:cxnSp>
        <p:nvCxnSpPr>
          <p:cNvPr id="185388" name="AutoShape 44"/>
          <p:cNvCxnSpPr>
            <a:cxnSpLocks noChangeShapeType="1"/>
            <a:stCxn id="185348" idx="6"/>
            <a:endCxn id="185352" idx="1"/>
          </p:cNvCxnSpPr>
          <p:nvPr/>
        </p:nvCxnSpPr>
        <p:spPr bwMode="auto">
          <a:xfrm>
            <a:off x="2528889" y="3589338"/>
            <a:ext cx="992187" cy="577850"/>
          </a:xfrm>
          <a:prstGeom prst="straightConnector1">
            <a:avLst/>
          </a:prstGeom>
          <a:noFill/>
          <a:ln w="9525">
            <a:solidFill>
              <a:schemeClr val="tx1"/>
            </a:solidFill>
            <a:round/>
            <a:headEnd/>
            <a:tailEnd/>
          </a:ln>
          <a:effectLst/>
        </p:spPr>
      </p:cxnSp>
      <p:sp>
        <p:nvSpPr>
          <p:cNvPr id="185389" name="Text Box 45"/>
          <p:cNvSpPr txBox="1">
            <a:spLocks noChangeArrowheads="1"/>
          </p:cNvSpPr>
          <p:nvPr/>
        </p:nvSpPr>
        <p:spPr bwMode="auto">
          <a:xfrm>
            <a:off x="7175500" y="4941888"/>
            <a:ext cx="2101850" cy="366712"/>
          </a:xfrm>
          <a:prstGeom prst="rect">
            <a:avLst/>
          </a:prstGeom>
          <a:noFill/>
          <a:ln w="9525" algn="ctr">
            <a:noFill/>
            <a:miter lim="800000"/>
            <a:headEnd/>
            <a:tailEnd/>
          </a:ln>
          <a:effectLst/>
        </p:spPr>
        <p:txBody>
          <a:bodyPr wrap="none">
            <a:spAutoFit/>
          </a:bodyPr>
          <a:lstStyle/>
          <a:p>
            <a:pPr algn="l" eaLnBrk="0" hangingPunct="0"/>
            <a:r>
              <a:rPr lang="de-DE">
                <a:latin typeface="Arial" pitchFamily="34" charset="0"/>
              </a:rPr>
              <a:t>[O,C/E/H/J/L,4711]</a:t>
            </a:r>
          </a:p>
        </p:txBody>
      </p:sp>
      <p:sp>
        <p:nvSpPr>
          <p:cNvPr id="185390" name="Text Box 46"/>
          <p:cNvSpPr txBox="1">
            <a:spLocks noChangeArrowheads="1"/>
          </p:cNvSpPr>
          <p:nvPr/>
        </p:nvSpPr>
        <p:spPr bwMode="auto">
          <a:xfrm>
            <a:off x="6600825" y="5300663"/>
            <a:ext cx="3562350" cy="366712"/>
          </a:xfrm>
          <a:prstGeom prst="rect">
            <a:avLst/>
          </a:prstGeom>
          <a:noFill/>
          <a:ln w="9525" algn="ctr">
            <a:noFill/>
            <a:miter lim="800000"/>
            <a:headEnd/>
            <a:tailEnd/>
          </a:ln>
          <a:effectLst/>
        </p:spPr>
        <p:txBody>
          <a:bodyPr wrap="none">
            <a:spAutoFit/>
          </a:bodyPr>
          <a:lstStyle/>
          <a:p>
            <a:pPr algn="l" eaLnBrk="0" hangingPunct="0"/>
            <a:r>
              <a:rPr lang="de-DE">
                <a:latin typeface="Arial" pitchFamily="34" charset="0"/>
              </a:rPr>
              <a:t>(alternatively: [O,C/G/I/K/L,4711])</a:t>
            </a:r>
          </a:p>
        </p:txBody>
      </p:sp>
      <p:sp>
        <p:nvSpPr>
          <p:cNvPr id="185391" name="Text Box 47"/>
          <p:cNvSpPr txBox="1">
            <a:spLocks noChangeArrowheads="1"/>
          </p:cNvSpPr>
          <p:nvPr/>
        </p:nvSpPr>
        <p:spPr bwMode="auto">
          <a:xfrm>
            <a:off x="7751763" y="2636838"/>
            <a:ext cx="2127250" cy="366712"/>
          </a:xfrm>
          <a:prstGeom prst="rect">
            <a:avLst/>
          </a:prstGeom>
          <a:noFill/>
          <a:ln w="9525">
            <a:noFill/>
            <a:miter lim="800000"/>
            <a:headEnd/>
            <a:tailEnd/>
          </a:ln>
          <a:effectLst/>
        </p:spPr>
        <p:txBody>
          <a:bodyPr wrap="none">
            <a:spAutoFit/>
          </a:bodyPr>
          <a:lstStyle/>
          <a:p>
            <a:pPr algn="l" eaLnBrk="0" hangingPunct="0"/>
            <a:r>
              <a:rPr lang="de-DE">
                <a:latin typeface="Arial" pitchFamily="34" charset="0"/>
              </a:rPr>
              <a:t>[O,C/G/I/K/M,4711]</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de-DE"/>
              <a:t>DSR: Route Discovery</a:t>
            </a:r>
          </a:p>
        </p:txBody>
      </p:sp>
      <p:sp>
        <p:nvSpPr>
          <p:cNvPr id="46"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86371" name="Oval 3"/>
          <p:cNvSpPr>
            <a:spLocks noChangeArrowheads="1"/>
          </p:cNvSpPr>
          <p:nvPr/>
        </p:nvSpPr>
        <p:spPr bwMode="auto">
          <a:xfrm>
            <a:off x="2927350" y="26368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B</a:t>
            </a:r>
          </a:p>
        </p:txBody>
      </p:sp>
      <p:sp>
        <p:nvSpPr>
          <p:cNvPr id="186372" name="Oval 4"/>
          <p:cNvSpPr>
            <a:spLocks noChangeArrowheads="1"/>
          </p:cNvSpPr>
          <p:nvPr/>
        </p:nvSpPr>
        <p:spPr bwMode="auto">
          <a:xfrm>
            <a:off x="1919288" y="3284538"/>
            <a:ext cx="609600" cy="609600"/>
          </a:xfrm>
          <a:prstGeom prst="ellipse">
            <a:avLst/>
          </a:prstGeom>
          <a:solidFill>
            <a:srgbClr val="FFCC99"/>
          </a:solidFill>
          <a:ln w="9525" algn="ctr">
            <a:solidFill>
              <a:schemeClr val="tx1"/>
            </a:solidFill>
            <a:round/>
            <a:headEnd/>
            <a:tailEnd/>
          </a:ln>
          <a:effectLst/>
        </p:spPr>
        <p:txBody>
          <a:bodyPr wrap="none" anchor="ctr"/>
          <a:lstStyle/>
          <a:p>
            <a:pPr eaLnBrk="0" hangingPunct="0"/>
            <a:r>
              <a:rPr lang="en-US" sz="2000" b="1">
                <a:latin typeface="Arial" pitchFamily="34" charset="0"/>
              </a:rPr>
              <a:t>A</a:t>
            </a:r>
          </a:p>
        </p:txBody>
      </p:sp>
      <p:sp>
        <p:nvSpPr>
          <p:cNvPr id="186373" name="Oval 5"/>
          <p:cNvSpPr>
            <a:spLocks noChangeArrowheads="1"/>
          </p:cNvSpPr>
          <p:nvPr/>
        </p:nvSpPr>
        <p:spPr bwMode="auto">
          <a:xfrm>
            <a:off x="3792538" y="1701800"/>
            <a:ext cx="609600" cy="609600"/>
          </a:xfrm>
          <a:prstGeom prst="ellipse">
            <a:avLst/>
          </a:prstGeom>
          <a:solidFill>
            <a:srgbClr val="FFCC99"/>
          </a:solidFill>
          <a:ln w="38100">
            <a:solidFill>
              <a:schemeClr val="tx1"/>
            </a:solidFill>
            <a:round/>
            <a:headEnd/>
            <a:tailEnd/>
          </a:ln>
          <a:effectLst/>
        </p:spPr>
        <p:txBody>
          <a:bodyPr wrap="none" anchor="ctr"/>
          <a:lstStyle/>
          <a:p>
            <a:pPr eaLnBrk="0" hangingPunct="0"/>
            <a:r>
              <a:rPr lang="en-US" sz="2000" b="1">
                <a:latin typeface="Arial" pitchFamily="34" charset="0"/>
              </a:rPr>
              <a:t>C</a:t>
            </a:r>
          </a:p>
        </p:txBody>
      </p:sp>
      <p:sp>
        <p:nvSpPr>
          <p:cNvPr id="186374" name="Oval 6"/>
          <p:cNvSpPr>
            <a:spLocks noChangeArrowheads="1"/>
          </p:cNvSpPr>
          <p:nvPr/>
        </p:nvSpPr>
        <p:spPr bwMode="auto">
          <a:xfrm>
            <a:off x="5376863" y="1917700"/>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G</a:t>
            </a:r>
          </a:p>
        </p:txBody>
      </p:sp>
      <p:sp>
        <p:nvSpPr>
          <p:cNvPr id="186375" name="Oval 7"/>
          <p:cNvSpPr>
            <a:spLocks noChangeArrowheads="1"/>
          </p:cNvSpPr>
          <p:nvPr/>
        </p:nvSpPr>
        <p:spPr bwMode="auto">
          <a:xfrm>
            <a:off x="6311900" y="26368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I</a:t>
            </a:r>
          </a:p>
        </p:txBody>
      </p:sp>
      <p:sp>
        <p:nvSpPr>
          <p:cNvPr id="186376" name="Oval 8"/>
          <p:cNvSpPr>
            <a:spLocks noChangeArrowheads="1"/>
          </p:cNvSpPr>
          <p:nvPr/>
        </p:nvSpPr>
        <p:spPr bwMode="auto">
          <a:xfrm>
            <a:off x="3432175" y="407828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D</a:t>
            </a:r>
          </a:p>
        </p:txBody>
      </p:sp>
      <p:sp>
        <p:nvSpPr>
          <p:cNvPr id="186377" name="Oval 9"/>
          <p:cNvSpPr>
            <a:spLocks noChangeArrowheads="1"/>
          </p:cNvSpPr>
          <p:nvPr/>
        </p:nvSpPr>
        <p:spPr bwMode="auto">
          <a:xfrm>
            <a:off x="7248525" y="31416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K</a:t>
            </a:r>
          </a:p>
        </p:txBody>
      </p:sp>
      <p:sp>
        <p:nvSpPr>
          <p:cNvPr id="186378" name="Oval 10"/>
          <p:cNvSpPr>
            <a:spLocks noChangeArrowheads="1"/>
          </p:cNvSpPr>
          <p:nvPr/>
        </p:nvSpPr>
        <p:spPr bwMode="auto">
          <a:xfrm>
            <a:off x="7896225" y="40052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L</a:t>
            </a:r>
          </a:p>
        </p:txBody>
      </p:sp>
      <p:sp>
        <p:nvSpPr>
          <p:cNvPr id="186379" name="Oval 11"/>
          <p:cNvSpPr>
            <a:spLocks noChangeArrowheads="1"/>
          </p:cNvSpPr>
          <p:nvPr/>
        </p:nvSpPr>
        <p:spPr bwMode="auto">
          <a:xfrm>
            <a:off x="4295775" y="28527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E</a:t>
            </a:r>
          </a:p>
        </p:txBody>
      </p:sp>
      <p:sp>
        <p:nvSpPr>
          <p:cNvPr id="186380" name="Oval 12"/>
          <p:cNvSpPr>
            <a:spLocks noChangeArrowheads="1"/>
          </p:cNvSpPr>
          <p:nvPr/>
        </p:nvSpPr>
        <p:spPr bwMode="auto">
          <a:xfrm>
            <a:off x="5664200" y="35099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H</a:t>
            </a:r>
          </a:p>
        </p:txBody>
      </p:sp>
      <p:sp>
        <p:nvSpPr>
          <p:cNvPr id="186381" name="Oval 13"/>
          <p:cNvSpPr>
            <a:spLocks noChangeArrowheads="1"/>
          </p:cNvSpPr>
          <p:nvPr/>
        </p:nvSpPr>
        <p:spPr bwMode="auto">
          <a:xfrm>
            <a:off x="4800600" y="4365625"/>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F</a:t>
            </a:r>
          </a:p>
        </p:txBody>
      </p:sp>
      <p:sp>
        <p:nvSpPr>
          <p:cNvPr id="186382" name="Oval 14"/>
          <p:cNvSpPr>
            <a:spLocks noChangeArrowheads="1"/>
          </p:cNvSpPr>
          <p:nvPr/>
        </p:nvSpPr>
        <p:spPr bwMode="auto">
          <a:xfrm>
            <a:off x="6527800" y="4365625"/>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J</a:t>
            </a:r>
          </a:p>
        </p:txBody>
      </p:sp>
      <p:sp>
        <p:nvSpPr>
          <p:cNvPr id="186383" name="Oval 15"/>
          <p:cNvSpPr>
            <a:spLocks noChangeArrowheads="1"/>
          </p:cNvSpPr>
          <p:nvPr/>
        </p:nvSpPr>
        <p:spPr bwMode="auto">
          <a:xfrm>
            <a:off x="8256588" y="191611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Q</a:t>
            </a:r>
          </a:p>
        </p:txBody>
      </p:sp>
      <p:sp>
        <p:nvSpPr>
          <p:cNvPr id="186384" name="Oval 16"/>
          <p:cNvSpPr>
            <a:spLocks noChangeArrowheads="1"/>
          </p:cNvSpPr>
          <p:nvPr/>
        </p:nvSpPr>
        <p:spPr bwMode="auto">
          <a:xfrm>
            <a:off x="7608888"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P</a:t>
            </a:r>
          </a:p>
        </p:txBody>
      </p:sp>
      <p:sp>
        <p:nvSpPr>
          <p:cNvPr id="186385" name="Oval 17"/>
          <p:cNvSpPr>
            <a:spLocks noChangeArrowheads="1"/>
          </p:cNvSpPr>
          <p:nvPr/>
        </p:nvSpPr>
        <p:spPr bwMode="auto">
          <a:xfrm>
            <a:off x="8458200" y="3048000"/>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M</a:t>
            </a:r>
          </a:p>
        </p:txBody>
      </p:sp>
      <p:sp>
        <p:nvSpPr>
          <p:cNvPr id="186386" name="Oval 18"/>
          <p:cNvSpPr>
            <a:spLocks noChangeArrowheads="1"/>
          </p:cNvSpPr>
          <p:nvPr/>
        </p:nvSpPr>
        <p:spPr bwMode="auto">
          <a:xfrm>
            <a:off x="9191625" y="4292600"/>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N</a:t>
            </a:r>
          </a:p>
        </p:txBody>
      </p:sp>
      <p:sp>
        <p:nvSpPr>
          <p:cNvPr id="186387" name="Oval 19"/>
          <p:cNvSpPr>
            <a:spLocks noChangeArrowheads="1"/>
          </p:cNvSpPr>
          <p:nvPr/>
        </p:nvSpPr>
        <p:spPr bwMode="auto">
          <a:xfrm>
            <a:off x="9372600" y="3048000"/>
            <a:ext cx="609600" cy="609600"/>
          </a:xfrm>
          <a:prstGeom prst="ellipse">
            <a:avLst/>
          </a:prstGeom>
          <a:solidFill>
            <a:srgbClr val="FFCC99"/>
          </a:solidFill>
          <a:ln w="38100">
            <a:solidFill>
              <a:schemeClr val="tx1"/>
            </a:solidFill>
            <a:round/>
            <a:headEnd/>
            <a:tailEnd/>
          </a:ln>
          <a:effectLst/>
        </p:spPr>
        <p:txBody>
          <a:bodyPr wrap="none" anchor="ctr"/>
          <a:lstStyle/>
          <a:p>
            <a:pPr eaLnBrk="0" hangingPunct="0"/>
            <a:r>
              <a:rPr lang="en-US" sz="2000" b="1">
                <a:latin typeface="Arial" pitchFamily="34" charset="0"/>
              </a:rPr>
              <a:t>O</a:t>
            </a:r>
          </a:p>
        </p:txBody>
      </p:sp>
      <p:cxnSp>
        <p:nvCxnSpPr>
          <p:cNvPr id="186388" name="AutoShape 20"/>
          <p:cNvCxnSpPr>
            <a:cxnSpLocks noChangeShapeType="1"/>
            <a:stCxn id="186372" idx="7"/>
            <a:endCxn id="186371" idx="3"/>
          </p:cNvCxnSpPr>
          <p:nvPr/>
        </p:nvCxnSpPr>
        <p:spPr bwMode="auto">
          <a:xfrm flipV="1">
            <a:off x="2439988" y="3157538"/>
            <a:ext cx="576262" cy="215900"/>
          </a:xfrm>
          <a:prstGeom prst="straightConnector1">
            <a:avLst/>
          </a:prstGeom>
          <a:noFill/>
          <a:ln w="9525">
            <a:solidFill>
              <a:schemeClr val="tx1"/>
            </a:solidFill>
            <a:round/>
            <a:headEnd/>
            <a:tailEnd/>
          </a:ln>
          <a:effectLst/>
        </p:spPr>
      </p:cxnSp>
      <p:cxnSp>
        <p:nvCxnSpPr>
          <p:cNvPr id="186389" name="AutoShape 21"/>
          <p:cNvCxnSpPr>
            <a:cxnSpLocks noChangeShapeType="1"/>
            <a:stCxn id="186371" idx="5"/>
            <a:endCxn id="186376" idx="0"/>
          </p:cNvCxnSpPr>
          <p:nvPr/>
        </p:nvCxnSpPr>
        <p:spPr bwMode="auto">
          <a:xfrm>
            <a:off x="3448051" y="3157538"/>
            <a:ext cx="288925" cy="920750"/>
          </a:xfrm>
          <a:prstGeom prst="straightConnector1">
            <a:avLst/>
          </a:prstGeom>
          <a:noFill/>
          <a:ln w="9525">
            <a:solidFill>
              <a:schemeClr val="tx1"/>
            </a:solidFill>
            <a:round/>
            <a:headEnd/>
            <a:tailEnd/>
          </a:ln>
          <a:effectLst/>
        </p:spPr>
      </p:cxnSp>
      <p:cxnSp>
        <p:nvCxnSpPr>
          <p:cNvPr id="186390" name="AutoShape 22"/>
          <p:cNvCxnSpPr>
            <a:cxnSpLocks noChangeShapeType="1"/>
            <a:stCxn id="186371" idx="7"/>
            <a:endCxn id="186373" idx="3"/>
          </p:cNvCxnSpPr>
          <p:nvPr/>
        </p:nvCxnSpPr>
        <p:spPr bwMode="auto">
          <a:xfrm flipV="1">
            <a:off x="3448050" y="2241550"/>
            <a:ext cx="433388" cy="484188"/>
          </a:xfrm>
          <a:prstGeom prst="straightConnector1">
            <a:avLst/>
          </a:prstGeom>
          <a:noFill/>
          <a:ln w="9525">
            <a:solidFill>
              <a:schemeClr val="tx1"/>
            </a:solidFill>
            <a:round/>
            <a:headEnd/>
            <a:tailEnd/>
          </a:ln>
          <a:effectLst/>
        </p:spPr>
      </p:cxnSp>
      <p:cxnSp>
        <p:nvCxnSpPr>
          <p:cNvPr id="186391" name="AutoShape 23"/>
          <p:cNvCxnSpPr>
            <a:cxnSpLocks noChangeShapeType="1"/>
            <a:stCxn id="186379" idx="1"/>
            <a:endCxn id="186373" idx="4"/>
          </p:cNvCxnSpPr>
          <p:nvPr/>
        </p:nvCxnSpPr>
        <p:spPr bwMode="auto">
          <a:xfrm flipH="1" flipV="1">
            <a:off x="4097339" y="2330450"/>
            <a:ext cx="287337" cy="611188"/>
          </a:xfrm>
          <a:prstGeom prst="straightConnector1">
            <a:avLst/>
          </a:prstGeom>
          <a:noFill/>
          <a:ln w="9525">
            <a:solidFill>
              <a:schemeClr val="tx1"/>
            </a:solidFill>
            <a:round/>
            <a:headEnd/>
            <a:tailEnd/>
          </a:ln>
          <a:effectLst/>
        </p:spPr>
      </p:cxnSp>
      <p:cxnSp>
        <p:nvCxnSpPr>
          <p:cNvPr id="186392" name="AutoShape 24"/>
          <p:cNvCxnSpPr>
            <a:cxnSpLocks noChangeShapeType="1"/>
            <a:stCxn id="186374" idx="2"/>
            <a:endCxn id="186373" idx="6"/>
          </p:cNvCxnSpPr>
          <p:nvPr/>
        </p:nvCxnSpPr>
        <p:spPr bwMode="auto">
          <a:xfrm flipH="1" flipV="1">
            <a:off x="4421189" y="2006600"/>
            <a:ext cx="955675" cy="215900"/>
          </a:xfrm>
          <a:prstGeom prst="straightConnector1">
            <a:avLst/>
          </a:prstGeom>
          <a:noFill/>
          <a:ln w="9525">
            <a:solidFill>
              <a:schemeClr val="tx1"/>
            </a:solidFill>
            <a:round/>
            <a:headEnd/>
            <a:tailEnd/>
          </a:ln>
          <a:effectLst/>
        </p:spPr>
      </p:cxnSp>
      <p:cxnSp>
        <p:nvCxnSpPr>
          <p:cNvPr id="186393" name="AutoShape 25"/>
          <p:cNvCxnSpPr>
            <a:cxnSpLocks noChangeShapeType="1"/>
            <a:stCxn id="186374" idx="3"/>
            <a:endCxn id="186379" idx="7"/>
          </p:cNvCxnSpPr>
          <p:nvPr/>
        </p:nvCxnSpPr>
        <p:spPr bwMode="auto">
          <a:xfrm flipH="1">
            <a:off x="4816475" y="2438400"/>
            <a:ext cx="649288" cy="503238"/>
          </a:xfrm>
          <a:prstGeom prst="straightConnector1">
            <a:avLst/>
          </a:prstGeom>
          <a:noFill/>
          <a:ln w="9525">
            <a:solidFill>
              <a:schemeClr val="tx1"/>
            </a:solidFill>
            <a:round/>
            <a:headEnd/>
            <a:tailEnd/>
          </a:ln>
          <a:effectLst/>
        </p:spPr>
      </p:cxnSp>
      <p:cxnSp>
        <p:nvCxnSpPr>
          <p:cNvPr id="186394" name="AutoShape 26"/>
          <p:cNvCxnSpPr>
            <a:cxnSpLocks noChangeShapeType="1"/>
            <a:stCxn id="186380" idx="1"/>
            <a:endCxn id="186379" idx="6"/>
          </p:cNvCxnSpPr>
          <p:nvPr/>
        </p:nvCxnSpPr>
        <p:spPr bwMode="auto">
          <a:xfrm flipH="1" flipV="1">
            <a:off x="4905376" y="3157539"/>
            <a:ext cx="847725" cy="441325"/>
          </a:xfrm>
          <a:prstGeom prst="straightConnector1">
            <a:avLst/>
          </a:prstGeom>
          <a:noFill/>
          <a:ln w="9525">
            <a:solidFill>
              <a:schemeClr val="tx1"/>
            </a:solidFill>
            <a:round/>
            <a:headEnd/>
            <a:tailEnd/>
          </a:ln>
          <a:effectLst/>
        </p:spPr>
      </p:cxnSp>
      <p:cxnSp>
        <p:nvCxnSpPr>
          <p:cNvPr id="186395" name="AutoShape 27"/>
          <p:cNvCxnSpPr>
            <a:cxnSpLocks noChangeShapeType="1"/>
            <a:stCxn id="186379" idx="3"/>
            <a:endCxn id="186376" idx="7"/>
          </p:cNvCxnSpPr>
          <p:nvPr/>
        </p:nvCxnSpPr>
        <p:spPr bwMode="auto">
          <a:xfrm flipH="1">
            <a:off x="3952875" y="3373438"/>
            <a:ext cx="431800" cy="793750"/>
          </a:xfrm>
          <a:prstGeom prst="straightConnector1">
            <a:avLst/>
          </a:prstGeom>
          <a:noFill/>
          <a:ln w="9525">
            <a:solidFill>
              <a:schemeClr val="tx1"/>
            </a:solidFill>
            <a:round/>
            <a:headEnd/>
            <a:tailEnd/>
          </a:ln>
          <a:effectLst/>
        </p:spPr>
      </p:cxnSp>
      <p:cxnSp>
        <p:nvCxnSpPr>
          <p:cNvPr id="186396" name="AutoShape 28"/>
          <p:cNvCxnSpPr>
            <a:cxnSpLocks noChangeShapeType="1"/>
            <a:stCxn id="186381" idx="2"/>
            <a:endCxn id="186376" idx="5"/>
          </p:cNvCxnSpPr>
          <p:nvPr/>
        </p:nvCxnSpPr>
        <p:spPr bwMode="auto">
          <a:xfrm flipH="1" flipV="1">
            <a:off x="3952876" y="4598989"/>
            <a:ext cx="847725" cy="71437"/>
          </a:xfrm>
          <a:prstGeom prst="straightConnector1">
            <a:avLst/>
          </a:prstGeom>
          <a:noFill/>
          <a:ln w="9525">
            <a:solidFill>
              <a:schemeClr val="tx1"/>
            </a:solidFill>
            <a:round/>
            <a:headEnd/>
            <a:tailEnd/>
          </a:ln>
          <a:effectLst/>
        </p:spPr>
      </p:cxnSp>
      <p:cxnSp>
        <p:nvCxnSpPr>
          <p:cNvPr id="186397" name="AutoShape 29"/>
          <p:cNvCxnSpPr>
            <a:cxnSpLocks noChangeShapeType="1"/>
            <a:stCxn id="186380" idx="3"/>
            <a:endCxn id="186381" idx="7"/>
          </p:cNvCxnSpPr>
          <p:nvPr/>
        </p:nvCxnSpPr>
        <p:spPr bwMode="auto">
          <a:xfrm flipH="1">
            <a:off x="5321300" y="4030663"/>
            <a:ext cx="431800" cy="423862"/>
          </a:xfrm>
          <a:prstGeom prst="straightConnector1">
            <a:avLst/>
          </a:prstGeom>
          <a:noFill/>
          <a:ln w="9525">
            <a:solidFill>
              <a:schemeClr val="tx1"/>
            </a:solidFill>
            <a:round/>
            <a:headEnd/>
            <a:tailEnd/>
          </a:ln>
          <a:effectLst/>
        </p:spPr>
      </p:cxnSp>
      <p:cxnSp>
        <p:nvCxnSpPr>
          <p:cNvPr id="186398" name="AutoShape 30"/>
          <p:cNvCxnSpPr>
            <a:cxnSpLocks noChangeShapeType="1"/>
            <a:stCxn id="186375" idx="1"/>
            <a:endCxn id="186374" idx="6"/>
          </p:cNvCxnSpPr>
          <p:nvPr/>
        </p:nvCxnSpPr>
        <p:spPr bwMode="auto">
          <a:xfrm flipH="1" flipV="1">
            <a:off x="5986464" y="2222500"/>
            <a:ext cx="414337" cy="503238"/>
          </a:xfrm>
          <a:prstGeom prst="straightConnector1">
            <a:avLst/>
          </a:prstGeom>
          <a:noFill/>
          <a:ln w="9525">
            <a:solidFill>
              <a:schemeClr val="tx1"/>
            </a:solidFill>
            <a:round/>
            <a:headEnd/>
            <a:tailEnd/>
          </a:ln>
          <a:effectLst/>
        </p:spPr>
      </p:cxnSp>
      <p:cxnSp>
        <p:nvCxnSpPr>
          <p:cNvPr id="186399" name="AutoShape 31"/>
          <p:cNvCxnSpPr>
            <a:cxnSpLocks noChangeShapeType="1"/>
            <a:stCxn id="186375" idx="3"/>
            <a:endCxn id="186380" idx="7"/>
          </p:cNvCxnSpPr>
          <p:nvPr/>
        </p:nvCxnSpPr>
        <p:spPr bwMode="auto">
          <a:xfrm flipH="1">
            <a:off x="6184900" y="3157539"/>
            <a:ext cx="215900" cy="441325"/>
          </a:xfrm>
          <a:prstGeom prst="straightConnector1">
            <a:avLst/>
          </a:prstGeom>
          <a:noFill/>
          <a:ln w="9525">
            <a:solidFill>
              <a:schemeClr val="tx1"/>
            </a:solidFill>
            <a:round/>
            <a:headEnd/>
            <a:tailEnd/>
          </a:ln>
          <a:effectLst/>
        </p:spPr>
      </p:cxnSp>
      <p:cxnSp>
        <p:nvCxnSpPr>
          <p:cNvPr id="186400" name="AutoShape 32"/>
          <p:cNvCxnSpPr>
            <a:cxnSpLocks noChangeShapeType="1"/>
            <a:stCxn id="186382" idx="1"/>
            <a:endCxn id="186380" idx="5"/>
          </p:cNvCxnSpPr>
          <p:nvPr/>
        </p:nvCxnSpPr>
        <p:spPr bwMode="auto">
          <a:xfrm flipH="1" flipV="1">
            <a:off x="6184900" y="4030663"/>
            <a:ext cx="431800" cy="423862"/>
          </a:xfrm>
          <a:prstGeom prst="straightConnector1">
            <a:avLst/>
          </a:prstGeom>
          <a:noFill/>
          <a:ln w="9525">
            <a:solidFill>
              <a:schemeClr val="tx1"/>
            </a:solidFill>
            <a:round/>
            <a:headEnd/>
            <a:tailEnd/>
          </a:ln>
          <a:effectLst/>
        </p:spPr>
      </p:cxnSp>
      <p:cxnSp>
        <p:nvCxnSpPr>
          <p:cNvPr id="186401" name="AutoShape 33"/>
          <p:cNvCxnSpPr>
            <a:cxnSpLocks noChangeShapeType="1"/>
            <a:stCxn id="186377" idx="2"/>
            <a:endCxn id="186375" idx="5"/>
          </p:cNvCxnSpPr>
          <p:nvPr/>
        </p:nvCxnSpPr>
        <p:spPr bwMode="auto">
          <a:xfrm flipH="1" flipV="1">
            <a:off x="6832601" y="3157539"/>
            <a:ext cx="415925" cy="288925"/>
          </a:xfrm>
          <a:prstGeom prst="straightConnector1">
            <a:avLst/>
          </a:prstGeom>
          <a:noFill/>
          <a:ln w="9525">
            <a:solidFill>
              <a:schemeClr val="tx1"/>
            </a:solidFill>
            <a:round/>
            <a:headEnd/>
            <a:tailEnd/>
          </a:ln>
          <a:effectLst/>
        </p:spPr>
      </p:cxnSp>
      <p:cxnSp>
        <p:nvCxnSpPr>
          <p:cNvPr id="186402" name="AutoShape 34"/>
          <p:cNvCxnSpPr>
            <a:cxnSpLocks noChangeShapeType="1"/>
            <a:stCxn id="186378" idx="2"/>
            <a:endCxn id="186382" idx="7"/>
          </p:cNvCxnSpPr>
          <p:nvPr/>
        </p:nvCxnSpPr>
        <p:spPr bwMode="auto">
          <a:xfrm flipH="1">
            <a:off x="7048501" y="4310063"/>
            <a:ext cx="847725" cy="144462"/>
          </a:xfrm>
          <a:prstGeom prst="straightConnector1">
            <a:avLst/>
          </a:prstGeom>
          <a:noFill/>
          <a:ln w="9525">
            <a:solidFill>
              <a:schemeClr val="tx1"/>
            </a:solidFill>
            <a:round/>
            <a:headEnd/>
            <a:tailEnd/>
          </a:ln>
          <a:effectLst/>
        </p:spPr>
      </p:cxnSp>
      <p:cxnSp>
        <p:nvCxnSpPr>
          <p:cNvPr id="186403" name="AutoShape 35"/>
          <p:cNvCxnSpPr>
            <a:cxnSpLocks noChangeShapeType="1"/>
            <a:stCxn id="186378" idx="1"/>
            <a:endCxn id="186377" idx="5"/>
          </p:cNvCxnSpPr>
          <p:nvPr/>
        </p:nvCxnSpPr>
        <p:spPr bwMode="auto">
          <a:xfrm flipH="1" flipV="1">
            <a:off x="7769225" y="3662363"/>
            <a:ext cx="215900" cy="431800"/>
          </a:xfrm>
          <a:prstGeom prst="straightConnector1">
            <a:avLst/>
          </a:prstGeom>
          <a:noFill/>
          <a:ln w="9525">
            <a:solidFill>
              <a:schemeClr val="tx1"/>
            </a:solidFill>
            <a:round/>
            <a:headEnd/>
            <a:tailEnd/>
          </a:ln>
          <a:effectLst/>
        </p:spPr>
      </p:cxnSp>
      <p:cxnSp>
        <p:nvCxnSpPr>
          <p:cNvPr id="186404" name="AutoShape 36"/>
          <p:cNvCxnSpPr>
            <a:cxnSpLocks noChangeShapeType="1"/>
            <a:stCxn id="186385" idx="2"/>
            <a:endCxn id="186377" idx="6"/>
          </p:cNvCxnSpPr>
          <p:nvPr/>
        </p:nvCxnSpPr>
        <p:spPr bwMode="auto">
          <a:xfrm flipH="1">
            <a:off x="7858126" y="3352801"/>
            <a:ext cx="600075" cy="93663"/>
          </a:xfrm>
          <a:prstGeom prst="straightConnector1">
            <a:avLst/>
          </a:prstGeom>
          <a:noFill/>
          <a:ln w="9525">
            <a:solidFill>
              <a:schemeClr val="tx1"/>
            </a:solidFill>
            <a:round/>
            <a:headEnd/>
            <a:tailEnd/>
          </a:ln>
          <a:effectLst/>
        </p:spPr>
      </p:cxnSp>
      <p:cxnSp>
        <p:nvCxnSpPr>
          <p:cNvPr id="186405" name="AutoShape 37"/>
          <p:cNvCxnSpPr>
            <a:cxnSpLocks noChangeShapeType="1"/>
            <a:stCxn id="186386" idx="2"/>
            <a:endCxn id="186378" idx="6"/>
          </p:cNvCxnSpPr>
          <p:nvPr/>
        </p:nvCxnSpPr>
        <p:spPr bwMode="auto">
          <a:xfrm flipH="1" flipV="1">
            <a:off x="8505825" y="4310064"/>
            <a:ext cx="685800" cy="287337"/>
          </a:xfrm>
          <a:prstGeom prst="straightConnector1">
            <a:avLst/>
          </a:prstGeom>
          <a:noFill/>
          <a:ln w="57150">
            <a:solidFill>
              <a:srgbClr val="FFCC99"/>
            </a:solidFill>
            <a:round/>
            <a:headEnd/>
            <a:tailEnd type="triangle" w="med" len="med"/>
          </a:ln>
          <a:effectLst/>
        </p:spPr>
      </p:cxnSp>
      <p:cxnSp>
        <p:nvCxnSpPr>
          <p:cNvPr id="186406" name="AutoShape 38"/>
          <p:cNvCxnSpPr>
            <a:cxnSpLocks noChangeShapeType="1"/>
            <a:stCxn id="186387" idx="2"/>
            <a:endCxn id="186385" idx="6"/>
          </p:cNvCxnSpPr>
          <p:nvPr/>
        </p:nvCxnSpPr>
        <p:spPr bwMode="auto">
          <a:xfrm flipH="1">
            <a:off x="9067800" y="3352800"/>
            <a:ext cx="285750" cy="0"/>
          </a:xfrm>
          <a:prstGeom prst="straightConnector1">
            <a:avLst/>
          </a:prstGeom>
          <a:noFill/>
          <a:ln w="9525">
            <a:solidFill>
              <a:schemeClr val="tx1"/>
            </a:solidFill>
            <a:round/>
            <a:headEnd/>
            <a:tailEnd/>
          </a:ln>
          <a:effectLst/>
        </p:spPr>
      </p:cxnSp>
      <p:cxnSp>
        <p:nvCxnSpPr>
          <p:cNvPr id="186407" name="AutoShape 39"/>
          <p:cNvCxnSpPr>
            <a:cxnSpLocks noChangeShapeType="1"/>
            <a:stCxn id="186384" idx="4"/>
            <a:endCxn id="186383" idx="1"/>
          </p:cNvCxnSpPr>
          <p:nvPr/>
        </p:nvCxnSpPr>
        <p:spPr bwMode="auto">
          <a:xfrm>
            <a:off x="7913688" y="1589089"/>
            <a:ext cx="431800" cy="415925"/>
          </a:xfrm>
          <a:prstGeom prst="straightConnector1">
            <a:avLst/>
          </a:prstGeom>
          <a:noFill/>
          <a:ln w="9525">
            <a:solidFill>
              <a:schemeClr val="tx1"/>
            </a:solidFill>
            <a:round/>
            <a:headEnd/>
            <a:tailEnd/>
          </a:ln>
          <a:effectLst/>
        </p:spPr>
      </p:cxnSp>
      <p:sp>
        <p:nvSpPr>
          <p:cNvPr id="186408" name="Oval 40"/>
          <p:cNvSpPr>
            <a:spLocks noChangeArrowheads="1"/>
          </p:cNvSpPr>
          <p:nvPr/>
        </p:nvSpPr>
        <p:spPr bwMode="auto">
          <a:xfrm>
            <a:off x="8761413"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R</a:t>
            </a:r>
          </a:p>
        </p:txBody>
      </p:sp>
      <p:cxnSp>
        <p:nvCxnSpPr>
          <p:cNvPr id="186409" name="AutoShape 41"/>
          <p:cNvCxnSpPr>
            <a:cxnSpLocks noChangeShapeType="1"/>
            <a:stCxn id="186384" idx="6"/>
            <a:endCxn id="186408" idx="2"/>
          </p:cNvCxnSpPr>
          <p:nvPr/>
        </p:nvCxnSpPr>
        <p:spPr bwMode="auto">
          <a:xfrm>
            <a:off x="8218489" y="1284288"/>
            <a:ext cx="542925" cy="0"/>
          </a:xfrm>
          <a:prstGeom prst="straightConnector1">
            <a:avLst/>
          </a:prstGeom>
          <a:noFill/>
          <a:ln w="9525">
            <a:solidFill>
              <a:schemeClr val="tx1"/>
            </a:solidFill>
            <a:round/>
            <a:headEnd/>
            <a:tailEnd/>
          </a:ln>
          <a:effectLst/>
        </p:spPr>
      </p:cxnSp>
      <p:cxnSp>
        <p:nvCxnSpPr>
          <p:cNvPr id="186410" name="AutoShape 42"/>
          <p:cNvCxnSpPr>
            <a:cxnSpLocks noChangeShapeType="1"/>
            <a:stCxn id="186383" idx="7"/>
            <a:endCxn id="186408" idx="4"/>
          </p:cNvCxnSpPr>
          <p:nvPr/>
        </p:nvCxnSpPr>
        <p:spPr bwMode="auto">
          <a:xfrm flipV="1">
            <a:off x="8777289" y="1589089"/>
            <a:ext cx="288925" cy="415925"/>
          </a:xfrm>
          <a:prstGeom prst="straightConnector1">
            <a:avLst/>
          </a:prstGeom>
          <a:noFill/>
          <a:ln w="9525">
            <a:solidFill>
              <a:schemeClr val="tx1"/>
            </a:solidFill>
            <a:round/>
            <a:headEnd/>
            <a:tailEnd/>
          </a:ln>
          <a:effectLst/>
        </p:spPr>
      </p:cxnSp>
      <p:cxnSp>
        <p:nvCxnSpPr>
          <p:cNvPr id="186411" name="AutoShape 43"/>
          <p:cNvCxnSpPr>
            <a:cxnSpLocks noChangeShapeType="1"/>
            <a:stCxn id="186382" idx="2"/>
            <a:endCxn id="186381" idx="6"/>
          </p:cNvCxnSpPr>
          <p:nvPr/>
        </p:nvCxnSpPr>
        <p:spPr bwMode="auto">
          <a:xfrm flipH="1">
            <a:off x="5410200" y="4670425"/>
            <a:ext cx="1117600" cy="0"/>
          </a:xfrm>
          <a:prstGeom prst="straightConnector1">
            <a:avLst/>
          </a:prstGeom>
          <a:noFill/>
          <a:ln w="9525">
            <a:solidFill>
              <a:schemeClr val="tx1"/>
            </a:solidFill>
            <a:round/>
            <a:headEnd/>
            <a:tailEnd/>
          </a:ln>
          <a:effectLst/>
        </p:spPr>
      </p:cxnSp>
      <p:cxnSp>
        <p:nvCxnSpPr>
          <p:cNvPr id="186412" name="AutoShape 44"/>
          <p:cNvCxnSpPr>
            <a:cxnSpLocks noChangeShapeType="1"/>
            <a:stCxn id="186372" idx="6"/>
            <a:endCxn id="186376" idx="1"/>
          </p:cNvCxnSpPr>
          <p:nvPr/>
        </p:nvCxnSpPr>
        <p:spPr bwMode="auto">
          <a:xfrm>
            <a:off x="2528889" y="3589338"/>
            <a:ext cx="992187" cy="577850"/>
          </a:xfrm>
          <a:prstGeom prst="straightConnector1">
            <a:avLst/>
          </a:prstGeom>
          <a:noFill/>
          <a:ln w="9525">
            <a:solidFill>
              <a:schemeClr val="tx1"/>
            </a:solidFill>
            <a:round/>
            <a:headEnd/>
            <a:tailEnd/>
          </a:ln>
          <a:effectLst/>
        </p:spPr>
      </p:cxnSp>
      <p:sp>
        <p:nvSpPr>
          <p:cNvPr id="186413" name="Text Box 45"/>
          <p:cNvSpPr txBox="1">
            <a:spLocks noChangeArrowheads="1"/>
          </p:cNvSpPr>
          <p:nvPr/>
        </p:nvSpPr>
        <p:spPr bwMode="auto">
          <a:xfrm>
            <a:off x="8337550" y="4941888"/>
            <a:ext cx="2330450" cy="366712"/>
          </a:xfrm>
          <a:prstGeom prst="rect">
            <a:avLst/>
          </a:prstGeom>
          <a:noFill/>
          <a:ln w="9525" algn="ctr">
            <a:noFill/>
            <a:miter lim="800000"/>
            <a:headEnd/>
            <a:tailEnd/>
          </a:ln>
          <a:effectLst/>
        </p:spPr>
        <p:txBody>
          <a:bodyPr wrap="none">
            <a:spAutoFit/>
          </a:bodyPr>
          <a:lstStyle/>
          <a:p>
            <a:pPr algn="l" eaLnBrk="0" hangingPunct="0"/>
            <a:r>
              <a:rPr lang="de-DE">
                <a:latin typeface="Arial" pitchFamily="34" charset="0"/>
              </a:rPr>
              <a:t>[O,C/E/H/J/L/N,4711]</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de-DE"/>
              <a:t>DSR: Route Discovery</a:t>
            </a:r>
          </a:p>
        </p:txBody>
      </p:sp>
      <p:sp>
        <p:nvSpPr>
          <p:cNvPr id="46"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87395" name="Oval 3"/>
          <p:cNvSpPr>
            <a:spLocks noChangeArrowheads="1"/>
          </p:cNvSpPr>
          <p:nvPr/>
        </p:nvSpPr>
        <p:spPr bwMode="auto">
          <a:xfrm>
            <a:off x="2927350" y="26368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B</a:t>
            </a:r>
          </a:p>
        </p:txBody>
      </p:sp>
      <p:sp>
        <p:nvSpPr>
          <p:cNvPr id="187396" name="Oval 4"/>
          <p:cNvSpPr>
            <a:spLocks noChangeArrowheads="1"/>
          </p:cNvSpPr>
          <p:nvPr/>
        </p:nvSpPr>
        <p:spPr bwMode="auto">
          <a:xfrm>
            <a:off x="1919288" y="3284538"/>
            <a:ext cx="609600" cy="609600"/>
          </a:xfrm>
          <a:prstGeom prst="ellipse">
            <a:avLst/>
          </a:prstGeom>
          <a:solidFill>
            <a:srgbClr val="FFCC99"/>
          </a:solidFill>
          <a:ln w="9525" algn="ctr">
            <a:solidFill>
              <a:schemeClr val="tx1"/>
            </a:solidFill>
            <a:round/>
            <a:headEnd/>
            <a:tailEnd/>
          </a:ln>
          <a:effectLst/>
        </p:spPr>
        <p:txBody>
          <a:bodyPr wrap="none" anchor="ctr"/>
          <a:lstStyle/>
          <a:p>
            <a:pPr eaLnBrk="0" hangingPunct="0"/>
            <a:r>
              <a:rPr lang="en-US" sz="2000" b="1">
                <a:latin typeface="Arial" pitchFamily="34" charset="0"/>
              </a:rPr>
              <a:t>A</a:t>
            </a:r>
          </a:p>
        </p:txBody>
      </p:sp>
      <p:sp>
        <p:nvSpPr>
          <p:cNvPr id="187397" name="Oval 5"/>
          <p:cNvSpPr>
            <a:spLocks noChangeArrowheads="1"/>
          </p:cNvSpPr>
          <p:nvPr/>
        </p:nvSpPr>
        <p:spPr bwMode="auto">
          <a:xfrm>
            <a:off x="3792538" y="1701800"/>
            <a:ext cx="609600" cy="609600"/>
          </a:xfrm>
          <a:prstGeom prst="ellipse">
            <a:avLst/>
          </a:prstGeom>
          <a:solidFill>
            <a:srgbClr val="FFCC99"/>
          </a:solidFill>
          <a:ln w="38100">
            <a:solidFill>
              <a:schemeClr val="tx1"/>
            </a:solidFill>
            <a:round/>
            <a:headEnd/>
            <a:tailEnd/>
          </a:ln>
          <a:effectLst/>
        </p:spPr>
        <p:txBody>
          <a:bodyPr wrap="none" anchor="ctr"/>
          <a:lstStyle/>
          <a:p>
            <a:pPr eaLnBrk="0" hangingPunct="0"/>
            <a:r>
              <a:rPr lang="en-US" sz="2000" b="1">
                <a:latin typeface="Arial" pitchFamily="34" charset="0"/>
              </a:rPr>
              <a:t>C</a:t>
            </a:r>
          </a:p>
        </p:txBody>
      </p:sp>
      <p:sp>
        <p:nvSpPr>
          <p:cNvPr id="187398" name="Oval 6"/>
          <p:cNvSpPr>
            <a:spLocks noChangeArrowheads="1"/>
          </p:cNvSpPr>
          <p:nvPr/>
        </p:nvSpPr>
        <p:spPr bwMode="auto">
          <a:xfrm>
            <a:off x="5376863" y="1917700"/>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G</a:t>
            </a:r>
          </a:p>
        </p:txBody>
      </p:sp>
      <p:sp>
        <p:nvSpPr>
          <p:cNvPr id="187399" name="Oval 7"/>
          <p:cNvSpPr>
            <a:spLocks noChangeArrowheads="1"/>
          </p:cNvSpPr>
          <p:nvPr/>
        </p:nvSpPr>
        <p:spPr bwMode="auto">
          <a:xfrm>
            <a:off x="6311900" y="26368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I</a:t>
            </a:r>
          </a:p>
        </p:txBody>
      </p:sp>
      <p:sp>
        <p:nvSpPr>
          <p:cNvPr id="187400" name="Oval 8"/>
          <p:cNvSpPr>
            <a:spLocks noChangeArrowheads="1"/>
          </p:cNvSpPr>
          <p:nvPr/>
        </p:nvSpPr>
        <p:spPr bwMode="auto">
          <a:xfrm>
            <a:off x="3432175" y="407828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D</a:t>
            </a:r>
          </a:p>
        </p:txBody>
      </p:sp>
      <p:sp>
        <p:nvSpPr>
          <p:cNvPr id="187401" name="Oval 9"/>
          <p:cNvSpPr>
            <a:spLocks noChangeArrowheads="1"/>
          </p:cNvSpPr>
          <p:nvPr/>
        </p:nvSpPr>
        <p:spPr bwMode="auto">
          <a:xfrm>
            <a:off x="7248525" y="31416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K</a:t>
            </a:r>
          </a:p>
        </p:txBody>
      </p:sp>
      <p:sp>
        <p:nvSpPr>
          <p:cNvPr id="187402" name="Oval 10"/>
          <p:cNvSpPr>
            <a:spLocks noChangeArrowheads="1"/>
          </p:cNvSpPr>
          <p:nvPr/>
        </p:nvSpPr>
        <p:spPr bwMode="auto">
          <a:xfrm>
            <a:off x="7896225" y="40052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L</a:t>
            </a:r>
          </a:p>
        </p:txBody>
      </p:sp>
      <p:sp>
        <p:nvSpPr>
          <p:cNvPr id="187403" name="Oval 11"/>
          <p:cNvSpPr>
            <a:spLocks noChangeArrowheads="1"/>
          </p:cNvSpPr>
          <p:nvPr/>
        </p:nvSpPr>
        <p:spPr bwMode="auto">
          <a:xfrm>
            <a:off x="4295775" y="2852738"/>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E</a:t>
            </a:r>
          </a:p>
        </p:txBody>
      </p:sp>
      <p:sp>
        <p:nvSpPr>
          <p:cNvPr id="187404" name="Oval 12"/>
          <p:cNvSpPr>
            <a:spLocks noChangeArrowheads="1"/>
          </p:cNvSpPr>
          <p:nvPr/>
        </p:nvSpPr>
        <p:spPr bwMode="auto">
          <a:xfrm>
            <a:off x="5664200" y="3509963"/>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H</a:t>
            </a:r>
          </a:p>
        </p:txBody>
      </p:sp>
      <p:sp>
        <p:nvSpPr>
          <p:cNvPr id="187405" name="Oval 13"/>
          <p:cNvSpPr>
            <a:spLocks noChangeArrowheads="1"/>
          </p:cNvSpPr>
          <p:nvPr/>
        </p:nvSpPr>
        <p:spPr bwMode="auto">
          <a:xfrm>
            <a:off x="4800600" y="4365625"/>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F</a:t>
            </a:r>
          </a:p>
        </p:txBody>
      </p:sp>
      <p:sp>
        <p:nvSpPr>
          <p:cNvPr id="187406" name="Oval 14"/>
          <p:cNvSpPr>
            <a:spLocks noChangeArrowheads="1"/>
          </p:cNvSpPr>
          <p:nvPr/>
        </p:nvSpPr>
        <p:spPr bwMode="auto">
          <a:xfrm>
            <a:off x="6527800" y="4365625"/>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J</a:t>
            </a:r>
          </a:p>
        </p:txBody>
      </p:sp>
      <p:sp>
        <p:nvSpPr>
          <p:cNvPr id="187407" name="Oval 15"/>
          <p:cNvSpPr>
            <a:spLocks noChangeArrowheads="1"/>
          </p:cNvSpPr>
          <p:nvPr/>
        </p:nvSpPr>
        <p:spPr bwMode="auto">
          <a:xfrm>
            <a:off x="8256588" y="1916113"/>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Q</a:t>
            </a:r>
          </a:p>
        </p:txBody>
      </p:sp>
      <p:sp>
        <p:nvSpPr>
          <p:cNvPr id="187408" name="Oval 16"/>
          <p:cNvSpPr>
            <a:spLocks noChangeArrowheads="1"/>
          </p:cNvSpPr>
          <p:nvPr/>
        </p:nvSpPr>
        <p:spPr bwMode="auto">
          <a:xfrm>
            <a:off x="7608888"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P</a:t>
            </a:r>
          </a:p>
        </p:txBody>
      </p:sp>
      <p:sp>
        <p:nvSpPr>
          <p:cNvPr id="187409" name="Oval 17"/>
          <p:cNvSpPr>
            <a:spLocks noChangeArrowheads="1"/>
          </p:cNvSpPr>
          <p:nvPr/>
        </p:nvSpPr>
        <p:spPr bwMode="auto">
          <a:xfrm>
            <a:off x="8458200" y="3048000"/>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M</a:t>
            </a:r>
          </a:p>
        </p:txBody>
      </p:sp>
      <p:sp>
        <p:nvSpPr>
          <p:cNvPr id="187410" name="Oval 18"/>
          <p:cNvSpPr>
            <a:spLocks noChangeArrowheads="1"/>
          </p:cNvSpPr>
          <p:nvPr/>
        </p:nvSpPr>
        <p:spPr bwMode="auto">
          <a:xfrm>
            <a:off x="9191625" y="4292600"/>
            <a:ext cx="609600" cy="609600"/>
          </a:xfrm>
          <a:prstGeom prst="ellipse">
            <a:avLst/>
          </a:prstGeom>
          <a:solidFill>
            <a:srgbClr val="FFCC99"/>
          </a:solidFill>
          <a:ln w="9525">
            <a:solidFill>
              <a:schemeClr val="tx1"/>
            </a:solidFill>
            <a:round/>
            <a:headEnd/>
            <a:tailEnd/>
          </a:ln>
          <a:effectLst/>
        </p:spPr>
        <p:txBody>
          <a:bodyPr wrap="none" anchor="ctr"/>
          <a:lstStyle/>
          <a:p>
            <a:pPr eaLnBrk="0" hangingPunct="0"/>
            <a:r>
              <a:rPr lang="en-US" sz="2000" b="1">
                <a:latin typeface="Arial" pitchFamily="34" charset="0"/>
              </a:rPr>
              <a:t>N</a:t>
            </a:r>
          </a:p>
        </p:txBody>
      </p:sp>
      <p:sp>
        <p:nvSpPr>
          <p:cNvPr id="187411" name="Oval 19"/>
          <p:cNvSpPr>
            <a:spLocks noChangeArrowheads="1"/>
          </p:cNvSpPr>
          <p:nvPr/>
        </p:nvSpPr>
        <p:spPr bwMode="auto">
          <a:xfrm>
            <a:off x="9372600" y="3048000"/>
            <a:ext cx="609600" cy="609600"/>
          </a:xfrm>
          <a:prstGeom prst="ellipse">
            <a:avLst/>
          </a:prstGeom>
          <a:solidFill>
            <a:srgbClr val="FFCC99"/>
          </a:solidFill>
          <a:ln w="38100">
            <a:solidFill>
              <a:schemeClr val="tx1"/>
            </a:solidFill>
            <a:round/>
            <a:headEnd/>
            <a:tailEnd/>
          </a:ln>
          <a:effectLst/>
        </p:spPr>
        <p:txBody>
          <a:bodyPr wrap="none" anchor="ctr"/>
          <a:lstStyle/>
          <a:p>
            <a:pPr eaLnBrk="0" hangingPunct="0"/>
            <a:r>
              <a:rPr lang="en-US" sz="2000" b="1">
                <a:latin typeface="Arial" pitchFamily="34" charset="0"/>
              </a:rPr>
              <a:t>O</a:t>
            </a:r>
          </a:p>
        </p:txBody>
      </p:sp>
      <p:cxnSp>
        <p:nvCxnSpPr>
          <p:cNvPr id="187412" name="AutoShape 20"/>
          <p:cNvCxnSpPr>
            <a:cxnSpLocks noChangeShapeType="1"/>
            <a:stCxn id="187396" idx="7"/>
            <a:endCxn id="187395" idx="3"/>
          </p:cNvCxnSpPr>
          <p:nvPr/>
        </p:nvCxnSpPr>
        <p:spPr bwMode="auto">
          <a:xfrm flipV="1">
            <a:off x="2439988" y="3157538"/>
            <a:ext cx="576262" cy="215900"/>
          </a:xfrm>
          <a:prstGeom prst="straightConnector1">
            <a:avLst/>
          </a:prstGeom>
          <a:noFill/>
          <a:ln w="9525">
            <a:solidFill>
              <a:schemeClr val="tx1"/>
            </a:solidFill>
            <a:round/>
            <a:headEnd/>
            <a:tailEnd/>
          </a:ln>
          <a:effectLst/>
        </p:spPr>
      </p:cxnSp>
      <p:cxnSp>
        <p:nvCxnSpPr>
          <p:cNvPr id="187413" name="AutoShape 21"/>
          <p:cNvCxnSpPr>
            <a:cxnSpLocks noChangeShapeType="1"/>
            <a:stCxn id="187395" idx="5"/>
            <a:endCxn id="187400" idx="0"/>
          </p:cNvCxnSpPr>
          <p:nvPr/>
        </p:nvCxnSpPr>
        <p:spPr bwMode="auto">
          <a:xfrm>
            <a:off x="3448051" y="3157538"/>
            <a:ext cx="288925" cy="920750"/>
          </a:xfrm>
          <a:prstGeom prst="straightConnector1">
            <a:avLst/>
          </a:prstGeom>
          <a:noFill/>
          <a:ln w="9525">
            <a:solidFill>
              <a:schemeClr val="tx1"/>
            </a:solidFill>
            <a:round/>
            <a:headEnd/>
            <a:tailEnd/>
          </a:ln>
          <a:effectLst/>
        </p:spPr>
      </p:cxnSp>
      <p:cxnSp>
        <p:nvCxnSpPr>
          <p:cNvPr id="187414" name="AutoShape 22"/>
          <p:cNvCxnSpPr>
            <a:cxnSpLocks noChangeShapeType="1"/>
            <a:stCxn id="187395" idx="7"/>
            <a:endCxn id="187397" idx="3"/>
          </p:cNvCxnSpPr>
          <p:nvPr/>
        </p:nvCxnSpPr>
        <p:spPr bwMode="auto">
          <a:xfrm flipV="1">
            <a:off x="3448050" y="2241550"/>
            <a:ext cx="433388" cy="484188"/>
          </a:xfrm>
          <a:prstGeom prst="straightConnector1">
            <a:avLst/>
          </a:prstGeom>
          <a:noFill/>
          <a:ln w="9525">
            <a:solidFill>
              <a:schemeClr val="tx1"/>
            </a:solidFill>
            <a:round/>
            <a:headEnd/>
            <a:tailEnd/>
          </a:ln>
          <a:effectLst/>
        </p:spPr>
      </p:cxnSp>
      <p:cxnSp>
        <p:nvCxnSpPr>
          <p:cNvPr id="187415" name="AutoShape 23"/>
          <p:cNvCxnSpPr>
            <a:cxnSpLocks noChangeShapeType="1"/>
            <a:stCxn id="187403" idx="1"/>
            <a:endCxn id="187397" idx="4"/>
          </p:cNvCxnSpPr>
          <p:nvPr/>
        </p:nvCxnSpPr>
        <p:spPr bwMode="auto">
          <a:xfrm flipH="1" flipV="1">
            <a:off x="4097339" y="2330450"/>
            <a:ext cx="287337" cy="611188"/>
          </a:xfrm>
          <a:prstGeom prst="straightConnector1">
            <a:avLst/>
          </a:prstGeom>
          <a:noFill/>
          <a:ln w="9525">
            <a:solidFill>
              <a:schemeClr val="tx1"/>
            </a:solidFill>
            <a:round/>
            <a:headEnd/>
            <a:tailEnd/>
          </a:ln>
          <a:effectLst/>
        </p:spPr>
      </p:cxnSp>
      <p:cxnSp>
        <p:nvCxnSpPr>
          <p:cNvPr id="187416" name="AutoShape 24"/>
          <p:cNvCxnSpPr>
            <a:cxnSpLocks noChangeShapeType="1"/>
            <a:stCxn id="187398" idx="2"/>
            <a:endCxn id="187397" idx="6"/>
          </p:cNvCxnSpPr>
          <p:nvPr/>
        </p:nvCxnSpPr>
        <p:spPr bwMode="auto">
          <a:xfrm flipH="1" flipV="1">
            <a:off x="4421189" y="2006600"/>
            <a:ext cx="955675" cy="215900"/>
          </a:xfrm>
          <a:prstGeom prst="straightConnector1">
            <a:avLst/>
          </a:prstGeom>
          <a:noFill/>
          <a:ln w="38100">
            <a:solidFill>
              <a:schemeClr val="tx1"/>
            </a:solidFill>
            <a:round/>
            <a:headEnd/>
            <a:tailEnd/>
          </a:ln>
          <a:effectLst/>
        </p:spPr>
      </p:cxnSp>
      <p:cxnSp>
        <p:nvCxnSpPr>
          <p:cNvPr id="187417" name="AutoShape 25"/>
          <p:cNvCxnSpPr>
            <a:cxnSpLocks noChangeShapeType="1"/>
            <a:stCxn id="187398" idx="3"/>
            <a:endCxn id="187403" idx="7"/>
          </p:cNvCxnSpPr>
          <p:nvPr/>
        </p:nvCxnSpPr>
        <p:spPr bwMode="auto">
          <a:xfrm flipH="1">
            <a:off x="4816475" y="2438400"/>
            <a:ext cx="649288" cy="503238"/>
          </a:xfrm>
          <a:prstGeom prst="straightConnector1">
            <a:avLst/>
          </a:prstGeom>
          <a:noFill/>
          <a:ln w="9525">
            <a:solidFill>
              <a:schemeClr val="tx1"/>
            </a:solidFill>
            <a:round/>
            <a:headEnd/>
            <a:tailEnd/>
          </a:ln>
          <a:effectLst/>
        </p:spPr>
      </p:cxnSp>
      <p:cxnSp>
        <p:nvCxnSpPr>
          <p:cNvPr id="187418" name="AutoShape 26"/>
          <p:cNvCxnSpPr>
            <a:cxnSpLocks noChangeShapeType="1"/>
            <a:stCxn id="187404" idx="1"/>
            <a:endCxn id="187403" idx="6"/>
          </p:cNvCxnSpPr>
          <p:nvPr/>
        </p:nvCxnSpPr>
        <p:spPr bwMode="auto">
          <a:xfrm flipH="1" flipV="1">
            <a:off x="4905376" y="3157539"/>
            <a:ext cx="847725" cy="441325"/>
          </a:xfrm>
          <a:prstGeom prst="straightConnector1">
            <a:avLst/>
          </a:prstGeom>
          <a:noFill/>
          <a:ln w="9525">
            <a:solidFill>
              <a:schemeClr val="tx1"/>
            </a:solidFill>
            <a:round/>
            <a:headEnd/>
            <a:tailEnd/>
          </a:ln>
          <a:effectLst/>
        </p:spPr>
      </p:cxnSp>
      <p:cxnSp>
        <p:nvCxnSpPr>
          <p:cNvPr id="187419" name="AutoShape 27"/>
          <p:cNvCxnSpPr>
            <a:cxnSpLocks noChangeShapeType="1"/>
            <a:stCxn id="187403" idx="3"/>
            <a:endCxn id="187400" idx="7"/>
          </p:cNvCxnSpPr>
          <p:nvPr/>
        </p:nvCxnSpPr>
        <p:spPr bwMode="auto">
          <a:xfrm flipH="1">
            <a:off x="3952875" y="3373438"/>
            <a:ext cx="431800" cy="793750"/>
          </a:xfrm>
          <a:prstGeom prst="straightConnector1">
            <a:avLst/>
          </a:prstGeom>
          <a:noFill/>
          <a:ln w="9525">
            <a:solidFill>
              <a:schemeClr val="tx1"/>
            </a:solidFill>
            <a:round/>
            <a:headEnd/>
            <a:tailEnd/>
          </a:ln>
          <a:effectLst/>
        </p:spPr>
      </p:cxnSp>
      <p:cxnSp>
        <p:nvCxnSpPr>
          <p:cNvPr id="187420" name="AutoShape 28"/>
          <p:cNvCxnSpPr>
            <a:cxnSpLocks noChangeShapeType="1"/>
            <a:stCxn id="187405" idx="2"/>
            <a:endCxn id="187400" idx="5"/>
          </p:cNvCxnSpPr>
          <p:nvPr/>
        </p:nvCxnSpPr>
        <p:spPr bwMode="auto">
          <a:xfrm flipH="1" flipV="1">
            <a:off x="3952876" y="4598989"/>
            <a:ext cx="847725" cy="71437"/>
          </a:xfrm>
          <a:prstGeom prst="straightConnector1">
            <a:avLst/>
          </a:prstGeom>
          <a:noFill/>
          <a:ln w="9525">
            <a:solidFill>
              <a:schemeClr val="tx1"/>
            </a:solidFill>
            <a:round/>
            <a:headEnd/>
            <a:tailEnd/>
          </a:ln>
          <a:effectLst/>
        </p:spPr>
      </p:cxnSp>
      <p:cxnSp>
        <p:nvCxnSpPr>
          <p:cNvPr id="187421" name="AutoShape 29"/>
          <p:cNvCxnSpPr>
            <a:cxnSpLocks noChangeShapeType="1"/>
            <a:stCxn id="187404" idx="3"/>
            <a:endCxn id="187405" idx="7"/>
          </p:cNvCxnSpPr>
          <p:nvPr/>
        </p:nvCxnSpPr>
        <p:spPr bwMode="auto">
          <a:xfrm flipH="1">
            <a:off x="5321300" y="4030663"/>
            <a:ext cx="431800" cy="423862"/>
          </a:xfrm>
          <a:prstGeom prst="straightConnector1">
            <a:avLst/>
          </a:prstGeom>
          <a:noFill/>
          <a:ln w="9525">
            <a:solidFill>
              <a:schemeClr val="tx1"/>
            </a:solidFill>
            <a:round/>
            <a:headEnd/>
            <a:tailEnd/>
          </a:ln>
          <a:effectLst/>
        </p:spPr>
      </p:cxnSp>
      <p:cxnSp>
        <p:nvCxnSpPr>
          <p:cNvPr id="187422" name="AutoShape 30"/>
          <p:cNvCxnSpPr>
            <a:cxnSpLocks noChangeShapeType="1"/>
            <a:stCxn id="187399" idx="1"/>
            <a:endCxn id="187398" idx="6"/>
          </p:cNvCxnSpPr>
          <p:nvPr/>
        </p:nvCxnSpPr>
        <p:spPr bwMode="auto">
          <a:xfrm flipH="1" flipV="1">
            <a:off x="5986464" y="2222500"/>
            <a:ext cx="414337" cy="503238"/>
          </a:xfrm>
          <a:prstGeom prst="straightConnector1">
            <a:avLst/>
          </a:prstGeom>
          <a:noFill/>
          <a:ln w="38100">
            <a:solidFill>
              <a:schemeClr val="tx1"/>
            </a:solidFill>
            <a:round/>
            <a:headEnd/>
            <a:tailEnd/>
          </a:ln>
          <a:effectLst/>
        </p:spPr>
      </p:cxnSp>
      <p:cxnSp>
        <p:nvCxnSpPr>
          <p:cNvPr id="187423" name="AutoShape 31"/>
          <p:cNvCxnSpPr>
            <a:cxnSpLocks noChangeShapeType="1"/>
            <a:stCxn id="187399" idx="3"/>
            <a:endCxn id="187404" idx="7"/>
          </p:cNvCxnSpPr>
          <p:nvPr/>
        </p:nvCxnSpPr>
        <p:spPr bwMode="auto">
          <a:xfrm flipH="1">
            <a:off x="6184900" y="3157539"/>
            <a:ext cx="215900" cy="441325"/>
          </a:xfrm>
          <a:prstGeom prst="straightConnector1">
            <a:avLst/>
          </a:prstGeom>
          <a:noFill/>
          <a:ln w="9525">
            <a:solidFill>
              <a:schemeClr val="tx1"/>
            </a:solidFill>
            <a:round/>
            <a:headEnd/>
            <a:tailEnd/>
          </a:ln>
          <a:effectLst/>
        </p:spPr>
      </p:cxnSp>
      <p:cxnSp>
        <p:nvCxnSpPr>
          <p:cNvPr id="187424" name="AutoShape 32"/>
          <p:cNvCxnSpPr>
            <a:cxnSpLocks noChangeShapeType="1"/>
            <a:stCxn id="187406" idx="1"/>
            <a:endCxn id="187404" idx="5"/>
          </p:cNvCxnSpPr>
          <p:nvPr/>
        </p:nvCxnSpPr>
        <p:spPr bwMode="auto">
          <a:xfrm flipH="1" flipV="1">
            <a:off x="6184900" y="4030663"/>
            <a:ext cx="431800" cy="423862"/>
          </a:xfrm>
          <a:prstGeom prst="straightConnector1">
            <a:avLst/>
          </a:prstGeom>
          <a:noFill/>
          <a:ln w="9525">
            <a:solidFill>
              <a:schemeClr val="tx1"/>
            </a:solidFill>
            <a:round/>
            <a:headEnd/>
            <a:tailEnd/>
          </a:ln>
          <a:effectLst/>
        </p:spPr>
      </p:cxnSp>
      <p:cxnSp>
        <p:nvCxnSpPr>
          <p:cNvPr id="187425" name="AutoShape 33"/>
          <p:cNvCxnSpPr>
            <a:cxnSpLocks noChangeShapeType="1"/>
            <a:stCxn id="187401" idx="2"/>
            <a:endCxn id="187399" idx="5"/>
          </p:cNvCxnSpPr>
          <p:nvPr/>
        </p:nvCxnSpPr>
        <p:spPr bwMode="auto">
          <a:xfrm flipH="1" flipV="1">
            <a:off x="6832601" y="3157539"/>
            <a:ext cx="415925" cy="288925"/>
          </a:xfrm>
          <a:prstGeom prst="straightConnector1">
            <a:avLst/>
          </a:prstGeom>
          <a:noFill/>
          <a:ln w="38100">
            <a:solidFill>
              <a:schemeClr val="tx1"/>
            </a:solidFill>
            <a:round/>
            <a:headEnd/>
            <a:tailEnd/>
          </a:ln>
          <a:effectLst/>
        </p:spPr>
      </p:cxnSp>
      <p:cxnSp>
        <p:nvCxnSpPr>
          <p:cNvPr id="187426" name="AutoShape 34"/>
          <p:cNvCxnSpPr>
            <a:cxnSpLocks noChangeShapeType="1"/>
            <a:stCxn id="187402" idx="2"/>
            <a:endCxn id="187406" idx="7"/>
          </p:cNvCxnSpPr>
          <p:nvPr/>
        </p:nvCxnSpPr>
        <p:spPr bwMode="auto">
          <a:xfrm flipH="1">
            <a:off x="7048501" y="4310063"/>
            <a:ext cx="847725" cy="144462"/>
          </a:xfrm>
          <a:prstGeom prst="straightConnector1">
            <a:avLst/>
          </a:prstGeom>
          <a:noFill/>
          <a:ln w="9525">
            <a:solidFill>
              <a:schemeClr val="tx1"/>
            </a:solidFill>
            <a:round/>
            <a:headEnd/>
            <a:tailEnd/>
          </a:ln>
          <a:effectLst/>
        </p:spPr>
      </p:cxnSp>
      <p:cxnSp>
        <p:nvCxnSpPr>
          <p:cNvPr id="187427" name="AutoShape 35"/>
          <p:cNvCxnSpPr>
            <a:cxnSpLocks noChangeShapeType="1"/>
            <a:stCxn id="187402" idx="1"/>
            <a:endCxn id="187401" idx="5"/>
          </p:cNvCxnSpPr>
          <p:nvPr/>
        </p:nvCxnSpPr>
        <p:spPr bwMode="auto">
          <a:xfrm flipH="1" flipV="1">
            <a:off x="7769225" y="3662363"/>
            <a:ext cx="215900" cy="431800"/>
          </a:xfrm>
          <a:prstGeom prst="straightConnector1">
            <a:avLst/>
          </a:prstGeom>
          <a:noFill/>
          <a:ln w="9525">
            <a:solidFill>
              <a:schemeClr val="tx1"/>
            </a:solidFill>
            <a:round/>
            <a:headEnd/>
            <a:tailEnd/>
          </a:ln>
          <a:effectLst/>
        </p:spPr>
      </p:cxnSp>
      <p:cxnSp>
        <p:nvCxnSpPr>
          <p:cNvPr id="187428" name="AutoShape 36"/>
          <p:cNvCxnSpPr>
            <a:cxnSpLocks noChangeShapeType="1"/>
            <a:stCxn id="187409" idx="2"/>
            <a:endCxn id="187401" idx="6"/>
          </p:cNvCxnSpPr>
          <p:nvPr/>
        </p:nvCxnSpPr>
        <p:spPr bwMode="auto">
          <a:xfrm flipH="1">
            <a:off x="7858126" y="3352801"/>
            <a:ext cx="600075" cy="93663"/>
          </a:xfrm>
          <a:prstGeom prst="straightConnector1">
            <a:avLst/>
          </a:prstGeom>
          <a:noFill/>
          <a:ln w="38100">
            <a:solidFill>
              <a:schemeClr val="tx1"/>
            </a:solidFill>
            <a:round/>
            <a:headEnd/>
            <a:tailEnd/>
          </a:ln>
          <a:effectLst/>
        </p:spPr>
      </p:cxnSp>
      <p:cxnSp>
        <p:nvCxnSpPr>
          <p:cNvPr id="187429" name="AutoShape 37"/>
          <p:cNvCxnSpPr>
            <a:cxnSpLocks noChangeShapeType="1"/>
            <a:stCxn id="187410" idx="2"/>
            <a:endCxn id="187402" idx="6"/>
          </p:cNvCxnSpPr>
          <p:nvPr/>
        </p:nvCxnSpPr>
        <p:spPr bwMode="auto">
          <a:xfrm flipH="1" flipV="1">
            <a:off x="8505825" y="4310064"/>
            <a:ext cx="685800" cy="287337"/>
          </a:xfrm>
          <a:prstGeom prst="straightConnector1">
            <a:avLst/>
          </a:prstGeom>
          <a:noFill/>
          <a:ln w="9525">
            <a:solidFill>
              <a:schemeClr val="tx1"/>
            </a:solidFill>
            <a:round/>
            <a:headEnd/>
            <a:tailEnd/>
          </a:ln>
          <a:effectLst/>
        </p:spPr>
      </p:cxnSp>
      <p:cxnSp>
        <p:nvCxnSpPr>
          <p:cNvPr id="187430" name="AutoShape 38"/>
          <p:cNvCxnSpPr>
            <a:cxnSpLocks noChangeShapeType="1"/>
            <a:stCxn id="187411" idx="2"/>
            <a:endCxn id="187409" idx="6"/>
          </p:cNvCxnSpPr>
          <p:nvPr/>
        </p:nvCxnSpPr>
        <p:spPr bwMode="auto">
          <a:xfrm flipH="1">
            <a:off x="9067800" y="3352800"/>
            <a:ext cx="285750" cy="0"/>
          </a:xfrm>
          <a:prstGeom prst="straightConnector1">
            <a:avLst/>
          </a:prstGeom>
          <a:noFill/>
          <a:ln w="38100">
            <a:solidFill>
              <a:schemeClr val="tx1"/>
            </a:solidFill>
            <a:round/>
            <a:headEnd/>
            <a:tailEnd/>
          </a:ln>
          <a:effectLst/>
        </p:spPr>
      </p:cxnSp>
      <p:cxnSp>
        <p:nvCxnSpPr>
          <p:cNvPr id="187431" name="AutoShape 39"/>
          <p:cNvCxnSpPr>
            <a:cxnSpLocks noChangeShapeType="1"/>
            <a:stCxn id="187408" idx="4"/>
            <a:endCxn id="187407" idx="1"/>
          </p:cNvCxnSpPr>
          <p:nvPr/>
        </p:nvCxnSpPr>
        <p:spPr bwMode="auto">
          <a:xfrm>
            <a:off x="7913688" y="1589089"/>
            <a:ext cx="431800" cy="415925"/>
          </a:xfrm>
          <a:prstGeom prst="straightConnector1">
            <a:avLst/>
          </a:prstGeom>
          <a:noFill/>
          <a:ln w="9525">
            <a:solidFill>
              <a:schemeClr val="tx1"/>
            </a:solidFill>
            <a:round/>
            <a:headEnd/>
            <a:tailEnd/>
          </a:ln>
          <a:effectLst/>
        </p:spPr>
      </p:cxnSp>
      <p:sp>
        <p:nvSpPr>
          <p:cNvPr id="187432" name="Oval 40"/>
          <p:cNvSpPr>
            <a:spLocks noChangeArrowheads="1"/>
          </p:cNvSpPr>
          <p:nvPr/>
        </p:nvSpPr>
        <p:spPr bwMode="auto">
          <a:xfrm>
            <a:off x="8761413" y="979488"/>
            <a:ext cx="609600" cy="609600"/>
          </a:xfrm>
          <a:prstGeom prst="ellipse">
            <a:avLst/>
          </a:prstGeom>
          <a:solidFill>
            <a:srgbClr val="ECECFA"/>
          </a:solidFill>
          <a:ln w="9525">
            <a:solidFill>
              <a:schemeClr val="tx1"/>
            </a:solidFill>
            <a:round/>
            <a:headEnd/>
            <a:tailEnd/>
          </a:ln>
          <a:effectLst/>
        </p:spPr>
        <p:txBody>
          <a:bodyPr wrap="none" anchor="ctr"/>
          <a:lstStyle/>
          <a:p>
            <a:pPr eaLnBrk="0" hangingPunct="0"/>
            <a:r>
              <a:rPr lang="en-US" sz="2000" b="1">
                <a:latin typeface="Arial" pitchFamily="34" charset="0"/>
              </a:rPr>
              <a:t>R</a:t>
            </a:r>
          </a:p>
        </p:txBody>
      </p:sp>
      <p:cxnSp>
        <p:nvCxnSpPr>
          <p:cNvPr id="187433" name="AutoShape 41"/>
          <p:cNvCxnSpPr>
            <a:cxnSpLocks noChangeShapeType="1"/>
            <a:stCxn id="187408" idx="6"/>
            <a:endCxn id="187432" idx="2"/>
          </p:cNvCxnSpPr>
          <p:nvPr/>
        </p:nvCxnSpPr>
        <p:spPr bwMode="auto">
          <a:xfrm>
            <a:off x="8218489" y="1284288"/>
            <a:ext cx="542925" cy="0"/>
          </a:xfrm>
          <a:prstGeom prst="straightConnector1">
            <a:avLst/>
          </a:prstGeom>
          <a:noFill/>
          <a:ln w="9525">
            <a:solidFill>
              <a:schemeClr val="tx1"/>
            </a:solidFill>
            <a:round/>
            <a:headEnd/>
            <a:tailEnd/>
          </a:ln>
          <a:effectLst/>
        </p:spPr>
      </p:cxnSp>
      <p:cxnSp>
        <p:nvCxnSpPr>
          <p:cNvPr id="187434" name="AutoShape 42"/>
          <p:cNvCxnSpPr>
            <a:cxnSpLocks noChangeShapeType="1"/>
            <a:stCxn id="187407" idx="7"/>
            <a:endCxn id="187432" idx="4"/>
          </p:cNvCxnSpPr>
          <p:nvPr/>
        </p:nvCxnSpPr>
        <p:spPr bwMode="auto">
          <a:xfrm flipV="1">
            <a:off x="8777289" y="1589089"/>
            <a:ext cx="288925" cy="415925"/>
          </a:xfrm>
          <a:prstGeom prst="straightConnector1">
            <a:avLst/>
          </a:prstGeom>
          <a:noFill/>
          <a:ln w="9525">
            <a:solidFill>
              <a:schemeClr val="tx1"/>
            </a:solidFill>
            <a:round/>
            <a:headEnd/>
            <a:tailEnd/>
          </a:ln>
          <a:effectLst/>
        </p:spPr>
      </p:cxnSp>
      <p:cxnSp>
        <p:nvCxnSpPr>
          <p:cNvPr id="187435" name="AutoShape 43"/>
          <p:cNvCxnSpPr>
            <a:cxnSpLocks noChangeShapeType="1"/>
            <a:stCxn id="187406" idx="2"/>
            <a:endCxn id="187405" idx="6"/>
          </p:cNvCxnSpPr>
          <p:nvPr/>
        </p:nvCxnSpPr>
        <p:spPr bwMode="auto">
          <a:xfrm flipH="1">
            <a:off x="5410200" y="4670425"/>
            <a:ext cx="1117600" cy="0"/>
          </a:xfrm>
          <a:prstGeom prst="straightConnector1">
            <a:avLst/>
          </a:prstGeom>
          <a:noFill/>
          <a:ln w="9525">
            <a:solidFill>
              <a:schemeClr val="tx1"/>
            </a:solidFill>
            <a:round/>
            <a:headEnd/>
            <a:tailEnd/>
          </a:ln>
          <a:effectLst/>
        </p:spPr>
      </p:cxnSp>
      <p:cxnSp>
        <p:nvCxnSpPr>
          <p:cNvPr id="187436" name="AutoShape 44"/>
          <p:cNvCxnSpPr>
            <a:cxnSpLocks noChangeShapeType="1"/>
            <a:stCxn id="187396" idx="6"/>
            <a:endCxn id="187400" idx="1"/>
          </p:cNvCxnSpPr>
          <p:nvPr/>
        </p:nvCxnSpPr>
        <p:spPr bwMode="auto">
          <a:xfrm>
            <a:off x="2528889" y="3589338"/>
            <a:ext cx="992187" cy="577850"/>
          </a:xfrm>
          <a:prstGeom prst="straightConnector1">
            <a:avLst/>
          </a:prstGeom>
          <a:noFill/>
          <a:ln w="9525">
            <a:solidFill>
              <a:schemeClr val="tx1"/>
            </a:solidFill>
            <a:round/>
            <a:headEnd/>
            <a:tailEnd/>
          </a:ln>
          <a:effectLst/>
        </p:spPr>
      </p:cxnSp>
      <p:sp>
        <p:nvSpPr>
          <p:cNvPr id="187437" name="Text Box 45"/>
          <p:cNvSpPr txBox="1">
            <a:spLocks noChangeArrowheads="1"/>
          </p:cNvSpPr>
          <p:nvPr/>
        </p:nvSpPr>
        <p:spPr bwMode="auto">
          <a:xfrm>
            <a:off x="8112125" y="2565401"/>
            <a:ext cx="1746250" cy="366713"/>
          </a:xfrm>
          <a:prstGeom prst="rect">
            <a:avLst/>
          </a:prstGeom>
          <a:noFill/>
          <a:ln w="9525">
            <a:noFill/>
            <a:miter lim="800000"/>
            <a:headEnd/>
            <a:tailEnd/>
          </a:ln>
          <a:effectLst/>
        </p:spPr>
        <p:txBody>
          <a:bodyPr wrap="none">
            <a:spAutoFit/>
          </a:bodyPr>
          <a:lstStyle/>
          <a:p>
            <a:pPr algn="l" eaLnBrk="0" hangingPunct="0"/>
            <a:r>
              <a:rPr lang="de-DE">
                <a:latin typeface="Arial" pitchFamily="34" charset="0"/>
              </a:rPr>
              <a:t>Path: M, K, I, G</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a:t>A simple example: Dynamic </a:t>
            </a:r>
            <a:r>
              <a:rPr lang="en-US" dirty="0"/>
              <a:t>Source Routing III</a:t>
            </a:r>
          </a:p>
        </p:txBody>
      </p:sp>
      <p:sp>
        <p:nvSpPr>
          <p:cNvPr id="117763" name="Rectangle 3"/>
          <p:cNvSpPr>
            <a:spLocks noGrp="1" noChangeArrowheads="1"/>
          </p:cNvSpPr>
          <p:nvPr>
            <p:ph idx="1"/>
          </p:nvPr>
        </p:nvSpPr>
        <p:spPr/>
        <p:txBody>
          <a:bodyPr/>
          <a:lstStyle/>
          <a:p>
            <a:r>
              <a:rPr lang="en-US"/>
              <a:t>Maintaining paths</a:t>
            </a:r>
          </a:p>
          <a:p>
            <a:pPr lvl="1"/>
            <a:r>
              <a:rPr lang="en-US"/>
              <a:t>after sending a packet</a:t>
            </a:r>
          </a:p>
          <a:p>
            <a:pPr lvl="2"/>
            <a:r>
              <a:rPr lang="en-US"/>
              <a:t>wait for a layer 2 acknowledgement (if applicable)</a:t>
            </a:r>
          </a:p>
          <a:p>
            <a:pPr lvl="2"/>
            <a:r>
              <a:rPr lang="en-US"/>
              <a:t>listen into the medium to detect if other stations forward the packet (if possible)</a:t>
            </a:r>
          </a:p>
          <a:p>
            <a:pPr lvl="2"/>
            <a:r>
              <a:rPr lang="en-US"/>
              <a:t>request an explicit acknowledgement</a:t>
            </a:r>
          </a:p>
          <a:p>
            <a:pPr lvl="1"/>
            <a:r>
              <a:rPr lang="en-US"/>
              <a:t>if a station encounters problems it can inform the sender of a packet or look-up a new path locally</a:t>
            </a:r>
          </a:p>
          <a:p>
            <a:pPr lvl="2"/>
            <a:endParaRPr lang="en-US"/>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Interference-based routing</a:t>
            </a:r>
          </a:p>
        </p:txBody>
      </p:sp>
      <p:sp>
        <p:nvSpPr>
          <p:cNvPr id="129027" name="Rectangle 3"/>
          <p:cNvSpPr>
            <a:spLocks noGrp="1" noChangeArrowheads="1"/>
          </p:cNvSpPr>
          <p:nvPr>
            <p:ph idx="1"/>
          </p:nvPr>
        </p:nvSpPr>
        <p:spPr/>
        <p:txBody>
          <a:bodyPr/>
          <a:lstStyle/>
          <a:p>
            <a:r>
              <a:rPr lang="en-US"/>
              <a:t>Routing based on assumptions about interference between signals</a:t>
            </a:r>
          </a:p>
        </p:txBody>
      </p:sp>
      <p:sp>
        <p:nvSpPr>
          <p:cNvPr id="53"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29080" name="AutoShape 56"/>
          <p:cNvSpPr>
            <a:spLocks noChangeArrowheads="1"/>
          </p:cNvSpPr>
          <p:nvPr/>
        </p:nvSpPr>
        <p:spPr bwMode="auto">
          <a:xfrm rot="3662509">
            <a:off x="7124700" y="3543300"/>
            <a:ext cx="381000" cy="762000"/>
          </a:xfrm>
          <a:prstGeom prst="upDownArrow">
            <a:avLst>
              <a:gd name="adj1" fmla="val 50000"/>
              <a:gd name="adj2" fmla="val 40000"/>
            </a:avLst>
          </a:prstGeom>
          <a:solidFill>
            <a:srgbClr val="FFFF00"/>
          </a:solidFill>
          <a:ln w="9525">
            <a:noFill/>
            <a:miter lim="800000"/>
            <a:headEnd/>
            <a:tailEnd/>
          </a:ln>
          <a:effectLst/>
        </p:spPr>
        <p:txBody>
          <a:bodyPr wrap="none" anchor="ctr"/>
          <a:lstStyle/>
          <a:p>
            <a:endParaRPr lang="en-US"/>
          </a:p>
        </p:txBody>
      </p:sp>
      <p:sp>
        <p:nvSpPr>
          <p:cNvPr id="129075" name="AutoShape 51"/>
          <p:cNvSpPr>
            <a:spLocks noChangeArrowheads="1"/>
          </p:cNvSpPr>
          <p:nvPr/>
        </p:nvSpPr>
        <p:spPr bwMode="auto">
          <a:xfrm rot="1747729">
            <a:off x="4914900" y="3262313"/>
            <a:ext cx="381000" cy="842962"/>
          </a:xfrm>
          <a:prstGeom prst="upDownArrow">
            <a:avLst>
              <a:gd name="adj1" fmla="val 38880"/>
              <a:gd name="adj2" fmla="val 63753"/>
            </a:avLst>
          </a:prstGeom>
          <a:solidFill>
            <a:srgbClr val="FFFF00"/>
          </a:solidFill>
          <a:ln w="9525">
            <a:noFill/>
            <a:miter lim="800000"/>
            <a:headEnd/>
            <a:tailEnd/>
          </a:ln>
          <a:effectLst/>
        </p:spPr>
        <p:txBody>
          <a:bodyPr wrap="none" anchor="ctr"/>
          <a:lstStyle/>
          <a:p>
            <a:endParaRPr lang="en-US"/>
          </a:p>
        </p:txBody>
      </p:sp>
      <p:sp>
        <p:nvSpPr>
          <p:cNvPr id="129076" name="AutoShape 52"/>
          <p:cNvSpPr>
            <a:spLocks noChangeArrowheads="1"/>
          </p:cNvSpPr>
          <p:nvPr/>
        </p:nvSpPr>
        <p:spPr bwMode="auto">
          <a:xfrm rot="-3027158">
            <a:off x="5849938" y="3073401"/>
            <a:ext cx="381000" cy="1279525"/>
          </a:xfrm>
          <a:prstGeom prst="upDownArrow">
            <a:avLst>
              <a:gd name="adj1" fmla="val 50000"/>
              <a:gd name="adj2" fmla="val 67167"/>
            </a:avLst>
          </a:prstGeom>
          <a:solidFill>
            <a:srgbClr val="FFFF00"/>
          </a:solidFill>
          <a:ln w="9525">
            <a:noFill/>
            <a:miter lim="800000"/>
            <a:headEnd/>
            <a:tailEnd/>
          </a:ln>
          <a:effectLst/>
        </p:spPr>
        <p:txBody>
          <a:bodyPr wrap="none" anchor="ctr"/>
          <a:lstStyle/>
          <a:p>
            <a:endParaRPr lang="en-US"/>
          </a:p>
        </p:txBody>
      </p:sp>
      <p:sp>
        <p:nvSpPr>
          <p:cNvPr id="129077" name="AutoShape 53"/>
          <p:cNvSpPr>
            <a:spLocks noChangeArrowheads="1"/>
          </p:cNvSpPr>
          <p:nvPr/>
        </p:nvSpPr>
        <p:spPr bwMode="auto">
          <a:xfrm rot="-3602072">
            <a:off x="8240713" y="3484563"/>
            <a:ext cx="381000" cy="914400"/>
          </a:xfrm>
          <a:prstGeom prst="upDownArrow">
            <a:avLst>
              <a:gd name="adj1" fmla="val 50000"/>
              <a:gd name="adj2" fmla="val 48000"/>
            </a:avLst>
          </a:prstGeom>
          <a:solidFill>
            <a:srgbClr val="FFFF00"/>
          </a:solidFill>
          <a:ln w="9525">
            <a:noFill/>
            <a:miter lim="800000"/>
            <a:headEnd/>
            <a:tailEnd/>
          </a:ln>
          <a:effectLst/>
        </p:spPr>
        <p:txBody>
          <a:bodyPr wrap="none" anchor="ctr"/>
          <a:lstStyle/>
          <a:p>
            <a:endParaRPr lang="en-US"/>
          </a:p>
        </p:txBody>
      </p:sp>
      <p:sp>
        <p:nvSpPr>
          <p:cNvPr id="129078" name="AutoShape 54"/>
          <p:cNvSpPr>
            <a:spLocks noChangeArrowheads="1"/>
          </p:cNvSpPr>
          <p:nvPr/>
        </p:nvSpPr>
        <p:spPr bwMode="auto">
          <a:xfrm rot="5400000">
            <a:off x="8124825" y="346075"/>
            <a:ext cx="381000" cy="1752600"/>
          </a:xfrm>
          <a:prstGeom prst="upDownArrow">
            <a:avLst>
              <a:gd name="adj1" fmla="val 50000"/>
              <a:gd name="adj2" fmla="val 92000"/>
            </a:avLst>
          </a:prstGeom>
          <a:solidFill>
            <a:srgbClr val="FFFF00"/>
          </a:solidFill>
          <a:ln w="9525">
            <a:noFill/>
            <a:miter lim="800000"/>
            <a:headEnd/>
            <a:tailEnd/>
          </a:ln>
          <a:effectLst/>
        </p:spPr>
        <p:txBody>
          <a:bodyPr wrap="none" anchor="ctr"/>
          <a:lstStyle/>
          <a:p>
            <a:endParaRPr lang="en-US"/>
          </a:p>
        </p:txBody>
      </p:sp>
      <p:sp>
        <p:nvSpPr>
          <p:cNvPr id="129028" name="Oval 4"/>
          <p:cNvSpPr>
            <a:spLocks noChangeArrowheads="1"/>
          </p:cNvSpPr>
          <p:nvPr/>
        </p:nvSpPr>
        <p:spPr bwMode="auto">
          <a:xfrm>
            <a:off x="2667000" y="2819400"/>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S</a:t>
            </a:r>
            <a:r>
              <a:rPr lang="en-US" sz="1600" baseline="-25000">
                <a:latin typeface="Arial" pitchFamily="34" charset="0"/>
              </a:rPr>
              <a:t>1</a:t>
            </a:r>
            <a:endParaRPr lang="en-US" sz="1600">
              <a:latin typeface="Arial" pitchFamily="34" charset="0"/>
            </a:endParaRPr>
          </a:p>
        </p:txBody>
      </p:sp>
      <p:sp>
        <p:nvSpPr>
          <p:cNvPr id="129029" name="Oval 5"/>
          <p:cNvSpPr>
            <a:spLocks noChangeArrowheads="1"/>
          </p:cNvSpPr>
          <p:nvPr/>
        </p:nvSpPr>
        <p:spPr bwMode="auto">
          <a:xfrm>
            <a:off x="4648200" y="4038600"/>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5</a:t>
            </a:r>
            <a:endParaRPr lang="en-US" sz="1600">
              <a:latin typeface="Arial" pitchFamily="34" charset="0"/>
            </a:endParaRPr>
          </a:p>
        </p:txBody>
      </p:sp>
      <p:sp>
        <p:nvSpPr>
          <p:cNvPr id="129030" name="Oval 6"/>
          <p:cNvSpPr>
            <a:spLocks noChangeArrowheads="1"/>
          </p:cNvSpPr>
          <p:nvPr/>
        </p:nvSpPr>
        <p:spPr bwMode="auto">
          <a:xfrm>
            <a:off x="5029200" y="2819400"/>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3</a:t>
            </a:r>
            <a:endParaRPr lang="en-US" sz="1600">
              <a:latin typeface="Arial" pitchFamily="34" charset="0"/>
            </a:endParaRPr>
          </a:p>
        </p:txBody>
      </p:sp>
      <p:sp>
        <p:nvSpPr>
          <p:cNvPr id="129031" name="Oval 7"/>
          <p:cNvSpPr>
            <a:spLocks noChangeArrowheads="1"/>
          </p:cNvSpPr>
          <p:nvPr/>
        </p:nvSpPr>
        <p:spPr bwMode="auto">
          <a:xfrm>
            <a:off x="7543800" y="3276600"/>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4</a:t>
            </a:r>
            <a:endParaRPr lang="en-US" sz="1600">
              <a:latin typeface="Arial" pitchFamily="34" charset="0"/>
            </a:endParaRPr>
          </a:p>
        </p:txBody>
      </p:sp>
      <p:sp>
        <p:nvSpPr>
          <p:cNvPr id="129032" name="Oval 8"/>
          <p:cNvSpPr>
            <a:spLocks noChangeArrowheads="1"/>
          </p:cNvSpPr>
          <p:nvPr/>
        </p:nvSpPr>
        <p:spPr bwMode="auto">
          <a:xfrm>
            <a:off x="4724400" y="1828800"/>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1</a:t>
            </a:r>
            <a:endParaRPr lang="en-US" sz="1600">
              <a:latin typeface="Arial" pitchFamily="34" charset="0"/>
            </a:endParaRPr>
          </a:p>
        </p:txBody>
      </p:sp>
      <p:sp>
        <p:nvSpPr>
          <p:cNvPr id="129033" name="Oval 9"/>
          <p:cNvSpPr>
            <a:spLocks noChangeArrowheads="1"/>
          </p:cNvSpPr>
          <p:nvPr/>
        </p:nvSpPr>
        <p:spPr bwMode="auto">
          <a:xfrm>
            <a:off x="6934200" y="1981200"/>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2</a:t>
            </a:r>
            <a:endParaRPr lang="en-US" sz="1600">
              <a:latin typeface="Arial" pitchFamily="34" charset="0"/>
            </a:endParaRPr>
          </a:p>
        </p:txBody>
      </p:sp>
      <p:sp>
        <p:nvSpPr>
          <p:cNvPr id="129035" name="Oval 11"/>
          <p:cNvSpPr>
            <a:spLocks noChangeArrowheads="1"/>
          </p:cNvSpPr>
          <p:nvPr/>
        </p:nvSpPr>
        <p:spPr bwMode="auto">
          <a:xfrm>
            <a:off x="8839200" y="2438400"/>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R</a:t>
            </a:r>
            <a:r>
              <a:rPr lang="en-US" sz="1600" baseline="-25000">
                <a:latin typeface="Arial" pitchFamily="34" charset="0"/>
              </a:rPr>
              <a:t>1</a:t>
            </a:r>
            <a:endParaRPr lang="en-US" sz="1600">
              <a:latin typeface="Arial" pitchFamily="34" charset="0"/>
            </a:endParaRPr>
          </a:p>
        </p:txBody>
      </p:sp>
      <p:sp>
        <p:nvSpPr>
          <p:cNvPr id="129036" name="Oval 12"/>
          <p:cNvSpPr>
            <a:spLocks noChangeArrowheads="1"/>
          </p:cNvSpPr>
          <p:nvPr/>
        </p:nvSpPr>
        <p:spPr bwMode="auto">
          <a:xfrm>
            <a:off x="8686800" y="4038600"/>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R</a:t>
            </a:r>
            <a:r>
              <a:rPr lang="en-US" sz="1600" baseline="-25000">
                <a:latin typeface="Arial" pitchFamily="34" charset="0"/>
              </a:rPr>
              <a:t>2</a:t>
            </a:r>
            <a:endParaRPr lang="en-US" sz="1600">
              <a:latin typeface="Arial" pitchFamily="34" charset="0"/>
            </a:endParaRPr>
          </a:p>
        </p:txBody>
      </p:sp>
      <p:sp>
        <p:nvSpPr>
          <p:cNvPr id="129037" name="Oval 13"/>
          <p:cNvSpPr>
            <a:spLocks noChangeArrowheads="1"/>
          </p:cNvSpPr>
          <p:nvPr/>
        </p:nvSpPr>
        <p:spPr bwMode="auto">
          <a:xfrm>
            <a:off x="6477000" y="4038600"/>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6</a:t>
            </a:r>
            <a:endParaRPr lang="en-US" sz="1600">
              <a:latin typeface="Arial" pitchFamily="34" charset="0"/>
            </a:endParaRPr>
          </a:p>
        </p:txBody>
      </p:sp>
      <p:sp>
        <p:nvSpPr>
          <p:cNvPr id="129038" name="Oval 14"/>
          <p:cNvSpPr>
            <a:spLocks noChangeArrowheads="1"/>
          </p:cNvSpPr>
          <p:nvPr/>
        </p:nvSpPr>
        <p:spPr bwMode="auto">
          <a:xfrm>
            <a:off x="6019800" y="5105400"/>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8</a:t>
            </a:r>
            <a:endParaRPr lang="en-US" sz="1600">
              <a:latin typeface="Arial" pitchFamily="34" charset="0"/>
            </a:endParaRPr>
          </a:p>
        </p:txBody>
      </p:sp>
      <p:sp>
        <p:nvSpPr>
          <p:cNvPr id="129039" name="Oval 15"/>
          <p:cNvSpPr>
            <a:spLocks noChangeArrowheads="1"/>
          </p:cNvSpPr>
          <p:nvPr/>
        </p:nvSpPr>
        <p:spPr bwMode="auto">
          <a:xfrm>
            <a:off x="2819400" y="4267200"/>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S</a:t>
            </a:r>
            <a:r>
              <a:rPr lang="en-US" sz="1600" baseline="-25000">
                <a:latin typeface="Arial" pitchFamily="34" charset="0"/>
              </a:rPr>
              <a:t>2</a:t>
            </a:r>
            <a:endParaRPr lang="en-US" sz="1600">
              <a:latin typeface="Arial" pitchFamily="34" charset="0"/>
            </a:endParaRPr>
          </a:p>
        </p:txBody>
      </p:sp>
      <p:sp>
        <p:nvSpPr>
          <p:cNvPr id="129040" name="Oval 16"/>
          <p:cNvSpPr>
            <a:spLocks noChangeArrowheads="1"/>
          </p:cNvSpPr>
          <p:nvPr/>
        </p:nvSpPr>
        <p:spPr bwMode="auto">
          <a:xfrm>
            <a:off x="7620000" y="5029200"/>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9</a:t>
            </a:r>
            <a:endParaRPr lang="en-US" sz="1600">
              <a:latin typeface="Arial" pitchFamily="34" charset="0"/>
            </a:endParaRPr>
          </a:p>
        </p:txBody>
      </p:sp>
      <p:sp>
        <p:nvSpPr>
          <p:cNvPr id="129041" name="Oval 17"/>
          <p:cNvSpPr>
            <a:spLocks noChangeArrowheads="1"/>
          </p:cNvSpPr>
          <p:nvPr/>
        </p:nvSpPr>
        <p:spPr bwMode="auto">
          <a:xfrm>
            <a:off x="4495800" y="5257800"/>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pitchFamily="34" charset="0"/>
              </a:rPr>
              <a:t>N</a:t>
            </a:r>
            <a:r>
              <a:rPr lang="en-US" sz="1600" baseline="-25000">
                <a:latin typeface="Arial" pitchFamily="34" charset="0"/>
              </a:rPr>
              <a:t>7</a:t>
            </a:r>
            <a:endParaRPr lang="en-US" sz="1600">
              <a:latin typeface="Arial" pitchFamily="34" charset="0"/>
            </a:endParaRPr>
          </a:p>
        </p:txBody>
      </p:sp>
      <p:cxnSp>
        <p:nvCxnSpPr>
          <p:cNvPr id="129042" name="AutoShape 18"/>
          <p:cNvCxnSpPr>
            <a:cxnSpLocks noChangeShapeType="1"/>
            <a:stCxn id="129028" idx="6"/>
            <a:endCxn id="129030" idx="2"/>
          </p:cNvCxnSpPr>
          <p:nvPr/>
        </p:nvCxnSpPr>
        <p:spPr bwMode="auto">
          <a:xfrm>
            <a:off x="3200400" y="3086100"/>
            <a:ext cx="1828800" cy="0"/>
          </a:xfrm>
          <a:prstGeom prst="straightConnector1">
            <a:avLst/>
          </a:prstGeom>
          <a:noFill/>
          <a:ln w="9525">
            <a:solidFill>
              <a:schemeClr val="tx1"/>
            </a:solidFill>
            <a:round/>
            <a:headEnd type="triangle" w="med" len="med"/>
            <a:tailEnd type="triangle" w="med" len="med"/>
          </a:ln>
          <a:effectLst/>
        </p:spPr>
      </p:cxnSp>
      <p:grpSp>
        <p:nvGrpSpPr>
          <p:cNvPr id="129082" name="Group 58"/>
          <p:cNvGrpSpPr>
            <a:grpSpLocks/>
          </p:cNvGrpSpPr>
          <p:nvPr/>
        </p:nvGrpSpPr>
        <p:grpSpPr bwMode="auto">
          <a:xfrm>
            <a:off x="2438401" y="5486401"/>
            <a:ext cx="2251075" cy="581025"/>
            <a:chOff x="192" y="3408"/>
            <a:chExt cx="1418" cy="366"/>
          </a:xfrm>
        </p:grpSpPr>
        <p:sp>
          <p:nvSpPr>
            <p:cNvPr id="129043" name="Line 19"/>
            <p:cNvSpPr>
              <a:spLocks noChangeShapeType="1"/>
            </p:cNvSpPr>
            <p:nvPr/>
          </p:nvSpPr>
          <p:spPr bwMode="auto">
            <a:xfrm>
              <a:off x="240" y="3504"/>
              <a:ext cx="336"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29044" name="Text Box 20"/>
            <p:cNvSpPr txBox="1">
              <a:spLocks noChangeArrowheads="1"/>
            </p:cNvSpPr>
            <p:nvPr/>
          </p:nvSpPr>
          <p:spPr bwMode="auto">
            <a:xfrm>
              <a:off x="192" y="3408"/>
              <a:ext cx="1418" cy="366"/>
            </a:xfrm>
            <a:prstGeom prst="rect">
              <a:avLst/>
            </a:prstGeom>
            <a:noFill/>
            <a:ln w="9525">
              <a:noFill/>
              <a:miter lim="800000"/>
              <a:headEnd/>
              <a:tailEnd/>
            </a:ln>
            <a:effectLst/>
          </p:spPr>
          <p:txBody>
            <a:bodyPr wrap="none">
              <a:spAutoFit/>
            </a:bodyPr>
            <a:lstStyle/>
            <a:p>
              <a:pPr eaLnBrk="0" hangingPunct="0"/>
              <a:r>
                <a:rPr lang="en-US" sz="1600">
                  <a:latin typeface="Arial" pitchFamily="34" charset="0"/>
                </a:rPr>
                <a:t>neighbors</a:t>
              </a:r>
            </a:p>
            <a:p>
              <a:pPr eaLnBrk="0" hangingPunct="0"/>
              <a:r>
                <a:rPr lang="en-US" sz="1600">
                  <a:latin typeface="Arial" pitchFamily="34" charset="0"/>
                </a:rPr>
                <a:t>(i.e. within radio range)</a:t>
              </a:r>
            </a:p>
          </p:txBody>
        </p:sp>
      </p:grpSp>
      <p:cxnSp>
        <p:nvCxnSpPr>
          <p:cNvPr id="129045" name="AutoShape 21"/>
          <p:cNvCxnSpPr>
            <a:cxnSpLocks noChangeShapeType="1"/>
            <a:stCxn id="129032" idx="4"/>
            <a:endCxn id="129030" idx="1"/>
          </p:cNvCxnSpPr>
          <p:nvPr/>
        </p:nvCxnSpPr>
        <p:spPr bwMode="auto">
          <a:xfrm>
            <a:off x="4991100" y="2362200"/>
            <a:ext cx="115888" cy="534988"/>
          </a:xfrm>
          <a:prstGeom prst="straightConnector1">
            <a:avLst/>
          </a:prstGeom>
          <a:noFill/>
          <a:ln w="9525">
            <a:solidFill>
              <a:schemeClr val="tx1"/>
            </a:solidFill>
            <a:round/>
            <a:headEnd type="triangle" w="med" len="med"/>
            <a:tailEnd type="triangle" w="med" len="med"/>
          </a:ln>
          <a:effectLst/>
        </p:spPr>
      </p:cxnSp>
      <p:cxnSp>
        <p:nvCxnSpPr>
          <p:cNvPr id="129047" name="AutoShape 23"/>
          <p:cNvCxnSpPr>
            <a:cxnSpLocks noChangeShapeType="1"/>
            <a:stCxn id="129030" idx="7"/>
            <a:endCxn id="129033" idx="3"/>
          </p:cNvCxnSpPr>
          <p:nvPr/>
        </p:nvCxnSpPr>
        <p:spPr bwMode="auto">
          <a:xfrm flipV="1">
            <a:off x="5484814" y="2436814"/>
            <a:ext cx="1527175" cy="460375"/>
          </a:xfrm>
          <a:prstGeom prst="straightConnector1">
            <a:avLst/>
          </a:prstGeom>
          <a:noFill/>
          <a:ln w="9525">
            <a:solidFill>
              <a:schemeClr val="tx1"/>
            </a:solidFill>
            <a:round/>
            <a:headEnd type="triangle" w="med" len="med"/>
            <a:tailEnd type="triangle" w="med" len="med"/>
          </a:ln>
          <a:effectLst/>
        </p:spPr>
      </p:cxnSp>
      <p:cxnSp>
        <p:nvCxnSpPr>
          <p:cNvPr id="129048" name="AutoShape 24"/>
          <p:cNvCxnSpPr>
            <a:cxnSpLocks noChangeShapeType="1"/>
            <a:stCxn id="129030" idx="6"/>
            <a:endCxn id="129031" idx="2"/>
          </p:cNvCxnSpPr>
          <p:nvPr/>
        </p:nvCxnSpPr>
        <p:spPr bwMode="auto">
          <a:xfrm>
            <a:off x="5562600" y="3086100"/>
            <a:ext cx="1981200" cy="457200"/>
          </a:xfrm>
          <a:prstGeom prst="straightConnector1">
            <a:avLst/>
          </a:prstGeom>
          <a:noFill/>
          <a:ln w="9525">
            <a:solidFill>
              <a:schemeClr val="tx1"/>
            </a:solidFill>
            <a:round/>
            <a:headEnd type="triangle" w="med" len="med"/>
            <a:tailEnd type="triangle" w="med" len="med"/>
          </a:ln>
          <a:effectLst/>
        </p:spPr>
      </p:cxnSp>
      <p:cxnSp>
        <p:nvCxnSpPr>
          <p:cNvPr id="129049" name="AutoShape 25"/>
          <p:cNvCxnSpPr>
            <a:cxnSpLocks noChangeShapeType="1"/>
            <a:stCxn id="129033" idx="6"/>
            <a:endCxn id="129035" idx="1"/>
          </p:cNvCxnSpPr>
          <p:nvPr/>
        </p:nvCxnSpPr>
        <p:spPr bwMode="auto">
          <a:xfrm>
            <a:off x="7467600" y="2247900"/>
            <a:ext cx="1449388" cy="268288"/>
          </a:xfrm>
          <a:prstGeom prst="straightConnector1">
            <a:avLst/>
          </a:prstGeom>
          <a:noFill/>
          <a:ln w="9525">
            <a:solidFill>
              <a:schemeClr val="tx1"/>
            </a:solidFill>
            <a:round/>
            <a:headEnd type="triangle" w="med" len="med"/>
            <a:tailEnd type="triangle" w="med" len="med"/>
          </a:ln>
          <a:effectLst/>
        </p:spPr>
      </p:cxnSp>
      <p:cxnSp>
        <p:nvCxnSpPr>
          <p:cNvPr id="129051" name="AutoShape 27"/>
          <p:cNvCxnSpPr>
            <a:cxnSpLocks noChangeShapeType="1"/>
            <a:stCxn id="129032" idx="6"/>
            <a:endCxn id="129033" idx="2"/>
          </p:cNvCxnSpPr>
          <p:nvPr/>
        </p:nvCxnSpPr>
        <p:spPr bwMode="auto">
          <a:xfrm>
            <a:off x="5257800" y="2095500"/>
            <a:ext cx="1676400" cy="152400"/>
          </a:xfrm>
          <a:prstGeom prst="straightConnector1">
            <a:avLst/>
          </a:prstGeom>
          <a:noFill/>
          <a:ln w="9525">
            <a:solidFill>
              <a:schemeClr val="tx1"/>
            </a:solidFill>
            <a:round/>
            <a:headEnd type="triangle" w="med" len="med"/>
            <a:tailEnd type="triangle" w="med" len="med"/>
          </a:ln>
          <a:effectLst/>
        </p:spPr>
      </p:cxnSp>
      <p:cxnSp>
        <p:nvCxnSpPr>
          <p:cNvPr id="129052" name="AutoShape 28"/>
          <p:cNvCxnSpPr>
            <a:cxnSpLocks noChangeShapeType="1"/>
            <a:stCxn id="129039" idx="6"/>
            <a:endCxn id="129029" idx="2"/>
          </p:cNvCxnSpPr>
          <p:nvPr/>
        </p:nvCxnSpPr>
        <p:spPr bwMode="auto">
          <a:xfrm flipV="1">
            <a:off x="3352800" y="4305300"/>
            <a:ext cx="1295400" cy="228600"/>
          </a:xfrm>
          <a:prstGeom prst="straightConnector1">
            <a:avLst/>
          </a:prstGeom>
          <a:noFill/>
          <a:ln w="9525">
            <a:solidFill>
              <a:schemeClr val="tx1"/>
            </a:solidFill>
            <a:round/>
            <a:headEnd type="triangle" w="med" len="med"/>
            <a:tailEnd type="triangle" w="med" len="med"/>
          </a:ln>
          <a:effectLst/>
        </p:spPr>
      </p:cxnSp>
      <p:cxnSp>
        <p:nvCxnSpPr>
          <p:cNvPr id="129053" name="AutoShape 29"/>
          <p:cNvCxnSpPr>
            <a:cxnSpLocks noChangeShapeType="1"/>
            <a:stCxn id="129039" idx="5"/>
            <a:endCxn id="129041" idx="1"/>
          </p:cNvCxnSpPr>
          <p:nvPr/>
        </p:nvCxnSpPr>
        <p:spPr bwMode="auto">
          <a:xfrm>
            <a:off x="3275014" y="4722814"/>
            <a:ext cx="1298575" cy="612775"/>
          </a:xfrm>
          <a:prstGeom prst="straightConnector1">
            <a:avLst/>
          </a:prstGeom>
          <a:noFill/>
          <a:ln w="9525">
            <a:solidFill>
              <a:schemeClr val="tx1"/>
            </a:solidFill>
            <a:round/>
            <a:headEnd type="triangle" w="med" len="med"/>
            <a:tailEnd type="triangle" w="med" len="med"/>
          </a:ln>
          <a:effectLst/>
        </p:spPr>
      </p:cxnSp>
      <p:cxnSp>
        <p:nvCxnSpPr>
          <p:cNvPr id="129054" name="AutoShape 30"/>
          <p:cNvCxnSpPr>
            <a:cxnSpLocks noChangeShapeType="1"/>
            <a:stCxn id="129041" idx="6"/>
            <a:endCxn id="129038" idx="2"/>
          </p:cNvCxnSpPr>
          <p:nvPr/>
        </p:nvCxnSpPr>
        <p:spPr bwMode="auto">
          <a:xfrm flipV="1">
            <a:off x="5029200" y="5372100"/>
            <a:ext cx="990600" cy="152400"/>
          </a:xfrm>
          <a:prstGeom prst="straightConnector1">
            <a:avLst/>
          </a:prstGeom>
          <a:noFill/>
          <a:ln w="9525">
            <a:solidFill>
              <a:schemeClr val="tx1"/>
            </a:solidFill>
            <a:round/>
            <a:headEnd type="triangle" w="med" len="med"/>
            <a:tailEnd type="triangle" w="med" len="med"/>
          </a:ln>
          <a:effectLst/>
        </p:spPr>
      </p:cxnSp>
      <p:cxnSp>
        <p:nvCxnSpPr>
          <p:cNvPr id="129055" name="AutoShape 31"/>
          <p:cNvCxnSpPr>
            <a:cxnSpLocks noChangeShapeType="1"/>
            <a:stCxn id="129029" idx="6"/>
            <a:endCxn id="129037" idx="2"/>
          </p:cNvCxnSpPr>
          <p:nvPr/>
        </p:nvCxnSpPr>
        <p:spPr bwMode="auto">
          <a:xfrm>
            <a:off x="5181600" y="4305300"/>
            <a:ext cx="1295400" cy="0"/>
          </a:xfrm>
          <a:prstGeom prst="straightConnector1">
            <a:avLst/>
          </a:prstGeom>
          <a:noFill/>
          <a:ln w="9525">
            <a:solidFill>
              <a:schemeClr val="tx1"/>
            </a:solidFill>
            <a:round/>
            <a:headEnd type="triangle" w="med" len="med"/>
            <a:tailEnd type="triangle" w="med" len="med"/>
          </a:ln>
          <a:effectLst/>
        </p:spPr>
      </p:cxnSp>
      <p:cxnSp>
        <p:nvCxnSpPr>
          <p:cNvPr id="129056" name="AutoShape 32"/>
          <p:cNvCxnSpPr>
            <a:cxnSpLocks noChangeShapeType="1"/>
            <a:stCxn id="129038" idx="6"/>
            <a:endCxn id="129040" idx="2"/>
          </p:cNvCxnSpPr>
          <p:nvPr/>
        </p:nvCxnSpPr>
        <p:spPr bwMode="auto">
          <a:xfrm flipV="1">
            <a:off x="6553200" y="5295900"/>
            <a:ext cx="1066800" cy="76200"/>
          </a:xfrm>
          <a:prstGeom prst="straightConnector1">
            <a:avLst/>
          </a:prstGeom>
          <a:noFill/>
          <a:ln w="9525">
            <a:solidFill>
              <a:schemeClr val="tx1"/>
            </a:solidFill>
            <a:round/>
            <a:headEnd type="triangle" w="med" len="med"/>
            <a:tailEnd type="triangle" w="med" len="med"/>
          </a:ln>
          <a:effectLst/>
        </p:spPr>
      </p:cxnSp>
      <p:cxnSp>
        <p:nvCxnSpPr>
          <p:cNvPr id="129057" name="AutoShape 33"/>
          <p:cNvCxnSpPr>
            <a:cxnSpLocks noChangeShapeType="1"/>
            <a:stCxn id="129037" idx="6"/>
            <a:endCxn id="129036" idx="2"/>
          </p:cNvCxnSpPr>
          <p:nvPr/>
        </p:nvCxnSpPr>
        <p:spPr bwMode="auto">
          <a:xfrm>
            <a:off x="7010400" y="4305300"/>
            <a:ext cx="1676400" cy="0"/>
          </a:xfrm>
          <a:prstGeom prst="straightConnector1">
            <a:avLst/>
          </a:prstGeom>
          <a:noFill/>
          <a:ln w="9525">
            <a:solidFill>
              <a:schemeClr val="tx1"/>
            </a:solidFill>
            <a:round/>
            <a:headEnd type="triangle" w="med" len="med"/>
            <a:tailEnd type="triangle" w="med" len="med"/>
          </a:ln>
          <a:effectLst/>
        </p:spPr>
      </p:cxnSp>
      <p:cxnSp>
        <p:nvCxnSpPr>
          <p:cNvPr id="129058" name="AutoShape 34"/>
          <p:cNvCxnSpPr>
            <a:cxnSpLocks noChangeShapeType="1"/>
            <a:stCxn id="129028" idx="7"/>
            <a:endCxn id="129032" idx="2"/>
          </p:cNvCxnSpPr>
          <p:nvPr/>
        </p:nvCxnSpPr>
        <p:spPr bwMode="auto">
          <a:xfrm flipV="1">
            <a:off x="3122614" y="2095500"/>
            <a:ext cx="1601787" cy="801688"/>
          </a:xfrm>
          <a:prstGeom prst="straightConnector1">
            <a:avLst/>
          </a:prstGeom>
          <a:noFill/>
          <a:ln w="9525">
            <a:solidFill>
              <a:schemeClr val="tx1"/>
            </a:solidFill>
            <a:round/>
            <a:headEnd type="triangle" w="med" len="med"/>
            <a:tailEnd type="triangle" w="med" len="med"/>
          </a:ln>
          <a:effectLst/>
        </p:spPr>
      </p:cxnSp>
      <p:cxnSp>
        <p:nvCxnSpPr>
          <p:cNvPr id="129059" name="AutoShape 35"/>
          <p:cNvCxnSpPr>
            <a:cxnSpLocks noChangeShapeType="1"/>
            <a:stCxn id="129040" idx="7"/>
            <a:endCxn id="129036" idx="3"/>
          </p:cNvCxnSpPr>
          <p:nvPr/>
        </p:nvCxnSpPr>
        <p:spPr bwMode="auto">
          <a:xfrm flipV="1">
            <a:off x="8075614" y="4494214"/>
            <a:ext cx="688975" cy="612775"/>
          </a:xfrm>
          <a:prstGeom prst="straightConnector1">
            <a:avLst/>
          </a:prstGeom>
          <a:noFill/>
          <a:ln w="9525">
            <a:solidFill>
              <a:schemeClr val="tx1"/>
            </a:solidFill>
            <a:round/>
            <a:headEnd type="triangle" w="med" len="med"/>
            <a:tailEnd type="triangle" w="med" len="med"/>
          </a:ln>
          <a:effectLst/>
        </p:spPr>
      </p:cxnSp>
      <p:cxnSp>
        <p:nvCxnSpPr>
          <p:cNvPr id="129060" name="AutoShape 36"/>
          <p:cNvCxnSpPr>
            <a:cxnSpLocks noChangeShapeType="1"/>
            <a:stCxn id="129029" idx="0"/>
            <a:endCxn id="129030" idx="4"/>
          </p:cNvCxnSpPr>
          <p:nvPr/>
        </p:nvCxnSpPr>
        <p:spPr bwMode="auto">
          <a:xfrm flipV="1">
            <a:off x="4914900" y="3352800"/>
            <a:ext cx="381000" cy="685800"/>
          </a:xfrm>
          <a:prstGeom prst="straightConnector1">
            <a:avLst/>
          </a:prstGeom>
          <a:noFill/>
          <a:ln w="9525">
            <a:solidFill>
              <a:schemeClr val="tx1"/>
            </a:solidFill>
            <a:round/>
            <a:headEnd type="triangle" w="med" len="med"/>
            <a:tailEnd type="triangle" w="med" len="med"/>
          </a:ln>
          <a:effectLst/>
        </p:spPr>
      </p:cxnSp>
      <p:cxnSp>
        <p:nvCxnSpPr>
          <p:cNvPr id="129061" name="AutoShape 37"/>
          <p:cNvCxnSpPr>
            <a:cxnSpLocks noChangeShapeType="1"/>
            <a:stCxn id="129030" idx="5"/>
            <a:endCxn id="129037" idx="1"/>
          </p:cNvCxnSpPr>
          <p:nvPr/>
        </p:nvCxnSpPr>
        <p:spPr bwMode="auto">
          <a:xfrm>
            <a:off x="5484814" y="3275014"/>
            <a:ext cx="1069975" cy="841375"/>
          </a:xfrm>
          <a:prstGeom prst="straightConnector1">
            <a:avLst/>
          </a:prstGeom>
          <a:noFill/>
          <a:ln w="9525">
            <a:solidFill>
              <a:schemeClr val="tx1"/>
            </a:solidFill>
            <a:round/>
            <a:headEnd type="triangle" w="med" len="med"/>
            <a:tailEnd type="triangle" w="med" len="med"/>
          </a:ln>
          <a:effectLst/>
        </p:spPr>
      </p:cxnSp>
      <p:cxnSp>
        <p:nvCxnSpPr>
          <p:cNvPr id="129062" name="AutoShape 38"/>
          <p:cNvCxnSpPr>
            <a:cxnSpLocks noChangeShapeType="1"/>
            <a:stCxn id="129037" idx="7"/>
            <a:endCxn id="129031" idx="3"/>
          </p:cNvCxnSpPr>
          <p:nvPr/>
        </p:nvCxnSpPr>
        <p:spPr bwMode="auto">
          <a:xfrm flipV="1">
            <a:off x="6932614" y="3732214"/>
            <a:ext cx="688975" cy="384175"/>
          </a:xfrm>
          <a:prstGeom prst="straightConnector1">
            <a:avLst/>
          </a:prstGeom>
          <a:noFill/>
          <a:ln w="9525">
            <a:solidFill>
              <a:schemeClr val="tx1"/>
            </a:solidFill>
            <a:round/>
            <a:headEnd type="triangle" w="med" len="med"/>
            <a:tailEnd type="triangle" w="med" len="med"/>
          </a:ln>
          <a:effectLst/>
        </p:spPr>
      </p:cxnSp>
      <p:cxnSp>
        <p:nvCxnSpPr>
          <p:cNvPr id="129063" name="AutoShape 39"/>
          <p:cNvCxnSpPr>
            <a:cxnSpLocks noChangeShapeType="1"/>
            <a:stCxn id="129031" idx="5"/>
            <a:endCxn id="129036" idx="1"/>
          </p:cNvCxnSpPr>
          <p:nvPr/>
        </p:nvCxnSpPr>
        <p:spPr bwMode="auto">
          <a:xfrm>
            <a:off x="7999414" y="3732214"/>
            <a:ext cx="765175" cy="384175"/>
          </a:xfrm>
          <a:prstGeom prst="straightConnector1">
            <a:avLst/>
          </a:prstGeom>
          <a:noFill/>
          <a:ln w="9525">
            <a:solidFill>
              <a:schemeClr val="tx1"/>
            </a:solidFill>
            <a:round/>
            <a:headEnd type="triangle" w="med" len="med"/>
            <a:tailEnd type="triangle" w="med" len="med"/>
          </a:ln>
          <a:effectLst/>
        </p:spPr>
      </p:cxnSp>
      <p:cxnSp>
        <p:nvCxnSpPr>
          <p:cNvPr id="129066" name="AutoShape 42"/>
          <p:cNvCxnSpPr>
            <a:cxnSpLocks noChangeShapeType="1"/>
            <a:stCxn id="129041" idx="0"/>
            <a:endCxn id="129029" idx="4"/>
          </p:cNvCxnSpPr>
          <p:nvPr/>
        </p:nvCxnSpPr>
        <p:spPr bwMode="auto">
          <a:xfrm flipV="1">
            <a:off x="4762500" y="4572000"/>
            <a:ext cx="152400" cy="685800"/>
          </a:xfrm>
          <a:prstGeom prst="straightConnector1">
            <a:avLst/>
          </a:prstGeom>
          <a:noFill/>
          <a:ln w="9525">
            <a:solidFill>
              <a:schemeClr val="tx1"/>
            </a:solidFill>
            <a:round/>
            <a:headEnd type="triangle" w="med" len="med"/>
            <a:tailEnd type="triangle" w="med" len="med"/>
          </a:ln>
          <a:effectLst/>
        </p:spPr>
      </p:cxnSp>
      <p:cxnSp>
        <p:nvCxnSpPr>
          <p:cNvPr id="129067" name="AutoShape 43"/>
          <p:cNvCxnSpPr>
            <a:cxnSpLocks noChangeShapeType="1"/>
            <a:stCxn id="129037" idx="3"/>
            <a:endCxn id="129038" idx="0"/>
          </p:cNvCxnSpPr>
          <p:nvPr/>
        </p:nvCxnSpPr>
        <p:spPr bwMode="auto">
          <a:xfrm flipH="1">
            <a:off x="6286500" y="4494214"/>
            <a:ext cx="268288" cy="611187"/>
          </a:xfrm>
          <a:prstGeom prst="straightConnector1">
            <a:avLst/>
          </a:prstGeom>
          <a:noFill/>
          <a:ln w="9525">
            <a:solidFill>
              <a:schemeClr val="tx1"/>
            </a:solidFill>
            <a:round/>
            <a:headEnd type="triangle" w="med" len="med"/>
            <a:tailEnd type="triangle" w="med" len="med"/>
          </a:ln>
          <a:effectLst/>
        </p:spPr>
      </p:cxnSp>
      <p:cxnSp>
        <p:nvCxnSpPr>
          <p:cNvPr id="129068" name="AutoShape 44"/>
          <p:cNvCxnSpPr>
            <a:cxnSpLocks noChangeShapeType="1"/>
            <a:stCxn id="129039" idx="0"/>
            <a:endCxn id="129028" idx="4"/>
          </p:cNvCxnSpPr>
          <p:nvPr/>
        </p:nvCxnSpPr>
        <p:spPr bwMode="auto">
          <a:xfrm flipH="1" flipV="1">
            <a:off x="2933700" y="3352800"/>
            <a:ext cx="152400" cy="914400"/>
          </a:xfrm>
          <a:prstGeom prst="straightConnector1">
            <a:avLst/>
          </a:prstGeom>
          <a:noFill/>
          <a:ln w="9525">
            <a:solidFill>
              <a:schemeClr val="tx1"/>
            </a:solidFill>
            <a:round/>
            <a:headEnd type="triangle" w="med" len="med"/>
            <a:tailEnd type="triangle" w="med" len="med"/>
          </a:ln>
          <a:effectLst/>
        </p:spPr>
      </p:cxnSp>
      <p:cxnSp>
        <p:nvCxnSpPr>
          <p:cNvPr id="129069" name="AutoShape 45"/>
          <p:cNvCxnSpPr>
            <a:cxnSpLocks noChangeShapeType="1"/>
            <a:stCxn id="129037" idx="5"/>
            <a:endCxn id="129040" idx="1"/>
          </p:cNvCxnSpPr>
          <p:nvPr/>
        </p:nvCxnSpPr>
        <p:spPr bwMode="auto">
          <a:xfrm>
            <a:off x="6932614" y="4494214"/>
            <a:ext cx="765175" cy="612775"/>
          </a:xfrm>
          <a:prstGeom prst="straightConnector1">
            <a:avLst/>
          </a:prstGeom>
          <a:noFill/>
          <a:ln w="9525">
            <a:solidFill>
              <a:schemeClr val="tx1"/>
            </a:solidFill>
            <a:round/>
            <a:headEnd type="triangle" w="med" len="med"/>
            <a:tailEnd type="triangle" w="med" len="med"/>
          </a:ln>
          <a:effectLst/>
        </p:spPr>
      </p:cxnSp>
      <p:cxnSp>
        <p:nvCxnSpPr>
          <p:cNvPr id="129070" name="AutoShape 46"/>
          <p:cNvCxnSpPr>
            <a:cxnSpLocks noChangeShapeType="1"/>
            <a:stCxn id="129033" idx="5"/>
            <a:endCxn id="129031" idx="0"/>
          </p:cNvCxnSpPr>
          <p:nvPr/>
        </p:nvCxnSpPr>
        <p:spPr bwMode="auto">
          <a:xfrm>
            <a:off x="7389814" y="2436814"/>
            <a:ext cx="420687" cy="839787"/>
          </a:xfrm>
          <a:prstGeom prst="straightConnector1">
            <a:avLst/>
          </a:prstGeom>
          <a:noFill/>
          <a:ln w="9525">
            <a:solidFill>
              <a:schemeClr val="tx1"/>
            </a:solidFill>
            <a:round/>
            <a:headEnd type="triangle" w="med" len="med"/>
            <a:tailEnd type="triangle" w="med" len="med"/>
          </a:ln>
          <a:effectLst/>
        </p:spPr>
      </p:cxnSp>
      <p:sp>
        <p:nvSpPr>
          <p:cNvPr id="129071" name="Freeform 47"/>
          <p:cNvSpPr>
            <a:spLocks/>
          </p:cNvSpPr>
          <p:nvPr/>
        </p:nvSpPr>
        <p:spPr bwMode="auto">
          <a:xfrm>
            <a:off x="3048000" y="2695575"/>
            <a:ext cx="5854700" cy="730250"/>
          </a:xfrm>
          <a:custGeom>
            <a:avLst/>
            <a:gdLst/>
            <a:ahLst/>
            <a:cxnLst>
              <a:cxn ang="0">
                <a:pos x="0" y="174"/>
              </a:cxn>
              <a:cxn ang="0">
                <a:pos x="1352" y="135"/>
              </a:cxn>
              <a:cxn ang="0">
                <a:pos x="2986" y="437"/>
              </a:cxn>
              <a:cxn ang="0">
                <a:pos x="3688" y="0"/>
              </a:cxn>
            </a:cxnLst>
            <a:rect l="0" t="0" r="r" b="b"/>
            <a:pathLst>
              <a:path w="3688" h="460">
                <a:moveTo>
                  <a:pt x="0" y="174"/>
                </a:moveTo>
                <a:cubicBezTo>
                  <a:pt x="225" y="168"/>
                  <a:pt x="854" y="91"/>
                  <a:pt x="1352" y="135"/>
                </a:cubicBezTo>
                <a:cubicBezTo>
                  <a:pt x="1850" y="179"/>
                  <a:pt x="2597" y="460"/>
                  <a:pt x="2986" y="437"/>
                </a:cubicBezTo>
                <a:cubicBezTo>
                  <a:pt x="3375" y="414"/>
                  <a:pt x="3542" y="91"/>
                  <a:pt x="3688" y="0"/>
                </a:cubicBezTo>
              </a:path>
            </a:pathLst>
          </a:custGeom>
          <a:noFill/>
          <a:ln w="38100" cap="flat" cmpd="sng">
            <a:solidFill>
              <a:srgbClr val="FF0000"/>
            </a:solidFill>
            <a:prstDash val="solid"/>
            <a:round/>
            <a:headEnd type="none" w="med" len="med"/>
            <a:tailEnd type="triangle" w="med" len="med"/>
          </a:ln>
          <a:effectLst/>
        </p:spPr>
        <p:txBody>
          <a:bodyPr wrap="none" anchor="ctr"/>
          <a:lstStyle/>
          <a:p>
            <a:endParaRPr lang="en-US"/>
          </a:p>
        </p:txBody>
      </p:sp>
      <p:sp>
        <p:nvSpPr>
          <p:cNvPr id="129072" name="Freeform 48"/>
          <p:cNvSpPr>
            <a:spLocks/>
          </p:cNvSpPr>
          <p:nvPr/>
        </p:nvSpPr>
        <p:spPr bwMode="auto">
          <a:xfrm>
            <a:off x="3200400" y="4191000"/>
            <a:ext cx="5638800" cy="266700"/>
          </a:xfrm>
          <a:custGeom>
            <a:avLst/>
            <a:gdLst/>
            <a:ahLst/>
            <a:cxnLst>
              <a:cxn ang="0">
                <a:pos x="0" y="168"/>
              </a:cxn>
              <a:cxn ang="0">
                <a:pos x="1104" y="24"/>
              </a:cxn>
              <a:cxn ang="0">
                <a:pos x="2256" y="24"/>
              </a:cxn>
              <a:cxn ang="0">
                <a:pos x="3552" y="24"/>
              </a:cxn>
            </a:cxnLst>
            <a:rect l="0" t="0" r="r" b="b"/>
            <a:pathLst>
              <a:path w="3552" h="168">
                <a:moveTo>
                  <a:pt x="0" y="168"/>
                </a:moveTo>
                <a:cubicBezTo>
                  <a:pt x="364" y="108"/>
                  <a:pt x="728" y="48"/>
                  <a:pt x="1104" y="24"/>
                </a:cubicBezTo>
                <a:cubicBezTo>
                  <a:pt x="1480" y="0"/>
                  <a:pt x="1848" y="24"/>
                  <a:pt x="2256" y="24"/>
                </a:cubicBezTo>
                <a:cubicBezTo>
                  <a:pt x="2664" y="24"/>
                  <a:pt x="3108" y="24"/>
                  <a:pt x="3552" y="24"/>
                </a:cubicBezTo>
              </a:path>
            </a:pathLst>
          </a:custGeom>
          <a:noFill/>
          <a:ln w="38100" cap="flat" cmpd="sng">
            <a:solidFill>
              <a:srgbClr val="0000FF"/>
            </a:solidFill>
            <a:prstDash val="solid"/>
            <a:round/>
            <a:headEnd type="none" w="med" len="med"/>
            <a:tailEnd type="triangle" w="med" len="med"/>
          </a:ln>
          <a:effectLst/>
        </p:spPr>
        <p:txBody>
          <a:bodyPr wrap="none" anchor="ctr"/>
          <a:lstStyle/>
          <a:p>
            <a:endParaRPr lang="en-US"/>
          </a:p>
        </p:txBody>
      </p:sp>
      <p:sp>
        <p:nvSpPr>
          <p:cNvPr id="129073" name="Freeform 49"/>
          <p:cNvSpPr>
            <a:spLocks/>
          </p:cNvSpPr>
          <p:nvPr/>
        </p:nvSpPr>
        <p:spPr bwMode="auto">
          <a:xfrm>
            <a:off x="3124200" y="4495800"/>
            <a:ext cx="5791200" cy="1270000"/>
          </a:xfrm>
          <a:custGeom>
            <a:avLst/>
            <a:gdLst/>
            <a:ahLst/>
            <a:cxnLst>
              <a:cxn ang="0">
                <a:pos x="0" y="144"/>
              </a:cxn>
              <a:cxn ang="0">
                <a:pos x="1008" y="720"/>
              </a:cxn>
              <a:cxn ang="0">
                <a:pos x="2016" y="624"/>
              </a:cxn>
              <a:cxn ang="0">
                <a:pos x="3024" y="576"/>
              </a:cxn>
              <a:cxn ang="0">
                <a:pos x="3648" y="0"/>
              </a:cxn>
            </a:cxnLst>
            <a:rect l="0" t="0" r="r" b="b"/>
            <a:pathLst>
              <a:path w="3648" h="800">
                <a:moveTo>
                  <a:pt x="0" y="144"/>
                </a:moveTo>
                <a:cubicBezTo>
                  <a:pt x="336" y="392"/>
                  <a:pt x="672" y="640"/>
                  <a:pt x="1008" y="720"/>
                </a:cubicBezTo>
                <a:cubicBezTo>
                  <a:pt x="1344" y="800"/>
                  <a:pt x="1680" y="648"/>
                  <a:pt x="2016" y="624"/>
                </a:cubicBezTo>
                <a:cubicBezTo>
                  <a:pt x="2352" y="600"/>
                  <a:pt x="2752" y="680"/>
                  <a:pt x="3024" y="576"/>
                </a:cubicBezTo>
                <a:cubicBezTo>
                  <a:pt x="3296" y="472"/>
                  <a:pt x="3472" y="236"/>
                  <a:pt x="3648" y="0"/>
                </a:cubicBezTo>
              </a:path>
            </a:pathLst>
          </a:custGeom>
          <a:noFill/>
          <a:ln w="38100" cap="flat" cmpd="sng">
            <a:solidFill>
              <a:srgbClr val="0000FF"/>
            </a:solidFill>
            <a:prstDash val="sysDot"/>
            <a:round/>
            <a:headEnd type="none" w="med" len="med"/>
            <a:tailEnd type="triangle" w="med" len="med"/>
          </a:ln>
          <a:effectLst/>
        </p:spPr>
        <p:txBody>
          <a:bodyPr wrap="none" anchor="ctr"/>
          <a:lstStyle/>
          <a:p>
            <a:endParaRPr lang="en-US"/>
          </a:p>
        </p:txBody>
      </p:sp>
      <p:sp>
        <p:nvSpPr>
          <p:cNvPr id="129074" name="Freeform 50"/>
          <p:cNvSpPr>
            <a:spLocks/>
          </p:cNvSpPr>
          <p:nvPr/>
        </p:nvSpPr>
        <p:spPr bwMode="auto">
          <a:xfrm>
            <a:off x="2971800" y="1960564"/>
            <a:ext cx="6108700" cy="896937"/>
          </a:xfrm>
          <a:custGeom>
            <a:avLst/>
            <a:gdLst/>
            <a:ahLst/>
            <a:cxnLst>
              <a:cxn ang="0">
                <a:pos x="0" y="565"/>
              </a:cxn>
              <a:cxn ang="0">
                <a:pos x="720" y="85"/>
              </a:cxn>
              <a:cxn ang="0">
                <a:pos x="2099" y="56"/>
              </a:cxn>
              <a:cxn ang="0">
                <a:pos x="3502" y="138"/>
              </a:cxn>
              <a:cxn ang="0">
                <a:pos x="3848" y="321"/>
              </a:cxn>
            </a:cxnLst>
            <a:rect l="0" t="0" r="r" b="b"/>
            <a:pathLst>
              <a:path w="3848" h="565">
                <a:moveTo>
                  <a:pt x="0" y="565"/>
                </a:moveTo>
                <a:cubicBezTo>
                  <a:pt x="184" y="361"/>
                  <a:pt x="370" y="170"/>
                  <a:pt x="720" y="85"/>
                </a:cubicBezTo>
                <a:cubicBezTo>
                  <a:pt x="1070" y="0"/>
                  <a:pt x="1635" y="47"/>
                  <a:pt x="2099" y="56"/>
                </a:cubicBezTo>
                <a:cubicBezTo>
                  <a:pt x="2563" y="65"/>
                  <a:pt x="3211" y="94"/>
                  <a:pt x="3502" y="138"/>
                </a:cubicBezTo>
                <a:cubicBezTo>
                  <a:pt x="3793" y="182"/>
                  <a:pt x="3776" y="283"/>
                  <a:pt x="3848" y="321"/>
                </a:cubicBezTo>
              </a:path>
            </a:pathLst>
          </a:custGeom>
          <a:noFill/>
          <a:ln w="38100" cap="flat" cmpd="sng">
            <a:solidFill>
              <a:srgbClr val="FF0000"/>
            </a:solidFill>
            <a:prstDash val="sysDot"/>
            <a:round/>
            <a:headEnd type="none" w="med" len="med"/>
            <a:tailEnd type="triangle" w="med" len="med"/>
          </a:ln>
          <a:effectLst/>
        </p:spPr>
        <p:txBody>
          <a:bodyPr wrap="none" anchor="ctr"/>
          <a:lstStyle/>
          <a:p>
            <a:endParaRPr lang="en-US"/>
          </a:p>
        </p:txBody>
      </p:sp>
      <p:cxnSp>
        <p:nvCxnSpPr>
          <p:cNvPr id="129081" name="AutoShape 57"/>
          <p:cNvCxnSpPr>
            <a:cxnSpLocks noChangeShapeType="1"/>
            <a:stCxn id="129035" idx="3"/>
            <a:endCxn id="129031" idx="6"/>
          </p:cNvCxnSpPr>
          <p:nvPr/>
        </p:nvCxnSpPr>
        <p:spPr bwMode="auto">
          <a:xfrm flipH="1">
            <a:off x="8077200" y="2894014"/>
            <a:ext cx="839788" cy="649287"/>
          </a:xfrm>
          <a:prstGeom prst="straightConnector1">
            <a:avLst/>
          </a:prstGeom>
          <a:noFill/>
          <a:ln w="9525">
            <a:solidFill>
              <a:schemeClr val="tx1"/>
            </a:solidFill>
            <a:round/>
            <a:headEnd type="triangle" w="med" len="med"/>
            <a:tailEnd type="triangle" w="med" len="med"/>
          </a:ln>
          <a:effectLst/>
        </p:spPr>
      </p:cxn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Example network</a:t>
            </a:r>
          </a:p>
        </p:txBody>
      </p:sp>
      <p:sp>
        <p:nvSpPr>
          <p:cNvPr id="42" name="Footer Placeholder 2"/>
          <p:cNvSpPr>
            <a:spLocks noGrp="1"/>
          </p:cNvSpPr>
          <p:nvPr>
            <p:ph type="ftr" sz="quarter" idx="10"/>
          </p:nvPr>
        </p:nvSpPr>
        <p:spPr/>
        <p:txBody>
          <a:bodyPr/>
          <a:lstStyle/>
          <a:p>
            <a:r>
              <a:rPr lang="en-US" smtClean="0"/>
              <a:t>Prof. Dr.-Ing. Jochen H. Schiller      www.jochenschiller.de       Mobile Communications</a:t>
            </a:r>
            <a:endParaRPr lang="en-US"/>
          </a:p>
        </p:txBody>
      </p:sp>
      <p:pic>
        <p:nvPicPr>
          <p:cNvPr id="105065" name="Picture 617" descr="j0285750"/>
          <p:cNvPicPr>
            <a:picLocks noChangeAspect="1" noChangeArrowheads="1"/>
          </p:cNvPicPr>
          <p:nvPr/>
        </p:nvPicPr>
        <p:blipFill>
          <a:blip r:embed="rId3" cstate="print"/>
          <a:srcRect/>
          <a:stretch>
            <a:fillRect/>
          </a:stretch>
        </p:blipFill>
        <p:spPr bwMode="auto">
          <a:xfrm>
            <a:off x="2739504" y="5394734"/>
            <a:ext cx="1368425" cy="839787"/>
          </a:xfrm>
          <a:prstGeom prst="rect">
            <a:avLst/>
          </a:prstGeom>
          <a:noFill/>
        </p:spPr>
      </p:pic>
      <p:sp>
        <p:nvSpPr>
          <p:cNvPr id="105059" name="Freeform 611"/>
          <p:cNvSpPr>
            <a:spLocks/>
          </p:cNvSpPr>
          <p:nvPr/>
        </p:nvSpPr>
        <p:spPr bwMode="auto">
          <a:xfrm>
            <a:off x="7032104" y="1372009"/>
            <a:ext cx="2916237" cy="3551237"/>
          </a:xfrm>
          <a:custGeom>
            <a:avLst/>
            <a:gdLst/>
            <a:ahLst/>
            <a:cxnLst>
              <a:cxn ang="0">
                <a:pos x="580" y="45"/>
              </a:cxn>
              <a:cxn ang="0">
                <a:pos x="148" y="237"/>
              </a:cxn>
              <a:cxn ang="0">
                <a:pos x="52" y="1149"/>
              </a:cxn>
              <a:cxn ang="0">
                <a:pos x="459" y="1769"/>
              </a:cxn>
              <a:cxn ang="0">
                <a:pos x="896" y="2184"/>
              </a:cxn>
              <a:cxn ang="0">
                <a:pos x="1629" y="2088"/>
              </a:cxn>
              <a:cxn ang="0">
                <a:pos x="1822" y="1466"/>
              </a:cxn>
              <a:cxn ang="0">
                <a:pos x="1540" y="237"/>
              </a:cxn>
              <a:cxn ang="0">
                <a:pos x="580" y="45"/>
              </a:cxn>
            </a:cxnLst>
            <a:rect l="0" t="0" r="r" b="b"/>
            <a:pathLst>
              <a:path w="1837" h="2237">
                <a:moveTo>
                  <a:pt x="580" y="45"/>
                </a:moveTo>
                <a:cubicBezTo>
                  <a:pt x="348" y="45"/>
                  <a:pt x="236" y="53"/>
                  <a:pt x="148" y="237"/>
                </a:cubicBezTo>
                <a:cubicBezTo>
                  <a:pt x="60" y="421"/>
                  <a:pt x="0" y="894"/>
                  <a:pt x="52" y="1149"/>
                </a:cubicBezTo>
                <a:cubicBezTo>
                  <a:pt x="104" y="1404"/>
                  <a:pt x="318" y="1597"/>
                  <a:pt x="459" y="1769"/>
                </a:cubicBezTo>
                <a:cubicBezTo>
                  <a:pt x="600" y="1941"/>
                  <a:pt x="701" y="2131"/>
                  <a:pt x="896" y="2184"/>
                </a:cubicBezTo>
                <a:cubicBezTo>
                  <a:pt x="1091" y="2237"/>
                  <a:pt x="1475" y="2208"/>
                  <a:pt x="1629" y="2088"/>
                </a:cubicBezTo>
                <a:cubicBezTo>
                  <a:pt x="1783" y="1968"/>
                  <a:pt x="1837" y="1774"/>
                  <a:pt x="1822" y="1466"/>
                </a:cubicBezTo>
                <a:cubicBezTo>
                  <a:pt x="1807" y="1158"/>
                  <a:pt x="1747" y="474"/>
                  <a:pt x="1540" y="237"/>
                </a:cubicBezTo>
                <a:cubicBezTo>
                  <a:pt x="1333" y="0"/>
                  <a:pt x="812" y="45"/>
                  <a:pt x="580" y="45"/>
                </a:cubicBezTo>
                <a:close/>
              </a:path>
            </a:pathLst>
          </a:custGeom>
          <a:solidFill>
            <a:schemeClr val="tx2">
              <a:lumMod val="20000"/>
              <a:lumOff val="80000"/>
            </a:schemeClr>
          </a:solidFill>
          <a:ln w="9525" cap="flat" cmpd="sng">
            <a:noFill/>
            <a:prstDash val="solid"/>
            <a:round/>
            <a:headEnd type="none" w="med" len="med"/>
            <a:tailEnd type="none" w="med" len="med"/>
          </a:ln>
          <a:effectLst/>
        </p:spPr>
        <p:txBody>
          <a:bodyPr wrap="none" anchor="ctr"/>
          <a:lstStyle/>
          <a:p>
            <a:endParaRPr lang="en-US"/>
          </a:p>
        </p:txBody>
      </p:sp>
      <p:sp>
        <p:nvSpPr>
          <p:cNvPr id="105057" name="Freeform 609"/>
          <p:cNvSpPr>
            <a:spLocks/>
          </p:cNvSpPr>
          <p:nvPr/>
        </p:nvSpPr>
        <p:spPr bwMode="auto">
          <a:xfrm>
            <a:off x="1793353" y="1227546"/>
            <a:ext cx="2043112" cy="2797175"/>
          </a:xfrm>
          <a:custGeom>
            <a:avLst/>
            <a:gdLst/>
            <a:ahLst/>
            <a:cxnLst>
              <a:cxn ang="0">
                <a:pos x="232" y="136"/>
              </a:cxn>
              <a:cxn ang="0">
                <a:pos x="1085" y="134"/>
              </a:cxn>
              <a:cxn ang="0">
                <a:pos x="1278" y="771"/>
              </a:cxn>
              <a:cxn ang="0">
                <a:pos x="1137" y="1490"/>
              </a:cxn>
              <a:cxn ang="0">
                <a:pos x="472" y="1672"/>
              </a:cxn>
              <a:cxn ang="0">
                <a:pos x="40" y="952"/>
              </a:cxn>
              <a:cxn ang="0">
                <a:pos x="232" y="136"/>
              </a:cxn>
            </a:cxnLst>
            <a:rect l="0" t="0" r="r" b="b"/>
            <a:pathLst>
              <a:path w="1287" h="1762">
                <a:moveTo>
                  <a:pt x="232" y="136"/>
                </a:moveTo>
                <a:cubicBezTo>
                  <a:pt x="406" y="0"/>
                  <a:pt x="911" y="28"/>
                  <a:pt x="1085" y="134"/>
                </a:cubicBezTo>
                <a:cubicBezTo>
                  <a:pt x="1259" y="240"/>
                  <a:pt x="1269" y="545"/>
                  <a:pt x="1278" y="771"/>
                </a:cubicBezTo>
                <a:cubicBezTo>
                  <a:pt x="1287" y="997"/>
                  <a:pt x="1271" y="1340"/>
                  <a:pt x="1137" y="1490"/>
                </a:cubicBezTo>
                <a:cubicBezTo>
                  <a:pt x="1003" y="1640"/>
                  <a:pt x="655" y="1762"/>
                  <a:pt x="472" y="1672"/>
                </a:cubicBezTo>
                <a:cubicBezTo>
                  <a:pt x="289" y="1582"/>
                  <a:pt x="80" y="1208"/>
                  <a:pt x="40" y="952"/>
                </a:cubicBezTo>
                <a:cubicBezTo>
                  <a:pt x="0" y="696"/>
                  <a:pt x="0" y="272"/>
                  <a:pt x="232" y="136"/>
                </a:cubicBezTo>
                <a:close/>
              </a:path>
            </a:pathLst>
          </a:custGeom>
          <a:solidFill>
            <a:srgbClr val="BEE395"/>
          </a:solidFill>
          <a:ln w="9525" cap="flat" cmpd="sng">
            <a:noFill/>
            <a:prstDash val="solid"/>
            <a:round/>
            <a:headEnd/>
            <a:tailEnd/>
          </a:ln>
          <a:effectLst/>
        </p:spPr>
        <p:txBody>
          <a:bodyPr wrap="none" anchor="ctr"/>
          <a:lstStyle/>
          <a:p>
            <a:endParaRPr lang="en-US"/>
          </a:p>
        </p:txBody>
      </p:sp>
      <p:sp>
        <p:nvSpPr>
          <p:cNvPr id="104455" name="Text Box 7"/>
          <p:cNvSpPr txBox="1">
            <a:spLocks noChangeArrowheads="1"/>
          </p:cNvSpPr>
          <p:nvPr/>
        </p:nvSpPr>
        <p:spPr bwMode="auto">
          <a:xfrm>
            <a:off x="8791054" y="3348445"/>
            <a:ext cx="188912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mobile end-system</a:t>
            </a:r>
          </a:p>
        </p:txBody>
      </p:sp>
      <p:sp>
        <p:nvSpPr>
          <p:cNvPr id="104460" name="AutoShape 12"/>
          <p:cNvSpPr>
            <a:spLocks noChangeArrowheads="1"/>
          </p:cNvSpPr>
          <p:nvPr/>
        </p:nvSpPr>
        <p:spPr bwMode="auto">
          <a:xfrm>
            <a:off x="4142853" y="2662645"/>
            <a:ext cx="2590800" cy="2057400"/>
          </a:xfrm>
          <a:prstGeom prst="irregularSeal2">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pitchFamily="34" charset="0"/>
              </a:rPr>
              <a:t>Internet</a:t>
            </a:r>
          </a:p>
        </p:txBody>
      </p:sp>
      <p:cxnSp>
        <p:nvCxnSpPr>
          <p:cNvPr id="104462" name="AutoShape 14"/>
          <p:cNvCxnSpPr>
            <a:cxnSpLocks noChangeShapeType="1"/>
            <a:endCxn id="104460" idx="2"/>
          </p:cNvCxnSpPr>
          <p:nvPr/>
        </p:nvCxnSpPr>
        <p:spPr bwMode="auto">
          <a:xfrm flipV="1">
            <a:off x="5496990" y="4458109"/>
            <a:ext cx="38100" cy="795337"/>
          </a:xfrm>
          <a:prstGeom prst="straightConnector1">
            <a:avLst/>
          </a:prstGeom>
          <a:noFill/>
          <a:ln w="9525">
            <a:solidFill>
              <a:schemeClr val="tx1"/>
            </a:solidFill>
            <a:round/>
            <a:headEnd/>
            <a:tailEnd/>
          </a:ln>
          <a:effectLst/>
        </p:spPr>
      </p:cxnSp>
      <p:cxnSp>
        <p:nvCxnSpPr>
          <p:cNvPr id="104463" name="AutoShape 15"/>
          <p:cNvCxnSpPr>
            <a:cxnSpLocks noChangeShapeType="1"/>
            <a:endCxn id="104460" idx="0"/>
          </p:cNvCxnSpPr>
          <p:nvPr/>
        </p:nvCxnSpPr>
        <p:spPr bwMode="auto">
          <a:xfrm>
            <a:off x="4184129" y="2434045"/>
            <a:ext cx="1125537" cy="407988"/>
          </a:xfrm>
          <a:prstGeom prst="straightConnector1">
            <a:avLst/>
          </a:prstGeom>
          <a:noFill/>
          <a:ln w="9525">
            <a:solidFill>
              <a:schemeClr val="tx1"/>
            </a:solidFill>
            <a:round/>
            <a:headEnd/>
            <a:tailEnd/>
          </a:ln>
          <a:effectLst/>
        </p:spPr>
      </p:cxnSp>
      <p:cxnSp>
        <p:nvCxnSpPr>
          <p:cNvPr id="104464" name="AutoShape 16"/>
          <p:cNvCxnSpPr>
            <a:cxnSpLocks noChangeShapeType="1"/>
            <a:stCxn id="104460" idx="3"/>
          </p:cNvCxnSpPr>
          <p:nvPr/>
        </p:nvCxnSpPr>
        <p:spPr bwMode="auto">
          <a:xfrm>
            <a:off x="6733653" y="3296059"/>
            <a:ext cx="533400" cy="890587"/>
          </a:xfrm>
          <a:prstGeom prst="straightConnector1">
            <a:avLst/>
          </a:prstGeom>
          <a:noFill/>
          <a:ln w="9525">
            <a:solidFill>
              <a:schemeClr val="tx1"/>
            </a:solidFill>
            <a:round/>
            <a:headEnd/>
            <a:tailEnd/>
          </a:ln>
          <a:effectLst/>
        </p:spPr>
      </p:cxnSp>
      <p:sp>
        <p:nvSpPr>
          <p:cNvPr id="104468" name="Line 20"/>
          <p:cNvSpPr>
            <a:spLocks noChangeShapeType="1"/>
          </p:cNvSpPr>
          <p:nvPr/>
        </p:nvSpPr>
        <p:spPr bwMode="auto">
          <a:xfrm>
            <a:off x="4295253" y="5024845"/>
            <a:ext cx="0" cy="1371600"/>
          </a:xfrm>
          <a:prstGeom prst="line">
            <a:avLst/>
          </a:prstGeom>
          <a:noFill/>
          <a:ln w="38100">
            <a:solidFill>
              <a:schemeClr val="tx1"/>
            </a:solidFill>
            <a:round/>
            <a:headEnd/>
            <a:tailEnd/>
          </a:ln>
          <a:effectLst/>
        </p:spPr>
        <p:txBody>
          <a:bodyPr wrap="none" anchor="ctr"/>
          <a:lstStyle/>
          <a:p>
            <a:endParaRPr lang="en-US"/>
          </a:p>
        </p:txBody>
      </p:sp>
      <p:sp>
        <p:nvSpPr>
          <p:cNvPr id="104469" name="Line 21"/>
          <p:cNvSpPr>
            <a:spLocks noChangeShapeType="1"/>
          </p:cNvSpPr>
          <p:nvPr/>
        </p:nvSpPr>
        <p:spPr bwMode="auto">
          <a:xfrm>
            <a:off x="3609453" y="5863045"/>
            <a:ext cx="685800" cy="0"/>
          </a:xfrm>
          <a:prstGeom prst="line">
            <a:avLst/>
          </a:prstGeom>
          <a:noFill/>
          <a:ln w="9525">
            <a:solidFill>
              <a:schemeClr val="tx1"/>
            </a:solidFill>
            <a:round/>
            <a:headEnd/>
            <a:tailEnd/>
          </a:ln>
          <a:effectLst/>
        </p:spPr>
        <p:txBody>
          <a:bodyPr wrap="none" anchor="ctr"/>
          <a:lstStyle/>
          <a:p>
            <a:endParaRPr lang="en-US"/>
          </a:p>
        </p:txBody>
      </p:sp>
      <p:sp>
        <p:nvSpPr>
          <p:cNvPr id="104470" name="Line 22"/>
          <p:cNvSpPr>
            <a:spLocks noChangeShapeType="1"/>
          </p:cNvSpPr>
          <p:nvPr/>
        </p:nvSpPr>
        <p:spPr bwMode="auto">
          <a:xfrm flipH="1">
            <a:off x="4295253" y="5710645"/>
            <a:ext cx="762000" cy="0"/>
          </a:xfrm>
          <a:prstGeom prst="line">
            <a:avLst/>
          </a:prstGeom>
          <a:noFill/>
          <a:ln w="9525">
            <a:solidFill>
              <a:schemeClr val="tx1"/>
            </a:solidFill>
            <a:round/>
            <a:headEnd/>
            <a:tailEnd/>
          </a:ln>
          <a:effectLst/>
        </p:spPr>
        <p:txBody>
          <a:bodyPr wrap="none" anchor="ctr"/>
          <a:lstStyle/>
          <a:p>
            <a:endParaRPr lang="en-US"/>
          </a:p>
        </p:txBody>
      </p:sp>
      <p:grpSp>
        <p:nvGrpSpPr>
          <p:cNvPr id="104474" name="Group 26"/>
          <p:cNvGrpSpPr>
            <a:grpSpLocks/>
          </p:cNvGrpSpPr>
          <p:nvPr/>
        </p:nvGrpSpPr>
        <p:grpSpPr bwMode="auto">
          <a:xfrm flipH="1">
            <a:off x="8181453" y="1748245"/>
            <a:ext cx="1066800" cy="609600"/>
            <a:chOff x="1248" y="2736"/>
            <a:chExt cx="240" cy="192"/>
          </a:xfrm>
        </p:grpSpPr>
        <p:sp>
          <p:nvSpPr>
            <p:cNvPr id="104475" name="Line 27"/>
            <p:cNvSpPr>
              <a:spLocks noChangeShapeType="1"/>
            </p:cNvSpPr>
            <p:nvPr/>
          </p:nvSpPr>
          <p:spPr bwMode="auto">
            <a:xfrm flipV="1">
              <a:off x="1296" y="2736"/>
              <a:ext cx="192" cy="96"/>
            </a:xfrm>
            <a:prstGeom prst="line">
              <a:avLst/>
            </a:prstGeom>
            <a:noFill/>
            <a:ln w="38100">
              <a:solidFill>
                <a:schemeClr val="tx1"/>
              </a:solidFill>
              <a:round/>
              <a:headEnd/>
              <a:tailEnd type="triangle" w="med" len="med"/>
            </a:ln>
            <a:effectLst/>
          </p:spPr>
          <p:txBody>
            <a:bodyPr wrap="none" anchor="ctr"/>
            <a:lstStyle/>
            <a:p>
              <a:endParaRPr lang="en-US"/>
            </a:p>
          </p:txBody>
        </p:sp>
        <p:sp>
          <p:nvSpPr>
            <p:cNvPr id="104476" name="Line 28"/>
            <p:cNvSpPr>
              <a:spLocks noChangeShapeType="1"/>
            </p:cNvSpPr>
            <p:nvPr/>
          </p:nvSpPr>
          <p:spPr bwMode="auto">
            <a:xfrm flipH="1">
              <a:off x="1248" y="2832"/>
              <a:ext cx="192" cy="96"/>
            </a:xfrm>
            <a:prstGeom prst="line">
              <a:avLst/>
            </a:prstGeom>
            <a:noFill/>
            <a:ln w="38100">
              <a:solidFill>
                <a:schemeClr val="tx1"/>
              </a:solidFill>
              <a:round/>
              <a:headEnd/>
              <a:tailEnd type="triangle" w="med" len="med"/>
            </a:ln>
            <a:effectLst/>
          </p:spPr>
          <p:txBody>
            <a:bodyPr wrap="none" anchor="ctr"/>
            <a:lstStyle/>
            <a:p>
              <a:endParaRPr lang="en-US"/>
            </a:p>
          </p:txBody>
        </p:sp>
        <p:sp>
          <p:nvSpPr>
            <p:cNvPr id="104477" name="Line 29"/>
            <p:cNvSpPr>
              <a:spLocks noChangeShapeType="1"/>
            </p:cNvSpPr>
            <p:nvPr/>
          </p:nvSpPr>
          <p:spPr bwMode="auto">
            <a:xfrm>
              <a:off x="1296" y="2832"/>
              <a:ext cx="144" cy="0"/>
            </a:xfrm>
            <a:prstGeom prst="line">
              <a:avLst/>
            </a:prstGeom>
            <a:noFill/>
            <a:ln w="38100">
              <a:solidFill>
                <a:schemeClr val="tx1"/>
              </a:solidFill>
              <a:round/>
              <a:headEnd/>
              <a:tailEnd/>
            </a:ln>
            <a:effectLst/>
          </p:spPr>
          <p:txBody>
            <a:bodyPr wrap="none" anchor="ctr"/>
            <a:lstStyle/>
            <a:p>
              <a:endParaRPr lang="en-US"/>
            </a:p>
          </p:txBody>
        </p:sp>
      </p:grpSp>
      <p:grpSp>
        <p:nvGrpSpPr>
          <p:cNvPr id="105042" name="Group 594"/>
          <p:cNvGrpSpPr>
            <a:grpSpLocks/>
          </p:cNvGrpSpPr>
          <p:nvPr/>
        </p:nvGrpSpPr>
        <p:grpSpPr bwMode="auto">
          <a:xfrm>
            <a:off x="7648054" y="1824445"/>
            <a:ext cx="979487" cy="901700"/>
            <a:chOff x="2491" y="1440"/>
            <a:chExt cx="617" cy="568"/>
          </a:xfrm>
        </p:grpSpPr>
        <p:graphicFrame>
          <p:nvGraphicFramePr>
            <p:cNvPr id="104478" name="Object 30"/>
            <p:cNvGraphicFramePr>
              <a:graphicFrameLocks noChangeAspect="1"/>
            </p:cNvGraphicFramePr>
            <p:nvPr/>
          </p:nvGraphicFramePr>
          <p:xfrm>
            <a:off x="2491" y="1776"/>
            <a:ext cx="617" cy="232"/>
          </p:xfrm>
          <a:graphic>
            <a:graphicData uri="http://schemas.openxmlformats.org/presentationml/2006/ole">
              <mc:AlternateContent xmlns:mc="http://schemas.openxmlformats.org/markup-compatibility/2006">
                <mc:Choice xmlns:v="urn:schemas-microsoft-com:vml" Requires="v">
                  <p:oleObj spid="_x0000_s105202" name="Clip" r:id="rId4" imgW="4391323" imgH="1650327" progId="">
                    <p:embed/>
                  </p:oleObj>
                </mc:Choice>
                <mc:Fallback>
                  <p:oleObj name="Clip" r:id="rId4" imgW="4391323" imgH="1650327" progId="">
                    <p:embed/>
                    <p:pic>
                      <p:nvPicPr>
                        <p:cNvPr id="0" name="Picture 6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1" y="1776"/>
                          <a:ext cx="617" cy="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79" name="Line 31"/>
            <p:cNvSpPr>
              <a:spLocks noChangeShapeType="1"/>
            </p:cNvSpPr>
            <p:nvPr/>
          </p:nvSpPr>
          <p:spPr bwMode="auto">
            <a:xfrm flipV="1">
              <a:off x="2587" y="1440"/>
              <a:ext cx="0" cy="336"/>
            </a:xfrm>
            <a:prstGeom prst="line">
              <a:avLst/>
            </a:prstGeom>
            <a:noFill/>
            <a:ln w="19050">
              <a:solidFill>
                <a:schemeClr val="tx1"/>
              </a:solidFill>
              <a:round/>
              <a:headEnd/>
              <a:tailEnd/>
            </a:ln>
            <a:effectLst/>
          </p:spPr>
          <p:txBody>
            <a:bodyPr wrap="none" anchor="ctr"/>
            <a:lstStyle/>
            <a:p>
              <a:endParaRPr lang="en-US"/>
            </a:p>
          </p:txBody>
        </p:sp>
      </p:grpSp>
      <p:graphicFrame>
        <p:nvGraphicFramePr>
          <p:cNvPr id="105039" name="Object 591"/>
          <p:cNvGraphicFramePr>
            <a:graphicFrameLocks noChangeAspect="1"/>
          </p:cNvGraphicFramePr>
          <p:nvPr>
            <p:extLst>
              <p:ext uri="{D42A27DB-BD31-4B8C-83A1-F6EECF244321}">
                <p14:modId xmlns:p14="http://schemas.microsoft.com/office/powerpoint/2010/main" val="794375905"/>
              </p:ext>
            </p:extLst>
          </p:nvPr>
        </p:nvGraphicFramePr>
        <p:xfrm>
          <a:off x="7267054" y="3729445"/>
          <a:ext cx="879475" cy="914400"/>
        </p:xfrm>
        <a:graphic>
          <a:graphicData uri="http://schemas.openxmlformats.org/presentationml/2006/ole">
            <mc:AlternateContent xmlns:mc="http://schemas.openxmlformats.org/markup-compatibility/2006">
              <mc:Choice xmlns:v="urn:schemas-microsoft-com:vml" Requires="v">
                <p:oleObj spid="_x0000_s105203" name="Clip" r:id="rId6" imgW="3983699" imgH="4142342" progId="">
                  <p:embed/>
                </p:oleObj>
              </mc:Choice>
              <mc:Fallback>
                <p:oleObj name="Clip" r:id="rId6" imgW="3983699" imgH="4142342" progId="">
                  <p:embed/>
                  <p:pic>
                    <p:nvPicPr>
                      <p:cNvPr id="0" name="Picture 6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054" y="3729445"/>
                        <a:ext cx="879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043" name="Object 595"/>
          <p:cNvGraphicFramePr>
            <a:graphicFrameLocks noChangeAspect="1"/>
          </p:cNvGraphicFramePr>
          <p:nvPr>
            <p:extLst>
              <p:ext uri="{D42A27DB-BD31-4B8C-83A1-F6EECF244321}">
                <p14:modId xmlns:p14="http://schemas.microsoft.com/office/powerpoint/2010/main" val="2593322889"/>
              </p:ext>
            </p:extLst>
          </p:nvPr>
        </p:nvGraphicFramePr>
        <p:xfrm>
          <a:off x="5057254" y="5253445"/>
          <a:ext cx="879475" cy="914400"/>
        </p:xfrm>
        <a:graphic>
          <a:graphicData uri="http://schemas.openxmlformats.org/presentationml/2006/ole">
            <mc:AlternateContent xmlns:mc="http://schemas.openxmlformats.org/markup-compatibility/2006">
              <mc:Choice xmlns:v="urn:schemas-microsoft-com:vml" Requires="v">
                <p:oleObj spid="_x0000_s105204" name="Clip" r:id="rId8" imgW="3983699" imgH="4142342" progId="">
                  <p:embed/>
                </p:oleObj>
              </mc:Choice>
              <mc:Fallback>
                <p:oleObj name="Clip" r:id="rId8" imgW="3983699" imgH="4142342" progId="">
                  <p:embed/>
                  <p:pic>
                    <p:nvPicPr>
                      <p:cNvPr id="0" name="Picture 6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7254" y="5253445"/>
                        <a:ext cx="879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044" name="Line 596"/>
          <p:cNvSpPr>
            <a:spLocks noChangeShapeType="1"/>
          </p:cNvSpPr>
          <p:nvPr/>
        </p:nvSpPr>
        <p:spPr bwMode="auto">
          <a:xfrm>
            <a:off x="7495653" y="3196045"/>
            <a:ext cx="1295400" cy="0"/>
          </a:xfrm>
          <a:prstGeom prst="line">
            <a:avLst/>
          </a:prstGeom>
          <a:noFill/>
          <a:ln w="38100">
            <a:solidFill>
              <a:schemeClr val="tx1"/>
            </a:solidFill>
            <a:round/>
            <a:headEnd/>
            <a:tailEnd/>
          </a:ln>
          <a:effectLst/>
        </p:spPr>
        <p:txBody>
          <a:bodyPr wrap="none" anchor="ctr"/>
          <a:lstStyle/>
          <a:p>
            <a:endParaRPr lang="en-US"/>
          </a:p>
        </p:txBody>
      </p:sp>
      <p:sp>
        <p:nvSpPr>
          <p:cNvPr id="105045" name="Line 597"/>
          <p:cNvSpPr>
            <a:spLocks noChangeShapeType="1"/>
          </p:cNvSpPr>
          <p:nvPr/>
        </p:nvSpPr>
        <p:spPr bwMode="auto">
          <a:xfrm flipV="1">
            <a:off x="7800453" y="3196045"/>
            <a:ext cx="0" cy="533400"/>
          </a:xfrm>
          <a:prstGeom prst="line">
            <a:avLst/>
          </a:prstGeom>
          <a:noFill/>
          <a:ln w="9525">
            <a:solidFill>
              <a:schemeClr val="tx1"/>
            </a:solidFill>
            <a:round/>
            <a:headEnd/>
            <a:tailEnd/>
          </a:ln>
          <a:effectLst/>
        </p:spPr>
        <p:txBody>
          <a:bodyPr wrap="none" anchor="ctr"/>
          <a:lstStyle/>
          <a:p>
            <a:endParaRPr lang="en-US"/>
          </a:p>
        </p:txBody>
      </p:sp>
      <p:sp>
        <p:nvSpPr>
          <p:cNvPr id="105046" name="Line 598"/>
          <p:cNvSpPr>
            <a:spLocks noChangeShapeType="1"/>
          </p:cNvSpPr>
          <p:nvPr/>
        </p:nvSpPr>
        <p:spPr bwMode="auto">
          <a:xfrm flipV="1">
            <a:off x="8105253" y="2662645"/>
            <a:ext cx="0" cy="533400"/>
          </a:xfrm>
          <a:prstGeom prst="line">
            <a:avLst/>
          </a:prstGeom>
          <a:noFill/>
          <a:ln w="9525">
            <a:solidFill>
              <a:schemeClr val="tx1"/>
            </a:solidFill>
            <a:round/>
            <a:headEnd/>
            <a:tailEnd/>
          </a:ln>
          <a:effectLst/>
        </p:spPr>
        <p:txBody>
          <a:bodyPr wrap="none" anchor="ctr"/>
          <a:lstStyle/>
          <a:p>
            <a:endParaRPr lang="en-US"/>
          </a:p>
        </p:txBody>
      </p:sp>
      <p:graphicFrame>
        <p:nvGraphicFramePr>
          <p:cNvPr id="105047" name="Object 599"/>
          <p:cNvGraphicFramePr>
            <a:graphicFrameLocks noChangeAspect="1"/>
          </p:cNvGraphicFramePr>
          <p:nvPr>
            <p:extLst>
              <p:ext uri="{D42A27DB-BD31-4B8C-83A1-F6EECF244321}">
                <p14:modId xmlns:p14="http://schemas.microsoft.com/office/powerpoint/2010/main" val="284125978"/>
              </p:ext>
            </p:extLst>
          </p:nvPr>
        </p:nvGraphicFramePr>
        <p:xfrm>
          <a:off x="3304654" y="1976845"/>
          <a:ext cx="879475" cy="914400"/>
        </p:xfrm>
        <a:graphic>
          <a:graphicData uri="http://schemas.openxmlformats.org/presentationml/2006/ole">
            <mc:AlternateContent xmlns:mc="http://schemas.openxmlformats.org/markup-compatibility/2006">
              <mc:Choice xmlns:v="urn:schemas-microsoft-com:vml" Requires="v">
                <p:oleObj spid="_x0000_s105205" name="Clip" r:id="rId9" imgW="3983699" imgH="4142342" progId="">
                  <p:embed/>
                </p:oleObj>
              </mc:Choice>
              <mc:Fallback>
                <p:oleObj name="Clip" r:id="rId9" imgW="3983699" imgH="4142342" progId="">
                  <p:embed/>
                  <p:pic>
                    <p:nvPicPr>
                      <p:cNvPr id="0" name="Picture 6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4654" y="1976845"/>
                        <a:ext cx="879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048" name="Line 600"/>
          <p:cNvSpPr>
            <a:spLocks noChangeShapeType="1"/>
          </p:cNvSpPr>
          <p:nvPr/>
        </p:nvSpPr>
        <p:spPr bwMode="auto">
          <a:xfrm>
            <a:off x="2390253" y="1672045"/>
            <a:ext cx="0" cy="1371600"/>
          </a:xfrm>
          <a:prstGeom prst="line">
            <a:avLst/>
          </a:prstGeom>
          <a:noFill/>
          <a:ln w="38100">
            <a:solidFill>
              <a:schemeClr val="tx1"/>
            </a:solidFill>
            <a:round/>
            <a:headEnd/>
            <a:tailEnd/>
          </a:ln>
          <a:effectLst/>
        </p:spPr>
        <p:txBody>
          <a:bodyPr wrap="none" anchor="ctr"/>
          <a:lstStyle/>
          <a:p>
            <a:endParaRPr lang="en-US"/>
          </a:p>
        </p:txBody>
      </p:sp>
      <p:sp>
        <p:nvSpPr>
          <p:cNvPr id="105049" name="Line 601"/>
          <p:cNvSpPr>
            <a:spLocks noChangeShapeType="1"/>
          </p:cNvSpPr>
          <p:nvPr/>
        </p:nvSpPr>
        <p:spPr bwMode="auto">
          <a:xfrm flipH="1">
            <a:off x="2390253" y="2357845"/>
            <a:ext cx="914400" cy="0"/>
          </a:xfrm>
          <a:prstGeom prst="line">
            <a:avLst/>
          </a:prstGeom>
          <a:noFill/>
          <a:ln w="9525">
            <a:solidFill>
              <a:schemeClr val="tx1"/>
            </a:solidFill>
            <a:round/>
            <a:headEnd/>
            <a:tailEnd/>
          </a:ln>
          <a:effectLst/>
        </p:spPr>
        <p:txBody>
          <a:bodyPr wrap="none" anchor="ctr"/>
          <a:lstStyle/>
          <a:p>
            <a:endParaRPr lang="en-US"/>
          </a:p>
        </p:txBody>
      </p:sp>
      <p:sp>
        <p:nvSpPr>
          <p:cNvPr id="105050" name="Text Box 602"/>
          <p:cNvSpPr txBox="1">
            <a:spLocks noChangeArrowheads="1"/>
          </p:cNvSpPr>
          <p:nvPr/>
        </p:nvSpPr>
        <p:spPr bwMode="auto">
          <a:xfrm>
            <a:off x="7495653" y="4567645"/>
            <a:ext cx="715962"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router</a:t>
            </a:r>
          </a:p>
        </p:txBody>
      </p:sp>
      <p:sp>
        <p:nvSpPr>
          <p:cNvPr id="105051" name="Text Box 603"/>
          <p:cNvSpPr txBox="1">
            <a:spLocks noChangeArrowheads="1"/>
          </p:cNvSpPr>
          <p:nvPr/>
        </p:nvSpPr>
        <p:spPr bwMode="auto">
          <a:xfrm>
            <a:off x="5362053" y="6167845"/>
            <a:ext cx="715962"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router</a:t>
            </a:r>
          </a:p>
        </p:txBody>
      </p:sp>
      <p:sp>
        <p:nvSpPr>
          <p:cNvPr id="105052" name="Text Box 604"/>
          <p:cNvSpPr txBox="1">
            <a:spLocks noChangeArrowheads="1"/>
          </p:cNvSpPr>
          <p:nvPr/>
        </p:nvSpPr>
        <p:spPr bwMode="auto">
          <a:xfrm>
            <a:off x="3457053" y="2891245"/>
            <a:ext cx="715962"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router</a:t>
            </a:r>
          </a:p>
        </p:txBody>
      </p:sp>
      <p:sp>
        <p:nvSpPr>
          <p:cNvPr id="105053" name="Text Box 605"/>
          <p:cNvSpPr txBox="1">
            <a:spLocks noChangeArrowheads="1"/>
          </p:cNvSpPr>
          <p:nvPr/>
        </p:nvSpPr>
        <p:spPr bwMode="auto">
          <a:xfrm>
            <a:off x="2771254" y="6167845"/>
            <a:ext cx="1235075"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end-system</a:t>
            </a:r>
          </a:p>
        </p:txBody>
      </p:sp>
      <p:sp>
        <p:nvSpPr>
          <p:cNvPr id="105054" name="Text Box 606"/>
          <p:cNvSpPr txBox="1">
            <a:spLocks noChangeArrowheads="1"/>
          </p:cNvSpPr>
          <p:nvPr/>
        </p:nvSpPr>
        <p:spPr bwMode="auto">
          <a:xfrm>
            <a:off x="8241779" y="3969159"/>
            <a:ext cx="523875"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FA</a:t>
            </a:r>
          </a:p>
        </p:txBody>
      </p:sp>
      <p:sp>
        <p:nvSpPr>
          <p:cNvPr id="105055" name="Text Box 607"/>
          <p:cNvSpPr txBox="1">
            <a:spLocks noChangeArrowheads="1"/>
          </p:cNvSpPr>
          <p:nvPr/>
        </p:nvSpPr>
        <p:spPr bwMode="auto">
          <a:xfrm>
            <a:off x="3457053" y="1519646"/>
            <a:ext cx="552450"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HA</a:t>
            </a:r>
          </a:p>
        </p:txBody>
      </p:sp>
      <p:sp>
        <p:nvSpPr>
          <p:cNvPr id="105056" name="Text Box 608"/>
          <p:cNvSpPr txBox="1">
            <a:spLocks noChangeArrowheads="1"/>
          </p:cNvSpPr>
          <p:nvPr/>
        </p:nvSpPr>
        <p:spPr bwMode="auto">
          <a:xfrm>
            <a:off x="9781654" y="1976846"/>
            <a:ext cx="579437"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MN</a:t>
            </a:r>
          </a:p>
        </p:txBody>
      </p:sp>
      <p:sp>
        <p:nvSpPr>
          <p:cNvPr id="105058" name="Text Box 610"/>
          <p:cNvSpPr txBox="1">
            <a:spLocks noChangeArrowheads="1"/>
          </p:cNvSpPr>
          <p:nvPr/>
        </p:nvSpPr>
        <p:spPr bwMode="auto">
          <a:xfrm>
            <a:off x="2161653" y="3348445"/>
            <a:ext cx="1562100" cy="336550"/>
          </a:xfrm>
          <a:prstGeom prst="rect">
            <a:avLst/>
          </a:prstGeom>
          <a:noFill/>
          <a:ln w="9525">
            <a:noFill/>
            <a:miter lim="800000"/>
            <a:headEnd/>
            <a:tailEnd/>
          </a:ln>
          <a:effectLst/>
        </p:spPr>
        <p:txBody>
          <a:bodyPr wrap="none">
            <a:spAutoFit/>
          </a:bodyPr>
          <a:lstStyle/>
          <a:p>
            <a:pPr algn="l" eaLnBrk="0" hangingPunct="0"/>
            <a:r>
              <a:rPr lang="en-US" sz="1600" b="1">
                <a:latin typeface="Arial" pitchFamily="34" charset="0"/>
              </a:rPr>
              <a:t>home network</a:t>
            </a:r>
          </a:p>
        </p:txBody>
      </p:sp>
      <p:sp>
        <p:nvSpPr>
          <p:cNvPr id="105060" name="Text Box 612"/>
          <p:cNvSpPr txBox="1">
            <a:spLocks noChangeArrowheads="1"/>
          </p:cNvSpPr>
          <p:nvPr/>
        </p:nvSpPr>
        <p:spPr bwMode="auto">
          <a:xfrm>
            <a:off x="8791053" y="4034246"/>
            <a:ext cx="963612" cy="581025"/>
          </a:xfrm>
          <a:prstGeom prst="rect">
            <a:avLst/>
          </a:prstGeom>
          <a:noFill/>
          <a:ln w="9525">
            <a:noFill/>
            <a:miter lim="800000"/>
            <a:headEnd/>
            <a:tailEnd/>
          </a:ln>
          <a:effectLst/>
        </p:spPr>
        <p:txBody>
          <a:bodyPr wrap="none">
            <a:spAutoFit/>
          </a:bodyPr>
          <a:lstStyle/>
          <a:p>
            <a:pPr algn="l" eaLnBrk="0" hangingPunct="0"/>
            <a:r>
              <a:rPr lang="en-US" sz="1600" b="1">
                <a:latin typeface="Arial" pitchFamily="34" charset="0"/>
              </a:rPr>
              <a:t>foreign </a:t>
            </a:r>
            <a:br>
              <a:rPr lang="en-US" sz="1600" b="1">
                <a:latin typeface="Arial" pitchFamily="34" charset="0"/>
              </a:rPr>
            </a:br>
            <a:r>
              <a:rPr lang="en-US" sz="1600" b="1">
                <a:latin typeface="Arial" pitchFamily="34" charset="0"/>
              </a:rPr>
              <a:t>network</a:t>
            </a:r>
          </a:p>
        </p:txBody>
      </p:sp>
      <p:sp>
        <p:nvSpPr>
          <p:cNvPr id="105061" name="Text Box 613"/>
          <p:cNvSpPr txBox="1">
            <a:spLocks noChangeArrowheads="1"/>
          </p:cNvSpPr>
          <p:nvPr/>
        </p:nvSpPr>
        <p:spPr bwMode="auto">
          <a:xfrm>
            <a:off x="1780653" y="3881846"/>
            <a:ext cx="2317750" cy="581025"/>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(physical home network</a:t>
            </a:r>
          </a:p>
          <a:p>
            <a:pPr algn="l" eaLnBrk="0" hangingPunct="0"/>
            <a:r>
              <a:rPr lang="en-US" sz="1600">
                <a:latin typeface="Arial" pitchFamily="34" charset="0"/>
              </a:rPr>
              <a:t>for the MN)</a:t>
            </a:r>
          </a:p>
        </p:txBody>
      </p:sp>
      <p:sp>
        <p:nvSpPr>
          <p:cNvPr id="105062" name="Text Box 614"/>
          <p:cNvSpPr txBox="1">
            <a:spLocks noChangeArrowheads="1"/>
          </p:cNvSpPr>
          <p:nvPr/>
        </p:nvSpPr>
        <p:spPr bwMode="auto">
          <a:xfrm>
            <a:off x="7952853" y="4948646"/>
            <a:ext cx="2500312" cy="581025"/>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(current physical network </a:t>
            </a:r>
            <a:br>
              <a:rPr lang="en-US" sz="1600">
                <a:latin typeface="Arial" pitchFamily="34" charset="0"/>
              </a:rPr>
            </a:br>
            <a:r>
              <a:rPr lang="en-US" sz="1600">
                <a:latin typeface="Arial" pitchFamily="34" charset="0"/>
              </a:rPr>
              <a:t>for the MN)</a:t>
            </a:r>
          </a:p>
        </p:txBody>
      </p:sp>
      <p:sp>
        <p:nvSpPr>
          <p:cNvPr id="105064" name="Text Box 616"/>
          <p:cNvSpPr txBox="1">
            <a:spLocks noChangeArrowheads="1"/>
          </p:cNvSpPr>
          <p:nvPr/>
        </p:nvSpPr>
        <p:spPr bwMode="auto">
          <a:xfrm>
            <a:off x="2314053" y="5405846"/>
            <a:ext cx="552450"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CN</a:t>
            </a:r>
          </a:p>
        </p:txBody>
      </p:sp>
      <p:pic>
        <p:nvPicPr>
          <p:cNvPr id="105066" name="Picture 618" descr="j0235962"/>
          <p:cNvPicPr>
            <a:picLocks noChangeAspect="1" noChangeArrowheads="1"/>
          </p:cNvPicPr>
          <p:nvPr/>
        </p:nvPicPr>
        <p:blipFill>
          <a:blip r:embed="rId10" cstate="print"/>
          <a:srcRect/>
          <a:stretch>
            <a:fillRect/>
          </a:stretch>
        </p:blipFill>
        <p:spPr bwMode="auto">
          <a:xfrm>
            <a:off x="8932341" y="2226084"/>
            <a:ext cx="1071563" cy="1081087"/>
          </a:xfrm>
          <a:prstGeom prst="rect">
            <a:avLst/>
          </a:prstGeom>
          <a:noFill/>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A plethora of ad hoc routing protocols</a:t>
            </a:r>
          </a:p>
        </p:txBody>
      </p:sp>
      <p:sp>
        <p:nvSpPr>
          <p:cNvPr id="169987" name="Rectangle 3"/>
          <p:cNvSpPr>
            <a:spLocks noGrp="1" noChangeArrowheads="1"/>
          </p:cNvSpPr>
          <p:nvPr>
            <p:ph idx="1"/>
          </p:nvPr>
        </p:nvSpPr>
        <p:spPr/>
        <p:txBody>
          <a:bodyPr/>
          <a:lstStyle/>
          <a:p>
            <a:pPr>
              <a:lnSpc>
                <a:spcPct val="80000"/>
              </a:lnSpc>
            </a:pPr>
            <a:r>
              <a:rPr lang="en-US"/>
              <a:t>Flat</a:t>
            </a:r>
          </a:p>
          <a:p>
            <a:pPr lvl="1">
              <a:lnSpc>
                <a:spcPct val="80000"/>
              </a:lnSpc>
            </a:pPr>
            <a:r>
              <a:rPr lang="en-US" sz="1600" b="1"/>
              <a:t>proactive</a:t>
            </a:r>
          </a:p>
          <a:p>
            <a:pPr lvl="2">
              <a:lnSpc>
                <a:spcPct val="80000"/>
              </a:lnSpc>
            </a:pPr>
            <a:r>
              <a:rPr lang="en-GB" sz="1600">
                <a:cs typeface="Times New Roman" pitchFamily="18" charset="0"/>
              </a:rPr>
              <a:t>FSLS – Fuzzy Sighted Link State</a:t>
            </a:r>
          </a:p>
          <a:p>
            <a:pPr lvl="2">
              <a:lnSpc>
                <a:spcPct val="80000"/>
              </a:lnSpc>
            </a:pPr>
            <a:r>
              <a:rPr lang="en-GB" sz="1600">
                <a:cs typeface="Times New Roman" pitchFamily="18" charset="0"/>
              </a:rPr>
              <a:t>FSR – Fisheye State Routing</a:t>
            </a:r>
          </a:p>
          <a:p>
            <a:pPr lvl="2">
              <a:lnSpc>
                <a:spcPct val="80000"/>
              </a:lnSpc>
            </a:pPr>
            <a:r>
              <a:rPr lang="en-GB" sz="1600" b="1">
                <a:cs typeface="Times New Roman" pitchFamily="18" charset="0"/>
              </a:rPr>
              <a:t>OLSR</a:t>
            </a:r>
            <a:r>
              <a:rPr lang="en-GB" sz="1600">
                <a:cs typeface="Times New Roman" pitchFamily="18" charset="0"/>
              </a:rPr>
              <a:t> – Optimized Link State Routing Protocol (RFC 3626)</a:t>
            </a:r>
            <a:endParaRPr lang="en-US" sz="1600">
              <a:cs typeface="Times New Roman" pitchFamily="18" charset="0"/>
            </a:endParaRPr>
          </a:p>
          <a:p>
            <a:pPr lvl="2">
              <a:lnSpc>
                <a:spcPct val="80000"/>
              </a:lnSpc>
            </a:pPr>
            <a:r>
              <a:rPr lang="en-US" sz="1600">
                <a:cs typeface="Times New Roman" pitchFamily="18" charset="0"/>
              </a:rPr>
              <a:t>TBRPF – Topology Broadcast Based on Reverse Path Forwarding</a:t>
            </a:r>
          </a:p>
          <a:p>
            <a:pPr lvl="1">
              <a:lnSpc>
                <a:spcPct val="80000"/>
              </a:lnSpc>
            </a:pPr>
            <a:r>
              <a:rPr lang="en-US">
                <a:cs typeface="Times New Roman" pitchFamily="18" charset="0"/>
              </a:rPr>
              <a:t>reactive</a:t>
            </a:r>
          </a:p>
          <a:p>
            <a:pPr lvl="2">
              <a:lnSpc>
                <a:spcPct val="80000"/>
              </a:lnSpc>
            </a:pPr>
            <a:r>
              <a:rPr lang="en-US" sz="1600" b="1">
                <a:cs typeface="Times New Roman" pitchFamily="18" charset="0"/>
              </a:rPr>
              <a:t>AODV</a:t>
            </a:r>
            <a:r>
              <a:rPr lang="en-US" sz="1600">
                <a:cs typeface="Times New Roman" pitchFamily="18" charset="0"/>
              </a:rPr>
              <a:t> – Ad hoc On demand Distance Vector (RFC 3561)</a:t>
            </a:r>
          </a:p>
          <a:p>
            <a:pPr lvl="2">
              <a:lnSpc>
                <a:spcPct val="80000"/>
              </a:lnSpc>
            </a:pPr>
            <a:r>
              <a:rPr lang="en-US" sz="1600" b="1">
                <a:cs typeface="Times New Roman" pitchFamily="18" charset="0"/>
              </a:rPr>
              <a:t>DSR</a:t>
            </a:r>
            <a:r>
              <a:rPr lang="en-US" sz="1600">
                <a:cs typeface="Times New Roman" pitchFamily="18" charset="0"/>
              </a:rPr>
              <a:t> – Dynamic Source Routing (RFC 4728)</a:t>
            </a:r>
          </a:p>
          <a:p>
            <a:pPr lvl="2">
              <a:lnSpc>
                <a:spcPct val="80000"/>
              </a:lnSpc>
            </a:pPr>
            <a:r>
              <a:rPr lang="en-US" sz="1600" b="1">
                <a:cs typeface="Times New Roman" pitchFamily="18" charset="0"/>
              </a:rPr>
              <a:t>DYMO</a:t>
            </a:r>
            <a:r>
              <a:rPr lang="en-US" sz="1600">
                <a:cs typeface="Times New Roman" pitchFamily="18" charset="0"/>
              </a:rPr>
              <a:t> – Dynamic MANET On-demand</a:t>
            </a:r>
          </a:p>
          <a:p>
            <a:pPr>
              <a:lnSpc>
                <a:spcPct val="80000"/>
              </a:lnSpc>
            </a:pPr>
            <a:r>
              <a:rPr lang="en-US"/>
              <a:t>Hierarchical</a:t>
            </a:r>
          </a:p>
          <a:p>
            <a:pPr lvl="1">
              <a:lnSpc>
                <a:spcPct val="80000"/>
              </a:lnSpc>
            </a:pPr>
            <a:r>
              <a:rPr lang="en-US" sz="1600"/>
              <a:t>CGSR – Clusterhead-Gateway Switch Routing</a:t>
            </a:r>
          </a:p>
          <a:p>
            <a:pPr lvl="1">
              <a:lnSpc>
                <a:spcPct val="80000"/>
              </a:lnSpc>
            </a:pPr>
            <a:r>
              <a:rPr lang="en-US" sz="1600"/>
              <a:t>HSR – Hierarchical State Routing</a:t>
            </a:r>
          </a:p>
          <a:p>
            <a:pPr lvl="1">
              <a:lnSpc>
                <a:spcPct val="80000"/>
              </a:lnSpc>
            </a:pPr>
            <a:r>
              <a:rPr lang="en-US" sz="1600"/>
              <a:t>LANMAR – Landmark Ad Hoc Routing</a:t>
            </a:r>
          </a:p>
          <a:p>
            <a:pPr lvl="1">
              <a:lnSpc>
                <a:spcPct val="80000"/>
              </a:lnSpc>
            </a:pPr>
            <a:r>
              <a:rPr lang="en-US" sz="1600"/>
              <a:t>ZRP – Zone Routing Protocol</a:t>
            </a:r>
          </a:p>
          <a:p>
            <a:pPr>
              <a:lnSpc>
                <a:spcPct val="80000"/>
              </a:lnSpc>
            </a:pPr>
            <a:r>
              <a:rPr lang="en-US"/>
              <a:t>Geographic position assisted</a:t>
            </a:r>
          </a:p>
          <a:p>
            <a:pPr lvl="1">
              <a:lnSpc>
                <a:spcPct val="80000"/>
              </a:lnSpc>
            </a:pPr>
            <a:r>
              <a:rPr lang="en-US" sz="1600"/>
              <a:t>DREAM – Distance Routing Effect Algorithm for Mobility</a:t>
            </a:r>
          </a:p>
          <a:p>
            <a:pPr lvl="1">
              <a:lnSpc>
                <a:spcPct val="80000"/>
              </a:lnSpc>
            </a:pPr>
            <a:r>
              <a:rPr lang="en-US" sz="1600"/>
              <a:t>GeoCast – Geographic Addressing and Routing</a:t>
            </a:r>
          </a:p>
          <a:p>
            <a:pPr lvl="1">
              <a:lnSpc>
                <a:spcPct val="80000"/>
              </a:lnSpc>
            </a:pPr>
            <a:r>
              <a:rPr lang="en-US" sz="1600"/>
              <a:t>GPSR – Greedy Perimeter Stateless Routing</a:t>
            </a:r>
          </a:p>
          <a:p>
            <a:pPr lvl="1">
              <a:lnSpc>
                <a:spcPct val="80000"/>
              </a:lnSpc>
            </a:pPr>
            <a:r>
              <a:rPr lang="en-US" sz="1600"/>
              <a:t>LAR – Location-Aided Routing</a:t>
            </a:r>
          </a:p>
        </p:txBody>
      </p:sp>
      <p:sp>
        <p:nvSpPr>
          <p:cNvPr id="5"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69988" name="Text Box 4"/>
          <p:cNvSpPr txBox="1">
            <a:spLocks noChangeArrowheads="1"/>
          </p:cNvSpPr>
          <p:nvPr/>
        </p:nvSpPr>
        <p:spPr bwMode="auto">
          <a:xfrm>
            <a:off x="7320136" y="1628800"/>
            <a:ext cx="4610558" cy="2062103"/>
          </a:xfrm>
          <a:prstGeom prst="rect">
            <a:avLst/>
          </a:prstGeom>
          <a:solidFill>
            <a:schemeClr val="accent1"/>
          </a:solidFill>
          <a:ln w="25400" algn="ctr">
            <a:noFill/>
            <a:miter lim="800000"/>
            <a:headEnd/>
            <a:tailEnd/>
          </a:ln>
          <a:effectLst/>
        </p:spPr>
        <p:txBody>
          <a:bodyPr wrap="none">
            <a:spAutoFit/>
          </a:bodyPr>
          <a:lstStyle/>
          <a:p>
            <a:pPr algn="l"/>
            <a:r>
              <a:rPr lang="en-US" sz="1600" b="1" dirty="0" smtClean="0">
                <a:latin typeface="+mj-lt"/>
              </a:rPr>
              <a:t>OLSRv2: RFC 7181</a:t>
            </a:r>
          </a:p>
          <a:p>
            <a:pPr marL="285750" indent="-285750" algn="l">
              <a:buFont typeface="Arial" panose="020B0604020202020204" pitchFamily="34" charset="0"/>
              <a:buChar char="•"/>
            </a:pPr>
            <a:r>
              <a:rPr lang="en-US" sz="1600" dirty="0" smtClean="0">
                <a:latin typeface="+mj-lt"/>
              </a:rPr>
              <a:t>updated by 7183, 7187, 7188, 7466</a:t>
            </a:r>
          </a:p>
          <a:p>
            <a:pPr marL="285750" indent="-285750" algn="l">
              <a:buFont typeface="Arial" panose="020B0604020202020204" pitchFamily="34" charset="0"/>
              <a:buChar char="•"/>
            </a:pPr>
            <a:r>
              <a:rPr lang="en-US" sz="1600" dirty="0" smtClean="0">
                <a:latin typeface="+mj-lt"/>
              </a:rPr>
              <a:t>table-driven, proactive</a:t>
            </a:r>
          </a:p>
          <a:p>
            <a:pPr marL="285750" indent="-285750" algn="l">
              <a:buFont typeface="Arial" panose="020B0604020202020204" pitchFamily="34" charset="0"/>
              <a:buChar char="•"/>
            </a:pPr>
            <a:r>
              <a:rPr lang="en-US" sz="1600" dirty="0" smtClean="0">
                <a:latin typeface="+mj-lt"/>
              </a:rPr>
              <a:t>optimization of classic link state routing</a:t>
            </a:r>
          </a:p>
          <a:p>
            <a:pPr marL="285750" indent="-285750" algn="l">
              <a:buFont typeface="Arial" panose="020B0604020202020204" pitchFamily="34" charset="0"/>
              <a:buChar char="•"/>
            </a:pPr>
            <a:r>
              <a:rPr lang="en-US" sz="1600" dirty="0" smtClean="0">
                <a:latin typeface="+mj-lt"/>
              </a:rPr>
              <a:t>selection of multipoint-relays (MPRs): each </a:t>
            </a:r>
            <a:br>
              <a:rPr lang="en-US" sz="1600" dirty="0" smtClean="0">
                <a:latin typeface="+mj-lt"/>
              </a:rPr>
            </a:br>
            <a:r>
              <a:rPr lang="en-US" sz="1600" dirty="0" smtClean="0">
                <a:latin typeface="+mj-lt"/>
              </a:rPr>
              <a:t>2-hop neighbor must be reachable</a:t>
            </a:r>
          </a:p>
          <a:p>
            <a:pPr marL="285750" indent="-285750" algn="l">
              <a:buFont typeface="Arial" panose="020B0604020202020204" pitchFamily="34" charset="0"/>
              <a:buChar char="•"/>
            </a:pPr>
            <a:r>
              <a:rPr lang="en-US" sz="1600" dirty="0" smtClean="0">
                <a:latin typeface="+mj-lt"/>
              </a:rPr>
              <a:t>flooding of topology messages only via MPRs</a:t>
            </a:r>
          </a:p>
          <a:p>
            <a:pPr marL="285750" indent="-285750" algn="l">
              <a:buFont typeface="Arial" panose="020B0604020202020204" pitchFamily="34" charset="0"/>
              <a:buChar char="•"/>
            </a:pPr>
            <a:r>
              <a:rPr lang="en-US" sz="1600" dirty="0" smtClean="0">
                <a:latin typeface="+mj-lt"/>
              </a:rPr>
              <a:t>different link metrics possible</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de-DE"/>
              <a:t>Further difficulties and research areas</a:t>
            </a:r>
          </a:p>
        </p:txBody>
      </p:sp>
      <p:sp>
        <p:nvSpPr>
          <p:cNvPr id="188419" name="Rectangle 3"/>
          <p:cNvSpPr>
            <a:spLocks noGrp="1" noChangeArrowheads="1"/>
          </p:cNvSpPr>
          <p:nvPr>
            <p:ph idx="1"/>
          </p:nvPr>
        </p:nvSpPr>
        <p:spPr/>
        <p:txBody>
          <a:bodyPr/>
          <a:lstStyle/>
          <a:p>
            <a:r>
              <a:rPr lang="en-US" sz="2000"/>
              <a:t>Auto-Configuration</a:t>
            </a:r>
          </a:p>
          <a:p>
            <a:pPr lvl="1"/>
            <a:r>
              <a:rPr lang="en-US"/>
              <a:t>Assignment of addresses, function, profile, program, … </a:t>
            </a:r>
          </a:p>
          <a:p>
            <a:r>
              <a:rPr lang="en-US" sz="2000"/>
              <a:t>Service discovery</a:t>
            </a:r>
          </a:p>
          <a:p>
            <a:pPr lvl="1"/>
            <a:r>
              <a:rPr lang="en-US"/>
              <a:t>Discovery of services and service providers</a:t>
            </a:r>
          </a:p>
          <a:p>
            <a:r>
              <a:rPr lang="en-US" sz="2000"/>
              <a:t>Multicast</a:t>
            </a:r>
          </a:p>
          <a:p>
            <a:pPr lvl="1"/>
            <a:r>
              <a:rPr lang="en-US"/>
              <a:t>Transmission to a selected group of receivers</a:t>
            </a:r>
          </a:p>
          <a:p>
            <a:r>
              <a:rPr lang="en-US" sz="2000"/>
              <a:t>Quality-of-Service</a:t>
            </a:r>
          </a:p>
          <a:p>
            <a:pPr lvl="1"/>
            <a:r>
              <a:rPr lang="en-US"/>
              <a:t>Maintenance of a certain transmission quality</a:t>
            </a:r>
          </a:p>
          <a:p>
            <a:r>
              <a:rPr lang="en-US" sz="2000"/>
              <a:t>Power control</a:t>
            </a:r>
          </a:p>
          <a:p>
            <a:pPr lvl="1"/>
            <a:r>
              <a:rPr lang="en-US"/>
              <a:t>Minimizing interference, energy conservation mechanisms</a:t>
            </a:r>
          </a:p>
          <a:p>
            <a:r>
              <a:rPr lang="en-US" sz="2000"/>
              <a:t>Security</a:t>
            </a:r>
          </a:p>
          <a:p>
            <a:pPr lvl="1"/>
            <a:r>
              <a:rPr lang="en-US"/>
              <a:t>Data integrity, protection from attacks (e.g. Denial of Service)</a:t>
            </a:r>
          </a:p>
          <a:p>
            <a:r>
              <a:rPr lang="en-US" sz="2000"/>
              <a:t>Scalability</a:t>
            </a:r>
          </a:p>
          <a:p>
            <a:pPr lvl="1"/>
            <a:r>
              <a:rPr lang="en-US"/>
              <a:t>10 nodes? 100 nodes? 1000 nodes? 10000 nodes?</a:t>
            </a:r>
          </a:p>
          <a:p>
            <a:r>
              <a:rPr lang="en-US" sz="2000"/>
              <a:t>Integration with fixed networks</a:t>
            </a:r>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grpSp>
        <p:nvGrpSpPr>
          <p:cNvPr id="65" name="Group 64"/>
          <p:cNvGrpSpPr/>
          <p:nvPr/>
        </p:nvGrpSpPr>
        <p:grpSpPr>
          <a:xfrm>
            <a:off x="7187100" y="2128537"/>
            <a:ext cx="4979312" cy="2962660"/>
            <a:chOff x="2514600" y="1447800"/>
            <a:chExt cx="7183307" cy="4140082"/>
          </a:xfrm>
        </p:grpSpPr>
        <p:sp>
          <p:nvSpPr>
            <p:cNvPr id="66" name="Oval 52"/>
            <p:cNvSpPr>
              <a:spLocks noChangeArrowheads="1"/>
            </p:cNvSpPr>
            <p:nvPr/>
          </p:nvSpPr>
          <p:spPr bwMode="auto">
            <a:xfrm rot="2360663">
              <a:off x="2514600" y="3048000"/>
              <a:ext cx="4267200" cy="2057400"/>
            </a:xfrm>
            <a:prstGeom prst="ellipse">
              <a:avLst/>
            </a:prstGeom>
            <a:solidFill>
              <a:srgbClr val="DADAF6"/>
            </a:solidFill>
            <a:ln w="9525">
              <a:solidFill>
                <a:schemeClr val="tx1"/>
              </a:solidFill>
              <a:round/>
              <a:headEnd/>
              <a:tailEnd/>
            </a:ln>
            <a:effectLst/>
          </p:spPr>
          <p:txBody>
            <a:bodyPr wrap="none" anchor="ctr"/>
            <a:lstStyle/>
            <a:p>
              <a:endParaRPr lang="en-US" sz="1400"/>
            </a:p>
          </p:txBody>
        </p:sp>
        <p:sp>
          <p:nvSpPr>
            <p:cNvPr id="67" name="Oval 51"/>
            <p:cNvSpPr>
              <a:spLocks noChangeArrowheads="1"/>
            </p:cNvSpPr>
            <p:nvPr/>
          </p:nvSpPr>
          <p:spPr bwMode="auto">
            <a:xfrm>
              <a:off x="6096000" y="2819400"/>
              <a:ext cx="1752600" cy="1524000"/>
            </a:xfrm>
            <a:prstGeom prst="ellipse">
              <a:avLst/>
            </a:prstGeom>
            <a:solidFill>
              <a:srgbClr val="FFCCCC"/>
            </a:solidFill>
            <a:ln w="9525">
              <a:solidFill>
                <a:schemeClr val="tx1"/>
              </a:solidFill>
              <a:round/>
              <a:headEnd/>
              <a:tailEnd/>
            </a:ln>
            <a:effectLst/>
          </p:spPr>
          <p:txBody>
            <a:bodyPr wrap="none" anchor="ctr"/>
            <a:lstStyle/>
            <a:p>
              <a:endParaRPr lang="en-US" sz="1400"/>
            </a:p>
          </p:txBody>
        </p:sp>
        <p:sp>
          <p:nvSpPr>
            <p:cNvPr id="68" name="Oval 50"/>
            <p:cNvSpPr>
              <a:spLocks noChangeArrowheads="1"/>
            </p:cNvSpPr>
            <p:nvPr/>
          </p:nvSpPr>
          <p:spPr bwMode="auto">
            <a:xfrm>
              <a:off x="3429000" y="2895600"/>
              <a:ext cx="1524000" cy="1524000"/>
            </a:xfrm>
            <a:prstGeom prst="ellipse">
              <a:avLst/>
            </a:prstGeom>
            <a:solidFill>
              <a:srgbClr val="FFCCCC"/>
            </a:solidFill>
            <a:ln w="9525">
              <a:solidFill>
                <a:schemeClr val="tx1"/>
              </a:solidFill>
              <a:round/>
              <a:headEnd/>
              <a:tailEnd/>
            </a:ln>
            <a:effectLst/>
          </p:spPr>
          <p:txBody>
            <a:bodyPr wrap="none" anchor="ctr"/>
            <a:lstStyle/>
            <a:p>
              <a:endParaRPr lang="en-US" sz="1400"/>
            </a:p>
          </p:txBody>
        </p:sp>
        <p:sp>
          <p:nvSpPr>
            <p:cNvPr id="69" name="Oval 49"/>
            <p:cNvSpPr>
              <a:spLocks noChangeArrowheads="1"/>
            </p:cNvSpPr>
            <p:nvPr/>
          </p:nvSpPr>
          <p:spPr bwMode="auto">
            <a:xfrm>
              <a:off x="4648200" y="3962400"/>
              <a:ext cx="1524000" cy="1524000"/>
            </a:xfrm>
            <a:prstGeom prst="ellipse">
              <a:avLst/>
            </a:prstGeom>
            <a:solidFill>
              <a:srgbClr val="FFCCCC"/>
            </a:solidFill>
            <a:ln w="9525">
              <a:solidFill>
                <a:schemeClr val="tx1"/>
              </a:solidFill>
              <a:round/>
              <a:headEnd/>
              <a:tailEnd/>
            </a:ln>
            <a:effectLst/>
          </p:spPr>
          <p:txBody>
            <a:bodyPr wrap="none" anchor="ctr"/>
            <a:lstStyle/>
            <a:p>
              <a:endParaRPr lang="en-US" sz="1400"/>
            </a:p>
          </p:txBody>
        </p:sp>
        <p:sp>
          <p:nvSpPr>
            <p:cNvPr id="70" name="Oval 3"/>
            <p:cNvSpPr>
              <a:spLocks noChangeArrowheads="1"/>
            </p:cNvSpPr>
            <p:nvPr/>
          </p:nvSpPr>
          <p:spPr bwMode="auto">
            <a:xfrm>
              <a:off x="3581400" y="38100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sp>
          <p:nvSpPr>
            <p:cNvPr id="71" name="Oval 4"/>
            <p:cNvSpPr>
              <a:spLocks noChangeArrowheads="1"/>
            </p:cNvSpPr>
            <p:nvPr/>
          </p:nvSpPr>
          <p:spPr bwMode="auto">
            <a:xfrm>
              <a:off x="4038600" y="36576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sp>
          <p:nvSpPr>
            <p:cNvPr id="72" name="Oval 5"/>
            <p:cNvSpPr>
              <a:spLocks noChangeArrowheads="1"/>
            </p:cNvSpPr>
            <p:nvPr/>
          </p:nvSpPr>
          <p:spPr bwMode="auto">
            <a:xfrm>
              <a:off x="3810000" y="33528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sp>
          <p:nvSpPr>
            <p:cNvPr id="73" name="Oval 6"/>
            <p:cNvSpPr>
              <a:spLocks noChangeArrowheads="1"/>
            </p:cNvSpPr>
            <p:nvPr/>
          </p:nvSpPr>
          <p:spPr bwMode="auto">
            <a:xfrm>
              <a:off x="4419600" y="3200400"/>
              <a:ext cx="152400" cy="152400"/>
            </a:xfrm>
            <a:prstGeom prst="ellipse">
              <a:avLst/>
            </a:prstGeom>
            <a:solidFill>
              <a:srgbClr val="FFFF00"/>
            </a:solidFill>
            <a:ln w="9525">
              <a:solidFill>
                <a:schemeClr val="tx1"/>
              </a:solidFill>
              <a:round/>
              <a:headEnd/>
              <a:tailEnd/>
            </a:ln>
            <a:effectLst/>
          </p:spPr>
          <p:txBody>
            <a:bodyPr wrap="none" anchor="ctr"/>
            <a:lstStyle/>
            <a:p>
              <a:endParaRPr lang="en-US" sz="1400"/>
            </a:p>
          </p:txBody>
        </p:sp>
        <p:sp>
          <p:nvSpPr>
            <p:cNvPr id="74" name="Oval 7"/>
            <p:cNvSpPr>
              <a:spLocks noChangeArrowheads="1"/>
            </p:cNvSpPr>
            <p:nvPr/>
          </p:nvSpPr>
          <p:spPr bwMode="auto">
            <a:xfrm>
              <a:off x="4572000" y="37338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sp>
          <p:nvSpPr>
            <p:cNvPr id="75" name="Oval 8"/>
            <p:cNvSpPr>
              <a:spLocks noChangeArrowheads="1"/>
            </p:cNvSpPr>
            <p:nvPr/>
          </p:nvSpPr>
          <p:spPr bwMode="auto">
            <a:xfrm>
              <a:off x="4191000" y="41148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cxnSp>
          <p:nvCxnSpPr>
            <p:cNvPr id="76" name="AutoShape 9"/>
            <p:cNvCxnSpPr>
              <a:cxnSpLocks noChangeShapeType="1"/>
              <a:stCxn id="70" idx="6"/>
              <a:endCxn id="71" idx="3"/>
            </p:cNvCxnSpPr>
            <p:nvPr/>
          </p:nvCxnSpPr>
          <p:spPr bwMode="auto">
            <a:xfrm flipV="1">
              <a:off x="3733801" y="3787776"/>
              <a:ext cx="327025" cy="98425"/>
            </a:xfrm>
            <a:prstGeom prst="straightConnector1">
              <a:avLst/>
            </a:prstGeom>
            <a:noFill/>
            <a:ln w="9525">
              <a:solidFill>
                <a:schemeClr val="tx1"/>
              </a:solidFill>
              <a:round/>
              <a:headEnd type="triangle" w="med" len="med"/>
              <a:tailEnd type="triangle" w="med" len="med"/>
            </a:ln>
            <a:effectLst/>
          </p:spPr>
        </p:cxnSp>
        <p:cxnSp>
          <p:nvCxnSpPr>
            <p:cNvPr id="77" name="AutoShape 10"/>
            <p:cNvCxnSpPr>
              <a:cxnSpLocks noChangeShapeType="1"/>
              <a:stCxn id="70" idx="0"/>
              <a:endCxn id="72" idx="3"/>
            </p:cNvCxnSpPr>
            <p:nvPr/>
          </p:nvCxnSpPr>
          <p:spPr bwMode="auto">
            <a:xfrm flipV="1">
              <a:off x="3657601" y="3482976"/>
              <a:ext cx="174625" cy="327025"/>
            </a:xfrm>
            <a:prstGeom prst="straightConnector1">
              <a:avLst/>
            </a:prstGeom>
            <a:noFill/>
            <a:ln w="9525">
              <a:solidFill>
                <a:schemeClr val="tx1"/>
              </a:solidFill>
              <a:round/>
              <a:headEnd type="triangle" w="med" len="med"/>
              <a:tailEnd type="triangle" w="med" len="med"/>
            </a:ln>
            <a:effectLst/>
          </p:spPr>
        </p:cxnSp>
        <p:cxnSp>
          <p:nvCxnSpPr>
            <p:cNvPr id="78" name="AutoShape 11"/>
            <p:cNvCxnSpPr>
              <a:cxnSpLocks noChangeShapeType="1"/>
              <a:stCxn id="71" idx="7"/>
              <a:endCxn id="73" idx="3"/>
            </p:cNvCxnSpPr>
            <p:nvPr/>
          </p:nvCxnSpPr>
          <p:spPr bwMode="auto">
            <a:xfrm flipV="1">
              <a:off x="4168775" y="3330575"/>
              <a:ext cx="273050" cy="349250"/>
            </a:xfrm>
            <a:prstGeom prst="straightConnector1">
              <a:avLst/>
            </a:prstGeom>
            <a:noFill/>
            <a:ln w="9525">
              <a:solidFill>
                <a:schemeClr val="tx1"/>
              </a:solidFill>
              <a:round/>
              <a:headEnd type="triangle" w="med" len="med"/>
              <a:tailEnd type="triangle" w="med" len="med"/>
            </a:ln>
            <a:effectLst/>
          </p:spPr>
        </p:cxnSp>
        <p:cxnSp>
          <p:nvCxnSpPr>
            <p:cNvPr id="79" name="AutoShape 12"/>
            <p:cNvCxnSpPr>
              <a:cxnSpLocks noChangeShapeType="1"/>
              <a:stCxn id="72" idx="5"/>
              <a:endCxn id="71" idx="1"/>
            </p:cNvCxnSpPr>
            <p:nvPr/>
          </p:nvCxnSpPr>
          <p:spPr bwMode="auto">
            <a:xfrm>
              <a:off x="3940175" y="3482975"/>
              <a:ext cx="120650" cy="196850"/>
            </a:xfrm>
            <a:prstGeom prst="straightConnector1">
              <a:avLst/>
            </a:prstGeom>
            <a:noFill/>
            <a:ln w="9525">
              <a:solidFill>
                <a:schemeClr val="tx1"/>
              </a:solidFill>
              <a:round/>
              <a:headEnd type="triangle" w="med" len="med"/>
              <a:tailEnd type="triangle" w="med" len="med"/>
            </a:ln>
            <a:effectLst/>
          </p:spPr>
        </p:cxnSp>
        <p:cxnSp>
          <p:nvCxnSpPr>
            <p:cNvPr id="80" name="AutoShape 13"/>
            <p:cNvCxnSpPr>
              <a:cxnSpLocks noChangeShapeType="1"/>
              <a:stCxn id="72" idx="6"/>
              <a:endCxn id="73" idx="2"/>
            </p:cNvCxnSpPr>
            <p:nvPr/>
          </p:nvCxnSpPr>
          <p:spPr bwMode="auto">
            <a:xfrm flipV="1">
              <a:off x="3962400" y="3276600"/>
              <a:ext cx="457200" cy="152400"/>
            </a:xfrm>
            <a:prstGeom prst="straightConnector1">
              <a:avLst/>
            </a:prstGeom>
            <a:noFill/>
            <a:ln w="9525">
              <a:solidFill>
                <a:schemeClr val="tx1"/>
              </a:solidFill>
              <a:round/>
              <a:headEnd type="triangle" w="med" len="med"/>
              <a:tailEnd type="triangle" w="med" len="med"/>
            </a:ln>
            <a:effectLst/>
          </p:spPr>
        </p:cxnSp>
        <p:cxnSp>
          <p:nvCxnSpPr>
            <p:cNvPr id="81" name="AutoShape 14"/>
            <p:cNvCxnSpPr>
              <a:cxnSpLocks noChangeShapeType="1"/>
              <a:stCxn id="75" idx="1"/>
              <a:endCxn id="71" idx="4"/>
            </p:cNvCxnSpPr>
            <p:nvPr/>
          </p:nvCxnSpPr>
          <p:spPr bwMode="auto">
            <a:xfrm flipH="1" flipV="1">
              <a:off x="4114801" y="3810001"/>
              <a:ext cx="98425" cy="327025"/>
            </a:xfrm>
            <a:prstGeom prst="straightConnector1">
              <a:avLst/>
            </a:prstGeom>
            <a:noFill/>
            <a:ln w="9525">
              <a:solidFill>
                <a:schemeClr val="tx1"/>
              </a:solidFill>
              <a:round/>
              <a:headEnd type="triangle" w="med" len="med"/>
              <a:tailEnd type="triangle" w="med" len="med"/>
            </a:ln>
            <a:effectLst/>
          </p:spPr>
        </p:cxnSp>
        <p:cxnSp>
          <p:nvCxnSpPr>
            <p:cNvPr id="82" name="AutoShape 15"/>
            <p:cNvCxnSpPr>
              <a:cxnSpLocks noChangeShapeType="1"/>
              <a:stCxn id="74" idx="0"/>
              <a:endCxn id="73" idx="5"/>
            </p:cNvCxnSpPr>
            <p:nvPr/>
          </p:nvCxnSpPr>
          <p:spPr bwMode="auto">
            <a:xfrm flipH="1" flipV="1">
              <a:off x="4549776" y="3330576"/>
              <a:ext cx="98425" cy="403225"/>
            </a:xfrm>
            <a:prstGeom prst="straightConnector1">
              <a:avLst/>
            </a:prstGeom>
            <a:noFill/>
            <a:ln w="9525">
              <a:solidFill>
                <a:schemeClr val="tx1"/>
              </a:solidFill>
              <a:round/>
              <a:headEnd type="triangle" w="med" len="med"/>
              <a:tailEnd type="triangle" w="med" len="med"/>
            </a:ln>
            <a:effectLst/>
          </p:spPr>
        </p:cxnSp>
        <p:cxnSp>
          <p:nvCxnSpPr>
            <p:cNvPr id="83" name="AutoShape 16"/>
            <p:cNvCxnSpPr>
              <a:cxnSpLocks noChangeShapeType="1"/>
              <a:stCxn id="74" idx="3"/>
              <a:endCxn id="75" idx="7"/>
            </p:cNvCxnSpPr>
            <p:nvPr/>
          </p:nvCxnSpPr>
          <p:spPr bwMode="auto">
            <a:xfrm flipH="1">
              <a:off x="4321175" y="3863975"/>
              <a:ext cx="273050" cy="273050"/>
            </a:xfrm>
            <a:prstGeom prst="straightConnector1">
              <a:avLst/>
            </a:prstGeom>
            <a:noFill/>
            <a:ln w="9525">
              <a:solidFill>
                <a:schemeClr val="tx1"/>
              </a:solidFill>
              <a:round/>
              <a:headEnd type="triangle" w="med" len="med"/>
              <a:tailEnd type="triangle" w="med" len="med"/>
            </a:ln>
            <a:effectLst/>
          </p:spPr>
        </p:cxnSp>
        <p:sp>
          <p:nvSpPr>
            <p:cNvPr id="84" name="Oval 17"/>
            <p:cNvSpPr>
              <a:spLocks noChangeArrowheads="1"/>
            </p:cNvSpPr>
            <p:nvPr/>
          </p:nvSpPr>
          <p:spPr bwMode="auto">
            <a:xfrm>
              <a:off x="6248400" y="38100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sp>
          <p:nvSpPr>
            <p:cNvPr id="85" name="Oval 18"/>
            <p:cNvSpPr>
              <a:spLocks noChangeArrowheads="1"/>
            </p:cNvSpPr>
            <p:nvPr/>
          </p:nvSpPr>
          <p:spPr bwMode="auto">
            <a:xfrm>
              <a:off x="6858000" y="36576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sp>
          <p:nvSpPr>
            <p:cNvPr id="86" name="Oval 19"/>
            <p:cNvSpPr>
              <a:spLocks noChangeArrowheads="1"/>
            </p:cNvSpPr>
            <p:nvPr/>
          </p:nvSpPr>
          <p:spPr bwMode="auto">
            <a:xfrm>
              <a:off x="6400800" y="32766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sp>
          <p:nvSpPr>
            <p:cNvPr id="87" name="Oval 20"/>
            <p:cNvSpPr>
              <a:spLocks noChangeArrowheads="1"/>
            </p:cNvSpPr>
            <p:nvPr/>
          </p:nvSpPr>
          <p:spPr bwMode="auto">
            <a:xfrm>
              <a:off x="6858000" y="3048000"/>
              <a:ext cx="152400" cy="152400"/>
            </a:xfrm>
            <a:prstGeom prst="ellipse">
              <a:avLst/>
            </a:prstGeom>
            <a:solidFill>
              <a:srgbClr val="FFFF00"/>
            </a:solidFill>
            <a:ln w="9525">
              <a:solidFill>
                <a:schemeClr val="tx1"/>
              </a:solidFill>
              <a:round/>
              <a:headEnd/>
              <a:tailEnd/>
            </a:ln>
            <a:effectLst/>
          </p:spPr>
          <p:txBody>
            <a:bodyPr wrap="none" anchor="ctr"/>
            <a:lstStyle/>
            <a:p>
              <a:endParaRPr lang="en-US" sz="1400"/>
            </a:p>
          </p:txBody>
        </p:sp>
        <p:sp>
          <p:nvSpPr>
            <p:cNvPr id="88" name="Oval 21"/>
            <p:cNvSpPr>
              <a:spLocks noChangeArrowheads="1"/>
            </p:cNvSpPr>
            <p:nvPr/>
          </p:nvSpPr>
          <p:spPr bwMode="auto">
            <a:xfrm>
              <a:off x="7467600" y="32766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sp>
          <p:nvSpPr>
            <p:cNvPr id="89" name="Oval 22"/>
            <p:cNvSpPr>
              <a:spLocks noChangeArrowheads="1"/>
            </p:cNvSpPr>
            <p:nvPr/>
          </p:nvSpPr>
          <p:spPr bwMode="auto">
            <a:xfrm>
              <a:off x="7467600" y="37338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cxnSp>
          <p:nvCxnSpPr>
            <p:cNvPr id="90" name="AutoShape 24"/>
            <p:cNvCxnSpPr>
              <a:cxnSpLocks noChangeShapeType="1"/>
              <a:stCxn id="84" idx="0"/>
              <a:endCxn id="86" idx="3"/>
            </p:cNvCxnSpPr>
            <p:nvPr/>
          </p:nvCxnSpPr>
          <p:spPr bwMode="auto">
            <a:xfrm flipV="1">
              <a:off x="6324601" y="3406776"/>
              <a:ext cx="98425" cy="403225"/>
            </a:xfrm>
            <a:prstGeom prst="straightConnector1">
              <a:avLst/>
            </a:prstGeom>
            <a:noFill/>
            <a:ln w="9525">
              <a:solidFill>
                <a:schemeClr val="tx1"/>
              </a:solidFill>
              <a:round/>
              <a:headEnd type="triangle" w="med" len="med"/>
              <a:tailEnd type="triangle" w="med" len="med"/>
            </a:ln>
            <a:effectLst/>
          </p:spPr>
        </p:cxnSp>
        <p:cxnSp>
          <p:nvCxnSpPr>
            <p:cNvPr id="91" name="AutoShape 25"/>
            <p:cNvCxnSpPr>
              <a:cxnSpLocks noChangeShapeType="1"/>
              <a:stCxn id="85" idx="7"/>
              <a:endCxn id="87" idx="3"/>
            </p:cNvCxnSpPr>
            <p:nvPr/>
          </p:nvCxnSpPr>
          <p:spPr bwMode="auto">
            <a:xfrm flipH="1" flipV="1">
              <a:off x="6880225" y="3178175"/>
              <a:ext cx="107950" cy="501650"/>
            </a:xfrm>
            <a:prstGeom prst="straightConnector1">
              <a:avLst/>
            </a:prstGeom>
            <a:noFill/>
            <a:ln w="9525">
              <a:solidFill>
                <a:schemeClr val="tx1"/>
              </a:solidFill>
              <a:round/>
              <a:headEnd type="triangle" w="med" len="med"/>
              <a:tailEnd type="triangle" w="med" len="med"/>
            </a:ln>
            <a:effectLst/>
          </p:spPr>
        </p:cxnSp>
        <p:cxnSp>
          <p:nvCxnSpPr>
            <p:cNvPr id="92" name="AutoShape 26"/>
            <p:cNvCxnSpPr>
              <a:cxnSpLocks noChangeShapeType="1"/>
              <a:stCxn id="86" idx="5"/>
              <a:endCxn id="85" idx="1"/>
            </p:cNvCxnSpPr>
            <p:nvPr/>
          </p:nvCxnSpPr>
          <p:spPr bwMode="auto">
            <a:xfrm>
              <a:off x="6530975" y="3406775"/>
              <a:ext cx="349250" cy="273050"/>
            </a:xfrm>
            <a:prstGeom prst="straightConnector1">
              <a:avLst/>
            </a:prstGeom>
            <a:noFill/>
            <a:ln w="9525">
              <a:solidFill>
                <a:schemeClr val="tx1"/>
              </a:solidFill>
              <a:round/>
              <a:headEnd type="triangle" w="med" len="med"/>
              <a:tailEnd type="triangle" w="med" len="med"/>
            </a:ln>
            <a:effectLst/>
          </p:spPr>
        </p:cxnSp>
        <p:cxnSp>
          <p:nvCxnSpPr>
            <p:cNvPr id="93" name="AutoShape 27"/>
            <p:cNvCxnSpPr>
              <a:cxnSpLocks noChangeShapeType="1"/>
              <a:stCxn id="86" idx="6"/>
              <a:endCxn id="87" idx="2"/>
            </p:cNvCxnSpPr>
            <p:nvPr/>
          </p:nvCxnSpPr>
          <p:spPr bwMode="auto">
            <a:xfrm flipV="1">
              <a:off x="6553200" y="3124200"/>
              <a:ext cx="304800" cy="228600"/>
            </a:xfrm>
            <a:prstGeom prst="straightConnector1">
              <a:avLst/>
            </a:prstGeom>
            <a:noFill/>
            <a:ln w="9525">
              <a:solidFill>
                <a:schemeClr val="tx1"/>
              </a:solidFill>
              <a:round/>
              <a:headEnd type="triangle" w="med" len="med"/>
              <a:tailEnd type="triangle" w="med" len="med"/>
            </a:ln>
            <a:effectLst/>
          </p:spPr>
        </p:cxnSp>
        <p:cxnSp>
          <p:nvCxnSpPr>
            <p:cNvPr id="94" name="AutoShape 28"/>
            <p:cNvCxnSpPr>
              <a:cxnSpLocks noChangeShapeType="1"/>
              <a:stCxn id="89" idx="1"/>
              <a:endCxn id="85" idx="6"/>
            </p:cNvCxnSpPr>
            <p:nvPr/>
          </p:nvCxnSpPr>
          <p:spPr bwMode="auto">
            <a:xfrm flipH="1" flipV="1">
              <a:off x="7010401" y="3733801"/>
              <a:ext cx="479425" cy="22225"/>
            </a:xfrm>
            <a:prstGeom prst="straightConnector1">
              <a:avLst/>
            </a:prstGeom>
            <a:noFill/>
            <a:ln w="9525">
              <a:solidFill>
                <a:schemeClr val="tx1"/>
              </a:solidFill>
              <a:round/>
              <a:headEnd type="triangle" w="med" len="med"/>
              <a:tailEnd type="triangle" w="med" len="med"/>
            </a:ln>
            <a:effectLst/>
          </p:spPr>
        </p:cxnSp>
        <p:cxnSp>
          <p:nvCxnSpPr>
            <p:cNvPr id="95" name="AutoShape 29"/>
            <p:cNvCxnSpPr>
              <a:cxnSpLocks noChangeShapeType="1"/>
              <a:stCxn id="88" idx="0"/>
              <a:endCxn id="87" idx="5"/>
            </p:cNvCxnSpPr>
            <p:nvPr/>
          </p:nvCxnSpPr>
          <p:spPr bwMode="auto">
            <a:xfrm flipH="1" flipV="1">
              <a:off x="6988176" y="3178176"/>
              <a:ext cx="555625" cy="98425"/>
            </a:xfrm>
            <a:prstGeom prst="straightConnector1">
              <a:avLst/>
            </a:prstGeom>
            <a:noFill/>
            <a:ln w="9525">
              <a:solidFill>
                <a:schemeClr val="tx1"/>
              </a:solidFill>
              <a:round/>
              <a:headEnd type="triangle" w="med" len="med"/>
              <a:tailEnd type="triangle" w="med" len="med"/>
            </a:ln>
            <a:effectLst/>
          </p:spPr>
        </p:cxnSp>
        <p:cxnSp>
          <p:nvCxnSpPr>
            <p:cNvPr id="96" name="AutoShape 30"/>
            <p:cNvCxnSpPr>
              <a:cxnSpLocks noChangeShapeType="1"/>
              <a:stCxn id="88" idx="3"/>
              <a:endCxn id="89" idx="0"/>
            </p:cNvCxnSpPr>
            <p:nvPr/>
          </p:nvCxnSpPr>
          <p:spPr bwMode="auto">
            <a:xfrm>
              <a:off x="7489826" y="3406776"/>
              <a:ext cx="53975" cy="327025"/>
            </a:xfrm>
            <a:prstGeom prst="straightConnector1">
              <a:avLst/>
            </a:prstGeom>
            <a:noFill/>
            <a:ln w="9525">
              <a:solidFill>
                <a:schemeClr val="tx1"/>
              </a:solidFill>
              <a:round/>
              <a:headEnd type="triangle" w="med" len="med"/>
              <a:tailEnd type="triangle" w="med" len="med"/>
            </a:ln>
            <a:effectLst/>
          </p:spPr>
        </p:cxnSp>
        <p:sp>
          <p:nvSpPr>
            <p:cNvPr id="97" name="Oval 31"/>
            <p:cNvSpPr>
              <a:spLocks noChangeArrowheads="1"/>
            </p:cNvSpPr>
            <p:nvPr/>
          </p:nvSpPr>
          <p:spPr bwMode="auto">
            <a:xfrm>
              <a:off x="4953000" y="50292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sp>
          <p:nvSpPr>
            <p:cNvPr id="98" name="Oval 32"/>
            <p:cNvSpPr>
              <a:spLocks noChangeArrowheads="1"/>
            </p:cNvSpPr>
            <p:nvPr/>
          </p:nvSpPr>
          <p:spPr bwMode="auto">
            <a:xfrm>
              <a:off x="5257800" y="46482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sp>
          <p:nvSpPr>
            <p:cNvPr id="99" name="Oval 33"/>
            <p:cNvSpPr>
              <a:spLocks noChangeArrowheads="1"/>
            </p:cNvSpPr>
            <p:nvPr/>
          </p:nvSpPr>
          <p:spPr bwMode="auto">
            <a:xfrm>
              <a:off x="4800600" y="44958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sp>
          <p:nvSpPr>
            <p:cNvPr id="100" name="Oval 34"/>
            <p:cNvSpPr>
              <a:spLocks noChangeArrowheads="1"/>
            </p:cNvSpPr>
            <p:nvPr/>
          </p:nvSpPr>
          <p:spPr bwMode="auto">
            <a:xfrm>
              <a:off x="5181600" y="4114800"/>
              <a:ext cx="152400" cy="152400"/>
            </a:xfrm>
            <a:prstGeom prst="ellipse">
              <a:avLst/>
            </a:prstGeom>
            <a:solidFill>
              <a:srgbClr val="FFFF00"/>
            </a:solidFill>
            <a:ln w="9525">
              <a:solidFill>
                <a:schemeClr val="tx1"/>
              </a:solidFill>
              <a:round/>
              <a:headEnd/>
              <a:tailEnd/>
            </a:ln>
            <a:effectLst/>
          </p:spPr>
          <p:txBody>
            <a:bodyPr wrap="none" anchor="ctr"/>
            <a:lstStyle/>
            <a:p>
              <a:endParaRPr lang="en-US" sz="1400"/>
            </a:p>
          </p:txBody>
        </p:sp>
        <p:sp>
          <p:nvSpPr>
            <p:cNvPr id="101" name="Oval 35"/>
            <p:cNvSpPr>
              <a:spLocks noChangeArrowheads="1"/>
            </p:cNvSpPr>
            <p:nvPr/>
          </p:nvSpPr>
          <p:spPr bwMode="auto">
            <a:xfrm>
              <a:off x="5715000" y="44196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sp>
          <p:nvSpPr>
            <p:cNvPr id="102" name="Oval 36"/>
            <p:cNvSpPr>
              <a:spLocks noChangeArrowheads="1"/>
            </p:cNvSpPr>
            <p:nvPr/>
          </p:nvSpPr>
          <p:spPr bwMode="auto">
            <a:xfrm>
              <a:off x="5791200" y="48768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cxnSp>
          <p:nvCxnSpPr>
            <p:cNvPr id="103" name="AutoShape 37"/>
            <p:cNvCxnSpPr>
              <a:cxnSpLocks noChangeShapeType="1"/>
              <a:stCxn id="97" idx="6"/>
              <a:endCxn id="98" idx="3"/>
            </p:cNvCxnSpPr>
            <p:nvPr/>
          </p:nvCxnSpPr>
          <p:spPr bwMode="auto">
            <a:xfrm flipV="1">
              <a:off x="5105401" y="4778376"/>
              <a:ext cx="174625" cy="327025"/>
            </a:xfrm>
            <a:prstGeom prst="straightConnector1">
              <a:avLst/>
            </a:prstGeom>
            <a:noFill/>
            <a:ln w="9525">
              <a:solidFill>
                <a:schemeClr val="tx1"/>
              </a:solidFill>
              <a:round/>
              <a:headEnd type="triangle" w="med" len="med"/>
              <a:tailEnd type="triangle" w="med" len="med"/>
            </a:ln>
            <a:effectLst/>
          </p:spPr>
        </p:cxnSp>
        <p:cxnSp>
          <p:nvCxnSpPr>
            <p:cNvPr id="104" name="AutoShape 38"/>
            <p:cNvCxnSpPr>
              <a:cxnSpLocks noChangeShapeType="1"/>
              <a:stCxn id="97" idx="0"/>
              <a:endCxn id="99" idx="5"/>
            </p:cNvCxnSpPr>
            <p:nvPr/>
          </p:nvCxnSpPr>
          <p:spPr bwMode="auto">
            <a:xfrm flipH="1" flipV="1">
              <a:off x="4930776" y="4625976"/>
              <a:ext cx="98425" cy="403225"/>
            </a:xfrm>
            <a:prstGeom prst="straightConnector1">
              <a:avLst/>
            </a:prstGeom>
            <a:noFill/>
            <a:ln w="9525">
              <a:solidFill>
                <a:schemeClr val="tx1"/>
              </a:solidFill>
              <a:round/>
              <a:headEnd type="triangle" w="med" len="med"/>
              <a:tailEnd type="triangle" w="med" len="med"/>
            </a:ln>
            <a:effectLst/>
          </p:spPr>
        </p:cxnSp>
        <p:cxnSp>
          <p:nvCxnSpPr>
            <p:cNvPr id="105" name="AutoShape 39"/>
            <p:cNvCxnSpPr>
              <a:cxnSpLocks noChangeShapeType="1"/>
              <a:stCxn id="98" idx="7"/>
              <a:endCxn id="100" idx="3"/>
            </p:cNvCxnSpPr>
            <p:nvPr/>
          </p:nvCxnSpPr>
          <p:spPr bwMode="auto">
            <a:xfrm flipH="1" flipV="1">
              <a:off x="5203825" y="4244975"/>
              <a:ext cx="184150" cy="425450"/>
            </a:xfrm>
            <a:prstGeom prst="straightConnector1">
              <a:avLst/>
            </a:prstGeom>
            <a:noFill/>
            <a:ln w="9525">
              <a:solidFill>
                <a:schemeClr val="tx1"/>
              </a:solidFill>
              <a:round/>
              <a:headEnd type="triangle" w="med" len="med"/>
              <a:tailEnd type="triangle" w="med" len="med"/>
            </a:ln>
            <a:effectLst/>
          </p:spPr>
        </p:cxnSp>
        <p:cxnSp>
          <p:nvCxnSpPr>
            <p:cNvPr id="106" name="AutoShape 40"/>
            <p:cNvCxnSpPr>
              <a:cxnSpLocks noChangeShapeType="1"/>
              <a:stCxn id="101" idx="2"/>
              <a:endCxn id="98" idx="6"/>
            </p:cNvCxnSpPr>
            <p:nvPr/>
          </p:nvCxnSpPr>
          <p:spPr bwMode="auto">
            <a:xfrm flipH="1">
              <a:off x="5410200" y="4495800"/>
              <a:ext cx="304800" cy="228600"/>
            </a:xfrm>
            <a:prstGeom prst="straightConnector1">
              <a:avLst/>
            </a:prstGeom>
            <a:noFill/>
            <a:ln w="9525">
              <a:solidFill>
                <a:schemeClr val="tx1"/>
              </a:solidFill>
              <a:round/>
              <a:headEnd type="triangle" w="med" len="med"/>
              <a:tailEnd type="triangle" w="med" len="med"/>
            </a:ln>
            <a:effectLst/>
          </p:spPr>
        </p:cxnSp>
        <p:cxnSp>
          <p:nvCxnSpPr>
            <p:cNvPr id="107" name="AutoShape 41"/>
            <p:cNvCxnSpPr>
              <a:cxnSpLocks noChangeShapeType="1"/>
              <a:stCxn id="99" idx="6"/>
              <a:endCxn id="100" idx="2"/>
            </p:cNvCxnSpPr>
            <p:nvPr/>
          </p:nvCxnSpPr>
          <p:spPr bwMode="auto">
            <a:xfrm flipV="1">
              <a:off x="4953000" y="4191000"/>
              <a:ext cx="228600" cy="381000"/>
            </a:xfrm>
            <a:prstGeom prst="straightConnector1">
              <a:avLst/>
            </a:prstGeom>
            <a:noFill/>
            <a:ln w="9525">
              <a:solidFill>
                <a:schemeClr val="tx1"/>
              </a:solidFill>
              <a:round/>
              <a:headEnd type="triangle" w="med" len="med"/>
              <a:tailEnd type="triangle" w="med" len="med"/>
            </a:ln>
            <a:effectLst/>
          </p:spPr>
        </p:cxnSp>
        <p:cxnSp>
          <p:nvCxnSpPr>
            <p:cNvPr id="108" name="AutoShape 43"/>
            <p:cNvCxnSpPr>
              <a:cxnSpLocks noChangeShapeType="1"/>
              <a:stCxn id="101" idx="0"/>
              <a:endCxn id="100" idx="5"/>
            </p:cNvCxnSpPr>
            <p:nvPr/>
          </p:nvCxnSpPr>
          <p:spPr bwMode="auto">
            <a:xfrm flipH="1" flipV="1">
              <a:off x="5311776" y="4244976"/>
              <a:ext cx="479425" cy="174625"/>
            </a:xfrm>
            <a:prstGeom prst="straightConnector1">
              <a:avLst/>
            </a:prstGeom>
            <a:noFill/>
            <a:ln w="9525">
              <a:solidFill>
                <a:schemeClr val="tx1"/>
              </a:solidFill>
              <a:round/>
              <a:headEnd type="triangle" w="med" len="med"/>
              <a:tailEnd type="triangle" w="med" len="med"/>
            </a:ln>
            <a:effectLst/>
          </p:spPr>
        </p:cxnSp>
        <p:cxnSp>
          <p:nvCxnSpPr>
            <p:cNvPr id="109" name="AutoShape 44"/>
            <p:cNvCxnSpPr>
              <a:cxnSpLocks noChangeShapeType="1"/>
              <a:stCxn id="101" idx="4"/>
              <a:endCxn id="102" idx="0"/>
            </p:cNvCxnSpPr>
            <p:nvPr/>
          </p:nvCxnSpPr>
          <p:spPr bwMode="auto">
            <a:xfrm>
              <a:off x="5791200" y="4572000"/>
              <a:ext cx="76200" cy="304800"/>
            </a:xfrm>
            <a:prstGeom prst="straightConnector1">
              <a:avLst/>
            </a:prstGeom>
            <a:noFill/>
            <a:ln w="9525">
              <a:solidFill>
                <a:schemeClr val="tx1"/>
              </a:solidFill>
              <a:round/>
              <a:headEnd type="triangle" w="med" len="med"/>
              <a:tailEnd type="triangle" w="med" len="med"/>
            </a:ln>
            <a:effectLst/>
          </p:spPr>
        </p:cxnSp>
        <p:sp>
          <p:nvSpPr>
            <p:cNvPr id="110" name="Oval 45"/>
            <p:cNvSpPr>
              <a:spLocks noChangeArrowheads="1"/>
            </p:cNvSpPr>
            <p:nvPr/>
          </p:nvSpPr>
          <p:spPr bwMode="auto">
            <a:xfrm>
              <a:off x="5486400" y="5105400"/>
              <a:ext cx="152400" cy="152400"/>
            </a:xfrm>
            <a:prstGeom prst="ellipse">
              <a:avLst/>
            </a:prstGeom>
            <a:solidFill>
              <a:srgbClr val="DADAF6"/>
            </a:solidFill>
            <a:ln w="9525">
              <a:solidFill>
                <a:schemeClr val="tx1"/>
              </a:solidFill>
              <a:round/>
              <a:headEnd/>
              <a:tailEnd/>
            </a:ln>
            <a:effectLst/>
          </p:spPr>
          <p:txBody>
            <a:bodyPr wrap="none" anchor="ctr"/>
            <a:lstStyle/>
            <a:p>
              <a:endParaRPr lang="en-US" sz="1400"/>
            </a:p>
          </p:txBody>
        </p:sp>
        <p:cxnSp>
          <p:nvCxnSpPr>
            <p:cNvPr id="111" name="AutoShape 46"/>
            <p:cNvCxnSpPr>
              <a:cxnSpLocks noChangeShapeType="1"/>
              <a:stCxn id="110" idx="1"/>
              <a:endCxn id="98" idx="4"/>
            </p:cNvCxnSpPr>
            <p:nvPr/>
          </p:nvCxnSpPr>
          <p:spPr bwMode="auto">
            <a:xfrm flipH="1" flipV="1">
              <a:off x="5334001" y="4800601"/>
              <a:ext cx="174625" cy="327025"/>
            </a:xfrm>
            <a:prstGeom prst="straightConnector1">
              <a:avLst/>
            </a:prstGeom>
            <a:noFill/>
            <a:ln w="9525">
              <a:solidFill>
                <a:schemeClr val="tx1"/>
              </a:solidFill>
              <a:round/>
              <a:headEnd type="triangle" w="med" len="med"/>
              <a:tailEnd type="triangle" w="med" len="med"/>
            </a:ln>
            <a:effectLst/>
          </p:spPr>
        </p:cxnSp>
        <p:cxnSp>
          <p:nvCxnSpPr>
            <p:cNvPr id="112" name="AutoShape 47"/>
            <p:cNvCxnSpPr>
              <a:cxnSpLocks noChangeShapeType="1"/>
              <a:stCxn id="73" idx="6"/>
              <a:endCxn id="100" idx="0"/>
            </p:cNvCxnSpPr>
            <p:nvPr/>
          </p:nvCxnSpPr>
          <p:spPr bwMode="auto">
            <a:xfrm>
              <a:off x="4572000" y="3276600"/>
              <a:ext cx="685800" cy="838200"/>
            </a:xfrm>
            <a:prstGeom prst="straightConnector1">
              <a:avLst/>
            </a:prstGeom>
            <a:noFill/>
            <a:ln w="9525">
              <a:solidFill>
                <a:schemeClr val="tx1"/>
              </a:solidFill>
              <a:round/>
              <a:headEnd type="triangle" w="med" len="med"/>
              <a:tailEnd type="triangle" w="med" len="med"/>
            </a:ln>
            <a:effectLst/>
          </p:spPr>
        </p:cxnSp>
        <p:sp>
          <p:nvSpPr>
            <p:cNvPr id="113" name="Oval 53"/>
            <p:cNvSpPr>
              <a:spLocks noChangeArrowheads="1"/>
            </p:cNvSpPr>
            <p:nvPr/>
          </p:nvSpPr>
          <p:spPr bwMode="auto">
            <a:xfrm>
              <a:off x="5486400" y="2209800"/>
              <a:ext cx="228600" cy="228600"/>
            </a:xfrm>
            <a:prstGeom prst="ellipse">
              <a:avLst/>
            </a:prstGeom>
            <a:solidFill>
              <a:srgbClr val="E3054F"/>
            </a:solidFill>
            <a:ln w="9525">
              <a:solidFill>
                <a:schemeClr val="tx1"/>
              </a:solidFill>
              <a:round/>
              <a:headEnd/>
              <a:tailEnd/>
            </a:ln>
            <a:effectLst/>
          </p:spPr>
          <p:txBody>
            <a:bodyPr wrap="none" anchor="ctr"/>
            <a:lstStyle/>
            <a:p>
              <a:endParaRPr lang="en-US" sz="1400"/>
            </a:p>
          </p:txBody>
        </p:sp>
        <p:sp>
          <p:nvSpPr>
            <p:cNvPr id="114" name="Oval 55"/>
            <p:cNvSpPr>
              <a:spLocks noChangeArrowheads="1"/>
            </p:cNvSpPr>
            <p:nvPr/>
          </p:nvSpPr>
          <p:spPr bwMode="auto">
            <a:xfrm>
              <a:off x="5410200" y="1447800"/>
              <a:ext cx="1219200" cy="533400"/>
            </a:xfrm>
            <a:prstGeom prst="ellipse">
              <a:avLst/>
            </a:prstGeom>
            <a:solidFill>
              <a:srgbClr val="FFCC66"/>
            </a:solidFill>
            <a:ln w="9525">
              <a:solidFill>
                <a:schemeClr val="tx1"/>
              </a:solidFill>
              <a:round/>
              <a:headEnd/>
              <a:tailEnd/>
            </a:ln>
            <a:effectLst/>
          </p:spPr>
          <p:txBody>
            <a:bodyPr wrap="none" anchor="ctr"/>
            <a:lstStyle/>
            <a:p>
              <a:pPr eaLnBrk="0" hangingPunct="0"/>
              <a:r>
                <a:rPr lang="de-DE" sz="1400">
                  <a:latin typeface="Arial" pitchFamily="34" charset="0"/>
                </a:rPr>
                <a:t>Internet</a:t>
              </a:r>
            </a:p>
          </p:txBody>
        </p:sp>
        <p:cxnSp>
          <p:nvCxnSpPr>
            <p:cNvPr id="115" name="AutoShape 56"/>
            <p:cNvCxnSpPr>
              <a:cxnSpLocks noChangeShapeType="1"/>
              <a:stCxn id="113" idx="7"/>
              <a:endCxn id="114" idx="4"/>
            </p:cNvCxnSpPr>
            <p:nvPr/>
          </p:nvCxnSpPr>
          <p:spPr bwMode="auto">
            <a:xfrm flipV="1">
              <a:off x="5681664" y="1981200"/>
              <a:ext cx="338137" cy="261938"/>
            </a:xfrm>
            <a:prstGeom prst="straightConnector1">
              <a:avLst/>
            </a:prstGeom>
            <a:noFill/>
            <a:ln w="9525">
              <a:solidFill>
                <a:schemeClr val="tx1"/>
              </a:solidFill>
              <a:round/>
              <a:headEnd type="triangle" w="med" len="med"/>
              <a:tailEnd type="triangle" w="med" len="med"/>
            </a:ln>
            <a:effectLst/>
          </p:spPr>
        </p:cxnSp>
        <p:cxnSp>
          <p:nvCxnSpPr>
            <p:cNvPr id="116" name="AutoShape 57"/>
            <p:cNvCxnSpPr>
              <a:cxnSpLocks noChangeShapeType="1"/>
              <a:stCxn id="73" idx="7"/>
              <a:endCxn id="113" idx="3"/>
            </p:cNvCxnSpPr>
            <p:nvPr/>
          </p:nvCxnSpPr>
          <p:spPr bwMode="auto">
            <a:xfrm flipV="1">
              <a:off x="4549776" y="2405063"/>
              <a:ext cx="969963" cy="817562"/>
            </a:xfrm>
            <a:prstGeom prst="straightConnector1">
              <a:avLst/>
            </a:prstGeom>
            <a:noFill/>
            <a:ln w="9525">
              <a:solidFill>
                <a:schemeClr val="tx1"/>
              </a:solidFill>
              <a:round/>
              <a:headEnd type="triangle" w="med" len="med"/>
              <a:tailEnd type="triangle" w="med" len="med"/>
            </a:ln>
            <a:effectLst/>
          </p:spPr>
        </p:cxnSp>
        <p:cxnSp>
          <p:nvCxnSpPr>
            <p:cNvPr id="117" name="AutoShape 58"/>
            <p:cNvCxnSpPr>
              <a:cxnSpLocks noChangeShapeType="1"/>
              <a:stCxn id="113" idx="5"/>
              <a:endCxn id="87" idx="0"/>
            </p:cNvCxnSpPr>
            <p:nvPr/>
          </p:nvCxnSpPr>
          <p:spPr bwMode="auto">
            <a:xfrm>
              <a:off x="5681664" y="2405064"/>
              <a:ext cx="1252537" cy="642937"/>
            </a:xfrm>
            <a:prstGeom prst="straightConnector1">
              <a:avLst/>
            </a:prstGeom>
            <a:noFill/>
            <a:ln w="9525">
              <a:solidFill>
                <a:schemeClr val="tx1"/>
              </a:solidFill>
              <a:round/>
              <a:headEnd type="triangle" w="med" len="med"/>
              <a:tailEnd type="triangle" w="med" len="med"/>
            </a:ln>
            <a:effectLst/>
          </p:spPr>
        </p:cxnSp>
        <p:sp>
          <p:nvSpPr>
            <p:cNvPr id="118" name="Text Box 59"/>
            <p:cNvSpPr txBox="1">
              <a:spLocks noChangeArrowheads="1"/>
            </p:cNvSpPr>
            <p:nvPr/>
          </p:nvSpPr>
          <p:spPr bwMode="auto">
            <a:xfrm>
              <a:off x="2819400" y="5157788"/>
              <a:ext cx="1788057" cy="430094"/>
            </a:xfrm>
            <a:prstGeom prst="rect">
              <a:avLst/>
            </a:prstGeom>
            <a:noFill/>
            <a:ln w="9525">
              <a:noFill/>
              <a:miter lim="800000"/>
              <a:headEnd/>
              <a:tailEnd/>
            </a:ln>
            <a:effectLst/>
          </p:spPr>
          <p:txBody>
            <a:bodyPr wrap="none">
              <a:spAutoFit/>
            </a:bodyPr>
            <a:lstStyle/>
            <a:p>
              <a:pPr algn="l" eaLnBrk="0" hangingPunct="0"/>
              <a:r>
                <a:rPr lang="de-DE" sz="1400">
                  <a:latin typeface="Arial" pitchFamily="34" charset="0"/>
                </a:rPr>
                <a:t>Super cluster</a:t>
              </a:r>
            </a:p>
          </p:txBody>
        </p:sp>
        <p:sp>
          <p:nvSpPr>
            <p:cNvPr id="119" name="Text Box 60"/>
            <p:cNvSpPr txBox="1">
              <a:spLocks noChangeArrowheads="1"/>
            </p:cNvSpPr>
            <p:nvPr/>
          </p:nvSpPr>
          <p:spPr bwMode="auto">
            <a:xfrm>
              <a:off x="6781800" y="4624388"/>
              <a:ext cx="1085044" cy="430094"/>
            </a:xfrm>
            <a:prstGeom prst="rect">
              <a:avLst/>
            </a:prstGeom>
            <a:noFill/>
            <a:ln w="9525">
              <a:noFill/>
              <a:miter lim="800000"/>
              <a:headEnd/>
              <a:tailEnd/>
            </a:ln>
            <a:effectLst/>
          </p:spPr>
          <p:txBody>
            <a:bodyPr wrap="none">
              <a:spAutoFit/>
            </a:bodyPr>
            <a:lstStyle/>
            <a:p>
              <a:pPr algn="l" eaLnBrk="0" hangingPunct="0"/>
              <a:r>
                <a:rPr lang="de-DE" sz="1400">
                  <a:latin typeface="Arial" pitchFamily="34" charset="0"/>
                </a:rPr>
                <a:t>Cluster</a:t>
              </a:r>
            </a:p>
          </p:txBody>
        </p:sp>
        <p:cxnSp>
          <p:nvCxnSpPr>
            <p:cNvPr id="120" name="AutoShape 61"/>
            <p:cNvCxnSpPr>
              <a:cxnSpLocks noChangeShapeType="1"/>
              <a:stCxn id="119" idx="0"/>
              <a:endCxn id="67" idx="4"/>
            </p:cNvCxnSpPr>
            <p:nvPr/>
          </p:nvCxnSpPr>
          <p:spPr bwMode="auto">
            <a:xfrm flipH="1" flipV="1">
              <a:off x="6972301" y="4343401"/>
              <a:ext cx="352022" cy="280988"/>
            </a:xfrm>
            <a:prstGeom prst="straightConnector1">
              <a:avLst/>
            </a:prstGeom>
            <a:noFill/>
            <a:ln w="9525">
              <a:solidFill>
                <a:schemeClr val="tx1"/>
              </a:solidFill>
              <a:round/>
              <a:headEnd/>
              <a:tailEnd type="triangle" w="med" len="med"/>
            </a:ln>
            <a:effectLst/>
          </p:spPr>
        </p:cxnSp>
        <p:cxnSp>
          <p:nvCxnSpPr>
            <p:cNvPr id="121" name="AutoShape 62"/>
            <p:cNvCxnSpPr>
              <a:cxnSpLocks noChangeShapeType="1"/>
              <a:stCxn id="119" idx="1"/>
              <a:endCxn id="69" idx="6"/>
            </p:cNvCxnSpPr>
            <p:nvPr/>
          </p:nvCxnSpPr>
          <p:spPr bwMode="auto">
            <a:xfrm flipH="1" flipV="1">
              <a:off x="6172200" y="4724400"/>
              <a:ext cx="609599" cy="115036"/>
            </a:xfrm>
            <a:prstGeom prst="straightConnector1">
              <a:avLst/>
            </a:prstGeom>
            <a:noFill/>
            <a:ln w="9525">
              <a:solidFill>
                <a:schemeClr val="tx1"/>
              </a:solidFill>
              <a:round/>
              <a:headEnd/>
              <a:tailEnd type="triangle" w="med" len="med"/>
            </a:ln>
            <a:effectLst/>
          </p:spPr>
        </p:cxnSp>
        <p:cxnSp>
          <p:nvCxnSpPr>
            <p:cNvPr id="122" name="AutoShape 63"/>
            <p:cNvCxnSpPr>
              <a:cxnSpLocks noChangeShapeType="1"/>
              <a:stCxn id="118" idx="0"/>
              <a:endCxn id="66" idx="4"/>
            </p:cNvCxnSpPr>
            <p:nvPr/>
          </p:nvCxnSpPr>
          <p:spPr bwMode="auto">
            <a:xfrm flipV="1">
              <a:off x="3713429" y="4872245"/>
              <a:ext cx="261497" cy="285543"/>
            </a:xfrm>
            <a:prstGeom prst="straightConnector1">
              <a:avLst/>
            </a:prstGeom>
            <a:noFill/>
            <a:ln w="9525">
              <a:solidFill>
                <a:schemeClr val="tx1"/>
              </a:solidFill>
              <a:round/>
              <a:headEnd/>
              <a:tailEnd type="triangle" w="med" len="med"/>
            </a:ln>
            <a:effectLst/>
          </p:spPr>
        </p:cxnSp>
        <p:sp>
          <p:nvSpPr>
            <p:cNvPr id="123" name="Text Box 65"/>
            <p:cNvSpPr txBox="1">
              <a:spLocks noChangeArrowheads="1"/>
            </p:cNvSpPr>
            <p:nvPr/>
          </p:nvSpPr>
          <p:spPr bwMode="auto">
            <a:xfrm>
              <a:off x="4008438" y="1916113"/>
              <a:ext cx="1688618" cy="430094"/>
            </a:xfrm>
            <a:prstGeom prst="rect">
              <a:avLst/>
            </a:prstGeom>
            <a:noFill/>
            <a:ln w="9525">
              <a:noFill/>
              <a:miter lim="800000"/>
              <a:headEnd/>
              <a:tailEnd/>
            </a:ln>
            <a:effectLst/>
          </p:spPr>
          <p:txBody>
            <a:bodyPr wrap="none">
              <a:spAutoFit/>
            </a:bodyPr>
            <a:lstStyle/>
            <a:p>
              <a:pPr algn="l" eaLnBrk="0" hangingPunct="0"/>
              <a:r>
                <a:rPr lang="de-DE" sz="1400">
                  <a:latin typeface="Arial" pitchFamily="34" charset="0"/>
                </a:rPr>
                <a:t>Base station</a:t>
              </a:r>
            </a:p>
          </p:txBody>
        </p:sp>
        <p:sp>
          <p:nvSpPr>
            <p:cNvPr id="124" name="Text Box 66"/>
            <p:cNvSpPr txBox="1">
              <a:spLocks noChangeArrowheads="1"/>
            </p:cNvSpPr>
            <p:nvPr/>
          </p:nvSpPr>
          <p:spPr bwMode="auto">
            <a:xfrm>
              <a:off x="7967664" y="1771651"/>
              <a:ext cx="1730243" cy="430094"/>
            </a:xfrm>
            <a:prstGeom prst="rect">
              <a:avLst/>
            </a:prstGeom>
            <a:noFill/>
            <a:ln w="9525">
              <a:noFill/>
              <a:miter lim="800000"/>
              <a:headEnd/>
              <a:tailEnd/>
            </a:ln>
            <a:effectLst/>
          </p:spPr>
          <p:txBody>
            <a:bodyPr wrap="none">
              <a:spAutoFit/>
            </a:bodyPr>
            <a:lstStyle/>
            <a:p>
              <a:pPr algn="l" eaLnBrk="0" hangingPunct="0"/>
              <a:r>
                <a:rPr lang="de-DE" sz="1400">
                  <a:latin typeface="Arial" pitchFamily="34" charset="0"/>
                </a:rPr>
                <a:t>Cluster head</a:t>
              </a:r>
            </a:p>
          </p:txBody>
        </p:sp>
        <p:cxnSp>
          <p:nvCxnSpPr>
            <p:cNvPr id="125" name="AutoShape 67"/>
            <p:cNvCxnSpPr>
              <a:cxnSpLocks noChangeShapeType="1"/>
              <a:stCxn id="124" idx="1"/>
              <a:endCxn id="87" idx="7"/>
            </p:cNvCxnSpPr>
            <p:nvPr/>
          </p:nvCxnSpPr>
          <p:spPr bwMode="auto">
            <a:xfrm flipH="1">
              <a:off x="6988080" y="1986698"/>
              <a:ext cx="979584" cy="1083620"/>
            </a:xfrm>
            <a:prstGeom prst="straightConnector1">
              <a:avLst/>
            </a:prstGeom>
            <a:noFill/>
            <a:ln w="9525">
              <a:solidFill>
                <a:schemeClr val="tx1"/>
              </a:solidFill>
              <a:round/>
              <a:headEnd/>
              <a:tailEnd type="triangle" w="med" len="med"/>
            </a:ln>
            <a:effectLst/>
          </p:spPr>
        </p:cxnSp>
      </p:gr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Tasks</a:t>
            </a:r>
            <a:endParaRPr lang="en-US" dirty="0"/>
          </a:p>
        </p:txBody>
      </p:sp>
      <p:sp>
        <p:nvSpPr>
          <p:cNvPr id="3" name="Content Placeholder 2"/>
          <p:cNvSpPr>
            <a:spLocks noGrp="1"/>
          </p:cNvSpPr>
          <p:nvPr>
            <p:ph idx="1"/>
          </p:nvPr>
        </p:nvSpPr>
        <p:spPr/>
        <p:txBody>
          <a:bodyPr/>
          <a:lstStyle/>
          <a:p>
            <a:pPr lvl="1"/>
            <a:r>
              <a:rPr lang="en-US" dirty="0" smtClean="0"/>
              <a:t>What makes routing so difficult in ad-hoc networks?</a:t>
            </a:r>
          </a:p>
          <a:p>
            <a:pPr lvl="1"/>
            <a:r>
              <a:rPr lang="en-US" dirty="0" smtClean="0"/>
              <a:t>Which problems do traditional routing algorithms have in wireless ad-hoc networks?</a:t>
            </a:r>
          </a:p>
          <a:p>
            <a:pPr lvl="1"/>
            <a:r>
              <a:rPr lang="en-US" dirty="0" smtClean="0"/>
              <a:t>What is the difference between proactive and reactive routing protocols?</a:t>
            </a:r>
          </a:p>
          <a:p>
            <a:pPr lvl="1"/>
            <a:r>
              <a:rPr lang="en-US" dirty="0" smtClean="0"/>
              <a:t>What are metrics for wireless ad-hoc routing?</a:t>
            </a:r>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2549159048"/>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t>The next step: Wireless Sensor Networks (WSN)</a:t>
            </a:r>
          </a:p>
        </p:txBody>
      </p:sp>
      <p:sp>
        <p:nvSpPr>
          <p:cNvPr id="189443" name="Rectangle 3"/>
          <p:cNvSpPr>
            <a:spLocks noGrp="1" noChangeArrowheads="1"/>
          </p:cNvSpPr>
          <p:nvPr>
            <p:ph idx="1"/>
          </p:nvPr>
        </p:nvSpPr>
        <p:spPr/>
        <p:txBody>
          <a:bodyPr/>
          <a:lstStyle/>
          <a:p>
            <a:r>
              <a:rPr lang="en-US" sz="2000"/>
              <a:t>Commonalities with MANETs</a:t>
            </a:r>
          </a:p>
          <a:p>
            <a:pPr lvl="1"/>
            <a:r>
              <a:rPr lang="en-US"/>
              <a:t>Self-organization, multi-hop</a:t>
            </a:r>
          </a:p>
          <a:p>
            <a:pPr lvl="1"/>
            <a:r>
              <a:rPr lang="en-US"/>
              <a:t>Typically wireless, should  be energy efficient</a:t>
            </a:r>
          </a:p>
          <a:p>
            <a:endParaRPr lang="en-US" sz="2000"/>
          </a:p>
          <a:p>
            <a:r>
              <a:rPr lang="en-US" sz="2000"/>
              <a:t>Differences to MANETs</a:t>
            </a:r>
          </a:p>
          <a:p>
            <a:pPr lvl="1"/>
            <a:r>
              <a:rPr lang="en-US" i="1"/>
              <a:t>Applications:</a:t>
            </a:r>
            <a:r>
              <a:rPr lang="en-US"/>
              <a:t> MANET more powerful, more</a:t>
            </a:r>
            <a:br>
              <a:rPr lang="en-US"/>
            </a:br>
            <a:r>
              <a:rPr lang="en-US"/>
              <a:t>general </a:t>
            </a:r>
            <a:r>
              <a:rPr lang="en-US" b="1">
                <a:sym typeface="Symbol" pitchFamily="18" charset="2"/>
              </a:rPr>
              <a:t></a:t>
            </a:r>
            <a:r>
              <a:rPr lang="en-US"/>
              <a:t> WSN more specific</a:t>
            </a:r>
          </a:p>
          <a:p>
            <a:pPr lvl="1"/>
            <a:r>
              <a:rPr lang="en-US" i="1"/>
              <a:t>Devices:</a:t>
            </a:r>
            <a:r>
              <a:rPr lang="en-US"/>
              <a:t> MANET more powerful, higher data rates, more resources</a:t>
            </a:r>
            <a:br>
              <a:rPr lang="en-US"/>
            </a:br>
            <a:r>
              <a:rPr lang="en-US" b="1">
                <a:sym typeface="Symbol" pitchFamily="18" charset="2"/>
              </a:rPr>
              <a:t></a:t>
            </a:r>
            <a:r>
              <a:rPr lang="en-US"/>
              <a:t> WSN rather limited, embedded, interacting with environment</a:t>
            </a:r>
          </a:p>
          <a:p>
            <a:pPr lvl="1"/>
            <a:r>
              <a:rPr lang="en-US" i="1"/>
              <a:t>Scale:</a:t>
            </a:r>
            <a:r>
              <a:rPr lang="en-US"/>
              <a:t> MANET rather small (some dozen devices)</a:t>
            </a:r>
            <a:br>
              <a:rPr lang="en-US"/>
            </a:br>
            <a:r>
              <a:rPr lang="en-US" b="1">
                <a:sym typeface="Symbol" pitchFamily="18" charset="2"/>
              </a:rPr>
              <a:t></a:t>
            </a:r>
            <a:r>
              <a:rPr lang="en-US"/>
              <a:t> WSN can be large (thousands)</a:t>
            </a:r>
          </a:p>
          <a:p>
            <a:pPr lvl="1"/>
            <a:r>
              <a:rPr lang="en-US" i="1"/>
              <a:t>Basic paradigms:</a:t>
            </a:r>
            <a:r>
              <a:rPr lang="en-US"/>
              <a:t> MANET individual node important, ID centric</a:t>
            </a:r>
            <a:br>
              <a:rPr lang="en-US"/>
            </a:br>
            <a:r>
              <a:rPr lang="en-US" b="1">
                <a:sym typeface="Symbol" pitchFamily="18" charset="2"/>
              </a:rPr>
              <a:t></a:t>
            </a:r>
            <a:r>
              <a:rPr lang="en-US"/>
              <a:t> WSN network important, individual node may be dispensable, data centric</a:t>
            </a:r>
          </a:p>
          <a:p>
            <a:pPr lvl="1"/>
            <a:r>
              <a:rPr lang="en-US"/>
              <a:t>Mobility patterns, Quality-of Service, Energy, </a:t>
            </a:r>
            <a:r>
              <a:rPr lang="en-US" b="1"/>
              <a:t>Cost per node</a:t>
            </a:r>
            <a:r>
              <a:rPr lang="en-US"/>
              <a:t> …</a:t>
            </a:r>
          </a:p>
        </p:txBody>
      </p:sp>
      <p:sp>
        <p:nvSpPr>
          <p:cNvPr id="6"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pic>
        <p:nvPicPr>
          <p:cNvPr id="189445" name="Picture 5" descr="ESB_radio"/>
          <p:cNvPicPr>
            <a:picLocks noChangeAspect="1" noChangeArrowheads="1"/>
          </p:cNvPicPr>
          <p:nvPr/>
        </p:nvPicPr>
        <p:blipFill>
          <a:blip r:embed="rId3" cstate="print"/>
          <a:srcRect/>
          <a:stretch>
            <a:fillRect/>
          </a:stretch>
        </p:blipFill>
        <p:spPr bwMode="auto">
          <a:xfrm>
            <a:off x="8393113" y="981076"/>
            <a:ext cx="1871662" cy="1681163"/>
          </a:xfrm>
          <a:prstGeom prst="rect">
            <a:avLst/>
          </a:prstGeom>
          <a:noFill/>
        </p:spPr>
      </p:pic>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2"/>
          <p:cNvSpPr>
            <a:spLocks noGrp="1" noChangeArrowheads="1"/>
          </p:cNvSpPr>
          <p:nvPr>
            <p:ph type="title"/>
          </p:nvPr>
        </p:nvSpPr>
        <p:spPr/>
        <p:txBody>
          <a:bodyPr/>
          <a:lstStyle/>
          <a:p>
            <a:r>
              <a:rPr lang="en-US" dirty="0"/>
              <a:t>Properties of </a:t>
            </a:r>
            <a:r>
              <a:rPr lang="en-US" dirty="0" smtClean="0"/>
              <a:t>wireless </a:t>
            </a:r>
            <a:r>
              <a:rPr lang="en-US" dirty="0"/>
              <a:t>sensor networks</a:t>
            </a:r>
          </a:p>
        </p:txBody>
      </p:sp>
      <p:sp>
        <p:nvSpPr>
          <p:cNvPr id="220164" name="Rectangle 3"/>
          <p:cNvSpPr>
            <a:spLocks noGrp="1" noChangeArrowheads="1"/>
          </p:cNvSpPr>
          <p:nvPr>
            <p:ph idx="1"/>
          </p:nvPr>
        </p:nvSpPr>
        <p:spPr/>
        <p:txBody>
          <a:bodyPr/>
          <a:lstStyle/>
          <a:p>
            <a:r>
              <a:rPr lang="en-US" dirty="0"/>
              <a:t>Sensor nodes (SN) monitor and control the environment</a:t>
            </a:r>
          </a:p>
          <a:p>
            <a:r>
              <a:rPr lang="en-US" dirty="0"/>
              <a:t>Nodes process data and forward data via radio</a:t>
            </a:r>
          </a:p>
          <a:p>
            <a:r>
              <a:rPr lang="en-US" dirty="0"/>
              <a:t>Integration into the environment, typically attached to other networks over a gateway (GW)</a:t>
            </a:r>
          </a:p>
          <a:p>
            <a:r>
              <a:rPr lang="en-US" dirty="0"/>
              <a:t>Network is self-organizing and energy efficient</a:t>
            </a:r>
          </a:p>
          <a:p>
            <a:r>
              <a:rPr lang="en-US" dirty="0"/>
              <a:t>Potentially high number of nodes at very low cost per node</a:t>
            </a:r>
          </a:p>
          <a:p>
            <a:endParaRPr lang="en-US" dirty="0"/>
          </a:p>
          <a:p>
            <a:endParaRPr lang="en-US" dirty="0"/>
          </a:p>
          <a:p>
            <a:endParaRPr lang="en-US" dirty="0"/>
          </a:p>
        </p:txBody>
      </p:sp>
      <p:sp>
        <p:nvSpPr>
          <p:cNvPr id="65" name="Footer Placeholder 1"/>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220165" name="Oval 4"/>
          <p:cNvSpPr>
            <a:spLocks noChangeArrowheads="1"/>
          </p:cNvSpPr>
          <p:nvPr/>
        </p:nvSpPr>
        <p:spPr bwMode="auto">
          <a:xfrm>
            <a:off x="4367214" y="4940301"/>
            <a:ext cx="434975" cy="434975"/>
          </a:xfrm>
          <a:prstGeom prst="ellipse">
            <a:avLst/>
          </a:prstGeom>
          <a:solidFill>
            <a:srgbClr val="DADAF6"/>
          </a:solidFill>
          <a:ln w="9525">
            <a:solidFill>
              <a:schemeClr val="tx1"/>
            </a:solidFill>
            <a:miter lim="800000"/>
            <a:headEnd/>
            <a:tailEnd/>
          </a:ln>
        </p:spPr>
        <p:txBody>
          <a:bodyPr wrap="none" anchor="ctr"/>
          <a:lstStyle/>
          <a:p>
            <a:pPr eaLnBrk="0" hangingPunct="0"/>
            <a:r>
              <a:rPr lang="de-DE">
                <a:latin typeface="Arial" pitchFamily="34" charset="0"/>
              </a:rPr>
              <a:t>SN</a:t>
            </a:r>
          </a:p>
        </p:txBody>
      </p:sp>
      <p:sp>
        <p:nvSpPr>
          <p:cNvPr id="220166" name="Rectangle 5"/>
          <p:cNvSpPr>
            <a:spLocks noChangeArrowheads="1"/>
          </p:cNvSpPr>
          <p:nvPr/>
        </p:nvSpPr>
        <p:spPr bwMode="auto">
          <a:xfrm>
            <a:off x="5159375" y="4076700"/>
            <a:ext cx="577850" cy="577850"/>
          </a:xfrm>
          <a:prstGeom prst="rect">
            <a:avLst/>
          </a:prstGeom>
          <a:solidFill>
            <a:srgbClr val="FFCC66"/>
          </a:solidFill>
          <a:ln w="9525">
            <a:solidFill>
              <a:schemeClr val="tx1"/>
            </a:solidFill>
            <a:miter lim="800000"/>
            <a:headEnd/>
            <a:tailEnd/>
          </a:ln>
        </p:spPr>
        <p:txBody>
          <a:bodyPr wrap="none" anchor="ctr"/>
          <a:lstStyle/>
          <a:p>
            <a:pPr eaLnBrk="0" hangingPunct="0"/>
            <a:r>
              <a:rPr lang="de-DE">
                <a:latin typeface="Arial" pitchFamily="34" charset="0"/>
              </a:rPr>
              <a:t>GW</a:t>
            </a:r>
          </a:p>
        </p:txBody>
      </p:sp>
      <p:sp>
        <p:nvSpPr>
          <p:cNvPr id="220167" name="Oval 6"/>
          <p:cNvSpPr>
            <a:spLocks noChangeArrowheads="1"/>
          </p:cNvSpPr>
          <p:nvPr/>
        </p:nvSpPr>
        <p:spPr bwMode="auto">
          <a:xfrm>
            <a:off x="2495551" y="3860801"/>
            <a:ext cx="434975" cy="434975"/>
          </a:xfrm>
          <a:prstGeom prst="ellipse">
            <a:avLst/>
          </a:prstGeom>
          <a:solidFill>
            <a:srgbClr val="DADAF6"/>
          </a:solidFill>
          <a:ln w="9525">
            <a:solidFill>
              <a:schemeClr val="tx1"/>
            </a:solidFill>
            <a:miter lim="800000"/>
            <a:headEnd/>
            <a:tailEnd/>
          </a:ln>
        </p:spPr>
        <p:txBody>
          <a:bodyPr wrap="none" anchor="ctr"/>
          <a:lstStyle/>
          <a:p>
            <a:pPr eaLnBrk="0" hangingPunct="0"/>
            <a:r>
              <a:rPr lang="de-DE">
                <a:latin typeface="Arial" pitchFamily="34" charset="0"/>
              </a:rPr>
              <a:t>SN</a:t>
            </a:r>
          </a:p>
        </p:txBody>
      </p:sp>
      <p:sp>
        <p:nvSpPr>
          <p:cNvPr id="220168" name="Oval 7"/>
          <p:cNvSpPr>
            <a:spLocks noChangeArrowheads="1"/>
          </p:cNvSpPr>
          <p:nvPr/>
        </p:nvSpPr>
        <p:spPr bwMode="auto">
          <a:xfrm>
            <a:off x="3648076" y="4365626"/>
            <a:ext cx="434975" cy="434975"/>
          </a:xfrm>
          <a:prstGeom prst="ellipse">
            <a:avLst/>
          </a:prstGeom>
          <a:solidFill>
            <a:srgbClr val="DADAF6"/>
          </a:solidFill>
          <a:ln w="9525">
            <a:solidFill>
              <a:schemeClr val="tx1"/>
            </a:solidFill>
            <a:miter lim="800000"/>
            <a:headEnd/>
            <a:tailEnd/>
          </a:ln>
        </p:spPr>
        <p:txBody>
          <a:bodyPr wrap="none" anchor="ctr"/>
          <a:lstStyle/>
          <a:p>
            <a:pPr eaLnBrk="0" hangingPunct="0"/>
            <a:r>
              <a:rPr lang="de-DE">
                <a:latin typeface="Arial" pitchFamily="34" charset="0"/>
              </a:rPr>
              <a:t>SN</a:t>
            </a:r>
          </a:p>
        </p:txBody>
      </p:sp>
      <p:sp>
        <p:nvSpPr>
          <p:cNvPr id="220169" name="Oval 8"/>
          <p:cNvSpPr>
            <a:spLocks noChangeArrowheads="1"/>
          </p:cNvSpPr>
          <p:nvPr/>
        </p:nvSpPr>
        <p:spPr bwMode="auto">
          <a:xfrm>
            <a:off x="3503614" y="3284539"/>
            <a:ext cx="434975" cy="434975"/>
          </a:xfrm>
          <a:prstGeom prst="ellipse">
            <a:avLst/>
          </a:prstGeom>
          <a:solidFill>
            <a:srgbClr val="DADAF6"/>
          </a:solidFill>
          <a:ln w="9525">
            <a:solidFill>
              <a:schemeClr val="tx1"/>
            </a:solidFill>
            <a:miter lim="800000"/>
            <a:headEnd/>
            <a:tailEnd/>
          </a:ln>
        </p:spPr>
        <p:txBody>
          <a:bodyPr wrap="none" anchor="ctr"/>
          <a:lstStyle/>
          <a:p>
            <a:pPr eaLnBrk="0" hangingPunct="0"/>
            <a:r>
              <a:rPr lang="de-DE">
                <a:latin typeface="Arial" pitchFamily="34" charset="0"/>
              </a:rPr>
              <a:t>SN</a:t>
            </a:r>
          </a:p>
        </p:txBody>
      </p:sp>
      <p:sp>
        <p:nvSpPr>
          <p:cNvPr id="220170" name="Oval 9"/>
          <p:cNvSpPr>
            <a:spLocks noChangeArrowheads="1"/>
          </p:cNvSpPr>
          <p:nvPr/>
        </p:nvSpPr>
        <p:spPr bwMode="auto">
          <a:xfrm>
            <a:off x="5159376" y="3140076"/>
            <a:ext cx="434975" cy="434975"/>
          </a:xfrm>
          <a:prstGeom prst="ellipse">
            <a:avLst/>
          </a:prstGeom>
          <a:solidFill>
            <a:srgbClr val="DADAF6"/>
          </a:solidFill>
          <a:ln w="9525">
            <a:solidFill>
              <a:schemeClr val="tx1"/>
            </a:solidFill>
            <a:miter lim="800000"/>
            <a:headEnd/>
            <a:tailEnd/>
          </a:ln>
        </p:spPr>
        <p:txBody>
          <a:bodyPr wrap="none" anchor="ctr"/>
          <a:lstStyle/>
          <a:p>
            <a:pPr eaLnBrk="0" hangingPunct="0"/>
            <a:r>
              <a:rPr lang="de-DE">
                <a:latin typeface="Arial" pitchFamily="34" charset="0"/>
              </a:rPr>
              <a:t>SN</a:t>
            </a:r>
          </a:p>
        </p:txBody>
      </p:sp>
      <p:sp>
        <p:nvSpPr>
          <p:cNvPr id="220171" name="Oval 10"/>
          <p:cNvSpPr>
            <a:spLocks noChangeArrowheads="1"/>
          </p:cNvSpPr>
          <p:nvPr/>
        </p:nvSpPr>
        <p:spPr bwMode="auto">
          <a:xfrm>
            <a:off x="6600826" y="3789364"/>
            <a:ext cx="434975" cy="434975"/>
          </a:xfrm>
          <a:prstGeom prst="ellipse">
            <a:avLst/>
          </a:prstGeom>
          <a:solidFill>
            <a:srgbClr val="DADAF6"/>
          </a:solidFill>
          <a:ln w="9525">
            <a:solidFill>
              <a:schemeClr val="tx1"/>
            </a:solidFill>
            <a:miter lim="800000"/>
            <a:headEnd/>
            <a:tailEnd/>
          </a:ln>
        </p:spPr>
        <p:txBody>
          <a:bodyPr wrap="none" anchor="ctr"/>
          <a:lstStyle/>
          <a:p>
            <a:pPr eaLnBrk="0" hangingPunct="0"/>
            <a:r>
              <a:rPr lang="de-DE">
                <a:latin typeface="Arial" pitchFamily="34" charset="0"/>
              </a:rPr>
              <a:t>SN</a:t>
            </a:r>
          </a:p>
        </p:txBody>
      </p:sp>
      <p:sp>
        <p:nvSpPr>
          <p:cNvPr id="220172" name="Oval 11"/>
          <p:cNvSpPr>
            <a:spLocks noChangeArrowheads="1"/>
          </p:cNvSpPr>
          <p:nvPr/>
        </p:nvSpPr>
        <p:spPr bwMode="auto">
          <a:xfrm>
            <a:off x="8472489" y="3716339"/>
            <a:ext cx="434975" cy="434975"/>
          </a:xfrm>
          <a:prstGeom prst="ellipse">
            <a:avLst/>
          </a:prstGeom>
          <a:solidFill>
            <a:srgbClr val="DADAF6"/>
          </a:solidFill>
          <a:ln w="9525">
            <a:solidFill>
              <a:schemeClr val="tx1"/>
            </a:solidFill>
            <a:miter lim="800000"/>
            <a:headEnd/>
            <a:tailEnd/>
          </a:ln>
        </p:spPr>
        <p:txBody>
          <a:bodyPr wrap="none" anchor="ctr"/>
          <a:lstStyle/>
          <a:p>
            <a:pPr eaLnBrk="0" hangingPunct="0"/>
            <a:r>
              <a:rPr lang="de-DE">
                <a:latin typeface="Arial" pitchFamily="34" charset="0"/>
              </a:rPr>
              <a:t>SN</a:t>
            </a:r>
          </a:p>
        </p:txBody>
      </p:sp>
      <p:sp>
        <p:nvSpPr>
          <p:cNvPr id="220173" name="Oval 12"/>
          <p:cNvSpPr>
            <a:spLocks noChangeArrowheads="1"/>
          </p:cNvSpPr>
          <p:nvPr/>
        </p:nvSpPr>
        <p:spPr bwMode="auto">
          <a:xfrm>
            <a:off x="8401051" y="4508501"/>
            <a:ext cx="434975" cy="434975"/>
          </a:xfrm>
          <a:prstGeom prst="ellipse">
            <a:avLst/>
          </a:prstGeom>
          <a:solidFill>
            <a:srgbClr val="DADAF6"/>
          </a:solidFill>
          <a:ln w="9525">
            <a:solidFill>
              <a:schemeClr val="tx1"/>
            </a:solidFill>
            <a:miter lim="800000"/>
            <a:headEnd/>
            <a:tailEnd/>
          </a:ln>
        </p:spPr>
        <p:txBody>
          <a:bodyPr wrap="none" anchor="ctr"/>
          <a:lstStyle/>
          <a:p>
            <a:pPr eaLnBrk="0" hangingPunct="0"/>
            <a:r>
              <a:rPr lang="de-DE">
                <a:latin typeface="Arial" pitchFamily="34" charset="0"/>
              </a:rPr>
              <a:t>SN</a:t>
            </a:r>
          </a:p>
        </p:txBody>
      </p:sp>
      <p:sp>
        <p:nvSpPr>
          <p:cNvPr id="220174" name="Oval 13"/>
          <p:cNvSpPr>
            <a:spLocks noChangeArrowheads="1"/>
          </p:cNvSpPr>
          <p:nvPr/>
        </p:nvSpPr>
        <p:spPr bwMode="auto">
          <a:xfrm>
            <a:off x="8040689" y="5589589"/>
            <a:ext cx="434975" cy="434975"/>
          </a:xfrm>
          <a:prstGeom prst="ellipse">
            <a:avLst/>
          </a:prstGeom>
          <a:solidFill>
            <a:srgbClr val="DADAF6"/>
          </a:solidFill>
          <a:ln w="9525">
            <a:solidFill>
              <a:schemeClr val="tx1"/>
            </a:solidFill>
            <a:miter lim="800000"/>
            <a:headEnd/>
            <a:tailEnd/>
          </a:ln>
        </p:spPr>
        <p:txBody>
          <a:bodyPr wrap="none" anchor="ctr"/>
          <a:lstStyle/>
          <a:p>
            <a:pPr eaLnBrk="0" hangingPunct="0"/>
            <a:r>
              <a:rPr lang="de-DE">
                <a:latin typeface="Arial" pitchFamily="34" charset="0"/>
              </a:rPr>
              <a:t>SN</a:t>
            </a:r>
          </a:p>
        </p:txBody>
      </p:sp>
      <p:sp>
        <p:nvSpPr>
          <p:cNvPr id="220175" name="Oval 14"/>
          <p:cNvSpPr>
            <a:spLocks noChangeArrowheads="1"/>
          </p:cNvSpPr>
          <p:nvPr/>
        </p:nvSpPr>
        <p:spPr bwMode="auto">
          <a:xfrm>
            <a:off x="9625014" y="5373689"/>
            <a:ext cx="434975" cy="434975"/>
          </a:xfrm>
          <a:prstGeom prst="ellipse">
            <a:avLst/>
          </a:prstGeom>
          <a:solidFill>
            <a:srgbClr val="DADAF6"/>
          </a:solidFill>
          <a:ln w="9525">
            <a:solidFill>
              <a:schemeClr val="tx1"/>
            </a:solidFill>
            <a:miter lim="800000"/>
            <a:headEnd/>
            <a:tailEnd/>
          </a:ln>
        </p:spPr>
        <p:txBody>
          <a:bodyPr wrap="none" anchor="ctr"/>
          <a:lstStyle/>
          <a:p>
            <a:pPr eaLnBrk="0" hangingPunct="0"/>
            <a:r>
              <a:rPr lang="de-DE">
                <a:latin typeface="Arial" pitchFamily="34" charset="0"/>
              </a:rPr>
              <a:t>SN</a:t>
            </a:r>
          </a:p>
        </p:txBody>
      </p:sp>
      <p:sp>
        <p:nvSpPr>
          <p:cNvPr id="220176" name="Oval 15"/>
          <p:cNvSpPr>
            <a:spLocks noChangeArrowheads="1"/>
          </p:cNvSpPr>
          <p:nvPr/>
        </p:nvSpPr>
        <p:spPr bwMode="auto">
          <a:xfrm>
            <a:off x="10056814" y="3933826"/>
            <a:ext cx="434975" cy="434975"/>
          </a:xfrm>
          <a:prstGeom prst="ellipse">
            <a:avLst/>
          </a:prstGeom>
          <a:solidFill>
            <a:srgbClr val="DADAF6"/>
          </a:solidFill>
          <a:ln w="9525">
            <a:solidFill>
              <a:schemeClr val="tx1"/>
            </a:solidFill>
            <a:miter lim="800000"/>
            <a:headEnd/>
            <a:tailEnd/>
          </a:ln>
        </p:spPr>
        <p:txBody>
          <a:bodyPr wrap="none" anchor="ctr"/>
          <a:lstStyle/>
          <a:p>
            <a:pPr eaLnBrk="0" hangingPunct="0"/>
            <a:r>
              <a:rPr lang="de-DE">
                <a:latin typeface="Arial" pitchFamily="34" charset="0"/>
              </a:rPr>
              <a:t>SN</a:t>
            </a:r>
          </a:p>
        </p:txBody>
      </p:sp>
      <p:sp>
        <p:nvSpPr>
          <p:cNvPr id="220177" name="Rectangle 16"/>
          <p:cNvSpPr>
            <a:spLocks noChangeArrowheads="1"/>
          </p:cNvSpPr>
          <p:nvPr/>
        </p:nvSpPr>
        <p:spPr bwMode="auto">
          <a:xfrm>
            <a:off x="5808663" y="5157788"/>
            <a:ext cx="577850" cy="577850"/>
          </a:xfrm>
          <a:prstGeom prst="rect">
            <a:avLst/>
          </a:prstGeom>
          <a:solidFill>
            <a:srgbClr val="FFCC66"/>
          </a:solidFill>
          <a:ln w="9525">
            <a:solidFill>
              <a:schemeClr val="tx1"/>
            </a:solidFill>
            <a:miter lim="800000"/>
            <a:headEnd/>
            <a:tailEnd/>
          </a:ln>
        </p:spPr>
        <p:txBody>
          <a:bodyPr wrap="none" anchor="ctr"/>
          <a:lstStyle/>
          <a:p>
            <a:pPr eaLnBrk="0" hangingPunct="0"/>
            <a:r>
              <a:rPr lang="de-DE">
                <a:latin typeface="Arial" pitchFamily="34" charset="0"/>
              </a:rPr>
              <a:t>GW</a:t>
            </a:r>
          </a:p>
        </p:txBody>
      </p:sp>
      <p:sp>
        <p:nvSpPr>
          <p:cNvPr id="220178" name="Rectangle 17"/>
          <p:cNvSpPr>
            <a:spLocks noChangeArrowheads="1"/>
          </p:cNvSpPr>
          <p:nvPr/>
        </p:nvSpPr>
        <p:spPr bwMode="auto">
          <a:xfrm>
            <a:off x="7535863" y="2924175"/>
            <a:ext cx="577850" cy="577850"/>
          </a:xfrm>
          <a:prstGeom prst="rect">
            <a:avLst/>
          </a:prstGeom>
          <a:solidFill>
            <a:srgbClr val="FFCC66"/>
          </a:solidFill>
          <a:ln w="9525">
            <a:solidFill>
              <a:schemeClr val="tx1"/>
            </a:solidFill>
            <a:miter lim="800000"/>
            <a:headEnd/>
            <a:tailEnd/>
          </a:ln>
        </p:spPr>
        <p:txBody>
          <a:bodyPr wrap="none" anchor="ctr"/>
          <a:lstStyle/>
          <a:p>
            <a:pPr eaLnBrk="0" hangingPunct="0"/>
            <a:r>
              <a:rPr lang="de-DE">
                <a:latin typeface="Arial" pitchFamily="34" charset="0"/>
              </a:rPr>
              <a:t>GW</a:t>
            </a:r>
          </a:p>
        </p:txBody>
      </p:sp>
      <p:sp>
        <p:nvSpPr>
          <p:cNvPr id="220179" name="Rectangle 18"/>
          <p:cNvSpPr>
            <a:spLocks noChangeArrowheads="1"/>
          </p:cNvSpPr>
          <p:nvPr/>
        </p:nvSpPr>
        <p:spPr bwMode="auto">
          <a:xfrm>
            <a:off x="3359150" y="5589588"/>
            <a:ext cx="577850" cy="577850"/>
          </a:xfrm>
          <a:prstGeom prst="rect">
            <a:avLst/>
          </a:prstGeom>
          <a:solidFill>
            <a:srgbClr val="FFCC66"/>
          </a:solidFill>
          <a:ln w="9525">
            <a:solidFill>
              <a:schemeClr val="tx1"/>
            </a:solidFill>
            <a:miter lim="800000"/>
            <a:headEnd/>
            <a:tailEnd/>
          </a:ln>
        </p:spPr>
        <p:txBody>
          <a:bodyPr wrap="none" anchor="ctr"/>
          <a:lstStyle/>
          <a:p>
            <a:pPr eaLnBrk="0" hangingPunct="0"/>
            <a:r>
              <a:rPr lang="de-DE">
                <a:latin typeface="Arial" pitchFamily="34" charset="0"/>
              </a:rPr>
              <a:t>GW</a:t>
            </a:r>
          </a:p>
        </p:txBody>
      </p:sp>
      <p:cxnSp>
        <p:nvCxnSpPr>
          <p:cNvPr id="220180" name="AutoShape 19"/>
          <p:cNvCxnSpPr>
            <a:cxnSpLocks noChangeShapeType="1"/>
            <a:stCxn id="220166" idx="2"/>
            <a:endCxn id="220177" idx="1"/>
          </p:cNvCxnSpPr>
          <p:nvPr/>
        </p:nvCxnSpPr>
        <p:spPr bwMode="auto">
          <a:xfrm>
            <a:off x="5448301" y="4654551"/>
            <a:ext cx="360363" cy="792163"/>
          </a:xfrm>
          <a:prstGeom prst="straightConnector1">
            <a:avLst/>
          </a:prstGeom>
          <a:noFill/>
          <a:ln w="28575">
            <a:solidFill>
              <a:schemeClr val="tx1"/>
            </a:solidFill>
            <a:miter lim="800000"/>
            <a:headEnd type="triangle" w="med" len="med"/>
            <a:tailEnd type="triangle" w="med" len="med"/>
          </a:ln>
        </p:spPr>
      </p:cxnSp>
      <p:cxnSp>
        <p:nvCxnSpPr>
          <p:cNvPr id="220181" name="AutoShape 20"/>
          <p:cNvCxnSpPr>
            <a:cxnSpLocks noChangeShapeType="1"/>
            <a:stCxn id="220179" idx="3"/>
            <a:endCxn id="220177" idx="1"/>
          </p:cNvCxnSpPr>
          <p:nvPr/>
        </p:nvCxnSpPr>
        <p:spPr bwMode="auto">
          <a:xfrm flipV="1">
            <a:off x="3937001" y="5446713"/>
            <a:ext cx="1871663" cy="431800"/>
          </a:xfrm>
          <a:prstGeom prst="straightConnector1">
            <a:avLst/>
          </a:prstGeom>
          <a:noFill/>
          <a:ln w="28575">
            <a:solidFill>
              <a:schemeClr val="tx1"/>
            </a:solidFill>
            <a:miter lim="800000"/>
            <a:headEnd type="triangle" w="med" len="med"/>
            <a:tailEnd type="triangle" w="med" len="med"/>
          </a:ln>
        </p:spPr>
      </p:cxnSp>
      <p:cxnSp>
        <p:nvCxnSpPr>
          <p:cNvPr id="220182" name="AutoShape 21"/>
          <p:cNvCxnSpPr>
            <a:cxnSpLocks noChangeShapeType="1"/>
            <a:stCxn id="220177" idx="0"/>
            <a:endCxn id="220178" idx="2"/>
          </p:cNvCxnSpPr>
          <p:nvPr/>
        </p:nvCxnSpPr>
        <p:spPr bwMode="auto">
          <a:xfrm flipV="1">
            <a:off x="6097588" y="3502026"/>
            <a:ext cx="1727200" cy="1655763"/>
          </a:xfrm>
          <a:prstGeom prst="straightConnector1">
            <a:avLst/>
          </a:prstGeom>
          <a:noFill/>
          <a:ln w="28575">
            <a:solidFill>
              <a:schemeClr val="tx1"/>
            </a:solidFill>
            <a:miter lim="800000"/>
            <a:headEnd type="triangle" w="med" len="med"/>
            <a:tailEnd type="triangle" w="med" len="med"/>
          </a:ln>
        </p:spPr>
      </p:cxnSp>
      <p:cxnSp>
        <p:nvCxnSpPr>
          <p:cNvPr id="220183" name="AutoShape 22"/>
          <p:cNvCxnSpPr>
            <a:cxnSpLocks noChangeShapeType="1"/>
            <a:stCxn id="220166" idx="3"/>
            <a:endCxn id="220178" idx="1"/>
          </p:cNvCxnSpPr>
          <p:nvPr/>
        </p:nvCxnSpPr>
        <p:spPr bwMode="auto">
          <a:xfrm flipV="1">
            <a:off x="5737225" y="3213101"/>
            <a:ext cx="1798638" cy="1152525"/>
          </a:xfrm>
          <a:prstGeom prst="straightConnector1">
            <a:avLst/>
          </a:prstGeom>
          <a:noFill/>
          <a:ln w="28575">
            <a:solidFill>
              <a:schemeClr val="tx1"/>
            </a:solidFill>
            <a:miter lim="800000"/>
            <a:headEnd type="triangle" w="med" len="med"/>
            <a:tailEnd type="triangle" w="med" len="med"/>
          </a:ln>
        </p:spPr>
      </p:cxnSp>
      <p:sp>
        <p:nvSpPr>
          <p:cNvPr id="220184" name="AutoShape 23"/>
          <p:cNvSpPr>
            <a:spLocks noChangeArrowheads="1"/>
          </p:cNvSpPr>
          <p:nvPr/>
        </p:nvSpPr>
        <p:spPr bwMode="auto">
          <a:xfrm>
            <a:off x="8112126" y="2997200"/>
            <a:ext cx="2447925" cy="431800"/>
          </a:xfrm>
          <a:prstGeom prst="leftRightArrow">
            <a:avLst>
              <a:gd name="adj1" fmla="val 50000"/>
              <a:gd name="adj2" fmla="val 94118"/>
            </a:avLst>
          </a:prstGeom>
          <a:solidFill>
            <a:srgbClr val="EAEAEA"/>
          </a:solidFill>
          <a:ln w="9525" algn="ctr">
            <a:solidFill>
              <a:schemeClr val="tx1"/>
            </a:solidFill>
            <a:miter lim="800000"/>
            <a:headEnd/>
            <a:tailEnd/>
          </a:ln>
        </p:spPr>
        <p:txBody>
          <a:bodyPr wrap="none" anchor="ctr"/>
          <a:lstStyle/>
          <a:p>
            <a:pPr eaLnBrk="0" hangingPunct="0"/>
            <a:r>
              <a:rPr lang="de-DE" sz="1600">
                <a:latin typeface="Arial" pitchFamily="34" charset="0"/>
              </a:rPr>
              <a:t>Bluetooth, TETRA, …</a:t>
            </a:r>
          </a:p>
        </p:txBody>
      </p:sp>
      <p:cxnSp>
        <p:nvCxnSpPr>
          <p:cNvPr id="220185" name="AutoShape 24"/>
          <p:cNvCxnSpPr>
            <a:cxnSpLocks noChangeShapeType="1"/>
            <a:stCxn id="220177" idx="3"/>
            <a:endCxn id="220174" idx="1"/>
          </p:cNvCxnSpPr>
          <p:nvPr/>
        </p:nvCxnSpPr>
        <p:spPr bwMode="auto">
          <a:xfrm>
            <a:off x="6386514" y="5446714"/>
            <a:ext cx="1717675" cy="206375"/>
          </a:xfrm>
          <a:prstGeom prst="straightConnector1">
            <a:avLst/>
          </a:prstGeom>
          <a:noFill/>
          <a:ln w="9525">
            <a:solidFill>
              <a:schemeClr val="tx1"/>
            </a:solidFill>
            <a:prstDash val="dash"/>
            <a:miter lim="800000"/>
            <a:headEnd type="triangle" w="med" len="med"/>
            <a:tailEnd type="triangle" w="med" len="med"/>
          </a:ln>
        </p:spPr>
      </p:cxnSp>
      <p:cxnSp>
        <p:nvCxnSpPr>
          <p:cNvPr id="220186" name="AutoShape 25"/>
          <p:cNvCxnSpPr>
            <a:cxnSpLocks noChangeShapeType="1"/>
            <a:stCxn id="220177" idx="3"/>
            <a:endCxn id="220173" idx="3"/>
          </p:cNvCxnSpPr>
          <p:nvPr/>
        </p:nvCxnSpPr>
        <p:spPr bwMode="auto">
          <a:xfrm flipV="1">
            <a:off x="6386514" y="4879975"/>
            <a:ext cx="2078037" cy="566738"/>
          </a:xfrm>
          <a:prstGeom prst="straightConnector1">
            <a:avLst/>
          </a:prstGeom>
          <a:noFill/>
          <a:ln w="9525">
            <a:solidFill>
              <a:schemeClr val="tx1"/>
            </a:solidFill>
            <a:prstDash val="dash"/>
            <a:miter lim="800000"/>
            <a:headEnd type="triangle" w="med" len="med"/>
            <a:tailEnd type="triangle" w="med" len="med"/>
          </a:ln>
        </p:spPr>
      </p:cxnSp>
      <p:cxnSp>
        <p:nvCxnSpPr>
          <p:cNvPr id="220187" name="AutoShape 26"/>
          <p:cNvCxnSpPr>
            <a:cxnSpLocks noChangeShapeType="1"/>
            <a:stCxn id="220174" idx="7"/>
            <a:endCxn id="220173" idx="4"/>
          </p:cNvCxnSpPr>
          <p:nvPr/>
        </p:nvCxnSpPr>
        <p:spPr bwMode="auto">
          <a:xfrm flipV="1">
            <a:off x="8412164" y="4943476"/>
            <a:ext cx="206375" cy="709613"/>
          </a:xfrm>
          <a:prstGeom prst="straightConnector1">
            <a:avLst/>
          </a:prstGeom>
          <a:noFill/>
          <a:ln w="9525">
            <a:solidFill>
              <a:schemeClr val="tx1"/>
            </a:solidFill>
            <a:prstDash val="dash"/>
            <a:miter lim="800000"/>
            <a:headEnd type="triangle" w="med" len="med"/>
            <a:tailEnd type="triangle" w="med" len="med"/>
          </a:ln>
        </p:spPr>
      </p:cxnSp>
      <p:cxnSp>
        <p:nvCxnSpPr>
          <p:cNvPr id="220188" name="AutoShape 27"/>
          <p:cNvCxnSpPr>
            <a:cxnSpLocks noChangeShapeType="1"/>
            <a:stCxn id="220174" idx="6"/>
            <a:endCxn id="220175" idx="2"/>
          </p:cNvCxnSpPr>
          <p:nvPr/>
        </p:nvCxnSpPr>
        <p:spPr bwMode="auto">
          <a:xfrm flipV="1">
            <a:off x="8475663" y="5591175"/>
            <a:ext cx="1149350" cy="215900"/>
          </a:xfrm>
          <a:prstGeom prst="straightConnector1">
            <a:avLst/>
          </a:prstGeom>
          <a:noFill/>
          <a:ln w="9525">
            <a:solidFill>
              <a:schemeClr val="tx1"/>
            </a:solidFill>
            <a:prstDash val="dash"/>
            <a:miter lim="800000"/>
            <a:headEnd type="triangle" w="med" len="med"/>
            <a:tailEnd type="triangle" w="med" len="med"/>
          </a:ln>
        </p:spPr>
      </p:cxnSp>
      <p:cxnSp>
        <p:nvCxnSpPr>
          <p:cNvPr id="220189" name="AutoShape 28"/>
          <p:cNvCxnSpPr>
            <a:cxnSpLocks noChangeShapeType="1"/>
            <a:stCxn id="220173" idx="5"/>
            <a:endCxn id="220175" idx="1"/>
          </p:cNvCxnSpPr>
          <p:nvPr/>
        </p:nvCxnSpPr>
        <p:spPr bwMode="auto">
          <a:xfrm>
            <a:off x="8772525" y="4879976"/>
            <a:ext cx="915988" cy="557213"/>
          </a:xfrm>
          <a:prstGeom prst="straightConnector1">
            <a:avLst/>
          </a:prstGeom>
          <a:noFill/>
          <a:ln w="9525">
            <a:solidFill>
              <a:schemeClr val="tx1"/>
            </a:solidFill>
            <a:prstDash val="dash"/>
            <a:miter lim="800000"/>
            <a:headEnd type="triangle" w="med" len="med"/>
            <a:tailEnd type="triangle" w="med" len="med"/>
          </a:ln>
        </p:spPr>
      </p:cxnSp>
      <p:cxnSp>
        <p:nvCxnSpPr>
          <p:cNvPr id="220190" name="AutoShape 29"/>
          <p:cNvCxnSpPr>
            <a:cxnSpLocks noChangeShapeType="1"/>
            <a:stCxn id="220176" idx="4"/>
            <a:endCxn id="220175" idx="7"/>
          </p:cNvCxnSpPr>
          <p:nvPr/>
        </p:nvCxnSpPr>
        <p:spPr bwMode="auto">
          <a:xfrm flipH="1">
            <a:off x="9996488" y="4368800"/>
            <a:ext cx="277812" cy="1068388"/>
          </a:xfrm>
          <a:prstGeom prst="straightConnector1">
            <a:avLst/>
          </a:prstGeom>
          <a:noFill/>
          <a:ln w="9525">
            <a:solidFill>
              <a:schemeClr val="tx1"/>
            </a:solidFill>
            <a:prstDash val="dash"/>
            <a:miter lim="800000"/>
            <a:headEnd type="triangle" w="med" len="med"/>
            <a:tailEnd type="triangle" w="med" len="med"/>
          </a:ln>
        </p:spPr>
      </p:cxnSp>
      <p:cxnSp>
        <p:nvCxnSpPr>
          <p:cNvPr id="220191" name="AutoShape 30"/>
          <p:cNvCxnSpPr>
            <a:cxnSpLocks noChangeShapeType="1"/>
            <a:stCxn id="220176" idx="2"/>
            <a:endCxn id="220173" idx="6"/>
          </p:cNvCxnSpPr>
          <p:nvPr/>
        </p:nvCxnSpPr>
        <p:spPr bwMode="auto">
          <a:xfrm flipH="1">
            <a:off x="8836025" y="4151314"/>
            <a:ext cx="1220788" cy="574675"/>
          </a:xfrm>
          <a:prstGeom prst="straightConnector1">
            <a:avLst/>
          </a:prstGeom>
          <a:noFill/>
          <a:ln w="9525">
            <a:solidFill>
              <a:schemeClr val="tx1"/>
            </a:solidFill>
            <a:prstDash val="dash"/>
            <a:miter lim="800000"/>
            <a:headEnd type="triangle" w="med" len="med"/>
            <a:tailEnd type="triangle" w="med" len="med"/>
          </a:ln>
        </p:spPr>
      </p:cxnSp>
      <p:cxnSp>
        <p:nvCxnSpPr>
          <p:cNvPr id="220192" name="AutoShape 31"/>
          <p:cNvCxnSpPr>
            <a:cxnSpLocks noChangeShapeType="1"/>
            <a:stCxn id="220172" idx="4"/>
            <a:endCxn id="220173" idx="0"/>
          </p:cNvCxnSpPr>
          <p:nvPr/>
        </p:nvCxnSpPr>
        <p:spPr bwMode="auto">
          <a:xfrm flipH="1">
            <a:off x="8618539" y="4151314"/>
            <a:ext cx="71437" cy="357187"/>
          </a:xfrm>
          <a:prstGeom prst="straightConnector1">
            <a:avLst/>
          </a:prstGeom>
          <a:noFill/>
          <a:ln w="9525">
            <a:solidFill>
              <a:schemeClr val="tx1"/>
            </a:solidFill>
            <a:prstDash val="dash"/>
            <a:miter lim="800000"/>
            <a:headEnd type="triangle" w="med" len="med"/>
            <a:tailEnd type="triangle" w="med" len="med"/>
          </a:ln>
        </p:spPr>
      </p:cxnSp>
      <p:cxnSp>
        <p:nvCxnSpPr>
          <p:cNvPr id="220193" name="AutoShape 32"/>
          <p:cNvCxnSpPr>
            <a:cxnSpLocks noChangeShapeType="1"/>
            <a:stCxn id="220178" idx="2"/>
            <a:endCxn id="220172" idx="1"/>
          </p:cNvCxnSpPr>
          <p:nvPr/>
        </p:nvCxnSpPr>
        <p:spPr bwMode="auto">
          <a:xfrm>
            <a:off x="7824788" y="3502026"/>
            <a:ext cx="711200" cy="277813"/>
          </a:xfrm>
          <a:prstGeom prst="straightConnector1">
            <a:avLst/>
          </a:prstGeom>
          <a:noFill/>
          <a:ln w="9525">
            <a:solidFill>
              <a:schemeClr val="tx1"/>
            </a:solidFill>
            <a:prstDash val="dash"/>
            <a:miter lim="800000"/>
            <a:headEnd type="triangle" w="med" len="med"/>
            <a:tailEnd type="triangle" w="med" len="med"/>
          </a:ln>
        </p:spPr>
      </p:cxnSp>
      <p:cxnSp>
        <p:nvCxnSpPr>
          <p:cNvPr id="220194" name="AutoShape 33"/>
          <p:cNvCxnSpPr>
            <a:cxnSpLocks noChangeShapeType="1"/>
            <a:stCxn id="220176" idx="1"/>
            <a:endCxn id="220172" idx="6"/>
          </p:cNvCxnSpPr>
          <p:nvPr/>
        </p:nvCxnSpPr>
        <p:spPr bwMode="auto">
          <a:xfrm flipH="1" flipV="1">
            <a:off x="8907463" y="3933825"/>
            <a:ext cx="1212850" cy="63500"/>
          </a:xfrm>
          <a:prstGeom prst="straightConnector1">
            <a:avLst/>
          </a:prstGeom>
          <a:noFill/>
          <a:ln w="9525">
            <a:solidFill>
              <a:schemeClr val="tx1"/>
            </a:solidFill>
            <a:prstDash val="dash"/>
            <a:miter lim="800000"/>
            <a:headEnd type="triangle" w="med" len="med"/>
            <a:tailEnd type="triangle" w="med" len="med"/>
          </a:ln>
        </p:spPr>
      </p:cxnSp>
      <p:cxnSp>
        <p:nvCxnSpPr>
          <p:cNvPr id="220195" name="AutoShape 34"/>
          <p:cNvCxnSpPr>
            <a:cxnSpLocks noChangeShapeType="1"/>
            <a:stCxn id="220171" idx="7"/>
            <a:endCxn id="220178" idx="1"/>
          </p:cNvCxnSpPr>
          <p:nvPr/>
        </p:nvCxnSpPr>
        <p:spPr bwMode="auto">
          <a:xfrm flipV="1">
            <a:off x="6972301" y="3213101"/>
            <a:ext cx="563563" cy="639763"/>
          </a:xfrm>
          <a:prstGeom prst="straightConnector1">
            <a:avLst/>
          </a:prstGeom>
          <a:noFill/>
          <a:ln w="9525">
            <a:solidFill>
              <a:schemeClr val="tx1"/>
            </a:solidFill>
            <a:prstDash val="dash"/>
            <a:miter lim="800000"/>
            <a:headEnd type="triangle" w="med" len="med"/>
            <a:tailEnd type="triangle" w="med" len="med"/>
          </a:ln>
        </p:spPr>
      </p:cxnSp>
      <p:cxnSp>
        <p:nvCxnSpPr>
          <p:cNvPr id="220196" name="AutoShape 35"/>
          <p:cNvCxnSpPr>
            <a:cxnSpLocks noChangeShapeType="1"/>
            <a:stCxn id="220177" idx="0"/>
            <a:endCxn id="220171" idx="4"/>
          </p:cNvCxnSpPr>
          <p:nvPr/>
        </p:nvCxnSpPr>
        <p:spPr bwMode="auto">
          <a:xfrm flipV="1">
            <a:off x="6097589" y="4224338"/>
            <a:ext cx="720725" cy="933450"/>
          </a:xfrm>
          <a:prstGeom prst="straightConnector1">
            <a:avLst/>
          </a:prstGeom>
          <a:noFill/>
          <a:ln w="9525">
            <a:solidFill>
              <a:schemeClr val="tx1"/>
            </a:solidFill>
            <a:prstDash val="dash"/>
            <a:miter lim="800000"/>
            <a:headEnd type="triangle" w="med" len="med"/>
            <a:tailEnd type="triangle" w="med" len="med"/>
          </a:ln>
        </p:spPr>
      </p:cxnSp>
      <p:cxnSp>
        <p:nvCxnSpPr>
          <p:cNvPr id="220197" name="AutoShape 36"/>
          <p:cNvCxnSpPr>
            <a:cxnSpLocks noChangeShapeType="1"/>
            <a:stCxn id="220166" idx="3"/>
            <a:endCxn id="220171" idx="2"/>
          </p:cNvCxnSpPr>
          <p:nvPr/>
        </p:nvCxnSpPr>
        <p:spPr bwMode="auto">
          <a:xfrm flipV="1">
            <a:off x="5737225" y="4006851"/>
            <a:ext cx="863600" cy="358775"/>
          </a:xfrm>
          <a:prstGeom prst="straightConnector1">
            <a:avLst/>
          </a:prstGeom>
          <a:noFill/>
          <a:ln w="9525">
            <a:solidFill>
              <a:schemeClr val="tx1"/>
            </a:solidFill>
            <a:prstDash val="dash"/>
            <a:miter lim="800000"/>
            <a:headEnd type="triangle" w="med" len="med"/>
            <a:tailEnd type="triangle" w="med" len="med"/>
          </a:ln>
        </p:spPr>
      </p:cxnSp>
      <p:cxnSp>
        <p:nvCxnSpPr>
          <p:cNvPr id="220198" name="AutoShape 37"/>
          <p:cNvCxnSpPr>
            <a:cxnSpLocks noChangeShapeType="1"/>
            <a:stCxn id="220170" idx="6"/>
            <a:endCxn id="220178" idx="1"/>
          </p:cNvCxnSpPr>
          <p:nvPr/>
        </p:nvCxnSpPr>
        <p:spPr bwMode="auto">
          <a:xfrm flipV="1">
            <a:off x="5594351" y="3213101"/>
            <a:ext cx="1941513" cy="144463"/>
          </a:xfrm>
          <a:prstGeom prst="straightConnector1">
            <a:avLst/>
          </a:prstGeom>
          <a:noFill/>
          <a:ln w="9525">
            <a:solidFill>
              <a:schemeClr val="tx1"/>
            </a:solidFill>
            <a:prstDash val="dash"/>
            <a:miter lim="800000"/>
            <a:headEnd type="triangle" w="med" len="med"/>
            <a:tailEnd type="triangle" w="med" len="med"/>
          </a:ln>
        </p:spPr>
      </p:cxnSp>
      <p:cxnSp>
        <p:nvCxnSpPr>
          <p:cNvPr id="220199" name="AutoShape 38"/>
          <p:cNvCxnSpPr>
            <a:cxnSpLocks noChangeShapeType="1"/>
            <a:stCxn id="220166" idx="0"/>
            <a:endCxn id="220170" idx="4"/>
          </p:cNvCxnSpPr>
          <p:nvPr/>
        </p:nvCxnSpPr>
        <p:spPr bwMode="auto">
          <a:xfrm flipH="1" flipV="1">
            <a:off x="5376864" y="3575050"/>
            <a:ext cx="71437" cy="501650"/>
          </a:xfrm>
          <a:prstGeom prst="straightConnector1">
            <a:avLst/>
          </a:prstGeom>
          <a:noFill/>
          <a:ln w="9525">
            <a:solidFill>
              <a:schemeClr val="tx1"/>
            </a:solidFill>
            <a:prstDash val="dash"/>
            <a:miter lim="800000"/>
            <a:headEnd type="triangle" w="med" len="med"/>
            <a:tailEnd type="triangle" w="med" len="med"/>
          </a:ln>
        </p:spPr>
      </p:cxnSp>
      <p:sp>
        <p:nvSpPr>
          <p:cNvPr id="220200" name="AutoShape 39"/>
          <p:cNvSpPr>
            <a:spLocks noChangeArrowheads="1"/>
          </p:cNvSpPr>
          <p:nvPr/>
        </p:nvSpPr>
        <p:spPr bwMode="auto">
          <a:xfrm rot="1454552">
            <a:off x="6311900" y="5589588"/>
            <a:ext cx="1296988" cy="431800"/>
          </a:xfrm>
          <a:prstGeom prst="leftRightArrow">
            <a:avLst>
              <a:gd name="adj1" fmla="val 50000"/>
              <a:gd name="adj2" fmla="val 60074"/>
            </a:avLst>
          </a:prstGeom>
          <a:solidFill>
            <a:srgbClr val="EAEAEA"/>
          </a:solidFill>
          <a:ln w="9525">
            <a:solidFill>
              <a:schemeClr val="tx1"/>
            </a:solidFill>
            <a:miter lim="800000"/>
            <a:headEnd/>
            <a:tailEnd/>
          </a:ln>
        </p:spPr>
        <p:txBody>
          <a:bodyPr wrap="none" anchor="ctr"/>
          <a:lstStyle/>
          <a:p>
            <a:pPr eaLnBrk="0" hangingPunct="0"/>
            <a:r>
              <a:rPr lang="de-DE" sz="1600">
                <a:latin typeface="Arial" pitchFamily="34" charset="0"/>
              </a:rPr>
              <a:t>Ethernet</a:t>
            </a:r>
          </a:p>
        </p:txBody>
      </p:sp>
      <p:cxnSp>
        <p:nvCxnSpPr>
          <p:cNvPr id="220201" name="AutoShape 40"/>
          <p:cNvCxnSpPr>
            <a:cxnSpLocks noChangeShapeType="1"/>
            <a:stCxn id="220165" idx="5"/>
            <a:endCxn id="220177" idx="1"/>
          </p:cNvCxnSpPr>
          <p:nvPr/>
        </p:nvCxnSpPr>
        <p:spPr bwMode="auto">
          <a:xfrm>
            <a:off x="4738689" y="5311775"/>
            <a:ext cx="1069975" cy="134938"/>
          </a:xfrm>
          <a:prstGeom prst="straightConnector1">
            <a:avLst/>
          </a:prstGeom>
          <a:noFill/>
          <a:ln w="9525">
            <a:solidFill>
              <a:schemeClr val="tx1"/>
            </a:solidFill>
            <a:prstDash val="dash"/>
            <a:miter lim="800000"/>
            <a:headEnd type="triangle" w="med" len="med"/>
            <a:tailEnd type="triangle" w="med" len="med"/>
          </a:ln>
        </p:spPr>
      </p:cxnSp>
      <p:cxnSp>
        <p:nvCxnSpPr>
          <p:cNvPr id="220202" name="AutoShape 41"/>
          <p:cNvCxnSpPr>
            <a:cxnSpLocks noChangeShapeType="1"/>
            <a:stCxn id="220179" idx="3"/>
            <a:endCxn id="220165" idx="3"/>
          </p:cNvCxnSpPr>
          <p:nvPr/>
        </p:nvCxnSpPr>
        <p:spPr bwMode="auto">
          <a:xfrm flipV="1">
            <a:off x="3937001" y="5311775"/>
            <a:ext cx="493713" cy="566738"/>
          </a:xfrm>
          <a:prstGeom prst="straightConnector1">
            <a:avLst/>
          </a:prstGeom>
          <a:noFill/>
          <a:ln w="9525">
            <a:solidFill>
              <a:schemeClr val="tx1"/>
            </a:solidFill>
            <a:prstDash val="dash"/>
            <a:miter lim="800000"/>
            <a:headEnd type="triangle" w="med" len="med"/>
            <a:tailEnd type="triangle" w="med" len="med"/>
          </a:ln>
        </p:spPr>
      </p:cxnSp>
      <p:cxnSp>
        <p:nvCxnSpPr>
          <p:cNvPr id="220203" name="AutoShape 42"/>
          <p:cNvCxnSpPr>
            <a:cxnSpLocks noChangeShapeType="1"/>
            <a:stCxn id="220179" idx="0"/>
            <a:endCxn id="220168" idx="3"/>
          </p:cNvCxnSpPr>
          <p:nvPr/>
        </p:nvCxnSpPr>
        <p:spPr bwMode="auto">
          <a:xfrm flipV="1">
            <a:off x="3648075" y="4737100"/>
            <a:ext cx="63500" cy="852488"/>
          </a:xfrm>
          <a:prstGeom prst="straightConnector1">
            <a:avLst/>
          </a:prstGeom>
          <a:noFill/>
          <a:ln w="9525">
            <a:solidFill>
              <a:schemeClr val="tx1"/>
            </a:solidFill>
            <a:prstDash val="dash"/>
            <a:miter lim="800000"/>
            <a:headEnd type="triangle" w="med" len="med"/>
            <a:tailEnd type="triangle" w="med" len="med"/>
          </a:ln>
        </p:spPr>
      </p:cxnSp>
      <p:cxnSp>
        <p:nvCxnSpPr>
          <p:cNvPr id="220204" name="AutoShape 43"/>
          <p:cNvCxnSpPr>
            <a:cxnSpLocks noChangeShapeType="1"/>
            <a:stCxn id="220167" idx="5"/>
            <a:endCxn id="220168" idx="2"/>
          </p:cNvCxnSpPr>
          <p:nvPr/>
        </p:nvCxnSpPr>
        <p:spPr bwMode="auto">
          <a:xfrm>
            <a:off x="2867025" y="4232275"/>
            <a:ext cx="781050" cy="350838"/>
          </a:xfrm>
          <a:prstGeom prst="straightConnector1">
            <a:avLst/>
          </a:prstGeom>
          <a:noFill/>
          <a:ln w="9525">
            <a:solidFill>
              <a:schemeClr val="tx1"/>
            </a:solidFill>
            <a:prstDash val="dash"/>
            <a:miter lim="800000"/>
            <a:headEnd type="triangle" w="med" len="med"/>
            <a:tailEnd type="triangle" w="med" len="med"/>
          </a:ln>
        </p:spPr>
      </p:cxnSp>
      <p:cxnSp>
        <p:nvCxnSpPr>
          <p:cNvPr id="220205" name="AutoShape 44"/>
          <p:cNvCxnSpPr>
            <a:cxnSpLocks noChangeShapeType="1"/>
            <a:stCxn id="220167" idx="6"/>
            <a:endCxn id="220166" idx="1"/>
          </p:cNvCxnSpPr>
          <p:nvPr/>
        </p:nvCxnSpPr>
        <p:spPr bwMode="auto">
          <a:xfrm>
            <a:off x="2930525" y="4078289"/>
            <a:ext cx="2228850" cy="287337"/>
          </a:xfrm>
          <a:prstGeom prst="straightConnector1">
            <a:avLst/>
          </a:prstGeom>
          <a:noFill/>
          <a:ln w="9525">
            <a:solidFill>
              <a:schemeClr val="tx1"/>
            </a:solidFill>
            <a:prstDash val="dash"/>
            <a:miter lim="800000"/>
            <a:headEnd type="triangle" w="med" len="med"/>
            <a:tailEnd type="triangle" w="med" len="med"/>
          </a:ln>
        </p:spPr>
      </p:cxnSp>
      <p:cxnSp>
        <p:nvCxnSpPr>
          <p:cNvPr id="220206" name="AutoShape 45"/>
          <p:cNvCxnSpPr>
            <a:cxnSpLocks noChangeShapeType="1"/>
            <a:stCxn id="220168" idx="5"/>
            <a:endCxn id="220165" idx="0"/>
          </p:cNvCxnSpPr>
          <p:nvPr/>
        </p:nvCxnSpPr>
        <p:spPr bwMode="auto">
          <a:xfrm>
            <a:off x="4019550" y="4737100"/>
            <a:ext cx="565150" cy="203200"/>
          </a:xfrm>
          <a:prstGeom prst="straightConnector1">
            <a:avLst/>
          </a:prstGeom>
          <a:noFill/>
          <a:ln w="9525">
            <a:solidFill>
              <a:schemeClr val="tx1"/>
            </a:solidFill>
            <a:prstDash val="dash"/>
            <a:miter lim="800000"/>
            <a:headEnd type="triangle" w="med" len="med"/>
            <a:tailEnd type="triangle" w="med" len="med"/>
          </a:ln>
        </p:spPr>
      </p:cxnSp>
      <p:cxnSp>
        <p:nvCxnSpPr>
          <p:cNvPr id="220207" name="AutoShape 46"/>
          <p:cNvCxnSpPr>
            <a:cxnSpLocks noChangeShapeType="1"/>
            <a:stCxn id="220168" idx="7"/>
            <a:endCxn id="220166" idx="1"/>
          </p:cNvCxnSpPr>
          <p:nvPr/>
        </p:nvCxnSpPr>
        <p:spPr bwMode="auto">
          <a:xfrm flipV="1">
            <a:off x="4019551" y="4365625"/>
            <a:ext cx="1139825" cy="63500"/>
          </a:xfrm>
          <a:prstGeom prst="straightConnector1">
            <a:avLst/>
          </a:prstGeom>
          <a:noFill/>
          <a:ln w="9525">
            <a:solidFill>
              <a:schemeClr val="tx1"/>
            </a:solidFill>
            <a:prstDash val="dash"/>
            <a:miter lim="800000"/>
            <a:headEnd type="triangle" w="med" len="med"/>
            <a:tailEnd type="triangle" w="med" len="med"/>
          </a:ln>
        </p:spPr>
      </p:cxnSp>
      <p:cxnSp>
        <p:nvCxnSpPr>
          <p:cNvPr id="220208" name="AutoShape 47"/>
          <p:cNvCxnSpPr>
            <a:cxnSpLocks noChangeShapeType="1"/>
            <a:stCxn id="220166" idx="0"/>
            <a:endCxn id="220169" idx="6"/>
          </p:cNvCxnSpPr>
          <p:nvPr/>
        </p:nvCxnSpPr>
        <p:spPr bwMode="auto">
          <a:xfrm flipH="1" flipV="1">
            <a:off x="3938588" y="3502026"/>
            <a:ext cx="1509712" cy="574675"/>
          </a:xfrm>
          <a:prstGeom prst="straightConnector1">
            <a:avLst/>
          </a:prstGeom>
          <a:noFill/>
          <a:ln w="9525">
            <a:solidFill>
              <a:schemeClr val="tx1"/>
            </a:solidFill>
            <a:prstDash val="dash"/>
            <a:miter lim="800000"/>
            <a:headEnd type="triangle" w="med" len="med"/>
            <a:tailEnd type="triangle" w="med" len="med"/>
          </a:ln>
        </p:spPr>
      </p:cxnSp>
      <p:sp>
        <p:nvSpPr>
          <p:cNvPr id="220209" name="Oval 48"/>
          <p:cNvSpPr>
            <a:spLocks noChangeArrowheads="1"/>
          </p:cNvSpPr>
          <p:nvPr/>
        </p:nvSpPr>
        <p:spPr bwMode="auto">
          <a:xfrm>
            <a:off x="2135189" y="4724401"/>
            <a:ext cx="434975" cy="434975"/>
          </a:xfrm>
          <a:prstGeom prst="ellipse">
            <a:avLst/>
          </a:prstGeom>
          <a:solidFill>
            <a:srgbClr val="DADAF6"/>
          </a:solidFill>
          <a:ln w="9525">
            <a:solidFill>
              <a:schemeClr val="tx1"/>
            </a:solidFill>
            <a:miter lim="800000"/>
            <a:headEnd/>
            <a:tailEnd/>
          </a:ln>
        </p:spPr>
        <p:txBody>
          <a:bodyPr wrap="none" anchor="ctr"/>
          <a:lstStyle/>
          <a:p>
            <a:pPr eaLnBrk="0" hangingPunct="0"/>
            <a:r>
              <a:rPr lang="de-DE">
                <a:latin typeface="Arial" pitchFamily="34" charset="0"/>
              </a:rPr>
              <a:t>SN</a:t>
            </a:r>
          </a:p>
        </p:txBody>
      </p:sp>
      <p:cxnSp>
        <p:nvCxnSpPr>
          <p:cNvPr id="220210" name="AutoShape 49"/>
          <p:cNvCxnSpPr>
            <a:cxnSpLocks noChangeShapeType="1"/>
            <a:stCxn id="220209" idx="5"/>
            <a:endCxn id="220179" idx="0"/>
          </p:cNvCxnSpPr>
          <p:nvPr/>
        </p:nvCxnSpPr>
        <p:spPr bwMode="auto">
          <a:xfrm>
            <a:off x="2506663" y="5095876"/>
            <a:ext cx="1141412" cy="493713"/>
          </a:xfrm>
          <a:prstGeom prst="straightConnector1">
            <a:avLst/>
          </a:prstGeom>
          <a:noFill/>
          <a:ln w="9525">
            <a:solidFill>
              <a:schemeClr val="tx1"/>
            </a:solidFill>
            <a:prstDash val="dash"/>
            <a:miter lim="800000"/>
            <a:headEnd type="triangle" w="med" len="med"/>
            <a:tailEnd type="triangle" w="med" len="med"/>
          </a:ln>
        </p:spPr>
      </p:cxnSp>
      <p:sp>
        <p:nvSpPr>
          <p:cNvPr id="220211" name="AutoShape 50"/>
          <p:cNvSpPr>
            <a:spLocks noChangeArrowheads="1"/>
          </p:cNvSpPr>
          <p:nvPr/>
        </p:nvSpPr>
        <p:spPr bwMode="auto">
          <a:xfrm rot="-744740">
            <a:off x="1774826" y="5732463"/>
            <a:ext cx="1584325" cy="431800"/>
          </a:xfrm>
          <a:prstGeom prst="leftRightArrow">
            <a:avLst>
              <a:gd name="adj1" fmla="val 50000"/>
              <a:gd name="adj2" fmla="val 73382"/>
            </a:avLst>
          </a:prstGeom>
          <a:solidFill>
            <a:srgbClr val="EAEAEA"/>
          </a:solidFill>
          <a:ln w="9525" algn="ctr">
            <a:solidFill>
              <a:schemeClr val="tx1"/>
            </a:solidFill>
            <a:miter lim="800000"/>
            <a:headEnd/>
            <a:tailEnd/>
          </a:ln>
        </p:spPr>
        <p:txBody>
          <a:bodyPr wrap="none" anchor="ctr"/>
          <a:lstStyle/>
          <a:p>
            <a:pPr eaLnBrk="0" hangingPunct="0"/>
            <a:r>
              <a:rPr lang="de-DE">
                <a:latin typeface="Arial" pitchFamily="34" charset="0"/>
              </a:rPr>
              <a:t>GPRS</a:t>
            </a:r>
          </a:p>
        </p:txBody>
      </p:sp>
      <p:sp>
        <p:nvSpPr>
          <p:cNvPr id="220212" name="AutoShape 51"/>
          <p:cNvSpPr>
            <a:spLocks noChangeArrowheads="1"/>
          </p:cNvSpPr>
          <p:nvPr/>
        </p:nvSpPr>
        <p:spPr bwMode="auto">
          <a:xfrm rot="379596">
            <a:off x="3935413" y="5805488"/>
            <a:ext cx="1308100" cy="431800"/>
          </a:xfrm>
          <a:prstGeom prst="leftRightArrow">
            <a:avLst>
              <a:gd name="adj1" fmla="val 50000"/>
              <a:gd name="adj2" fmla="val 60588"/>
            </a:avLst>
          </a:prstGeom>
          <a:solidFill>
            <a:srgbClr val="EAEAEA"/>
          </a:solidFill>
          <a:ln w="9525">
            <a:solidFill>
              <a:schemeClr val="tx1"/>
            </a:solidFill>
            <a:miter lim="800000"/>
            <a:headEnd/>
            <a:tailEnd/>
          </a:ln>
        </p:spPr>
        <p:txBody>
          <a:bodyPr wrap="none" anchor="ctr"/>
          <a:lstStyle/>
          <a:p>
            <a:pPr eaLnBrk="0" hangingPunct="0"/>
            <a:r>
              <a:rPr lang="de-DE">
                <a:latin typeface="Arial" pitchFamily="34" charset="0"/>
              </a:rPr>
              <a:t>WLAN</a:t>
            </a:r>
          </a:p>
        </p:txBody>
      </p:sp>
      <p:grpSp>
        <p:nvGrpSpPr>
          <p:cNvPr id="1314868" name="Group 52"/>
          <p:cNvGrpSpPr>
            <a:grpSpLocks/>
          </p:cNvGrpSpPr>
          <p:nvPr/>
        </p:nvGrpSpPr>
        <p:grpSpPr bwMode="auto">
          <a:xfrm>
            <a:off x="8796339" y="4173538"/>
            <a:ext cx="1220787" cy="565150"/>
            <a:chOff x="4448" y="2614"/>
            <a:chExt cx="769" cy="356"/>
          </a:xfrm>
        </p:grpSpPr>
        <p:sp>
          <p:nvSpPr>
            <p:cNvPr id="220214" name="Text Box 53"/>
            <p:cNvSpPr txBox="1">
              <a:spLocks noChangeArrowheads="1"/>
            </p:cNvSpPr>
            <p:nvPr/>
          </p:nvSpPr>
          <p:spPr bwMode="auto">
            <a:xfrm rot="-1359485">
              <a:off x="4468" y="2614"/>
              <a:ext cx="669" cy="212"/>
            </a:xfrm>
            <a:prstGeom prst="rect">
              <a:avLst/>
            </a:prstGeom>
            <a:noFill/>
            <a:ln w="25400" algn="ctr">
              <a:noFill/>
              <a:miter lim="800000"/>
              <a:headEnd/>
              <a:tailEnd/>
            </a:ln>
          </p:spPr>
          <p:txBody>
            <a:bodyPr wrap="none">
              <a:spAutoFit/>
            </a:bodyPr>
            <a:lstStyle/>
            <a:p>
              <a:r>
                <a:rPr lang="de-DE" sz="1600" b="1">
                  <a:solidFill>
                    <a:srgbClr val="FF3300"/>
                  </a:solidFill>
                </a:rPr>
                <a:t>ALARM!</a:t>
              </a:r>
            </a:p>
          </p:txBody>
        </p:sp>
        <p:cxnSp>
          <p:nvCxnSpPr>
            <p:cNvPr id="220215" name="AutoShape 54"/>
            <p:cNvCxnSpPr>
              <a:cxnSpLocks noChangeShapeType="1"/>
            </p:cNvCxnSpPr>
            <p:nvPr/>
          </p:nvCxnSpPr>
          <p:spPr bwMode="auto">
            <a:xfrm flipH="1">
              <a:off x="4448" y="2639"/>
              <a:ext cx="769" cy="331"/>
            </a:xfrm>
            <a:prstGeom prst="straightConnector1">
              <a:avLst/>
            </a:prstGeom>
            <a:noFill/>
            <a:ln w="57150">
              <a:solidFill>
                <a:srgbClr val="FF3300"/>
              </a:solidFill>
              <a:round/>
              <a:headEnd/>
              <a:tailEnd type="triangle" w="med" len="med"/>
            </a:ln>
          </p:spPr>
        </p:cxnSp>
      </p:grpSp>
      <p:grpSp>
        <p:nvGrpSpPr>
          <p:cNvPr id="1314871" name="Group 55"/>
          <p:cNvGrpSpPr>
            <a:grpSpLocks/>
          </p:cNvGrpSpPr>
          <p:nvPr/>
        </p:nvGrpSpPr>
        <p:grpSpPr bwMode="auto">
          <a:xfrm>
            <a:off x="8732838" y="4878389"/>
            <a:ext cx="1217612" cy="509587"/>
            <a:chOff x="4408" y="3058"/>
            <a:chExt cx="767" cy="321"/>
          </a:xfrm>
        </p:grpSpPr>
        <p:cxnSp>
          <p:nvCxnSpPr>
            <p:cNvPr id="220217" name="AutoShape 56"/>
            <p:cNvCxnSpPr>
              <a:cxnSpLocks noChangeShapeType="1"/>
            </p:cNvCxnSpPr>
            <p:nvPr/>
          </p:nvCxnSpPr>
          <p:spPr bwMode="auto">
            <a:xfrm flipH="1" flipV="1">
              <a:off x="4408" y="3058"/>
              <a:ext cx="577" cy="321"/>
            </a:xfrm>
            <a:prstGeom prst="straightConnector1">
              <a:avLst/>
            </a:prstGeom>
            <a:noFill/>
            <a:ln w="57150">
              <a:solidFill>
                <a:srgbClr val="FF3300"/>
              </a:solidFill>
              <a:round/>
              <a:headEnd/>
              <a:tailEnd type="triangle" w="med" len="med"/>
            </a:ln>
          </p:spPr>
        </p:cxnSp>
        <p:sp>
          <p:nvSpPr>
            <p:cNvPr id="220218" name="Text Box 57"/>
            <p:cNvSpPr txBox="1">
              <a:spLocks noChangeArrowheads="1"/>
            </p:cNvSpPr>
            <p:nvPr/>
          </p:nvSpPr>
          <p:spPr bwMode="auto">
            <a:xfrm rot="1717865">
              <a:off x="4506" y="3066"/>
              <a:ext cx="669" cy="212"/>
            </a:xfrm>
            <a:prstGeom prst="rect">
              <a:avLst/>
            </a:prstGeom>
            <a:noFill/>
            <a:ln w="25400" algn="ctr">
              <a:noFill/>
              <a:miter lim="800000"/>
              <a:headEnd/>
              <a:tailEnd/>
            </a:ln>
          </p:spPr>
          <p:txBody>
            <a:bodyPr wrap="none">
              <a:spAutoFit/>
            </a:bodyPr>
            <a:lstStyle/>
            <a:p>
              <a:r>
                <a:rPr lang="de-DE" sz="1600" b="1">
                  <a:solidFill>
                    <a:srgbClr val="FF3300"/>
                  </a:solidFill>
                </a:rPr>
                <a:t>ALARM!</a:t>
              </a:r>
            </a:p>
          </p:txBody>
        </p:sp>
      </p:grpSp>
      <p:grpSp>
        <p:nvGrpSpPr>
          <p:cNvPr id="1314874" name="Group 58"/>
          <p:cNvGrpSpPr>
            <a:grpSpLocks/>
          </p:cNvGrpSpPr>
          <p:nvPr/>
        </p:nvGrpSpPr>
        <p:grpSpPr bwMode="auto">
          <a:xfrm rot="-146942">
            <a:off x="6346825" y="4802189"/>
            <a:ext cx="2078038" cy="593725"/>
            <a:chOff x="2905" y="3010"/>
            <a:chExt cx="1309" cy="374"/>
          </a:xfrm>
        </p:grpSpPr>
        <p:cxnSp>
          <p:nvCxnSpPr>
            <p:cNvPr id="220220" name="AutoShape 59"/>
            <p:cNvCxnSpPr>
              <a:cxnSpLocks noChangeShapeType="1"/>
            </p:cNvCxnSpPr>
            <p:nvPr/>
          </p:nvCxnSpPr>
          <p:spPr bwMode="auto">
            <a:xfrm flipH="1">
              <a:off x="2905" y="3058"/>
              <a:ext cx="1309" cy="326"/>
            </a:xfrm>
            <a:prstGeom prst="straightConnector1">
              <a:avLst/>
            </a:prstGeom>
            <a:noFill/>
            <a:ln w="57150">
              <a:solidFill>
                <a:srgbClr val="FF3300"/>
              </a:solidFill>
              <a:round/>
              <a:headEnd/>
              <a:tailEnd type="triangle" w="med" len="med"/>
            </a:ln>
          </p:spPr>
        </p:cxnSp>
        <p:sp>
          <p:nvSpPr>
            <p:cNvPr id="220221" name="Text Box 60"/>
            <p:cNvSpPr txBox="1">
              <a:spLocks noChangeArrowheads="1"/>
            </p:cNvSpPr>
            <p:nvPr/>
          </p:nvSpPr>
          <p:spPr bwMode="auto">
            <a:xfrm rot="-839248">
              <a:off x="3283" y="3010"/>
              <a:ext cx="669" cy="212"/>
            </a:xfrm>
            <a:prstGeom prst="rect">
              <a:avLst/>
            </a:prstGeom>
            <a:noFill/>
            <a:ln w="25400" algn="ctr">
              <a:noFill/>
              <a:miter lim="800000"/>
              <a:headEnd/>
              <a:tailEnd/>
            </a:ln>
          </p:spPr>
          <p:txBody>
            <a:bodyPr wrap="none">
              <a:spAutoFit/>
            </a:bodyPr>
            <a:lstStyle/>
            <a:p>
              <a:r>
                <a:rPr lang="de-DE" sz="1600" b="1">
                  <a:solidFill>
                    <a:srgbClr val="FF3300"/>
                  </a:solidFill>
                </a:rPr>
                <a:t>ALARM!</a:t>
              </a:r>
            </a:p>
          </p:txBody>
        </p:sp>
      </p:grpSp>
      <p:sp>
        <p:nvSpPr>
          <p:cNvPr id="1314877" name="Text Box 61"/>
          <p:cNvSpPr txBox="1">
            <a:spLocks noChangeArrowheads="1"/>
          </p:cNvSpPr>
          <p:nvPr/>
        </p:nvSpPr>
        <p:spPr bwMode="auto">
          <a:xfrm rot="1382532">
            <a:off x="6167439" y="5878513"/>
            <a:ext cx="1062037" cy="336550"/>
          </a:xfrm>
          <a:prstGeom prst="rect">
            <a:avLst/>
          </a:prstGeom>
          <a:noFill/>
          <a:ln w="25400" algn="ctr">
            <a:noFill/>
            <a:miter lim="800000"/>
            <a:headEnd/>
            <a:tailEnd/>
          </a:ln>
        </p:spPr>
        <p:txBody>
          <a:bodyPr wrap="none">
            <a:spAutoFit/>
          </a:bodyPr>
          <a:lstStyle/>
          <a:p>
            <a:r>
              <a:rPr lang="de-DE" sz="1600" b="1">
                <a:solidFill>
                  <a:srgbClr val="FF3300"/>
                </a:solidFill>
              </a:rPr>
              <a:t>ALARM!</a:t>
            </a:r>
          </a:p>
        </p:txBody>
      </p:sp>
      <p:grpSp>
        <p:nvGrpSpPr>
          <p:cNvPr id="1314878" name="Group 62"/>
          <p:cNvGrpSpPr>
            <a:grpSpLocks/>
          </p:cNvGrpSpPr>
          <p:nvPr/>
        </p:nvGrpSpPr>
        <p:grpSpPr bwMode="auto">
          <a:xfrm>
            <a:off x="10199688" y="4656139"/>
            <a:ext cx="436562" cy="1222375"/>
            <a:chOff x="2759" y="2560"/>
            <a:chExt cx="1785" cy="1498"/>
          </a:xfrm>
        </p:grpSpPr>
        <p:sp>
          <p:nvSpPr>
            <p:cNvPr id="220224" name="Freeform 63"/>
            <p:cNvSpPr>
              <a:spLocks/>
            </p:cNvSpPr>
            <p:nvPr/>
          </p:nvSpPr>
          <p:spPr bwMode="auto">
            <a:xfrm>
              <a:off x="2783" y="2635"/>
              <a:ext cx="1719" cy="1423"/>
            </a:xfrm>
            <a:custGeom>
              <a:avLst/>
              <a:gdLst>
                <a:gd name="T0" fmla="*/ 66 w 3439"/>
                <a:gd name="T1" fmla="*/ 355 h 2847"/>
                <a:gd name="T2" fmla="*/ 32 w 3439"/>
                <a:gd name="T3" fmla="*/ 339 h 2847"/>
                <a:gd name="T4" fmla="*/ 11 w 3439"/>
                <a:gd name="T5" fmla="*/ 316 h 2847"/>
                <a:gd name="T6" fmla="*/ 0 w 3439"/>
                <a:gd name="T7" fmla="*/ 281 h 2847"/>
                <a:gd name="T8" fmla="*/ 2 w 3439"/>
                <a:gd name="T9" fmla="*/ 259 h 2847"/>
                <a:gd name="T10" fmla="*/ 26 w 3439"/>
                <a:gd name="T11" fmla="*/ 273 h 2847"/>
                <a:gd name="T12" fmla="*/ 17 w 3439"/>
                <a:gd name="T13" fmla="*/ 233 h 2847"/>
                <a:gd name="T14" fmla="*/ 25 w 3439"/>
                <a:gd name="T15" fmla="*/ 193 h 2847"/>
                <a:gd name="T16" fmla="*/ 48 w 3439"/>
                <a:gd name="T17" fmla="*/ 164 h 2847"/>
                <a:gd name="T18" fmla="*/ 64 w 3439"/>
                <a:gd name="T19" fmla="*/ 101 h 2847"/>
                <a:gd name="T20" fmla="*/ 88 w 3439"/>
                <a:gd name="T21" fmla="*/ 122 h 2847"/>
                <a:gd name="T22" fmla="*/ 105 w 3439"/>
                <a:gd name="T23" fmla="*/ 146 h 2847"/>
                <a:gd name="T24" fmla="*/ 108 w 3439"/>
                <a:gd name="T25" fmla="*/ 116 h 2847"/>
                <a:gd name="T26" fmla="*/ 134 w 3439"/>
                <a:gd name="T27" fmla="*/ 83 h 2847"/>
                <a:gd name="T28" fmla="*/ 182 w 3439"/>
                <a:gd name="T29" fmla="*/ 48 h 2847"/>
                <a:gd name="T30" fmla="*/ 205 w 3439"/>
                <a:gd name="T31" fmla="*/ 0 h 2847"/>
                <a:gd name="T32" fmla="*/ 243 w 3439"/>
                <a:gd name="T33" fmla="*/ 33 h 2847"/>
                <a:gd name="T34" fmla="*/ 275 w 3439"/>
                <a:gd name="T35" fmla="*/ 87 h 2847"/>
                <a:gd name="T36" fmla="*/ 296 w 3439"/>
                <a:gd name="T37" fmla="*/ 67 h 2847"/>
                <a:gd name="T38" fmla="*/ 325 w 3439"/>
                <a:gd name="T39" fmla="*/ 92 h 2847"/>
                <a:gd name="T40" fmla="*/ 338 w 3439"/>
                <a:gd name="T41" fmla="*/ 127 h 2847"/>
                <a:gd name="T42" fmla="*/ 343 w 3439"/>
                <a:gd name="T43" fmla="*/ 158 h 2847"/>
                <a:gd name="T44" fmla="*/ 360 w 3439"/>
                <a:gd name="T45" fmla="*/ 184 h 2847"/>
                <a:gd name="T46" fmla="*/ 382 w 3439"/>
                <a:gd name="T47" fmla="*/ 145 h 2847"/>
                <a:gd name="T48" fmla="*/ 396 w 3439"/>
                <a:gd name="T49" fmla="*/ 176 h 2847"/>
                <a:gd name="T50" fmla="*/ 419 w 3439"/>
                <a:gd name="T51" fmla="*/ 218 h 2847"/>
                <a:gd name="T52" fmla="*/ 419 w 3439"/>
                <a:gd name="T53" fmla="*/ 246 h 2847"/>
                <a:gd name="T54" fmla="*/ 403 w 3439"/>
                <a:gd name="T55" fmla="*/ 291 h 2847"/>
                <a:gd name="T56" fmla="*/ 429 w 3439"/>
                <a:gd name="T57" fmla="*/ 276 h 2847"/>
                <a:gd name="T58" fmla="*/ 420 w 3439"/>
                <a:gd name="T59" fmla="*/ 310 h 2847"/>
                <a:gd name="T60" fmla="*/ 369 w 3439"/>
                <a:gd name="T61" fmla="*/ 355 h 2847"/>
                <a:gd name="T62" fmla="*/ 66 w 3439"/>
                <a:gd name="T63" fmla="*/ 355 h 2847"/>
                <a:gd name="T64" fmla="*/ 66 w 3439"/>
                <a:gd name="T65" fmla="*/ 355 h 28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39"/>
                <a:gd name="T100" fmla="*/ 0 h 2847"/>
                <a:gd name="T101" fmla="*/ 3439 w 3439"/>
                <a:gd name="T102" fmla="*/ 2847 h 28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39" h="2847">
                  <a:moveTo>
                    <a:pt x="528" y="2847"/>
                  </a:moveTo>
                  <a:lnTo>
                    <a:pt x="261" y="2717"/>
                  </a:lnTo>
                  <a:lnTo>
                    <a:pt x="92" y="2529"/>
                  </a:lnTo>
                  <a:lnTo>
                    <a:pt x="0" y="2253"/>
                  </a:lnTo>
                  <a:lnTo>
                    <a:pt x="19" y="2079"/>
                  </a:lnTo>
                  <a:lnTo>
                    <a:pt x="213" y="2191"/>
                  </a:lnTo>
                  <a:lnTo>
                    <a:pt x="138" y="1865"/>
                  </a:lnTo>
                  <a:lnTo>
                    <a:pt x="204" y="1551"/>
                  </a:lnTo>
                  <a:lnTo>
                    <a:pt x="388" y="1312"/>
                  </a:lnTo>
                  <a:lnTo>
                    <a:pt x="519" y="812"/>
                  </a:lnTo>
                  <a:lnTo>
                    <a:pt x="704" y="979"/>
                  </a:lnTo>
                  <a:lnTo>
                    <a:pt x="844" y="1172"/>
                  </a:lnTo>
                  <a:lnTo>
                    <a:pt x="864" y="931"/>
                  </a:lnTo>
                  <a:lnTo>
                    <a:pt x="1077" y="665"/>
                  </a:lnTo>
                  <a:lnTo>
                    <a:pt x="1456" y="388"/>
                  </a:lnTo>
                  <a:lnTo>
                    <a:pt x="1641" y="0"/>
                  </a:lnTo>
                  <a:lnTo>
                    <a:pt x="1949" y="267"/>
                  </a:lnTo>
                  <a:lnTo>
                    <a:pt x="2206" y="703"/>
                  </a:lnTo>
                  <a:lnTo>
                    <a:pt x="2374" y="536"/>
                  </a:lnTo>
                  <a:lnTo>
                    <a:pt x="2607" y="737"/>
                  </a:lnTo>
                  <a:lnTo>
                    <a:pt x="2705" y="1016"/>
                  </a:lnTo>
                  <a:lnTo>
                    <a:pt x="2744" y="1266"/>
                  </a:lnTo>
                  <a:lnTo>
                    <a:pt x="2883" y="1479"/>
                  </a:lnTo>
                  <a:lnTo>
                    <a:pt x="3061" y="1163"/>
                  </a:lnTo>
                  <a:lnTo>
                    <a:pt x="3170" y="1411"/>
                  </a:lnTo>
                  <a:lnTo>
                    <a:pt x="3356" y="1746"/>
                  </a:lnTo>
                  <a:lnTo>
                    <a:pt x="3356" y="1968"/>
                  </a:lnTo>
                  <a:lnTo>
                    <a:pt x="3227" y="2329"/>
                  </a:lnTo>
                  <a:lnTo>
                    <a:pt x="3439" y="2215"/>
                  </a:lnTo>
                  <a:lnTo>
                    <a:pt x="3365" y="2483"/>
                  </a:lnTo>
                  <a:lnTo>
                    <a:pt x="2959" y="2847"/>
                  </a:lnTo>
                  <a:lnTo>
                    <a:pt x="528" y="2847"/>
                  </a:lnTo>
                  <a:close/>
                </a:path>
              </a:pathLst>
            </a:custGeom>
            <a:solidFill>
              <a:srgbClr val="FF3501"/>
            </a:solidFill>
            <a:ln w="9525">
              <a:noFill/>
              <a:round/>
              <a:headEnd/>
              <a:tailEnd/>
            </a:ln>
          </p:spPr>
          <p:txBody>
            <a:bodyPr/>
            <a:lstStyle/>
            <a:p>
              <a:endParaRPr lang="en-US"/>
            </a:p>
          </p:txBody>
        </p:sp>
        <p:sp>
          <p:nvSpPr>
            <p:cNvPr id="220225" name="Freeform 64"/>
            <p:cNvSpPr>
              <a:spLocks/>
            </p:cNvSpPr>
            <p:nvPr/>
          </p:nvSpPr>
          <p:spPr bwMode="auto">
            <a:xfrm>
              <a:off x="2759" y="2560"/>
              <a:ext cx="1785" cy="1485"/>
            </a:xfrm>
            <a:custGeom>
              <a:avLst/>
              <a:gdLst>
                <a:gd name="T0" fmla="*/ 31 w 3568"/>
                <a:gd name="T1" fmla="*/ 357 h 2969"/>
                <a:gd name="T2" fmla="*/ 10 w 3568"/>
                <a:gd name="T3" fmla="*/ 333 h 2969"/>
                <a:gd name="T4" fmla="*/ 1 w 3568"/>
                <a:gd name="T5" fmla="*/ 297 h 2969"/>
                <a:gd name="T6" fmla="*/ 4 w 3568"/>
                <a:gd name="T7" fmla="*/ 244 h 2969"/>
                <a:gd name="T8" fmla="*/ 23 w 3568"/>
                <a:gd name="T9" fmla="*/ 279 h 2969"/>
                <a:gd name="T10" fmla="*/ 18 w 3568"/>
                <a:gd name="T11" fmla="*/ 240 h 2969"/>
                <a:gd name="T12" fmla="*/ 33 w 3568"/>
                <a:gd name="T13" fmla="*/ 202 h 2969"/>
                <a:gd name="T14" fmla="*/ 55 w 3568"/>
                <a:gd name="T15" fmla="*/ 154 h 2969"/>
                <a:gd name="T16" fmla="*/ 62 w 3568"/>
                <a:gd name="T17" fmla="*/ 112 h 2969"/>
                <a:gd name="T18" fmla="*/ 79 w 3568"/>
                <a:gd name="T19" fmla="*/ 108 h 2969"/>
                <a:gd name="T20" fmla="*/ 102 w 3568"/>
                <a:gd name="T21" fmla="*/ 140 h 2969"/>
                <a:gd name="T22" fmla="*/ 109 w 3568"/>
                <a:gd name="T23" fmla="*/ 130 h 2969"/>
                <a:gd name="T24" fmla="*/ 133 w 3568"/>
                <a:gd name="T25" fmla="*/ 99 h 2969"/>
                <a:gd name="T26" fmla="*/ 168 w 3568"/>
                <a:gd name="T27" fmla="*/ 73 h 2969"/>
                <a:gd name="T28" fmla="*/ 196 w 3568"/>
                <a:gd name="T29" fmla="*/ 32 h 2969"/>
                <a:gd name="T30" fmla="*/ 237 w 3568"/>
                <a:gd name="T31" fmla="*/ 31 h 2969"/>
                <a:gd name="T32" fmla="*/ 280 w 3568"/>
                <a:gd name="T33" fmla="*/ 85 h 2969"/>
                <a:gd name="T34" fmla="*/ 293 w 3568"/>
                <a:gd name="T35" fmla="*/ 89 h 2969"/>
                <a:gd name="T36" fmla="*/ 332 w 3568"/>
                <a:gd name="T37" fmla="*/ 100 h 2969"/>
                <a:gd name="T38" fmla="*/ 353 w 3568"/>
                <a:gd name="T39" fmla="*/ 158 h 2969"/>
                <a:gd name="T40" fmla="*/ 366 w 3568"/>
                <a:gd name="T41" fmla="*/ 189 h 2969"/>
                <a:gd name="T42" fmla="*/ 393 w 3568"/>
                <a:gd name="T43" fmla="*/ 148 h 2969"/>
                <a:gd name="T44" fmla="*/ 419 w 3568"/>
                <a:gd name="T45" fmla="*/ 207 h 2969"/>
                <a:gd name="T46" fmla="*/ 434 w 3568"/>
                <a:gd name="T47" fmla="*/ 251 h 2969"/>
                <a:gd name="T48" fmla="*/ 427 w 3568"/>
                <a:gd name="T49" fmla="*/ 284 h 2969"/>
                <a:gd name="T50" fmla="*/ 437 w 3568"/>
                <a:gd name="T51" fmla="*/ 289 h 2969"/>
                <a:gd name="T52" fmla="*/ 444 w 3568"/>
                <a:gd name="T53" fmla="*/ 304 h 2969"/>
                <a:gd name="T54" fmla="*/ 426 w 3568"/>
                <a:gd name="T55" fmla="*/ 341 h 2969"/>
                <a:gd name="T56" fmla="*/ 389 w 3568"/>
                <a:gd name="T57" fmla="*/ 371 h 2969"/>
                <a:gd name="T58" fmla="*/ 391 w 3568"/>
                <a:gd name="T59" fmla="*/ 355 h 2969"/>
                <a:gd name="T60" fmla="*/ 419 w 3568"/>
                <a:gd name="T61" fmla="*/ 328 h 2969"/>
                <a:gd name="T62" fmla="*/ 413 w 3568"/>
                <a:gd name="T63" fmla="*/ 316 h 2969"/>
                <a:gd name="T64" fmla="*/ 389 w 3568"/>
                <a:gd name="T65" fmla="*/ 326 h 2969"/>
                <a:gd name="T66" fmla="*/ 416 w 3568"/>
                <a:gd name="T67" fmla="*/ 271 h 2969"/>
                <a:gd name="T68" fmla="*/ 415 w 3568"/>
                <a:gd name="T69" fmla="*/ 235 h 2969"/>
                <a:gd name="T70" fmla="*/ 397 w 3568"/>
                <a:gd name="T71" fmla="*/ 204 h 2969"/>
                <a:gd name="T72" fmla="*/ 390 w 3568"/>
                <a:gd name="T73" fmla="*/ 179 h 2969"/>
                <a:gd name="T74" fmla="*/ 376 w 3568"/>
                <a:gd name="T75" fmla="*/ 201 h 2969"/>
                <a:gd name="T76" fmla="*/ 354 w 3568"/>
                <a:gd name="T77" fmla="*/ 200 h 2969"/>
                <a:gd name="T78" fmla="*/ 338 w 3568"/>
                <a:gd name="T79" fmla="*/ 163 h 2969"/>
                <a:gd name="T80" fmla="*/ 328 w 3568"/>
                <a:gd name="T81" fmla="*/ 125 h 2969"/>
                <a:gd name="T82" fmla="*/ 308 w 3568"/>
                <a:gd name="T83" fmla="*/ 99 h 2969"/>
                <a:gd name="T84" fmla="*/ 281 w 3568"/>
                <a:gd name="T85" fmla="*/ 127 h 2969"/>
                <a:gd name="T86" fmla="*/ 252 w 3568"/>
                <a:gd name="T87" fmla="*/ 71 h 2969"/>
                <a:gd name="T88" fmla="*/ 215 w 3568"/>
                <a:gd name="T89" fmla="*/ 31 h 2969"/>
                <a:gd name="T90" fmla="*/ 181 w 3568"/>
                <a:gd name="T91" fmla="*/ 84 h 2969"/>
                <a:gd name="T92" fmla="*/ 139 w 3568"/>
                <a:gd name="T93" fmla="*/ 116 h 2969"/>
                <a:gd name="T94" fmla="*/ 120 w 3568"/>
                <a:gd name="T95" fmla="*/ 148 h 2969"/>
                <a:gd name="T96" fmla="*/ 114 w 3568"/>
                <a:gd name="T97" fmla="*/ 185 h 2969"/>
                <a:gd name="T98" fmla="*/ 88 w 3568"/>
                <a:gd name="T99" fmla="*/ 144 h 2969"/>
                <a:gd name="T100" fmla="*/ 71 w 3568"/>
                <a:gd name="T101" fmla="*/ 149 h 2969"/>
                <a:gd name="T102" fmla="*/ 54 w 3568"/>
                <a:gd name="T103" fmla="*/ 195 h 2969"/>
                <a:gd name="T104" fmla="*/ 34 w 3568"/>
                <a:gd name="T105" fmla="*/ 235 h 2969"/>
                <a:gd name="T106" fmla="*/ 34 w 3568"/>
                <a:gd name="T107" fmla="*/ 271 h 2969"/>
                <a:gd name="T108" fmla="*/ 47 w 3568"/>
                <a:gd name="T109" fmla="*/ 304 h 2969"/>
                <a:gd name="T110" fmla="*/ 21 w 3568"/>
                <a:gd name="T111" fmla="*/ 295 h 2969"/>
                <a:gd name="T112" fmla="*/ 16 w 3568"/>
                <a:gd name="T113" fmla="*/ 309 h 2969"/>
                <a:gd name="T114" fmla="*/ 30 w 3568"/>
                <a:gd name="T115" fmla="*/ 339 h 2969"/>
                <a:gd name="T116" fmla="*/ 54 w 3568"/>
                <a:gd name="T117" fmla="*/ 357 h 2969"/>
                <a:gd name="T118" fmla="*/ 50 w 3568"/>
                <a:gd name="T119" fmla="*/ 368 h 29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68"/>
                <a:gd name="T181" fmla="*/ 0 h 2969"/>
                <a:gd name="T182" fmla="*/ 3568 w 3568"/>
                <a:gd name="T183" fmla="*/ 2969 h 29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68" h="2969">
                  <a:moveTo>
                    <a:pt x="400" y="2940"/>
                  </a:moveTo>
                  <a:lnTo>
                    <a:pt x="247" y="2851"/>
                  </a:lnTo>
                  <a:lnTo>
                    <a:pt x="151" y="2766"/>
                  </a:lnTo>
                  <a:lnTo>
                    <a:pt x="73" y="2659"/>
                  </a:lnTo>
                  <a:lnTo>
                    <a:pt x="27" y="2524"/>
                  </a:lnTo>
                  <a:lnTo>
                    <a:pt x="7" y="2369"/>
                  </a:lnTo>
                  <a:lnTo>
                    <a:pt x="0" y="2196"/>
                  </a:lnTo>
                  <a:lnTo>
                    <a:pt x="27" y="1952"/>
                  </a:lnTo>
                  <a:lnTo>
                    <a:pt x="73" y="2081"/>
                  </a:lnTo>
                  <a:lnTo>
                    <a:pt x="181" y="2227"/>
                  </a:lnTo>
                  <a:lnTo>
                    <a:pt x="144" y="2059"/>
                  </a:lnTo>
                  <a:lnTo>
                    <a:pt x="144" y="1914"/>
                  </a:lnTo>
                  <a:lnTo>
                    <a:pt x="181" y="1759"/>
                  </a:lnTo>
                  <a:lnTo>
                    <a:pt x="257" y="1613"/>
                  </a:lnTo>
                  <a:lnTo>
                    <a:pt x="363" y="1414"/>
                  </a:lnTo>
                  <a:lnTo>
                    <a:pt x="438" y="1227"/>
                  </a:lnTo>
                  <a:lnTo>
                    <a:pt x="486" y="1024"/>
                  </a:lnTo>
                  <a:lnTo>
                    <a:pt x="495" y="891"/>
                  </a:lnTo>
                  <a:lnTo>
                    <a:pt x="477" y="745"/>
                  </a:lnTo>
                  <a:lnTo>
                    <a:pt x="630" y="862"/>
                  </a:lnTo>
                  <a:lnTo>
                    <a:pt x="737" y="987"/>
                  </a:lnTo>
                  <a:lnTo>
                    <a:pt x="811" y="1115"/>
                  </a:lnTo>
                  <a:lnTo>
                    <a:pt x="842" y="1190"/>
                  </a:lnTo>
                  <a:lnTo>
                    <a:pt x="869" y="1036"/>
                  </a:lnTo>
                  <a:lnTo>
                    <a:pt x="946" y="912"/>
                  </a:lnTo>
                  <a:lnTo>
                    <a:pt x="1059" y="785"/>
                  </a:lnTo>
                  <a:lnTo>
                    <a:pt x="1223" y="678"/>
                  </a:lnTo>
                  <a:lnTo>
                    <a:pt x="1338" y="581"/>
                  </a:lnTo>
                  <a:lnTo>
                    <a:pt x="1461" y="444"/>
                  </a:lnTo>
                  <a:lnTo>
                    <a:pt x="1567" y="253"/>
                  </a:lnTo>
                  <a:lnTo>
                    <a:pt x="1653" y="0"/>
                  </a:lnTo>
                  <a:lnTo>
                    <a:pt x="1894" y="242"/>
                  </a:lnTo>
                  <a:lnTo>
                    <a:pt x="2064" y="429"/>
                  </a:lnTo>
                  <a:lnTo>
                    <a:pt x="2237" y="678"/>
                  </a:lnTo>
                  <a:lnTo>
                    <a:pt x="2276" y="754"/>
                  </a:lnTo>
                  <a:lnTo>
                    <a:pt x="2341" y="707"/>
                  </a:lnTo>
                  <a:lnTo>
                    <a:pt x="2430" y="553"/>
                  </a:lnTo>
                  <a:lnTo>
                    <a:pt x="2650" y="794"/>
                  </a:lnTo>
                  <a:lnTo>
                    <a:pt x="2752" y="1009"/>
                  </a:lnTo>
                  <a:lnTo>
                    <a:pt x="2818" y="1259"/>
                  </a:lnTo>
                  <a:lnTo>
                    <a:pt x="2884" y="1441"/>
                  </a:lnTo>
                  <a:lnTo>
                    <a:pt x="2926" y="1510"/>
                  </a:lnTo>
                  <a:lnTo>
                    <a:pt x="2972" y="1405"/>
                  </a:lnTo>
                  <a:lnTo>
                    <a:pt x="3136" y="1179"/>
                  </a:lnTo>
                  <a:lnTo>
                    <a:pt x="3205" y="1385"/>
                  </a:lnTo>
                  <a:lnTo>
                    <a:pt x="3346" y="1655"/>
                  </a:lnTo>
                  <a:lnTo>
                    <a:pt x="3443" y="1857"/>
                  </a:lnTo>
                  <a:lnTo>
                    <a:pt x="3469" y="2004"/>
                  </a:lnTo>
                  <a:lnTo>
                    <a:pt x="3449" y="2148"/>
                  </a:lnTo>
                  <a:lnTo>
                    <a:pt x="3415" y="2271"/>
                  </a:lnTo>
                  <a:lnTo>
                    <a:pt x="3346" y="2397"/>
                  </a:lnTo>
                  <a:lnTo>
                    <a:pt x="3489" y="2311"/>
                  </a:lnTo>
                  <a:lnTo>
                    <a:pt x="3568" y="2236"/>
                  </a:lnTo>
                  <a:lnTo>
                    <a:pt x="3547" y="2429"/>
                  </a:lnTo>
                  <a:lnTo>
                    <a:pt x="3489" y="2601"/>
                  </a:lnTo>
                  <a:lnTo>
                    <a:pt x="3403" y="2725"/>
                  </a:lnTo>
                  <a:lnTo>
                    <a:pt x="3289" y="2823"/>
                  </a:lnTo>
                  <a:lnTo>
                    <a:pt x="3108" y="2961"/>
                  </a:lnTo>
                  <a:lnTo>
                    <a:pt x="2926" y="2969"/>
                  </a:lnTo>
                  <a:lnTo>
                    <a:pt x="3127" y="2835"/>
                  </a:lnTo>
                  <a:lnTo>
                    <a:pt x="3240" y="2725"/>
                  </a:lnTo>
                  <a:lnTo>
                    <a:pt x="3346" y="2621"/>
                  </a:lnTo>
                  <a:lnTo>
                    <a:pt x="3415" y="2466"/>
                  </a:lnTo>
                  <a:lnTo>
                    <a:pt x="3297" y="2524"/>
                  </a:lnTo>
                  <a:lnTo>
                    <a:pt x="3205" y="2564"/>
                  </a:lnTo>
                  <a:lnTo>
                    <a:pt x="3108" y="2601"/>
                  </a:lnTo>
                  <a:lnTo>
                    <a:pt x="3251" y="2381"/>
                  </a:lnTo>
                  <a:lnTo>
                    <a:pt x="3326" y="2167"/>
                  </a:lnTo>
                  <a:lnTo>
                    <a:pt x="3346" y="2004"/>
                  </a:lnTo>
                  <a:lnTo>
                    <a:pt x="3317" y="1877"/>
                  </a:lnTo>
                  <a:lnTo>
                    <a:pt x="3240" y="1740"/>
                  </a:lnTo>
                  <a:lnTo>
                    <a:pt x="3173" y="1627"/>
                  </a:lnTo>
                  <a:lnTo>
                    <a:pt x="3136" y="1520"/>
                  </a:lnTo>
                  <a:lnTo>
                    <a:pt x="3116" y="1432"/>
                  </a:lnTo>
                  <a:lnTo>
                    <a:pt x="3042" y="1510"/>
                  </a:lnTo>
                  <a:lnTo>
                    <a:pt x="3001" y="1605"/>
                  </a:lnTo>
                  <a:lnTo>
                    <a:pt x="2963" y="1751"/>
                  </a:lnTo>
                  <a:lnTo>
                    <a:pt x="2829" y="1598"/>
                  </a:lnTo>
                  <a:lnTo>
                    <a:pt x="2752" y="1460"/>
                  </a:lnTo>
                  <a:lnTo>
                    <a:pt x="2696" y="1297"/>
                  </a:lnTo>
                  <a:lnTo>
                    <a:pt x="2665" y="1132"/>
                  </a:lnTo>
                  <a:lnTo>
                    <a:pt x="2618" y="998"/>
                  </a:lnTo>
                  <a:lnTo>
                    <a:pt x="2542" y="872"/>
                  </a:lnTo>
                  <a:lnTo>
                    <a:pt x="2456" y="785"/>
                  </a:lnTo>
                  <a:lnTo>
                    <a:pt x="2380" y="872"/>
                  </a:lnTo>
                  <a:lnTo>
                    <a:pt x="2245" y="1009"/>
                  </a:lnTo>
                  <a:lnTo>
                    <a:pt x="2151" y="766"/>
                  </a:lnTo>
                  <a:lnTo>
                    <a:pt x="2015" y="561"/>
                  </a:lnTo>
                  <a:lnTo>
                    <a:pt x="1872" y="397"/>
                  </a:lnTo>
                  <a:lnTo>
                    <a:pt x="1713" y="242"/>
                  </a:lnTo>
                  <a:lnTo>
                    <a:pt x="1576" y="533"/>
                  </a:lnTo>
                  <a:lnTo>
                    <a:pt x="1443" y="668"/>
                  </a:lnTo>
                  <a:lnTo>
                    <a:pt x="1282" y="785"/>
                  </a:lnTo>
                  <a:lnTo>
                    <a:pt x="1107" y="926"/>
                  </a:lnTo>
                  <a:lnTo>
                    <a:pt x="1016" y="1036"/>
                  </a:lnTo>
                  <a:lnTo>
                    <a:pt x="954" y="1179"/>
                  </a:lnTo>
                  <a:lnTo>
                    <a:pt x="924" y="1345"/>
                  </a:lnTo>
                  <a:lnTo>
                    <a:pt x="908" y="1480"/>
                  </a:lnTo>
                  <a:lnTo>
                    <a:pt x="811" y="1286"/>
                  </a:lnTo>
                  <a:lnTo>
                    <a:pt x="704" y="1151"/>
                  </a:lnTo>
                  <a:lnTo>
                    <a:pt x="592" y="1053"/>
                  </a:lnTo>
                  <a:lnTo>
                    <a:pt x="564" y="1190"/>
                  </a:lnTo>
                  <a:lnTo>
                    <a:pt x="513" y="1355"/>
                  </a:lnTo>
                  <a:lnTo>
                    <a:pt x="431" y="1558"/>
                  </a:lnTo>
                  <a:lnTo>
                    <a:pt x="316" y="1740"/>
                  </a:lnTo>
                  <a:lnTo>
                    <a:pt x="267" y="1877"/>
                  </a:lnTo>
                  <a:lnTo>
                    <a:pt x="247" y="1993"/>
                  </a:lnTo>
                  <a:lnTo>
                    <a:pt x="267" y="2167"/>
                  </a:lnTo>
                  <a:lnTo>
                    <a:pt x="316" y="2311"/>
                  </a:lnTo>
                  <a:lnTo>
                    <a:pt x="372" y="2429"/>
                  </a:lnTo>
                  <a:lnTo>
                    <a:pt x="247" y="2406"/>
                  </a:lnTo>
                  <a:lnTo>
                    <a:pt x="162" y="2358"/>
                  </a:lnTo>
                  <a:lnTo>
                    <a:pt x="121" y="2332"/>
                  </a:lnTo>
                  <a:lnTo>
                    <a:pt x="121" y="2466"/>
                  </a:lnTo>
                  <a:lnTo>
                    <a:pt x="162" y="2612"/>
                  </a:lnTo>
                  <a:lnTo>
                    <a:pt x="237" y="2710"/>
                  </a:lnTo>
                  <a:lnTo>
                    <a:pt x="332" y="2794"/>
                  </a:lnTo>
                  <a:lnTo>
                    <a:pt x="431" y="2851"/>
                  </a:lnTo>
                  <a:lnTo>
                    <a:pt x="612" y="2940"/>
                  </a:lnTo>
                  <a:lnTo>
                    <a:pt x="400" y="2940"/>
                  </a:lnTo>
                  <a:close/>
                </a:path>
              </a:pathLst>
            </a:custGeom>
            <a:solidFill>
              <a:srgbClr val="000000"/>
            </a:solidFill>
            <a:ln w="9525">
              <a:noFill/>
              <a:round/>
              <a:headEnd/>
              <a:tailEnd/>
            </a:ln>
          </p:spPr>
          <p:txBody>
            <a:bodyPr/>
            <a:lstStyle/>
            <a:p>
              <a:endParaRPr lang="en-US"/>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14878"/>
                                        </p:tgtEl>
                                        <p:attrNameLst>
                                          <p:attrName>style.visibility</p:attrName>
                                        </p:attrNameLst>
                                      </p:cBhvr>
                                      <p:to>
                                        <p:strVal val="visible"/>
                                      </p:to>
                                    </p:set>
                                    <p:animEffect transition="in" filter="wipe(down)">
                                      <p:cBhvr>
                                        <p:cTn id="7" dur="500"/>
                                        <p:tgtEl>
                                          <p:spTgt spid="13148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14868"/>
                                        </p:tgtEl>
                                        <p:attrNameLst>
                                          <p:attrName>style.visibility</p:attrName>
                                        </p:attrNameLst>
                                      </p:cBhvr>
                                      <p:to>
                                        <p:strVal val="visible"/>
                                      </p:to>
                                    </p:set>
                                    <p:animEffect transition="in" filter="wipe(right)">
                                      <p:cBhvr>
                                        <p:cTn id="12" dur="500"/>
                                        <p:tgtEl>
                                          <p:spTgt spid="13148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314871"/>
                                        </p:tgtEl>
                                        <p:attrNameLst>
                                          <p:attrName>style.visibility</p:attrName>
                                        </p:attrNameLst>
                                      </p:cBhvr>
                                      <p:to>
                                        <p:strVal val="visible"/>
                                      </p:to>
                                    </p:set>
                                    <p:animEffect transition="in" filter="wipe(right)">
                                      <p:cBhvr>
                                        <p:cTn id="17" dur="500"/>
                                        <p:tgtEl>
                                          <p:spTgt spid="13148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14874"/>
                                        </p:tgtEl>
                                        <p:attrNameLst>
                                          <p:attrName>style.visibility</p:attrName>
                                        </p:attrNameLst>
                                      </p:cBhvr>
                                      <p:to>
                                        <p:strVal val="visible"/>
                                      </p:to>
                                    </p:set>
                                    <p:animEffect transition="in" filter="wipe(right)">
                                      <p:cBhvr>
                                        <p:cTn id="22" dur="500"/>
                                        <p:tgtEl>
                                          <p:spTgt spid="13148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14877"/>
                                        </p:tgtEl>
                                        <p:attrNameLst>
                                          <p:attrName>style.visibility</p:attrName>
                                        </p:attrNameLst>
                                      </p:cBhvr>
                                      <p:to>
                                        <p:strVal val="visible"/>
                                      </p:to>
                                    </p:set>
                                    <p:animEffect transition="in" filter="wipe(left)">
                                      <p:cBhvr>
                                        <p:cTn id="27" dur="500"/>
                                        <p:tgtEl>
                                          <p:spTgt spid="1314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7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2"/>
          <p:cNvSpPr>
            <a:spLocks noGrp="1" noChangeArrowheads="1"/>
          </p:cNvSpPr>
          <p:nvPr>
            <p:ph type="title"/>
          </p:nvPr>
        </p:nvSpPr>
        <p:spPr/>
        <p:txBody>
          <a:bodyPr/>
          <a:lstStyle/>
          <a:p>
            <a:r>
              <a:rPr lang="en-US" dirty="0"/>
              <a:t>Promising applications for WSNs</a:t>
            </a:r>
          </a:p>
        </p:txBody>
      </p:sp>
      <p:sp>
        <p:nvSpPr>
          <p:cNvPr id="222212" name="Rectangle 3"/>
          <p:cNvSpPr>
            <a:spLocks noGrp="1" noChangeArrowheads="1"/>
          </p:cNvSpPr>
          <p:nvPr>
            <p:ph idx="1"/>
          </p:nvPr>
        </p:nvSpPr>
        <p:spPr/>
        <p:txBody>
          <a:bodyPr/>
          <a:lstStyle/>
          <a:p>
            <a:pPr>
              <a:lnSpc>
                <a:spcPct val="80000"/>
              </a:lnSpc>
            </a:pPr>
            <a:r>
              <a:rPr lang="en-US"/>
              <a:t>Machine and vehicle monitoring</a:t>
            </a:r>
          </a:p>
          <a:p>
            <a:pPr lvl="1">
              <a:lnSpc>
                <a:spcPct val="80000"/>
              </a:lnSpc>
            </a:pPr>
            <a:r>
              <a:rPr lang="en-US" sz="1600"/>
              <a:t>Sensor nodes in moveable parts</a:t>
            </a:r>
          </a:p>
          <a:p>
            <a:pPr lvl="1">
              <a:lnSpc>
                <a:spcPct val="80000"/>
              </a:lnSpc>
            </a:pPr>
            <a:r>
              <a:rPr lang="en-US" sz="1600"/>
              <a:t>Monitoring of hub temperatures, fluid levels …</a:t>
            </a:r>
          </a:p>
          <a:p>
            <a:pPr lvl="1">
              <a:lnSpc>
                <a:spcPct val="80000"/>
              </a:lnSpc>
            </a:pPr>
            <a:endParaRPr lang="en-US" sz="1600"/>
          </a:p>
          <a:p>
            <a:pPr>
              <a:lnSpc>
                <a:spcPct val="80000"/>
              </a:lnSpc>
            </a:pPr>
            <a:r>
              <a:rPr lang="en-US"/>
              <a:t>Health &amp; medicine</a:t>
            </a:r>
          </a:p>
          <a:p>
            <a:pPr lvl="1">
              <a:lnSpc>
                <a:spcPct val="80000"/>
              </a:lnSpc>
            </a:pPr>
            <a:r>
              <a:rPr lang="en-US" sz="1600"/>
              <a:t>Long-term monitoring of patients with minimal restrictions</a:t>
            </a:r>
          </a:p>
          <a:p>
            <a:pPr lvl="1">
              <a:lnSpc>
                <a:spcPct val="80000"/>
              </a:lnSpc>
            </a:pPr>
            <a:r>
              <a:rPr lang="en-US" sz="1600"/>
              <a:t>Intensive care with relative great freedom of movement</a:t>
            </a:r>
          </a:p>
          <a:p>
            <a:pPr lvl="1">
              <a:lnSpc>
                <a:spcPct val="80000"/>
              </a:lnSpc>
            </a:pPr>
            <a:endParaRPr lang="en-US" sz="1600"/>
          </a:p>
          <a:p>
            <a:pPr>
              <a:lnSpc>
                <a:spcPct val="80000"/>
              </a:lnSpc>
            </a:pPr>
            <a:r>
              <a:rPr lang="en-US"/>
              <a:t>Intelligent buildings, building monitoring</a:t>
            </a:r>
          </a:p>
          <a:p>
            <a:pPr lvl="1">
              <a:lnSpc>
                <a:spcPct val="80000"/>
              </a:lnSpc>
            </a:pPr>
            <a:r>
              <a:rPr lang="en-US" sz="1600"/>
              <a:t>Intrusion detection, mechanical stress detection</a:t>
            </a:r>
          </a:p>
          <a:p>
            <a:pPr lvl="1">
              <a:lnSpc>
                <a:spcPct val="80000"/>
              </a:lnSpc>
            </a:pPr>
            <a:r>
              <a:rPr lang="en-US" sz="1600"/>
              <a:t>Precision HVAC with individual climate</a:t>
            </a:r>
          </a:p>
          <a:p>
            <a:pPr lvl="1">
              <a:lnSpc>
                <a:spcPct val="80000"/>
              </a:lnSpc>
            </a:pPr>
            <a:endParaRPr lang="en-US" sz="1600"/>
          </a:p>
          <a:p>
            <a:pPr>
              <a:lnSpc>
                <a:spcPct val="80000"/>
              </a:lnSpc>
            </a:pPr>
            <a:r>
              <a:rPr lang="en-US"/>
              <a:t>Environmental monitoring, person tracking</a:t>
            </a:r>
          </a:p>
          <a:p>
            <a:pPr lvl="1">
              <a:lnSpc>
                <a:spcPct val="80000"/>
              </a:lnSpc>
            </a:pPr>
            <a:r>
              <a:rPr lang="en-US" sz="1600"/>
              <a:t>Monitoring of wildlife and national parks</a:t>
            </a:r>
          </a:p>
          <a:p>
            <a:pPr lvl="1">
              <a:lnSpc>
                <a:spcPct val="80000"/>
              </a:lnSpc>
            </a:pPr>
            <a:r>
              <a:rPr lang="en-US" sz="1600"/>
              <a:t>Cheap and (almost) invisible person monitoring</a:t>
            </a:r>
          </a:p>
          <a:p>
            <a:pPr lvl="1">
              <a:lnSpc>
                <a:spcPct val="80000"/>
              </a:lnSpc>
            </a:pPr>
            <a:r>
              <a:rPr lang="en-US" sz="1600"/>
              <a:t>Monitoring waste dumps, demilitarized zones</a:t>
            </a:r>
          </a:p>
          <a:p>
            <a:pPr>
              <a:lnSpc>
                <a:spcPct val="80000"/>
              </a:lnSpc>
            </a:pPr>
            <a:endParaRPr lang="en-US"/>
          </a:p>
          <a:p>
            <a:pPr>
              <a:lnSpc>
                <a:spcPct val="80000"/>
              </a:lnSpc>
            </a:pPr>
            <a:r>
              <a:rPr lang="en-US"/>
              <a:t>… and many more: logistics (total asset management, RFID), telematics …</a:t>
            </a:r>
          </a:p>
          <a:p>
            <a:pPr lvl="1">
              <a:lnSpc>
                <a:spcPct val="80000"/>
              </a:lnSpc>
            </a:pPr>
            <a:r>
              <a:rPr lang="en-US" sz="1600"/>
              <a:t> </a:t>
            </a:r>
            <a:r>
              <a:rPr lang="en-US" sz="1600">
                <a:solidFill>
                  <a:schemeClr val="accent2"/>
                </a:solidFill>
              </a:rPr>
              <a:t>WSNs are quite often complimentary to fixed networks!</a:t>
            </a:r>
          </a:p>
        </p:txBody>
      </p:sp>
      <p:sp>
        <p:nvSpPr>
          <p:cNvPr id="4" name="Footer Placeholder 1"/>
          <p:cNvSpPr>
            <a:spLocks noGrp="1"/>
          </p:cNvSpPr>
          <p:nvPr>
            <p:ph type="ftr" sz="quarter" idx="10"/>
          </p:nvPr>
        </p:nvSpPr>
        <p:spPr/>
        <p:txBody>
          <a:bodyPr/>
          <a:lstStyle/>
          <a:p>
            <a:r>
              <a:rPr lang="en-US" smtClean="0"/>
              <a:t>Prof. Dr.-Ing. Jochen H. Schiller      www.jochenschiller.de       Mobile Communications</a:t>
            </a:r>
            <a:endParaRPr lang="en-US"/>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the Internet of Things! </a:t>
            </a:r>
            <a:endParaRPr lang="en-US" dirty="0"/>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pic>
        <p:nvPicPr>
          <p:cNvPr id="20" name="Picture 19"/>
          <p:cNvPicPr>
            <a:picLocks noChangeAspect="1"/>
          </p:cNvPicPr>
          <p:nvPr/>
        </p:nvPicPr>
        <p:blipFill>
          <a:blip r:embed="rId2"/>
          <a:stretch>
            <a:fillRect/>
          </a:stretch>
        </p:blipFill>
        <p:spPr>
          <a:xfrm>
            <a:off x="551384" y="1412776"/>
            <a:ext cx="10857917" cy="5188146"/>
          </a:xfrm>
          <a:prstGeom prst="rect">
            <a:avLst/>
          </a:prstGeom>
        </p:spPr>
      </p:pic>
    </p:spTree>
    <p:extLst>
      <p:ext uri="{BB962C8B-B14F-4D97-AF65-F5344CB8AC3E}">
        <p14:creationId xmlns:p14="http://schemas.microsoft.com/office/powerpoint/2010/main" val="948100628"/>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of Things – is it really new?</a:t>
            </a:r>
          </a:p>
        </p:txBody>
      </p:sp>
      <p:sp>
        <p:nvSpPr>
          <p:cNvPr id="4" name="Content Placeholder 3"/>
          <p:cNvSpPr>
            <a:spLocks noGrp="1"/>
          </p:cNvSpPr>
          <p:nvPr>
            <p:ph idx="1"/>
          </p:nvPr>
        </p:nvSpPr>
        <p:spPr/>
        <p:txBody>
          <a:bodyPr/>
          <a:lstStyle/>
          <a:p>
            <a:r>
              <a:rPr lang="en-US" dirty="0">
                <a:solidFill>
                  <a:schemeClr val="tx1"/>
                </a:solidFill>
              </a:rPr>
              <a:t>1991: Mark Weiser</a:t>
            </a:r>
          </a:p>
          <a:p>
            <a:pPr lvl="1"/>
            <a:r>
              <a:rPr lang="en-US" i="1" dirty="0">
                <a:solidFill>
                  <a:schemeClr val="tx1"/>
                </a:solidFill>
              </a:rPr>
              <a:t>The Computer for the 21st Century, </a:t>
            </a:r>
            <a:r>
              <a:rPr lang="en-US" dirty="0">
                <a:solidFill>
                  <a:schemeClr val="tx1"/>
                </a:solidFill>
              </a:rPr>
              <a:t>ubiquitous use of IT, disappearing computer</a:t>
            </a:r>
          </a:p>
          <a:p>
            <a:r>
              <a:rPr lang="en-US" dirty="0">
                <a:solidFill>
                  <a:schemeClr val="tx1"/>
                </a:solidFill>
              </a:rPr>
              <a:t>1999: Kevin Ashton</a:t>
            </a:r>
          </a:p>
          <a:p>
            <a:pPr lvl="1"/>
            <a:r>
              <a:rPr lang="en-US" dirty="0">
                <a:solidFill>
                  <a:schemeClr val="tx1"/>
                </a:solidFill>
              </a:rPr>
              <a:t>Coined the term </a:t>
            </a:r>
            <a:r>
              <a:rPr lang="en-US" i="1" dirty="0">
                <a:solidFill>
                  <a:schemeClr val="tx1"/>
                </a:solidFill>
              </a:rPr>
              <a:t>Internet of Things </a:t>
            </a:r>
            <a:r>
              <a:rPr lang="en-US" dirty="0">
                <a:solidFill>
                  <a:schemeClr val="tx1"/>
                </a:solidFill>
              </a:rPr>
              <a:t>in the context of logistics/supply chains, enhanced radio tags</a:t>
            </a:r>
          </a:p>
          <a:p>
            <a:pPr lvl="1"/>
            <a:endParaRPr lang="en-US" dirty="0">
              <a:solidFill>
                <a:schemeClr val="tx1"/>
              </a:solidFill>
            </a:endParaRPr>
          </a:p>
          <a:p>
            <a:r>
              <a:rPr lang="en-US" b="1" dirty="0">
                <a:solidFill>
                  <a:schemeClr val="tx1"/>
                </a:solidFill>
              </a:rPr>
              <a:t>Network of inter-connected, embedded mini computers </a:t>
            </a:r>
          </a:p>
          <a:p>
            <a:pPr lvl="1"/>
            <a:r>
              <a:rPr lang="en-US" dirty="0">
                <a:solidFill>
                  <a:schemeClr val="tx1"/>
                </a:solidFill>
              </a:rPr>
              <a:t>Collecting and distributing data, Internet technologies as common platform, comprises enhanced RFIDs, wireless sensor networks, actors, mobile communications, “smart” objects, cyber physical systems, …</a:t>
            </a:r>
          </a:p>
          <a:p>
            <a:pPr lvl="1"/>
            <a:r>
              <a:rPr lang="en-US" dirty="0">
                <a:solidFill>
                  <a:schemeClr val="tx1"/>
                </a:solidFill>
              </a:rPr>
              <a:t>Next generation embedded systems + wireless sensor networks + actors + Internet protocols + …</a:t>
            </a:r>
          </a:p>
          <a:p>
            <a:endParaRPr lang="en-US" dirty="0">
              <a:solidFill>
                <a:schemeClr val="tx1"/>
              </a:solidFill>
            </a:endParaRPr>
          </a:p>
          <a:p>
            <a:r>
              <a:rPr lang="en-US" dirty="0">
                <a:solidFill>
                  <a:schemeClr val="tx1"/>
                </a:solidFill>
              </a:rPr>
              <a:t>Already today, there are many more communicating systems compared to people – more than 10 billion</a:t>
            </a:r>
          </a:p>
          <a:p>
            <a:endParaRPr lang="en-US" dirty="0" smtClean="0">
              <a:solidFill>
                <a:schemeClr val="tx1"/>
              </a:solidFill>
            </a:endParaRPr>
          </a:p>
          <a:p>
            <a:r>
              <a:rPr lang="en-US" dirty="0" smtClean="0">
                <a:solidFill>
                  <a:schemeClr val="tx1"/>
                </a:solidFill>
              </a:rPr>
              <a:t>In </a:t>
            </a:r>
            <a:r>
              <a:rPr lang="en-US" dirty="0">
                <a:solidFill>
                  <a:schemeClr val="tx1"/>
                </a:solidFill>
              </a:rPr>
              <a:t>the future: </a:t>
            </a:r>
          </a:p>
          <a:p>
            <a:pPr lvl="1"/>
            <a:r>
              <a:rPr lang="en-US" dirty="0">
                <a:solidFill>
                  <a:schemeClr val="tx1"/>
                </a:solidFill>
              </a:rPr>
              <a:t>Some estimate &gt; 25 billion </a:t>
            </a:r>
            <a:r>
              <a:rPr lang="en-US" dirty="0" smtClean="0">
                <a:solidFill>
                  <a:schemeClr val="tx1"/>
                </a:solidFill>
              </a:rPr>
              <a:t>end of </a:t>
            </a:r>
            <a:r>
              <a:rPr lang="en-US" dirty="0">
                <a:solidFill>
                  <a:schemeClr val="tx1"/>
                </a:solidFill>
              </a:rPr>
              <a:t>2020, others estimate &gt; 50 billion – ok, there will be MANY…</a:t>
            </a:r>
          </a:p>
          <a:p>
            <a:pPr lvl="1"/>
            <a:r>
              <a:rPr lang="en-US" dirty="0">
                <a:solidFill>
                  <a:schemeClr val="tx1"/>
                </a:solidFill>
              </a:rPr>
              <a:t>As always great expectations: 202x - 1 trillion $ revenue p.a. estimated by GSMA</a:t>
            </a:r>
          </a:p>
          <a:p>
            <a:endParaRPr lang="en-US" dirty="0"/>
          </a:p>
          <a:p>
            <a:endParaRPr lang="en-US" dirty="0"/>
          </a:p>
        </p:txBody>
      </p:sp>
      <p:sp>
        <p:nvSpPr>
          <p:cNvPr id="3" name="Footer Placeholder 2"/>
          <p:cNvSpPr>
            <a:spLocks noGrp="1"/>
          </p:cNvSpPr>
          <p:nvPr>
            <p:ph type="ftr" sz="quarter" idx="10"/>
          </p:nvPr>
        </p:nvSpPr>
        <p:spPr/>
        <p:txBody>
          <a:body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2370484458"/>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Internet of Things: What is really new?</a:t>
            </a:r>
            <a:endParaRPr lang="en-US" dirty="0"/>
          </a:p>
        </p:txBody>
      </p:sp>
      <p:sp>
        <p:nvSpPr>
          <p:cNvPr id="3" name="Content Placeholder 2"/>
          <p:cNvSpPr>
            <a:spLocks noGrp="1"/>
          </p:cNvSpPr>
          <p:nvPr>
            <p:ph idx="1"/>
          </p:nvPr>
        </p:nvSpPr>
        <p:spPr/>
        <p:txBody>
          <a:bodyPr/>
          <a:lstStyle/>
          <a:p>
            <a:r>
              <a:rPr lang="en-US" dirty="0" smtClean="0"/>
              <a:t>Miniaturization</a:t>
            </a:r>
          </a:p>
          <a:p>
            <a:pPr lvl="1"/>
            <a:r>
              <a:rPr lang="en-US" dirty="0" smtClean="0"/>
              <a:t>MEMS, smart everything, embedded objects</a:t>
            </a:r>
          </a:p>
          <a:p>
            <a:endParaRPr lang="en-US" dirty="0" smtClean="0"/>
          </a:p>
          <a:p>
            <a:r>
              <a:rPr lang="en-US" dirty="0" smtClean="0"/>
              <a:t>Availability of many “new” technologies</a:t>
            </a:r>
          </a:p>
          <a:p>
            <a:pPr lvl="1"/>
            <a:r>
              <a:rPr lang="en-US" dirty="0" smtClean="0"/>
              <a:t>Cloud/edge computing, big data, IPv6, 6LoWPAN, </a:t>
            </a:r>
            <a:br>
              <a:rPr lang="en-US" dirty="0" smtClean="0"/>
            </a:br>
            <a:r>
              <a:rPr lang="en-US" dirty="0" smtClean="0"/>
              <a:t>content centric networking, adapted operating systems…</a:t>
            </a:r>
          </a:p>
          <a:p>
            <a:endParaRPr lang="en-US" dirty="0" smtClean="0"/>
          </a:p>
          <a:p>
            <a:r>
              <a:rPr lang="en-US" dirty="0" smtClean="0"/>
              <a:t>Restricted devices</a:t>
            </a:r>
          </a:p>
          <a:p>
            <a:pPr lvl="1"/>
            <a:r>
              <a:rPr lang="en-US" dirty="0" smtClean="0"/>
              <a:t>At least at the beginning </a:t>
            </a:r>
            <a:r>
              <a:rPr lang="en-US" dirty="0" err="1" smtClean="0"/>
              <a:t>wrt</a:t>
            </a:r>
            <a:r>
              <a:rPr lang="en-US" dirty="0" smtClean="0"/>
              <a:t>. firewalls, antivirus, …</a:t>
            </a:r>
          </a:p>
          <a:p>
            <a:pPr lvl="1"/>
            <a:r>
              <a:rPr lang="en-US" dirty="0" smtClean="0"/>
              <a:t>BUT we all use the same or similar protocols and interfaces</a:t>
            </a:r>
          </a:p>
          <a:p>
            <a:endParaRPr lang="en-US" dirty="0" smtClean="0"/>
          </a:p>
          <a:p>
            <a:r>
              <a:rPr lang="en-US" dirty="0" smtClean="0"/>
              <a:t>Complexity</a:t>
            </a:r>
          </a:p>
          <a:p>
            <a:pPr lvl="1"/>
            <a:r>
              <a:rPr lang="en-US" dirty="0" smtClean="0"/>
              <a:t>function(#nodes, topology, traffic pattern, stability, legacy, ?)</a:t>
            </a:r>
          </a:p>
          <a:p>
            <a:endParaRPr lang="en-US" dirty="0" smtClean="0"/>
          </a:p>
          <a:p>
            <a:r>
              <a:rPr lang="en-US" dirty="0" smtClean="0">
                <a:sym typeface="Wingdings" panose="05000000000000000000" pitchFamily="2" charset="2"/>
              </a:rPr>
              <a:t> </a:t>
            </a:r>
            <a:r>
              <a:rPr lang="en-US" dirty="0" smtClean="0"/>
              <a:t>All this comes together now! Possibilities and vulnerabilities…</a:t>
            </a:r>
          </a:p>
          <a:p>
            <a:endParaRPr lang="en-US" dirty="0"/>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pic>
        <p:nvPicPr>
          <p:cNvPr id="8" name="Picture 7"/>
          <p:cNvPicPr>
            <a:picLocks noChangeAspect="1"/>
          </p:cNvPicPr>
          <p:nvPr/>
        </p:nvPicPr>
        <p:blipFill rotWithShape="1">
          <a:blip r:embed="rId2"/>
          <a:srcRect t="14736" r="34118" b="1316"/>
          <a:stretch/>
        </p:blipFill>
        <p:spPr>
          <a:xfrm>
            <a:off x="7388089" y="1619252"/>
            <a:ext cx="2146133" cy="2050991"/>
          </a:xfrm>
          <a:prstGeom prst="rect">
            <a:avLst/>
          </a:prstGeom>
        </p:spPr>
      </p:pic>
      <p:pic>
        <p:nvPicPr>
          <p:cNvPr id="9" name="Picture 8"/>
          <p:cNvPicPr>
            <a:picLocks noChangeAspect="1"/>
          </p:cNvPicPr>
          <p:nvPr/>
        </p:nvPicPr>
        <p:blipFill>
          <a:blip r:embed="rId3"/>
          <a:stretch>
            <a:fillRect/>
          </a:stretch>
        </p:blipFill>
        <p:spPr>
          <a:xfrm rot="2986069">
            <a:off x="9971424" y="1343277"/>
            <a:ext cx="1648558" cy="1648558"/>
          </a:xfrm>
          <a:prstGeom prst="rect">
            <a:avLst/>
          </a:prstGeom>
        </p:spPr>
      </p:pic>
      <p:pic>
        <p:nvPicPr>
          <p:cNvPr id="10" name="Picture 9"/>
          <p:cNvPicPr>
            <a:picLocks noChangeAspect="1"/>
          </p:cNvPicPr>
          <p:nvPr/>
        </p:nvPicPr>
        <p:blipFill>
          <a:blip r:embed="rId4"/>
          <a:stretch>
            <a:fillRect/>
          </a:stretch>
        </p:blipFill>
        <p:spPr>
          <a:xfrm>
            <a:off x="9059007" y="3204806"/>
            <a:ext cx="2998177" cy="1691406"/>
          </a:xfrm>
          <a:prstGeom prst="rect">
            <a:avLst/>
          </a:prstGeom>
        </p:spPr>
      </p:pic>
      <p:sp>
        <p:nvSpPr>
          <p:cNvPr id="11" name="TextBox 10"/>
          <p:cNvSpPr txBox="1"/>
          <p:nvPr/>
        </p:nvSpPr>
        <p:spPr>
          <a:xfrm>
            <a:off x="8938499" y="4984218"/>
            <a:ext cx="2919069" cy="738664"/>
          </a:xfrm>
          <a:prstGeom prst="rect">
            <a:avLst/>
          </a:prstGeom>
          <a:noFill/>
        </p:spPr>
        <p:txBody>
          <a:bodyPr wrap="none" rtlCol="0">
            <a:spAutoFit/>
          </a:bodyPr>
          <a:lstStyle/>
          <a:p>
            <a:r>
              <a:rPr lang="de-DE" sz="1400" dirty="0" smtClean="0">
                <a:latin typeface="+mj-lt"/>
              </a:rPr>
              <a:t>Source: RIOT OS, </a:t>
            </a:r>
            <a:r>
              <a:rPr lang="de-DE" sz="1400" dirty="0" smtClean="0">
                <a:latin typeface="+mj-lt"/>
                <a:hlinkClick r:id="rId5"/>
              </a:rPr>
              <a:t>www.riot-os.org</a:t>
            </a:r>
            <a:endParaRPr lang="de-DE" sz="1400" dirty="0" smtClean="0">
              <a:latin typeface="+mj-lt"/>
            </a:endParaRPr>
          </a:p>
          <a:p>
            <a:r>
              <a:rPr lang="nb-NO" sz="1400" dirty="0" smtClean="0">
                <a:latin typeface="+mj-lt"/>
              </a:rPr>
              <a:t>1,5 </a:t>
            </a:r>
            <a:r>
              <a:rPr lang="nb-NO" sz="1400" dirty="0">
                <a:latin typeface="+mj-lt"/>
              </a:rPr>
              <a:t>kByte RAM, 5 kByte </a:t>
            </a:r>
            <a:r>
              <a:rPr lang="nb-NO" sz="1400" dirty="0" smtClean="0">
                <a:latin typeface="+mj-lt"/>
              </a:rPr>
              <a:t>ROM,</a:t>
            </a:r>
          </a:p>
          <a:p>
            <a:r>
              <a:rPr lang="nb-NO" sz="1400" dirty="0">
                <a:latin typeface="+mj-lt"/>
              </a:rPr>
              <a:t>r</a:t>
            </a:r>
            <a:r>
              <a:rPr lang="nb-NO" sz="1400" dirty="0" smtClean="0">
                <a:latin typeface="+mj-lt"/>
              </a:rPr>
              <a:t>eal-time, multi-threaded</a:t>
            </a:r>
            <a:endParaRPr lang="nb-NO" sz="1400" dirty="0">
              <a:latin typeface="+mj-lt"/>
            </a:endParaRPr>
          </a:p>
        </p:txBody>
      </p:sp>
      <p:sp>
        <p:nvSpPr>
          <p:cNvPr id="12" name="TextBox 11"/>
          <p:cNvSpPr txBox="1"/>
          <p:nvPr/>
        </p:nvSpPr>
        <p:spPr>
          <a:xfrm>
            <a:off x="7850782" y="3620950"/>
            <a:ext cx="1008609" cy="246221"/>
          </a:xfrm>
          <a:prstGeom prst="rect">
            <a:avLst/>
          </a:prstGeom>
          <a:noFill/>
        </p:spPr>
        <p:txBody>
          <a:bodyPr wrap="none" rtlCol="0">
            <a:spAutoFit/>
          </a:bodyPr>
          <a:lstStyle/>
          <a:p>
            <a:r>
              <a:rPr lang="de-DE" sz="1000" dirty="0" smtClean="0">
                <a:solidFill>
                  <a:schemeClr val="bg1">
                    <a:lumMod val="75000"/>
                  </a:schemeClr>
                </a:solidFill>
              </a:rPr>
              <a:t>© iecetech.org</a:t>
            </a:r>
            <a:endParaRPr lang="de-DE" sz="1000" dirty="0">
              <a:solidFill>
                <a:schemeClr val="bg1">
                  <a:lumMod val="75000"/>
                </a:schemeClr>
              </a:solidFill>
            </a:endParaRPr>
          </a:p>
        </p:txBody>
      </p:sp>
    </p:spTree>
    <p:extLst>
      <p:ext uri="{BB962C8B-B14F-4D97-AF65-F5344CB8AC3E}">
        <p14:creationId xmlns:p14="http://schemas.microsoft.com/office/powerpoint/2010/main" val="874436602"/>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6LoWPAN</a:t>
            </a:r>
            <a:endParaRPr lang="en-US" dirty="0"/>
          </a:p>
        </p:txBody>
      </p:sp>
      <p:sp>
        <p:nvSpPr>
          <p:cNvPr id="3" name="Content Placeholder 2"/>
          <p:cNvSpPr>
            <a:spLocks noGrp="1"/>
          </p:cNvSpPr>
          <p:nvPr>
            <p:ph idx="1"/>
          </p:nvPr>
        </p:nvSpPr>
        <p:spPr/>
        <p:txBody>
          <a:bodyPr/>
          <a:lstStyle/>
          <a:p>
            <a:r>
              <a:rPr lang="en-US" dirty="0" smtClean="0"/>
              <a:t>IPv6 over Low power Wireless Personal Area Networks</a:t>
            </a:r>
          </a:p>
          <a:p>
            <a:pPr lvl="1"/>
            <a:r>
              <a:rPr lang="en-US" dirty="0" smtClean="0"/>
              <a:t>RFCs (updates): 4919, 4944 (6282, 6775, 8025, 8066), 6282 (8066), 6775 (8505), 6606, 6568</a:t>
            </a:r>
          </a:p>
          <a:p>
            <a:endParaRPr lang="en-US" dirty="0" smtClean="0"/>
          </a:p>
          <a:p>
            <a:r>
              <a:rPr lang="en-US" dirty="0" smtClean="0"/>
              <a:t>Assumptions: IEEE 802.15.4 devices are limited in power/memory/energy, have long sleep cycles, are unreliable, ad-hoc deployment is typical, large number of devices will be seen, …</a:t>
            </a:r>
          </a:p>
          <a:p>
            <a:endParaRPr lang="en-US" dirty="0" smtClean="0"/>
          </a:p>
          <a:p>
            <a:r>
              <a:rPr lang="en-US" dirty="0" smtClean="0"/>
              <a:t>Problem: </a:t>
            </a:r>
          </a:p>
          <a:p>
            <a:pPr lvl="1"/>
            <a:r>
              <a:rPr lang="en-US" dirty="0" smtClean="0"/>
              <a:t>MAC layer offers only max. 81 byte for data due to PHY limits plus security mechanisms</a:t>
            </a:r>
          </a:p>
          <a:p>
            <a:pPr lvl="1"/>
            <a:r>
              <a:rPr lang="en-US" dirty="0" smtClean="0"/>
              <a:t>IPv6 header requires 40 byte, UDP additional 8 byte, leaving only 33 byte for applications</a:t>
            </a:r>
          </a:p>
          <a:p>
            <a:endParaRPr lang="en-US" dirty="0" smtClean="0"/>
          </a:p>
          <a:p>
            <a:endParaRPr lang="en-US" dirty="0" smtClean="0"/>
          </a:p>
          <a:p>
            <a:r>
              <a:rPr lang="en-US" dirty="0" smtClean="0"/>
              <a:t>Solution:</a:t>
            </a:r>
          </a:p>
          <a:p>
            <a:pPr lvl="1"/>
            <a:r>
              <a:rPr lang="en-US" dirty="0" smtClean="0"/>
              <a:t>Compression of IPv6 and UDP headers down to 7 byte (ideal case)</a:t>
            </a:r>
          </a:p>
          <a:p>
            <a:pPr lvl="1"/>
            <a:r>
              <a:rPr lang="en-US" dirty="0" smtClean="0"/>
              <a:t>Fragmentation of packets as IPv6 requires at least 1280 byte message size</a:t>
            </a:r>
          </a:p>
          <a:p>
            <a:pPr lvl="1"/>
            <a:r>
              <a:rPr lang="en-US" dirty="0" smtClean="0"/>
              <a:t>Adaptation layer between link and network layer</a:t>
            </a:r>
          </a:p>
          <a:p>
            <a:endParaRPr lang="en-US" dirty="0" smtClean="0"/>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5" name="Rectangle 4"/>
          <p:cNvSpPr/>
          <p:nvPr/>
        </p:nvSpPr>
        <p:spPr bwMode="auto">
          <a:xfrm>
            <a:off x="6312024" y="6165304"/>
            <a:ext cx="864096" cy="432048"/>
          </a:xfrm>
          <a:prstGeom prst="rect">
            <a:avLst/>
          </a:prstGeom>
          <a:solidFill>
            <a:srgbClr val="BEE39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802.15.4</a:t>
            </a:r>
            <a:endParaRPr kumimoji="0" lang="en-US" sz="14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7176120" y="6165304"/>
            <a:ext cx="576064" cy="432048"/>
          </a:xfrm>
          <a:prstGeom prst="rect">
            <a:avLst/>
          </a:prstGeom>
          <a:solidFill>
            <a:srgbClr val="BEE39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AES</a:t>
            </a:r>
            <a:endParaRPr kumimoji="0" lang="en-US" sz="14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7881607" y="6165304"/>
            <a:ext cx="432048" cy="432048"/>
          </a:xfrm>
          <a:prstGeom prst="rect">
            <a:avLst/>
          </a:prstGeom>
          <a:solidFill>
            <a:srgbClr val="F4EE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IPv6</a:t>
            </a:r>
            <a:endParaRPr kumimoji="0" lang="en-US" sz="14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8313654" y="6165304"/>
            <a:ext cx="432049" cy="43204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UDP</a:t>
            </a:r>
            <a:endParaRPr kumimoji="0" lang="en-US" sz="14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8745702" y="6165304"/>
            <a:ext cx="2390857" cy="432048"/>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payload</a:t>
            </a:r>
            <a:endParaRPr kumimoji="0" lang="en-US" sz="14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11136560" y="6165304"/>
            <a:ext cx="504056" cy="432048"/>
          </a:xfrm>
          <a:prstGeom prst="rect">
            <a:avLst/>
          </a:prstGeom>
          <a:solidFill>
            <a:srgbClr val="BEE39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FCS</a:t>
            </a:r>
            <a:endParaRPr kumimoji="0" lang="en-US" sz="14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6312024" y="4509120"/>
            <a:ext cx="864096" cy="432048"/>
          </a:xfrm>
          <a:prstGeom prst="rect">
            <a:avLst/>
          </a:prstGeom>
          <a:solidFill>
            <a:srgbClr val="BEE39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802.15.4</a:t>
            </a:r>
            <a:endParaRPr kumimoji="0" lang="en-US" sz="14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7176120" y="4509120"/>
            <a:ext cx="576064" cy="432048"/>
          </a:xfrm>
          <a:prstGeom prst="rect">
            <a:avLst/>
          </a:prstGeom>
          <a:solidFill>
            <a:srgbClr val="BEE39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AES</a:t>
            </a:r>
            <a:endParaRPr kumimoji="0" lang="en-US" sz="14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7752184" y="4509120"/>
            <a:ext cx="1871744" cy="432048"/>
          </a:xfrm>
          <a:prstGeom prst="rect">
            <a:avLst/>
          </a:prstGeom>
          <a:solidFill>
            <a:srgbClr val="F4EE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IPv6</a:t>
            </a:r>
            <a:endParaRPr kumimoji="0" lang="en-US" sz="14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9624392" y="4509120"/>
            <a:ext cx="648072" cy="43204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UDP</a:t>
            </a:r>
            <a:endParaRPr kumimoji="0" lang="en-US" sz="14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10272464" y="4509120"/>
            <a:ext cx="864096" cy="432048"/>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payload</a:t>
            </a:r>
            <a:endParaRPr kumimoji="0" lang="en-US" sz="14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11137024" y="4509120"/>
            <a:ext cx="504056" cy="432048"/>
          </a:xfrm>
          <a:prstGeom prst="rect">
            <a:avLst/>
          </a:prstGeom>
          <a:solidFill>
            <a:srgbClr val="BEE39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FCS</a:t>
            </a:r>
            <a:endParaRPr kumimoji="0" lang="en-US" sz="14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7752184" y="6165304"/>
            <a:ext cx="144016" cy="432048"/>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eaLnBrk="0" hangingPunct="0"/>
            <a:r>
              <a:rPr lang="en-US" sz="1400" dirty="0">
                <a:latin typeface="Arial" charset="0"/>
              </a:rPr>
              <a:t>D</a:t>
            </a:r>
          </a:p>
        </p:txBody>
      </p:sp>
      <p:sp>
        <p:nvSpPr>
          <p:cNvPr id="18" name="TextBox 17"/>
          <p:cNvSpPr txBox="1"/>
          <p:nvPr/>
        </p:nvSpPr>
        <p:spPr>
          <a:xfrm>
            <a:off x="11640616" y="4201343"/>
            <a:ext cx="522900" cy="307777"/>
          </a:xfrm>
          <a:prstGeom prst="rect">
            <a:avLst/>
          </a:prstGeom>
          <a:noFill/>
        </p:spPr>
        <p:txBody>
          <a:bodyPr wrap="none" rtlCol="0">
            <a:spAutoFit/>
          </a:bodyPr>
          <a:lstStyle/>
          <a:p>
            <a:r>
              <a:rPr lang="en-US" sz="1400" dirty="0" smtClean="0">
                <a:latin typeface="+mj-lt"/>
              </a:rPr>
              <a:t>byte</a:t>
            </a:r>
            <a:endParaRPr lang="en-US" sz="1400" dirty="0">
              <a:latin typeface="+mj-lt"/>
            </a:endParaRPr>
          </a:p>
        </p:txBody>
      </p:sp>
      <p:sp>
        <p:nvSpPr>
          <p:cNvPr id="19" name="TextBox 18"/>
          <p:cNvSpPr txBox="1"/>
          <p:nvPr/>
        </p:nvSpPr>
        <p:spPr>
          <a:xfrm>
            <a:off x="11641391" y="5852844"/>
            <a:ext cx="522900" cy="307777"/>
          </a:xfrm>
          <a:prstGeom prst="rect">
            <a:avLst/>
          </a:prstGeom>
          <a:noFill/>
        </p:spPr>
        <p:txBody>
          <a:bodyPr wrap="none" rtlCol="0">
            <a:spAutoFit/>
          </a:bodyPr>
          <a:lstStyle/>
          <a:p>
            <a:r>
              <a:rPr lang="en-US" sz="1400" dirty="0" smtClean="0">
                <a:latin typeface="+mj-lt"/>
              </a:rPr>
              <a:t>byte</a:t>
            </a:r>
            <a:endParaRPr lang="en-US" sz="1400" dirty="0">
              <a:latin typeface="+mj-lt"/>
            </a:endParaRPr>
          </a:p>
        </p:txBody>
      </p:sp>
      <p:sp>
        <p:nvSpPr>
          <p:cNvPr id="20" name="TextBox 19"/>
          <p:cNvSpPr txBox="1"/>
          <p:nvPr/>
        </p:nvSpPr>
        <p:spPr>
          <a:xfrm>
            <a:off x="6569746" y="4200607"/>
            <a:ext cx="383438" cy="307777"/>
          </a:xfrm>
          <a:prstGeom prst="rect">
            <a:avLst/>
          </a:prstGeom>
          <a:noFill/>
        </p:spPr>
        <p:txBody>
          <a:bodyPr wrap="none" rtlCol="0">
            <a:spAutoFit/>
          </a:bodyPr>
          <a:lstStyle/>
          <a:p>
            <a:r>
              <a:rPr lang="en-US" sz="1400" dirty="0" smtClean="0">
                <a:latin typeface="+mj-lt"/>
              </a:rPr>
              <a:t>23</a:t>
            </a:r>
            <a:endParaRPr lang="en-US" sz="1400" dirty="0">
              <a:latin typeface="+mj-lt"/>
            </a:endParaRPr>
          </a:p>
        </p:txBody>
      </p:sp>
      <p:sp>
        <p:nvSpPr>
          <p:cNvPr id="21" name="TextBox 20"/>
          <p:cNvSpPr txBox="1"/>
          <p:nvPr/>
        </p:nvSpPr>
        <p:spPr>
          <a:xfrm>
            <a:off x="7272433" y="4200607"/>
            <a:ext cx="383438" cy="307777"/>
          </a:xfrm>
          <a:prstGeom prst="rect">
            <a:avLst/>
          </a:prstGeom>
          <a:noFill/>
        </p:spPr>
        <p:txBody>
          <a:bodyPr wrap="none" rtlCol="0">
            <a:spAutoFit/>
          </a:bodyPr>
          <a:lstStyle/>
          <a:p>
            <a:r>
              <a:rPr lang="en-US" sz="1400" dirty="0" smtClean="0">
                <a:latin typeface="+mj-lt"/>
              </a:rPr>
              <a:t>21</a:t>
            </a:r>
            <a:endParaRPr lang="en-US" sz="1400" dirty="0">
              <a:latin typeface="+mj-lt"/>
            </a:endParaRPr>
          </a:p>
        </p:txBody>
      </p:sp>
      <p:sp>
        <p:nvSpPr>
          <p:cNvPr id="22" name="TextBox 21"/>
          <p:cNvSpPr txBox="1"/>
          <p:nvPr/>
        </p:nvSpPr>
        <p:spPr>
          <a:xfrm>
            <a:off x="8496337" y="4200607"/>
            <a:ext cx="383438" cy="307777"/>
          </a:xfrm>
          <a:prstGeom prst="rect">
            <a:avLst/>
          </a:prstGeom>
          <a:noFill/>
        </p:spPr>
        <p:txBody>
          <a:bodyPr wrap="none" rtlCol="0">
            <a:spAutoFit/>
          </a:bodyPr>
          <a:lstStyle/>
          <a:p>
            <a:r>
              <a:rPr lang="en-US" sz="1400" dirty="0" smtClean="0">
                <a:latin typeface="+mj-lt"/>
              </a:rPr>
              <a:t>40</a:t>
            </a:r>
            <a:endParaRPr lang="en-US" sz="1400" dirty="0">
              <a:latin typeface="+mj-lt"/>
            </a:endParaRPr>
          </a:p>
        </p:txBody>
      </p:sp>
      <p:sp>
        <p:nvSpPr>
          <p:cNvPr id="23" name="TextBox 22"/>
          <p:cNvSpPr txBox="1"/>
          <p:nvPr/>
        </p:nvSpPr>
        <p:spPr>
          <a:xfrm>
            <a:off x="9806402" y="4200606"/>
            <a:ext cx="284052" cy="307777"/>
          </a:xfrm>
          <a:prstGeom prst="rect">
            <a:avLst/>
          </a:prstGeom>
          <a:noFill/>
        </p:spPr>
        <p:txBody>
          <a:bodyPr wrap="none" rtlCol="0">
            <a:spAutoFit/>
          </a:bodyPr>
          <a:lstStyle/>
          <a:p>
            <a:r>
              <a:rPr lang="en-US" sz="1400" dirty="0" smtClean="0">
                <a:latin typeface="+mj-lt"/>
              </a:rPr>
              <a:t>8</a:t>
            </a:r>
            <a:endParaRPr lang="en-US" sz="1400" dirty="0">
              <a:latin typeface="+mj-lt"/>
            </a:endParaRPr>
          </a:p>
        </p:txBody>
      </p:sp>
      <p:sp>
        <p:nvSpPr>
          <p:cNvPr id="24" name="TextBox 23"/>
          <p:cNvSpPr txBox="1"/>
          <p:nvPr/>
        </p:nvSpPr>
        <p:spPr>
          <a:xfrm>
            <a:off x="10540896" y="4200606"/>
            <a:ext cx="383438" cy="307777"/>
          </a:xfrm>
          <a:prstGeom prst="rect">
            <a:avLst/>
          </a:prstGeom>
          <a:noFill/>
        </p:spPr>
        <p:txBody>
          <a:bodyPr wrap="none" rtlCol="0">
            <a:spAutoFit/>
          </a:bodyPr>
          <a:lstStyle/>
          <a:p>
            <a:r>
              <a:rPr lang="en-US" sz="1400" dirty="0" smtClean="0">
                <a:latin typeface="+mj-lt"/>
              </a:rPr>
              <a:t>33</a:t>
            </a:r>
            <a:endParaRPr lang="en-US" sz="1400" dirty="0">
              <a:latin typeface="+mj-lt"/>
            </a:endParaRPr>
          </a:p>
        </p:txBody>
      </p:sp>
      <p:sp>
        <p:nvSpPr>
          <p:cNvPr id="25" name="TextBox 24"/>
          <p:cNvSpPr txBox="1"/>
          <p:nvPr/>
        </p:nvSpPr>
        <p:spPr>
          <a:xfrm>
            <a:off x="11246562" y="4199001"/>
            <a:ext cx="284052" cy="307777"/>
          </a:xfrm>
          <a:prstGeom prst="rect">
            <a:avLst/>
          </a:prstGeom>
          <a:noFill/>
        </p:spPr>
        <p:txBody>
          <a:bodyPr wrap="none" rtlCol="0">
            <a:spAutoFit/>
          </a:bodyPr>
          <a:lstStyle/>
          <a:p>
            <a:r>
              <a:rPr lang="en-US" sz="1400" dirty="0" smtClean="0">
                <a:latin typeface="+mj-lt"/>
              </a:rPr>
              <a:t>2</a:t>
            </a:r>
            <a:endParaRPr lang="en-US" sz="1400" dirty="0">
              <a:latin typeface="+mj-lt"/>
            </a:endParaRPr>
          </a:p>
        </p:txBody>
      </p:sp>
      <p:sp>
        <p:nvSpPr>
          <p:cNvPr id="26" name="TextBox 25"/>
          <p:cNvSpPr txBox="1"/>
          <p:nvPr/>
        </p:nvSpPr>
        <p:spPr>
          <a:xfrm>
            <a:off x="6569746" y="5854382"/>
            <a:ext cx="383438" cy="307777"/>
          </a:xfrm>
          <a:prstGeom prst="rect">
            <a:avLst/>
          </a:prstGeom>
          <a:noFill/>
        </p:spPr>
        <p:txBody>
          <a:bodyPr wrap="none" rtlCol="0">
            <a:spAutoFit/>
          </a:bodyPr>
          <a:lstStyle/>
          <a:p>
            <a:r>
              <a:rPr lang="en-US" sz="1400" dirty="0" smtClean="0">
                <a:latin typeface="+mj-lt"/>
              </a:rPr>
              <a:t>23</a:t>
            </a:r>
            <a:endParaRPr lang="en-US" sz="1400" dirty="0">
              <a:latin typeface="+mj-lt"/>
            </a:endParaRPr>
          </a:p>
        </p:txBody>
      </p:sp>
      <p:sp>
        <p:nvSpPr>
          <p:cNvPr id="27" name="TextBox 26"/>
          <p:cNvSpPr txBox="1"/>
          <p:nvPr/>
        </p:nvSpPr>
        <p:spPr>
          <a:xfrm>
            <a:off x="7272433" y="5854382"/>
            <a:ext cx="383438" cy="307777"/>
          </a:xfrm>
          <a:prstGeom prst="rect">
            <a:avLst/>
          </a:prstGeom>
          <a:noFill/>
        </p:spPr>
        <p:txBody>
          <a:bodyPr wrap="none" rtlCol="0">
            <a:spAutoFit/>
          </a:bodyPr>
          <a:lstStyle/>
          <a:p>
            <a:r>
              <a:rPr lang="en-US" sz="1400" dirty="0" smtClean="0">
                <a:latin typeface="+mj-lt"/>
              </a:rPr>
              <a:t>21</a:t>
            </a:r>
            <a:endParaRPr lang="en-US" sz="1400" dirty="0">
              <a:latin typeface="+mj-lt"/>
            </a:endParaRPr>
          </a:p>
        </p:txBody>
      </p:sp>
      <p:sp>
        <p:nvSpPr>
          <p:cNvPr id="28" name="TextBox 27"/>
          <p:cNvSpPr txBox="1"/>
          <p:nvPr/>
        </p:nvSpPr>
        <p:spPr>
          <a:xfrm>
            <a:off x="7784827" y="5866220"/>
            <a:ext cx="442750" cy="307777"/>
          </a:xfrm>
          <a:prstGeom prst="rect">
            <a:avLst/>
          </a:prstGeom>
          <a:noFill/>
        </p:spPr>
        <p:txBody>
          <a:bodyPr wrap="none" rtlCol="0">
            <a:spAutoFit/>
          </a:bodyPr>
          <a:lstStyle/>
          <a:p>
            <a:r>
              <a:rPr lang="en-US" sz="1400" dirty="0" smtClean="0">
                <a:latin typeface="+mj-lt"/>
              </a:rPr>
              <a:t>2-7</a:t>
            </a:r>
            <a:endParaRPr lang="en-US" sz="1400" dirty="0">
              <a:latin typeface="+mj-lt"/>
            </a:endParaRPr>
          </a:p>
        </p:txBody>
      </p:sp>
      <p:sp>
        <p:nvSpPr>
          <p:cNvPr id="29" name="TextBox 28"/>
          <p:cNvSpPr txBox="1"/>
          <p:nvPr/>
        </p:nvSpPr>
        <p:spPr>
          <a:xfrm>
            <a:off x="8386452" y="5848465"/>
            <a:ext cx="284052" cy="307777"/>
          </a:xfrm>
          <a:prstGeom prst="rect">
            <a:avLst/>
          </a:prstGeom>
          <a:noFill/>
        </p:spPr>
        <p:txBody>
          <a:bodyPr wrap="none" rtlCol="0">
            <a:spAutoFit/>
          </a:bodyPr>
          <a:lstStyle/>
          <a:p>
            <a:r>
              <a:rPr lang="en-US" sz="1400" dirty="0" smtClean="0">
                <a:latin typeface="+mj-lt"/>
              </a:rPr>
              <a:t>4</a:t>
            </a:r>
            <a:endParaRPr lang="en-US" sz="1400" dirty="0">
              <a:latin typeface="+mj-lt"/>
            </a:endParaRPr>
          </a:p>
        </p:txBody>
      </p:sp>
      <p:sp>
        <p:nvSpPr>
          <p:cNvPr id="30" name="TextBox 29"/>
          <p:cNvSpPr txBox="1"/>
          <p:nvPr/>
        </p:nvSpPr>
        <p:spPr>
          <a:xfrm>
            <a:off x="9637772" y="5894182"/>
            <a:ext cx="641522" cy="307777"/>
          </a:xfrm>
          <a:prstGeom prst="rect">
            <a:avLst/>
          </a:prstGeom>
          <a:noFill/>
        </p:spPr>
        <p:txBody>
          <a:bodyPr wrap="none" rtlCol="0">
            <a:spAutoFit/>
          </a:bodyPr>
          <a:lstStyle/>
          <a:p>
            <a:r>
              <a:rPr lang="en-US" sz="1400" dirty="0" smtClean="0">
                <a:latin typeface="+mj-lt"/>
              </a:rPr>
              <a:t>70-75</a:t>
            </a:r>
            <a:endParaRPr lang="en-US" sz="1400" dirty="0">
              <a:latin typeface="+mj-lt"/>
            </a:endParaRPr>
          </a:p>
        </p:txBody>
      </p:sp>
      <p:sp>
        <p:nvSpPr>
          <p:cNvPr id="31" name="TextBox 30"/>
          <p:cNvSpPr txBox="1"/>
          <p:nvPr/>
        </p:nvSpPr>
        <p:spPr>
          <a:xfrm>
            <a:off x="11246562" y="5852776"/>
            <a:ext cx="284052" cy="307777"/>
          </a:xfrm>
          <a:prstGeom prst="rect">
            <a:avLst/>
          </a:prstGeom>
          <a:noFill/>
        </p:spPr>
        <p:txBody>
          <a:bodyPr wrap="none" rtlCol="0">
            <a:spAutoFit/>
          </a:bodyPr>
          <a:lstStyle/>
          <a:p>
            <a:r>
              <a:rPr lang="en-US" sz="1400" dirty="0" smtClean="0">
                <a:latin typeface="+mj-lt"/>
              </a:rPr>
              <a:t>2</a:t>
            </a:r>
            <a:endParaRPr lang="en-US" sz="1400" dirty="0">
              <a:latin typeface="+mj-lt"/>
            </a:endParaRPr>
          </a:p>
        </p:txBody>
      </p:sp>
      <p:sp>
        <p:nvSpPr>
          <p:cNvPr id="32" name="TextBox 31"/>
          <p:cNvSpPr txBox="1"/>
          <p:nvPr/>
        </p:nvSpPr>
        <p:spPr>
          <a:xfrm>
            <a:off x="796026" y="6348621"/>
            <a:ext cx="5515997" cy="307777"/>
          </a:xfrm>
          <a:prstGeom prst="rect">
            <a:avLst/>
          </a:prstGeom>
          <a:noFill/>
        </p:spPr>
        <p:txBody>
          <a:bodyPr wrap="none" rtlCol="0">
            <a:spAutoFit/>
          </a:bodyPr>
          <a:lstStyle/>
          <a:p>
            <a:r>
              <a:rPr lang="en-US" sz="1400" dirty="0" smtClean="0">
                <a:latin typeface="+mj-lt"/>
              </a:rPr>
              <a:t>D: dispatch, defines packet type (e.g., IPv6 </a:t>
            </a:r>
            <a:r>
              <a:rPr lang="en-US" sz="1400" dirty="0" err="1" smtClean="0">
                <a:latin typeface="+mj-lt"/>
              </a:rPr>
              <a:t>adr</a:t>
            </a:r>
            <a:r>
              <a:rPr lang="en-US" sz="1400" dirty="0" smtClean="0">
                <a:latin typeface="+mj-lt"/>
              </a:rPr>
              <a:t>., fragment, mesh…)</a:t>
            </a:r>
            <a:endParaRPr lang="en-US" sz="1400" dirty="0">
              <a:latin typeface="+mj-lt"/>
            </a:endParaRPr>
          </a:p>
        </p:txBody>
      </p:sp>
    </p:spTree>
    <p:extLst>
      <p:ext uri="{BB962C8B-B14F-4D97-AF65-F5344CB8AC3E}">
        <p14:creationId xmlns:p14="http://schemas.microsoft.com/office/powerpoint/2010/main" val="24111116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p:txBody>
          <a:bodyPr/>
          <a:lstStyle/>
          <a:p>
            <a:r>
              <a:rPr lang="en-US"/>
              <a:t>Data transfer to the mobile system</a:t>
            </a:r>
          </a:p>
        </p:txBody>
      </p:sp>
      <p:sp>
        <p:nvSpPr>
          <p:cNvPr id="46" name="Footer Placeholder 2"/>
          <p:cNvSpPr>
            <a:spLocks noGrp="1"/>
          </p:cNvSpPr>
          <p:nvPr>
            <p:ph type="ftr" sz="quarter" idx="10"/>
          </p:nvPr>
        </p:nvSpPr>
        <p:spPr/>
        <p:txBody>
          <a:bodyPr/>
          <a:lstStyle/>
          <a:p>
            <a:r>
              <a:rPr lang="en-US" smtClean="0"/>
              <a:t>Prof. Dr.-Ing. Jochen H. Schiller      www.jochenschiller.de       Mobile Communications</a:t>
            </a:r>
            <a:endParaRPr lang="en-US"/>
          </a:p>
        </p:txBody>
      </p:sp>
      <p:pic>
        <p:nvPicPr>
          <p:cNvPr id="120419" name="Picture 611" descr="j0285750"/>
          <p:cNvPicPr>
            <a:picLocks noChangeAspect="1" noChangeArrowheads="1"/>
          </p:cNvPicPr>
          <p:nvPr/>
        </p:nvPicPr>
        <p:blipFill>
          <a:blip r:embed="rId3" cstate="print"/>
          <a:srcRect/>
          <a:stretch>
            <a:fillRect/>
          </a:stretch>
        </p:blipFill>
        <p:spPr bwMode="auto">
          <a:xfrm>
            <a:off x="2864594" y="5448569"/>
            <a:ext cx="1368425" cy="839788"/>
          </a:xfrm>
          <a:prstGeom prst="rect">
            <a:avLst/>
          </a:prstGeom>
          <a:noFill/>
        </p:spPr>
      </p:pic>
      <p:sp>
        <p:nvSpPr>
          <p:cNvPr id="119810" name="Freeform 2"/>
          <p:cNvSpPr>
            <a:spLocks/>
          </p:cNvSpPr>
          <p:nvPr/>
        </p:nvSpPr>
        <p:spPr bwMode="auto">
          <a:xfrm>
            <a:off x="7157193" y="1425844"/>
            <a:ext cx="2916238" cy="3551238"/>
          </a:xfrm>
          <a:custGeom>
            <a:avLst/>
            <a:gdLst/>
            <a:ahLst/>
            <a:cxnLst>
              <a:cxn ang="0">
                <a:pos x="580" y="45"/>
              </a:cxn>
              <a:cxn ang="0">
                <a:pos x="148" y="237"/>
              </a:cxn>
              <a:cxn ang="0">
                <a:pos x="52" y="1149"/>
              </a:cxn>
              <a:cxn ang="0">
                <a:pos x="459" y="1769"/>
              </a:cxn>
              <a:cxn ang="0">
                <a:pos x="896" y="2184"/>
              </a:cxn>
              <a:cxn ang="0">
                <a:pos x="1629" y="2088"/>
              </a:cxn>
              <a:cxn ang="0">
                <a:pos x="1822" y="1466"/>
              </a:cxn>
              <a:cxn ang="0">
                <a:pos x="1540" y="237"/>
              </a:cxn>
              <a:cxn ang="0">
                <a:pos x="580" y="45"/>
              </a:cxn>
            </a:cxnLst>
            <a:rect l="0" t="0" r="r" b="b"/>
            <a:pathLst>
              <a:path w="1837" h="2237">
                <a:moveTo>
                  <a:pt x="580" y="45"/>
                </a:moveTo>
                <a:cubicBezTo>
                  <a:pt x="348" y="45"/>
                  <a:pt x="236" y="53"/>
                  <a:pt x="148" y="237"/>
                </a:cubicBezTo>
                <a:cubicBezTo>
                  <a:pt x="60" y="421"/>
                  <a:pt x="0" y="894"/>
                  <a:pt x="52" y="1149"/>
                </a:cubicBezTo>
                <a:cubicBezTo>
                  <a:pt x="104" y="1404"/>
                  <a:pt x="318" y="1597"/>
                  <a:pt x="459" y="1769"/>
                </a:cubicBezTo>
                <a:cubicBezTo>
                  <a:pt x="600" y="1941"/>
                  <a:pt x="701" y="2131"/>
                  <a:pt x="896" y="2184"/>
                </a:cubicBezTo>
                <a:cubicBezTo>
                  <a:pt x="1091" y="2237"/>
                  <a:pt x="1475" y="2208"/>
                  <a:pt x="1629" y="2088"/>
                </a:cubicBezTo>
                <a:cubicBezTo>
                  <a:pt x="1783" y="1968"/>
                  <a:pt x="1837" y="1774"/>
                  <a:pt x="1822" y="1466"/>
                </a:cubicBezTo>
                <a:cubicBezTo>
                  <a:pt x="1807" y="1158"/>
                  <a:pt x="1747" y="474"/>
                  <a:pt x="1540" y="237"/>
                </a:cubicBezTo>
                <a:cubicBezTo>
                  <a:pt x="1333" y="0"/>
                  <a:pt x="812" y="45"/>
                  <a:pt x="580" y="45"/>
                </a:cubicBezTo>
                <a:close/>
              </a:path>
            </a:pathLst>
          </a:custGeom>
          <a:solidFill>
            <a:schemeClr val="tx2">
              <a:lumMod val="20000"/>
              <a:lumOff val="80000"/>
            </a:schemeClr>
          </a:solidFill>
          <a:ln w="9525" cap="flat" cmpd="sng">
            <a:noFill/>
            <a:prstDash val="solid"/>
            <a:round/>
            <a:headEnd type="none" w="med" len="med"/>
            <a:tailEnd type="none" w="med" len="med"/>
          </a:ln>
          <a:effectLst/>
        </p:spPr>
        <p:txBody>
          <a:bodyPr wrap="none" anchor="ctr"/>
          <a:lstStyle/>
          <a:p>
            <a:endParaRPr lang="en-US"/>
          </a:p>
        </p:txBody>
      </p:sp>
      <p:sp>
        <p:nvSpPr>
          <p:cNvPr id="119811" name="Freeform 3"/>
          <p:cNvSpPr>
            <a:spLocks/>
          </p:cNvSpPr>
          <p:nvPr/>
        </p:nvSpPr>
        <p:spPr bwMode="auto">
          <a:xfrm>
            <a:off x="1918444" y="1281383"/>
            <a:ext cx="2043113" cy="2797175"/>
          </a:xfrm>
          <a:custGeom>
            <a:avLst/>
            <a:gdLst/>
            <a:ahLst/>
            <a:cxnLst>
              <a:cxn ang="0">
                <a:pos x="232" y="136"/>
              </a:cxn>
              <a:cxn ang="0">
                <a:pos x="1085" y="134"/>
              </a:cxn>
              <a:cxn ang="0">
                <a:pos x="1278" y="771"/>
              </a:cxn>
              <a:cxn ang="0">
                <a:pos x="1137" y="1490"/>
              </a:cxn>
              <a:cxn ang="0">
                <a:pos x="472" y="1672"/>
              </a:cxn>
              <a:cxn ang="0">
                <a:pos x="40" y="952"/>
              </a:cxn>
              <a:cxn ang="0">
                <a:pos x="232" y="136"/>
              </a:cxn>
            </a:cxnLst>
            <a:rect l="0" t="0" r="r" b="b"/>
            <a:pathLst>
              <a:path w="1287" h="1762">
                <a:moveTo>
                  <a:pt x="232" y="136"/>
                </a:moveTo>
                <a:cubicBezTo>
                  <a:pt x="406" y="0"/>
                  <a:pt x="911" y="28"/>
                  <a:pt x="1085" y="134"/>
                </a:cubicBezTo>
                <a:cubicBezTo>
                  <a:pt x="1259" y="240"/>
                  <a:pt x="1269" y="545"/>
                  <a:pt x="1278" y="771"/>
                </a:cubicBezTo>
                <a:cubicBezTo>
                  <a:pt x="1287" y="997"/>
                  <a:pt x="1271" y="1340"/>
                  <a:pt x="1137" y="1490"/>
                </a:cubicBezTo>
                <a:cubicBezTo>
                  <a:pt x="1003" y="1640"/>
                  <a:pt x="655" y="1762"/>
                  <a:pt x="472" y="1672"/>
                </a:cubicBezTo>
                <a:cubicBezTo>
                  <a:pt x="289" y="1582"/>
                  <a:pt x="80" y="1208"/>
                  <a:pt x="40" y="952"/>
                </a:cubicBezTo>
                <a:cubicBezTo>
                  <a:pt x="0" y="696"/>
                  <a:pt x="0" y="272"/>
                  <a:pt x="232" y="136"/>
                </a:cubicBezTo>
                <a:close/>
              </a:path>
            </a:pathLst>
          </a:custGeom>
          <a:solidFill>
            <a:srgbClr val="BEE395"/>
          </a:solidFill>
          <a:ln w="9525" cap="flat" cmpd="sng">
            <a:noFill/>
            <a:prstDash val="solid"/>
            <a:round/>
            <a:headEnd/>
            <a:tailEnd/>
          </a:ln>
          <a:effectLst/>
        </p:spPr>
        <p:txBody>
          <a:bodyPr wrap="none" anchor="ctr"/>
          <a:lstStyle/>
          <a:p>
            <a:endParaRPr lang="en-US"/>
          </a:p>
        </p:txBody>
      </p:sp>
      <p:sp>
        <p:nvSpPr>
          <p:cNvPr id="119817" name="AutoShape 9"/>
          <p:cNvSpPr>
            <a:spLocks noChangeArrowheads="1"/>
          </p:cNvSpPr>
          <p:nvPr/>
        </p:nvSpPr>
        <p:spPr bwMode="auto">
          <a:xfrm>
            <a:off x="4267943" y="2716482"/>
            <a:ext cx="2590800" cy="2057400"/>
          </a:xfrm>
          <a:prstGeom prst="irregularSeal2">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pitchFamily="34" charset="0"/>
              </a:rPr>
              <a:t>Internet</a:t>
            </a:r>
          </a:p>
        </p:txBody>
      </p:sp>
      <p:cxnSp>
        <p:nvCxnSpPr>
          <p:cNvPr id="119818" name="AutoShape 10"/>
          <p:cNvCxnSpPr>
            <a:cxnSpLocks noChangeShapeType="1"/>
            <a:endCxn id="119817" idx="2"/>
          </p:cNvCxnSpPr>
          <p:nvPr/>
        </p:nvCxnSpPr>
        <p:spPr bwMode="auto">
          <a:xfrm flipV="1">
            <a:off x="5622081" y="4511944"/>
            <a:ext cx="38100" cy="795338"/>
          </a:xfrm>
          <a:prstGeom prst="straightConnector1">
            <a:avLst/>
          </a:prstGeom>
          <a:noFill/>
          <a:ln w="9525">
            <a:solidFill>
              <a:schemeClr val="tx1"/>
            </a:solidFill>
            <a:round/>
            <a:headEnd/>
            <a:tailEnd/>
          </a:ln>
          <a:effectLst/>
        </p:spPr>
      </p:cxnSp>
      <p:cxnSp>
        <p:nvCxnSpPr>
          <p:cNvPr id="119819" name="AutoShape 11"/>
          <p:cNvCxnSpPr>
            <a:cxnSpLocks noChangeShapeType="1"/>
            <a:endCxn id="119817" idx="0"/>
          </p:cNvCxnSpPr>
          <p:nvPr/>
        </p:nvCxnSpPr>
        <p:spPr bwMode="auto">
          <a:xfrm>
            <a:off x="4309218" y="2487883"/>
            <a:ext cx="1125538" cy="407987"/>
          </a:xfrm>
          <a:prstGeom prst="straightConnector1">
            <a:avLst/>
          </a:prstGeom>
          <a:noFill/>
          <a:ln w="9525">
            <a:solidFill>
              <a:schemeClr val="tx1"/>
            </a:solidFill>
            <a:round/>
            <a:headEnd/>
            <a:tailEnd/>
          </a:ln>
          <a:effectLst/>
        </p:spPr>
      </p:cxnSp>
      <p:cxnSp>
        <p:nvCxnSpPr>
          <p:cNvPr id="119820" name="AutoShape 12"/>
          <p:cNvCxnSpPr>
            <a:cxnSpLocks noChangeShapeType="1"/>
            <a:stCxn id="119817" idx="3"/>
          </p:cNvCxnSpPr>
          <p:nvPr/>
        </p:nvCxnSpPr>
        <p:spPr bwMode="auto">
          <a:xfrm>
            <a:off x="6858743" y="3349894"/>
            <a:ext cx="533400" cy="890588"/>
          </a:xfrm>
          <a:prstGeom prst="straightConnector1">
            <a:avLst/>
          </a:prstGeom>
          <a:noFill/>
          <a:ln w="9525">
            <a:solidFill>
              <a:schemeClr val="tx1"/>
            </a:solidFill>
            <a:round/>
            <a:headEnd/>
            <a:tailEnd/>
          </a:ln>
          <a:effectLst/>
        </p:spPr>
      </p:cxnSp>
      <p:sp>
        <p:nvSpPr>
          <p:cNvPr id="119821" name="Line 13"/>
          <p:cNvSpPr>
            <a:spLocks noChangeShapeType="1"/>
          </p:cNvSpPr>
          <p:nvPr/>
        </p:nvSpPr>
        <p:spPr bwMode="auto">
          <a:xfrm>
            <a:off x="4420343" y="5078682"/>
            <a:ext cx="0" cy="1371600"/>
          </a:xfrm>
          <a:prstGeom prst="line">
            <a:avLst/>
          </a:prstGeom>
          <a:noFill/>
          <a:ln w="38100">
            <a:solidFill>
              <a:schemeClr val="tx1"/>
            </a:solidFill>
            <a:round/>
            <a:headEnd/>
            <a:tailEnd/>
          </a:ln>
          <a:effectLst/>
        </p:spPr>
        <p:txBody>
          <a:bodyPr wrap="none" anchor="ctr"/>
          <a:lstStyle/>
          <a:p>
            <a:endParaRPr lang="en-US"/>
          </a:p>
        </p:txBody>
      </p:sp>
      <p:sp>
        <p:nvSpPr>
          <p:cNvPr id="119822" name="Line 14"/>
          <p:cNvSpPr>
            <a:spLocks noChangeShapeType="1"/>
          </p:cNvSpPr>
          <p:nvPr/>
        </p:nvSpPr>
        <p:spPr bwMode="auto">
          <a:xfrm>
            <a:off x="3734543" y="5916882"/>
            <a:ext cx="685800" cy="0"/>
          </a:xfrm>
          <a:prstGeom prst="line">
            <a:avLst/>
          </a:prstGeom>
          <a:noFill/>
          <a:ln w="9525">
            <a:solidFill>
              <a:schemeClr val="tx1"/>
            </a:solidFill>
            <a:round/>
            <a:headEnd/>
            <a:tailEnd/>
          </a:ln>
          <a:effectLst/>
        </p:spPr>
        <p:txBody>
          <a:bodyPr wrap="none" anchor="ctr"/>
          <a:lstStyle/>
          <a:p>
            <a:endParaRPr lang="en-US"/>
          </a:p>
        </p:txBody>
      </p:sp>
      <p:sp>
        <p:nvSpPr>
          <p:cNvPr id="119823" name="Line 15"/>
          <p:cNvSpPr>
            <a:spLocks noChangeShapeType="1"/>
          </p:cNvSpPr>
          <p:nvPr/>
        </p:nvSpPr>
        <p:spPr bwMode="auto">
          <a:xfrm flipH="1">
            <a:off x="4420343" y="5764482"/>
            <a:ext cx="762000" cy="0"/>
          </a:xfrm>
          <a:prstGeom prst="line">
            <a:avLst/>
          </a:prstGeom>
          <a:noFill/>
          <a:ln w="9525">
            <a:solidFill>
              <a:schemeClr val="tx1"/>
            </a:solidFill>
            <a:round/>
            <a:headEnd/>
            <a:tailEnd/>
          </a:ln>
          <a:effectLst/>
        </p:spPr>
        <p:txBody>
          <a:bodyPr wrap="none" anchor="ctr"/>
          <a:lstStyle/>
          <a:p>
            <a:endParaRPr lang="en-US"/>
          </a:p>
        </p:txBody>
      </p:sp>
      <p:grpSp>
        <p:nvGrpSpPr>
          <p:cNvPr id="119824" name="Group 16"/>
          <p:cNvGrpSpPr>
            <a:grpSpLocks/>
          </p:cNvGrpSpPr>
          <p:nvPr/>
        </p:nvGrpSpPr>
        <p:grpSpPr bwMode="auto">
          <a:xfrm flipH="1">
            <a:off x="8306543" y="1802082"/>
            <a:ext cx="1066800" cy="609600"/>
            <a:chOff x="1248" y="2736"/>
            <a:chExt cx="240" cy="192"/>
          </a:xfrm>
        </p:grpSpPr>
        <p:sp>
          <p:nvSpPr>
            <p:cNvPr id="119825" name="Line 17"/>
            <p:cNvSpPr>
              <a:spLocks noChangeShapeType="1"/>
            </p:cNvSpPr>
            <p:nvPr/>
          </p:nvSpPr>
          <p:spPr bwMode="auto">
            <a:xfrm flipV="1">
              <a:off x="1296" y="2736"/>
              <a:ext cx="192" cy="96"/>
            </a:xfrm>
            <a:prstGeom prst="line">
              <a:avLst/>
            </a:prstGeom>
            <a:noFill/>
            <a:ln w="38100">
              <a:solidFill>
                <a:schemeClr val="tx1"/>
              </a:solidFill>
              <a:round/>
              <a:headEnd/>
              <a:tailEnd type="triangle" w="med" len="med"/>
            </a:ln>
            <a:effectLst/>
          </p:spPr>
          <p:txBody>
            <a:bodyPr wrap="none" anchor="ctr"/>
            <a:lstStyle/>
            <a:p>
              <a:endParaRPr lang="en-US"/>
            </a:p>
          </p:txBody>
        </p:sp>
        <p:sp>
          <p:nvSpPr>
            <p:cNvPr id="119826" name="Line 18"/>
            <p:cNvSpPr>
              <a:spLocks noChangeShapeType="1"/>
            </p:cNvSpPr>
            <p:nvPr/>
          </p:nvSpPr>
          <p:spPr bwMode="auto">
            <a:xfrm flipH="1">
              <a:off x="1248" y="2832"/>
              <a:ext cx="192" cy="96"/>
            </a:xfrm>
            <a:prstGeom prst="line">
              <a:avLst/>
            </a:prstGeom>
            <a:noFill/>
            <a:ln w="38100">
              <a:solidFill>
                <a:schemeClr val="tx1"/>
              </a:solidFill>
              <a:round/>
              <a:headEnd/>
              <a:tailEnd type="triangle" w="med" len="med"/>
            </a:ln>
            <a:effectLst/>
          </p:spPr>
          <p:txBody>
            <a:bodyPr wrap="none" anchor="ctr"/>
            <a:lstStyle/>
            <a:p>
              <a:endParaRPr lang="en-US"/>
            </a:p>
          </p:txBody>
        </p:sp>
        <p:sp>
          <p:nvSpPr>
            <p:cNvPr id="119827" name="Line 19"/>
            <p:cNvSpPr>
              <a:spLocks noChangeShapeType="1"/>
            </p:cNvSpPr>
            <p:nvPr/>
          </p:nvSpPr>
          <p:spPr bwMode="auto">
            <a:xfrm>
              <a:off x="1296" y="2832"/>
              <a:ext cx="144" cy="0"/>
            </a:xfrm>
            <a:prstGeom prst="line">
              <a:avLst/>
            </a:prstGeom>
            <a:noFill/>
            <a:ln w="38100">
              <a:solidFill>
                <a:schemeClr val="tx1"/>
              </a:solidFill>
              <a:round/>
              <a:headEnd/>
              <a:tailEnd/>
            </a:ln>
            <a:effectLst/>
          </p:spPr>
          <p:txBody>
            <a:bodyPr wrap="none" anchor="ctr"/>
            <a:lstStyle/>
            <a:p>
              <a:endParaRPr lang="en-US"/>
            </a:p>
          </p:txBody>
        </p:sp>
      </p:grpSp>
      <p:grpSp>
        <p:nvGrpSpPr>
          <p:cNvPr id="119828" name="Group 20"/>
          <p:cNvGrpSpPr>
            <a:grpSpLocks/>
          </p:cNvGrpSpPr>
          <p:nvPr/>
        </p:nvGrpSpPr>
        <p:grpSpPr bwMode="auto">
          <a:xfrm>
            <a:off x="7773143" y="1878282"/>
            <a:ext cx="979488" cy="901700"/>
            <a:chOff x="2491" y="1440"/>
            <a:chExt cx="617" cy="568"/>
          </a:xfrm>
        </p:grpSpPr>
        <p:graphicFrame>
          <p:nvGraphicFramePr>
            <p:cNvPr id="119829" name="Object 21"/>
            <p:cNvGraphicFramePr>
              <a:graphicFrameLocks noChangeAspect="1"/>
            </p:cNvGraphicFramePr>
            <p:nvPr/>
          </p:nvGraphicFramePr>
          <p:xfrm>
            <a:off x="2491" y="1776"/>
            <a:ext cx="617" cy="232"/>
          </p:xfrm>
          <a:graphic>
            <a:graphicData uri="http://schemas.openxmlformats.org/presentationml/2006/ole">
              <mc:AlternateContent xmlns:mc="http://schemas.openxmlformats.org/markup-compatibility/2006">
                <mc:Choice xmlns:v="urn:schemas-microsoft-com:vml" Requires="v">
                  <p:oleObj spid="_x0000_s120548" name="Clip" r:id="rId4" imgW="4391323" imgH="1650327" progId="">
                    <p:embed/>
                  </p:oleObj>
                </mc:Choice>
                <mc:Fallback>
                  <p:oleObj name="Clip" r:id="rId4" imgW="4391323" imgH="1650327" progId="">
                    <p:embed/>
                    <p:pic>
                      <p:nvPicPr>
                        <p:cNvPr id="0" name="Picture 6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1" y="1776"/>
                          <a:ext cx="617" cy="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30" name="Line 22"/>
            <p:cNvSpPr>
              <a:spLocks noChangeShapeType="1"/>
            </p:cNvSpPr>
            <p:nvPr/>
          </p:nvSpPr>
          <p:spPr bwMode="auto">
            <a:xfrm flipV="1">
              <a:off x="2587" y="1440"/>
              <a:ext cx="0" cy="336"/>
            </a:xfrm>
            <a:prstGeom prst="line">
              <a:avLst/>
            </a:prstGeom>
            <a:noFill/>
            <a:ln w="19050">
              <a:solidFill>
                <a:schemeClr val="tx1"/>
              </a:solidFill>
              <a:round/>
              <a:headEnd/>
              <a:tailEnd/>
            </a:ln>
            <a:effectLst/>
          </p:spPr>
          <p:txBody>
            <a:bodyPr wrap="none" anchor="ctr"/>
            <a:lstStyle/>
            <a:p>
              <a:endParaRPr lang="en-US"/>
            </a:p>
          </p:txBody>
        </p:sp>
      </p:grpSp>
      <p:graphicFrame>
        <p:nvGraphicFramePr>
          <p:cNvPr id="120388" name="Object 580"/>
          <p:cNvGraphicFramePr>
            <a:graphicFrameLocks noChangeAspect="1"/>
          </p:cNvGraphicFramePr>
          <p:nvPr>
            <p:extLst>
              <p:ext uri="{D42A27DB-BD31-4B8C-83A1-F6EECF244321}">
                <p14:modId xmlns:p14="http://schemas.microsoft.com/office/powerpoint/2010/main" val="1627107605"/>
              </p:ext>
            </p:extLst>
          </p:nvPr>
        </p:nvGraphicFramePr>
        <p:xfrm>
          <a:off x="7392144" y="3783282"/>
          <a:ext cx="879475" cy="914400"/>
        </p:xfrm>
        <a:graphic>
          <a:graphicData uri="http://schemas.openxmlformats.org/presentationml/2006/ole">
            <mc:AlternateContent xmlns:mc="http://schemas.openxmlformats.org/markup-compatibility/2006">
              <mc:Choice xmlns:v="urn:schemas-microsoft-com:vml" Requires="v">
                <p:oleObj spid="_x0000_s120549" name="Clip" r:id="rId6" imgW="3983699" imgH="4142342" progId="">
                  <p:embed/>
                </p:oleObj>
              </mc:Choice>
              <mc:Fallback>
                <p:oleObj name="Clip" r:id="rId6" imgW="3983699" imgH="4142342" progId="">
                  <p:embed/>
                  <p:pic>
                    <p:nvPicPr>
                      <p:cNvPr id="0" name="Picture 6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2144" y="3783282"/>
                        <a:ext cx="879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389" name="Object 581"/>
          <p:cNvGraphicFramePr>
            <a:graphicFrameLocks noChangeAspect="1"/>
          </p:cNvGraphicFramePr>
          <p:nvPr>
            <p:extLst>
              <p:ext uri="{D42A27DB-BD31-4B8C-83A1-F6EECF244321}">
                <p14:modId xmlns:p14="http://schemas.microsoft.com/office/powerpoint/2010/main" val="3690941286"/>
              </p:ext>
            </p:extLst>
          </p:nvPr>
        </p:nvGraphicFramePr>
        <p:xfrm>
          <a:off x="5182344" y="5307282"/>
          <a:ext cx="879475" cy="914400"/>
        </p:xfrm>
        <a:graphic>
          <a:graphicData uri="http://schemas.openxmlformats.org/presentationml/2006/ole">
            <mc:AlternateContent xmlns:mc="http://schemas.openxmlformats.org/markup-compatibility/2006">
              <mc:Choice xmlns:v="urn:schemas-microsoft-com:vml" Requires="v">
                <p:oleObj spid="_x0000_s120550" name="Clip" r:id="rId8" imgW="3983699" imgH="4142342" progId="">
                  <p:embed/>
                </p:oleObj>
              </mc:Choice>
              <mc:Fallback>
                <p:oleObj name="Clip" r:id="rId8" imgW="3983699" imgH="4142342" progId="">
                  <p:embed/>
                  <p:pic>
                    <p:nvPicPr>
                      <p:cNvPr id="0" name="Picture 6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2344" y="5307282"/>
                        <a:ext cx="879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390" name="Line 582"/>
          <p:cNvSpPr>
            <a:spLocks noChangeShapeType="1"/>
          </p:cNvSpPr>
          <p:nvPr/>
        </p:nvSpPr>
        <p:spPr bwMode="auto">
          <a:xfrm>
            <a:off x="7620743" y="3249882"/>
            <a:ext cx="1295400" cy="0"/>
          </a:xfrm>
          <a:prstGeom prst="line">
            <a:avLst/>
          </a:prstGeom>
          <a:noFill/>
          <a:ln w="38100">
            <a:solidFill>
              <a:schemeClr val="tx1"/>
            </a:solidFill>
            <a:round/>
            <a:headEnd/>
            <a:tailEnd/>
          </a:ln>
          <a:effectLst/>
        </p:spPr>
        <p:txBody>
          <a:bodyPr wrap="none" anchor="ctr"/>
          <a:lstStyle/>
          <a:p>
            <a:endParaRPr lang="en-US"/>
          </a:p>
        </p:txBody>
      </p:sp>
      <p:sp>
        <p:nvSpPr>
          <p:cNvPr id="120391" name="Line 583"/>
          <p:cNvSpPr>
            <a:spLocks noChangeShapeType="1"/>
          </p:cNvSpPr>
          <p:nvPr/>
        </p:nvSpPr>
        <p:spPr bwMode="auto">
          <a:xfrm flipV="1">
            <a:off x="7925543" y="3249882"/>
            <a:ext cx="0" cy="533400"/>
          </a:xfrm>
          <a:prstGeom prst="line">
            <a:avLst/>
          </a:prstGeom>
          <a:noFill/>
          <a:ln w="9525">
            <a:solidFill>
              <a:schemeClr val="tx1"/>
            </a:solidFill>
            <a:round/>
            <a:headEnd/>
            <a:tailEnd/>
          </a:ln>
          <a:effectLst/>
        </p:spPr>
        <p:txBody>
          <a:bodyPr wrap="none" anchor="ctr"/>
          <a:lstStyle/>
          <a:p>
            <a:endParaRPr lang="en-US"/>
          </a:p>
        </p:txBody>
      </p:sp>
      <p:sp>
        <p:nvSpPr>
          <p:cNvPr id="120392" name="Line 584"/>
          <p:cNvSpPr>
            <a:spLocks noChangeShapeType="1"/>
          </p:cNvSpPr>
          <p:nvPr/>
        </p:nvSpPr>
        <p:spPr bwMode="auto">
          <a:xfrm flipV="1">
            <a:off x="8230343" y="2716482"/>
            <a:ext cx="0" cy="533400"/>
          </a:xfrm>
          <a:prstGeom prst="line">
            <a:avLst/>
          </a:prstGeom>
          <a:noFill/>
          <a:ln w="9525">
            <a:solidFill>
              <a:schemeClr val="tx1"/>
            </a:solidFill>
            <a:round/>
            <a:headEnd/>
            <a:tailEnd/>
          </a:ln>
          <a:effectLst/>
        </p:spPr>
        <p:txBody>
          <a:bodyPr wrap="none" anchor="ctr"/>
          <a:lstStyle/>
          <a:p>
            <a:endParaRPr lang="en-US"/>
          </a:p>
        </p:txBody>
      </p:sp>
      <p:graphicFrame>
        <p:nvGraphicFramePr>
          <p:cNvPr id="120393" name="Object 585"/>
          <p:cNvGraphicFramePr>
            <a:graphicFrameLocks noChangeAspect="1"/>
          </p:cNvGraphicFramePr>
          <p:nvPr>
            <p:extLst>
              <p:ext uri="{D42A27DB-BD31-4B8C-83A1-F6EECF244321}">
                <p14:modId xmlns:p14="http://schemas.microsoft.com/office/powerpoint/2010/main" val="2938487724"/>
              </p:ext>
            </p:extLst>
          </p:nvPr>
        </p:nvGraphicFramePr>
        <p:xfrm>
          <a:off x="3429744" y="2030682"/>
          <a:ext cx="879475" cy="914400"/>
        </p:xfrm>
        <a:graphic>
          <a:graphicData uri="http://schemas.openxmlformats.org/presentationml/2006/ole">
            <mc:AlternateContent xmlns:mc="http://schemas.openxmlformats.org/markup-compatibility/2006">
              <mc:Choice xmlns:v="urn:schemas-microsoft-com:vml" Requires="v">
                <p:oleObj spid="_x0000_s120551" name="Clip" r:id="rId9" imgW="3983699" imgH="4142342" progId="">
                  <p:embed/>
                </p:oleObj>
              </mc:Choice>
              <mc:Fallback>
                <p:oleObj name="Clip" r:id="rId9" imgW="3983699" imgH="4142342" progId="">
                  <p:embed/>
                  <p:pic>
                    <p:nvPicPr>
                      <p:cNvPr id="0" name="Picture 6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744" y="2030682"/>
                        <a:ext cx="879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394" name="Line 586"/>
          <p:cNvSpPr>
            <a:spLocks noChangeShapeType="1"/>
          </p:cNvSpPr>
          <p:nvPr/>
        </p:nvSpPr>
        <p:spPr bwMode="auto">
          <a:xfrm>
            <a:off x="2515343" y="1725882"/>
            <a:ext cx="0" cy="1371600"/>
          </a:xfrm>
          <a:prstGeom prst="line">
            <a:avLst/>
          </a:prstGeom>
          <a:noFill/>
          <a:ln w="38100">
            <a:solidFill>
              <a:schemeClr val="tx1"/>
            </a:solidFill>
            <a:round/>
            <a:headEnd/>
            <a:tailEnd/>
          </a:ln>
          <a:effectLst/>
        </p:spPr>
        <p:txBody>
          <a:bodyPr wrap="none" anchor="ctr"/>
          <a:lstStyle/>
          <a:p>
            <a:endParaRPr lang="en-US"/>
          </a:p>
        </p:txBody>
      </p:sp>
      <p:sp>
        <p:nvSpPr>
          <p:cNvPr id="120395" name="Line 587"/>
          <p:cNvSpPr>
            <a:spLocks noChangeShapeType="1"/>
          </p:cNvSpPr>
          <p:nvPr/>
        </p:nvSpPr>
        <p:spPr bwMode="auto">
          <a:xfrm flipH="1">
            <a:off x="2515343" y="2411682"/>
            <a:ext cx="914400" cy="0"/>
          </a:xfrm>
          <a:prstGeom prst="line">
            <a:avLst/>
          </a:prstGeom>
          <a:noFill/>
          <a:ln w="9525">
            <a:solidFill>
              <a:schemeClr val="tx1"/>
            </a:solidFill>
            <a:round/>
            <a:headEnd/>
            <a:tailEnd/>
          </a:ln>
          <a:effectLst/>
        </p:spPr>
        <p:txBody>
          <a:bodyPr wrap="none" anchor="ctr"/>
          <a:lstStyle/>
          <a:p>
            <a:endParaRPr lang="en-US"/>
          </a:p>
        </p:txBody>
      </p:sp>
      <p:sp>
        <p:nvSpPr>
          <p:cNvPr id="120399" name="Text Box 591"/>
          <p:cNvSpPr txBox="1">
            <a:spLocks noChangeArrowheads="1"/>
          </p:cNvSpPr>
          <p:nvPr/>
        </p:nvSpPr>
        <p:spPr bwMode="auto">
          <a:xfrm>
            <a:off x="2896344" y="6221682"/>
            <a:ext cx="804863"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sender</a:t>
            </a:r>
          </a:p>
        </p:txBody>
      </p:sp>
      <p:sp>
        <p:nvSpPr>
          <p:cNvPr id="120400" name="Text Box 592"/>
          <p:cNvSpPr txBox="1">
            <a:spLocks noChangeArrowheads="1"/>
          </p:cNvSpPr>
          <p:nvPr/>
        </p:nvSpPr>
        <p:spPr bwMode="auto">
          <a:xfrm>
            <a:off x="8366869" y="4022995"/>
            <a:ext cx="523875"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FA</a:t>
            </a:r>
          </a:p>
        </p:txBody>
      </p:sp>
      <p:sp>
        <p:nvSpPr>
          <p:cNvPr id="120401" name="Text Box 593"/>
          <p:cNvSpPr txBox="1">
            <a:spLocks noChangeArrowheads="1"/>
          </p:cNvSpPr>
          <p:nvPr/>
        </p:nvSpPr>
        <p:spPr bwMode="auto">
          <a:xfrm>
            <a:off x="3582143" y="1573483"/>
            <a:ext cx="552450"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HA</a:t>
            </a:r>
          </a:p>
        </p:txBody>
      </p:sp>
      <p:sp>
        <p:nvSpPr>
          <p:cNvPr id="120402" name="Text Box 594"/>
          <p:cNvSpPr txBox="1">
            <a:spLocks noChangeArrowheads="1"/>
          </p:cNvSpPr>
          <p:nvPr/>
        </p:nvSpPr>
        <p:spPr bwMode="auto">
          <a:xfrm>
            <a:off x="9906743" y="2030683"/>
            <a:ext cx="579438"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MN</a:t>
            </a:r>
          </a:p>
        </p:txBody>
      </p:sp>
      <p:sp>
        <p:nvSpPr>
          <p:cNvPr id="120403" name="Text Box 595"/>
          <p:cNvSpPr txBox="1">
            <a:spLocks noChangeArrowheads="1"/>
          </p:cNvSpPr>
          <p:nvPr/>
        </p:nvSpPr>
        <p:spPr bwMode="auto">
          <a:xfrm>
            <a:off x="2286743" y="3326082"/>
            <a:ext cx="1562100" cy="336550"/>
          </a:xfrm>
          <a:prstGeom prst="rect">
            <a:avLst/>
          </a:prstGeom>
          <a:noFill/>
          <a:ln w="9525">
            <a:noFill/>
            <a:miter lim="800000"/>
            <a:headEnd/>
            <a:tailEnd/>
          </a:ln>
          <a:effectLst/>
        </p:spPr>
        <p:txBody>
          <a:bodyPr wrap="none">
            <a:spAutoFit/>
          </a:bodyPr>
          <a:lstStyle/>
          <a:p>
            <a:pPr algn="l" eaLnBrk="0" hangingPunct="0"/>
            <a:r>
              <a:rPr lang="en-US" sz="1600" b="1">
                <a:latin typeface="Arial" pitchFamily="34" charset="0"/>
              </a:rPr>
              <a:t>home network</a:t>
            </a:r>
          </a:p>
        </p:txBody>
      </p:sp>
      <p:sp>
        <p:nvSpPr>
          <p:cNvPr id="120404" name="Text Box 596"/>
          <p:cNvSpPr txBox="1">
            <a:spLocks noChangeArrowheads="1"/>
          </p:cNvSpPr>
          <p:nvPr/>
        </p:nvSpPr>
        <p:spPr bwMode="auto">
          <a:xfrm>
            <a:off x="8992344" y="4011883"/>
            <a:ext cx="963613" cy="581025"/>
          </a:xfrm>
          <a:prstGeom prst="rect">
            <a:avLst/>
          </a:prstGeom>
          <a:noFill/>
          <a:ln w="9525">
            <a:noFill/>
            <a:miter lim="800000"/>
            <a:headEnd/>
            <a:tailEnd/>
          </a:ln>
          <a:effectLst/>
        </p:spPr>
        <p:txBody>
          <a:bodyPr wrap="none">
            <a:spAutoFit/>
          </a:bodyPr>
          <a:lstStyle/>
          <a:p>
            <a:pPr algn="l" eaLnBrk="0" hangingPunct="0"/>
            <a:r>
              <a:rPr lang="en-US" sz="1600" b="1">
                <a:latin typeface="Arial" pitchFamily="34" charset="0"/>
              </a:rPr>
              <a:t>foreign</a:t>
            </a:r>
          </a:p>
          <a:p>
            <a:pPr algn="l" eaLnBrk="0" hangingPunct="0"/>
            <a:r>
              <a:rPr lang="en-US" sz="1600" b="1">
                <a:latin typeface="Arial" pitchFamily="34" charset="0"/>
              </a:rPr>
              <a:t>network</a:t>
            </a:r>
          </a:p>
        </p:txBody>
      </p:sp>
      <p:sp>
        <p:nvSpPr>
          <p:cNvPr id="120407" name="Freeform 599"/>
          <p:cNvSpPr>
            <a:spLocks/>
          </p:cNvSpPr>
          <p:nvPr/>
        </p:nvSpPr>
        <p:spPr bwMode="auto">
          <a:xfrm>
            <a:off x="3810743" y="2640282"/>
            <a:ext cx="1765300" cy="3073400"/>
          </a:xfrm>
          <a:custGeom>
            <a:avLst/>
            <a:gdLst/>
            <a:ahLst/>
            <a:cxnLst>
              <a:cxn ang="0">
                <a:pos x="0" y="1920"/>
              </a:cxn>
              <a:cxn ang="0">
                <a:pos x="720" y="1824"/>
              </a:cxn>
              <a:cxn ang="0">
                <a:pos x="1056" y="1248"/>
              </a:cxn>
              <a:cxn ang="0">
                <a:pos x="1056" y="624"/>
              </a:cxn>
              <a:cxn ang="0">
                <a:pos x="864" y="192"/>
              </a:cxn>
              <a:cxn ang="0">
                <a:pos x="96" y="0"/>
              </a:cxn>
            </a:cxnLst>
            <a:rect l="0" t="0" r="r" b="b"/>
            <a:pathLst>
              <a:path w="1112" h="1936">
                <a:moveTo>
                  <a:pt x="0" y="1920"/>
                </a:moveTo>
                <a:cubicBezTo>
                  <a:pt x="272" y="1928"/>
                  <a:pt x="544" y="1936"/>
                  <a:pt x="720" y="1824"/>
                </a:cubicBezTo>
                <a:cubicBezTo>
                  <a:pt x="896" y="1712"/>
                  <a:pt x="1000" y="1448"/>
                  <a:pt x="1056" y="1248"/>
                </a:cubicBezTo>
                <a:cubicBezTo>
                  <a:pt x="1112" y="1048"/>
                  <a:pt x="1088" y="800"/>
                  <a:pt x="1056" y="624"/>
                </a:cubicBezTo>
                <a:cubicBezTo>
                  <a:pt x="1024" y="448"/>
                  <a:pt x="1024" y="296"/>
                  <a:pt x="864" y="192"/>
                </a:cubicBezTo>
                <a:cubicBezTo>
                  <a:pt x="704" y="88"/>
                  <a:pt x="400" y="44"/>
                  <a:pt x="96" y="0"/>
                </a:cubicBezTo>
              </a:path>
            </a:pathLst>
          </a:custGeom>
          <a:noFill/>
          <a:ln w="76200" cap="flat" cmpd="sng">
            <a:solidFill>
              <a:srgbClr val="0066FF"/>
            </a:solidFill>
            <a:prstDash val="solid"/>
            <a:round/>
            <a:headEnd type="none" w="med" len="med"/>
            <a:tailEnd type="triangle" w="med" len="med"/>
          </a:ln>
          <a:effectLst/>
        </p:spPr>
        <p:txBody>
          <a:bodyPr wrap="none" anchor="ctr"/>
          <a:lstStyle/>
          <a:p>
            <a:endParaRPr lang="en-US"/>
          </a:p>
        </p:txBody>
      </p:sp>
      <p:sp>
        <p:nvSpPr>
          <p:cNvPr id="120409" name="Freeform 601"/>
          <p:cNvSpPr>
            <a:spLocks/>
          </p:cNvSpPr>
          <p:nvPr/>
        </p:nvSpPr>
        <p:spPr bwMode="auto">
          <a:xfrm>
            <a:off x="7798543" y="2106882"/>
            <a:ext cx="1651000" cy="2133600"/>
          </a:xfrm>
          <a:custGeom>
            <a:avLst/>
            <a:gdLst/>
            <a:ahLst/>
            <a:cxnLst>
              <a:cxn ang="0">
                <a:pos x="32" y="1344"/>
              </a:cxn>
              <a:cxn ang="0">
                <a:pos x="32" y="720"/>
              </a:cxn>
              <a:cxn ang="0">
                <a:pos x="224" y="672"/>
              </a:cxn>
              <a:cxn ang="0">
                <a:pos x="224" y="288"/>
              </a:cxn>
              <a:cxn ang="0">
                <a:pos x="224" y="0"/>
              </a:cxn>
              <a:cxn ang="0">
                <a:pos x="1040" y="288"/>
              </a:cxn>
            </a:cxnLst>
            <a:rect l="0" t="0" r="r" b="b"/>
            <a:pathLst>
              <a:path w="1040" h="1344">
                <a:moveTo>
                  <a:pt x="32" y="1344"/>
                </a:moveTo>
                <a:cubicBezTo>
                  <a:pt x="16" y="1088"/>
                  <a:pt x="0" y="832"/>
                  <a:pt x="32" y="720"/>
                </a:cubicBezTo>
                <a:cubicBezTo>
                  <a:pt x="64" y="608"/>
                  <a:pt x="192" y="744"/>
                  <a:pt x="224" y="672"/>
                </a:cubicBezTo>
                <a:cubicBezTo>
                  <a:pt x="256" y="600"/>
                  <a:pt x="224" y="400"/>
                  <a:pt x="224" y="288"/>
                </a:cubicBezTo>
                <a:cubicBezTo>
                  <a:pt x="224" y="176"/>
                  <a:pt x="88" y="0"/>
                  <a:pt x="224" y="0"/>
                </a:cubicBezTo>
                <a:cubicBezTo>
                  <a:pt x="360" y="0"/>
                  <a:pt x="700" y="144"/>
                  <a:pt x="1040" y="288"/>
                </a:cubicBezTo>
              </a:path>
            </a:pathLst>
          </a:custGeom>
          <a:noFill/>
          <a:ln w="76200" cap="flat" cmpd="sng">
            <a:solidFill>
              <a:srgbClr val="0066FF"/>
            </a:solidFill>
            <a:prstDash val="solid"/>
            <a:round/>
            <a:headEnd type="none" w="med" len="med"/>
            <a:tailEnd type="triangle" w="med" len="med"/>
          </a:ln>
          <a:effectLst/>
        </p:spPr>
        <p:txBody>
          <a:bodyPr wrap="none" anchor="ctr"/>
          <a:lstStyle/>
          <a:p>
            <a:endParaRPr lang="en-US"/>
          </a:p>
        </p:txBody>
      </p:sp>
      <p:sp>
        <p:nvSpPr>
          <p:cNvPr id="120410" name="Text Box 602"/>
          <p:cNvSpPr txBox="1">
            <a:spLocks noChangeArrowheads="1"/>
          </p:cNvSpPr>
          <p:nvPr/>
        </p:nvSpPr>
        <p:spPr bwMode="auto">
          <a:xfrm>
            <a:off x="9297144" y="3326082"/>
            <a:ext cx="906463"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receiver</a:t>
            </a:r>
          </a:p>
        </p:txBody>
      </p:sp>
      <p:sp>
        <p:nvSpPr>
          <p:cNvPr id="120411" name="Freeform 603"/>
          <p:cNvSpPr>
            <a:spLocks/>
          </p:cNvSpPr>
          <p:nvPr/>
        </p:nvSpPr>
        <p:spPr bwMode="auto">
          <a:xfrm>
            <a:off x="4191743" y="2183082"/>
            <a:ext cx="3505200" cy="2057400"/>
          </a:xfrm>
          <a:custGeom>
            <a:avLst/>
            <a:gdLst/>
            <a:ahLst/>
            <a:cxnLst>
              <a:cxn ang="0">
                <a:pos x="0" y="0"/>
              </a:cxn>
              <a:cxn ang="0">
                <a:pos x="864" y="336"/>
              </a:cxn>
              <a:cxn ang="0">
                <a:pos x="1008" y="768"/>
              </a:cxn>
              <a:cxn ang="0">
                <a:pos x="1680" y="768"/>
              </a:cxn>
              <a:cxn ang="0">
                <a:pos x="2208" y="1296"/>
              </a:cxn>
            </a:cxnLst>
            <a:rect l="0" t="0" r="r" b="b"/>
            <a:pathLst>
              <a:path w="2208" h="1296">
                <a:moveTo>
                  <a:pt x="0" y="0"/>
                </a:moveTo>
                <a:cubicBezTo>
                  <a:pt x="348" y="104"/>
                  <a:pt x="696" y="208"/>
                  <a:pt x="864" y="336"/>
                </a:cubicBezTo>
                <a:cubicBezTo>
                  <a:pt x="1032" y="464"/>
                  <a:pt x="872" y="696"/>
                  <a:pt x="1008" y="768"/>
                </a:cubicBezTo>
                <a:cubicBezTo>
                  <a:pt x="1144" y="840"/>
                  <a:pt x="1480" y="680"/>
                  <a:pt x="1680" y="768"/>
                </a:cubicBezTo>
                <a:cubicBezTo>
                  <a:pt x="1880" y="856"/>
                  <a:pt x="2044" y="1076"/>
                  <a:pt x="2208" y="1296"/>
                </a:cubicBezTo>
              </a:path>
            </a:pathLst>
          </a:custGeom>
          <a:noFill/>
          <a:ln w="76200" cap="flat" cmpd="sng">
            <a:solidFill>
              <a:srgbClr val="FF0000"/>
            </a:solidFill>
            <a:prstDash val="solid"/>
            <a:round/>
            <a:headEnd type="none" w="med" len="med"/>
            <a:tailEnd type="none" w="med" len="med"/>
          </a:ln>
          <a:effectLst/>
        </p:spPr>
        <p:txBody>
          <a:bodyPr wrap="none" anchor="ctr"/>
          <a:lstStyle/>
          <a:p>
            <a:endParaRPr lang="en-US"/>
          </a:p>
        </p:txBody>
      </p:sp>
      <p:sp>
        <p:nvSpPr>
          <p:cNvPr id="120412" name="Freeform 604"/>
          <p:cNvSpPr>
            <a:spLocks/>
          </p:cNvSpPr>
          <p:nvPr/>
        </p:nvSpPr>
        <p:spPr bwMode="auto">
          <a:xfrm>
            <a:off x="4039343" y="2335482"/>
            <a:ext cx="3505200" cy="2057400"/>
          </a:xfrm>
          <a:custGeom>
            <a:avLst/>
            <a:gdLst/>
            <a:ahLst/>
            <a:cxnLst>
              <a:cxn ang="0">
                <a:pos x="0" y="0"/>
              </a:cxn>
              <a:cxn ang="0">
                <a:pos x="864" y="336"/>
              </a:cxn>
              <a:cxn ang="0">
                <a:pos x="1008" y="768"/>
              </a:cxn>
              <a:cxn ang="0">
                <a:pos x="1680" y="768"/>
              </a:cxn>
              <a:cxn ang="0">
                <a:pos x="2208" y="1296"/>
              </a:cxn>
            </a:cxnLst>
            <a:rect l="0" t="0" r="r" b="b"/>
            <a:pathLst>
              <a:path w="2208" h="1296">
                <a:moveTo>
                  <a:pt x="0" y="0"/>
                </a:moveTo>
                <a:cubicBezTo>
                  <a:pt x="348" y="104"/>
                  <a:pt x="696" y="208"/>
                  <a:pt x="864" y="336"/>
                </a:cubicBezTo>
                <a:cubicBezTo>
                  <a:pt x="1032" y="464"/>
                  <a:pt x="872" y="696"/>
                  <a:pt x="1008" y="768"/>
                </a:cubicBezTo>
                <a:cubicBezTo>
                  <a:pt x="1144" y="840"/>
                  <a:pt x="1480" y="680"/>
                  <a:pt x="1680" y="768"/>
                </a:cubicBezTo>
                <a:cubicBezTo>
                  <a:pt x="1880" y="856"/>
                  <a:pt x="2044" y="1076"/>
                  <a:pt x="2208" y="1296"/>
                </a:cubicBezTo>
              </a:path>
            </a:pathLst>
          </a:custGeom>
          <a:noFill/>
          <a:ln w="76200" cap="flat" cmpd="sng">
            <a:solidFill>
              <a:srgbClr val="FF0000"/>
            </a:solidFill>
            <a:prstDash val="solid"/>
            <a:round/>
            <a:headEnd type="none" w="med" len="med"/>
            <a:tailEnd type="none" w="med" len="med"/>
          </a:ln>
          <a:effectLst/>
        </p:spPr>
        <p:txBody>
          <a:bodyPr wrap="none" anchor="ctr"/>
          <a:lstStyle/>
          <a:p>
            <a:endParaRPr lang="en-US"/>
          </a:p>
        </p:txBody>
      </p:sp>
      <p:sp>
        <p:nvSpPr>
          <p:cNvPr id="120408" name="Freeform 600"/>
          <p:cNvSpPr>
            <a:spLocks/>
          </p:cNvSpPr>
          <p:nvPr/>
        </p:nvSpPr>
        <p:spPr bwMode="auto">
          <a:xfrm>
            <a:off x="4115543" y="2259282"/>
            <a:ext cx="3505200" cy="2057400"/>
          </a:xfrm>
          <a:custGeom>
            <a:avLst/>
            <a:gdLst/>
            <a:ahLst/>
            <a:cxnLst>
              <a:cxn ang="0">
                <a:pos x="0" y="0"/>
              </a:cxn>
              <a:cxn ang="0">
                <a:pos x="864" y="336"/>
              </a:cxn>
              <a:cxn ang="0">
                <a:pos x="1008" y="768"/>
              </a:cxn>
              <a:cxn ang="0">
                <a:pos x="1680" y="768"/>
              </a:cxn>
              <a:cxn ang="0">
                <a:pos x="2208" y="1296"/>
              </a:cxn>
            </a:cxnLst>
            <a:rect l="0" t="0" r="r" b="b"/>
            <a:pathLst>
              <a:path w="2208" h="1296">
                <a:moveTo>
                  <a:pt x="0" y="0"/>
                </a:moveTo>
                <a:cubicBezTo>
                  <a:pt x="348" y="104"/>
                  <a:pt x="696" y="208"/>
                  <a:pt x="864" y="336"/>
                </a:cubicBezTo>
                <a:cubicBezTo>
                  <a:pt x="1032" y="464"/>
                  <a:pt x="872" y="696"/>
                  <a:pt x="1008" y="768"/>
                </a:cubicBezTo>
                <a:cubicBezTo>
                  <a:pt x="1144" y="840"/>
                  <a:pt x="1480" y="680"/>
                  <a:pt x="1680" y="768"/>
                </a:cubicBezTo>
                <a:cubicBezTo>
                  <a:pt x="1880" y="856"/>
                  <a:pt x="2044" y="1076"/>
                  <a:pt x="2208" y="1296"/>
                </a:cubicBezTo>
              </a:path>
            </a:pathLst>
          </a:custGeom>
          <a:noFill/>
          <a:ln w="76200" cap="flat" cmpd="sng">
            <a:solidFill>
              <a:srgbClr val="0066FF"/>
            </a:solidFill>
            <a:prstDash val="solid"/>
            <a:round/>
            <a:headEnd type="none" w="med" len="med"/>
            <a:tailEnd type="triangle" w="med" len="med"/>
          </a:ln>
          <a:effectLst/>
        </p:spPr>
        <p:txBody>
          <a:bodyPr wrap="none" anchor="ctr"/>
          <a:lstStyle/>
          <a:p>
            <a:endParaRPr lang="en-US"/>
          </a:p>
        </p:txBody>
      </p:sp>
      <p:sp>
        <p:nvSpPr>
          <p:cNvPr id="120413" name="Text Box 605"/>
          <p:cNvSpPr txBox="1">
            <a:spLocks noChangeArrowheads="1"/>
          </p:cNvSpPr>
          <p:nvPr/>
        </p:nvSpPr>
        <p:spPr bwMode="auto">
          <a:xfrm>
            <a:off x="3871069" y="5194569"/>
            <a:ext cx="354013" cy="457200"/>
          </a:xfrm>
          <a:prstGeom prst="rect">
            <a:avLst/>
          </a:prstGeom>
          <a:noFill/>
          <a:ln w="9525">
            <a:noFill/>
            <a:miter lim="800000"/>
            <a:headEnd/>
            <a:tailEnd/>
          </a:ln>
          <a:effectLst/>
        </p:spPr>
        <p:txBody>
          <a:bodyPr wrap="none">
            <a:spAutoFit/>
          </a:bodyPr>
          <a:lstStyle/>
          <a:p>
            <a:pPr algn="l" eaLnBrk="0" hangingPunct="0"/>
            <a:r>
              <a:rPr lang="en-US" sz="2400" b="1">
                <a:solidFill>
                  <a:srgbClr val="0066FF"/>
                </a:solidFill>
                <a:latin typeface="Arial" pitchFamily="34" charset="0"/>
              </a:rPr>
              <a:t>1</a:t>
            </a:r>
          </a:p>
        </p:txBody>
      </p:sp>
      <p:sp>
        <p:nvSpPr>
          <p:cNvPr id="120414" name="Text Box 606"/>
          <p:cNvSpPr txBox="1">
            <a:spLocks noChangeArrowheads="1"/>
          </p:cNvSpPr>
          <p:nvPr/>
        </p:nvSpPr>
        <p:spPr bwMode="auto">
          <a:xfrm>
            <a:off x="4344144" y="1802082"/>
            <a:ext cx="354013" cy="457200"/>
          </a:xfrm>
          <a:prstGeom prst="rect">
            <a:avLst/>
          </a:prstGeom>
          <a:noFill/>
          <a:ln w="9525">
            <a:noFill/>
            <a:miter lim="800000"/>
            <a:headEnd/>
            <a:tailEnd/>
          </a:ln>
          <a:effectLst/>
        </p:spPr>
        <p:txBody>
          <a:bodyPr wrap="none">
            <a:spAutoFit/>
          </a:bodyPr>
          <a:lstStyle/>
          <a:p>
            <a:pPr algn="l" eaLnBrk="0" hangingPunct="0"/>
            <a:r>
              <a:rPr lang="en-US" sz="2400" b="1">
                <a:solidFill>
                  <a:srgbClr val="0066FF"/>
                </a:solidFill>
                <a:latin typeface="Arial" pitchFamily="34" charset="0"/>
              </a:rPr>
              <a:t>2</a:t>
            </a:r>
          </a:p>
        </p:txBody>
      </p:sp>
      <p:sp>
        <p:nvSpPr>
          <p:cNvPr id="120415" name="Text Box 607"/>
          <p:cNvSpPr txBox="1">
            <a:spLocks noChangeArrowheads="1"/>
          </p:cNvSpPr>
          <p:nvPr/>
        </p:nvSpPr>
        <p:spPr bwMode="auto">
          <a:xfrm>
            <a:off x="7468344" y="3326082"/>
            <a:ext cx="354013" cy="457200"/>
          </a:xfrm>
          <a:prstGeom prst="rect">
            <a:avLst/>
          </a:prstGeom>
          <a:noFill/>
          <a:ln w="9525">
            <a:noFill/>
            <a:miter lim="800000"/>
            <a:headEnd/>
            <a:tailEnd/>
          </a:ln>
          <a:effectLst/>
        </p:spPr>
        <p:txBody>
          <a:bodyPr wrap="none">
            <a:spAutoFit/>
          </a:bodyPr>
          <a:lstStyle/>
          <a:p>
            <a:pPr algn="l" eaLnBrk="0" hangingPunct="0"/>
            <a:r>
              <a:rPr lang="en-US" sz="2400" b="1">
                <a:solidFill>
                  <a:srgbClr val="0066FF"/>
                </a:solidFill>
                <a:latin typeface="Arial" pitchFamily="34" charset="0"/>
              </a:rPr>
              <a:t>3</a:t>
            </a:r>
          </a:p>
        </p:txBody>
      </p:sp>
      <p:sp>
        <p:nvSpPr>
          <p:cNvPr id="120416" name="Text Box 608"/>
          <p:cNvSpPr txBox="1">
            <a:spLocks noChangeArrowheads="1"/>
          </p:cNvSpPr>
          <p:nvPr/>
        </p:nvSpPr>
        <p:spPr bwMode="auto">
          <a:xfrm>
            <a:off x="6293593" y="4850082"/>
            <a:ext cx="4375150" cy="1739900"/>
          </a:xfrm>
          <a:prstGeom prst="rect">
            <a:avLst/>
          </a:prstGeom>
          <a:noFill/>
          <a:ln w="9525">
            <a:noFill/>
            <a:miter lim="800000"/>
            <a:headEnd/>
            <a:tailEnd/>
          </a:ln>
          <a:effectLst/>
        </p:spPr>
        <p:txBody>
          <a:bodyPr wrap="none">
            <a:spAutoFit/>
          </a:bodyPr>
          <a:lstStyle/>
          <a:p>
            <a:pPr algn="l" eaLnBrk="0" hangingPunct="0"/>
            <a:r>
              <a:rPr lang="en-US">
                <a:latin typeface="Arial" pitchFamily="34" charset="0"/>
              </a:rPr>
              <a:t>1. Sender sends to the IP address of MN,</a:t>
            </a:r>
          </a:p>
          <a:p>
            <a:pPr algn="l" eaLnBrk="0" hangingPunct="0"/>
            <a:r>
              <a:rPr lang="en-US">
                <a:latin typeface="Arial" pitchFamily="34" charset="0"/>
              </a:rPr>
              <a:t>    HA intercepts packet (proxy ARP)</a:t>
            </a:r>
          </a:p>
          <a:p>
            <a:pPr algn="l" eaLnBrk="0" hangingPunct="0"/>
            <a:r>
              <a:rPr lang="en-US">
                <a:latin typeface="Arial" pitchFamily="34" charset="0"/>
              </a:rPr>
              <a:t>2. HA tunnels packet to COA, here FA, </a:t>
            </a:r>
          </a:p>
          <a:p>
            <a:pPr algn="l" eaLnBrk="0" hangingPunct="0"/>
            <a:r>
              <a:rPr lang="en-US">
                <a:latin typeface="Arial" pitchFamily="34" charset="0"/>
              </a:rPr>
              <a:t>    by encapsulation</a:t>
            </a:r>
          </a:p>
          <a:p>
            <a:pPr algn="l" eaLnBrk="0" hangingPunct="0"/>
            <a:r>
              <a:rPr lang="en-US">
                <a:latin typeface="Arial" pitchFamily="34" charset="0"/>
              </a:rPr>
              <a:t>3. FA forwards the packet </a:t>
            </a:r>
            <a:br>
              <a:rPr lang="en-US">
                <a:latin typeface="Arial" pitchFamily="34" charset="0"/>
              </a:rPr>
            </a:br>
            <a:r>
              <a:rPr lang="en-US">
                <a:latin typeface="Arial" pitchFamily="34" charset="0"/>
              </a:rPr>
              <a:t>    to the MN</a:t>
            </a:r>
          </a:p>
        </p:txBody>
      </p:sp>
      <p:sp>
        <p:nvSpPr>
          <p:cNvPr id="120418" name="Text Box 610"/>
          <p:cNvSpPr txBox="1">
            <a:spLocks noChangeArrowheads="1"/>
          </p:cNvSpPr>
          <p:nvPr/>
        </p:nvSpPr>
        <p:spPr bwMode="auto">
          <a:xfrm>
            <a:off x="2439143" y="5459683"/>
            <a:ext cx="552450"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CN</a:t>
            </a:r>
          </a:p>
        </p:txBody>
      </p:sp>
      <p:pic>
        <p:nvPicPr>
          <p:cNvPr id="120420" name="Picture 612" descr="j0235962"/>
          <p:cNvPicPr>
            <a:picLocks noChangeAspect="1" noChangeArrowheads="1"/>
          </p:cNvPicPr>
          <p:nvPr/>
        </p:nvPicPr>
        <p:blipFill>
          <a:blip r:embed="rId10" cstate="print"/>
          <a:srcRect/>
          <a:stretch>
            <a:fillRect/>
          </a:stretch>
        </p:blipFill>
        <p:spPr bwMode="auto">
          <a:xfrm>
            <a:off x="9057431" y="2279919"/>
            <a:ext cx="1071562" cy="1081088"/>
          </a:xfrm>
          <a:prstGeom prst="rect">
            <a:avLst/>
          </a:prstGeom>
          <a:noFill/>
        </p:spPr>
      </p:pic>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Tasks</a:t>
            </a:r>
            <a:endParaRPr lang="en-US" dirty="0"/>
          </a:p>
        </p:txBody>
      </p:sp>
      <p:sp>
        <p:nvSpPr>
          <p:cNvPr id="3" name="Content Placeholder 2"/>
          <p:cNvSpPr>
            <a:spLocks noGrp="1"/>
          </p:cNvSpPr>
          <p:nvPr>
            <p:ph idx="1"/>
          </p:nvPr>
        </p:nvSpPr>
        <p:spPr/>
        <p:txBody>
          <a:bodyPr/>
          <a:lstStyle/>
          <a:p>
            <a:pPr lvl="1"/>
            <a:r>
              <a:rPr lang="en-US" dirty="0" smtClean="0"/>
              <a:t>Think of mobile and wireless communications – what are specific challenges of WSNs or IoT in general?</a:t>
            </a:r>
          </a:p>
          <a:p>
            <a:pPr lvl="1"/>
            <a:r>
              <a:rPr lang="en-US" dirty="0" smtClean="0"/>
              <a:t>Which problems arise using the classical Internet protocols together with e.g. 802.15.4/ZigBee? </a:t>
            </a:r>
          </a:p>
          <a:p>
            <a:pPr lvl="1"/>
            <a:endParaRPr lang="en-US" dirty="0" smtClean="0"/>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2237279350"/>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mtClean="0"/>
              <a:t>The Transport Layer</a:t>
            </a:r>
            <a:endParaRPr lang="en-US" dirty="0" smtClean="0"/>
          </a:p>
        </p:txBody>
      </p:sp>
      <p:sp>
        <p:nvSpPr>
          <p:cNvPr id="10244" name="Rectangle 3"/>
          <p:cNvSpPr>
            <a:spLocks noGrp="1" noChangeArrowheads="1"/>
          </p:cNvSpPr>
          <p:nvPr>
            <p:ph sz="half" idx="1"/>
          </p:nvPr>
        </p:nvSpPr>
        <p:spPr/>
        <p:txBody>
          <a:bodyPr>
            <a:normAutofit fontScale="92500" lnSpcReduction="20000"/>
          </a:bodyPr>
          <a:lstStyle/>
          <a:p>
            <a:r>
              <a:rPr lang="en-US" dirty="0" smtClean="0"/>
              <a:t>Example: HTTP (used by web services) typically uses TCP</a:t>
            </a:r>
          </a:p>
          <a:p>
            <a:pPr lvl="1"/>
            <a:r>
              <a:rPr lang="en-US" dirty="0" smtClean="0"/>
              <a:t>Reliable transport between client and server required</a:t>
            </a:r>
          </a:p>
          <a:p>
            <a:endParaRPr lang="en-US" dirty="0" smtClean="0"/>
          </a:p>
          <a:p>
            <a:r>
              <a:rPr lang="en-US" dirty="0" smtClean="0"/>
              <a:t>TCP</a:t>
            </a:r>
          </a:p>
          <a:p>
            <a:pPr lvl="1"/>
            <a:r>
              <a:rPr lang="en-US" dirty="0" smtClean="0"/>
              <a:t>Steam oriented, not transaction oriented</a:t>
            </a:r>
          </a:p>
          <a:p>
            <a:pPr lvl="1"/>
            <a:r>
              <a:rPr lang="en-US" dirty="0" smtClean="0"/>
              <a:t>Network friendly: time-out </a:t>
            </a:r>
            <a:br>
              <a:rPr lang="en-US" dirty="0" smtClean="0"/>
            </a:br>
            <a:r>
              <a:rPr lang="en-US" dirty="0" smtClean="0">
                <a:sym typeface="Wingdings" pitchFamily="2" charset="2"/>
              </a:rPr>
              <a:t></a:t>
            </a:r>
            <a:r>
              <a:rPr lang="en-US" dirty="0" smtClean="0"/>
              <a:t> congestion </a:t>
            </a:r>
            <a:br>
              <a:rPr lang="en-US" dirty="0" smtClean="0"/>
            </a:br>
            <a:r>
              <a:rPr lang="en-US" dirty="0" smtClean="0">
                <a:sym typeface="Wingdings" pitchFamily="2" charset="2"/>
              </a:rPr>
              <a:t></a:t>
            </a:r>
            <a:r>
              <a:rPr lang="en-US" dirty="0" smtClean="0"/>
              <a:t> slow down transmission</a:t>
            </a:r>
          </a:p>
          <a:p>
            <a:endParaRPr lang="en-US" dirty="0" smtClean="0"/>
          </a:p>
          <a:p>
            <a:r>
              <a:rPr lang="en-US" dirty="0" smtClean="0"/>
              <a:t>Well known – TCP guesses quite often wrong in wireless and mobile networks</a:t>
            </a:r>
          </a:p>
          <a:p>
            <a:pPr lvl="1"/>
            <a:r>
              <a:rPr lang="en-US" dirty="0" smtClean="0"/>
              <a:t>Packet loss due to transmission errors</a:t>
            </a:r>
          </a:p>
          <a:p>
            <a:pPr lvl="1"/>
            <a:r>
              <a:rPr lang="en-US" dirty="0" smtClean="0"/>
              <a:t>Packet loss due to change of network</a:t>
            </a:r>
          </a:p>
          <a:p>
            <a:endParaRPr lang="en-US" dirty="0" smtClean="0"/>
          </a:p>
          <a:p>
            <a:r>
              <a:rPr lang="en-US" dirty="0" smtClean="0"/>
              <a:t>Result</a:t>
            </a:r>
          </a:p>
          <a:p>
            <a:pPr lvl="1"/>
            <a:r>
              <a:rPr lang="en-US" dirty="0" smtClean="0"/>
              <a:t>Severe performance degradation</a:t>
            </a:r>
            <a:endParaRPr lang="en-US" dirty="0"/>
          </a:p>
        </p:txBody>
      </p:sp>
      <p:sp>
        <p:nvSpPr>
          <p:cNvPr id="10242" name="Fußzeilenplatzhalter 4"/>
          <p:cNvSpPr>
            <a:spLocks noGrp="1"/>
          </p:cNvSpPr>
          <p:nvPr>
            <p:ph type="ftr" sz="quarter" idx="10"/>
          </p:nvPr>
        </p:nvSpPr>
        <p:spPr/>
        <p:txBody>
          <a:bodyPr/>
          <a:lstStyle/>
          <a:p>
            <a:r>
              <a:rPr lang="en-US" smtClean="0"/>
              <a:t>Prof. Dr.-Ing. Jochen H. Schiller      www.jochenschiller.de       Mobile Communications</a:t>
            </a:r>
            <a:endParaRPr lang="en-US" dirty="0"/>
          </a:p>
        </p:txBody>
      </p:sp>
      <p:sp>
        <p:nvSpPr>
          <p:cNvPr id="10245" name="Text Box 4"/>
          <p:cNvSpPr txBox="1">
            <a:spLocks noChangeArrowheads="1"/>
          </p:cNvSpPr>
          <p:nvPr/>
        </p:nvSpPr>
        <p:spPr bwMode="auto">
          <a:xfrm>
            <a:off x="6689204" y="1830588"/>
            <a:ext cx="768350" cy="366712"/>
          </a:xfrm>
          <a:prstGeom prst="rect">
            <a:avLst/>
          </a:prstGeom>
          <a:noFill/>
          <a:ln w="25400">
            <a:noFill/>
            <a:miter lim="800000"/>
            <a:headEnd/>
            <a:tailEnd/>
          </a:ln>
        </p:spPr>
        <p:txBody>
          <a:bodyPr wrap="none">
            <a:spAutoFit/>
          </a:bodyPr>
          <a:lstStyle/>
          <a:p>
            <a:pPr algn="l" eaLnBrk="0" hangingPunct="0"/>
            <a:r>
              <a:rPr lang="de-DE">
                <a:latin typeface="+mn-lt"/>
              </a:rPr>
              <a:t>Client</a:t>
            </a:r>
            <a:endParaRPr lang="en-US">
              <a:latin typeface="+mn-lt"/>
            </a:endParaRPr>
          </a:p>
        </p:txBody>
      </p:sp>
      <p:sp>
        <p:nvSpPr>
          <p:cNvPr id="10246" name="Text Box 5"/>
          <p:cNvSpPr txBox="1">
            <a:spLocks noChangeArrowheads="1"/>
          </p:cNvSpPr>
          <p:nvPr/>
        </p:nvSpPr>
        <p:spPr bwMode="auto">
          <a:xfrm>
            <a:off x="9418117" y="1830588"/>
            <a:ext cx="864339" cy="369332"/>
          </a:xfrm>
          <a:prstGeom prst="rect">
            <a:avLst/>
          </a:prstGeom>
          <a:noFill/>
          <a:ln w="25400">
            <a:noFill/>
            <a:miter lim="800000"/>
            <a:headEnd/>
            <a:tailEnd/>
          </a:ln>
        </p:spPr>
        <p:txBody>
          <a:bodyPr wrap="none">
            <a:spAutoFit/>
          </a:bodyPr>
          <a:lstStyle/>
          <a:p>
            <a:pPr algn="l" eaLnBrk="0" hangingPunct="0"/>
            <a:r>
              <a:rPr lang="de-DE">
                <a:latin typeface="+mn-lt"/>
              </a:rPr>
              <a:t>Server</a:t>
            </a:r>
            <a:endParaRPr lang="en-US">
              <a:latin typeface="+mn-lt"/>
            </a:endParaRPr>
          </a:p>
        </p:txBody>
      </p:sp>
      <p:sp>
        <p:nvSpPr>
          <p:cNvPr id="10247" name="AutoShape 6"/>
          <p:cNvSpPr>
            <a:spLocks/>
          </p:cNvSpPr>
          <p:nvPr/>
        </p:nvSpPr>
        <p:spPr bwMode="auto">
          <a:xfrm>
            <a:off x="9899129" y="2263976"/>
            <a:ext cx="241300" cy="1223963"/>
          </a:xfrm>
          <a:prstGeom prst="rightBrace">
            <a:avLst>
              <a:gd name="adj1" fmla="val 42270"/>
              <a:gd name="adj2" fmla="val 50000"/>
            </a:avLst>
          </a:prstGeom>
          <a:noFill/>
          <a:ln w="25400">
            <a:solidFill>
              <a:schemeClr val="tx1"/>
            </a:solidFill>
            <a:round/>
            <a:headEnd/>
            <a:tailEnd/>
          </a:ln>
        </p:spPr>
        <p:txBody>
          <a:bodyPr wrap="none" anchor="ctr"/>
          <a:lstStyle/>
          <a:p>
            <a:endParaRPr lang="en-US">
              <a:latin typeface="+mn-lt"/>
            </a:endParaRPr>
          </a:p>
        </p:txBody>
      </p:sp>
      <p:sp>
        <p:nvSpPr>
          <p:cNvPr id="10248" name="Text Box 7"/>
          <p:cNvSpPr txBox="1">
            <a:spLocks noChangeArrowheads="1"/>
          </p:cNvSpPr>
          <p:nvPr/>
        </p:nvSpPr>
        <p:spPr bwMode="auto">
          <a:xfrm>
            <a:off x="10061055" y="2551314"/>
            <a:ext cx="1209675" cy="581025"/>
          </a:xfrm>
          <a:prstGeom prst="rect">
            <a:avLst/>
          </a:prstGeom>
          <a:noFill/>
          <a:ln w="25400">
            <a:noFill/>
            <a:miter lim="800000"/>
            <a:headEnd/>
            <a:tailEnd/>
          </a:ln>
        </p:spPr>
        <p:txBody>
          <a:bodyPr wrap="none">
            <a:spAutoFit/>
          </a:bodyPr>
          <a:lstStyle/>
          <a:p>
            <a:pPr algn="l" eaLnBrk="0" hangingPunct="0"/>
            <a:r>
              <a:rPr lang="de-DE" sz="1600">
                <a:latin typeface="+mn-lt"/>
              </a:rPr>
              <a:t>Connection</a:t>
            </a:r>
          </a:p>
          <a:p>
            <a:pPr algn="l" eaLnBrk="0" hangingPunct="0"/>
            <a:r>
              <a:rPr lang="de-DE" sz="1600">
                <a:latin typeface="+mn-lt"/>
              </a:rPr>
              <a:t>setup</a:t>
            </a:r>
            <a:endParaRPr lang="en-US" sz="1600">
              <a:latin typeface="+mn-lt"/>
            </a:endParaRPr>
          </a:p>
        </p:txBody>
      </p:sp>
      <p:sp>
        <p:nvSpPr>
          <p:cNvPr id="10249" name="AutoShape 8"/>
          <p:cNvSpPr>
            <a:spLocks/>
          </p:cNvSpPr>
          <p:nvPr/>
        </p:nvSpPr>
        <p:spPr bwMode="auto">
          <a:xfrm>
            <a:off x="9899129" y="3560964"/>
            <a:ext cx="241300" cy="935037"/>
          </a:xfrm>
          <a:prstGeom prst="rightBrace">
            <a:avLst>
              <a:gd name="adj1" fmla="val 32292"/>
              <a:gd name="adj2" fmla="val 50000"/>
            </a:avLst>
          </a:prstGeom>
          <a:noFill/>
          <a:ln w="25400">
            <a:solidFill>
              <a:schemeClr val="tx1"/>
            </a:solidFill>
            <a:round/>
            <a:headEnd/>
            <a:tailEnd/>
          </a:ln>
        </p:spPr>
        <p:txBody>
          <a:bodyPr wrap="none" anchor="ctr"/>
          <a:lstStyle/>
          <a:p>
            <a:endParaRPr lang="en-US">
              <a:latin typeface="+mn-lt"/>
            </a:endParaRPr>
          </a:p>
        </p:txBody>
      </p:sp>
      <p:sp>
        <p:nvSpPr>
          <p:cNvPr id="10250" name="Text Box 9"/>
          <p:cNvSpPr txBox="1">
            <a:spLocks noChangeArrowheads="1"/>
          </p:cNvSpPr>
          <p:nvPr/>
        </p:nvSpPr>
        <p:spPr bwMode="auto">
          <a:xfrm>
            <a:off x="10061055" y="3775276"/>
            <a:ext cx="1323975" cy="581025"/>
          </a:xfrm>
          <a:prstGeom prst="rect">
            <a:avLst/>
          </a:prstGeom>
          <a:noFill/>
          <a:ln w="25400">
            <a:noFill/>
            <a:miter lim="800000"/>
            <a:headEnd/>
            <a:tailEnd/>
          </a:ln>
        </p:spPr>
        <p:txBody>
          <a:bodyPr wrap="none">
            <a:spAutoFit/>
          </a:bodyPr>
          <a:lstStyle/>
          <a:p>
            <a:pPr algn="l" eaLnBrk="0" hangingPunct="0"/>
            <a:r>
              <a:rPr lang="de-DE" sz="1600">
                <a:latin typeface="+mn-lt"/>
              </a:rPr>
              <a:t>Data</a:t>
            </a:r>
          </a:p>
          <a:p>
            <a:pPr algn="l" eaLnBrk="0" hangingPunct="0"/>
            <a:r>
              <a:rPr lang="de-DE" sz="1600">
                <a:latin typeface="+mn-lt"/>
              </a:rPr>
              <a:t>transmission</a:t>
            </a:r>
            <a:endParaRPr lang="en-US" sz="1600">
              <a:latin typeface="+mn-lt"/>
            </a:endParaRPr>
          </a:p>
        </p:txBody>
      </p:sp>
      <p:sp>
        <p:nvSpPr>
          <p:cNvPr id="10251" name="Text Box 10"/>
          <p:cNvSpPr txBox="1">
            <a:spLocks noChangeArrowheads="1"/>
          </p:cNvSpPr>
          <p:nvPr/>
        </p:nvSpPr>
        <p:spPr bwMode="auto">
          <a:xfrm>
            <a:off x="10073755" y="5073851"/>
            <a:ext cx="1209675" cy="581025"/>
          </a:xfrm>
          <a:prstGeom prst="rect">
            <a:avLst/>
          </a:prstGeom>
          <a:noFill/>
          <a:ln w="25400">
            <a:noFill/>
            <a:miter lim="800000"/>
            <a:headEnd/>
            <a:tailEnd/>
          </a:ln>
        </p:spPr>
        <p:txBody>
          <a:bodyPr wrap="none">
            <a:spAutoFit/>
          </a:bodyPr>
          <a:lstStyle/>
          <a:p>
            <a:pPr algn="l" eaLnBrk="0" hangingPunct="0"/>
            <a:r>
              <a:rPr lang="de-DE" sz="1600">
                <a:latin typeface="+mn-lt"/>
              </a:rPr>
              <a:t>Connection</a:t>
            </a:r>
          </a:p>
          <a:p>
            <a:pPr algn="l" eaLnBrk="0" hangingPunct="0"/>
            <a:r>
              <a:rPr lang="de-DE" sz="1600">
                <a:latin typeface="+mn-lt"/>
              </a:rPr>
              <a:t>release</a:t>
            </a:r>
            <a:endParaRPr lang="en-US" sz="1600">
              <a:latin typeface="+mn-lt"/>
            </a:endParaRPr>
          </a:p>
        </p:txBody>
      </p:sp>
      <p:sp>
        <p:nvSpPr>
          <p:cNvPr id="10252" name="Line 11"/>
          <p:cNvSpPr>
            <a:spLocks noChangeShapeType="1"/>
          </p:cNvSpPr>
          <p:nvPr/>
        </p:nvSpPr>
        <p:spPr bwMode="auto">
          <a:xfrm>
            <a:off x="7032104" y="2263976"/>
            <a:ext cx="0" cy="3457575"/>
          </a:xfrm>
          <a:prstGeom prst="line">
            <a:avLst/>
          </a:prstGeom>
          <a:noFill/>
          <a:ln w="25400">
            <a:solidFill>
              <a:schemeClr val="tx1"/>
            </a:solidFill>
            <a:round/>
            <a:headEnd/>
            <a:tailEnd type="triangle" w="med" len="med"/>
          </a:ln>
        </p:spPr>
        <p:txBody>
          <a:bodyPr/>
          <a:lstStyle/>
          <a:p>
            <a:endParaRPr lang="en-US">
              <a:latin typeface="+mn-lt"/>
            </a:endParaRPr>
          </a:p>
        </p:txBody>
      </p:sp>
      <p:sp>
        <p:nvSpPr>
          <p:cNvPr id="10253" name="Line 12"/>
          <p:cNvSpPr>
            <a:spLocks noChangeShapeType="1"/>
          </p:cNvSpPr>
          <p:nvPr/>
        </p:nvSpPr>
        <p:spPr bwMode="auto">
          <a:xfrm>
            <a:off x="9807054" y="2263976"/>
            <a:ext cx="0" cy="3457575"/>
          </a:xfrm>
          <a:prstGeom prst="line">
            <a:avLst/>
          </a:prstGeom>
          <a:noFill/>
          <a:ln w="25400">
            <a:solidFill>
              <a:schemeClr val="tx1"/>
            </a:solidFill>
            <a:round/>
            <a:headEnd/>
            <a:tailEnd type="triangle" w="med" len="med"/>
          </a:ln>
        </p:spPr>
        <p:txBody>
          <a:bodyPr/>
          <a:lstStyle/>
          <a:p>
            <a:endParaRPr lang="en-US">
              <a:latin typeface="+mn-lt"/>
            </a:endParaRPr>
          </a:p>
        </p:txBody>
      </p:sp>
      <p:sp>
        <p:nvSpPr>
          <p:cNvPr id="10254" name="Line 13"/>
          <p:cNvSpPr>
            <a:spLocks noChangeShapeType="1"/>
          </p:cNvSpPr>
          <p:nvPr/>
        </p:nvSpPr>
        <p:spPr bwMode="auto">
          <a:xfrm>
            <a:off x="7032104" y="2337000"/>
            <a:ext cx="2774950" cy="71438"/>
          </a:xfrm>
          <a:prstGeom prst="line">
            <a:avLst/>
          </a:prstGeom>
          <a:noFill/>
          <a:ln w="25400">
            <a:solidFill>
              <a:schemeClr val="tx1"/>
            </a:solidFill>
            <a:round/>
            <a:headEnd/>
            <a:tailEnd type="triangle" w="med" len="med"/>
          </a:ln>
        </p:spPr>
        <p:txBody>
          <a:bodyPr/>
          <a:lstStyle/>
          <a:p>
            <a:endParaRPr lang="en-US">
              <a:latin typeface="+mn-lt"/>
            </a:endParaRPr>
          </a:p>
        </p:txBody>
      </p:sp>
      <p:sp>
        <p:nvSpPr>
          <p:cNvPr id="10255" name="Line 14"/>
          <p:cNvSpPr>
            <a:spLocks noChangeShapeType="1"/>
          </p:cNvSpPr>
          <p:nvPr/>
        </p:nvSpPr>
        <p:spPr bwMode="auto">
          <a:xfrm flipH="1">
            <a:off x="7032104" y="2768801"/>
            <a:ext cx="2774950" cy="144463"/>
          </a:xfrm>
          <a:prstGeom prst="line">
            <a:avLst/>
          </a:prstGeom>
          <a:noFill/>
          <a:ln w="25400">
            <a:solidFill>
              <a:schemeClr val="tx1"/>
            </a:solidFill>
            <a:round/>
            <a:headEnd/>
            <a:tailEnd type="triangle" w="med" len="med"/>
          </a:ln>
        </p:spPr>
        <p:txBody>
          <a:bodyPr/>
          <a:lstStyle/>
          <a:p>
            <a:endParaRPr lang="en-US">
              <a:latin typeface="+mn-lt"/>
            </a:endParaRPr>
          </a:p>
        </p:txBody>
      </p:sp>
      <p:sp>
        <p:nvSpPr>
          <p:cNvPr id="10256" name="Text Box 15"/>
          <p:cNvSpPr txBox="1">
            <a:spLocks noChangeArrowheads="1"/>
          </p:cNvSpPr>
          <p:nvPr/>
        </p:nvSpPr>
        <p:spPr bwMode="auto">
          <a:xfrm>
            <a:off x="7841730" y="2046488"/>
            <a:ext cx="1062037" cy="336550"/>
          </a:xfrm>
          <a:prstGeom prst="rect">
            <a:avLst/>
          </a:prstGeom>
          <a:noFill/>
          <a:ln w="25400">
            <a:noFill/>
            <a:miter lim="800000"/>
            <a:headEnd/>
            <a:tailEnd/>
          </a:ln>
        </p:spPr>
        <p:txBody>
          <a:bodyPr wrap="none">
            <a:spAutoFit/>
          </a:bodyPr>
          <a:lstStyle/>
          <a:p>
            <a:pPr algn="l" eaLnBrk="0" hangingPunct="0"/>
            <a:r>
              <a:rPr lang="de-DE" sz="1600">
                <a:latin typeface="+mn-lt"/>
              </a:rPr>
              <a:t>TCP SYN</a:t>
            </a:r>
            <a:endParaRPr lang="en-US" sz="1600">
              <a:latin typeface="+mn-lt"/>
            </a:endParaRPr>
          </a:p>
        </p:txBody>
      </p:sp>
      <p:sp>
        <p:nvSpPr>
          <p:cNvPr id="10257" name="Text Box 16"/>
          <p:cNvSpPr txBox="1">
            <a:spLocks noChangeArrowheads="1"/>
          </p:cNvSpPr>
          <p:nvPr/>
        </p:nvSpPr>
        <p:spPr bwMode="auto">
          <a:xfrm>
            <a:off x="7625829" y="2478288"/>
            <a:ext cx="1535112" cy="336550"/>
          </a:xfrm>
          <a:prstGeom prst="rect">
            <a:avLst/>
          </a:prstGeom>
          <a:noFill/>
          <a:ln w="25400">
            <a:noFill/>
            <a:miter lim="800000"/>
            <a:headEnd/>
            <a:tailEnd/>
          </a:ln>
        </p:spPr>
        <p:txBody>
          <a:bodyPr wrap="none">
            <a:spAutoFit/>
          </a:bodyPr>
          <a:lstStyle/>
          <a:p>
            <a:pPr algn="l" eaLnBrk="0" hangingPunct="0"/>
            <a:r>
              <a:rPr lang="de-DE" sz="1600">
                <a:latin typeface="+mn-lt"/>
              </a:rPr>
              <a:t>TCP SYN/ACK</a:t>
            </a:r>
            <a:endParaRPr lang="en-US" sz="1600">
              <a:latin typeface="+mn-lt"/>
            </a:endParaRPr>
          </a:p>
        </p:txBody>
      </p:sp>
      <p:sp>
        <p:nvSpPr>
          <p:cNvPr id="10258" name="Text Box 17"/>
          <p:cNvSpPr txBox="1">
            <a:spLocks noChangeArrowheads="1"/>
          </p:cNvSpPr>
          <p:nvPr/>
        </p:nvSpPr>
        <p:spPr bwMode="auto">
          <a:xfrm>
            <a:off x="7913166" y="3054550"/>
            <a:ext cx="1062038" cy="336550"/>
          </a:xfrm>
          <a:prstGeom prst="rect">
            <a:avLst/>
          </a:prstGeom>
          <a:noFill/>
          <a:ln w="25400">
            <a:noFill/>
            <a:miter lim="800000"/>
            <a:headEnd/>
            <a:tailEnd/>
          </a:ln>
        </p:spPr>
        <p:txBody>
          <a:bodyPr wrap="none">
            <a:spAutoFit/>
          </a:bodyPr>
          <a:lstStyle/>
          <a:p>
            <a:pPr algn="l" eaLnBrk="0" hangingPunct="0"/>
            <a:r>
              <a:rPr lang="de-DE" sz="1600">
                <a:latin typeface="+mn-lt"/>
              </a:rPr>
              <a:t>TCP ACK</a:t>
            </a:r>
            <a:endParaRPr lang="en-US" sz="1600">
              <a:latin typeface="+mn-lt"/>
            </a:endParaRPr>
          </a:p>
        </p:txBody>
      </p:sp>
      <p:sp>
        <p:nvSpPr>
          <p:cNvPr id="10259" name="Line 18"/>
          <p:cNvSpPr>
            <a:spLocks noChangeShapeType="1"/>
          </p:cNvSpPr>
          <p:nvPr/>
        </p:nvSpPr>
        <p:spPr bwMode="auto">
          <a:xfrm>
            <a:off x="7032104" y="3345064"/>
            <a:ext cx="2774950" cy="71437"/>
          </a:xfrm>
          <a:prstGeom prst="line">
            <a:avLst/>
          </a:prstGeom>
          <a:noFill/>
          <a:ln w="25400">
            <a:solidFill>
              <a:schemeClr val="tx1"/>
            </a:solidFill>
            <a:round/>
            <a:headEnd/>
            <a:tailEnd type="triangle" w="med" len="med"/>
          </a:ln>
        </p:spPr>
        <p:txBody>
          <a:bodyPr/>
          <a:lstStyle/>
          <a:p>
            <a:endParaRPr lang="en-US">
              <a:latin typeface="+mn-lt"/>
            </a:endParaRPr>
          </a:p>
        </p:txBody>
      </p:sp>
      <p:sp>
        <p:nvSpPr>
          <p:cNvPr id="10260" name="Line 19"/>
          <p:cNvSpPr>
            <a:spLocks noChangeShapeType="1"/>
          </p:cNvSpPr>
          <p:nvPr/>
        </p:nvSpPr>
        <p:spPr bwMode="auto">
          <a:xfrm>
            <a:off x="7032104" y="3780039"/>
            <a:ext cx="2774950" cy="71437"/>
          </a:xfrm>
          <a:prstGeom prst="line">
            <a:avLst/>
          </a:prstGeom>
          <a:noFill/>
          <a:ln w="25400">
            <a:solidFill>
              <a:schemeClr val="tx1"/>
            </a:solidFill>
            <a:round/>
            <a:headEnd/>
            <a:tailEnd type="triangle" w="med" len="med"/>
          </a:ln>
        </p:spPr>
        <p:txBody>
          <a:bodyPr/>
          <a:lstStyle/>
          <a:p>
            <a:endParaRPr lang="en-US">
              <a:latin typeface="+mn-lt"/>
            </a:endParaRPr>
          </a:p>
        </p:txBody>
      </p:sp>
      <p:sp>
        <p:nvSpPr>
          <p:cNvPr id="10261" name="Line 20"/>
          <p:cNvSpPr>
            <a:spLocks noChangeShapeType="1"/>
          </p:cNvSpPr>
          <p:nvPr/>
        </p:nvSpPr>
        <p:spPr bwMode="auto">
          <a:xfrm flipH="1">
            <a:off x="7032104" y="4211838"/>
            <a:ext cx="2774950" cy="144462"/>
          </a:xfrm>
          <a:prstGeom prst="line">
            <a:avLst/>
          </a:prstGeom>
          <a:noFill/>
          <a:ln w="25400">
            <a:solidFill>
              <a:schemeClr val="tx1"/>
            </a:solidFill>
            <a:round/>
            <a:headEnd/>
            <a:tailEnd type="triangle" w="med" len="med"/>
          </a:ln>
        </p:spPr>
        <p:txBody>
          <a:bodyPr/>
          <a:lstStyle/>
          <a:p>
            <a:endParaRPr lang="en-US">
              <a:latin typeface="+mn-lt"/>
            </a:endParaRPr>
          </a:p>
        </p:txBody>
      </p:sp>
      <p:sp>
        <p:nvSpPr>
          <p:cNvPr id="10262" name="Text Box 21"/>
          <p:cNvSpPr txBox="1">
            <a:spLocks noChangeArrowheads="1"/>
          </p:cNvSpPr>
          <p:nvPr/>
        </p:nvSpPr>
        <p:spPr bwMode="auto">
          <a:xfrm>
            <a:off x="7697266" y="3418088"/>
            <a:ext cx="1447800" cy="336550"/>
          </a:xfrm>
          <a:prstGeom prst="rect">
            <a:avLst/>
          </a:prstGeom>
          <a:noFill/>
          <a:ln w="25400">
            <a:noFill/>
            <a:miter lim="800000"/>
            <a:headEnd/>
            <a:tailEnd/>
          </a:ln>
        </p:spPr>
        <p:txBody>
          <a:bodyPr wrap="none">
            <a:spAutoFit/>
          </a:bodyPr>
          <a:lstStyle/>
          <a:p>
            <a:pPr algn="l" eaLnBrk="0" hangingPunct="0"/>
            <a:r>
              <a:rPr lang="de-DE" sz="1600">
                <a:latin typeface="+mn-lt"/>
              </a:rPr>
              <a:t>HTTP request</a:t>
            </a:r>
            <a:endParaRPr lang="en-US" sz="1600">
              <a:latin typeface="+mn-lt"/>
            </a:endParaRPr>
          </a:p>
        </p:txBody>
      </p:sp>
      <p:sp>
        <p:nvSpPr>
          <p:cNvPr id="10263" name="Text Box 22"/>
          <p:cNvSpPr txBox="1">
            <a:spLocks noChangeArrowheads="1"/>
          </p:cNvSpPr>
          <p:nvPr/>
        </p:nvSpPr>
        <p:spPr bwMode="auto">
          <a:xfrm>
            <a:off x="7676629" y="3922913"/>
            <a:ext cx="1604962" cy="336550"/>
          </a:xfrm>
          <a:prstGeom prst="rect">
            <a:avLst/>
          </a:prstGeom>
          <a:noFill/>
          <a:ln w="25400">
            <a:noFill/>
            <a:miter lim="800000"/>
            <a:headEnd/>
            <a:tailEnd/>
          </a:ln>
        </p:spPr>
        <p:txBody>
          <a:bodyPr wrap="none">
            <a:spAutoFit/>
          </a:bodyPr>
          <a:lstStyle/>
          <a:p>
            <a:pPr algn="l" eaLnBrk="0" hangingPunct="0"/>
            <a:r>
              <a:rPr lang="de-DE" sz="1600">
                <a:latin typeface="+mn-lt"/>
              </a:rPr>
              <a:t>HTTP response</a:t>
            </a:r>
            <a:endParaRPr lang="en-US" sz="1600">
              <a:latin typeface="+mn-lt"/>
            </a:endParaRPr>
          </a:p>
        </p:txBody>
      </p:sp>
      <p:sp>
        <p:nvSpPr>
          <p:cNvPr id="10264" name="Rectangle 23"/>
          <p:cNvSpPr>
            <a:spLocks noChangeArrowheads="1"/>
          </p:cNvSpPr>
          <p:nvPr/>
        </p:nvSpPr>
        <p:spPr bwMode="auto">
          <a:xfrm>
            <a:off x="9643541" y="4640463"/>
            <a:ext cx="325438" cy="144462"/>
          </a:xfrm>
          <a:prstGeom prst="rect">
            <a:avLst/>
          </a:prstGeom>
          <a:solidFill>
            <a:schemeClr val="bg1"/>
          </a:solidFill>
          <a:ln w="12700">
            <a:solidFill>
              <a:schemeClr val="bg1"/>
            </a:solidFill>
            <a:miter lim="800000"/>
            <a:headEnd/>
            <a:tailEnd/>
          </a:ln>
        </p:spPr>
        <p:txBody>
          <a:bodyPr wrap="none" anchor="ctr"/>
          <a:lstStyle/>
          <a:p>
            <a:endParaRPr lang="en-US">
              <a:latin typeface="+mn-lt"/>
            </a:endParaRPr>
          </a:p>
        </p:txBody>
      </p:sp>
      <p:sp>
        <p:nvSpPr>
          <p:cNvPr id="10265" name="Line 24"/>
          <p:cNvSpPr>
            <a:spLocks noChangeShapeType="1"/>
          </p:cNvSpPr>
          <p:nvPr/>
        </p:nvSpPr>
        <p:spPr bwMode="auto">
          <a:xfrm flipV="1">
            <a:off x="9724504" y="4676976"/>
            <a:ext cx="163512" cy="36513"/>
          </a:xfrm>
          <a:prstGeom prst="line">
            <a:avLst/>
          </a:prstGeom>
          <a:noFill/>
          <a:ln w="12700">
            <a:solidFill>
              <a:schemeClr val="tx1"/>
            </a:solidFill>
            <a:round/>
            <a:headEnd/>
            <a:tailEnd/>
          </a:ln>
        </p:spPr>
        <p:txBody>
          <a:bodyPr/>
          <a:lstStyle/>
          <a:p>
            <a:endParaRPr lang="en-US">
              <a:latin typeface="+mn-lt"/>
            </a:endParaRPr>
          </a:p>
        </p:txBody>
      </p:sp>
      <p:sp>
        <p:nvSpPr>
          <p:cNvPr id="10266" name="Line 25"/>
          <p:cNvSpPr>
            <a:spLocks noChangeShapeType="1"/>
          </p:cNvSpPr>
          <p:nvPr/>
        </p:nvSpPr>
        <p:spPr bwMode="auto">
          <a:xfrm flipV="1">
            <a:off x="9724504" y="4713489"/>
            <a:ext cx="163512" cy="34925"/>
          </a:xfrm>
          <a:prstGeom prst="line">
            <a:avLst/>
          </a:prstGeom>
          <a:noFill/>
          <a:ln w="12700">
            <a:solidFill>
              <a:schemeClr val="tx1"/>
            </a:solidFill>
            <a:round/>
            <a:headEnd/>
            <a:tailEnd/>
          </a:ln>
        </p:spPr>
        <p:txBody>
          <a:bodyPr/>
          <a:lstStyle/>
          <a:p>
            <a:endParaRPr lang="en-US">
              <a:latin typeface="+mn-lt"/>
            </a:endParaRPr>
          </a:p>
        </p:txBody>
      </p:sp>
      <p:sp>
        <p:nvSpPr>
          <p:cNvPr id="10267" name="Rectangle 26"/>
          <p:cNvSpPr>
            <a:spLocks noChangeArrowheads="1"/>
          </p:cNvSpPr>
          <p:nvPr/>
        </p:nvSpPr>
        <p:spPr bwMode="auto">
          <a:xfrm>
            <a:off x="6870180" y="4640463"/>
            <a:ext cx="325437" cy="144462"/>
          </a:xfrm>
          <a:prstGeom prst="rect">
            <a:avLst/>
          </a:prstGeom>
          <a:solidFill>
            <a:schemeClr val="bg1"/>
          </a:solidFill>
          <a:ln w="12700">
            <a:solidFill>
              <a:schemeClr val="bg1"/>
            </a:solidFill>
            <a:miter lim="800000"/>
            <a:headEnd/>
            <a:tailEnd/>
          </a:ln>
        </p:spPr>
        <p:txBody>
          <a:bodyPr wrap="none" anchor="ctr"/>
          <a:lstStyle/>
          <a:p>
            <a:endParaRPr lang="en-US">
              <a:latin typeface="+mn-lt"/>
            </a:endParaRPr>
          </a:p>
        </p:txBody>
      </p:sp>
      <p:sp>
        <p:nvSpPr>
          <p:cNvPr id="10268" name="Line 27"/>
          <p:cNvSpPr>
            <a:spLocks noChangeShapeType="1"/>
          </p:cNvSpPr>
          <p:nvPr/>
        </p:nvSpPr>
        <p:spPr bwMode="auto">
          <a:xfrm flipV="1">
            <a:off x="6951142" y="4676976"/>
            <a:ext cx="163513" cy="36513"/>
          </a:xfrm>
          <a:prstGeom prst="line">
            <a:avLst/>
          </a:prstGeom>
          <a:noFill/>
          <a:ln w="12700">
            <a:solidFill>
              <a:schemeClr val="tx1"/>
            </a:solidFill>
            <a:round/>
            <a:headEnd/>
            <a:tailEnd/>
          </a:ln>
        </p:spPr>
        <p:txBody>
          <a:bodyPr/>
          <a:lstStyle/>
          <a:p>
            <a:endParaRPr lang="en-US">
              <a:latin typeface="+mn-lt"/>
            </a:endParaRPr>
          </a:p>
        </p:txBody>
      </p:sp>
      <p:sp>
        <p:nvSpPr>
          <p:cNvPr id="10269" name="Line 28"/>
          <p:cNvSpPr>
            <a:spLocks noChangeShapeType="1"/>
          </p:cNvSpPr>
          <p:nvPr/>
        </p:nvSpPr>
        <p:spPr bwMode="auto">
          <a:xfrm flipV="1">
            <a:off x="6951142" y="4713489"/>
            <a:ext cx="163513" cy="34925"/>
          </a:xfrm>
          <a:prstGeom prst="line">
            <a:avLst/>
          </a:prstGeom>
          <a:noFill/>
          <a:ln w="12700">
            <a:solidFill>
              <a:schemeClr val="tx1"/>
            </a:solidFill>
            <a:round/>
            <a:headEnd/>
            <a:tailEnd/>
          </a:ln>
        </p:spPr>
        <p:txBody>
          <a:bodyPr/>
          <a:lstStyle/>
          <a:p>
            <a:endParaRPr lang="en-US">
              <a:latin typeface="+mn-lt"/>
            </a:endParaRPr>
          </a:p>
        </p:txBody>
      </p:sp>
      <p:sp>
        <p:nvSpPr>
          <p:cNvPr id="10270" name="AutoShape 29"/>
          <p:cNvSpPr>
            <a:spLocks noChangeArrowheads="1"/>
          </p:cNvSpPr>
          <p:nvPr/>
        </p:nvSpPr>
        <p:spPr bwMode="auto">
          <a:xfrm>
            <a:off x="7409930" y="5002414"/>
            <a:ext cx="2016125" cy="503237"/>
          </a:xfrm>
          <a:prstGeom prst="leftRightArrow">
            <a:avLst>
              <a:gd name="adj1" fmla="val 50000"/>
              <a:gd name="adj2" fmla="val 80126"/>
            </a:avLst>
          </a:prstGeom>
          <a:solidFill>
            <a:srgbClr val="FF9900"/>
          </a:solidFill>
          <a:ln w="9525">
            <a:solidFill>
              <a:schemeClr val="tx1"/>
            </a:solidFill>
            <a:miter lim="800000"/>
            <a:headEnd/>
            <a:tailEnd/>
          </a:ln>
        </p:spPr>
        <p:txBody>
          <a:bodyPr wrap="none" anchor="ctr"/>
          <a:lstStyle/>
          <a:p>
            <a:pPr eaLnBrk="0" hangingPunct="0"/>
            <a:r>
              <a:rPr lang="en-US" sz="1600">
                <a:latin typeface="+mn-lt"/>
              </a:rPr>
              <a:t>GPRS: 500ms!</a:t>
            </a:r>
          </a:p>
        </p:txBody>
      </p:sp>
      <p:sp>
        <p:nvSpPr>
          <p:cNvPr id="10271" name="Line 30"/>
          <p:cNvSpPr>
            <a:spLocks noChangeShapeType="1"/>
          </p:cNvSpPr>
          <p:nvPr/>
        </p:nvSpPr>
        <p:spPr bwMode="auto">
          <a:xfrm>
            <a:off x="10289654" y="4497588"/>
            <a:ext cx="0" cy="576262"/>
          </a:xfrm>
          <a:prstGeom prst="line">
            <a:avLst/>
          </a:prstGeom>
          <a:noFill/>
          <a:ln w="9525">
            <a:solidFill>
              <a:schemeClr val="tx1"/>
            </a:solidFill>
            <a:miter lim="800000"/>
            <a:headEnd/>
            <a:tailEnd type="triangle" w="med" len="med"/>
          </a:ln>
        </p:spPr>
        <p:txBody>
          <a:bodyPr wrap="none"/>
          <a:lstStyle/>
          <a:p>
            <a:endParaRPr lang="en-US">
              <a:latin typeface="+mn-lt"/>
            </a:endParaRPr>
          </a:p>
        </p:txBody>
      </p:sp>
      <p:sp>
        <p:nvSpPr>
          <p:cNvPr id="10272" name="Text Box 31"/>
          <p:cNvSpPr txBox="1">
            <a:spLocks noChangeArrowheads="1"/>
          </p:cNvSpPr>
          <p:nvPr/>
        </p:nvSpPr>
        <p:spPr bwMode="auto">
          <a:xfrm>
            <a:off x="10289654" y="4497589"/>
            <a:ext cx="862012" cy="581025"/>
          </a:xfrm>
          <a:prstGeom prst="rect">
            <a:avLst/>
          </a:prstGeom>
          <a:noFill/>
          <a:ln w="9525">
            <a:noFill/>
            <a:miter lim="800000"/>
            <a:headEnd/>
            <a:tailEnd/>
          </a:ln>
        </p:spPr>
        <p:txBody>
          <a:bodyPr wrap="none">
            <a:spAutoFit/>
          </a:bodyPr>
          <a:lstStyle/>
          <a:p>
            <a:pPr algn="l" eaLnBrk="0" hangingPunct="0"/>
            <a:r>
              <a:rPr lang="en-US" sz="1600">
                <a:latin typeface="+mn-lt"/>
              </a:rPr>
              <a:t>&gt;15 s</a:t>
            </a:r>
          </a:p>
          <a:p>
            <a:pPr algn="l" eaLnBrk="0" hangingPunct="0"/>
            <a:r>
              <a:rPr lang="en-US" sz="1600">
                <a:latin typeface="+mn-lt"/>
              </a:rPr>
              <a:t>no data</a:t>
            </a:r>
          </a:p>
        </p:txBody>
      </p:sp>
    </p:spTree>
    <p:extLst>
      <p:ext uri="{BB962C8B-B14F-4D97-AF65-F5344CB8AC3E}">
        <p14:creationId xmlns:p14="http://schemas.microsoft.com/office/powerpoint/2010/main" val="2877214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Motivation I</a:t>
            </a:r>
          </a:p>
        </p:txBody>
      </p:sp>
      <p:sp>
        <p:nvSpPr>
          <p:cNvPr id="11268" name="Rectangle 3"/>
          <p:cNvSpPr>
            <a:spLocks noGrp="1" noChangeArrowheads="1"/>
          </p:cNvSpPr>
          <p:nvPr>
            <p:ph idx="1"/>
          </p:nvPr>
        </p:nvSpPr>
        <p:spPr/>
        <p:txBody>
          <a:bodyPr/>
          <a:lstStyle/>
          <a:p>
            <a:pPr eaLnBrk="1" hangingPunct="1"/>
            <a:r>
              <a:rPr lang="en-US" dirty="0" smtClean="0"/>
              <a:t>Transport protocols typically designed for</a:t>
            </a:r>
          </a:p>
          <a:p>
            <a:pPr lvl="1" eaLnBrk="1" hangingPunct="1"/>
            <a:r>
              <a:rPr lang="en-US" dirty="0" smtClean="0"/>
              <a:t>Fixed end-systems</a:t>
            </a:r>
          </a:p>
          <a:p>
            <a:pPr lvl="1" eaLnBrk="1" hangingPunct="1"/>
            <a:r>
              <a:rPr lang="en-US" dirty="0" smtClean="0"/>
              <a:t>Fixed, wired networks</a:t>
            </a:r>
          </a:p>
          <a:p>
            <a:pPr eaLnBrk="1" hangingPunct="1"/>
            <a:endParaRPr lang="en-US" dirty="0" smtClean="0"/>
          </a:p>
          <a:p>
            <a:pPr eaLnBrk="1" hangingPunct="1"/>
            <a:r>
              <a:rPr lang="en-US" dirty="0" smtClean="0"/>
              <a:t>Research activities</a:t>
            </a:r>
          </a:p>
          <a:p>
            <a:pPr lvl="1" eaLnBrk="1" hangingPunct="1"/>
            <a:r>
              <a:rPr lang="en-US" dirty="0" smtClean="0"/>
              <a:t>Performance</a:t>
            </a:r>
          </a:p>
          <a:p>
            <a:pPr lvl="1" eaLnBrk="1" hangingPunct="1"/>
            <a:r>
              <a:rPr lang="en-US" dirty="0" smtClean="0"/>
              <a:t>Congestion control</a:t>
            </a:r>
          </a:p>
          <a:p>
            <a:pPr lvl="1" eaLnBrk="1" hangingPunct="1"/>
            <a:r>
              <a:rPr lang="en-US" dirty="0" smtClean="0"/>
              <a:t>Efficient retransmissions</a:t>
            </a:r>
          </a:p>
          <a:p>
            <a:pPr eaLnBrk="1" hangingPunct="1"/>
            <a:endParaRPr lang="en-US" dirty="0" smtClean="0"/>
          </a:p>
          <a:p>
            <a:pPr eaLnBrk="1" hangingPunct="1"/>
            <a:r>
              <a:rPr lang="en-US" dirty="0" smtClean="0"/>
              <a:t>TCP congestion control</a:t>
            </a:r>
          </a:p>
          <a:p>
            <a:pPr lvl="1" eaLnBrk="1" hangingPunct="1"/>
            <a:r>
              <a:rPr lang="en-US" dirty="0" smtClean="0"/>
              <a:t>packet loss in fixed networks typically due to (temporary) overload situations </a:t>
            </a:r>
          </a:p>
          <a:p>
            <a:pPr lvl="1" eaLnBrk="1" hangingPunct="1"/>
            <a:r>
              <a:rPr lang="en-US" dirty="0" smtClean="0"/>
              <a:t>router have to discard packets as soon as the buffers are full </a:t>
            </a:r>
          </a:p>
          <a:p>
            <a:pPr lvl="1" eaLnBrk="1" hangingPunct="1"/>
            <a:r>
              <a:rPr lang="en-US" dirty="0" smtClean="0"/>
              <a:t>TCP recognizes congestion only indirect via missing acknowledgements, retransmissions unwise, they would only contribute to the congestion and make it even worse</a:t>
            </a:r>
          </a:p>
          <a:p>
            <a:pPr lvl="1" eaLnBrk="1" hangingPunct="1"/>
            <a:r>
              <a:rPr lang="en-US" dirty="0" smtClean="0"/>
              <a:t>slow-start algorithm as reaction</a:t>
            </a:r>
          </a:p>
        </p:txBody>
      </p:sp>
      <p:sp>
        <p:nvSpPr>
          <p:cNvPr id="11266" name="Fußzeilenplatzhalter 3"/>
          <p:cNvSpPr>
            <a:spLocks noGrp="1"/>
          </p:cNvSpPr>
          <p:nvPr>
            <p:ph type="ftr" sz="quarter" idx="4294967295"/>
          </p:nvPr>
        </p:nvSpPr>
        <p:spPr>
          <a:xfrm>
            <a:off x="334433" y="6656398"/>
            <a:ext cx="7969251" cy="201602"/>
          </a:xfrm>
          <a:noFill/>
        </p:spPr>
        <p:txBody>
          <a:bodyPr/>
          <a:lstStyle/>
          <a:p>
            <a:pPr algn="l"/>
            <a:r>
              <a:rPr lang="en-US" smtClean="0"/>
              <a:t>Prof. Dr.-Ing. Jochen H. Schiller      www.jochenschiller.de       Mobile Communications</a:t>
            </a:r>
            <a:endParaRPr lang="en-US" dirty="0"/>
          </a:p>
        </p:txBody>
      </p:sp>
    </p:spTree>
    <p:extLst>
      <p:ext uri="{BB962C8B-B14F-4D97-AF65-F5344CB8AC3E}">
        <p14:creationId xmlns:p14="http://schemas.microsoft.com/office/powerpoint/2010/main" val="3037289284"/>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mtClean="0"/>
              <a:t>Motivation II</a:t>
            </a:r>
          </a:p>
        </p:txBody>
      </p:sp>
      <p:sp>
        <p:nvSpPr>
          <p:cNvPr id="12292" name="Rectangle 3"/>
          <p:cNvSpPr>
            <a:spLocks noGrp="1" noChangeArrowheads="1"/>
          </p:cNvSpPr>
          <p:nvPr>
            <p:ph idx="1"/>
          </p:nvPr>
        </p:nvSpPr>
        <p:spPr/>
        <p:txBody>
          <a:bodyPr/>
          <a:lstStyle/>
          <a:p>
            <a:pPr eaLnBrk="1" hangingPunct="1"/>
            <a:r>
              <a:rPr lang="en-US" sz="2000" dirty="0"/>
              <a:t>TCP slow-start algorithm</a:t>
            </a:r>
          </a:p>
          <a:p>
            <a:pPr lvl="1" eaLnBrk="1" hangingPunct="1"/>
            <a:r>
              <a:rPr lang="en-US" dirty="0"/>
              <a:t>sender calculates a congestion window for a receiver</a:t>
            </a:r>
          </a:p>
          <a:p>
            <a:pPr lvl="1" eaLnBrk="1" hangingPunct="1"/>
            <a:r>
              <a:rPr lang="en-US" dirty="0"/>
              <a:t>start with a congestion window size equal to one segment</a:t>
            </a:r>
          </a:p>
          <a:p>
            <a:pPr lvl="1" eaLnBrk="1" hangingPunct="1"/>
            <a:r>
              <a:rPr lang="en-US" dirty="0"/>
              <a:t>exponential increase of the congestion window up to the congestion threshold, then linear increase</a:t>
            </a:r>
          </a:p>
          <a:p>
            <a:pPr lvl="1" eaLnBrk="1" hangingPunct="1"/>
            <a:r>
              <a:rPr lang="en-US" dirty="0"/>
              <a:t>missing acknowledgement causes the reduction of the congestion threshold to one half of the current congestion window </a:t>
            </a:r>
          </a:p>
          <a:p>
            <a:pPr lvl="1" eaLnBrk="1" hangingPunct="1"/>
            <a:r>
              <a:rPr lang="en-US" dirty="0"/>
              <a:t>congestion window starts again with one segment</a:t>
            </a:r>
          </a:p>
          <a:p>
            <a:pPr eaLnBrk="1" hangingPunct="1"/>
            <a:endParaRPr lang="en-US" sz="2000" dirty="0" smtClean="0"/>
          </a:p>
          <a:p>
            <a:pPr eaLnBrk="1" hangingPunct="1"/>
            <a:r>
              <a:rPr lang="en-US" sz="2000" dirty="0" smtClean="0"/>
              <a:t>TCP </a:t>
            </a:r>
            <a:r>
              <a:rPr lang="en-US" sz="2000" dirty="0"/>
              <a:t>fast retransmit/fast recovery</a:t>
            </a:r>
          </a:p>
          <a:p>
            <a:pPr lvl="1" eaLnBrk="1" hangingPunct="1"/>
            <a:r>
              <a:rPr lang="en-US" dirty="0"/>
              <a:t>TCP sends an acknowledgement only after receiving a packet</a:t>
            </a:r>
          </a:p>
          <a:p>
            <a:pPr lvl="1" eaLnBrk="1" hangingPunct="1"/>
            <a:r>
              <a:rPr lang="en-US" dirty="0"/>
              <a:t>if a sender receives several acknowledgements for the same packet, this is due to a gap in received packets at the receiver</a:t>
            </a:r>
          </a:p>
          <a:p>
            <a:pPr lvl="1" eaLnBrk="1" hangingPunct="1"/>
            <a:r>
              <a:rPr lang="en-US" dirty="0"/>
              <a:t>however, the receiver got all packets up to the gap and is actually receiving packets</a:t>
            </a:r>
          </a:p>
          <a:p>
            <a:pPr lvl="1" eaLnBrk="1" hangingPunct="1"/>
            <a:r>
              <a:rPr lang="en-US" dirty="0"/>
              <a:t>therefore, packet loss is not due to congestion, continue with current congestion window (do not use slow-start)</a:t>
            </a:r>
          </a:p>
        </p:txBody>
      </p:sp>
      <p:sp>
        <p:nvSpPr>
          <p:cNvPr id="12290" name="Fußzeilenplatzhalter 3"/>
          <p:cNvSpPr>
            <a:spLocks noGrp="1"/>
          </p:cNvSpPr>
          <p:nvPr>
            <p:ph type="ftr" sz="quarter" idx="4294967295"/>
          </p:nvPr>
        </p:nvSpPr>
        <p:spPr>
          <a:xfrm>
            <a:off x="334433" y="6656398"/>
            <a:ext cx="7969251" cy="201602"/>
          </a:xfrm>
          <a:noFill/>
        </p:spPr>
        <p:txBody>
          <a:bodyPr/>
          <a:lstStyle/>
          <a:p>
            <a:pPr algn="l"/>
            <a:r>
              <a:rPr lang="en-US" smtClean="0"/>
              <a:t>Prof. Dr.-Ing. Jochen H. Schiller      www.jochenschiller.de       Mobile Communications</a:t>
            </a:r>
            <a:endParaRPr lang="en-US" dirty="0"/>
          </a:p>
        </p:txBody>
      </p:sp>
    </p:spTree>
    <p:extLst>
      <p:ext uri="{BB962C8B-B14F-4D97-AF65-F5344CB8AC3E}">
        <p14:creationId xmlns:p14="http://schemas.microsoft.com/office/powerpoint/2010/main" val="1326934665"/>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mtClean="0"/>
              <a:t>Influences of mobility on TCP-mechanisms</a:t>
            </a:r>
          </a:p>
        </p:txBody>
      </p:sp>
      <p:sp>
        <p:nvSpPr>
          <p:cNvPr id="13316" name="Rectangle 3"/>
          <p:cNvSpPr>
            <a:spLocks noGrp="1" noChangeArrowheads="1"/>
          </p:cNvSpPr>
          <p:nvPr>
            <p:ph idx="1"/>
          </p:nvPr>
        </p:nvSpPr>
        <p:spPr/>
        <p:txBody>
          <a:bodyPr/>
          <a:lstStyle/>
          <a:p>
            <a:pPr eaLnBrk="1" hangingPunct="1"/>
            <a:r>
              <a:rPr lang="en-US" dirty="0" smtClean="0"/>
              <a:t>TCP assumes congestion if packets are dropped</a:t>
            </a:r>
          </a:p>
          <a:p>
            <a:pPr lvl="1" eaLnBrk="1" hangingPunct="1"/>
            <a:r>
              <a:rPr lang="en-US" dirty="0" smtClean="0"/>
              <a:t>typically wrong in wireless networks, here we often have packet loss due to </a:t>
            </a:r>
            <a:r>
              <a:rPr lang="en-US" i="1" dirty="0" smtClean="0"/>
              <a:t>transmission errors</a:t>
            </a:r>
            <a:endParaRPr lang="en-US" dirty="0" smtClean="0"/>
          </a:p>
          <a:p>
            <a:pPr lvl="1" eaLnBrk="1" hangingPunct="1"/>
            <a:r>
              <a:rPr lang="en-US" dirty="0" smtClean="0"/>
              <a:t>furthermore, </a:t>
            </a:r>
            <a:r>
              <a:rPr lang="en-US" i="1" dirty="0" smtClean="0"/>
              <a:t>mobility</a:t>
            </a:r>
            <a:r>
              <a:rPr lang="en-US" dirty="0" smtClean="0"/>
              <a:t> itself can cause packet loss, if e.g. a mobile node roams from one access point (e.g. foreign agent in Mobile IP) to another while there are still packets in transit to the wrong access point and forwarding is not possible</a:t>
            </a:r>
          </a:p>
          <a:p>
            <a:pPr eaLnBrk="1" hangingPunct="1"/>
            <a:endParaRPr lang="en-US" dirty="0" smtClean="0"/>
          </a:p>
          <a:p>
            <a:pPr eaLnBrk="1" hangingPunct="1"/>
            <a:r>
              <a:rPr lang="en-US" dirty="0" smtClean="0"/>
              <a:t>The performance of an unchanged TCP can degrade severely</a:t>
            </a:r>
          </a:p>
          <a:p>
            <a:pPr lvl="1" eaLnBrk="1" hangingPunct="1"/>
            <a:r>
              <a:rPr lang="en-US" dirty="0" smtClean="0"/>
              <a:t>however, TCP cannot be changed fundamentally due to the large base of </a:t>
            </a:r>
            <a:r>
              <a:rPr lang="en-US" dirty="0" smtClean="0"/>
              <a:t>installations </a:t>
            </a:r>
            <a:r>
              <a:rPr lang="en-US" dirty="0" smtClean="0"/>
              <a:t>in the fixed network, TCP for mobility has to remain compatible</a:t>
            </a:r>
          </a:p>
          <a:p>
            <a:pPr lvl="1" eaLnBrk="1" hangingPunct="1"/>
            <a:r>
              <a:rPr lang="en-US" dirty="0" smtClean="0"/>
              <a:t>the basic TCP mechanisms keep the whole Internet </a:t>
            </a:r>
            <a:r>
              <a:rPr lang="en-US" dirty="0" smtClean="0"/>
              <a:t>together</a:t>
            </a:r>
            <a:endParaRPr lang="en-US" dirty="0" smtClean="0"/>
          </a:p>
        </p:txBody>
      </p:sp>
      <p:sp>
        <p:nvSpPr>
          <p:cNvPr id="13314" name="Fußzeilenplatzhalter 3"/>
          <p:cNvSpPr>
            <a:spLocks noGrp="1"/>
          </p:cNvSpPr>
          <p:nvPr>
            <p:ph type="ftr" sz="quarter" idx="4294967295"/>
          </p:nvPr>
        </p:nvSpPr>
        <p:spPr>
          <a:xfrm>
            <a:off x="334433" y="6656398"/>
            <a:ext cx="7969251" cy="201602"/>
          </a:xfrm>
          <a:noFill/>
        </p:spPr>
        <p:txBody>
          <a:bodyPr/>
          <a:lstStyle/>
          <a:p>
            <a:pPr algn="l"/>
            <a:r>
              <a:rPr lang="en-US" smtClean="0"/>
              <a:t>Prof. Dr.-Ing. Jochen H. Schiller      www.jochenschiller.de       Mobile Communications</a:t>
            </a:r>
            <a:endParaRPr lang="en-US" dirty="0"/>
          </a:p>
        </p:txBody>
      </p:sp>
    </p:spTree>
    <p:extLst>
      <p:ext uri="{BB962C8B-B14F-4D97-AF65-F5344CB8AC3E}">
        <p14:creationId xmlns:p14="http://schemas.microsoft.com/office/powerpoint/2010/main" val="768034418"/>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eaLnBrk="1" hangingPunct="1"/>
            <a:r>
              <a:rPr lang="en-US" dirty="0" smtClean="0"/>
              <a:t>Early approach: Snooping TCP I</a:t>
            </a:r>
          </a:p>
        </p:txBody>
      </p:sp>
      <p:sp>
        <p:nvSpPr>
          <p:cNvPr id="3077" name="Rectangle 3"/>
          <p:cNvSpPr>
            <a:spLocks noGrp="1" noChangeArrowheads="1"/>
          </p:cNvSpPr>
          <p:nvPr>
            <p:ph idx="1"/>
          </p:nvPr>
        </p:nvSpPr>
        <p:spPr/>
        <p:txBody>
          <a:bodyPr/>
          <a:lstStyle/>
          <a:p>
            <a:pPr eaLnBrk="1" hangingPunct="1"/>
            <a:r>
              <a:rPr lang="en-US" smtClean="0"/>
              <a:t>“Transparent” extension of TCP within the foreign agent</a:t>
            </a:r>
          </a:p>
          <a:p>
            <a:pPr lvl="1" eaLnBrk="1" hangingPunct="1"/>
            <a:r>
              <a:rPr lang="en-US" smtClean="0"/>
              <a:t>buffering of packets sent to the mobile host</a:t>
            </a:r>
          </a:p>
          <a:p>
            <a:pPr lvl="1" eaLnBrk="1" hangingPunct="1"/>
            <a:r>
              <a:rPr lang="en-US" smtClean="0"/>
              <a:t>lost packets on the wireless link (both directions!) will be retransmitted immediately by the mobile host or foreign agent, respectively (so called “local” retransmission)</a:t>
            </a:r>
          </a:p>
          <a:p>
            <a:pPr lvl="1" eaLnBrk="1" hangingPunct="1"/>
            <a:r>
              <a:rPr lang="en-US" smtClean="0"/>
              <a:t>the foreign agent therefore “snoops” the packet flow and recognizes acknowledgements in both directions, it also filters ACKs</a:t>
            </a:r>
          </a:p>
          <a:p>
            <a:pPr lvl="1" eaLnBrk="1" hangingPunct="1"/>
            <a:r>
              <a:rPr lang="en-US" smtClean="0"/>
              <a:t>changes of TCP only within the foreign agent</a:t>
            </a:r>
          </a:p>
        </p:txBody>
      </p:sp>
      <p:sp>
        <p:nvSpPr>
          <p:cNvPr id="3075" name="Fußzeilenplatzhalter 3"/>
          <p:cNvSpPr>
            <a:spLocks noGrp="1"/>
          </p:cNvSpPr>
          <p:nvPr>
            <p:ph type="ftr" sz="quarter" idx="4294967295"/>
          </p:nvPr>
        </p:nvSpPr>
        <p:spPr>
          <a:xfrm>
            <a:off x="334433" y="6656398"/>
            <a:ext cx="7969251" cy="201602"/>
          </a:xfrm>
          <a:noFill/>
        </p:spPr>
        <p:txBody>
          <a:bodyPr/>
          <a:lstStyle/>
          <a:p>
            <a:pPr algn="l"/>
            <a:r>
              <a:rPr lang="en-US" smtClean="0"/>
              <a:t>Prof. Dr.-Ing. Jochen H. Schiller      www.jochenschiller.de       Mobile Communications</a:t>
            </a:r>
            <a:endParaRPr lang="en-US" dirty="0"/>
          </a:p>
        </p:txBody>
      </p:sp>
      <p:grpSp>
        <p:nvGrpSpPr>
          <p:cNvPr id="3078" name="Group 7"/>
          <p:cNvGrpSpPr>
            <a:grpSpLocks/>
          </p:cNvGrpSpPr>
          <p:nvPr/>
        </p:nvGrpSpPr>
        <p:grpSpPr bwMode="auto">
          <a:xfrm rot="1022352">
            <a:off x="3657600" y="4838700"/>
            <a:ext cx="1066800" cy="609600"/>
            <a:chOff x="1248" y="2736"/>
            <a:chExt cx="240" cy="192"/>
          </a:xfrm>
        </p:grpSpPr>
        <p:sp>
          <p:nvSpPr>
            <p:cNvPr id="3096" name="Line 8"/>
            <p:cNvSpPr>
              <a:spLocks noChangeShapeType="1"/>
            </p:cNvSpPr>
            <p:nvPr/>
          </p:nvSpPr>
          <p:spPr bwMode="auto">
            <a:xfrm flipV="1">
              <a:off x="1296" y="2736"/>
              <a:ext cx="192" cy="96"/>
            </a:xfrm>
            <a:prstGeom prst="line">
              <a:avLst/>
            </a:prstGeom>
            <a:noFill/>
            <a:ln w="38100">
              <a:solidFill>
                <a:schemeClr val="tx1"/>
              </a:solidFill>
              <a:round/>
              <a:headEnd/>
              <a:tailEnd type="triangle" w="med" len="med"/>
            </a:ln>
          </p:spPr>
          <p:txBody>
            <a:bodyPr wrap="none" anchor="ctr"/>
            <a:lstStyle/>
            <a:p>
              <a:endParaRPr lang="en-US"/>
            </a:p>
          </p:txBody>
        </p:sp>
        <p:sp>
          <p:nvSpPr>
            <p:cNvPr id="3097" name="Line 9"/>
            <p:cNvSpPr>
              <a:spLocks noChangeShapeType="1"/>
            </p:cNvSpPr>
            <p:nvPr/>
          </p:nvSpPr>
          <p:spPr bwMode="auto">
            <a:xfrm flipH="1">
              <a:off x="1248" y="2832"/>
              <a:ext cx="192" cy="96"/>
            </a:xfrm>
            <a:prstGeom prst="line">
              <a:avLst/>
            </a:prstGeom>
            <a:noFill/>
            <a:ln w="38100">
              <a:solidFill>
                <a:schemeClr val="tx1"/>
              </a:solidFill>
              <a:round/>
              <a:headEnd/>
              <a:tailEnd type="triangle" w="med" len="med"/>
            </a:ln>
          </p:spPr>
          <p:txBody>
            <a:bodyPr wrap="none" anchor="ctr"/>
            <a:lstStyle/>
            <a:p>
              <a:endParaRPr lang="en-US"/>
            </a:p>
          </p:txBody>
        </p:sp>
        <p:sp>
          <p:nvSpPr>
            <p:cNvPr id="3098" name="Line 10"/>
            <p:cNvSpPr>
              <a:spLocks noChangeShapeType="1"/>
            </p:cNvSpPr>
            <p:nvPr/>
          </p:nvSpPr>
          <p:spPr bwMode="auto">
            <a:xfrm>
              <a:off x="1296" y="2832"/>
              <a:ext cx="144" cy="0"/>
            </a:xfrm>
            <a:prstGeom prst="line">
              <a:avLst/>
            </a:prstGeom>
            <a:noFill/>
            <a:ln w="38100">
              <a:solidFill>
                <a:schemeClr val="tx1"/>
              </a:solidFill>
              <a:round/>
              <a:headEnd/>
              <a:tailEnd/>
            </a:ln>
          </p:spPr>
          <p:txBody>
            <a:bodyPr wrap="none" anchor="ctr"/>
            <a:lstStyle/>
            <a:p>
              <a:endParaRPr lang="en-US"/>
            </a:p>
          </p:txBody>
        </p:sp>
      </p:grpSp>
      <p:graphicFrame>
        <p:nvGraphicFramePr>
          <p:cNvPr id="3074" name="Object 11"/>
          <p:cNvGraphicFramePr>
            <a:graphicFrameLocks noChangeAspect="1"/>
          </p:cNvGraphicFramePr>
          <p:nvPr/>
        </p:nvGraphicFramePr>
        <p:xfrm>
          <a:off x="5257800" y="5067300"/>
          <a:ext cx="979488" cy="368300"/>
        </p:xfrm>
        <a:graphic>
          <a:graphicData uri="http://schemas.openxmlformats.org/presentationml/2006/ole">
            <mc:AlternateContent xmlns:mc="http://schemas.openxmlformats.org/markup-compatibility/2006">
              <mc:Choice xmlns:v="urn:schemas-microsoft-com:vml" Requires="v">
                <p:oleObj spid="_x0000_s137230" name="Clip" r:id="rId3" imgW="4395600" imgH="1652040" progId="">
                  <p:embed/>
                </p:oleObj>
              </mc:Choice>
              <mc:Fallback>
                <p:oleObj name="Clip" r:id="rId3" imgW="4395600" imgH="1652040" progId="">
                  <p:embed/>
                  <p:pic>
                    <p:nvPicPr>
                      <p:cNvPr id="3074"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067300"/>
                        <a:ext cx="979488"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Line 12"/>
          <p:cNvSpPr>
            <a:spLocks noChangeShapeType="1"/>
          </p:cNvSpPr>
          <p:nvPr/>
        </p:nvSpPr>
        <p:spPr bwMode="auto">
          <a:xfrm flipV="1">
            <a:off x="5410200" y="4533900"/>
            <a:ext cx="0" cy="533400"/>
          </a:xfrm>
          <a:prstGeom prst="line">
            <a:avLst/>
          </a:prstGeom>
          <a:noFill/>
          <a:ln w="19050">
            <a:solidFill>
              <a:schemeClr val="tx1"/>
            </a:solidFill>
            <a:round/>
            <a:headEnd/>
            <a:tailEnd/>
          </a:ln>
        </p:spPr>
        <p:txBody>
          <a:bodyPr wrap="none" anchor="ctr"/>
          <a:lstStyle/>
          <a:p>
            <a:endParaRPr lang="en-US"/>
          </a:p>
        </p:txBody>
      </p:sp>
      <p:sp>
        <p:nvSpPr>
          <p:cNvPr id="3080" name="Line 13"/>
          <p:cNvSpPr>
            <a:spLocks noChangeShapeType="1"/>
          </p:cNvSpPr>
          <p:nvPr/>
        </p:nvSpPr>
        <p:spPr bwMode="auto">
          <a:xfrm flipV="1">
            <a:off x="6096000" y="5067300"/>
            <a:ext cx="457200" cy="0"/>
          </a:xfrm>
          <a:prstGeom prst="line">
            <a:avLst/>
          </a:prstGeom>
          <a:noFill/>
          <a:ln w="9525">
            <a:solidFill>
              <a:schemeClr val="tx1"/>
            </a:solidFill>
            <a:round/>
            <a:headEnd/>
            <a:tailEnd/>
          </a:ln>
        </p:spPr>
        <p:txBody>
          <a:bodyPr wrap="none" anchor="ctr"/>
          <a:lstStyle/>
          <a:p>
            <a:endParaRPr lang="en-US"/>
          </a:p>
        </p:txBody>
      </p:sp>
      <p:sp>
        <p:nvSpPr>
          <p:cNvPr id="3081" name="Line 14"/>
          <p:cNvSpPr>
            <a:spLocks noChangeShapeType="1"/>
          </p:cNvSpPr>
          <p:nvPr/>
        </p:nvSpPr>
        <p:spPr bwMode="auto">
          <a:xfrm>
            <a:off x="9144000" y="5067300"/>
            <a:ext cx="533400" cy="152400"/>
          </a:xfrm>
          <a:prstGeom prst="line">
            <a:avLst/>
          </a:prstGeom>
          <a:noFill/>
          <a:ln w="9525">
            <a:solidFill>
              <a:schemeClr val="tx1"/>
            </a:solidFill>
            <a:round/>
            <a:headEnd/>
            <a:tailEnd/>
          </a:ln>
        </p:spPr>
        <p:txBody>
          <a:bodyPr wrap="none" anchor="ctr"/>
          <a:lstStyle/>
          <a:p>
            <a:endParaRPr lang="en-US"/>
          </a:p>
        </p:txBody>
      </p:sp>
      <p:sp>
        <p:nvSpPr>
          <p:cNvPr id="3082" name="Oval 574"/>
          <p:cNvSpPr>
            <a:spLocks noChangeArrowheads="1"/>
          </p:cNvSpPr>
          <p:nvPr/>
        </p:nvSpPr>
        <p:spPr bwMode="auto">
          <a:xfrm>
            <a:off x="6553200" y="4610100"/>
            <a:ext cx="2590800" cy="914400"/>
          </a:xfrm>
          <a:prstGeom prst="ellipse">
            <a:avLst/>
          </a:prstGeom>
          <a:solidFill>
            <a:srgbClr val="DADAF6"/>
          </a:solidFill>
          <a:ln w="9525">
            <a:solidFill>
              <a:schemeClr val="tx1"/>
            </a:solidFill>
            <a:round/>
            <a:headEnd/>
            <a:tailEnd/>
          </a:ln>
        </p:spPr>
        <p:txBody>
          <a:bodyPr wrap="none" anchor="ctr"/>
          <a:lstStyle/>
          <a:p>
            <a:pPr eaLnBrk="0" hangingPunct="0"/>
            <a:r>
              <a:rPr lang="en-US" sz="1600">
                <a:latin typeface="Arial" charset="0"/>
              </a:rPr>
              <a:t>„wired“ Internet</a:t>
            </a:r>
          </a:p>
        </p:txBody>
      </p:sp>
      <p:sp>
        <p:nvSpPr>
          <p:cNvPr id="3083" name="Line 575"/>
          <p:cNvSpPr>
            <a:spLocks noChangeShapeType="1"/>
          </p:cNvSpPr>
          <p:nvPr/>
        </p:nvSpPr>
        <p:spPr bwMode="auto">
          <a:xfrm flipV="1">
            <a:off x="2743200" y="6057900"/>
            <a:ext cx="6477000" cy="0"/>
          </a:xfrm>
          <a:prstGeom prst="line">
            <a:avLst/>
          </a:prstGeom>
          <a:noFill/>
          <a:ln w="76200">
            <a:solidFill>
              <a:srgbClr val="FF0000"/>
            </a:solidFill>
            <a:round/>
            <a:headEnd type="triangle" w="med" len="med"/>
            <a:tailEnd type="triangle" w="med" len="med"/>
          </a:ln>
        </p:spPr>
        <p:txBody>
          <a:bodyPr wrap="none" anchor="ctr"/>
          <a:lstStyle/>
          <a:p>
            <a:endParaRPr lang="en-US"/>
          </a:p>
        </p:txBody>
      </p:sp>
      <p:sp>
        <p:nvSpPr>
          <p:cNvPr id="3084" name="Freeform 579"/>
          <p:cNvSpPr>
            <a:spLocks/>
          </p:cNvSpPr>
          <p:nvPr/>
        </p:nvSpPr>
        <p:spPr bwMode="auto">
          <a:xfrm>
            <a:off x="5638800" y="5524500"/>
            <a:ext cx="457200" cy="533400"/>
          </a:xfrm>
          <a:custGeom>
            <a:avLst/>
            <a:gdLst>
              <a:gd name="T0" fmla="*/ 288 w 288"/>
              <a:gd name="T1" fmla="*/ 336 h 336"/>
              <a:gd name="T2" fmla="*/ 48 w 288"/>
              <a:gd name="T3" fmla="*/ 240 h 336"/>
              <a:gd name="T4" fmla="*/ 0 w 288"/>
              <a:gd name="T5" fmla="*/ 0 h 336"/>
              <a:gd name="T6" fmla="*/ 0 60000 65536"/>
              <a:gd name="T7" fmla="*/ 0 60000 65536"/>
              <a:gd name="T8" fmla="*/ 0 60000 65536"/>
              <a:gd name="T9" fmla="*/ 0 w 288"/>
              <a:gd name="T10" fmla="*/ 0 h 336"/>
              <a:gd name="T11" fmla="*/ 288 w 288"/>
              <a:gd name="T12" fmla="*/ 336 h 336"/>
            </a:gdLst>
            <a:ahLst/>
            <a:cxnLst>
              <a:cxn ang="T6">
                <a:pos x="T0" y="T1"/>
              </a:cxn>
              <a:cxn ang="T7">
                <a:pos x="T2" y="T3"/>
              </a:cxn>
              <a:cxn ang="T8">
                <a:pos x="T4" y="T5"/>
              </a:cxn>
            </a:cxnLst>
            <a:rect l="T9" t="T10" r="T11" b="T12"/>
            <a:pathLst>
              <a:path w="288" h="336">
                <a:moveTo>
                  <a:pt x="288" y="336"/>
                </a:moveTo>
                <a:cubicBezTo>
                  <a:pt x="192" y="316"/>
                  <a:pt x="96" y="296"/>
                  <a:pt x="48" y="240"/>
                </a:cubicBezTo>
                <a:cubicBezTo>
                  <a:pt x="0" y="184"/>
                  <a:pt x="0" y="92"/>
                  <a:pt x="0" y="0"/>
                </a:cubicBezTo>
              </a:path>
            </a:pathLst>
          </a:custGeom>
          <a:noFill/>
          <a:ln w="76200">
            <a:solidFill>
              <a:srgbClr val="FF0000"/>
            </a:solidFill>
            <a:round/>
            <a:headEnd/>
            <a:tailEnd type="triangle" w="med" len="med"/>
          </a:ln>
        </p:spPr>
        <p:txBody>
          <a:bodyPr wrap="none" anchor="ctr"/>
          <a:lstStyle/>
          <a:p>
            <a:endParaRPr lang="en-US"/>
          </a:p>
        </p:txBody>
      </p:sp>
      <p:sp>
        <p:nvSpPr>
          <p:cNvPr id="3085" name="Text Box 580"/>
          <p:cNvSpPr txBox="1">
            <a:spLocks noChangeArrowheads="1"/>
          </p:cNvSpPr>
          <p:nvPr/>
        </p:nvSpPr>
        <p:spPr bwMode="auto">
          <a:xfrm>
            <a:off x="5791201" y="5524500"/>
            <a:ext cx="1654175" cy="336550"/>
          </a:xfrm>
          <a:prstGeom prst="rect">
            <a:avLst/>
          </a:prstGeom>
          <a:noFill/>
          <a:ln w="9525">
            <a:noFill/>
            <a:miter lim="800000"/>
            <a:headEnd/>
            <a:tailEnd/>
          </a:ln>
        </p:spPr>
        <p:txBody>
          <a:bodyPr wrap="none">
            <a:spAutoFit/>
          </a:bodyPr>
          <a:lstStyle/>
          <a:p>
            <a:pPr algn="l" eaLnBrk="0" hangingPunct="0"/>
            <a:r>
              <a:rPr lang="en-US" sz="1600">
                <a:latin typeface="Arial" charset="0"/>
              </a:rPr>
              <a:t>buffering of data</a:t>
            </a:r>
          </a:p>
        </p:txBody>
      </p:sp>
      <p:sp>
        <p:nvSpPr>
          <p:cNvPr id="3086" name="Text Box 581"/>
          <p:cNvSpPr txBox="1">
            <a:spLocks noChangeArrowheads="1"/>
          </p:cNvSpPr>
          <p:nvPr/>
        </p:nvSpPr>
        <p:spPr bwMode="auto">
          <a:xfrm>
            <a:off x="4648200" y="6057900"/>
            <a:ext cx="2667000" cy="336550"/>
          </a:xfrm>
          <a:prstGeom prst="rect">
            <a:avLst/>
          </a:prstGeom>
          <a:noFill/>
          <a:ln w="9525">
            <a:noFill/>
            <a:miter lim="800000"/>
            <a:headEnd/>
            <a:tailEnd/>
          </a:ln>
        </p:spPr>
        <p:txBody>
          <a:bodyPr wrap="none">
            <a:spAutoFit/>
          </a:bodyPr>
          <a:lstStyle/>
          <a:p>
            <a:pPr algn="l" eaLnBrk="0" hangingPunct="0"/>
            <a:r>
              <a:rPr lang="en-US" sz="1600">
                <a:latin typeface="Arial" charset="0"/>
              </a:rPr>
              <a:t>end-to-end TCP connection</a:t>
            </a:r>
          </a:p>
        </p:txBody>
      </p:sp>
      <p:sp>
        <p:nvSpPr>
          <p:cNvPr id="3087" name="Line 582"/>
          <p:cNvSpPr>
            <a:spLocks noChangeShapeType="1"/>
          </p:cNvSpPr>
          <p:nvPr/>
        </p:nvSpPr>
        <p:spPr bwMode="auto">
          <a:xfrm flipH="1">
            <a:off x="3581400" y="4533900"/>
            <a:ext cx="1524000" cy="0"/>
          </a:xfrm>
          <a:prstGeom prst="line">
            <a:avLst/>
          </a:prstGeom>
          <a:noFill/>
          <a:ln w="57150">
            <a:solidFill>
              <a:srgbClr val="01FFBC"/>
            </a:solidFill>
            <a:round/>
            <a:headEnd/>
            <a:tailEnd type="triangle" w="med" len="med"/>
          </a:ln>
        </p:spPr>
        <p:txBody>
          <a:bodyPr wrap="none" anchor="ctr"/>
          <a:lstStyle/>
          <a:p>
            <a:endParaRPr lang="en-US"/>
          </a:p>
        </p:txBody>
      </p:sp>
      <p:sp>
        <p:nvSpPr>
          <p:cNvPr id="3088" name="Text Box 583"/>
          <p:cNvSpPr txBox="1">
            <a:spLocks noChangeArrowheads="1"/>
          </p:cNvSpPr>
          <p:nvPr/>
        </p:nvSpPr>
        <p:spPr bwMode="auto">
          <a:xfrm>
            <a:off x="3352801" y="4152900"/>
            <a:ext cx="1978025" cy="336550"/>
          </a:xfrm>
          <a:prstGeom prst="rect">
            <a:avLst/>
          </a:prstGeom>
          <a:noFill/>
          <a:ln w="9525">
            <a:noFill/>
            <a:miter lim="800000"/>
            <a:headEnd/>
            <a:tailEnd/>
          </a:ln>
        </p:spPr>
        <p:txBody>
          <a:bodyPr wrap="none">
            <a:spAutoFit/>
          </a:bodyPr>
          <a:lstStyle/>
          <a:p>
            <a:pPr algn="l" eaLnBrk="0" hangingPunct="0"/>
            <a:r>
              <a:rPr lang="en-US" sz="1600">
                <a:latin typeface="Arial" charset="0"/>
              </a:rPr>
              <a:t>local retransmission</a:t>
            </a:r>
          </a:p>
        </p:txBody>
      </p:sp>
      <p:sp>
        <p:nvSpPr>
          <p:cNvPr id="3089" name="Text Box 585"/>
          <p:cNvSpPr txBox="1">
            <a:spLocks noChangeArrowheads="1"/>
          </p:cNvSpPr>
          <p:nvPr/>
        </p:nvSpPr>
        <p:spPr bwMode="auto">
          <a:xfrm>
            <a:off x="9067801" y="4076701"/>
            <a:ext cx="1482725" cy="581025"/>
          </a:xfrm>
          <a:prstGeom prst="rect">
            <a:avLst/>
          </a:prstGeom>
          <a:noFill/>
          <a:ln w="9525">
            <a:noFill/>
            <a:miter lim="800000"/>
            <a:headEnd/>
            <a:tailEnd/>
          </a:ln>
        </p:spPr>
        <p:txBody>
          <a:bodyPr wrap="none">
            <a:spAutoFit/>
          </a:bodyPr>
          <a:lstStyle/>
          <a:p>
            <a:pPr algn="l" eaLnBrk="0" hangingPunct="0"/>
            <a:r>
              <a:rPr lang="en-US" sz="1600">
                <a:latin typeface="Arial" charset="0"/>
              </a:rPr>
              <a:t>correspondent</a:t>
            </a:r>
          </a:p>
          <a:p>
            <a:pPr algn="l" eaLnBrk="0" hangingPunct="0"/>
            <a:r>
              <a:rPr lang="en-US" sz="1600">
                <a:latin typeface="Arial" charset="0"/>
              </a:rPr>
              <a:t>host</a:t>
            </a:r>
          </a:p>
        </p:txBody>
      </p:sp>
      <p:sp>
        <p:nvSpPr>
          <p:cNvPr id="3090" name="Text Box 586"/>
          <p:cNvSpPr txBox="1">
            <a:spLocks noChangeArrowheads="1"/>
          </p:cNvSpPr>
          <p:nvPr/>
        </p:nvSpPr>
        <p:spPr bwMode="auto">
          <a:xfrm>
            <a:off x="5562601" y="4305301"/>
            <a:ext cx="804863" cy="581025"/>
          </a:xfrm>
          <a:prstGeom prst="rect">
            <a:avLst/>
          </a:prstGeom>
          <a:noFill/>
          <a:ln w="9525">
            <a:noFill/>
            <a:miter lim="800000"/>
            <a:headEnd/>
            <a:tailEnd/>
          </a:ln>
        </p:spPr>
        <p:txBody>
          <a:bodyPr wrap="none">
            <a:spAutoFit/>
          </a:bodyPr>
          <a:lstStyle/>
          <a:p>
            <a:pPr algn="l" eaLnBrk="0" hangingPunct="0"/>
            <a:r>
              <a:rPr lang="en-US" sz="1600">
                <a:latin typeface="Arial" charset="0"/>
              </a:rPr>
              <a:t>foreign</a:t>
            </a:r>
          </a:p>
          <a:p>
            <a:pPr algn="l" eaLnBrk="0" hangingPunct="0"/>
            <a:r>
              <a:rPr lang="en-US" sz="1600">
                <a:latin typeface="Arial" charset="0"/>
              </a:rPr>
              <a:t>agent</a:t>
            </a:r>
          </a:p>
        </p:txBody>
      </p:sp>
      <p:sp>
        <p:nvSpPr>
          <p:cNvPr id="3091" name="Text Box 587"/>
          <p:cNvSpPr txBox="1">
            <a:spLocks noChangeArrowheads="1"/>
          </p:cNvSpPr>
          <p:nvPr/>
        </p:nvSpPr>
        <p:spPr bwMode="auto">
          <a:xfrm>
            <a:off x="2057400" y="5676901"/>
            <a:ext cx="781050" cy="581025"/>
          </a:xfrm>
          <a:prstGeom prst="rect">
            <a:avLst/>
          </a:prstGeom>
          <a:noFill/>
          <a:ln w="9525">
            <a:noFill/>
            <a:miter lim="800000"/>
            <a:headEnd/>
            <a:tailEnd/>
          </a:ln>
        </p:spPr>
        <p:txBody>
          <a:bodyPr wrap="none">
            <a:spAutoFit/>
          </a:bodyPr>
          <a:lstStyle/>
          <a:p>
            <a:pPr algn="l" eaLnBrk="0" hangingPunct="0"/>
            <a:r>
              <a:rPr lang="en-US" sz="1600">
                <a:latin typeface="Arial" charset="0"/>
              </a:rPr>
              <a:t>mobile</a:t>
            </a:r>
          </a:p>
          <a:p>
            <a:pPr algn="l" eaLnBrk="0" hangingPunct="0"/>
            <a:r>
              <a:rPr lang="en-US" sz="1600">
                <a:latin typeface="Arial" charset="0"/>
              </a:rPr>
              <a:t>host</a:t>
            </a:r>
          </a:p>
        </p:txBody>
      </p:sp>
      <p:sp>
        <p:nvSpPr>
          <p:cNvPr id="3092" name="Freeform 588"/>
          <p:cNvSpPr>
            <a:spLocks/>
          </p:cNvSpPr>
          <p:nvPr/>
        </p:nvSpPr>
        <p:spPr bwMode="auto">
          <a:xfrm flipH="1">
            <a:off x="5181600" y="5524500"/>
            <a:ext cx="457200" cy="533400"/>
          </a:xfrm>
          <a:custGeom>
            <a:avLst/>
            <a:gdLst>
              <a:gd name="T0" fmla="*/ 288 w 288"/>
              <a:gd name="T1" fmla="*/ 336 h 336"/>
              <a:gd name="T2" fmla="*/ 48 w 288"/>
              <a:gd name="T3" fmla="*/ 240 h 336"/>
              <a:gd name="T4" fmla="*/ 0 w 288"/>
              <a:gd name="T5" fmla="*/ 0 h 336"/>
              <a:gd name="T6" fmla="*/ 0 60000 65536"/>
              <a:gd name="T7" fmla="*/ 0 60000 65536"/>
              <a:gd name="T8" fmla="*/ 0 60000 65536"/>
              <a:gd name="T9" fmla="*/ 0 w 288"/>
              <a:gd name="T10" fmla="*/ 0 h 336"/>
              <a:gd name="T11" fmla="*/ 288 w 288"/>
              <a:gd name="T12" fmla="*/ 336 h 336"/>
            </a:gdLst>
            <a:ahLst/>
            <a:cxnLst>
              <a:cxn ang="T6">
                <a:pos x="T0" y="T1"/>
              </a:cxn>
              <a:cxn ang="T7">
                <a:pos x="T2" y="T3"/>
              </a:cxn>
              <a:cxn ang="T8">
                <a:pos x="T4" y="T5"/>
              </a:cxn>
            </a:cxnLst>
            <a:rect l="T9" t="T10" r="T11" b="T12"/>
            <a:pathLst>
              <a:path w="288" h="336">
                <a:moveTo>
                  <a:pt x="288" y="336"/>
                </a:moveTo>
                <a:cubicBezTo>
                  <a:pt x="192" y="316"/>
                  <a:pt x="96" y="296"/>
                  <a:pt x="48" y="240"/>
                </a:cubicBezTo>
                <a:cubicBezTo>
                  <a:pt x="0" y="184"/>
                  <a:pt x="0" y="92"/>
                  <a:pt x="0" y="0"/>
                </a:cubicBezTo>
              </a:path>
            </a:pathLst>
          </a:custGeom>
          <a:noFill/>
          <a:ln w="76200">
            <a:solidFill>
              <a:srgbClr val="FF0000"/>
            </a:solidFill>
            <a:round/>
            <a:headEnd/>
            <a:tailEnd type="triangle" w="med" len="med"/>
          </a:ln>
        </p:spPr>
        <p:txBody>
          <a:bodyPr wrap="none" anchor="ctr"/>
          <a:lstStyle/>
          <a:p>
            <a:endParaRPr lang="en-US"/>
          </a:p>
        </p:txBody>
      </p:sp>
      <p:sp>
        <p:nvSpPr>
          <p:cNvPr id="3093" name="Text Box 589"/>
          <p:cNvSpPr txBox="1">
            <a:spLocks noChangeArrowheads="1"/>
          </p:cNvSpPr>
          <p:nvPr/>
        </p:nvSpPr>
        <p:spPr bwMode="auto">
          <a:xfrm>
            <a:off x="3733801" y="5524500"/>
            <a:ext cx="1808163" cy="336550"/>
          </a:xfrm>
          <a:prstGeom prst="rect">
            <a:avLst/>
          </a:prstGeom>
          <a:noFill/>
          <a:ln w="9525">
            <a:noFill/>
            <a:miter lim="800000"/>
            <a:headEnd/>
            <a:tailEnd/>
          </a:ln>
        </p:spPr>
        <p:txBody>
          <a:bodyPr wrap="none">
            <a:spAutoFit/>
          </a:bodyPr>
          <a:lstStyle/>
          <a:p>
            <a:pPr algn="l" eaLnBrk="0" hangingPunct="0"/>
            <a:r>
              <a:rPr lang="en-US" sz="1600">
                <a:latin typeface="Arial" charset="0"/>
              </a:rPr>
              <a:t>snooping of ACKs</a:t>
            </a:r>
          </a:p>
        </p:txBody>
      </p:sp>
      <p:pic>
        <p:nvPicPr>
          <p:cNvPr id="3094" name="Picture 590" descr="j0235962"/>
          <p:cNvPicPr>
            <a:picLocks noChangeAspect="1" noChangeArrowheads="1"/>
          </p:cNvPicPr>
          <p:nvPr/>
        </p:nvPicPr>
        <p:blipFill>
          <a:blip r:embed="rId5" cstate="print"/>
          <a:srcRect/>
          <a:stretch>
            <a:fillRect/>
          </a:stretch>
        </p:blipFill>
        <p:spPr bwMode="auto">
          <a:xfrm>
            <a:off x="2209801" y="4533900"/>
            <a:ext cx="1071563" cy="1081088"/>
          </a:xfrm>
          <a:prstGeom prst="rect">
            <a:avLst/>
          </a:prstGeom>
          <a:noFill/>
          <a:ln w="9525">
            <a:noFill/>
            <a:miter lim="800000"/>
            <a:headEnd/>
            <a:tailEnd/>
          </a:ln>
        </p:spPr>
      </p:pic>
      <p:pic>
        <p:nvPicPr>
          <p:cNvPr id="3095" name="Picture 591" descr="j0285750"/>
          <p:cNvPicPr>
            <a:picLocks noChangeAspect="1" noChangeArrowheads="1"/>
          </p:cNvPicPr>
          <p:nvPr/>
        </p:nvPicPr>
        <p:blipFill>
          <a:blip r:embed="rId6" cstate="print"/>
          <a:srcRect/>
          <a:stretch>
            <a:fillRect/>
          </a:stretch>
        </p:blipFill>
        <p:spPr bwMode="auto">
          <a:xfrm>
            <a:off x="9299576" y="4762500"/>
            <a:ext cx="1368425" cy="839788"/>
          </a:xfrm>
          <a:prstGeom prst="rect">
            <a:avLst/>
          </a:prstGeom>
          <a:noFill/>
          <a:ln w="9525">
            <a:noFill/>
            <a:miter lim="800000"/>
            <a:headEnd/>
            <a:tailEnd/>
          </a:ln>
        </p:spPr>
      </p:pic>
    </p:spTree>
    <p:extLst>
      <p:ext uri="{BB962C8B-B14F-4D97-AF65-F5344CB8AC3E}">
        <p14:creationId xmlns:p14="http://schemas.microsoft.com/office/powerpoint/2010/main" val="3588431005"/>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dirty="0"/>
              <a:t>Early approach: Snooping </a:t>
            </a:r>
            <a:r>
              <a:rPr lang="en-US" dirty="0" smtClean="0"/>
              <a:t>TCP II</a:t>
            </a:r>
          </a:p>
        </p:txBody>
      </p:sp>
      <p:sp>
        <p:nvSpPr>
          <p:cNvPr id="15364" name="Rectangle 3"/>
          <p:cNvSpPr>
            <a:spLocks noGrp="1" noChangeArrowheads="1"/>
          </p:cNvSpPr>
          <p:nvPr>
            <p:ph idx="1"/>
          </p:nvPr>
        </p:nvSpPr>
        <p:spPr/>
        <p:txBody>
          <a:bodyPr/>
          <a:lstStyle/>
          <a:p>
            <a:pPr eaLnBrk="1" hangingPunct="1"/>
            <a:r>
              <a:rPr lang="en-US" sz="2000" dirty="0"/>
              <a:t>Data transfer to the mobile host</a:t>
            </a:r>
          </a:p>
          <a:p>
            <a:pPr lvl="1" eaLnBrk="1" hangingPunct="1"/>
            <a:r>
              <a:rPr lang="en-US" dirty="0"/>
              <a:t>FA buffers data until it receives ACK of the MH, FA detects packet loss via duplicated ACKs or time-out</a:t>
            </a:r>
          </a:p>
          <a:p>
            <a:pPr lvl="1" eaLnBrk="1" hangingPunct="1"/>
            <a:r>
              <a:rPr lang="en-US" dirty="0"/>
              <a:t>fast retransmission possible, transparent for the fixed network</a:t>
            </a:r>
          </a:p>
          <a:p>
            <a:pPr eaLnBrk="1" hangingPunct="1"/>
            <a:endParaRPr lang="en-US" sz="2000" dirty="0" smtClean="0"/>
          </a:p>
          <a:p>
            <a:pPr eaLnBrk="1" hangingPunct="1"/>
            <a:r>
              <a:rPr lang="en-US" sz="2000" dirty="0" smtClean="0"/>
              <a:t>Data </a:t>
            </a:r>
            <a:r>
              <a:rPr lang="en-US" sz="2000" dirty="0"/>
              <a:t>transfer from the mobile host</a:t>
            </a:r>
          </a:p>
          <a:p>
            <a:pPr lvl="1" eaLnBrk="1" hangingPunct="1"/>
            <a:r>
              <a:rPr lang="en-US" dirty="0"/>
              <a:t>FA detects packet loss on the wireless link via sequence numbers, FA answers directly with a NACK to the MH</a:t>
            </a:r>
          </a:p>
          <a:p>
            <a:pPr lvl="1" eaLnBrk="1" hangingPunct="1"/>
            <a:r>
              <a:rPr lang="en-US" dirty="0"/>
              <a:t>MH can now retransmit data with only a very short delay</a:t>
            </a:r>
          </a:p>
          <a:p>
            <a:pPr eaLnBrk="1" hangingPunct="1"/>
            <a:endParaRPr lang="en-US" sz="2000" dirty="0" smtClean="0"/>
          </a:p>
          <a:p>
            <a:pPr eaLnBrk="1" hangingPunct="1"/>
            <a:r>
              <a:rPr lang="en-US" sz="2000" dirty="0" smtClean="0"/>
              <a:t>Integration </a:t>
            </a:r>
            <a:r>
              <a:rPr lang="en-US" sz="2000" dirty="0"/>
              <a:t>of the MAC layer</a:t>
            </a:r>
          </a:p>
          <a:p>
            <a:pPr lvl="1" eaLnBrk="1" hangingPunct="1"/>
            <a:r>
              <a:rPr lang="en-US" dirty="0"/>
              <a:t>MAC layer often has similar mechanisms to those of TCP</a:t>
            </a:r>
          </a:p>
          <a:p>
            <a:pPr lvl="1" eaLnBrk="1" hangingPunct="1"/>
            <a:r>
              <a:rPr lang="en-US" dirty="0"/>
              <a:t>thus, the MAC layer can already detect duplicated packets due to retransmissions and discard them </a:t>
            </a:r>
          </a:p>
          <a:p>
            <a:pPr eaLnBrk="1" hangingPunct="1"/>
            <a:endParaRPr lang="en-US" sz="2000" dirty="0" smtClean="0"/>
          </a:p>
          <a:p>
            <a:pPr eaLnBrk="1" hangingPunct="1"/>
            <a:r>
              <a:rPr lang="en-US" sz="2000" dirty="0" smtClean="0"/>
              <a:t>Problems</a:t>
            </a:r>
            <a:endParaRPr lang="en-US" sz="2000" dirty="0"/>
          </a:p>
          <a:p>
            <a:pPr lvl="1" eaLnBrk="1" hangingPunct="1"/>
            <a:r>
              <a:rPr lang="en-US" dirty="0"/>
              <a:t>snooping TCP does not isolate the wireless link as good as </a:t>
            </a:r>
            <a:r>
              <a:rPr lang="en-US" dirty="0" smtClean="0"/>
              <a:t>other approaches (e.g. Indirect-TCP)</a:t>
            </a:r>
            <a:endParaRPr lang="en-US" dirty="0"/>
          </a:p>
          <a:p>
            <a:pPr lvl="1" eaLnBrk="1" hangingPunct="1"/>
            <a:r>
              <a:rPr lang="en-US" dirty="0"/>
              <a:t>snooping might be useless depending on encryption schemes</a:t>
            </a:r>
          </a:p>
        </p:txBody>
      </p:sp>
      <p:sp>
        <p:nvSpPr>
          <p:cNvPr id="15362" name="Fußzeilenplatzhalter 3"/>
          <p:cNvSpPr>
            <a:spLocks noGrp="1"/>
          </p:cNvSpPr>
          <p:nvPr>
            <p:ph type="ftr" sz="quarter" idx="4294967295"/>
          </p:nvPr>
        </p:nvSpPr>
        <p:spPr>
          <a:xfrm>
            <a:off x="334433" y="6656398"/>
            <a:ext cx="7969251" cy="201602"/>
          </a:xfrm>
          <a:noFill/>
        </p:spPr>
        <p:txBody>
          <a:bodyPr/>
          <a:lstStyle/>
          <a:p>
            <a:pPr algn="l"/>
            <a:r>
              <a:rPr lang="en-US" smtClean="0"/>
              <a:t>Prof. Dr.-Ing. Jochen H. Schiller      www.jochenschiller.de       Mobile Communications</a:t>
            </a:r>
            <a:endParaRPr lang="en-US" dirty="0"/>
          </a:p>
        </p:txBody>
      </p:sp>
    </p:spTree>
    <p:extLst>
      <p:ext uri="{BB962C8B-B14F-4D97-AF65-F5344CB8AC3E}">
        <p14:creationId xmlns:p14="http://schemas.microsoft.com/office/powerpoint/2010/main" val="451287824"/>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Fast retransmit/fast recovery</a:t>
            </a:r>
          </a:p>
        </p:txBody>
      </p:sp>
      <p:sp>
        <p:nvSpPr>
          <p:cNvPr id="17412" name="Rectangle 3"/>
          <p:cNvSpPr>
            <a:spLocks noGrp="1" noChangeArrowheads="1"/>
          </p:cNvSpPr>
          <p:nvPr>
            <p:ph idx="1"/>
          </p:nvPr>
        </p:nvSpPr>
        <p:spPr/>
        <p:txBody>
          <a:bodyPr/>
          <a:lstStyle/>
          <a:p>
            <a:pPr eaLnBrk="1" hangingPunct="1"/>
            <a:r>
              <a:rPr lang="en-US" dirty="0" smtClean="0"/>
              <a:t>Change of foreign agent often results in packet loss </a:t>
            </a:r>
          </a:p>
          <a:p>
            <a:pPr lvl="1" eaLnBrk="1" hangingPunct="1"/>
            <a:r>
              <a:rPr lang="en-US" dirty="0" smtClean="0"/>
              <a:t>TCP reacts with slow-start although there is no congestion</a:t>
            </a:r>
          </a:p>
          <a:p>
            <a:pPr eaLnBrk="1" hangingPunct="1"/>
            <a:endParaRPr lang="en-US" dirty="0" smtClean="0"/>
          </a:p>
          <a:p>
            <a:pPr eaLnBrk="1" hangingPunct="1"/>
            <a:r>
              <a:rPr lang="en-US" dirty="0" smtClean="0"/>
              <a:t>Forced fast retransmit</a:t>
            </a:r>
          </a:p>
          <a:p>
            <a:pPr lvl="1" eaLnBrk="1" hangingPunct="1"/>
            <a:r>
              <a:rPr lang="en-US" dirty="0" smtClean="0"/>
              <a:t>as soon as the mobile host has registered with a new foreign agent, the MH sends duplicated acknowledgements on purpose</a:t>
            </a:r>
          </a:p>
          <a:p>
            <a:pPr lvl="1" eaLnBrk="1" hangingPunct="1"/>
            <a:r>
              <a:rPr lang="en-US" dirty="0" smtClean="0"/>
              <a:t>this forces the fast retransmit mode at the communication partners</a:t>
            </a:r>
          </a:p>
          <a:p>
            <a:pPr lvl="1" eaLnBrk="1" hangingPunct="1"/>
            <a:r>
              <a:rPr lang="en-US" dirty="0" smtClean="0"/>
              <a:t>additionally, the TCP on the MH is forced to continue sending with the actual window size and not to go into slow-start after registration</a:t>
            </a:r>
          </a:p>
          <a:p>
            <a:pPr eaLnBrk="1" hangingPunct="1"/>
            <a:endParaRPr lang="en-US" dirty="0" smtClean="0"/>
          </a:p>
          <a:p>
            <a:pPr eaLnBrk="1" hangingPunct="1"/>
            <a:r>
              <a:rPr lang="en-US" dirty="0" smtClean="0"/>
              <a:t>Advantage</a:t>
            </a:r>
          </a:p>
          <a:p>
            <a:pPr lvl="1" eaLnBrk="1" hangingPunct="1"/>
            <a:r>
              <a:rPr lang="en-US" dirty="0" smtClean="0"/>
              <a:t>simple changes result in significant higher performance </a:t>
            </a:r>
          </a:p>
          <a:p>
            <a:pPr eaLnBrk="1" hangingPunct="1"/>
            <a:endParaRPr lang="en-US" dirty="0" smtClean="0"/>
          </a:p>
          <a:p>
            <a:pPr eaLnBrk="1" hangingPunct="1"/>
            <a:r>
              <a:rPr lang="en-US" dirty="0" smtClean="0"/>
              <a:t>Disadvantage</a:t>
            </a:r>
          </a:p>
          <a:p>
            <a:pPr lvl="1" eaLnBrk="1" hangingPunct="1"/>
            <a:r>
              <a:rPr lang="en-US" dirty="0" smtClean="0"/>
              <a:t>further mix of IP and TCP, no transparent approach</a:t>
            </a:r>
          </a:p>
        </p:txBody>
      </p:sp>
      <p:sp>
        <p:nvSpPr>
          <p:cNvPr id="17410" name="Fußzeilenplatzhalter 3"/>
          <p:cNvSpPr>
            <a:spLocks noGrp="1"/>
          </p:cNvSpPr>
          <p:nvPr>
            <p:ph type="ftr" sz="quarter" idx="4294967295"/>
          </p:nvPr>
        </p:nvSpPr>
        <p:spPr>
          <a:xfrm>
            <a:off x="334433" y="6656398"/>
            <a:ext cx="7969251" cy="201602"/>
          </a:xfrm>
          <a:noFill/>
        </p:spPr>
        <p:txBody>
          <a:bodyPr/>
          <a:lstStyle/>
          <a:p>
            <a:pPr algn="l"/>
            <a:r>
              <a:rPr lang="en-US" smtClean="0"/>
              <a:t>Prof. Dr.-Ing. Jochen H. Schiller      www.jochenschiller.de       Mobile Communications</a:t>
            </a:r>
            <a:endParaRPr lang="en-US" dirty="0"/>
          </a:p>
        </p:txBody>
      </p:sp>
    </p:spTree>
    <p:extLst>
      <p:ext uri="{BB962C8B-B14F-4D97-AF65-F5344CB8AC3E}">
        <p14:creationId xmlns:p14="http://schemas.microsoft.com/office/powerpoint/2010/main" val="1845663419"/>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Transmission/time-out freezing</a:t>
            </a:r>
          </a:p>
        </p:txBody>
      </p:sp>
      <p:sp>
        <p:nvSpPr>
          <p:cNvPr id="18436" name="Rectangle 3"/>
          <p:cNvSpPr>
            <a:spLocks noGrp="1" noChangeArrowheads="1"/>
          </p:cNvSpPr>
          <p:nvPr>
            <p:ph idx="1"/>
          </p:nvPr>
        </p:nvSpPr>
        <p:spPr/>
        <p:txBody>
          <a:bodyPr/>
          <a:lstStyle/>
          <a:p>
            <a:pPr eaLnBrk="1" hangingPunct="1">
              <a:lnSpc>
                <a:spcPct val="90000"/>
              </a:lnSpc>
            </a:pPr>
            <a:r>
              <a:rPr lang="en-US" dirty="0" smtClean="0"/>
              <a:t>Mobile hosts can be disconnected for a longer time</a:t>
            </a:r>
          </a:p>
          <a:p>
            <a:pPr lvl="1" eaLnBrk="1" hangingPunct="1">
              <a:lnSpc>
                <a:spcPct val="90000"/>
              </a:lnSpc>
            </a:pPr>
            <a:r>
              <a:rPr lang="en-US" dirty="0" smtClean="0"/>
              <a:t>no packet exchange possible, e.g., in a tunnel, disconnection due to overloaded cells or multiplexing with higher priority traffic</a:t>
            </a:r>
          </a:p>
          <a:p>
            <a:pPr lvl="1" eaLnBrk="1" hangingPunct="1">
              <a:lnSpc>
                <a:spcPct val="90000"/>
              </a:lnSpc>
            </a:pPr>
            <a:r>
              <a:rPr lang="en-US" dirty="0" smtClean="0"/>
              <a:t>TCP disconnects after time-out completely</a:t>
            </a:r>
          </a:p>
          <a:p>
            <a:pPr eaLnBrk="1" hangingPunct="1">
              <a:lnSpc>
                <a:spcPct val="90000"/>
              </a:lnSpc>
            </a:pPr>
            <a:endParaRPr lang="en-US" dirty="0" smtClean="0"/>
          </a:p>
          <a:p>
            <a:pPr eaLnBrk="1" hangingPunct="1">
              <a:lnSpc>
                <a:spcPct val="90000"/>
              </a:lnSpc>
            </a:pPr>
            <a:r>
              <a:rPr lang="en-US" dirty="0" smtClean="0"/>
              <a:t>TCP freezing</a:t>
            </a:r>
          </a:p>
          <a:p>
            <a:pPr lvl="1" eaLnBrk="1" hangingPunct="1">
              <a:lnSpc>
                <a:spcPct val="90000"/>
              </a:lnSpc>
            </a:pPr>
            <a:r>
              <a:rPr lang="en-US" dirty="0" smtClean="0"/>
              <a:t>MAC layer is often able to detect interruption in advance</a:t>
            </a:r>
          </a:p>
          <a:p>
            <a:pPr lvl="1" eaLnBrk="1" hangingPunct="1">
              <a:lnSpc>
                <a:spcPct val="90000"/>
              </a:lnSpc>
            </a:pPr>
            <a:r>
              <a:rPr lang="en-US" dirty="0" smtClean="0"/>
              <a:t>MAC can inform TCP layer of upcoming loss of connection</a:t>
            </a:r>
          </a:p>
          <a:p>
            <a:pPr lvl="1" eaLnBrk="1" hangingPunct="1">
              <a:lnSpc>
                <a:spcPct val="90000"/>
              </a:lnSpc>
            </a:pPr>
            <a:r>
              <a:rPr lang="en-US" dirty="0" smtClean="0"/>
              <a:t>TCP stops sending, but does now not assume a congested link </a:t>
            </a:r>
          </a:p>
          <a:p>
            <a:pPr lvl="1" eaLnBrk="1" hangingPunct="1">
              <a:lnSpc>
                <a:spcPct val="90000"/>
              </a:lnSpc>
            </a:pPr>
            <a:r>
              <a:rPr lang="en-US" dirty="0" smtClean="0"/>
              <a:t>MAC layer signals again if reconnected </a:t>
            </a:r>
          </a:p>
          <a:p>
            <a:pPr eaLnBrk="1" hangingPunct="1">
              <a:lnSpc>
                <a:spcPct val="90000"/>
              </a:lnSpc>
            </a:pPr>
            <a:endParaRPr lang="en-US" dirty="0" smtClean="0"/>
          </a:p>
          <a:p>
            <a:pPr eaLnBrk="1" hangingPunct="1">
              <a:lnSpc>
                <a:spcPct val="90000"/>
              </a:lnSpc>
            </a:pPr>
            <a:r>
              <a:rPr lang="en-US" dirty="0" smtClean="0"/>
              <a:t>Advantage</a:t>
            </a:r>
          </a:p>
          <a:p>
            <a:pPr lvl="1" eaLnBrk="1" hangingPunct="1">
              <a:lnSpc>
                <a:spcPct val="90000"/>
              </a:lnSpc>
            </a:pPr>
            <a:r>
              <a:rPr lang="en-US" dirty="0" smtClean="0"/>
              <a:t>scheme is independent of data </a:t>
            </a:r>
          </a:p>
          <a:p>
            <a:pPr eaLnBrk="1" hangingPunct="1">
              <a:lnSpc>
                <a:spcPct val="90000"/>
              </a:lnSpc>
            </a:pPr>
            <a:endParaRPr lang="en-US" dirty="0" smtClean="0"/>
          </a:p>
          <a:p>
            <a:pPr eaLnBrk="1" hangingPunct="1">
              <a:lnSpc>
                <a:spcPct val="90000"/>
              </a:lnSpc>
            </a:pPr>
            <a:r>
              <a:rPr lang="en-US" dirty="0" smtClean="0"/>
              <a:t>Disadvantage</a:t>
            </a:r>
          </a:p>
          <a:p>
            <a:pPr lvl="1" eaLnBrk="1" hangingPunct="1">
              <a:lnSpc>
                <a:spcPct val="90000"/>
              </a:lnSpc>
            </a:pPr>
            <a:r>
              <a:rPr lang="en-US" dirty="0" smtClean="0"/>
              <a:t>TCP on mobile host has to be changed, mechanism depends on MAC layer</a:t>
            </a:r>
          </a:p>
        </p:txBody>
      </p:sp>
      <p:sp>
        <p:nvSpPr>
          <p:cNvPr id="18434" name="Fußzeilenplatzhalter 3"/>
          <p:cNvSpPr>
            <a:spLocks noGrp="1"/>
          </p:cNvSpPr>
          <p:nvPr>
            <p:ph type="ftr" sz="quarter" idx="4294967295"/>
          </p:nvPr>
        </p:nvSpPr>
        <p:spPr>
          <a:xfrm>
            <a:off x="334433" y="6656398"/>
            <a:ext cx="7969251" cy="201602"/>
          </a:xfrm>
          <a:noFill/>
        </p:spPr>
        <p:txBody>
          <a:bodyPr/>
          <a:lstStyle/>
          <a:p>
            <a:pPr algn="l"/>
            <a:r>
              <a:rPr lang="en-US" smtClean="0"/>
              <a:t>Prof. Dr.-Ing. Jochen H. Schiller      www.jochenschiller.de       Mobile Communications</a:t>
            </a:r>
            <a:endParaRPr lang="en-US" dirty="0"/>
          </a:p>
        </p:txBody>
      </p:sp>
    </p:spTree>
    <p:extLst>
      <p:ext uri="{BB962C8B-B14F-4D97-AF65-F5344CB8AC3E}">
        <p14:creationId xmlns:p14="http://schemas.microsoft.com/office/powerpoint/2010/main" val="1810738255"/>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smtClean="0"/>
              <a:t>Selective retransmission</a:t>
            </a:r>
          </a:p>
        </p:txBody>
      </p:sp>
      <p:sp>
        <p:nvSpPr>
          <p:cNvPr id="19460" name="Rectangle 3"/>
          <p:cNvSpPr>
            <a:spLocks noGrp="1" noChangeArrowheads="1"/>
          </p:cNvSpPr>
          <p:nvPr>
            <p:ph idx="1"/>
          </p:nvPr>
        </p:nvSpPr>
        <p:spPr/>
        <p:txBody>
          <a:bodyPr/>
          <a:lstStyle/>
          <a:p>
            <a:pPr eaLnBrk="1" hangingPunct="1">
              <a:lnSpc>
                <a:spcPct val="90000"/>
              </a:lnSpc>
            </a:pPr>
            <a:r>
              <a:rPr lang="en-US" dirty="0" smtClean="0"/>
              <a:t>TCP acknowledgements are often cumulative</a:t>
            </a:r>
          </a:p>
          <a:p>
            <a:pPr lvl="1" eaLnBrk="1" hangingPunct="1">
              <a:lnSpc>
                <a:spcPct val="90000"/>
              </a:lnSpc>
            </a:pPr>
            <a:r>
              <a:rPr lang="en-US" dirty="0" smtClean="0"/>
              <a:t>ACK </a:t>
            </a:r>
            <a:r>
              <a:rPr lang="en-US" i="1" dirty="0" smtClean="0"/>
              <a:t>n</a:t>
            </a:r>
            <a:r>
              <a:rPr lang="en-US" dirty="0" smtClean="0"/>
              <a:t> acknowledges correct and in-sequence receipt of </a:t>
            </a:r>
            <a:r>
              <a:rPr lang="en-US" dirty="0" smtClean="0"/>
              <a:t>bytes </a:t>
            </a:r>
            <a:r>
              <a:rPr lang="en-US" dirty="0" smtClean="0"/>
              <a:t>up to </a:t>
            </a:r>
            <a:r>
              <a:rPr lang="en-US" i="1" dirty="0" smtClean="0"/>
              <a:t>n-1 </a:t>
            </a:r>
            <a:r>
              <a:rPr lang="en-US" dirty="0" smtClean="0"/>
              <a:t>(byte-stream oriented!)</a:t>
            </a:r>
            <a:endParaRPr lang="en-US" dirty="0" smtClean="0"/>
          </a:p>
          <a:p>
            <a:pPr lvl="1" eaLnBrk="1" hangingPunct="1">
              <a:lnSpc>
                <a:spcPct val="90000"/>
              </a:lnSpc>
            </a:pPr>
            <a:r>
              <a:rPr lang="en-US" dirty="0" smtClean="0"/>
              <a:t>if single packets are missing quite often a whole packet sequence beginning at the gap has to be retransmitted (go-back-n), thus wasting bandwidth</a:t>
            </a:r>
          </a:p>
          <a:p>
            <a:pPr eaLnBrk="1" hangingPunct="1">
              <a:lnSpc>
                <a:spcPct val="90000"/>
              </a:lnSpc>
            </a:pPr>
            <a:endParaRPr lang="en-US" dirty="0" smtClean="0"/>
          </a:p>
          <a:p>
            <a:pPr eaLnBrk="1" hangingPunct="1">
              <a:lnSpc>
                <a:spcPct val="90000"/>
              </a:lnSpc>
            </a:pPr>
            <a:r>
              <a:rPr lang="en-US" dirty="0" smtClean="0"/>
              <a:t>Selective retransmission as one solution</a:t>
            </a:r>
          </a:p>
          <a:p>
            <a:pPr lvl="1" eaLnBrk="1" hangingPunct="1">
              <a:lnSpc>
                <a:spcPct val="90000"/>
              </a:lnSpc>
            </a:pPr>
            <a:r>
              <a:rPr lang="en-US" dirty="0" smtClean="0"/>
              <a:t>RFC2018 allows for acknowledgements of single packets, not only acknowledgements of in-sequence packet streams without gaps</a:t>
            </a:r>
          </a:p>
          <a:p>
            <a:pPr lvl="1" eaLnBrk="1" hangingPunct="1">
              <a:lnSpc>
                <a:spcPct val="90000"/>
              </a:lnSpc>
            </a:pPr>
            <a:r>
              <a:rPr lang="en-US" dirty="0" smtClean="0"/>
              <a:t>sender can now retransmit only the missing </a:t>
            </a:r>
            <a:r>
              <a:rPr lang="en-US" dirty="0" smtClean="0"/>
              <a:t>packets (i.e. non acknowledged parts of the byte-stream)</a:t>
            </a:r>
            <a:endParaRPr lang="en-US" dirty="0" smtClean="0"/>
          </a:p>
          <a:p>
            <a:pPr eaLnBrk="1" hangingPunct="1">
              <a:lnSpc>
                <a:spcPct val="90000"/>
              </a:lnSpc>
            </a:pPr>
            <a:endParaRPr lang="en-US" dirty="0" smtClean="0"/>
          </a:p>
          <a:p>
            <a:pPr eaLnBrk="1" hangingPunct="1">
              <a:lnSpc>
                <a:spcPct val="90000"/>
              </a:lnSpc>
            </a:pPr>
            <a:r>
              <a:rPr lang="en-US" dirty="0" smtClean="0"/>
              <a:t>Advantage</a:t>
            </a:r>
          </a:p>
          <a:p>
            <a:pPr lvl="1" eaLnBrk="1" hangingPunct="1">
              <a:lnSpc>
                <a:spcPct val="90000"/>
              </a:lnSpc>
            </a:pPr>
            <a:r>
              <a:rPr lang="en-US" dirty="0" smtClean="0"/>
              <a:t>much higher efficiency</a:t>
            </a:r>
          </a:p>
          <a:p>
            <a:pPr eaLnBrk="1" hangingPunct="1">
              <a:lnSpc>
                <a:spcPct val="90000"/>
              </a:lnSpc>
            </a:pPr>
            <a:endParaRPr lang="en-US" dirty="0" smtClean="0"/>
          </a:p>
          <a:p>
            <a:pPr eaLnBrk="1" hangingPunct="1">
              <a:lnSpc>
                <a:spcPct val="90000"/>
              </a:lnSpc>
            </a:pPr>
            <a:r>
              <a:rPr lang="en-US" dirty="0" smtClean="0"/>
              <a:t>“Disadvantage”</a:t>
            </a:r>
          </a:p>
          <a:p>
            <a:pPr lvl="1" eaLnBrk="1" hangingPunct="1">
              <a:lnSpc>
                <a:spcPct val="90000"/>
              </a:lnSpc>
            </a:pPr>
            <a:r>
              <a:rPr lang="en-US" dirty="0" smtClean="0"/>
              <a:t>more complex software in a receiver, more buffer needed at the receiver</a:t>
            </a:r>
          </a:p>
          <a:p>
            <a:pPr lvl="1" eaLnBrk="1" hangingPunct="1">
              <a:lnSpc>
                <a:spcPct val="90000"/>
              </a:lnSpc>
            </a:pPr>
            <a:r>
              <a:rPr lang="en-US" dirty="0" smtClean="0"/>
              <a:t>Might be a problem in really tiny devices…</a:t>
            </a:r>
          </a:p>
        </p:txBody>
      </p:sp>
      <p:sp>
        <p:nvSpPr>
          <p:cNvPr id="19458" name="Fußzeilenplatzhalter 3"/>
          <p:cNvSpPr>
            <a:spLocks noGrp="1"/>
          </p:cNvSpPr>
          <p:nvPr>
            <p:ph type="ftr" sz="quarter" idx="4294967295"/>
          </p:nvPr>
        </p:nvSpPr>
        <p:spPr>
          <a:xfrm>
            <a:off x="334433" y="6656398"/>
            <a:ext cx="7969251" cy="201602"/>
          </a:xfrm>
          <a:noFill/>
        </p:spPr>
        <p:txBody>
          <a:bodyPr/>
          <a:lstStyle/>
          <a:p>
            <a:pPr algn="l"/>
            <a:r>
              <a:rPr lang="en-US" smtClean="0"/>
              <a:t>Prof. Dr.-Ing. Jochen H. Schiller      www.jochenschiller.de       Mobile Communications</a:t>
            </a:r>
            <a:endParaRPr lang="en-US" dirty="0"/>
          </a:p>
        </p:txBody>
      </p:sp>
    </p:spTree>
    <p:extLst>
      <p:ext uri="{BB962C8B-B14F-4D97-AF65-F5344CB8AC3E}">
        <p14:creationId xmlns:p14="http://schemas.microsoft.com/office/powerpoint/2010/main" val="282665108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p:txBody>
          <a:bodyPr/>
          <a:lstStyle/>
          <a:p>
            <a:r>
              <a:rPr lang="en-US"/>
              <a:t>Data transfer from the mobile system</a:t>
            </a:r>
          </a:p>
        </p:txBody>
      </p:sp>
      <p:sp>
        <p:nvSpPr>
          <p:cNvPr id="40" name="Footer Placeholder 2"/>
          <p:cNvSpPr>
            <a:spLocks noGrp="1"/>
          </p:cNvSpPr>
          <p:nvPr>
            <p:ph type="ftr" sz="quarter" idx="10"/>
          </p:nvPr>
        </p:nvSpPr>
        <p:spPr/>
        <p:txBody>
          <a:bodyPr/>
          <a:lstStyle/>
          <a:p>
            <a:r>
              <a:rPr lang="en-US" smtClean="0"/>
              <a:t>Prof. Dr.-Ing. Jochen H. Schiller      www.jochenschiller.de       Mobile Communications</a:t>
            </a:r>
            <a:endParaRPr lang="en-US"/>
          </a:p>
        </p:txBody>
      </p:sp>
      <p:pic>
        <p:nvPicPr>
          <p:cNvPr id="122462" name="Picture 606" descr="j0285750"/>
          <p:cNvPicPr>
            <a:picLocks noChangeAspect="1" noChangeArrowheads="1"/>
          </p:cNvPicPr>
          <p:nvPr/>
        </p:nvPicPr>
        <p:blipFill>
          <a:blip r:embed="rId3" cstate="print"/>
          <a:srcRect/>
          <a:stretch>
            <a:fillRect/>
          </a:stretch>
        </p:blipFill>
        <p:spPr bwMode="auto">
          <a:xfrm>
            <a:off x="2739505" y="5437036"/>
            <a:ext cx="1368425" cy="839788"/>
          </a:xfrm>
          <a:prstGeom prst="rect">
            <a:avLst/>
          </a:prstGeom>
          <a:noFill/>
        </p:spPr>
      </p:pic>
      <p:sp>
        <p:nvSpPr>
          <p:cNvPr id="121858" name="Freeform 2"/>
          <p:cNvSpPr>
            <a:spLocks/>
          </p:cNvSpPr>
          <p:nvPr/>
        </p:nvSpPr>
        <p:spPr bwMode="auto">
          <a:xfrm>
            <a:off x="7032104" y="1414311"/>
            <a:ext cx="2916238" cy="3551238"/>
          </a:xfrm>
          <a:custGeom>
            <a:avLst/>
            <a:gdLst/>
            <a:ahLst/>
            <a:cxnLst>
              <a:cxn ang="0">
                <a:pos x="580" y="45"/>
              </a:cxn>
              <a:cxn ang="0">
                <a:pos x="148" y="237"/>
              </a:cxn>
              <a:cxn ang="0">
                <a:pos x="52" y="1149"/>
              </a:cxn>
              <a:cxn ang="0">
                <a:pos x="459" y="1769"/>
              </a:cxn>
              <a:cxn ang="0">
                <a:pos x="896" y="2184"/>
              </a:cxn>
              <a:cxn ang="0">
                <a:pos x="1629" y="2088"/>
              </a:cxn>
              <a:cxn ang="0">
                <a:pos x="1822" y="1466"/>
              </a:cxn>
              <a:cxn ang="0">
                <a:pos x="1540" y="237"/>
              </a:cxn>
              <a:cxn ang="0">
                <a:pos x="580" y="45"/>
              </a:cxn>
            </a:cxnLst>
            <a:rect l="0" t="0" r="r" b="b"/>
            <a:pathLst>
              <a:path w="1837" h="2237">
                <a:moveTo>
                  <a:pt x="580" y="45"/>
                </a:moveTo>
                <a:cubicBezTo>
                  <a:pt x="348" y="45"/>
                  <a:pt x="236" y="53"/>
                  <a:pt x="148" y="237"/>
                </a:cubicBezTo>
                <a:cubicBezTo>
                  <a:pt x="60" y="421"/>
                  <a:pt x="0" y="894"/>
                  <a:pt x="52" y="1149"/>
                </a:cubicBezTo>
                <a:cubicBezTo>
                  <a:pt x="104" y="1404"/>
                  <a:pt x="318" y="1597"/>
                  <a:pt x="459" y="1769"/>
                </a:cubicBezTo>
                <a:cubicBezTo>
                  <a:pt x="600" y="1941"/>
                  <a:pt x="701" y="2131"/>
                  <a:pt x="896" y="2184"/>
                </a:cubicBezTo>
                <a:cubicBezTo>
                  <a:pt x="1091" y="2237"/>
                  <a:pt x="1475" y="2208"/>
                  <a:pt x="1629" y="2088"/>
                </a:cubicBezTo>
                <a:cubicBezTo>
                  <a:pt x="1783" y="1968"/>
                  <a:pt x="1837" y="1774"/>
                  <a:pt x="1822" y="1466"/>
                </a:cubicBezTo>
                <a:cubicBezTo>
                  <a:pt x="1807" y="1158"/>
                  <a:pt x="1747" y="474"/>
                  <a:pt x="1540" y="237"/>
                </a:cubicBezTo>
                <a:cubicBezTo>
                  <a:pt x="1333" y="0"/>
                  <a:pt x="812" y="45"/>
                  <a:pt x="580" y="45"/>
                </a:cubicBezTo>
                <a:close/>
              </a:path>
            </a:pathLst>
          </a:custGeom>
          <a:solidFill>
            <a:schemeClr val="tx2">
              <a:lumMod val="20000"/>
              <a:lumOff val="80000"/>
            </a:schemeClr>
          </a:solidFill>
          <a:ln w="9525" cap="flat" cmpd="sng">
            <a:noFill/>
            <a:prstDash val="solid"/>
            <a:round/>
            <a:headEnd type="none" w="med" len="med"/>
            <a:tailEnd type="none" w="med" len="med"/>
          </a:ln>
          <a:effectLst/>
        </p:spPr>
        <p:txBody>
          <a:bodyPr wrap="none" anchor="ctr"/>
          <a:lstStyle/>
          <a:p>
            <a:endParaRPr lang="en-US"/>
          </a:p>
        </p:txBody>
      </p:sp>
      <p:sp>
        <p:nvSpPr>
          <p:cNvPr id="121859" name="Freeform 3"/>
          <p:cNvSpPr>
            <a:spLocks/>
          </p:cNvSpPr>
          <p:nvPr/>
        </p:nvSpPr>
        <p:spPr bwMode="auto">
          <a:xfrm>
            <a:off x="1793355" y="1269850"/>
            <a:ext cx="2043113" cy="2797175"/>
          </a:xfrm>
          <a:custGeom>
            <a:avLst/>
            <a:gdLst/>
            <a:ahLst/>
            <a:cxnLst>
              <a:cxn ang="0">
                <a:pos x="232" y="136"/>
              </a:cxn>
              <a:cxn ang="0">
                <a:pos x="1085" y="134"/>
              </a:cxn>
              <a:cxn ang="0">
                <a:pos x="1278" y="771"/>
              </a:cxn>
              <a:cxn ang="0">
                <a:pos x="1137" y="1490"/>
              </a:cxn>
              <a:cxn ang="0">
                <a:pos x="472" y="1672"/>
              </a:cxn>
              <a:cxn ang="0">
                <a:pos x="40" y="952"/>
              </a:cxn>
              <a:cxn ang="0">
                <a:pos x="232" y="136"/>
              </a:cxn>
            </a:cxnLst>
            <a:rect l="0" t="0" r="r" b="b"/>
            <a:pathLst>
              <a:path w="1287" h="1762">
                <a:moveTo>
                  <a:pt x="232" y="136"/>
                </a:moveTo>
                <a:cubicBezTo>
                  <a:pt x="406" y="0"/>
                  <a:pt x="911" y="28"/>
                  <a:pt x="1085" y="134"/>
                </a:cubicBezTo>
                <a:cubicBezTo>
                  <a:pt x="1259" y="240"/>
                  <a:pt x="1269" y="545"/>
                  <a:pt x="1278" y="771"/>
                </a:cubicBezTo>
                <a:cubicBezTo>
                  <a:pt x="1287" y="997"/>
                  <a:pt x="1271" y="1340"/>
                  <a:pt x="1137" y="1490"/>
                </a:cubicBezTo>
                <a:cubicBezTo>
                  <a:pt x="1003" y="1640"/>
                  <a:pt x="655" y="1762"/>
                  <a:pt x="472" y="1672"/>
                </a:cubicBezTo>
                <a:cubicBezTo>
                  <a:pt x="289" y="1582"/>
                  <a:pt x="80" y="1208"/>
                  <a:pt x="40" y="952"/>
                </a:cubicBezTo>
                <a:cubicBezTo>
                  <a:pt x="0" y="696"/>
                  <a:pt x="0" y="272"/>
                  <a:pt x="232" y="136"/>
                </a:cubicBezTo>
                <a:close/>
              </a:path>
            </a:pathLst>
          </a:custGeom>
          <a:solidFill>
            <a:srgbClr val="BEE395"/>
          </a:solidFill>
          <a:ln w="9525" cap="flat" cmpd="sng">
            <a:noFill/>
            <a:prstDash val="solid"/>
            <a:round/>
            <a:headEnd/>
            <a:tailEnd/>
          </a:ln>
          <a:effectLst/>
        </p:spPr>
        <p:txBody>
          <a:bodyPr wrap="none" anchor="ctr"/>
          <a:lstStyle/>
          <a:p>
            <a:endParaRPr lang="en-US"/>
          </a:p>
        </p:txBody>
      </p:sp>
      <p:sp>
        <p:nvSpPr>
          <p:cNvPr id="121864" name="AutoShape 8"/>
          <p:cNvSpPr>
            <a:spLocks noChangeArrowheads="1"/>
          </p:cNvSpPr>
          <p:nvPr/>
        </p:nvSpPr>
        <p:spPr bwMode="auto">
          <a:xfrm>
            <a:off x="4142854" y="2704949"/>
            <a:ext cx="2590800" cy="2057400"/>
          </a:xfrm>
          <a:prstGeom prst="irregularSeal2">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pitchFamily="34" charset="0"/>
              </a:rPr>
              <a:t>Internet</a:t>
            </a:r>
          </a:p>
        </p:txBody>
      </p:sp>
      <p:cxnSp>
        <p:nvCxnSpPr>
          <p:cNvPr id="121865" name="AutoShape 9"/>
          <p:cNvCxnSpPr>
            <a:cxnSpLocks noChangeShapeType="1"/>
            <a:endCxn id="121864" idx="2"/>
          </p:cNvCxnSpPr>
          <p:nvPr/>
        </p:nvCxnSpPr>
        <p:spPr bwMode="auto">
          <a:xfrm flipV="1">
            <a:off x="5496992" y="4500411"/>
            <a:ext cx="38100" cy="795338"/>
          </a:xfrm>
          <a:prstGeom prst="straightConnector1">
            <a:avLst/>
          </a:prstGeom>
          <a:noFill/>
          <a:ln w="9525">
            <a:solidFill>
              <a:schemeClr val="tx1"/>
            </a:solidFill>
            <a:round/>
            <a:headEnd/>
            <a:tailEnd/>
          </a:ln>
          <a:effectLst/>
        </p:spPr>
      </p:cxnSp>
      <p:cxnSp>
        <p:nvCxnSpPr>
          <p:cNvPr id="121866" name="AutoShape 10"/>
          <p:cNvCxnSpPr>
            <a:cxnSpLocks noChangeShapeType="1"/>
            <a:endCxn id="121864" idx="0"/>
          </p:cNvCxnSpPr>
          <p:nvPr/>
        </p:nvCxnSpPr>
        <p:spPr bwMode="auto">
          <a:xfrm>
            <a:off x="4184129" y="2476350"/>
            <a:ext cx="1125538" cy="407987"/>
          </a:xfrm>
          <a:prstGeom prst="straightConnector1">
            <a:avLst/>
          </a:prstGeom>
          <a:noFill/>
          <a:ln w="9525">
            <a:solidFill>
              <a:schemeClr val="tx1"/>
            </a:solidFill>
            <a:round/>
            <a:headEnd/>
            <a:tailEnd/>
          </a:ln>
          <a:effectLst/>
        </p:spPr>
      </p:cxnSp>
      <p:cxnSp>
        <p:nvCxnSpPr>
          <p:cNvPr id="121867" name="AutoShape 11"/>
          <p:cNvCxnSpPr>
            <a:cxnSpLocks noChangeShapeType="1"/>
            <a:stCxn id="121864" idx="3"/>
          </p:cNvCxnSpPr>
          <p:nvPr/>
        </p:nvCxnSpPr>
        <p:spPr bwMode="auto">
          <a:xfrm>
            <a:off x="6733654" y="3338361"/>
            <a:ext cx="533400" cy="890588"/>
          </a:xfrm>
          <a:prstGeom prst="straightConnector1">
            <a:avLst/>
          </a:prstGeom>
          <a:noFill/>
          <a:ln w="9525">
            <a:solidFill>
              <a:schemeClr val="tx1"/>
            </a:solidFill>
            <a:round/>
            <a:headEnd/>
            <a:tailEnd/>
          </a:ln>
          <a:effectLst/>
        </p:spPr>
      </p:cxnSp>
      <p:sp>
        <p:nvSpPr>
          <p:cNvPr id="121868" name="Line 12"/>
          <p:cNvSpPr>
            <a:spLocks noChangeShapeType="1"/>
          </p:cNvSpPr>
          <p:nvPr/>
        </p:nvSpPr>
        <p:spPr bwMode="auto">
          <a:xfrm>
            <a:off x="4295254" y="5067149"/>
            <a:ext cx="0" cy="1371600"/>
          </a:xfrm>
          <a:prstGeom prst="line">
            <a:avLst/>
          </a:prstGeom>
          <a:noFill/>
          <a:ln w="38100">
            <a:solidFill>
              <a:schemeClr val="tx1"/>
            </a:solidFill>
            <a:round/>
            <a:headEnd/>
            <a:tailEnd/>
          </a:ln>
          <a:effectLst/>
        </p:spPr>
        <p:txBody>
          <a:bodyPr wrap="none" anchor="ctr"/>
          <a:lstStyle/>
          <a:p>
            <a:endParaRPr lang="en-US"/>
          </a:p>
        </p:txBody>
      </p:sp>
      <p:sp>
        <p:nvSpPr>
          <p:cNvPr id="121869" name="Line 13"/>
          <p:cNvSpPr>
            <a:spLocks noChangeShapeType="1"/>
          </p:cNvSpPr>
          <p:nvPr/>
        </p:nvSpPr>
        <p:spPr bwMode="auto">
          <a:xfrm>
            <a:off x="3609454" y="5905349"/>
            <a:ext cx="685800" cy="0"/>
          </a:xfrm>
          <a:prstGeom prst="line">
            <a:avLst/>
          </a:prstGeom>
          <a:noFill/>
          <a:ln w="9525">
            <a:solidFill>
              <a:schemeClr val="tx1"/>
            </a:solidFill>
            <a:round/>
            <a:headEnd/>
            <a:tailEnd/>
          </a:ln>
          <a:effectLst/>
        </p:spPr>
        <p:txBody>
          <a:bodyPr wrap="none" anchor="ctr"/>
          <a:lstStyle/>
          <a:p>
            <a:endParaRPr lang="en-US"/>
          </a:p>
        </p:txBody>
      </p:sp>
      <p:sp>
        <p:nvSpPr>
          <p:cNvPr id="121870" name="Line 14"/>
          <p:cNvSpPr>
            <a:spLocks noChangeShapeType="1"/>
          </p:cNvSpPr>
          <p:nvPr/>
        </p:nvSpPr>
        <p:spPr bwMode="auto">
          <a:xfrm flipH="1">
            <a:off x="4295254" y="5752949"/>
            <a:ext cx="762000" cy="0"/>
          </a:xfrm>
          <a:prstGeom prst="line">
            <a:avLst/>
          </a:prstGeom>
          <a:noFill/>
          <a:ln w="9525">
            <a:solidFill>
              <a:schemeClr val="tx1"/>
            </a:solidFill>
            <a:round/>
            <a:headEnd/>
            <a:tailEnd/>
          </a:ln>
          <a:effectLst/>
        </p:spPr>
        <p:txBody>
          <a:bodyPr wrap="none" anchor="ctr"/>
          <a:lstStyle/>
          <a:p>
            <a:endParaRPr lang="en-US"/>
          </a:p>
        </p:txBody>
      </p:sp>
      <p:grpSp>
        <p:nvGrpSpPr>
          <p:cNvPr id="121871" name="Group 15"/>
          <p:cNvGrpSpPr>
            <a:grpSpLocks/>
          </p:cNvGrpSpPr>
          <p:nvPr/>
        </p:nvGrpSpPr>
        <p:grpSpPr bwMode="auto">
          <a:xfrm flipH="1">
            <a:off x="8181454" y="1790549"/>
            <a:ext cx="1066800" cy="609600"/>
            <a:chOff x="1248" y="2736"/>
            <a:chExt cx="240" cy="192"/>
          </a:xfrm>
        </p:grpSpPr>
        <p:sp>
          <p:nvSpPr>
            <p:cNvPr id="121872" name="Line 16"/>
            <p:cNvSpPr>
              <a:spLocks noChangeShapeType="1"/>
            </p:cNvSpPr>
            <p:nvPr/>
          </p:nvSpPr>
          <p:spPr bwMode="auto">
            <a:xfrm flipV="1">
              <a:off x="1296" y="2736"/>
              <a:ext cx="192" cy="96"/>
            </a:xfrm>
            <a:prstGeom prst="line">
              <a:avLst/>
            </a:prstGeom>
            <a:noFill/>
            <a:ln w="38100">
              <a:solidFill>
                <a:schemeClr val="tx1"/>
              </a:solidFill>
              <a:round/>
              <a:headEnd/>
              <a:tailEnd type="triangle" w="med" len="med"/>
            </a:ln>
            <a:effectLst/>
          </p:spPr>
          <p:txBody>
            <a:bodyPr wrap="none" anchor="ctr"/>
            <a:lstStyle/>
            <a:p>
              <a:endParaRPr lang="en-US"/>
            </a:p>
          </p:txBody>
        </p:sp>
        <p:sp>
          <p:nvSpPr>
            <p:cNvPr id="121873" name="Line 17"/>
            <p:cNvSpPr>
              <a:spLocks noChangeShapeType="1"/>
            </p:cNvSpPr>
            <p:nvPr/>
          </p:nvSpPr>
          <p:spPr bwMode="auto">
            <a:xfrm flipH="1">
              <a:off x="1248" y="2832"/>
              <a:ext cx="192" cy="96"/>
            </a:xfrm>
            <a:prstGeom prst="line">
              <a:avLst/>
            </a:prstGeom>
            <a:noFill/>
            <a:ln w="38100">
              <a:solidFill>
                <a:schemeClr val="tx1"/>
              </a:solidFill>
              <a:round/>
              <a:headEnd/>
              <a:tailEnd type="triangle" w="med" len="med"/>
            </a:ln>
            <a:effectLst/>
          </p:spPr>
          <p:txBody>
            <a:bodyPr wrap="none" anchor="ctr"/>
            <a:lstStyle/>
            <a:p>
              <a:endParaRPr lang="en-US"/>
            </a:p>
          </p:txBody>
        </p:sp>
        <p:sp>
          <p:nvSpPr>
            <p:cNvPr id="121874" name="Line 18"/>
            <p:cNvSpPr>
              <a:spLocks noChangeShapeType="1"/>
            </p:cNvSpPr>
            <p:nvPr/>
          </p:nvSpPr>
          <p:spPr bwMode="auto">
            <a:xfrm>
              <a:off x="1296" y="2832"/>
              <a:ext cx="144" cy="0"/>
            </a:xfrm>
            <a:prstGeom prst="line">
              <a:avLst/>
            </a:prstGeom>
            <a:noFill/>
            <a:ln w="38100">
              <a:solidFill>
                <a:schemeClr val="tx1"/>
              </a:solidFill>
              <a:round/>
              <a:headEnd/>
              <a:tailEnd/>
            </a:ln>
            <a:effectLst/>
          </p:spPr>
          <p:txBody>
            <a:bodyPr wrap="none" anchor="ctr"/>
            <a:lstStyle/>
            <a:p>
              <a:endParaRPr lang="en-US"/>
            </a:p>
          </p:txBody>
        </p:sp>
      </p:grpSp>
      <p:grpSp>
        <p:nvGrpSpPr>
          <p:cNvPr id="121875" name="Group 19"/>
          <p:cNvGrpSpPr>
            <a:grpSpLocks/>
          </p:cNvGrpSpPr>
          <p:nvPr/>
        </p:nvGrpSpPr>
        <p:grpSpPr bwMode="auto">
          <a:xfrm>
            <a:off x="7648054" y="1866749"/>
            <a:ext cx="979488" cy="901700"/>
            <a:chOff x="2491" y="1440"/>
            <a:chExt cx="617" cy="568"/>
          </a:xfrm>
        </p:grpSpPr>
        <p:graphicFrame>
          <p:nvGraphicFramePr>
            <p:cNvPr id="121876" name="Object 20"/>
            <p:cNvGraphicFramePr>
              <a:graphicFrameLocks noChangeAspect="1"/>
            </p:cNvGraphicFramePr>
            <p:nvPr/>
          </p:nvGraphicFramePr>
          <p:xfrm>
            <a:off x="2491" y="1776"/>
            <a:ext cx="617" cy="232"/>
          </p:xfrm>
          <a:graphic>
            <a:graphicData uri="http://schemas.openxmlformats.org/presentationml/2006/ole">
              <mc:AlternateContent xmlns:mc="http://schemas.openxmlformats.org/markup-compatibility/2006">
                <mc:Choice xmlns:v="urn:schemas-microsoft-com:vml" Requires="v">
                  <p:oleObj spid="_x0000_s122595" name="Clip" r:id="rId4" imgW="4391323" imgH="1650327" progId="">
                    <p:embed/>
                  </p:oleObj>
                </mc:Choice>
                <mc:Fallback>
                  <p:oleObj name="Clip" r:id="rId4" imgW="4391323" imgH="1650327" progId="">
                    <p:embed/>
                    <p:pic>
                      <p:nvPicPr>
                        <p:cNvPr id="0" name="Picture 5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1" y="1776"/>
                          <a:ext cx="617" cy="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1877" name="Line 21"/>
            <p:cNvSpPr>
              <a:spLocks noChangeShapeType="1"/>
            </p:cNvSpPr>
            <p:nvPr/>
          </p:nvSpPr>
          <p:spPr bwMode="auto">
            <a:xfrm flipV="1">
              <a:off x="2587" y="1440"/>
              <a:ext cx="0" cy="336"/>
            </a:xfrm>
            <a:prstGeom prst="line">
              <a:avLst/>
            </a:prstGeom>
            <a:noFill/>
            <a:ln w="19050">
              <a:solidFill>
                <a:schemeClr val="tx1"/>
              </a:solidFill>
              <a:round/>
              <a:headEnd/>
              <a:tailEnd/>
            </a:ln>
            <a:effectLst/>
          </p:spPr>
          <p:txBody>
            <a:bodyPr wrap="none" anchor="ctr"/>
            <a:lstStyle/>
            <a:p>
              <a:endParaRPr lang="en-US"/>
            </a:p>
          </p:txBody>
        </p:sp>
      </p:grpSp>
      <p:graphicFrame>
        <p:nvGraphicFramePr>
          <p:cNvPr id="122435" name="Object 579"/>
          <p:cNvGraphicFramePr>
            <a:graphicFrameLocks noChangeAspect="1"/>
          </p:cNvGraphicFramePr>
          <p:nvPr>
            <p:extLst>
              <p:ext uri="{D42A27DB-BD31-4B8C-83A1-F6EECF244321}">
                <p14:modId xmlns:p14="http://schemas.microsoft.com/office/powerpoint/2010/main" val="3366976605"/>
              </p:ext>
            </p:extLst>
          </p:nvPr>
        </p:nvGraphicFramePr>
        <p:xfrm>
          <a:off x="7267055" y="3771749"/>
          <a:ext cx="879475" cy="914400"/>
        </p:xfrm>
        <a:graphic>
          <a:graphicData uri="http://schemas.openxmlformats.org/presentationml/2006/ole">
            <mc:AlternateContent xmlns:mc="http://schemas.openxmlformats.org/markup-compatibility/2006">
              <mc:Choice xmlns:v="urn:schemas-microsoft-com:vml" Requires="v">
                <p:oleObj spid="_x0000_s122596" name="Clip" r:id="rId6" imgW="3983699" imgH="4142342" progId="">
                  <p:embed/>
                </p:oleObj>
              </mc:Choice>
              <mc:Fallback>
                <p:oleObj name="Clip" r:id="rId6" imgW="3983699" imgH="4142342" progId="">
                  <p:embed/>
                  <p:pic>
                    <p:nvPicPr>
                      <p:cNvPr id="0" name="Picture 6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055" y="3771749"/>
                        <a:ext cx="879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436" name="Object 580"/>
          <p:cNvGraphicFramePr>
            <a:graphicFrameLocks noChangeAspect="1"/>
          </p:cNvGraphicFramePr>
          <p:nvPr>
            <p:extLst>
              <p:ext uri="{D42A27DB-BD31-4B8C-83A1-F6EECF244321}">
                <p14:modId xmlns:p14="http://schemas.microsoft.com/office/powerpoint/2010/main" val="671049330"/>
              </p:ext>
            </p:extLst>
          </p:nvPr>
        </p:nvGraphicFramePr>
        <p:xfrm>
          <a:off x="5057255" y="5295749"/>
          <a:ext cx="879475" cy="914400"/>
        </p:xfrm>
        <a:graphic>
          <a:graphicData uri="http://schemas.openxmlformats.org/presentationml/2006/ole">
            <mc:AlternateContent xmlns:mc="http://schemas.openxmlformats.org/markup-compatibility/2006">
              <mc:Choice xmlns:v="urn:schemas-microsoft-com:vml" Requires="v">
                <p:oleObj spid="_x0000_s122597" name="Clip" r:id="rId8" imgW="3983699" imgH="4142342" progId="">
                  <p:embed/>
                </p:oleObj>
              </mc:Choice>
              <mc:Fallback>
                <p:oleObj name="Clip" r:id="rId8" imgW="3983699" imgH="4142342" progId="">
                  <p:embed/>
                  <p:pic>
                    <p:nvPicPr>
                      <p:cNvPr id="0" name="Picture 6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7255" y="5295749"/>
                        <a:ext cx="879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437" name="Line 581"/>
          <p:cNvSpPr>
            <a:spLocks noChangeShapeType="1"/>
          </p:cNvSpPr>
          <p:nvPr/>
        </p:nvSpPr>
        <p:spPr bwMode="auto">
          <a:xfrm>
            <a:off x="7495654" y="3238349"/>
            <a:ext cx="1295400" cy="0"/>
          </a:xfrm>
          <a:prstGeom prst="line">
            <a:avLst/>
          </a:prstGeom>
          <a:noFill/>
          <a:ln w="38100">
            <a:solidFill>
              <a:schemeClr val="tx1"/>
            </a:solidFill>
            <a:round/>
            <a:headEnd/>
            <a:tailEnd/>
          </a:ln>
          <a:effectLst/>
        </p:spPr>
        <p:txBody>
          <a:bodyPr wrap="none" anchor="ctr"/>
          <a:lstStyle/>
          <a:p>
            <a:endParaRPr lang="en-US"/>
          </a:p>
        </p:txBody>
      </p:sp>
      <p:sp>
        <p:nvSpPr>
          <p:cNvPr id="122438" name="Line 582"/>
          <p:cNvSpPr>
            <a:spLocks noChangeShapeType="1"/>
          </p:cNvSpPr>
          <p:nvPr/>
        </p:nvSpPr>
        <p:spPr bwMode="auto">
          <a:xfrm flipV="1">
            <a:off x="7800454" y="3238349"/>
            <a:ext cx="0" cy="533400"/>
          </a:xfrm>
          <a:prstGeom prst="line">
            <a:avLst/>
          </a:prstGeom>
          <a:noFill/>
          <a:ln w="9525">
            <a:solidFill>
              <a:schemeClr val="tx1"/>
            </a:solidFill>
            <a:round/>
            <a:headEnd/>
            <a:tailEnd/>
          </a:ln>
          <a:effectLst/>
        </p:spPr>
        <p:txBody>
          <a:bodyPr wrap="none" anchor="ctr"/>
          <a:lstStyle/>
          <a:p>
            <a:endParaRPr lang="en-US"/>
          </a:p>
        </p:txBody>
      </p:sp>
      <p:sp>
        <p:nvSpPr>
          <p:cNvPr id="122439" name="Line 583"/>
          <p:cNvSpPr>
            <a:spLocks noChangeShapeType="1"/>
          </p:cNvSpPr>
          <p:nvPr/>
        </p:nvSpPr>
        <p:spPr bwMode="auto">
          <a:xfrm flipV="1">
            <a:off x="8105254" y="2704949"/>
            <a:ext cx="0" cy="533400"/>
          </a:xfrm>
          <a:prstGeom prst="line">
            <a:avLst/>
          </a:prstGeom>
          <a:noFill/>
          <a:ln w="9525">
            <a:solidFill>
              <a:schemeClr val="tx1"/>
            </a:solidFill>
            <a:round/>
            <a:headEnd/>
            <a:tailEnd/>
          </a:ln>
          <a:effectLst/>
        </p:spPr>
        <p:txBody>
          <a:bodyPr wrap="none" anchor="ctr"/>
          <a:lstStyle/>
          <a:p>
            <a:endParaRPr lang="en-US"/>
          </a:p>
        </p:txBody>
      </p:sp>
      <p:graphicFrame>
        <p:nvGraphicFramePr>
          <p:cNvPr id="122440" name="Object 584"/>
          <p:cNvGraphicFramePr>
            <a:graphicFrameLocks noChangeAspect="1"/>
          </p:cNvGraphicFramePr>
          <p:nvPr>
            <p:extLst>
              <p:ext uri="{D42A27DB-BD31-4B8C-83A1-F6EECF244321}">
                <p14:modId xmlns:p14="http://schemas.microsoft.com/office/powerpoint/2010/main" val="204640831"/>
              </p:ext>
            </p:extLst>
          </p:nvPr>
        </p:nvGraphicFramePr>
        <p:xfrm>
          <a:off x="3304655" y="2019149"/>
          <a:ext cx="879475" cy="914400"/>
        </p:xfrm>
        <a:graphic>
          <a:graphicData uri="http://schemas.openxmlformats.org/presentationml/2006/ole">
            <mc:AlternateContent xmlns:mc="http://schemas.openxmlformats.org/markup-compatibility/2006">
              <mc:Choice xmlns:v="urn:schemas-microsoft-com:vml" Requires="v">
                <p:oleObj spid="_x0000_s122598" name="Clip" r:id="rId9" imgW="3983699" imgH="4142342" progId="">
                  <p:embed/>
                </p:oleObj>
              </mc:Choice>
              <mc:Fallback>
                <p:oleObj name="Clip" r:id="rId9" imgW="3983699" imgH="4142342" progId="">
                  <p:embed/>
                  <p:pic>
                    <p:nvPicPr>
                      <p:cNvPr id="0" name="Picture 6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4655" y="2019149"/>
                        <a:ext cx="879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441" name="Line 585"/>
          <p:cNvSpPr>
            <a:spLocks noChangeShapeType="1"/>
          </p:cNvSpPr>
          <p:nvPr/>
        </p:nvSpPr>
        <p:spPr bwMode="auto">
          <a:xfrm>
            <a:off x="2390254" y="1714349"/>
            <a:ext cx="0" cy="1371600"/>
          </a:xfrm>
          <a:prstGeom prst="line">
            <a:avLst/>
          </a:prstGeom>
          <a:noFill/>
          <a:ln w="38100">
            <a:solidFill>
              <a:schemeClr val="tx1"/>
            </a:solidFill>
            <a:round/>
            <a:headEnd/>
            <a:tailEnd/>
          </a:ln>
          <a:effectLst/>
        </p:spPr>
        <p:txBody>
          <a:bodyPr wrap="none" anchor="ctr"/>
          <a:lstStyle/>
          <a:p>
            <a:endParaRPr lang="en-US"/>
          </a:p>
        </p:txBody>
      </p:sp>
      <p:sp>
        <p:nvSpPr>
          <p:cNvPr id="122442" name="Line 586"/>
          <p:cNvSpPr>
            <a:spLocks noChangeShapeType="1"/>
          </p:cNvSpPr>
          <p:nvPr/>
        </p:nvSpPr>
        <p:spPr bwMode="auto">
          <a:xfrm flipH="1">
            <a:off x="2390254" y="2400149"/>
            <a:ext cx="914400" cy="0"/>
          </a:xfrm>
          <a:prstGeom prst="line">
            <a:avLst/>
          </a:prstGeom>
          <a:noFill/>
          <a:ln w="9525">
            <a:solidFill>
              <a:schemeClr val="tx1"/>
            </a:solidFill>
            <a:round/>
            <a:headEnd/>
            <a:tailEnd/>
          </a:ln>
          <a:effectLst/>
        </p:spPr>
        <p:txBody>
          <a:bodyPr wrap="none" anchor="ctr"/>
          <a:lstStyle/>
          <a:p>
            <a:endParaRPr lang="en-US"/>
          </a:p>
        </p:txBody>
      </p:sp>
      <p:sp>
        <p:nvSpPr>
          <p:cNvPr id="122443" name="Text Box 587"/>
          <p:cNvSpPr txBox="1">
            <a:spLocks noChangeArrowheads="1"/>
          </p:cNvSpPr>
          <p:nvPr/>
        </p:nvSpPr>
        <p:spPr bwMode="auto">
          <a:xfrm>
            <a:off x="2771255" y="6210149"/>
            <a:ext cx="906463"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receiver</a:t>
            </a:r>
          </a:p>
        </p:txBody>
      </p:sp>
      <p:sp>
        <p:nvSpPr>
          <p:cNvPr id="122444" name="Text Box 588"/>
          <p:cNvSpPr txBox="1">
            <a:spLocks noChangeArrowheads="1"/>
          </p:cNvSpPr>
          <p:nvPr/>
        </p:nvSpPr>
        <p:spPr bwMode="auto">
          <a:xfrm>
            <a:off x="8241780" y="4011462"/>
            <a:ext cx="523875"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FA</a:t>
            </a:r>
          </a:p>
        </p:txBody>
      </p:sp>
      <p:sp>
        <p:nvSpPr>
          <p:cNvPr id="122445" name="Text Box 589"/>
          <p:cNvSpPr txBox="1">
            <a:spLocks noChangeArrowheads="1"/>
          </p:cNvSpPr>
          <p:nvPr/>
        </p:nvSpPr>
        <p:spPr bwMode="auto">
          <a:xfrm>
            <a:off x="3457054" y="1561950"/>
            <a:ext cx="552450"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HA</a:t>
            </a:r>
          </a:p>
        </p:txBody>
      </p:sp>
      <p:sp>
        <p:nvSpPr>
          <p:cNvPr id="122446" name="Text Box 590"/>
          <p:cNvSpPr txBox="1">
            <a:spLocks noChangeArrowheads="1"/>
          </p:cNvSpPr>
          <p:nvPr/>
        </p:nvSpPr>
        <p:spPr bwMode="auto">
          <a:xfrm>
            <a:off x="9781654" y="2019150"/>
            <a:ext cx="579438"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MN</a:t>
            </a:r>
          </a:p>
        </p:txBody>
      </p:sp>
      <p:sp>
        <p:nvSpPr>
          <p:cNvPr id="122447" name="Text Box 591"/>
          <p:cNvSpPr txBox="1">
            <a:spLocks noChangeArrowheads="1"/>
          </p:cNvSpPr>
          <p:nvPr/>
        </p:nvSpPr>
        <p:spPr bwMode="auto">
          <a:xfrm>
            <a:off x="2161654" y="3314549"/>
            <a:ext cx="1562100" cy="336550"/>
          </a:xfrm>
          <a:prstGeom prst="rect">
            <a:avLst/>
          </a:prstGeom>
          <a:noFill/>
          <a:ln w="9525">
            <a:noFill/>
            <a:miter lim="800000"/>
            <a:headEnd/>
            <a:tailEnd/>
          </a:ln>
          <a:effectLst/>
        </p:spPr>
        <p:txBody>
          <a:bodyPr wrap="none">
            <a:spAutoFit/>
          </a:bodyPr>
          <a:lstStyle/>
          <a:p>
            <a:pPr algn="l" eaLnBrk="0" hangingPunct="0"/>
            <a:r>
              <a:rPr lang="en-US" sz="1600" b="1">
                <a:latin typeface="Arial" pitchFamily="34" charset="0"/>
              </a:rPr>
              <a:t>home network</a:t>
            </a:r>
          </a:p>
        </p:txBody>
      </p:sp>
      <p:sp>
        <p:nvSpPr>
          <p:cNvPr id="122448" name="Text Box 592"/>
          <p:cNvSpPr txBox="1">
            <a:spLocks noChangeArrowheads="1"/>
          </p:cNvSpPr>
          <p:nvPr/>
        </p:nvSpPr>
        <p:spPr bwMode="auto">
          <a:xfrm>
            <a:off x="8867255" y="4076550"/>
            <a:ext cx="963613" cy="581025"/>
          </a:xfrm>
          <a:prstGeom prst="rect">
            <a:avLst/>
          </a:prstGeom>
          <a:noFill/>
          <a:ln w="9525">
            <a:noFill/>
            <a:miter lim="800000"/>
            <a:headEnd/>
            <a:tailEnd/>
          </a:ln>
          <a:effectLst/>
        </p:spPr>
        <p:txBody>
          <a:bodyPr wrap="none">
            <a:spAutoFit/>
          </a:bodyPr>
          <a:lstStyle/>
          <a:p>
            <a:pPr algn="l" eaLnBrk="0" hangingPunct="0"/>
            <a:r>
              <a:rPr lang="en-US" sz="1600" b="1">
                <a:latin typeface="Arial" pitchFamily="34" charset="0"/>
              </a:rPr>
              <a:t>foreign</a:t>
            </a:r>
            <a:br>
              <a:rPr lang="en-US" sz="1600" b="1">
                <a:latin typeface="Arial" pitchFamily="34" charset="0"/>
              </a:rPr>
            </a:br>
            <a:r>
              <a:rPr lang="en-US" sz="1600" b="1">
                <a:latin typeface="Arial" pitchFamily="34" charset="0"/>
              </a:rPr>
              <a:t>network</a:t>
            </a:r>
          </a:p>
        </p:txBody>
      </p:sp>
      <p:sp>
        <p:nvSpPr>
          <p:cNvPr id="122451" name="Text Box 595"/>
          <p:cNvSpPr txBox="1">
            <a:spLocks noChangeArrowheads="1"/>
          </p:cNvSpPr>
          <p:nvPr/>
        </p:nvSpPr>
        <p:spPr bwMode="auto">
          <a:xfrm>
            <a:off x="9172055" y="3314549"/>
            <a:ext cx="804863" cy="336550"/>
          </a:xfrm>
          <a:prstGeom prst="rect">
            <a:avLst/>
          </a:prstGeom>
          <a:noFill/>
          <a:ln w="9525">
            <a:noFill/>
            <a:miter lim="800000"/>
            <a:headEnd/>
            <a:tailEnd/>
          </a:ln>
          <a:effectLst/>
        </p:spPr>
        <p:txBody>
          <a:bodyPr wrap="none">
            <a:spAutoFit/>
          </a:bodyPr>
          <a:lstStyle/>
          <a:p>
            <a:pPr algn="l" eaLnBrk="0" hangingPunct="0"/>
            <a:r>
              <a:rPr lang="en-US" sz="1600">
                <a:latin typeface="Arial" pitchFamily="34" charset="0"/>
              </a:rPr>
              <a:t>sender</a:t>
            </a:r>
          </a:p>
        </p:txBody>
      </p:sp>
      <p:sp>
        <p:nvSpPr>
          <p:cNvPr id="122455" name="Text Box 599"/>
          <p:cNvSpPr txBox="1">
            <a:spLocks noChangeArrowheads="1"/>
          </p:cNvSpPr>
          <p:nvPr/>
        </p:nvSpPr>
        <p:spPr bwMode="auto">
          <a:xfrm>
            <a:off x="9172055" y="1942949"/>
            <a:ext cx="354013" cy="457200"/>
          </a:xfrm>
          <a:prstGeom prst="rect">
            <a:avLst/>
          </a:prstGeom>
          <a:noFill/>
          <a:ln w="9525">
            <a:noFill/>
            <a:miter lim="800000"/>
            <a:headEnd/>
            <a:tailEnd/>
          </a:ln>
          <a:effectLst/>
        </p:spPr>
        <p:txBody>
          <a:bodyPr wrap="none">
            <a:spAutoFit/>
          </a:bodyPr>
          <a:lstStyle/>
          <a:p>
            <a:pPr algn="l" eaLnBrk="0" hangingPunct="0"/>
            <a:r>
              <a:rPr lang="en-US" sz="2400" b="1">
                <a:solidFill>
                  <a:srgbClr val="0066FF"/>
                </a:solidFill>
                <a:latin typeface="Arial" pitchFamily="34" charset="0"/>
              </a:rPr>
              <a:t>1</a:t>
            </a:r>
          </a:p>
        </p:txBody>
      </p:sp>
      <p:sp>
        <p:nvSpPr>
          <p:cNvPr id="122458" name="Text Box 602"/>
          <p:cNvSpPr txBox="1">
            <a:spLocks noChangeArrowheads="1"/>
          </p:cNvSpPr>
          <p:nvPr/>
        </p:nvSpPr>
        <p:spPr bwMode="auto">
          <a:xfrm>
            <a:off x="6200254" y="5067150"/>
            <a:ext cx="3638550" cy="915987"/>
          </a:xfrm>
          <a:prstGeom prst="rect">
            <a:avLst/>
          </a:prstGeom>
          <a:noFill/>
          <a:ln w="9525">
            <a:noFill/>
            <a:miter lim="800000"/>
            <a:headEnd/>
            <a:tailEnd/>
          </a:ln>
          <a:effectLst/>
        </p:spPr>
        <p:txBody>
          <a:bodyPr wrap="none">
            <a:spAutoFit/>
          </a:bodyPr>
          <a:lstStyle/>
          <a:p>
            <a:pPr algn="l" eaLnBrk="0" hangingPunct="0"/>
            <a:r>
              <a:rPr lang="en-US">
                <a:latin typeface="Arial" pitchFamily="34" charset="0"/>
              </a:rPr>
              <a:t>1. Sender sends to the IP address</a:t>
            </a:r>
            <a:br>
              <a:rPr lang="en-US">
                <a:latin typeface="Arial" pitchFamily="34" charset="0"/>
              </a:rPr>
            </a:br>
            <a:r>
              <a:rPr lang="en-US">
                <a:latin typeface="Arial" pitchFamily="34" charset="0"/>
              </a:rPr>
              <a:t>    of the receiver as usual,</a:t>
            </a:r>
            <a:br>
              <a:rPr lang="en-US">
                <a:latin typeface="Arial" pitchFamily="34" charset="0"/>
              </a:rPr>
            </a:br>
            <a:r>
              <a:rPr lang="en-US">
                <a:latin typeface="Arial" pitchFamily="34" charset="0"/>
              </a:rPr>
              <a:t>    FA works as default router</a:t>
            </a:r>
          </a:p>
        </p:txBody>
      </p:sp>
      <p:sp>
        <p:nvSpPr>
          <p:cNvPr id="122459" name="Freeform 603"/>
          <p:cNvSpPr>
            <a:spLocks/>
          </p:cNvSpPr>
          <p:nvPr/>
        </p:nvSpPr>
        <p:spPr bwMode="auto">
          <a:xfrm>
            <a:off x="3457054" y="1942949"/>
            <a:ext cx="6096000" cy="3962400"/>
          </a:xfrm>
          <a:custGeom>
            <a:avLst/>
            <a:gdLst/>
            <a:ahLst/>
            <a:cxnLst>
              <a:cxn ang="0">
                <a:pos x="3840" y="384"/>
              </a:cxn>
              <a:cxn ang="0">
                <a:pos x="2928" y="0"/>
              </a:cxn>
              <a:cxn ang="0">
                <a:pos x="2736" y="384"/>
              </a:cxn>
              <a:cxn ang="0">
                <a:pos x="2928" y="720"/>
              </a:cxn>
              <a:cxn ang="0">
                <a:pos x="2736" y="864"/>
              </a:cxn>
              <a:cxn ang="0">
                <a:pos x="2688" y="1536"/>
              </a:cxn>
              <a:cxn ang="0">
                <a:pos x="1968" y="912"/>
              </a:cxn>
              <a:cxn ang="0">
                <a:pos x="1344" y="1248"/>
              </a:cxn>
              <a:cxn ang="0">
                <a:pos x="1248" y="2208"/>
              </a:cxn>
              <a:cxn ang="0">
                <a:pos x="576" y="2352"/>
              </a:cxn>
              <a:cxn ang="0">
                <a:pos x="480" y="2448"/>
              </a:cxn>
              <a:cxn ang="0">
                <a:pos x="0" y="2496"/>
              </a:cxn>
            </a:cxnLst>
            <a:rect l="0" t="0" r="r" b="b"/>
            <a:pathLst>
              <a:path w="3840" h="2496">
                <a:moveTo>
                  <a:pt x="3840" y="384"/>
                </a:moveTo>
                <a:cubicBezTo>
                  <a:pt x="3476" y="192"/>
                  <a:pt x="3112" y="0"/>
                  <a:pt x="2928" y="0"/>
                </a:cubicBezTo>
                <a:cubicBezTo>
                  <a:pt x="2744" y="0"/>
                  <a:pt x="2736" y="264"/>
                  <a:pt x="2736" y="384"/>
                </a:cubicBezTo>
                <a:cubicBezTo>
                  <a:pt x="2736" y="504"/>
                  <a:pt x="2928" y="640"/>
                  <a:pt x="2928" y="720"/>
                </a:cubicBezTo>
                <a:cubicBezTo>
                  <a:pt x="2928" y="800"/>
                  <a:pt x="2776" y="728"/>
                  <a:pt x="2736" y="864"/>
                </a:cubicBezTo>
                <a:cubicBezTo>
                  <a:pt x="2696" y="1000"/>
                  <a:pt x="2816" y="1528"/>
                  <a:pt x="2688" y="1536"/>
                </a:cubicBezTo>
                <a:cubicBezTo>
                  <a:pt x="2560" y="1544"/>
                  <a:pt x="2192" y="960"/>
                  <a:pt x="1968" y="912"/>
                </a:cubicBezTo>
                <a:cubicBezTo>
                  <a:pt x="1744" y="864"/>
                  <a:pt x="1464" y="1032"/>
                  <a:pt x="1344" y="1248"/>
                </a:cubicBezTo>
                <a:cubicBezTo>
                  <a:pt x="1224" y="1464"/>
                  <a:pt x="1376" y="2024"/>
                  <a:pt x="1248" y="2208"/>
                </a:cubicBezTo>
                <a:cubicBezTo>
                  <a:pt x="1120" y="2392"/>
                  <a:pt x="704" y="2312"/>
                  <a:pt x="576" y="2352"/>
                </a:cubicBezTo>
                <a:cubicBezTo>
                  <a:pt x="448" y="2392"/>
                  <a:pt x="576" y="2424"/>
                  <a:pt x="480" y="2448"/>
                </a:cubicBezTo>
                <a:cubicBezTo>
                  <a:pt x="384" y="2472"/>
                  <a:pt x="192" y="2484"/>
                  <a:pt x="0" y="2496"/>
                </a:cubicBezTo>
              </a:path>
            </a:pathLst>
          </a:custGeom>
          <a:noFill/>
          <a:ln w="76200" cap="flat" cmpd="sng">
            <a:solidFill>
              <a:srgbClr val="0066FF"/>
            </a:solidFill>
            <a:prstDash val="solid"/>
            <a:round/>
            <a:headEnd type="none" w="med" len="med"/>
            <a:tailEnd type="triangle" w="med" len="med"/>
          </a:ln>
          <a:effectLst/>
        </p:spPr>
        <p:txBody>
          <a:bodyPr wrap="none" anchor="ctr"/>
          <a:lstStyle/>
          <a:p>
            <a:endParaRPr lang="en-US"/>
          </a:p>
        </p:txBody>
      </p:sp>
      <p:sp>
        <p:nvSpPr>
          <p:cNvPr id="122461" name="Text Box 605"/>
          <p:cNvSpPr txBox="1">
            <a:spLocks noChangeArrowheads="1"/>
          </p:cNvSpPr>
          <p:nvPr/>
        </p:nvSpPr>
        <p:spPr bwMode="auto">
          <a:xfrm>
            <a:off x="2314054" y="5448150"/>
            <a:ext cx="552450" cy="396875"/>
          </a:xfrm>
          <a:prstGeom prst="rect">
            <a:avLst/>
          </a:prstGeom>
          <a:noFill/>
          <a:ln w="9525">
            <a:noFill/>
            <a:miter lim="800000"/>
            <a:headEnd/>
            <a:tailEnd/>
          </a:ln>
          <a:effectLst/>
        </p:spPr>
        <p:txBody>
          <a:bodyPr wrap="none">
            <a:spAutoFit/>
          </a:bodyPr>
          <a:lstStyle/>
          <a:p>
            <a:pPr algn="l" eaLnBrk="0" hangingPunct="0"/>
            <a:r>
              <a:rPr lang="en-US" sz="2000" b="1">
                <a:latin typeface="Arial" pitchFamily="34" charset="0"/>
              </a:rPr>
              <a:t>CN</a:t>
            </a:r>
          </a:p>
        </p:txBody>
      </p:sp>
      <p:pic>
        <p:nvPicPr>
          <p:cNvPr id="122463" name="Picture 607" descr="j0235962"/>
          <p:cNvPicPr>
            <a:picLocks noChangeAspect="1" noChangeArrowheads="1"/>
          </p:cNvPicPr>
          <p:nvPr/>
        </p:nvPicPr>
        <p:blipFill>
          <a:blip r:embed="rId10" cstate="print"/>
          <a:srcRect/>
          <a:stretch>
            <a:fillRect/>
          </a:stretch>
        </p:blipFill>
        <p:spPr bwMode="auto">
          <a:xfrm>
            <a:off x="8932342" y="2268386"/>
            <a:ext cx="1071562" cy="1081088"/>
          </a:xfrm>
          <a:prstGeom prst="rect">
            <a:avLst/>
          </a:prstGeom>
          <a:noFill/>
        </p:spPr>
      </p:pic>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Grp="1" noChangeArrowheads="1"/>
          </p:cNvSpPr>
          <p:nvPr>
            <p:ph type="title"/>
          </p:nvPr>
        </p:nvSpPr>
        <p:spPr/>
        <p:txBody>
          <a:bodyPr/>
          <a:lstStyle/>
          <a:p>
            <a:pPr eaLnBrk="1" hangingPunct="1"/>
            <a:r>
              <a:rPr lang="en-US" smtClean="0"/>
              <a:t>Comparison of different approaches for a “mobile” TCP</a:t>
            </a:r>
          </a:p>
        </p:txBody>
      </p:sp>
      <p:sp>
        <p:nvSpPr>
          <p:cNvPr id="4099" name="Fußzeilenplatzhalter 2"/>
          <p:cNvSpPr>
            <a:spLocks noGrp="1"/>
          </p:cNvSpPr>
          <p:nvPr>
            <p:ph type="ftr" sz="quarter" idx="4294967295"/>
          </p:nvPr>
        </p:nvSpPr>
        <p:spPr>
          <a:xfrm>
            <a:off x="334433" y="6656398"/>
            <a:ext cx="7969251" cy="201602"/>
          </a:xfrm>
          <a:noFill/>
        </p:spPr>
        <p:txBody>
          <a:bodyPr/>
          <a:lstStyle/>
          <a:p>
            <a:pPr algn="l"/>
            <a:r>
              <a:rPr lang="en-US" smtClean="0"/>
              <a:t>Prof. Dr.-Ing. Jochen H. Schiller      www.jochenschiller.de       Mobile Communications</a:t>
            </a:r>
            <a:endParaRPr lang="en-US" dirty="0"/>
          </a:p>
        </p:txBody>
      </p:sp>
      <p:graphicFrame>
        <p:nvGraphicFramePr>
          <p:cNvPr id="4098" name="Object 3"/>
          <p:cNvGraphicFramePr>
            <a:graphicFrameLocks noGrp="1" noChangeAspect="1"/>
          </p:cNvGraphicFramePr>
          <p:nvPr>
            <p:ph type="tbl" idx="4294967295"/>
            <p:extLst/>
          </p:nvPr>
        </p:nvGraphicFramePr>
        <p:xfrm>
          <a:off x="1487488" y="1340768"/>
          <a:ext cx="8445500" cy="5251450"/>
        </p:xfrm>
        <a:graphic>
          <a:graphicData uri="http://schemas.openxmlformats.org/presentationml/2006/ole">
            <mc:AlternateContent xmlns:mc="http://schemas.openxmlformats.org/markup-compatibility/2006">
              <mc:Choice xmlns:v="urn:schemas-microsoft-com:vml" Requires="v">
                <p:oleObj spid="_x0000_s138253" name="Dokument" r:id="rId3" imgW="8444160" imgH="5250600" progId="Word.Document.8">
                  <p:embed/>
                </p:oleObj>
              </mc:Choice>
              <mc:Fallback>
                <p:oleObj name="Dokument" r:id="rId3" imgW="8444160" imgH="5250600" progId="Word.Document.8">
                  <p:embed/>
                  <p:pic>
                    <p:nvPicPr>
                      <p:cNvPr id="409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88" y="1340768"/>
                        <a:ext cx="8445500" cy="525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431767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smtClean="0"/>
              <a:t>TCP Improvements I</a:t>
            </a:r>
          </a:p>
        </p:txBody>
      </p:sp>
      <p:sp>
        <p:nvSpPr>
          <p:cNvPr id="5125" name="Rectangle 3"/>
          <p:cNvSpPr>
            <a:spLocks noGrp="1" noChangeArrowheads="1"/>
          </p:cNvSpPr>
          <p:nvPr>
            <p:ph idx="1"/>
          </p:nvPr>
        </p:nvSpPr>
        <p:spPr/>
        <p:txBody>
          <a:bodyPr>
            <a:normAutofit lnSpcReduction="10000"/>
          </a:bodyPr>
          <a:lstStyle/>
          <a:p>
            <a:pPr eaLnBrk="1" hangingPunct="1">
              <a:lnSpc>
                <a:spcPct val="90000"/>
              </a:lnSpc>
            </a:pPr>
            <a:r>
              <a:rPr lang="en-US" dirty="0" smtClean="0"/>
              <a:t>Initial research work</a:t>
            </a:r>
          </a:p>
          <a:p>
            <a:pPr lvl="1" eaLnBrk="1" hangingPunct="1">
              <a:lnSpc>
                <a:spcPct val="90000"/>
              </a:lnSpc>
            </a:pPr>
            <a:r>
              <a:rPr lang="en-US" dirty="0" smtClean="0"/>
              <a:t>Indirect TCP, Snoop TCP, M-TCP, T/TCP,</a:t>
            </a:r>
            <a:br>
              <a:rPr lang="en-US" dirty="0" smtClean="0"/>
            </a:br>
            <a:r>
              <a:rPr lang="en-US" dirty="0" smtClean="0"/>
              <a:t>SACK, Transmission/time-out freezing, …</a:t>
            </a:r>
          </a:p>
          <a:p>
            <a:pPr eaLnBrk="1" hangingPunct="1">
              <a:lnSpc>
                <a:spcPct val="90000"/>
              </a:lnSpc>
            </a:pPr>
            <a:endParaRPr lang="en-US" dirty="0" smtClean="0">
              <a:solidFill>
                <a:srgbClr val="3333CC"/>
              </a:solidFill>
            </a:endParaRPr>
          </a:p>
          <a:p>
            <a:pPr eaLnBrk="1" hangingPunct="1">
              <a:lnSpc>
                <a:spcPct val="90000"/>
              </a:lnSpc>
            </a:pPr>
            <a:r>
              <a:rPr lang="en-US" dirty="0" smtClean="0">
                <a:solidFill>
                  <a:srgbClr val="3333CC"/>
                </a:solidFill>
              </a:rPr>
              <a:t>TCP over 2.5/3G wireless networks</a:t>
            </a:r>
          </a:p>
          <a:p>
            <a:pPr lvl="1" eaLnBrk="1" hangingPunct="1">
              <a:lnSpc>
                <a:spcPct val="90000"/>
              </a:lnSpc>
            </a:pPr>
            <a:r>
              <a:rPr lang="en-US" dirty="0" smtClean="0"/>
              <a:t>Fine tuning of TCP, RFC3481 – best current practice (BCP 71, 2003)</a:t>
            </a:r>
          </a:p>
          <a:p>
            <a:pPr lvl="1" eaLnBrk="1" hangingPunct="1">
              <a:lnSpc>
                <a:spcPct val="90000"/>
              </a:lnSpc>
            </a:pPr>
            <a:r>
              <a:rPr lang="en-US" dirty="0" smtClean="0"/>
              <a:t>Learn to live with </a:t>
            </a:r>
            <a:r>
              <a:rPr lang="en-US" i="1" dirty="0" smtClean="0"/>
              <a:t>sometimes</a:t>
            </a:r>
          </a:p>
          <a:p>
            <a:pPr lvl="2" eaLnBrk="1" hangingPunct="1">
              <a:lnSpc>
                <a:spcPct val="90000"/>
              </a:lnSpc>
            </a:pPr>
            <a:r>
              <a:rPr lang="en-US" dirty="0" smtClean="0"/>
              <a:t>Data rates: 64 </a:t>
            </a:r>
            <a:r>
              <a:rPr lang="en-US" dirty="0" err="1" smtClean="0"/>
              <a:t>kbit</a:t>
            </a:r>
            <a:r>
              <a:rPr lang="en-US" dirty="0" smtClean="0"/>
              <a:t>/s up, 115-384 </a:t>
            </a:r>
            <a:r>
              <a:rPr lang="en-US" dirty="0" err="1" smtClean="0"/>
              <a:t>kbit</a:t>
            </a:r>
            <a:r>
              <a:rPr lang="en-US" dirty="0" smtClean="0"/>
              <a:t>/s down; asymmetry: 3-6, but also up to 1000 (broadcast systems), periodic allocation/release of channels</a:t>
            </a:r>
          </a:p>
          <a:p>
            <a:pPr lvl="2" eaLnBrk="1" hangingPunct="1">
              <a:lnSpc>
                <a:spcPct val="90000"/>
              </a:lnSpc>
            </a:pPr>
            <a:r>
              <a:rPr lang="en-US" dirty="0" smtClean="0"/>
              <a:t>High latency, high jitter, packet loss</a:t>
            </a:r>
          </a:p>
          <a:p>
            <a:pPr lvl="1" eaLnBrk="1" hangingPunct="1">
              <a:lnSpc>
                <a:spcPct val="90000"/>
              </a:lnSpc>
            </a:pPr>
            <a:r>
              <a:rPr lang="en-US" dirty="0" smtClean="0"/>
              <a:t>Suggestions</a:t>
            </a:r>
          </a:p>
          <a:p>
            <a:pPr lvl="2" eaLnBrk="1" hangingPunct="1">
              <a:lnSpc>
                <a:spcPct val="90000"/>
              </a:lnSpc>
            </a:pPr>
            <a:r>
              <a:rPr lang="en-US" dirty="0" smtClean="0"/>
              <a:t>Large (initial) sending windows, large maximum transfer unit, selective acknowledgement, explicit congestion notification, time stamp, no header compression</a:t>
            </a:r>
          </a:p>
          <a:p>
            <a:pPr lvl="1" eaLnBrk="1" hangingPunct="1">
              <a:lnSpc>
                <a:spcPct val="90000"/>
              </a:lnSpc>
            </a:pPr>
            <a:r>
              <a:rPr lang="en-US" dirty="0" smtClean="0"/>
              <a:t>Widespread use in adapted protocol stacks</a:t>
            </a:r>
          </a:p>
          <a:p>
            <a:pPr lvl="2" eaLnBrk="1" hangingPunct="1">
              <a:lnSpc>
                <a:spcPct val="90000"/>
              </a:lnSpc>
            </a:pPr>
            <a:r>
              <a:rPr lang="en-US" dirty="0" smtClean="0"/>
              <a:t>“Historical”: </a:t>
            </a:r>
            <a:r>
              <a:rPr lang="en-US" dirty="0" err="1" smtClean="0"/>
              <a:t>i</a:t>
            </a:r>
            <a:r>
              <a:rPr lang="en-US" dirty="0" smtClean="0"/>
              <a:t>-mode running over FOMA, WAP 2.0 (“TCP with wireless profile”)</a:t>
            </a:r>
          </a:p>
          <a:p>
            <a:pPr lvl="2" eaLnBrk="1" hangingPunct="1">
              <a:lnSpc>
                <a:spcPct val="90000"/>
              </a:lnSpc>
            </a:pPr>
            <a:endParaRPr lang="en-US" dirty="0"/>
          </a:p>
          <a:p>
            <a:pPr marL="100905" lvl="1" indent="0">
              <a:lnSpc>
                <a:spcPct val="90000"/>
              </a:lnSpc>
              <a:buNone/>
            </a:pPr>
            <a:r>
              <a:rPr lang="en-US" dirty="0" smtClean="0"/>
              <a:t>Alternative congestion control algorithms</a:t>
            </a:r>
          </a:p>
          <a:p>
            <a:pPr marL="593824" lvl="2" indent="-285750">
              <a:lnSpc>
                <a:spcPct val="90000"/>
              </a:lnSpc>
            </a:pPr>
            <a:r>
              <a:rPr lang="en-US" dirty="0" smtClean="0"/>
              <a:t>TCP Vegas (cong. control with focus on packet delay, rather than packet loss)</a:t>
            </a:r>
          </a:p>
          <a:p>
            <a:pPr marL="593824" lvl="2" indent="-285750">
              <a:lnSpc>
                <a:spcPct val="90000"/>
              </a:lnSpc>
            </a:pPr>
            <a:r>
              <a:rPr lang="en-US" dirty="0" smtClean="0"/>
              <a:t>TCP Westwood plus (use ACK stream for better setting cong. control), (New) </a:t>
            </a:r>
            <a:r>
              <a:rPr lang="en-US" dirty="0" smtClean="0"/>
              <a:t>Reno</a:t>
            </a:r>
            <a:r>
              <a:rPr lang="en-US" dirty="0" smtClean="0"/>
              <a:t>, Santa Cruz, …</a:t>
            </a:r>
          </a:p>
        </p:txBody>
      </p:sp>
      <p:sp>
        <p:nvSpPr>
          <p:cNvPr id="5123" name="Fußzeilenplatzhalter 3"/>
          <p:cNvSpPr>
            <a:spLocks noGrp="1"/>
          </p:cNvSpPr>
          <p:nvPr>
            <p:ph type="ftr" sz="quarter" idx="4294967295"/>
          </p:nvPr>
        </p:nvSpPr>
        <p:spPr>
          <a:xfrm>
            <a:off x="334433" y="6656398"/>
            <a:ext cx="7969251" cy="201602"/>
          </a:xfrm>
          <a:noFill/>
        </p:spPr>
        <p:txBody>
          <a:bodyPr/>
          <a:lstStyle/>
          <a:p>
            <a:pPr algn="l"/>
            <a:r>
              <a:rPr lang="en-US" smtClean="0"/>
              <a:t>Prof. Dr.-Ing. Jochen H. Schiller      www.jochenschiller.de       Mobile Communications</a:t>
            </a:r>
            <a:endParaRPr lang="en-US" dirty="0"/>
          </a:p>
        </p:txBody>
      </p:sp>
      <p:sp>
        <p:nvSpPr>
          <p:cNvPr id="5126" name="Rectangle 4"/>
          <p:cNvSpPr>
            <a:spLocks noChangeArrowheads="1"/>
          </p:cNvSpPr>
          <p:nvPr/>
        </p:nvSpPr>
        <p:spPr bwMode="auto">
          <a:xfrm>
            <a:off x="8328248" y="980728"/>
            <a:ext cx="2209800" cy="1828800"/>
          </a:xfrm>
          <a:prstGeom prst="rect">
            <a:avLst/>
          </a:prstGeom>
          <a:solidFill>
            <a:srgbClr val="DADAF6"/>
          </a:solidFill>
          <a:ln w="9525">
            <a:noFill/>
            <a:miter lim="800000"/>
            <a:headEnd/>
            <a:tailEnd/>
          </a:ln>
        </p:spPr>
        <p:txBody>
          <a:bodyPr anchor="ctr"/>
          <a:lstStyle/>
          <a:p>
            <a:pPr eaLnBrk="0" hangingPunct="0"/>
            <a:endParaRPr lang="en-US" sz="1600">
              <a:latin typeface="Arial" charset="0"/>
              <a:sym typeface="Symbol" pitchFamily="18" charset="2"/>
            </a:endParaRPr>
          </a:p>
        </p:txBody>
      </p:sp>
      <p:graphicFrame>
        <p:nvGraphicFramePr>
          <p:cNvPr id="5122" name="Object 5"/>
          <p:cNvGraphicFramePr>
            <a:graphicFrameLocks noChangeAspect="1"/>
          </p:cNvGraphicFramePr>
          <p:nvPr>
            <p:extLst/>
          </p:nvPr>
        </p:nvGraphicFramePr>
        <p:xfrm>
          <a:off x="8404448" y="980729"/>
          <a:ext cx="2089150" cy="822325"/>
        </p:xfrm>
        <a:graphic>
          <a:graphicData uri="http://schemas.openxmlformats.org/presentationml/2006/ole">
            <mc:AlternateContent xmlns:mc="http://schemas.openxmlformats.org/markup-compatibility/2006">
              <mc:Choice xmlns:v="urn:schemas-microsoft-com:vml" Requires="v">
                <p:oleObj spid="_x0000_s139279" name="Equation" r:id="rId3" imgW="1130040" imgH="444240" progId="Equation.3">
                  <p:embed/>
                </p:oleObj>
              </mc:Choice>
              <mc:Fallback>
                <p:oleObj name="Equation" r:id="rId3" imgW="1130040" imgH="444240" progId="Equation.3">
                  <p:embed/>
                  <p:pic>
                    <p:nvPicPr>
                      <p:cNvPr id="512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4448" y="980729"/>
                        <a:ext cx="2089150" cy="822325"/>
                      </a:xfrm>
                      <a:prstGeom prst="rect">
                        <a:avLst/>
                      </a:prstGeom>
                      <a:noFill/>
                      <a:extLst>
                        <a:ext uri="{909E8E84-426E-40DD-AFC4-6F175D3DCCD1}">
                          <a14:hiddenFill xmlns:a14="http://schemas.microsoft.com/office/drawing/2010/main">
                            <a:solidFill>
                              <a:srgbClr val="FF9900"/>
                            </a:solidFill>
                          </a14:hiddenFill>
                        </a:ext>
                      </a:extLst>
                    </p:spPr>
                  </p:pic>
                </p:oleObj>
              </mc:Fallback>
            </mc:AlternateContent>
          </a:graphicData>
        </a:graphic>
      </p:graphicFrame>
      <p:sp>
        <p:nvSpPr>
          <p:cNvPr id="5127" name="Text Box 6"/>
          <p:cNvSpPr txBox="1">
            <a:spLocks noChangeArrowheads="1"/>
          </p:cNvSpPr>
          <p:nvPr/>
        </p:nvSpPr>
        <p:spPr bwMode="auto">
          <a:xfrm>
            <a:off x="8485411" y="1818929"/>
            <a:ext cx="2023183" cy="954107"/>
          </a:xfrm>
          <a:prstGeom prst="rect">
            <a:avLst/>
          </a:prstGeom>
          <a:noFill/>
          <a:ln w="9525">
            <a:noFill/>
            <a:miter lim="800000"/>
            <a:headEnd/>
            <a:tailEnd/>
          </a:ln>
        </p:spPr>
        <p:txBody>
          <a:bodyPr wrap="none">
            <a:spAutoFit/>
          </a:bodyPr>
          <a:lstStyle/>
          <a:p>
            <a:pPr algn="l" eaLnBrk="0" hangingPunct="0">
              <a:buFontTx/>
              <a:buChar char="•"/>
            </a:pPr>
            <a:r>
              <a:rPr lang="en-US" sz="1400">
                <a:latin typeface="Arial" charset="0"/>
              </a:rPr>
              <a:t> max. TCP </a:t>
            </a:r>
            <a:r>
              <a:rPr lang="en-US" sz="1400" b="1">
                <a:latin typeface="Arial" charset="0"/>
              </a:rPr>
              <a:t>B</a:t>
            </a:r>
            <a:r>
              <a:rPr lang="en-US" sz="1400">
                <a:latin typeface="Arial" charset="0"/>
              </a:rPr>
              <a:t>and</a:t>
            </a:r>
            <a:r>
              <a:rPr lang="en-US" sz="1400" b="1">
                <a:latin typeface="Arial" charset="0"/>
              </a:rPr>
              <a:t>W</a:t>
            </a:r>
            <a:r>
              <a:rPr lang="en-US" sz="1400">
                <a:latin typeface="Arial" charset="0"/>
              </a:rPr>
              <a:t>idth</a:t>
            </a:r>
          </a:p>
          <a:p>
            <a:pPr algn="l" eaLnBrk="0" hangingPunct="0">
              <a:buFontTx/>
              <a:buChar char="•"/>
            </a:pPr>
            <a:r>
              <a:rPr lang="en-US" sz="1400" b="1">
                <a:latin typeface="Arial" charset="0"/>
              </a:rPr>
              <a:t> M</a:t>
            </a:r>
            <a:r>
              <a:rPr lang="en-US" sz="1400">
                <a:latin typeface="Arial" charset="0"/>
              </a:rPr>
              <a:t>ax. </a:t>
            </a:r>
            <a:r>
              <a:rPr lang="en-US" sz="1400" b="1">
                <a:latin typeface="Arial" charset="0"/>
              </a:rPr>
              <a:t>S</a:t>
            </a:r>
            <a:r>
              <a:rPr lang="en-US" sz="1400">
                <a:latin typeface="Arial" charset="0"/>
              </a:rPr>
              <a:t>egment </a:t>
            </a:r>
            <a:r>
              <a:rPr lang="en-US" sz="1400" b="1">
                <a:latin typeface="Arial" charset="0"/>
              </a:rPr>
              <a:t>S</a:t>
            </a:r>
            <a:r>
              <a:rPr lang="en-US" sz="1400">
                <a:latin typeface="Arial" charset="0"/>
              </a:rPr>
              <a:t>ize</a:t>
            </a:r>
          </a:p>
          <a:p>
            <a:pPr algn="l" eaLnBrk="0" hangingPunct="0">
              <a:buFontTx/>
              <a:buChar char="•"/>
            </a:pPr>
            <a:r>
              <a:rPr lang="en-US" sz="1400" b="1">
                <a:latin typeface="Arial" charset="0"/>
              </a:rPr>
              <a:t> R</a:t>
            </a:r>
            <a:r>
              <a:rPr lang="en-US" sz="1400">
                <a:latin typeface="Arial" charset="0"/>
              </a:rPr>
              <a:t>ound </a:t>
            </a:r>
            <a:r>
              <a:rPr lang="en-US" sz="1400" b="1">
                <a:latin typeface="Arial" charset="0"/>
              </a:rPr>
              <a:t>T</a:t>
            </a:r>
            <a:r>
              <a:rPr lang="en-US" sz="1400">
                <a:latin typeface="Arial" charset="0"/>
              </a:rPr>
              <a:t>rip </a:t>
            </a:r>
            <a:r>
              <a:rPr lang="en-US" sz="1400" b="1">
                <a:latin typeface="Arial" charset="0"/>
              </a:rPr>
              <a:t>T</a:t>
            </a:r>
            <a:r>
              <a:rPr lang="en-US" sz="1400">
                <a:latin typeface="Arial" charset="0"/>
              </a:rPr>
              <a:t>ime</a:t>
            </a:r>
          </a:p>
          <a:p>
            <a:pPr algn="l" eaLnBrk="0" hangingPunct="0">
              <a:buFontTx/>
              <a:buChar char="•"/>
            </a:pPr>
            <a:r>
              <a:rPr lang="en-US" sz="1400">
                <a:latin typeface="Arial" charset="0"/>
              </a:rPr>
              <a:t> loss </a:t>
            </a:r>
            <a:r>
              <a:rPr lang="en-US" sz="1400" b="1">
                <a:latin typeface="Arial" charset="0"/>
              </a:rPr>
              <a:t>p</a:t>
            </a:r>
            <a:r>
              <a:rPr lang="en-US" sz="1400">
                <a:latin typeface="Arial" charset="0"/>
              </a:rPr>
              <a:t>robability</a:t>
            </a:r>
          </a:p>
        </p:txBody>
      </p:sp>
    </p:spTree>
    <p:extLst>
      <p:ext uri="{BB962C8B-B14F-4D97-AF65-F5344CB8AC3E}">
        <p14:creationId xmlns:p14="http://schemas.microsoft.com/office/powerpoint/2010/main" val="17212606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mtClean="0"/>
              <a:t>TCP Improvements II</a:t>
            </a:r>
          </a:p>
        </p:txBody>
      </p:sp>
      <p:sp>
        <p:nvSpPr>
          <p:cNvPr id="21508" name="Rectangle 3"/>
          <p:cNvSpPr>
            <a:spLocks noGrp="1" noChangeArrowheads="1"/>
          </p:cNvSpPr>
          <p:nvPr>
            <p:ph idx="1"/>
          </p:nvPr>
        </p:nvSpPr>
        <p:spPr/>
        <p:txBody>
          <a:bodyPr/>
          <a:lstStyle/>
          <a:p>
            <a:pPr eaLnBrk="1" hangingPunct="1">
              <a:lnSpc>
                <a:spcPct val="90000"/>
              </a:lnSpc>
            </a:pPr>
            <a:r>
              <a:rPr lang="en-US" dirty="0" smtClean="0">
                <a:solidFill>
                  <a:srgbClr val="3333CC"/>
                </a:solidFill>
              </a:rPr>
              <a:t>Performance enhancing proxies (PEP, RFC 3135)</a:t>
            </a:r>
          </a:p>
          <a:p>
            <a:pPr lvl="1" eaLnBrk="1" hangingPunct="1">
              <a:lnSpc>
                <a:spcPct val="90000"/>
              </a:lnSpc>
            </a:pPr>
            <a:r>
              <a:rPr lang="en-US" dirty="0" smtClean="0"/>
              <a:t>Transport layer</a:t>
            </a:r>
          </a:p>
          <a:p>
            <a:pPr lvl="2" eaLnBrk="1" hangingPunct="1">
              <a:lnSpc>
                <a:spcPct val="90000"/>
              </a:lnSpc>
            </a:pPr>
            <a:r>
              <a:rPr lang="en-US" dirty="0" smtClean="0"/>
              <a:t>Local retransmissions and acknowledgements</a:t>
            </a:r>
          </a:p>
          <a:p>
            <a:pPr lvl="1" eaLnBrk="1" hangingPunct="1">
              <a:lnSpc>
                <a:spcPct val="90000"/>
              </a:lnSpc>
            </a:pPr>
            <a:r>
              <a:rPr lang="en-US" dirty="0" smtClean="0"/>
              <a:t>Additionally on the application layer</a:t>
            </a:r>
          </a:p>
          <a:p>
            <a:pPr lvl="2" eaLnBrk="1" hangingPunct="1">
              <a:lnSpc>
                <a:spcPct val="90000"/>
              </a:lnSpc>
            </a:pPr>
            <a:r>
              <a:rPr lang="en-US" dirty="0" smtClean="0"/>
              <a:t>Content filtering, compression, picture downscaling</a:t>
            </a:r>
          </a:p>
          <a:p>
            <a:pPr lvl="2" eaLnBrk="1" hangingPunct="1">
              <a:lnSpc>
                <a:spcPct val="90000"/>
              </a:lnSpc>
            </a:pPr>
            <a:r>
              <a:rPr lang="en-US" dirty="0" smtClean="0"/>
              <a:t>E.g., Internet/WAP gateways</a:t>
            </a:r>
          </a:p>
          <a:p>
            <a:pPr lvl="2" eaLnBrk="1" hangingPunct="1">
              <a:lnSpc>
                <a:spcPct val="90000"/>
              </a:lnSpc>
            </a:pPr>
            <a:r>
              <a:rPr lang="en-US" dirty="0" smtClean="0"/>
              <a:t>Web service gateways?</a:t>
            </a:r>
          </a:p>
          <a:p>
            <a:pPr lvl="1" eaLnBrk="1" hangingPunct="1">
              <a:lnSpc>
                <a:spcPct val="90000"/>
              </a:lnSpc>
            </a:pPr>
            <a:r>
              <a:rPr lang="en-US" dirty="0" smtClean="0"/>
              <a:t>Big problem: breaks end-to-end semantics</a:t>
            </a:r>
          </a:p>
          <a:p>
            <a:pPr lvl="2" eaLnBrk="1" hangingPunct="1">
              <a:lnSpc>
                <a:spcPct val="90000"/>
              </a:lnSpc>
            </a:pPr>
            <a:r>
              <a:rPr lang="en-US" dirty="0" smtClean="0"/>
              <a:t>Disables use of IP security</a:t>
            </a:r>
          </a:p>
          <a:p>
            <a:pPr lvl="2" eaLnBrk="1" hangingPunct="1">
              <a:lnSpc>
                <a:spcPct val="90000"/>
              </a:lnSpc>
            </a:pPr>
            <a:r>
              <a:rPr lang="en-US" dirty="0" smtClean="0"/>
              <a:t>Choose between PEP and security!</a:t>
            </a:r>
          </a:p>
          <a:p>
            <a:pPr eaLnBrk="1" hangingPunct="1">
              <a:lnSpc>
                <a:spcPct val="90000"/>
              </a:lnSpc>
            </a:pPr>
            <a:endParaRPr lang="en-US" dirty="0" smtClean="0"/>
          </a:p>
          <a:p>
            <a:pPr eaLnBrk="1" hangingPunct="1">
              <a:lnSpc>
                <a:spcPct val="90000"/>
              </a:lnSpc>
            </a:pPr>
            <a:r>
              <a:rPr lang="en-US" dirty="0" smtClean="0"/>
              <a:t>More open issues</a:t>
            </a:r>
          </a:p>
          <a:p>
            <a:pPr lvl="1" eaLnBrk="1" hangingPunct="1">
              <a:lnSpc>
                <a:spcPct val="90000"/>
              </a:lnSpc>
            </a:pPr>
            <a:r>
              <a:rPr lang="en-US" dirty="0" smtClean="0"/>
              <a:t>RFC 3150 / BCP 48 (slow links)</a:t>
            </a:r>
          </a:p>
          <a:p>
            <a:pPr lvl="2" eaLnBrk="1" hangingPunct="1">
              <a:lnSpc>
                <a:spcPct val="90000"/>
              </a:lnSpc>
            </a:pPr>
            <a:r>
              <a:rPr lang="en-US" dirty="0" smtClean="0"/>
              <a:t>Recommends header compression, no timestamp</a:t>
            </a:r>
          </a:p>
          <a:p>
            <a:pPr lvl="1" eaLnBrk="1" hangingPunct="1">
              <a:lnSpc>
                <a:spcPct val="90000"/>
              </a:lnSpc>
            </a:pPr>
            <a:r>
              <a:rPr lang="en-US" dirty="0" smtClean="0"/>
              <a:t>RFC 3155 / BCP 50 (links with errors)</a:t>
            </a:r>
          </a:p>
          <a:p>
            <a:pPr lvl="2" eaLnBrk="1" hangingPunct="1">
              <a:lnSpc>
                <a:spcPct val="90000"/>
              </a:lnSpc>
            </a:pPr>
            <a:r>
              <a:rPr lang="en-US" dirty="0" smtClean="0"/>
              <a:t>States that explicit congestion notification cannot be used</a:t>
            </a:r>
          </a:p>
          <a:p>
            <a:pPr lvl="1" eaLnBrk="1" hangingPunct="1">
              <a:lnSpc>
                <a:spcPct val="90000"/>
              </a:lnSpc>
            </a:pPr>
            <a:r>
              <a:rPr lang="en-US" dirty="0" smtClean="0"/>
              <a:t>In contrast to 2.5G/3G recommendations!</a:t>
            </a:r>
          </a:p>
        </p:txBody>
      </p:sp>
      <p:sp>
        <p:nvSpPr>
          <p:cNvPr id="21506" name="Fußzeilenplatzhalter 3"/>
          <p:cNvSpPr>
            <a:spLocks noGrp="1"/>
          </p:cNvSpPr>
          <p:nvPr>
            <p:ph type="ftr" sz="quarter" idx="4294967295"/>
          </p:nvPr>
        </p:nvSpPr>
        <p:spPr>
          <a:xfrm>
            <a:off x="334433" y="6656398"/>
            <a:ext cx="7969251" cy="201602"/>
          </a:xfrm>
          <a:noFill/>
        </p:spPr>
        <p:txBody>
          <a:bodyPr/>
          <a:lstStyle/>
          <a:p>
            <a:pPr algn="l"/>
            <a:r>
              <a:rPr lang="en-US" smtClean="0"/>
              <a:t>Prof. Dr.-Ing. Jochen H. Schiller      www.jochenschiller.de       Mobile Communications</a:t>
            </a:r>
            <a:endParaRPr lang="en-US" dirty="0"/>
          </a:p>
        </p:txBody>
      </p:sp>
      <p:sp>
        <p:nvSpPr>
          <p:cNvPr id="21509" name="Oval 4"/>
          <p:cNvSpPr>
            <a:spLocks noChangeArrowheads="1"/>
          </p:cNvSpPr>
          <p:nvPr/>
        </p:nvSpPr>
        <p:spPr bwMode="auto">
          <a:xfrm>
            <a:off x="8858251" y="1196975"/>
            <a:ext cx="1655763" cy="431800"/>
          </a:xfrm>
          <a:prstGeom prst="ellipse">
            <a:avLst/>
          </a:prstGeom>
          <a:solidFill>
            <a:srgbClr val="DADAF6"/>
          </a:solidFill>
          <a:ln w="9525">
            <a:solidFill>
              <a:schemeClr val="tx1"/>
            </a:solidFill>
            <a:miter lim="800000"/>
            <a:headEnd/>
            <a:tailEnd/>
          </a:ln>
        </p:spPr>
        <p:txBody>
          <a:bodyPr wrap="none" anchor="ctr"/>
          <a:lstStyle/>
          <a:p>
            <a:pPr eaLnBrk="0" hangingPunct="0"/>
            <a:r>
              <a:rPr lang="en-US" sz="1600">
                <a:latin typeface="Arial" charset="0"/>
              </a:rPr>
              <a:t>Mobile system</a:t>
            </a:r>
          </a:p>
        </p:txBody>
      </p:sp>
      <p:sp>
        <p:nvSpPr>
          <p:cNvPr id="21510" name="AutoShape 5"/>
          <p:cNvSpPr>
            <a:spLocks noChangeArrowheads="1"/>
          </p:cNvSpPr>
          <p:nvPr/>
        </p:nvSpPr>
        <p:spPr bwMode="auto">
          <a:xfrm>
            <a:off x="9253539" y="2276475"/>
            <a:ext cx="865187" cy="647700"/>
          </a:xfrm>
          <a:prstGeom prst="octagon">
            <a:avLst>
              <a:gd name="adj" fmla="val 29287"/>
            </a:avLst>
          </a:prstGeom>
          <a:solidFill>
            <a:srgbClr val="DADAF6"/>
          </a:solidFill>
          <a:ln w="9525">
            <a:solidFill>
              <a:schemeClr val="tx1"/>
            </a:solidFill>
            <a:miter lim="800000"/>
            <a:headEnd/>
            <a:tailEnd/>
          </a:ln>
        </p:spPr>
        <p:txBody>
          <a:bodyPr wrap="none" anchor="ctr"/>
          <a:lstStyle/>
          <a:p>
            <a:pPr eaLnBrk="0" hangingPunct="0"/>
            <a:r>
              <a:rPr lang="en-US" sz="1600">
                <a:latin typeface="Arial" charset="0"/>
              </a:rPr>
              <a:t>PEP</a:t>
            </a:r>
          </a:p>
        </p:txBody>
      </p:sp>
      <p:sp>
        <p:nvSpPr>
          <p:cNvPr id="21511" name="Oval 7"/>
          <p:cNvSpPr>
            <a:spLocks noChangeArrowheads="1"/>
          </p:cNvSpPr>
          <p:nvPr/>
        </p:nvSpPr>
        <p:spPr bwMode="auto">
          <a:xfrm>
            <a:off x="8858251" y="5013325"/>
            <a:ext cx="1655763" cy="431800"/>
          </a:xfrm>
          <a:prstGeom prst="ellipse">
            <a:avLst/>
          </a:prstGeom>
          <a:solidFill>
            <a:srgbClr val="DADAF6"/>
          </a:solidFill>
          <a:ln w="9525">
            <a:solidFill>
              <a:schemeClr val="tx1"/>
            </a:solidFill>
            <a:miter lim="800000"/>
            <a:headEnd/>
            <a:tailEnd/>
          </a:ln>
        </p:spPr>
        <p:txBody>
          <a:bodyPr wrap="none" anchor="ctr"/>
          <a:lstStyle/>
          <a:p>
            <a:pPr eaLnBrk="0" hangingPunct="0"/>
            <a:r>
              <a:rPr lang="en-US" sz="1600">
                <a:latin typeface="Arial" charset="0"/>
              </a:rPr>
              <a:t>Comm. partner</a:t>
            </a:r>
          </a:p>
        </p:txBody>
      </p:sp>
      <p:sp>
        <p:nvSpPr>
          <p:cNvPr id="21512" name="AutoShape 8"/>
          <p:cNvSpPr>
            <a:spLocks noChangeArrowheads="1"/>
          </p:cNvSpPr>
          <p:nvPr/>
        </p:nvSpPr>
        <p:spPr bwMode="auto">
          <a:xfrm>
            <a:off x="9542464" y="1773238"/>
            <a:ext cx="287337" cy="360362"/>
          </a:xfrm>
          <a:prstGeom prst="upDownArrow">
            <a:avLst>
              <a:gd name="adj1" fmla="val 50000"/>
              <a:gd name="adj2" fmla="val 25083"/>
            </a:avLst>
          </a:prstGeom>
          <a:solidFill>
            <a:srgbClr val="FF9900"/>
          </a:solidFill>
          <a:ln w="9525">
            <a:solidFill>
              <a:schemeClr val="tx1"/>
            </a:solidFill>
            <a:miter lim="800000"/>
            <a:headEnd/>
            <a:tailEnd/>
          </a:ln>
        </p:spPr>
        <p:txBody>
          <a:bodyPr wrap="none" anchor="ctr"/>
          <a:lstStyle/>
          <a:p>
            <a:endParaRPr lang="en-US"/>
          </a:p>
        </p:txBody>
      </p:sp>
      <p:sp>
        <p:nvSpPr>
          <p:cNvPr id="21513" name="Text Box 9"/>
          <p:cNvSpPr txBox="1">
            <a:spLocks noChangeArrowheads="1"/>
          </p:cNvSpPr>
          <p:nvPr/>
        </p:nvSpPr>
        <p:spPr bwMode="auto">
          <a:xfrm>
            <a:off x="9788525" y="1773238"/>
            <a:ext cx="915988" cy="336550"/>
          </a:xfrm>
          <a:prstGeom prst="rect">
            <a:avLst/>
          </a:prstGeom>
          <a:noFill/>
          <a:ln w="9525">
            <a:noFill/>
            <a:miter lim="800000"/>
            <a:headEnd/>
            <a:tailEnd/>
          </a:ln>
        </p:spPr>
        <p:txBody>
          <a:bodyPr wrap="none">
            <a:spAutoFit/>
          </a:bodyPr>
          <a:lstStyle/>
          <a:p>
            <a:pPr algn="l" eaLnBrk="0" hangingPunct="0"/>
            <a:r>
              <a:rPr lang="en-US" sz="1600">
                <a:latin typeface="Arial" charset="0"/>
              </a:rPr>
              <a:t>wireless</a:t>
            </a:r>
          </a:p>
        </p:txBody>
      </p:sp>
      <p:sp>
        <p:nvSpPr>
          <p:cNvPr id="21514" name="AutoShape 10"/>
          <p:cNvSpPr>
            <a:spLocks noChangeArrowheads="1"/>
          </p:cNvSpPr>
          <p:nvPr/>
        </p:nvSpPr>
        <p:spPr bwMode="auto">
          <a:xfrm>
            <a:off x="9542464" y="2997201"/>
            <a:ext cx="287337" cy="360363"/>
          </a:xfrm>
          <a:prstGeom prst="upDownArrow">
            <a:avLst>
              <a:gd name="adj1" fmla="val 50000"/>
              <a:gd name="adj2" fmla="val 25083"/>
            </a:avLst>
          </a:prstGeom>
          <a:solidFill>
            <a:schemeClr val="hlink"/>
          </a:solidFill>
          <a:ln w="9525">
            <a:solidFill>
              <a:schemeClr val="tx1"/>
            </a:solidFill>
            <a:miter lim="800000"/>
            <a:headEnd/>
            <a:tailEnd/>
          </a:ln>
        </p:spPr>
        <p:txBody>
          <a:bodyPr wrap="none" anchor="ctr"/>
          <a:lstStyle/>
          <a:p>
            <a:endParaRPr lang="en-US"/>
          </a:p>
        </p:txBody>
      </p:sp>
      <p:sp>
        <p:nvSpPr>
          <p:cNvPr id="21515" name="AutoShape 11"/>
          <p:cNvSpPr>
            <a:spLocks noChangeArrowheads="1"/>
          </p:cNvSpPr>
          <p:nvPr/>
        </p:nvSpPr>
        <p:spPr bwMode="auto">
          <a:xfrm>
            <a:off x="9542464" y="4508501"/>
            <a:ext cx="287337" cy="360363"/>
          </a:xfrm>
          <a:prstGeom prst="upDownArrow">
            <a:avLst>
              <a:gd name="adj1" fmla="val 50000"/>
              <a:gd name="adj2" fmla="val 25083"/>
            </a:avLst>
          </a:prstGeom>
          <a:solidFill>
            <a:schemeClr val="hlink"/>
          </a:solidFill>
          <a:ln w="9525">
            <a:solidFill>
              <a:schemeClr val="tx1"/>
            </a:solidFill>
            <a:miter lim="800000"/>
            <a:headEnd/>
            <a:tailEnd/>
          </a:ln>
        </p:spPr>
        <p:txBody>
          <a:bodyPr wrap="none" anchor="ctr"/>
          <a:lstStyle/>
          <a:p>
            <a:endParaRPr lang="en-US"/>
          </a:p>
        </p:txBody>
      </p:sp>
      <p:sp>
        <p:nvSpPr>
          <p:cNvPr id="21516" name="Cloud"/>
          <p:cNvSpPr>
            <a:spLocks noChangeAspect="1" noEditPoints="1" noChangeArrowheads="1"/>
          </p:cNvSpPr>
          <p:nvPr/>
        </p:nvSpPr>
        <p:spPr bwMode="auto">
          <a:xfrm>
            <a:off x="8904289" y="3357563"/>
            <a:ext cx="1584325" cy="1060450"/>
          </a:xfrm>
          <a:custGeom>
            <a:avLst/>
            <a:gdLst>
              <a:gd name="T0" fmla="*/ 4914 w 21600"/>
              <a:gd name="T1" fmla="*/ 530225 h 21600"/>
              <a:gd name="T2" fmla="*/ 792163 w 21600"/>
              <a:gd name="T3" fmla="*/ 1059321 h 21600"/>
              <a:gd name="T4" fmla="*/ 1583005 w 21600"/>
              <a:gd name="T5" fmla="*/ 530225 h 21600"/>
              <a:gd name="T6" fmla="*/ 792163 w 21600"/>
              <a:gd name="T7" fmla="*/ 6063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ADAF6"/>
          </a:solidFill>
          <a:ln w="9525" algn="ctr">
            <a:solidFill>
              <a:schemeClr val="tx1"/>
            </a:solidFill>
            <a:miter lim="800000"/>
            <a:headEnd/>
            <a:tailEnd/>
          </a:ln>
        </p:spPr>
        <p:txBody>
          <a:bodyPr wrap="none" anchor="ctr"/>
          <a:lstStyle/>
          <a:p>
            <a:pPr eaLnBrk="0" hangingPunct="0"/>
            <a:r>
              <a:rPr lang="de-DE" sz="1600">
                <a:latin typeface="Arial" charset="0"/>
              </a:rPr>
              <a:t>Internet</a:t>
            </a:r>
          </a:p>
        </p:txBody>
      </p:sp>
    </p:spTree>
    <p:extLst>
      <p:ext uri="{BB962C8B-B14F-4D97-AF65-F5344CB8AC3E}">
        <p14:creationId xmlns:p14="http://schemas.microsoft.com/office/powerpoint/2010/main" val="14934682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Tasks</a:t>
            </a:r>
            <a:endParaRPr lang="en-US" dirty="0"/>
          </a:p>
        </p:txBody>
      </p:sp>
      <p:sp>
        <p:nvSpPr>
          <p:cNvPr id="3" name="Content Placeholder 2"/>
          <p:cNvSpPr>
            <a:spLocks noGrp="1"/>
          </p:cNvSpPr>
          <p:nvPr>
            <p:ph idx="1"/>
          </p:nvPr>
        </p:nvSpPr>
        <p:spPr/>
        <p:txBody>
          <a:bodyPr/>
          <a:lstStyle/>
          <a:p>
            <a:pPr lvl="1"/>
            <a:r>
              <a:rPr lang="en-US" dirty="0" smtClean="0"/>
              <a:t>What are the problems of using TCP over wireless links?</a:t>
            </a:r>
          </a:p>
          <a:p>
            <a:pPr lvl="1"/>
            <a:r>
              <a:rPr lang="en-US" dirty="0" smtClean="0"/>
              <a:t>Why do many “enhancements” fail or are not wide-spread?</a:t>
            </a:r>
          </a:p>
          <a:p>
            <a:pPr lvl="1"/>
            <a:r>
              <a:rPr lang="en-US" dirty="0" smtClean="0"/>
              <a:t>What should wireless systems optimize in favor of TCP performance?</a:t>
            </a:r>
          </a:p>
          <a:p>
            <a:endParaRPr lang="en-US" dirty="0"/>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126117152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Overview</a:t>
            </a:r>
          </a:p>
        </p:txBody>
      </p:sp>
      <p:sp>
        <p:nvSpPr>
          <p:cNvPr id="42" name="Footer Placeholder 2"/>
          <p:cNvSpPr>
            <a:spLocks noGrp="1"/>
          </p:cNvSpPr>
          <p:nvPr>
            <p:ph type="ftr" sz="quarter" idx="10"/>
          </p:nvPr>
        </p:nvSpPr>
        <p:spPr/>
        <p:txBody>
          <a:bodyPr/>
          <a:lstStyle/>
          <a:p>
            <a:r>
              <a:rPr lang="en-US" smtClean="0"/>
              <a:t>Prof. Dr.-Ing. Jochen H. Schiller      www.jochenschiller.de       Mobile Communications</a:t>
            </a:r>
            <a:endParaRPr lang="en-US"/>
          </a:p>
        </p:txBody>
      </p:sp>
      <p:sp>
        <p:nvSpPr>
          <p:cNvPr id="139267" name="Oval 3"/>
          <p:cNvSpPr>
            <a:spLocks noChangeArrowheads="1"/>
          </p:cNvSpPr>
          <p:nvPr/>
        </p:nvSpPr>
        <p:spPr bwMode="auto">
          <a:xfrm>
            <a:off x="2971800" y="5559425"/>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200">
                <a:latin typeface="Arial" pitchFamily="34" charset="0"/>
              </a:rPr>
              <a:t>CN</a:t>
            </a:r>
          </a:p>
        </p:txBody>
      </p:sp>
      <p:sp>
        <p:nvSpPr>
          <p:cNvPr id="139268" name="Rectangle 4"/>
          <p:cNvSpPr>
            <a:spLocks noChangeArrowheads="1"/>
          </p:cNvSpPr>
          <p:nvPr/>
        </p:nvSpPr>
        <p:spPr bwMode="auto">
          <a:xfrm>
            <a:off x="3886200" y="4111625"/>
            <a:ext cx="6096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200">
                <a:latin typeface="Arial" pitchFamily="34" charset="0"/>
              </a:rPr>
              <a:t>router</a:t>
            </a:r>
          </a:p>
          <a:p>
            <a:pPr eaLnBrk="0" hangingPunct="0"/>
            <a:r>
              <a:rPr lang="de-DE" sz="1200">
                <a:latin typeface="Arial" pitchFamily="34" charset="0"/>
              </a:rPr>
              <a:t>HA</a:t>
            </a:r>
          </a:p>
        </p:txBody>
      </p:sp>
      <p:sp>
        <p:nvSpPr>
          <p:cNvPr id="139269" name="Rectangle 5"/>
          <p:cNvSpPr>
            <a:spLocks noChangeArrowheads="1"/>
          </p:cNvSpPr>
          <p:nvPr/>
        </p:nvSpPr>
        <p:spPr bwMode="auto">
          <a:xfrm>
            <a:off x="6553200" y="4035425"/>
            <a:ext cx="6096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200">
                <a:latin typeface="Arial" pitchFamily="34" charset="0"/>
              </a:rPr>
              <a:t>router</a:t>
            </a:r>
          </a:p>
          <a:p>
            <a:pPr eaLnBrk="0" hangingPunct="0"/>
            <a:r>
              <a:rPr lang="de-DE" sz="1200">
                <a:latin typeface="Arial" pitchFamily="34" charset="0"/>
              </a:rPr>
              <a:t>FA</a:t>
            </a:r>
          </a:p>
        </p:txBody>
      </p:sp>
      <p:sp>
        <p:nvSpPr>
          <p:cNvPr id="139270" name="Oval 6"/>
          <p:cNvSpPr>
            <a:spLocks noChangeArrowheads="1"/>
          </p:cNvSpPr>
          <p:nvPr/>
        </p:nvSpPr>
        <p:spPr bwMode="auto">
          <a:xfrm>
            <a:off x="4572000" y="4568825"/>
            <a:ext cx="1981200" cy="7620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200">
                <a:latin typeface="Arial" pitchFamily="34" charset="0"/>
              </a:rPr>
              <a:t>Internet</a:t>
            </a:r>
          </a:p>
        </p:txBody>
      </p:sp>
      <p:sp>
        <p:nvSpPr>
          <p:cNvPr id="139271" name="Rectangle 7"/>
          <p:cNvSpPr>
            <a:spLocks noChangeArrowheads="1"/>
          </p:cNvSpPr>
          <p:nvPr/>
        </p:nvSpPr>
        <p:spPr bwMode="auto">
          <a:xfrm>
            <a:off x="3886200" y="5559425"/>
            <a:ext cx="6096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200">
                <a:latin typeface="Arial" pitchFamily="34" charset="0"/>
              </a:rPr>
              <a:t>router</a:t>
            </a:r>
          </a:p>
        </p:txBody>
      </p:sp>
      <p:cxnSp>
        <p:nvCxnSpPr>
          <p:cNvPr id="139272" name="AutoShape 8"/>
          <p:cNvCxnSpPr>
            <a:cxnSpLocks noChangeShapeType="1"/>
            <a:stCxn id="139271" idx="3"/>
            <a:endCxn id="139270" idx="3"/>
          </p:cNvCxnSpPr>
          <p:nvPr/>
        </p:nvCxnSpPr>
        <p:spPr bwMode="auto">
          <a:xfrm flipV="1">
            <a:off x="4495801" y="5219701"/>
            <a:ext cx="366713" cy="606425"/>
          </a:xfrm>
          <a:prstGeom prst="straightConnector1">
            <a:avLst/>
          </a:prstGeom>
          <a:noFill/>
          <a:ln w="9525">
            <a:solidFill>
              <a:schemeClr val="tx1"/>
            </a:solidFill>
            <a:round/>
            <a:headEnd/>
            <a:tailEnd/>
          </a:ln>
          <a:effectLst/>
        </p:spPr>
      </p:cxnSp>
      <p:cxnSp>
        <p:nvCxnSpPr>
          <p:cNvPr id="139273" name="AutoShape 9"/>
          <p:cNvCxnSpPr>
            <a:cxnSpLocks noChangeShapeType="1"/>
            <a:stCxn id="139268" idx="3"/>
            <a:endCxn id="139270" idx="1"/>
          </p:cNvCxnSpPr>
          <p:nvPr/>
        </p:nvCxnSpPr>
        <p:spPr bwMode="auto">
          <a:xfrm>
            <a:off x="4495801" y="4378326"/>
            <a:ext cx="366713" cy="301625"/>
          </a:xfrm>
          <a:prstGeom prst="straightConnector1">
            <a:avLst/>
          </a:prstGeom>
          <a:noFill/>
          <a:ln w="9525">
            <a:solidFill>
              <a:schemeClr val="tx1"/>
            </a:solidFill>
            <a:round/>
            <a:headEnd/>
            <a:tailEnd/>
          </a:ln>
          <a:effectLst/>
        </p:spPr>
      </p:cxnSp>
      <p:cxnSp>
        <p:nvCxnSpPr>
          <p:cNvPr id="139274" name="AutoShape 10"/>
          <p:cNvCxnSpPr>
            <a:cxnSpLocks noChangeShapeType="1"/>
            <a:stCxn id="139270" idx="7"/>
            <a:endCxn id="139269" idx="1"/>
          </p:cNvCxnSpPr>
          <p:nvPr/>
        </p:nvCxnSpPr>
        <p:spPr bwMode="auto">
          <a:xfrm flipV="1">
            <a:off x="6262688" y="4302126"/>
            <a:ext cx="290512" cy="377825"/>
          </a:xfrm>
          <a:prstGeom prst="straightConnector1">
            <a:avLst/>
          </a:prstGeom>
          <a:noFill/>
          <a:ln w="9525">
            <a:solidFill>
              <a:schemeClr val="tx1"/>
            </a:solidFill>
            <a:round/>
            <a:headEnd/>
            <a:tailEnd/>
          </a:ln>
          <a:effectLst/>
        </p:spPr>
      </p:cxnSp>
      <p:cxnSp>
        <p:nvCxnSpPr>
          <p:cNvPr id="139275" name="AutoShape 11"/>
          <p:cNvCxnSpPr>
            <a:cxnSpLocks noChangeShapeType="1"/>
            <a:stCxn id="139267" idx="6"/>
            <a:endCxn id="139271" idx="1"/>
          </p:cNvCxnSpPr>
          <p:nvPr/>
        </p:nvCxnSpPr>
        <p:spPr bwMode="auto">
          <a:xfrm>
            <a:off x="3505200" y="5826125"/>
            <a:ext cx="381000" cy="0"/>
          </a:xfrm>
          <a:prstGeom prst="straightConnector1">
            <a:avLst/>
          </a:prstGeom>
          <a:noFill/>
          <a:ln w="9525">
            <a:solidFill>
              <a:schemeClr val="tx1"/>
            </a:solidFill>
            <a:round/>
            <a:headEnd/>
            <a:tailEnd/>
          </a:ln>
          <a:effectLst/>
        </p:spPr>
      </p:cxnSp>
      <p:cxnSp>
        <p:nvCxnSpPr>
          <p:cNvPr id="139276" name="AutoShape 12"/>
          <p:cNvCxnSpPr>
            <a:cxnSpLocks noChangeShapeType="1"/>
            <a:stCxn id="139269" idx="3"/>
            <a:endCxn id="139285" idx="2"/>
          </p:cNvCxnSpPr>
          <p:nvPr/>
        </p:nvCxnSpPr>
        <p:spPr bwMode="auto">
          <a:xfrm>
            <a:off x="7162800" y="4302125"/>
            <a:ext cx="533400" cy="0"/>
          </a:xfrm>
          <a:prstGeom prst="straightConnector1">
            <a:avLst/>
          </a:prstGeom>
          <a:noFill/>
          <a:ln w="9525">
            <a:solidFill>
              <a:schemeClr val="tx1"/>
            </a:solidFill>
            <a:round/>
            <a:headEnd/>
            <a:tailEnd/>
          </a:ln>
          <a:effectLst/>
        </p:spPr>
      </p:cxnSp>
      <p:sp>
        <p:nvSpPr>
          <p:cNvPr id="139277" name="Freeform 13"/>
          <p:cNvSpPr>
            <a:spLocks/>
          </p:cNvSpPr>
          <p:nvPr/>
        </p:nvSpPr>
        <p:spPr bwMode="auto">
          <a:xfrm>
            <a:off x="3568701" y="4557714"/>
            <a:ext cx="1273175" cy="1165225"/>
          </a:xfrm>
          <a:custGeom>
            <a:avLst/>
            <a:gdLst/>
            <a:ahLst/>
            <a:cxnLst>
              <a:cxn ang="0">
                <a:pos x="0" y="703"/>
              </a:cxn>
              <a:cxn ang="0">
                <a:pos x="512" y="663"/>
              </a:cxn>
              <a:cxn ang="0">
                <a:pos x="784" y="279"/>
              </a:cxn>
              <a:cxn ang="0">
                <a:pos x="620" y="0"/>
              </a:cxn>
            </a:cxnLst>
            <a:rect l="0" t="0" r="r" b="b"/>
            <a:pathLst>
              <a:path w="802" h="734">
                <a:moveTo>
                  <a:pt x="0" y="703"/>
                </a:moveTo>
                <a:cubicBezTo>
                  <a:pt x="85" y="696"/>
                  <a:pt x="381" y="734"/>
                  <a:pt x="512" y="663"/>
                </a:cubicBezTo>
                <a:cubicBezTo>
                  <a:pt x="643" y="592"/>
                  <a:pt x="766" y="389"/>
                  <a:pt x="784" y="279"/>
                </a:cubicBezTo>
                <a:cubicBezTo>
                  <a:pt x="802" y="169"/>
                  <a:pt x="654" y="58"/>
                  <a:pt x="620" y="0"/>
                </a:cubicBezTo>
              </a:path>
            </a:pathLst>
          </a:custGeom>
          <a:noFill/>
          <a:ln w="12700" cap="flat" cmpd="sng">
            <a:solidFill>
              <a:schemeClr val="tx1"/>
            </a:solidFill>
            <a:prstDash val="dash"/>
            <a:round/>
            <a:headEnd type="none" w="med" len="med"/>
            <a:tailEnd type="triangle" w="med" len="med"/>
          </a:ln>
          <a:effectLst/>
        </p:spPr>
        <p:txBody>
          <a:bodyPr wrap="none" anchor="ctr"/>
          <a:lstStyle/>
          <a:p>
            <a:endParaRPr lang="en-US"/>
          </a:p>
        </p:txBody>
      </p:sp>
      <p:sp>
        <p:nvSpPr>
          <p:cNvPr id="139278" name="Text Box 14"/>
          <p:cNvSpPr txBox="1">
            <a:spLocks noChangeArrowheads="1"/>
          </p:cNvSpPr>
          <p:nvPr/>
        </p:nvSpPr>
        <p:spPr bwMode="auto">
          <a:xfrm>
            <a:off x="3581400" y="5403850"/>
            <a:ext cx="311150" cy="274638"/>
          </a:xfrm>
          <a:prstGeom prst="rect">
            <a:avLst/>
          </a:prstGeom>
          <a:noFill/>
          <a:ln w="9525">
            <a:noFill/>
            <a:miter lim="800000"/>
            <a:headEnd/>
            <a:tailEnd/>
          </a:ln>
          <a:effectLst/>
        </p:spPr>
        <p:txBody>
          <a:bodyPr wrap="none">
            <a:spAutoFit/>
          </a:bodyPr>
          <a:lstStyle/>
          <a:p>
            <a:pPr algn="l" eaLnBrk="0" hangingPunct="0"/>
            <a:r>
              <a:rPr lang="de-DE" sz="1200">
                <a:latin typeface="Arial" pitchFamily="34" charset="0"/>
              </a:rPr>
              <a:t>1.</a:t>
            </a:r>
          </a:p>
        </p:txBody>
      </p:sp>
      <p:sp>
        <p:nvSpPr>
          <p:cNvPr id="139279" name="Freeform 15"/>
          <p:cNvSpPr>
            <a:spLocks/>
          </p:cNvSpPr>
          <p:nvPr/>
        </p:nvSpPr>
        <p:spPr bwMode="auto">
          <a:xfrm>
            <a:off x="4540250" y="4264026"/>
            <a:ext cx="1936750" cy="581025"/>
          </a:xfrm>
          <a:custGeom>
            <a:avLst/>
            <a:gdLst/>
            <a:ahLst/>
            <a:cxnLst>
              <a:cxn ang="0">
                <a:pos x="0" y="24"/>
              </a:cxn>
              <a:cxn ang="0">
                <a:pos x="385" y="301"/>
              </a:cxn>
              <a:cxn ang="0">
                <a:pos x="861" y="316"/>
              </a:cxn>
              <a:cxn ang="0">
                <a:pos x="1220" y="0"/>
              </a:cxn>
            </a:cxnLst>
            <a:rect l="0" t="0" r="r" b="b"/>
            <a:pathLst>
              <a:path w="1220" h="366">
                <a:moveTo>
                  <a:pt x="0" y="24"/>
                </a:moveTo>
                <a:cubicBezTo>
                  <a:pt x="64" y="71"/>
                  <a:pt x="241" y="252"/>
                  <a:pt x="385" y="301"/>
                </a:cubicBezTo>
                <a:cubicBezTo>
                  <a:pt x="529" y="350"/>
                  <a:pt x="722" y="366"/>
                  <a:pt x="861" y="316"/>
                </a:cubicBezTo>
                <a:cubicBezTo>
                  <a:pt x="1000" y="266"/>
                  <a:pt x="1145" y="66"/>
                  <a:pt x="1220" y="0"/>
                </a:cubicBezTo>
              </a:path>
            </a:pathLst>
          </a:custGeom>
          <a:noFill/>
          <a:ln w="28575" cap="flat" cmpd="sng">
            <a:solidFill>
              <a:schemeClr val="tx1"/>
            </a:solidFill>
            <a:prstDash val="dash"/>
            <a:round/>
            <a:headEnd type="none" w="med" len="med"/>
            <a:tailEnd type="triangle" w="med" len="med"/>
          </a:ln>
          <a:effectLst/>
        </p:spPr>
        <p:txBody>
          <a:bodyPr wrap="none" anchor="ctr"/>
          <a:lstStyle/>
          <a:p>
            <a:endParaRPr lang="en-US"/>
          </a:p>
        </p:txBody>
      </p:sp>
      <p:sp>
        <p:nvSpPr>
          <p:cNvPr id="139280" name="Line 16"/>
          <p:cNvSpPr>
            <a:spLocks noChangeShapeType="1"/>
          </p:cNvSpPr>
          <p:nvPr/>
        </p:nvSpPr>
        <p:spPr bwMode="auto">
          <a:xfrm>
            <a:off x="7239000" y="4187825"/>
            <a:ext cx="457200" cy="0"/>
          </a:xfrm>
          <a:prstGeom prst="line">
            <a:avLst/>
          </a:prstGeom>
          <a:noFill/>
          <a:ln w="12700">
            <a:solidFill>
              <a:schemeClr val="tx1"/>
            </a:solidFill>
            <a:prstDash val="dash"/>
            <a:round/>
            <a:headEnd/>
            <a:tailEnd type="triangle" w="med" len="med"/>
          </a:ln>
          <a:effectLst/>
        </p:spPr>
        <p:txBody>
          <a:bodyPr wrap="none" anchor="ctr"/>
          <a:lstStyle/>
          <a:p>
            <a:endParaRPr lang="en-US"/>
          </a:p>
        </p:txBody>
      </p:sp>
      <p:sp>
        <p:nvSpPr>
          <p:cNvPr id="139281" name="Text Box 17"/>
          <p:cNvSpPr txBox="1">
            <a:spLocks noChangeArrowheads="1"/>
          </p:cNvSpPr>
          <p:nvPr/>
        </p:nvSpPr>
        <p:spPr bwMode="auto">
          <a:xfrm>
            <a:off x="4724400" y="4237039"/>
            <a:ext cx="311150" cy="274637"/>
          </a:xfrm>
          <a:prstGeom prst="rect">
            <a:avLst/>
          </a:prstGeom>
          <a:noFill/>
          <a:ln w="9525">
            <a:noFill/>
            <a:miter lim="800000"/>
            <a:headEnd/>
            <a:tailEnd/>
          </a:ln>
          <a:effectLst/>
        </p:spPr>
        <p:txBody>
          <a:bodyPr wrap="none">
            <a:spAutoFit/>
          </a:bodyPr>
          <a:lstStyle/>
          <a:p>
            <a:pPr algn="l" eaLnBrk="0" hangingPunct="0"/>
            <a:r>
              <a:rPr lang="de-DE" sz="1200">
                <a:latin typeface="Arial" pitchFamily="34" charset="0"/>
              </a:rPr>
              <a:t>2.</a:t>
            </a:r>
          </a:p>
        </p:txBody>
      </p:sp>
      <p:sp>
        <p:nvSpPr>
          <p:cNvPr id="139282" name="Text Box 18"/>
          <p:cNvSpPr txBox="1">
            <a:spLocks noChangeArrowheads="1"/>
          </p:cNvSpPr>
          <p:nvPr/>
        </p:nvSpPr>
        <p:spPr bwMode="auto">
          <a:xfrm>
            <a:off x="7239000" y="3932239"/>
            <a:ext cx="311150" cy="274637"/>
          </a:xfrm>
          <a:prstGeom prst="rect">
            <a:avLst/>
          </a:prstGeom>
          <a:noFill/>
          <a:ln w="9525">
            <a:noFill/>
            <a:miter lim="800000"/>
            <a:headEnd/>
            <a:tailEnd/>
          </a:ln>
          <a:effectLst/>
        </p:spPr>
        <p:txBody>
          <a:bodyPr wrap="none">
            <a:spAutoFit/>
          </a:bodyPr>
          <a:lstStyle/>
          <a:p>
            <a:pPr algn="l" eaLnBrk="0" hangingPunct="0"/>
            <a:r>
              <a:rPr lang="de-DE" sz="1200">
                <a:latin typeface="Arial" pitchFamily="34" charset="0"/>
              </a:rPr>
              <a:t>3.</a:t>
            </a:r>
          </a:p>
        </p:txBody>
      </p:sp>
      <p:sp>
        <p:nvSpPr>
          <p:cNvPr id="139283" name="Oval 19"/>
          <p:cNvSpPr>
            <a:spLocks noChangeArrowheads="1"/>
          </p:cNvSpPr>
          <p:nvPr/>
        </p:nvSpPr>
        <p:spPr bwMode="auto">
          <a:xfrm>
            <a:off x="2667000" y="4111625"/>
            <a:ext cx="1066800" cy="533400"/>
          </a:xfrm>
          <a:prstGeom prst="ellipse">
            <a:avLst/>
          </a:prstGeom>
          <a:noFill/>
          <a:ln w="9525">
            <a:solidFill>
              <a:schemeClr val="tx1"/>
            </a:solidFill>
            <a:prstDash val="dash"/>
            <a:round/>
            <a:headEnd/>
            <a:tailEnd/>
          </a:ln>
          <a:effectLst/>
        </p:spPr>
        <p:txBody>
          <a:bodyPr wrap="none" anchor="ctr"/>
          <a:lstStyle/>
          <a:p>
            <a:pPr eaLnBrk="0" hangingPunct="0"/>
            <a:r>
              <a:rPr lang="de-DE" sz="1200">
                <a:latin typeface="Arial" pitchFamily="34" charset="0"/>
              </a:rPr>
              <a:t>home</a:t>
            </a:r>
          </a:p>
          <a:p>
            <a:pPr eaLnBrk="0" hangingPunct="0"/>
            <a:r>
              <a:rPr lang="de-DE" sz="1200">
                <a:latin typeface="Arial" pitchFamily="34" charset="0"/>
              </a:rPr>
              <a:t>network</a:t>
            </a:r>
          </a:p>
        </p:txBody>
      </p:sp>
      <p:sp>
        <p:nvSpPr>
          <p:cNvPr id="139285" name="Oval 21"/>
          <p:cNvSpPr>
            <a:spLocks noChangeArrowheads="1"/>
          </p:cNvSpPr>
          <p:nvPr/>
        </p:nvSpPr>
        <p:spPr bwMode="auto">
          <a:xfrm>
            <a:off x="7696200" y="4035425"/>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200">
                <a:latin typeface="Arial" pitchFamily="34" charset="0"/>
              </a:rPr>
              <a:t>MN</a:t>
            </a:r>
          </a:p>
        </p:txBody>
      </p:sp>
      <p:sp>
        <p:nvSpPr>
          <p:cNvPr id="139286" name="Oval 22"/>
          <p:cNvSpPr>
            <a:spLocks noChangeArrowheads="1"/>
          </p:cNvSpPr>
          <p:nvPr/>
        </p:nvSpPr>
        <p:spPr bwMode="auto">
          <a:xfrm>
            <a:off x="7543800" y="3806825"/>
            <a:ext cx="1295400" cy="1524000"/>
          </a:xfrm>
          <a:prstGeom prst="ellipse">
            <a:avLst/>
          </a:prstGeom>
          <a:noFill/>
          <a:ln w="9525">
            <a:solidFill>
              <a:schemeClr val="tx1"/>
            </a:solidFill>
            <a:prstDash val="dash"/>
            <a:round/>
            <a:headEnd/>
            <a:tailEnd/>
          </a:ln>
          <a:effectLst/>
        </p:spPr>
        <p:txBody>
          <a:bodyPr wrap="none" lIns="0" tIns="0" rIns="0" bIns="0" anchor="b" anchorCtr="1"/>
          <a:lstStyle/>
          <a:p>
            <a:pPr algn="r" eaLnBrk="0" hangingPunct="0"/>
            <a:r>
              <a:rPr lang="de-DE" sz="1200">
                <a:latin typeface="Arial" pitchFamily="34" charset="0"/>
              </a:rPr>
              <a:t>foreign</a:t>
            </a:r>
          </a:p>
          <a:p>
            <a:pPr algn="r" eaLnBrk="0" hangingPunct="0"/>
            <a:r>
              <a:rPr lang="de-DE" sz="1200">
                <a:latin typeface="Arial" pitchFamily="34" charset="0"/>
              </a:rPr>
              <a:t>network</a:t>
            </a:r>
          </a:p>
        </p:txBody>
      </p:sp>
      <p:cxnSp>
        <p:nvCxnSpPr>
          <p:cNvPr id="139287" name="AutoShape 23"/>
          <p:cNvCxnSpPr>
            <a:cxnSpLocks noChangeShapeType="1"/>
            <a:stCxn id="139283" idx="6"/>
            <a:endCxn id="139268" idx="1"/>
          </p:cNvCxnSpPr>
          <p:nvPr/>
        </p:nvCxnSpPr>
        <p:spPr bwMode="auto">
          <a:xfrm>
            <a:off x="3733800" y="4378325"/>
            <a:ext cx="152400" cy="0"/>
          </a:xfrm>
          <a:prstGeom prst="straightConnector1">
            <a:avLst/>
          </a:prstGeom>
          <a:noFill/>
          <a:ln w="9525">
            <a:solidFill>
              <a:schemeClr val="tx1"/>
            </a:solidFill>
            <a:round/>
            <a:headEnd/>
            <a:tailEnd/>
          </a:ln>
          <a:effectLst/>
        </p:spPr>
      </p:cxnSp>
      <p:sp>
        <p:nvSpPr>
          <p:cNvPr id="139288" name="Freeform 24"/>
          <p:cNvSpPr>
            <a:spLocks/>
          </p:cNvSpPr>
          <p:nvPr/>
        </p:nvSpPr>
        <p:spPr bwMode="auto">
          <a:xfrm>
            <a:off x="3530600" y="4441825"/>
            <a:ext cx="4127500" cy="1638300"/>
          </a:xfrm>
          <a:custGeom>
            <a:avLst/>
            <a:gdLst/>
            <a:ahLst/>
            <a:cxnLst>
              <a:cxn ang="0">
                <a:pos x="2600" y="0"/>
              </a:cxn>
              <a:cxn ang="0">
                <a:pos x="2024" y="72"/>
              </a:cxn>
              <a:cxn ang="0">
                <a:pos x="1664" y="384"/>
              </a:cxn>
              <a:cxn ang="0">
                <a:pos x="984" y="472"/>
              </a:cxn>
              <a:cxn ang="0">
                <a:pos x="664" y="944"/>
              </a:cxn>
              <a:cxn ang="0">
                <a:pos x="0" y="1000"/>
              </a:cxn>
            </a:cxnLst>
            <a:rect l="0" t="0" r="r" b="b"/>
            <a:pathLst>
              <a:path w="2600" h="1032">
                <a:moveTo>
                  <a:pt x="2600" y="0"/>
                </a:moveTo>
                <a:cubicBezTo>
                  <a:pt x="2503" y="12"/>
                  <a:pt x="2180" y="8"/>
                  <a:pt x="2024" y="72"/>
                </a:cubicBezTo>
                <a:cubicBezTo>
                  <a:pt x="1868" y="136"/>
                  <a:pt x="1837" y="317"/>
                  <a:pt x="1664" y="384"/>
                </a:cubicBezTo>
                <a:cubicBezTo>
                  <a:pt x="1491" y="451"/>
                  <a:pt x="1151" y="379"/>
                  <a:pt x="984" y="472"/>
                </a:cubicBezTo>
                <a:cubicBezTo>
                  <a:pt x="817" y="565"/>
                  <a:pt x="828" y="856"/>
                  <a:pt x="664" y="944"/>
                </a:cubicBezTo>
                <a:cubicBezTo>
                  <a:pt x="500" y="1032"/>
                  <a:pt x="138" y="988"/>
                  <a:pt x="0" y="1000"/>
                </a:cubicBezTo>
              </a:path>
            </a:pathLst>
          </a:custGeom>
          <a:noFill/>
          <a:ln w="12700" cap="flat" cmpd="sng">
            <a:solidFill>
              <a:schemeClr val="tx1"/>
            </a:solidFill>
            <a:prstDash val="dash"/>
            <a:round/>
            <a:headEnd type="none" w="med" len="med"/>
            <a:tailEnd type="triangle" w="med" len="med"/>
          </a:ln>
          <a:effectLst/>
        </p:spPr>
        <p:txBody>
          <a:bodyPr wrap="none" anchor="ctr"/>
          <a:lstStyle/>
          <a:p>
            <a:endParaRPr lang="en-US"/>
          </a:p>
        </p:txBody>
      </p:sp>
      <p:sp>
        <p:nvSpPr>
          <p:cNvPr id="139289" name="Text Box 25"/>
          <p:cNvSpPr txBox="1">
            <a:spLocks noChangeArrowheads="1"/>
          </p:cNvSpPr>
          <p:nvPr/>
        </p:nvSpPr>
        <p:spPr bwMode="auto">
          <a:xfrm>
            <a:off x="7239000" y="4413250"/>
            <a:ext cx="311150" cy="274638"/>
          </a:xfrm>
          <a:prstGeom prst="rect">
            <a:avLst/>
          </a:prstGeom>
          <a:noFill/>
          <a:ln w="9525">
            <a:noFill/>
            <a:miter lim="800000"/>
            <a:headEnd/>
            <a:tailEnd/>
          </a:ln>
          <a:effectLst/>
        </p:spPr>
        <p:txBody>
          <a:bodyPr wrap="none">
            <a:spAutoFit/>
          </a:bodyPr>
          <a:lstStyle/>
          <a:p>
            <a:pPr algn="l" eaLnBrk="0" hangingPunct="0"/>
            <a:r>
              <a:rPr lang="de-DE" sz="1200">
                <a:latin typeface="Arial" pitchFamily="34" charset="0"/>
              </a:rPr>
              <a:t>4.</a:t>
            </a:r>
          </a:p>
        </p:txBody>
      </p:sp>
      <p:sp>
        <p:nvSpPr>
          <p:cNvPr id="139290" name="Oval 26"/>
          <p:cNvSpPr>
            <a:spLocks noChangeArrowheads="1"/>
          </p:cNvSpPr>
          <p:nvPr/>
        </p:nvSpPr>
        <p:spPr bwMode="auto">
          <a:xfrm>
            <a:off x="3048000" y="2968625"/>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200">
                <a:latin typeface="Arial" pitchFamily="34" charset="0"/>
              </a:rPr>
              <a:t>CN</a:t>
            </a:r>
          </a:p>
        </p:txBody>
      </p:sp>
      <p:sp>
        <p:nvSpPr>
          <p:cNvPr id="139291" name="Rectangle 27"/>
          <p:cNvSpPr>
            <a:spLocks noChangeArrowheads="1"/>
          </p:cNvSpPr>
          <p:nvPr/>
        </p:nvSpPr>
        <p:spPr bwMode="auto">
          <a:xfrm>
            <a:off x="3962400" y="1520825"/>
            <a:ext cx="6096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200">
                <a:latin typeface="Arial" pitchFamily="34" charset="0"/>
              </a:rPr>
              <a:t>router</a:t>
            </a:r>
          </a:p>
          <a:p>
            <a:pPr eaLnBrk="0" hangingPunct="0"/>
            <a:r>
              <a:rPr lang="de-DE" sz="1200">
                <a:latin typeface="Arial" pitchFamily="34" charset="0"/>
              </a:rPr>
              <a:t>HA</a:t>
            </a:r>
          </a:p>
        </p:txBody>
      </p:sp>
      <p:sp>
        <p:nvSpPr>
          <p:cNvPr id="139292" name="Rectangle 28"/>
          <p:cNvSpPr>
            <a:spLocks noChangeArrowheads="1"/>
          </p:cNvSpPr>
          <p:nvPr/>
        </p:nvSpPr>
        <p:spPr bwMode="auto">
          <a:xfrm>
            <a:off x="6629400" y="1444625"/>
            <a:ext cx="6096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200">
                <a:latin typeface="Arial" pitchFamily="34" charset="0"/>
              </a:rPr>
              <a:t>router</a:t>
            </a:r>
          </a:p>
          <a:p>
            <a:pPr eaLnBrk="0" hangingPunct="0"/>
            <a:r>
              <a:rPr lang="de-DE" sz="1200">
                <a:latin typeface="Arial" pitchFamily="34" charset="0"/>
              </a:rPr>
              <a:t>FA</a:t>
            </a:r>
          </a:p>
        </p:txBody>
      </p:sp>
      <p:sp>
        <p:nvSpPr>
          <p:cNvPr id="139293" name="Oval 29"/>
          <p:cNvSpPr>
            <a:spLocks noChangeArrowheads="1"/>
          </p:cNvSpPr>
          <p:nvPr/>
        </p:nvSpPr>
        <p:spPr bwMode="auto">
          <a:xfrm>
            <a:off x="4648200" y="1978025"/>
            <a:ext cx="1981200" cy="7620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200">
                <a:latin typeface="Arial" pitchFamily="34" charset="0"/>
              </a:rPr>
              <a:t>Internet</a:t>
            </a:r>
          </a:p>
        </p:txBody>
      </p:sp>
      <p:sp>
        <p:nvSpPr>
          <p:cNvPr id="139294" name="Rectangle 30"/>
          <p:cNvSpPr>
            <a:spLocks noChangeArrowheads="1"/>
          </p:cNvSpPr>
          <p:nvPr/>
        </p:nvSpPr>
        <p:spPr bwMode="auto">
          <a:xfrm>
            <a:off x="3962400" y="2968625"/>
            <a:ext cx="6096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200">
                <a:latin typeface="Arial" pitchFamily="34" charset="0"/>
              </a:rPr>
              <a:t>router</a:t>
            </a:r>
          </a:p>
        </p:txBody>
      </p:sp>
      <p:cxnSp>
        <p:nvCxnSpPr>
          <p:cNvPr id="139295" name="AutoShape 31"/>
          <p:cNvCxnSpPr>
            <a:cxnSpLocks noChangeShapeType="1"/>
            <a:stCxn id="139294" idx="3"/>
            <a:endCxn id="139293" idx="3"/>
          </p:cNvCxnSpPr>
          <p:nvPr/>
        </p:nvCxnSpPr>
        <p:spPr bwMode="auto">
          <a:xfrm flipV="1">
            <a:off x="4572001" y="2628901"/>
            <a:ext cx="366713" cy="606425"/>
          </a:xfrm>
          <a:prstGeom prst="straightConnector1">
            <a:avLst/>
          </a:prstGeom>
          <a:noFill/>
          <a:ln w="9525">
            <a:solidFill>
              <a:schemeClr val="tx1"/>
            </a:solidFill>
            <a:round/>
            <a:headEnd/>
            <a:tailEnd/>
          </a:ln>
          <a:effectLst/>
        </p:spPr>
      </p:cxnSp>
      <p:cxnSp>
        <p:nvCxnSpPr>
          <p:cNvPr id="139296" name="AutoShape 32"/>
          <p:cNvCxnSpPr>
            <a:cxnSpLocks noChangeShapeType="1"/>
            <a:stCxn id="139291" idx="3"/>
            <a:endCxn id="139293" idx="1"/>
          </p:cNvCxnSpPr>
          <p:nvPr/>
        </p:nvCxnSpPr>
        <p:spPr bwMode="auto">
          <a:xfrm>
            <a:off x="4572001" y="1787526"/>
            <a:ext cx="366713" cy="301625"/>
          </a:xfrm>
          <a:prstGeom prst="straightConnector1">
            <a:avLst/>
          </a:prstGeom>
          <a:noFill/>
          <a:ln w="9525">
            <a:solidFill>
              <a:schemeClr val="tx1"/>
            </a:solidFill>
            <a:round/>
            <a:headEnd/>
            <a:tailEnd/>
          </a:ln>
          <a:effectLst/>
        </p:spPr>
      </p:cxnSp>
      <p:cxnSp>
        <p:nvCxnSpPr>
          <p:cNvPr id="139297" name="AutoShape 33"/>
          <p:cNvCxnSpPr>
            <a:cxnSpLocks noChangeShapeType="1"/>
            <a:stCxn id="139293" idx="7"/>
            <a:endCxn id="139292" idx="1"/>
          </p:cNvCxnSpPr>
          <p:nvPr/>
        </p:nvCxnSpPr>
        <p:spPr bwMode="auto">
          <a:xfrm flipV="1">
            <a:off x="6338888" y="1711326"/>
            <a:ext cx="290512" cy="377825"/>
          </a:xfrm>
          <a:prstGeom prst="straightConnector1">
            <a:avLst/>
          </a:prstGeom>
          <a:noFill/>
          <a:ln w="9525">
            <a:solidFill>
              <a:schemeClr val="tx1"/>
            </a:solidFill>
            <a:round/>
            <a:headEnd/>
            <a:tailEnd/>
          </a:ln>
          <a:effectLst/>
        </p:spPr>
      </p:cxnSp>
      <p:cxnSp>
        <p:nvCxnSpPr>
          <p:cNvPr id="139298" name="AutoShape 34"/>
          <p:cNvCxnSpPr>
            <a:cxnSpLocks noChangeShapeType="1"/>
            <a:stCxn id="139290" idx="6"/>
            <a:endCxn id="139294" idx="1"/>
          </p:cNvCxnSpPr>
          <p:nvPr/>
        </p:nvCxnSpPr>
        <p:spPr bwMode="auto">
          <a:xfrm>
            <a:off x="3581400" y="3235325"/>
            <a:ext cx="381000" cy="0"/>
          </a:xfrm>
          <a:prstGeom prst="straightConnector1">
            <a:avLst/>
          </a:prstGeom>
          <a:noFill/>
          <a:ln w="9525">
            <a:solidFill>
              <a:schemeClr val="tx1"/>
            </a:solidFill>
            <a:round/>
            <a:headEnd/>
            <a:tailEnd/>
          </a:ln>
          <a:effectLst/>
        </p:spPr>
      </p:cxnSp>
      <p:cxnSp>
        <p:nvCxnSpPr>
          <p:cNvPr id="139299" name="AutoShape 35"/>
          <p:cNvCxnSpPr>
            <a:cxnSpLocks noChangeShapeType="1"/>
            <a:stCxn id="139292" idx="3"/>
            <a:endCxn id="139307" idx="2"/>
          </p:cNvCxnSpPr>
          <p:nvPr/>
        </p:nvCxnSpPr>
        <p:spPr bwMode="auto">
          <a:xfrm>
            <a:off x="7239000" y="1711325"/>
            <a:ext cx="533400" cy="0"/>
          </a:xfrm>
          <a:prstGeom prst="straightConnector1">
            <a:avLst/>
          </a:prstGeom>
          <a:noFill/>
          <a:ln w="9525">
            <a:solidFill>
              <a:schemeClr val="tx1"/>
            </a:solidFill>
            <a:round/>
            <a:headEnd/>
            <a:tailEnd/>
          </a:ln>
          <a:effectLst/>
        </p:spPr>
      </p:cxnSp>
      <p:sp>
        <p:nvSpPr>
          <p:cNvPr id="139306" name="Oval 42"/>
          <p:cNvSpPr>
            <a:spLocks noChangeArrowheads="1"/>
          </p:cNvSpPr>
          <p:nvPr/>
        </p:nvSpPr>
        <p:spPr bwMode="auto">
          <a:xfrm>
            <a:off x="2743200" y="1520825"/>
            <a:ext cx="1066800" cy="533400"/>
          </a:xfrm>
          <a:prstGeom prst="ellipse">
            <a:avLst/>
          </a:prstGeom>
          <a:noFill/>
          <a:ln w="9525">
            <a:solidFill>
              <a:schemeClr val="tx1"/>
            </a:solidFill>
            <a:prstDash val="dash"/>
            <a:round/>
            <a:headEnd/>
            <a:tailEnd/>
          </a:ln>
          <a:effectLst/>
        </p:spPr>
        <p:txBody>
          <a:bodyPr wrap="none" anchor="ctr"/>
          <a:lstStyle/>
          <a:p>
            <a:pPr eaLnBrk="0" hangingPunct="0"/>
            <a:r>
              <a:rPr lang="de-DE" sz="1200">
                <a:latin typeface="Arial" pitchFamily="34" charset="0"/>
              </a:rPr>
              <a:t>home</a:t>
            </a:r>
          </a:p>
          <a:p>
            <a:pPr eaLnBrk="0" hangingPunct="0"/>
            <a:r>
              <a:rPr lang="de-DE" sz="1200">
                <a:latin typeface="Arial" pitchFamily="34" charset="0"/>
              </a:rPr>
              <a:t>network</a:t>
            </a:r>
          </a:p>
        </p:txBody>
      </p:sp>
      <p:sp>
        <p:nvSpPr>
          <p:cNvPr id="139307" name="Oval 43"/>
          <p:cNvSpPr>
            <a:spLocks noChangeArrowheads="1"/>
          </p:cNvSpPr>
          <p:nvPr/>
        </p:nvSpPr>
        <p:spPr bwMode="auto">
          <a:xfrm>
            <a:off x="7772400" y="1444625"/>
            <a:ext cx="533400" cy="5334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200">
                <a:latin typeface="Arial" pitchFamily="34" charset="0"/>
              </a:rPr>
              <a:t>MN</a:t>
            </a:r>
          </a:p>
        </p:txBody>
      </p:sp>
      <p:sp>
        <p:nvSpPr>
          <p:cNvPr id="139308" name="Oval 44"/>
          <p:cNvSpPr>
            <a:spLocks noChangeArrowheads="1"/>
          </p:cNvSpPr>
          <p:nvPr/>
        </p:nvSpPr>
        <p:spPr bwMode="auto">
          <a:xfrm>
            <a:off x="7620000" y="1216025"/>
            <a:ext cx="1295400" cy="1524000"/>
          </a:xfrm>
          <a:prstGeom prst="ellipse">
            <a:avLst/>
          </a:prstGeom>
          <a:noFill/>
          <a:ln w="9525">
            <a:solidFill>
              <a:schemeClr val="tx1"/>
            </a:solidFill>
            <a:prstDash val="dash"/>
            <a:round/>
            <a:headEnd/>
            <a:tailEnd/>
          </a:ln>
          <a:effectLst/>
        </p:spPr>
        <p:txBody>
          <a:bodyPr wrap="none" lIns="0" tIns="0" rIns="0" bIns="0" anchor="b" anchorCtr="1"/>
          <a:lstStyle/>
          <a:p>
            <a:pPr algn="r" eaLnBrk="0" hangingPunct="0"/>
            <a:r>
              <a:rPr lang="de-DE" sz="1200">
                <a:latin typeface="Arial" pitchFamily="34" charset="0"/>
              </a:rPr>
              <a:t>foreign</a:t>
            </a:r>
          </a:p>
          <a:p>
            <a:pPr algn="r" eaLnBrk="0" hangingPunct="0"/>
            <a:r>
              <a:rPr lang="de-DE" sz="1200">
                <a:latin typeface="Arial" pitchFamily="34" charset="0"/>
              </a:rPr>
              <a:t>network</a:t>
            </a:r>
          </a:p>
        </p:txBody>
      </p:sp>
      <p:cxnSp>
        <p:nvCxnSpPr>
          <p:cNvPr id="139309" name="AutoShape 45"/>
          <p:cNvCxnSpPr>
            <a:cxnSpLocks noChangeShapeType="1"/>
            <a:stCxn id="139306" idx="6"/>
            <a:endCxn id="139291" idx="1"/>
          </p:cNvCxnSpPr>
          <p:nvPr/>
        </p:nvCxnSpPr>
        <p:spPr bwMode="auto">
          <a:xfrm>
            <a:off x="3810000" y="1787525"/>
            <a:ext cx="152400" cy="0"/>
          </a:xfrm>
          <a:prstGeom prst="straightConnector1">
            <a:avLst/>
          </a:prstGeom>
          <a:noFill/>
          <a:ln w="9525">
            <a:solidFill>
              <a:schemeClr val="tx1"/>
            </a:solidFill>
            <a:round/>
            <a:headEnd/>
            <a:tailEnd/>
          </a:ln>
          <a:effectLst/>
        </p:spPr>
      </p:cxnSp>
      <p:sp>
        <p:nvSpPr>
          <p:cNvPr id="139312" name="Freeform 48"/>
          <p:cNvSpPr>
            <a:spLocks/>
          </p:cNvSpPr>
          <p:nvPr/>
        </p:nvSpPr>
        <p:spPr bwMode="auto">
          <a:xfrm>
            <a:off x="4572000" y="1654175"/>
            <a:ext cx="2032000" cy="508000"/>
          </a:xfrm>
          <a:custGeom>
            <a:avLst/>
            <a:gdLst/>
            <a:ahLst/>
            <a:cxnLst>
              <a:cxn ang="0">
                <a:pos x="0" y="12"/>
              </a:cxn>
              <a:cxn ang="0">
                <a:pos x="334" y="261"/>
              </a:cxn>
              <a:cxn ang="0">
                <a:pos x="964" y="277"/>
              </a:cxn>
              <a:cxn ang="0">
                <a:pos x="1280" y="0"/>
              </a:cxn>
            </a:cxnLst>
            <a:rect l="0" t="0" r="r" b="b"/>
            <a:pathLst>
              <a:path w="1280" h="320">
                <a:moveTo>
                  <a:pt x="0" y="12"/>
                </a:moveTo>
                <a:cubicBezTo>
                  <a:pt x="56" y="53"/>
                  <a:pt x="173" y="217"/>
                  <a:pt x="334" y="261"/>
                </a:cubicBezTo>
                <a:cubicBezTo>
                  <a:pt x="495" y="305"/>
                  <a:pt x="806" y="320"/>
                  <a:pt x="964" y="277"/>
                </a:cubicBezTo>
                <a:cubicBezTo>
                  <a:pt x="1122" y="234"/>
                  <a:pt x="1214" y="58"/>
                  <a:pt x="1280" y="0"/>
                </a:cubicBezTo>
              </a:path>
            </a:pathLst>
          </a:custGeom>
          <a:noFill/>
          <a:ln w="76200" cap="flat" cmpd="sng">
            <a:solidFill>
              <a:schemeClr val="bg2"/>
            </a:solidFill>
            <a:prstDash val="solid"/>
            <a:round/>
            <a:headEnd/>
            <a:tailEnd/>
          </a:ln>
          <a:effectLst/>
        </p:spPr>
        <p:txBody>
          <a:bodyPr wrap="none" anchor="ctr"/>
          <a:lstStyle/>
          <a:p>
            <a:endParaRPr lang="en-US"/>
          </a:p>
        </p:txBody>
      </p:sp>
      <p:sp>
        <p:nvSpPr>
          <p:cNvPr id="139313" name="Text Box 49"/>
          <p:cNvSpPr txBox="1">
            <a:spLocks noChangeArrowheads="1"/>
          </p:cNvSpPr>
          <p:nvPr/>
        </p:nvSpPr>
        <p:spPr bwMode="auto">
          <a:xfrm>
            <a:off x="5867400" y="1139825"/>
            <a:ext cx="514350" cy="274638"/>
          </a:xfrm>
          <a:prstGeom prst="rect">
            <a:avLst/>
          </a:prstGeom>
          <a:noFill/>
          <a:ln w="9525">
            <a:noFill/>
            <a:miter lim="800000"/>
            <a:headEnd/>
            <a:tailEnd/>
          </a:ln>
          <a:effectLst/>
        </p:spPr>
        <p:txBody>
          <a:bodyPr wrap="none">
            <a:spAutoFit/>
          </a:bodyPr>
          <a:lstStyle/>
          <a:p>
            <a:pPr algn="l" eaLnBrk="0" hangingPunct="0"/>
            <a:r>
              <a:rPr lang="en-US" sz="1200">
                <a:latin typeface="Arial" pitchFamily="34" charset="0"/>
              </a:rPr>
              <a:t>COA</a:t>
            </a:r>
          </a:p>
        </p:txBody>
      </p:sp>
      <p:cxnSp>
        <p:nvCxnSpPr>
          <p:cNvPr id="139314" name="AutoShape 50"/>
          <p:cNvCxnSpPr>
            <a:cxnSpLocks noChangeShapeType="1"/>
            <a:stCxn id="139313" idx="2"/>
            <a:endCxn id="139312" idx="3"/>
          </p:cNvCxnSpPr>
          <p:nvPr/>
        </p:nvCxnSpPr>
        <p:spPr bwMode="auto">
          <a:xfrm>
            <a:off x="6124576" y="1414463"/>
            <a:ext cx="517525" cy="239712"/>
          </a:xfrm>
          <a:prstGeom prst="straightConnector1">
            <a:avLst/>
          </a:prstGeom>
          <a:noFill/>
          <a:ln w="9525">
            <a:solidFill>
              <a:schemeClr val="tx1"/>
            </a:solidFill>
            <a:round/>
            <a:headEnd/>
            <a:tailEnd type="triangle" w="med" len="med"/>
          </a:ln>
          <a:effectLst/>
        </p:spPr>
      </p:cxn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Tasks</a:t>
            </a:r>
            <a:endParaRPr lang="en-US" dirty="0"/>
          </a:p>
        </p:txBody>
      </p:sp>
      <p:sp>
        <p:nvSpPr>
          <p:cNvPr id="3" name="Content Placeholder 2"/>
          <p:cNvSpPr>
            <a:spLocks noGrp="1"/>
          </p:cNvSpPr>
          <p:nvPr>
            <p:ph idx="1"/>
          </p:nvPr>
        </p:nvSpPr>
        <p:spPr/>
        <p:txBody>
          <a:bodyPr/>
          <a:lstStyle/>
          <a:p>
            <a:pPr lvl="1"/>
            <a:r>
              <a:rPr lang="en-US" dirty="0" smtClean="0"/>
              <a:t>What is the key motivation for the classical Mobile IP?</a:t>
            </a:r>
          </a:p>
          <a:p>
            <a:pPr lvl="1"/>
            <a:r>
              <a:rPr lang="en-US" dirty="0" smtClean="0"/>
              <a:t>Why can we use mobile systems without any Mobile IP?</a:t>
            </a:r>
          </a:p>
          <a:p>
            <a:pPr lvl="1"/>
            <a:r>
              <a:rPr lang="en-US" dirty="0" smtClean="0"/>
              <a:t>What is triangular routing? Potential performance issues?</a:t>
            </a:r>
          </a:p>
          <a:p>
            <a:pPr lvl="1"/>
            <a:endParaRPr lang="en-US" dirty="0"/>
          </a:p>
        </p:txBody>
      </p:sp>
      <p:sp>
        <p:nvSpPr>
          <p:cNvPr id="4" name="Footer Placeholder 3"/>
          <p:cNvSpPr>
            <a:spLocks noGrp="1"/>
          </p:cNvSpPr>
          <p:nvPr>
            <p:ph type="ftr" sz="quarter" idx="10"/>
          </p:nvPr>
        </p:nvSpPr>
        <p:spPr/>
        <p:txBody>
          <a:bodyPr/>
          <a:lstStyle/>
          <a:p>
            <a:r>
              <a:rPr lang="en-US" smtClean="0"/>
              <a:t>Prof. Dr.-Ing. Jochen H. Schiller      www.jochenschiller.de       Mobile Communications</a:t>
            </a:r>
            <a:endParaRPr lang="en-US"/>
          </a:p>
        </p:txBody>
      </p:sp>
    </p:spTree>
    <p:extLst>
      <p:ext uri="{BB962C8B-B14F-4D97-AF65-F5344CB8AC3E}">
        <p14:creationId xmlns:p14="http://schemas.microsoft.com/office/powerpoint/2010/main" val="2975223509"/>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8.9"/>
</p:tagLst>
</file>

<file path=ppt/tags/tag2.xml><?xml version="1.0" encoding="utf-8"?>
<p:tagLst xmlns:a="http://schemas.openxmlformats.org/drawingml/2006/main" xmlns:r="http://schemas.openxmlformats.org/officeDocument/2006/relationships" xmlns:p="http://schemas.openxmlformats.org/presentationml/2006/main">
  <p:tag name="TIMING" val="|17|1|1.5|1.1|5.9"/>
</p:tagLst>
</file>

<file path=ppt/theme/theme1.xml><?xml version="1.0" encoding="utf-8"?>
<a:theme xmlns:a="http://schemas.openxmlformats.org/drawingml/2006/main" name="FU-Berlin-16zu9">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U-Berlin-16zu9" id="{3DE36BF4-006A-4190-B5F1-ADA600A71A8F}" vid="{907B8B37-32E7-4D39-B3D5-4AC4B22343D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C01-Introduction</Template>
  <TotalTime>0</TotalTime>
  <Words>7069</Words>
  <Application>Microsoft Office PowerPoint</Application>
  <PresentationFormat>Widescreen</PresentationFormat>
  <Paragraphs>1397</Paragraphs>
  <Slides>73</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73</vt:i4>
      </vt:variant>
    </vt:vector>
  </HeadingPairs>
  <TitlesOfParts>
    <vt:vector size="83" baseType="lpstr">
      <vt:lpstr>Arial</vt:lpstr>
      <vt:lpstr>Helvetica</vt:lpstr>
      <vt:lpstr>Symbol</vt:lpstr>
      <vt:lpstr>Times New Roman</vt:lpstr>
      <vt:lpstr>Verdana</vt:lpstr>
      <vt:lpstr>Wingdings</vt:lpstr>
      <vt:lpstr>FU-Berlin-16zu9</vt:lpstr>
      <vt:lpstr>Clip</vt:lpstr>
      <vt:lpstr>Dokument</vt:lpstr>
      <vt:lpstr>Equation</vt:lpstr>
      <vt:lpstr>Mobile Communications Chapter 6: Internet Protocols</vt:lpstr>
      <vt:lpstr>Motivation for Mobile IP</vt:lpstr>
      <vt:lpstr>Requirements for Mobile IPv4 (RFC 5944 was: 3344, was: 3220, was: …, updated by: …)</vt:lpstr>
      <vt:lpstr>Terminology</vt:lpstr>
      <vt:lpstr>Example network</vt:lpstr>
      <vt:lpstr>Data transfer to the mobile system</vt:lpstr>
      <vt:lpstr>Data transfer from the mobile system</vt:lpstr>
      <vt:lpstr>Overview</vt:lpstr>
      <vt:lpstr>Questions &amp; Tasks</vt:lpstr>
      <vt:lpstr>Network integration</vt:lpstr>
      <vt:lpstr>Agent advertisement</vt:lpstr>
      <vt:lpstr>Registration</vt:lpstr>
      <vt:lpstr>Mobile IP registration request</vt:lpstr>
      <vt:lpstr>Mobile IP registration reply</vt:lpstr>
      <vt:lpstr>Encapsulation – needed for the tunnel HA-CoA</vt:lpstr>
      <vt:lpstr>Encapsulation</vt:lpstr>
      <vt:lpstr>Optional: Generic Routing Encapsulation</vt:lpstr>
      <vt:lpstr>Optimization of packet forwarding</vt:lpstr>
      <vt:lpstr>Change of foreign agent </vt:lpstr>
      <vt:lpstr>Reverse tunneling (RFC 3024, was: 2344)</vt:lpstr>
      <vt:lpstr>Mobile IP with reverse tunneling</vt:lpstr>
      <vt:lpstr>Problems with mobile IP</vt:lpstr>
      <vt:lpstr>Questions &amp; Tasks</vt:lpstr>
      <vt:lpstr>Mobile IP and IPv6 (RFC 6275, was: 3775)</vt:lpstr>
      <vt:lpstr>IP Micro-mobility support</vt:lpstr>
      <vt:lpstr>Hierarchical Mobile IPv6 (RFC 5380, was: 4140)</vt:lpstr>
      <vt:lpstr>Hierarchical Mobile IP: Security</vt:lpstr>
      <vt:lpstr>Proxy Mobile IPv6 (PMIPv6)</vt:lpstr>
      <vt:lpstr>Split the two roles of an IP address: localization and identification </vt:lpstr>
      <vt:lpstr>Questions &amp; Tasks</vt:lpstr>
      <vt:lpstr>Mobile ad hoc networks</vt:lpstr>
      <vt:lpstr>Solution: Wireless ad-hoc networks</vt:lpstr>
      <vt:lpstr>Manet: Mobile Ad-hoc Networking</vt:lpstr>
      <vt:lpstr>Problem No. 1: Routing</vt:lpstr>
      <vt:lpstr>Traditional routing algorithms</vt:lpstr>
      <vt:lpstr>Routing in ad-hoc networks</vt:lpstr>
      <vt:lpstr>Problems of traditional routing algorithms</vt:lpstr>
      <vt:lpstr>A simple example: Dynamic source routing I</vt:lpstr>
      <vt:lpstr>A simple example: Dynamic source routing II</vt:lpstr>
      <vt:lpstr>DSR: Route Discovery</vt:lpstr>
      <vt:lpstr>DSR: Route Discovery</vt:lpstr>
      <vt:lpstr>DSR: Route Discovery</vt:lpstr>
      <vt:lpstr>DSR: Route Discovery</vt:lpstr>
      <vt:lpstr>DSR: Route Discovery</vt:lpstr>
      <vt:lpstr>DSR: Route Discovery</vt:lpstr>
      <vt:lpstr>DSR: Route Discovery</vt:lpstr>
      <vt:lpstr>DSR: Route Discovery</vt:lpstr>
      <vt:lpstr>A simple example: Dynamic Source Routing III</vt:lpstr>
      <vt:lpstr>Interference-based routing</vt:lpstr>
      <vt:lpstr>A plethora of ad hoc routing protocols</vt:lpstr>
      <vt:lpstr>Further difficulties and research areas</vt:lpstr>
      <vt:lpstr>Questions &amp; Tasks</vt:lpstr>
      <vt:lpstr>The next step: Wireless Sensor Networks (WSN)</vt:lpstr>
      <vt:lpstr>Properties of wireless sensor networks</vt:lpstr>
      <vt:lpstr>Promising applications for WSNs</vt:lpstr>
      <vt:lpstr>And now… the Internet of Things! </vt:lpstr>
      <vt:lpstr>Internet of Things – is it really new?</vt:lpstr>
      <vt:lpstr>Internet of Things: What is really new?</vt:lpstr>
      <vt:lpstr>6LoWPAN</vt:lpstr>
      <vt:lpstr>Questions &amp; Tasks</vt:lpstr>
      <vt:lpstr>The Transport Layer</vt:lpstr>
      <vt:lpstr>Motivation I</vt:lpstr>
      <vt:lpstr>Motivation II</vt:lpstr>
      <vt:lpstr>Influences of mobility on TCP-mechanisms</vt:lpstr>
      <vt:lpstr>Early approach: Snooping TCP I</vt:lpstr>
      <vt:lpstr>Early approach: Snooping TCP II</vt:lpstr>
      <vt:lpstr>Fast retransmit/fast recovery</vt:lpstr>
      <vt:lpstr>Transmission/time-out freezing</vt:lpstr>
      <vt:lpstr>Selective retransmission</vt:lpstr>
      <vt:lpstr>Comparison of different approaches for a “mobile” TCP</vt:lpstr>
      <vt:lpstr>TCP Improvements I</vt:lpstr>
      <vt:lpstr>TCP Improvements II</vt:lpstr>
      <vt:lpstr>Questions &amp; Tasks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Protocols</dc:title>
  <dc:subject/>
  <dc:creator/>
  <cp:keywords>Mobile IP, LISP, ad-hoc, mobile communication</cp:keywords>
  <cp:lastModifiedBy/>
  <cp:revision>1</cp:revision>
  <dcterms:created xsi:type="dcterms:W3CDTF">2020-04-07T12:18:37Z</dcterms:created>
  <dcterms:modified xsi:type="dcterms:W3CDTF">2020-06-28T14:50:42Z</dcterms:modified>
  <cp:category>lecture</cp:category>
</cp:coreProperties>
</file>