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1" r:id="rId1"/>
  </p:sldMasterIdLst>
  <p:notesMasterIdLst>
    <p:notesMasterId r:id="rId29"/>
  </p:notesMasterIdLst>
  <p:handoutMasterIdLst>
    <p:handoutMasterId r:id="rId30"/>
  </p:handoutMasterIdLst>
  <p:sldIdLst>
    <p:sldId id="295" r:id="rId2"/>
    <p:sldId id="301" r:id="rId3"/>
    <p:sldId id="302" r:id="rId4"/>
    <p:sldId id="322" r:id="rId5"/>
    <p:sldId id="303" r:id="rId6"/>
    <p:sldId id="305" r:id="rId7"/>
    <p:sldId id="306" r:id="rId8"/>
    <p:sldId id="309" r:id="rId9"/>
    <p:sldId id="317" r:id="rId10"/>
    <p:sldId id="328" r:id="rId11"/>
    <p:sldId id="327" r:id="rId12"/>
    <p:sldId id="308" r:id="rId13"/>
    <p:sldId id="318" r:id="rId14"/>
    <p:sldId id="321" r:id="rId15"/>
    <p:sldId id="320" r:id="rId16"/>
    <p:sldId id="310" r:id="rId17"/>
    <p:sldId id="323" r:id="rId18"/>
    <p:sldId id="329" r:id="rId19"/>
    <p:sldId id="330" r:id="rId20"/>
    <p:sldId id="324" r:id="rId21"/>
    <p:sldId id="325" r:id="rId22"/>
    <p:sldId id="313" r:id="rId23"/>
    <p:sldId id="314" r:id="rId24"/>
    <p:sldId id="316" r:id="rId25"/>
    <p:sldId id="298" r:id="rId26"/>
    <p:sldId id="331" r:id="rId27"/>
    <p:sldId id="307" r:id="rId28"/>
  </p:sldIdLst>
  <p:sldSz cx="12192000" cy="6858000"/>
  <p:notesSz cx="6794500" cy="9906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A9"/>
    <a:srgbClr val="FF8787"/>
    <a:srgbClr val="FF9595"/>
    <a:srgbClr val="E2E2F8"/>
    <a:srgbClr val="DFDFF7"/>
    <a:srgbClr val="B3B3ED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2" autoAdjust="0"/>
  </p:normalViewPr>
  <p:slideViewPr>
    <p:cSldViewPr>
      <p:cViewPr varScale="1">
        <p:scale>
          <a:sx n="106" d="100"/>
          <a:sy n="106" d="100"/>
        </p:scale>
        <p:origin x="114" y="180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5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Freie Universität Berlin</a:t>
            </a:r>
          </a:p>
          <a:p>
            <a:pPr>
              <a:defRPr/>
            </a:pPr>
            <a:r>
              <a:rPr lang="de-DE"/>
              <a:t>Computer Systems &amp; Telematics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3650" y="0"/>
            <a:ext cx="29908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Mobile Communications</a:t>
            </a:r>
          </a:p>
          <a:p>
            <a:pPr>
              <a:defRPr/>
            </a:pPr>
            <a:r>
              <a:rPr lang="de-DE"/>
              <a:t>Chapter 11: Outlook</a:t>
            </a:r>
          </a:p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162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Dr.-Ing. Jochen H. Schiller</a:t>
            </a:r>
          </a:p>
          <a:p>
            <a:pPr>
              <a:defRPr/>
            </a:pPr>
            <a:r>
              <a:rPr lang="de-DE"/>
              <a:t>2005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3650" y="9450388"/>
            <a:ext cx="29908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11.</a:t>
            </a:r>
            <a:fld id="{B31E14FB-8782-409D-8BB5-C76F11ECDA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11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Universität Karlsruhe</a:t>
            </a:r>
          </a:p>
          <a:p>
            <a:pPr>
              <a:defRPr/>
            </a:pPr>
            <a:r>
              <a:rPr lang="de-DE"/>
              <a:t>Institut für Telematik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0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Mobilkommunikation</a:t>
            </a:r>
          </a:p>
          <a:p>
            <a:pPr>
              <a:defRPr/>
            </a:pPr>
            <a:r>
              <a:rPr lang="de-DE"/>
              <a:t>SS 1998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" y="704850"/>
            <a:ext cx="66992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5350"/>
            <a:ext cx="4960938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Dr. h.c. G. Krüger</a:t>
            </a:r>
          </a:p>
          <a:p>
            <a:pPr>
              <a:defRPr/>
            </a:pPr>
            <a:r>
              <a:rPr lang="de-DE"/>
              <a:t>E. Dorner / Dr. J. Schiller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fld id="{5D9F16F1-4404-466D-ABAE-2C12751A04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27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750" y="704850"/>
            <a:ext cx="6699250" cy="3768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Universität Karlsruhe</a:t>
            </a:r>
          </a:p>
          <a:p>
            <a:pPr>
              <a:defRPr/>
            </a:pPr>
            <a:r>
              <a:rPr lang="de-DE" smtClean="0"/>
              <a:t>Institut für Telematik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Mobilkommunikation</a:t>
            </a:r>
          </a:p>
          <a:p>
            <a:pPr>
              <a:defRPr/>
            </a:pPr>
            <a:r>
              <a:rPr lang="de-DE" smtClean="0"/>
              <a:t>SS 1998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Dr. h.c. G. Krüger</a:t>
            </a:r>
          </a:p>
          <a:p>
            <a:pPr>
              <a:defRPr/>
            </a:pPr>
            <a:r>
              <a:rPr lang="de-DE" smtClean="0"/>
              <a:t>E. Dorner / Dr. J. Schiller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D9F16F1-4404-466D-ABAE-2C12751A042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7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Universität Karlsruhe</a:t>
            </a:r>
          </a:p>
          <a:p>
            <a:r>
              <a:rPr lang="de-DE" smtClean="0">
                <a:latin typeface="Arial" charset="0"/>
              </a:rPr>
              <a:t>Institut für Telematik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Mobilkommunikation</a:t>
            </a:r>
          </a:p>
          <a:p>
            <a:r>
              <a:rPr lang="de-DE" smtClean="0">
                <a:latin typeface="Arial" charset="0"/>
              </a:rPr>
              <a:t>SS 1998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Prof. Dr. Dr. h.c. G. Krüger</a:t>
            </a:r>
          </a:p>
          <a:p>
            <a:r>
              <a:rPr lang="de-DE" smtClean="0">
                <a:latin typeface="Arial" charset="0"/>
              </a:rPr>
              <a:t>E. Dorner / Dr. J. Schiller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A7C4A-AE12-4BB0-BECB-46EEBC615FE5}" type="slidenum">
              <a:rPr lang="de-DE" smtClean="0">
                <a:latin typeface="Arial" charset="0"/>
              </a:rPr>
              <a:pPr/>
              <a:t>2</a:t>
            </a:fld>
            <a:endParaRPr lang="de-DE" smtClean="0">
              <a:latin typeface="Arial" charset="0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2950"/>
            <a:ext cx="6604000" cy="37147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6938"/>
            <a:ext cx="4981575" cy="44561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219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Universität Karlsruhe</a:t>
            </a:r>
          </a:p>
          <a:p>
            <a:r>
              <a:rPr lang="de-DE" smtClean="0">
                <a:latin typeface="Arial" charset="0"/>
              </a:rPr>
              <a:t>Institut für Telematik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Mobilkommunikation</a:t>
            </a:r>
          </a:p>
          <a:p>
            <a:r>
              <a:rPr lang="de-DE" smtClean="0">
                <a:latin typeface="Arial" charset="0"/>
              </a:rPr>
              <a:t>SS 1998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</a:rPr>
              <a:t>Prof. Dr. Dr. h.c. G. Krüger</a:t>
            </a:r>
          </a:p>
          <a:p>
            <a:r>
              <a:rPr lang="de-DE" smtClean="0">
                <a:latin typeface="Arial" charset="0"/>
              </a:rPr>
              <a:t>E. Dorner / Dr. J. Schiller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D76C7-3997-4382-B594-45258BABC01E}" type="slidenum">
              <a:rPr lang="de-DE" smtClean="0">
                <a:latin typeface="Arial" charset="0"/>
              </a:rPr>
              <a:pPr/>
              <a:t>6</a:t>
            </a:fld>
            <a:endParaRPr lang="de-DE" smtClean="0">
              <a:latin typeface="Arial" charset="0"/>
            </a:endParaRPr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522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7"/>
            <a:ext cx="8623300" cy="1057275"/>
          </a:xfrm>
        </p:spPr>
        <p:txBody>
          <a:bodyPr lIns="360000"/>
          <a:lstStyle>
            <a:lvl1pPr>
              <a:defRPr sz="1125" b="1" smtClean="0">
                <a:solidFill>
                  <a:srgbClr val="0066C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5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025" smtClean="0"/>
            </a:lvl1pPr>
          </a:lstStyle>
          <a:p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8" y="295280"/>
            <a:ext cx="5761567" cy="3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563" b="1" dirty="0" smtClean="0">
                <a:solidFill>
                  <a:srgbClr val="5F5F5F"/>
                </a:solidFill>
                <a:cs typeface="Arial" charset="0"/>
              </a:rPr>
              <a:t>Prof. Dr.-Ing Jochen H.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563" b="1" dirty="0" err="1" smtClean="0">
                <a:solidFill>
                  <a:srgbClr val="5F5F5F"/>
                </a:solidFill>
                <a:cs typeface="Arial" charset="0"/>
              </a:rPr>
              <a:t>Inst</a:t>
            </a:r>
            <a:r>
              <a:rPr lang="de-DE" sz="563" b="1" dirty="0" smtClean="0">
                <a:solidFill>
                  <a:srgbClr val="5F5F5F"/>
                </a:solidFill>
                <a:cs typeface="Arial" charset="0"/>
              </a:rPr>
              <a:t>. </a:t>
            </a:r>
            <a:r>
              <a:rPr lang="de-DE" sz="563" b="1" dirty="0" err="1" smtClean="0">
                <a:solidFill>
                  <a:srgbClr val="5F5F5F"/>
                </a:solidFill>
                <a:cs typeface="Arial" charset="0"/>
              </a:rPr>
              <a:t>of</a:t>
            </a:r>
            <a:r>
              <a:rPr lang="de-DE" sz="563" b="1" dirty="0" smtClean="0">
                <a:solidFill>
                  <a:srgbClr val="5F5F5F"/>
                </a:solidFill>
                <a:cs typeface="Arial" charset="0"/>
              </a:rPr>
              <a:t> Computer Science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563" b="1" dirty="0" smtClean="0">
                <a:solidFill>
                  <a:srgbClr val="5F5F5F"/>
                </a:solidFill>
                <a:cs typeface="Arial" charset="0"/>
              </a:rPr>
              <a:t>Freie Universität Berlin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563" b="1" dirty="0" smtClean="0">
                <a:solidFill>
                  <a:srgbClr val="5F5F5F"/>
                </a:solidFill>
                <a:cs typeface="Arial" charset="0"/>
              </a:rPr>
              <a:t>Germany</a:t>
            </a:r>
            <a:endParaRPr lang="de-DE" sz="563" b="1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563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563" b="1" dirty="0" smtClean="0">
                <a:solidFill>
                  <a:srgbClr val="5F5F5F"/>
                </a:solidFill>
              </a:rPr>
              <a:t>7.</a:t>
            </a:r>
            <a:fld id="{53965218-A59B-4292-9C98-79B58A46A890}" type="slidenum">
              <a:rPr lang="de-DE" sz="563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563" b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10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5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9" y="838200"/>
            <a:ext cx="2880783" cy="5478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8" y="838200"/>
            <a:ext cx="8439151" cy="5478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49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6" y="981075"/>
            <a:ext cx="11713633" cy="259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9186" y="3730625"/>
            <a:ext cx="11713633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387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2" y="981075"/>
            <a:ext cx="5755217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039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261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1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8" y="1808163"/>
            <a:ext cx="5659967" cy="4508500"/>
          </a:xfrm>
        </p:spPr>
        <p:txBody>
          <a:bodyPr/>
          <a:lstStyle>
            <a:lvl1pPr>
              <a:defRPr lang="en-US" sz="1575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5" y="1808163"/>
            <a:ext cx="5659967" cy="45085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4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09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855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05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238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635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75"/>
              </a:spcBef>
            </a:pPr>
            <a:r>
              <a:rPr lang="de-DE" dirty="0" smtClean="0"/>
              <a:t>Mastertextformat bearbeiten</a:t>
            </a:r>
          </a:p>
          <a:p>
            <a:pPr marL="266700" lvl="1" indent="-132160">
              <a:spcBef>
                <a:spcPts val="375"/>
              </a:spcBef>
            </a:pPr>
            <a:r>
              <a:rPr lang="de-DE" dirty="0" smtClean="0"/>
              <a:t>Zweite Ebene</a:t>
            </a:r>
          </a:p>
          <a:p>
            <a:pPr marL="542925" lvl="2" indent="-141685">
              <a:spcBef>
                <a:spcPts val="375"/>
              </a:spcBef>
            </a:pPr>
            <a:r>
              <a:rPr lang="de-DE" dirty="0" smtClean="0"/>
              <a:t>Dritte Ebene</a:t>
            </a:r>
          </a:p>
          <a:p>
            <a:pPr marL="809625" lvl="3" indent="-132160">
              <a:spcBef>
                <a:spcPts val="375"/>
              </a:spcBef>
            </a:pPr>
            <a:r>
              <a:rPr lang="de-DE" dirty="0" smtClean="0"/>
              <a:t>Vierte Ebene</a:t>
            </a:r>
          </a:p>
          <a:p>
            <a:pPr marL="1076325" lvl="4" indent="-132160">
              <a:spcBef>
                <a:spcPts val="375"/>
              </a:spcBef>
            </a:pPr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563" b="1" dirty="0" smtClean="0">
                <a:solidFill>
                  <a:srgbClr val="5F5F5F"/>
                </a:solidFill>
              </a:rPr>
              <a:t>7.</a:t>
            </a:r>
            <a:fld id="{53965218-A59B-4292-9C98-79B58A46A890}" type="slidenum">
              <a:rPr lang="de-DE" sz="563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563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563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80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de-DE" sz="2250" b="1" smtClean="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5pPr>
      <a:lvl6pPr marL="2571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6pPr>
      <a:lvl7pPr marL="514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7pPr>
      <a:lvl8pPr marL="77152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8pPr>
      <a:lvl9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defRPr lang="de-DE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200025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2pPr>
      <a:lvl3pPr marL="407194" indent="-106264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3pPr>
      <a:lvl4pPr marL="6072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4pPr>
      <a:lvl5pPr marL="8072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5pPr>
      <a:lvl6pPr marL="10644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32159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157876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18359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5g-ppp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tdocomo.co.jp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tdocomo.co.jp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tdocomo.co.jp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tdocomo.co.jp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tdocomo.co.jp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lora-allianc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nmapper.org/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www.thethingsnetwor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informationwee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-energy.d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</a:pPr>
            <a:r>
              <a:rPr lang="en-US" sz="1500" dirty="0" smtClean="0"/>
              <a:t>The </a:t>
            </a:r>
            <a:r>
              <a:rPr lang="en-US" sz="1500" dirty="0"/>
              <a:t>future of mobile and wireless networks – Is it </a:t>
            </a:r>
            <a:r>
              <a:rPr lang="en-US" sz="1500" dirty="0" smtClean="0"/>
              <a:t>5G/6G/…?</a:t>
            </a:r>
          </a:p>
          <a:p>
            <a:pPr>
              <a:spcBef>
                <a:spcPts val="375"/>
              </a:spcBef>
            </a:pPr>
            <a:r>
              <a:rPr lang="en-US" sz="1500" dirty="0" smtClean="0"/>
              <a:t>All </a:t>
            </a:r>
            <a:r>
              <a:rPr lang="en-US" sz="1500" dirty="0"/>
              <a:t>IP? Licensed? Public? Private</a:t>
            </a:r>
            <a:r>
              <a:rPr lang="en-US" sz="1500" dirty="0" smtClean="0"/>
              <a:t>? Micro-operators? Trillions of devices?</a:t>
            </a:r>
          </a:p>
          <a:p>
            <a:pPr>
              <a:spcBef>
                <a:spcPts val="375"/>
              </a:spcBef>
            </a:pPr>
            <a:r>
              <a:rPr lang="en-US" sz="1500" dirty="0" err="1" smtClean="0"/>
              <a:t>Tbit</a:t>
            </a:r>
            <a:r>
              <a:rPr lang="en-US" sz="1500" dirty="0" smtClean="0"/>
              <a:t>/s connections with sub </a:t>
            </a:r>
            <a:r>
              <a:rPr lang="en-US" sz="1500" dirty="0" err="1" smtClean="0"/>
              <a:t>ms</a:t>
            </a:r>
            <a:r>
              <a:rPr lang="en-US" sz="1500" dirty="0" smtClean="0"/>
              <a:t> latency? AI everywhere? Wireless tactile Internet?</a:t>
            </a:r>
            <a:endParaRPr lang="en-US" sz="1500" dirty="0"/>
          </a:p>
          <a:p>
            <a:pPr>
              <a:spcBef>
                <a:spcPts val="375"/>
              </a:spcBef>
            </a:pPr>
            <a:endParaRPr lang="en-US" sz="1500" dirty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700" dirty="0"/>
              <a:t>Mobile Communications</a:t>
            </a:r>
            <a:br>
              <a:rPr lang="en-US" sz="2700" dirty="0"/>
            </a:br>
            <a:r>
              <a:rPr lang="en-US" sz="2700" dirty="0"/>
              <a:t>Chapter </a:t>
            </a:r>
            <a:r>
              <a:rPr lang="en-US" sz="2700" dirty="0" smtClean="0"/>
              <a:t>7 </a:t>
            </a:r>
            <a:r>
              <a:rPr lang="en-US" sz="2700" dirty="0"/>
              <a:t>: Outlook</a:t>
            </a:r>
          </a:p>
        </p:txBody>
      </p:sp>
      <p:sp>
        <p:nvSpPr>
          <p:cNvPr id="6146" name="Rectangle 7"/>
          <p:cNvSpPr>
            <a:spLocks noGrp="1" noChangeArrowheads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 smtClean="0"/>
              <a:t>Prof. Dr.-Ing. Jochen H. Schiller    www.jochenschiller.de    Mobile Communications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IMT-2020 – </a:t>
            </a:r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93"/>
          <a:stretch/>
        </p:blipFill>
        <p:spPr>
          <a:xfrm>
            <a:off x="2820243" y="1198144"/>
            <a:ext cx="6551518" cy="5404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7876" y="6379399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Source: ITU, M.2083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5227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IMT-2020 – </a:t>
            </a:r>
            <a:r>
              <a:rPr lang="en-US" dirty="0" smtClean="0"/>
              <a:t>3 main usage scenarios: </a:t>
            </a:r>
            <a:r>
              <a:rPr lang="en-US" dirty="0" err="1" smtClean="0"/>
              <a:t>eMBB</a:t>
            </a:r>
            <a:r>
              <a:rPr lang="en-US" dirty="0" smtClean="0"/>
              <a:t>, </a:t>
            </a:r>
            <a:r>
              <a:rPr lang="en-US" dirty="0" err="1" smtClean="0"/>
              <a:t>eMTC</a:t>
            </a:r>
            <a:r>
              <a:rPr lang="en-US" dirty="0" smtClean="0"/>
              <a:t>, URLL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12"/>
          <a:stretch/>
        </p:blipFill>
        <p:spPr>
          <a:xfrm>
            <a:off x="2200277" y="1537252"/>
            <a:ext cx="7791450" cy="4726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7876" y="6379399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Source: ITU, M.2083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655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3GPP LTE </a:t>
            </a:r>
            <a:r>
              <a:rPr lang="de-DE" dirty="0" err="1" smtClean="0"/>
              <a:t>standardization</a:t>
            </a:r>
            <a:r>
              <a:rPr lang="de-DE" dirty="0" smtClean="0"/>
              <a:t> </a:t>
            </a:r>
            <a:r>
              <a:rPr lang="de-DE" dirty="0" err="1" smtClean="0"/>
              <a:t>roadmap</a:t>
            </a:r>
            <a:r>
              <a:rPr lang="de-DE" dirty="0" smtClean="0"/>
              <a:t> </a:t>
            </a:r>
            <a:r>
              <a:rPr lang="de-DE" dirty="0" err="1" smtClean="0"/>
              <a:t>toward</a:t>
            </a:r>
            <a:r>
              <a:rPr lang="de-DE" dirty="0" smtClean="0"/>
              <a:t> </a:t>
            </a:r>
            <a:r>
              <a:rPr lang="de-DE" dirty="0" smtClean="0"/>
              <a:t>5G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40768"/>
            <a:ext cx="10672016" cy="4733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1464" y="6271376"/>
            <a:ext cx="9999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Source: </a:t>
            </a:r>
            <a:r>
              <a:rPr lang="en-US" sz="1400" dirty="0" err="1" smtClean="0">
                <a:solidFill>
                  <a:srgbClr val="0070C0"/>
                </a:solidFill>
                <a:latin typeface="+mn-lt"/>
              </a:rPr>
              <a:t>Rost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et. Al, Mobile Network Architecture Evolution toward 5G, IEEE Communications Magazine, vol. 54, no. 5, 2016</a:t>
            </a:r>
            <a:endParaRPr lang="de-DE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573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5G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higher frequencies</a:t>
            </a:r>
          </a:p>
          <a:p>
            <a:pPr lvl="1"/>
            <a:r>
              <a:rPr lang="en-US" dirty="0" err="1" smtClean="0"/>
              <a:t>mmWave</a:t>
            </a:r>
            <a:r>
              <a:rPr lang="en-US" dirty="0" smtClean="0"/>
              <a:t>, operating bands up to 52.6 GHz, channel bandwidth up to 400 MHz, 30 bit/s/Hz down, 15 bit/s/Hz up</a:t>
            </a:r>
          </a:p>
          <a:p>
            <a:endParaRPr lang="en-US" dirty="0"/>
          </a:p>
          <a:p>
            <a:r>
              <a:rPr lang="en-US" dirty="0" smtClean="0"/>
              <a:t>Variety of use cases</a:t>
            </a:r>
          </a:p>
          <a:p>
            <a:pPr lvl="1"/>
            <a:r>
              <a:rPr lang="en-US" dirty="0" smtClean="0"/>
              <a:t>scaling data rates from </a:t>
            </a:r>
            <a:r>
              <a:rPr lang="en-US" dirty="0" err="1" smtClean="0"/>
              <a:t>kbit</a:t>
            </a:r>
            <a:r>
              <a:rPr lang="en-US" dirty="0" smtClean="0"/>
              <a:t>/s up to </a:t>
            </a:r>
            <a:r>
              <a:rPr lang="en-US" dirty="0" err="1" smtClean="0"/>
              <a:t>Gbit</a:t>
            </a:r>
            <a:r>
              <a:rPr lang="en-US" dirty="0" smtClean="0"/>
              <a:t>/s</a:t>
            </a:r>
          </a:p>
          <a:p>
            <a:endParaRPr lang="en-US" dirty="0"/>
          </a:p>
          <a:p>
            <a:r>
              <a:rPr lang="en-US" dirty="0" smtClean="0"/>
              <a:t>Mini-slots</a:t>
            </a:r>
          </a:p>
          <a:p>
            <a:pPr lvl="1"/>
            <a:r>
              <a:rPr lang="en-US" dirty="0" smtClean="0"/>
              <a:t>low latency response for, e.g., autonomous cars, factory automation</a:t>
            </a:r>
          </a:p>
          <a:p>
            <a:endParaRPr lang="en-US" dirty="0"/>
          </a:p>
          <a:p>
            <a:r>
              <a:rPr lang="en-US" b="1" dirty="0" err="1" smtClean="0"/>
              <a:t>eMBB</a:t>
            </a:r>
            <a:r>
              <a:rPr lang="en-US" dirty="0" smtClean="0"/>
              <a:t>: 500 km/h mobility, 10-20 </a:t>
            </a:r>
            <a:r>
              <a:rPr lang="en-US" dirty="0" err="1" smtClean="0"/>
              <a:t>Gbit</a:t>
            </a:r>
            <a:r>
              <a:rPr lang="en-US" dirty="0" smtClean="0"/>
              <a:t>/s peak, all data all the time available</a:t>
            </a:r>
          </a:p>
          <a:p>
            <a:endParaRPr lang="en-US" dirty="0"/>
          </a:p>
          <a:p>
            <a:r>
              <a:rPr lang="en-US" b="1" dirty="0" smtClean="0"/>
              <a:t>URLL</a:t>
            </a:r>
            <a:r>
              <a:rPr lang="en-US" dirty="0" smtClean="0"/>
              <a:t>: &lt; 1ms air interface latency, 5 </a:t>
            </a:r>
            <a:r>
              <a:rPr lang="en-US" dirty="0" err="1" smtClean="0"/>
              <a:t>ms</a:t>
            </a:r>
            <a:r>
              <a:rPr lang="en-US" dirty="0" smtClean="0"/>
              <a:t> end-to-end latency (well, not around the globe, rather edge computing), 99.9999% reliability, 50 </a:t>
            </a:r>
            <a:r>
              <a:rPr lang="en-US" dirty="0" err="1" smtClean="0"/>
              <a:t>kbit</a:t>
            </a:r>
            <a:r>
              <a:rPr lang="en-US" dirty="0" smtClean="0"/>
              <a:t>/s-10 Mbit/s</a:t>
            </a:r>
          </a:p>
          <a:p>
            <a:endParaRPr lang="en-US" dirty="0"/>
          </a:p>
          <a:p>
            <a:r>
              <a:rPr lang="en-US" b="1" dirty="0" err="1" smtClean="0"/>
              <a:t>mMTC</a:t>
            </a:r>
            <a:r>
              <a:rPr lang="en-US" dirty="0" smtClean="0"/>
              <a:t>: billions of things connected, ultra low cost, low energy, 10</a:t>
            </a:r>
            <a:r>
              <a:rPr lang="en-US" baseline="30000" dirty="0" smtClean="0"/>
              <a:t>5</a:t>
            </a:r>
            <a:r>
              <a:rPr lang="en-US" dirty="0" smtClean="0"/>
              <a:t> to 10</a:t>
            </a:r>
            <a:r>
              <a:rPr lang="en-US" baseline="30000" dirty="0" smtClean="0"/>
              <a:t>6</a:t>
            </a:r>
            <a:r>
              <a:rPr lang="en-US" dirty="0" smtClean="0"/>
              <a:t> devices per km², 1-100 </a:t>
            </a:r>
            <a:r>
              <a:rPr lang="en-US" dirty="0" err="1" smtClean="0"/>
              <a:t>kbit</a:t>
            </a:r>
            <a:r>
              <a:rPr lang="en-US" dirty="0" smtClean="0"/>
              <a:t>/s per device, 10 years battery life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Generation Core: uses SDN, NFV, SON – virtualization of network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0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RAN 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5G (3GPP </a:t>
            </a:r>
            <a:r>
              <a:rPr lang="de-DE" dirty="0"/>
              <a:t>TR </a:t>
            </a:r>
            <a:r>
              <a:rPr lang="de-DE" dirty="0" smtClean="0"/>
              <a:t>38.912)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7" y="1232355"/>
            <a:ext cx="4654324" cy="524941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gNodeB</a:t>
            </a:r>
            <a:r>
              <a:rPr lang="en-US" dirty="0" smtClean="0"/>
              <a:t> (</a:t>
            </a:r>
            <a:r>
              <a:rPr lang="en-US" dirty="0" err="1" smtClean="0"/>
              <a:t>gNB</a:t>
            </a:r>
            <a:r>
              <a:rPr lang="en-US" dirty="0" smtClean="0"/>
              <a:t>, next generation Node B)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the </a:t>
            </a:r>
            <a:r>
              <a:rPr lang="en-US" dirty="0" smtClean="0"/>
              <a:t>New RAN </a:t>
            </a:r>
            <a:r>
              <a:rPr lang="en-US" dirty="0"/>
              <a:t>U-plane and C-plane protocol terminations towards the </a:t>
            </a:r>
            <a:r>
              <a:rPr lang="en-US" dirty="0" smtClean="0"/>
              <a:t>UE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LTE </a:t>
            </a:r>
            <a:r>
              <a:rPr lang="en-US" dirty="0" err="1" smtClean="0"/>
              <a:t>eNode</a:t>
            </a:r>
            <a:r>
              <a:rPr lang="en-US" dirty="0" smtClean="0"/>
              <a:t> B (</a:t>
            </a:r>
            <a:r>
              <a:rPr lang="en-US" dirty="0" err="1" smtClean="0"/>
              <a:t>eNB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the E-UTRA U-plane and C-plane protocol terminations towards the UE.</a:t>
            </a:r>
          </a:p>
          <a:p>
            <a:endParaRPr lang="en-US" dirty="0" smtClean="0"/>
          </a:p>
          <a:p>
            <a:r>
              <a:rPr lang="en-US" dirty="0" err="1"/>
              <a:t>Xn</a:t>
            </a:r>
            <a:r>
              <a:rPr lang="en-US" dirty="0"/>
              <a:t>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interconnection of nodes </a:t>
            </a:r>
            <a:r>
              <a:rPr lang="en-US" dirty="0"/>
              <a:t>in New RAN </a:t>
            </a:r>
            <a:r>
              <a:rPr lang="en-US" dirty="0" smtClean="0"/>
              <a:t>with </a:t>
            </a:r>
            <a:r>
              <a:rPr lang="en-US" dirty="0"/>
              <a:t>each </a:t>
            </a:r>
            <a:r>
              <a:rPr lang="en-US" dirty="0" smtClean="0"/>
              <a:t>other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NG interface</a:t>
            </a:r>
          </a:p>
          <a:p>
            <a:pPr lvl="1"/>
            <a:r>
              <a:rPr lang="en-US" dirty="0" smtClean="0"/>
              <a:t>connections of nodes in </a:t>
            </a:r>
            <a:r>
              <a:rPr lang="en-US" dirty="0"/>
              <a:t>New RAN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NGC</a:t>
            </a:r>
          </a:p>
          <a:p>
            <a:pPr lvl="1"/>
            <a:r>
              <a:rPr lang="en-US" dirty="0" smtClean="0"/>
              <a:t>supporting a many-to-many </a:t>
            </a:r>
            <a:r>
              <a:rPr lang="en-US" dirty="0"/>
              <a:t>relation between </a:t>
            </a:r>
            <a:r>
              <a:rPr lang="en-US" dirty="0" smtClean="0"/>
              <a:t>NG-CP (Control Plane)/UPGWs (User Plane Gateways) </a:t>
            </a:r>
            <a:r>
              <a:rPr lang="en-US" dirty="0"/>
              <a:t>and the </a:t>
            </a:r>
            <a:r>
              <a:rPr lang="en-US" dirty="0" smtClean="0"/>
              <a:t>nodes </a:t>
            </a:r>
            <a:r>
              <a:rPr lang="en-US" dirty="0"/>
              <a:t>in New </a:t>
            </a:r>
            <a:r>
              <a:rPr lang="en-US" dirty="0" smtClean="0"/>
              <a:t>RAN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02" t="392" r="11304" b="14474"/>
          <a:stretch/>
        </p:blipFill>
        <p:spPr>
          <a:xfrm>
            <a:off x="4991200" y="1144119"/>
            <a:ext cx="7200800" cy="4013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8408" y="6339042"/>
            <a:ext cx="2231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Source: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ETSI TR 138 912</a:t>
            </a:r>
            <a:endParaRPr lang="de-DE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0687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LTE – New Radio co-existence (ETSI </a:t>
            </a:r>
            <a:r>
              <a:rPr lang="fi-FI" dirty="0"/>
              <a:t>TR 138 </a:t>
            </a:r>
            <a:r>
              <a:rPr lang="fi-FI" dirty="0" smtClean="0"/>
              <a:t>912)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5725"/>
          <a:stretch/>
        </p:blipFill>
        <p:spPr>
          <a:xfrm>
            <a:off x="191344" y="2264296"/>
            <a:ext cx="6105525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9809" b="5917"/>
          <a:stretch/>
        </p:blipFill>
        <p:spPr>
          <a:xfrm>
            <a:off x="6168008" y="2264296"/>
            <a:ext cx="6105525" cy="288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68408" y="6339042"/>
            <a:ext cx="2231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Source: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ETSI TR 138 912</a:t>
            </a:r>
            <a:endParaRPr lang="de-DE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740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5G </a:t>
            </a:r>
            <a:r>
              <a:rPr lang="de-DE" dirty="0" err="1" smtClean="0"/>
              <a:t>gets</a:t>
            </a:r>
            <a:r>
              <a:rPr lang="de-DE" dirty="0" smtClean="0"/>
              <a:t> real 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 2017/2018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437" y="1232355"/>
            <a:ext cx="6493412" cy="5249412"/>
          </a:xfrm>
        </p:spPr>
        <p:txBody>
          <a:bodyPr/>
          <a:lstStyle/>
          <a:p>
            <a:r>
              <a:rPr lang="de-DE" dirty="0" smtClean="0"/>
              <a:t>At least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installations</a:t>
            </a:r>
            <a:r>
              <a:rPr lang="de-DE" dirty="0" smtClean="0"/>
              <a:t>,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– smooth </a:t>
            </a:r>
            <a:r>
              <a:rPr lang="de-DE" dirty="0" err="1" smtClean="0"/>
              <a:t>transition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More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expectations</a:t>
            </a:r>
            <a:r>
              <a:rPr lang="de-DE" dirty="0" smtClean="0"/>
              <a:t> in </a:t>
            </a:r>
            <a:r>
              <a:rPr lang="de-DE" dirty="0" err="1" smtClean="0"/>
              <a:t>industry</a:t>
            </a:r>
            <a:r>
              <a:rPr lang="de-DE" dirty="0" smtClean="0"/>
              <a:t>: „</a:t>
            </a:r>
            <a:r>
              <a:rPr lang="de-DE" dirty="0" err="1" smtClean="0"/>
              <a:t>no</a:t>
            </a:r>
            <a:r>
              <a:rPr lang="de-DE" dirty="0" smtClean="0"/>
              <a:t> fundamental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4G </a:t>
            </a:r>
            <a:r>
              <a:rPr lang="de-DE" dirty="0" err="1" smtClean="0"/>
              <a:t>and</a:t>
            </a:r>
            <a:r>
              <a:rPr lang="de-DE" dirty="0" smtClean="0"/>
              <a:t> 5G“, „</a:t>
            </a:r>
            <a:r>
              <a:rPr lang="de-DE" dirty="0" err="1" smtClean="0"/>
              <a:t>natural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 smtClean="0"/>
              <a:t>“ – </a:t>
            </a:r>
            <a:r>
              <a:rPr lang="de-DE" dirty="0" err="1" smtClean="0"/>
              <a:t>investment</a:t>
            </a:r>
            <a:r>
              <a:rPr lang="de-DE" dirty="0" smtClean="0"/>
              <a:t> in 5G, but not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hype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Products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2G, 3G, 4G </a:t>
            </a:r>
            <a:r>
              <a:rPr lang="de-DE" dirty="0" err="1" smtClean="0"/>
              <a:t>and</a:t>
            </a:r>
            <a:r>
              <a:rPr lang="de-DE" dirty="0" smtClean="0"/>
              <a:t> 5G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; </a:t>
            </a:r>
            <a:r>
              <a:rPr lang="de-DE" dirty="0" err="1" smtClean="0"/>
              <a:t>smartphones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smtClean="0"/>
              <a:t>2019</a:t>
            </a:r>
          </a:p>
          <a:p>
            <a:endParaRPr lang="de-DE" dirty="0"/>
          </a:p>
          <a:p>
            <a:r>
              <a:rPr lang="de-DE" dirty="0" err="1" smtClean="0"/>
              <a:t>Examples</a:t>
            </a:r>
            <a:r>
              <a:rPr lang="de-DE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Berlin, 70 </a:t>
            </a:r>
            <a:r>
              <a:rPr lang="de-DE" dirty="0" err="1" smtClean="0"/>
              <a:t>basestations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at 3.7 GHz (5G New Radio), 64 </a:t>
            </a:r>
            <a:r>
              <a:rPr lang="de-DE" dirty="0" err="1" smtClean="0"/>
              <a:t>antenna</a:t>
            </a:r>
            <a:r>
              <a:rPr lang="de-DE" dirty="0" smtClean="0"/>
              <a:t> massive MIMO, </a:t>
            </a:r>
            <a:r>
              <a:rPr lang="de-DE" dirty="0" err="1" smtClean="0"/>
              <a:t>beamforming</a:t>
            </a:r>
            <a:r>
              <a:rPr lang="de-DE" dirty="0" smtClean="0"/>
              <a:t>, &gt; 2 </a:t>
            </a:r>
            <a:r>
              <a:rPr lang="de-DE" dirty="0" err="1" smtClean="0"/>
              <a:t>Gbit</a:t>
            </a:r>
            <a:r>
              <a:rPr lang="de-DE" dirty="0" smtClean="0"/>
              <a:t>/s per </a:t>
            </a:r>
            <a:r>
              <a:rPr lang="de-DE" dirty="0" err="1" smtClean="0"/>
              <a:t>client</a:t>
            </a:r>
            <a:r>
              <a:rPr lang="de-DE" dirty="0" smtClean="0"/>
              <a:t>, RTT 7-9 </a:t>
            </a:r>
            <a:r>
              <a:rPr lang="de-DE" dirty="0" err="1" smtClean="0"/>
              <a:t>ms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https://5g-ppp.eu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5G </a:t>
            </a:r>
            <a:r>
              <a:rPr lang="de-DE" dirty="0" err="1" smtClean="0"/>
              <a:t>trials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523" y="995213"/>
            <a:ext cx="2238460" cy="383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0899614" y="387461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Source: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Samsung</a:t>
            </a:r>
            <a:endParaRPr lang="de-DE" sz="1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048" y="4920809"/>
            <a:ext cx="5380951" cy="17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08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Evolution continues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661717"/>
            <a:ext cx="10048875" cy="451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2224" y="5805264"/>
            <a:ext cx="3326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  <a:hlinkClick r:id="rId3"/>
              </a:rPr>
              <a:t>Source: www.nttdocomo.co.jp</a:t>
            </a:r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, 6G Whitepaper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74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needing more than 5G?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1127449" y="1308119"/>
            <a:ext cx="9286804" cy="458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2224" y="5805264"/>
            <a:ext cx="3326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  <a:hlinkClick r:id="rId3"/>
              </a:rPr>
              <a:t>Source: www.nttdocomo.co.jp</a:t>
            </a:r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, 6G Whitepaper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597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requirements for specific scenarios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629"/>
          <a:stretch/>
        </p:blipFill>
        <p:spPr>
          <a:xfrm>
            <a:off x="1081089" y="1336086"/>
            <a:ext cx="10029825" cy="4725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1466" y="6061844"/>
            <a:ext cx="3326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  <a:hlinkClick r:id="rId3"/>
              </a:rPr>
              <a:t>Source: www.nttdocomo.co.jp</a:t>
            </a:r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, 6G Whitepaper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08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Mobile and wireless services – </a:t>
            </a:r>
            <a:r>
              <a:rPr lang="en-US" dirty="0" smtClean="0"/>
              <a:t>Remember: Always </a:t>
            </a:r>
            <a:r>
              <a:rPr lang="en-US" dirty="0" smtClean="0"/>
              <a:t>Best Connected</a:t>
            </a:r>
          </a:p>
        </p:txBody>
      </p:sp>
      <p:sp>
        <p:nvSpPr>
          <p:cNvPr id="7170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Prof. Dr.-Ing. Jochen H. Schiller    www.jochenschiller.de    Mobile Communications</a:t>
            </a:r>
            <a:endParaRPr lang="en-US" smtClean="0"/>
          </a:p>
        </p:txBody>
      </p:sp>
      <p:sp>
        <p:nvSpPr>
          <p:cNvPr id="7171" name="Freeform 2"/>
          <p:cNvSpPr>
            <a:spLocks/>
          </p:cNvSpPr>
          <p:nvPr/>
        </p:nvSpPr>
        <p:spPr bwMode="auto">
          <a:xfrm>
            <a:off x="2237681" y="1960595"/>
            <a:ext cx="7696200" cy="3479800"/>
          </a:xfrm>
          <a:custGeom>
            <a:avLst/>
            <a:gdLst>
              <a:gd name="T0" fmla="*/ 0 w 4848"/>
              <a:gd name="T1" fmla="*/ 914400 h 2192"/>
              <a:gd name="T2" fmla="*/ 1143000 w 4848"/>
              <a:gd name="T3" fmla="*/ 2895599 h 2192"/>
              <a:gd name="T4" fmla="*/ 2362200 w 4848"/>
              <a:gd name="T5" fmla="*/ 762000 h 2192"/>
              <a:gd name="T6" fmla="*/ 3581400 w 4848"/>
              <a:gd name="T7" fmla="*/ 3200399 h 2192"/>
              <a:gd name="T8" fmla="*/ 5029200 w 4848"/>
              <a:gd name="T9" fmla="*/ 762000 h 2192"/>
              <a:gd name="T10" fmla="*/ 5943599 w 4848"/>
              <a:gd name="T11" fmla="*/ 3352800 h 2192"/>
              <a:gd name="T12" fmla="*/ 6934200 w 4848"/>
              <a:gd name="T13" fmla="*/ 1524000 h 2192"/>
              <a:gd name="T14" fmla="*/ 7696200 w 4848"/>
              <a:gd name="T15" fmla="*/ 0 h 2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48"/>
              <a:gd name="T25" fmla="*/ 0 h 2192"/>
              <a:gd name="T26" fmla="*/ 4848 w 4848"/>
              <a:gd name="T27" fmla="*/ 2192 h 2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48" h="2192">
                <a:moveTo>
                  <a:pt x="0" y="576"/>
                </a:moveTo>
                <a:cubicBezTo>
                  <a:pt x="236" y="1208"/>
                  <a:pt x="472" y="1840"/>
                  <a:pt x="720" y="1824"/>
                </a:cubicBezTo>
                <a:cubicBezTo>
                  <a:pt x="968" y="1808"/>
                  <a:pt x="1232" y="448"/>
                  <a:pt x="1488" y="480"/>
                </a:cubicBezTo>
                <a:cubicBezTo>
                  <a:pt x="1744" y="512"/>
                  <a:pt x="1976" y="2016"/>
                  <a:pt x="2256" y="2016"/>
                </a:cubicBezTo>
                <a:cubicBezTo>
                  <a:pt x="2536" y="2016"/>
                  <a:pt x="2920" y="464"/>
                  <a:pt x="3168" y="480"/>
                </a:cubicBezTo>
                <a:cubicBezTo>
                  <a:pt x="3416" y="496"/>
                  <a:pt x="3544" y="2032"/>
                  <a:pt x="3744" y="2112"/>
                </a:cubicBezTo>
                <a:cubicBezTo>
                  <a:pt x="3944" y="2192"/>
                  <a:pt x="4184" y="1312"/>
                  <a:pt x="4368" y="960"/>
                </a:cubicBezTo>
                <a:cubicBezTo>
                  <a:pt x="4552" y="608"/>
                  <a:pt x="4700" y="304"/>
                  <a:pt x="4848" y="0"/>
                </a:cubicBezTo>
              </a:path>
            </a:pathLst>
          </a:custGeom>
          <a:noFill/>
          <a:ln w="444500">
            <a:solidFill>
              <a:srgbClr val="D1FFA3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173" name="Picture 4" descr="bl0012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068" y="4237070"/>
            <a:ext cx="990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j0149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268" y="4237070"/>
            <a:ext cx="11572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bl0050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3268" y="4541870"/>
            <a:ext cx="12954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9402069" y="4084671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smtClean="0">
                <a:latin typeface="Arial" charset="0"/>
              </a:rPr>
              <a:t>UMTS</a:t>
            </a:r>
            <a:endParaRPr lang="de-DE" dirty="0">
              <a:latin typeface="Arial" charset="0"/>
            </a:endParaRPr>
          </a:p>
          <a:p>
            <a:pPr algn="l"/>
            <a:r>
              <a:rPr lang="de-DE" dirty="0">
                <a:latin typeface="Arial" charset="0"/>
              </a:rPr>
              <a:t>2 </a:t>
            </a:r>
            <a:r>
              <a:rPr lang="de-DE" dirty="0" err="1">
                <a:latin typeface="Arial" charset="0"/>
              </a:rPr>
              <a:t>Mbit</a:t>
            </a:r>
            <a:r>
              <a:rPr lang="de-DE" dirty="0">
                <a:latin typeface="Arial" charset="0"/>
              </a:rPr>
              <a:t>/s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7649468" y="5684870"/>
            <a:ext cx="1120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smtClean="0">
                <a:latin typeface="Arial" charset="0"/>
              </a:rPr>
              <a:t>LTE</a:t>
            </a:r>
            <a:endParaRPr lang="de-DE" dirty="0">
              <a:latin typeface="Arial" charset="0"/>
            </a:endParaRPr>
          </a:p>
          <a:p>
            <a:pPr algn="l"/>
            <a:r>
              <a:rPr lang="de-DE" dirty="0" smtClean="0">
                <a:latin typeface="Arial" charset="0"/>
              </a:rPr>
              <a:t>10 Mbit/s</a:t>
            </a:r>
            <a:endParaRPr lang="de-DE" dirty="0">
              <a:latin typeface="Arial" charset="0"/>
            </a:endParaRP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8106668" y="1341471"/>
            <a:ext cx="130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latin typeface="Arial" charset="0"/>
              </a:rPr>
              <a:t>LAN</a:t>
            </a:r>
          </a:p>
          <a:p>
            <a:pPr algn="l"/>
            <a:r>
              <a:rPr lang="de-DE" dirty="0">
                <a:latin typeface="Arial" charset="0"/>
              </a:rPr>
              <a:t>100 Mbit/s,</a:t>
            </a:r>
          </a:p>
          <a:p>
            <a:pPr algn="l"/>
            <a:r>
              <a:rPr lang="de-DE" dirty="0">
                <a:latin typeface="Arial" charset="0"/>
              </a:rPr>
              <a:t>WLAN</a:t>
            </a:r>
          </a:p>
          <a:p>
            <a:pPr algn="l"/>
            <a:r>
              <a:rPr lang="de-DE" dirty="0">
                <a:latin typeface="Arial" charset="0"/>
              </a:rPr>
              <a:t>54 Mbit/s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6277868" y="1341470"/>
            <a:ext cx="13730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 smtClean="0">
                <a:latin typeface="Arial" charset="0"/>
              </a:rPr>
              <a:t>LTE, UMTS</a:t>
            </a:r>
            <a:endParaRPr lang="de-DE" dirty="0">
              <a:latin typeface="Arial" charset="0"/>
            </a:endParaRPr>
          </a:p>
          <a:p>
            <a:pPr algn="l"/>
            <a:r>
              <a:rPr lang="de-DE" dirty="0" smtClean="0">
                <a:latin typeface="Arial" charset="0"/>
              </a:rPr>
              <a:t>2 Mbit/s</a:t>
            </a:r>
            <a:endParaRPr lang="de-DE" dirty="0">
              <a:latin typeface="Arial" charset="0"/>
            </a:endParaRP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5058668" y="5837270"/>
            <a:ext cx="183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latin typeface="Arial" charset="0"/>
              </a:rPr>
              <a:t>GSM 115 </a:t>
            </a:r>
            <a:r>
              <a:rPr lang="de-DE" dirty="0" err="1">
                <a:latin typeface="Arial" charset="0"/>
              </a:rPr>
              <a:t>kbit</a:t>
            </a:r>
            <a:r>
              <a:rPr lang="de-DE" dirty="0">
                <a:latin typeface="Arial" charset="0"/>
              </a:rPr>
              <a:t>/s,</a:t>
            </a:r>
          </a:p>
          <a:p>
            <a:pPr algn="l"/>
            <a:r>
              <a:rPr lang="de-DE" dirty="0">
                <a:latin typeface="Arial" charset="0"/>
              </a:rPr>
              <a:t>WLAN 11 </a:t>
            </a:r>
            <a:r>
              <a:rPr lang="de-DE" dirty="0" err="1">
                <a:latin typeface="Arial" charset="0"/>
              </a:rPr>
              <a:t>Mbit</a:t>
            </a:r>
            <a:r>
              <a:rPr lang="de-DE" dirty="0">
                <a:latin typeface="Arial" charset="0"/>
              </a:rPr>
              <a:t>/s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533081" y="1552607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>
                <a:latin typeface="Arial" charset="0"/>
              </a:rPr>
              <a:t>GSM 53 kbit/s</a:t>
            </a:r>
          </a:p>
          <a:p>
            <a:pPr algn="l"/>
            <a:r>
              <a:rPr lang="de-DE">
                <a:latin typeface="Arial" charset="0"/>
              </a:rPr>
              <a:t>Bluetooth 500 kbit/s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380556" y="522767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latin typeface="Arial" charset="0"/>
              </a:rPr>
              <a:t>GSM/EDGE 384 </a:t>
            </a:r>
            <a:r>
              <a:rPr lang="de-DE" dirty="0" err="1">
                <a:latin typeface="Arial" charset="0"/>
              </a:rPr>
              <a:t>kbit</a:t>
            </a:r>
            <a:r>
              <a:rPr lang="de-DE" dirty="0">
                <a:latin typeface="Arial" charset="0"/>
              </a:rPr>
              <a:t>/s,</a:t>
            </a:r>
          </a:p>
          <a:p>
            <a:pPr algn="l"/>
            <a:r>
              <a:rPr lang="de-DE" dirty="0">
                <a:latin typeface="Arial" charset="0"/>
              </a:rPr>
              <a:t>WLAN </a:t>
            </a:r>
            <a:r>
              <a:rPr lang="de-DE" dirty="0" smtClean="0">
                <a:latin typeface="Arial" charset="0"/>
              </a:rPr>
              <a:t>5 Mbit/s</a:t>
            </a:r>
            <a:endParaRPr lang="de-DE" dirty="0">
              <a:latin typeface="Arial" charset="0"/>
            </a:endParaRP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1629668" y="1646270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latin typeface="Arial" charset="0"/>
              </a:rPr>
              <a:t>LAN, WLAN</a:t>
            </a:r>
          </a:p>
          <a:p>
            <a:pPr algn="l"/>
            <a:r>
              <a:rPr lang="de-DE" dirty="0" smtClean="0">
                <a:latin typeface="Arial" charset="0"/>
              </a:rPr>
              <a:t>100 Mbit/s</a:t>
            </a:r>
            <a:endParaRPr lang="de-DE" dirty="0">
              <a:latin typeface="Arial" charset="0"/>
            </a:endParaRPr>
          </a:p>
        </p:txBody>
      </p:sp>
      <p:pic>
        <p:nvPicPr>
          <p:cNvPr id="7184" name="Picture 15" descr="j01500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1469" y="2713070"/>
            <a:ext cx="1349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6" descr="tn0016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7968" y="2117758"/>
            <a:ext cx="2362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7" descr="tn01294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3268" y="2179670"/>
            <a:ext cx="1447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9397306" y="1598646"/>
            <a:ext cx="850900" cy="77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88" name="Picture 19" descr="bd19729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87782" y="1346233"/>
            <a:ext cx="11382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1896368" y="2465421"/>
            <a:ext cx="850900" cy="77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90" name="Picture 21" descr="bd08764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2068" y="2260632"/>
            <a:ext cx="1066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6G – The next step for 2030 and beyond -  IMT-2030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082"/>
          <a:stretch/>
        </p:blipFill>
        <p:spPr>
          <a:xfrm>
            <a:off x="983432" y="1402598"/>
            <a:ext cx="10067925" cy="4912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3624" y="6352517"/>
            <a:ext cx="3326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  <a:hlinkClick r:id="rId3"/>
              </a:rPr>
              <a:t>Source: www.nttdocomo.co.jp</a:t>
            </a:r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, 6G Whitepaper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5433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through the generations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229"/>
          <a:stretch/>
        </p:blipFill>
        <p:spPr>
          <a:xfrm>
            <a:off x="274287" y="1334196"/>
            <a:ext cx="11643430" cy="5132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5897" y="6379398"/>
            <a:ext cx="3326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  <a:hlinkClick r:id="rId3"/>
              </a:rPr>
              <a:t>Source: www.nttdocomo.co.jp</a:t>
            </a:r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, 6G Whitepaper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377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LoRaWAN</a:t>
            </a:r>
            <a:r>
              <a:rPr lang="de-DE" dirty="0"/>
              <a:t> – a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IoT 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LoRaWAN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Max. 250 </a:t>
            </a:r>
            <a:r>
              <a:rPr lang="en-US" dirty="0" err="1" smtClean="0"/>
              <a:t>mW</a:t>
            </a:r>
            <a:r>
              <a:rPr lang="en-US" dirty="0" smtClean="0"/>
              <a:t>, max. 1% duty cycle, ISM/SRD band (e.g. 433, 868 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specification, based on proprietary chirp spread spectrum technology (</a:t>
            </a:r>
            <a:r>
              <a:rPr lang="en-US" dirty="0" err="1" smtClean="0"/>
              <a:t>LoRa</a:t>
            </a:r>
            <a:r>
              <a:rPr lang="en-US" dirty="0" smtClean="0"/>
              <a:t>, </a:t>
            </a:r>
            <a:r>
              <a:rPr lang="en-US" dirty="0" err="1" smtClean="0"/>
              <a:t>Semtech</a:t>
            </a:r>
            <a:r>
              <a:rPr lang="en-US" dirty="0" smtClean="0"/>
              <a:t> Corp.)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Asymmetric, &gt; 10km range, up to 50 </a:t>
            </a:r>
            <a:r>
              <a:rPr lang="en-US" dirty="0" err="1" smtClean="0"/>
              <a:t>kbit</a:t>
            </a:r>
            <a:r>
              <a:rPr lang="en-US" dirty="0" smtClean="0"/>
              <a:t>/s, star topology</a:t>
            </a:r>
          </a:p>
          <a:p>
            <a:endParaRPr lang="en-US" dirty="0" smtClean="0"/>
          </a:p>
          <a:p>
            <a:r>
              <a:rPr lang="en-US" dirty="0" err="1" smtClean="0"/>
              <a:t>LoRaAlliance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500+ member companies, solutions, products, </a:t>
            </a:r>
            <a:br>
              <a:rPr lang="en-US" dirty="0" smtClean="0"/>
            </a:br>
            <a:r>
              <a:rPr lang="en-US" dirty="0" smtClean="0"/>
              <a:t>services based on </a:t>
            </a:r>
            <a:r>
              <a:rPr lang="en-US" dirty="0" err="1" smtClean="0"/>
              <a:t>LoRaWAN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https://www.lora-alliance.org/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Open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LoRa</a:t>
            </a:r>
            <a:r>
              <a:rPr lang="en-US" dirty="0" smtClean="0"/>
              <a:t> closed, no open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Doubts regarding scalability: “Do </a:t>
            </a:r>
            <a:r>
              <a:rPr lang="en-US" dirty="0" err="1" smtClean="0"/>
              <a:t>LoRa</a:t>
            </a:r>
            <a:r>
              <a:rPr lang="en-US" dirty="0" smtClean="0"/>
              <a:t> Low-Power Wide-Area Networks Scale?” (</a:t>
            </a:r>
            <a:r>
              <a:rPr lang="en-US" dirty="0" err="1" smtClean="0"/>
              <a:t>Bor</a:t>
            </a:r>
            <a:r>
              <a:rPr lang="en-US" dirty="0" smtClean="0"/>
              <a:t> et. Al, MSWiM’16)</a:t>
            </a:r>
          </a:p>
          <a:p>
            <a:pPr marL="4857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 smart city deployment supports only 3-4 nodes per 1000m² (20 byte packet every 16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hard guarantees for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821288"/>
            <a:ext cx="2497460" cy="807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2204864"/>
            <a:ext cx="5375920" cy="27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7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LoRaWAN</a:t>
            </a:r>
            <a:r>
              <a:rPr lang="de-DE" dirty="0"/>
              <a:t> – a </a:t>
            </a:r>
            <a:r>
              <a:rPr lang="de-DE" dirty="0" err="1"/>
              <a:t>wireless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IoT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LoRaWAN</a:t>
            </a:r>
            <a:endParaRPr lang="de-DE" dirty="0" smtClean="0"/>
          </a:p>
          <a:p>
            <a:r>
              <a:rPr lang="de-DE" dirty="0">
                <a:hlinkClick r:id="rId2"/>
              </a:rPr>
              <a:t>https://www.thethingsnetwork.org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>
                <a:hlinkClick r:id="rId3"/>
              </a:rPr>
              <a:t>https://www.ttnmapper.org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972" y="1412776"/>
            <a:ext cx="5857875" cy="3533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972" y="5035464"/>
            <a:ext cx="1518187" cy="1348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2992"/>
          <a:stretch/>
        </p:blipFill>
        <p:spPr>
          <a:xfrm>
            <a:off x="7824192" y="4983956"/>
            <a:ext cx="3248025" cy="1672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368" y="2353173"/>
            <a:ext cx="4640770" cy="41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594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wireless networks for IoT are evolving – who will make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286074"/>
            <a:ext cx="6312024" cy="4283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4431"/>
            <a:ext cx="6496050" cy="4057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424" y="6343581"/>
            <a:ext cx="2102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j-lt"/>
              </a:rPr>
              <a:t>www.electronicspecifier.com</a:t>
            </a:r>
          </a:p>
        </p:txBody>
      </p:sp>
    </p:spTree>
    <p:extLst>
      <p:ext uri="{BB962C8B-B14F-4D97-AF65-F5344CB8AC3E}">
        <p14:creationId xmlns:p14="http://schemas.microsoft.com/office/powerpoint/2010/main" val="755218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…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security</a:t>
            </a:r>
            <a:r>
              <a:rPr lang="de-DE" dirty="0" smtClean="0"/>
              <a:t>? </a:t>
            </a:r>
            <a:r>
              <a:rPr lang="de-DE" dirty="0" err="1" smtClean="0"/>
              <a:t>Availability</a:t>
            </a:r>
            <a:r>
              <a:rPr lang="de-DE" dirty="0" smtClean="0"/>
              <a:t>? </a:t>
            </a:r>
            <a:endParaRPr lang="de-DE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„The Internet of Things (IoT) will present </a:t>
            </a:r>
            <a:r>
              <a:rPr lang="en-US" sz="1600" b="1" dirty="0">
                <a:solidFill>
                  <a:srgbClr val="FF0000"/>
                </a:solidFill>
              </a:rPr>
              <a:t>new attack surfaces </a:t>
            </a:r>
            <a:r>
              <a:rPr lang="en-US" sz="1600" dirty="0"/>
              <a:t>as most of the IoT devices do not offer integrated security and, furthermore, it is </a:t>
            </a:r>
            <a:r>
              <a:rPr lang="en-US" sz="1600" b="1" dirty="0">
                <a:solidFill>
                  <a:srgbClr val="FF0000"/>
                </a:solidFill>
              </a:rPr>
              <a:t>often not possible to update </a:t>
            </a:r>
            <a:r>
              <a:rPr lang="en-US" sz="1600" dirty="0"/>
              <a:t>security mechanisms later on. If compromised, these devices may serve as a backdoor for hackers to enter clinical IT systems – undiscovered for months.“ (</a:t>
            </a:r>
            <a:r>
              <a:rPr lang="en-US" sz="1600" dirty="0" err="1"/>
              <a:t>DarkReading</a:t>
            </a:r>
            <a:r>
              <a:rPr lang="en-US" sz="1600" dirty="0"/>
              <a:t>, </a:t>
            </a:r>
            <a:r>
              <a:rPr lang="en-US" sz="1600" dirty="0">
                <a:hlinkClick r:id="rId2"/>
              </a:rPr>
              <a:t>www.informationweek.com</a:t>
            </a:r>
            <a:r>
              <a:rPr lang="en-US" sz="1600" dirty="0"/>
              <a:t>, 22.12.16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/>
              <a:t>Large variety of systems (hardware, interfaces, operating systems), typically “weak”</a:t>
            </a:r>
          </a:p>
          <a:p>
            <a:pPr lvl="1"/>
            <a:r>
              <a:rPr lang="en-US" dirty="0"/>
              <a:t>Real interaction with the environment (CPS)</a:t>
            </a:r>
          </a:p>
          <a:p>
            <a:pPr lvl="1"/>
            <a:r>
              <a:rPr lang="en-US" dirty="0"/>
              <a:t>Longer (but also much shorter!) life cycles, deeply embedded</a:t>
            </a:r>
          </a:p>
          <a:p>
            <a:pPr lvl="1"/>
            <a:r>
              <a:rPr lang="en-US" dirty="0"/>
              <a:t>Complete unclear patching/updating strategy, </a:t>
            </a:r>
            <a:r>
              <a:rPr lang="en-US" dirty="0" smtClean="0"/>
              <a:t>responsibility</a:t>
            </a:r>
            <a:endParaRPr lang="en-US" dirty="0"/>
          </a:p>
          <a:p>
            <a:pPr lvl="1"/>
            <a:r>
              <a:rPr lang="en-US" dirty="0">
                <a:solidFill>
                  <a:srgbClr val="FF9933"/>
                </a:solidFill>
              </a:rPr>
              <a:t>How to integrate today the security needed in 30 years?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r>
              <a:rPr lang="en-US" dirty="0"/>
              <a:t>Software bugs do happen</a:t>
            </a:r>
          </a:p>
          <a:p>
            <a:pPr lvl="1"/>
            <a:r>
              <a:rPr lang="en-US" dirty="0"/>
              <a:t>Even using the best software engineering principles</a:t>
            </a:r>
          </a:p>
          <a:p>
            <a:pPr lvl="1"/>
            <a:r>
              <a:rPr lang="en-US" dirty="0"/>
              <a:t>Quite often due to unforeseeable interdependencies, new features, </a:t>
            </a:r>
            <a:br>
              <a:rPr lang="en-US" dirty="0"/>
            </a:br>
            <a:r>
              <a:rPr lang="en-US" dirty="0"/>
              <a:t>short innovation cycles</a:t>
            </a:r>
          </a:p>
          <a:p>
            <a:pPr lvl="1"/>
            <a:endParaRPr lang="en-US" dirty="0"/>
          </a:p>
          <a:p>
            <a:r>
              <a:rPr lang="en-US" dirty="0"/>
              <a:t>Often only one/very few vendors</a:t>
            </a:r>
          </a:p>
          <a:p>
            <a:pPr lvl="1"/>
            <a:r>
              <a:rPr lang="en-US" dirty="0"/>
              <a:t>Even simple bugs may affect many networked systems</a:t>
            </a:r>
          </a:p>
          <a:p>
            <a:pPr lvl="1"/>
            <a:endParaRPr lang="en-US" dirty="0"/>
          </a:p>
          <a:p>
            <a:r>
              <a:rPr lang="en-US" dirty="0"/>
              <a:t>Result: very simple to affect millions of users</a:t>
            </a:r>
          </a:p>
          <a:p>
            <a:pPr lvl="1"/>
            <a:r>
              <a:rPr lang="en-US" dirty="0"/>
              <a:t>System update @ German Telekom banned 40 million users from the network</a:t>
            </a:r>
          </a:p>
          <a:p>
            <a:pPr lvl="1"/>
            <a:r>
              <a:rPr lang="en-US" dirty="0"/>
              <a:t>Simple misconfiguration at Internet routers cut off many autonomous systems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Classical high availability? Emergency calls? Redundancy?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eaLnBrk="1" hangingPunct="1">
              <a:lnSpc>
                <a:spcPct val="90000"/>
              </a:lnSpc>
            </a:pPr>
            <a:endParaRPr lang="en-GB" sz="1600" dirty="0"/>
          </a:p>
        </p:txBody>
      </p:sp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Prof. Dr.-Ing. Jochen H. Schiller    www.jochenschiller.de    Mobile Communications</a:t>
            </a:r>
            <a:endParaRPr lang="en-US" smtClean="0"/>
          </a:p>
        </p:txBody>
      </p:sp>
      <p:pic>
        <p:nvPicPr>
          <p:cNvPr id="5" name="Picture 2" descr="Störung im T-Mobile-Netz: Ein Softwarefehler war die Ursa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3140968"/>
            <a:ext cx="4000500" cy="1905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0771138" y="5088467"/>
            <a:ext cx="126957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 u="sng" dirty="0" smtClean="0">
                <a:solidFill>
                  <a:srgbClr val="6293FE"/>
                </a:solidFill>
                <a:ea typeface="ＭＳ Ｐゴシック" charset="0"/>
                <a:cs typeface="Chalkduster" charset="0"/>
                <a:hlinkClick r:id="rId4"/>
              </a:rPr>
              <a:t>Source: </a:t>
            </a:r>
            <a:r>
              <a:rPr lang="en-US" sz="1000" u="sng" dirty="0">
                <a:solidFill>
                  <a:srgbClr val="6293FE"/>
                </a:solidFill>
                <a:ea typeface="ＭＳ Ｐゴシック" charset="0"/>
                <a:cs typeface="Chalkduster" charset="0"/>
                <a:hlinkClick r:id="rId4"/>
              </a:rPr>
              <a:t>www.heise.de</a:t>
            </a:r>
            <a:endParaRPr lang="en-US" sz="1000" u="sng" dirty="0">
              <a:solidFill>
                <a:srgbClr val="6293FE"/>
              </a:solidFill>
              <a:ea typeface="ＭＳ Ｐゴシック" charset="0"/>
              <a:cs typeface="Chalkdust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Is 5G all about higher data rates? What else do applications in the future need?</a:t>
            </a:r>
          </a:p>
          <a:p>
            <a:pPr lvl="1"/>
            <a:r>
              <a:rPr lang="en-US" dirty="0" smtClean="0"/>
              <a:t>What are the three main application domains of 5G?</a:t>
            </a:r>
          </a:p>
          <a:p>
            <a:pPr lvl="1"/>
            <a:r>
              <a:rPr lang="en-US" dirty="0" smtClean="0"/>
              <a:t>Why is even more than 5G needed? What could be applications?</a:t>
            </a:r>
          </a:p>
          <a:p>
            <a:pPr lvl="1"/>
            <a:r>
              <a:rPr lang="en-US" dirty="0" smtClean="0"/>
              <a:t>Check for </a:t>
            </a:r>
            <a:r>
              <a:rPr lang="en-US" dirty="0" err="1" smtClean="0"/>
              <a:t>LoRaWAN</a:t>
            </a:r>
            <a:r>
              <a:rPr lang="en-US" dirty="0" smtClean="0"/>
              <a:t> at your place. What else could be used for IoT? Pros and cons?</a:t>
            </a:r>
          </a:p>
          <a:p>
            <a:pPr lvl="1"/>
            <a:r>
              <a:rPr lang="en-US" dirty="0" smtClean="0"/>
              <a:t>This is not a security lecture – but think of vulnerabilities of mobile and wireless systems, think of the many systems depending on these networks…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97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, </a:t>
            </a:r>
            <a:r>
              <a:rPr lang="de-DE" dirty="0" err="1" smtClean="0"/>
              <a:t>take</a:t>
            </a:r>
            <a:r>
              <a:rPr lang="de-DE" dirty="0" smtClean="0"/>
              <a:t> care –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fun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Mobile Communications!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361738"/>
            <a:ext cx="7014853" cy="4661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0391" y="6233979"/>
            <a:ext cx="464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n-lt"/>
              </a:rPr>
              <a:t>Source: Ed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Jones/AFP, Seoul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South Korea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,, 22.06.2016</a:t>
            </a:r>
            <a:endParaRPr lang="en-US" sz="1400" dirty="0">
              <a:solidFill>
                <a:srgbClr val="0070C0"/>
              </a:solidFill>
              <a:latin typeface="+mn-lt"/>
            </a:endParaRPr>
          </a:p>
          <a:p>
            <a:endParaRPr lang="de-DE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34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Wireless systems: overview of the </a:t>
            </a:r>
            <a:r>
              <a:rPr lang="en-US" dirty="0" smtClean="0"/>
              <a:t>(historical) development</a:t>
            </a:r>
            <a:endParaRPr lang="en-US" dirty="0" smtClean="0"/>
          </a:p>
        </p:txBody>
      </p:sp>
      <p:sp>
        <p:nvSpPr>
          <p:cNvPr id="81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Prof. Dr.-Ing. Jochen H. Schiller    www.jochenschiller.de    Mobile Communications</a:t>
            </a:r>
            <a:endParaRPr lang="en-US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5812694" y="1222339"/>
            <a:ext cx="0" cy="4038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978019" y="1146140"/>
            <a:ext cx="121507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cellular phones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8232044" y="1222339"/>
            <a:ext cx="0" cy="4038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5965094" y="1146140"/>
            <a:ext cx="146843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satellites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8355014" y="1033464"/>
            <a:ext cx="1125537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wireless LAN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7359168" y="1033464"/>
            <a:ext cx="75661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cordless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phones</a:t>
            </a: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3888644" y="3449601"/>
            <a:ext cx="501650" cy="342900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000">
                <a:latin typeface="Arial" charset="0"/>
              </a:rPr>
              <a:t>1992:</a:t>
            </a:r>
          </a:p>
          <a:p>
            <a:pPr eaLnBrk="0" hangingPunct="0"/>
            <a:r>
              <a:rPr lang="en-US" sz="1000">
                <a:latin typeface="Arial" charset="0"/>
              </a:rPr>
              <a:t>GSM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4042633" y="3952840"/>
            <a:ext cx="638175" cy="319087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000">
                <a:latin typeface="Arial" charset="0"/>
              </a:rPr>
              <a:t>1994:</a:t>
            </a:r>
            <a:br>
              <a:rPr lang="en-US" sz="1000">
                <a:latin typeface="Arial" charset="0"/>
              </a:rPr>
            </a:br>
            <a:r>
              <a:rPr lang="en-US" sz="1000">
                <a:latin typeface="Arial" charset="0"/>
              </a:rPr>
              <a:t>DCS 1800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5360258" y="5000590"/>
            <a:ext cx="1120775" cy="320675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2001:</a:t>
            </a:r>
          </a:p>
          <a:p>
            <a:pPr eaLnBrk="0" hangingPunct="0"/>
            <a:r>
              <a:rPr lang="en-US" sz="1000">
                <a:latin typeface="Arial" charset="0"/>
              </a:rPr>
              <a:t>IMT-2000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7576408" y="2512977"/>
            <a:ext cx="498475" cy="30797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/>
          <a:lstStyle/>
          <a:p>
            <a:pPr eaLnBrk="0" hangingPunct="0"/>
            <a:r>
              <a:rPr lang="en-US" sz="1000">
                <a:latin typeface="Arial" charset="0"/>
              </a:rPr>
              <a:t>1987:</a:t>
            </a:r>
            <a:br>
              <a:rPr lang="en-US" sz="1000">
                <a:latin typeface="Arial" charset="0"/>
              </a:rPr>
            </a:br>
            <a:r>
              <a:rPr lang="en-US" sz="1000">
                <a:latin typeface="Arial" charset="0"/>
              </a:rPr>
              <a:t>CT1+</a:t>
            </a: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5950808" y="1792252"/>
            <a:ext cx="803275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1982:</a:t>
            </a:r>
          </a:p>
          <a:p>
            <a:pPr eaLnBrk="0" hangingPunct="0"/>
            <a:r>
              <a:rPr lang="en-US" sz="1000">
                <a:latin typeface="Arial" charset="0"/>
              </a:rPr>
              <a:t>Inmarsat-A</a:t>
            </a:r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6485794" y="3449601"/>
            <a:ext cx="825500" cy="465138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1992:</a:t>
            </a:r>
          </a:p>
          <a:p>
            <a:pPr eaLnBrk="0" hangingPunct="0"/>
            <a:r>
              <a:rPr lang="en-US" sz="1000">
                <a:latin typeface="Arial" charset="0"/>
              </a:rPr>
              <a:t>Inmarsat-B</a:t>
            </a:r>
          </a:p>
          <a:p>
            <a:pPr eaLnBrk="0" hangingPunct="0"/>
            <a:r>
              <a:rPr lang="en-US" sz="1000">
                <a:latin typeface="Arial" charset="0"/>
              </a:rPr>
              <a:t>Inmarsat-M</a:t>
            </a:r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6708045" y="4168740"/>
            <a:ext cx="493713" cy="319087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1998:</a:t>
            </a:r>
          </a:p>
          <a:p>
            <a:pPr eaLnBrk="0" hangingPunct="0"/>
            <a:r>
              <a:rPr lang="en-US" sz="1000">
                <a:latin typeface="Arial" charset="0"/>
              </a:rPr>
              <a:t>Iridium</a:t>
            </a: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7576408" y="2922552"/>
            <a:ext cx="498475" cy="309563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1989:</a:t>
            </a:r>
          </a:p>
          <a:p>
            <a:pPr eaLnBrk="0" hangingPunct="0"/>
            <a:r>
              <a:rPr lang="en-US" sz="1000">
                <a:latin typeface="Arial" charset="0"/>
              </a:rPr>
              <a:t>CT 2</a:t>
            </a:r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7560533" y="3305140"/>
            <a:ext cx="530225" cy="287337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1991:</a:t>
            </a:r>
          </a:p>
          <a:p>
            <a:pPr eaLnBrk="0" hangingPunct="0"/>
            <a:r>
              <a:rPr lang="en-US" sz="1000">
                <a:latin typeface="Arial" charset="0"/>
              </a:rPr>
              <a:t>DECT</a:t>
            </a:r>
          </a:p>
        </p:txBody>
      </p:sp>
      <p:sp>
        <p:nvSpPr>
          <p:cNvPr id="8211" name="Rectangle 18"/>
          <p:cNvSpPr>
            <a:spLocks noChangeArrowheads="1"/>
          </p:cNvSpPr>
          <p:nvPr/>
        </p:nvSpPr>
        <p:spPr bwMode="auto">
          <a:xfrm>
            <a:off x="8528908" y="3444839"/>
            <a:ext cx="788987" cy="334962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199x:</a:t>
            </a:r>
          </a:p>
          <a:p>
            <a:pPr eaLnBrk="0" hangingPunct="0"/>
            <a:r>
              <a:rPr lang="en-US" sz="1000">
                <a:latin typeface="Arial" charset="0"/>
              </a:rPr>
              <a:t>proprietary</a:t>
            </a:r>
          </a:p>
        </p:txBody>
      </p:sp>
      <p:sp>
        <p:nvSpPr>
          <p:cNvPr id="8212" name="Rectangle 19"/>
          <p:cNvSpPr>
            <a:spLocks noChangeArrowheads="1"/>
          </p:cNvSpPr>
          <p:nvPr/>
        </p:nvSpPr>
        <p:spPr bwMode="auto">
          <a:xfrm>
            <a:off x="8460645" y="3879814"/>
            <a:ext cx="925513" cy="361950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1997:</a:t>
            </a:r>
          </a:p>
          <a:p>
            <a:pPr eaLnBrk="0" hangingPunct="0"/>
            <a:r>
              <a:rPr lang="en-US" sz="1000">
                <a:latin typeface="Arial" charset="0"/>
              </a:rPr>
              <a:t>IEEE 802.11</a:t>
            </a:r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8354283" y="4313202"/>
            <a:ext cx="1138237" cy="315913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1999:</a:t>
            </a:r>
          </a:p>
          <a:p>
            <a:pPr eaLnBrk="0" hangingPunct="0"/>
            <a:r>
              <a:rPr lang="en-US" sz="1000">
                <a:latin typeface="Arial" charset="0"/>
              </a:rPr>
              <a:t>802.11b, Bluetooth</a:t>
            </a: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5950807" y="2657440"/>
            <a:ext cx="811212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1988:</a:t>
            </a:r>
          </a:p>
          <a:p>
            <a:pPr eaLnBrk="0" hangingPunct="0"/>
            <a:r>
              <a:rPr lang="en-US" sz="1000">
                <a:latin typeface="Arial" charset="0"/>
              </a:rPr>
              <a:t>Inmarsat-C</a:t>
            </a:r>
          </a:p>
        </p:txBody>
      </p:sp>
      <p:sp>
        <p:nvSpPr>
          <p:cNvPr id="8215" name="Rectangle 22"/>
          <p:cNvSpPr>
            <a:spLocks noChangeArrowheads="1"/>
          </p:cNvSpPr>
          <p:nvPr/>
        </p:nvSpPr>
        <p:spPr bwMode="auto">
          <a:xfrm>
            <a:off x="3601307" y="4868827"/>
            <a:ext cx="723900" cy="33337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000" b="1">
                <a:latin typeface="Arial" charset="0"/>
              </a:rPr>
              <a:t>analogue</a:t>
            </a:r>
          </a:p>
        </p:txBody>
      </p:sp>
      <p:sp>
        <p:nvSpPr>
          <p:cNvPr id="8216" name="Rectangle 23"/>
          <p:cNvSpPr>
            <a:spLocks noChangeArrowheads="1"/>
          </p:cNvSpPr>
          <p:nvPr/>
        </p:nvSpPr>
        <p:spPr bwMode="auto">
          <a:xfrm>
            <a:off x="3601307" y="5249827"/>
            <a:ext cx="723900" cy="333375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000" b="1">
                <a:latin typeface="Arial" charset="0"/>
              </a:rPr>
              <a:t>digital</a:t>
            </a:r>
          </a:p>
        </p:txBody>
      </p:sp>
      <p:cxnSp>
        <p:nvCxnSpPr>
          <p:cNvPr id="8217" name="AutoShape 24"/>
          <p:cNvCxnSpPr>
            <a:cxnSpLocks noChangeShapeType="1"/>
            <a:stCxn id="8209" idx="2"/>
            <a:endCxn id="8210" idx="0"/>
          </p:cNvCxnSpPr>
          <p:nvPr/>
        </p:nvCxnSpPr>
        <p:spPr bwMode="auto">
          <a:xfrm>
            <a:off x="7825644" y="3232115"/>
            <a:ext cx="0" cy="730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18" name="AutoShape 25"/>
          <p:cNvCxnSpPr>
            <a:cxnSpLocks noChangeShapeType="1"/>
            <a:stCxn id="8210" idx="2"/>
            <a:endCxn id="8204" idx="3"/>
          </p:cNvCxnSpPr>
          <p:nvPr/>
        </p:nvCxnSpPr>
        <p:spPr bwMode="auto">
          <a:xfrm rot="5400000">
            <a:off x="6369113" y="3704395"/>
            <a:ext cx="1568450" cy="134461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8219" name="AutoShape 26"/>
          <p:cNvCxnSpPr>
            <a:cxnSpLocks noChangeShapeType="1"/>
            <a:stCxn id="8212" idx="2"/>
            <a:endCxn id="8213" idx="0"/>
          </p:cNvCxnSpPr>
          <p:nvPr/>
        </p:nvCxnSpPr>
        <p:spPr bwMode="auto">
          <a:xfrm>
            <a:off x="8924194" y="4241765"/>
            <a:ext cx="0" cy="714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20" name="AutoShape 27"/>
          <p:cNvCxnSpPr>
            <a:cxnSpLocks noChangeShapeType="1"/>
            <a:stCxn id="8211" idx="2"/>
            <a:endCxn id="8212" idx="0"/>
          </p:cNvCxnSpPr>
          <p:nvPr/>
        </p:nvCxnSpPr>
        <p:spPr bwMode="auto">
          <a:xfrm>
            <a:off x="8924194" y="3779802"/>
            <a:ext cx="0" cy="100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21" name="AutoShape 28"/>
          <p:cNvCxnSpPr>
            <a:cxnSpLocks noChangeShapeType="1"/>
            <a:stCxn id="8208" idx="2"/>
            <a:endCxn id="8204" idx="3"/>
          </p:cNvCxnSpPr>
          <p:nvPr/>
        </p:nvCxnSpPr>
        <p:spPr bwMode="auto">
          <a:xfrm flipH="1">
            <a:off x="6481032" y="4487826"/>
            <a:ext cx="474662" cy="673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22" name="AutoShape 29"/>
          <p:cNvCxnSpPr>
            <a:cxnSpLocks noChangeShapeType="1"/>
            <a:stCxn id="8214" idx="2"/>
            <a:endCxn id="8204" idx="0"/>
          </p:cNvCxnSpPr>
          <p:nvPr/>
        </p:nvCxnSpPr>
        <p:spPr bwMode="auto">
          <a:xfrm flipH="1">
            <a:off x="5920645" y="2984465"/>
            <a:ext cx="436563" cy="2016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23" name="AutoShape 30"/>
          <p:cNvCxnSpPr>
            <a:cxnSpLocks noChangeShapeType="1"/>
            <a:stCxn id="8207" idx="2"/>
            <a:endCxn id="8204" idx="0"/>
          </p:cNvCxnSpPr>
          <p:nvPr/>
        </p:nvCxnSpPr>
        <p:spPr bwMode="auto">
          <a:xfrm flipH="1">
            <a:off x="5920644" y="3914739"/>
            <a:ext cx="977900" cy="10858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24" name="AutoShape 31"/>
          <p:cNvCxnSpPr>
            <a:cxnSpLocks noChangeShapeType="1"/>
            <a:stCxn id="8203" idx="3"/>
            <a:endCxn id="8246" idx="0"/>
          </p:cNvCxnSpPr>
          <p:nvPr/>
        </p:nvCxnSpPr>
        <p:spPr bwMode="auto">
          <a:xfrm>
            <a:off x="4680808" y="4113177"/>
            <a:ext cx="179387" cy="631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25" name="AutoShape 32"/>
          <p:cNvCxnSpPr>
            <a:cxnSpLocks noChangeShapeType="1"/>
            <a:stCxn id="8206" idx="2"/>
            <a:endCxn id="8214" idx="0"/>
          </p:cNvCxnSpPr>
          <p:nvPr/>
        </p:nvCxnSpPr>
        <p:spPr bwMode="auto">
          <a:xfrm>
            <a:off x="6352445" y="2119277"/>
            <a:ext cx="4763" cy="5381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26" name="AutoShape 33"/>
          <p:cNvCxnSpPr>
            <a:cxnSpLocks noChangeShapeType="1"/>
            <a:stCxn id="8231" idx="2"/>
            <a:endCxn id="8202" idx="0"/>
          </p:cNvCxnSpPr>
          <p:nvPr/>
        </p:nvCxnSpPr>
        <p:spPr bwMode="auto">
          <a:xfrm>
            <a:off x="4056919" y="2695539"/>
            <a:ext cx="82550" cy="754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8227" name="Line 34"/>
          <p:cNvSpPr>
            <a:spLocks noChangeShapeType="1"/>
          </p:cNvSpPr>
          <p:nvPr/>
        </p:nvSpPr>
        <p:spPr bwMode="auto">
          <a:xfrm>
            <a:off x="7417657" y="1222339"/>
            <a:ext cx="0" cy="40386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5112607" y="3305140"/>
            <a:ext cx="576262" cy="300037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000">
                <a:latin typeface="Arial" charset="0"/>
              </a:rPr>
              <a:t>1991:</a:t>
            </a:r>
          </a:p>
          <a:p>
            <a:pPr eaLnBrk="0" hangingPunct="0"/>
            <a:r>
              <a:rPr lang="en-US" sz="1000">
                <a:latin typeface="Arial" charset="0"/>
              </a:rPr>
              <a:t>D-AMPS</a:t>
            </a:r>
          </a:p>
        </p:txBody>
      </p:sp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4537933" y="3305140"/>
            <a:ext cx="503237" cy="300037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1991:</a:t>
            </a:r>
          </a:p>
          <a:p>
            <a:pPr eaLnBrk="0" hangingPunct="0"/>
            <a:r>
              <a:rPr lang="en-US" sz="1000">
                <a:latin typeface="Arial" charset="0"/>
              </a:rPr>
              <a:t>CDMA</a:t>
            </a:r>
          </a:p>
        </p:txBody>
      </p:sp>
      <p:sp>
        <p:nvSpPr>
          <p:cNvPr id="8230" name="Rectangle 37"/>
          <p:cNvSpPr>
            <a:spLocks noChangeArrowheads="1"/>
          </p:cNvSpPr>
          <p:nvPr/>
        </p:nvSpPr>
        <p:spPr bwMode="auto">
          <a:xfrm>
            <a:off x="3593369" y="1649377"/>
            <a:ext cx="927100" cy="32702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1981:</a:t>
            </a:r>
          </a:p>
          <a:p>
            <a:pPr eaLnBrk="0" hangingPunct="0"/>
            <a:r>
              <a:rPr lang="en-US" sz="1000">
                <a:latin typeface="Arial" charset="0"/>
              </a:rPr>
              <a:t>NMT 450</a:t>
            </a:r>
          </a:p>
        </p:txBody>
      </p:sp>
      <p:sp>
        <p:nvSpPr>
          <p:cNvPr id="8231" name="Rectangle 38"/>
          <p:cNvSpPr>
            <a:spLocks noChangeArrowheads="1"/>
          </p:cNvSpPr>
          <p:nvPr/>
        </p:nvSpPr>
        <p:spPr bwMode="auto">
          <a:xfrm>
            <a:off x="3593369" y="2368515"/>
            <a:ext cx="927100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1986:</a:t>
            </a:r>
          </a:p>
          <a:p>
            <a:pPr eaLnBrk="0" hangingPunct="0"/>
            <a:r>
              <a:rPr lang="en-US" sz="1000">
                <a:latin typeface="Arial" charset="0"/>
              </a:rPr>
              <a:t>NMT 900</a:t>
            </a:r>
          </a:p>
        </p:txBody>
      </p:sp>
      <p:sp>
        <p:nvSpPr>
          <p:cNvPr id="8232" name="Rectangle 39"/>
          <p:cNvSpPr>
            <a:spLocks noChangeArrowheads="1"/>
          </p:cNvSpPr>
          <p:nvPr/>
        </p:nvSpPr>
        <p:spPr bwMode="auto">
          <a:xfrm>
            <a:off x="7576408" y="1504915"/>
            <a:ext cx="498475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1980:</a:t>
            </a:r>
            <a:br>
              <a:rPr lang="en-US" sz="1000">
                <a:latin typeface="Arial" charset="0"/>
              </a:rPr>
            </a:br>
            <a:r>
              <a:rPr lang="en-US" sz="1000">
                <a:latin typeface="Arial" charset="0"/>
              </a:rPr>
              <a:t>CT0</a:t>
            </a:r>
          </a:p>
        </p:txBody>
      </p:sp>
      <p:sp>
        <p:nvSpPr>
          <p:cNvPr id="8233" name="Rectangle 40"/>
          <p:cNvSpPr>
            <a:spLocks noChangeArrowheads="1"/>
          </p:cNvSpPr>
          <p:nvPr/>
        </p:nvSpPr>
        <p:spPr bwMode="auto">
          <a:xfrm>
            <a:off x="7576408" y="2081177"/>
            <a:ext cx="498475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1984:</a:t>
            </a:r>
            <a:br>
              <a:rPr lang="en-US" sz="1000">
                <a:latin typeface="Arial" charset="0"/>
              </a:rPr>
            </a:br>
            <a:r>
              <a:rPr lang="en-US" sz="1000">
                <a:latin typeface="Arial" charset="0"/>
              </a:rPr>
              <a:t>CT1</a:t>
            </a:r>
          </a:p>
        </p:txBody>
      </p:sp>
      <p:sp>
        <p:nvSpPr>
          <p:cNvPr id="8234" name="Rectangle 41"/>
          <p:cNvSpPr>
            <a:spLocks noChangeArrowheads="1"/>
          </p:cNvSpPr>
          <p:nvPr/>
        </p:nvSpPr>
        <p:spPr bwMode="auto">
          <a:xfrm>
            <a:off x="4761769" y="1936715"/>
            <a:ext cx="927100" cy="327025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/>
          </a:ln>
        </p:spPr>
        <p:txBody>
          <a:bodyPr lIns="57600" tIns="10800" rIns="57600" bIns="10800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1983:</a:t>
            </a:r>
          </a:p>
          <a:p>
            <a:pPr eaLnBrk="0" hangingPunct="0"/>
            <a:r>
              <a:rPr lang="en-US" sz="1000">
                <a:latin typeface="Arial" charset="0"/>
              </a:rPr>
              <a:t>AMPS</a:t>
            </a:r>
          </a:p>
        </p:txBody>
      </p:sp>
      <p:cxnSp>
        <p:nvCxnSpPr>
          <p:cNvPr id="8235" name="AutoShape 42"/>
          <p:cNvCxnSpPr>
            <a:cxnSpLocks noChangeShapeType="1"/>
            <a:stCxn id="8230" idx="2"/>
            <a:endCxn id="8231" idx="0"/>
          </p:cNvCxnSpPr>
          <p:nvPr/>
        </p:nvCxnSpPr>
        <p:spPr bwMode="auto">
          <a:xfrm>
            <a:off x="4056919" y="1976402"/>
            <a:ext cx="0" cy="392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36" name="AutoShape 43"/>
          <p:cNvCxnSpPr>
            <a:cxnSpLocks noChangeShapeType="1"/>
            <a:stCxn id="8234" idx="2"/>
            <a:endCxn id="8228" idx="0"/>
          </p:cNvCxnSpPr>
          <p:nvPr/>
        </p:nvCxnSpPr>
        <p:spPr bwMode="auto">
          <a:xfrm>
            <a:off x="5225320" y="2263739"/>
            <a:ext cx="176213" cy="1041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37" name="AutoShape 44"/>
          <p:cNvCxnSpPr>
            <a:cxnSpLocks noChangeShapeType="1"/>
            <a:stCxn id="8228" idx="2"/>
            <a:endCxn id="8204" idx="0"/>
          </p:cNvCxnSpPr>
          <p:nvPr/>
        </p:nvCxnSpPr>
        <p:spPr bwMode="auto">
          <a:xfrm>
            <a:off x="5401532" y="3605177"/>
            <a:ext cx="519112" cy="13954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38" name="AutoShape 45"/>
          <p:cNvCxnSpPr>
            <a:cxnSpLocks noChangeShapeType="1"/>
            <a:stCxn id="8240" idx="2"/>
            <a:endCxn id="8204" idx="0"/>
          </p:cNvCxnSpPr>
          <p:nvPr/>
        </p:nvCxnSpPr>
        <p:spPr bwMode="auto">
          <a:xfrm>
            <a:off x="5184044" y="3983001"/>
            <a:ext cx="736600" cy="1017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39" name="AutoShape 46"/>
          <p:cNvCxnSpPr>
            <a:cxnSpLocks noChangeShapeType="1"/>
            <a:stCxn id="8229" idx="2"/>
            <a:endCxn id="8204" idx="1"/>
          </p:cNvCxnSpPr>
          <p:nvPr/>
        </p:nvCxnSpPr>
        <p:spPr bwMode="auto">
          <a:xfrm>
            <a:off x="4790345" y="3605176"/>
            <a:ext cx="569913" cy="15557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8240" name="Rectangle 47"/>
          <p:cNvSpPr>
            <a:spLocks noChangeArrowheads="1"/>
          </p:cNvSpPr>
          <p:nvPr/>
        </p:nvSpPr>
        <p:spPr bwMode="auto">
          <a:xfrm>
            <a:off x="4968144" y="3665501"/>
            <a:ext cx="431800" cy="317500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000">
                <a:latin typeface="Arial" charset="0"/>
              </a:rPr>
              <a:t>1993:</a:t>
            </a:r>
          </a:p>
          <a:p>
            <a:pPr eaLnBrk="0" hangingPunct="0"/>
            <a:r>
              <a:rPr lang="en-US" sz="1000">
                <a:latin typeface="Arial" charset="0"/>
              </a:rPr>
              <a:t>PDC</a:t>
            </a:r>
          </a:p>
        </p:txBody>
      </p:sp>
      <p:cxnSp>
        <p:nvCxnSpPr>
          <p:cNvPr id="8241" name="AutoShape 48"/>
          <p:cNvCxnSpPr>
            <a:cxnSpLocks noChangeShapeType="1"/>
            <a:stCxn id="8232" idx="2"/>
            <a:endCxn id="8233" idx="0"/>
          </p:cNvCxnSpPr>
          <p:nvPr/>
        </p:nvCxnSpPr>
        <p:spPr bwMode="auto">
          <a:xfrm>
            <a:off x="7825644" y="1831940"/>
            <a:ext cx="0" cy="249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42" name="AutoShape 49"/>
          <p:cNvCxnSpPr>
            <a:cxnSpLocks noChangeShapeType="1"/>
            <a:stCxn id="8205" idx="2"/>
            <a:endCxn id="8209" idx="0"/>
          </p:cNvCxnSpPr>
          <p:nvPr/>
        </p:nvCxnSpPr>
        <p:spPr bwMode="auto">
          <a:xfrm>
            <a:off x="7825644" y="2820951"/>
            <a:ext cx="0" cy="101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43" name="AutoShape 50"/>
          <p:cNvCxnSpPr>
            <a:cxnSpLocks noChangeShapeType="1"/>
            <a:stCxn id="8233" idx="2"/>
            <a:endCxn id="8205" idx="0"/>
          </p:cNvCxnSpPr>
          <p:nvPr/>
        </p:nvCxnSpPr>
        <p:spPr bwMode="auto">
          <a:xfrm>
            <a:off x="7825644" y="2408202"/>
            <a:ext cx="0" cy="104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8244" name="AutoShape 51"/>
          <p:cNvCxnSpPr>
            <a:cxnSpLocks noChangeShapeType="1"/>
            <a:stCxn id="8202" idx="2"/>
            <a:endCxn id="8203" idx="0"/>
          </p:cNvCxnSpPr>
          <p:nvPr/>
        </p:nvCxnSpPr>
        <p:spPr bwMode="auto">
          <a:xfrm>
            <a:off x="4139469" y="3792501"/>
            <a:ext cx="222250" cy="160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46" name="Rectangle 53"/>
          <p:cNvSpPr>
            <a:spLocks noChangeArrowheads="1"/>
          </p:cNvSpPr>
          <p:nvPr/>
        </p:nvSpPr>
        <p:spPr bwMode="auto">
          <a:xfrm>
            <a:off x="4607783" y="4745001"/>
            <a:ext cx="504825" cy="319088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000">
                <a:latin typeface="Arial" charset="0"/>
              </a:rPr>
              <a:t>2000:</a:t>
            </a:r>
            <a:br>
              <a:rPr lang="en-US" sz="1000">
                <a:latin typeface="Arial" charset="0"/>
              </a:rPr>
            </a:br>
            <a:r>
              <a:rPr lang="en-US" sz="1000">
                <a:latin typeface="Arial" charset="0"/>
              </a:rPr>
              <a:t>GPRS</a:t>
            </a:r>
          </a:p>
        </p:txBody>
      </p:sp>
      <p:cxnSp>
        <p:nvCxnSpPr>
          <p:cNvPr id="8247" name="AutoShape 54"/>
          <p:cNvCxnSpPr>
            <a:cxnSpLocks noChangeShapeType="1"/>
            <a:stCxn id="8246" idx="3"/>
            <a:endCxn id="8204" idx="1"/>
          </p:cNvCxnSpPr>
          <p:nvPr/>
        </p:nvCxnSpPr>
        <p:spPr bwMode="auto">
          <a:xfrm>
            <a:off x="5112607" y="4905340"/>
            <a:ext cx="247650" cy="255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8248" name="Rectangle 55"/>
          <p:cNvSpPr>
            <a:spLocks noChangeArrowheads="1"/>
          </p:cNvSpPr>
          <p:nvPr/>
        </p:nvSpPr>
        <p:spPr bwMode="auto">
          <a:xfrm>
            <a:off x="8460645" y="4743414"/>
            <a:ext cx="925513" cy="361950"/>
          </a:xfrm>
          <a:prstGeom prst="rect">
            <a:avLst/>
          </a:prstGeom>
          <a:solidFill>
            <a:srgbClr val="66FF99"/>
          </a:solidFill>
          <a:ln w="12700" algn="ctr">
            <a:noFill/>
            <a:miter lim="800000"/>
            <a:headEnd/>
            <a:tailEnd/>
          </a:ln>
        </p:spPr>
        <p:txBody>
          <a:bodyPr wrap="none" lIns="54000" tIns="10800" rIns="54000" bIns="10800" anchor="ctr"/>
          <a:lstStyle/>
          <a:p>
            <a:pPr eaLnBrk="0" hangingPunct="0"/>
            <a:r>
              <a:rPr lang="en-US" sz="1000">
                <a:latin typeface="Arial" charset="0"/>
              </a:rPr>
              <a:t>2000:</a:t>
            </a:r>
          </a:p>
          <a:p>
            <a:pPr eaLnBrk="0" hangingPunct="0"/>
            <a:r>
              <a:rPr lang="en-US" sz="1000">
                <a:latin typeface="Arial" charset="0"/>
              </a:rPr>
              <a:t>IEEE 802.11a</a:t>
            </a:r>
          </a:p>
        </p:txBody>
      </p:sp>
      <p:cxnSp>
        <p:nvCxnSpPr>
          <p:cNvPr id="8249" name="AutoShape 56"/>
          <p:cNvCxnSpPr>
            <a:cxnSpLocks noChangeShapeType="1"/>
            <a:stCxn id="8213" idx="2"/>
            <a:endCxn id="8248" idx="0"/>
          </p:cNvCxnSpPr>
          <p:nvPr/>
        </p:nvCxnSpPr>
        <p:spPr bwMode="auto">
          <a:xfrm>
            <a:off x="8924194" y="4629114"/>
            <a:ext cx="0" cy="114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8250" name="Cloud"/>
          <p:cNvSpPr>
            <a:spLocks noChangeAspect="1" noEditPoints="1" noChangeArrowheads="1"/>
          </p:cNvSpPr>
          <p:nvPr/>
        </p:nvSpPr>
        <p:spPr bwMode="auto">
          <a:xfrm>
            <a:off x="6409595" y="5392701"/>
            <a:ext cx="1871663" cy="647700"/>
          </a:xfrm>
          <a:custGeom>
            <a:avLst/>
            <a:gdLst>
              <a:gd name="T0" fmla="*/ 503096 w 21600"/>
              <a:gd name="T1" fmla="*/ 9711002 h 21600"/>
              <a:gd name="T2" fmla="*/ 81090832 w 21600"/>
              <a:gd name="T3" fmla="*/ 19401314 h 21600"/>
              <a:gd name="T4" fmla="*/ 162046401 w 21600"/>
              <a:gd name="T5" fmla="*/ 9711002 h 21600"/>
              <a:gd name="T6" fmla="*/ 81090832 w 21600"/>
              <a:gd name="T7" fmla="*/ 11104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0"/>
          <a:lstStyle/>
          <a:p>
            <a:pPr eaLnBrk="0" hangingPunct="0"/>
            <a:r>
              <a:rPr lang="en-US" sz="1000" dirty="0">
                <a:latin typeface="Arial" charset="0"/>
              </a:rPr>
              <a:t>2014:</a:t>
            </a:r>
          </a:p>
          <a:p>
            <a:pPr eaLnBrk="0" hangingPunct="0"/>
            <a:r>
              <a:rPr lang="en-US" sz="1000" dirty="0">
                <a:latin typeface="Arial" charset="0"/>
              </a:rPr>
              <a:t>Fourth Generation</a:t>
            </a:r>
          </a:p>
          <a:p>
            <a:pPr eaLnBrk="0" hangingPunct="0"/>
            <a:r>
              <a:rPr lang="en-US" sz="1000" dirty="0">
                <a:latin typeface="Arial" charset="0"/>
              </a:rPr>
              <a:t>(Internet based)</a:t>
            </a:r>
          </a:p>
        </p:txBody>
      </p:sp>
      <p:cxnSp>
        <p:nvCxnSpPr>
          <p:cNvPr id="8251" name="AutoShape 58"/>
          <p:cNvCxnSpPr>
            <a:cxnSpLocks noChangeShapeType="1"/>
            <a:stCxn id="8248" idx="2"/>
            <a:endCxn id="8250" idx="2"/>
          </p:cNvCxnSpPr>
          <p:nvPr/>
        </p:nvCxnSpPr>
        <p:spPr bwMode="auto">
          <a:xfrm rot="5400000">
            <a:off x="8296339" y="5088696"/>
            <a:ext cx="611187" cy="6445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8252" name="AutoShape 59"/>
          <p:cNvCxnSpPr>
            <a:cxnSpLocks noChangeShapeType="1"/>
            <a:stCxn id="8204" idx="2"/>
            <a:endCxn id="8250" idx="0"/>
          </p:cNvCxnSpPr>
          <p:nvPr/>
        </p:nvCxnSpPr>
        <p:spPr bwMode="auto">
          <a:xfrm rot="16200000" flipH="1">
            <a:off x="5970651" y="5271258"/>
            <a:ext cx="395287" cy="4953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Convergence with new applications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8344850" y="1486815"/>
            <a:ext cx="1486807" cy="6775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33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Internet </a:t>
            </a:r>
            <a:r>
              <a:rPr lang="de-DE" sz="1200" b="1" dirty="0" err="1" smtClean="0">
                <a:solidFill>
                  <a:srgbClr val="000000"/>
                </a:solidFill>
              </a:rPr>
              <a:t>of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</a:rPr>
              <a:t>things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8790892" y="2367338"/>
            <a:ext cx="1486807" cy="6775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33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Industrial control systems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9236934" y="3247861"/>
            <a:ext cx="1486807" cy="6775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7C8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Power </a:t>
            </a:r>
            <a:r>
              <a:rPr lang="de-DE" sz="1200" b="1" dirty="0" err="1" smtClean="0">
                <a:solidFill>
                  <a:srgbClr val="000000"/>
                </a:solidFill>
              </a:rPr>
              <a:t>grid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9682976" y="4128384"/>
            <a:ext cx="1486807" cy="6775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Medical </a:t>
            </a:r>
            <a:r>
              <a:rPr lang="de-DE" sz="1200" b="1" dirty="0" err="1" smtClean="0">
                <a:solidFill>
                  <a:srgbClr val="000000"/>
                </a:solidFill>
              </a:rPr>
              <a:t>devices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10129018" y="5008907"/>
            <a:ext cx="1486807" cy="6775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200" b="1" dirty="0" err="1" smtClean="0">
                <a:solidFill>
                  <a:srgbClr val="000000"/>
                </a:solidFill>
              </a:rPr>
              <a:t>Autonomous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</a:rPr>
              <a:t>vehicles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0575060" y="5889430"/>
            <a:ext cx="1486807" cy="6775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200" b="1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" name="Striped Right Arrow 9"/>
          <p:cNvSpPr/>
          <p:nvPr/>
        </p:nvSpPr>
        <p:spPr bwMode="auto">
          <a:xfrm rot="9523361">
            <a:off x="7277318" y="4776260"/>
            <a:ext cx="1820378" cy="621781"/>
          </a:xfrm>
          <a:prstGeom prst="stripedRightArrow">
            <a:avLst>
              <a:gd name="adj1" fmla="val 35938"/>
              <a:gd name="adj2" fmla="val 82258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433" y="1554504"/>
            <a:ext cx="7660991" cy="4895169"/>
            <a:chOff x="334433" y="1427572"/>
            <a:chExt cx="7683951" cy="5201828"/>
          </a:xfrm>
        </p:grpSpPr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>
              <a:off x="766481" y="2435684"/>
              <a:ext cx="1491263" cy="720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9933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dirty="0" smtClean="0"/>
                <a:t>Fixed </a:t>
              </a:r>
              <a:r>
                <a:rPr lang="de-DE" sz="1200" dirty="0" err="1" smtClean="0"/>
                <a:t>networks</a:t>
              </a:r>
              <a:endParaRPr lang="de-DE" dirty="0"/>
            </a:p>
          </p:txBody>
        </p:sp>
        <p:sp>
          <p:nvSpPr>
            <p:cNvPr id="13" name="Cloud"/>
            <p:cNvSpPr>
              <a:spLocks noChangeAspect="1" noEditPoints="1" noChangeArrowheads="1"/>
            </p:cNvSpPr>
            <p:nvPr/>
          </p:nvSpPr>
          <p:spPr bwMode="auto">
            <a:xfrm>
              <a:off x="4438889" y="1427572"/>
              <a:ext cx="1491263" cy="720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dirty="0" smtClean="0"/>
                <a:t>„</a:t>
              </a:r>
              <a:r>
                <a:rPr lang="de-DE" sz="1200" dirty="0" err="1" smtClean="0"/>
                <a:t>Classical</a:t>
              </a:r>
              <a:r>
                <a:rPr lang="de-DE" sz="1200" dirty="0" smtClean="0"/>
                <a:t>“</a:t>
              </a:r>
            </a:p>
            <a:p>
              <a:pPr algn="ctr"/>
              <a:r>
                <a:rPr lang="de-DE" sz="1200" dirty="0" smtClean="0"/>
                <a:t>Internet</a:t>
              </a:r>
              <a:endParaRPr lang="de-DE" dirty="0"/>
            </a:p>
          </p:txBody>
        </p:sp>
        <p:sp>
          <p:nvSpPr>
            <p:cNvPr id="14" name="Cloud"/>
            <p:cNvSpPr>
              <a:spLocks noChangeAspect="1" noEditPoints="1" noChangeArrowheads="1"/>
            </p:cNvSpPr>
            <p:nvPr/>
          </p:nvSpPr>
          <p:spPr bwMode="auto">
            <a:xfrm>
              <a:off x="5807041" y="2507692"/>
              <a:ext cx="1491263" cy="720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3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dirty="0" smtClean="0"/>
                <a:t>Cable </a:t>
              </a:r>
              <a:r>
                <a:rPr lang="de-DE" sz="1200" dirty="0" err="1" smtClean="0"/>
                <a:t>networks</a:t>
              </a:r>
              <a:endParaRPr lang="de-DE" dirty="0"/>
            </a:p>
          </p:txBody>
        </p:sp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2278649" y="1427572"/>
              <a:ext cx="1491263" cy="720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dirty="0"/>
                <a:t>Mobile </a:t>
              </a:r>
              <a:r>
                <a:rPr lang="de-DE" sz="1200" dirty="0" err="1" smtClean="0"/>
                <a:t>networks</a:t>
              </a:r>
              <a:endParaRPr lang="de-DE" dirty="0"/>
            </a:p>
          </p:txBody>
        </p:sp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334433" y="3731828"/>
              <a:ext cx="1491263" cy="720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33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dirty="0" smtClean="0"/>
                <a:t>Company </a:t>
              </a:r>
              <a:r>
                <a:rPr lang="de-DE" sz="1200" dirty="0" err="1" smtClean="0"/>
                <a:t>networks</a:t>
              </a:r>
              <a:endParaRPr lang="de-DE" dirty="0"/>
            </a:p>
          </p:txBody>
        </p:sp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6527121" y="3587812"/>
              <a:ext cx="1491263" cy="7200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200" dirty="0" smtClean="0"/>
                <a:t>Home </a:t>
              </a:r>
              <a:r>
                <a:rPr lang="de-DE" sz="1200" dirty="0" err="1" smtClean="0"/>
                <a:t>networks</a:t>
              </a:r>
              <a:endParaRPr lang="de-DE" dirty="0"/>
            </a:p>
          </p:txBody>
        </p:sp>
        <p:sp>
          <p:nvSpPr>
            <p:cNvPr id="18" name="Cloud"/>
            <p:cNvSpPr>
              <a:spLocks noChangeAspect="1" noEditPoints="1" noChangeArrowheads="1"/>
            </p:cNvSpPr>
            <p:nvPr/>
          </p:nvSpPr>
          <p:spPr bwMode="auto">
            <a:xfrm>
              <a:off x="3178888" y="5412720"/>
              <a:ext cx="2520000" cy="121668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b="1" dirty="0" smtClean="0">
                  <a:solidFill>
                    <a:srgbClr val="000000"/>
                  </a:solidFill>
                </a:rPr>
                <a:t>Common </a:t>
              </a:r>
              <a:r>
                <a:rPr lang="de-DE" b="1" dirty="0" err="1" smtClean="0">
                  <a:solidFill>
                    <a:srgbClr val="000000"/>
                  </a:solidFill>
                </a:rPr>
                <a:t>technology</a:t>
              </a:r>
              <a:endParaRPr lang="de-DE" sz="1200" b="1" dirty="0">
                <a:solidFill>
                  <a:srgbClr val="000000"/>
                </a:solidFill>
              </a:endParaRPr>
            </a:p>
            <a:p>
              <a:pPr algn="ctr"/>
              <a:r>
                <a:rPr lang="de-DE" sz="1200" b="1" dirty="0" smtClean="0">
                  <a:solidFill>
                    <a:srgbClr val="000000"/>
                  </a:solidFill>
                </a:rPr>
                <a:t>(</a:t>
              </a:r>
              <a:r>
                <a:rPr lang="de-DE" sz="1200" b="1" dirty="0" err="1" smtClean="0">
                  <a:solidFill>
                    <a:srgbClr val="000000"/>
                  </a:solidFill>
                </a:rPr>
                <a:t>everything</a:t>
              </a:r>
              <a:r>
                <a:rPr lang="de-DE" sz="1200" b="1" dirty="0" smtClean="0">
                  <a:solidFill>
                    <a:srgbClr val="000000"/>
                  </a:solidFill>
                </a:rPr>
                <a:t> </a:t>
              </a:r>
              <a:r>
                <a:rPr lang="de-DE" sz="1200" b="1" dirty="0" err="1" smtClean="0">
                  <a:solidFill>
                    <a:srgbClr val="000000"/>
                  </a:solidFill>
                </a:rPr>
                <a:t>over</a:t>
              </a:r>
              <a:r>
                <a:rPr lang="de-DE" sz="1200" b="1" dirty="0" smtClean="0">
                  <a:solidFill>
                    <a:srgbClr val="000000"/>
                  </a:solidFill>
                </a:rPr>
                <a:t> IP</a:t>
              </a:r>
              <a:r>
                <a:rPr lang="de-DE" sz="1200" b="1" dirty="0">
                  <a:solidFill>
                    <a:srgbClr val="000000"/>
                  </a:solidFill>
                </a:rPr>
                <a:t>)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Gerade Verbindung mit Pfeil 13"/>
            <p:cNvCxnSpPr/>
            <p:nvPr/>
          </p:nvCxnSpPr>
          <p:spPr bwMode="auto">
            <a:xfrm>
              <a:off x="1630576" y="4307892"/>
              <a:ext cx="1800200" cy="15121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Gerade Verbindung mit Pfeil 14"/>
            <p:cNvCxnSpPr/>
            <p:nvPr/>
          </p:nvCxnSpPr>
          <p:spPr bwMode="auto">
            <a:xfrm rot="16200000" flipH="1">
              <a:off x="1738588" y="3263776"/>
              <a:ext cx="2592288" cy="19442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Gerade Verbindung mit Pfeil 16"/>
            <p:cNvCxnSpPr>
              <a:endCxn id="18" idx="3"/>
            </p:cNvCxnSpPr>
            <p:nvPr/>
          </p:nvCxnSpPr>
          <p:spPr bwMode="auto">
            <a:xfrm rot="16200000" flipH="1">
              <a:off x="2123501" y="3166896"/>
              <a:ext cx="3406641" cy="12241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Gerade Verbindung mit Pfeil 18"/>
            <p:cNvCxnSpPr/>
            <p:nvPr/>
          </p:nvCxnSpPr>
          <p:spPr bwMode="auto">
            <a:xfrm rot="5400000">
              <a:off x="3286760" y="3731828"/>
              <a:ext cx="3384376" cy="7200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Gerade Verbindung mit Pfeil 20"/>
            <p:cNvCxnSpPr/>
            <p:nvPr/>
          </p:nvCxnSpPr>
          <p:spPr bwMode="auto">
            <a:xfrm rot="5400000">
              <a:off x="4690916" y="3911848"/>
              <a:ext cx="2376264" cy="8640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Gerade Verbindung mit Pfeil 22"/>
            <p:cNvCxnSpPr/>
            <p:nvPr/>
          </p:nvCxnSpPr>
          <p:spPr bwMode="auto">
            <a:xfrm rot="5400000">
              <a:off x="5555012" y="4343896"/>
              <a:ext cx="1584176" cy="136815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feld 24"/>
            <p:cNvSpPr txBox="1"/>
            <p:nvPr/>
          </p:nvSpPr>
          <p:spPr>
            <a:xfrm>
              <a:off x="1558568" y="4667933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UMS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18608" y="3371789"/>
              <a:ext cx="593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PSTN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134633" y="3659821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ISDN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350656" y="3947853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DSL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854712" y="2363677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GSM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926720" y="2795725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GPRS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070737" y="3083757"/>
              <a:ext cx="626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UMTS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214752" y="3443797"/>
              <a:ext cx="449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LTE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510897" y="2291669"/>
              <a:ext cx="462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FTP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438888" y="3371789"/>
              <a:ext cx="4683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P2P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366880" y="2735715"/>
              <a:ext cx="64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WWW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366880" y="3083757"/>
              <a:ext cx="614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Web2</a:t>
              </a:r>
            </a:p>
          </p:txBody>
        </p:sp>
        <p:sp>
          <p:nvSpPr>
            <p:cNvPr id="37" name="Textfeld 37"/>
            <p:cNvSpPr txBox="1"/>
            <p:nvPr/>
          </p:nvSpPr>
          <p:spPr>
            <a:xfrm>
              <a:off x="5286584" y="3299781"/>
              <a:ext cx="9525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Broadcast</a:t>
              </a:r>
            </a:p>
          </p:txBody>
        </p:sp>
        <p:sp>
          <p:nvSpPr>
            <p:cNvPr id="38" name="Textfeld 38"/>
            <p:cNvSpPr txBox="1"/>
            <p:nvPr/>
          </p:nvSpPr>
          <p:spPr>
            <a:xfrm>
              <a:off x="5600514" y="3659821"/>
              <a:ext cx="494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VoD</a:t>
              </a:r>
              <a:endParaRPr lang="de-DE" sz="1200" dirty="0"/>
            </a:p>
          </p:txBody>
        </p:sp>
        <p:sp>
          <p:nvSpPr>
            <p:cNvPr id="39" name="Textfeld 39"/>
            <p:cNvSpPr txBox="1"/>
            <p:nvPr/>
          </p:nvSpPr>
          <p:spPr>
            <a:xfrm>
              <a:off x="5519008" y="4019861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iTV</a:t>
              </a:r>
              <a:endParaRPr lang="de-DE" sz="1200" dirty="0"/>
            </a:p>
          </p:txBody>
        </p:sp>
        <p:sp>
          <p:nvSpPr>
            <p:cNvPr id="40" name="Textfeld 40"/>
            <p:cNvSpPr txBox="1"/>
            <p:nvPr/>
          </p:nvSpPr>
          <p:spPr>
            <a:xfrm>
              <a:off x="6671137" y="4523917"/>
              <a:ext cx="84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Content </a:t>
              </a:r>
            </a:p>
            <a:p>
              <a:r>
                <a:rPr lang="de-DE" sz="1200" dirty="0"/>
                <a:t>Sharing</a:t>
              </a:r>
            </a:p>
          </p:txBody>
        </p:sp>
        <p:sp>
          <p:nvSpPr>
            <p:cNvPr id="41" name="Ellipse 42"/>
            <p:cNvSpPr/>
            <p:nvPr/>
          </p:nvSpPr>
          <p:spPr bwMode="auto">
            <a:xfrm>
              <a:off x="3062911" y="5148260"/>
              <a:ext cx="612000" cy="21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100" dirty="0" err="1"/>
                <a:t>WiFi</a:t>
              </a:r>
              <a:endParaRPr lang="de-DE" sz="1100" dirty="0"/>
            </a:p>
          </p:txBody>
        </p:sp>
        <p:sp>
          <p:nvSpPr>
            <p:cNvPr id="42" name="Ellipse 43"/>
            <p:cNvSpPr/>
            <p:nvPr/>
          </p:nvSpPr>
          <p:spPr bwMode="auto">
            <a:xfrm>
              <a:off x="2422665" y="5447598"/>
              <a:ext cx="882131" cy="22567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100" dirty="0" err="1" smtClean="0"/>
                <a:t>proprietary</a:t>
              </a:r>
              <a:endParaRPr lang="de-DE" sz="1100" dirty="0"/>
            </a:p>
          </p:txBody>
        </p:sp>
        <p:sp>
          <p:nvSpPr>
            <p:cNvPr id="43" name="Ellipse 44"/>
            <p:cNvSpPr/>
            <p:nvPr/>
          </p:nvSpPr>
          <p:spPr bwMode="auto">
            <a:xfrm>
              <a:off x="4366880" y="4955964"/>
              <a:ext cx="612000" cy="21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100" dirty="0" err="1"/>
                <a:t>VoIP</a:t>
              </a:r>
              <a:endParaRPr lang="de-DE" sz="1100" dirty="0"/>
            </a:p>
          </p:txBody>
        </p:sp>
        <p:sp>
          <p:nvSpPr>
            <p:cNvPr id="44" name="Ellipse 45"/>
            <p:cNvSpPr/>
            <p:nvPr/>
          </p:nvSpPr>
          <p:spPr bwMode="auto">
            <a:xfrm>
              <a:off x="5089900" y="5005734"/>
              <a:ext cx="612000" cy="21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100" dirty="0"/>
                <a:t>IPTV</a:t>
              </a:r>
            </a:p>
          </p:txBody>
        </p:sp>
        <p:sp>
          <p:nvSpPr>
            <p:cNvPr id="45" name="Ellipse 46"/>
            <p:cNvSpPr/>
            <p:nvPr/>
          </p:nvSpPr>
          <p:spPr bwMode="auto">
            <a:xfrm>
              <a:off x="3718808" y="4955964"/>
              <a:ext cx="612000" cy="21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100" dirty="0" smtClean="0"/>
                <a:t>3/4/5G</a:t>
              </a:r>
              <a:endParaRPr lang="de-DE" sz="1100" dirty="0"/>
            </a:p>
          </p:txBody>
        </p:sp>
        <p:sp>
          <p:nvSpPr>
            <p:cNvPr id="46" name="Ellipse 47"/>
            <p:cNvSpPr/>
            <p:nvPr/>
          </p:nvSpPr>
          <p:spPr bwMode="auto">
            <a:xfrm>
              <a:off x="5663024" y="5388012"/>
              <a:ext cx="1080120" cy="21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100" dirty="0"/>
                <a:t>Communities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129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Overlay Networks - the global goal</a:t>
            </a:r>
          </a:p>
        </p:txBody>
      </p:sp>
      <p:sp>
        <p:nvSpPr>
          <p:cNvPr id="1031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Prof. Dr.-Ing. Jochen H. Schiller    www.jochenschiller.de    Mobile Communications</a:t>
            </a:r>
            <a:endParaRPr lang="en-US" smtClean="0"/>
          </a:p>
        </p:txBody>
      </p:sp>
      <p:sp>
        <p:nvSpPr>
          <p:cNvPr id="1032" name="Oval 9"/>
          <p:cNvSpPr>
            <a:spLocks noChangeArrowheads="1"/>
          </p:cNvSpPr>
          <p:nvPr/>
        </p:nvSpPr>
        <p:spPr bwMode="auto">
          <a:xfrm>
            <a:off x="7458249" y="1953667"/>
            <a:ext cx="2438400" cy="762000"/>
          </a:xfrm>
          <a:prstGeom prst="ellipse">
            <a:avLst/>
          </a:prstGeom>
          <a:solidFill>
            <a:srgbClr val="E2E2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Oval 26"/>
          <p:cNvSpPr>
            <a:spLocks noChangeArrowheads="1"/>
          </p:cNvSpPr>
          <p:nvPr/>
        </p:nvSpPr>
        <p:spPr bwMode="auto">
          <a:xfrm>
            <a:off x="5781849" y="3096667"/>
            <a:ext cx="2438400" cy="762000"/>
          </a:xfrm>
          <a:prstGeom prst="ellipse">
            <a:avLst/>
          </a:prstGeom>
          <a:solidFill>
            <a:srgbClr val="C8C8F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Oval 8"/>
          <p:cNvSpPr>
            <a:spLocks noChangeArrowheads="1"/>
          </p:cNvSpPr>
          <p:nvPr/>
        </p:nvSpPr>
        <p:spPr bwMode="auto">
          <a:xfrm>
            <a:off x="4099099" y="4392067"/>
            <a:ext cx="2438400" cy="762000"/>
          </a:xfrm>
          <a:prstGeom prst="ellipse">
            <a:avLst/>
          </a:prstGeom>
          <a:solidFill>
            <a:srgbClr val="B3B3E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5" name="AutoShape 2"/>
          <p:cNvCxnSpPr>
            <a:cxnSpLocks noChangeShapeType="1"/>
            <a:stCxn id="1040" idx="1"/>
            <a:endCxn id="1042" idx="2"/>
          </p:cNvCxnSpPr>
          <p:nvPr/>
        </p:nvCxnSpPr>
        <p:spPr bwMode="auto">
          <a:xfrm flipV="1">
            <a:off x="2706863" y="4773068"/>
            <a:ext cx="1849437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6" name="AutoShape 3"/>
          <p:cNvCxnSpPr>
            <a:cxnSpLocks noChangeShapeType="1"/>
            <a:stCxn id="1040" idx="6"/>
            <a:endCxn id="1042" idx="6"/>
          </p:cNvCxnSpPr>
          <p:nvPr/>
        </p:nvCxnSpPr>
        <p:spPr bwMode="auto">
          <a:xfrm flipV="1">
            <a:off x="4788075" y="4773067"/>
            <a:ext cx="2254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7" name="AutoShape 4"/>
          <p:cNvCxnSpPr>
            <a:cxnSpLocks noChangeShapeType="1"/>
            <a:stCxn id="1033" idx="6"/>
            <a:endCxn id="1041" idx="6"/>
          </p:cNvCxnSpPr>
          <p:nvPr/>
        </p:nvCxnSpPr>
        <p:spPr bwMode="auto">
          <a:xfrm flipV="1">
            <a:off x="8220249" y="2334667"/>
            <a:ext cx="304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AutoShape 5"/>
          <p:cNvCxnSpPr>
            <a:cxnSpLocks noChangeShapeType="1"/>
            <a:stCxn id="1033" idx="1"/>
            <a:endCxn id="1041" idx="2"/>
          </p:cNvCxnSpPr>
          <p:nvPr/>
        </p:nvCxnSpPr>
        <p:spPr bwMode="auto">
          <a:xfrm flipV="1">
            <a:off x="6139037" y="2334668"/>
            <a:ext cx="1928812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40" name="Oval 7"/>
          <p:cNvSpPr>
            <a:spLocks noChangeArrowheads="1"/>
          </p:cNvSpPr>
          <p:nvPr/>
        </p:nvSpPr>
        <p:spPr bwMode="auto">
          <a:xfrm>
            <a:off x="2349674" y="5687467"/>
            <a:ext cx="2438400" cy="7620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19687"/>
              </p:ext>
            </p:extLst>
          </p:nvPr>
        </p:nvGraphicFramePr>
        <p:xfrm>
          <a:off x="7001050" y="1420267"/>
          <a:ext cx="5683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Clip" r:id="rId3" imgW="4487760" imgH="3115800" progId="">
                  <p:embed/>
                </p:oleObj>
              </mc:Choice>
              <mc:Fallback>
                <p:oleObj name="Clip" r:id="rId3" imgW="4487760" imgH="3115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050" y="1420267"/>
                        <a:ext cx="5683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Oval 11"/>
          <p:cNvSpPr>
            <a:spLocks noChangeArrowheads="1"/>
          </p:cNvSpPr>
          <p:nvPr/>
        </p:nvSpPr>
        <p:spPr bwMode="auto">
          <a:xfrm>
            <a:off x="8067849" y="2258467"/>
            <a:ext cx="457200" cy="152400"/>
          </a:xfrm>
          <a:prstGeom prst="ellipse">
            <a:avLst/>
          </a:prstGeom>
          <a:solidFill>
            <a:srgbClr val="C8C8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Oval 12"/>
          <p:cNvSpPr>
            <a:spLocks noChangeArrowheads="1"/>
          </p:cNvSpPr>
          <p:nvPr/>
        </p:nvSpPr>
        <p:spPr bwMode="auto">
          <a:xfrm>
            <a:off x="4556299" y="4696867"/>
            <a:ext cx="457200" cy="1524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3" name="AutoShape 13"/>
          <p:cNvCxnSpPr>
            <a:cxnSpLocks noChangeShapeType="1"/>
            <a:stCxn id="1034" idx="6"/>
            <a:endCxn id="1055" idx="6"/>
          </p:cNvCxnSpPr>
          <p:nvPr/>
        </p:nvCxnSpPr>
        <p:spPr bwMode="auto">
          <a:xfrm flipV="1">
            <a:off x="6537499" y="3477667"/>
            <a:ext cx="15875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4" name="AutoShape 14"/>
          <p:cNvCxnSpPr>
            <a:cxnSpLocks noChangeShapeType="1"/>
            <a:stCxn id="1034" idx="1"/>
            <a:endCxn id="1055" idx="2"/>
          </p:cNvCxnSpPr>
          <p:nvPr/>
        </p:nvCxnSpPr>
        <p:spPr bwMode="auto">
          <a:xfrm flipV="1">
            <a:off x="4456287" y="3477668"/>
            <a:ext cx="1782762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5" name="AutoShape 15"/>
          <p:cNvCxnSpPr>
            <a:cxnSpLocks noChangeShapeType="1"/>
            <a:stCxn id="1032" idx="2"/>
          </p:cNvCxnSpPr>
          <p:nvPr/>
        </p:nvCxnSpPr>
        <p:spPr bwMode="auto">
          <a:xfrm flipH="1" flipV="1">
            <a:off x="7285213" y="1815555"/>
            <a:ext cx="173037" cy="519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6" name="AutoShape 16"/>
          <p:cNvCxnSpPr>
            <a:cxnSpLocks noChangeShapeType="1"/>
            <a:stCxn id="1032" idx="7"/>
          </p:cNvCxnSpPr>
          <p:nvPr/>
        </p:nvCxnSpPr>
        <p:spPr bwMode="auto">
          <a:xfrm flipH="1" flipV="1">
            <a:off x="7569374" y="1618706"/>
            <a:ext cx="1970088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0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08886"/>
              </p:ext>
            </p:extLst>
          </p:nvPr>
        </p:nvGraphicFramePr>
        <p:xfrm>
          <a:off x="9363250" y="1877467"/>
          <a:ext cx="4667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lip" r:id="rId5" imgW="840240" imgH="859320" progId="">
                  <p:embed/>
                </p:oleObj>
              </mc:Choice>
              <mc:Fallback>
                <p:oleObj name="Clip" r:id="rId5" imgW="840240" imgH="85932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3250" y="1877467"/>
                        <a:ext cx="466725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Text Box 18"/>
          <p:cNvSpPr txBox="1">
            <a:spLocks noChangeArrowheads="1"/>
          </p:cNvSpPr>
          <p:nvPr/>
        </p:nvSpPr>
        <p:spPr bwMode="auto">
          <a:xfrm>
            <a:off x="8601250" y="2715667"/>
            <a:ext cx="90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regional</a:t>
            </a:r>
          </a:p>
        </p:txBody>
      </p:sp>
      <p:sp>
        <p:nvSpPr>
          <p:cNvPr id="1048" name="Text Box 19"/>
          <p:cNvSpPr txBox="1">
            <a:spLocks noChangeArrowheads="1"/>
          </p:cNvSpPr>
          <p:nvPr/>
        </p:nvSpPr>
        <p:spPr bwMode="auto">
          <a:xfrm>
            <a:off x="7077249" y="3858667"/>
            <a:ext cx="176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metropolitan area</a:t>
            </a:r>
          </a:p>
        </p:txBody>
      </p:sp>
      <p:sp>
        <p:nvSpPr>
          <p:cNvPr id="1049" name="Text Box 20"/>
          <p:cNvSpPr txBox="1">
            <a:spLocks noChangeArrowheads="1"/>
          </p:cNvSpPr>
          <p:nvPr/>
        </p:nvSpPr>
        <p:spPr bwMode="auto">
          <a:xfrm>
            <a:off x="5242100" y="5154067"/>
            <a:ext cx="1516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campus-based</a:t>
            </a:r>
          </a:p>
        </p:txBody>
      </p:sp>
      <p:sp>
        <p:nvSpPr>
          <p:cNvPr id="1050" name="Text Box 21"/>
          <p:cNvSpPr txBox="1">
            <a:spLocks noChangeArrowheads="1"/>
          </p:cNvSpPr>
          <p:nvPr/>
        </p:nvSpPr>
        <p:spPr bwMode="auto">
          <a:xfrm>
            <a:off x="4367388" y="5739855"/>
            <a:ext cx="1425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>
                <a:latin typeface="Arial" charset="0"/>
              </a:rPr>
              <a:t>in-car,</a:t>
            </a:r>
          </a:p>
          <a:p>
            <a:pPr algn="r" eaLnBrk="0" hangingPunct="0"/>
            <a:r>
              <a:rPr lang="en-US" sz="1600">
                <a:latin typeface="Arial" charset="0"/>
              </a:rPr>
              <a:t>in-house,</a:t>
            </a:r>
          </a:p>
          <a:p>
            <a:pPr algn="r" eaLnBrk="0" hangingPunct="0"/>
            <a:r>
              <a:rPr lang="en-US" sz="1600">
                <a:latin typeface="Arial" charset="0"/>
              </a:rPr>
              <a:t>personal area</a:t>
            </a:r>
          </a:p>
        </p:txBody>
      </p:sp>
      <p:sp>
        <p:nvSpPr>
          <p:cNvPr id="1051" name="AutoShape 22"/>
          <p:cNvSpPr>
            <a:spLocks noChangeArrowheads="1"/>
          </p:cNvSpPr>
          <p:nvPr/>
        </p:nvSpPr>
        <p:spPr bwMode="auto">
          <a:xfrm>
            <a:off x="2505249" y="2753767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latin typeface="Arial" charset="0"/>
            </a:endParaRPr>
          </a:p>
        </p:txBody>
      </p:sp>
      <p:sp>
        <p:nvSpPr>
          <p:cNvPr id="1052" name="AutoShape 23"/>
          <p:cNvSpPr>
            <a:spLocks noChangeArrowheads="1"/>
          </p:cNvSpPr>
          <p:nvPr/>
        </p:nvSpPr>
        <p:spPr bwMode="auto">
          <a:xfrm rot="5400000">
            <a:off x="7756699" y="4954042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US" sz="1600">
              <a:latin typeface="Arial" charset="0"/>
            </a:endParaRPr>
          </a:p>
        </p:txBody>
      </p:sp>
      <p:sp>
        <p:nvSpPr>
          <p:cNvPr id="1053" name="Text Box 24"/>
          <p:cNvSpPr txBox="1">
            <a:spLocks noChangeArrowheads="1"/>
          </p:cNvSpPr>
          <p:nvPr/>
        </p:nvSpPr>
        <p:spPr bwMode="auto">
          <a:xfrm>
            <a:off x="2962449" y="3363368"/>
            <a:ext cx="1030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vertical</a:t>
            </a:r>
          </a:p>
          <a:p>
            <a:pPr algn="l" eaLnBrk="0" hangingPunct="0"/>
            <a:r>
              <a:rPr lang="en-US" sz="1600">
                <a:latin typeface="Arial" charset="0"/>
              </a:rPr>
              <a:t>handover</a:t>
            </a:r>
          </a:p>
        </p:txBody>
      </p:sp>
      <p:sp>
        <p:nvSpPr>
          <p:cNvPr id="1054" name="Text Box 25"/>
          <p:cNvSpPr txBox="1">
            <a:spLocks noChangeArrowheads="1"/>
          </p:cNvSpPr>
          <p:nvPr/>
        </p:nvSpPr>
        <p:spPr bwMode="auto">
          <a:xfrm>
            <a:off x="7359825" y="5090568"/>
            <a:ext cx="106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horizontal</a:t>
            </a:r>
          </a:p>
          <a:p>
            <a:pPr algn="l" eaLnBrk="0" hangingPunct="0"/>
            <a:r>
              <a:rPr lang="en-US" sz="1600">
                <a:latin typeface="Arial" charset="0"/>
              </a:rPr>
              <a:t>handover</a:t>
            </a:r>
          </a:p>
        </p:txBody>
      </p:sp>
      <p:sp>
        <p:nvSpPr>
          <p:cNvPr id="1055" name="Oval 27"/>
          <p:cNvSpPr>
            <a:spLocks noChangeArrowheads="1"/>
          </p:cNvSpPr>
          <p:nvPr/>
        </p:nvSpPr>
        <p:spPr bwMode="auto">
          <a:xfrm>
            <a:off x="6239049" y="3401467"/>
            <a:ext cx="457200" cy="152400"/>
          </a:xfrm>
          <a:prstGeom prst="ellipse">
            <a:avLst/>
          </a:prstGeom>
          <a:solidFill>
            <a:srgbClr val="B3B3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9288"/>
              </p:ext>
            </p:extLst>
          </p:nvPr>
        </p:nvGraphicFramePr>
        <p:xfrm>
          <a:off x="6696249" y="3401467"/>
          <a:ext cx="990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lip" r:id="rId7" imgW="1482840" imgH="712800" progId="">
                  <p:embed/>
                </p:oleObj>
              </mc:Choice>
              <mc:Fallback>
                <p:oleObj name="Clip" r:id="rId7" imgW="1482840" imgH="71280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249" y="3401467"/>
                        <a:ext cx="990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85692"/>
              </p:ext>
            </p:extLst>
          </p:nvPr>
        </p:nvGraphicFramePr>
        <p:xfrm>
          <a:off x="7229649" y="2791868"/>
          <a:ext cx="9144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Clip" r:id="rId9" imgW="1383840" imgH="852840" progId="">
                  <p:embed/>
                </p:oleObj>
              </mc:Choice>
              <mc:Fallback>
                <p:oleObj name="Clip" r:id="rId9" imgW="1383840" imgH="85284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649" y="2791868"/>
                        <a:ext cx="9144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6" name="Group 30"/>
          <p:cNvGrpSpPr>
            <a:grpSpLocks/>
          </p:cNvGrpSpPr>
          <p:nvPr/>
        </p:nvGrpSpPr>
        <p:grpSpPr bwMode="auto">
          <a:xfrm>
            <a:off x="4251500" y="4087268"/>
            <a:ext cx="676275" cy="625475"/>
            <a:chOff x="1635" y="1685"/>
            <a:chExt cx="426" cy="394"/>
          </a:xfrm>
        </p:grpSpPr>
        <p:grpSp>
          <p:nvGrpSpPr>
            <p:cNvPr id="1242" name="Group 31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1256" name="Group 32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1264" name="Group 33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127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5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7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6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Line 42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Line 45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Line 47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125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Line 50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Line 52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Line 53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8" name="Oval 54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3" name="Group 55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1244" name="Group 56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1253" name="Arc 57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T0" fmla="*/ 0 w 21600"/>
                    <a:gd name="T1" fmla="*/ 0 h 41996"/>
                    <a:gd name="T2" fmla="*/ 0 w 21600"/>
                    <a:gd name="T3" fmla="*/ 3 h 41996"/>
                    <a:gd name="T4" fmla="*/ 0 w 21600"/>
                    <a:gd name="T5" fmla="*/ 1 h 4199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96"/>
                    <a:gd name="T11" fmla="*/ 21600 w 21600"/>
                    <a:gd name="T12" fmla="*/ 41996 h 419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Arc 58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T0" fmla="*/ 0 w 21600"/>
                    <a:gd name="T1" fmla="*/ 0 h 41987"/>
                    <a:gd name="T2" fmla="*/ 0 w 21600"/>
                    <a:gd name="T3" fmla="*/ 2 h 41987"/>
                    <a:gd name="T4" fmla="*/ 0 w 21600"/>
                    <a:gd name="T5" fmla="*/ 1 h 419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87"/>
                    <a:gd name="T11" fmla="*/ 21600 w 21600"/>
                    <a:gd name="T12" fmla="*/ 41987 h 419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Arc 59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T0" fmla="*/ 0 w 21600"/>
                    <a:gd name="T1" fmla="*/ 0 h 42045"/>
                    <a:gd name="T2" fmla="*/ 0 w 21600"/>
                    <a:gd name="T3" fmla="*/ 2 h 42045"/>
                    <a:gd name="T4" fmla="*/ 0 w 21600"/>
                    <a:gd name="T5" fmla="*/ 1 h 4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45"/>
                    <a:gd name="T11" fmla="*/ 21600 w 21600"/>
                    <a:gd name="T12" fmla="*/ 42045 h 4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5" name="Group 60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1250" name="Arc 61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T0" fmla="*/ 0 w 21600"/>
                    <a:gd name="T1" fmla="*/ 0 h 42051"/>
                    <a:gd name="T2" fmla="*/ 0 w 21600"/>
                    <a:gd name="T3" fmla="*/ 1 h 42051"/>
                    <a:gd name="T4" fmla="*/ 0 w 21600"/>
                    <a:gd name="T5" fmla="*/ 1 h 420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1"/>
                    <a:gd name="T11" fmla="*/ 21600 w 21600"/>
                    <a:gd name="T12" fmla="*/ 42051 h 420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Arc 62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T0" fmla="*/ 0 w 21600"/>
                    <a:gd name="T1" fmla="*/ 0 h 42128"/>
                    <a:gd name="T2" fmla="*/ 0 w 21600"/>
                    <a:gd name="T3" fmla="*/ 1 h 42128"/>
                    <a:gd name="T4" fmla="*/ 0 w 21600"/>
                    <a:gd name="T5" fmla="*/ 0 h 42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28"/>
                    <a:gd name="T11" fmla="*/ 21600 w 21600"/>
                    <a:gd name="T12" fmla="*/ 42128 h 42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Arc 63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T0" fmla="*/ 0 w 21600"/>
                    <a:gd name="T1" fmla="*/ 0 h 41974"/>
                    <a:gd name="T2" fmla="*/ 0 w 21600"/>
                    <a:gd name="T3" fmla="*/ 1 h 41974"/>
                    <a:gd name="T4" fmla="*/ 0 w 21600"/>
                    <a:gd name="T5" fmla="*/ 0 h 419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74"/>
                    <a:gd name="T11" fmla="*/ 21600 w 21600"/>
                    <a:gd name="T12" fmla="*/ 41974 h 419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6" name="Arc 64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T0" fmla="*/ 0 w 21600"/>
                  <a:gd name="T1" fmla="*/ 0 h 42217"/>
                  <a:gd name="T2" fmla="*/ 0 w 21600"/>
                  <a:gd name="T3" fmla="*/ 1 h 42217"/>
                  <a:gd name="T4" fmla="*/ 0 w 21600"/>
                  <a:gd name="T5" fmla="*/ 0 h 422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17"/>
                  <a:gd name="T11" fmla="*/ 21600 w 21600"/>
                  <a:gd name="T12" fmla="*/ 42217 h 42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Arc 65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T0" fmla="*/ 0 w 21600"/>
                  <a:gd name="T1" fmla="*/ 0 h 42160"/>
                  <a:gd name="T2" fmla="*/ 0 w 21600"/>
                  <a:gd name="T3" fmla="*/ 0 h 42160"/>
                  <a:gd name="T4" fmla="*/ 0 w 21600"/>
                  <a:gd name="T5" fmla="*/ 0 h 421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0"/>
                  <a:gd name="T11" fmla="*/ 21600 w 21600"/>
                  <a:gd name="T12" fmla="*/ 42160 h 42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Arc 66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T0" fmla="*/ 0 w 21600"/>
                  <a:gd name="T1" fmla="*/ 0 h 42030"/>
                  <a:gd name="T2" fmla="*/ 0 w 21600"/>
                  <a:gd name="T3" fmla="*/ 0 h 42030"/>
                  <a:gd name="T4" fmla="*/ 0 w 21600"/>
                  <a:gd name="T5" fmla="*/ 0 h 420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30"/>
                  <a:gd name="T11" fmla="*/ 21600 w 21600"/>
                  <a:gd name="T12" fmla="*/ 42030 h 42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Arc 67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T0" fmla="*/ 0 w 21600"/>
                  <a:gd name="T1" fmla="*/ 0 h 42282"/>
                  <a:gd name="T2" fmla="*/ 0 w 21600"/>
                  <a:gd name="T3" fmla="*/ 0 h 42282"/>
                  <a:gd name="T4" fmla="*/ 0 w 21600"/>
                  <a:gd name="T5" fmla="*/ 0 h 422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82"/>
                  <a:gd name="T11" fmla="*/ 21600 w 21600"/>
                  <a:gd name="T12" fmla="*/ 42282 h 422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7" name="Group 68"/>
          <p:cNvGrpSpPr>
            <a:grpSpLocks/>
          </p:cNvGrpSpPr>
          <p:nvPr/>
        </p:nvGrpSpPr>
        <p:grpSpPr bwMode="auto">
          <a:xfrm>
            <a:off x="5705649" y="2563267"/>
            <a:ext cx="457200" cy="838200"/>
            <a:chOff x="2067" y="915"/>
            <a:chExt cx="384" cy="717"/>
          </a:xfrm>
        </p:grpSpPr>
        <p:grpSp>
          <p:nvGrpSpPr>
            <p:cNvPr id="1220" name="Group 69"/>
            <p:cNvGrpSpPr>
              <a:grpSpLocks/>
            </p:cNvGrpSpPr>
            <p:nvPr/>
          </p:nvGrpSpPr>
          <p:grpSpPr bwMode="auto">
            <a:xfrm>
              <a:off x="2067" y="915"/>
              <a:ext cx="384" cy="123"/>
              <a:chOff x="2067" y="915"/>
              <a:chExt cx="384" cy="123"/>
            </a:xfrm>
          </p:grpSpPr>
          <p:sp>
            <p:nvSpPr>
              <p:cNvPr id="1238" name="Freeform 70"/>
              <p:cNvSpPr>
                <a:spLocks/>
              </p:cNvSpPr>
              <p:nvPr/>
            </p:nvSpPr>
            <p:spPr bwMode="auto">
              <a:xfrm>
                <a:off x="2331" y="967"/>
                <a:ext cx="120" cy="71"/>
              </a:xfrm>
              <a:custGeom>
                <a:avLst/>
                <a:gdLst>
                  <a:gd name="T0" fmla="*/ 0 w 596"/>
                  <a:gd name="T1" fmla="*/ 71 h 355"/>
                  <a:gd name="T2" fmla="*/ 32 w 596"/>
                  <a:gd name="T3" fmla="*/ 47 h 355"/>
                  <a:gd name="T4" fmla="*/ 34 w 596"/>
                  <a:gd name="T5" fmla="*/ 58 h 355"/>
                  <a:gd name="T6" fmla="*/ 83 w 596"/>
                  <a:gd name="T7" fmla="*/ 19 h 355"/>
                  <a:gd name="T8" fmla="*/ 85 w 596"/>
                  <a:gd name="T9" fmla="*/ 26 h 355"/>
                  <a:gd name="T10" fmla="*/ 120 w 596"/>
                  <a:gd name="T11" fmla="*/ 0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355"/>
                  <a:gd name="T20" fmla="*/ 596 w 596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355">
                    <a:moveTo>
                      <a:pt x="0" y="355"/>
                    </a:moveTo>
                    <a:lnTo>
                      <a:pt x="158" y="233"/>
                    </a:lnTo>
                    <a:lnTo>
                      <a:pt x="168" y="292"/>
                    </a:lnTo>
                    <a:lnTo>
                      <a:pt x="411" y="95"/>
                    </a:lnTo>
                    <a:lnTo>
                      <a:pt x="421" y="129"/>
                    </a:lnTo>
                    <a:lnTo>
                      <a:pt x="596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71"/>
              <p:cNvSpPr>
                <a:spLocks/>
              </p:cNvSpPr>
              <p:nvPr/>
            </p:nvSpPr>
            <p:spPr bwMode="auto">
              <a:xfrm>
                <a:off x="2278" y="915"/>
                <a:ext cx="83" cy="108"/>
              </a:xfrm>
              <a:custGeom>
                <a:avLst/>
                <a:gdLst>
                  <a:gd name="T0" fmla="*/ 0 w 415"/>
                  <a:gd name="T1" fmla="*/ 108 h 539"/>
                  <a:gd name="T2" fmla="*/ 12 w 415"/>
                  <a:gd name="T3" fmla="*/ 77 h 539"/>
                  <a:gd name="T4" fmla="*/ 26 w 415"/>
                  <a:gd name="T5" fmla="*/ 87 h 539"/>
                  <a:gd name="T6" fmla="*/ 52 w 415"/>
                  <a:gd name="T7" fmla="*/ 30 h 539"/>
                  <a:gd name="T8" fmla="*/ 64 w 415"/>
                  <a:gd name="T9" fmla="*/ 38 h 539"/>
                  <a:gd name="T10" fmla="*/ 83 w 415"/>
                  <a:gd name="T11" fmla="*/ 0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5"/>
                  <a:gd name="T19" fmla="*/ 0 h 539"/>
                  <a:gd name="T20" fmla="*/ 415 w 415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5" h="539">
                    <a:moveTo>
                      <a:pt x="0" y="539"/>
                    </a:moveTo>
                    <a:lnTo>
                      <a:pt x="59" y="383"/>
                    </a:lnTo>
                    <a:lnTo>
                      <a:pt x="129" y="432"/>
                    </a:lnTo>
                    <a:lnTo>
                      <a:pt x="262" y="152"/>
                    </a:lnTo>
                    <a:lnTo>
                      <a:pt x="318" y="189"/>
                    </a:lnTo>
                    <a:lnTo>
                      <a:pt x="415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72"/>
              <p:cNvSpPr>
                <a:spLocks/>
              </p:cNvSpPr>
              <p:nvPr/>
            </p:nvSpPr>
            <p:spPr bwMode="auto">
              <a:xfrm>
                <a:off x="2155" y="915"/>
                <a:ext cx="83" cy="108"/>
              </a:xfrm>
              <a:custGeom>
                <a:avLst/>
                <a:gdLst>
                  <a:gd name="T0" fmla="*/ 83 w 418"/>
                  <a:gd name="T1" fmla="*/ 108 h 539"/>
                  <a:gd name="T2" fmla="*/ 70 w 418"/>
                  <a:gd name="T3" fmla="*/ 78 h 539"/>
                  <a:gd name="T4" fmla="*/ 56 w 418"/>
                  <a:gd name="T5" fmla="*/ 87 h 539"/>
                  <a:gd name="T6" fmla="*/ 29 w 418"/>
                  <a:gd name="T7" fmla="*/ 30 h 539"/>
                  <a:gd name="T8" fmla="*/ 18 w 418"/>
                  <a:gd name="T9" fmla="*/ 39 h 539"/>
                  <a:gd name="T10" fmla="*/ 0 w 418"/>
                  <a:gd name="T11" fmla="*/ 0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8"/>
                  <a:gd name="T19" fmla="*/ 0 h 539"/>
                  <a:gd name="T20" fmla="*/ 418 w 418"/>
                  <a:gd name="T21" fmla="*/ 539 h 5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8" h="539">
                    <a:moveTo>
                      <a:pt x="418" y="539"/>
                    </a:moveTo>
                    <a:lnTo>
                      <a:pt x="355" y="389"/>
                    </a:lnTo>
                    <a:lnTo>
                      <a:pt x="281" y="434"/>
                    </a:lnTo>
                    <a:lnTo>
                      <a:pt x="144" y="152"/>
                    </a:lnTo>
                    <a:lnTo>
                      <a:pt x="92" y="19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73"/>
              <p:cNvSpPr>
                <a:spLocks/>
              </p:cNvSpPr>
              <p:nvPr/>
            </p:nvSpPr>
            <p:spPr bwMode="auto">
              <a:xfrm>
                <a:off x="2067" y="967"/>
                <a:ext cx="117" cy="71"/>
              </a:xfrm>
              <a:custGeom>
                <a:avLst/>
                <a:gdLst>
                  <a:gd name="T0" fmla="*/ 117 w 588"/>
                  <a:gd name="T1" fmla="*/ 71 h 354"/>
                  <a:gd name="T2" fmla="*/ 85 w 588"/>
                  <a:gd name="T3" fmla="*/ 45 h 354"/>
                  <a:gd name="T4" fmla="*/ 85 w 588"/>
                  <a:gd name="T5" fmla="*/ 57 h 354"/>
                  <a:gd name="T6" fmla="*/ 37 w 588"/>
                  <a:gd name="T7" fmla="*/ 17 h 354"/>
                  <a:gd name="T8" fmla="*/ 34 w 588"/>
                  <a:gd name="T9" fmla="*/ 26 h 354"/>
                  <a:gd name="T10" fmla="*/ 0 w 588"/>
                  <a:gd name="T11" fmla="*/ 0 h 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8"/>
                  <a:gd name="T19" fmla="*/ 0 h 354"/>
                  <a:gd name="T20" fmla="*/ 588 w 588"/>
                  <a:gd name="T21" fmla="*/ 354 h 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8" h="354">
                    <a:moveTo>
                      <a:pt x="588" y="354"/>
                    </a:moveTo>
                    <a:lnTo>
                      <a:pt x="429" y="224"/>
                    </a:lnTo>
                    <a:lnTo>
                      <a:pt x="426" y="283"/>
                    </a:lnTo>
                    <a:lnTo>
                      <a:pt x="186" y="84"/>
                    </a:lnTo>
                    <a:lnTo>
                      <a:pt x="170" y="1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1" name="Group 74"/>
            <p:cNvGrpSpPr>
              <a:grpSpLocks/>
            </p:cNvGrpSpPr>
            <p:nvPr/>
          </p:nvGrpSpPr>
          <p:grpSpPr bwMode="auto">
            <a:xfrm>
              <a:off x="2222" y="1051"/>
              <a:ext cx="76" cy="581"/>
              <a:chOff x="2222" y="1051"/>
              <a:chExt cx="76" cy="581"/>
            </a:xfrm>
          </p:grpSpPr>
          <p:sp>
            <p:nvSpPr>
              <p:cNvPr id="1222" name="Line 75"/>
              <p:cNvSpPr>
                <a:spLocks noChangeShapeType="1"/>
              </p:cNvSpPr>
              <p:nvPr/>
            </p:nvSpPr>
            <p:spPr bwMode="auto">
              <a:xfrm>
                <a:off x="2250" y="1259"/>
                <a:ext cx="24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3" name="Group 76"/>
              <p:cNvGrpSpPr>
                <a:grpSpLocks/>
              </p:cNvGrpSpPr>
              <p:nvPr/>
            </p:nvGrpSpPr>
            <p:grpSpPr bwMode="auto">
              <a:xfrm>
                <a:off x="2222" y="1051"/>
                <a:ext cx="76" cy="581"/>
                <a:chOff x="2222" y="1051"/>
                <a:chExt cx="76" cy="581"/>
              </a:xfrm>
            </p:grpSpPr>
            <p:sp>
              <p:nvSpPr>
                <p:cNvPr id="1224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261" y="1059"/>
                  <a:ext cx="1" cy="116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5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222" y="1173"/>
                  <a:ext cx="31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6" name="Line 79"/>
                <p:cNvSpPr>
                  <a:spLocks noChangeShapeType="1"/>
                </p:cNvSpPr>
                <p:nvPr/>
              </p:nvSpPr>
              <p:spPr bwMode="auto">
                <a:xfrm>
                  <a:off x="2268" y="1173"/>
                  <a:ext cx="30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7" name="Line 80"/>
                <p:cNvSpPr>
                  <a:spLocks noChangeShapeType="1"/>
                </p:cNvSpPr>
                <p:nvPr/>
              </p:nvSpPr>
              <p:spPr bwMode="auto">
                <a:xfrm>
                  <a:off x="2225" y="1619"/>
                  <a:ext cx="73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" name="Line 81"/>
                <p:cNvSpPr>
                  <a:spLocks noChangeShapeType="1"/>
                </p:cNvSpPr>
                <p:nvPr/>
              </p:nvSpPr>
              <p:spPr bwMode="auto">
                <a:xfrm>
                  <a:off x="2233" y="1494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" name="Line 82"/>
                <p:cNvSpPr>
                  <a:spLocks noChangeShapeType="1"/>
                </p:cNvSpPr>
                <p:nvPr/>
              </p:nvSpPr>
              <p:spPr bwMode="auto">
                <a:xfrm>
                  <a:off x="2233" y="1496"/>
                  <a:ext cx="63" cy="12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226" y="1494"/>
                  <a:ext cx="63" cy="12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Line 84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1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" name="Line 85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6" cy="1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231" y="1372"/>
                  <a:ext cx="49" cy="12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Line 87"/>
                <p:cNvSpPr>
                  <a:spLocks noChangeShapeType="1"/>
                </p:cNvSpPr>
                <p:nvPr/>
              </p:nvSpPr>
              <p:spPr bwMode="auto">
                <a:xfrm>
                  <a:off x="2246" y="1259"/>
                  <a:ext cx="35" cy="11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239" y="1258"/>
                  <a:ext cx="34" cy="11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244" y="1174"/>
                  <a:ext cx="23" cy="8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Oval 90"/>
                <p:cNvSpPr>
                  <a:spLocks noChangeArrowheads="1"/>
                </p:cNvSpPr>
                <p:nvPr/>
              </p:nvSpPr>
              <p:spPr bwMode="auto">
                <a:xfrm>
                  <a:off x="2251" y="1051"/>
                  <a:ext cx="20" cy="1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58" name="Group 91"/>
          <p:cNvGrpSpPr>
            <a:grpSpLocks/>
          </p:cNvGrpSpPr>
          <p:nvPr/>
        </p:nvGrpSpPr>
        <p:grpSpPr bwMode="auto">
          <a:xfrm flipH="1">
            <a:off x="5699300" y="4315868"/>
            <a:ext cx="676275" cy="625475"/>
            <a:chOff x="1635" y="1685"/>
            <a:chExt cx="426" cy="394"/>
          </a:xfrm>
        </p:grpSpPr>
        <p:grpSp>
          <p:nvGrpSpPr>
            <p:cNvPr id="1183" name="Group 92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1197" name="Group 93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1205" name="Group 94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1213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4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8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9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6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Line 103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Line 106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Line 108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8" name="Group 109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1200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Line 111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Line 113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Line 114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" name="Oval 115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4" name="Group 116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1185" name="Group 117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1194" name="Arc 118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T0" fmla="*/ 0 w 21600"/>
                    <a:gd name="T1" fmla="*/ 0 h 41996"/>
                    <a:gd name="T2" fmla="*/ 0 w 21600"/>
                    <a:gd name="T3" fmla="*/ 3 h 41996"/>
                    <a:gd name="T4" fmla="*/ 0 w 21600"/>
                    <a:gd name="T5" fmla="*/ 1 h 4199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96"/>
                    <a:gd name="T11" fmla="*/ 21600 w 21600"/>
                    <a:gd name="T12" fmla="*/ 41996 h 419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Arc 119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T0" fmla="*/ 0 w 21600"/>
                    <a:gd name="T1" fmla="*/ 0 h 41987"/>
                    <a:gd name="T2" fmla="*/ 0 w 21600"/>
                    <a:gd name="T3" fmla="*/ 2 h 41987"/>
                    <a:gd name="T4" fmla="*/ 0 w 21600"/>
                    <a:gd name="T5" fmla="*/ 1 h 419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87"/>
                    <a:gd name="T11" fmla="*/ 21600 w 21600"/>
                    <a:gd name="T12" fmla="*/ 41987 h 419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rc 120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T0" fmla="*/ 0 w 21600"/>
                    <a:gd name="T1" fmla="*/ 0 h 42045"/>
                    <a:gd name="T2" fmla="*/ 0 w 21600"/>
                    <a:gd name="T3" fmla="*/ 2 h 42045"/>
                    <a:gd name="T4" fmla="*/ 0 w 21600"/>
                    <a:gd name="T5" fmla="*/ 1 h 4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45"/>
                    <a:gd name="T11" fmla="*/ 21600 w 21600"/>
                    <a:gd name="T12" fmla="*/ 42045 h 4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6" name="Group 121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1191" name="Arc 122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T0" fmla="*/ 0 w 21600"/>
                    <a:gd name="T1" fmla="*/ 0 h 42051"/>
                    <a:gd name="T2" fmla="*/ 0 w 21600"/>
                    <a:gd name="T3" fmla="*/ 1 h 42051"/>
                    <a:gd name="T4" fmla="*/ 0 w 21600"/>
                    <a:gd name="T5" fmla="*/ 1 h 420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51"/>
                    <a:gd name="T11" fmla="*/ 21600 w 21600"/>
                    <a:gd name="T12" fmla="*/ 42051 h 420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Arc 123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T0" fmla="*/ 0 w 21600"/>
                    <a:gd name="T1" fmla="*/ 0 h 42128"/>
                    <a:gd name="T2" fmla="*/ 0 w 21600"/>
                    <a:gd name="T3" fmla="*/ 1 h 42128"/>
                    <a:gd name="T4" fmla="*/ 0 w 21600"/>
                    <a:gd name="T5" fmla="*/ 0 h 4212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28"/>
                    <a:gd name="T11" fmla="*/ 21600 w 21600"/>
                    <a:gd name="T12" fmla="*/ 42128 h 42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Arc 124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T0" fmla="*/ 0 w 21600"/>
                    <a:gd name="T1" fmla="*/ 0 h 41974"/>
                    <a:gd name="T2" fmla="*/ 0 w 21600"/>
                    <a:gd name="T3" fmla="*/ 1 h 41974"/>
                    <a:gd name="T4" fmla="*/ 0 w 21600"/>
                    <a:gd name="T5" fmla="*/ 0 h 419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974"/>
                    <a:gd name="T11" fmla="*/ 21600 w 21600"/>
                    <a:gd name="T12" fmla="*/ 41974 h 419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7" name="Arc 125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T0" fmla="*/ 0 w 21600"/>
                  <a:gd name="T1" fmla="*/ 0 h 42217"/>
                  <a:gd name="T2" fmla="*/ 0 w 21600"/>
                  <a:gd name="T3" fmla="*/ 1 h 42217"/>
                  <a:gd name="T4" fmla="*/ 0 w 21600"/>
                  <a:gd name="T5" fmla="*/ 0 h 422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17"/>
                  <a:gd name="T11" fmla="*/ 21600 w 21600"/>
                  <a:gd name="T12" fmla="*/ 42217 h 42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Arc 126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T0" fmla="*/ 0 w 21600"/>
                  <a:gd name="T1" fmla="*/ 0 h 42160"/>
                  <a:gd name="T2" fmla="*/ 0 w 21600"/>
                  <a:gd name="T3" fmla="*/ 0 h 42160"/>
                  <a:gd name="T4" fmla="*/ 0 w 21600"/>
                  <a:gd name="T5" fmla="*/ 0 h 421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60"/>
                  <a:gd name="T11" fmla="*/ 21600 w 21600"/>
                  <a:gd name="T12" fmla="*/ 42160 h 42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Arc 127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T0" fmla="*/ 0 w 21600"/>
                  <a:gd name="T1" fmla="*/ 0 h 42030"/>
                  <a:gd name="T2" fmla="*/ 0 w 21600"/>
                  <a:gd name="T3" fmla="*/ 0 h 42030"/>
                  <a:gd name="T4" fmla="*/ 0 w 21600"/>
                  <a:gd name="T5" fmla="*/ 0 h 420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30"/>
                  <a:gd name="T11" fmla="*/ 21600 w 21600"/>
                  <a:gd name="T12" fmla="*/ 42030 h 420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Arc 128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T0" fmla="*/ 0 w 21600"/>
                  <a:gd name="T1" fmla="*/ 0 h 42282"/>
                  <a:gd name="T2" fmla="*/ 0 w 21600"/>
                  <a:gd name="T3" fmla="*/ 0 h 42282"/>
                  <a:gd name="T4" fmla="*/ 0 w 21600"/>
                  <a:gd name="T5" fmla="*/ 0 h 422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282"/>
                  <a:gd name="T11" fmla="*/ 21600 w 21600"/>
                  <a:gd name="T12" fmla="*/ 42282 h 422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9" name="Oval 129"/>
          <p:cNvSpPr>
            <a:spLocks noChangeArrowheads="1"/>
          </p:cNvSpPr>
          <p:nvPr/>
        </p:nvSpPr>
        <p:spPr bwMode="auto">
          <a:xfrm>
            <a:off x="5318299" y="44682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Oval 130"/>
          <p:cNvSpPr>
            <a:spLocks noChangeArrowheads="1"/>
          </p:cNvSpPr>
          <p:nvPr/>
        </p:nvSpPr>
        <p:spPr bwMode="auto">
          <a:xfrm>
            <a:off x="5242099" y="49254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Oval 131"/>
          <p:cNvSpPr>
            <a:spLocks noChangeArrowheads="1"/>
          </p:cNvSpPr>
          <p:nvPr/>
        </p:nvSpPr>
        <p:spPr bwMode="auto">
          <a:xfrm>
            <a:off x="5546899" y="47730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Oval 132"/>
          <p:cNvSpPr>
            <a:spLocks noChangeArrowheads="1"/>
          </p:cNvSpPr>
          <p:nvPr/>
        </p:nvSpPr>
        <p:spPr bwMode="auto">
          <a:xfrm>
            <a:off x="5089699" y="4696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Oval 133"/>
          <p:cNvSpPr>
            <a:spLocks noChangeArrowheads="1"/>
          </p:cNvSpPr>
          <p:nvPr/>
        </p:nvSpPr>
        <p:spPr bwMode="auto">
          <a:xfrm>
            <a:off x="5546899" y="45444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Oval 134"/>
          <p:cNvSpPr>
            <a:spLocks noChangeArrowheads="1"/>
          </p:cNvSpPr>
          <p:nvPr/>
        </p:nvSpPr>
        <p:spPr bwMode="auto">
          <a:xfrm>
            <a:off x="5318299" y="4696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65" name="AutoShape 135"/>
          <p:cNvCxnSpPr>
            <a:cxnSpLocks noChangeShapeType="1"/>
            <a:stCxn id="1062" idx="7"/>
            <a:endCxn id="1059" idx="3"/>
          </p:cNvCxnSpPr>
          <p:nvPr/>
        </p:nvCxnSpPr>
        <p:spPr bwMode="auto">
          <a:xfrm flipV="1">
            <a:off x="5154788" y="4533356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6" name="AutoShape 136"/>
          <p:cNvCxnSpPr>
            <a:cxnSpLocks noChangeShapeType="1"/>
            <a:stCxn id="1064" idx="7"/>
            <a:endCxn id="1063" idx="3"/>
          </p:cNvCxnSpPr>
          <p:nvPr/>
        </p:nvCxnSpPr>
        <p:spPr bwMode="auto">
          <a:xfrm flipV="1">
            <a:off x="5383388" y="4609556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7" name="AutoShape 137"/>
          <p:cNvCxnSpPr>
            <a:cxnSpLocks noChangeShapeType="1"/>
            <a:stCxn id="1061" idx="1"/>
            <a:endCxn id="1059" idx="4"/>
          </p:cNvCxnSpPr>
          <p:nvPr/>
        </p:nvCxnSpPr>
        <p:spPr bwMode="auto">
          <a:xfrm flipH="1" flipV="1">
            <a:off x="5356400" y="4544468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8" name="AutoShape 138"/>
          <p:cNvCxnSpPr>
            <a:cxnSpLocks noChangeShapeType="1"/>
            <a:stCxn id="1059" idx="5"/>
            <a:endCxn id="1063" idx="2"/>
          </p:cNvCxnSpPr>
          <p:nvPr/>
        </p:nvCxnSpPr>
        <p:spPr bwMode="auto">
          <a:xfrm>
            <a:off x="5383387" y="4533355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9" name="AutoShape 139"/>
          <p:cNvCxnSpPr>
            <a:cxnSpLocks noChangeShapeType="1"/>
            <a:stCxn id="1062" idx="6"/>
            <a:endCxn id="1064" idx="2"/>
          </p:cNvCxnSpPr>
          <p:nvPr/>
        </p:nvCxnSpPr>
        <p:spPr bwMode="auto">
          <a:xfrm>
            <a:off x="5165899" y="4734967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0" name="AutoShape 140"/>
          <p:cNvCxnSpPr>
            <a:cxnSpLocks noChangeShapeType="1"/>
            <a:stCxn id="1062" idx="4"/>
            <a:endCxn id="1060" idx="2"/>
          </p:cNvCxnSpPr>
          <p:nvPr/>
        </p:nvCxnSpPr>
        <p:spPr bwMode="auto">
          <a:xfrm>
            <a:off x="5127799" y="4773067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1" name="AutoShape 141"/>
          <p:cNvCxnSpPr>
            <a:cxnSpLocks noChangeShapeType="1"/>
            <a:stCxn id="1060" idx="0"/>
            <a:endCxn id="1064" idx="4"/>
          </p:cNvCxnSpPr>
          <p:nvPr/>
        </p:nvCxnSpPr>
        <p:spPr bwMode="auto">
          <a:xfrm flipV="1">
            <a:off x="5280199" y="4773067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2" name="AutoShape 142"/>
          <p:cNvCxnSpPr>
            <a:cxnSpLocks noChangeShapeType="1"/>
            <a:stCxn id="1061" idx="0"/>
            <a:endCxn id="1063" idx="4"/>
          </p:cNvCxnSpPr>
          <p:nvPr/>
        </p:nvCxnSpPr>
        <p:spPr bwMode="auto">
          <a:xfrm flipV="1">
            <a:off x="5584999" y="4620667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3" name="AutoShape 143"/>
          <p:cNvCxnSpPr>
            <a:cxnSpLocks noChangeShapeType="1"/>
            <a:stCxn id="1060" idx="6"/>
            <a:endCxn id="1061" idx="3"/>
          </p:cNvCxnSpPr>
          <p:nvPr/>
        </p:nvCxnSpPr>
        <p:spPr bwMode="auto">
          <a:xfrm flipV="1">
            <a:off x="5318300" y="4838155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74" name="Oval 144"/>
          <p:cNvSpPr>
            <a:spLocks noChangeArrowheads="1"/>
          </p:cNvSpPr>
          <p:nvPr/>
        </p:nvSpPr>
        <p:spPr bwMode="auto">
          <a:xfrm>
            <a:off x="8906049" y="2029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Oval 145"/>
          <p:cNvSpPr>
            <a:spLocks noChangeArrowheads="1"/>
          </p:cNvSpPr>
          <p:nvPr/>
        </p:nvSpPr>
        <p:spPr bwMode="auto">
          <a:xfrm>
            <a:off x="8829849" y="24870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Oval 146"/>
          <p:cNvSpPr>
            <a:spLocks noChangeArrowheads="1"/>
          </p:cNvSpPr>
          <p:nvPr/>
        </p:nvSpPr>
        <p:spPr bwMode="auto">
          <a:xfrm>
            <a:off x="9134649" y="23346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Oval 147"/>
          <p:cNvSpPr>
            <a:spLocks noChangeArrowheads="1"/>
          </p:cNvSpPr>
          <p:nvPr/>
        </p:nvSpPr>
        <p:spPr bwMode="auto">
          <a:xfrm>
            <a:off x="8677449" y="22584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Oval 148"/>
          <p:cNvSpPr>
            <a:spLocks noChangeArrowheads="1"/>
          </p:cNvSpPr>
          <p:nvPr/>
        </p:nvSpPr>
        <p:spPr bwMode="auto">
          <a:xfrm>
            <a:off x="9134649" y="21060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Oval 149"/>
          <p:cNvSpPr>
            <a:spLocks noChangeArrowheads="1"/>
          </p:cNvSpPr>
          <p:nvPr/>
        </p:nvSpPr>
        <p:spPr bwMode="auto">
          <a:xfrm>
            <a:off x="8906049" y="22584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0" name="AutoShape 150"/>
          <p:cNvCxnSpPr>
            <a:cxnSpLocks noChangeShapeType="1"/>
            <a:stCxn id="1077" idx="7"/>
            <a:endCxn id="1074" idx="3"/>
          </p:cNvCxnSpPr>
          <p:nvPr/>
        </p:nvCxnSpPr>
        <p:spPr bwMode="auto">
          <a:xfrm flipV="1">
            <a:off x="8742538" y="2094956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1" name="AutoShape 151"/>
          <p:cNvCxnSpPr>
            <a:cxnSpLocks noChangeShapeType="1"/>
            <a:stCxn id="1079" idx="7"/>
            <a:endCxn id="1078" idx="3"/>
          </p:cNvCxnSpPr>
          <p:nvPr/>
        </p:nvCxnSpPr>
        <p:spPr bwMode="auto">
          <a:xfrm flipV="1">
            <a:off x="8971138" y="2171156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2" name="AutoShape 152"/>
          <p:cNvCxnSpPr>
            <a:cxnSpLocks noChangeShapeType="1"/>
            <a:stCxn id="1076" idx="1"/>
            <a:endCxn id="1074" idx="4"/>
          </p:cNvCxnSpPr>
          <p:nvPr/>
        </p:nvCxnSpPr>
        <p:spPr bwMode="auto">
          <a:xfrm flipH="1" flipV="1">
            <a:off x="8944150" y="2106068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3" name="AutoShape 153"/>
          <p:cNvCxnSpPr>
            <a:cxnSpLocks noChangeShapeType="1"/>
            <a:stCxn id="1074" idx="5"/>
            <a:endCxn id="1078" idx="2"/>
          </p:cNvCxnSpPr>
          <p:nvPr/>
        </p:nvCxnSpPr>
        <p:spPr bwMode="auto">
          <a:xfrm>
            <a:off x="8971137" y="2094955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4" name="AutoShape 154"/>
          <p:cNvCxnSpPr>
            <a:cxnSpLocks noChangeShapeType="1"/>
            <a:stCxn id="1077" idx="6"/>
            <a:endCxn id="1079" idx="2"/>
          </p:cNvCxnSpPr>
          <p:nvPr/>
        </p:nvCxnSpPr>
        <p:spPr bwMode="auto">
          <a:xfrm>
            <a:off x="8753649" y="2296567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5" name="AutoShape 155"/>
          <p:cNvCxnSpPr>
            <a:cxnSpLocks noChangeShapeType="1"/>
            <a:stCxn id="1077" idx="4"/>
            <a:endCxn id="1075" idx="2"/>
          </p:cNvCxnSpPr>
          <p:nvPr/>
        </p:nvCxnSpPr>
        <p:spPr bwMode="auto">
          <a:xfrm>
            <a:off x="8715549" y="2334667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6" name="AutoShape 156"/>
          <p:cNvCxnSpPr>
            <a:cxnSpLocks noChangeShapeType="1"/>
            <a:stCxn id="1075" idx="0"/>
            <a:endCxn id="1079" idx="4"/>
          </p:cNvCxnSpPr>
          <p:nvPr/>
        </p:nvCxnSpPr>
        <p:spPr bwMode="auto">
          <a:xfrm flipV="1">
            <a:off x="8867949" y="2334667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7" name="AutoShape 157"/>
          <p:cNvCxnSpPr>
            <a:cxnSpLocks noChangeShapeType="1"/>
            <a:stCxn id="1076" idx="0"/>
            <a:endCxn id="1078" idx="4"/>
          </p:cNvCxnSpPr>
          <p:nvPr/>
        </p:nvCxnSpPr>
        <p:spPr bwMode="auto">
          <a:xfrm flipV="1">
            <a:off x="9172749" y="2182267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8" name="AutoShape 158"/>
          <p:cNvCxnSpPr>
            <a:cxnSpLocks noChangeShapeType="1"/>
            <a:stCxn id="1075" idx="6"/>
            <a:endCxn id="1076" idx="3"/>
          </p:cNvCxnSpPr>
          <p:nvPr/>
        </p:nvCxnSpPr>
        <p:spPr bwMode="auto">
          <a:xfrm flipV="1">
            <a:off x="8906050" y="2399755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89" name="Oval 159"/>
          <p:cNvSpPr>
            <a:spLocks noChangeArrowheads="1"/>
          </p:cNvSpPr>
          <p:nvPr/>
        </p:nvSpPr>
        <p:spPr bwMode="auto">
          <a:xfrm>
            <a:off x="6848649" y="3172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Oval 160"/>
          <p:cNvSpPr>
            <a:spLocks noChangeArrowheads="1"/>
          </p:cNvSpPr>
          <p:nvPr/>
        </p:nvSpPr>
        <p:spPr bwMode="auto">
          <a:xfrm>
            <a:off x="6848649" y="3553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Oval 161"/>
          <p:cNvSpPr>
            <a:spLocks noChangeArrowheads="1"/>
          </p:cNvSpPr>
          <p:nvPr/>
        </p:nvSpPr>
        <p:spPr bwMode="auto">
          <a:xfrm>
            <a:off x="7153449" y="34014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2" name="Oval 162"/>
          <p:cNvSpPr>
            <a:spLocks noChangeArrowheads="1"/>
          </p:cNvSpPr>
          <p:nvPr/>
        </p:nvSpPr>
        <p:spPr bwMode="auto">
          <a:xfrm>
            <a:off x="6696249" y="33252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3" name="Oval 163"/>
          <p:cNvSpPr>
            <a:spLocks noChangeArrowheads="1"/>
          </p:cNvSpPr>
          <p:nvPr/>
        </p:nvSpPr>
        <p:spPr bwMode="auto">
          <a:xfrm>
            <a:off x="7153449" y="3172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4" name="Oval 164"/>
          <p:cNvSpPr>
            <a:spLocks noChangeArrowheads="1"/>
          </p:cNvSpPr>
          <p:nvPr/>
        </p:nvSpPr>
        <p:spPr bwMode="auto">
          <a:xfrm>
            <a:off x="6924849" y="33252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95" name="AutoShape 165"/>
          <p:cNvCxnSpPr>
            <a:cxnSpLocks noChangeShapeType="1"/>
            <a:stCxn id="1092" idx="7"/>
            <a:endCxn id="1089" idx="3"/>
          </p:cNvCxnSpPr>
          <p:nvPr/>
        </p:nvCxnSpPr>
        <p:spPr bwMode="auto">
          <a:xfrm flipV="1">
            <a:off x="6761338" y="3237956"/>
            <a:ext cx="984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6" name="AutoShape 166"/>
          <p:cNvCxnSpPr>
            <a:cxnSpLocks noChangeShapeType="1"/>
            <a:stCxn id="1094" idx="7"/>
            <a:endCxn id="1093" idx="3"/>
          </p:cNvCxnSpPr>
          <p:nvPr/>
        </p:nvCxnSpPr>
        <p:spPr bwMode="auto">
          <a:xfrm flipV="1">
            <a:off x="6989938" y="3237956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7" name="AutoShape 167"/>
          <p:cNvCxnSpPr>
            <a:cxnSpLocks noChangeShapeType="1"/>
            <a:stCxn id="1091" idx="1"/>
            <a:endCxn id="1089" idx="4"/>
          </p:cNvCxnSpPr>
          <p:nvPr/>
        </p:nvCxnSpPr>
        <p:spPr bwMode="auto">
          <a:xfrm flipH="1" flipV="1">
            <a:off x="6886750" y="3249068"/>
            <a:ext cx="277813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8" name="AutoShape 168"/>
          <p:cNvCxnSpPr>
            <a:cxnSpLocks noChangeShapeType="1"/>
            <a:stCxn id="1089" idx="5"/>
            <a:endCxn id="1093" idx="2"/>
          </p:cNvCxnSpPr>
          <p:nvPr/>
        </p:nvCxnSpPr>
        <p:spPr bwMode="auto">
          <a:xfrm flipV="1">
            <a:off x="6913737" y="3210967"/>
            <a:ext cx="239712" cy="26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9" name="AutoShape 169"/>
          <p:cNvCxnSpPr>
            <a:cxnSpLocks noChangeShapeType="1"/>
            <a:stCxn id="1092" idx="6"/>
            <a:endCxn id="1094" idx="2"/>
          </p:cNvCxnSpPr>
          <p:nvPr/>
        </p:nvCxnSpPr>
        <p:spPr bwMode="auto">
          <a:xfrm>
            <a:off x="6772449" y="3363367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0" name="AutoShape 170"/>
          <p:cNvCxnSpPr>
            <a:cxnSpLocks noChangeShapeType="1"/>
            <a:stCxn id="1092" idx="4"/>
            <a:endCxn id="1090" idx="2"/>
          </p:cNvCxnSpPr>
          <p:nvPr/>
        </p:nvCxnSpPr>
        <p:spPr bwMode="auto">
          <a:xfrm>
            <a:off x="6734349" y="3401467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1" name="AutoShape 171"/>
          <p:cNvCxnSpPr>
            <a:cxnSpLocks noChangeShapeType="1"/>
            <a:stCxn id="1090" idx="0"/>
            <a:endCxn id="1094" idx="4"/>
          </p:cNvCxnSpPr>
          <p:nvPr/>
        </p:nvCxnSpPr>
        <p:spPr bwMode="auto">
          <a:xfrm flipV="1">
            <a:off x="6886749" y="3401467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2" name="AutoShape 172"/>
          <p:cNvCxnSpPr>
            <a:cxnSpLocks noChangeShapeType="1"/>
            <a:stCxn id="1091" idx="0"/>
            <a:endCxn id="1093" idx="4"/>
          </p:cNvCxnSpPr>
          <p:nvPr/>
        </p:nvCxnSpPr>
        <p:spPr bwMode="auto">
          <a:xfrm flipV="1">
            <a:off x="7191549" y="3249067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3" name="AutoShape 173"/>
          <p:cNvCxnSpPr>
            <a:cxnSpLocks noChangeShapeType="1"/>
            <a:stCxn id="1090" idx="6"/>
            <a:endCxn id="1091" idx="3"/>
          </p:cNvCxnSpPr>
          <p:nvPr/>
        </p:nvCxnSpPr>
        <p:spPr bwMode="auto">
          <a:xfrm flipV="1">
            <a:off x="6924850" y="3466555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04" name="Oval 174"/>
          <p:cNvSpPr>
            <a:spLocks noChangeArrowheads="1"/>
          </p:cNvSpPr>
          <p:nvPr/>
        </p:nvSpPr>
        <p:spPr bwMode="auto">
          <a:xfrm>
            <a:off x="3416474" y="5839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05" name="AutoShape 175"/>
          <p:cNvCxnSpPr>
            <a:cxnSpLocks noChangeShapeType="1"/>
            <a:stCxn id="1104" idx="2"/>
            <a:endCxn id="1114" idx="7"/>
          </p:cNvCxnSpPr>
          <p:nvPr/>
        </p:nvCxnSpPr>
        <p:spPr bwMode="auto">
          <a:xfrm flipH="1">
            <a:off x="3252962" y="5877968"/>
            <a:ext cx="163512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" name="AutoShape 176"/>
          <p:cNvCxnSpPr>
            <a:cxnSpLocks noChangeShapeType="1"/>
            <a:stCxn id="1092" idx="2"/>
            <a:endCxn id="1055" idx="0"/>
          </p:cNvCxnSpPr>
          <p:nvPr/>
        </p:nvCxnSpPr>
        <p:spPr bwMode="auto">
          <a:xfrm flipH="1">
            <a:off x="6467649" y="3363367"/>
            <a:ext cx="228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7" name="AutoShape 177"/>
          <p:cNvCxnSpPr>
            <a:cxnSpLocks noChangeShapeType="1"/>
            <a:stCxn id="1055" idx="1"/>
            <a:endCxn id="1230" idx="1"/>
          </p:cNvCxnSpPr>
          <p:nvPr/>
        </p:nvCxnSpPr>
        <p:spPr bwMode="auto">
          <a:xfrm flipH="1" flipV="1">
            <a:off x="5896150" y="3385592"/>
            <a:ext cx="40957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8" name="AutoShape 178"/>
          <p:cNvCxnSpPr>
            <a:cxnSpLocks noChangeShapeType="1"/>
            <a:stCxn id="1041" idx="7"/>
            <a:endCxn id="1077" idx="2"/>
          </p:cNvCxnSpPr>
          <p:nvPr/>
        </p:nvCxnSpPr>
        <p:spPr bwMode="auto">
          <a:xfrm>
            <a:off x="8458375" y="2280693"/>
            <a:ext cx="2190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9" name="AutoShape 179"/>
          <p:cNvCxnSpPr>
            <a:cxnSpLocks noChangeShapeType="1"/>
            <a:stCxn id="1076" idx="6"/>
          </p:cNvCxnSpPr>
          <p:nvPr/>
        </p:nvCxnSpPr>
        <p:spPr bwMode="auto">
          <a:xfrm flipV="1">
            <a:off x="9210850" y="2355305"/>
            <a:ext cx="385763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0" name="AutoShape 180"/>
          <p:cNvCxnSpPr>
            <a:cxnSpLocks noChangeShapeType="1"/>
            <a:stCxn id="1061" idx="6"/>
            <a:endCxn id="1203" idx="1"/>
          </p:cNvCxnSpPr>
          <p:nvPr/>
        </p:nvCxnSpPr>
        <p:spPr bwMode="auto">
          <a:xfrm>
            <a:off x="5623099" y="4811168"/>
            <a:ext cx="611188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1" name="AutoShape 181"/>
          <p:cNvCxnSpPr>
            <a:cxnSpLocks noChangeShapeType="1"/>
            <a:stCxn id="1062" idx="2"/>
            <a:endCxn id="1042" idx="7"/>
          </p:cNvCxnSpPr>
          <p:nvPr/>
        </p:nvCxnSpPr>
        <p:spPr bwMode="auto">
          <a:xfrm flipH="1" flipV="1">
            <a:off x="4946825" y="4719093"/>
            <a:ext cx="1428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2" name="AutoShape 182"/>
          <p:cNvCxnSpPr>
            <a:cxnSpLocks noChangeShapeType="1"/>
            <a:stCxn id="1262" idx="1"/>
            <a:endCxn id="1042" idx="1"/>
          </p:cNvCxnSpPr>
          <p:nvPr/>
        </p:nvCxnSpPr>
        <p:spPr bwMode="auto">
          <a:xfrm>
            <a:off x="4392788" y="4680992"/>
            <a:ext cx="230187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13" name="Oval 183"/>
          <p:cNvSpPr>
            <a:spLocks noChangeArrowheads="1"/>
          </p:cNvSpPr>
          <p:nvPr/>
        </p:nvSpPr>
        <p:spPr bwMode="auto">
          <a:xfrm>
            <a:off x="3340274" y="60684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4" name="Oval 184"/>
          <p:cNvSpPr>
            <a:spLocks noChangeArrowheads="1"/>
          </p:cNvSpPr>
          <p:nvPr/>
        </p:nvSpPr>
        <p:spPr bwMode="auto">
          <a:xfrm>
            <a:off x="3187874" y="59160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5" name="Oval 185"/>
          <p:cNvSpPr>
            <a:spLocks noChangeArrowheads="1"/>
          </p:cNvSpPr>
          <p:nvPr/>
        </p:nvSpPr>
        <p:spPr bwMode="auto">
          <a:xfrm>
            <a:off x="3568874" y="61446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" name="Oval 186"/>
          <p:cNvSpPr>
            <a:spLocks noChangeArrowheads="1"/>
          </p:cNvSpPr>
          <p:nvPr/>
        </p:nvSpPr>
        <p:spPr bwMode="auto">
          <a:xfrm>
            <a:off x="3721274" y="59922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" name="Oval 187"/>
          <p:cNvSpPr>
            <a:spLocks noChangeArrowheads="1"/>
          </p:cNvSpPr>
          <p:nvPr/>
        </p:nvSpPr>
        <p:spPr bwMode="auto">
          <a:xfrm>
            <a:off x="3492674" y="62970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8" name="Oval 188"/>
          <p:cNvSpPr>
            <a:spLocks noChangeArrowheads="1"/>
          </p:cNvSpPr>
          <p:nvPr/>
        </p:nvSpPr>
        <p:spPr bwMode="auto">
          <a:xfrm>
            <a:off x="3721274" y="622086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19" name="AutoShape 189"/>
          <p:cNvCxnSpPr>
            <a:cxnSpLocks noChangeShapeType="1"/>
            <a:stCxn id="1104" idx="3"/>
            <a:endCxn id="1113" idx="0"/>
          </p:cNvCxnSpPr>
          <p:nvPr/>
        </p:nvCxnSpPr>
        <p:spPr bwMode="auto">
          <a:xfrm flipH="1">
            <a:off x="3378375" y="5904955"/>
            <a:ext cx="49213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0" name="AutoShape 190"/>
          <p:cNvCxnSpPr>
            <a:cxnSpLocks noChangeShapeType="1"/>
            <a:stCxn id="1104" idx="4"/>
            <a:endCxn id="1117" idx="0"/>
          </p:cNvCxnSpPr>
          <p:nvPr/>
        </p:nvCxnSpPr>
        <p:spPr bwMode="auto">
          <a:xfrm>
            <a:off x="3454574" y="5916067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1" name="AutoShape 191"/>
          <p:cNvCxnSpPr>
            <a:cxnSpLocks noChangeShapeType="1"/>
            <a:stCxn id="1104" idx="5"/>
            <a:endCxn id="1115" idx="1"/>
          </p:cNvCxnSpPr>
          <p:nvPr/>
        </p:nvCxnSpPr>
        <p:spPr bwMode="auto">
          <a:xfrm>
            <a:off x="3481563" y="5904956"/>
            <a:ext cx="984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2" name="AutoShape 192"/>
          <p:cNvCxnSpPr>
            <a:cxnSpLocks noChangeShapeType="1"/>
            <a:stCxn id="1104" idx="6"/>
            <a:endCxn id="1118" idx="1"/>
          </p:cNvCxnSpPr>
          <p:nvPr/>
        </p:nvCxnSpPr>
        <p:spPr bwMode="auto">
          <a:xfrm>
            <a:off x="3492675" y="5877968"/>
            <a:ext cx="239713" cy="354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3" name="AutoShape 193"/>
          <p:cNvCxnSpPr>
            <a:cxnSpLocks noChangeShapeType="1"/>
            <a:stCxn id="1104" idx="7"/>
            <a:endCxn id="1116" idx="1"/>
          </p:cNvCxnSpPr>
          <p:nvPr/>
        </p:nvCxnSpPr>
        <p:spPr bwMode="auto">
          <a:xfrm>
            <a:off x="3481563" y="5850980"/>
            <a:ext cx="2508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030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37201"/>
              </p:ext>
            </p:extLst>
          </p:nvPr>
        </p:nvGraphicFramePr>
        <p:xfrm>
          <a:off x="4026074" y="5611267"/>
          <a:ext cx="53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lip" r:id="rId11" imgW="1352160" imgH="934200" progId="">
                  <p:embed/>
                </p:oleObj>
              </mc:Choice>
              <mc:Fallback>
                <p:oleObj name="Clip" r:id="rId11" imgW="1352160" imgH="934200" progId="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074" y="5611267"/>
                        <a:ext cx="533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4" name="AutoShape 195"/>
          <p:cNvCxnSpPr>
            <a:cxnSpLocks noChangeShapeType="1"/>
            <a:stCxn id="1116" idx="7"/>
          </p:cNvCxnSpPr>
          <p:nvPr/>
        </p:nvCxnSpPr>
        <p:spPr bwMode="auto">
          <a:xfrm flipV="1">
            <a:off x="3786362" y="5979568"/>
            <a:ext cx="506412" cy="23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5" name="Line 196"/>
          <p:cNvSpPr>
            <a:spLocks noChangeShapeType="1"/>
          </p:cNvSpPr>
          <p:nvPr/>
        </p:nvSpPr>
        <p:spPr bwMode="auto">
          <a:xfrm>
            <a:off x="3759374" y="553506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6" name="AutoShape 197"/>
          <p:cNvCxnSpPr>
            <a:cxnSpLocks noChangeShapeType="1"/>
            <a:stCxn id="1104" idx="7"/>
            <a:endCxn id="1125" idx="1"/>
          </p:cNvCxnSpPr>
          <p:nvPr/>
        </p:nvCxnSpPr>
        <p:spPr bwMode="auto">
          <a:xfrm>
            <a:off x="3481562" y="5850981"/>
            <a:ext cx="277812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" name="Text Box 198"/>
          <p:cNvSpPr txBox="1">
            <a:spLocks noChangeArrowheads="1"/>
          </p:cNvSpPr>
          <p:nvPr/>
        </p:nvSpPr>
        <p:spPr bwMode="auto">
          <a:xfrm>
            <a:off x="2711624" y="1556792"/>
            <a:ext cx="3651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integration of heterogeneous fixed and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mobile networks with varying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transmission characteristics</a:t>
            </a:r>
          </a:p>
        </p:txBody>
      </p:sp>
      <p:pic>
        <p:nvPicPr>
          <p:cNvPr id="1128" name="Picture 199" descr="j009358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9100" y="4779418"/>
            <a:ext cx="504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" name="Picture 200" descr="j02236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86837" y="1779043"/>
            <a:ext cx="2349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0" name="Group 201"/>
          <p:cNvGrpSpPr>
            <a:grpSpLocks/>
          </p:cNvGrpSpPr>
          <p:nvPr/>
        </p:nvGrpSpPr>
        <p:grpSpPr bwMode="auto">
          <a:xfrm rot="1964552">
            <a:off x="2208388" y="5306468"/>
            <a:ext cx="720725" cy="568325"/>
            <a:chOff x="249" y="2704"/>
            <a:chExt cx="454" cy="358"/>
          </a:xfrm>
        </p:grpSpPr>
        <p:sp>
          <p:nvSpPr>
            <p:cNvPr id="1149" name="Freeform 202"/>
            <p:cNvSpPr>
              <a:spLocks/>
            </p:cNvSpPr>
            <p:nvPr/>
          </p:nvSpPr>
          <p:spPr bwMode="auto">
            <a:xfrm>
              <a:off x="592" y="2873"/>
              <a:ext cx="36" cy="30"/>
            </a:xfrm>
            <a:custGeom>
              <a:avLst/>
              <a:gdLst>
                <a:gd name="T0" fmla="*/ 15 w 214"/>
                <a:gd name="T1" fmla="*/ 0 h 180"/>
                <a:gd name="T2" fmla="*/ 2 w 214"/>
                <a:gd name="T3" fmla="*/ 10 h 180"/>
                <a:gd name="T4" fmla="*/ 0 w 214"/>
                <a:gd name="T5" fmla="*/ 18 h 180"/>
                <a:gd name="T6" fmla="*/ 6 w 214"/>
                <a:gd name="T7" fmla="*/ 28 h 180"/>
                <a:gd name="T8" fmla="*/ 22 w 214"/>
                <a:gd name="T9" fmla="*/ 30 h 180"/>
                <a:gd name="T10" fmla="*/ 28 w 214"/>
                <a:gd name="T11" fmla="*/ 29 h 180"/>
                <a:gd name="T12" fmla="*/ 36 w 214"/>
                <a:gd name="T13" fmla="*/ 20 h 180"/>
                <a:gd name="T14" fmla="*/ 15 w 214"/>
                <a:gd name="T15" fmla="*/ 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180"/>
                <a:gd name="T26" fmla="*/ 214 w 214"/>
                <a:gd name="T27" fmla="*/ 180 h 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180">
                  <a:moveTo>
                    <a:pt x="89" y="0"/>
                  </a:moveTo>
                  <a:lnTo>
                    <a:pt x="14" y="59"/>
                  </a:lnTo>
                  <a:lnTo>
                    <a:pt x="0" y="106"/>
                  </a:lnTo>
                  <a:lnTo>
                    <a:pt x="33" y="169"/>
                  </a:lnTo>
                  <a:lnTo>
                    <a:pt x="131" y="180"/>
                  </a:lnTo>
                  <a:lnTo>
                    <a:pt x="164" y="173"/>
                  </a:lnTo>
                  <a:lnTo>
                    <a:pt x="214" y="12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203"/>
            <p:cNvSpPr>
              <a:spLocks/>
            </p:cNvSpPr>
            <p:nvPr/>
          </p:nvSpPr>
          <p:spPr bwMode="auto">
            <a:xfrm>
              <a:off x="540" y="2918"/>
              <a:ext cx="109" cy="93"/>
            </a:xfrm>
            <a:custGeom>
              <a:avLst/>
              <a:gdLst>
                <a:gd name="T0" fmla="*/ 109 w 653"/>
                <a:gd name="T1" fmla="*/ 0 h 555"/>
                <a:gd name="T2" fmla="*/ 100 w 653"/>
                <a:gd name="T3" fmla="*/ 52 h 555"/>
                <a:gd name="T4" fmla="*/ 92 w 653"/>
                <a:gd name="T5" fmla="*/ 75 h 555"/>
                <a:gd name="T6" fmla="*/ 77 w 653"/>
                <a:gd name="T7" fmla="*/ 87 h 555"/>
                <a:gd name="T8" fmla="*/ 62 w 653"/>
                <a:gd name="T9" fmla="*/ 93 h 555"/>
                <a:gd name="T10" fmla="*/ 62 w 653"/>
                <a:gd name="T11" fmla="*/ 93 h 555"/>
                <a:gd name="T12" fmla="*/ 61 w 653"/>
                <a:gd name="T13" fmla="*/ 93 h 555"/>
                <a:gd name="T14" fmla="*/ 59 w 653"/>
                <a:gd name="T15" fmla="*/ 93 h 555"/>
                <a:gd name="T16" fmla="*/ 57 w 653"/>
                <a:gd name="T17" fmla="*/ 93 h 555"/>
                <a:gd name="T18" fmla="*/ 54 w 653"/>
                <a:gd name="T19" fmla="*/ 93 h 555"/>
                <a:gd name="T20" fmla="*/ 52 w 653"/>
                <a:gd name="T21" fmla="*/ 93 h 555"/>
                <a:gd name="T22" fmla="*/ 50 w 653"/>
                <a:gd name="T23" fmla="*/ 93 h 555"/>
                <a:gd name="T24" fmla="*/ 48 w 653"/>
                <a:gd name="T25" fmla="*/ 93 h 555"/>
                <a:gd name="T26" fmla="*/ 47 w 653"/>
                <a:gd name="T27" fmla="*/ 93 h 555"/>
                <a:gd name="T28" fmla="*/ 45 w 653"/>
                <a:gd name="T29" fmla="*/ 93 h 555"/>
                <a:gd name="T30" fmla="*/ 42 w 653"/>
                <a:gd name="T31" fmla="*/ 93 h 555"/>
                <a:gd name="T32" fmla="*/ 39 w 653"/>
                <a:gd name="T33" fmla="*/ 92 h 555"/>
                <a:gd name="T34" fmla="*/ 35 w 653"/>
                <a:gd name="T35" fmla="*/ 92 h 555"/>
                <a:gd name="T36" fmla="*/ 31 w 653"/>
                <a:gd name="T37" fmla="*/ 92 h 555"/>
                <a:gd name="T38" fmla="*/ 27 w 653"/>
                <a:gd name="T39" fmla="*/ 92 h 555"/>
                <a:gd name="T40" fmla="*/ 23 w 653"/>
                <a:gd name="T41" fmla="*/ 91 h 555"/>
                <a:gd name="T42" fmla="*/ 18 w 653"/>
                <a:gd name="T43" fmla="*/ 91 h 555"/>
                <a:gd name="T44" fmla="*/ 14 w 653"/>
                <a:gd name="T45" fmla="*/ 91 h 555"/>
                <a:gd name="T46" fmla="*/ 11 w 653"/>
                <a:gd name="T47" fmla="*/ 90 h 555"/>
                <a:gd name="T48" fmla="*/ 7 w 653"/>
                <a:gd name="T49" fmla="*/ 90 h 555"/>
                <a:gd name="T50" fmla="*/ 4 w 653"/>
                <a:gd name="T51" fmla="*/ 90 h 555"/>
                <a:gd name="T52" fmla="*/ 2 w 653"/>
                <a:gd name="T53" fmla="*/ 90 h 555"/>
                <a:gd name="T54" fmla="*/ 1 w 653"/>
                <a:gd name="T55" fmla="*/ 90 h 555"/>
                <a:gd name="T56" fmla="*/ 0 w 653"/>
                <a:gd name="T57" fmla="*/ 90 h 555"/>
                <a:gd name="T58" fmla="*/ 0 w 653"/>
                <a:gd name="T59" fmla="*/ 80 h 555"/>
                <a:gd name="T60" fmla="*/ 1 w 653"/>
                <a:gd name="T61" fmla="*/ 80 h 555"/>
                <a:gd name="T62" fmla="*/ 3 w 653"/>
                <a:gd name="T63" fmla="*/ 78 h 555"/>
                <a:gd name="T64" fmla="*/ 7 w 653"/>
                <a:gd name="T65" fmla="*/ 75 h 555"/>
                <a:gd name="T66" fmla="*/ 11 w 653"/>
                <a:gd name="T67" fmla="*/ 72 h 555"/>
                <a:gd name="T68" fmla="*/ 15 w 653"/>
                <a:gd name="T69" fmla="*/ 70 h 555"/>
                <a:gd name="T70" fmla="*/ 19 w 653"/>
                <a:gd name="T71" fmla="*/ 67 h 555"/>
                <a:gd name="T72" fmla="*/ 21 w 653"/>
                <a:gd name="T73" fmla="*/ 65 h 555"/>
                <a:gd name="T74" fmla="*/ 23 w 653"/>
                <a:gd name="T75" fmla="*/ 64 h 555"/>
                <a:gd name="T76" fmla="*/ 25 w 653"/>
                <a:gd name="T77" fmla="*/ 63 h 555"/>
                <a:gd name="T78" fmla="*/ 28 w 653"/>
                <a:gd name="T79" fmla="*/ 61 h 555"/>
                <a:gd name="T80" fmla="*/ 32 w 653"/>
                <a:gd name="T81" fmla="*/ 59 h 555"/>
                <a:gd name="T82" fmla="*/ 37 w 653"/>
                <a:gd name="T83" fmla="*/ 56 h 555"/>
                <a:gd name="T84" fmla="*/ 41 w 653"/>
                <a:gd name="T85" fmla="*/ 54 h 555"/>
                <a:gd name="T86" fmla="*/ 45 w 653"/>
                <a:gd name="T87" fmla="*/ 52 h 555"/>
                <a:gd name="T88" fmla="*/ 48 w 653"/>
                <a:gd name="T89" fmla="*/ 51 h 555"/>
                <a:gd name="T90" fmla="*/ 49 w 653"/>
                <a:gd name="T91" fmla="*/ 50 h 555"/>
                <a:gd name="T92" fmla="*/ 80 w 653"/>
                <a:gd name="T93" fmla="*/ 44 h 555"/>
                <a:gd name="T94" fmla="*/ 95 w 653"/>
                <a:gd name="T95" fmla="*/ 30 h 555"/>
                <a:gd name="T96" fmla="*/ 99 w 653"/>
                <a:gd name="T97" fmla="*/ 20 h 555"/>
                <a:gd name="T98" fmla="*/ 104 w 653"/>
                <a:gd name="T99" fmla="*/ 9 h 555"/>
                <a:gd name="T100" fmla="*/ 109 w 653"/>
                <a:gd name="T101" fmla="*/ 0 h 5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3"/>
                <a:gd name="T154" fmla="*/ 0 h 555"/>
                <a:gd name="T155" fmla="*/ 653 w 653"/>
                <a:gd name="T156" fmla="*/ 555 h 5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3" h="555">
                  <a:moveTo>
                    <a:pt x="653" y="0"/>
                  </a:moveTo>
                  <a:lnTo>
                    <a:pt x="601" y="308"/>
                  </a:lnTo>
                  <a:lnTo>
                    <a:pt x="549" y="446"/>
                  </a:lnTo>
                  <a:lnTo>
                    <a:pt x="464" y="521"/>
                  </a:lnTo>
                  <a:lnTo>
                    <a:pt x="374" y="555"/>
                  </a:lnTo>
                  <a:lnTo>
                    <a:pt x="372" y="555"/>
                  </a:lnTo>
                  <a:lnTo>
                    <a:pt x="363" y="555"/>
                  </a:lnTo>
                  <a:lnTo>
                    <a:pt x="353" y="555"/>
                  </a:lnTo>
                  <a:lnTo>
                    <a:pt x="340" y="555"/>
                  </a:lnTo>
                  <a:lnTo>
                    <a:pt x="326" y="555"/>
                  </a:lnTo>
                  <a:lnTo>
                    <a:pt x="312" y="555"/>
                  </a:lnTo>
                  <a:lnTo>
                    <a:pt x="300" y="555"/>
                  </a:lnTo>
                  <a:lnTo>
                    <a:pt x="289" y="555"/>
                  </a:lnTo>
                  <a:lnTo>
                    <a:pt x="282" y="555"/>
                  </a:lnTo>
                  <a:lnTo>
                    <a:pt x="269" y="554"/>
                  </a:lnTo>
                  <a:lnTo>
                    <a:pt x="253" y="553"/>
                  </a:lnTo>
                  <a:lnTo>
                    <a:pt x="234" y="552"/>
                  </a:lnTo>
                  <a:lnTo>
                    <a:pt x="211" y="551"/>
                  </a:lnTo>
                  <a:lnTo>
                    <a:pt x="187" y="549"/>
                  </a:lnTo>
                  <a:lnTo>
                    <a:pt x="162" y="547"/>
                  </a:lnTo>
                  <a:lnTo>
                    <a:pt x="136" y="545"/>
                  </a:lnTo>
                  <a:lnTo>
                    <a:pt x="109" y="544"/>
                  </a:lnTo>
                  <a:lnTo>
                    <a:pt x="85" y="541"/>
                  </a:lnTo>
                  <a:lnTo>
                    <a:pt x="63" y="540"/>
                  </a:lnTo>
                  <a:lnTo>
                    <a:pt x="42" y="539"/>
                  </a:lnTo>
                  <a:lnTo>
                    <a:pt x="25" y="538"/>
                  </a:lnTo>
                  <a:lnTo>
                    <a:pt x="12" y="537"/>
                  </a:lnTo>
                  <a:lnTo>
                    <a:pt x="4" y="535"/>
                  </a:lnTo>
                  <a:lnTo>
                    <a:pt x="0" y="535"/>
                  </a:lnTo>
                  <a:lnTo>
                    <a:pt x="0" y="478"/>
                  </a:lnTo>
                  <a:lnTo>
                    <a:pt x="6" y="475"/>
                  </a:lnTo>
                  <a:lnTo>
                    <a:pt x="20" y="465"/>
                  </a:lnTo>
                  <a:lnTo>
                    <a:pt x="40" y="449"/>
                  </a:lnTo>
                  <a:lnTo>
                    <a:pt x="64" y="432"/>
                  </a:lnTo>
                  <a:lnTo>
                    <a:pt x="87" y="415"/>
                  </a:lnTo>
                  <a:lnTo>
                    <a:pt x="111" y="399"/>
                  </a:lnTo>
                  <a:lnTo>
                    <a:pt x="127" y="387"/>
                  </a:lnTo>
                  <a:lnTo>
                    <a:pt x="137" y="380"/>
                  </a:lnTo>
                  <a:lnTo>
                    <a:pt x="148" y="373"/>
                  </a:lnTo>
                  <a:lnTo>
                    <a:pt x="167" y="362"/>
                  </a:lnTo>
                  <a:lnTo>
                    <a:pt x="193" y="350"/>
                  </a:lnTo>
                  <a:lnTo>
                    <a:pt x="221" y="336"/>
                  </a:lnTo>
                  <a:lnTo>
                    <a:pt x="247" y="322"/>
                  </a:lnTo>
                  <a:lnTo>
                    <a:pt x="272" y="310"/>
                  </a:lnTo>
                  <a:lnTo>
                    <a:pt x="288" y="302"/>
                  </a:lnTo>
                  <a:lnTo>
                    <a:pt x="294" y="298"/>
                  </a:lnTo>
                  <a:lnTo>
                    <a:pt x="479" y="265"/>
                  </a:lnTo>
                  <a:lnTo>
                    <a:pt x="569" y="180"/>
                  </a:lnTo>
                  <a:lnTo>
                    <a:pt x="592" y="118"/>
                  </a:lnTo>
                  <a:lnTo>
                    <a:pt x="621" y="5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204"/>
            <p:cNvSpPr>
              <a:spLocks/>
            </p:cNvSpPr>
            <p:nvPr/>
          </p:nvSpPr>
          <p:spPr bwMode="auto">
            <a:xfrm>
              <a:off x="407" y="2704"/>
              <a:ext cx="263" cy="298"/>
            </a:xfrm>
            <a:custGeom>
              <a:avLst/>
              <a:gdLst>
                <a:gd name="T0" fmla="*/ 1 w 1576"/>
                <a:gd name="T1" fmla="*/ 278 h 1788"/>
                <a:gd name="T2" fmla="*/ 3 w 1576"/>
                <a:gd name="T3" fmla="*/ 262 h 1788"/>
                <a:gd name="T4" fmla="*/ 12 w 1576"/>
                <a:gd name="T5" fmla="*/ 188 h 1788"/>
                <a:gd name="T6" fmla="*/ 33 w 1576"/>
                <a:gd name="T7" fmla="*/ 159 h 1788"/>
                <a:gd name="T8" fmla="*/ 25 w 1576"/>
                <a:gd name="T9" fmla="*/ 140 h 1788"/>
                <a:gd name="T10" fmla="*/ 24 w 1576"/>
                <a:gd name="T11" fmla="*/ 139 h 1788"/>
                <a:gd name="T12" fmla="*/ 22 w 1576"/>
                <a:gd name="T13" fmla="*/ 140 h 1788"/>
                <a:gd name="T14" fmla="*/ 19 w 1576"/>
                <a:gd name="T15" fmla="*/ 141 h 1788"/>
                <a:gd name="T16" fmla="*/ 17 w 1576"/>
                <a:gd name="T17" fmla="*/ 142 h 1788"/>
                <a:gd name="T18" fmla="*/ 16 w 1576"/>
                <a:gd name="T19" fmla="*/ 142 h 1788"/>
                <a:gd name="T20" fmla="*/ 15 w 1576"/>
                <a:gd name="T21" fmla="*/ 142 h 1788"/>
                <a:gd name="T22" fmla="*/ 16 w 1576"/>
                <a:gd name="T23" fmla="*/ 136 h 1788"/>
                <a:gd name="T24" fmla="*/ 18 w 1576"/>
                <a:gd name="T25" fmla="*/ 124 h 1788"/>
                <a:gd name="T26" fmla="*/ 21 w 1576"/>
                <a:gd name="T27" fmla="*/ 111 h 1788"/>
                <a:gd name="T28" fmla="*/ 22 w 1576"/>
                <a:gd name="T29" fmla="*/ 104 h 1788"/>
                <a:gd name="T30" fmla="*/ 23 w 1576"/>
                <a:gd name="T31" fmla="*/ 92 h 1788"/>
                <a:gd name="T32" fmla="*/ 26 w 1576"/>
                <a:gd name="T33" fmla="*/ 67 h 1788"/>
                <a:gd name="T34" fmla="*/ 29 w 1576"/>
                <a:gd name="T35" fmla="*/ 42 h 1788"/>
                <a:gd name="T36" fmla="*/ 31 w 1576"/>
                <a:gd name="T37" fmla="*/ 31 h 1788"/>
                <a:gd name="T38" fmla="*/ 46 w 1576"/>
                <a:gd name="T39" fmla="*/ 4 h 1788"/>
                <a:gd name="T40" fmla="*/ 102 w 1576"/>
                <a:gd name="T41" fmla="*/ 4 h 1788"/>
                <a:gd name="T42" fmla="*/ 250 w 1576"/>
                <a:gd name="T43" fmla="*/ 19 h 1788"/>
                <a:gd name="T44" fmla="*/ 263 w 1576"/>
                <a:gd name="T45" fmla="*/ 46 h 1788"/>
                <a:gd name="T46" fmla="*/ 245 w 1576"/>
                <a:gd name="T47" fmla="*/ 179 h 1788"/>
                <a:gd name="T48" fmla="*/ 225 w 1576"/>
                <a:gd name="T49" fmla="*/ 168 h 1788"/>
                <a:gd name="T50" fmla="*/ 205 w 1576"/>
                <a:gd name="T51" fmla="*/ 152 h 1788"/>
                <a:gd name="T52" fmla="*/ 192 w 1576"/>
                <a:gd name="T53" fmla="*/ 142 h 1788"/>
                <a:gd name="T54" fmla="*/ 162 w 1576"/>
                <a:gd name="T55" fmla="*/ 132 h 1788"/>
                <a:gd name="T56" fmla="*/ 170 w 1576"/>
                <a:gd name="T57" fmla="*/ 158 h 1788"/>
                <a:gd name="T58" fmla="*/ 162 w 1576"/>
                <a:gd name="T59" fmla="*/ 170 h 1788"/>
                <a:gd name="T60" fmla="*/ 136 w 1576"/>
                <a:gd name="T61" fmla="*/ 171 h 1788"/>
                <a:gd name="T62" fmla="*/ 115 w 1576"/>
                <a:gd name="T63" fmla="*/ 221 h 1788"/>
                <a:gd name="T64" fmla="*/ 83 w 1576"/>
                <a:gd name="T65" fmla="*/ 266 h 1788"/>
                <a:gd name="T66" fmla="*/ 58 w 1576"/>
                <a:gd name="T67" fmla="*/ 287 h 1788"/>
                <a:gd name="T68" fmla="*/ 31 w 1576"/>
                <a:gd name="T69" fmla="*/ 296 h 1788"/>
                <a:gd name="T70" fmla="*/ 6 w 1576"/>
                <a:gd name="T71" fmla="*/ 287 h 17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76"/>
                <a:gd name="T109" fmla="*/ 0 h 1788"/>
                <a:gd name="T110" fmla="*/ 1576 w 1576"/>
                <a:gd name="T111" fmla="*/ 1788 h 17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76" h="1788">
                  <a:moveTo>
                    <a:pt x="33" y="1722"/>
                  </a:moveTo>
                  <a:lnTo>
                    <a:pt x="4" y="1669"/>
                  </a:lnTo>
                  <a:lnTo>
                    <a:pt x="0" y="1608"/>
                  </a:lnTo>
                  <a:lnTo>
                    <a:pt x="15" y="1569"/>
                  </a:lnTo>
                  <a:lnTo>
                    <a:pt x="76" y="1204"/>
                  </a:lnTo>
                  <a:lnTo>
                    <a:pt x="72" y="1128"/>
                  </a:lnTo>
                  <a:lnTo>
                    <a:pt x="156" y="1033"/>
                  </a:lnTo>
                  <a:lnTo>
                    <a:pt x="195" y="954"/>
                  </a:lnTo>
                  <a:lnTo>
                    <a:pt x="185" y="868"/>
                  </a:lnTo>
                  <a:lnTo>
                    <a:pt x="152" y="840"/>
                  </a:lnTo>
                  <a:lnTo>
                    <a:pt x="151" y="839"/>
                  </a:lnTo>
                  <a:lnTo>
                    <a:pt x="146" y="835"/>
                  </a:lnTo>
                  <a:lnTo>
                    <a:pt x="138" y="835"/>
                  </a:lnTo>
                  <a:lnTo>
                    <a:pt x="129" y="840"/>
                  </a:lnTo>
                  <a:lnTo>
                    <a:pt x="123" y="843"/>
                  </a:lnTo>
                  <a:lnTo>
                    <a:pt x="116" y="846"/>
                  </a:lnTo>
                  <a:lnTo>
                    <a:pt x="110" y="848"/>
                  </a:lnTo>
                  <a:lnTo>
                    <a:pt x="104" y="849"/>
                  </a:lnTo>
                  <a:lnTo>
                    <a:pt x="98" y="849"/>
                  </a:lnTo>
                  <a:lnTo>
                    <a:pt x="94" y="849"/>
                  </a:lnTo>
                  <a:lnTo>
                    <a:pt x="91" y="849"/>
                  </a:lnTo>
                  <a:lnTo>
                    <a:pt x="90" y="849"/>
                  </a:lnTo>
                  <a:lnTo>
                    <a:pt x="91" y="840"/>
                  </a:lnTo>
                  <a:lnTo>
                    <a:pt x="96" y="817"/>
                  </a:lnTo>
                  <a:lnTo>
                    <a:pt x="102" y="782"/>
                  </a:lnTo>
                  <a:lnTo>
                    <a:pt x="110" y="742"/>
                  </a:lnTo>
                  <a:lnTo>
                    <a:pt x="117" y="703"/>
                  </a:lnTo>
                  <a:lnTo>
                    <a:pt x="123" y="667"/>
                  </a:lnTo>
                  <a:lnTo>
                    <a:pt x="127" y="640"/>
                  </a:lnTo>
                  <a:lnTo>
                    <a:pt x="129" y="626"/>
                  </a:lnTo>
                  <a:lnTo>
                    <a:pt x="131" y="603"/>
                  </a:lnTo>
                  <a:lnTo>
                    <a:pt x="138" y="552"/>
                  </a:lnTo>
                  <a:lnTo>
                    <a:pt x="147" y="480"/>
                  </a:lnTo>
                  <a:lnTo>
                    <a:pt x="158" y="400"/>
                  </a:lnTo>
                  <a:lnTo>
                    <a:pt x="167" y="321"/>
                  </a:lnTo>
                  <a:lnTo>
                    <a:pt x="176" y="252"/>
                  </a:lnTo>
                  <a:lnTo>
                    <a:pt x="183" y="203"/>
                  </a:lnTo>
                  <a:lnTo>
                    <a:pt x="185" y="185"/>
                  </a:lnTo>
                  <a:lnTo>
                    <a:pt x="213" y="71"/>
                  </a:lnTo>
                  <a:lnTo>
                    <a:pt x="275" y="23"/>
                  </a:lnTo>
                  <a:lnTo>
                    <a:pt x="417" y="0"/>
                  </a:lnTo>
                  <a:lnTo>
                    <a:pt x="610" y="23"/>
                  </a:lnTo>
                  <a:lnTo>
                    <a:pt x="1411" y="80"/>
                  </a:lnTo>
                  <a:lnTo>
                    <a:pt x="1501" y="114"/>
                  </a:lnTo>
                  <a:lnTo>
                    <a:pt x="1576" y="166"/>
                  </a:lnTo>
                  <a:lnTo>
                    <a:pt x="1576" y="275"/>
                  </a:lnTo>
                  <a:lnTo>
                    <a:pt x="1558" y="417"/>
                  </a:lnTo>
                  <a:lnTo>
                    <a:pt x="1467" y="1076"/>
                  </a:lnTo>
                  <a:lnTo>
                    <a:pt x="1453" y="1100"/>
                  </a:lnTo>
                  <a:lnTo>
                    <a:pt x="1349" y="1011"/>
                  </a:lnTo>
                  <a:lnTo>
                    <a:pt x="1290" y="935"/>
                  </a:lnTo>
                  <a:lnTo>
                    <a:pt x="1231" y="911"/>
                  </a:lnTo>
                  <a:lnTo>
                    <a:pt x="1214" y="868"/>
                  </a:lnTo>
                  <a:lnTo>
                    <a:pt x="1151" y="854"/>
                  </a:lnTo>
                  <a:lnTo>
                    <a:pt x="1087" y="868"/>
                  </a:lnTo>
                  <a:lnTo>
                    <a:pt x="971" y="792"/>
                  </a:lnTo>
                  <a:lnTo>
                    <a:pt x="1060" y="915"/>
                  </a:lnTo>
                  <a:lnTo>
                    <a:pt x="1017" y="949"/>
                  </a:lnTo>
                  <a:lnTo>
                    <a:pt x="976" y="958"/>
                  </a:lnTo>
                  <a:lnTo>
                    <a:pt x="971" y="1020"/>
                  </a:lnTo>
                  <a:lnTo>
                    <a:pt x="883" y="1006"/>
                  </a:lnTo>
                  <a:lnTo>
                    <a:pt x="814" y="1025"/>
                  </a:lnTo>
                  <a:lnTo>
                    <a:pt x="644" y="1233"/>
                  </a:lnTo>
                  <a:lnTo>
                    <a:pt x="687" y="1328"/>
                  </a:lnTo>
                  <a:lnTo>
                    <a:pt x="553" y="1522"/>
                  </a:lnTo>
                  <a:lnTo>
                    <a:pt x="496" y="1597"/>
                  </a:lnTo>
                  <a:lnTo>
                    <a:pt x="422" y="1640"/>
                  </a:lnTo>
                  <a:lnTo>
                    <a:pt x="346" y="1722"/>
                  </a:lnTo>
                  <a:lnTo>
                    <a:pt x="327" y="1788"/>
                  </a:lnTo>
                  <a:lnTo>
                    <a:pt x="185" y="1773"/>
                  </a:lnTo>
                  <a:lnTo>
                    <a:pt x="66" y="1750"/>
                  </a:lnTo>
                  <a:lnTo>
                    <a:pt x="33" y="1722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205"/>
            <p:cNvSpPr>
              <a:spLocks/>
            </p:cNvSpPr>
            <p:nvPr/>
          </p:nvSpPr>
          <p:spPr bwMode="auto">
            <a:xfrm>
              <a:off x="443" y="2735"/>
              <a:ext cx="179" cy="227"/>
            </a:xfrm>
            <a:custGeom>
              <a:avLst/>
              <a:gdLst>
                <a:gd name="T0" fmla="*/ 167 w 1075"/>
                <a:gd name="T1" fmla="*/ 114 h 1360"/>
                <a:gd name="T2" fmla="*/ 179 w 1075"/>
                <a:gd name="T3" fmla="*/ 27 h 1360"/>
                <a:gd name="T4" fmla="*/ 177 w 1075"/>
                <a:gd name="T5" fmla="*/ 17 h 1360"/>
                <a:gd name="T6" fmla="*/ 172 w 1075"/>
                <a:gd name="T7" fmla="*/ 10 h 1360"/>
                <a:gd name="T8" fmla="*/ 161 w 1075"/>
                <a:gd name="T9" fmla="*/ 6 h 1360"/>
                <a:gd name="T10" fmla="*/ 38 w 1075"/>
                <a:gd name="T11" fmla="*/ 0 h 1360"/>
                <a:gd name="T12" fmla="*/ 31 w 1075"/>
                <a:gd name="T13" fmla="*/ 7 h 1360"/>
                <a:gd name="T14" fmla="*/ 28 w 1075"/>
                <a:gd name="T15" fmla="*/ 13 h 1360"/>
                <a:gd name="T16" fmla="*/ 0 w 1075"/>
                <a:gd name="T17" fmla="*/ 206 h 1360"/>
                <a:gd name="T18" fmla="*/ 8 w 1075"/>
                <a:gd name="T19" fmla="*/ 218 h 1360"/>
                <a:gd name="T20" fmla="*/ 16 w 1075"/>
                <a:gd name="T21" fmla="*/ 224 h 1360"/>
                <a:gd name="T22" fmla="*/ 54 w 1075"/>
                <a:gd name="T23" fmla="*/ 227 h 1360"/>
                <a:gd name="T24" fmla="*/ 62 w 1075"/>
                <a:gd name="T25" fmla="*/ 216 h 1360"/>
                <a:gd name="T26" fmla="*/ 73 w 1075"/>
                <a:gd name="T27" fmla="*/ 199 h 1360"/>
                <a:gd name="T28" fmla="*/ 89 w 1075"/>
                <a:gd name="T29" fmla="*/ 170 h 1360"/>
                <a:gd name="T30" fmla="*/ 101 w 1075"/>
                <a:gd name="T31" fmla="*/ 163 h 1360"/>
                <a:gd name="T32" fmla="*/ 101 w 1075"/>
                <a:gd name="T33" fmla="*/ 155 h 1360"/>
                <a:gd name="T34" fmla="*/ 110 w 1075"/>
                <a:gd name="T35" fmla="*/ 150 h 1360"/>
                <a:gd name="T36" fmla="*/ 114 w 1075"/>
                <a:gd name="T37" fmla="*/ 152 h 1360"/>
                <a:gd name="T38" fmla="*/ 113 w 1075"/>
                <a:gd name="T39" fmla="*/ 140 h 1360"/>
                <a:gd name="T40" fmla="*/ 115 w 1075"/>
                <a:gd name="T41" fmla="*/ 139 h 1360"/>
                <a:gd name="T42" fmla="*/ 124 w 1075"/>
                <a:gd name="T43" fmla="*/ 139 h 1360"/>
                <a:gd name="T44" fmla="*/ 127 w 1075"/>
                <a:gd name="T45" fmla="*/ 133 h 1360"/>
                <a:gd name="T46" fmla="*/ 132 w 1075"/>
                <a:gd name="T47" fmla="*/ 130 h 1360"/>
                <a:gd name="T48" fmla="*/ 132 w 1075"/>
                <a:gd name="T49" fmla="*/ 130 h 1360"/>
                <a:gd name="T50" fmla="*/ 139 w 1075"/>
                <a:gd name="T51" fmla="*/ 122 h 1360"/>
                <a:gd name="T52" fmla="*/ 124 w 1075"/>
                <a:gd name="T53" fmla="*/ 101 h 1360"/>
                <a:gd name="T54" fmla="*/ 144 w 1075"/>
                <a:gd name="T55" fmla="*/ 116 h 1360"/>
                <a:gd name="T56" fmla="*/ 154 w 1075"/>
                <a:gd name="T57" fmla="*/ 108 h 1360"/>
                <a:gd name="T58" fmla="*/ 162 w 1075"/>
                <a:gd name="T59" fmla="*/ 112 h 1360"/>
                <a:gd name="T60" fmla="*/ 167 w 1075"/>
                <a:gd name="T61" fmla="*/ 114 h 1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5"/>
                <a:gd name="T94" fmla="*/ 0 h 1360"/>
                <a:gd name="T95" fmla="*/ 1075 w 1075"/>
                <a:gd name="T96" fmla="*/ 1360 h 13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5" h="1360">
                  <a:moveTo>
                    <a:pt x="1001" y="683"/>
                  </a:moveTo>
                  <a:lnTo>
                    <a:pt x="1075" y="161"/>
                  </a:lnTo>
                  <a:lnTo>
                    <a:pt x="1061" y="104"/>
                  </a:lnTo>
                  <a:lnTo>
                    <a:pt x="1032" y="57"/>
                  </a:lnTo>
                  <a:lnTo>
                    <a:pt x="966" y="38"/>
                  </a:lnTo>
                  <a:lnTo>
                    <a:pt x="227" y="0"/>
                  </a:lnTo>
                  <a:lnTo>
                    <a:pt x="185" y="43"/>
                  </a:lnTo>
                  <a:lnTo>
                    <a:pt x="171" y="76"/>
                  </a:lnTo>
                  <a:lnTo>
                    <a:pt x="0" y="1232"/>
                  </a:lnTo>
                  <a:lnTo>
                    <a:pt x="48" y="1309"/>
                  </a:lnTo>
                  <a:lnTo>
                    <a:pt x="95" y="1341"/>
                  </a:lnTo>
                  <a:lnTo>
                    <a:pt x="322" y="1360"/>
                  </a:lnTo>
                  <a:lnTo>
                    <a:pt x="374" y="1294"/>
                  </a:lnTo>
                  <a:lnTo>
                    <a:pt x="440" y="1194"/>
                  </a:lnTo>
                  <a:lnTo>
                    <a:pt x="535" y="1019"/>
                  </a:lnTo>
                  <a:lnTo>
                    <a:pt x="604" y="979"/>
                  </a:lnTo>
                  <a:lnTo>
                    <a:pt x="606" y="929"/>
                  </a:lnTo>
                  <a:lnTo>
                    <a:pt x="658" y="900"/>
                  </a:lnTo>
                  <a:lnTo>
                    <a:pt x="684" y="909"/>
                  </a:lnTo>
                  <a:lnTo>
                    <a:pt x="679" y="840"/>
                  </a:lnTo>
                  <a:lnTo>
                    <a:pt x="691" y="830"/>
                  </a:lnTo>
                  <a:lnTo>
                    <a:pt x="743" y="830"/>
                  </a:lnTo>
                  <a:lnTo>
                    <a:pt x="763" y="797"/>
                  </a:lnTo>
                  <a:lnTo>
                    <a:pt x="793" y="778"/>
                  </a:lnTo>
                  <a:lnTo>
                    <a:pt x="833" y="728"/>
                  </a:lnTo>
                  <a:lnTo>
                    <a:pt x="743" y="607"/>
                  </a:lnTo>
                  <a:lnTo>
                    <a:pt x="867" y="693"/>
                  </a:lnTo>
                  <a:lnTo>
                    <a:pt x="927" y="650"/>
                  </a:lnTo>
                  <a:lnTo>
                    <a:pt x="975" y="669"/>
                  </a:lnTo>
                  <a:lnTo>
                    <a:pt x="1001" y="683"/>
                  </a:lnTo>
                  <a:close/>
                </a:path>
              </a:pathLst>
            </a:custGeom>
            <a:solidFill>
              <a:srgbClr val="9B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206"/>
            <p:cNvSpPr>
              <a:spLocks/>
            </p:cNvSpPr>
            <p:nvPr/>
          </p:nvSpPr>
          <p:spPr bwMode="auto">
            <a:xfrm>
              <a:off x="249" y="2954"/>
              <a:ext cx="89" cy="106"/>
            </a:xfrm>
            <a:custGeom>
              <a:avLst/>
              <a:gdLst>
                <a:gd name="T0" fmla="*/ 17 w 531"/>
                <a:gd name="T1" fmla="*/ 12 h 640"/>
                <a:gd name="T2" fmla="*/ 56 w 531"/>
                <a:gd name="T3" fmla="*/ 0 h 640"/>
                <a:gd name="T4" fmla="*/ 60 w 531"/>
                <a:gd name="T5" fmla="*/ 4 h 640"/>
                <a:gd name="T6" fmla="*/ 65 w 531"/>
                <a:gd name="T7" fmla="*/ 8 h 640"/>
                <a:gd name="T8" fmla="*/ 70 w 531"/>
                <a:gd name="T9" fmla="*/ 12 h 640"/>
                <a:gd name="T10" fmla="*/ 72 w 531"/>
                <a:gd name="T11" fmla="*/ 16 h 640"/>
                <a:gd name="T12" fmla="*/ 76 w 531"/>
                <a:gd name="T13" fmla="*/ 24 h 640"/>
                <a:gd name="T14" fmla="*/ 81 w 531"/>
                <a:gd name="T15" fmla="*/ 34 h 640"/>
                <a:gd name="T16" fmla="*/ 85 w 531"/>
                <a:gd name="T17" fmla="*/ 41 h 640"/>
                <a:gd name="T18" fmla="*/ 88 w 531"/>
                <a:gd name="T19" fmla="*/ 57 h 640"/>
                <a:gd name="T20" fmla="*/ 65 w 531"/>
                <a:gd name="T21" fmla="*/ 82 h 640"/>
                <a:gd name="T22" fmla="*/ 33 w 531"/>
                <a:gd name="T23" fmla="*/ 105 h 640"/>
                <a:gd name="T24" fmla="*/ 37 w 531"/>
                <a:gd name="T25" fmla="*/ 101 h 640"/>
                <a:gd name="T26" fmla="*/ 44 w 531"/>
                <a:gd name="T27" fmla="*/ 95 h 640"/>
                <a:gd name="T28" fmla="*/ 49 w 531"/>
                <a:gd name="T29" fmla="*/ 90 h 640"/>
                <a:gd name="T30" fmla="*/ 51 w 531"/>
                <a:gd name="T31" fmla="*/ 87 h 640"/>
                <a:gd name="T32" fmla="*/ 57 w 531"/>
                <a:gd name="T33" fmla="*/ 82 h 640"/>
                <a:gd name="T34" fmla="*/ 63 w 531"/>
                <a:gd name="T35" fmla="*/ 76 h 640"/>
                <a:gd name="T36" fmla="*/ 68 w 531"/>
                <a:gd name="T37" fmla="*/ 72 h 640"/>
                <a:gd name="T38" fmla="*/ 83 w 531"/>
                <a:gd name="T39" fmla="*/ 62 h 640"/>
                <a:gd name="T40" fmla="*/ 81 w 531"/>
                <a:gd name="T41" fmla="*/ 54 h 640"/>
                <a:gd name="T42" fmla="*/ 80 w 531"/>
                <a:gd name="T43" fmla="*/ 45 h 640"/>
                <a:gd name="T44" fmla="*/ 78 w 531"/>
                <a:gd name="T45" fmla="*/ 40 h 640"/>
                <a:gd name="T46" fmla="*/ 74 w 531"/>
                <a:gd name="T47" fmla="*/ 33 h 640"/>
                <a:gd name="T48" fmla="*/ 70 w 531"/>
                <a:gd name="T49" fmla="*/ 27 h 640"/>
                <a:gd name="T50" fmla="*/ 68 w 531"/>
                <a:gd name="T51" fmla="*/ 24 h 640"/>
                <a:gd name="T52" fmla="*/ 54 w 531"/>
                <a:gd name="T53" fmla="*/ 6 h 640"/>
                <a:gd name="T54" fmla="*/ 51 w 531"/>
                <a:gd name="T55" fmla="*/ 7 h 640"/>
                <a:gd name="T56" fmla="*/ 46 w 531"/>
                <a:gd name="T57" fmla="*/ 9 h 640"/>
                <a:gd name="T58" fmla="*/ 41 w 531"/>
                <a:gd name="T59" fmla="*/ 10 h 640"/>
                <a:gd name="T60" fmla="*/ 38 w 531"/>
                <a:gd name="T61" fmla="*/ 11 h 640"/>
                <a:gd name="T62" fmla="*/ 30 w 531"/>
                <a:gd name="T63" fmla="*/ 13 h 640"/>
                <a:gd name="T64" fmla="*/ 20 w 531"/>
                <a:gd name="T65" fmla="*/ 15 h 640"/>
                <a:gd name="T66" fmla="*/ 14 w 531"/>
                <a:gd name="T67" fmla="*/ 17 h 640"/>
                <a:gd name="T68" fmla="*/ 0 w 531"/>
                <a:gd name="T69" fmla="*/ 19 h 6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1"/>
                <a:gd name="T106" fmla="*/ 0 h 640"/>
                <a:gd name="T107" fmla="*/ 531 w 531"/>
                <a:gd name="T108" fmla="*/ 640 h 6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1" h="640">
                  <a:moveTo>
                    <a:pt x="0" y="113"/>
                  </a:moveTo>
                  <a:lnTo>
                    <a:pt x="100" y="7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45" y="10"/>
                  </a:lnTo>
                  <a:lnTo>
                    <a:pt x="358" y="22"/>
                  </a:lnTo>
                  <a:lnTo>
                    <a:pt x="374" y="34"/>
                  </a:lnTo>
                  <a:lnTo>
                    <a:pt x="390" y="50"/>
                  </a:lnTo>
                  <a:lnTo>
                    <a:pt x="404" y="63"/>
                  </a:lnTo>
                  <a:lnTo>
                    <a:pt x="415" y="75"/>
                  </a:lnTo>
                  <a:lnTo>
                    <a:pt x="422" y="84"/>
                  </a:lnTo>
                  <a:lnTo>
                    <a:pt x="429" y="97"/>
                  </a:lnTo>
                  <a:lnTo>
                    <a:pt x="441" y="118"/>
                  </a:lnTo>
                  <a:lnTo>
                    <a:pt x="455" y="145"/>
                  </a:lnTo>
                  <a:lnTo>
                    <a:pt x="471" y="174"/>
                  </a:lnTo>
                  <a:lnTo>
                    <a:pt x="486" y="203"/>
                  </a:lnTo>
                  <a:lnTo>
                    <a:pt x="500" y="227"/>
                  </a:lnTo>
                  <a:lnTo>
                    <a:pt x="509" y="245"/>
                  </a:lnTo>
                  <a:lnTo>
                    <a:pt x="513" y="251"/>
                  </a:lnTo>
                  <a:lnTo>
                    <a:pt x="527" y="346"/>
                  </a:lnTo>
                  <a:lnTo>
                    <a:pt x="531" y="393"/>
                  </a:lnTo>
                  <a:lnTo>
                    <a:pt x="389" y="497"/>
                  </a:lnTo>
                  <a:lnTo>
                    <a:pt x="190" y="640"/>
                  </a:lnTo>
                  <a:lnTo>
                    <a:pt x="195" y="636"/>
                  </a:lnTo>
                  <a:lnTo>
                    <a:pt x="207" y="626"/>
                  </a:lnTo>
                  <a:lnTo>
                    <a:pt x="223" y="611"/>
                  </a:lnTo>
                  <a:lnTo>
                    <a:pt x="241" y="592"/>
                  </a:lnTo>
                  <a:lnTo>
                    <a:pt x="261" y="575"/>
                  </a:lnTo>
                  <a:lnTo>
                    <a:pt x="278" y="557"/>
                  </a:lnTo>
                  <a:lnTo>
                    <a:pt x="292" y="543"/>
                  </a:lnTo>
                  <a:lnTo>
                    <a:pt x="299" y="535"/>
                  </a:lnTo>
                  <a:lnTo>
                    <a:pt x="306" y="527"/>
                  </a:lnTo>
                  <a:lnTo>
                    <a:pt x="320" y="513"/>
                  </a:lnTo>
                  <a:lnTo>
                    <a:pt x="338" y="496"/>
                  </a:lnTo>
                  <a:lnTo>
                    <a:pt x="357" y="477"/>
                  </a:lnTo>
                  <a:lnTo>
                    <a:pt x="376" y="460"/>
                  </a:lnTo>
                  <a:lnTo>
                    <a:pt x="392" y="445"/>
                  </a:lnTo>
                  <a:lnTo>
                    <a:pt x="404" y="434"/>
                  </a:lnTo>
                  <a:lnTo>
                    <a:pt x="408" y="431"/>
                  </a:lnTo>
                  <a:lnTo>
                    <a:pt x="493" y="374"/>
                  </a:lnTo>
                  <a:lnTo>
                    <a:pt x="491" y="360"/>
                  </a:lnTo>
                  <a:lnTo>
                    <a:pt x="486" y="328"/>
                  </a:lnTo>
                  <a:lnTo>
                    <a:pt x="481" y="294"/>
                  </a:lnTo>
                  <a:lnTo>
                    <a:pt x="479" y="269"/>
                  </a:lnTo>
                  <a:lnTo>
                    <a:pt x="476" y="259"/>
                  </a:lnTo>
                  <a:lnTo>
                    <a:pt x="468" y="242"/>
                  </a:lnTo>
                  <a:lnTo>
                    <a:pt x="455" y="221"/>
                  </a:lnTo>
                  <a:lnTo>
                    <a:pt x="442" y="201"/>
                  </a:lnTo>
                  <a:lnTo>
                    <a:pt x="428" y="180"/>
                  </a:lnTo>
                  <a:lnTo>
                    <a:pt x="415" y="162"/>
                  </a:lnTo>
                  <a:lnTo>
                    <a:pt x="407" y="151"/>
                  </a:lnTo>
                  <a:lnTo>
                    <a:pt x="404" y="146"/>
                  </a:lnTo>
                  <a:lnTo>
                    <a:pt x="327" y="37"/>
                  </a:lnTo>
                  <a:lnTo>
                    <a:pt x="324" y="38"/>
                  </a:lnTo>
                  <a:lnTo>
                    <a:pt x="316" y="40"/>
                  </a:lnTo>
                  <a:lnTo>
                    <a:pt x="304" y="45"/>
                  </a:lnTo>
                  <a:lnTo>
                    <a:pt x="290" y="50"/>
                  </a:lnTo>
                  <a:lnTo>
                    <a:pt x="274" y="54"/>
                  </a:lnTo>
                  <a:lnTo>
                    <a:pt x="260" y="59"/>
                  </a:lnTo>
                  <a:lnTo>
                    <a:pt x="247" y="63"/>
                  </a:lnTo>
                  <a:lnTo>
                    <a:pt x="238" y="66"/>
                  </a:lnTo>
                  <a:lnTo>
                    <a:pt x="225" y="69"/>
                  </a:lnTo>
                  <a:lnTo>
                    <a:pt x="204" y="74"/>
                  </a:lnTo>
                  <a:lnTo>
                    <a:pt x="179" y="80"/>
                  </a:lnTo>
                  <a:lnTo>
                    <a:pt x="150" y="86"/>
                  </a:lnTo>
                  <a:lnTo>
                    <a:pt x="122" y="93"/>
                  </a:lnTo>
                  <a:lnTo>
                    <a:pt x="99" y="98"/>
                  </a:lnTo>
                  <a:lnTo>
                    <a:pt x="82" y="102"/>
                  </a:lnTo>
                  <a:lnTo>
                    <a:pt x="77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207"/>
            <p:cNvSpPr>
              <a:spLocks/>
            </p:cNvSpPr>
            <p:nvPr/>
          </p:nvSpPr>
          <p:spPr bwMode="auto">
            <a:xfrm>
              <a:off x="309" y="2855"/>
              <a:ext cx="107" cy="107"/>
            </a:xfrm>
            <a:custGeom>
              <a:avLst/>
              <a:gdLst>
                <a:gd name="T0" fmla="*/ 1 w 639"/>
                <a:gd name="T1" fmla="*/ 103 h 645"/>
                <a:gd name="T2" fmla="*/ 5 w 639"/>
                <a:gd name="T3" fmla="*/ 101 h 645"/>
                <a:gd name="T4" fmla="*/ 12 w 639"/>
                <a:gd name="T5" fmla="*/ 98 h 645"/>
                <a:gd name="T6" fmla="*/ 17 w 639"/>
                <a:gd name="T7" fmla="*/ 95 h 645"/>
                <a:gd name="T8" fmla="*/ 19 w 639"/>
                <a:gd name="T9" fmla="*/ 92 h 645"/>
                <a:gd name="T10" fmla="*/ 25 w 639"/>
                <a:gd name="T11" fmla="*/ 86 h 645"/>
                <a:gd name="T12" fmla="*/ 32 w 639"/>
                <a:gd name="T13" fmla="*/ 78 h 645"/>
                <a:gd name="T14" fmla="*/ 39 w 639"/>
                <a:gd name="T15" fmla="*/ 71 h 645"/>
                <a:gd name="T16" fmla="*/ 44 w 639"/>
                <a:gd name="T17" fmla="*/ 65 h 645"/>
                <a:gd name="T18" fmla="*/ 49 w 639"/>
                <a:gd name="T19" fmla="*/ 54 h 645"/>
                <a:gd name="T20" fmla="*/ 55 w 639"/>
                <a:gd name="T21" fmla="*/ 42 h 645"/>
                <a:gd name="T22" fmla="*/ 58 w 639"/>
                <a:gd name="T23" fmla="*/ 34 h 645"/>
                <a:gd name="T24" fmla="*/ 62 w 639"/>
                <a:gd name="T25" fmla="*/ 29 h 645"/>
                <a:gd name="T26" fmla="*/ 69 w 639"/>
                <a:gd name="T27" fmla="*/ 16 h 645"/>
                <a:gd name="T28" fmla="*/ 73 w 639"/>
                <a:gd name="T29" fmla="*/ 14 h 645"/>
                <a:gd name="T30" fmla="*/ 78 w 639"/>
                <a:gd name="T31" fmla="*/ 12 h 645"/>
                <a:gd name="T32" fmla="*/ 83 w 639"/>
                <a:gd name="T33" fmla="*/ 10 h 645"/>
                <a:gd name="T34" fmla="*/ 88 w 639"/>
                <a:gd name="T35" fmla="*/ 7 h 645"/>
                <a:gd name="T36" fmla="*/ 94 w 639"/>
                <a:gd name="T37" fmla="*/ 5 h 645"/>
                <a:gd name="T38" fmla="*/ 100 w 639"/>
                <a:gd name="T39" fmla="*/ 2 h 645"/>
                <a:gd name="T40" fmla="*/ 103 w 639"/>
                <a:gd name="T41" fmla="*/ 0 h 645"/>
                <a:gd name="T42" fmla="*/ 107 w 639"/>
                <a:gd name="T43" fmla="*/ 0 h 645"/>
                <a:gd name="T44" fmla="*/ 74 w 639"/>
                <a:gd name="T45" fmla="*/ 18 h 645"/>
                <a:gd name="T46" fmla="*/ 61 w 639"/>
                <a:gd name="T47" fmla="*/ 35 h 645"/>
                <a:gd name="T48" fmla="*/ 54 w 639"/>
                <a:gd name="T49" fmla="*/ 49 h 645"/>
                <a:gd name="T50" fmla="*/ 52 w 639"/>
                <a:gd name="T51" fmla="*/ 54 h 645"/>
                <a:gd name="T52" fmla="*/ 50 w 639"/>
                <a:gd name="T53" fmla="*/ 60 h 645"/>
                <a:gd name="T54" fmla="*/ 47 w 639"/>
                <a:gd name="T55" fmla="*/ 66 h 645"/>
                <a:gd name="T56" fmla="*/ 45 w 639"/>
                <a:gd name="T57" fmla="*/ 70 h 645"/>
                <a:gd name="T58" fmla="*/ 42 w 639"/>
                <a:gd name="T59" fmla="*/ 73 h 645"/>
                <a:gd name="T60" fmla="*/ 39 w 639"/>
                <a:gd name="T61" fmla="*/ 76 h 645"/>
                <a:gd name="T62" fmla="*/ 38 w 639"/>
                <a:gd name="T63" fmla="*/ 78 h 645"/>
                <a:gd name="T64" fmla="*/ 18 w 639"/>
                <a:gd name="T65" fmla="*/ 99 h 645"/>
                <a:gd name="T66" fmla="*/ 0 w 639"/>
                <a:gd name="T67" fmla="*/ 104 h 6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9"/>
                <a:gd name="T103" fmla="*/ 0 h 645"/>
                <a:gd name="T104" fmla="*/ 639 w 639"/>
                <a:gd name="T105" fmla="*/ 645 h 6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9" h="645">
                  <a:moveTo>
                    <a:pt x="0" y="625"/>
                  </a:moveTo>
                  <a:lnTo>
                    <a:pt x="4" y="623"/>
                  </a:lnTo>
                  <a:lnTo>
                    <a:pt x="16" y="617"/>
                  </a:lnTo>
                  <a:lnTo>
                    <a:pt x="32" y="609"/>
                  </a:lnTo>
                  <a:lnTo>
                    <a:pt x="51" y="600"/>
                  </a:lnTo>
                  <a:lnTo>
                    <a:pt x="71" y="589"/>
                  </a:lnTo>
                  <a:lnTo>
                    <a:pt x="88" y="579"/>
                  </a:lnTo>
                  <a:lnTo>
                    <a:pt x="102" y="571"/>
                  </a:lnTo>
                  <a:lnTo>
                    <a:pt x="109" y="564"/>
                  </a:lnTo>
                  <a:lnTo>
                    <a:pt x="116" y="554"/>
                  </a:lnTo>
                  <a:lnTo>
                    <a:pt x="130" y="539"/>
                  </a:lnTo>
                  <a:lnTo>
                    <a:pt x="147" y="519"/>
                  </a:lnTo>
                  <a:lnTo>
                    <a:pt x="169" y="496"/>
                  </a:lnTo>
                  <a:lnTo>
                    <a:pt x="190" y="473"/>
                  </a:lnTo>
                  <a:lnTo>
                    <a:pt x="212" y="450"/>
                  </a:lnTo>
                  <a:lnTo>
                    <a:pt x="231" y="429"/>
                  </a:lnTo>
                  <a:lnTo>
                    <a:pt x="246" y="411"/>
                  </a:lnTo>
                  <a:lnTo>
                    <a:pt x="260" y="392"/>
                  </a:lnTo>
                  <a:lnTo>
                    <a:pt x="276" y="363"/>
                  </a:lnTo>
                  <a:lnTo>
                    <a:pt x="293" y="328"/>
                  </a:lnTo>
                  <a:lnTo>
                    <a:pt x="311" y="291"/>
                  </a:lnTo>
                  <a:lnTo>
                    <a:pt x="326" y="256"/>
                  </a:lnTo>
                  <a:lnTo>
                    <a:pt x="339" y="227"/>
                  </a:lnTo>
                  <a:lnTo>
                    <a:pt x="347" y="207"/>
                  </a:lnTo>
                  <a:lnTo>
                    <a:pt x="350" y="199"/>
                  </a:lnTo>
                  <a:lnTo>
                    <a:pt x="369" y="174"/>
                  </a:lnTo>
                  <a:lnTo>
                    <a:pt x="412" y="95"/>
                  </a:lnTo>
                  <a:lnTo>
                    <a:pt x="415" y="94"/>
                  </a:lnTo>
                  <a:lnTo>
                    <a:pt x="422" y="91"/>
                  </a:lnTo>
                  <a:lnTo>
                    <a:pt x="435" y="87"/>
                  </a:lnTo>
                  <a:lnTo>
                    <a:pt x="449" y="80"/>
                  </a:lnTo>
                  <a:lnTo>
                    <a:pt x="465" y="74"/>
                  </a:lnTo>
                  <a:lnTo>
                    <a:pt x="481" y="68"/>
                  </a:lnTo>
                  <a:lnTo>
                    <a:pt x="498" y="59"/>
                  </a:lnTo>
                  <a:lnTo>
                    <a:pt x="511" y="52"/>
                  </a:lnTo>
                  <a:lnTo>
                    <a:pt x="525" y="44"/>
                  </a:lnTo>
                  <a:lnTo>
                    <a:pt x="543" y="36"/>
                  </a:lnTo>
                  <a:lnTo>
                    <a:pt x="560" y="28"/>
                  </a:lnTo>
                  <a:lnTo>
                    <a:pt x="579" y="19"/>
                  </a:lnTo>
                  <a:lnTo>
                    <a:pt x="595" y="12"/>
                  </a:lnTo>
                  <a:lnTo>
                    <a:pt x="608" y="6"/>
                  </a:lnTo>
                  <a:lnTo>
                    <a:pt x="617" y="1"/>
                  </a:lnTo>
                  <a:lnTo>
                    <a:pt x="620" y="0"/>
                  </a:lnTo>
                  <a:lnTo>
                    <a:pt x="639" y="0"/>
                  </a:lnTo>
                  <a:lnTo>
                    <a:pt x="568" y="52"/>
                  </a:lnTo>
                  <a:lnTo>
                    <a:pt x="441" y="109"/>
                  </a:lnTo>
                  <a:lnTo>
                    <a:pt x="407" y="174"/>
                  </a:lnTo>
                  <a:lnTo>
                    <a:pt x="364" y="213"/>
                  </a:lnTo>
                  <a:lnTo>
                    <a:pt x="322" y="293"/>
                  </a:lnTo>
                  <a:lnTo>
                    <a:pt x="321" y="298"/>
                  </a:lnTo>
                  <a:lnTo>
                    <a:pt x="318" y="308"/>
                  </a:lnTo>
                  <a:lnTo>
                    <a:pt x="312" y="324"/>
                  </a:lnTo>
                  <a:lnTo>
                    <a:pt x="306" y="343"/>
                  </a:lnTo>
                  <a:lnTo>
                    <a:pt x="298" y="364"/>
                  </a:lnTo>
                  <a:lnTo>
                    <a:pt x="290" y="383"/>
                  </a:lnTo>
                  <a:lnTo>
                    <a:pt x="282" y="400"/>
                  </a:lnTo>
                  <a:lnTo>
                    <a:pt x="275" y="411"/>
                  </a:lnTo>
                  <a:lnTo>
                    <a:pt x="267" y="421"/>
                  </a:lnTo>
                  <a:lnTo>
                    <a:pt x="259" y="431"/>
                  </a:lnTo>
                  <a:lnTo>
                    <a:pt x="249" y="442"/>
                  </a:lnTo>
                  <a:lnTo>
                    <a:pt x="241" y="451"/>
                  </a:lnTo>
                  <a:lnTo>
                    <a:pt x="234" y="460"/>
                  </a:lnTo>
                  <a:lnTo>
                    <a:pt x="228" y="467"/>
                  </a:lnTo>
                  <a:lnTo>
                    <a:pt x="224" y="472"/>
                  </a:lnTo>
                  <a:lnTo>
                    <a:pt x="223" y="473"/>
                  </a:lnTo>
                  <a:lnTo>
                    <a:pt x="109" y="597"/>
                  </a:lnTo>
                  <a:lnTo>
                    <a:pt x="0" y="645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208"/>
            <p:cNvSpPr>
              <a:spLocks/>
            </p:cNvSpPr>
            <p:nvPr/>
          </p:nvSpPr>
          <p:spPr bwMode="auto">
            <a:xfrm>
              <a:off x="368" y="2842"/>
              <a:ext cx="75" cy="61"/>
            </a:xfrm>
            <a:custGeom>
              <a:avLst/>
              <a:gdLst>
                <a:gd name="T0" fmla="*/ 0 w 450"/>
                <a:gd name="T1" fmla="*/ 61 h 368"/>
                <a:gd name="T2" fmla="*/ 1 w 450"/>
                <a:gd name="T3" fmla="*/ 61 h 368"/>
                <a:gd name="T4" fmla="*/ 2 w 450"/>
                <a:gd name="T5" fmla="*/ 60 h 368"/>
                <a:gd name="T6" fmla="*/ 5 w 450"/>
                <a:gd name="T7" fmla="*/ 58 h 368"/>
                <a:gd name="T8" fmla="*/ 7 w 450"/>
                <a:gd name="T9" fmla="*/ 56 h 368"/>
                <a:gd name="T10" fmla="*/ 10 w 450"/>
                <a:gd name="T11" fmla="*/ 55 h 368"/>
                <a:gd name="T12" fmla="*/ 12 w 450"/>
                <a:gd name="T13" fmla="*/ 53 h 368"/>
                <a:gd name="T14" fmla="*/ 14 w 450"/>
                <a:gd name="T15" fmla="*/ 51 h 368"/>
                <a:gd name="T16" fmla="*/ 15 w 450"/>
                <a:gd name="T17" fmla="*/ 50 h 368"/>
                <a:gd name="T18" fmla="*/ 16 w 450"/>
                <a:gd name="T19" fmla="*/ 49 h 368"/>
                <a:gd name="T20" fmla="*/ 17 w 450"/>
                <a:gd name="T21" fmla="*/ 47 h 368"/>
                <a:gd name="T22" fmla="*/ 19 w 450"/>
                <a:gd name="T23" fmla="*/ 45 h 368"/>
                <a:gd name="T24" fmla="*/ 21 w 450"/>
                <a:gd name="T25" fmla="*/ 43 h 368"/>
                <a:gd name="T26" fmla="*/ 23 w 450"/>
                <a:gd name="T27" fmla="*/ 41 h 368"/>
                <a:gd name="T28" fmla="*/ 25 w 450"/>
                <a:gd name="T29" fmla="*/ 40 h 368"/>
                <a:gd name="T30" fmla="*/ 26 w 450"/>
                <a:gd name="T31" fmla="*/ 39 h 368"/>
                <a:gd name="T32" fmla="*/ 26 w 450"/>
                <a:gd name="T33" fmla="*/ 38 h 368"/>
                <a:gd name="T34" fmla="*/ 36 w 450"/>
                <a:gd name="T35" fmla="*/ 22 h 368"/>
                <a:gd name="T36" fmla="*/ 48 w 450"/>
                <a:gd name="T37" fmla="*/ 13 h 368"/>
                <a:gd name="T38" fmla="*/ 55 w 450"/>
                <a:gd name="T39" fmla="*/ 4 h 368"/>
                <a:gd name="T40" fmla="*/ 64 w 450"/>
                <a:gd name="T41" fmla="*/ 0 h 368"/>
                <a:gd name="T42" fmla="*/ 74 w 450"/>
                <a:gd name="T43" fmla="*/ 3 h 368"/>
                <a:gd name="T44" fmla="*/ 75 w 450"/>
                <a:gd name="T45" fmla="*/ 11 h 368"/>
                <a:gd name="T46" fmla="*/ 75 w 450"/>
                <a:gd name="T47" fmla="*/ 12 h 368"/>
                <a:gd name="T48" fmla="*/ 75 w 450"/>
                <a:gd name="T49" fmla="*/ 13 h 368"/>
                <a:gd name="T50" fmla="*/ 75 w 450"/>
                <a:gd name="T51" fmla="*/ 16 h 368"/>
                <a:gd name="T52" fmla="*/ 74 w 450"/>
                <a:gd name="T53" fmla="*/ 19 h 368"/>
                <a:gd name="T54" fmla="*/ 74 w 450"/>
                <a:gd name="T55" fmla="*/ 22 h 368"/>
                <a:gd name="T56" fmla="*/ 72 w 450"/>
                <a:gd name="T57" fmla="*/ 26 h 368"/>
                <a:gd name="T58" fmla="*/ 71 w 450"/>
                <a:gd name="T59" fmla="*/ 29 h 368"/>
                <a:gd name="T60" fmla="*/ 69 w 450"/>
                <a:gd name="T61" fmla="*/ 31 h 368"/>
                <a:gd name="T62" fmla="*/ 67 w 450"/>
                <a:gd name="T63" fmla="*/ 33 h 368"/>
                <a:gd name="T64" fmla="*/ 65 w 450"/>
                <a:gd name="T65" fmla="*/ 35 h 368"/>
                <a:gd name="T66" fmla="*/ 63 w 450"/>
                <a:gd name="T67" fmla="*/ 37 h 368"/>
                <a:gd name="T68" fmla="*/ 62 w 450"/>
                <a:gd name="T69" fmla="*/ 38 h 368"/>
                <a:gd name="T70" fmla="*/ 61 w 450"/>
                <a:gd name="T71" fmla="*/ 39 h 368"/>
                <a:gd name="T72" fmla="*/ 61 w 450"/>
                <a:gd name="T73" fmla="*/ 39 h 368"/>
                <a:gd name="T74" fmla="*/ 60 w 450"/>
                <a:gd name="T75" fmla="*/ 40 h 368"/>
                <a:gd name="T76" fmla="*/ 60 w 450"/>
                <a:gd name="T77" fmla="*/ 40 h 368"/>
                <a:gd name="T78" fmla="*/ 69 w 450"/>
                <a:gd name="T79" fmla="*/ 24 h 368"/>
                <a:gd name="T80" fmla="*/ 70 w 450"/>
                <a:gd name="T81" fmla="*/ 10 h 368"/>
                <a:gd name="T82" fmla="*/ 63 w 450"/>
                <a:gd name="T83" fmla="*/ 6 h 368"/>
                <a:gd name="T84" fmla="*/ 52 w 450"/>
                <a:gd name="T85" fmla="*/ 12 h 368"/>
                <a:gd name="T86" fmla="*/ 49 w 450"/>
                <a:gd name="T87" fmla="*/ 18 h 368"/>
                <a:gd name="T88" fmla="*/ 49 w 450"/>
                <a:gd name="T89" fmla="*/ 18 h 368"/>
                <a:gd name="T90" fmla="*/ 48 w 450"/>
                <a:gd name="T91" fmla="*/ 19 h 368"/>
                <a:gd name="T92" fmla="*/ 46 w 450"/>
                <a:gd name="T93" fmla="*/ 19 h 368"/>
                <a:gd name="T94" fmla="*/ 44 w 450"/>
                <a:gd name="T95" fmla="*/ 20 h 368"/>
                <a:gd name="T96" fmla="*/ 42 w 450"/>
                <a:gd name="T97" fmla="*/ 22 h 368"/>
                <a:gd name="T98" fmla="*/ 41 w 450"/>
                <a:gd name="T99" fmla="*/ 23 h 368"/>
                <a:gd name="T100" fmla="*/ 39 w 450"/>
                <a:gd name="T101" fmla="*/ 25 h 368"/>
                <a:gd name="T102" fmla="*/ 38 w 450"/>
                <a:gd name="T103" fmla="*/ 27 h 368"/>
                <a:gd name="T104" fmla="*/ 37 w 450"/>
                <a:gd name="T105" fmla="*/ 29 h 368"/>
                <a:gd name="T106" fmla="*/ 35 w 450"/>
                <a:gd name="T107" fmla="*/ 32 h 368"/>
                <a:gd name="T108" fmla="*/ 33 w 450"/>
                <a:gd name="T109" fmla="*/ 35 h 368"/>
                <a:gd name="T110" fmla="*/ 30 w 450"/>
                <a:gd name="T111" fmla="*/ 38 h 368"/>
                <a:gd name="T112" fmla="*/ 28 w 450"/>
                <a:gd name="T113" fmla="*/ 40 h 368"/>
                <a:gd name="T114" fmla="*/ 26 w 450"/>
                <a:gd name="T115" fmla="*/ 43 h 368"/>
                <a:gd name="T116" fmla="*/ 24 w 450"/>
                <a:gd name="T117" fmla="*/ 44 h 368"/>
                <a:gd name="T118" fmla="*/ 24 w 450"/>
                <a:gd name="T119" fmla="*/ 44 h 368"/>
                <a:gd name="T120" fmla="*/ 12 w 450"/>
                <a:gd name="T121" fmla="*/ 58 h 368"/>
                <a:gd name="T122" fmla="*/ 0 w 450"/>
                <a:gd name="T123" fmla="*/ 61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0"/>
                <a:gd name="T187" fmla="*/ 0 h 368"/>
                <a:gd name="T188" fmla="*/ 450 w 45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0" h="368">
                  <a:moveTo>
                    <a:pt x="0" y="368"/>
                  </a:moveTo>
                  <a:lnTo>
                    <a:pt x="4" y="366"/>
                  </a:lnTo>
                  <a:lnTo>
                    <a:pt x="14" y="360"/>
                  </a:lnTo>
                  <a:lnTo>
                    <a:pt x="28" y="351"/>
                  </a:lnTo>
                  <a:lnTo>
                    <a:pt x="44" y="340"/>
                  </a:lnTo>
                  <a:lnTo>
                    <a:pt x="60" y="329"/>
                  </a:lnTo>
                  <a:lnTo>
                    <a:pt x="74" y="318"/>
                  </a:lnTo>
                  <a:lnTo>
                    <a:pt x="86" y="309"/>
                  </a:lnTo>
                  <a:lnTo>
                    <a:pt x="91" y="302"/>
                  </a:lnTo>
                  <a:lnTo>
                    <a:pt x="95" y="295"/>
                  </a:lnTo>
                  <a:lnTo>
                    <a:pt x="103" y="285"/>
                  </a:lnTo>
                  <a:lnTo>
                    <a:pt x="114" y="273"/>
                  </a:lnTo>
                  <a:lnTo>
                    <a:pt x="125" y="261"/>
                  </a:lnTo>
                  <a:lnTo>
                    <a:pt x="137" y="250"/>
                  </a:lnTo>
                  <a:lnTo>
                    <a:pt x="148" y="240"/>
                  </a:lnTo>
                  <a:lnTo>
                    <a:pt x="154" y="233"/>
                  </a:lnTo>
                  <a:lnTo>
                    <a:pt x="157" y="231"/>
                  </a:lnTo>
                  <a:lnTo>
                    <a:pt x="218" y="132"/>
                  </a:lnTo>
                  <a:lnTo>
                    <a:pt x="289" y="80"/>
                  </a:lnTo>
                  <a:lnTo>
                    <a:pt x="327" y="23"/>
                  </a:lnTo>
                  <a:lnTo>
                    <a:pt x="384" y="0"/>
                  </a:lnTo>
                  <a:lnTo>
                    <a:pt x="441" y="19"/>
                  </a:lnTo>
                  <a:lnTo>
                    <a:pt x="450" y="66"/>
                  </a:lnTo>
                  <a:lnTo>
                    <a:pt x="450" y="70"/>
                  </a:lnTo>
                  <a:lnTo>
                    <a:pt x="449" y="80"/>
                  </a:lnTo>
                  <a:lnTo>
                    <a:pt x="448" y="95"/>
                  </a:lnTo>
                  <a:lnTo>
                    <a:pt x="446" y="114"/>
                  </a:lnTo>
                  <a:lnTo>
                    <a:pt x="441" y="134"/>
                  </a:lnTo>
                  <a:lnTo>
                    <a:pt x="434" y="154"/>
                  </a:lnTo>
                  <a:lnTo>
                    <a:pt x="425" y="173"/>
                  </a:lnTo>
                  <a:lnTo>
                    <a:pt x="412" y="189"/>
                  </a:lnTo>
                  <a:lnTo>
                    <a:pt x="399" y="202"/>
                  </a:lnTo>
                  <a:lnTo>
                    <a:pt x="388" y="213"/>
                  </a:lnTo>
                  <a:lnTo>
                    <a:pt x="380" y="222"/>
                  </a:lnTo>
                  <a:lnTo>
                    <a:pt x="373" y="229"/>
                  </a:lnTo>
                  <a:lnTo>
                    <a:pt x="367" y="235"/>
                  </a:lnTo>
                  <a:lnTo>
                    <a:pt x="363" y="238"/>
                  </a:lnTo>
                  <a:lnTo>
                    <a:pt x="361" y="239"/>
                  </a:lnTo>
                  <a:lnTo>
                    <a:pt x="360" y="240"/>
                  </a:lnTo>
                  <a:lnTo>
                    <a:pt x="412" y="146"/>
                  </a:lnTo>
                  <a:lnTo>
                    <a:pt x="422" y="62"/>
                  </a:lnTo>
                  <a:lnTo>
                    <a:pt x="375" y="37"/>
                  </a:lnTo>
                  <a:lnTo>
                    <a:pt x="313" y="75"/>
                  </a:lnTo>
                  <a:lnTo>
                    <a:pt x="294" y="109"/>
                  </a:lnTo>
                  <a:lnTo>
                    <a:pt x="291" y="110"/>
                  </a:lnTo>
                  <a:lnTo>
                    <a:pt x="286" y="113"/>
                  </a:lnTo>
                  <a:lnTo>
                    <a:pt x="276" y="117"/>
                  </a:lnTo>
                  <a:lnTo>
                    <a:pt x="266" y="123"/>
                  </a:lnTo>
                  <a:lnTo>
                    <a:pt x="254" y="130"/>
                  </a:lnTo>
                  <a:lnTo>
                    <a:pt x="244" y="139"/>
                  </a:lnTo>
                  <a:lnTo>
                    <a:pt x="235" y="150"/>
                  </a:lnTo>
                  <a:lnTo>
                    <a:pt x="228" y="161"/>
                  </a:lnTo>
                  <a:lnTo>
                    <a:pt x="219" y="175"/>
                  </a:lnTo>
                  <a:lnTo>
                    <a:pt x="209" y="192"/>
                  </a:lnTo>
                  <a:lnTo>
                    <a:pt x="195" y="209"/>
                  </a:lnTo>
                  <a:lnTo>
                    <a:pt x="180" y="227"/>
                  </a:lnTo>
                  <a:lnTo>
                    <a:pt x="166" y="243"/>
                  </a:lnTo>
                  <a:lnTo>
                    <a:pt x="154" y="257"/>
                  </a:lnTo>
                  <a:lnTo>
                    <a:pt x="146" y="265"/>
                  </a:lnTo>
                  <a:lnTo>
                    <a:pt x="143" y="268"/>
                  </a:lnTo>
                  <a:lnTo>
                    <a:pt x="71" y="35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209"/>
            <p:cNvSpPr>
              <a:spLocks/>
            </p:cNvSpPr>
            <p:nvPr/>
          </p:nvSpPr>
          <p:spPr bwMode="auto">
            <a:xfrm>
              <a:off x="412" y="2882"/>
              <a:ext cx="15" cy="32"/>
            </a:xfrm>
            <a:custGeom>
              <a:avLst/>
              <a:gdLst>
                <a:gd name="T0" fmla="*/ 15 w 94"/>
                <a:gd name="T1" fmla="*/ 0 h 194"/>
                <a:gd name="T2" fmla="*/ 15 w 94"/>
                <a:gd name="T3" fmla="*/ 0 h 194"/>
                <a:gd name="T4" fmla="*/ 14 w 94"/>
                <a:gd name="T5" fmla="*/ 1 h 194"/>
                <a:gd name="T6" fmla="*/ 13 w 94"/>
                <a:gd name="T7" fmla="*/ 2 h 194"/>
                <a:gd name="T8" fmla="*/ 12 w 94"/>
                <a:gd name="T9" fmla="*/ 3 h 194"/>
                <a:gd name="T10" fmla="*/ 11 w 94"/>
                <a:gd name="T11" fmla="*/ 5 h 194"/>
                <a:gd name="T12" fmla="*/ 9 w 94"/>
                <a:gd name="T13" fmla="*/ 7 h 194"/>
                <a:gd name="T14" fmla="*/ 8 w 94"/>
                <a:gd name="T15" fmla="*/ 9 h 194"/>
                <a:gd name="T16" fmla="*/ 7 w 94"/>
                <a:gd name="T17" fmla="*/ 10 h 194"/>
                <a:gd name="T18" fmla="*/ 6 w 94"/>
                <a:gd name="T19" fmla="*/ 12 h 194"/>
                <a:gd name="T20" fmla="*/ 4 w 94"/>
                <a:gd name="T21" fmla="*/ 14 h 194"/>
                <a:gd name="T22" fmla="*/ 3 w 94"/>
                <a:gd name="T23" fmla="*/ 16 h 194"/>
                <a:gd name="T24" fmla="*/ 2 w 94"/>
                <a:gd name="T25" fmla="*/ 18 h 194"/>
                <a:gd name="T26" fmla="*/ 1 w 94"/>
                <a:gd name="T27" fmla="*/ 20 h 194"/>
                <a:gd name="T28" fmla="*/ 0 w 94"/>
                <a:gd name="T29" fmla="*/ 21 h 194"/>
                <a:gd name="T30" fmla="*/ 0 w 94"/>
                <a:gd name="T31" fmla="*/ 22 h 194"/>
                <a:gd name="T32" fmla="*/ 0 w 94"/>
                <a:gd name="T33" fmla="*/ 23 h 194"/>
                <a:gd name="T34" fmla="*/ 1 w 94"/>
                <a:gd name="T35" fmla="*/ 32 h 194"/>
                <a:gd name="T36" fmla="*/ 8 w 94"/>
                <a:gd name="T37" fmla="*/ 16 h 194"/>
                <a:gd name="T38" fmla="*/ 15 w 94"/>
                <a:gd name="T39" fmla="*/ 0 h 1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"/>
                <a:gd name="T61" fmla="*/ 0 h 194"/>
                <a:gd name="T62" fmla="*/ 94 w 94"/>
                <a:gd name="T63" fmla="*/ 194 h 1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" h="194">
                  <a:moveTo>
                    <a:pt x="94" y="0"/>
                  </a:moveTo>
                  <a:lnTo>
                    <a:pt x="93" y="2"/>
                  </a:lnTo>
                  <a:lnTo>
                    <a:pt x="88" y="6"/>
                  </a:lnTo>
                  <a:lnTo>
                    <a:pt x="82" y="12"/>
                  </a:lnTo>
                  <a:lnTo>
                    <a:pt x="75" y="20"/>
                  </a:lnTo>
                  <a:lnTo>
                    <a:pt x="67" y="31"/>
                  </a:lnTo>
                  <a:lnTo>
                    <a:pt x="59" y="41"/>
                  </a:lnTo>
                  <a:lnTo>
                    <a:pt x="50" y="52"/>
                  </a:lnTo>
                  <a:lnTo>
                    <a:pt x="43" y="62"/>
                  </a:lnTo>
                  <a:lnTo>
                    <a:pt x="36" y="74"/>
                  </a:lnTo>
                  <a:lnTo>
                    <a:pt x="28" y="86"/>
                  </a:lnTo>
                  <a:lnTo>
                    <a:pt x="21" y="99"/>
                  </a:lnTo>
                  <a:lnTo>
                    <a:pt x="14" y="111"/>
                  </a:lnTo>
                  <a:lnTo>
                    <a:pt x="8" y="121"/>
                  </a:lnTo>
                  <a:lnTo>
                    <a:pt x="3" y="129"/>
                  </a:lnTo>
                  <a:lnTo>
                    <a:pt x="1" y="135"/>
                  </a:lnTo>
                  <a:lnTo>
                    <a:pt x="0" y="138"/>
                  </a:lnTo>
                  <a:lnTo>
                    <a:pt x="4" y="194"/>
                  </a:lnTo>
                  <a:lnTo>
                    <a:pt x="52" y="10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210"/>
            <p:cNvSpPr>
              <a:spLocks/>
            </p:cNvSpPr>
            <p:nvPr/>
          </p:nvSpPr>
          <p:spPr bwMode="auto">
            <a:xfrm>
              <a:off x="389" y="2901"/>
              <a:ext cx="30" cy="68"/>
            </a:xfrm>
            <a:custGeom>
              <a:avLst/>
              <a:gdLst>
                <a:gd name="T0" fmla="*/ 29 w 181"/>
                <a:gd name="T1" fmla="*/ 0 h 413"/>
                <a:gd name="T2" fmla="*/ 29 w 181"/>
                <a:gd name="T3" fmla="*/ 3 h 413"/>
                <a:gd name="T4" fmla="*/ 30 w 181"/>
                <a:gd name="T5" fmla="*/ 10 h 413"/>
                <a:gd name="T6" fmla="*/ 30 w 181"/>
                <a:gd name="T7" fmla="*/ 18 h 413"/>
                <a:gd name="T8" fmla="*/ 30 w 181"/>
                <a:gd name="T9" fmla="*/ 23 h 413"/>
                <a:gd name="T10" fmla="*/ 29 w 181"/>
                <a:gd name="T11" fmla="*/ 25 h 413"/>
                <a:gd name="T12" fmla="*/ 28 w 181"/>
                <a:gd name="T13" fmla="*/ 28 h 413"/>
                <a:gd name="T14" fmla="*/ 25 w 181"/>
                <a:gd name="T15" fmla="*/ 32 h 413"/>
                <a:gd name="T16" fmla="*/ 23 w 181"/>
                <a:gd name="T17" fmla="*/ 36 h 413"/>
                <a:gd name="T18" fmla="*/ 20 w 181"/>
                <a:gd name="T19" fmla="*/ 41 h 413"/>
                <a:gd name="T20" fmla="*/ 17 w 181"/>
                <a:gd name="T21" fmla="*/ 44 h 413"/>
                <a:gd name="T22" fmla="*/ 16 w 181"/>
                <a:gd name="T23" fmla="*/ 47 h 413"/>
                <a:gd name="T24" fmla="*/ 15 w 181"/>
                <a:gd name="T25" fmla="*/ 48 h 413"/>
                <a:gd name="T26" fmla="*/ 0 w 181"/>
                <a:gd name="T27" fmla="*/ 68 h 413"/>
                <a:gd name="T28" fmla="*/ 15 w 181"/>
                <a:gd name="T29" fmla="*/ 38 h 413"/>
                <a:gd name="T30" fmla="*/ 25 w 181"/>
                <a:gd name="T31" fmla="*/ 23 h 413"/>
                <a:gd name="T32" fmla="*/ 29 w 181"/>
                <a:gd name="T33" fmla="*/ 0 h 4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1"/>
                <a:gd name="T52" fmla="*/ 0 h 413"/>
                <a:gd name="T53" fmla="*/ 181 w 181"/>
                <a:gd name="T54" fmla="*/ 413 h 4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1" h="413">
                  <a:moveTo>
                    <a:pt x="175" y="0"/>
                  </a:moveTo>
                  <a:lnTo>
                    <a:pt x="176" y="19"/>
                  </a:lnTo>
                  <a:lnTo>
                    <a:pt x="178" y="62"/>
                  </a:lnTo>
                  <a:lnTo>
                    <a:pt x="180" y="108"/>
                  </a:lnTo>
                  <a:lnTo>
                    <a:pt x="181" y="137"/>
                  </a:lnTo>
                  <a:lnTo>
                    <a:pt x="177" y="150"/>
                  </a:lnTo>
                  <a:lnTo>
                    <a:pt x="167" y="170"/>
                  </a:lnTo>
                  <a:lnTo>
                    <a:pt x="152" y="194"/>
                  </a:lnTo>
                  <a:lnTo>
                    <a:pt x="136" y="221"/>
                  </a:lnTo>
                  <a:lnTo>
                    <a:pt x="119" y="247"/>
                  </a:lnTo>
                  <a:lnTo>
                    <a:pt x="104" y="269"/>
                  </a:lnTo>
                  <a:lnTo>
                    <a:pt x="94" y="284"/>
                  </a:lnTo>
                  <a:lnTo>
                    <a:pt x="90" y="290"/>
                  </a:lnTo>
                  <a:lnTo>
                    <a:pt x="0" y="413"/>
                  </a:lnTo>
                  <a:lnTo>
                    <a:pt x="90" y="233"/>
                  </a:lnTo>
                  <a:lnTo>
                    <a:pt x="152" y="13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211"/>
            <p:cNvSpPr>
              <a:spLocks/>
            </p:cNvSpPr>
            <p:nvPr/>
          </p:nvSpPr>
          <p:spPr bwMode="auto">
            <a:xfrm>
              <a:off x="359" y="2932"/>
              <a:ext cx="57" cy="67"/>
            </a:xfrm>
            <a:custGeom>
              <a:avLst/>
              <a:gdLst>
                <a:gd name="T0" fmla="*/ 54 w 341"/>
                <a:gd name="T1" fmla="*/ 0 h 403"/>
                <a:gd name="T2" fmla="*/ 54 w 341"/>
                <a:gd name="T3" fmla="*/ 3 h 403"/>
                <a:gd name="T4" fmla="*/ 53 w 341"/>
                <a:gd name="T5" fmla="*/ 11 h 403"/>
                <a:gd name="T6" fmla="*/ 52 w 341"/>
                <a:gd name="T7" fmla="*/ 21 h 403"/>
                <a:gd name="T8" fmla="*/ 49 w 341"/>
                <a:gd name="T9" fmla="*/ 28 h 403"/>
                <a:gd name="T10" fmla="*/ 47 w 341"/>
                <a:gd name="T11" fmla="*/ 31 h 403"/>
                <a:gd name="T12" fmla="*/ 45 w 341"/>
                <a:gd name="T13" fmla="*/ 35 h 403"/>
                <a:gd name="T14" fmla="*/ 42 w 341"/>
                <a:gd name="T15" fmla="*/ 38 h 403"/>
                <a:gd name="T16" fmla="*/ 40 w 341"/>
                <a:gd name="T17" fmla="*/ 41 h 403"/>
                <a:gd name="T18" fmla="*/ 37 w 341"/>
                <a:gd name="T19" fmla="*/ 44 h 403"/>
                <a:gd name="T20" fmla="*/ 35 w 341"/>
                <a:gd name="T21" fmla="*/ 47 h 403"/>
                <a:gd name="T22" fmla="*/ 34 w 341"/>
                <a:gd name="T23" fmla="*/ 48 h 403"/>
                <a:gd name="T24" fmla="*/ 33 w 341"/>
                <a:gd name="T25" fmla="*/ 49 h 403"/>
                <a:gd name="T26" fmla="*/ 33 w 341"/>
                <a:gd name="T27" fmla="*/ 50 h 403"/>
                <a:gd name="T28" fmla="*/ 31 w 341"/>
                <a:gd name="T29" fmla="*/ 51 h 403"/>
                <a:gd name="T30" fmla="*/ 29 w 341"/>
                <a:gd name="T31" fmla="*/ 53 h 403"/>
                <a:gd name="T32" fmla="*/ 27 w 341"/>
                <a:gd name="T33" fmla="*/ 55 h 403"/>
                <a:gd name="T34" fmla="*/ 24 w 341"/>
                <a:gd name="T35" fmla="*/ 57 h 403"/>
                <a:gd name="T36" fmla="*/ 21 w 341"/>
                <a:gd name="T37" fmla="*/ 59 h 403"/>
                <a:gd name="T38" fmla="*/ 18 w 341"/>
                <a:gd name="T39" fmla="*/ 60 h 403"/>
                <a:gd name="T40" fmla="*/ 17 w 341"/>
                <a:gd name="T41" fmla="*/ 61 h 403"/>
                <a:gd name="T42" fmla="*/ 15 w 341"/>
                <a:gd name="T43" fmla="*/ 61 h 403"/>
                <a:gd name="T44" fmla="*/ 12 w 341"/>
                <a:gd name="T45" fmla="*/ 62 h 403"/>
                <a:gd name="T46" fmla="*/ 10 w 341"/>
                <a:gd name="T47" fmla="*/ 62 h 403"/>
                <a:gd name="T48" fmla="*/ 7 w 341"/>
                <a:gd name="T49" fmla="*/ 63 h 403"/>
                <a:gd name="T50" fmla="*/ 4 w 341"/>
                <a:gd name="T51" fmla="*/ 64 h 403"/>
                <a:gd name="T52" fmla="*/ 2 w 341"/>
                <a:gd name="T53" fmla="*/ 65 h 403"/>
                <a:gd name="T54" fmla="*/ 1 w 341"/>
                <a:gd name="T55" fmla="*/ 65 h 403"/>
                <a:gd name="T56" fmla="*/ 0 w 341"/>
                <a:gd name="T57" fmla="*/ 65 h 403"/>
                <a:gd name="T58" fmla="*/ 4 w 341"/>
                <a:gd name="T59" fmla="*/ 67 h 403"/>
                <a:gd name="T60" fmla="*/ 17 w 341"/>
                <a:gd name="T61" fmla="*/ 65 h 403"/>
                <a:gd name="T62" fmla="*/ 17 w 341"/>
                <a:gd name="T63" fmla="*/ 65 h 403"/>
                <a:gd name="T64" fmla="*/ 18 w 341"/>
                <a:gd name="T65" fmla="*/ 65 h 403"/>
                <a:gd name="T66" fmla="*/ 19 w 341"/>
                <a:gd name="T67" fmla="*/ 65 h 403"/>
                <a:gd name="T68" fmla="*/ 21 w 341"/>
                <a:gd name="T69" fmla="*/ 65 h 403"/>
                <a:gd name="T70" fmla="*/ 22 w 341"/>
                <a:gd name="T71" fmla="*/ 64 h 403"/>
                <a:gd name="T72" fmla="*/ 24 w 341"/>
                <a:gd name="T73" fmla="*/ 63 h 403"/>
                <a:gd name="T74" fmla="*/ 26 w 341"/>
                <a:gd name="T75" fmla="*/ 62 h 403"/>
                <a:gd name="T76" fmla="*/ 27 w 341"/>
                <a:gd name="T77" fmla="*/ 61 h 403"/>
                <a:gd name="T78" fmla="*/ 28 w 341"/>
                <a:gd name="T79" fmla="*/ 59 h 403"/>
                <a:gd name="T80" fmla="*/ 31 w 341"/>
                <a:gd name="T81" fmla="*/ 56 h 403"/>
                <a:gd name="T82" fmla="*/ 34 w 341"/>
                <a:gd name="T83" fmla="*/ 53 h 403"/>
                <a:gd name="T84" fmla="*/ 37 w 341"/>
                <a:gd name="T85" fmla="*/ 49 h 403"/>
                <a:gd name="T86" fmla="*/ 40 w 341"/>
                <a:gd name="T87" fmla="*/ 46 h 403"/>
                <a:gd name="T88" fmla="*/ 42 w 341"/>
                <a:gd name="T89" fmla="*/ 43 h 403"/>
                <a:gd name="T90" fmla="*/ 44 w 341"/>
                <a:gd name="T91" fmla="*/ 41 h 403"/>
                <a:gd name="T92" fmla="*/ 44 w 341"/>
                <a:gd name="T93" fmla="*/ 40 h 403"/>
                <a:gd name="T94" fmla="*/ 57 w 341"/>
                <a:gd name="T95" fmla="*/ 27 h 403"/>
                <a:gd name="T96" fmla="*/ 54 w 341"/>
                <a:gd name="T97" fmla="*/ 0 h 4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1"/>
                <a:gd name="T148" fmla="*/ 0 h 403"/>
                <a:gd name="T149" fmla="*/ 341 w 341"/>
                <a:gd name="T150" fmla="*/ 403 h 4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1" h="403">
                  <a:moveTo>
                    <a:pt x="322" y="0"/>
                  </a:moveTo>
                  <a:lnTo>
                    <a:pt x="321" y="21"/>
                  </a:lnTo>
                  <a:lnTo>
                    <a:pt x="317" y="69"/>
                  </a:lnTo>
                  <a:lnTo>
                    <a:pt x="309" y="126"/>
                  </a:lnTo>
                  <a:lnTo>
                    <a:pt x="293" y="170"/>
                  </a:lnTo>
                  <a:lnTo>
                    <a:pt x="283" y="188"/>
                  </a:lnTo>
                  <a:lnTo>
                    <a:pt x="269" y="208"/>
                  </a:lnTo>
                  <a:lnTo>
                    <a:pt x="254" y="229"/>
                  </a:lnTo>
                  <a:lnTo>
                    <a:pt x="238" y="248"/>
                  </a:lnTo>
                  <a:lnTo>
                    <a:pt x="223" y="267"/>
                  </a:lnTo>
                  <a:lnTo>
                    <a:pt x="211" y="281"/>
                  </a:lnTo>
                  <a:lnTo>
                    <a:pt x="203" y="291"/>
                  </a:lnTo>
                  <a:lnTo>
                    <a:pt x="200" y="295"/>
                  </a:lnTo>
                  <a:lnTo>
                    <a:pt x="196" y="298"/>
                  </a:lnTo>
                  <a:lnTo>
                    <a:pt x="187" y="306"/>
                  </a:lnTo>
                  <a:lnTo>
                    <a:pt x="174" y="317"/>
                  </a:lnTo>
                  <a:lnTo>
                    <a:pt x="159" y="330"/>
                  </a:lnTo>
                  <a:lnTo>
                    <a:pt x="141" y="344"/>
                  </a:lnTo>
                  <a:lnTo>
                    <a:pt x="125" y="354"/>
                  </a:lnTo>
                  <a:lnTo>
                    <a:pt x="110" y="362"/>
                  </a:lnTo>
                  <a:lnTo>
                    <a:pt x="100" y="366"/>
                  </a:lnTo>
                  <a:lnTo>
                    <a:pt x="89" y="367"/>
                  </a:lnTo>
                  <a:lnTo>
                    <a:pt x="74" y="370"/>
                  </a:lnTo>
                  <a:lnTo>
                    <a:pt x="58" y="375"/>
                  </a:lnTo>
                  <a:lnTo>
                    <a:pt x="42" y="380"/>
                  </a:lnTo>
                  <a:lnTo>
                    <a:pt x="25" y="384"/>
                  </a:lnTo>
                  <a:lnTo>
                    <a:pt x="13" y="389"/>
                  </a:lnTo>
                  <a:lnTo>
                    <a:pt x="3" y="392"/>
                  </a:lnTo>
                  <a:lnTo>
                    <a:pt x="0" y="393"/>
                  </a:lnTo>
                  <a:lnTo>
                    <a:pt x="24" y="403"/>
                  </a:lnTo>
                  <a:lnTo>
                    <a:pt x="100" y="393"/>
                  </a:lnTo>
                  <a:lnTo>
                    <a:pt x="102" y="393"/>
                  </a:lnTo>
                  <a:lnTo>
                    <a:pt x="107" y="392"/>
                  </a:lnTo>
                  <a:lnTo>
                    <a:pt x="115" y="391"/>
                  </a:lnTo>
                  <a:lnTo>
                    <a:pt x="124" y="388"/>
                  </a:lnTo>
                  <a:lnTo>
                    <a:pt x="133" y="384"/>
                  </a:lnTo>
                  <a:lnTo>
                    <a:pt x="144" y="380"/>
                  </a:lnTo>
                  <a:lnTo>
                    <a:pt x="153" y="374"/>
                  </a:lnTo>
                  <a:lnTo>
                    <a:pt x="161" y="366"/>
                  </a:lnTo>
                  <a:lnTo>
                    <a:pt x="170" y="353"/>
                  </a:lnTo>
                  <a:lnTo>
                    <a:pt x="186" y="337"/>
                  </a:lnTo>
                  <a:lnTo>
                    <a:pt x="203" y="316"/>
                  </a:lnTo>
                  <a:lnTo>
                    <a:pt x="220" y="295"/>
                  </a:lnTo>
                  <a:lnTo>
                    <a:pt x="238" y="275"/>
                  </a:lnTo>
                  <a:lnTo>
                    <a:pt x="252" y="259"/>
                  </a:lnTo>
                  <a:lnTo>
                    <a:pt x="262" y="247"/>
                  </a:lnTo>
                  <a:lnTo>
                    <a:pt x="266" y="242"/>
                  </a:lnTo>
                  <a:lnTo>
                    <a:pt x="341" y="16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212"/>
            <p:cNvSpPr>
              <a:spLocks/>
            </p:cNvSpPr>
            <p:nvPr/>
          </p:nvSpPr>
          <p:spPr bwMode="auto">
            <a:xfrm>
              <a:off x="333" y="2998"/>
              <a:ext cx="34" cy="22"/>
            </a:xfrm>
            <a:custGeom>
              <a:avLst/>
              <a:gdLst>
                <a:gd name="T0" fmla="*/ 26 w 205"/>
                <a:gd name="T1" fmla="*/ 0 h 134"/>
                <a:gd name="T2" fmla="*/ 4 w 205"/>
                <a:gd name="T3" fmla="*/ 13 h 134"/>
                <a:gd name="T4" fmla="*/ 0 w 205"/>
                <a:gd name="T5" fmla="*/ 22 h 134"/>
                <a:gd name="T6" fmla="*/ 34 w 205"/>
                <a:gd name="T7" fmla="*/ 0 h 134"/>
                <a:gd name="T8" fmla="*/ 26 w 20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34"/>
                <a:gd name="T17" fmla="*/ 205 w 205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34">
                  <a:moveTo>
                    <a:pt x="157" y="0"/>
                  </a:moveTo>
                  <a:lnTo>
                    <a:pt x="25" y="82"/>
                  </a:lnTo>
                  <a:lnTo>
                    <a:pt x="0" y="134"/>
                  </a:lnTo>
                  <a:lnTo>
                    <a:pt x="205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213"/>
            <p:cNvSpPr>
              <a:spLocks/>
            </p:cNvSpPr>
            <p:nvPr/>
          </p:nvSpPr>
          <p:spPr bwMode="auto">
            <a:xfrm>
              <a:off x="490" y="2843"/>
              <a:ext cx="123" cy="127"/>
            </a:xfrm>
            <a:custGeom>
              <a:avLst/>
              <a:gdLst>
                <a:gd name="T0" fmla="*/ 26 w 737"/>
                <a:gd name="T1" fmla="*/ 88 h 762"/>
                <a:gd name="T2" fmla="*/ 28 w 737"/>
                <a:gd name="T3" fmla="*/ 84 h 762"/>
                <a:gd name="T4" fmla="*/ 31 w 737"/>
                <a:gd name="T5" fmla="*/ 76 h 762"/>
                <a:gd name="T6" fmla="*/ 37 w 737"/>
                <a:gd name="T7" fmla="*/ 67 h 762"/>
                <a:gd name="T8" fmla="*/ 44 w 737"/>
                <a:gd name="T9" fmla="*/ 59 h 762"/>
                <a:gd name="T10" fmla="*/ 51 w 737"/>
                <a:gd name="T11" fmla="*/ 54 h 762"/>
                <a:gd name="T12" fmla="*/ 56 w 737"/>
                <a:gd name="T13" fmla="*/ 51 h 762"/>
                <a:gd name="T14" fmla="*/ 59 w 737"/>
                <a:gd name="T15" fmla="*/ 48 h 762"/>
                <a:gd name="T16" fmla="*/ 60 w 737"/>
                <a:gd name="T17" fmla="*/ 47 h 762"/>
                <a:gd name="T18" fmla="*/ 76 w 737"/>
                <a:gd name="T19" fmla="*/ 34 h 762"/>
                <a:gd name="T20" fmla="*/ 80 w 737"/>
                <a:gd name="T21" fmla="*/ 28 h 762"/>
                <a:gd name="T22" fmla="*/ 86 w 737"/>
                <a:gd name="T23" fmla="*/ 19 h 762"/>
                <a:gd name="T24" fmla="*/ 91 w 737"/>
                <a:gd name="T25" fmla="*/ 12 h 762"/>
                <a:gd name="T26" fmla="*/ 92 w 737"/>
                <a:gd name="T27" fmla="*/ 9 h 762"/>
                <a:gd name="T28" fmla="*/ 95 w 737"/>
                <a:gd name="T29" fmla="*/ 7 h 762"/>
                <a:gd name="T30" fmla="*/ 97 w 737"/>
                <a:gd name="T31" fmla="*/ 5 h 762"/>
                <a:gd name="T32" fmla="*/ 99 w 737"/>
                <a:gd name="T33" fmla="*/ 3 h 762"/>
                <a:gd name="T34" fmla="*/ 100 w 737"/>
                <a:gd name="T35" fmla="*/ 3 h 762"/>
                <a:gd name="T36" fmla="*/ 101 w 737"/>
                <a:gd name="T37" fmla="*/ 2 h 762"/>
                <a:gd name="T38" fmla="*/ 104 w 737"/>
                <a:gd name="T39" fmla="*/ 1 h 762"/>
                <a:gd name="T40" fmla="*/ 106 w 737"/>
                <a:gd name="T41" fmla="*/ 0 h 762"/>
                <a:gd name="T42" fmla="*/ 112 w 737"/>
                <a:gd name="T43" fmla="*/ 1 h 762"/>
                <a:gd name="T44" fmla="*/ 118 w 737"/>
                <a:gd name="T45" fmla="*/ 3 h 762"/>
                <a:gd name="T46" fmla="*/ 121 w 737"/>
                <a:gd name="T47" fmla="*/ 5 h 762"/>
                <a:gd name="T48" fmla="*/ 123 w 737"/>
                <a:gd name="T49" fmla="*/ 5 h 762"/>
                <a:gd name="T50" fmla="*/ 123 w 737"/>
                <a:gd name="T51" fmla="*/ 9 h 762"/>
                <a:gd name="T52" fmla="*/ 104 w 737"/>
                <a:gd name="T53" fmla="*/ 6 h 762"/>
                <a:gd name="T54" fmla="*/ 99 w 737"/>
                <a:gd name="T55" fmla="*/ 11 h 762"/>
                <a:gd name="T56" fmla="*/ 96 w 737"/>
                <a:gd name="T57" fmla="*/ 14 h 762"/>
                <a:gd name="T58" fmla="*/ 92 w 737"/>
                <a:gd name="T59" fmla="*/ 18 h 762"/>
                <a:gd name="T60" fmla="*/ 88 w 737"/>
                <a:gd name="T61" fmla="*/ 22 h 762"/>
                <a:gd name="T62" fmla="*/ 87 w 737"/>
                <a:gd name="T63" fmla="*/ 24 h 762"/>
                <a:gd name="T64" fmla="*/ 85 w 737"/>
                <a:gd name="T65" fmla="*/ 28 h 762"/>
                <a:gd name="T66" fmla="*/ 83 w 737"/>
                <a:gd name="T67" fmla="*/ 33 h 762"/>
                <a:gd name="T68" fmla="*/ 80 w 737"/>
                <a:gd name="T69" fmla="*/ 37 h 762"/>
                <a:gd name="T70" fmla="*/ 78 w 737"/>
                <a:gd name="T71" fmla="*/ 39 h 762"/>
                <a:gd name="T72" fmla="*/ 75 w 737"/>
                <a:gd name="T73" fmla="*/ 41 h 762"/>
                <a:gd name="T74" fmla="*/ 70 w 737"/>
                <a:gd name="T75" fmla="*/ 45 h 762"/>
                <a:gd name="T76" fmla="*/ 66 w 737"/>
                <a:gd name="T77" fmla="*/ 48 h 762"/>
                <a:gd name="T78" fmla="*/ 62 w 737"/>
                <a:gd name="T79" fmla="*/ 51 h 762"/>
                <a:gd name="T80" fmla="*/ 55 w 737"/>
                <a:gd name="T81" fmla="*/ 57 h 762"/>
                <a:gd name="T82" fmla="*/ 47 w 737"/>
                <a:gd name="T83" fmla="*/ 65 h 762"/>
                <a:gd name="T84" fmla="*/ 41 w 737"/>
                <a:gd name="T85" fmla="*/ 72 h 762"/>
                <a:gd name="T86" fmla="*/ 38 w 737"/>
                <a:gd name="T87" fmla="*/ 76 h 762"/>
                <a:gd name="T88" fmla="*/ 34 w 737"/>
                <a:gd name="T89" fmla="*/ 82 h 762"/>
                <a:gd name="T90" fmla="*/ 30 w 737"/>
                <a:gd name="T91" fmla="*/ 89 h 762"/>
                <a:gd name="T92" fmla="*/ 27 w 737"/>
                <a:gd name="T93" fmla="*/ 94 h 762"/>
                <a:gd name="T94" fmla="*/ 0 w 737"/>
                <a:gd name="T95" fmla="*/ 127 h 7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7"/>
                <a:gd name="T145" fmla="*/ 0 h 762"/>
                <a:gd name="T146" fmla="*/ 737 w 737"/>
                <a:gd name="T147" fmla="*/ 762 h 7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7" h="762">
                  <a:moveTo>
                    <a:pt x="0" y="762"/>
                  </a:moveTo>
                  <a:lnTo>
                    <a:pt x="157" y="525"/>
                  </a:lnTo>
                  <a:lnTo>
                    <a:pt x="159" y="520"/>
                  </a:lnTo>
                  <a:lnTo>
                    <a:pt x="165" y="504"/>
                  </a:lnTo>
                  <a:lnTo>
                    <a:pt x="176" y="482"/>
                  </a:lnTo>
                  <a:lnTo>
                    <a:pt x="188" y="456"/>
                  </a:lnTo>
                  <a:lnTo>
                    <a:pt x="205" y="428"/>
                  </a:lnTo>
                  <a:lnTo>
                    <a:pt x="223" y="400"/>
                  </a:lnTo>
                  <a:lnTo>
                    <a:pt x="244" y="374"/>
                  </a:lnTo>
                  <a:lnTo>
                    <a:pt x="266" y="355"/>
                  </a:lnTo>
                  <a:lnTo>
                    <a:pt x="288" y="339"/>
                  </a:lnTo>
                  <a:lnTo>
                    <a:pt x="307" y="326"/>
                  </a:lnTo>
                  <a:lnTo>
                    <a:pt x="323" y="313"/>
                  </a:lnTo>
                  <a:lnTo>
                    <a:pt x="337" y="303"/>
                  </a:lnTo>
                  <a:lnTo>
                    <a:pt x="347" y="295"/>
                  </a:lnTo>
                  <a:lnTo>
                    <a:pt x="355" y="288"/>
                  </a:lnTo>
                  <a:lnTo>
                    <a:pt x="360" y="285"/>
                  </a:lnTo>
                  <a:lnTo>
                    <a:pt x="361" y="284"/>
                  </a:lnTo>
                  <a:lnTo>
                    <a:pt x="451" y="213"/>
                  </a:lnTo>
                  <a:lnTo>
                    <a:pt x="455" y="207"/>
                  </a:lnTo>
                  <a:lnTo>
                    <a:pt x="466" y="191"/>
                  </a:lnTo>
                  <a:lnTo>
                    <a:pt x="481" y="169"/>
                  </a:lnTo>
                  <a:lnTo>
                    <a:pt x="499" y="142"/>
                  </a:lnTo>
                  <a:lnTo>
                    <a:pt x="517" y="115"/>
                  </a:lnTo>
                  <a:lnTo>
                    <a:pt x="533" y="91"/>
                  </a:lnTo>
                  <a:lnTo>
                    <a:pt x="544" y="72"/>
                  </a:lnTo>
                  <a:lnTo>
                    <a:pt x="550" y="62"/>
                  </a:lnTo>
                  <a:lnTo>
                    <a:pt x="554" y="56"/>
                  </a:lnTo>
                  <a:lnTo>
                    <a:pt x="560" y="49"/>
                  </a:lnTo>
                  <a:lnTo>
                    <a:pt x="568" y="42"/>
                  </a:lnTo>
                  <a:lnTo>
                    <a:pt x="576" y="35"/>
                  </a:lnTo>
                  <a:lnTo>
                    <a:pt x="584" y="29"/>
                  </a:lnTo>
                  <a:lnTo>
                    <a:pt x="591" y="24"/>
                  </a:lnTo>
                  <a:lnTo>
                    <a:pt x="596" y="20"/>
                  </a:lnTo>
                  <a:lnTo>
                    <a:pt x="598" y="19"/>
                  </a:lnTo>
                  <a:lnTo>
                    <a:pt x="599" y="18"/>
                  </a:lnTo>
                  <a:lnTo>
                    <a:pt x="602" y="15"/>
                  </a:lnTo>
                  <a:lnTo>
                    <a:pt x="608" y="12"/>
                  </a:lnTo>
                  <a:lnTo>
                    <a:pt x="615" y="7"/>
                  </a:lnTo>
                  <a:lnTo>
                    <a:pt x="622" y="4"/>
                  </a:lnTo>
                  <a:lnTo>
                    <a:pt x="630" y="1"/>
                  </a:lnTo>
                  <a:lnTo>
                    <a:pt x="637" y="0"/>
                  </a:lnTo>
                  <a:lnTo>
                    <a:pt x="644" y="0"/>
                  </a:lnTo>
                  <a:lnTo>
                    <a:pt x="670" y="7"/>
                  </a:lnTo>
                  <a:lnTo>
                    <a:pt x="689" y="14"/>
                  </a:lnTo>
                  <a:lnTo>
                    <a:pt x="706" y="19"/>
                  </a:lnTo>
                  <a:lnTo>
                    <a:pt x="718" y="24"/>
                  </a:lnTo>
                  <a:lnTo>
                    <a:pt x="727" y="28"/>
                  </a:lnTo>
                  <a:lnTo>
                    <a:pt x="732" y="30"/>
                  </a:lnTo>
                  <a:lnTo>
                    <a:pt x="736" y="32"/>
                  </a:lnTo>
                  <a:lnTo>
                    <a:pt x="737" y="33"/>
                  </a:lnTo>
                  <a:lnTo>
                    <a:pt x="735" y="57"/>
                  </a:lnTo>
                  <a:lnTo>
                    <a:pt x="665" y="22"/>
                  </a:lnTo>
                  <a:lnTo>
                    <a:pt x="626" y="33"/>
                  </a:lnTo>
                  <a:lnTo>
                    <a:pt x="598" y="62"/>
                  </a:lnTo>
                  <a:lnTo>
                    <a:pt x="594" y="64"/>
                  </a:lnTo>
                  <a:lnTo>
                    <a:pt x="586" y="71"/>
                  </a:lnTo>
                  <a:lnTo>
                    <a:pt x="575" y="82"/>
                  </a:lnTo>
                  <a:lnTo>
                    <a:pt x="562" y="94"/>
                  </a:lnTo>
                  <a:lnTo>
                    <a:pt x="549" y="107"/>
                  </a:lnTo>
                  <a:lnTo>
                    <a:pt x="538" y="120"/>
                  </a:lnTo>
                  <a:lnTo>
                    <a:pt x="529" y="130"/>
                  </a:lnTo>
                  <a:lnTo>
                    <a:pt x="526" y="137"/>
                  </a:lnTo>
                  <a:lnTo>
                    <a:pt x="524" y="145"/>
                  </a:lnTo>
                  <a:lnTo>
                    <a:pt x="519" y="156"/>
                  </a:lnTo>
                  <a:lnTo>
                    <a:pt x="512" y="169"/>
                  </a:lnTo>
                  <a:lnTo>
                    <a:pt x="504" y="183"/>
                  </a:lnTo>
                  <a:lnTo>
                    <a:pt x="495" y="197"/>
                  </a:lnTo>
                  <a:lnTo>
                    <a:pt x="486" y="209"/>
                  </a:lnTo>
                  <a:lnTo>
                    <a:pt x="480" y="220"/>
                  </a:lnTo>
                  <a:lnTo>
                    <a:pt x="475" y="227"/>
                  </a:lnTo>
                  <a:lnTo>
                    <a:pt x="469" y="233"/>
                  </a:lnTo>
                  <a:lnTo>
                    <a:pt x="460" y="241"/>
                  </a:lnTo>
                  <a:lnTo>
                    <a:pt x="448" y="249"/>
                  </a:lnTo>
                  <a:lnTo>
                    <a:pt x="434" y="258"/>
                  </a:lnTo>
                  <a:lnTo>
                    <a:pt x="420" y="267"/>
                  </a:lnTo>
                  <a:lnTo>
                    <a:pt x="406" y="277"/>
                  </a:lnTo>
                  <a:lnTo>
                    <a:pt x="395" y="285"/>
                  </a:lnTo>
                  <a:lnTo>
                    <a:pt x="384" y="293"/>
                  </a:lnTo>
                  <a:lnTo>
                    <a:pt x="372" y="305"/>
                  </a:lnTo>
                  <a:lnTo>
                    <a:pt x="353" y="322"/>
                  </a:lnTo>
                  <a:lnTo>
                    <a:pt x="330" y="344"/>
                  </a:lnTo>
                  <a:lnTo>
                    <a:pt x="305" y="369"/>
                  </a:lnTo>
                  <a:lnTo>
                    <a:pt x="281" y="393"/>
                  </a:lnTo>
                  <a:lnTo>
                    <a:pt x="259" y="416"/>
                  </a:lnTo>
                  <a:lnTo>
                    <a:pt x="243" y="434"/>
                  </a:lnTo>
                  <a:lnTo>
                    <a:pt x="232" y="445"/>
                  </a:lnTo>
                  <a:lnTo>
                    <a:pt x="225" y="456"/>
                  </a:lnTo>
                  <a:lnTo>
                    <a:pt x="215" y="472"/>
                  </a:lnTo>
                  <a:lnTo>
                    <a:pt x="203" y="493"/>
                  </a:lnTo>
                  <a:lnTo>
                    <a:pt x="192" y="514"/>
                  </a:lnTo>
                  <a:lnTo>
                    <a:pt x="180" y="535"/>
                  </a:lnTo>
                  <a:lnTo>
                    <a:pt x="171" y="552"/>
                  </a:lnTo>
                  <a:lnTo>
                    <a:pt x="164" y="564"/>
                  </a:lnTo>
                  <a:lnTo>
                    <a:pt x="162" y="568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214"/>
            <p:cNvSpPr>
              <a:spLocks/>
            </p:cNvSpPr>
            <p:nvPr/>
          </p:nvSpPr>
          <p:spPr bwMode="auto">
            <a:xfrm>
              <a:off x="542" y="2913"/>
              <a:ext cx="106" cy="83"/>
            </a:xfrm>
            <a:custGeom>
              <a:avLst/>
              <a:gdLst>
                <a:gd name="T0" fmla="*/ 1 w 634"/>
                <a:gd name="T1" fmla="*/ 79 h 503"/>
                <a:gd name="T2" fmla="*/ 7 w 634"/>
                <a:gd name="T3" fmla="*/ 75 h 503"/>
                <a:gd name="T4" fmla="*/ 16 w 634"/>
                <a:gd name="T5" fmla="*/ 68 h 503"/>
                <a:gd name="T6" fmla="*/ 23 w 634"/>
                <a:gd name="T7" fmla="*/ 64 h 503"/>
                <a:gd name="T8" fmla="*/ 26 w 634"/>
                <a:gd name="T9" fmla="*/ 63 h 503"/>
                <a:gd name="T10" fmla="*/ 29 w 634"/>
                <a:gd name="T11" fmla="*/ 62 h 503"/>
                <a:gd name="T12" fmla="*/ 33 w 634"/>
                <a:gd name="T13" fmla="*/ 60 h 503"/>
                <a:gd name="T14" fmla="*/ 38 w 634"/>
                <a:gd name="T15" fmla="*/ 58 h 503"/>
                <a:gd name="T16" fmla="*/ 44 w 634"/>
                <a:gd name="T17" fmla="*/ 55 h 503"/>
                <a:gd name="T18" fmla="*/ 50 w 634"/>
                <a:gd name="T19" fmla="*/ 53 h 503"/>
                <a:gd name="T20" fmla="*/ 55 w 634"/>
                <a:gd name="T21" fmla="*/ 51 h 503"/>
                <a:gd name="T22" fmla="*/ 59 w 634"/>
                <a:gd name="T23" fmla="*/ 50 h 503"/>
                <a:gd name="T24" fmla="*/ 64 w 634"/>
                <a:gd name="T25" fmla="*/ 49 h 503"/>
                <a:gd name="T26" fmla="*/ 73 w 634"/>
                <a:gd name="T27" fmla="*/ 47 h 503"/>
                <a:gd name="T28" fmla="*/ 81 w 634"/>
                <a:gd name="T29" fmla="*/ 44 h 503"/>
                <a:gd name="T30" fmla="*/ 87 w 634"/>
                <a:gd name="T31" fmla="*/ 42 h 503"/>
                <a:gd name="T32" fmla="*/ 88 w 634"/>
                <a:gd name="T33" fmla="*/ 33 h 503"/>
                <a:gd name="T34" fmla="*/ 97 w 634"/>
                <a:gd name="T35" fmla="*/ 14 h 503"/>
                <a:gd name="T36" fmla="*/ 106 w 634"/>
                <a:gd name="T37" fmla="*/ 0 h 503"/>
                <a:gd name="T38" fmla="*/ 102 w 634"/>
                <a:gd name="T39" fmla="*/ 14 h 503"/>
                <a:gd name="T40" fmla="*/ 99 w 634"/>
                <a:gd name="T41" fmla="*/ 30 h 503"/>
                <a:gd name="T42" fmla="*/ 93 w 634"/>
                <a:gd name="T43" fmla="*/ 45 h 503"/>
                <a:gd name="T44" fmla="*/ 76 w 634"/>
                <a:gd name="T45" fmla="*/ 52 h 503"/>
                <a:gd name="T46" fmla="*/ 69 w 634"/>
                <a:gd name="T47" fmla="*/ 53 h 503"/>
                <a:gd name="T48" fmla="*/ 59 w 634"/>
                <a:gd name="T49" fmla="*/ 54 h 503"/>
                <a:gd name="T50" fmla="*/ 50 w 634"/>
                <a:gd name="T51" fmla="*/ 57 h 503"/>
                <a:gd name="T52" fmla="*/ 45 w 634"/>
                <a:gd name="T53" fmla="*/ 60 h 503"/>
                <a:gd name="T54" fmla="*/ 41 w 634"/>
                <a:gd name="T55" fmla="*/ 62 h 503"/>
                <a:gd name="T56" fmla="*/ 36 w 634"/>
                <a:gd name="T57" fmla="*/ 64 h 503"/>
                <a:gd name="T58" fmla="*/ 31 w 634"/>
                <a:gd name="T59" fmla="*/ 67 h 503"/>
                <a:gd name="T60" fmla="*/ 26 w 634"/>
                <a:gd name="T61" fmla="*/ 69 h 503"/>
                <a:gd name="T62" fmla="*/ 21 w 634"/>
                <a:gd name="T63" fmla="*/ 71 h 503"/>
                <a:gd name="T64" fmla="*/ 17 w 634"/>
                <a:gd name="T65" fmla="*/ 72 h 503"/>
                <a:gd name="T66" fmla="*/ 15 w 634"/>
                <a:gd name="T67" fmla="*/ 73 h 503"/>
                <a:gd name="T68" fmla="*/ 1 w 634"/>
                <a:gd name="T69" fmla="*/ 83 h 5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4"/>
                <a:gd name="T106" fmla="*/ 0 h 503"/>
                <a:gd name="T107" fmla="*/ 634 w 634"/>
                <a:gd name="T108" fmla="*/ 503 h 5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4" h="503">
                  <a:moveTo>
                    <a:pt x="0" y="485"/>
                  </a:moveTo>
                  <a:lnTo>
                    <a:pt x="5" y="48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70" y="432"/>
                  </a:lnTo>
                  <a:lnTo>
                    <a:pt x="97" y="413"/>
                  </a:lnTo>
                  <a:lnTo>
                    <a:pt x="121" y="396"/>
                  </a:lnTo>
                  <a:lnTo>
                    <a:pt x="140" y="385"/>
                  </a:lnTo>
                  <a:lnTo>
                    <a:pt x="150" y="380"/>
                  </a:lnTo>
                  <a:lnTo>
                    <a:pt x="155" y="379"/>
                  </a:lnTo>
                  <a:lnTo>
                    <a:pt x="162" y="377"/>
                  </a:lnTo>
                  <a:lnTo>
                    <a:pt x="171" y="373"/>
                  </a:lnTo>
                  <a:lnTo>
                    <a:pt x="183" y="368"/>
                  </a:lnTo>
                  <a:lnTo>
                    <a:pt x="197" y="363"/>
                  </a:lnTo>
                  <a:lnTo>
                    <a:pt x="212" y="356"/>
                  </a:lnTo>
                  <a:lnTo>
                    <a:pt x="228" y="349"/>
                  </a:lnTo>
                  <a:lnTo>
                    <a:pt x="246" y="342"/>
                  </a:lnTo>
                  <a:lnTo>
                    <a:pt x="262" y="335"/>
                  </a:lnTo>
                  <a:lnTo>
                    <a:pt x="279" y="328"/>
                  </a:lnTo>
                  <a:lnTo>
                    <a:pt x="297" y="321"/>
                  </a:lnTo>
                  <a:lnTo>
                    <a:pt x="313" y="314"/>
                  </a:lnTo>
                  <a:lnTo>
                    <a:pt x="328" y="309"/>
                  </a:lnTo>
                  <a:lnTo>
                    <a:pt x="342" y="305"/>
                  </a:lnTo>
                  <a:lnTo>
                    <a:pt x="353" y="301"/>
                  </a:lnTo>
                  <a:lnTo>
                    <a:pt x="364" y="300"/>
                  </a:lnTo>
                  <a:lnTo>
                    <a:pt x="385" y="296"/>
                  </a:lnTo>
                  <a:lnTo>
                    <a:pt x="409" y="289"/>
                  </a:lnTo>
                  <a:lnTo>
                    <a:pt x="436" y="282"/>
                  </a:lnTo>
                  <a:lnTo>
                    <a:pt x="463" y="274"/>
                  </a:lnTo>
                  <a:lnTo>
                    <a:pt x="487" y="266"/>
                  </a:lnTo>
                  <a:lnTo>
                    <a:pt x="507" y="259"/>
                  </a:lnTo>
                  <a:lnTo>
                    <a:pt x="521" y="255"/>
                  </a:lnTo>
                  <a:lnTo>
                    <a:pt x="525" y="252"/>
                  </a:lnTo>
                  <a:lnTo>
                    <a:pt x="525" y="200"/>
                  </a:lnTo>
                  <a:lnTo>
                    <a:pt x="568" y="152"/>
                  </a:lnTo>
                  <a:lnTo>
                    <a:pt x="582" y="86"/>
                  </a:lnTo>
                  <a:lnTo>
                    <a:pt x="616" y="38"/>
                  </a:lnTo>
                  <a:lnTo>
                    <a:pt x="634" y="0"/>
                  </a:lnTo>
                  <a:lnTo>
                    <a:pt x="634" y="20"/>
                  </a:lnTo>
                  <a:lnTo>
                    <a:pt x="611" y="86"/>
                  </a:lnTo>
                  <a:lnTo>
                    <a:pt x="591" y="114"/>
                  </a:lnTo>
                  <a:lnTo>
                    <a:pt x="591" y="180"/>
                  </a:lnTo>
                  <a:lnTo>
                    <a:pt x="559" y="214"/>
                  </a:lnTo>
                  <a:lnTo>
                    <a:pt x="554" y="275"/>
                  </a:lnTo>
                  <a:lnTo>
                    <a:pt x="459" y="318"/>
                  </a:lnTo>
                  <a:lnTo>
                    <a:pt x="453" y="318"/>
                  </a:lnTo>
                  <a:lnTo>
                    <a:pt x="437" y="320"/>
                  </a:lnTo>
                  <a:lnTo>
                    <a:pt x="413" y="322"/>
                  </a:lnTo>
                  <a:lnTo>
                    <a:pt x="385" y="325"/>
                  </a:lnTo>
                  <a:lnTo>
                    <a:pt x="355" y="330"/>
                  </a:lnTo>
                  <a:lnTo>
                    <a:pt x="324" y="337"/>
                  </a:lnTo>
                  <a:lnTo>
                    <a:pt x="299" y="345"/>
                  </a:lnTo>
                  <a:lnTo>
                    <a:pt x="279" y="357"/>
                  </a:lnTo>
                  <a:lnTo>
                    <a:pt x="270" y="363"/>
                  </a:lnTo>
                  <a:lnTo>
                    <a:pt x="258" y="370"/>
                  </a:lnTo>
                  <a:lnTo>
                    <a:pt x="246" y="377"/>
                  </a:lnTo>
                  <a:lnTo>
                    <a:pt x="232" y="384"/>
                  </a:lnTo>
                  <a:lnTo>
                    <a:pt x="217" y="390"/>
                  </a:lnTo>
                  <a:lnTo>
                    <a:pt x="200" y="397"/>
                  </a:lnTo>
                  <a:lnTo>
                    <a:pt x="184" y="404"/>
                  </a:lnTo>
                  <a:lnTo>
                    <a:pt x="168" y="411"/>
                  </a:lnTo>
                  <a:lnTo>
                    <a:pt x="153" y="417"/>
                  </a:lnTo>
                  <a:lnTo>
                    <a:pt x="138" y="423"/>
                  </a:lnTo>
                  <a:lnTo>
                    <a:pt x="125" y="429"/>
                  </a:lnTo>
                  <a:lnTo>
                    <a:pt x="112" y="433"/>
                  </a:lnTo>
                  <a:lnTo>
                    <a:pt x="103" y="437"/>
                  </a:lnTo>
                  <a:lnTo>
                    <a:pt x="96" y="439"/>
                  </a:lnTo>
                  <a:lnTo>
                    <a:pt x="90" y="440"/>
                  </a:lnTo>
                  <a:lnTo>
                    <a:pt x="89" y="442"/>
                  </a:lnTo>
                  <a:lnTo>
                    <a:pt x="4" y="503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215"/>
            <p:cNvSpPr>
              <a:spLocks/>
            </p:cNvSpPr>
            <p:nvPr/>
          </p:nvSpPr>
          <p:spPr bwMode="auto">
            <a:xfrm>
              <a:off x="435" y="2967"/>
              <a:ext cx="110" cy="95"/>
            </a:xfrm>
            <a:custGeom>
              <a:avLst/>
              <a:gdLst>
                <a:gd name="T0" fmla="*/ 43 w 662"/>
                <a:gd name="T1" fmla="*/ 7 h 569"/>
                <a:gd name="T2" fmla="*/ 66 w 662"/>
                <a:gd name="T3" fmla="*/ 0 h 569"/>
                <a:gd name="T4" fmla="*/ 67 w 662"/>
                <a:gd name="T5" fmla="*/ 0 h 569"/>
                <a:gd name="T6" fmla="*/ 69 w 662"/>
                <a:gd name="T7" fmla="*/ 1 h 569"/>
                <a:gd name="T8" fmla="*/ 73 w 662"/>
                <a:gd name="T9" fmla="*/ 2 h 569"/>
                <a:gd name="T10" fmla="*/ 77 w 662"/>
                <a:gd name="T11" fmla="*/ 3 h 569"/>
                <a:gd name="T12" fmla="*/ 81 w 662"/>
                <a:gd name="T13" fmla="*/ 4 h 569"/>
                <a:gd name="T14" fmla="*/ 85 w 662"/>
                <a:gd name="T15" fmla="*/ 5 h 569"/>
                <a:gd name="T16" fmla="*/ 88 w 662"/>
                <a:gd name="T17" fmla="*/ 6 h 569"/>
                <a:gd name="T18" fmla="*/ 90 w 662"/>
                <a:gd name="T19" fmla="*/ 7 h 569"/>
                <a:gd name="T20" fmla="*/ 91 w 662"/>
                <a:gd name="T21" fmla="*/ 8 h 569"/>
                <a:gd name="T22" fmla="*/ 93 w 662"/>
                <a:gd name="T23" fmla="*/ 10 h 569"/>
                <a:gd name="T24" fmla="*/ 95 w 662"/>
                <a:gd name="T25" fmla="*/ 11 h 569"/>
                <a:gd name="T26" fmla="*/ 98 w 662"/>
                <a:gd name="T27" fmla="*/ 13 h 569"/>
                <a:gd name="T28" fmla="*/ 99 w 662"/>
                <a:gd name="T29" fmla="*/ 15 h 569"/>
                <a:gd name="T30" fmla="*/ 101 w 662"/>
                <a:gd name="T31" fmla="*/ 16 h 569"/>
                <a:gd name="T32" fmla="*/ 103 w 662"/>
                <a:gd name="T33" fmla="*/ 17 h 569"/>
                <a:gd name="T34" fmla="*/ 103 w 662"/>
                <a:gd name="T35" fmla="*/ 17 h 569"/>
                <a:gd name="T36" fmla="*/ 110 w 662"/>
                <a:gd name="T37" fmla="*/ 31 h 569"/>
                <a:gd name="T38" fmla="*/ 110 w 662"/>
                <a:gd name="T39" fmla="*/ 39 h 569"/>
                <a:gd name="T40" fmla="*/ 97 w 662"/>
                <a:gd name="T41" fmla="*/ 86 h 569"/>
                <a:gd name="T42" fmla="*/ 92 w 662"/>
                <a:gd name="T43" fmla="*/ 95 h 569"/>
                <a:gd name="T44" fmla="*/ 92 w 662"/>
                <a:gd name="T45" fmla="*/ 93 h 569"/>
                <a:gd name="T46" fmla="*/ 93 w 662"/>
                <a:gd name="T47" fmla="*/ 89 h 569"/>
                <a:gd name="T48" fmla="*/ 94 w 662"/>
                <a:gd name="T49" fmla="*/ 84 h 569"/>
                <a:gd name="T50" fmla="*/ 94 w 662"/>
                <a:gd name="T51" fmla="*/ 81 h 569"/>
                <a:gd name="T52" fmla="*/ 95 w 662"/>
                <a:gd name="T53" fmla="*/ 78 h 569"/>
                <a:gd name="T54" fmla="*/ 96 w 662"/>
                <a:gd name="T55" fmla="*/ 73 h 569"/>
                <a:gd name="T56" fmla="*/ 98 w 662"/>
                <a:gd name="T57" fmla="*/ 65 h 569"/>
                <a:gd name="T58" fmla="*/ 100 w 662"/>
                <a:gd name="T59" fmla="*/ 57 h 569"/>
                <a:gd name="T60" fmla="*/ 102 w 662"/>
                <a:gd name="T61" fmla="*/ 49 h 569"/>
                <a:gd name="T62" fmla="*/ 104 w 662"/>
                <a:gd name="T63" fmla="*/ 42 h 569"/>
                <a:gd name="T64" fmla="*/ 105 w 662"/>
                <a:gd name="T65" fmla="*/ 37 h 569"/>
                <a:gd name="T66" fmla="*/ 105 w 662"/>
                <a:gd name="T67" fmla="*/ 36 h 569"/>
                <a:gd name="T68" fmla="*/ 100 w 662"/>
                <a:gd name="T69" fmla="*/ 24 h 569"/>
                <a:gd name="T70" fmla="*/ 99 w 662"/>
                <a:gd name="T71" fmla="*/ 23 h 569"/>
                <a:gd name="T72" fmla="*/ 99 w 662"/>
                <a:gd name="T73" fmla="*/ 22 h 569"/>
                <a:gd name="T74" fmla="*/ 97 w 662"/>
                <a:gd name="T75" fmla="*/ 19 h 569"/>
                <a:gd name="T76" fmla="*/ 95 w 662"/>
                <a:gd name="T77" fmla="*/ 17 h 569"/>
                <a:gd name="T78" fmla="*/ 92 w 662"/>
                <a:gd name="T79" fmla="*/ 14 h 569"/>
                <a:gd name="T80" fmla="*/ 89 w 662"/>
                <a:gd name="T81" fmla="*/ 12 h 569"/>
                <a:gd name="T82" fmla="*/ 87 w 662"/>
                <a:gd name="T83" fmla="*/ 10 h 569"/>
                <a:gd name="T84" fmla="*/ 83 w 662"/>
                <a:gd name="T85" fmla="*/ 9 h 569"/>
                <a:gd name="T86" fmla="*/ 80 w 662"/>
                <a:gd name="T87" fmla="*/ 8 h 569"/>
                <a:gd name="T88" fmla="*/ 77 w 662"/>
                <a:gd name="T89" fmla="*/ 8 h 569"/>
                <a:gd name="T90" fmla="*/ 74 w 662"/>
                <a:gd name="T91" fmla="*/ 7 h 569"/>
                <a:gd name="T92" fmla="*/ 72 w 662"/>
                <a:gd name="T93" fmla="*/ 7 h 569"/>
                <a:gd name="T94" fmla="*/ 70 w 662"/>
                <a:gd name="T95" fmla="*/ 7 h 569"/>
                <a:gd name="T96" fmla="*/ 68 w 662"/>
                <a:gd name="T97" fmla="*/ 7 h 569"/>
                <a:gd name="T98" fmla="*/ 67 w 662"/>
                <a:gd name="T99" fmla="*/ 6 h 569"/>
                <a:gd name="T100" fmla="*/ 67 w 662"/>
                <a:gd name="T101" fmla="*/ 6 h 569"/>
                <a:gd name="T102" fmla="*/ 49 w 662"/>
                <a:gd name="T103" fmla="*/ 9 h 569"/>
                <a:gd name="T104" fmla="*/ 42 w 662"/>
                <a:gd name="T105" fmla="*/ 15 h 569"/>
                <a:gd name="T106" fmla="*/ 3 w 662"/>
                <a:gd name="T107" fmla="*/ 66 h 569"/>
                <a:gd name="T108" fmla="*/ 0 w 662"/>
                <a:gd name="T109" fmla="*/ 66 h 569"/>
                <a:gd name="T110" fmla="*/ 43 w 662"/>
                <a:gd name="T111" fmla="*/ 7 h 5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2"/>
                <a:gd name="T169" fmla="*/ 0 h 569"/>
                <a:gd name="T170" fmla="*/ 662 w 662"/>
                <a:gd name="T171" fmla="*/ 569 h 5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2" h="569">
                  <a:moveTo>
                    <a:pt x="256" y="43"/>
                  </a:moveTo>
                  <a:lnTo>
                    <a:pt x="396" y="0"/>
                  </a:lnTo>
                  <a:lnTo>
                    <a:pt x="402" y="1"/>
                  </a:lnTo>
                  <a:lnTo>
                    <a:pt x="416" y="4"/>
                  </a:lnTo>
                  <a:lnTo>
                    <a:pt x="437" y="10"/>
                  </a:lnTo>
                  <a:lnTo>
                    <a:pt x="461" y="16"/>
                  </a:lnTo>
                  <a:lnTo>
                    <a:pt x="486" y="23"/>
                  </a:lnTo>
                  <a:lnTo>
                    <a:pt x="509" y="30"/>
                  </a:lnTo>
                  <a:lnTo>
                    <a:pt x="528" y="37"/>
                  </a:lnTo>
                  <a:lnTo>
                    <a:pt x="539" y="43"/>
                  </a:lnTo>
                  <a:lnTo>
                    <a:pt x="548" y="50"/>
                  </a:lnTo>
                  <a:lnTo>
                    <a:pt x="560" y="58"/>
                  </a:lnTo>
                  <a:lnTo>
                    <a:pt x="573" y="68"/>
                  </a:lnTo>
                  <a:lnTo>
                    <a:pt x="587" y="79"/>
                  </a:lnTo>
                  <a:lnTo>
                    <a:pt x="598" y="88"/>
                  </a:lnTo>
                  <a:lnTo>
                    <a:pt x="609" y="96"/>
                  </a:lnTo>
                  <a:lnTo>
                    <a:pt x="617" y="102"/>
                  </a:lnTo>
                  <a:lnTo>
                    <a:pt x="619" y="104"/>
                  </a:lnTo>
                  <a:lnTo>
                    <a:pt x="662" y="184"/>
                  </a:lnTo>
                  <a:lnTo>
                    <a:pt x="662" y="232"/>
                  </a:lnTo>
                  <a:lnTo>
                    <a:pt x="582" y="517"/>
                  </a:lnTo>
                  <a:lnTo>
                    <a:pt x="553" y="569"/>
                  </a:lnTo>
                  <a:lnTo>
                    <a:pt x="555" y="557"/>
                  </a:lnTo>
                  <a:lnTo>
                    <a:pt x="560" y="532"/>
                  </a:lnTo>
                  <a:lnTo>
                    <a:pt x="565" y="503"/>
                  </a:lnTo>
                  <a:lnTo>
                    <a:pt x="567" y="484"/>
                  </a:lnTo>
                  <a:lnTo>
                    <a:pt x="569" y="468"/>
                  </a:lnTo>
                  <a:lnTo>
                    <a:pt x="577" y="435"/>
                  </a:lnTo>
                  <a:lnTo>
                    <a:pt x="588" y="392"/>
                  </a:lnTo>
                  <a:lnTo>
                    <a:pt x="601" y="344"/>
                  </a:lnTo>
                  <a:lnTo>
                    <a:pt x="613" y="295"/>
                  </a:lnTo>
                  <a:lnTo>
                    <a:pt x="624" y="254"/>
                  </a:lnTo>
                  <a:lnTo>
                    <a:pt x="632" y="224"/>
                  </a:lnTo>
                  <a:lnTo>
                    <a:pt x="634" y="214"/>
                  </a:lnTo>
                  <a:lnTo>
                    <a:pt x="601" y="143"/>
                  </a:lnTo>
                  <a:lnTo>
                    <a:pt x="598" y="139"/>
                  </a:lnTo>
                  <a:lnTo>
                    <a:pt x="593" y="130"/>
                  </a:lnTo>
                  <a:lnTo>
                    <a:pt x="583" y="116"/>
                  </a:lnTo>
                  <a:lnTo>
                    <a:pt x="571" y="101"/>
                  </a:lnTo>
                  <a:lnTo>
                    <a:pt x="555" y="85"/>
                  </a:lnTo>
                  <a:lnTo>
                    <a:pt x="538" y="71"/>
                  </a:lnTo>
                  <a:lnTo>
                    <a:pt x="521" y="59"/>
                  </a:lnTo>
                  <a:lnTo>
                    <a:pt x="501" y="52"/>
                  </a:lnTo>
                  <a:lnTo>
                    <a:pt x="481" y="49"/>
                  </a:lnTo>
                  <a:lnTo>
                    <a:pt x="464" y="46"/>
                  </a:lnTo>
                  <a:lnTo>
                    <a:pt x="446" y="44"/>
                  </a:lnTo>
                  <a:lnTo>
                    <a:pt x="431" y="42"/>
                  </a:lnTo>
                  <a:lnTo>
                    <a:pt x="419" y="40"/>
                  </a:lnTo>
                  <a:lnTo>
                    <a:pt x="409" y="39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292" y="52"/>
                  </a:lnTo>
                  <a:lnTo>
                    <a:pt x="251" y="90"/>
                  </a:lnTo>
                  <a:lnTo>
                    <a:pt x="19" y="394"/>
                  </a:lnTo>
                  <a:lnTo>
                    <a:pt x="0" y="394"/>
                  </a:lnTo>
                  <a:lnTo>
                    <a:pt x="2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216"/>
            <p:cNvSpPr>
              <a:spLocks/>
            </p:cNvSpPr>
            <p:nvPr/>
          </p:nvSpPr>
          <p:spPr bwMode="auto">
            <a:xfrm>
              <a:off x="411" y="3028"/>
              <a:ext cx="85" cy="29"/>
            </a:xfrm>
            <a:custGeom>
              <a:avLst/>
              <a:gdLst>
                <a:gd name="T0" fmla="*/ 0 w 511"/>
                <a:gd name="T1" fmla="*/ 29 h 175"/>
                <a:gd name="T2" fmla="*/ 0 w 511"/>
                <a:gd name="T3" fmla="*/ 29 h 175"/>
                <a:gd name="T4" fmla="*/ 1 w 511"/>
                <a:gd name="T5" fmla="*/ 28 h 175"/>
                <a:gd name="T6" fmla="*/ 3 w 511"/>
                <a:gd name="T7" fmla="*/ 26 h 175"/>
                <a:gd name="T8" fmla="*/ 5 w 511"/>
                <a:gd name="T9" fmla="*/ 25 h 175"/>
                <a:gd name="T10" fmla="*/ 7 w 511"/>
                <a:gd name="T11" fmla="*/ 23 h 175"/>
                <a:gd name="T12" fmla="*/ 9 w 511"/>
                <a:gd name="T13" fmla="*/ 21 h 175"/>
                <a:gd name="T14" fmla="*/ 11 w 511"/>
                <a:gd name="T15" fmla="*/ 19 h 175"/>
                <a:gd name="T16" fmla="*/ 13 w 511"/>
                <a:gd name="T17" fmla="*/ 17 h 175"/>
                <a:gd name="T18" fmla="*/ 14 w 511"/>
                <a:gd name="T19" fmla="*/ 16 h 175"/>
                <a:gd name="T20" fmla="*/ 14 w 511"/>
                <a:gd name="T21" fmla="*/ 14 h 175"/>
                <a:gd name="T22" fmla="*/ 15 w 511"/>
                <a:gd name="T23" fmla="*/ 12 h 175"/>
                <a:gd name="T24" fmla="*/ 16 w 511"/>
                <a:gd name="T25" fmla="*/ 10 h 175"/>
                <a:gd name="T26" fmla="*/ 16 w 511"/>
                <a:gd name="T27" fmla="*/ 8 h 175"/>
                <a:gd name="T28" fmla="*/ 17 w 511"/>
                <a:gd name="T29" fmla="*/ 7 h 175"/>
                <a:gd name="T30" fmla="*/ 19 w 511"/>
                <a:gd name="T31" fmla="*/ 6 h 175"/>
                <a:gd name="T32" fmla="*/ 20 w 511"/>
                <a:gd name="T33" fmla="*/ 5 h 175"/>
                <a:gd name="T34" fmla="*/ 23 w 511"/>
                <a:gd name="T35" fmla="*/ 5 h 175"/>
                <a:gd name="T36" fmla="*/ 26 w 511"/>
                <a:gd name="T37" fmla="*/ 4 h 175"/>
                <a:gd name="T38" fmla="*/ 30 w 511"/>
                <a:gd name="T39" fmla="*/ 3 h 175"/>
                <a:gd name="T40" fmla="*/ 33 w 511"/>
                <a:gd name="T41" fmla="*/ 2 h 175"/>
                <a:gd name="T42" fmla="*/ 37 w 511"/>
                <a:gd name="T43" fmla="*/ 1 h 175"/>
                <a:gd name="T44" fmla="*/ 39 w 511"/>
                <a:gd name="T45" fmla="*/ 1 h 175"/>
                <a:gd name="T46" fmla="*/ 41 w 511"/>
                <a:gd name="T47" fmla="*/ 0 h 175"/>
                <a:gd name="T48" fmla="*/ 42 w 511"/>
                <a:gd name="T49" fmla="*/ 0 h 175"/>
                <a:gd name="T50" fmla="*/ 66 w 511"/>
                <a:gd name="T51" fmla="*/ 0 h 175"/>
                <a:gd name="T52" fmla="*/ 85 w 511"/>
                <a:gd name="T53" fmla="*/ 11 h 175"/>
                <a:gd name="T54" fmla="*/ 68 w 511"/>
                <a:gd name="T55" fmla="*/ 5 h 175"/>
                <a:gd name="T56" fmla="*/ 67 w 511"/>
                <a:gd name="T57" fmla="*/ 5 h 175"/>
                <a:gd name="T58" fmla="*/ 66 w 511"/>
                <a:gd name="T59" fmla="*/ 5 h 175"/>
                <a:gd name="T60" fmla="*/ 65 w 511"/>
                <a:gd name="T61" fmla="*/ 5 h 175"/>
                <a:gd name="T62" fmla="*/ 64 w 511"/>
                <a:gd name="T63" fmla="*/ 5 h 175"/>
                <a:gd name="T64" fmla="*/ 61 w 511"/>
                <a:gd name="T65" fmla="*/ 4 h 175"/>
                <a:gd name="T66" fmla="*/ 59 w 511"/>
                <a:gd name="T67" fmla="*/ 4 h 175"/>
                <a:gd name="T68" fmla="*/ 57 w 511"/>
                <a:gd name="T69" fmla="*/ 4 h 175"/>
                <a:gd name="T70" fmla="*/ 54 w 511"/>
                <a:gd name="T71" fmla="*/ 4 h 175"/>
                <a:gd name="T72" fmla="*/ 51 w 511"/>
                <a:gd name="T73" fmla="*/ 5 h 175"/>
                <a:gd name="T74" fmla="*/ 48 w 511"/>
                <a:gd name="T75" fmla="*/ 5 h 175"/>
                <a:gd name="T76" fmla="*/ 46 w 511"/>
                <a:gd name="T77" fmla="*/ 5 h 175"/>
                <a:gd name="T78" fmla="*/ 43 w 511"/>
                <a:gd name="T79" fmla="*/ 5 h 175"/>
                <a:gd name="T80" fmla="*/ 41 w 511"/>
                <a:gd name="T81" fmla="*/ 5 h 175"/>
                <a:gd name="T82" fmla="*/ 39 w 511"/>
                <a:gd name="T83" fmla="*/ 5 h 175"/>
                <a:gd name="T84" fmla="*/ 37 w 511"/>
                <a:gd name="T85" fmla="*/ 6 h 175"/>
                <a:gd name="T86" fmla="*/ 36 w 511"/>
                <a:gd name="T87" fmla="*/ 6 h 175"/>
                <a:gd name="T88" fmla="*/ 33 w 511"/>
                <a:gd name="T89" fmla="*/ 7 h 175"/>
                <a:gd name="T90" fmla="*/ 30 w 511"/>
                <a:gd name="T91" fmla="*/ 8 h 175"/>
                <a:gd name="T92" fmla="*/ 27 w 511"/>
                <a:gd name="T93" fmla="*/ 10 h 175"/>
                <a:gd name="T94" fmla="*/ 25 w 511"/>
                <a:gd name="T95" fmla="*/ 11 h 175"/>
                <a:gd name="T96" fmla="*/ 23 w 511"/>
                <a:gd name="T97" fmla="*/ 12 h 175"/>
                <a:gd name="T98" fmla="*/ 21 w 511"/>
                <a:gd name="T99" fmla="*/ 13 h 175"/>
                <a:gd name="T100" fmla="*/ 19 w 511"/>
                <a:gd name="T101" fmla="*/ 14 h 175"/>
                <a:gd name="T102" fmla="*/ 19 w 511"/>
                <a:gd name="T103" fmla="*/ 14 h 175"/>
                <a:gd name="T104" fmla="*/ 15 w 511"/>
                <a:gd name="T105" fmla="*/ 23 h 175"/>
                <a:gd name="T106" fmla="*/ 0 w 511"/>
                <a:gd name="T107" fmla="*/ 29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1"/>
                <a:gd name="T163" fmla="*/ 0 h 175"/>
                <a:gd name="T164" fmla="*/ 511 w 511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1" h="175">
                  <a:moveTo>
                    <a:pt x="0" y="175"/>
                  </a:moveTo>
                  <a:lnTo>
                    <a:pt x="3" y="173"/>
                  </a:lnTo>
                  <a:lnTo>
                    <a:pt x="8" y="167"/>
                  </a:lnTo>
                  <a:lnTo>
                    <a:pt x="18" y="159"/>
                  </a:lnTo>
                  <a:lnTo>
                    <a:pt x="29" y="148"/>
                  </a:lnTo>
                  <a:lnTo>
                    <a:pt x="42" y="137"/>
                  </a:lnTo>
                  <a:lnTo>
                    <a:pt x="54" y="125"/>
                  </a:lnTo>
                  <a:lnTo>
                    <a:pt x="65" y="114"/>
                  </a:lnTo>
                  <a:lnTo>
                    <a:pt x="76" y="103"/>
                  </a:lnTo>
                  <a:lnTo>
                    <a:pt x="83" y="94"/>
                  </a:lnTo>
                  <a:lnTo>
                    <a:pt x="87" y="83"/>
                  </a:lnTo>
                  <a:lnTo>
                    <a:pt x="91" y="72"/>
                  </a:lnTo>
                  <a:lnTo>
                    <a:pt x="94" y="60"/>
                  </a:lnTo>
                  <a:lnTo>
                    <a:pt x="98" y="51"/>
                  </a:lnTo>
                  <a:lnTo>
                    <a:pt x="102" y="42"/>
                  </a:lnTo>
                  <a:lnTo>
                    <a:pt x="112" y="36"/>
                  </a:lnTo>
                  <a:lnTo>
                    <a:pt x="123" y="32"/>
                  </a:lnTo>
                  <a:lnTo>
                    <a:pt x="139" y="30"/>
                  </a:lnTo>
                  <a:lnTo>
                    <a:pt x="159" y="25"/>
                  </a:lnTo>
                  <a:lnTo>
                    <a:pt x="180" y="19"/>
                  </a:lnTo>
                  <a:lnTo>
                    <a:pt x="201" y="14"/>
                  </a:lnTo>
                  <a:lnTo>
                    <a:pt x="221" y="9"/>
                  </a:lnTo>
                  <a:lnTo>
                    <a:pt x="236" y="4"/>
                  </a:lnTo>
                  <a:lnTo>
                    <a:pt x="247" y="1"/>
                  </a:lnTo>
                  <a:lnTo>
                    <a:pt x="251" y="0"/>
                  </a:lnTo>
                  <a:lnTo>
                    <a:pt x="398" y="0"/>
                  </a:lnTo>
                  <a:lnTo>
                    <a:pt x="511" y="66"/>
                  </a:lnTo>
                  <a:lnTo>
                    <a:pt x="406" y="28"/>
                  </a:lnTo>
                  <a:lnTo>
                    <a:pt x="404" y="28"/>
                  </a:lnTo>
                  <a:lnTo>
                    <a:pt x="399" y="28"/>
                  </a:lnTo>
                  <a:lnTo>
                    <a:pt x="391" y="28"/>
                  </a:lnTo>
                  <a:lnTo>
                    <a:pt x="382" y="28"/>
                  </a:lnTo>
                  <a:lnTo>
                    <a:pt x="369" y="26"/>
                  </a:lnTo>
                  <a:lnTo>
                    <a:pt x="355" y="26"/>
                  </a:lnTo>
                  <a:lnTo>
                    <a:pt x="340" y="26"/>
                  </a:lnTo>
                  <a:lnTo>
                    <a:pt x="324" y="26"/>
                  </a:lnTo>
                  <a:lnTo>
                    <a:pt x="308" y="28"/>
                  </a:lnTo>
                  <a:lnTo>
                    <a:pt x="291" y="28"/>
                  </a:lnTo>
                  <a:lnTo>
                    <a:pt x="275" y="29"/>
                  </a:lnTo>
                  <a:lnTo>
                    <a:pt x="259" y="30"/>
                  </a:lnTo>
                  <a:lnTo>
                    <a:pt x="245" y="31"/>
                  </a:lnTo>
                  <a:lnTo>
                    <a:pt x="232" y="32"/>
                  </a:lnTo>
                  <a:lnTo>
                    <a:pt x="222" y="35"/>
                  </a:lnTo>
                  <a:lnTo>
                    <a:pt x="214" y="37"/>
                  </a:lnTo>
                  <a:lnTo>
                    <a:pt x="199" y="43"/>
                  </a:lnTo>
                  <a:lnTo>
                    <a:pt x="182" y="50"/>
                  </a:lnTo>
                  <a:lnTo>
                    <a:pt x="165" y="58"/>
                  </a:lnTo>
                  <a:lnTo>
                    <a:pt x="150" y="66"/>
                  </a:lnTo>
                  <a:lnTo>
                    <a:pt x="136" y="73"/>
                  </a:lnTo>
                  <a:lnTo>
                    <a:pt x="124" y="79"/>
                  </a:lnTo>
                  <a:lnTo>
                    <a:pt x="116" y="83"/>
                  </a:lnTo>
                  <a:lnTo>
                    <a:pt x="114" y="85"/>
                  </a:lnTo>
                  <a:lnTo>
                    <a:pt x="90" y="141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217"/>
            <p:cNvSpPr>
              <a:spLocks/>
            </p:cNvSpPr>
            <p:nvPr/>
          </p:nvSpPr>
          <p:spPr bwMode="auto">
            <a:xfrm>
              <a:off x="593" y="2849"/>
              <a:ext cx="20" cy="50"/>
            </a:xfrm>
            <a:custGeom>
              <a:avLst/>
              <a:gdLst>
                <a:gd name="T0" fmla="*/ 20 w 120"/>
                <a:gd name="T1" fmla="*/ 0 h 303"/>
                <a:gd name="T2" fmla="*/ 20 w 120"/>
                <a:gd name="T3" fmla="*/ 9 h 303"/>
                <a:gd name="T4" fmla="*/ 19 w 120"/>
                <a:gd name="T5" fmla="*/ 20 h 303"/>
                <a:gd name="T6" fmla="*/ 19 w 120"/>
                <a:gd name="T7" fmla="*/ 21 h 303"/>
                <a:gd name="T8" fmla="*/ 17 w 120"/>
                <a:gd name="T9" fmla="*/ 22 h 303"/>
                <a:gd name="T10" fmla="*/ 16 w 120"/>
                <a:gd name="T11" fmla="*/ 24 h 303"/>
                <a:gd name="T12" fmla="*/ 13 w 120"/>
                <a:gd name="T13" fmla="*/ 25 h 303"/>
                <a:gd name="T14" fmla="*/ 11 w 120"/>
                <a:gd name="T15" fmla="*/ 27 h 303"/>
                <a:gd name="T16" fmla="*/ 9 w 120"/>
                <a:gd name="T17" fmla="*/ 29 h 303"/>
                <a:gd name="T18" fmla="*/ 8 w 120"/>
                <a:gd name="T19" fmla="*/ 31 h 303"/>
                <a:gd name="T20" fmla="*/ 7 w 120"/>
                <a:gd name="T21" fmla="*/ 31 h 303"/>
                <a:gd name="T22" fmla="*/ 6 w 120"/>
                <a:gd name="T23" fmla="*/ 33 h 303"/>
                <a:gd name="T24" fmla="*/ 4 w 120"/>
                <a:gd name="T25" fmla="*/ 35 h 303"/>
                <a:gd name="T26" fmla="*/ 3 w 120"/>
                <a:gd name="T27" fmla="*/ 37 h 303"/>
                <a:gd name="T28" fmla="*/ 2 w 120"/>
                <a:gd name="T29" fmla="*/ 39 h 303"/>
                <a:gd name="T30" fmla="*/ 2 w 120"/>
                <a:gd name="T31" fmla="*/ 42 h 303"/>
                <a:gd name="T32" fmla="*/ 3 w 120"/>
                <a:gd name="T33" fmla="*/ 45 h 303"/>
                <a:gd name="T34" fmla="*/ 3 w 120"/>
                <a:gd name="T35" fmla="*/ 49 h 303"/>
                <a:gd name="T36" fmla="*/ 3 w 120"/>
                <a:gd name="T37" fmla="*/ 50 h 303"/>
                <a:gd name="T38" fmla="*/ 0 w 120"/>
                <a:gd name="T39" fmla="*/ 43 h 303"/>
                <a:gd name="T40" fmla="*/ 0 w 120"/>
                <a:gd name="T41" fmla="*/ 31 h 303"/>
                <a:gd name="T42" fmla="*/ 9 w 120"/>
                <a:gd name="T43" fmla="*/ 23 h 303"/>
                <a:gd name="T44" fmla="*/ 10 w 120"/>
                <a:gd name="T45" fmla="*/ 23 h 303"/>
                <a:gd name="T46" fmla="*/ 10 w 120"/>
                <a:gd name="T47" fmla="*/ 22 h 303"/>
                <a:gd name="T48" fmla="*/ 11 w 120"/>
                <a:gd name="T49" fmla="*/ 21 h 303"/>
                <a:gd name="T50" fmla="*/ 13 w 120"/>
                <a:gd name="T51" fmla="*/ 20 h 303"/>
                <a:gd name="T52" fmla="*/ 14 w 120"/>
                <a:gd name="T53" fmla="*/ 19 h 303"/>
                <a:gd name="T54" fmla="*/ 16 w 120"/>
                <a:gd name="T55" fmla="*/ 17 h 303"/>
                <a:gd name="T56" fmla="*/ 16 w 120"/>
                <a:gd name="T57" fmla="*/ 16 h 303"/>
                <a:gd name="T58" fmla="*/ 17 w 120"/>
                <a:gd name="T59" fmla="*/ 15 h 303"/>
                <a:gd name="T60" fmla="*/ 17 w 120"/>
                <a:gd name="T61" fmla="*/ 12 h 303"/>
                <a:gd name="T62" fmla="*/ 17 w 120"/>
                <a:gd name="T63" fmla="*/ 7 h 303"/>
                <a:gd name="T64" fmla="*/ 17 w 120"/>
                <a:gd name="T65" fmla="*/ 2 h 303"/>
                <a:gd name="T66" fmla="*/ 17 w 120"/>
                <a:gd name="T67" fmla="*/ 0 h 303"/>
                <a:gd name="T68" fmla="*/ 20 w 120"/>
                <a:gd name="T69" fmla="*/ 0 h 3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0"/>
                <a:gd name="T106" fmla="*/ 0 h 303"/>
                <a:gd name="T107" fmla="*/ 120 w 120"/>
                <a:gd name="T108" fmla="*/ 303 h 3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0" h="303">
                  <a:moveTo>
                    <a:pt x="118" y="0"/>
                  </a:moveTo>
                  <a:lnTo>
                    <a:pt x="120" y="57"/>
                  </a:lnTo>
                  <a:lnTo>
                    <a:pt x="113" y="124"/>
                  </a:lnTo>
                  <a:lnTo>
                    <a:pt x="111" y="126"/>
                  </a:lnTo>
                  <a:lnTo>
                    <a:pt x="103" y="133"/>
                  </a:lnTo>
                  <a:lnTo>
                    <a:pt x="93" y="143"/>
                  </a:lnTo>
                  <a:lnTo>
                    <a:pt x="80" y="154"/>
                  </a:lnTo>
                  <a:lnTo>
                    <a:pt x="67" y="166"/>
                  </a:lnTo>
                  <a:lnTo>
                    <a:pt x="55" y="176"/>
                  </a:lnTo>
                  <a:lnTo>
                    <a:pt x="47" y="185"/>
                  </a:lnTo>
                  <a:lnTo>
                    <a:pt x="43" y="189"/>
                  </a:lnTo>
                  <a:lnTo>
                    <a:pt x="36" y="197"/>
                  </a:lnTo>
                  <a:lnTo>
                    <a:pt x="25" y="211"/>
                  </a:lnTo>
                  <a:lnTo>
                    <a:pt x="16" y="225"/>
                  </a:lnTo>
                  <a:lnTo>
                    <a:pt x="11" y="237"/>
                  </a:lnTo>
                  <a:lnTo>
                    <a:pt x="12" y="252"/>
                  </a:lnTo>
                  <a:lnTo>
                    <a:pt x="15" y="274"/>
                  </a:lnTo>
                  <a:lnTo>
                    <a:pt x="17" y="294"/>
                  </a:lnTo>
                  <a:lnTo>
                    <a:pt x="18" y="303"/>
                  </a:lnTo>
                  <a:lnTo>
                    <a:pt x="0" y="258"/>
                  </a:lnTo>
                  <a:lnTo>
                    <a:pt x="2" y="187"/>
                  </a:lnTo>
                  <a:lnTo>
                    <a:pt x="54" y="138"/>
                  </a:lnTo>
                  <a:lnTo>
                    <a:pt x="57" y="137"/>
                  </a:lnTo>
                  <a:lnTo>
                    <a:pt x="61" y="133"/>
                  </a:lnTo>
                  <a:lnTo>
                    <a:pt x="68" y="128"/>
                  </a:lnTo>
                  <a:lnTo>
                    <a:pt x="76" y="121"/>
                  </a:lnTo>
                  <a:lnTo>
                    <a:pt x="84" y="114"/>
                  </a:lnTo>
                  <a:lnTo>
                    <a:pt x="93" y="106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3" y="72"/>
                  </a:lnTo>
                  <a:lnTo>
                    <a:pt x="103" y="40"/>
                  </a:lnTo>
                  <a:lnTo>
                    <a:pt x="101" y="13"/>
                  </a:lnTo>
                  <a:lnTo>
                    <a:pt x="99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218"/>
            <p:cNvSpPr>
              <a:spLocks/>
            </p:cNvSpPr>
            <p:nvPr/>
          </p:nvSpPr>
          <p:spPr bwMode="auto">
            <a:xfrm>
              <a:off x="586" y="2891"/>
              <a:ext cx="45" cy="15"/>
            </a:xfrm>
            <a:custGeom>
              <a:avLst/>
              <a:gdLst>
                <a:gd name="T0" fmla="*/ 40 w 270"/>
                <a:gd name="T1" fmla="*/ 0 h 93"/>
                <a:gd name="T2" fmla="*/ 32 w 270"/>
                <a:gd name="T3" fmla="*/ 8 h 93"/>
                <a:gd name="T4" fmla="*/ 31 w 270"/>
                <a:gd name="T5" fmla="*/ 10 h 93"/>
                <a:gd name="T6" fmla="*/ 31 w 270"/>
                <a:gd name="T7" fmla="*/ 10 h 93"/>
                <a:gd name="T8" fmla="*/ 30 w 270"/>
                <a:gd name="T9" fmla="*/ 10 h 93"/>
                <a:gd name="T10" fmla="*/ 30 w 270"/>
                <a:gd name="T11" fmla="*/ 10 h 93"/>
                <a:gd name="T12" fmla="*/ 29 w 270"/>
                <a:gd name="T13" fmla="*/ 10 h 93"/>
                <a:gd name="T14" fmla="*/ 28 w 270"/>
                <a:gd name="T15" fmla="*/ 10 h 93"/>
                <a:gd name="T16" fmla="*/ 27 w 270"/>
                <a:gd name="T17" fmla="*/ 10 h 93"/>
                <a:gd name="T18" fmla="*/ 26 w 270"/>
                <a:gd name="T19" fmla="*/ 10 h 93"/>
                <a:gd name="T20" fmla="*/ 25 w 270"/>
                <a:gd name="T21" fmla="*/ 10 h 93"/>
                <a:gd name="T22" fmla="*/ 24 w 270"/>
                <a:gd name="T23" fmla="*/ 10 h 93"/>
                <a:gd name="T24" fmla="*/ 23 w 270"/>
                <a:gd name="T25" fmla="*/ 10 h 93"/>
                <a:gd name="T26" fmla="*/ 20 w 270"/>
                <a:gd name="T27" fmla="*/ 10 h 93"/>
                <a:gd name="T28" fmla="*/ 18 w 270"/>
                <a:gd name="T29" fmla="*/ 9 h 93"/>
                <a:gd name="T30" fmla="*/ 16 w 270"/>
                <a:gd name="T31" fmla="*/ 9 h 93"/>
                <a:gd name="T32" fmla="*/ 13 w 270"/>
                <a:gd name="T33" fmla="*/ 9 h 93"/>
                <a:gd name="T34" fmla="*/ 12 w 270"/>
                <a:gd name="T35" fmla="*/ 8 h 93"/>
                <a:gd name="T36" fmla="*/ 11 w 270"/>
                <a:gd name="T37" fmla="*/ 8 h 93"/>
                <a:gd name="T38" fmla="*/ 0 w 270"/>
                <a:gd name="T39" fmla="*/ 1 h 93"/>
                <a:gd name="T40" fmla="*/ 8 w 270"/>
                <a:gd name="T41" fmla="*/ 10 h 93"/>
                <a:gd name="T42" fmla="*/ 19 w 270"/>
                <a:gd name="T43" fmla="*/ 12 h 93"/>
                <a:gd name="T44" fmla="*/ 32 w 270"/>
                <a:gd name="T45" fmla="*/ 13 h 93"/>
                <a:gd name="T46" fmla="*/ 45 w 270"/>
                <a:gd name="T47" fmla="*/ 15 h 93"/>
                <a:gd name="T48" fmla="*/ 37 w 270"/>
                <a:gd name="T49" fmla="*/ 11 h 93"/>
                <a:gd name="T50" fmla="*/ 41 w 270"/>
                <a:gd name="T51" fmla="*/ 10 h 93"/>
                <a:gd name="T52" fmla="*/ 37 w 270"/>
                <a:gd name="T53" fmla="*/ 7 h 93"/>
                <a:gd name="T54" fmla="*/ 43 w 270"/>
                <a:gd name="T55" fmla="*/ 1 h 93"/>
                <a:gd name="T56" fmla="*/ 40 w 270"/>
                <a:gd name="T57" fmla="*/ 0 h 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0"/>
                <a:gd name="T88" fmla="*/ 0 h 93"/>
                <a:gd name="T89" fmla="*/ 270 w 270"/>
                <a:gd name="T90" fmla="*/ 93 h 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0" h="93">
                  <a:moveTo>
                    <a:pt x="240" y="0"/>
                  </a:moveTo>
                  <a:lnTo>
                    <a:pt x="195" y="52"/>
                  </a:lnTo>
                  <a:lnTo>
                    <a:pt x="188" y="64"/>
                  </a:lnTo>
                  <a:lnTo>
                    <a:pt x="187" y="64"/>
                  </a:lnTo>
                  <a:lnTo>
                    <a:pt x="183" y="64"/>
                  </a:lnTo>
                  <a:lnTo>
                    <a:pt x="178" y="64"/>
                  </a:lnTo>
                  <a:lnTo>
                    <a:pt x="173" y="64"/>
                  </a:lnTo>
                  <a:lnTo>
                    <a:pt x="166" y="64"/>
                  </a:lnTo>
                  <a:lnTo>
                    <a:pt x="160" y="64"/>
                  </a:lnTo>
                  <a:lnTo>
                    <a:pt x="155" y="64"/>
                  </a:lnTo>
                  <a:lnTo>
                    <a:pt x="152" y="64"/>
                  </a:lnTo>
                  <a:lnTo>
                    <a:pt x="146" y="64"/>
                  </a:lnTo>
                  <a:lnTo>
                    <a:pt x="136" y="62"/>
                  </a:lnTo>
                  <a:lnTo>
                    <a:pt x="123" y="60"/>
                  </a:lnTo>
                  <a:lnTo>
                    <a:pt x="108" y="58"/>
                  </a:lnTo>
                  <a:lnTo>
                    <a:pt x="94" y="56"/>
                  </a:lnTo>
                  <a:lnTo>
                    <a:pt x="81" y="55"/>
                  </a:lnTo>
                  <a:lnTo>
                    <a:pt x="73" y="52"/>
                  </a:lnTo>
                  <a:lnTo>
                    <a:pt x="69" y="52"/>
                  </a:lnTo>
                  <a:lnTo>
                    <a:pt x="0" y="7"/>
                  </a:lnTo>
                  <a:lnTo>
                    <a:pt x="47" y="62"/>
                  </a:lnTo>
                  <a:lnTo>
                    <a:pt x="116" y="73"/>
                  </a:lnTo>
                  <a:lnTo>
                    <a:pt x="190" y="78"/>
                  </a:lnTo>
                  <a:lnTo>
                    <a:pt x="270" y="93"/>
                  </a:lnTo>
                  <a:lnTo>
                    <a:pt x="223" y="66"/>
                  </a:lnTo>
                  <a:lnTo>
                    <a:pt x="249" y="59"/>
                  </a:lnTo>
                  <a:lnTo>
                    <a:pt x="223" y="45"/>
                  </a:lnTo>
                  <a:lnTo>
                    <a:pt x="259" y="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219"/>
            <p:cNvSpPr>
              <a:spLocks/>
            </p:cNvSpPr>
            <p:nvPr/>
          </p:nvSpPr>
          <p:spPr bwMode="auto">
            <a:xfrm>
              <a:off x="566" y="2860"/>
              <a:ext cx="13" cy="15"/>
            </a:xfrm>
            <a:custGeom>
              <a:avLst/>
              <a:gdLst>
                <a:gd name="T0" fmla="*/ 13 w 79"/>
                <a:gd name="T1" fmla="*/ 1 h 92"/>
                <a:gd name="T2" fmla="*/ 6 w 79"/>
                <a:gd name="T3" fmla="*/ 0 h 92"/>
                <a:gd name="T4" fmla="*/ 0 w 79"/>
                <a:gd name="T5" fmla="*/ 6 h 92"/>
                <a:gd name="T6" fmla="*/ 0 w 79"/>
                <a:gd name="T7" fmla="*/ 13 h 92"/>
                <a:gd name="T8" fmla="*/ 4 w 79"/>
                <a:gd name="T9" fmla="*/ 15 h 92"/>
                <a:gd name="T10" fmla="*/ 3 w 79"/>
                <a:gd name="T11" fmla="*/ 14 h 92"/>
                <a:gd name="T12" fmla="*/ 3 w 79"/>
                <a:gd name="T13" fmla="*/ 12 h 92"/>
                <a:gd name="T14" fmla="*/ 3 w 79"/>
                <a:gd name="T15" fmla="*/ 9 h 92"/>
                <a:gd name="T16" fmla="*/ 4 w 79"/>
                <a:gd name="T17" fmla="*/ 8 h 92"/>
                <a:gd name="T18" fmla="*/ 5 w 79"/>
                <a:gd name="T19" fmla="*/ 7 h 92"/>
                <a:gd name="T20" fmla="*/ 7 w 79"/>
                <a:gd name="T21" fmla="*/ 6 h 92"/>
                <a:gd name="T22" fmla="*/ 8 w 79"/>
                <a:gd name="T23" fmla="*/ 5 h 92"/>
                <a:gd name="T24" fmla="*/ 9 w 79"/>
                <a:gd name="T25" fmla="*/ 5 h 92"/>
                <a:gd name="T26" fmla="*/ 13 w 79"/>
                <a:gd name="T27" fmla="*/ 1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92"/>
                <a:gd name="T44" fmla="*/ 79 w 79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92">
                  <a:moveTo>
                    <a:pt x="79" y="7"/>
                  </a:moveTo>
                  <a:lnTo>
                    <a:pt x="36" y="0"/>
                  </a:lnTo>
                  <a:lnTo>
                    <a:pt x="0" y="37"/>
                  </a:lnTo>
                  <a:lnTo>
                    <a:pt x="3" y="80"/>
                  </a:lnTo>
                  <a:lnTo>
                    <a:pt x="23" y="92"/>
                  </a:lnTo>
                  <a:lnTo>
                    <a:pt x="21" y="86"/>
                  </a:lnTo>
                  <a:lnTo>
                    <a:pt x="19" y="71"/>
                  </a:lnTo>
                  <a:lnTo>
                    <a:pt x="18" y="56"/>
                  </a:lnTo>
                  <a:lnTo>
                    <a:pt x="23" y="47"/>
                  </a:lnTo>
                  <a:lnTo>
                    <a:pt x="31" y="42"/>
                  </a:lnTo>
                  <a:lnTo>
                    <a:pt x="41" y="35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220"/>
            <p:cNvSpPr>
              <a:spLocks/>
            </p:cNvSpPr>
            <p:nvPr/>
          </p:nvSpPr>
          <p:spPr bwMode="auto">
            <a:xfrm>
              <a:off x="552" y="2871"/>
              <a:ext cx="17" cy="15"/>
            </a:xfrm>
            <a:custGeom>
              <a:avLst/>
              <a:gdLst>
                <a:gd name="T0" fmla="*/ 17 w 100"/>
                <a:gd name="T1" fmla="*/ 3 h 89"/>
                <a:gd name="T2" fmla="*/ 17 w 100"/>
                <a:gd name="T3" fmla="*/ 3 h 89"/>
                <a:gd name="T4" fmla="*/ 16 w 100"/>
                <a:gd name="T5" fmla="*/ 3 h 89"/>
                <a:gd name="T6" fmla="*/ 16 w 100"/>
                <a:gd name="T7" fmla="*/ 2 h 89"/>
                <a:gd name="T8" fmla="*/ 15 w 100"/>
                <a:gd name="T9" fmla="*/ 2 h 89"/>
                <a:gd name="T10" fmla="*/ 14 w 100"/>
                <a:gd name="T11" fmla="*/ 1 h 89"/>
                <a:gd name="T12" fmla="*/ 13 w 100"/>
                <a:gd name="T13" fmla="*/ 1 h 89"/>
                <a:gd name="T14" fmla="*/ 12 w 100"/>
                <a:gd name="T15" fmla="*/ 0 h 89"/>
                <a:gd name="T16" fmla="*/ 11 w 100"/>
                <a:gd name="T17" fmla="*/ 0 h 89"/>
                <a:gd name="T18" fmla="*/ 10 w 100"/>
                <a:gd name="T19" fmla="*/ 0 h 89"/>
                <a:gd name="T20" fmla="*/ 9 w 100"/>
                <a:gd name="T21" fmla="*/ 0 h 89"/>
                <a:gd name="T22" fmla="*/ 7 w 100"/>
                <a:gd name="T23" fmla="*/ 0 h 89"/>
                <a:gd name="T24" fmla="*/ 6 w 100"/>
                <a:gd name="T25" fmla="*/ 1 h 89"/>
                <a:gd name="T26" fmla="*/ 4 w 100"/>
                <a:gd name="T27" fmla="*/ 1 h 89"/>
                <a:gd name="T28" fmla="*/ 3 w 100"/>
                <a:gd name="T29" fmla="*/ 1 h 89"/>
                <a:gd name="T30" fmla="*/ 2 w 100"/>
                <a:gd name="T31" fmla="*/ 1 h 89"/>
                <a:gd name="T32" fmla="*/ 2 w 100"/>
                <a:gd name="T33" fmla="*/ 1 h 89"/>
                <a:gd name="T34" fmla="*/ 2 w 100"/>
                <a:gd name="T35" fmla="*/ 2 h 89"/>
                <a:gd name="T36" fmla="*/ 1 w 100"/>
                <a:gd name="T37" fmla="*/ 4 h 89"/>
                <a:gd name="T38" fmla="*/ 0 w 100"/>
                <a:gd name="T39" fmla="*/ 6 h 89"/>
                <a:gd name="T40" fmla="*/ 0 w 100"/>
                <a:gd name="T41" fmla="*/ 8 h 89"/>
                <a:gd name="T42" fmla="*/ 1 w 100"/>
                <a:gd name="T43" fmla="*/ 9 h 89"/>
                <a:gd name="T44" fmla="*/ 2 w 100"/>
                <a:gd name="T45" fmla="*/ 12 h 89"/>
                <a:gd name="T46" fmla="*/ 4 w 100"/>
                <a:gd name="T47" fmla="*/ 13 h 89"/>
                <a:gd name="T48" fmla="*/ 4 w 100"/>
                <a:gd name="T49" fmla="*/ 14 h 89"/>
                <a:gd name="T50" fmla="*/ 6 w 100"/>
                <a:gd name="T51" fmla="*/ 15 h 89"/>
                <a:gd name="T52" fmla="*/ 9 w 100"/>
                <a:gd name="T53" fmla="*/ 14 h 89"/>
                <a:gd name="T54" fmla="*/ 8 w 100"/>
                <a:gd name="T55" fmla="*/ 14 h 89"/>
                <a:gd name="T56" fmla="*/ 6 w 100"/>
                <a:gd name="T57" fmla="*/ 13 h 89"/>
                <a:gd name="T58" fmla="*/ 5 w 100"/>
                <a:gd name="T59" fmla="*/ 11 h 89"/>
                <a:gd name="T60" fmla="*/ 4 w 100"/>
                <a:gd name="T61" fmla="*/ 9 h 89"/>
                <a:gd name="T62" fmla="*/ 4 w 100"/>
                <a:gd name="T63" fmla="*/ 8 h 89"/>
                <a:gd name="T64" fmla="*/ 4 w 100"/>
                <a:gd name="T65" fmla="*/ 6 h 89"/>
                <a:gd name="T66" fmla="*/ 4 w 100"/>
                <a:gd name="T67" fmla="*/ 5 h 89"/>
                <a:gd name="T68" fmla="*/ 4 w 100"/>
                <a:gd name="T69" fmla="*/ 4 h 89"/>
                <a:gd name="T70" fmla="*/ 9 w 100"/>
                <a:gd name="T71" fmla="*/ 3 h 89"/>
                <a:gd name="T72" fmla="*/ 16 w 100"/>
                <a:gd name="T73" fmla="*/ 5 h 89"/>
                <a:gd name="T74" fmla="*/ 17 w 100"/>
                <a:gd name="T75" fmla="*/ 3 h 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89"/>
                <a:gd name="T116" fmla="*/ 100 w 100"/>
                <a:gd name="T117" fmla="*/ 89 h 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89">
                  <a:moveTo>
                    <a:pt x="100" y="19"/>
                  </a:moveTo>
                  <a:lnTo>
                    <a:pt x="99" y="18"/>
                  </a:lnTo>
                  <a:lnTo>
                    <a:pt x="96" y="15"/>
                  </a:lnTo>
                  <a:lnTo>
                    <a:pt x="92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3" y="3"/>
                  </a:lnTo>
                  <a:lnTo>
                    <a:pt x="24" y="4"/>
                  </a:lnTo>
                  <a:lnTo>
                    <a:pt x="17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4" y="56"/>
                  </a:lnTo>
                  <a:lnTo>
                    <a:pt x="13" y="69"/>
                  </a:lnTo>
                  <a:lnTo>
                    <a:pt x="22" y="79"/>
                  </a:lnTo>
                  <a:lnTo>
                    <a:pt x="26" y="84"/>
                  </a:lnTo>
                  <a:lnTo>
                    <a:pt x="37" y="89"/>
                  </a:lnTo>
                  <a:lnTo>
                    <a:pt x="50" y="84"/>
                  </a:lnTo>
                  <a:lnTo>
                    <a:pt x="46" y="82"/>
                  </a:lnTo>
                  <a:lnTo>
                    <a:pt x="37" y="75"/>
                  </a:lnTo>
                  <a:lnTo>
                    <a:pt x="28" y="65"/>
                  </a:lnTo>
                  <a:lnTo>
                    <a:pt x="23" y="56"/>
                  </a:lnTo>
                  <a:lnTo>
                    <a:pt x="22" y="46"/>
                  </a:lnTo>
                  <a:lnTo>
                    <a:pt x="21" y="35"/>
                  </a:lnTo>
                  <a:lnTo>
                    <a:pt x="21" y="27"/>
                  </a:lnTo>
                  <a:lnTo>
                    <a:pt x="21" y="24"/>
                  </a:lnTo>
                  <a:lnTo>
                    <a:pt x="52" y="19"/>
                  </a:lnTo>
                  <a:lnTo>
                    <a:pt x="92" y="32"/>
                  </a:lnTo>
                  <a:lnTo>
                    <a:pt x="10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221"/>
            <p:cNvSpPr>
              <a:spLocks/>
            </p:cNvSpPr>
            <p:nvPr/>
          </p:nvSpPr>
          <p:spPr bwMode="auto">
            <a:xfrm>
              <a:off x="540" y="2886"/>
              <a:ext cx="16" cy="12"/>
            </a:xfrm>
            <a:custGeom>
              <a:avLst/>
              <a:gdLst>
                <a:gd name="T0" fmla="*/ 16 w 97"/>
                <a:gd name="T1" fmla="*/ 1 h 74"/>
                <a:gd name="T2" fmla="*/ 6 w 97"/>
                <a:gd name="T3" fmla="*/ 0 h 74"/>
                <a:gd name="T4" fmla="*/ 0 w 97"/>
                <a:gd name="T5" fmla="*/ 7 h 74"/>
                <a:gd name="T6" fmla="*/ 3 w 97"/>
                <a:gd name="T7" fmla="*/ 12 h 74"/>
                <a:gd name="T8" fmla="*/ 5 w 97"/>
                <a:gd name="T9" fmla="*/ 7 h 74"/>
                <a:gd name="T10" fmla="*/ 9 w 97"/>
                <a:gd name="T11" fmla="*/ 3 h 74"/>
                <a:gd name="T12" fmla="*/ 13 w 97"/>
                <a:gd name="T13" fmla="*/ 4 h 74"/>
                <a:gd name="T14" fmla="*/ 16 w 97"/>
                <a:gd name="T15" fmla="*/ 1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74"/>
                <a:gd name="T26" fmla="*/ 97 w 97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74">
                  <a:moveTo>
                    <a:pt x="97" y="4"/>
                  </a:moveTo>
                  <a:lnTo>
                    <a:pt x="35" y="0"/>
                  </a:lnTo>
                  <a:lnTo>
                    <a:pt x="0" y="43"/>
                  </a:lnTo>
                  <a:lnTo>
                    <a:pt x="17" y="74"/>
                  </a:lnTo>
                  <a:lnTo>
                    <a:pt x="28" y="43"/>
                  </a:lnTo>
                  <a:lnTo>
                    <a:pt x="57" y="19"/>
                  </a:lnTo>
                  <a:lnTo>
                    <a:pt x="80" y="22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222"/>
            <p:cNvSpPr>
              <a:spLocks/>
            </p:cNvSpPr>
            <p:nvPr/>
          </p:nvSpPr>
          <p:spPr bwMode="auto">
            <a:xfrm>
              <a:off x="612" y="2856"/>
              <a:ext cx="39" cy="44"/>
            </a:xfrm>
            <a:custGeom>
              <a:avLst/>
              <a:gdLst>
                <a:gd name="T0" fmla="*/ 39 w 234"/>
                <a:gd name="T1" fmla="*/ 44 h 265"/>
                <a:gd name="T2" fmla="*/ 39 w 234"/>
                <a:gd name="T3" fmla="*/ 32 h 265"/>
                <a:gd name="T4" fmla="*/ 39 w 234"/>
                <a:gd name="T5" fmla="*/ 31 h 265"/>
                <a:gd name="T6" fmla="*/ 37 w 234"/>
                <a:gd name="T7" fmla="*/ 31 h 265"/>
                <a:gd name="T8" fmla="*/ 36 w 234"/>
                <a:gd name="T9" fmla="*/ 29 h 265"/>
                <a:gd name="T10" fmla="*/ 33 w 234"/>
                <a:gd name="T11" fmla="*/ 28 h 265"/>
                <a:gd name="T12" fmla="*/ 31 w 234"/>
                <a:gd name="T13" fmla="*/ 26 h 265"/>
                <a:gd name="T14" fmla="*/ 29 w 234"/>
                <a:gd name="T15" fmla="*/ 24 h 265"/>
                <a:gd name="T16" fmla="*/ 27 w 234"/>
                <a:gd name="T17" fmla="*/ 22 h 265"/>
                <a:gd name="T18" fmla="*/ 25 w 234"/>
                <a:gd name="T19" fmla="*/ 20 h 265"/>
                <a:gd name="T20" fmla="*/ 24 w 234"/>
                <a:gd name="T21" fmla="*/ 18 h 265"/>
                <a:gd name="T22" fmla="*/ 22 w 234"/>
                <a:gd name="T23" fmla="*/ 16 h 265"/>
                <a:gd name="T24" fmla="*/ 19 w 234"/>
                <a:gd name="T25" fmla="*/ 13 h 265"/>
                <a:gd name="T26" fmla="*/ 16 w 234"/>
                <a:gd name="T27" fmla="*/ 11 h 265"/>
                <a:gd name="T28" fmla="*/ 14 w 234"/>
                <a:gd name="T29" fmla="*/ 8 h 265"/>
                <a:gd name="T30" fmla="*/ 12 w 234"/>
                <a:gd name="T31" fmla="*/ 6 h 265"/>
                <a:gd name="T32" fmla="*/ 10 w 234"/>
                <a:gd name="T33" fmla="*/ 5 h 265"/>
                <a:gd name="T34" fmla="*/ 10 w 234"/>
                <a:gd name="T35" fmla="*/ 4 h 265"/>
                <a:gd name="T36" fmla="*/ 0 w 234"/>
                <a:gd name="T37" fmla="*/ 0 h 265"/>
                <a:gd name="T38" fmla="*/ 11 w 234"/>
                <a:gd name="T39" fmla="*/ 8 h 265"/>
                <a:gd name="T40" fmla="*/ 11 w 234"/>
                <a:gd name="T41" fmla="*/ 8 h 265"/>
                <a:gd name="T42" fmla="*/ 12 w 234"/>
                <a:gd name="T43" fmla="*/ 9 h 265"/>
                <a:gd name="T44" fmla="*/ 13 w 234"/>
                <a:gd name="T45" fmla="*/ 10 h 265"/>
                <a:gd name="T46" fmla="*/ 14 w 234"/>
                <a:gd name="T47" fmla="*/ 11 h 265"/>
                <a:gd name="T48" fmla="*/ 16 w 234"/>
                <a:gd name="T49" fmla="*/ 13 h 265"/>
                <a:gd name="T50" fmla="*/ 18 w 234"/>
                <a:gd name="T51" fmla="*/ 15 h 265"/>
                <a:gd name="T52" fmla="*/ 19 w 234"/>
                <a:gd name="T53" fmla="*/ 17 h 265"/>
                <a:gd name="T54" fmla="*/ 21 w 234"/>
                <a:gd name="T55" fmla="*/ 19 h 265"/>
                <a:gd name="T56" fmla="*/ 23 w 234"/>
                <a:gd name="T57" fmla="*/ 22 h 265"/>
                <a:gd name="T58" fmla="*/ 26 w 234"/>
                <a:gd name="T59" fmla="*/ 24 h 265"/>
                <a:gd name="T60" fmla="*/ 28 w 234"/>
                <a:gd name="T61" fmla="*/ 26 h 265"/>
                <a:gd name="T62" fmla="*/ 30 w 234"/>
                <a:gd name="T63" fmla="*/ 28 h 265"/>
                <a:gd name="T64" fmla="*/ 32 w 234"/>
                <a:gd name="T65" fmla="*/ 29 h 265"/>
                <a:gd name="T66" fmla="*/ 33 w 234"/>
                <a:gd name="T67" fmla="*/ 30 h 265"/>
                <a:gd name="T68" fmla="*/ 34 w 234"/>
                <a:gd name="T69" fmla="*/ 32 h 265"/>
                <a:gd name="T70" fmla="*/ 34 w 234"/>
                <a:gd name="T71" fmla="*/ 32 h 265"/>
                <a:gd name="T72" fmla="*/ 35 w 234"/>
                <a:gd name="T73" fmla="*/ 34 h 265"/>
                <a:gd name="T74" fmla="*/ 35 w 234"/>
                <a:gd name="T75" fmla="*/ 35 h 265"/>
                <a:gd name="T76" fmla="*/ 36 w 234"/>
                <a:gd name="T77" fmla="*/ 37 h 265"/>
                <a:gd name="T78" fmla="*/ 36 w 234"/>
                <a:gd name="T79" fmla="*/ 37 h 265"/>
                <a:gd name="T80" fmla="*/ 36 w 234"/>
                <a:gd name="T81" fmla="*/ 42 h 265"/>
                <a:gd name="T82" fmla="*/ 39 w 234"/>
                <a:gd name="T83" fmla="*/ 44 h 2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4"/>
                <a:gd name="T127" fmla="*/ 0 h 265"/>
                <a:gd name="T128" fmla="*/ 234 w 234"/>
                <a:gd name="T129" fmla="*/ 265 h 2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4" h="265">
                  <a:moveTo>
                    <a:pt x="234" y="265"/>
                  </a:moveTo>
                  <a:lnTo>
                    <a:pt x="234" y="191"/>
                  </a:lnTo>
                  <a:lnTo>
                    <a:pt x="232" y="189"/>
                  </a:lnTo>
                  <a:lnTo>
                    <a:pt x="224" y="184"/>
                  </a:lnTo>
                  <a:lnTo>
                    <a:pt x="213" y="176"/>
                  </a:lnTo>
                  <a:lnTo>
                    <a:pt x="200" y="166"/>
                  </a:lnTo>
                  <a:lnTo>
                    <a:pt x="185" y="154"/>
                  </a:lnTo>
                  <a:lnTo>
                    <a:pt x="173" y="143"/>
                  </a:lnTo>
                  <a:lnTo>
                    <a:pt x="161" y="132"/>
                  </a:lnTo>
                  <a:lnTo>
                    <a:pt x="152" y="122"/>
                  </a:lnTo>
                  <a:lnTo>
                    <a:pt x="142" y="111"/>
                  </a:lnTo>
                  <a:lnTo>
                    <a:pt x="130" y="97"/>
                  </a:lnTo>
                  <a:lnTo>
                    <a:pt x="115" y="81"/>
                  </a:lnTo>
                  <a:lnTo>
                    <a:pt x="98" y="65"/>
                  </a:lnTo>
                  <a:lnTo>
                    <a:pt x="83" y="50"/>
                  </a:lnTo>
                  <a:lnTo>
                    <a:pt x="71" y="36"/>
                  </a:lnTo>
                  <a:lnTo>
                    <a:pt x="62" y="28"/>
                  </a:lnTo>
                  <a:lnTo>
                    <a:pt x="59" y="24"/>
                  </a:lnTo>
                  <a:lnTo>
                    <a:pt x="0" y="0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72" y="53"/>
                  </a:lnTo>
                  <a:lnTo>
                    <a:pt x="77" y="60"/>
                  </a:lnTo>
                  <a:lnTo>
                    <a:pt x="86" y="68"/>
                  </a:lnTo>
                  <a:lnTo>
                    <a:pt x="95" y="79"/>
                  </a:lnTo>
                  <a:lnTo>
                    <a:pt x="105" y="92"/>
                  </a:lnTo>
                  <a:lnTo>
                    <a:pt x="116" y="104"/>
                  </a:lnTo>
                  <a:lnTo>
                    <a:pt x="127" y="117"/>
                  </a:lnTo>
                  <a:lnTo>
                    <a:pt x="140" y="131"/>
                  </a:lnTo>
                  <a:lnTo>
                    <a:pt x="153" y="144"/>
                  </a:lnTo>
                  <a:lnTo>
                    <a:pt x="166" y="157"/>
                  </a:lnTo>
                  <a:lnTo>
                    <a:pt x="177" y="167"/>
                  </a:lnTo>
                  <a:lnTo>
                    <a:pt x="189" y="176"/>
                  </a:lnTo>
                  <a:lnTo>
                    <a:pt x="197" y="183"/>
                  </a:lnTo>
                  <a:lnTo>
                    <a:pt x="204" y="190"/>
                  </a:lnTo>
                  <a:lnTo>
                    <a:pt x="206" y="194"/>
                  </a:lnTo>
                  <a:lnTo>
                    <a:pt x="209" y="202"/>
                  </a:lnTo>
                  <a:lnTo>
                    <a:pt x="212" y="211"/>
                  </a:lnTo>
                  <a:lnTo>
                    <a:pt x="214" y="221"/>
                  </a:lnTo>
                  <a:lnTo>
                    <a:pt x="216" y="224"/>
                  </a:lnTo>
                  <a:lnTo>
                    <a:pt x="213" y="251"/>
                  </a:lnTo>
                  <a:lnTo>
                    <a:pt x="234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223"/>
            <p:cNvSpPr>
              <a:spLocks/>
            </p:cNvSpPr>
            <p:nvPr/>
          </p:nvSpPr>
          <p:spPr bwMode="auto">
            <a:xfrm>
              <a:off x="603" y="2866"/>
              <a:ext cx="100" cy="133"/>
            </a:xfrm>
            <a:custGeom>
              <a:avLst/>
              <a:gdLst>
                <a:gd name="T0" fmla="*/ 56 w 597"/>
                <a:gd name="T1" fmla="*/ 39 h 796"/>
                <a:gd name="T2" fmla="*/ 57 w 597"/>
                <a:gd name="T3" fmla="*/ 47 h 796"/>
                <a:gd name="T4" fmla="*/ 71 w 597"/>
                <a:gd name="T5" fmla="*/ 61 h 796"/>
                <a:gd name="T6" fmla="*/ 75 w 597"/>
                <a:gd name="T7" fmla="*/ 65 h 796"/>
                <a:gd name="T8" fmla="*/ 80 w 597"/>
                <a:gd name="T9" fmla="*/ 72 h 796"/>
                <a:gd name="T10" fmla="*/ 84 w 597"/>
                <a:gd name="T11" fmla="*/ 79 h 796"/>
                <a:gd name="T12" fmla="*/ 86 w 597"/>
                <a:gd name="T13" fmla="*/ 86 h 796"/>
                <a:gd name="T14" fmla="*/ 88 w 597"/>
                <a:gd name="T15" fmla="*/ 95 h 796"/>
                <a:gd name="T16" fmla="*/ 87 w 597"/>
                <a:gd name="T17" fmla="*/ 102 h 796"/>
                <a:gd name="T18" fmla="*/ 87 w 597"/>
                <a:gd name="T19" fmla="*/ 111 h 796"/>
                <a:gd name="T20" fmla="*/ 90 w 597"/>
                <a:gd name="T21" fmla="*/ 124 h 796"/>
                <a:gd name="T22" fmla="*/ 94 w 597"/>
                <a:gd name="T23" fmla="*/ 128 h 796"/>
                <a:gd name="T24" fmla="*/ 97 w 597"/>
                <a:gd name="T25" fmla="*/ 131 h 796"/>
                <a:gd name="T26" fmla="*/ 99 w 597"/>
                <a:gd name="T27" fmla="*/ 132 h 796"/>
                <a:gd name="T28" fmla="*/ 100 w 597"/>
                <a:gd name="T29" fmla="*/ 133 h 796"/>
                <a:gd name="T30" fmla="*/ 86 w 597"/>
                <a:gd name="T31" fmla="*/ 120 h 796"/>
                <a:gd name="T32" fmla="*/ 85 w 597"/>
                <a:gd name="T33" fmla="*/ 103 h 796"/>
                <a:gd name="T34" fmla="*/ 86 w 597"/>
                <a:gd name="T35" fmla="*/ 95 h 796"/>
                <a:gd name="T36" fmla="*/ 85 w 597"/>
                <a:gd name="T37" fmla="*/ 91 h 796"/>
                <a:gd name="T38" fmla="*/ 84 w 597"/>
                <a:gd name="T39" fmla="*/ 83 h 796"/>
                <a:gd name="T40" fmla="*/ 83 w 597"/>
                <a:gd name="T41" fmla="*/ 80 h 796"/>
                <a:gd name="T42" fmla="*/ 81 w 597"/>
                <a:gd name="T43" fmla="*/ 75 h 796"/>
                <a:gd name="T44" fmla="*/ 79 w 597"/>
                <a:gd name="T45" fmla="*/ 72 h 796"/>
                <a:gd name="T46" fmla="*/ 75 w 597"/>
                <a:gd name="T47" fmla="*/ 68 h 796"/>
                <a:gd name="T48" fmla="*/ 70 w 597"/>
                <a:gd name="T49" fmla="*/ 62 h 796"/>
                <a:gd name="T50" fmla="*/ 66 w 597"/>
                <a:gd name="T51" fmla="*/ 58 h 796"/>
                <a:gd name="T52" fmla="*/ 56 w 597"/>
                <a:gd name="T53" fmla="*/ 49 h 796"/>
                <a:gd name="T54" fmla="*/ 55 w 597"/>
                <a:gd name="T55" fmla="*/ 51 h 796"/>
                <a:gd name="T56" fmla="*/ 61 w 597"/>
                <a:gd name="T57" fmla="*/ 57 h 796"/>
                <a:gd name="T58" fmla="*/ 68 w 597"/>
                <a:gd name="T59" fmla="*/ 65 h 796"/>
                <a:gd name="T60" fmla="*/ 74 w 597"/>
                <a:gd name="T61" fmla="*/ 71 h 796"/>
                <a:gd name="T62" fmla="*/ 76 w 597"/>
                <a:gd name="T63" fmla="*/ 75 h 796"/>
                <a:gd name="T64" fmla="*/ 79 w 597"/>
                <a:gd name="T65" fmla="*/ 81 h 796"/>
                <a:gd name="T66" fmla="*/ 81 w 597"/>
                <a:gd name="T67" fmla="*/ 84 h 796"/>
                <a:gd name="T68" fmla="*/ 82 w 597"/>
                <a:gd name="T69" fmla="*/ 92 h 796"/>
                <a:gd name="T70" fmla="*/ 83 w 597"/>
                <a:gd name="T71" fmla="*/ 99 h 796"/>
                <a:gd name="T72" fmla="*/ 83 w 597"/>
                <a:gd name="T73" fmla="*/ 107 h 796"/>
                <a:gd name="T74" fmla="*/ 83 w 597"/>
                <a:gd name="T75" fmla="*/ 107 h 796"/>
                <a:gd name="T76" fmla="*/ 81 w 597"/>
                <a:gd name="T77" fmla="*/ 99 h 796"/>
                <a:gd name="T78" fmla="*/ 80 w 597"/>
                <a:gd name="T79" fmla="*/ 93 h 796"/>
                <a:gd name="T80" fmla="*/ 79 w 597"/>
                <a:gd name="T81" fmla="*/ 86 h 796"/>
                <a:gd name="T82" fmla="*/ 78 w 597"/>
                <a:gd name="T83" fmla="*/ 82 h 796"/>
                <a:gd name="T84" fmla="*/ 75 w 597"/>
                <a:gd name="T85" fmla="*/ 78 h 796"/>
                <a:gd name="T86" fmla="*/ 72 w 597"/>
                <a:gd name="T87" fmla="*/ 73 h 796"/>
                <a:gd name="T88" fmla="*/ 69 w 597"/>
                <a:gd name="T89" fmla="*/ 69 h 796"/>
                <a:gd name="T90" fmla="*/ 68 w 597"/>
                <a:gd name="T91" fmla="*/ 67 h 796"/>
                <a:gd name="T92" fmla="*/ 64 w 597"/>
                <a:gd name="T93" fmla="*/ 62 h 796"/>
                <a:gd name="T94" fmla="*/ 59 w 597"/>
                <a:gd name="T95" fmla="*/ 57 h 796"/>
                <a:gd name="T96" fmla="*/ 55 w 597"/>
                <a:gd name="T97" fmla="*/ 54 h 796"/>
                <a:gd name="T98" fmla="*/ 54 w 597"/>
                <a:gd name="T99" fmla="*/ 52 h 796"/>
                <a:gd name="T100" fmla="*/ 0 w 597"/>
                <a:gd name="T101" fmla="*/ 5 h 796"/>
                <a:gd name="T102" fmla="*/ 49 w 597"/>
                <a:gd name="T103" fmla="*/ 46 h 796"/>
                <a:gd name="T104" fmla="*/ 51 w 597"/>
                <a:gd name="T105" fmla="*/ 42 h 796"/>
                <a:gd name="T106" fmla="*/ 52 w 597"/>
                <a:gd name="T107" fmla="*/ 46 h 796"/>
                <a:gd name="T108" fmla="*/ 54 w 597"/>
                <a:gd name="T109" fmla="*/ 42 h 796"/>
                <a:gd name="T110" fmla="*/ 8 w 597"/>
                <a:gd name="T111" fmla="*/ 2 h 7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7"/>
                <a:gd name="T169" fmla="*/ 0 h 796"/>
                <a:gd name="T170" fmla="*/ 597 w 597"/>
                <a:gd name="T171" fmla="*/ 796 h 7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7" h="796">
                  <a:moveTo>
                    <a:pt x="47" y="0"/>
                  </a:moveTo>
                  <a:lnTo>
                    <a:pt x="334" y="236"/>
                  </a:lnTo>
                  <a:lnTo>
                    <a:pt x="356" y="265"/>
                  </a:lnTo>
                  <a:lnTo>
                    <a:pt x="338" y="281"/>
                  </a:lnTo>
                  <a:lnTo>
                    <a:pt x="422" y="363"/>
                  </a:lnTo>
                  <a:lnTo>
                    <a:pt x="425" y="366"/>
                  </a:lnTo>
                  <a:lnTo>
                    <a:pt x="435" y="377"/>
                  </a:lnTo>
                  <a:lnTo>
                    <a:pt x="449" y="392"/>
                  </a:lnTo>
                  <a:lnTo>
                    <a:pt x="464" y="410"/>
                  </a:lnTo>
                  <a:lnTo>
                    <a:pt x="480" y="431"/>
                  </a:lnTo>
                  <a:lnTo>
                    <a:pt x="494" y="451"/>
                  </a:lnTo>
                  <a:lnTo>
                    <a:pt x="504" y="471"/>
                  </a:lnTo>
                  <a:lnTo>
                    <a:pt x="509" y="486"/>
                  </a:lnTo>
                  <a:lnTo>
                    <a:pt x="513" y="515"/>
                  </a:lnTo>
                  <a:lnTo>
                    <a:pt x="519" y="544"/>
                  </a:lnTo>
                  <a:lnTo>
                    <a:pt x="524" y="566"/>
                  </a:lnTo>
                  <a:lnTo>
                    <a:pt x="526" y="575"/>
                  </a:lnTo>
                  <a:lnTo>
                    <a:pt x="522" y="609"/>
                  </a:lnTo>
                  <a:lnTo>
                    <a:pt x="520" y="625"/>
                  </a:lnTo>
                  <a:lnTo>
                    <a:pt x="520" y="664"/>
                  </a:lnTo>
                  <a:lnTo>
                    <a:pt x="526" y="709"/>
                  </a:lnTo>
                  <a:lnTo>
                    <a:pt x="540" y="744"/>
                  </a:lnTo>
                  <a:lnTo>
                    <a:pt x="549" y="755"/>
                  </a:lnTo>
                  <a:lnTo>
                    <a:pt x="560" y="766"/>
                  </a:lnTo>
                  <a:lnTo>
                    <a:pt x="569" y="775"/>
                  </a:lnTo>
                  <a:lnTo>
                    <a:pt x="578" y="782"/>
                  </a:lnTo>
                  <a:lnTo>
                    <a:pt x="585" y="788"/>
                  </a:lnTo>
                  <a:lnTo>
                    <a:pt x="591" y="793"/>
                  </a:lnTo>
                  <a:lnTo>
                    <a:pt x="596" y="795"/>
                  </a:lnTo>
                  <a:lnTo>
                    <a:pt x="597" y="796"/>
                  </a:lnTo>
                  <a:lnTo>
                    <a:pt x="559" y="773"/>
                  </a:lnTo>
                  <a:lnTo>
                    <a:pt x="513" y="721"/>
                  </a:lnTo>
                  <a:lnTo>
                    <a:pt x="509" y="628"/>
                  </a:lnTo>
                  <a:lnTo>
                    <a:pt x="509" y="617"/>
                  </a:lnTo>
                  <a:lnTo>
                    <a:pt x="510" y="594"/>
                  </a:lnTo>
                  <a:lnTo>
                    <a:pt x="511" y="568"/>
                  </a:lnTo>
                  <a:lnTo>
                    <a:pt x="511" y="554"/>
                  </a:lnTo>
                  <a:lnTo>
                    <a:pt x="509" y="542"/>
                  </a:lnTo>
                  <a:lnTo>
                    <a:pt x="505" y="520"/>
                  </a:lnTo>
                  <a:lnTo>
                    <a:pt x="501" y="499"/>
                  </a:lnTo>
                  <a:lnTo>
                    <a:pt x="497" y="486"/>
                  </a:lnTo>
                  <a:lnTo>
                    <a:pt x="495" y="477"/>
                  </a:lnTo>
                  <a:lnTo>
                    <a:pt x="490" y="462"/>
                  </a:lnTo>
                  <a:lnTo>
                    <a:pt x="484" y="448"/>
                  </a:lnTo>
                  <a:lnTo>
                    <a:pt x="479" y="438"/>
                  </a:lnTo>
                  <a:lnTo>
                    <a:pt x="473" y="433"/>
                  </a:lnTo>
                  <a:lnTo>
                    <a:pt x="462" y="421"/>
                  </a:lnTo>
                  <a:lnTo>
                    <a:pt x="449" y="406"/>
                  </a:lnTo>
                  <a:lnTo>
                    <a:pt x="433" y="390"/>
                  </a:lnTo>
                  <a:lnTo>
                    <a:pt x="418" y="373"/>
                  </a:lnTo>
                  <a:lnTo>
                    <a:pt x="406" y="359"/>
                  </a:lnTo>
                  <a:lnTo>
                    <a:pt x="396" y="349"/>
                  </a:lnTo>
                  <a:lnTo>
                    <a:pt x="393" y="345"/>
                  </a:lnTo>
                  <a:lnTo>
                    <a:pt x="334" y="291"/>
                  </a:lnTo>
                  <a:lnTo>
                    <a:pt x="327" y="304"/>
                  </a:lnTo>
                  <a:lnTo>
                    <a:pt x="331" y="308"/>
                  </a:lnTo>
                  <a:lnTo>
                    <a:pt x="345" y="322"/>
                  </a:lnTo>
                  <a:lnTo>
                    <a:pt x="364" y="342"/>
                  </a:lnTo>
                  <a:lnTo>
                    <a:pt x="386" y="365"/>
                  </a:lnTo>
                  <a:lnTo>
                    <a:pt x="407" y="388"/>
                  </a:lnTo>
                  <a:lnTo>
                    <a:pt x="426" y="409"/>
                  </a:lnTo>
                  <a:lnTo>
                    <a:pt x="440" y="426"/>
                  </a:lnTo>
                  <a:lnTo>
                    <a:pt x="447" y="434"/>
                  </a:lnTo>
                  <a:lnTo>
                    <a:pt x="454" y="448"/>
                  </a:lnTo>
                  <a:lnTo>
                    <a:pt x="465" y="467"/>
                  </a:lnTo>
                  <a:lnTo>
                    <a:pt x="474" y="487"/>
                  </a:lnTo>
                  <a:lnTo>
                    <a:pt x="479" y="495"/>
                  </a:lnTo>
                  <a:lnTo>
                    <a:pt x="481" y="503"/>
                  </a:lnTo>
                  <a:lnTo>
                    <a:pt x="486" y="524"/>
                  </a:lnTo>
                  <a:lnTo>
                    <a:pt x="490" y="549"/>
                  </a:lnTo>
                  <a:lnTo>
                    <a:pt x="493" y="571"/>
                  </a:lnTo>
                  <a:lnTo>
                    <a:pt x="493" y="593"/>
                  </a:lnTo>
                  <a:lnTo>
                    <a:pt x="494" y="618"/>
                  </a:lnTo>
                  <a:lnTo>
                    <a:pt x="495" y="639"/>
                  </a:lnTo>
                  <a:lnTo>
                    <a:pt x="495" y="647"/>
                  </a:lnTo>
                  <a:lnTo>
                    <a:pt x="493" y="638"/>
                  </a:lnTo>
                  <a:lnTo>
                    <a:pt x="488" y="616"/>
                  </a:lnTo>
                  <a:lnTo>
                    <a:pt x="483" y="592"/>
                  </a:lnTo>
                  <a:lnTo>
                    <a:pt x="481" y="575"/>
                  </a:lnTo>
                  <a:lnTo>
                    <a:pt x="480" y="559"/>
                  </a:lnTo>
                  <a:lnTo>
                    <a:pt x="476" y="535"/>
                  </a:lnTo>
                  <a:lnTo>
                    <a:pt x="472" y="512"/>
                  </a:lnTo>
                  <a:lnTo>
                    <a:pt x="467" y="495"/>
                  </a:lnTo>
                  <a:lnTo>
                    <a:pt x="464" y="488"/>
                  </a:lnTo>
                  <a:lnTo>
                    <a:pt x="457" y="478"/>
                  </a:lnTo>
                  <a:lnTo>
                    <a:pt x="447" y="464"/>
                  </a:lnTo>
                  <a:lnTo>
                    <a:pt x="438" y="449"/>
                  </a:lnTo>
                  <a:lnTo>
                    <a:pt x="429" y="434"/>
                  </a:lnTo>
                  <a:lnTo>
                    <a:pt x="421" y="421"/>
                  </a:lnTo>
                  <a:lnTo>
                    <a:pt x="414" y="410"/>
                  </a:lnTo>
                  <a:lnTo>
                    <a:pt x="410" y="405"/>
                  </a:lnTo>
                  <a:lnTo>
                    <a:pt x="404" y="399"/>
                  </a:lnTo>
                  <a:lnTo>
                    <a:pt x="395" y="388"/>
                  </a:lnTo>
                  <a:lnTo>
                    <a:pt x="381" y="374"/>
                  </a:lnTo>
                  <a:lnTo>
                    <a:pt x="366" y="358"/>
                  </a:lnTo>
                  <a:lnTo>
                    <a:pt x="351" y="343"/>
                  </a:lnTo>
                  <a:lnTo>
                    <a:pt x="339" y="330"/>
                  </a:lnTo>
                  <a:lnTo>
                    <a:pt x="330" y="321"/>
                  </a:lnTo>
                  <a:lnTo>
                    <a:pt x="327" y="317"/>
                  </a:lnTo>
                  <a:lnTo>
                    <a:pt x="320" y="311"/>
                  </a:lnTo>
                  <a:lnTo>
                    <a:pt x="297" y="311"/>
                  </a:lnTo>
                  <a:lnTo>
                    <a:pt x="0" y="32"/>
                  </a:lnTo>
                  <a:lnTo>
                    <a:pt x="17" y="20"/>
                  </a:lnTo>
                  <a:lnTo>
                    <a:pt x="294" y="277"/>
                  </a:lnTo>
                  <a:lnTo>
                    <a:pt x="297" y="261"/>
                  </a:lnTo>
                  <a:lnTo>
                    <a:pt x="303" y="251"/>
                  </a:lnTo>
                  <a:lnTo>
                    <a:pt x="303" y="277"/>
                  </a:lnTo>
                  <a:lnTo>
                    <a:pt x="310" y="277"/>
                  </a:lnTo>
                  <a:lnTo>
                    <a:pt x="327" y="265"/>
                  </a:lnTo>
                  <a:lnTo>
                    <a:pt x="322" y="251"/>
                  </a:lnTo>
                  <a:lnTo>
                    <a:pt x="301" y="232"/>
                  </a:lnTo>
                  <a:lnTo>
                    <a:pt x="45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224"/>
            <p:cNvSpPr>
              <a:spLocks/>
            </p:cNvSpPr>
            <p:nvPr/>
          </p:nvSpPr>
          <p:spPr bwMode="auto">
            <a:xfrm>
              <a:off x="564" y="2833"/>
              <a:ext cx="24" cy="23"/>
            </a:xfrm>
            <a:custGeom>
              <a:avLst/>
              <a:gdLst>
                <a:gd name="T0" fmla="*/ 24 w 143"/>
                <a:gd name="T1" fmla="*/ 15 h 137"/>
                <a:gd name="T2" fmla="*/ 12 w 143"/>
                <a:gd name="T3" fmla="*/ 6 h 137"/>
                <a:gd name="T4" fmla="*/ 9 w 143"/>
                <a:gd name="T5" fmla="*/ 4 h 137"/>
                <a:gd name="T6" fmla="*/ 8 w 143"/>
                <a:gd name="T7" fmla="*/ 4 h 137"/>
                <a:gd name="T8" fmla="*/ 7 w 143"/>
                <a:gd name="T9" fmla="*/ 3 h 137"/>
                <a:gd name="T10" fmla="*/ 6 w 143"/>
                <a:gd name="T11" fmla="*/ 2 h 137"/>
                <a:gd name="T12" fmla="*/ 5 w 143"/>
                <a:gd name="T13" fmla="*/ 1 h 137"/>
                <a:gd name="T14" fmla="*/ 3 w 143"/>
                <a:gd name="T15" fmla="*/ 1 h 137"/>
                <a:gd name="T16" fmla="*/ 2 w 143"/>
                <a:gd name="T17" fmla="*/ 0 h 137"/>
                <a:gd name="T18" fmla="*/ 1 w 143"/>
                <a:gd name="T19" fmla="*/ 0 h 137"/>
                <a:gd name="T20" fmla="*/ 0 w 143"/>
                <a:gd name="T21" fmla="*/ 0 h 137"/>
                <a:gd name="T22" fmla="*/ 1 w 143"/>
                <a:gd name="T23" fmla="*/ 2 h 137"/>
                <a:gd name="T24" fmla="*/ 2 w 143"/>
                <a:gd name="T25" fmla="*/ 5 h 137"/>
                <a:gd name="T26" fmla="*/ 3 w 143"/>
                <a:gd name="T27" fmla="*/ 7 h 137"/>
                <a:gd name="T28" fmla="*/ 4 w 143"/>
                <a:gd name="T29" fmla="*/ 8 h 137"/>
                <a:gd name="T30" fmla="*/ 9 w 143"/>
                <a:gd name="T31" fmla="*/ 13 h 137"/>
                <a:gd name="T32" fmla="*/ 17 w 143"/>
                <a:gd name="T33" fmla="*/ 23 h 137"/>
                <a:gd name="T34" fmla="*/ 19 w 143"/>
                <a:gd name="T35" fmla="*/ 21 h 137"/>
                <a:gd name="T36" fmla="*/ 14 w 143"/>
                <a:gd name="T37" fmla="*/ 16 h 137"/>
                <a:gd name="T38" fmla="*/ 7 w 143"/>
                <a:gd name="T39" fmla="*/ 7 h 137"/>
                <a:gd name="T40" fmla="*/ 10 w 143"/>
                <a:gd name="T41" fmla="*/ 8 h 137"/>
                <a:gd name="T42" fmla="*/ 23 w 143"/>
                <a:gd name="T43" fmla="*/ 17 h 137"/>
                <a:gd name="T44" fmla="*/ 24 w 143"/>
                <a:gd name="T45" fmla="*/ 15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3"/>
                <a:gd name="T70" fmla="*/ 0 h 137"/>
                <a:gd name="T71" fmla="*/ 143 w 143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3" h="137">
                  <a:moveTo>
                    <a:pt x="143" y="92"/>
                  </a:moveTo>
                  <a:lnTo>
                    <a:pt x="71" y="35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4" y="19"/>
                  </a:lnTo>
                  <a:lnTo>
                    <a:pt x="36" y="14"/>
                  </a:lnTo>
                  <a:lnTo>
                    <a:pt x="27" y="8"/>
                  </a:lnTo>
                  <a:lnTo>
                    <a:pt x="18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14"/>
                  </a:lnTo>
                  <a:lnTo>
                    <a:pt x="12" y="29"/>
                  </a:lnTo>
                  <a:lnTo>
                    <a:pt x="20" y="42"/>
                  </a:lnTo>
                  <a:lnTo>
                    <a:pt x="25" y="48"/>
                  </a:lnTo>
                  <a:lnTo>
                    <a:pt x="52" y="78"/>
                  </a:lnTo>
                  <a:lnTo>
                    <a:pt x="102" y="137"/>
                  </a:lnTo>
                  <a:lnTo>
                    <a:pt x="112" y="128"/>
                  </a:lnTo>
                  <a:lnTo>
                    <a:pt x="86" y="94"/>
                  </a:lnTo>
                  <a:lnTo>
                    <a:pt x="41" y="40"/>
                  </a:lnTo>
                  <a:lnTo>
                    <a:pt x="59" y="45"/>
                  </a:lnTo>
                  <a:lnTo>
                    <a:pt x="136" y="102"/>
                  </a:lnTo>
                  <a:lnTo>
                    <a:pt x="143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225"/>
            <p:cNvSpPr>
              <a:spLocks/>
            </p:cNvSpPr>
            <p:nvPr/>
          </p:nvSpPr>
          <p:spPr bwMode="auto">
            <a:xfrm>
              <a:off x="440" y="2732"/>
              <a:ext cx="178" cy="230"/>
            </a:xfrm>
            <a:custGeom>
              <a:avLst/>
              <a:gdLst>
                <a:gd name="T0" fmla="*/ 13 w 1072"/>
                <a:gd name="T1" fmla="*/ 229 h 1374"/>
                <a:gd name="T2" fmla="*/ 56 w 1072"/>
                <a:gd name="T3" fmla="*/ 230 h 1374"/>
                <a:gd name="T4" fmla="*/ 16 w 1072"/>
                <a:gd name="T5" fmla="*/ 225 h 1374"/>
                <a:gd name="T6" fmla="*/ 6 w 1072"/>
                <a:gd name="T7" fmla="*/ 208 h 1374"/>
                <a:gd name="T8" fmla="*/ 31 w 1072"/>
                <a:gd name="T9" fmla="*/ 23 h 1374"/>
                <a:gd name="T10" fmla="*/ 35 w 1072"/>
                <a:gd name="T11" fmla="*/ 13 h 1374"/>
                <a:gd name="T12" fmla="*/ 39 w 1072"/>
                <a:gd name="T13" fmla="*/ 8 h 1374"/>
                <a:gd name="T14" fmla="*/ 46 w 1072"/>
                <a:gd name="T15" fmla="*/ 4 h 1374"/>
                <a:gd name="T16" fmla="*/ 170 w 1072"/>
                <a:gd name="T17" fmla="*/ 11 h 1374"/>
                <a:gd name="T18" fmla="*/ 178 w 1072"/>
                <a:gd name="T19" fmla="*/ 13 h 1374"/>
                <a:gd name="T20" fmla="*/ 178 w 1072"/>
                <a:gd name="T21" fmla="*/ 9 h 1374"/>
                <a:gd name="T22" fmla="*/ 176 w 1072"/>
                <a:gd name="T23" fmla="*/ 9 h 1374"/>
                <a:gd name="T24" fmla="*/ 173 w 1072"/>
                <a:gd name="T25" fmla="*/ 9 h 1374"/>
                <a:gd name="T26" fmla="*/ 170 w 1072"/>
                <a:gd name="T27" fmla="*/ 9 h 1374"/>
                <a:gd name="T28" fmla="*/ 167 w 1072"/>
                <a:gd name="T29" fmla="*/ 9 h 1374"/>
                <a:gd name="T30" fmla="*/ 163 w 1072"/>
                <a:gd name="T31" fmla="*/ 8 h 1374"/>
                <a:gd name="T32" fmla="*/ 159 w 1072"/>
                <a:gd name="T33" fmla="*/ 8 h 1374"/>
                <a:gd name="T34" fmla="*/ 156 w 1072"/>
                <a:gd name="T35" fmla="*/ 8 h 1374"/>
                <a:gd name="T36" fmla="*/ 152 w 1072"/>
                <a:gd name="T37" fmla="*/ 8 h 1374"/>
                <a:gd name="T38" fmla="*/ 149 w 1072"/>
                <a:gd name="T39" fmla="*/ 7 h 1374"/>
                <a:gd name="T40" fmla="*/ 145 w 1072"/>
                <a:gd name="T41" fmla="*/ 7 h 1374"/>
                <a:gd name="T42" fmla="*/ 142 w 1072"/>
                <a:gd name="T43" fmla="*/ 7 h 1374"/>
                <a:gd name="T44" fmla="*/ 140 w 1072"/>
                <a:gd name="T45" fmla="*/ 7 h 1374"/>
                <a:gd name="T46" fmla="*/ 137 w 1072"/>
                <a:gd name="T47" fmla="*/ 7 h 1374"/>
                <a:gd name="T48" fmla="*/ 135 w 1072"/>
                <a:gd name="T49" fmla="*/ 6 h 1374"/>
                <a:gd name="T50" fmla="*/ 134 w 1072"/>
                <a:gd name="T51" fmla="*/ 6 h 1374"/>
                <a:gd name="T52" fmla="*/ 133 w 1072"/>
                <a:gd name="T53" fmla="*/ 6 h 1374"/>
                <a:gd name="T54" fmla="*/ 132 w 1072"/>
                <a:gd name="T55" fmla="*/ 6 h 1374"/>
                <a:gd name="T56" fmla="*/ 129 w 1072"/>
                <a:gd name="T57" fmla="*/ 5 h 1374"/>
                <a:gd name="T58" fmla="*/ 124 w 1072"/>
                <a:gd name="T59" fmla="*/ 5 h 1374"/>
                <a:gd name="T60" fmla="*/ 118 w 1072"/>
                <a:gd name="T61" fmla="*/ 5 h 1374"/>
                <a:gd name="T62" fmla="*/ 112 w 1072"/>
                <a:gd name="T63" fmla="*/ 4 h 1374"/>
                <a:gd name="T64" fmla="*/ 105 w 1072"/>
                <a:gd name="T65" fmla="*/ 4 h 1374"/>
                <a:gd name="T66" fmla="*/ 97 w 1072"/>
                <a:gd name="T67" fmla="*/ 3 h 1374"/>
                <a:gd name="T68" fmla="*/ 89 w 1072"/>
                <a:gd name="T69" fmla="*/ 3 h 1374"/>
                <a:gd name="T70" fmla="*/ 82 w 1072"/>
                <a:gd name="T71" fmla="*/ 2 h 1374"/>
                <a:gd name="T72" fmla="*/ 74 w 1072"/>
                <a:gd name="T73" fmla="*/ 2 h 1374"/>
                <a:gd name="T74" fmla="*/ 67 w 1072"/>
                <a:gd name="T75" fmla="*/ 1 h 1374"/>
                <a:gd name="T76" fmla="*/ 61 w 1072"/>
                <a:gd name="T77" fmla="*/ 1 h 1374"/>
                <a:gd name="T78" fmla="*/ 56 w 1072"/>
                <a:gd name="T79" fmla="*/ 0 h 1374"/>
                <a:gd name="T80" fmla="*/ 52 w 1072"/>
                <a:gd name="T81" fmla="*/ 0 h 1374"/>
                <a:gd name="T82" fmla="*/ 49 w 1072"/>
                <a:gd name="T83" fmla="*/ 0 h 1374"/>
                <a:gd name="T84" fmla="*/ 48 w 1072"/>
                <a:gd name="T85" fmla="*/ 0 h 1374"/>
                <a:gd name="T86" fmla="*/ 38 w 1072"/>
                <a:gd name="T87" fmla="*/ 2 h 1374"/>
                <a:gd name="T88" fmla="*/ 29 w 1072"/>
                <a:gd name="T89" fmla="*/ 10 h 1374"/>
                <a:gd name="T90" fmla="*/ 5 w 1072"/>
                <a:gd name="T91" fmla="*/ 171 h 1374"/>
                <a:gd name="T92" fmla="*/ 2 w 1072"/>
                <a:gd name="T93" fmla="*/ 191 h 1374"/>
                <a:gd name="T94" fmla="*/ 0 w 1072"/>
                <a:gd name="T95" fmla="*/ 209 h 1374"/>
                <a:gd name="T96" fmla="*/ 7 w 1072"/>
                <a:gd name="T97" fmla="*/ 223 h 1374"/>
                <a:gd name="T98" fmla="*/ 13 w 1072"/>
                <a:gd name="T99" fmla="*/ 229 h 13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2"/>
                <a:gd name="T151" fmla="*/ 0 h 1374"/>
                <a:gd name="T152" fmla="*/ 1072 w 1072"/>
                <a:gd name="T153" fmla="*/ 1374 h 13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2" h="1374">
                  <a:moveTo>
                    <a:pt x="79" y="1367"/>
                  </a:moveTo>
                  <a:lnTo>
                    <a:pt x="339" y="1374"/>
                  </a:lnTo>
                  <a:lnTo>
                    <a:pt x="94" y="1346"/>
                  </a:lnTo>
                  <a:lnTo>
                    <a:pt x="37" y="1243"/>
                  </a:lnTo>
                  <a:lnTo>
                    <a:pt x="189" y="137"/>
                  </a:lnTo>
                  <a:lnTo>
                    <a:pt x="212" y="80"/>
                  </a:lnTo>
                  <a:lnTo>
                    <a:pt x="237" y="45"/>
                  </a:lnTo>
                  <a:lnTo>
                    <a:pt x="278" y="26"/>
                  </a:lnTo>
                  <a:lnTo>
                    <a:pt x="1021" y="68"/>
                  </a:lnTo>
                  <a:lnTo>
                    <a:pt x="1072" y="79"/>
                  </a:lnTo>
                  <a:lnTo>
                    <a:pt x="1072" y="54"/>
                  </a:lnTo>
                  <a:lnTo>
                    <a:pt x="1058" y="53"/>
                  </a:lnTo>
                  <a:lnTo>
                    <a:pt x="1042" y="52"/>
                  </a:lnTo>
                  <a:lnTo>
                    <a:pt x="1023" y="51"/>
                  </a:lnTo>
                  <a:lnTo>
                    <a:pt x="1003" y="51"/>
                  </a:lnTo>
                  <a:lnTo>
                    <a:pt x="983" y="50"/>
                  </a:lnTo>
                  <a:lnTo>
                    <a:pt x="960" y="47"/>
                  </a:lnTo>
                  <a:lnTo>
                    <a:pt x="938" y="46"/>
                  </a:lnTo>
                  <a:lnTo>
                    <a:pt x="918" y="45"/>
                  </a:lnTo>
                  <a:lnTo>
                    <a:pt x="897" y="44"/>
                  </a:lnTo>
                  <a:lnTo>
                    <a:pt x="876" y="43"/>
                  </a:lnTo>
                  <a:lnTo>
                    <a:pt x="857" y="42"/>
                  </a:lnTo>
                  <a:lnTo>
                    <a:pt x="841" y="40"/>
                  </a:lnTo>
                  <a:lnTo>
                    <a:pt x="827" y="39"/>
                  </a:lnTo>
                  <a:lnTo>
                    <a:pt x="815" y="38"/>
                  </a:lnTo>
                  <a:lnTo>
                    <a:pt x="806" y="37"/>
                  </a:lnTo>
                  <a:lnTo>
                    <a:pt x="802" y="36"/>
                  </a:lnTo>
                  <a:lnTo>
                    <a:pt x="792" y="35"/>
                  </a:lnTo>
                  <a:lnTo>
                    <a:pt x="774" y="32"/>
                  </a:lnTo>
                  <a:lnTo>
                    <a:pt x="747" y="30"/>
                  </a:lnTo>
                  <a:lnTo>
                    <a:pt x="713" y="28"/>
                  </a:lnTo>
                  <a:lnTo>
                    <a:pt x="674" y="24"/>
                  </a:lnTo>
                  <a:lnTo>
                    <a:pt x="631" y="22"/>
                  </a:lnTo>
                  <a:lnTo>
                    <a:pt x="586" y="18"/>
                  </a:lnTo>
                  <a:lnTo>
                    <a:pt x="538" y="15"/>
                  </a:lnTo>
                  <a:lnTo>
                    <a:pt x="492" y="13"/>
                  </a:lnTo>
                  <a:lnTo>
                    <a:pt x="447" y="9"/>
                  </a:lnTo>
                  <a:lnTo>
                    <a:pt x="405" y="7"/>
                  </a:lnTo>
                  <a:lnTo>
                    <a:pt x="368" y="4"/>
                  </a:lnTo>
                  <a:lnTo>
                    <a:pt x="336" y="2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28" y="11"/>
                  </a:lnTo>
                  <a:lnTo>
                    <a:pt x="174" y="58"/>
                  </a:lnTo>
                  <a:lnTo>
                    <a:pt x="29" y="1022"/>
                  </a:lnTo>
                  <a:lnTo>
                    <a:pt x="13" y="1141"/>
                  </a:lnTo>
                  <a:lnTo>
                    <a:pt x="0" y="1246"/>
                  </a:lnTo>
                  <a:lnTo>
                    <a:pt x="45" y="1332"/>
                  </a:lnTo>
                  <a:lnTo>
                    <a:pt x="79" y="13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226"/>
            <p:cNvSpPr>
              <a:spLocks/>
            </p:cNvSpPr>
            <p:nvPr/>
          </p:nvSpPr>
          <p:spPr bwMode="auto">
            <a:xfrm>
              <a:off x="544" y="2985"/>
              <a:ext cx="71" cy="22"/>
            </a:xfrm>
            <a:custGeom>
              <a:avLst/>
              <a:gdLst>
                <a:gd name="T0" fmla="*/ 61 w 425"/>
                <a:gd name="T1" fmla="*/ 17 h 134"/>
                <a:gd name="T2" fmla="*/ 68 w 425"/>
                <a:gd name="T3" fmla="*/ 9 h 134"/>
                <a:gd name="T4" fmla="*/ 68 w 425"/>
                <a:gd name="T5" fmla="*/ 0 h 134"/>
                <a:gd name="T6" fmla="*/ 59 w 425"/>
                <a:gd name="T7" fmla="*/ 12 h 134"/>
                <a:gd name="T8" fmla="*/ 4 w 425"/>
                <a:gd name="T9" fmla="*/ 9 h 134"/>
                <a:gd name="T10" fmla="*/ 0 w 425"/>
                <a:gd name="T11" fmla="*/ 18 h 134"/>
                <a:gd name="T12" fmla="*/ 5 w 425"/>
                <a:gd name="T13" fmla="*/ 19 h 134"/>
                <a:gd name="T14" fmla="*/ 9 w 425"/>
                <a:gd name="T15" fmla="*/ 19 h 134"/>
                <a:gd name="T16" fmla="*/ 13 w 425"/>
                <a:gd name="T17" fmla="*/ 20 h 134"/>
                <a:gd name="T18" fmla="*/ 17 w 425"/>
                <a:gd name="T19" fmla="*/ 20 h 134"/>
                <a:gd name="T20" fmla="*/ 19 w 425"/>
                <a:gd name="T21" fmla="*/ 20 h 134"/>
                <a:gd name="T22" fmla="*/ 21 w 425"/>
                <a:gd name="T23" fmla="*/ 20 h 134"/>
                <a:gd name="T24" fmla="*/ 23 w 425"/>
                <a:gd name="T25" fmla="*/ 21 h 134"/>
                <a:gd name="T26" fmla="*/ 24 w 425"/>
                <a:gd name="T27" fmla="*/ 21 h 134"/>
                <a:gd name="T28" fmla="*/ 24 w 425"/>
                <a:gd name="T29" fmla="*/ 21 h 134"/>
                <a:gd name="T30" fmla="*/ 26 w 425"/>
                <a:gd name="T31" fmla="*/ 21 h 134"/>
                <a:gd name="T32" fmla="*/ 28 w 425"/>
                <a:gd name="T33" fmla="*/ 21 h 134"/>
                <a:gd name="T34" fmla="*/ 31 w 425"/>
                <a:gd name="T35" fmla="*/ 21 h 134"/>
                <a:gd name="T36" fmla="*/ 34 w 425"/>
                <a:gd name="T37" fmla="*/ 21 h 134"/>
                <a:gd name="T38" fmla="*/ 37 w 425"/>
                <a:gd name="T39" fmla="*/ 21 h 134"/>
                <a:gd name="T40" fmla="*/ 40 w 425"/>
                <a:gd name="T41" fmla="*/ 21 h 134"/>
                <a:gd name="T42" fmla="*/ 44 w 425"/>
                <a:gd name="T43" fmla="*/ 21 h 134"/>
                <a:gd name="T44" fmla="*/ 47 w 425"/>
                <a:gd name="T45" fmla="*/ 21 h 134"/>
                <a:gd name="T46" fmla="*/ 50 w 425"/>
                <a:gd name="T47" fmla="*/ 21 h 134"/>
                <a:gd name="T48" fmla="*/ 53 w 425"/>
                <a:gd name="T49" fmla="*/ 22 h 134"/>
                <a:gd name="T50" fmla="*/ 56 w 425"/>
                <a:gd name="T51" fmla="*/ 22 h 134"/>
                <a:gd name="T52" fmla="*/ 58 w 425"/>
                <a:gd name="T53" fmla="*/ 22 h 134"/>
                <a:gd name="T54" fmla="*/ 60 w 425"/>
                <a:gd name="T55" fmla="*/ 22 h 134"/>
                <a:gd name="T56" fmla="*/ 61 w 425"/>
                <a:gd name="T57" fmla="*/ 22 h 134"/>
                <a:gd name="T58" fmla="*/ 61 w 425"/>
                <a:gd name="T59" fmla="*/ 22 h 134"/>
                <a:gd name="T60" fmla="*/ 71 w 425"/>
                <a:gd name="T61" fmla="*/ 14 h 134"/>
                <a:gd name="T62" fmla="*/ 61 w 425"/>
                <a:gd name="T63" fmla="*/ 17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5"/>
                <a:gd name="T97" fmla="*/ 0 h 134"/>
                <a:gd name="T98" fmla="*/ 425 w 425"/>
                <a:gd name="T99" fmla="*/ 134 h 1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5" h="134">
                  <a:moveTo>
                    <a:pt x="364" y="106"/>
                  </a:moveTo>
                  <a:lnTo>
                    <a:pt x="405" y="57"/>
                  </a:lnTo>
                  <a:lnTo>
                    <a:pt x="410" y="0"/>
                  </a:lnTo>
                  <a:lnTo>
                    <a:pt x="353" y="72"/>
                  </a:lnTo>
                  <a:lnTo>
                    <a:pt x="22" y="54"/>
                  </a:lnTo>
                  <a:lnTo>
                    <a:pt x="0" y="112"/>
                  </a:lnTo>
                  <a:lnTo>
                    <a:pt x="29" y="114"/>
                  </a:lnTo>
                  <a:lnTo>
                    <a:pt x="55" y="118"/>
                  </a:lnTo>
                  <a:lnTo>
                    <a:pt x="79" y="120"/>
                  </a:lnTo>
                  <a:lnTo>
                    <a:pt x="99" y="121"/>
                  </a:lnTo>
                  <a:lnTo>
                    <a:pt x="115" y="122"/>
                  </a:lnTo>
                  <a:lnTo>
                    <a:pt x="128" y="123"/>
                  </a:lnTo>
                  <a:lnTo>
                    <a:pt x="136" y="125"/>
                  </a:lnTo>
                  <a:lnTo>
                    <a:pt x="141" y="125"/>
                  </a:lnTo>
                  <a:lnTo>
                    <a:pt x="146" y="125"/>
                  </a:lnTo>
                  <a:lnTo>
                    <a:pt x="156" y="125"/>
                  </a:lnTo>
                  <a:lnTo>
                    <a:pt x="168" y="126"/>
                  </a:lnTo>
                  <a:lnTo>
                    <a:pt x="184" y="126"/>
                  </a:lnTo>
                  <a:lnTo>
                    <a:pt x="202" y="127"/>
                  </a:lnTo>
                  <a:lnTo>
                    <a:pt x="221" y="128"/>
                  </a:lnTo>
                  <a:lnTo>
                    <a:pt x="240" y="128"/>
                  </a:lnTo>
                  <a:lnTo>
                    <a:pt x="261" y="129"/>
                  </a:lnTo>
                  <a:lnTo>
                    <a:pt x="281" y="130"/>
                  </a:lnTo>
                  <a:lnTo>
                    <a:pt x="301" y="130"/>
                  </a:lnTo>
                  <a:lnTo>
                    <a:pt x="319" y="132"/>
                  </a:lnTo>
                  <a:lnTo>
                    <a:pt x="335" y="133"/>
                  </a:lnTo>
                  <a:lnTo>
                    <a:pt x="348" y="133"/>
                  </a:lnTo>
                  <a:lnTo>
                    <a:pt x="359" y="134"/>
                  </a:lnTo>
                  <a:lnTo>
                    <a:pt x="366" y="134"/>
                  </a:lnTo>
                  <a:lnTo>
                    <a:pt x="368" y="134"/>
                  </a:lnTo>
                  <a:lnTo>
                    <a:pt x="425" y="86"/>
                  </a:lnTo>
                  <a:lnTo>
                    <a:pt x="364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227"/>
            <p:cNvSpPr>
              <a:spLocks/>
            </p:cNvSpPr>
            <p:nvPr/>
          </p:nvSpPr>
          <p:spPr bwMode="auto">
            <a:xfrm>
              <a:off x="613" y="2929"/>
              <a:ext cx="27" cy="72"/>
            </a:xfrm>
            <a:custGeom>
              <a:avLst/>
              <a:gdLst>
                <a:gd name="T0" fmla="*/ 23 w 161"/>
                <a:gd name="T1" fmla="*/ 9 h 431"/>
                <a:gd name="T2" fmla="*/ 19 w 161"/>
                <a:gd name="T3" fmla="*/ 26 h 431"/>
                <a:gd name="T4" fmla="*/ 16 w 161"/>
                <a:gd name="T5" fmla="*/ 28 h 431"/>
                <a:gd name="T6" fmla="*/ 15 w 161"/>
                <a:gd name="T7" fmla="*/ 36 h 431"/>
                <a:gd name="T8" fmla="*/ 12 w 161"/>
                <a:gd name="T9" fmla="*/ 54 h 431"/>
                <a:gd name="T10" fmla="*/ 0 w 161"/>
                <a:gd name="T11" fmla="*/ 72 h 431"/>
                <a:gd name="T12" fmla="*/ 8 w 161"/>
                <a:gd name="T13" fmla="*/ 68 h 431"/>
                <a:gd name="T14" fmla="*/ 20 w 161"/>
                <a:gd name="T15" fmla="*/ 49 h 431"/>
                <a:gd name="T16" fmla="*/ 27 w 161"/>
                <a:gd name="T17" fmla="*/ 0 h 431"/>
                <a:gd name="T18" fmla="*/ 23 w 161"/>
                <a:gd name="T19" fmla="*/ 9 h 4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431"/>
                <a:gd name="T32" fmla="*/ 161 w 161"/>
                <a:gd name="T33" fmla="*/ 431 h 4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431">
                  <a:moveTo>
                    <a:pt x="139" y="51"/>
                  </a:moveTo>
                  <a:lnTo>
                    <a:pt x="115" y="156"/>
                  </a:lnTo>
                  <a:lnTo>
                    <a:pt x="98" y="165"/>
                  </a:lnTo>
                  <a:lnTo>
                    <a:pt x="92" y="217"/>
                  </a:lnTo>
                  <a:lnTo>
                    <a:pt x="73" y="322"/>
                  </a:lnTo>
                  <a:lnTo>
                    <a:pt x="0" y="431"/>
                  </a:lnTo>
                  <a:lnTo>
                    <a:pt x="49" y="409"/>
                  </a:lnTo>
                  <a:lnTo>
                    <a:pt x="122" y="295"/>
                  </a:lnTo>
                  <a:lnTo>
                    <a:pt x="161" y="0"/>
                  </a:lnTo>
                  <a:lnTo>
                    <a:pt x="139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228"/>
            <p:cNvSpPr>
              <a:spLocks/>
            </p:cNvSpPr>
            <p:nvPr/>
          </p:nvSpPr>
          <p:spPr bwMode="auto">
            <a:xfrm>
              <a:off x="409" y="2880"/>
              <a:ext cx="59" cy="116"/>
            </a:xfrm>
            <a:custGeom>
              <a:avLst/>
              <a:gdLst>
                <a:gd name="T0" fmla="*/ 12 w 359"/>
                <a:gd name="T1" fmla="*/ 102 h 697"/>
                <a:gd name="T2" fmla="*/ 8 w 359"/>
                <a:gd name="T3" fmla="*/ 86 h 697"/>
                <a:gd name="T4" fmla="*/ 20 w 359"/>
                <a:gd name="T5" fmla="*/ 0 h 697"/>
                <a:gd name="T6" fmla="*/ 14 w 359"/>
                <a:gd name="T7" fmla="*/ 6 h 697"/>
                <a:gd name="T8" fmla="*/ 9 w 359"/>
                <a:gd name="T9" fmla="*/ 34 h 697"/>
                <a:gd name="T10" fmla="*/ 3 w 359"/>
                <a:gd name="T11" fmla="*/ 64 h 697"/>
                <a:gd name="T12" fmla="*/ 1 w 359"/>
                <a:gd name="T13" fmla="*/ 78 h 697"/>
                <a:gd name="T14" fmla="*/ 0 w 359"/>
                <a:gd name="T15" fmla="*/ 87 h 697"/>
                <a:gd name="T16" fmla="*/ 9 w 359"/>
                <a:gd name="T17" fmla="*/ 105 h 697"/>
                <a:gd name="T18" fmla="*/ 16 w 359"/>
                <a:gd name="T19" fmla="*/ 113 h 697"/>
                <a:gd name="T20" fmla="*/ 16 w 359"/>
                <a:gd name="T21" fmla="*/ 113 h 697"/>
                <a:gd name="T22" fmla="*/ 17 w 359"/>
                <a:gd name="T23" fmla="*/ 113 h 697"/>
                <a:gd name="T24" fmla="*/ 18 w 359"/>
                <a:gd name="T25" fmla="*/ 113 h 697"/>
                <a:gd name="T26" fmla="*/ 19 w 359"/>
                <a:gd name="T27" fmla="*/ 113 h 697"/>
                <a:gd name="T28" fmla="*/ 21 w 359"/>
                <a:gd name="T29" fmla="*/ 113 h 697"/>
                <a:gd name="T30" fmla="*/ 22 w 359"/>
                <a:gd name="T31" fmla="*/ 113 h 697"/>
                <a:gd name="T32" fmla="*/ 24 w 359"/>
                <a:gd name="T33" fmla="*/ 113 h 697"/>
                <a:gd name="T34" fmla="*/ 27 w 359"/>
                <a:gd name="T35" fmla="*/ 114 h 697"/>
                <a:gd name="T36" fmla="*/ 29 w 359"/>
                <a:gd name="T37" fmla="*/ 114 h 697"/>
                <a:gd name="T38" fmla="*/ 32 w 359"/>
                <a:gd name="T39" fmla="*/ 114 h 697"/>
                <a:gd name="T40" fmla="*/ 35 w 359"/>
                <a:gd name="T41" fmla="*/ 114 h 697"/>
                <a:gd name="T42" fmla="*/ 39 w 359"/>
                <a:gd name="T43" fmla="*/ 115 h 697"/>
                <a:gd name="T44" fmla="*/ 42 w 359"/>
                <a:gd name="T45" fmla="*/ 115 h 697"/>
                <a:gd name="T46" fmla="*/ 46 w 359"/>
                <a:gd name="T47" fmla="*/ 115 h 697"/>
                <a:gd name="T48" fmla="*/ 49 w 359"/>
                <a:gd name="T49" fmla="*/ 116 h 697"/>
                <a:gd name="T50" fmla="*/ 53 w 359"/>
                <a:gd name="T51" fmla="*/ 116 h 697"/>
                <a:gd name="T52" fmla="*/ 59 w 359"/>
                <a:gd name="T53" fmla="*/ 109 h 697"/>
                <a:gd name="T54" fmla="*/ 26 w 359"/>
                <a:gd name="T55" fmla="*/ 107 h 697"/>
                <a:gd name="T56" fmla="*/ 12 w 359"/>
                <a:gd name="T57" fmla="*/ 102 h 6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9"/>
                <a:gd name="T88" fmla="*/ 0 h 697"/>
                <a:gd name="T89" fmla="*/ 359 w 359"/>
                <a:gd name="T90" fmla="*/ 697 h 6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9" h="697">
                  <a:moveTo>
                    <a:pt x="76" y="610"/>
                  </a:moveTo>
                  <a:lnTo>
                    <a:pt x="48" y="519"/>
                  </a:lnTo>
                  <a:lnTo>
                    <a:pt x="119" y="0"/>
                  </a:lnTo>
                  <a:lnTo>
                    <a:pt x="85" y="39"/>
                  </a:lnTo>
                  <a:lnTo>
                    <a:pt x="56" y="205"/>
                  </a:lnTo>
                  <a:lnTo>
                    <a:pt x="19" y="382"/>
                  </a:lnTo>
                  <a:lnTo>
                    <a:pt x="7" y="469"/>
                  </a:lnTo>
                  <a:lnTo>
                    <a:pt x="0" y="524"/>
                  </a:lnTo>
                  <a:lnTo>
                    <a:pt x="57" y="631"/>
                  </a:lnTo>
                  <a:lnTo>
                    <a:pt x="99" y="676"/>
                  </a:lnTo>
                  <a:lnTo>
                    <a:pt x="100" y="676"/>
                  </a:lnTo>
                  <a:lnTo>
                    <a:pt x="104" y="676"/>
                  </a:lnTo>
                  <a:lnTo>
                    <a:pt x="108" y="677"/>
                  </a:lnTo>
                  <a:lnTo>
                    <a:pt x="116" y="677"/>
                  </a:lnTo>
                  <a:lnTo>
                    <a:pt x="126" y="678"/>
                  </a:lnTo>
                  <a:lnTo>
                    <a:pt x="136" y="679"/>
                  </a:lnTo>
                  <a:lnTo>
                    <a:pt x="149" y="681"/>
                  </a:lnTo>
                  <a:lnTo>
                    <a:pt x="164" y="682"/>
                  </a:lnTo>
                  <a:lnTo>
                    <a:pt x="179" y="684"/>
                  </a:lnTo>
                  <a:lnTo>
                    <a:pt x="196" y="685"/>
                  </a:lnTo>
                  <a:lnTo>
                    <a:pt x="215" y="686"/>
                  </a:lnTo>
                  <a:lnTo>
                    <a:pt x="235" y="689"/>
                  </a:lnTo>
                  <a:lnTo>
                    <a:pt x="256" y="691"/>
                  </a:lnTo>
                  <a:lnTo>
                    <a:pt x="278" y="692"/>
                  </a:lnTo>
                  <a:lnTo>
                    <a:pt x="301" y="695"/>
                  </a:lnTo>
                  <a:lnTo>
                    <a:pt x="324" y="697"/>
                  </a:lnTo>
                  <a:lnTo>
                    <a:pt x="359" y="655"/>
                  </a:lnTo>
                  <a:lnTo>
                    <a:pt x="157" y="643"/>
                  </a:lnTo>
                  <a:lnTo>
                    <a:pt x="76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229"/>
            <p:cNvSpPr>
              <a:spLocks/>
            </p:cNvSpPr>
            <p:nvPr/>
          </p:nvSpPr>
          <p:spPr bwMode="auto">
            <a:xfrm>
              <a:off x="426" y="2707"/>
              <a:ext cx="239" cy="177"/>
            </a:xfrm>
            <a:custGeom>
              <a:avLst/>
              <a:gdLst>
                <a:gd name="T0" fmla="*/ 237 w 1437"/>
                <a:gd name="T1" fmla="*/ 23 h 1059"/>
                <a:gd name="T2" fmla="*/ 230 w 1437"/>
                <a:gd name="T3" fmla="*/ 20 h 1059"/>
                <a:gd name="T4" fmla="*/ 221 w 1437"/>
                <a:gd name="T5" fmla="*/ 16 h 1059"/>
                <a:gd name="T6" fmla="*/ 213 w 1437"/>
                <a:gd name="T7" fmla="*/ 13 h 1059"/>
                <a:gd name="T8" fmla="*/ 210 w 1437"/>
                <a:gd name="T9" fmla="*/ 12 h 1059"/>
                <a:gd name="T10" fmla="*/ 205 w 1437"/>
                <a:gd name="T11" fmla="*/ 11 h 1059"/>
                <a:gd name="T12" fmla="*/ 197 w 1437"/>
                <a:gd name="T13" fmla="*/ 11 h 1059"/>
                <a:gd name="T14" fmla="*/ 186 w 1437"/>
                <a:gd name="T15" fmla="*/ 10 h 1059"/>
                <a:gd name="T16" fmla="*/ 175 w 1437"/>
                <a:gd name="T17" fmla="*/ 10 h 1059"/>
                <a:gd name="T18" fmla="*/ 165 w 1437"/>
                <a:gd name="T19" fmla="*/ 9 h 1059"/>
                <a:gd name="T20" fmla="*/ 157 w 1437"/>
                <a:gd name="T21" fmla="*/ 9 h 1059"/>
                <a:gd name="T22" fmla="*/ 151 w 1437"/>
                <a:gd name="T23" fmla="*/ 8 h 1059"/>
                <a:gd name="T24" fmla="*/ 148 w 1437"/>
                <a:gd name="T25" fmla="*/ 7 h 1059"/>
                <a:gd name="T26" fmla="*/ 138 w 1437"/>
                <a:gd name="T27" fmla="*/ 6 h 1059"/>
                <a:gd name="T28" fmla="*/ 123 w 1437"/>
                <a:gd name="T29" fmla="*/ 5 h 1059"/>
                <a:gd name="T30" fmla="*/ 105 w 1437"/>
                <a:gd name="T31" fmla="*/ 4 h 1059"/>
                <a:gd name="T32" fmla="*/ 85 w 1437"/>
                <a:gd name="T33" fmla="*/ 3 h 1059"/>
                <a:gd name="T34" fmla="*/ 68 w 1437"/>
                <a:gd name="T35" fmla="*/ 2 h 1059"/>
                <a:gd name="T36" fmla="*/ 53 w 1437"/>
                <a:gd name="T37" fmla="*/ 1 h 1059"/>
                <a:gd name="T38" fmla="*/ 45 w 1437"/>
                <a:gd name="T39" fmla="*/ 0 h 1059"/>
                <a:gd name="T40" fmla="*/ 30 w 1437"/>
                <a:gd name="T41" fmla="*/ 3 h 1059"/>
                <a:gd name="T42" fmla="*/ 0 w 1437"/>
                <a:gd name="T43" fmla="*/ 139 h 1059"/>
                <a:gd name="T44" fmla="*/ 7 w 1437"/>
                <a:gd name="T45" fmla="*/ 138 h 1059"/>
                <a:gd name="T46" fmla="*/ 27 w 1437"/>
                <a:gd name="T47" fmla="*/ 17 h 1059"/>
                <a:gd name="T48" fmla="*/ 41 w 1437"/>
                <a:gd name="T49" fmla="*/ 6 h 1059"/>
                <a:gd name="T50" fmla="*/ 207 w 1437"/>
                <a:gd name="T51" fmla="*/ 17 h 1059"/>
                <a:gd name="T52" fmla="*/ 208 w 1437"/>
                <a:gd name="T53" fmla="*/ 18 h 1059"/>
                <a:gd name="T54" fmla="*/ 211 w 1437"/>
                <a:gd name="T55" fmla="*/ 20 h 1059"/>
                <a:gd name="T56" fmla="*/ 214 w 1437"/>
                <a:gd name="T57" fmla="*/ 22 h 1059"/>
                <a:gd name="T58" fmla="*/ 217 w 1437"/>
                <a:gd name="T59" fmla="*/ 25 h 1059"/>
                <a:gd name="T60" fmla="*/ 220 w 1437"/>
                <a:gd name="T61" fmla="*/ 31 h 1059"/>
                <a:gd name="T62" fmla="*/ 221 w 1437"/>
                <a:gd name="T63" fmla="*/ 35 h 1059"/>
                <a:gd name="T64" fmla="*/ 205 w 1437"/>
                <a:gd name="T65" fmla="*/ 164 h 1059"/>
                <a:gd name="T66" fmla="*/ 213 w 1437"/>
                <a:gd name="T67" fmla="*/ 130 h 1059"/>
                <a:gd name="T68" fmla="*/ 224 w 1437"/>
                <a:gd name="T69" fmla="*/ 22 h 1059"/>
                <a:gd name="T70" fmla="*/ 232 w 1437"/>
                <a:gd name="T71" fmla="*/ 34 h 1059"/>
                <a:gd name="T72" fmla="*/ 214 w 1437"/>
                <a:gd name="T73" fmla="*/ 172 h 1059"/>
                <a:gd name="T74" fmla="*/ 238 w 1437"/>
                <a:gd name="T75" fmla="*/ 52 h 1059"/>
                <a:gd name="T76" fmla="*/ 238 w 1437"/>
                <a:gd name="T77" fmla="*/ 23 h 10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37"/>
                <a:gd name="T118" fmla="*/ 0 h 1059"/>
                <a:gd name="T119" fmla="*/ 1437 w 1437"/>
                <a:gd name="T120" fmla="*/ 1059 h 10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37" h="1059">
                  <a:moveTo>
                    <a:pt x="1430" y="138"/>
                  </a:moveTo>
                  <a:lnTo>
                    <a:pt x="1424" y="136"/>
                  </a:lnTo>
                  <a:lnTo>
                    <a:pt x="1407" y="129"/>
                  </a:lnTo>
                  <a:lnTo>
                    <a:pt x="1382" y="118"/>
                  </a:lnTo>
                  <a:lnTo>
                    <a:pt x="1355" y="106"/>
                  </a:lnTo>
                  <a:lnTo>
                    <a:pt x="1326" y="95"/>
                  </a:lnTo>
                  <a:lnTo>
                    <a:pt x="1300" y="84"/>
                  </a:lnTo>
                  <a:lnTo>
                    <a:pt x="1279" y="76"/>
                  </a:lnTo>
                  <a:lnTo>
                    <a:pt x="1269" y="72"/>
                  </a:lnTo>
                  <a:lnTo>
                    <a:pt x="1263" y="70"/>
                  </a:lnTo>
                  <a:lnTo>
                    <a:pt x="1250" y="69"/>
                  </a:lnTo>
                  <a:lnTo>
                    <a:pt x="1232" y="68"/>
                  </a:lnTo>
                  <a:lnTo>
                    <a:pt x="1208" y="66"/>
                  </a:lnTo>
                  <a:lnTo>
                    <a:pt x="1182" y="65"/>
                  </a:lnTo>
                  <a:lnTo>
                    <a:pt x="1153" y="63"/>
                  </a:lnTo>
                  <a:lnTo>
                    <a:pt x="1120" y="61"/>
                  </a:lnTo>
                  <a:lnTo>
                    <a:pt x="1088" y="60"/>
                  </a:lnTo>
                  <a:lnTo>
                    <a:pt x="1055" y="58"/>
                  </a:lnTo>
                  <a:lnTo>
                    <a:pt x="1023" y="55"/>
                  </a:lnTo>
                  <a:lnTo>
                    <a:pt x="993" y="54"/>
                  </a:lnTo>
                  <a:lnTo>
                    <a:pt x="965" y="52"/>
                  </a:lnTo>
                  <a:lnTo>
                    <a:pt x="942" y="51"/>
                  </a:lnTo>
                  <a:lnTo>
                    <a:pt x="922" y="48"/>
                  </a:lnTo>
                  <a:lnTo>
                    <a:pt x="907" y="47"/>
                  </a:lnTo>
                  <a:lnTo>
                    <a:pt x="899" y="45"/>
                  </a:lnTo>
                  <a:lnTo>
                    <a:pt x="887" y="43"/>
                  </a:lnTo>
                  <a:lnTo>
                    <a:pt x="864" y="40"/>
                  </a:lnTo>
                  <a:lnTo>
                    <a:pt x="830" y="38"/>
                  </a:lnTo>
                  <a:lnTo>
                    <a:pt x="788" y="34"/>
                  </a:lnTo>
                  <a:lnTo>
                    <a:pt x="740" y="31"/>
                  </a:lnTo>
                  <a:lnTo>
                    <a:pt x="686" y="27"/>
                  </a:lnTo>
                  <a:lnTo>
                    <a:pt x="629" y="23"/>
                  </a:lnTo>
                  <a:lnTo>
                    <a:pt x="571" y="19"/>
                  </a:lnTo>
                  <a:lnTo>
                    <a:pt x="513" y="16"/>
                  </a:lnTo>
                  <a:lnTo>
                    <a:pt x="458" y="11"/>
                  </a:lnTo>
                  <a:lnTo>
                    <a:pt x="406" y="9"/>
                  </a:lnTo>
                  <a:lnTo>
                    <a:pt x="359" y="5"/>
                  </a:lnTo>
                  <a:lnTo>
                    <a:pt x="320" y="3"/>
                  </a:lnTo>
                  <a:lnTo>
                    <a:pt x="290" y="1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183" y="15"/>
                  </a:lnTo>
                  <a:lnTo>
                    <a:pt x="114" y="73"/>
                  </a:lnTo>
                  <a:lnTo>
                    <a:pt x="0" y="833"/>
                  </a:lnTo>
                  <a:lnTo>
                    <a:pt x="38" y="821"/>
                  </a:lnTo>
                  <a:lnTo>
                    <a:pt x="44" y="823"/>
                  </a:lnTo>
                  <a:lnTo>
                    <a:pt x="133" y="172"/>
                  </a:lnTo>
                  <a:lnTo>
                    <a:pt x="161" y="101"/>
                  </a:lnTo>
                  <a:lnTo>
                    <a:pt x="194" y="58"/>
                  </a:lnTo>
                  <a:lnTo>
                    <a:pt x="247" y="33"/>
                  </a:lnTo>
                  <a:lnTo>
                    <a:pt x="1174" y="86"/>
                  </a:lnTo>
                  <a:lnTo>
                    <a:pt x="1246" y="101"/>
                  </a:lnTo>
                  <a:lnTo>
                    <a:pt x="1248" y="102"/>
                  </a:lnTo>
                  <a:lnTo>
                    <a:pt x="1252" y="106"/>
                  </a:lnTo>
                  <a:lnTo>
                    <a:pt x="1259" y="111"/>
                  </a:lnTo>
                  <a:lnTo>
                    <a:pt x="1269" y="118"/>
                  </a:lnTo>
                  <a:lnTo>
                    <a:pt x="1278" y="126"/>
                  </a:lnTo>
                  <a:lnTo>
                    <a:pt x="1287" y="134"/>
                  </a:lnTo>
                  <a:lnTo>
                    <a:pt x="1295" y="141"/>
                  </a:lnTo>
                  <a:lnTo>
                    <a:pt x="1302" y="147"/>
                  </a:lnTo>
                  <a:lnTo>
                    <a:pt x="1313" y="163"/>
                  </a:lnTo>
                  <a:lnTo>
                    <a:pt x="1322" y="184"/>
                  </a:lnTo>
                  <a:lnTo>
                    <a:pt x="1328" y="202"/>
                  </a:lnTo>
                  <a:lnTo>
                    <a:pt x="1330" y="210"/>
                  </a:lnTo>
                  <a:lnTo>
                    <a:pt x="1269" y="684"/>
                  </a:lnTo>
                  <a:lnTo>
                    <a:pt x="1233" y="982"/>
                  </a:lnTo>
                  <a:lnTo>
                    <a:pt x="1250" y="996"/>
                  </a:lnTo>
                  <a:lnTo>
                    <a:pt x="1283" y="779"/>
                  </a:lnTo>
                  <a:lnTo>
                    <a:pt x="1359" y="242"/>
                  </a:lnTo>
                  <a:lnTo>
                    <a:pt x="1345" y="133"/>
                  </a:lnTo>
                  <a:lnTo>
                    <a:pt x="1382" y="158"/>
                  </a:lnTo>
                  <a:lnTo>
                    <a:pt x="1396" y="204"/>
                  </a:lnTo>
                  <a:lnTo>
                    <a:pt x="1382" y="338"/>
                  </a:lnTo>
                  <a:lnTo>
                    <a:pt x="1288" y="1029"/>
                  </a:lnTo>
                  <a:lnTo>
                    <a:pt x="1324" y="1059"/>
                  </a:lnTo>
                  <a:lnTo>
                    <a:pt x="1428" y="309"/>
                  </a:lnTo>
                  <a:lnTo>
                    <a:pt x="1437" y="238"/>
                  </a:lnTo>
                  <a:lnTo>
                    <a:pt x="143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230"/>
            <p:cNvSpPr>
              <a:spLocks/>
            </p:cNvSpPr>
            <p:nvPr/>
          </p:nvSpPr>
          <p:spPr bwMode="auto">
            <a:xfrm>
              <a:off x="589" y="2852"/>
              <a:ext cx="13" cy="9"/>
            </a:xfrm>
            <a:custGeom>
              <a:avLst/>
              <a:gdLst>
                <a:gd name="T0" fmla="*/ 6 w 84"/>
                <a:gd name="T1" fmla="*/ 4 h 56"/>
                <a:gd name="T2" fmla="*/ 6 w 84"/>
                <a:gd name="T3" fmla="*/ 4 h 56"/>
                <a:gd name="T4" fmla="*/ 7 w 84"/>
                <a:gd name="T5" fmla="*/ 4 h 56"/>
                <a:gd name="T6" fmla="*/ 8 w 84"/>
                <a:gd name="T7" fmla="*/ 5 h 56"/>
                <a:gd name="T8" fmla="*/ 9 w 84"/>
                <a:gd name="T9" fmla="*/ 5 h 56"/>
                <a:gd name="T10" fmla="*/ 11 w 84"/>
                <a:gd name="T11" fmla="*/ 7 h 56"/>
                <a:gd name="T12" fmla="*/ 12 w 84"/>
                <a:gd name="T13" fmla="*/ 8 h 56"/>
                <a:gd name="T14" fmla="*/ 13 w 84"/>
                <a:gd name="T15" fmla="*/ 9 h 56"/>
                <a:gd name="T16" fmla="*/ 13 w 84"/>
                <a:gd name="T17" fmla="*/ 9 h 56"/>
                <a:gd name="T18" fmla="*/ 12 w 84"/>
                <a:gd name="T19" fmla="*/ 5 h 56"/>
                <a:gd name="T20" fmla="*/ 4 w 84"/>
                <a:gd name="T21" fmla="*/ 1 h 56"/>
                <a:gd name="T22" fmla="*/ 0 w 84"/>
                <a:gd name="T23" fmla="*/ 0 h 56"/>
                <a:gd name="T24" fmla="*/ 6 w 84"/>
                <a:gd name="T25" fmla="*/ 4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56"/>
                <a:gd name="T41" fmla="*/ 84 w 84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56">
                  <a:moveTo>
                    <a:pt x="36" y="25"/>
                  </a:moveTo>
                  <a:lnTo>
                    <a:pt x="38" y="25"/>
                  </a:lnTo>
                  <a:lnTo>
                    <a:pt x="44" y="26"/>
                  </a:lnTo>
                  <a:lnTo>
                    <a:pt x="52" y="28"/>
                  </a:lnTo>
                  <a:lnTo>
                    <a:pt x="61" y="34"/>
                  </a:lnTo>
                  <a:lnTo>
                    <a:pt x="69" y="42"/>
                  </a:lnTo>
                  <a:lnTo>
                    <a:pt x="77" y="49"/>
                  </a:lnTo>
                  <a:lnTo>
                    <a:pt x="81" y="54"/>
                  </a:lnTo>
                  <a:lnTo>
                    <a:pt x="84" y="56"/>
                  </a:lnTo>
                  <a:lnTo>
                    <a:pt x="76" y="33"/>
                  </a:lnTo>
                  <a:lnTo>
                    <a:pt x="28" y="7"/>
                  </a:lnTo>
                  <a:lnTo>
                    <a:pt x="0" y="0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231"/>
            <p:cNvSpPr>
              <a:spLocks/>
            </p:cNvSpPr>
            <p:nvPr/>
          </p:nvSpPr>
          <p:spPr bwMode="auto">
            <a:xfrm>
              <a:off x="420" y="2853"/>
              <a:ext cx="16" cy="11"/>
            </a:xfrm>
            <a:custGeom>
              <a:avLst/>
              <a:gdLst>
                <a:gd name="T0" fmla="*/ 0 w 94"/>
                <a:gd name="T1" fmla="*/ 7 h 62"/>
                <a:gd name="T2" fmla="*/ 0 w 94"/>
                <a:gd name="T3" fmla="*/ 7 h 62"/>
                <a:gd name="T4" fmla="*/ 1 w 94"/>
                <a:gd name="T5" fmla="*/ 8 h 62"/>
                <a:gd name="T6" fmla="*/ 2 w 94"/>
                <a:gd name="T7" fmla="*/ 8 h 62"/>
                <a:gd name="T8" fmla="*/ 3 w 94"/>
                <a:gd name="T9" fmla="*/ 8 h 62"/>
                <a:gd name="T10" fmla="*/ 4 w 94"/>
                <a:gd name="T11" fmla="*/ 9 h 62"/>
                <a:gd name="T12" fmla="*/ 5 w 94"/>
                <a:gd name="T13" fmla="*/ 9 h 62"/>
                <a:gd name="T14" fmla="*/ 5 w 94"/>
                <a:gd name="T15" fmla="*/ 10 h 62"/>
                <a:gd name="T16" fmla="*/ 6 w 94"/>
                <a:gd name="T17" fmla="*/ 10 h 62"/>
                <a:gd name="T18" fmla="*/ 7 w 94"/>
                <a:gd name="T19" fmla="*/ 10 h 62"/>
                <a:gd name="T20" fmla="*/ 7 w 94"/>
                <a:gd name="T21" fmla="*/ 11 h 62"/>
                <a:gd name="T22" fmla="*/ 8 w 94"/>
                <a:gd name="T23" fmla="*/ 11 h 62"/>
                <a:gd name="T24" fmla="*/ 9 w 94"/>
                <a:gd name="T25" fmla="*/ 11 h 62"/>
                <a:gd name="T26" fmla="*/ 10 w 94"/>
                <a:gd name="T27" fmla="*/ 10 h 62"/>
                <a:gd name="T28" fmla="*/ 11 w 94"/>
                <a:gd name="T29" fmla="*/ 9 h 62"/>
                <a:gd name="T30" fmla="*/ 12 w 94"/>
                <a:gd name="T31" fmla="*/ 8 h 62"/>
                <a:gd name="T32" fmla="*/ 13 w 94"/>
                <a:gd name="T33" fmla="*/ 6 h 62"/>
                <a:gd name="T34" fmla="*/ 14 w 94"/>
                <a:gd name="T35" fmla="*/ 4 h 62"/>
                <a:gd name="T36" fmla="*/ 15 w 94"/>
                <a:gd name="T37" fmla="*/ 3 h 62"/>
                <a:gd name="T38" fmla="*/ 16 w 94"/>
                <a:gd name="T39" fmla="*/ 2 h 62"/>
                <a:gd name="T40" fmla="*/ 16 w 94"/>
                <a:gd name="T41" fmla="*/ 2 h 62"/>
                <a:gd name="T42" fmla="*/ 15 w 94"/>
                <a:gd name="T43" fmla="*/ 0 h 62"/>
                <a:gd name="T44" fmla="*/ 15 w 94"/>
                <a:gd name="T45" fmla="*/ 2 h 62"/>
                <a:gd name="T46" fmla="*/ 10 w 94"/>
                <a:gd name="T47" fmla="*/ 8 h 62"/>
                <a:gd name="T48" fmla="*/ 8 w 94"/>
                <a:gd name="T49" fmla="*/ 9 h 62"/>
                <a:gd name="T50" fmla="*/ 6 w 94"/>
                <a:gd name="T51" fmla="*/ 8 h 62"/>
                <a:gd name="T52" fmla="*/ 0 w 94"/>
                <a:gd name="T53" fmla="*/ 7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4"/>
                <a:gd name="T82" fmla="*/ 0 h 62"/>
                <a:gd name="T83" fmla="*/ 94 w 94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4" h="62">
                  <a:moveTo>
                    <a:pt x="0" y="40"/>
                  </a:moveTo>
                  <a:lnTo>
                    <a:pt x="1" y="40"/>
                  </a:lnTo>
                  <a:lnTo>
                    <a:pt x="4" y="43"/>
                  </a:lnTo>
                  <a:lnTo>
                    <a:pt x="9" y="44"/>
                  </a:lnTo>
                  <a:lnTo>
                    <a:pt x="15" y="46"/>
                  </a:lnTo>
                  <a:lnTo>
                    <a:pt x="22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5"/>
                  </a:lnTo>
                  <a:lnTo>
                    <a:pt x="39" y="59"/>
                  </a:lnTo>
                  <a:lnTo>
                    <a:pt x="43" y="61"/>
                  </a:lnTo>
                  <a:lnTo>
                    <a:pt x="47" y="62"/>
                  </a:lnTo>
                  <a:lnTo>
                    <a:pt x="52" y="60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9" y="43"/>
                  </a:lnTo>
                  <a:lnTo>
                    <a:pt x="76" y="33"/>
                  </a:lnTo>
                  <a:lnTo>
                    <a:pt x="83" y="25"/>
                  </a:lnTo>
                  <a:lnTo>
                    <a:pt x="89" y="17"/>
                  </a:lnTo>
                  <a:lnTo>
                    <a:pt x="93" y="12"/>
                  </a:lnTo>
                  <a:lnTo>
                    <a:pt x="94" y="1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57" y="45"/>
                  </a:lnTo>
                  <a:lnTo>
                    <a:pt x="48" y="53"/>
                  </a:lnTo>
                  <a:lnTo>
                    <a:pt x="35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232"/>
            <p:cNvSpPr>
              <a:spLocks/>
            </p:cNvSpPr>
            <p:nvPr/>
          </p:nvSpPr>
          <p:spPr bwMode="auto">
            <a:xfrm>
              <a:off x="489" y="2767"/>
              <a:ext cx="102" cy="24"/>
            </a:xfrm>
            <a:custGeom>
              <a:avLst/>
              <a:gdLst>
                <a:gd name="T0" fmla="*/ 93 w 615"/>
                <a:gd name="T1" fmla="*/ 15 h 141"/>
                <a:gd name="T2" fmla="*/ 83 w 615"/>
                <a:gd name="T3" fmla="*/ 12 h 141"/>
                <a:gd name="T4" fmla="*/ 77 w 615"/>
                <a:gd name="T5" fmla="*/ 14 h 141"/>
                <a:gd name="T6" fmla="*/ 73 w 615"/>
                <a:gd name="T7" fmla="*/ 12 h 141"/>
                <a:gd name="T8" fmla="*/ 71 w 615"/>
                <a:gd name="T9" fmla="*/ 12 h 141"/>
                <a:gd name="T10" fmla="*/ 62 w 615"/>
                <a:gd name="T11" fmla="*/ 20 h 141"/>
                <a:gd name="T12" fmla="*/ 60 w 615"/>
                <a:gd name="T13" fmla="*/ 4 h 141"/>
                <a:gd name="T14" fmla="*/ 58 w 615"/>
                <a:gd name="T15" fmla="*/ 4 h 141"/>
                <a:gd name="T16" fmla="*/ 53 w 615"/>
                <a:gd name="T17" fmla="*/ 10 h 141"/>
                <a:gd name="T18" fmla="*/ 46 w 615"/>
                <a:gd name="T19" fmla="*/ 14 h 141"/>
                <a:gd name="T20" fmla="*/ 44 w 615"/>
                <a:gd name="T21" fmla="*/ 11 h 141"/>
                <a:gd name="T22" fmla="*/ 42 w 615"/>
                <a:gd name="T23" fmla="*/ 12 h 141"/>
                <a:gd name="T24" fmla="*/ 40 w 615"/>
                <a:gd name="T25" fmla="*/ 15 h 141"/>
                <a:gd name="T26" fmla="*/ 37 w 615"/>
                <a:gd name="T27" fmla="*/ 17 h 141"/>
                <a:gd name="T28" fmla="*/ 36 w 615"/>
                <a:gd name="T29" fmla="*/ 12 h 141"/>
                <a:gd name="T30" fmla="*/ 35 w 615"/>
                <a:gd name="T31" fmla="*/ 11 h 141"/>
                <a:gd name="T32" fmla="*/ 35 w 615"/>
                <a:gd name="T33" fmla="*/ 10 h 141"/>
                <a:gd name="T34" fmla="*/ 32 w 615"/>
                <a:gd name="T35" fmla="*/ 13 h 141"/>
                <a:gd name="T36" fmla="*/ 27 w 615"/>
                <a:gd name="T37" fmla="*/ 18 h 141"/>
                <a:gd name="T38" fmla="*/ 25 w 615"/>
                <a:gd name="T39" fmla="*/ 19 h 141"/>
                <a:gd name="T40" fmla="*/ 27 w 615"/>
                <a:gd name="T41" fmla="*/ 11 h 141"/>
                <a:gd name="T42" fmla="*/ 27 w 615"/>
                <a:gd name="T43" fmla="*/ 5 h 141"/>
                <a:gd name="T44" fmla="*/ 25 w 615"/>
                <a:gd name="T45" fmla="*/ 5 h 141"/>
                <a:gd name="T46" fmla="*/ 17 w 615"/>
                <a:gd name="T47" fmla="*/ 13 h 141"/>
                <a:gd name="T48" fmla="*/ 15 w 615"/>
                <a:gd name="T49" fmla="*/ 15 h 141"/>
                <a:gd name="T50" fmla="*/ 15 w 615"/>
                <a:gd name="T51" fmla="*/ 9 h 141"/>
                <a:gd name="T52" fmla="*/ 14 w 615"/>
                <a:gd name="T53" fmla="*/ 0 h 141"/>
                <a:gd name="T54" fmla="*/ 11 w 615"/>
                <a:gd name="T55" fmla="*/ 0 h 141"/>
                <a:gd name="T56" fmla="*/ 6 w 615"/>
                <a:gd name="T57" fmla="*/ 1 h 141"/>
                <a:gd name="T58" fmla="*/ 0 w 615"/>
                <a:gd name="T59" fmla="*/ 11 h 141"/>
                <a:gd name="T60" fmla="*/ 0 w 615"/>
                <a:gd name="T61" fmla="*/ 12 h 141"/>
                <a:gd name="T62" fmla="*/ 1 w 615"/>
                <a:gd name="T63" fmla="*/ 14 h 141"/>
                <a:gd name="T64" fmla="*/ 3 w 615"/>
                <a:gd name="T65" fmla="*/ 13 h 141"/>
                <a:gd name="T66" fmla="*/ 4 w 615"/>
                <a:gd name="T67" fmla="*/ 11 h 141"/>
                <a:gd name="T68" fmla="*/ 6 w 615"/>
                <a:gd name="T69" fmla="*/ 6 h 141"/>
                <a:gd name="T70" fmla="*/ 6 w 615"/>
                <a:gd name="T71" fmla="*/ 4 h 141"/>
                <a:gd name="T72" fmla="*/ 12 w 615"/>
                <a:gd name="T73" fmla="*/ 2 h 141"/>
                <a:gd name="T74" fmla="*/ 12 w 615"/>
                <a:gd name="T75" fmla="*/ 17 h 141"/>
                <a:gd name="T76" fmla="*/ 13 w 615"/>
                <a:gd name="T77" fmla="*/ 21 h 141"/>
                <a:gd name="T78" fmla="*/ 18 w 615"/>
                <a:gd name="T79" fmla="*/ 16 h 141"/>
                <a:gd name="T80" fmla="*/ 25 w 615"/>
                <a:gd name="T81" fmla="*/ 8 h 141"/>
                <a:gd name="T82" fmla="*/ 22 w 615"/>
                <a:gd name="T83" fmla="*/ 23 h 141"/>
                <a:gd name="T84" fmla="*/ 24 w 615"/>
                <a:gd name="T85" fmla="*/ 24 h 141"/>
                <a:gd name="T86" fmla="*/ 30 w 615"/>
                <a:gd name="T87" fmla="*/ 18 h 141"/>
                <a:gd name="T88" fmla="*/ 34 w 615"/>
                <a:gd name="T89" fmla="*/ 16 h 141"/>
                <a:gd name="T90" fmla="*/ 36 w 615"/>
                <a:gd name="T91" fmla="*/ 20 h 141"/>
                <a:gd name="T92" fmla="*/ 38 w 615"/>
                <a:gd name="T93" fmla="*/ 20 h 141"/>
                <a:gd name="T94" fmla="*/ 43 w 615"/>
                <a:gd name="T95" fmla="*/ 15 h 141"/>
                <a:gd name="T96" fmla="*/ 46 w 615"/>
                <a:gd name="T97" fmla="*/ 18 h 141"/>
                <a:gd name="T98" fmla="*/ 49 w 615"/>
                <a:gd name="T99" fmla="*/ 19 h 141"/>
                <a:gd name="T100" fmla="*/ 53 w 615"/>
                <a:gd name="T101" fmla="*/ 14 h 141"/>
                <a:gd name="T102" fmla="*/ 58 w 615"/>
                <a:gd name="T103" fmla="*/ 7 h 141"/>
                <a:gd name="T104" fmla="*/ 60 w 615"/>
                <a:gd name="T105" fmla="*/ 22 h 141"/>
                <a:gd name="T106" fmla="*/ 63 w 615"/>
                <a:gd name="T107" fmla="*/ 22 h 141"/>
                <a:gd name="T108" fmla="*/ 68 w 615"/>
                <a:gd name="T109" fmla="*/ 19 h 141"/>
                <a:gd name="T110" fmla="*/ 72 w 615"/>
                <a:gd name="T111" fmla="*/ 14 h 141"/>
                <a:gd name="T112" fmla="*/ 73 w 615"/>
                <a:gd name="T113" fmla="*/ 16 h 141"/>
                <a:gd name="T114" fmla="*/ 77 w 615"/>
                <a:gd name="T115" fmla="*/ 16 h 141"/>
                <a:gd name="T116" fmla="*/ 84 w 615"/>
                <a:gd name="T117" fmla="*/ 15 h 141"/>
                <a:gd name="T118" fmla="*/ 86 w 615"/>
                <a:gd name="T119" fmla="*/ 17 h 141"/>
                <a:gd name="T120" fmla="*/ 97 w 615"/>
                <a:gd name="T121" fmla="*/ 17 h 141"/>
                <a:gd name="T122" fmla="*/ 102 w 615"/>
                <a:gd name="T123" fmla="*/ 15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5"/>
                <a:gd name="T187" fmla="*/ 0 h 141"/>
                <a:gd name="T188" fmla="*/ 615 w 615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5" h="141">
                  <a:moveTo>
                    <a:pt x="608" y="83"/>
                  </a:moveTo>
                  <a:lnTo>
                    <a:pt x="598" y="83"/>
                  </a:lnTo>
                  <a:lnTo>
                    <a:pt x="589" y="83"/>
                  </a:lnTo>
                  <a:lnTo>
                    <a:pt x="580" y="85"/>
                  </a:lnTo>
                  <a:lnTo>
                    <a:pt x="572" y="86"/>
                  </a:lnTo>
                  <a:lnTo>
                    <a:pt x="562" y="87"/>
                  </a:lnTo>
                  <a:lnTo>
                    <a:pt x="553" y="88"/>
                  </a:lnTo>
                  <a:lnTo>
                    <a:pt x="544" y="88"/>
                  </a:lnTo>
                  <a:lnTo>
                    <a:pt x="535" y="88"/>
                  </a:lnTo>
                  <a:lnTo>
                    <a:pt x="515" y="83"/>
                  </a:lnTo>
                  <a:lnTo>
                    <a:pt x="507" y="74"/>
                  </a:lnTo>
                  <a:lnTo>
                    <a:pt x="501" y="73"/>
                  </a:lnTo>
                  <a:lnTo>
                    <a:pt x="495" y="73"/>
                  </a:lnTo>
                  <a:lnTo>
                    <a:pt x="489" y="74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3" y="79"/>
                  </a:lnTo>
                  <a:lnTo>
                    <a:pt x="467" y="80"/>
                  </a:lnTo>
                  <a:lnTo>
                    <a:pt x="461" y="80"/>
                  </a:lnTo>
                  <a:lnTo>
                    <a:pt x="446" y="80"/>
                  </a:lnTo>
                  <a:lnTo>
                    <a:pt x="444" y="78"/>
                  </a:lnTo>
                  <a:lnTo>
                    <a:pt x="441" y="69"/>
                  </a:lnTo>
                  <a:lnTo>
                    <a:pt x="441" y="68"/>
                  </a:lnTo>
                  <a:lnTo>
                    <a:pt x="439" y="68"/>
                  </a:lnTo>
                  <a:lnTo>
                    <a:pt x="437" y="67"/>
                  </a:lnTo>
                  <a:lnTo>
                    <a:pt x="435" y="66"/>
                  </a:lnTo>
                  <a:lnTo>
                    <a:pt x="431" y="66"/>
                  </a:lnTo>
                  <a:lnTo>
                    <a:pt x="429" y="68"/>
                  </a:lnTo>
                  <a:lnTo>
                    <a:pt x="419" y="78"/>
                  </a:lnTo>
                  <a:lnTo>
                    <a:pt x="414" y="81"/>
                  </a:lnTo>
                  <a:lnTo>
                    <a:pt x="409" y="86"/>
                  </a:lnTo>
                  <a:lnTo>
                    <a:pt x="405" y="91"/>
                  </a:lnTo>
                  <a:lnTo>
                    <a:pt x="401" y="96"/>
                  </a:lnTo>
                  <a:lnTo>
                    <a:pt x="374" y="116"/>
                  </a:lnTo>
                  <a:lnTo>
                    <a:pt x="373" y="110"/>
                  </a:lnTo>
                  <a:lnTo>
                    <a:pt x="371" y="97"/>
                  </a:lnTo>
                  <a:lnTo>
                    <a:pt x="369" y="83"/>
                  </a:lnTo>
                  <a:lnTo>
                    <a:pt x="366" y="71"/>
                  </a:lnTo>
                  <a:lnTo>
                    <a:pt x="366" y="57"/>
                  </a:lnTo>
                  <a:lnTo>
                    <a:pt x="359" y="24"/>
                  </a:lnTo>
                  <a:lnTo>
                    <a:pt x="358" y="23"/>
                  </a:lnTo>
                  <a:lnTo>
                    <a:pt x="357" y="22"/>
                  </a:lnTo>
                  <a:lnTo>
                    <a:pt x="355" y="21"/>
                  </a:lnTo>
                  <a:lnTo>
                    <a:pt x="352" y="21"/>
                  </a:lnTo>
                  <a:lnTo>
                    <a:pt x="350" y="22"/>
                  </a:lnTo>
                  <a:lnTo>
                    <a:pt x="348" y="23"/>
                  </a:lnTo>
                  <a:lnTo>
                    <a:pt x="335" y="38"/>
                  </a:lnTo>
                  <a:lnTo>
                    <a:pt x="329" y="45"/>
                  </a:lnTo>
                  <a:lnTo>
                    <a:pt x="325" y="52"/>
                  </a:lnTo>
                  <a:lnTo>
                    <a:pt x="319" y="59"/>
                  </a:lnTo>
                  <a:lnTo>
                    <a:pt x="313" y="67"/>
                  </a:lnTo>
                  <a:lnTo>
                    <a:pt x="292" y="95"/>
                  </a:lnTo>
                  <a:lnTo>
                    <a:pt x="286" y="94"/>
                  </a:lnTo>
                  <a:lnTo>
                    <a:pt x="279" y="83"/>
                  </a:lnTo>
                  <a:lnTo>
                    <a:pt x="278" y="81"/>
                  </a:lnTo>
                  <a:lnTo>
                    <a:pt x="274" y="76"/>
                  </a:lnTo>
                  <a:lnTo>
                    <a:pt x="267" y="66"/>
                  </a:lnTo>
                  <a:lnTo>
                    <a:pt x="267" y="65"/>
                  </a:lnTo>
                  <a:lnTo>
                    <a:pt x="265" y="65"/>
                  </a:lnTo>
                  <a:lnTo>
                    <a:pt x="264" y="64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7" y="66"/>
                  </a:lnTo>
                  <a:lnTo>
                    <a:pt x="255" y="68"/>
                  </a:lnTo>
                  <a:lnTo>
                    <a:pt x="253" y="73"/>
                  </a:lnTo>
                  <a:lnTo>
                    <a:pt x="247" y="80"/>
                  </a:lnTo>
                  <a:lnTo>
                    <a:pt x="246" y="81"/>
                  </a:lnTo>
                  <a:lnTo>
                    <a:pt x="245" y="82"/>
                  </a:lnTo>
                  <a:lnTo>
                    <a:pt x="242" y="85"/>
                  </a:lnTo>
                  <a:lnTo>
                    <a:pt x="240" y="87"/>
                  </a:lnTo>
                  <a:lnTo>
                    <a:pt x="239" y="88"/>
                  </a:lnTo>
                  <a:lnTo>
                    <a:pt x="236" y="91"/>
                  </a:lnTo>
                  <a:lnTo>
                    <a:pt x="232" y="96"/>
                  </a:lnTo>
                  <a:lnTo>
                    <a:pt x="225" y="104"/>
                  </a:lnTo>
                  <a:lnTo>
                    <a:pt x="224" y="102"/>
                  </a:lnTo>
                  <a:lnTo>
                    <a:pt x="224" y="101"/>
                  </a:lnTo>
                  <a:lnTo>
                    <a:pt x="222" y="98"/>
                  </a:lnTo>
                  <a:lnTo>
                    <a:pt x="221" y="96"/>
                  </a:lnTo>
                  <a:lnTo>
                    <a:pt x="220" y="83"/>
                  </a:lnTo>
                  <a:lnTo>
                    <a:pt x="219" y="76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8" y="71"/>
                  </a:lnTo>
                  <a:lnTo>
                    <a:pt x="217" y="69"/>
                  </a:lnTo>
                  <a:lnTo>
                    <a:pt x="214" y="67"/>
                  </a:lnTo>
                  <a:lnTo>
                    <a:pt x="213" y="65"/>
                  </a:lnTo>
                  <a:lnTo>
                    <a:pt x="212" y="65"/>
                  </a:lnTo>
                  <a:lnTo>
                    <a:pt x="212" y="64"/>
                  </a:lnTo>
                  <a:lnTo>
                    <a:pt x="211" y="62"/>
                  </a:lnTo>
                  <a:lnTo>
                    <a:pt x="209" y="61"/>
                  </a:lnTo>
                  <a:lnTo>
                    <a:pt x="205" y="61"/>
                  </a:lnTo>
                  <a:lnTo>
                    <a:pt x="204" y="62"/>
                  </a:lnTo>
                  <a:lnTo>
                    <a:pt x="202" y="65"/>
                  </a:lnTo>
                  <a:lnTo>
                    <a:pt x="195" y="72"/>
                  </a:lnTo>
                  <a:lnTo>
                    <a:pt x="190" y="78"/>
                  </a:lnTo>
                  <a:lnTo>
                    <a:pt x="187" y="82"/>
                  </a:lnTo>
                  <a:lnTo>
                    <a:pt x="182" y="88"/>
                  </a:lnTo>
                  <a:lnTo>
                    <a:pt x="175" y="95"/>
                  </a:lnTo>
                  <a:lnTo>
                    <a:pt x="169" y="101"/>
                  </a:lnTo>
                  <a:lnTo>
                    <a:pt x="164" y="105"/>
                  </a:lnTo>
                  <a:lnTo>
                    <a:pt x="163" y="107"/>
                  </a:lnTo>
                  <a:lnTo>
                    <a:pt x="160" y="110"/>
                  </a:lnTo>
                  <a:lnTo>
                    <a:pt x="156" y="112"/>
                  </a:lnTo>
                  <a:lnTo>
                    <a:pt x="153" y="115"/>
                  </a:lnTo>
                  <a:lnTo>
                    <a:pt x="151" y="117"/>
                  </a:lnTo>
                  <a:lnTo>
                    <a:pt x="152" y="115"/>
                  </a:lnTo>
                  <a:lnTo>
                    <a:pt x="153" y="111"/>
                  </a:lnTo>
                  <a:lnTo>
                    <a:pt x="154" y="108"/>
                  </a:lnTo>
                  <a:lnTo>
                    <a:pt x="155" y="103"/>
                  </a:lnTo>
                  <a:lnTo>
                    <a:pt x="156" y="89"/>
                  </a:lnTo>
                  <a:lnTo>
                    <a:pt x="159" y="78"/>
                  </a:lnTo>
                  <a:lnTo>
                    <a:pt x="160" y="69"/>
                  </a:lnTo>
                  <a:lnTo>
                    <a:pt x="161" y="66"/>
                  </a:lnTo>
                  <a:lnTo>
                    <a:pt x="162" y="47"/>
                  </a:lnTo>
                  <a:lnTo>
                    <a:pt x="163" y="37"/>
                  </a:lnTo>
                  <a:lnTo>
                    <a:pt x="163" y="33"/>
                  </a:lnTo>
                  <a:lnTo>
                    <a:pt x="163" y="32"/>
                  </a:lnTo>
                  <a:lnTo>
                    <a:pt x="163" y="31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8" y="28"/>
                  </a:lnTo>
                  <a:lnTo>
                    <a:pt x="155" y="28"/>
                  </a:lnTo>
                  <a:lnTo>
                    <a:pt x="154" y="29"/>
                  </a:lnTo>
                  <a:lnTo>
                    <a:pt x="153" y="29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1" y="46"/>
                  </a:lnTo>
                  <a:lnTo>
                    <a:pt x="122" y="54"/>
                  </a:lnTo>
                  <a:lnTo>
                    <a:pt x="111" y="67"/>
                  </a:lnTo>
                  <a:lnTo>
                    <a:pt x="102" y="76"/>
                  </a:lnTo>
                  <a:lnTo>
                    <a:pt x="95" y="83"/>
                  </a:lnTo>
                  <a:lnTo>
                    <a:pt x="93" y="86"/>
                  </a:lnTo>
                  <a:lnTo>
                    <a:pt x="91" y="87"/>
                  </a:lnTo>
                  <a:lnTo>
                    <a:pt x="91" y="88"/>
                  </a:lnTo>
                  <a:lnTo>
                    <a:pt x="90" y="89"/>
                  </a:lnTo>
                  <a:lnTo>
                    <a:pt x="90" y="87"/>
                  </a:lnTo>
                  <a:lnTo>
                    <a:pt x="90" y="86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3" y="67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3" y="42"/>
                  </a:lnTo>
                  <a:lnTo>
                    <a:pt x="88" y="19"/>
                  </a:lnTo>
                  <a:lnTo>
                    <a:pt x="86" y="9"/>
                  </a:lnTo>
                  <a:lnTo>
                    <a:pt x="84" y="4"/>
                  </a:lnTo>
                  <a:lnTo>
                    <a:pt x="83" y="2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6" y="3"/>
                  </a:lnTo>
                  <a:lnTo>
                    <a:pt x="41" y="4"/>
                  </a:lnTo>
                  <a:lnTo>
                    <a:pt x="35" y="7"/>
                  </a:lnTo>
                  <a:lnTo>
                    <a:pt x="24" y="16"/>
                  </a:lnTo>
                  <a:lnTo>
                    <a:pt x="16" y="26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3" y="78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7" y="81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5" y="80"/>
                  </a:lnTo>
                  <a:lnTo>
                    <a:pt x="16" y="78"/>
                  </a:lnTo>
                  <a:lnTo>
                    <a:pt x="21" y="71"/>
                  </a:lnTo>
                  <a:lnTo>
                    <a:pt x="23" y="67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8" y="57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35" y="42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35" y="28"/>
                  </a:lnTo>
                  <a:lnTo>
                    <a:pt x="38" y="24"/>
                  </a:lnTo>
                  <a:lnTo>
                    <a:pt x="44" y="21"/>
                  </a:lnTo>
                  <a:lnTo>
                    <a:pt x="48" y="18"/>
                  </a:lnTo>
                  <a:lnTo>
                    <a:pt x="54" y="15"/>
                  </a:lnTo>
                  <a:lnTo>
                    <a:pt x="60" y="14"/>
                  </a:lnTo>
                  <a:lnTo>
                    <a:pt x="66" y="12"/>
                  </a:lnTo>
                  <a:lnTo>
                    <a:pt x="72" y="11"/>
                  </a:lnTo>
                  <a:lnTo>
                    <a:pt x="75" y="21"/>
                  </a:lnTo>
                  <a:lnTo>
                    <a:pt x="79" y="40"/>
                  </a:lnTo>
                  <a:lnTo>
                    <a:pt x="79" y="60"/>
                  </a:lnTo>
                  <a:lnTo>
                    <a:pt x="77" y="81"/>
                  </a:lnTo>
                  <a:lnTo>
                    <a:pt x="75" y="101"/>
                  </a:lnTo>
                  <a:lnTo>
                    <a:pt x="74" y="116"/>
                  </a:lnTo>
                  <a:lnTo>
                    <a:pt x="74" y="117"/>
                  </a:lnTo>
                  <a:lnTo>
                    <a:pt x="75" y="118"/>
                  </a:lnTo>
                  <a:lnTo>
                    <a:pt x="75" y="119"/>
                  </a:lnTo>
                  <a:lnTo>
                    <a:pt x="76" y="121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6" y="110"/>
                  </a:lnTo>
                  <a:lnTo>
                    <a:pt x="101" y="101"/>
                  </a:lnTo>
                  <a:lnTo>
                    <a:pt x="106" y="93"/>
                  </a:lnTo>
                  <a:lnTo>
                    <a:pt x="113" y="85"/>
                  </a:lnTo>
                  <a:lnTo>
                    <a:pt x="120" y="76"/>
                  </a:lnTo>
                  <a:lnTo>
                    <a:pt x="127" y="69"/>
                  </a:lnTo>
                  <a:lnTo>
                    <a:pt x="135" y="62"/>
                  </a:lnTo>
                  <a:lnTo>
                    <a:pt x="144" y="55"/>
                  </a:lnTo>
                  <a:lnTo>
                    <a:pt x="151" y="49"/>
                  </a:lnTo>
                  <a:lnTo>
                    <a:pt x="146" y="66"/>
                  </a:lnTo>
                  <a:lnTo>
                    <a:pt x="142" y="83"/>
                  </a:lnTo>
                  <a:lnTo>
                    <a:pt x="139" y="101"/>
                  </a:lnTo>
                  <a:lnTo>
                    <a:pt x="135" y="118"/>
                  </a:lnTo>
                  <a:lnTo>
                    <a:pt x="134" y="133"/>
                  </a:lnTo>
                  <a:lnTo>
                    <a:pt x="134" y="134"/>
                  </a:lnTo>
                  <a:lnTo>
                    <a:pt x="134" y="136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7" y="140"/>
                  </a:lnTo>
                  <a:lnTo>
                    <a:pt x="139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61" y="132"/>
                  </a:lnTo>
                  <a:lnTo>
                    <a:pt x="166" y="125"/>
                  </a:lnTo>
                  <a:lnTo>
                    <a:pt x="171" y="119"/>
                  </a:lnTo>
                  <a:lnTo>
                    <a:pt x="177" y="114"/>
                  </a:lnTo>
                  <a:lnTo>
                    <a:pt x="183" y="107"/>
                  </a:lnTo>
                  <a:lnTo>
                    <a:pt x="189" y="101"/>
                  </a:lnTo>
                  <a:lnTo>
                    <a:pt x="195" y="95"/>
                  </a:lnTo>
                  <a:lnTo>
                    <a:pt x="199" y="89"/>
                  </a:lnTo>
                  <a:lnTo>
                    <a:pt x="205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98"/>
                  </a:lnTo>
                  <a:lnTo>
                    <a:pt x="210" y="103"/>
                  </a:lnTo>
                  <a:lnTo>
                    <a:pt x="211" y="108"/>
                  </a:lnTo>
                  <a:lnTo>
                    <a:pt x="213" y="114"/>
                  </a:lnTo>
                  <a:lnTo>
                    <a:pt x="214" y="115"/>
                  </a:lnTo>
                  <a:lnTo>
                    <a:pt x="216" y="117"/>
                  </a:lnTo>
                  <a:lnTo>
                    <a:pt x="217" y="118"/>
                  </a:lnTo>
                  <a:lnTo>
                    <a:pt x="218" y="118"/>
                  </a:lnTo>
                  <a:lnTo>
                    <a:pt x="225" y="119"/>
                  </a:lnTo>
                  <a:lnTo>
                    <a:pt x="226" y="119"/>
                  </a:lnTo>
                  <a:lnTo>
                    <a:pt x="228" y="119"/>
                  </a:lnTo>
                  <a:lnTo>
                    <a:pt x="229" y="119"/>
                  </a:lnTo>
                  <a:lnTo>
                    <a:pt x="231" y="118"/>
                  </a:lnTo>
                  <a:lnTo>
                    <a:pt x="240" y="110"/>
                  </a:lnTo>
                  <a:lnTo>
                    <a:pt x="243" y="105"/>
                  </a:lnTo>
                  <a:lnTo>
                    <a:pt x="248" y="100"/>
                  </a:lnTo>
                  <a:lnTo>
                    <a:pt x="253" y="95"/>
                  </a:lnTo>
                  <a:lnTo>
                    <a:pt x="257" y="90"/>
                  </a:lnTo>
                  <a:lnTo>
                    <a:pt x="263" y="81"/>
                  </a:lnTo>
                  <a:lnTo>
                    <a:pt x="265" y="86"/>
                  </a:lnTo>
                  <a:lnTo>
                    <a:pt x="268" y="89"/>
                  </a:lnTo>
                  <a:lnTo>
                    <a:pt x="269" y="93"/>
                  </a:lnTo>
                  <a:lnTo>
                    <a:pt x="271" y="96"/>
                  </a:lnTo>
                  <a:lnTo>
                    <a:pt x="276" y="104"/>
                  </a:lnTo>
                  <a:lnTo>
                    <a:pt x="277" y="105"/>
                  </a:lnTo>
                  <a:lnTo>
                    <a:pt x="278" y="105"/>
                  </a:lnTo>
                  <a:lnTo>
                    <a:pt x="279" y="107"/>
                  </a:lnTo>
                  <a:lnTo>
                    <a:pt x="280" y="107"/>
                  </a:lnTo>
                  <a:lnTo>
                    <a:pt x="294" y="109"/>
                  </a:lnTo>
                  <a:lnTo>
                    <a:pt x="297" y="109"/>
                  </a:lnTo>
                  <a:lnTo>
                    <a:pt x="298" y="109"/>
                  </a:lnTo>
                  <a:lnTo>
                    <a:pt x="300" y="108"/>
                  </a:lnTo>
                  <a:lnTo>
                    <a:pt x="301" y="107"/>
                  </a:lnTo>
                  <a:lnTo>
                    <a:pt x="309" y="95"/>
                  </a:lnTo>
                  <a:lnTo>
                    <a:pt x="315" y="88"/>
                  </a:lnTo>
                  <a:lnTo>
                    <a:pt x="320" y="82"/>
                  </a:lnTo>
                  <a:lnTo>
                    <a:pt x="326" y="75"/>
                  </a:lnTo>
                  <a:lnTo>
                    <a:pt x="330" y="68"/>
                  </a:lnTo>
                  <a:lnTo>
                    <a:pt x="336" y="61"/>
                  </a:lnTo>
                  <a:lnTo>
                    <a:pt x="341" y="54"/>
                  </a:lnTo>
                  <a:lnTo>
                    <a:pt x="347" y="49"/>
                  </a:lnTo>
                  <a:lnTo>
                    <a:pt x="351" y="42"/>
                  </a:lnTo>
                  <a:lnTo>
                    <a:pt x="351" y="59"/>
                  </a:lnTo>
                  <a:lnTo>
                    <a:pt x="354" y="76"/>
                  </a:lnTo>
                  <a:lnTo>
                    <a:pt x="355" y="95"/>
                  </a:lnTo>
                  <a:lnTo>
                    <a:pt x="358" y="112"/>
                  </a:lnTo>
                  <a:lnTo>
                    <a:pt x="363" y="126"/>
                  </a:lnTo>
                  <a:lnTo>
                    <a:pt x="364" y="130"/>
                  </a:lnTo>
                  <a:lnTo>
                    <a:pt x="366" y="131"/>
                  </a:lnTo>
                  <a:lnTo>
                    <a:pt x="369" y="132"/>
                  </a:lnTo>
                  <a:lnTo>
                    <a:pt x="371" y="132"/>
                  </a:lnTo>
                  <a:lnTo>
                    <a:pt x="377" y="132"/>
                  </a:lnTo>
                  <a:lnTo>
                    <a:pt x="378" y="132"/>
                  </a:lnTo>
                  <a:lnTo>
                    <a:pt x="379" y="131"/>
                  </a:lnTo>
                  <a:lnTo>
                    <a:pt x="380" y="131"/>
                  </a:lnTo>
                  <a:lnTo>
                    <a:pt x="393" y="121"/>
                  </a:lnTo>
                  <a:lnTo>
                    <a:pt x="398" y="117"/>
                  </a:lnTo>
                  <a:lnTo>
                    <a:pt x="402" y="114"/>
                  </a:lnTo>
                  <a:lnTo>
                    <a:pt x="407" y="109"/>
                  </a:lnTo>
                  <a:lnTo>
                    <a:pt x="410" y="104"/>
                  </a:lnTo>
                  <a:lnTo>
                    <a:pt x="415" y="101"/>
                  </a:lnTo>
                  <a:lnTo>
                    <a:pt x="419" y="96"/>
                  </a:lnTo>
                  <a:lnTo>
                    <a:pt x="423" y="91"/>
                  </a:lnTo>
                  <a:lnTo>
                    <a:pt x="428" y="88"/>
                  </a:lnTo>
                  <a:lnTo>
                    <a:pt x="432" y="85"/>
                  </a:lnTo>
                  <a:lnTo>
                    <a:pt x="437" y="91"/>
                  </a:lnTo>
                  <a:lnTo>
                    <a:pt x="438" y="93"/>
                  </a:lnTo>
                  <a:lnTo>
                    <a:pt x="439" y="93"/>
                  </a:lnTo>
                  <a:lnTo>
                    <a:pt x="441" y="94"/>
                  </a:lnTo>
                  <a:lnTo>
                    <a:pt x="442" y="94"/>
                  </a:lnTo>
                  <a:lnTo>
                    <a:pt x="452" y="96"/>
                  </a:lnTo>
                  <a:lnTo>
                    <a:pt x="459" y="96"/>
                  </a:lnTo>
                  <a:lnTo>
                    <a:pt x="465" y="95"/>
                  </a:lnTo>
                  <a:lnTo>
                    <a:pt x="472" y="93"/>
                  </a:lnTo>
                  <a:lnTo>
                    <a:pt x="478" y="91"/>
                  </a:lnTo>
                  <a:lnTo>
                    <a:pt x="485" y="90"/>
                  </a:lnTo>
                  <a:lnTo>
                    <a:pt x="490" y="89"/>
                  </a:lnTo>
                  <a:lnTo>
                    <a:pt x="497" y="88"/>
                  </a:lnTo>
                  <a:lnTo>
                    <a:pt x="504" y="89"/>
                  </a:lnTo>
                  <a:lnTo>
                    <a:pt x="506" y="94"/>
                  </a:lnTo>
                  <a:lnTo>
                    <a:pt x="507" y="95"/>
                  </a:lnTo>
                  <a:lnTo>
                    <a:pt x="508" y="95"/>
                  </a:lnTo>
                  <a:lnTo>
                    <a:pt x="508" y="96"/>
                  </a:lnTo>
                  <a:lnTo>
                    <a:pt x="509" y="96"/>
                  </a:lnTo>
                  <a:lnTo>
                    <a:pt x="518" y="98"/>
                  </a:lnTo>
                  <a:lnTo>
                    <a:pt x="530" y="101"/>
                  </a:lnTo>
                  <a:lnTo>
                    <a:pt x="540" y="102"/>
                  </a:lnTo>
                  <a:lnTo>
                    <a:pt x="552" y="102"/>
                  </a:lnTo>
                  <a:lnTo>
                    <a:pt x="564" y="101"/>
                  </a:lnTo>
                  <a:lnTo>
                    <a:pt x="575" y="100"/>
                  </a:lnTo>
                  <a:lnTo>
                    <a:pt x="586" y="98"/>
                  </a:lnTo>
                  <a:lnTo>
                    <a:pt x="597" y="97"/>
                  </a:lnTo>
                  <a:lnTo>
                    <a:pt x="608" y="97"/>
                  </a:lnTo>
                  <a:lnTo>
                    <a:pt x="611" y="97"/>
                  </a:lnTo>
                  <a:lnTo>
                    <a:pt x="613" y="95"/>
                  </a:lnTo>
                  <a:lnTo>
                    <a:pt x="615" y="94"/>
                  </a:lnTo>
                  <a:lnTo>
                    <a:pt x="615" y="90"/>
                  </a:lnTo>
                  <a:lnTo>
                    <a:pt x="613" y="88"/>
                  </a:lnTo>
                  <a:lnTo>
                    <a:pt x="612" y="86"/>
                  </a:lnTo>
                  <a:lnTo>
                    <a:pt x="610" y="85"/>
                  </a:lnTo>
                  <a:lnTo>
                    <a:pt x="608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233"/>
            <p:cNvSpPr>
              <a:spLocks/>
            </p:cNvSpPr>
            <p:nvPr/>
          </p:nvSpPr>
          <p:spPr bwMode="auto">
            <a:xfrm>
              <a:off x="485" y="2804"/>
              <a:ext cx="35" cy="11"/>
            </a:xfrm>
            <a:custGeom>
              <a:avLst/>
              <a:gdLst>
                <a:gd name="T0" fmla="*/ 34 w 213"/>
                <a:gd name="T1" fmla="*/ 6 h 71"/>
                <a:gd name="T2" fmla="*/ 32 w 213"/>
                <a:gd name="T3" fmla="*/ 6 h 71"/>
                <a:gd name="T4" fmla="*/ 29 w 213"/>
                <a:gd name="T5" fmla="*/ 7 h 71"/>
                <a:gd name="T6" fmla="*/ 28 w 213"/>
                <a:gd name="T7" fmla="*/ 5 h 71"/>
                <a:gd name="T8" fmla="*/ 28 w 213"/>
                <a:gd name="T9" fmla="*/ 5 h 71"/>
                <a:gd name="T10" fmla="*/ 26 w 213"/>
                <a:gd name="T11" fmla="*/ 5 h 71"/>
                <a:gd name="T12" fmla="*/ 23 w 213"/>
                <a:gd name="T13" fmla="*/ 8 h 71"/>
                <a:gd name="T14" fmla="*/ 21 w 213"/>
                <a:gd name="T15" fmla="*/ 6 h 71"/>
                <a:gd name="T16" fmla="*/ 20 w 213"/>
                <a:gd name="T17" fmla="*/ 3 h 71"/>
                <a:gd name="T18" fmla="*/ 19 w 213"/>
                <a:gd name="T19" fmla="*/ 3 h 71"/>
                <a:gd name="T20" fmla="*/ 17 w 213"/>
                <a:gd name="T21" fmla="*/ 6 h 71"/>
                <a:gd name="T22" fmla="*/ 15 w 213"/>
                <a:gd name="T23" fmla="*/ 7 h 71"/>
                <a:gd name="T24" fmla="*/ 14 w 213"/>
                <a:gd name="T25" fmla="*/ 4 h 71"/>
                <a:gd name="T26" fmla="*/ 13 w 213"/>
                <a:gd name="T27" fmla="*/ 4 h 71"/>
                <a:gd name="T28" fmla="*/ 12 w 213"/>
                <a:gd name="T29" fmla="*/ 3 h 71"/>
                <a:gd name="T30" fmla="*/ 11 w 213"/>
                <a:gd name="T31" fmla="*/ 2 h 71"/>
                <a:gd name="T32" fmla="*/ 9 w 213"/>
                <a:gd name="T33" fmla="*/ 5 h 71"/>
                <a:gd name="T34" fmla="*/ 8 w 213"/>
                <a:gd name="T35" fmla="*/ 5 h 71"/>
                <a:gd name="T36" fmla="*/ 8 w 213"/>
                <a:gd name="T37" fmla="*/ 4 h 71"/>
                <a:gd name="T38" fmla="*/ 8 w 213"/>
                <a:gd name="T39" fmla="*/ 3 h 71"/>
                <a:gd name="T40" fmla="*/ 6 w 213"/>
                <a:gd name="T41" fmla="*/ 1 h 71"/>
                <a:gd name="T42" fmla="*/ 6 w 213"/>
                <a:gd name="T43" fmla="*/ 0 h 71"/>
                <a:gd name="T44" fmla="*/ 4 w 213"/>
                <a:gd name="T45" fmla="*/ 1 h 71"/>
                <a:gd name="T46" fmla="*/ 3 w 213"/>
                <a:gd name="T47" fmla="*/ 2 h 71"/>
                <a:gd name="T48" fmla="*/ 2 w 213"/>
                <a:gd name="T49" fmla="*/ 2 h 71"/>
                <a:gd name="T50" fmla="*/ 2 w 213"/>
                <a:gd name="T51" fmla="*/ 2 h 71"/>
                <a:gd name="T52" fmla="*/ 2 w 213"/>
                <a:gd name="T53" fmla="*/ 2 h 71"/>
                <a:gd name="T54" fmla="*/ 1 w 213"/>
                <a:gd name="T55" fmla="*/ 3 h 71"/>
                <a:gd name="T56" fmla="*/ 1 w 213"/>
                <a:gd name="T57" fmla="*/ 5 h 71"/>
                <a:gd name="T58" fmla="*/ 0 w 213"/>
                <a:gd name="T59" fmla="*/ 7 h 71"/>
                <a:gd name="T60" fmla="*/ 1 w 213"/>
                <a:gd name="T61" fmla="*/ 8 h 71"/>
                <a:gd name="T62" fmla="*/ 2 w 213"/>
                <a:gd name="T63" fmla="*/ 7 h 71"/>
                <a:gd name="T64" fmla="*/ 2 w 213"/>
                <a:gd name="T65" fmla="*/ 7 h 71"/>
                <a:gd name="T66" fmla="*/ 2 w 213"/>
                <a:gd name="T67" fmla="*/ 7 h 71"/>
                <a:gd name="T68" fmla="*/ 3 w 213"/>
                <a:gd name="T69" fmla="*/ 6 h 71"/>
                <a:gd name="T70" fmla="*/ 4 w 213"/>
                <a:gd name="T71" fmla="*/ 4 h 71"/>
                <a:gd name="T72" fmla="*/ 6 w 213"/>
                <a:gd name="T73" fmla="*/ 4 h 71"/>
                <a:gd name="T74" fmla="*/ 7 w 213"/>
                <a:gd name="T75" fmla="*/ 8 h 71"/>
                <a:gd name="T76" fmla="*/ 7 w 213"/>
                <a:gd name="T77" fmla="*/ 9 h 71"/>
                <a:gd name="T78" fmla="*/ 9 w 213"/>
                <a:gd name="T79" fmla="*/ 8 h 71"/>
                <a:gd name="T80" fmla="*/ 10 w 213"/>
                <a:gd name="T81" fmla="*/ 6 h 71"/>
                <a:gd name="T82" fmla="*/ 12 w 213"/>
                <a:gd name="T83" fmla="*/ 7 h 71"/>
                <a:gd name="T84" fmla="*/ 13 w 213"/>
                <a:gd name="T85" fmla="*/ 8 h 71"/>
                <a:gd name="T86" fmla="*/ 15 w 213"/>
                <a:gd name="T87" fmla="*/ 11 h 71"/>
                <a:gd name="T88" fmla="*/ 16 w 213"/>
                <a:gd name="T89" fmla="*/ 11 h 71"/>
                <a:gd name="T90" fmla="*/ 18 w 213"/>
                <a:gd name="T91" fmla="*/ 8 h 71"/>
                <a:gd name="T92" fmla="*/ 21 w 213"/>
                <a:gd name="T93" fmla="*/ 9 h 71"/>
                <a:gd name="T94" fmla="*/ 24 w 213"/>
                <a:gd name="T95" fmla="*/ 11 h 71"/>
                <a:gd name="T96" fmla="*/ 26 w 213"/>
                <a:gd name="T97" fmla="*/ 10 h 71"/>
                <a:gd name="T98" fmla="*/ 27 w 213"/>
                <a:gd name="T99" fmla="*/ 9 h 71"/>
                <a:gd name="T100" fmla="*/ 28 w 213"/>
                <a:gd name="T101" fmla="*/ 9 h 71"/>
                <a:gd name="T102" fmla="*/ 32 w 213"/>
                <a:gd name="T103" fmla="*/ 9 h 71"/>
                <a:gd name="T104" fmla="*/ 35 w 213"/>
                <a:gd name="T105" fmla="*/ 8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3"/>
                <a:gd name="T160" fmla="*/ 0 h 71"/>
                <a:gd name="T161" fmla="*/ 213 w 213"/>
                <a:gd name="T162" fmla="*/ 71 h 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3" h="71">
                  <a:moveTo>
                    <a:pt x="213" y="41"/>
                  </a:moveTo>
                  <a:lnTo>
                    <a:pt x="212" y="38"/>
                  </a:lnTo>
                  <a:lnTo>
                    <a:pt x="209" y="36"/>
                  </a:lnTo>
                  <a:lnTo>
                    <a:pt x="207" y="36"/>
                  </a:lnTo>
                  <a:lnTo>
                    <a:pt x="203" y="36"/>
                  </a:lnTo>
                  <a:lnTo>
                    <a:pt x="200" y="37"/>
                  </a:lnTo>
                  <a:lnTo>
                    <a:pt x="198" y="38"/>
                  </a:lnTo>
                  <a:lnTo>
                    <a:pt x="194" y="40"/>
                  </a:lnTo>
                  <a:lnTo>
                    <a:pt x="191" y="41"/>
                  </a:lnTo>
                  <a:lnTo>
                    <a:pt x="180" y="45"/>
                  </a:lnTo>
                  <a:lnTo>
                    <a:pt x="179" y="42"/>
                  </a:lnTo>
                  <a:lnTo>
                    <a:pt x="179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1" y="33"/>
                  </a:lnTo>
                  <a:lnTo>
                    <a:pt x="170" y="31"/>
                  </a:lnTo>
                  <a:lnTo>
                    <a:pt x="169" y="31"/>
                  </a:lnTo>
                  <a:lnTo>
                    <a:pt x="166" y="30"/>
                  </a:lnTo>
                  <a:lnTo>
                    <a:pt x="163" y="30"/>
                  </a:lnTo>
                  <a:lnTo>
                    <a:pt x="160" y="31"/>
                  </a:lnTo>
                  <a:lnTo>
                    <a:pt x="159" y="34"/>
                  </a:lnTo>
                  <a:lnTo>
                    <a:pt x="154" y="47"/>
                  </a:lnTo>
                  <a:lnTo>
                    <a:pt x="154" y="45"/>
                  </a:lnTo>
                  <a:lnTo>
                    <a:pt x="148" y="55"/>
                  </a:lnTo>
                  <a:lnTo>
                    <a:pt x="143" y="52"/>
                  </a:lnTo>
                  <a:lnTo>
                    <a:pt x="141" y="49"/>
                  </a:lnTo>
                  <a:lnTo>
                    <a:pt x="137" y="45"/>
                  </a:lnTo>
                  <a:lnTo>
                    <a:pt x="134" y="42"/>
                  </a:lnTo>
                  <a:lnTo>
                    <a:pt x="130" y="40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2" y="21"/>
                  </a:lnTo>
                  <a:lnTo>
                    <a:pt x="120" y="20"/>
                  </a:lnTo>
                  <a:lnTo>
                    <a:pt x="116" y="20"/>
                  </a:lnTo>
                  <a:lnTo>
                    <a:pt x="114" y="21"/>
                  </a:lnTo>
                  <a:lnTo>
                    <a:pt x="112" y="23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2" y="37"/>
                  </a:lnTo>
                  <a:lnTo>
                    <a:pt x="101" y="40"/>
                  </a:lnTo>
                  <a:lnTo>
                    <a:pt x="100" y="42"/>
                  </a:lnTo>
                  <a:lnTo>
                    <a:pt x="94" y="50"/>
                  </a:lnTo>
                  <a:lnTo>
                    <a:pt x="91" y="45"/>
                  </a:lnTo>
                  <a:lnTo>
                    <a:pt x="90" y="43"/>
                  </a:lnTo>
                  <a:lnTo>
                    <a:pt x="87" y="37"/>
                  </a:lnTo>
                  <a:lnTo>
                    <a:pt x="83" y="27"/>
                  </a:lnTo>
                  <a:lnTo>
                    <a:pt x="83" y="26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0" y="22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0" y="23"/>
                  </a:lnTo>
                  <a:lnTo>
                    <a:pt x="54" y="30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2" y="12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1"/>
                  </a:lnTo>
                  <a:lnTo>
                    <a:pt x="7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4" y="26"/>
                  </a:lnTo>
                  <a:lnTo>
                    <a:pt x="35" y="29"/>
                  </a:lnTo>
                  <a:lnTo>
                    <a:pt x="37" y="33"/>
                  </a:lnTo>
                  <a:lnTo>
                    <a:pt x="39" y="37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1" y="56"/>
                  </a:lnTo>
                  <a:lnTo>
                    <a:pt x="54" y="54"/>
                  </a:lnTo>
                  <a:lnTo>
                    <a:pt x="58" y="47"/>
                  </a:lnTo>
                  <a:lnTo>
                    <a:pt x="60" y="44"/>
                  </a:lnTo>
                  <a:lnTo>
                    <a:pt x="62" y="43"/>
                  </a:lnTo>
                  <a:lnTo>
                    <a:pt x="63" y="41"/>
                  </a:lnTo>
                  <a:lnTo>
                    <a:pt x="64" y="40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3" y="43"/>
                  </a:lnTo>
                  <a:lnTo>
                    <a:pt x="75" y="45"/>
                  </a:lnTo>
                  <a:lnTo>
                    <a:pt x="76" y="48"/>
                  </a:lnTo>
                  <a:lnTo>
                    <a:pt x="77" y="50"/>
                  </a:lnTo>
                  <a:lnTo>
                    <a:pt x="78" y="52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2" y="70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9" y="67"/>
                  </a:lnTo>
                  <a:lnTo>
                    <a:pt x="106" y="58"/>
                  </a:lnTo>
                  <a:lnTo>
                    <a:pt x="108" y="54"/>
                  </a:lnTo>
                  <a:lnTo>
                    <a:pt x="112" y="50"/>
                  </a:lnTo>
                  <a:lnTo>
                    <a:pt x="115" y="47"/>
                  </a:lnTo>
                  <a:lnTo>
                    <a:pt x="118" y="42"/>
                  </a:lnTo>
                  <a:lnTo>
                    <a:pt x="122" y="49"/>
                  </a:lnTo>
                  <a:lnTo>
                    <a:pt x="127" y="55"/>
                  </a:lnTo>
                  <a:lnTo>
                    <a:pt x="133" y="61"/>
                  </a:lnTo>
                  <a:lnTo>
                    <a:pt x="140" y="66"/>
                  </a:lnTo>
                  <a:lnTo>
                    <a:pt x="147" y="70"/>
                  </a:lnTo>
                  <a:lnTo>
                    <a:pt x="149" y="71"/>
                  </a:lnTo>
                  <a:lnTo>
                    <a:pt x="151" y="71"/>
                  </a:lnTo>
                  <a:lnTo>
                    <a:pt x="152" y="70"/>
                  </a:lnTo>
                  <a:lnTo>
                    <a:pt x="155" y="69"/>
                  </a:lnTo>
                  <a:lnTo>
                    <a:pt x="160" y="62"/>
                  </a:lnTo>
                  <a:lnTo>
                    <a:pt x="162" y="59"/>
                  </a:lnTo>
                  <a:lnTo>
                    <a:pt x="163" y="58"/>
                  </a:lnTo>
                  <a:lnTo>
                    <a:pt x="164" y="56"/>
                  </a:lnTo>
                  <a:lnTo>
                    <a:pt x="165" y="55"/>
                  </a:lnTo>
                  <a:lnTo>
                    <a:pt x="166" y="51"/>
                  </a:lnTo>
                  <a:lnTo>
                    <a:pt x="169" y="57"/>
                  </a:lnTo>
                  <a:lnTo>
                    <a:pt x="170" y="59"/>
                  </a:lnTo>
                  <a:lnTo>
                    <a:pt x="172" y="61"/>
                  </a:lnTo>
                  <a:lnTo>
                    <a:pt x="174" y="62"/>
                  </a:lnTo>
                  <a:lnTo>
                    <a:pt x="177" y="62"/>
                  </a:lnTo>
                  <a:lnTo>
                    <a:pt x="191" y="58"/>
                  </a:lnTo>
                  <a:lnTo>
                    <a:pt x="194" y="56"/>
                  </a:lnTo>
                  <a:lnTo>
                    <a:pt x="198" y="51"/>
                  </a:lnTo>
                  <a:lnTo>
                    <a:pt x="201" y="48"/>
                  </a:lnTo>
                  <a:lnTo>
                    <a:pt x="208" y="50"/>
                  </a:lnTo>
                  <a:lnTo>
                    <a:pt x="210" y="49"/>
                  </a:lnTo>
                  <a:lnTo>
                    <a:pt x="213" y="47"/>
                  </a:lnTo>
                  <a:lnTo>
                    <a:pt x="213" y="4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234"/>
            <p:cNvSpPr>
              <a:spLocks/>
            </p:cNvSpPr>
            <p:nvPr/>
          </p:nvSpPr>
          <p:spPr bwMode="auto">
            <a:xfrm>
              <a:off x="530" y="2807"/>
              <a:ext cx="46" cy="14"/>
            </a:xfrm>
            <a:custGeom>
              <a:avLst/>
              <a:gdLst>
                <a:gd name="T0" fmla="*/ 45 w 276"/>
                <a:gd name="T1" fmla="*/ 4 h 83"/>
                <a:gd name="T2" fmla="*/ 41 w 276"/>
                <a:gd name="T3" fmla="*/ 5 h 83"/>
                <a:gd name="T4" fmla="*/ 37 w 276"/>
                <a:gd name="T5" fmla="*/ 6 h 83"/>
                <a:gd name="T6" fmla="*/ 36 w 276"/>
                <a:gd name="T7" fmla="*/ 3 h 83"/>
                <a:gd name="T8" fmla="*/ 35 w 276"/>
                <a:gd name="T9" fmla="*/ 3 h 83"/>
                <a:gd name="T10" fmla="*/ 34 w 276"/>
                <a:gd name="T11" fmla="*/ 3 h 83"/>
                <a:gd name="T12" fmla="*/ 33 w 276"/>
                <a:gd name="T13" fmla="*/ 5 h 83"/>
                <a:gd name="T14" fmla="*/ 32 w 276"/>
                <a:gd name="T15" fmla="*/ 5 h 83"/>
                <a:gd name="T16" fmla="*/ 31 w 276"/>
                <a:gd name="T17" fmla="*/ 2 h 83"/>
                <a:gd name="T18" fmla="*/ 30 w 276"/>
                <a:gd name="T19" fmla="*/ 1 h 83"/>
                <a:gd name="T20" fmla="*/ 29 w 276"/>
                <a:gd name="T21" fmla="*/ 0 h 83"/>
                <a:gd name="T22" fmla="*/ 27 w 276"/>
                <a:gd name="T23" fmla="*/ 1 h 83"/>
                <a:gd name="T24" fmla="*/ 24 w 276"/>
                <a:gd name="T25" fmla="*/ 5 h 83"/>
                <a:gd name="T26" fmla="*/ 23 w 276"/>
                <a:gd name="T27" fmla="*/ 3 h 83"/>
                <a:gd name="T28" fmla="*/ 22 w 276"/>
                <a:gd name="T29" fmla="*/ 2 h 83"/>
                <a:gd name="T30" fmla="*/ 19 w 276"/>
                <a:gd name="T31" fmla="*/ 5 h 83"/>
                <a:gd name="T32" fmla="*/ 18 w 276"/>
                <a:gd name="T33" fmla="*/ 6 h 83"/>
                <a:gd name="T34" fmla="*/ 17 w 276"/>
                <a:gd name="T35" fmla="*/ 5 h 83"/>
                <a:gd name="T36" fmla="*/ 17 w 276"/>
                <a:gd name="T37" fmla="*/ 4 h 83"/>
                <a:gd name="T38" fmla="*/ 16 w 276"/>
                <a:gd name="T39" fmla="*/ 3 h 83"/>
                <a:gd name="T40" fmla="*/ 14 w 276"/>
                <a:gd name="T41" fmla="*/ 4 h 83"/>
                <a:gd name="T42" fmla="*/ 12 w 276"/>
                <a:gd name="T43" fmla="*/ 7 h 83"/>
                <a:gd name="T44" fmla="*/ 11 w 276"/>
                <a:gd name="T45" fmla="*/ 10 h 83"/>
                <a:gd name="T46" fmla="*/ 10 w 276"/>
                <a:gd name="T47" fmla="*/ 8 h 83"/>
                <a:gd name="T48" fmla="*/ 9 w 276"/>
                <a:gd name="T49" fmla="*/ 3 h 83"/>
                <a:gd name="T50" fmla="*/ 8 w 276"/>
                <a:gd name="T51" fmla="*/ 0 h 83"/>
                <a:gd name="T52" fmla="*/ 6 w 276"/>
                <a:gd name="T53" fmla="*/ 0 h 83"/>
                <a:gd name="T54" fmla="*/ 6 w 276"/>
                <a:gd name="T55" fmla="*/ 1 h 83"/>
                <a:gd name="T56" fmla="*/ 4 w 276"/>
                <a:gd name="T57" fmla="*/ 1 h 83"/>
                <a:gd name="T58" fmla="*/ 0 w 276"/>
                <a:gd name="T59" fmla="*/ 3 h 83"/>
                <a:gd name="T60" fmla="*/ 1 w 276"/>
                <a:gd name="T61" fmla="*/ 5 h 83"/>
                <a:gd name="T62" fmla="*/ 2 w 276"/>
                <a:gd name="T63" fmla="*/ 5 h 83"/>
                <a:gd name="T64" fmla="*/ 4 w 276"/>
                <a:gd name="T65" fmla="*/ 3 h 83"/>
                <a:gd name="T66" fmla="*/ 7 w 276"/>
                <a:gd name="T67" fmla="*/ 5 h 83"/>
                <a:gd name="T68" fmla="*/ 8 w 276"/>
                <a:gd name="T69" fmla="*/ 13 h 83"/>
                <a:gd name="T70" fmla="*/ 8 w 276"/>
                <a:gd name="T71" fmla="*/ 13 h 83"/>
                <a:gd name="T72" fmla="*/ 10 w 276"/>
                <a:gd name="T73" fmla="*/ 14 h 83"/>
                <a:gd name="T74" fmla="*/ 14 w 276"/>
                <a:gd name="T75" fmla="*/ 8 h 83"/>
                <a:gd name="T76" fmla="*/ 16 w 276"/>
                <a:gd name="T77" fmla="*/ 7 h 83"/>
                <a:gd name="T78" fmla="*/ 17 w 276"/>
                <a:gd name="T79" fmla="*/ 10 h 83"/>
                <a:gd name="T80" fmla="*/ 17 w 276"/>
                <a:gd name="T81" fmla="*/ 11 h 83"/>
                <a:gd name="T82" fmla="*/ 20 w 276"/>
                <a:gd name="T83" fmla="*/ 9 h 83"/>
                <a:gd name="T84" fmla="*/ 22 w 276"/>
                <a:gd name="T85" fmla="*/ 6 h 83"/>
                <a:gd name="T86" fmla="*/ 22 w 276"/>
                <a:gd name="T87" fmla="*/ 6 h 83"/>
                <a:gd name="T88" fmla="*/ 23 w 276"/>
                <a:gd name="T89" fmla="*/ 8 h 83"/>
                <a:gd name="T90" fmla="*/ 24 w 276"/>
                <a:gd name="T91" fmla="*/ 8 h 83"/>
                <a:gd name="T92" fmla="*/ 27 w 276"/>
                <a:gd name="T93" fmla="*/ 5 h 83"/>
                <a:gd name="T94" fmla="*/ 29 w 276"/>
                <a:gd name="T95" fmla="*/ 3 h 83"/>
                <a:gd name="T96" fmla="*/ 29 w 276"/>
                <a:gd name="T97" fmla="*/ 5 h 83"/>
                <a:gd name="T98" fmla="*/ 31 w 276"/>
                <a:gd name="T99" fmla="*/ 8 h 83"/>
                <a:gd name="T100" fmla="*/ 33 w 276"/>
                <a:gd name="T101" fmla="*/ 8 h 83"/>
                <a:gd name="T102" fmla="*/ 35 w 276"/>
                <a:gd name="T103" fmla="*/ 6 h 83"/>
                <a:gd name="T104" fmla="*/ 35 w 276"/>
                <a:gd name="T105" fmla="*/ 8 h 83"/>
                <a:gd name="T106" fmla="*/ 37 w 276"/>
                <a:gd name="T107" fmla="*/ 9 h 83"/>
                <a:gd name="T108" fmla="*/ 38 w 276"/>
                <a:gd name="T109" fmla="*/ 9 h 83"/>
                <a:gd name="T110" fmla="*/ 41 w 276"/>
                <a:gd name="T111" fmla="*/ 7 h 83"/>
                <a:gd name="T112" fmla="*/ 46 w 276"/>
                <a:gd name="T113" fmla="*/ 6 h 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83"/>
                <a:gd name="T173" fmla="*/ 276 w 276"/>
                <a:gd name="T174" fmla="*/ 83 h 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83">
                  <a:moveTo>
                    <a:pt x="276" y="27"/>
                  </a:moveTo>
                  <a:lnTo>
                    <a:pt x="275" y="24"/>
                  </a:lnTo>
                  <a:lnTo>
                    <a:pt x="273" y="22"/>
                  </a:lnTo>
                  <a:lnTo>
                    <a:pt x="270" y="22"/>
                  </a:lnTo>
                  <a:lnTo>
                    <a:pt x="267" y="22"/>
                  </a:lnTo>
                  <a:lnTo>
                    <a:pt x="261" y="24"/>
                  </a:lnTo>
                  <a:lnTo>
                    <a:pt x="254" y="26"/>
                  </a:lnTo>
                  <a:lnTo>
                    <a:pt x="248" y="28"/>
                  </a:lnTo>
                  <a:lnTo>
                    <a:pt x="241" y="30"/>
                  </a:lnTo>
                  <a:lnTo>
                    <a:pt x="226" y="41"/>
                  </a:lnTo>
                  <a:lnTo>
                    <a:pt x="223" y="35"/>
                  </a:lnTo>
                  <a:lnTo>
                    <a:pt x="222" y="33"/>
                  </a:lnTo>
                  <a:lnTo>
                    <a:pt x="219" y="28"/>
                  </a:lnTo>
                  <a:lnTo>
                    <a:pt x="216" y="17"/>
                  </a:lnTo>
                  <a:lnTo>
                    <a:pt x="216" y="16"/>
                  </a:lnTo>
                  <a:lnTo>
                    <a:pt x="215" y="16"/>
                  </a:lnTo>
                  <a:lnTo>
                    <a:pt x="215" y="15"/>
                  </a:lnTo>
                  <a:lnTo>
                    <a:pt x="213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5" y="13"/>
                  </a:lnTo>
                  <a:lnTo>
                    <a:pt x="204" y="15"/>
                  </a:lnTo>
                  <a:lnTo>
                    <a:pt x="203" y="17"/>
                  </a:lnTo>
                  <a:lnTo>
                    <a:pt x="201" y="21"/>
                  </a:lnTo>
                  <a:lnTo>
                    <a:pt x="196" y="27"/>
                  </a:lnTo>
                  <a:lnTo>
                    <a:pt x="196" y="28"/>
                  </a:lnTo>
                  <a:lnTo>
                    <a:pt x="194" y="30"/>
                  </a:lnTo>
                  <a:lnTo>
                    <a:pt x="191" y="34"/>
                  </a:lnTo>
                  <a:lnTo>
                    <a:pt x="190" y="31"/>
                  </a:lnTo>
                  <a:lnTo>
                    <a:pt x="190" y="30"/>
                  </a:lnTo>
                  <a:lnTo>
                    <a:pt x="190" y="28"/>
                  </a:lnTo>
                  <a:lnTo>
                    <a:pt x="189" y="27"/>
                  </a:lnTo>
                  <a:lnTo>
                    <a:pt x="184" y="13"/>
                  </a:lnTo>
                  <a:lnTo>
                    <a:pt x="182" y="6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61" y="8"/>
                  </a:lnTo>
                  <a:lnTo>
                    <a:pt x="157" y="12"/>
                  </a:lnTo>
                  <a:lnTo>
                    <a:pt x="154" y="14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30"/>
                  </a:lnTo>
                  <a:lnTo>
                    <a:pt x="136" y="17"/>
                  </a:lnTo>
                  <a:lnTo>
                    <a:pt x="135" y="16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28" y="14"/>
                  </a:lnTo>
                  <a:lnTo>
                    <a:pt x="125" y="15"/>
                  </a:lnTo>
                  <a:lnTo>
                    <a:pt x="123" y="17"/>
                  </a:lnTo>
                  <a:lnTo>
                    <a:pt x="117" y="28"/>
                  </a:lnTo>
                  <a:lnTo>
                    <a:pt x="116" y="30"/>
                  </a:lnTo>
                  <a:lnTo>
                    <a:pt x="114" y="33"/>
                  </a:lnTo>
                  <a:lnTo>
                    <a:pt x="113" y="35"/>
                  </a:lnTo>
                  <a:lnTo>
                    <a:pt x="111" y="37"/>
                  </a:lnTo>
                  <a:lnTo>
                    <a:pt x="109" y="41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4" y="30"/>
                  </a:lnTo>
                  <a:lnTo>
                    <a:pt x="102" y="23"/>
                  </a:lnTo>
                  <a:lnTo>
                    <a:pt x="102" y="22"/>
                  </a:lnTo>
                  <a:lnTo>
                    <a:pt x="101" y="21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95" y="17"/>
                  </a:lnTo>
                  <a:lnTo>
                    <a:pt x="93" y="17"/>
                  </a:lnTo>
                  <a:lnTo>
                    <a:pt x="92" y="20"/>
                  </a:lnTo>
                  <a:lnTo>
                    <a:pt x="89" y="22"/>
                  </a:lnTo>
                  <a:lnTo>
                    <a:pt x="87" y="26"/>
                  </a:lnTo>
                  <a:lnTo>
                    <a:pt x="81" y="31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4" y="41"/>
                  </a:lnTo>
                  <a:lnTo>
                    <a:pt x="70" y="46"/>
                  </a:lnTo>
                  <a:lnTo>
                    <a:pt x="68" y="50"/>
                  </a:lnTo>
                  <a:lnTo>
                    <a:pt x="66" y="53"/>
                  </a:lnTo>
                  <a:lnTo>
                    <a:pt x="64" y="57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9" y="52"/>
                  </a:lnTo>
                  <a:lnTo>
                    <a:pt x="59" y="45"/>
                  </a:lnTo>
                  <a:lnTo>
                    <a:pt x="58" y="37"/>
                  </a:lnTo>
                  <a:lnTo>
                    <a:pt x="57" y="30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8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6" y="26"/>
                  </a:lnTo>
                  <a:lnTo>
                    <a:pt x="21" y="22"/>
                  </a:lnTo>
                  <a:lnTo>
                    <a:pt x="27" y="19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8" y="19"/>
                  </a:lnTo>
                  <a:lnTo>
                    <a:pt x="42" y="29"/>
                  </a:lnTo>
                  <a:lnTo>
                    <a:pt x="44" y="41"/>
                  </a:lnTo>
                  <a:lnTo>
                    <a:pt x="45" y="51"/>
                  </a:lnTo>
                  <a:lnTo>
                    <a:pt x="46" y="63"/>
                  </a:lnTo>
                  <a:lnTo>
                    <a:pt x="48" y="77"/>
                  </a:lnTo>
                  <a:lnTo>
                    <a:pt x="48" y="78"/>
                  </a:lnTo>
                  <a:lnTo>
                    <a:pt x="48" y="79"/>
                  </a:lnTo>
                  <a:lnTo>
                    <a:pt x="49" y="80"/>
                  </a:lnTo>
                  <a:lnTo>
                    <a:pt x="50" y="81"/>
                  </a:lnTo>
                  <a:lnTo>
                    <a:pt x="52" y="83"/>
                  </a:lnTo>
                  <a:lnTo>
                    <a:pt x="56" y="83"/>
                  </a:lnTo>
                  <a:lnTo>
                    <a:pt x="58" y="83"/>
                  </a:lnTo>
                  <a:lnTo>
                    <a:pt x="70" y="74"/>
                  </a:lnTo>
                  <a:lnTo>
                    <a:pt x="75" y="66"/>
                  </a:lnTo>
                  <a:lnTo>
                    <a:pt x="80" y="57"/>
                  </a:lnTo>
                  <a:lnTo>
                    <a:pt x="86" y="48"/>
                  </a:lnTo>
                  <a:lnTo>
                    <a:pt x="93" y="40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5" y="45"/>
                  </a:lnTo>
                  <a:lnTo>
                    <a:pt x="95" y="48"/>
                  </a:lnTo>
                  <a:lnTo>
                    <a:pt x="100" y="59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3" y="64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8" y="56"/>
                  </a:lnTo>
                  <a:lnTo>
                    <a:pt x="121" y="50"/>
                  </a:lnTo>
                  <a:lnTo>
                    <a:pt x="123" y="45"/>
                  </a:lnTo>
                  <a:lnTo>
                    <a:pt x="125" y="40"/>
                  </a:lnTo>
                  <a:lnTo>
                    <a:pt x="129" y="35"/>
                  </a:lnTo>
                  <a:lnTo>
                    <a:pt x="130" y="37"/>
                  </a:lnTo>
                  <a:lnTo>
                    <a:pt x="137" y="48"/>
                  </a:lnTo>
                  <a:lnTo>
                    <a:pt x="138" y="49"/>
                  </a:lnTo>
                  <a:lnTo>
                    <a:pt x="139" y="50"/>
                  </a:lnTo>
                  <a:lnTo>
                    <a:pt x="142" y="51"/>
                  </a:lnTo>
                  <a:lnTo>
                    <a:pt x="145" y="50"/>
                  </a:lnTo>
                  <a:lnTo>
                    <a:pt x="147" y="50"/>
                  </a:lnTo>
                  <a:lnTo>
                    <a:pt x="148" y="48"/>
                  </a:lnTo>
                  <a:lnTo>
                    <a:pt x="158" y="35"/>
                  </a:lnTo>
                  <a:lnTo>
                    <a:pt x="160" y="30"/>
                  </a:lnTo>
                  <a:lnTo>
                    <a:pt x="164" y="26"/>
                  </a:lnTo>
                  <a:lnTo>
                    <a:pt x="167" y="21"/>
                  </a:lnTo>
                  <a:lnTo>
                    <a:pt x="172" y="17"/>
                  </a:lnTo>
                  <a:lnTo>
                    <a:pt x="172" y="19"/>
                  </a:lnTo>
                  <a:lnTo>
                    <a:pt x="173" y="21"/>
                  </a:lnTo>
                  <a:lnTo>
                    <a:pt x="174" y="24"/>
                  </a:lnTo>
                  <a:lnTo>
                    <a:pt x="174" y="28"/>
                  </a:lnTo>
                  <a:lnTo>
                    <a:pt x="175" y="30"/>
                  </a:lnTo>
                  <a:lnTo>
                    <a:pt x="179" y="44"/>
                  </a:lnTo>
                  <a:lnTo>
                    <a:pt x="180" y="46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7" y="49"/>
                  </a:lnTo>
                  <a:lnTo>
                    <a:pt x="196" y="48"/>
                  </a:lnTo>
                  <a:lnTo>
                    <a:pt x="197" y="48"/>
                  </a:lnTo>
                  <a:lnTo>
                    <a:pt x="198" y="46"/>
                  </a:lnTo>
                  <a:lnTo>
                    <a:pt x="200" y="45"/>
                  </a:lnTo>
                  <a:lnTo>
                    <a:pt x="201" y="44"/>
                  </a:lnTo>
                  <a:lnTo>
                    <a:pt x="208" y="36"/>
                  </a:lnTo>
                  <a:lnTo>
                    <a:pt x="208" y="35"/>
                  </a:lnTo>
                  <a:lnTo>
                    <a:pt x="209" y="37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211" y="45"/>
                  </a:lnTo>
                  <a:lnTo>
                    <a:pt x="218" y="52"/>
                  </a:lnTo>
                  <a:lnTo>
                    <a:pt x="219" y="53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3" y="55"/>
                  </a:lnTo>
                  <a:lnTo>
                    <a:pt x="229" y="55"/>
                  </a:lnTo>
                  <a:lnTo>
                    <a:pt x="230" y="55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3" y="53"/>
                  </a:lnTo>
                  <a:lnTo>
                    <a:pt x="241" y="48"/>
                  </a:lnTo>
                  <a:lnTo>
                    <a:pt x="248" y="43"/>
                  </a:lnTo>
                  <a:lnTo>
                    <a:pt x="255" y="40"/>
                  </a:lnTo>
                  <a:lnTo>
                    <a:pt x="263" y="37"/>
                  </a:lnTo>
                  <a:lnTo>
                    <a:pt x="271" y="35"/>
                  </a:lnTo>
                  <a:lnTo>
                    <a:pt x="274" y="34"/>
                  </a:lnTo>
                  <a:lnTo>
                    <a:pt x="276" y="31"/>
                  </a:lnTo>
                  <a:lnTo>
                    <a:pt x="276" y="29"/>
                  </a:lnTo>
                  <a:lnTo>
                    <a:pt x="27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235"/>
            <p:cNvSpPr>
              <a:spLocks/>
            </p:cNvSpPr>
            <p:nvPr/>
          </p:nvSpPr>
          <p:spPr bwMode="auto">
            <a:xfrm>
              <a:off x="485" y="2824"/>
              <a:ext cx="27" cy="12"/>
            </a:xfrm>
            <a:custGeom>
              <a:avLst/>
              <a:gdLst>
                <a:gd name="T0" fmla="*/ 25 w 159"/>
                <a:gd name="T1" fmla="*/ 9 h 74"/>
                <a:gd name="T2" fmla="*/ 23 w 159"/>
                <a:gd name="T3" fmla="*/ 8 h 74"/>
                <a:gd name="T4" fmla="*/ 21 w 159"/>
                <a:gd name="T5" fmla="*/ 6 h 74"/>
                <a:gd name="T6" fmla="*/ 20 w 159"/>
                <a:gd name="T7" fmla="*/ 6 h 74"/>
                <a:gd name="T8" fmla="*/ 20 w 159"/>
                <a:gd name="T9" fmla="*/ 6 h 74"/>
                <a:gd name="T10" fmla="*/ 17 w 159"/>
                <a:gd name="T11" fmla="*/ 6 h 74"/>
                <a:gd name="T12" fmla="*/ 17 w 159"/>
                <a:gd name="T13" fmla="*/ 6 h 74"/>
                <a:gd name="T14" fmla="*/ 16 w 159"/>
                <a:gd name="T15" fmla="*/ 5 h 74"/>
                <a:gd name="T16" fmla="*/ 16 w 159"/>
                <a:gd name="T17" fmla="*/ 4 h 74"/>
                <a:gd name="T18" fmla="*/ 15 w 159"/>
                <a:gd name="T19" fmla="*/ 2 h 74"/>
                <a:gd name="T20" fmla="*/ 15 w 159"/>
                <a:gd name="T21" fmla="*/ 1 h 74"/>
                <a:gd name="T22" fmla="*/ 14 w 159"/>
                <a:gd name="T23" fmla="*/ 1 h 74"/>
                <a:gd name="T24" fmla="*/ 13 w 159"/>
                <a:gd name="T25" fmla="*/ 1 h 74"/>
                <a:gd name="T26" fmla="*/ 13 w 159"/>
                <a:gd name="T27" fmla="*/ 2 h 74"/>
                <a:gd name="T28" fmla="*/ 11 w 159"/>
                <a:gd name="T29" fmla="*/ 4 h 74"/>
                <a:gd name="T30" fmla="*/ 10 w 159"/>
                <a:gd name="T31" fmla="*/ 6 h 74"/>
                <a:gd name="T32" fmla="*/ 9 w 159"/>
                <a:gd name="T33" fmla="*/ 7 h 74"/>
                <a:gd name="T34" fmla="*/ 9 w 159"/>
                <a:gd name="T35" fmla="*/ 6 h 74"/>
                <a:gd name="T36" fmla="*/ 9 w 159"/>
                <a:gd name="T37" fmla="*/ 5 h 74"/>
                <a:gd name="T38" fmla="*/ 8 w 159"/>
                <a:gd name="T39" fmla="*/ 1 h 74"/>
                <a:gd name="T40" fmla="*/ 8 w 159"/>
                <a:gd name="T41" fmla="*/ 1 h 74"/>
                <a:gd name="T42" fmla="*/ 8 w 159"/>
                <a:gd name="T43" fmla="*/ 0 h 74"/>
                <a:gd name="T44" fmla="*/ 7 w 159"/>
                <a:gd name="T45" fmla="*/ 0 h 74"/>
                <a:gd name="T46" fmla="*/ 4 w 159"/>
                <a:gd name="T47" fmla="*/ 1 h 74"/>
                <a:gd name="T48" fmla="*/ 3 w 159"/>
                <a:gd name="T49" fmla="*/ 2 h 74"/>
                <a:gd name="T50" fmla="*/ 1 w 159"/>
                <a:gd name="T51" fmla="*/ 4 h 74"/>
                <a:gd name="T52" fmla="*/ 0 w 159"/>
                <a:gd name="T53" fmla="*/ 6 h 74"/>
                <a:gd name="T54" fmla="*/ 0 w 159"/>
                <a:gd name="T55" fmla="*/ 6 h 74"/>
                <a:gd name="T56" fmla="*/ 1 w 159"/>
                <a:gd name="T57" fmla="*/ 7 h 74"/>
                <a:gd name="T58" fmla="*/ 2 w 159"/>
                <a:gd name="T59" fmla="*/ 7 h 74"/>
                <a:gd name="T60" fmla="*/ 3 w 159"/>
                <a:gd name="T61" fmla="*/ 6 h 74"/>
                <a:gd name="T62" fmla="*/ 5 w 159"/>
                <a:gd name="T63" fmla="*/ 4 h 74"/>
                <a:gd name="T64" fmla="*/ 6 w 159"/>
                <a:gd name="T65" fmla="*/ 3 h 74"/>
                <a:gd name="T66" fmla="*/ 6 w 159"/>
                <a:gd name="T67" fmla="*/ 5 h 74"/>
                <a:gd name="T68" fmla="*/ 7 w 159"/>
                <a:gd name="T69" fmla="*/ 7 h 74"/>
                <a:gd name="T70" fmla="*/ 7 w 159"/>
                <a:gd name="T71" fmla="*/ 10 h 74"/>
                <a:gd name="T72" fmla="*/ 7 w 159"/>
                <a:gd name="T73" fmla="*/ 10 h 74"/>
                <a:gd name="T74" fmla="*/ 8 w 159"/>
                <a:gd name="T75" fmla="*/ 10 h 74"/>
                <a:gd name="T76" fmla="*/ 8 w 159"/>
                <a:gd name="T77" fmla="*/ 11 h 74"/>
                <a:gd name="T78" fmla="*/ 10 w 159"/>
                <a:gd name="T79" fmla="*/ 11 h 74"/>
                <a:gd name="T80" fmla="*/ 11 w 159"/>
                <a:gd name="T81" fmla="*/ 8 h 74"/>
                <a:gd name="T82" fmla="*/ 13 w 159"/>
                <a:gd name="T83" fmla="*/ 6 h 74"/>
                <a:gd name="T84" fmla="*/ 14 w 159"/>
                <a:gd name="T85" fmla="*/ 5 h 74"/>
                <a:gd name="T86" fmla="*/ 14 w 159"/>
                <a:gd name="T87" fmla="*/ 6 h 74"/>
                <a:gd name="T88" fmla="*/ 14 w 159"/>
                <a:gd name="T89" fmla="*/ 6 h 74"/>
                <a:gd name="T90" fmla="*/ 16 w 159"/>
                <a:gd name="T91" fmla="*/ 8 h 74"/>
                <a:gd name="T92" fmla="*/ 16 w 159"/>
                <a:gd name="T93" fmla="*/ 9 h 74"/>
                <a:gd name="T94" fmla="*/ 17 w 159"/>
                <a:gd name="T95" fmla="*/ 9 h 74"/>
                <a:gd name="T96" fmla="*/ 19 w 159"/>
                <a:gd name="T97" fmla="*/ 8 h 74"/>
                <a:gd name="T98" fmla="*/ 20 w 159"/>
                <a:gd name="T99" fmla="*/ 8 h 74"/>
                <a:gd name="T100" fmla="*/ 21 w 159"/>
                <a:gd name="T101" fmla="*/ 9 h 74"/>
                <a:gd name="T102" fmla="*/ 24 w 159"/>
                <a:gd name="T103" fmla="*/ 12 h 74"/>
                <a:gd name="T104" fmla="*/ 26 w 159"/>
                <a:gd name="T105" fmla="*/ 12 h 74"/>
                <a:gd name="T106" fmla="*/ 27 w 159"/>
                <a:gd name="T107" fmla="*/ 12 h 74"/>
                <a:gd name="T108" fmla="*/ 27 w 159"/>
                <a:gd name="T109" fmla="*/ 11 h 74"/>
                <a:gd name="T110" fmla="*/ 26 w 159"/>
                <a:gd name="T111" fmla="*/ 10 h 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9"/>
                <a:gd name="T169" fmla="*/ 0 h 74"/>
                <a:gd name="T170" fmla="*/ 159 w 159"/>
                <a:gd name="T171" fmla="*/ 74 h 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9" h="74">
                  <a:moveTo>
                    <a:pt x="154" y="61"/>
                  </a:moveTo>
                  <a:lnTo>
                    <a:pt x="148" y="58"/>
                  </a:lnTo>
                  <a:lnTo>
                    <a:pt x="143" y="55"/>
                  </a:lnTo>
                  <a:lnTo>
                    <a:pt x="137" y="51"/>
                  </a:lnTo>
                  <a:lnTo>
                    <a:pt x="132" y="45"/>
                  </a:lnTo>
                  <a:lnTo>
                    <a:pt x="121" y="35"/>
                  </a:lnTo>
                  <a:lnTo>
                    <a:pt x="119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5" y="35"/>
                  </a:lnTo>
                  <a:lnTo>
                    <a:pt x="101" y="40"/>
                  </a:lnTo>
                  <a:lnTo>
                    <a:pt x="102" y="38"/>
                  </a:lnTo>
                  <a:lnTo>
                    <a:pt x="101" y="40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5" y="27"/>
                  </a:lnTo>
                  <a:lnTo>
                    <a:pt x="94" y="24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6" y="8"/>
                  </a:lnTo>
                  <a:lnTo>
                    <a:pt x="75" y="11"/>
                  </a:lnTo>
                  <a:lnTo>
                    <a:pt x="67" y="21"/>
                  </a:lnTo>
                  <a:lnTo>
                    <a:pt x="64" y="26"/>
                  </a:lnTo>
                  <a:lnTo>
                    <a:pt x="60" y="31"/>
                  </a:lnTo>
                  <a:lnTo>
                    <a:pt x="57" y="36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3" y="41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2" y="31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7" y="13"/>
                  </a:lnTo>
                  <a:lnTo>
                    <a:pt x="11" y="18"/>
                  </a:lnTo>
                  <a:lnTo>
                    <a:pt x="6" y="24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3" y="40"/>
                  </a:lnTo>
                  <a:lnTo>
                    <a:pt x="16" y="34"/>
                  </a:lnTo>
                  <a:lnTo>
                    <a:pt x="21" y="29"/>
                  </a:lnTo>
                  <a:lnTo>
                    <a:pt x="27" y="24"/>
                  </a:lnTo>
                  <a:lnTo>
                    <a:pt x="31" y="20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8" y="35"/>
                  </a:lnTo>
                  <a:lnTo>
                    <a:pt x="39" y="41"/>
                  </a:lnTo>
                  <a:lnTo>
                    <a:pt x="40" y="47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7" y="66"/>
                  </a:lnTo>
                  <a:lnTo>
                    <a:pt x="50" y="66"/>
                  </a:lnTo>
                  <a:lnTo>
                    <a:pt x="53" y="66"/>
                  </a:lnTo>
                  <a:lnTo>
                    <a:pt x="56" y="65"/>
                  </a:lnTo>
                  <a:lnTo>
                    <a:pt x="62" y="59"/>
                  </a:lnTo>
                  <a:lnTo>
                    <a:pt x="66" y="51"/>
                  </a:lnTo>
                  <a:lnTo>
                    <a:pt x="69" y="44"/>
                  </a:lnTo>
                  <a:lnTo>
                    <a:pt x="74" y="36"/>
                  </a:lnTo>
                  <a:lnTo>
                    <a:pt x="80" y="29"/>
                  </a:lnTo>
                  <a:lnTo>
                    <a:pt x="81" y="31"/>
                  </a:lnTo>
                  <a:lnTo>
                    <a:pt x="82" y="34"/>
                  </a:lnTo>
                  <a:lnTo>
                    <a:pt x="83" y="37"/>
                  </a:lnTo>
                  <a:lnTo>
                    <a:pt x="85" y="40"/>
                  </a:lnTo>
                  <a:lnTo>
                    <a:pt x="90" y="50"/>
                  </a:lnTo>
                  <a:lnTo>
                    <a:pt x="93" y="51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3" y="54"/>
                  </a:lnTo>
                  <a:lnTo>
                    <a:pt x="107" y="52"/>
                  </a:lnTo>
                  <a:lnTo>
                    <a:pt x="109" y="51"/>
                  </a:lnTo>
                  <a:lnTo>
                    <a:pt x="112" y="51"/>
                  </a:lnTo>
                  <a:lnTo>
                    <a:pt x="115" y="50"/>
                  </a:lnTo>
                  <a:lnTo>
                    <a:pt x="118" y="49"/>
                  </a:lnTo>
                  <a:lnTo>
                    <a:pt x="124" y="57"/>
                  </a:lnTo>
                  <a:lnTo>
                    <a:pt x="131" y="64"/>
                  </a:lnTo>
                  <a:lnTo>
                    <a:pt x="139" y="71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5" y="74"/>
                  </a:lnTo>
                  <a:lnTo>
                    <a:pt x="158" y="72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6" y="63"/>
                  </a:lnTo>
                  <a:lnTo>
                    <a:pt x="154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" name="Group 236"/>
          <p:cNvGrpSpPr>
            <a:grpSpLocks/>
          </p:cNvGrpSpPr>
          <p:nvPr/>
        </p:nvGrpSpPr>
        <p:grpSpPr bwMode="auto">
          <a:xfrm flipH="1">
            <a:off x="3170412" y="5265192"/>
            <a:ext cx="577850" cy="554038"/>
            <a:chOff x="1697" y="1685"/>
            <a:chExt cx="364" cy="349"/>
          </a:xfrm>
        </p:grpSpPr>
        <p:grpSp>
          <p:nvGrpSpPr>
            <p:cNvPr id="1137" name="Group 237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1146" name="Arc 238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T0" fmla="*/ 0 w 21600"/>
                  <a:gd name="T1" fmla="*/ 0 h 41996"/>
                  <a:gd name="T2" fmla="*/ 0 w 21600"/>
                  <a:gd name="T3" fmla="*/ 3 h 41996"/>
                  <a:gd name="T4" fmla="*/ 0 w 21600"/>
                  <a:gd name="T5" fmla="*/ 1 h 419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96"/>
                  <a:gd name="T11" fmla="*/ 21600 w 21600"/>
                  <a:gd name="T12" fmla="*/ 41996 h 419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Arc 239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T0" fmla="*/ 0 w 21600"/>
                  <a:gd name="T1" fmla="*/ 0 h 41987"/>
                  <a:gd name="T2" fmla="*/ 0 w 21600"/>
                  <a:gd name="T3" fmla="*/ 2 h 41987"/>
                  <a:gd name="T4" fmla="*/ 0 w 21600"/>
                  <a:gd name="T5" fmla="*/ 1 h 419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87"/>
                  <a:gd name="T11" fmla="*/ 21600 w 21600"/>
                  <a:gd name="T12" fmla="*/ 41987 h 41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Arc 240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T0" fmla="*/ 0 w 21600"/>
                  <a:gd name="T1" fmla="*/ 0 h 42045"/>
                  <a:gd name="T2" fmla="*/ 0 w 21600"/>
                  <a:gd name="T3" fmla="*/ 2 h 42045"/>
                  <a:gd name="T4" fmla="*/ 0 w 21600"/>
                  <a:gd name="T5" fmla="*/ 1 h 4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5"/>
                  <a:gd name="T11" fmla="*/ 21600 w 21600"/>
                  <a:gd name="T12" fmla="*/ 42045 h 4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8" name="Group 241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1143" name="Arc 242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T0" fmla="*/ 0 w 21600"/>
                  <a:gd name="T1" fmla="*/ 0 h 42051"/>
                  <a:gd name="T2" fmla="*/ 0 w 21600"/>
                  <a:gd name="T3" fmla="*/ 1 h 42051"/>
                  <a:gd name="T4" fmla="*/ 0 w 21600"/>
                  <a:gd name="T5" fmla="*/ 1 h 420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51"/>
                  <a:gd name="T11" fmla="*/ 21600 w 21600"/>
                  <a:gd name="T12" fmla="*/ 42051 h 4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Arc 243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T0" fmla="*/ 0 w 21600"/>
                  <a:gd name="T1" fmla="*/ 0 h 42128"/>
                  <a:gd name="T2" fmla="*/ 0 w 21600"/>
                  <a:gd name="T3" fmla="*/ 1 h 42128"/>
                  <a:gd name="T4" fmla="*/ 0 w 21600"/>
                  <a:gd name="T5" fmla="*/ 0 h 4212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28"/>
                  <a:gd name="T11" fmla="*/ 21600 w 21600"/>
                  <a:gd name="T12" fmla="*/ 42128 h 42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Arc 244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T0" fmla="*/ 0 w 21600"/>
                  <a:gd name="T1" fmla="*/ 0 h 41974"/>
                  <a:gd name="T2" fmla="*/ 0 w 21600"/>
                  <a:gd name="T3" fmla="*/ 1 h 41974"/>
                  <a:gd name="T4" fmla="*/ 0 w 21600"/>
                  <a:gd name="T5" fmla="*/ 0 h 419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74"/>
                  <a:gd name="T11" fmla="*/ 21600 w 21600"/>
                  <a:gd name="T12" fmla="*/ 41974 h 419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9" name="Arc 245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T0" fmla="*/ 0 w 21600"/>
                <a:gd name="T1" fmla="*/ 0 h 42217"/>
                <a:gd name="T2" fmla="*/ 0 w 21600"/>
                <a:gd name="T3" fmla="*/ 1 h 42217"/>
                <a:gd name="T4" fmla="*/ 0 w 21600"/>
                <a:gd name="T5" fmla="*/ 0 h 4221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17"/>
                <a:gd name="T11" fmla="*/ 21600 w 21600"/>
                <a:gd name="T12" fmla="*/ 42217 h 42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Arc 246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T0" fmla="*/ 0 w 21600"/>
                <a:gd name="T1" fmla="*/ 0 h 42160"/>
                <a:gd name="T2" fmla="*/ 0 w 21600"/>
                <a:gd name="T3" fmla="*/ 0 h 42160"/>
                <a:gd name="T4" fmla="*/ 0 w 21600"/>
                <a:gd name="T5" fmla="*/ 0 h 421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60"/>
                <a:gd name="T11" fmla="*/ 21600 w 21600"/>
                <a:gd name="T12" fmla="*/ 42160 h 42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Arc 247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T0" fmla="*/ 0 w 21600"/>
                <a:gd name="T1" fmla="*/ 0 h 42030"/>
                <a:gd name="T2" fmla="*/ 0 w 21600"/>
                <a:gd name="T3" fmla="*/ 0 h 42030"/>
                <a:gd name="T4" fmla="*/ 0 w 21600"/>
                <a:gd name="T5" fmla="*/ 0 h 420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30"/>
                <a:gd name="T11" fmla="*/ 21600 w 21600"/>
                <a:gd name="T12" fmla="*/ 42030 h 420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Arc 248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T0" fmla="*/ 0 w 21600"/>
                <a:gd name="T1" fmla="*/ 0 h 42282"/>
                <a:gd name="T2" fmla="*/ 0 w 21600"/>
                <a:gd name="T3" fmla="*/ 0 h 42282"/>
                <a:gd name="T4" fmla="*/ 0 w 21600"/>
                <a:gd name="T5" fmla="*/ 0 h 422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82"/>
                <a:gd name="T11" fmla="*/ 21600 w 21600"/>
                <a:gd name="T12" fmla="*/ 42282 h 42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2" name="Group 249"/>
          <p:cNvGrpSpPr>
            <a:grpSpLocks/>
          </p:cNvGrpSpPr>
          <p:nvPr/>
        </p:nvGrpSpPr>
        <p:grpSpPr bwMode="auto">
          <a:xfrm>
            <a:off x="2916412" y="5420768"/>
            <a:ext cx="201612" cy="233363"/>
            <a:chOff x="930" y="2363"/>
            <a:chExt cx="127" cy="147"/>
          </a:xfrm>
        </p:grpSpPr>
        <p:sp>
          <p:nvSpPr>
            <p:cNvPr id="1133" name="Arc 250"/>
            <p:cNvSpPr>
              <a:spLocks/>
            </p:cNvSpPr>
            <p:nvPr/>
          </p:nvSpPr>
          <p:spPr bwMode="auto">
            <a:xfrm>
              <a:off x="990" y="2363"/>
              <a:ext cx="67" cy="147"/>
            </a:xfrm>
            <a:custGeom>
              <a:avLst/>
              <a:gdLst>
                <a:gd name="T0" fmla="*/ 0 w 21600"/>
                <a:gd name="T1" fmla="*/ 0 h 42217"/>
                <a:gd name="T2" fmla="*/ 0 w 21600"/>
                <a:gd name="T3" fmla="*/ 1 h 42217"/>
                <a:gd name="T4" fmla="*/ 0 w 21600"/>
                <a:gd name="T5" fmla="*/ 0 h 4221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17"/>
                <a:gd name="T11" fmla="*/ 21600 w 21600"/>
                <a:gd name="T12" fmla="*/ 42217 h 42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Arc 251"/>
            <p:cNvSpPr>
              <a:spLocks/>
            </p:cNvSpPr>
            <p:nvPr/>
          </p:nvSpPr>
          <p:spPr bwMode="auto">
            <a:xfrm>
              <a:off x="962" y="2374"/>
              <a:ext cx="58" cy="126"/>
            </a:xfrm>
            <a:custGeom>
              <a:avLst/>
              <a:gdLst>
                <a:gd name="T0" fmla="*/ 0 w 21600"/>
                <a:gd name="T1" fmla="*/ 0 h 42160"/>
                <a:gd name="T2" fmla="*/ 0 w 21600"/>
                <a:gd name="T3" fmla="*/ 0 h 42160"/>
                <a:gd name="T4" fmla="*/ 0 w 21600"/>
                <a:gd name="T5" fmla="*/ 0 h 421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60"/>
                <a:gd name="T11" fmla="*/ 21600 w 21600"/>
                <a:gd name="T12" fmla="*/ 42160 h 42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Arc 252"/>
            <p:cNvSpPr>
              <a:spLocks/>
            </p:cNvSpPr>
            <p:nvPr/>
          </p:nvSpPr>
          <p:spPr bwMode="auto">
            <a:xfrm>
              <a:off x="939" y="2390"/>
              <a:ext cx="50" cy="98"/>
            </a:xfrm>
            <a:custGeom>
              <a:avLst/>
              <a:gdLst>
                <a:gd name="T0" fmla="*/ 0 w 21600"/>
                <a:gd name="T1" fmla="*/ 0 h 42030"/>
                <a:gd name="T2" fmla="*/ 0 w 21600"/>
                <a:gd name="T3" fmla="*/ 0 h 42030"/>
                <a:gd name="T4" fmla="*/ 0 w 21600"/>
                <a:gd name="T5" fmla="*/ 0 h 420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30"/>
                <a:gd name="T11" fmla="*/ 21600 w 21600"/>
                <a:gd name="T12" fmla="*/ 42030 h 420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Arc 253"/>
            <p:cNvSpPr>
              <a:spLocks/>
            </p:cNvSpPr>
            <p:nvPr/>
          </p:nvSpPr>
          <p:spPr bwMode="auto">
            <a:xfrm>
              <a:off x="930" y="2405"/>
              <a:ext cx="30" cy="74"/>
            </a:xfrm>
            <a:custGeom>
              <a:avLst/>
              <a:gdLst>
                <a:gd name="T0" fmla="*/ 0 w 21600"/>
                <a:gd name="T1" fmla="*/ 0 h 42282"/>
                <a:gd name="T2" fmla="*/ 0 w 21600"/>
                <a:gd name="T3" fmla="*/ 0 h 42282"/>
                <a:gd name="T4" fmla="*/ 0 w 21600"/>
                <a:gd name="T5" fmla="*/ 0 h 422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82"/>
                <a:gd name="T11" fmla="*/ 21600 w 21600"/>
                <a:gd name="T12" fmla="*/ 42282 h 42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 bwMode="auto">
          <a:xfrm>
            <a:off x="4013888" y="1812056"/>
            <a:ext cx="4976702" cy="2642030"/>
          </a:xfrm>
          <a:custGeom>
            <a:avLst/>
            <a:gdLst>
              <a:gd name="connsiteX0" fmla="*/ 31898 w 5188689"/>
              <a:gd name="connsiteY0" fmla="*/ 0 h 2424223"/>
              <a:gd name="connsiteX1" fmla="*/ 5188689 w 5188689"/>
              <a:gd name="connsiteY1" fmla="*/ 1807535 h 2424223"/>
              <a:gd name="connsiteX2" fmla="*/ 5167424 w 5188689"/>
              <a:gd name="connsiteY2" fmla="*/ 2424223 h 2424223"/>
              <a:gd name="connsiteX3" fmla="*/ 0 w 5188689"/>
              <a:gd name="connsiteY3" fmla="*/ 2424223 h 2424223"/>
              <a:gd name="connsiteX4" fmla="*/ 31898 w 5188689"/>
              <a:gd name="connsiteY4" fmla="*/ 0 h 24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8689" h="2424223">
                <a:moveTo>
                  <a:pt x="31898" y="0"/>
                </a:moveTo>
                <a:lnTo>
                  <a:pt x="5188689" y="1807535"/>
                </a:lnTo>
                <a:lnTo>
                  <a:pt x="5167424" y="2424223"/>
                </a:lnTo>
                <a:lnTo>
                  <a:pt x="0" y="2424223"/>
                </a:lnTo>
                <a:lnTo>
                  <a:pt x="31898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t" anchorCtr="1"/>
          <a:lstStyle/>
          <a:p>
            <a:pPr algn="r" eaLnBrk="0" hangingPunct="0"/>
            <a:endParaRPr lang="en-US"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3801900" y="2438098"/>
            <a:ext cx="5188689" cy="2424223"/>
          </a:xfrm>
          <a:custGeom>
            <a:avLst/>
            <a:gdLst>
              <a:gd name="connsiteX0" fmla="*/ 31898 w 5188689"/>
              <a:gd name="connsiteY0" fmla="*/ 0 h 2424223"/>
              <a:gd name="connsiteX1" fmla="*/ 5188689 w 5188689"/>
              <a:gd name="connsiteY1" fmla="*/ 1807535 h 2424223"/>
              <a:gd name="connsiteX2" fmla="*/ 5167424 w 5188689"/>
              <a:gd name="connsiteY2" fmla="*/ 2424223 h 2424223"/>
              <a:gd name="connsiteX3" fmla="*/ 0 w 5188689"/>
              <a:gd name="connsiteY3" fmla="*/ 2424223 h 2424223"/>
              <a:gd name="connsiteX4" fmla="*/ 31898 w 5188689"/>
              <a:gd name="connsiteY4" fmla="*/ 0 h 24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8689" h="2424223">
                <a:moveTo>
                  <a:pt x="31898" y="0"/>
                </a:moveTo>
                <a:lnTo>
                  <a:pt x="5188689" y="1807535"/>
                </a:lnTo>
                <a:lnTo>
                  <a:pt x="5167424" y="2424223"/>
                </a:lnTo>
                <a:lnTo>
                  <a:pt x="0" y="2424223"/>
                </a:lnTo>
                <a:lnTo>
                  <a:pt x="31898" y="0"/>
                </a:lnTo>
                <a:close/>
              </a:path>
            </a:pathLst>
          </a:cu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t" anchorCtr="1"/>
          <a:lstStyle/>
          <a:p>
            <a:pPr algn="r" eaLnBrk="0" hangingPunct="0"/>
            <a:endParaRPr lang="en-US">
              <a:latin typeface="Arial" charset="0"/>
            </a:endParaRPr>
          </a:p>
        </p:txBody>
      </p:sp>
      <p:sp>
        <p:nvSpPr>
          <p:cNvPr id="922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Wireless access technologies</a:t>
            </a:r>
          </a:p>
        </p:txBody>
      </p:sp>
      <p:sp>
        <p:nvSpPr>
          <p:cNvPr id="92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Prof. Dr.-Ing. Jochen H. Schiller    www.jochenschiller.de    Mobile Communications</a:t>
            </a:r>
            <a:endParaRPr lang="en-US" smtClean="0"/>
          </a:p>
        </p:txBody>
      </p:sp>
      <p:sp>
        <p:nvSpPr>
          <p:cNvPr id="9219" name="Rectangle 36"/>
          <p:cNvSpPr>
            <a:spLocks noChangeArrowheads="1"/>
          </p:cNvSpPr>
          <p:nvPr/>
        </p:nvSpPr>
        <p:spPr bwMode="auto">
          <a:xfrm>
            <a:off x="2855640" y="1812106"/>
            <a:ext cx="1219200" cy="1295400"/>
          </a:xfrm>
          <a:prstGeom prst="rect">
            <a:avLst/>
          </a:prstGeom>
          <a:solidFill>
            <a:srgbClr val="BBFFBB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de-DE">
                <a:latin typeface="Arial" charset="0"/>
              </a:rPr>
              <a:t>DAB</a:t>
            </a:r>
            <a:endParaRPr lang="en-US">
              <a:latin typeface="Arial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5454377" y="4644206"/>
            <a:ext cx="3528020" cy="1066800"/>
          </a:xfrm>
          <a:prstGeom prst="rect">
            <a:avLst/>
          </a:prstGeom>
          <a:solidFill>
            <a:srgbClr val="DADAF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eaLnBrk="0" hangingPunct="0"/>
            <a:r>
              <a:rPr lang="en-GB" dirty="0" smtClean="0">
                <a:latin typeface="Arial" charset="0"/>
              </a:rPr>
              <a:t>802.11a/g/n/ac/</a:t>
            </a:r>
            <a:r>
              <a:rPr lang="en-GB" dirty="0" err="1" smtClean="0">
                <a:latin typeface="Arial" charset="0"/>
              </a:rPr>
              <a:t>ax</a:t>
            </a:r>
            <a:endParaRPr lang="en-GB" dirty="0">
              <a:latin typeface="Arial" charset="0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 rot="-5400000">
            <a:off x="680765" y="3759969"/>
            <a:ext cx="271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relative speed [km/h]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2169840" y="2358207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 dirty="0">
                <a:latin typeface="Arial" charset="0"/>
              </a:rPr>
              <a:t>250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2169840" y="3196407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100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2296840" y="3882207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50</a:t>
            </a: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2423840" y="464420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5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2423840" y="555860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0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2855640" y="6041207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10 kbit/s</a:t>
            </a:r>
          </a:p>
        </p:txBody>
      </p:sp>
      <p:sp>
        <p:nvSpPr>
          <p:cNvPr id="9229" name="Text Box 11"/>
          <p:cNvSpPr txBox="1">
            <a:spLocks noChangeArrowheads="1"/>
          </p:cNvSpPr>
          <p:nvPr/>
        </p:nvSpPr>
        <p:spPr bwMode="auto">
          <a:xfrm>
            <a:off x="4093890" y="6041207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2 Mbit/s</a:t>
            </a:r>
          </a:p>
        </p:txBody>
      </p:sp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5217840" y="6041207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20 Mbit/s</a:t>
            </a:r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8418240" y="6041206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 dirty="0" smtClean="0">
                <a:latin typeface="Arial" charset="0"/>
              </a:rPr>
              <a:t>&gt;1 </a:t>
            </a:r>
            <a:r>
              <a:rPr lang="en-GB" dirty="0" err="1" smtClean="0">
                <a:latin typeface="Arial" charset="0"/>
              </a:rPr>
              <a:t>Gbit</a:t>
            </a:r>
            <a:r>
              <a:rPr lang="en-GB" dirty="0" smtClean="0">
                <a:latin typeface="Arial" charset="0"/>
              </a:rPr>
              <a:t>/s</a:t>
            </a:r>
            <a:endParaRPr lang="en-GB" dirty="0">
              <a:latin typeface="Arial" charset="0"/>
            </a:endParaRPr>
          </a:p>
        </p:txBody>
      </p:sp>
      <p:sp>
        <p:nvSpPr>
          <p:cNvPr id="9232" name="Oval 14"/>
          <p:cNvSpPr>
            <a:spLocks noChangeArrowheads="1"/>
          </p:cNvSpPr>
          <p:nvPr/>
        </p:nvSpPr>
        <p:spPr bwMode="auto">
          <a:xfrm rot="3997178">
            <a:off x="2269059" y="3105126"/>
            <a:ext cx="3630613" cy="173037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en-GB">
              <a:latin typeface="Arial" charset="0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3389040" y="4644206"/>
            <a:ext cx="762000" cy="914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eaLnBrk="0" hangingPunct="0"/>
            <a:r>
              <a:rPr lang="en-GB">
                <a:latin typeface="Arial" charset="0"/>
              </a:rPr>
              <a:t>DECT</a:t>
            </a:r>
          </a:p>
        </p:txBody>
      </p:sp>
      <p:sp>
        <p:nvSpPr>
          <p:cNvPr id="9234" name="Text Box 16"/>
          <p:cNvSpPr txBox="1">
            <a:spLocks noChangeArrowheads="1"/>
          </p:cNvSpPr>
          <p:nvPr/>
        </p:nvSpPr>
        <p:spPr bwMode="auto">
          <a:xfrm>
            <a:off x="3654152" y="3547244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UMTS</a:t>
            </a: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2855640" y="2282006"/>
            <a:ext cx="533400" cy="3276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r>
              <a:rPr lang="en-GB">
                <a:latin typeface="Arial" charset="0"/>
              </a:rPr>
              <a:t>GSM, TETRA</a:t>
            </a:r>
          </a:p>
        </p:txBody>
      </p: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6673577" y="6139632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>
                <a:latin typeface="Arial" charset="0"/>
              </a:rPr>
              <a:t>bandwidth</a:t>
            </a:r>
          </a:p>
        </p:txBody>
      </p:sp>
      <p:sp>
        <p:nvSpPr>
          <p:cNvPr id="9237" name="Rectangle 26"/>
          <p:cNvSpPr>
            <a:spLocks noChangeArrowheads="1"/>
          </p:cNvSpPr>
          <p:nvPr/>
        </p:nvSpPr>
        <p:spPr bwMode="auto">
          <a:xfrm>
            <a:off x="4151041" y="4644206"/>
            <a:ext cx="1303337" cy="914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eaLnBrk="0" hangingPunct="0"/>
            <a:r>
              <a:rPr lang="en-GB" dirty="0">
                <a:latin typeface="Arial" charset="0"/>
              </a:rPr>
              <a:t>802.11b</a:t>
            </a:r>
          </a:p>
        </p:txBody>
      </p:sp>
      <p:sp>
        <p:nvSpPr>
          <p:cNvPr id="9238" name="Rectangle 27"/>
          <p:cNvSpPr>
            <a:spLocks noChangeArrowheads="1"/>
          </p:cNvSpPr>
          <p:nvPr/>
        </p:nvSpPr>
        <p:spPr bwMode="auto">
          <a:xfrm>
            <a:off x="3617640" y="5101406"/>
            <a:ext cx="10668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>
                <a:latin typeface="Arial" charset="0"/>
              </a:rPr>
              <a:t>Bluetooth</a:t>
            </a:r>
          </a:p>
        </p:txBody>
      </p:sp>
      <p:sp>
        <p:nvSpPr>
          <p:cNvPr id="9239" name="Rectangle 28"/>
          <p:cNvSpPr>
            <a:spLocks noChangeArrowheads="1"/>
          </p:cNvSpPr>
          <p:nvPr/>
        </p:nvSpPr>
        <p:spPr bwMode="auto">
          <a:xfrm>
            <a:off x="2855640" y="5558606"/>
            <a:ext cx="6134949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GB">
                <a:latin typeface="Arial" charset="0"/>
              </a:rPr>
              <a:t>Point-to-multipoint distribution systems</a:t>
            </a:r>
          </a:p>
        </p:txBody>
      </p:sp>
      <p:sp>
        <p:nvSpPr>
          <p:cNvPr id="9240" name="Line 29"/>
          <p:cNvSpPr>
            <a:spLocks noChangeShapeType="1"/>
          </p:cNvSpPr>
          <p:nvPr/>
        </p:nvSpPr>
        <p:spPr bwMode="auto">
          <a:xfrm flipV="1">
            <a:off x="2855640" y="1459682"/>
            <a:ext cx="0" cy="447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30"/>
          <p:cNvSpPr>
            <a:spLocks noChangeShapeType="1"/>
          </p:cNvSpPr>
          <p:nvPr/>
        </p:nvSpPr>
        <p:spPr bwMode="auto">
          <a:xfrm>
            <a:off x="2855640" y="5939606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Freeform 33"/>
          <p:cNvSpPr>
            <a:spLocks/>
          </p:cNvSpPr>
          <p:nvPr/>
        </p:nvSpPr>
        <p:spPr bwMode="auto">
          <a:xfrm>
            <a:off x="5367061" y="1346283"/>
            <a:ext cx="4248472" cy="1741156"/>
          </a:xfrm>
          <a:custGeom>
            <a:avLst/>
            <a:gdLst>
              <a:gd name="T0" fmla="*/ 0 w 3032"/>
              <a:gd name="T1" fmla="*/ 0 h 1959"/>
              <a:gd name="T2" fmla="*/ 1985963 w 3032"/>
              <a:gd name="T3" fmla="*/ 2374900 h 1959"/>
              <a:gd name="T4" fmla="*/ 4813300 w 3032"/>
              <a:gd name="T5" fmla="*/ 3109912 h 1959"/>
              <a:gd name="T6" fmla="*/ 0 60000 65536"/>
              <a:gd name="T7" fmla="*/ 0 60000 65536"/>
              <a:gd name="T8" fmla="*/ 0 60000 65536"/>
              <a:gd name="T9" fmla="*/ 0 w 3032"/>
              <a:gd name="T10" fmla="*/ 0 h 1959"/>
              <a:gd name="T11" fmla="*/ 3032 w 3032"/>
              <a:gd name="T12" fmla="*/ 1959 h 19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2" h="1959">
                <a:moveTo>
                  <a:pt x="0" y="0"/>
                </a:moveTo>
                <a:cubicBezTo>
                  <a:pt x="208" y="249"/>
                  <a:pt x="746" y="1170"/>
                  <a:pt x="1251" y="1496"/>
                </a:cubicBezTo>
                <a:cubicBezTo>
                  <a:pt x="1756" y="1822"/>
                  <a:pt x="2661" y="1863"/>
                  <a:pt x="3032" y="195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Text Box 35"/>
          <p:cNvSpPr txBox="1">
            <a:spLocks noChangeArrowheads="1"/>
          </p:cNvSpPr>
          <p:nvPr/>
        </p:nvSpPr>
        <p:spPr bwMode="auto">
          <a:xfrm>
            <a:off x="7319677" y="1818947"/>
            <a:ext cx="1697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0000"/>
                </a:solidFill>
                <a:latin typeface="Arial" charset="0"/>
              </a:rPr>
              <a:t>physical/ </a:t>
            </a:r>
          </a:p>
          <a:p>
            <a:pPr algn="l" eaLnBrk="0" hangingPunct="0"/>
            <a:r>
              <a:rPr lang="en-US" sz="1600" dirty="0">
                <a:solidFill>
                  <a:srgbClr val="FF0000"/>
                </a:solidFill>
                <a:latin typeface="Arial" charset="0"/>
              </a:rPr>
              <a:t>economic border</a:t>
            </a:r>
          </a:p>
        </p:txBody>
      </p:sp>
      <p:sp>
        <p:nvSpPr>
          <p:cNvPr id="9246" name="Rectangle 38"/>
          <p:cNvSpPr>
            <a:spLocks noChangeArrowheads="1"/>
          </p:cNvSpPr>
          <p:nvPr/>
        </p:nvSpPr>
        <p:spPr bwMode="auto">
          <a:xfrm>
            <a:off x="3392216" y="3569470"/>
            <a:ext cx="282575" cy="106838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r>
              <a:rPr lang="en-GB">
                <a:latin typeface="Arial" charset="0"/>
              </a:rPr>
              <a:t>EDGE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169840" y="1507863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 dirty="0" smtClean="0">
                <a:latin typeface="Arial" charset="0"/>
              </a:rPr>
              <a:t>500</a:t>
            </a:r>
            <a:endParaRPr lang="en-GB" dirty="0">
              <a:latin typeface="Arial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871891" y="3552128"/>
            <a:ext cx="590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 dirty="0" smtClean="0">
                <a:latin typeface="Arial" charset="0"/>
              </a:rPr>
              <a:t>LTE</a:t>
            </a:r>
            <a:endParaRPr lang="en-GB" dirty="0">
              <a:latin typeface="Arial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455533" y="2617801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 dirty="0" smtClean="0">
                <a:latin typeface="Arial" charset="0"/>
              </a:rPr>
              <a:t>5G</a:t>
            </a:r>
            <a:endParaRPr lang="en-GB" dirty="0"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8827613">
            <a:off x="5959813" y="1790060"/>
            <a:ext cx="1760197" cy="629636"/>
          </a:xfrm>
          <a:prstGeom prst="rightArrow">
            <a:avLst/>
          </a:prstGeom>
          <a:solidFill>
            <a:srgbClr val="FFA9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New radios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784747"/>
            <a:ext cx="6008757" cy="5697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5979" y="6328352"/>
            <a:ext cx="2326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n-lt"/>
              </a:rPr>
              <a:t>Source: GSMA Intelligence</a:t>
            </a:r>
            <a:endParaRPr lang="de-DE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3107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Software </a:t>
            </a:r>
            <a:r>
              <a:rPr lang="de-DE" dirty="0" err="1" smtClean="0"/>
              <a:t>Defined</a:t>
            </a:r>
            <a:r>
              <a:rPr lang="de-DE" dirty="0" smtClean="0"/>
              <a:t> Mobile Networking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437" y="1232355"/>
            <a:ext cx="3817348" cy="5249412"/>
          </a:xfrm>
        </p:spPr>
        <p:txBody>
          <a:bodyPr/>
          <a:lstStyle/>
          <a:p>
            <a:pPr lvl="1"/>
            <a:r>
              <a:rPr lang="en-US" dirty="0" smtClean="0"/>
              <a:t>Apply SDN to mobile networks</a:t>
            </a:r>
          </a:p>
          <a:p>
            <a:pPr lvl="2"/>
            <a:r>
              <a:rPr lang="en-US" dirty="0" smtClean="0"/>
              <a:t>Dynamic, efficient network configuration</a:t>
            </a:r>
          </a:p>
          <a:p>
            <a:pPr lvl="2"/>
            <a:r>
              <a:rPr lang="en-US" dirty="0" smtClean="0"/>
              <a:t>Improved performance</a:t>
            </a:r>
          </a:p>
          <a:p>
            <a:pPr lvl="2"/>
            <a:r>
              <a:rPr lang="en-US" dirty="0" smtClean="0"/>
              <a:t>Separation of data (forwarding) and control (“brain”) plane</a:t>
            </a:r>
          </a:p>
          <a:p>
            <a:pPr lvl="1"/>
            <a:r>
              <a:rPr lang="en-US" dirty="0" smtClean="0"/>
              <a:t>Can be complemented by NFV</a:t>
            </a:r>
          </a:p>
          <a:p>
            <a:pPr lvl="2"/>
            <a:r>
              <a:rPr lang="en-US" dirty="0" smtClean="0"/>
              <a:t>Network Function Virtualization</a:t>
            </a:r>
          </a:p>
          <a:p>
            <a:pPr lvl="2"/>
            <a:r>
              <a:rPr lang="en-US" dirty="0" smtClean="0"/>
              <a:t>Virtualized network functions (SW implementations of network functions)</a:t>
            </a:r>
          </a:p>
          <a:p>
            <a:pPr lvl="2"/>
            <a:r>
              <a:rPr lang="en-US" dirty="0" smtClean="0"/>
              <a:t>Services can be built by chaining VNFs</a:t>
            </a:r>
          </a:p>
          <a:p>
            <a:pPr lvl="2"/>
            <a:r>
              <a:rPr lang="en-US" dirty="0" smtClean="0"/>
              <a:t>SDN could orchestrate and manage NFV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0211" y="6348621"/>
            <a:ext cx="9999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Source: </a:t>
            </a:r>
            <a:r>
              <a:rPr lang="en-US" sz="1400" dirty="0" err="1" smtClean="0">
                <a:solidFill>
                  <a:srgbClr val="0070C0"/>
                </a:solidFill>
                <a:latin typeface="+mn-lt"/>
              </a:rPr>
              <a:t>Rost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et. Al, Mobile Network Architecture Evolution toward 5G, IEEE Communications Magazine, vol. 54, no. 5, 2016</a:t>
            </a:r>
            <a:endParaRPr lang="de-DE" sz="1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" t="1388" r="-411" b="2345"/>
          <a:stretch/>
        </p:blipFill>
        <p:spPr>
          <a:xfrm>
            <a:off x="4047281" y="1052735"/>
            <a:ext cx="7816722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4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 IMT-2020 – Applications for 5G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Dr.-Ing. Jochen H. Schiller    www.jochenschiller.de    Mobile Communications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57876" y="6379399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Source: ITU, M.2083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2504" y="5384669"/>
            <a:ext cx="100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URLL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440" y="544622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mMTC</a:t>
            </a:r>
            <a:endParaRPr lang="en-US" sz="2000" b="1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19" t="15040" r="5310" b="2788"/>
          <a:stretch/>
        </p:blipFill>
        <p:spPr>
          <a:xfrm>
            <a:off x="2363044" y="1345937"/>
            <a:ext cx="8208912" cy="5040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4399" y="122935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+mj-lt"/>
              </a:rPr>
              <a:t>eMBB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217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 Berlin 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 Berlin 16zu9" id="{6A0AA7C1-154F-415F-9E59-73336D9E052C}" vid="{314C15C1-1F9B-42D9-AFEB-D535BD0AE86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C01-Introduction</Template>
  <TotalTime>0</TotalTime>
  <Words>1872</Words>
  <Application>Microsoft Office PowerPoint</Application>
  <PresentationFormat>Widescreen</PresentationFormat>
  <Paragraphs>330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Chalkduster</vt:lpstr>
      <vt:lpstr>Times New Roman</vt:lpstr>
      <vt:lpstr>Verdana</vt:lpstr>
      <vt:lpstr>FU Berlin 16zu9</vt:lpstr>
      <vt:lpstr>Clip</vt:lpstr>
      <vt:lpstr>Mobile Communications Chapter 7 : Outlook</vt:lpstr>
      <vt:lpstr>Mobile and wireless services – Remember: Always Best Connected</vt:lpstr>
      <vt:lpstr>Wireless systems: overview of the (historical) development</vt:lpstr>
      <vt:lpstr>New: Convergence with new applications</vt:lpstr>
      <vt:lpstr>Overlay Networks - the global goal</vt:lpstr>
      <vt:lpstr>Wireless access technologies</vt:lpstr>
      <vt:lpstr>New applications</vt:lpstr>
      <vt:lpstr>Software Defined Mobile Networking</vt:lpstr>
      <vt:lpstr>ITU IMT-2020 – Applications for 5G</vt:lpstr>
      <vt:lpstr>ITU IMT-2020 – Performance Requirements</vt:lpstr>
      <vt:lpstr>ITU IMT-2020 – 3 main usage scenarios: eMBB, eMTC, URLL</vt:lpstr>
      <vt:lpstr>3GPP LTE standardization roadmap toward 5G</vt:lpstr>
      <vt:lpstr>Some new 5G features</vt:lpstr>
      <vt:lpstr>New RAN architecture for 5G (3GPP TR 38.912)</vt:lpstr>
      <vt:lpstr>LTE – New Radio co-existence (ETSI TR 138 912) </vt:lpstr>
      <vt:lpstr>5G gets real in many places 2017/2018</vt:lpstr>
      <vt:lpstr>5G Evolution continues</vt:lpstr>
      <vt:lpstr>Why needing more than 5G?</vt:lpstr>
      <vt:lpstr>Extreme requirements for specific scenarios</vt:lpstr>
      <vt:lpstr>6G – The next step for 2030 and beyond -  IMT-2030</vt:lpstr>
      <vt:lpstr>Roadmap through the generations</vt:lpstr>
      <vt:lpstr>LoRaWAN – a wireless technology for IoT I</vt:lpstr>
      <vt:lpstr>LoRaWAN – a wireless technology for IoT II</vt:lpstr>
      <vt:lpstr>Many more wireless networks for IoT are evolving – who will make it?</vt:lpstr>
      <vt:lpstr>…and what about security? Availability? </vt:lpstr>
      <vt:lpstr>Questions &amp; Tasks</vt:lpstr>
      <vt:lpstr>Thanks, take care – and have fun with Mobile Communications!</vt:lpstr>
    </vt:vector>
  </TitlesOfParts>
  <Company>FU Berlin, Germany</Company>
  <LinksUpToDate>false</LinksUpToDate>
  <SharedDoc>false</SharedDoc>
  <HyperlinkBase>www.jochenschiller.de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Communications</dc:title>
  <dc:subject>Chapter 11 - Outlook</dc:subject>
  <dc:creator>Jochen H. Schiller</dc:creator>
  <cp:keywords>4G, all IP, next generation</cp:keywords>
  <cp:lastModifiedBy>Schiller, Jochen</cp:lastModifiedBy>
  <cp:revision>161</cp:revision>
  <cp:lastPrinted>1999-03-21T16:29:19Z</cp:lastPrinted>
  <dcterms:created xsi:type="dcterms:W3CDTF">1997-11-03T15:44:45Z</dcterms:created>
  <dcterms:modified xsi:type="dcterms:W3CDTF">2020-06-29T19:34:05Z</dcterms:modified>
  <cp:category>lecture</cp:category>
</cp:coreProperties>
</file>