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4"/>
  </p:notesMasterIdLst>
  <p:handoutMasterIdLst>
    <p:handoutMasterId r:id="rId35"/>
  </p:handoutMasterIdLst>
  <p:sldIdLst>
    <p:sldId id="342" r:id="rId2"/>
    <p:sldId id="380" r:id="rId3"/>
    <p:sldId id="390" r:id="rId4"/>
    <p:sldId id="356" r:id="rId5"/>
    <p:sldId id="357" r:id="rId6"/>
    <p:sldId id="398" r:id="rId7"/>
    <p:sldId id="395" r:id="rId8"/>
    <p:sldId id="345" r:id="rId9"/>
    <p:sldId id="387" r:id="rId10"/>
    <p:sldId id="348" r:id="rId11"/>
    <p:sldId id="344" r:id="rId12"/>
    <p:sldId id="391" r:id="rId13"/>
    <p:sldId id="392" r:id="rId14"/>
    <p:sldId id="347" r:id="rId15"/>
    <p:sldId id="352" r:id="rId16"/>
    <p:sldId id="343" r:id="rId17"/>
    <p:sldId id="351" r:id="rId18"/>
    <p:sldId id="399" r:id="rId19"/>
    <p:sldId id="396" r:id="rId20"/>
    <p:sldId id="385" r:id="rId21"/>
    <p:sldId id="386" r:id="rId22"/>
    <p:sldId id="364" r:id="rId23"/>
    <p:sldId id="365" r:id="rId24"/>
    <p:sldId id="366" r:id="rId25"/>
    <p:sldId id="367" r:id="rId26"/>
    <p:sldId id="400" r:id="rId27"/>
    <p:sldId id="368" r:id="rId28"/>
    <p:sldId id="393" r:id="rId29"/>
    <p:sldId id="394" r:id="rId30"/>
    <p:sldId id="369" r:id="rId31"/>
    <p:sldId id="370" r:id="rId32"/>
    <p:sldId id="397" r:id="rId33"/>
  </p:sldIdLst>
  <p:sldSz cx="12192000" cy="6858000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4FF"/>
    <a:srgbClr val="0099FF"/>
    <a:srgbClr val="33CCFF"/>
    <a:srgbClr val="003366"/>
    <a:srgbClr val="FF0000"/>
    <a:srgbClr val="97DCFF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1" autoAdjust="0"/>
    <p:restoredTop sz="95055" autoAdjust="0"/>
  </p:normalViewPr>
  <p:slideViewPr>
    <p:cSldViewPr snapToObjects="1">
      <p:cViewPr varScale="1">
        <p:scale>
          <a:sx n="121" d="100"/>
          <a:sy n="121" d="100"/>
        </p:scale>
        <p:origin x="27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napToObjects="1">
      <p:cViewPr varScale="1">
        <p:scale>
          <a:sx n="75" d="100"/>
          <a:sy n="75" d="100"/>
        </p:scale>
        <p:origin x="-2118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CDFD1556-60D5-4738-B78C-D3B2737D68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34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EA98E41E-978D-4545-BD47-B72591311F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88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FCA72-6A75-4C9D-A8DD-05B3362D6B0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28663"/>
            <a:ext cx="6919913" cy="38925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0925"/>
            <a:ext cx="5181600" cy="4621213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209842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0DDB-A488-4442-805B-E06A1B5C0F2D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23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1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90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88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03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83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8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01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06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56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</p:spPr>
        <p:txBody>
          <a:bodyPr lIns="360000"/>
          <a:lstStyle>
            <a:lvl1pPr>
              <a:defRPr sz="1125" b="1" smtClean="0">
                <a:solidFill>
                  <a:srgbClr val="0066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5"/>
            <a:ext cx="86360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700" smtClean="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8" y="295280"/>
            <a:ext cx="5761567" cy="19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0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0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70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70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00" b="1" dirty="0" smtClean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800" b="1" dirty="0" smtClean="0">
                <a:solidFill>
                  <a:srgbClr val="5F5F5F"/>
                </a:solidFill>
              </a:rPr>
              <a:t>2.</a:t>
            </a:r>
            <a:fld id="{53965218-A59B-4292-9C98-79B58A46A890}" type="slidenum">
              <a:rPr lang="de-DE" sz="8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8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243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9" y="838200"/>
            <a:ext cx="2880783" cy="5478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8" y="838200"/>
            <a:ext cx="8439151" cy="5478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82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6" y="981075"/>
            <a:ext cx="11713633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9186" y="3730625"/>
            <a:ext cx="11713633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6464"/>
      </p:ext>
    </p:extLst>
  </p:cSld>
  <p:clrMapOvr>
    <a:masterClrMapping/>
  </p:clrMapOvr>
  <p:transition advClick="0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981075"/>
            <a:ext cx="5755217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5600"/>
      </p:ext>
    </p:extLst>
  </p:cSld>
  <p:clrMapOvr>
    <a:masterClrMapping/>
  </p:clrMapOvr>
  <p:transition advClick="0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02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09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8" y="1808163"/>
            <a:ext cx="5659967" cy="4508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100" smtClean="0"/>
            </a:lvl1pPr>
            <a:lvl2pPr>
              <a:defRPr lang="en-US" sz="1800" smtClean="0"/>
            </a:lvl2pPr>
            <a:lvl3pPr>
              <a:defRPr lang="en-US" sz="1500" smtClean="0"/>
            </a:lvl3pPr>
            <a:lvl4pPr>
              <a:defRPr lang="en-US" sz="1350" smtClean="0"/>
            </a:lvl4pPr>
            <a:lvl5pPr>
              <a:defRPr lang="de-DE" sz="1350"/>
            </a:lvl5pPr>
          </a:lstStyle>
          <a:p>
            <a:pPr lvl="0">
              <a:spcBef>
                <a:spcPts val="375"/>
              </a:spcBef>
            </a:pPr>
            <a:r>
              <a:rPr lang="en-US" smtClean="0"/>
              <a:t>Click to edit Master text styles</a:t>
            </a:r>
          </a:p>
          <a:p>
            <a:pPr marL="266700" lvl="1" indent="-132160">
              <a:spcBef>
                <a:spcPts val="375"/>
              </a:spcBef>
            </a:pPr>
            <a:r>
              <a:rPr lang="en-US" smtClean="0"/>
              <a:t>Second level</a:t>
            </a:r>
          </a:p>
          <a:p>
            <a:pPr marL="542925" lvl="2" indent="-141685">
              <a:spcBef>
                <a:spcPts val="375"/>
              </a:spcBef>
            </a:pPr>
            <a:r>
              <a:rPr lang="en-US" smtClean="0"/>
              <a:t>Third level</a:t>
            </a:r>
          </a:p>
          <a:p>
            <a:pPr marL="809625" lvl="3" indent="-132160">
              <a:spcBef>
                <a:spcPts val="375"/>
              </a:spcBef>
            </a:pPr>
            <a:r>
              <a:rPr lang="en-US" smtClean="0"/>
              <a:t>Fourth level</a:t>
            </a:r>
          </a:p>
          <a:p>
            <a:pPr marL="1076325" lvl="4" indent="-132160">
              <a:spcBef>
                <a:spcPts val="375"/>
              </a:spcBef>
            </a:pPr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5" y="1808163"/>
            <a:ext cx="5659967" cy="4508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100" smtClean="0"/>
            </a:lvl1pPr>
            <a:lvl2pPr>
              <a:defRPr lang="en-US" sz="1800" smtClean="0"/>
            </a:lvl2pPr>
            <a:lvl3pPr>
              <a:defRPr lang="en-US" sz="1500" smtClean="0"/>
            </a:lvl3pPr>
            <a:lvl4pPr>
              <a:defRPr lang="en-US" sz="1350" smtClean="0"/>
            </a:lvl4pPr>
            <a:lvl5pPr>
              <a:defRPr lang="de-DE" sz="1350"/>
            </a:lvl5pPr>
          </a:lstStyle>
          <a:p>
            <a:pPr lvl="0">
              <a:spcBef>
                <a:spcPts val="375"/>
              </a:spcBef>
            </a:pPr>
            <a:r>
              <a:rPr lang="en-US" smtClean="0"/>
              <a:t>Click to edit Master text styles</a:t>
            </a:r>
          </a:p>
          <a:p>
            <a:pPr marL="266700" lvl="1" indent="-132160">
              <a:spcBef>
                <a:spcPts val="375"/>
              </a:spcBef>
            </a:pPr>
            <a:r>
              <a:rPr lang="en-US" smtClean="0"/>
              <a:t>Second level</a:t>
            </a:r>
          </a:p>
          <a:p>
            <a:pPr marL="542925" lvl="2" indent="-141685">
              <a:spcBef>
                <a:spcPts val="375"/>
              </a:spcBef>
            </a:pPr>
            <a:r>
              <a:rPr lang="en-US" smtClean="0"/>
              <a:t>Third level</a:t>
            </a:r>
          </a:p>
          <a:p>
            <a:pPr marL="809625" lvl="3" indent="-132160">
              <a:spcBef>
                <a:spcPts val="375"/>
              </a:spcBef>
            </a:pPr>
            <a:r>
              <a:rPr lang="en-US" smtClean="0"/>
              <a:t>Fourth level</a:t>
            </a:r>
          </a:p>
          <a:p>
            <a:pPr marL="1076325" lvl="4" indent="-132160">
              <a:spcBef>
                <a:spcPts val="375"/>
              </a:spcBef>
            </a:pPr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942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42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49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21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81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67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800" b="1" dirty="0" smtClean="0">
                <a:solidFill>
                  <a:srgbClr val="5F5F5F"/>
                </a:solidFill>
              </a:rPr>
              <a:t>2.</a:t>
            </a:r>
            <a:fld id="{53965218-A59B-4292-9C98-79B58A46A890}" type="slidenum">
              <a:rPr lang="de-DE" sz="8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80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2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de-DE" sz="2250" b="1" smtClean="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5pPr>
      <a:lvl6pPr marL="2571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6pPr>
      <a:lvl7pPr marL="514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7pPr>
      <a:lvl8pPr marL="7715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8pPr>
      <a:lvl9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defRPr lang="de-DE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00025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407194" indent="-106264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6072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8072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0644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32159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157876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18359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an7.org/linux/man-pages/man2/syscalls.2.html" TargetMode="External"/><Relationship Id="rId3" Type="http://schemas.openxmlformats.org/officeDocument/2006/relationships/hyperlink" Target="file:///\\localhost\usr\src\linux\arch\i386\kernel\process.c" TargetMode="External"/><Relationship Id="rId7" Type="http://schemas.openxmlformats.org/officeDocument/2006/relationships/hyperlink" Target="file:///\\localhost\usr\src\linux\fs\open.c" TargetMode="External"/><Relationship Id="rId2" Type="http://schemas.openxmlformats.org/officeDocument/2006/relationships/hyperlink" Target="file:///\\localhost\usr\src\linux\kernel\exit.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s.up.ac.za/programming/asm/derick_tut/syscalls.html#size_t" TargetMode="External"/><Relationship Id="rId5" Type="http://schemas.openxmlformats.org/officeDocument/2006/relationships/hyperlink" Target="file:///\\localhost\usr\src\linux\fs\read_write.c" TargetMode="External"/><Relationship Id="rId4" Type="http://schemas.openxmlformats.org/officeDocument/2006/relationships/hyperlink" Target="http://docs.cs.up.ac.za/programming/asm/derick_tut/syscalls.html#pt_reg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opengroup.org/onlinepubs/969991979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75"/>
              </a:spcBef>
            </a:pPr>
            <a:r>
              <a:rPr lang="de-DE" sz="1600" dirty="0"/>
              <a:t>Prof. Dr.-Ing. Jochen Schiller</a:t>
            </a:r>
          </a:p>
          <a:p>
            <a:pPr>
              <a:spcBef>
                <a:spcPts val="375"/>
              </a:spcBef>
            </a:pPr>
            <a:r>
              <a:rPr lang="de-DE" sz="1600" dirty="0"/>
              <a:t>Computer Systems &amp; </a:t>
            </a:r>
            <a:r>
              <a:rPr lang="de-DE" sz="1600" dirty="0" err="1"/>
              <a:t>Telematics</a:t>
            </a:r>
            <a:endParaRPr lang="de-DE" sz="1600" dirty="0"/>
          </a:p>
          <a:p>
            <a:pPr>
              <a:spcBef>
                <a:spcPts val="375"/>
              </a:spcBef>
            </a:pPr>
            <a:r>
              <a:rPr lang="de-DE" sz="1600" dirty="0"/>
              <a:t>Freie Universität Berlin, </a:t>
            </a:r>
            <a:r>
              <a:rPr lang="de-DE" sz="1600" dirty="0" smtClean="0"/>
              <a:t>Germany</a:t>
            </a:r>
            <a:endParaRPr lang="de-DE" sz="1600" dirty="0"/>
          </a:p>
        </p:txBody>
      </p:sp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 III: </a:t>
            </a:r>
            <a:r>
              <a:rPr lang="en-US" noProof="0" dirty="0" smtClean="0"/>
              <a:t>Operating Systems &amp; Computer Networks </a:t>
            </a:r>
            <a:br>
              <a:rPr lang="en-US" noProof="0" dirty="0" smtClean="0"/>
            </a:br>
            <a:r>
              <a:rPr lang="en-US" b="0" noProof="0" dirty="0" smtClean="0"/>
              <a:t>Subsystems, Interrupts, and System Calls</a:t>
            </a:r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dirty="0" smtClean="0"/>
          </a:p>
        </p:txBody>
      </p:sp>
      <p:pic>
        <p:nvPicPr>
          <p:cNvPr id="4101" name="Picture 77"/>
          <p:cNvPicPr>
            <a:picLocks noChangeAspect="1" noChangeArrowheads="1"/>
          </p:cNvPicPr>
          <p:nvPr/>
        </p:nvPicPr>
        <p:blipFill>
          <a:blip r:embed="rId3" cstate="print"/>
          <a:srcRect b="11104"/>
          <a:stretch>
            <a:fillRect/>
          </a:stretch>
        </p:blipFill>
        <p:spPr bwMode="auto">
          <a:xfrm>
            <a:off x="7320136" y="3429000"/>
            <a:ext cx="4176265" cy="287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Interrupt Service Routines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Interrupt handling is performed by the operating system (device drivers) in </a:t>
            </a:r>
            <a:r>
              <a:rPr lang="en-US" b="1" dirty="0" smtClean="0"/>
              <a:t>interrupt service routines</a:t>
            </a:r>
            <a:r>
              <a:rPr lang="en-US" dirty="0" smtClean="0"/>
              <a:t> (ISRs).</a:t>
            </a:r>
          </a:p>
          <a:p>
            <a:endParaRPr lang="en-US" dirty="0" smtClean="0"/>
          </a:p>
          <a:p>
            <a:r>
              <a:rPr lang="en-US" dirty="0" smtClean="0"/>
              <a:t>Interrupts temporarily discontinue the currently executing application.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410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6" name="Picture 5" descr="interru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7526" y="243408"/>
            <a:ext cx="4705059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Interrupt Vector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2000" b="1" dirty="0"/>
              <a:t>Interrupt vector table </a:t>
            </a:r>
            <a:r>
              <a:rPr lang="en-US" sz="2000" dirty="0"/>
              <a:t>maps interrupts to service routines that handle them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2000" dirty="0"/>
              <a:t>Table has one entry for each interrupt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2000" dirty="0"/>
              <a:t>Each entry contains the address of the ISR</a:t>
            </a:r>
            <a:br>
              <a:rPr lang="en-US" sz="2000" dirty="0"/>
            </a:br>
            <a:r>
              <a:rPr lang="en-US" sz="2000" dirty="0"/>
              <a:t>(interrupt vector)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US" sz="2000" dirty="0"/>
              <a:t>Table resides in main memory at a constant </a:t>
            </a:r>
            <a:r>
              <a:rPr lang="en-US" sz="2000" dirty="0" smtClean="0"/>
              <a:t>address (</a:t>
            </a:r>
            <a:r>
              <a:rPr lang="en-US" sz="2000" dirty="0"/>
              <a:t>interrupt base address)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US" sz="2000" dirty="0"/>
              <a:t>Interrupt number provides index into the table</a:t>
            </a:r>
          </a:p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  <a:defRPr/>
            </a:pPr>
            <a:endParaRPr lang="en-US" sz="2000" dirty="0"/>
          </a:p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38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7608889" y="981076"/>
            <a:ext cx="2879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endParaRPr lang="en-US"/>
          </a:p>
        </p:txBody>
      </p:sp>
      <p:pic>
        <p:nvPicPr>
          <p:cNvPr id="15" name="Picture 14" descr="InterruptVectorTable.gif"/>
          <p:cNvPicPr>
            <a:picLocks noChangeAspect="1"/>
          </p:cNvPicPr>
          <p:nvPr/>
        </p:nvPicPr>
        <p:blipFill rotWithShape="1">
          <a:blip r:embed="rId3" cstate="print"/>
          <a:srcRect l="13215" t="27554" r="41276" b="21502"/>
          <a:stretch/>
        </p:blipFill>
        <p:spPr>
          <a:xfrm>
            <a:off x="6820647" y="2166471"/>
            <a:ext cx="3735294" cy="28687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Interrupts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7" name="Bild 6" descr="f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27414" r="7002" b="26652"/>
          <a:stretch/>
        </p:blipFill>
        <p:spPr>
          <a:xfrm>
            <a:off x="2331868" y="1880049"/>
            <a:ext cx="7528264" cy="31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3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Interrupts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pic>
        <p:nvPicPr>
          <p:cNvPr id="5" name="Bild 4" descr="f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4159" r="6297" b="22232"/>
          <a:stretch/>
        </p:blipFill>
        <p:spPr>
          <a:xfrm>
            <a:off x="2331868" y="1654443"/>
            <a:ext cx="7528264" cy="36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4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Detecting Interrupts</a:t>
            </a:r>
          </a:p>
        </p:txBody>
      </p:sp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8" name="Picture 7" descr="interru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648" y="1159374"/>
            <a:ext cx="7484776" cy="529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Steps of Interrupt Handling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Handling of an I/O event</a:t>
            </a:r>
          </a:p>
          <a:p>
            <a:endParaRPr lang="de-DE" dirty="0"/>
          </a:p>
        </p:txBody>
      </p:sp>
      <p:sp>
        <p:nvSpPr>
          <p:cNvPr id="1945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9" name="Picture 8" descr="I-O-Interru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592" y="1161336"/>
            <a:ext cx="7713510" cy="529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Types of Interrupts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Hardware interrupts (asynchronous)</a:t>
            </a:r>
          </a:p>
          <a:p>
            <a:pPr lvl="1" eaLnBrk="1" hangingPunct="1"/>
            <a:r>
              <a:rPr lang="en-US" noProof="0" dirty="0" smtClean="0"/>
              <a:t>Triggered by hardware devices, e.g.,</a:t>
            </a:r>
          </a:p>
          <a:p>
            <a:pPr lvl="2" eaLnBrk="1" hangingPunct="1"/>
            <a:r>
              <a:rPr lang="en-US" noProof="0" dirty="0" smtClean="0"/>
              <a:t>Timer</a:t>
            </a:r>
          </a:p>
          <a:p>
            <a:pPr lvl="2" eaLnBrk="1" hangingPunct="1"/>
            <a:r>
              <a:rPr lang="en-US" noProof="0" dirty="0" smtClean="0"/>
              <a:t>I/O device</a:t>
            </a:r>
          </a:p>
          <a:p>
            <a:pPr lvl="2" eaLnBrk="1" hangingPunct="1"/>
            <a:r>
              <a:rPr lang="en-US" noProof="0" dirty="0" smtClean="0"/>
              <a:t>Printer</a:t>
            </a:r>
          </a:p>
          <a:p>
            <a:pPr lvl="2"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Software interrupts (synchronous)</a:t>
            </a:r>
          </a:p>
          <a:p>
            <a:pPr lvl="1" eaLnBrk="1" hangingPunct="1"/>
            <a:r>
              <a:rPr lang="en-US" noProof="0" dirty="0" smtClean="0"/>
              <a:t>Triggered within a processor by executing an instruction</a:t>
            </a:r>
          </a:p>
          <a:p>
            <a:pPr lvl="1" eaLnBrk="1" hangingPunct="1"/>
            <a:r>
              <a:rPr lang="en-US" noProof="0" dirty="0" smtClean="0"/>
              <a:t>Often used to implement system calls</a:t>
            </a:r>
          </a:p>
          <a:p>
            <a:pPr lvl="1"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Exceptions, e.g.,</a:t>
            </a:r>
          </a:p>
          <a:p>
            <a:pPr lvl="1" eaLnBrk="1" hangingPunct="1"/>
            <a:r>
              <a:rPr lang="en-US" noProof="0" dirty="0" smtClean="0"/>
              <a:t>Arithmetic overflow, division by zero</a:t>
            </a:r>
          </a:p>
          <a:p>
            <a:pPr lvl="1" eaLnBrk="1" hangingPunct="1"/>
            <a:r>
              <a:rPr lang="en-US" noProof="0" dirty="0" smtClean="0"/>
              <a:t>Illegal instruction</a:t>
            </a:r>
          </a:p>
          <a:p>
            <a:pPr lvl="1" eaLnBrk="1" hangingPunct="1"/>
            <a:r>
              <a:rPr lang="en-US" noProof="0" dirty="0" smtClean="0"/>
              <a:t>Illegal memory access</a:t>
            </a:r>
          </a:p>
          <a:p>
            <a:pPr lvl="1" eaLnBrk="1" hangingPunct="1"/>
            <a:endParaRPr lang="en-US" noProof="0" dirty="0" smtClean="0"/>
          </a:p>
        </p:txBody>
      </p:sp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Multiple Interrupts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dirty="0"/>
              <a:t>Sequential</a:t>
            </a:r>
            <a:r>
              <a:rPr lang="en-US" sz="2000" dirty="0"/>
              <a:t> interrupt processing: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/>
          </a:p>
          <a:p>
            <a:pPr eaLnBrk="1" hangingPunct="1">
              <a:buNone/>
            </a:pPr>
            <a:endParaRPr lang="en-US" sz="2000" dirty="0"/>
          </a:p>
          <a:p>
            <a:pPr eaLnBrk="1" hangingPunct="1"/>
            <a:r>
              <a:rPr lang="en-US" sz="2000" dirty="0"/>
              <a:t>Delay of interrupt handling </a:t>
            </a:r>
            <a:r>
              <a:rPr lang="en-US" sz="2000" b="1" dirty="0"/>
              <a:t>unpredictable</a:t>
            </a:r>
            <a:r>
              <a:rPr lang="en-US" sz="2000" dirty="0"/>
              <a:t> under load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b="1" dirty="0"/>
              <a:t>Nested</a:t>
            </a:r>
            <a:r>
              <a:rPr lang="en-US" sz="2000" dirty="0"/>
              <a:t> interrupt </a:t>
            </a:r>
            <a:r>
              <a:rPr lang="en-US" sz="2000" dirty="0" smtClean="0"/>
              <a:t>processing</a:t>
            </a:r>
            <a:r>
              <a:rPr lang="en-US" sz="2000" dirty="0"/>
              <a:t>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>
              <a:buNone/>
            </a:pPr>
            <a:endParaRPr lang="en-US" sz="2000" dirty="0"/>
          </a:p>
          <a:p>
            <a:pPr eaLnBrk="1" hangingPunct="1"/>
            <a:r>
              <a:rPr lang="en-US" sz="2000" dirty="0"/>
              <a:t>Delay depends on interrupt priority level</a:t>
            </a:r>
          </a:p>
          <a:p>
            <a:pPr eaLnBrk="1" hangingPunct="1"/>
            <a:r>
              <a:rPr lang="en-US" sz="2000" dirty="0"/>
              <a:t>Highest priority guarantees </a:t>
            </a:r>
            <a:r>
              <a:rPr lang="en-US" sz="2000" b="1" dirty="0"/>
              <a:t>constant </a:t>
            </a:r>
            <a:r>
              <a:rPr lang="en-US" sz="2000" dirty="0"/>
              <a:t>delay</a:t>
            </a:r>
          </a:p>
          <a:p>
            <a:pPr eaLnBrk="1" hangingPunct="1"/>
            <a:r>
              <a:rPr lang="en-US" sz="2000" dirty="0"/>
              <a:t>Required for real-time applications</a:t>
            </a:r>
          </a:p>
        </p:txBody>
      </p:sp>
      <p:sp>
        <p:nvSpPr>
          <p:cNvPr id="2355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14" name="Picture 13" descr="MultipleInterrupts-Nes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032" y="2357710"/>
            <a:ext cx="3992880" cy="2739390"/>
          </a:xfrm>
          <a:prstGeom prst="rect">
            <a:avLst/>
          </a:prstGeom>
        </p:spPr>
      </p:pic>
      <p:pic>
        <p:nvPicPr>
          <p:cNvPr id="15" name="Picture 14" descr="MultipleInterrupts-Sequenti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4" y="2361100"/>
            <a:ext cx="3987927" cy="273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Go back to Computer Architecture if you want to learn more about interrupts!</a:t>
            </a:r>
          </a:p>
          <a:p>
            <a:pPr lvl="2"/>
            <a:r>
              <a:rPr lang="en-US" dirty="0" smtClean="0"/>
              <a:t>Remember the issues with pipelining, branch prediction etc.</a:t>
            </a:r>
            <a:endParaRPr lang="en-US" noProof="0" dirty="0" smtClean="0"/>
          </a:p>
          <a:p>
            <a:pPr lvl="1"/>
            <a:r>
              <a:rPr lang="en-US" noProof="0" dirty="0" smtClean="0"/>
              <a:t>Polling seems to be a bad idea – come up with scenarios where polling could make sense!</a:t>
            </a:r>
          </a:p>
          <a:p>
            <a:pPr lvl="1"/>
            <a:r>
              <a:rPr lang="en-US" noProof="0" dirty="0" smtClean="0"/>
              <a:t>What should be considered when programming an ISR?</a:t>
            </a:r>
          </a:p>
          <a:p>
            <a:pPr lvl="2"/>
            <a:r>
              <a:rPr lang="en-US" dirty="0" smtClean="0"/>
              <a:t>Think of timing and registers</a:t>
            </a:r>
          </a:p>
          <a:p>
            <a:pPr lvl="1"/>
            <a:r>
              <a:rPr lang="en-US" noProof="0" dirty="0" smtClean="0"/>
              <a:t>Figure out the interrupts (type, frequency, priority etc.) on your system – are interrupts frequent?</a:t>
            </a:r>
          </a:p>
          <a:p>
            <a:pPr lvl="1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67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</a:t>
            </a:r>
            <a:r>
              <a:rPr lang="en-US" b="1" noProof="0" dirty="0" smtClean="0"/>
              <a:t>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378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Subsystems</a:t>
            </a:r>
            <a:r>
              <a:rPr lang="en-US" noProof="0" dirty="0" smtClean="0"/>
              <a:t>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System Calls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applications access system services by calling </a:t>
            </a:r>
            <a:r>
              <a:rPr lang="en-US" b="1" dirty="0" smtClean="0"/>
              <a:t>system calls </a:t>
            </a:r>
            <a:r>
              <a:rPr lang="en-US" dirty="0" smtClean="0"/>
              <a:t>that are part of the </a:t>
            </a:r>
            <a:r>
              <a:rPr lang="en-US" b="1" dirty="0" smtClean="0"/>
              <a:t>system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Typical modes of execution:</a:t>
            </a:r>
          </a:p>
          <a:p>
            <a:pPr lvl="1"/>
            <a:r>
              <a:rPr lang="en-US" dirty="0" smtClean="0"/>
              <a:t>User mode (ring 3):</a:t>
            </a:r>
          </a:p>
          <a:p>
            <a:pPr lvl="2"/>
            <a:r>
              <a:rPr lang="en-US" dirty="0" smtClean="0"/>
              <a:t>Typical mode for user processes</a:t>
            </a:r>
          </a:p>
          <a:p>
            <a:pPr lvl="2"/>
            <a:r>
              <a:rPr lang="en-US" dirty="0" smtClean="0"/>
              <a:t>Limited access to hardware features</a:t>
            </a:r>
          </a:p>
          <a:p>
            <a:pPr lvl="2"/>
            <a:r>
              <a:rPr lang="en-US" dirty="0" smtClean="0"/>
              <a:t>May request privileged services via system calls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Kernel/privileged/system/control mode (ring 0):</a:t>
            </a:r>
          </a:p>
          <a:p>
            <a:pPr lvl="2"/>
            <a:r>
              <a:rPr lang="en-US" dirty="0" smtClean="0"/>
              <a:t>Typical mode for kernel of operating system</a:t>
            </a:r>
          </a:p>
          <a:p>
            <a:pPr lvl="2"/>
            <a:r>
              <a:rPr lang="en-US" dirty="0" smtClean="0"/>
              <a:t>Full access to hardware features</a:t>
            </a:r>
          </a:p>
          <a:p>
            <a:pPr lvl="2"/>
            <a:r>
              <a:rPr lang="en-US" dirty="0" smtClean="0"/>
              <a:t>Memory access beyond own address space</a:t>
            </a:r>
          </a:p>
          <a:p>
            <a:pPr lvl="2"/>
            <a:r>
              <a:rPr lang="en-US" dirty="0" smtClean="0"/>
              <a:t>Required for implementation of device drivers (low-level), scheduling, virtual memory</a:t>
            </a:r>
          </a:p>
          <a:p>
            <a:endParaRPr lang="en-US" dirty="0" smtClean="0"/>
          </a:p>
          <a:p>
            <a:r>
              <a:rPr lang="en-US" dirty="0" smtClean="0"/>
              <a:t>Handling a user request within the kernel implies switching from user to kernel mode.</a:t>
            </a:r>
            <a:endParaRPr lang="en-US" dirty="0"/>
          </a:p>
        </p:txBody>
      </p:sp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215546" y="1988841"/>
            <a:ext cx="2344950" cy="234055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 sz="800"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474632" y="2276873"/>
            <a:ext cx="1833364" cy="1796356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 sz="800"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735914" y="2564905"/>
            <a:ext cx="1322877" cy="118187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 sz="800"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12634" y="2851436"/>
            <a:ext cx="632646" cy="59673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endParaRPr lang="en-US" sz="800">
              <a:latin typeface="+mn-lt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133326" y="3043861"/>
            <a:ext cx="526955" cy="2000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800" b="1" dirty="0">
                <a:latin typeface="+mn-lt"/>
              </a:rPr>
              <a:t>Ring 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33326" y="3551054"/>
            <a:ext cx="526955" cy="2000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800" b="1">
                <a:latin typeface="+mn-lt"/>
              </a:rPr>
              <a:t>Ring 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133326" y="3849662"/>
            <a:ext cx="526955" cy="20005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800" b="1">
                <a:latin typeface="+mn-lt"/>
              </a:rPr>
              <a:t>Ring 2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133326" y="4139485"/>
            <a:ext cx="526955" cy="2154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>
                <a:latin typeface="+mn-lt"/>
              </a:rPr>
              <a:t>Ring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Context / Mode / Process Switch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“Context switch” may refer to:</a:t>
            </a:r>
          </a:p>
          <a:p>
            <a:endParaRPr lang="en-US" dirty="0" smtClean="0"/>
          </a:p>
          <a:p>
            <a:r>
              <a:rPr lang="en-US" dirty="0" smtClean="0"/>
              <a:t>Mode switch between user and kernel mode </a:t>
            </a:r>
          </a:p>
          <a:p>
            <a:pPr lvl="1"/>
            <a:r>
              <a:rPr lang="en-US" dirty="0" smtClean="0"/>
              <a:t>Short interruption of current process (e.g. while handling system call)</a:t>
            </a:r>
          </a:p>
          <a:p>
            <a:pPr lvl="1"/>
            <a:r>
              <a:rPr lang="en-US" dirty="0" smtClean="0"/>
              <a:t>No modification of process state required</a:t>
            </a:r>
          </a:p>
          <a:p>
            <a:endParaRPr lang="en-US" dirty="0" smtClean="0"/>
          </a:p>
          <a:p>
            <a:r>
              <a:rPr lang="en-US" dirty="0" smtClean="0"/>
              <a:t>Process switch between different (user) processes</a:t>
            </a:r>
          </a:p>
          <a:p>
            <a:pPr lvl="1"/>
            <a:r>
              <a:rPr lang="en-US" i="1" dirty="0" smtClean="0"/>
              <a:t>May</a:t>
            </a:r>
            <a:r>
              <a:rPr lang="en-US" dirty="0" smtClean="0"/>
              <a:t> occur (depending on scheduler) when flow of control moves from user process to operating system:</a:t>
            </a:r>
          </a:p>
          <a:p>
            <a:pPr lvl="2"/>
            <a:r>
              <a:rPr lang="en-US" dirty="0" smtClean="0"/>
              <a:t>Interrupt: Response to external asynchronous event</a:t>
            </a:r>
          </a:p>
          <a:p>
            <a:pPr lvl="3"/>
            <a:r>
              <a:rPr lang="en-US" dirty="0" smtClean="0"/>
              <a:t>Timer interrupt: periodic process switch</a:t>
            </a:r>
          </a:p>
          <a:p>
            <a:pPr lvl="3"/>
            <a:r>
              <a:rPr lang="en-US" dirty="0" smtClean="0"/>
              <a:t>I/O interrupt: possibly event a process is waiting for</a:t>
            </a:r>
          </a:p>
          <a:p>
            <a:pPr lvl="3"/>
            <a:r>
              <a:rPr lang="en-US" dirty="0" smtClean="0"/>
              <a:t>Memory fault: Loading of a swapped memory segment with interleaved execution of another process</a:t>
            </a:r>
          </a:p>
          <a:p>
            <a:pPr lvl="2"/>
            <a:r>
              <a:rPr lang="en-US" dirty="0" smtClean="0"/>
              <a:t>Trap: Response to error caused by process</a:t>
            </a:r>
          </a:p>
          <a:p>
            <a:pPr lvl="2"/>
            <a:r>
              <a:rPr lang="en-US" dirty="0" smtClean="0"/>
              <a:t>System call: Process requests OS service</a:t>
            </a:r>
          </a:p>
          <a:p>
            <a:pPr lvl="1"/>
            <a:r>
              <a:rPr lang="en-US" dirty="0" smtClean="0"/>
              <a:t>More expensive than mode switch due to process state, processor caches, ...</a:t>
            </a:r>
            <a:endParaRPr lang="en-US" dirty="0"/>
          </a:p>
        </p:txBody>
      </p:sp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Implementation of Syscalls (1)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Subroutine call into operating system</a:t>
            </a:r>
          </a:p>
          <a:p>
            <a:pPr lvl="1"/>
            <a:r>
              <a:rPr lang="en-US" noProof="0" dirty="0" smtClean="0"/>
              <a:t>Used in very simple operating systems without separate address spaces</a:t>
            </a:r>
          </a:p>
          <a:p>
            <a:pPr lvl="2"/>
            <a:r>
              <a:rPr lang="en-US" noProof="0" dirty="0" smtClean="0"/>
              <a:t>No hardware-enforced security</a:t>
            </a:r>
          </a:p>
          <a:p>
            <a:pPr lvl="2"/>
            <a:r>
              <a:rPr lang="en-US" noProof="0" dirty="0" smtClean="0"/>
              <a:t>User processes run with full access to hardware (ring 0)</a:t>
            </a:r>
          </a:p>
          <a:p>
            <a:pPr lvl="1"/>
            <a:r>
              <a:rPr lang="en-US" noProof="0" dirty="0" smtClean="0"/>
              <a:t>Compiler / linker / loader insert call addresses into program</a:t>
            </a:r>
          </a:p>
          <a:p>
            <a:pPr lvl="1"/>
            <a:r>
              <a:rPr lang="en-US" noProof="0" dirty="0" smtClean="0"/>
              <a:t>Interrupt handling terminates with a simple jump back into program (“RETI”)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Example: </a:t>
            </a:r>
          </a:p>
          <a:p>
            <a:pPr lvl="1"/>
            <a:r>
              <a:rPr lang="en-US" noProof="0" dirty="0" smtClean="0"/>
              <a:t>MS-DOS &amp; Embedded Systems</a:t>
            </a:r>
          </a:p>
          <a:p>
            <a:endParaRPr lang="en-US" noProof="0" dirty="0" smtClean="0"/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620" y="4008439"/>
            <a:ext cx="2690813" cy="20843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Implementation of Syscalls (2)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Machine-level instruction “system call” (supervisor call, SVC)</a:t>
            </a:r>
          </a:p>
          <a:p>
            <a:pPr lvl="1"/>
            <a:r>
              <a:rPr lang="en-US" noProof="0" smtClean="0"/>
              <a:t>Raises trap / exception / software interrupt</a:t>
            </a:r>
          </a:p>
          <a:p>
            <a:pPr lvl="1"/>
            <a:r>
              <a:rPr lang="en-US" noProof="0" smtClean="0"/>
              <a:t>Interrupt service routine detects cause and branches into corresponding service routine</a:t>
            </a:r>
          </a:p>
          <a:p>
            <a:pPr lvl="2"/>
            <a:r>
              <a:rPr lang="en-US" noProof="0" smtClean="0"/>
              <a:t>Possibly within same address space, so no process switch</a:t>
            </a:r>
          </a:p>
          <a:p>
            <a:pPr lvl="1"/>
            <a:r>
              <a:rPr lang="en-US" noProof="0" smtClean="0"/>
              <a:t>Compiler inserts parameters for system calls</a:t>
            </a:r>
          </a:p>
          <a:p>
            <a:pPr lvl="1"/>
            <a:r>
              <a:rPr lang="en-US" noProof="0" smtClean="0"/>
              <a:t>Terminates with return</a:t>
            </a:r>
          </a:p>
          <a:p>
            <a:pPr lvl="1"/>
            <a:endParaRPr lang="en-US" noProof="0" smtClean="0"/>
          </a:p>
          <a:p>
            <a:r>
              <a:rPr lang="en-US" noProof="0" smtClean="0"/>
              <a:t>Example: most UNIX kernels</a:t>
            </a:r>
            <a:endParaRPr lang="en-US" noProof="0" dirty="0" smtClean="0"/>
          </a:p>
        </p:txBody>
      </p:sp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1" y="4025901"/>
            <a:ext cx="3267075" cy="2066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27800" y="5251450"/>
            <a:ext cx="920750" cy="6413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Kernel</a:t>
            </a:r>
          </a:p>
          <a:p>
            <a:pPr algn="l"/>
            <a:r>
              <a:rPr lang="de-DE"/>
              <a:t>mode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527801" y="4243388"/>
            <a:ext cx="823913" cy="6413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User</a:t>
            </a:r>
          </a:p>
          <a:p>
            <a:pPr algn="l"/>
            <a:r>
              <a:rPr lang="de-DE"/>
              <a:t>mode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Implementation of Syscalls (3)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Call of system module / object</a:t>
            </a:r>
          </a:p>
          <a:p>
            <a:pPr lvl="1"/>
            <a:r>
              <a:rPr lang="en-US" noProof="0" smtClean="0"/>
              <a:t>Microkernel manages jump into address space of the corresponding system module in response to CALL alarm</a:t>
            </a:r>
          </a:p>
          <a:p>
            <a:pPr lvl="2"/>
            <a:r>
              <a:rPr lang="en-US" noProof="0" smtClean="0"/>
              <a:t>Process switch required</a:t>
            </a:r>
          </a:p>
          <a:p>
            <a:pPr lvl="1"/>
            <a:r>
              <a:rPr lang="en-US" noProof="0" smtClean="0"/>
              <a:t>Return into calling address space with RETURN</a:t>
            </a:r>
            <a:endParaRPr lang="en-US" noProof="0" dirty="0" smtClean="0"/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813" y="3633788"/>
            <a:ext cx="3879850" cy="2100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54426" y="5291138"/>
            <a:ext cx="1641475" cy="3667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Kernel mode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54425" y="4283076"/>
            <a:ext cx="1423988" cy="36671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User mode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Implementation of Syscalls (4)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Dispatching a task to a system process</a:t>
            </a:r>
          </a:p>
          <a:p>
            <a:pPr lvl="1"/>
            <a:r>
              <a:rPr lang="en-US" noProof="0" smtClean="0"/>
              <a:t>Microkernel dispatches task to corresponding system process in response to SEND alarm</a:t>
            </a:r>
          </a:p>
          <a:p>
            <a:pPr lvl="1"/>
            <a:r>
              <a:rPr lang="en-US" noProof="0" smtClean="0"/>
              <a:t>System process receives task with RECV</a:t>
            </a:r>
          </a:p>
          <a:p>
            <a:pPr lvl="2"/>
            <a:r>
              <a:rPr lang="en-US" noProof="0" smtClean="0"/>
              <a:t>Process switch required</a:t>
            </a:r>
          </a:p>
          <a:p>
            <a:pPr lvl="1"/>
            <a:r>
              <a:rPr lang="en-US" noProof="0" smtClean="0"/>
              <a:t>Same method used for delivering result</a:t>
            </a:r>
          </a:p>
          <a:p>
            <a:pPr lvl="1"/>
            <a:endParaRPr lang="en-US" noProof="0" smtClean="0"/>
          </a:p>
          <a:p>
            <a:r>
              <a:rPr lang="en-US" noProof="0" smtClean="0"/>
              <a:t>Example: Mach, Minix</a:t>
            </a:r>
            <a:endParaRPr lang="en-US" noProof="0" dirty="0" smtClean="0"/>
          </a:p>
        </p:txBody>
      </p:sp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3860801"/>
            <a:ext cx="3879850" cy="21002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5600701" y="5589588"/>
            <a:ext cx="1641475" cy="3667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Kernel mode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5600700" y="4581526"/>
            <a:ext cx="1423988" cy="36671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/>
              <a:t>User mode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Why having such a “complicated” system like </a:t>
            </a:r>
            <a:r>
              <a:rPr lang="en-US" noProof="0" dirty="0" err="1" smtClean="0"/>
              <a:t>syscalls</a:t>
            </a:r>
            <a:r>
              <a:rPr lang="en-US" noProof="0" dirty="0" smtClean="0"/>
              <a:t> at all?</a:t>
            </a:r>
          </a:p>
          <a:p>
            <a:pPr lvl="1"/>
            <a:r>
              <a:rPr lang="en-US" dirty="0" smtClean="0"/>
              <a:t>(Real) Micro kernels seem to be a smart idea – think of draw-backs!</a:t>
            </a:r>
          </a:p>
          <a:p>
            <a:pPr lvl="1"/>
            <a:r>
              <a:rPr lang="en-US" noProof="0" dirty="0" smtClean="0"/>
              <a:t>The “simple” implementation of </a:t>
            </a:r>
            <a:r>
              <a:rPr lang="en-US" noProof="0" dirty="0" err="1" smtClean="0"/>
              <a:t>syscalls</a:t>
            </a:r>
            <a:r>
              <a:rPr lang="en-US" noProof="0" dirty="0" smtClean="0"/>
              <a:t> (version 1) looks pretty unsecure – where</a:t>
            </a:r>
            <a:r>
              <a:rPr lang="en-US" dirty="0" smtClean="0"/>
              <a:t> could still use this method without headaches?</a:t>
            </a:r>
          </a:p>
          <a:p>
            <a:pPr lvl="1"/>
            <a:r>
              <a:rPr lang="en-US" noProof="0" dirty="0" smtClean="0"/>
              <a:t>The following section gives you some examples – use a disassembler to find such examples, read man pages to find out more about </a:t>
            </a:r>
            <a:r>
              <a:rPr lang="en-US" noProof="0" dirty="0" err="1" smtClean="0"/>
              <a:t>syscalls</a:t>
            </a:r>
            <a:r>
              <a:rPr lang="en-US" noProof="0" dirty="0" smtClean="0"/>
              <a:t>, follow the link to POSIX resources!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42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System Calls and System Library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System library hides system calls from programmers</a:t>
            </a:r>
          </a:p>
          <a:p>
            <a:pPr eaLnBrk="1" hangingPunct="1"/>
            <a:r>
              <a:rPr lang="en-US" noProof="0" dirty="0" smtClean="0"/>
              <a:t>Example </a:t>
            </a:r>
            <a:r>
              <a:rPr lang="en-US" b="1" noProof="0" dirty="0" smtClean="0">
                <a:latin typeface="Courier New" pitchFamily="49" charset="0"/>
              </a:rPr>
              <a:t>write()</a:t>
            </a:r>
            <a:r>
              <a:rPr lang="en-US" noProof="0" dirty="0" smtClean="0"/>
              <a:t>: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Value -1 in register EAX on error</a:t>
            </a:r>
          </a:p>
        </p:txBody>
      </p:sp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9" y="1901826"/>
            <a:ext cx="7947025" cy="36877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Calls and System Library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Linux system calls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462696"/>
              </p:ext>
            </p:extLst>
          </p:nvPr>
        </p:nvGraphicFramePr>
        <p:xfrm>
          <a:off x="630292" y="2015728"/>
          <a:ext cx="10585178" cy="2565400"/>
        </p:xfrm>
        <a:graphic>
          <a:graphicData uri="http://schemas.openxmlformats.org/drawingml/2006/table">
            <a:tbl>
              <a:tblPr/>
              <a:tblGrid>
                <a:gridCol w="68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eax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Name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Source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ebx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ecx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edx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esx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%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edi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1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sys_exit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kernel/exit.c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2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sys_fork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action="ppaction://hlinkfile"/>
                        </a:rPr>
                        <a:t>arch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action="ppaction://hlinkfile"/>
                        </a:rPr>
                        <a:t>/i386/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action="ppaction://hlinkfile"/>
                        </a:rPr>
                        <a:t>kernel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action="ppaction://hlinkfile"/>
                        </a:rPr>
                        <a:t>/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 action="ppaction://hlinkfile"/>
                        </a:rPr>
                        <a:t>process.c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/>
                        </a:rPr>
                        <a:t>struct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/>
                        </a:rPr>
                        <a:t> 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/>
                        </a:rPr>
                        <a:t>pt_regs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3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sys_read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5" action="ppaction://hlinkfile"/>
                        </a:rPr>
                        <a:t>fs/read_write.c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unsigned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char *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6"/>
                        </a:rPr>
                        <a:t>size_t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4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sys_write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5" action="ppaction://hlinkfile"/>
                        </a:rPr>
                        <a:t>fs/read_write.c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unsigned int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const char *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6"/>
                        </a:rPr>
                        <a:t>size_t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5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sys_open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fs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/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open.c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const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char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*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6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sys_close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fs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/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open.c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unsigned int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7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sys_waitpid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kernel</a:t>
                      </a:r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/</a:t>
                      </a:r>
                      <a:r>
                        <a:rPr lang="de-DE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2" action="ppaction://hlinkfile"/>
                        </a:rPr>
                        <a:t>exit.c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pid_t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unsigned int *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8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sys_creat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7" action="ppaction://hlinkfile"/>
                        </a:rPr>
                        <a:t>fs/open.c</a:t>
                      </a:r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const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char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 *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int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-</a:t>
                      </a: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</a:rPr>
                        <a:t>...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72000" marR="720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5560" y="5589240"/>
            <a:ext cx="682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8"/>
              </a:rPr>
              <a:t>http://</a:t>
            </a:r>
            <a:r>
              <a:rPr lang="de-DE" dirty="0" smtClean="0">
                <a:hlinkClick r:id="rId8"/>
              </a:rPr>
              <a:t>man7.org/linux/man-pages/man2/syscalls.2.html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617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and System Library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TI 3: Operating Systems and Computer Networks</a:t>
            </a: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459596" y="1405220"/>
            <a:ext cx="7272808" cy="4832092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WRITE(2)                  Linux Programmer's Manual                 WRITE(2)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NAME         </a:t>
            </a:r>
          </a:p>
          <a:p>
            <a:pPr algn="l"/>
            <a:r>
              <a:rPr lang="en-US" sz="1400" dirty="0"/>
              <a:t>       write - write to a file descriptor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SYNOPSIS         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      </a:t>
            </a:r>
            <a:r>
              <a:rPr lang="en-US" sz="1400" dirty="0">
                <a:solidFill>
                  <a:srgbClr val="0000FF"/>
                </a:solidFill>
              </a:rPr>
              <a:t>#include &lt;</a:t>
            </a:r>
            <a:r>
              <a:rPr lang="en-US" sz="1400" dirty="0" err="1">
                <a:solidFill>
                  <a:srgbClr val="0000FF"/>
                </a:solidFill>
              </a:rPr>
              <a:t>unistd.h</a:t>
            </a:r>
            <a:r>
              <a:rPr lang="en-US" sz="1400" dirty="0">
                <a:solidFill>
                  <a:srgbClr val="0000FF"/>
                </a:solidFill>
              </a:rPr>
              <a:t>&gt;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      </a:t>
            </a:r>
            <a:r>
              <a:rPr lang="en-US" sz="1400" dirty="0" err="1">
                <a:solidFill>
                  <a:srgbClr val="0000FF"/>
                </a:solidFill>
              </a:rPr>
              <a:t>ssize_t</a:t>
            </a:r>
            <a:r>
              <a:rPr lang="en-US" sz="1400" dirty="0">
                <a:solidFill>
                  <a:srgbClr val="0000FF"/>
                </a:solidFill>
              </a:rPr>
              <a:t> write(</a:t>
            </a:r>
            <a:r>
              <a:rPr lang="en-US" sz="1400" dirty="0" err="1">
                <a:solidFill>
                  <a:srgbClr val="0000FF"/>
                </a:solidFill>
              </a:rPr>
              <a:t>int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fd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const</a:t>
            </a:r>
            <a:r>
              <a:rPr lang="en-US" sz="1400" dirty="0">
                <a:solidFill>
                  <a:srgbClr val="0000FF"/>
                </a:solidFill>
              </a:rPr>
              <a:t> void *</a:t>
            </a:r>
            <a:r>
              <a:rPr lang="en-US" sz="1400" dirty="0" err="1">
                <a:solidFill>
                  <a:srgbClr val="0000FF"/>
                </a:solidFill>
              </a:rPr>
              <a:t>buf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size_t</a:t>
            </a:r>
            <a:r>
              <a:rPr lang="en-US" sz="1400" dirty="0">
                <a:solidFill>
                  <a:srgbClr val="0000FF"/>
                </a:solidFill>
              </a:rPr>
              <a:t> count);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DESCRIPTION         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      write() writes up to count bytes from the buffer pointed </a:t>
            </a:r>
            <a:r>
              <a:rPr lang="en-US" sz="1400" dirty="0" err="1"/>
              <a:t>buf</a:t>
            </a:r>
            <a:r>
              <a:rPr lang="en-US" sz="1400" dirty="0"/>
              <a:t> to the</a:t>
            </a:r>
          </a:p>
          <a:p>
            <a:pPr algn="l"/>
            <a:r>
              <a:rPr lang="en-US" sz="1400" dirty="0"/>
              <a:t>       file referred to by the file descriptor </a:t>
            </a:r>
            <a:r>
              <a:rPr lang="en-US" sz="1400" dirty="0" err="1"/>
              <a:t>fd</a:t>
            </a:r>
            <a:r>
              <a:rPr lang="en-US" sz="1400" dirty="0"/>
              <a:t>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       The number of bytes written may be less than count if, for example,</a:t>
            </a:r>
          </a:p>
          <a:p>
            <a:pPr algn="l"/>
            <a:r>
              <a:rPr lang="en-US" sz="1400" dirty="0"/>
              <a:t>       there is insufficient space on the underlying physical medium, or the</a:t>
            </a:r>
          </a:p>
          <a:p>
            <a:pPr algn="l"/>
            <a:r>
              <a:rPr lang="en-US" sz="1400" dirty="0"/>
              <a:t>       RLIMIT_FSIZE resource limit is encountered (see </a:t>
            </a:r>
            <a:r>
              <a:rPr lang="en-US" sz="1400" dirty="0" err="1"/>
              <a:t>setrlimit</a:t>
            </a:r>
            <a:r>
              <a:rPr lang="en-US" sz="1400" dirty="0"/>
              <a:t>(2)), or the</a:t>
            </a:r>
          </a:p>
          <a:p>
            <a:pPr algn="l"/>
            <a:r>
              <a:rPr lang="en-US" sz="1400" dirty="0"/>
              <a:t>       call was interrupted by a signal handler after having written less</a:t>
            </a:r>
          </a:p>
          <a:p>
            <a:pPr algn="l"/>
            <a:r>
              <a:rPr lang="en-US" sz="1400" dirty="0"/>
              <a:t>       than count bytes.  (See also pipe(7).)</a:t>
            </a:r>
          </a:p>
          <a:p>
            <a:pPr algn="l"/>
            <a:r>
              <a:rPr lang="en-US" sz="1400" dirty="0"/>
              <a:t>       …</a:t>
            </a:r>
          </a:p>
        </p:txBody>
      </p:sp>
    </p:spTree>
    <p:extLst>
      <p:ext uri="{BB962C8B-B14F-4D97-AF65-F5344CB8AC3E}">
        <p14:creationId xmlns:p14="http://schemas.microsoft.com/office/powerpoint/2010/main" val="1103320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Hierarchical System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 smtClean="0"/>
              <a:t>4</a:t>
            </a:r>
            <a:r>
              <a:rPr lang="en-US" dirty="0"/>
              <a:t>. Interrupts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interrupt service routines (ISRs)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call, mask, unmask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3. Procedures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subroutines, call stack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stack pointer, call, return</a:t>
            </a:r>
          </a:p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2. Instruction Set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stack, microcode compiler, scalar and vector data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add, subtract, load, store, </a:t>
            </a:r>
            <a:r>
              <a:rPr lang="en-US" sz="1600" dirty="0" smtClean="0"/>
              <a:t>branch, …</a:t>
            </a:r>
            <a:endParaRPr lang="en-US" sz="1600" dirty="0"/>
          </a:p>
          <a:p>
            <a:pPr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1. Electronic Circuits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registers, memory cells, logic gates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register or memory access</a:t>
            </a:r>
          </a:p>
          <a:p>
            <a:endParaRPr lang="de-DE" dirty="0"/>
          </a:p>
        </p:txBody>
      </p:sp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17023" y="981075"/>
            <a:ext cx="597159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19100" indent="-419100" algn="l">
              <a:spcBef>
                <a:spcPct val="20000"/>
              </a:spcBef>
              <a:buClr>
                <a:srgbClr val="003366"/>
              </a:buClr>
              <a:buSzPct val="120000"/>
            </a:pPr>
            <a:endParaRPr lang="en-US" sz="16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32491"/>
              </p:ext>
            </p:extLst>
          </p:nvPr>
        </p:nvGraphicFramePr>
        <p:xfrm>
          <a:off x="839416" y="1416138"/>
          <a:ext cx="4320479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400" dirty="0" smtClean="0"/>
                        <a:t>Shared and distributed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Directories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Virtual memory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Pre-processor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secondary storage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Primitive</a:t>
                      </a:r>
                      <a:r>
                        <a:rPr lang="en-US" sz="1400" baseline="0" dirty="0" smtClean="0"/>
                        <a:t>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Interrupts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Hardware support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Procedures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Instruction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Electronic circuits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POSIX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Portable Operating System Interface (POSIX)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Standard for operating system API </a:t>
            </a:r>
          </a:p>
          <a:p>
            <a:pPr lvl="1" eaLnBrk="1" hangingPunct="1"/>
            <a:r>
              <a:rPr lang="en-US" noProof="0" dirty="0" smtClean="0"/>
              <a:t>IEEE 1003, ISO/IEC 9945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Three main parts:</a:t>
            </a:r>
          </a:p>
          <a:p>
            <a:pPr lvl="1" eaLnBrk="1" hangingPunct="1"/>
            <a:r>
              <a:rPr lang="en-US" noProof="0" dirty="0" smtClean="0"/>
              <a:t>POSIX Kernel APIs (system call interface)</a:t>
            </a:r>
          </a:p>
          <a:p>
            <a:pPr lvl="1" eaLnBrk="1" hangingPunct="1"/>
            <a:r>
              <a:rPr lang="en-US" noProof="0" dirty="0" smtClean="0"/>
              <a:t>POSIX Commands and Utilities</a:t>
            </a:r>
          </a:p>
          <a:p>
            <a:pPr lvl="1" eaLnBrk="1" hangingPunct="1"/>
            <a:r>
              <a:rPr lang="en-US" noProof="0" dirty="0" smtClean="0"/>
              <a:t>POSIX Conformance Testing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Operating system, that implement POSIX:</a:t>
            </a:r>
          </a:p>
          <a:p>
            <a:pPr lvl="1" eaLnBrk="1" hangingPunct="1"/>
            <a:r>
              <a:rPr lang="en-US" noProof="0" dirty="0" smtClean="0"/>
              <a:t>INTEGRITY, </a:t>
            </a:r>
            <a:r>
              <a:rPr lang="en-US" b="1" noProof="0" dirty="0" smtClean="0"/>
              <a:t>Linux</a:t>
            </a:r>
            <a:r>
              <a:rPr lang="en-US" noProof="0" dirty="0" smtClean="0"/>
              <a:t>, BSD/OS, A/UX, </a:t>
            </a:r>
            <a:r>
              <a:rPr lang="en-US" noProof="0" dirty="0" err="1" smtClean="0"/>
              <a:t>LynxOS</a:t>
            </a:r>
            <a:r>
              <a:rPr lang="en-US" noProof="0" dirty="0" smtClean="0"/>
              <a:t>, Mac OS X, MINIX, RTEMS, </a:t>
            </a:r>
            <a:r>
              <a:rPr lang="en-US" noProof="0" dirty="0" err="1" smtClean="0"/>
              <a:t>SkyOS</a:t>
            </a:r>
            <a:r>
              <a:rPr lang="en-US" noProof="0" dirty="0" smtClean="0"/>
              <a:t>,  &gt; </a:t>
            </a:r>
            <a:r>
              <a:rPr lang="en-US" b="1" noProof="0" dirty="0" smtClean="0"/>
              <a:t>Windows NT</a:t>
            </a:r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POSIX Versions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POSIX.1, Core Services</a:t>
            </a:r>
          </a:p>
          <a:p>
            <a:pPr lvl="1"/>
            <a:r>
              <a:rPr lang="en-US" dirty="0" smtClean="0"/>
              <a:t>(includes Standard ANSI C)</a:t>
            </a:r>
          </a:p>
          <a:p>
            <a:pPr lvl="1"/>
            <a:r>
              <a:rPr lang="en-US" dirty="0" smtClean="0"/>
              <a:t>Process Creation and Control</a:t>
            </a:r>
          </a:p>
          <a:p>
            <a:pPr lvl="1"/>
            <a:r>
              <a:rPr lang="en-US" dirty="0" smtClean="0"/>
              <a:t>Signals (IPC)</a:t>
            </a:r>
          </a:p>
          <a:p>
            <a:pPr lvl="1"/>
            <a:r>
              <a:rPr lang="en-US" dirty="0" smtClean="0"/>
              <a:t>Floating Point Exceptions</a:t>
            </a:r>
          </a:p>
          <a:p>
            <a:pPr lvl="1"/>
            <a:r>
              <a:rPr lang="en-US" dirty="0" smtClean="0"/>
              <a:t>Segmentation Violations (VMM)</a:t>
            </a:r>
          </a:p>
          <a:p>
            <a:pPr lvl="1"/>
            <a:r>
              <a:rPr lang="en-US" dirty="0" smtClean="0"/>
              <a:t>Illegal Instructions</a:t>
            </a:r>
          </a:p>
          <a:p>
            <a:pPr lvl="1"/>
            <a:r>
              <a:rPr lang="en-US" dirty="0" smtClean="0"/>
              <a:t>Bus Errors</a:t>
            </a:r>
          </a:p>
          <a:p>
            <a:pPr lvl="1"/>
            <a:r>
              <a:rPr lang="en-US" dirty="0" smtClean="0"/>
              <a:t>Timers</a:t>
            </a:r>
          </a:p>
          <a:p>
            <a:pPr lvl="1"/>
            <a:r>
              <a:rPr lang="en-US" dirty="0" smtClean="0"/>
              <a:t>File and Directory Operations</a:t>
            </a:r>
          </a:p>
          <a:p>
            <a:pPr lvl="1"/>
            <a:r>
              <a:rPr lang="en-US" dirty="0" smtClean="0"/>
              <a:t>Pipes</a:t>
            </a:r>
          </a:p>
          <a:p>
            <a:pPr lvl="1"/>
            <a:r>
              <a:rPr lang="en-US" dirty="0" smtClean="0"/>
              <a:t>C Library (Standard C)</a:t>
            </a:r>
          </a:p>
          <a:p>
            <a:pPr lvl="1"/>
            <a:r>
              <a:rPr lang="en-US" dirty="0" smtClean="0"/>
              <a:t>I/O Port Interface Control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POSIX.1b, Real-time extensions</a:t>
            </a:r>
          </a:p>
          <a:p>
            <a:pPr lvl="1"/>
            <a:r>
              <a:rPr lang="en-US" dirty="0" smtClean="0"/>
              <a:t>Priority Scheduling</a:t>
            </a:r>
          </a:p>
          <a:p>
            <a:pPr lvl="1"/>
            <a:r>
              <a:rPr lang="en-US" dirty="0" smtClean="0"/>
              <a:t>Real-Time Signals</a:t>
            </a:r>
          </a:p>
          <a:p>
            <a:pPr lvl="1"/>
            <a:r>
              <a:rPr lang="en-US" dirty="0" smtClean="0"/>
              <a:t>Clocks and Timers</a:t>
            </a:r>
          </a:p>
          <a:p>
            <a:pPr lvl="1"/>
            <a:r>
              <a:rPr lang="en-US" dirty="0" smtClean="0"/>
              <a:t>Semaphores</a:t>
            </a:r>
          </a:p>
          <a:p>
            <a:pPr lvl="1"/>
            <a:r>
              <a:rPr lang="en-US" dirty="0" smtClean="0"/>
              <a:t>Message Passing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1"/>
            <a:r>
              <a:rPr lang="en-US" dirty="0" err="1" smtClean="0"/>
              <a:t>Asynch</a:t>
            </a:r>
            <a:r>
              <a:rPr lang="en-US" dirty="0" smtClean="0"/>
              <a:t> and Synch I/O</a:t>
            </a:r>
          </a:p>
          <a:p>
            <a:pPr lvl="1"/>
            <a:r>
              <a:rPr lang="en-US" dirty="0" smtClean="0"/>
              <a:t>Memory Locking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POSIX.1c, Threads extensions </a:t>
            </a:r>
          </a:p>
          <a:p>
            <a:pPr lvl="1"/>
            <a:r>
              <a:rPr lang="en-US" dirty="0" smtClean="0"/>
              <a:t>Thread Creation, Control, and Cleanup </a:t>
            </a:r>
          </a:p>
          <a:p>
            <a:pPr lvl="1"/>
            <a:r>
              <a:rPr lang="en-US" dirty="0" smtClean="0"/>
              <a:t>Thread Scheduling</a:t>
            </a:r>
          </a:p>
          <a:p>
            <a:pPr lvl="1"/>
            <a:r>
              <a:rPr lang="en-US" dirty="0" smtClean="0"/>
              <a:t>Thread Synchronization</a:t>
            </a:r>
          </a:p>
          <a:p>
            <a:pPr lvl="1"/>
            <a:r>
              <a:rPr lang="en-US" dirty="0" smtClean="0"/>
              <a:t>Signal Handling</a:t>
            </a:r>
            <a:endParaRPr lang="en-US" dirty="0"/>
          </a:p>
        </p:txBody>
      </p:sp>
      <p:sp>
        <p:nvSpPr>
          <p:cNvPr id="3379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6384032" y="1014475"/>
            <a:ext cx="552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See: </a:t>
            </a:r>
            <a:r>
              <a:rPr lang="de-DE" sz="1400" dirty="0">
                <a:hlinkClick r:id="rId3"/>
              </a:rPr>
              <a:t>http://pubs.opengroup.org/onlinepubs/9699919799</a:t>
            </a:r>
            <a:r>
              <a:rPr lang="de-DE" sz="1400" dirty="0" smtClean="0">
                <a:hlinkClick r:id="rId3"/>
              </a:rPr>
              <a:t>/</a:t>
            </a:r>
            <a:r>
              <a:rPr lang="de-DE" sz="1400" dirty="0" smtClean="0"/>
              <a:t> </a:t>
            </a:r>
            <a:endParaRPr lang="de-DE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64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Hierarchical System 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7. Virtual Memory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segments, pages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read, write, load</a:t>
            </a:r>
          </a:p>
          <a:p>
            <a:pPr marL="57150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6. Secondary Storage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blocks of data, device channels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read, write, lock, unlock</a:t>
            </a:r>
          </a:p>
          <a:p>
            <a:pPr marL="57150"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dirty="0"/>
              <a:t>5. Primitive processes (program being executed)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Objects: simple processes, semaphore, ready lists</a:t>
            </a:r>
          </a:p>
          <a:p>
            <a:pPr marL="838200" lvl="1" indent="-381000"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600" dirty="0"/>
              <a:t>Operations: suspend, resume, wait, signal</a:t>
            </a:r>
          </a:p>
          <a:p>
            <a:pPr marL="838200" lvl="1" indent="-381000">
              <a:lnSpc>
                <a:spcPct val="80000"/>
              </a:lnSpc>
            </a:pPr>
            <a:endParaRPr lang="en-US" sz="1600" dirty="0"/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514350" indent="-457200">
              <a:lnSpc>
                <a:spcPct val="80000"/>
              </a:lnSpc>
            </a:pPr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9494"/>
              </p:ext>
            </p:extLst>
          </p:nvPr>
        </p:nvGraphicFramePr>
        <p:xfrm>
          <a:off x="839416" y="1416138"/>
          <a:ext cx="4320479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400" dirty="0" smtClean="0"/>
                        <a:t>Shared and distributed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Directories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Virtual memory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Pre-processor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secondary storage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Primitive</a:t>
                      </a:r>
                      <a:r>
                        <a:rPr lang="en-US" sz="1400" baseline="0" dirty="0" smtClean="0"/>
                        <a:t>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Interrupts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Hardware support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Procedures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Instruction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Electronic circuits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Hierarchical System View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300" dirty="0"/>
              <a:t>13. Shell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user programming interface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operations in shell command language</a:t>
            </a:r>
          </a:p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300" dirty="0"/>
              <a:t>12. User Processes (incl. data on used resources)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user processes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create, terminate, suspend, resume</a:t>
            </a:r>
          </a:p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300" dirty="0"/>
              <a:t>11. Directories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directories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create, delete, append, remove, search, list</a:t>
            </a:r>
          </a:p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300" dirty="0"/>
              <a:t>10. Devices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external devices, e.g., printer, display, and keyboard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open, close, read, write</a:t>
            </a:r>
          </a:p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400" dirty="0"/>
              <a:t>9. File System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named files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create, delete, open, close, read, write</a:t>
            </a:r>
          </a:p>
          <a:p>
            <a:pPr marL="57150">
              <a:lnSpc>
                <a:spcPct val="112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2400" dirty="0"/>
              <a:t>8. Inter-process Communication (IPC)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Objects: channels, shared memory</a:t>
            </a:r>
          </a:p>
          <a:p>
            <a:pPr marL="838200" lvl="1" indent="-381000">
              <a:lnSpc>
                <a:spcPct val="122000"/>
              </a:lnSpc>
              <a:spcBef>
                <a:spcPct val="20000"/>
              </a:spcBef>
              <a:buClr>
                <a:srgbClr val="003366"/>
              </a:buClr>
              <a:buFontTx/>
              <a:buChar char="•"/>
            </a:pPr>
            <a:r>
              <a:rPr lang="en-US" sz="1900" dirty="0"/>
              <a:t>Operations: create, delete, open, close, read, write</a:t>
            </a:r>
          </a:p>
          <a:p>
            <a:endParaRPr lang="de-DE" dirty="0"/>
          </a:p>
        </p:txBody>
      </p:sp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75897"/>
              </p:ext>
            </p:extLst>
          </p:nvPr>
        </p:nvGraphicFramePr>
        <p:xfrm>
          <a:off x="839416" y="1416138"/>
          <a:ext cx="4320479" cy="496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400" dirty="0" smtClean="0"/>
                        <a:t>Shared and distributed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Directories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system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Communications</a:t>
                      </a:r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97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Virtual memory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Pre-processor resources</a:t>
                      </a:r>
                      <a:endParaRPr lang="en-US" sz="1400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secondary storage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Primitive</a:t>
                      </a:r>
                      <a:r>
                        <a:rPr lang="en-US" sz="1400" baseline="0" dirty="0" smtClean="0"/>
                        <a:t> processes</a:t>
                      </a:r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Interrupts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Hardware support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Procedures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Instruction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Electronic circuits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Compare this system view with the layered structure from Computer Architecture – which parts do you recognize?</a:t>
            </a:r>
          </a:p>
          <a:p>
            <a:pPr lvl="1"/>
            <a:r>
              <a:rPr lang="en-US" noProof="0" dirty="0" smtClean="0"/>
              <a:t>Compare this system view with the memory hierarchy from Computer Architecture – how can you map the different types of memory to this system view?</a:t>
            </a:r>
          </a:p>
          <a:p>
            <a:pPr lvl="1"/>
            <a:r>
              <a:rPr lang="en-US" noProof="0" dirty="0" smtClean="0"/>
              <a:t>Take your computer, your OS and try to find out the different components of this system view – can you find or identify them all?</a:t>
            </a:r>
          </a:p>
          <a:p>
            <a:pPr lvl="1"/>
            <a:r>
              <a:rPr lang="en-US" dirty="0" smtClean="0"/>
              <a:t>For those used to window-based user interfaces, touch screens, voice interfaces, gesture-controlled gadgets etc. – try to find a shell and play with it! (yes, those were the old days, but you can learn a lot going back to the roots!)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10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</a:t>
            </a:r>
            <a:r>
              <a:rPr lang="en-US" b="1" noProof="0" dirty="0" smtClean="0"/>
              <a:t>Interrupts</a:t>
            </a:r>
            <a:r>
              <a:rPr lang="en-US" noProof="0" dirty="0" smtClean="0"/>
              <a:t>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608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Interrupts - Motivation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 lot of devices are connected to a computer, e.g.,</a:t>
            </a:r>
          </a:p>
          <a:p>
            <a:pPr lvl="1"/>
            <a:r>
              <a:rPr lang="en-US" noProof="0" dirty="0" smtClean="0"/>
              <a:t>Keyboard, hard disk, network interface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These devices occasionally need CPU service:</a:t>
            </a:r>
          </a:p>
          <a:p>
            <a:pPr lvl="1"/>
            <a:r>
              <a:rPr lang="en-US" noProof="0" dirty="0" smtClean="0"/>
              <a:t>Keyboard: a key is pressed</a:t>
            </a:r>
          </a:p>
          <a:p>
            <a:pPr lvl="1"/>
            <a:r>
              <a:rPr lang="en-US" noProof="0" dirty="0" smtClean="0"/>
              <a:t>Hard disk: a task is completed</a:t>
            </a:r>
          </a:p>
          <a:p>
            <a:pPr lvl="1"/>
            <a:r>
              <a:rPr lang="en-US" noProof="0" dirty="0" smtClean="0"/>
              <a:t>Network interface: a packet has arrived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BUT: it is </a:t>
            </a:r>
            <a:r>
              <a:rPr lang="en-US" b="1" noProof="0" dirty="0" smtClean="0"/>
              <a:t>not predictable </a:t>
            </a:r>
            <a:r>
              <a:rPr lang="en-US" noProof="0" dirty="0" smtClean="0"/>
              <a:t>when these devices need to be serviced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How does the CPU find out that a device needs attention?</a:t>
            </a:r>
          </a:p>
          <a:p>
            <a:pPr lvl="1"/>
            <a:r>
              <a:rPr lang="en-US" noProof="0" dirty="0" smtClean="0"/>
              <a:t>Two options: </a:t>
            </a:r>
            <a:r>
              <a:rPr lang="en-US" b="1" noProof="0" dirty="0" smtClean="0"/>
              <a:t>Interrupts</a:t>
            </a:r>
            <a:r>
              <a:rPr lang="en-US" noProof="0" dirty="0" smtClean="0"/>
              <a:t> and </a:t>
            </a:r>
            <a:r>
              <a:rPr lang="en-US" b="1" noProof="0" dirty="0" smtClean="0"/>
              <a:t>Polling</a:t>
            </a:r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Interrupts versus Polling</a:t>
            </a:r>
          </a:p>
        </p:txBody>
      </p:sp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TI 3: Operating Systems and Computer Networks</a:t>
            </a: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95719"/>
              </p:ext>
            </p:extLst>
          </p:nvPr>
        </p:nvGraphicFramePr>
        <p:xfrm>
          <a:off x="1631504" y="1383426"/>
          <a:ext cx="8676580" cy="503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115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Interrupts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62000" marR="162000" marT="162000" marB="162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smtClean="0">
                          <a:solidFill>
                            <a:schemeClr val="tx1"/>
                          </a:solidFill>
                        </a:rPr>
                        <a:t>Polling</a:t>
                      </a:r>
                      <a:endParaRPr lang="en-US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162000" marR="162000" marT="162000" marB="1620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93"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each device a wire that it can use to signal the CPU.</a:t>
                      </a:r>
                    </a:p>
                  </a:txBody>
                  <a:tcPr marL="162000" marR="162000" marT="162000" marB="162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smtClean="0"/>
                        <a:t>Ask the devices periodically if an event has occured.</a:t>
                      </a:r>
                    </a:p>
                  </a:txBody>
                  <a:tcPr marL="162000" marR="162000" marT="162000" marB="1620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265">
                <a:tc>
                  <a:txBody>
                    <a:bodyPr/>
                    <a:lstStyle/>
                    <a:p>
                      <a:pPr lvl="0" eaLnBrk="1" hangingPunct="1"/>
                      <a:r>
                        <a:rPr lang="en-US" sz="20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 a phone that rings when a call comes in.</a:t>
                      </a:r>
                    </a:p>
                  </a:txBody>
                  <a:tcPr marL="162000" marR="162000" marT="162000" marB="162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 a phone without a bell: You have to pick it up every few</a:t>
                      </a:r>
                      <a:r>
                        <a:rPr lang="en-US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seconds to see if you have a call.</a:t>
                      </a:r>
                    </a:p>
                  </a:txBody>
                  <a:tcPr marL="162000" marR="162000" marT="162000" marB="1620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smtClean="0">
                          <a:solidFill>
                            <a:schemeClr val="dk1"/>
                          </a:solidFill>
                          <a:latin typeface="+mn-lt"/>
                        </a:rPr>
                        <a:t>No overhead when no requests pending, efficient</a:t>
                      </a:r>
                      <a:r>
                        <a:rPr lang="en-US" sz="2000" kern="1200" baseline="0" noProof="0" smtClean="0">
                          <a:solidFill>
                            <a:schemeClr val="dk1"/>
                          </a:solidFill>
                          <a:latin typeface="+mn-lt"/>
                        </a:rPr>
                        <a:t> use of CPU time.</a:t>
                      </a:r>
                      <a:endParaRPr lang="en-US" sz="2000" kern="1200" noProof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162000" marR="162000" marT="162000" marB="162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smtClean="0">
                          <a:solidFill>
                            <a:schemeClr val="dk1"/>
                          </a:solidFill>
                          <a:latin typeface="+mn-lt"/>
                        </a:rPr>
                        <a:t>Takes CPU time even when no requests pending.</a:t>
                      </a:r>
                    </a:p>
                  </a:txBody>
                  <a:tcPr marL="162000" marR="162000" marT="162000" marB="1620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smtClean="0">
                          <a:solidFill>
                            <a:schemeClr val="dk1"/>
                          </a:solidFill>
                          <a:latin typeface="+mn-lt"/>
                        </a:rPr>
                        <a:t>Devices</a:t>
                      </a:r>
                      <a:r>
                        <a:rPr lang="en-US" sz="2000" kern="1200" baseline="0" noProof="0" smtClean="0">
                          <a:solidFill>
                            <a:schemeClr val="dk1"/>
                          </a:solidFill>
                          <a:latin typeface="+mn-lt"/>
                        </a:rPr>
                        <a:t> are serviced as soon as possible - low latency.</a:t>
                      </a:r>
                      <a:endParaRPr lang="en-US" sz="2000" kern="1200" noProof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162000" marR="162000" marT="162000" marB="1620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Response time depends on polling rate</a:t>
                      </a:r>
                      <a:r>
                        <a:rPr lang="en-US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.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162000" marR="162000" marT="162000" marB="1620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5.1"/>
</p:tagLst>
</file>

<file path=ppt/theme/theme1.xml><?xml version="1.0" encoding="utf-8"?>
<a:theme xmlns:a="http://schemas.openxmlformats.org/drawingml/2006/main" name="FU Berlin 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 Berlin 16zu9" id="{6A0AA7C1-154F-415F-9E59-73336D9E052C}" vid="{314C15C1-1F9B-42D9-AFEB-D535BD0AE8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2350</Words>
  <Application>Microsoft Office PowerPoint</Application>
  <PresentationFormat>Widescreen</PresentationFormat>
  <Paragraphs>542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Times</vt:lpstr>
      <vt:lpstr>Verdana</vt:lpstr>
      <vt:lpstr>FU Berlin 16zu9</vt:lpstr>
      <vt:lpstr>TI III: Operating Systems &amp; Computer Networks  Subsystems, Interrupts, and System Calls</vt:lpstr>
      <vt:lpstr>Content</vt:lpstr>
      <vt:lpstr>Hierarchical System View</vt:lpstr>
      <vt:lpstr>Hierarchical System View</vt:lpstr>
      <vt:lpstr>Hierarchical System View</vt:lpstr>
      <vt:lpstr>Questions &amp; Tasks</vt:lpstr>
      <vt:lpstr>Content</vt:lpstr>
      <vt:lpstr>Interrupts - Motivation</vt:lpstr>
      <vt:lpstr>Interrupts versus Polling</vt:lpstr>
      <vt:lpstr>Interrupt Service Routines</vt:lpstr>
      <vt:lpstr>Interrupt Vector Table</vt:lpstr>
      <vt:lpstr>Detecting Interrupts</vt:lpstr>
      <vt:lpstr>Detecting Interrupts</vt:lpstr>
      <vt:lpstr>Detecting Interrupts</vt:lpstr>
      <vt:lpstr>Steps of Interrupt Handling</vt:lpstr>
      <vt:lpstr>Types of Interrupts</vt:lpstr>
      <vt:lpstr>Multiple Interrupts</vt:lpstr>
      <vt:lpstr>Questions &amp; Tasks</vt:lpstr>
      <vt:lpstr>Content</vt:lpstr>
      <vt:lpstr>System Calls</vt:lpstr>
      <vt:lpstr>Context / Mode / Process Switch</vt:lpstr>
      <vt:lpstr>Implementation of Syscalls (1)</vt:lpstr>
      <vt:lpstr>Implementation of Syscalls (2)</vt:lpstr>
      <vt:lpstr>Implementation of Syscalls (3)</vt:lpstr>
      <vt:lpstr>Implementation of Syscalls (4)</vt:lpstr>
      <vt:lpstr>Questions &amp; Tasks</vt:lpstr>
      <vt:lpstr>System Calls and System Library</vt:lpstr>
      <vt:lpstr>System Calls and System Library</vt:lpstr>
      <vt:lpstr>System Calls and System Library</vt:lpstr>
      <vt:lpstr>POSIX</vt:lpstr>
      <vt:lpstr>POSIX Versions</vt:lpstr>
      <vt:lpstr>Content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Subsystems, Interrupts, and System Calls</dc:subject>
  <dc:creator>Jochen.Schiller@fu-berlin.de</dc:creator>
  <cp:keywords>system view, system calls, posix, kernel, protection rings</cp:keywords>
  <cp:lastModifiedBy>Schiller, Jochen</cp:lastModifiedBy>
  <cp:revision>709</cp:revision>
  <dcterms:created xsi:type="dcterms:W3CDTF">2003-07-01T08:37:13Z</dcterms:created>
  <dcterms:modified xsi:type="dcterms:W3CDTF">2020-04-09T08:49:35Z</dcterms:modified>
  <cp:category>lecture</cp:category>
</cp:coreProperties>
</file>