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65"/>
  </p:notesMasterIdLst>
  <p:handoutMasterIdLst>
    <p:handoutMasterId r:id="rId66"/>
  </p:handoutMasterIdLst>
  <p:sldIdLst>
    <p:sldId id="342" r:id="rId2"/>
    <p:sldId id="465" r:id="rId3"/>
    <p:sldId id="400" r:id="rId4"/>
    <p:sldId id="459" r:id="rId5"/>
    <p:sldId id="390" r:id="rId6"/>
    <p:sldId id="388" r:id="rId7"/>
    <p:sldId id="403" r:id="rId8"/>
    <p:sldId id="460" r:id="rId9"/>
    <p:sldId id="468" r:id="rId10"/>
    <p:sldId id="399" r:id="rId11"/>
    <p:sldId id="391" r:id="rId12"/>
    <p:sldId id="351" r:id="rId13"/>
    <p:sldId id="352" r:id="rId14"/>
    <p:sldId id="393" r:id="rId15"/>
    <p:sldId id="392" r:id="rId16"/>
    <p:sldId id="348" r:id="rId17"/>
    <p:sldId id="353" r:id="rId18"/>
    <p:sldId id="394" r:id="rId19"/>
    <p:sldId id="402" r:id="rId20"/>
    <p:sldId id="382" r:id="rId21"/>
    <p:sldId id="469" r:id="rId22"/>
    <p:sldId id="396" r:id="rId23"/>
    <p:sldId id="384" r:id="rId24"/>
    <p:sldId id="383" r:id="rId25"/>
    <p:sldId id="389" r:id="rId26"/>
    <p:sldId id="404" r:id="rId27"/>
    <p:sldId id="350" r:id="rId28"/>
    <p:sldId id="467" r:id="rId29"/>
    <p:sldId id="354" r:id="rId30"/>
    <p:sldId id="361" r:id="rId31"/>
    <p:sldId id="360" r:id="rId32"/>
    <p:sldId id="372" r:id="rId33"/>
    <p:sldId id="362" r:id="rId34"/>
    <p:sldId id="461" r:id="rId35"/>
    <p:sldId id="363" r:id="rId36"/>
    <p:sldId id="405" r:id="rId37"/>
    <p:sldId id="406" r:id="rId38"/>
    <p:sldId id="470" r:id="rId39"/>
    <p:sldId id="453" r:id="rId40"/>
    <p:sldId id="407" r:id="rId41"/>
    <p:sldId id="409" r:id="rId42"/>
    <p:sldId id="410" r:id="rId43"/>
    <p:sldId id="397" r:id="rId44"/>
    <p:sldId id="374" r:id="rId45"/>
    <p:sldId id="364" r:id="rId46"/>
    <p:sldId id="365" r:id="rId47"/>
    <p:sldId id="366" r:id="rId48"/>
    <p:sldId id="428" r:id="rId49"/>
    <p:sldId id="430" r:id="rId50"/>
    <p:sldId id="454" r:id="rId51"/>
    <p:sldId id="433" r:id="rId52"/>
    <p:sldId id="434" r:id="rId53"/>
    <p:sldId id="455" r:id="rId54"/>
    <p:sldId id="456" r:id="rId55"/>
    <p:sldId id="439" r:id="rId56"/>
    <p:sldId id="464" r:id="rId57"/>
    <p:sldId id="471" r:id="rId58"/>
    <p:sldId id="367" r:id="rId59"/>
    <p:sldId id="369" r:id="rId60"/>
    <p:sldId id="375" r:id="rId61"/>
    <p:sldId id="380" r:id="rId62"/>
    <p:sldId id="381" r:id="rId63"/>
    <p:sldId id="466" r:id="rId64"/>
  </p:sldIdLst>
  <p:sldSz cx="12192000" cy="6858000"/>
  <p:notesSz cx="7315200" cy="9601200"/>
  <p:custShowLst>
    <p:custShow name="Zweite Vorlesung" id="0">
      <p:sldLst>
        <p:sld r:id="rId2"/>
        <p:sld r:id="rId4"/>
        <p:sld r:id="rId12"/>
        <p:sld r:id="rId21"/>
        <p:sld r:id="rId24"/>
        <p:sld r:id="rId42"/>
        <p:sld r:id="rId44"/>
        <p:sld r:id="rId45"/>
        <p:sld r:id="rId46"/>
        <p:sld r:id="rId47"/>
        <p:sld r:id="rId48"/>
        <p:sld r:id="rId49"/>
        <p:sld r:id="rId50"/>
        <p:sld r:id="rId51"/>
        <p:sld r:id="rId52"/>
        <p:sld r:id="rId53"/>
        <p:sld r:id="rId54"/>
        <p:sld r:id="rId55"/>
        <p:sld r:id="rId56"/>
        <p:sld r:id="rId57"/>
        <p:sld r:id="rId59"/>
        <p:sld r:id="rId60"/>
        <p:sld r:id="rId61"/>
        <p:sld r:id="rId62"/>
        <p:sld r:id="rId63"/>
      </p:sldLst>
    </p:custShow>
  </p:custShowLst>
  <p:defaultTextStyle>
    <a:defPPr>
      <a:defRPr lang="de-DE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FF"/>
    <a:srgbClr val="33CCFF"/>
    <a:srgbClr val="003366"/>
    <a:srgbClr val="003399"/>
    <a:srgbClr val="0033CC"/>
    <a:srgbClr val="FF9900"/>
    <a:srgbClr val="FF33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09" autoAdjust="0"/>
    <p:restoredTop sz="89687" autoAdjust="0"/>
  </p:normalViewPr>
  <p:slideViewPr>
    <p:cSldViewPr>
      <p:cViewPr varScale="1">
        <p:scale>
          <a:sx n="109" d="100"/>
          <a:sy n="109" d="100"/>
        </p:scale>
        <p:origin x="132" y="52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696" y="90"/>
      </p:cViewPr>
      <p:guideLst>
        <p:guide orient="horz" pos="3024"/>
        <p:guide pos="230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8.xml"/><Relationship Id="rId2" Type="http://schemas.openxmlformats.org/officeDocument/2006/relationships/slide" Target="slides/slide42.xml"/><Relationship Id="rId1" Type="http://schemas.openxmlformats.org/officeDocument/2006/relationships/slide" Target="slides/slide4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062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7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6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062" y="912017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AC2386A1-013A-447D-AB33-8726036743F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26916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062" y="0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8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0375" y="722313"/>
            <a:ext cx="6396038" cy="3597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194" y="4560086"/>
            <a:ext cx="5852814" cy="432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7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062" y="9120172"/>
            <a:ext cx="3168503" cy="47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87" tIns="46693" rIns="93387" bIns="46693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>
                <a:latin typeface="Arial" charset="0"/>
              </a:defRPr>
            </a:lvl1pPr>
          </a:lstStyle>
          <a:p>
            <a:pPr>
              <a:defRPr/>
            </a:pPr>
            <a:fld id="{A6EBD05C-BBC5-46AE-A728-5E7D0DA11FA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8638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7F8AC-4BCC-4C03-A575-CFCC1233B7B9}" type="slidenum">
              <a:rPr lang="de-DE" smtClean="0"/>
              <a:pPr/>
              <a:t>1</a:t>
            </a:fld>
            <a:endParaRPr lang="de-DE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84213"/>
            <a:ext cx="6489700" cy="36512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289" y="4560086"/>
            <a:ext cx="5339180" cy="4335209"/>
          </a:xfrm>
          <a:noFill/>
          <a:ln/>
        </p:spPr>
        <p:txBody>
          <a:bodyPr/>
          <a:lstStyle/>
          <a:p>
            <a:pPr eaLnBrk="1" hangingPunct="1"/>
            <a:endParaRPr lang="en-US" sz="1000" smtClean="0"/>
          </a:p>
        </p:txBody>
      </p:sp>
    </p:spTree>
    <p:extLst>
      <p:ext uri="{BB962C8B-B14F-4D97-AF65-F5344CB8AC3E}">
        <p14:creationId xmlns:p14="http://schemas.microsoft.com/office/powerpoint/2010/main" val="2338208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3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36778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4275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1081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8055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23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7184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61963" y="722313"/>
            <a:ext cx="6394450" cy="3597275"/>
          </a:xfrm>
          <a:ln/>
        </p:spPr>
      </p:sp>
      <p:sp>
        <p:nvSpPr>
          <p:cNvPr id="243715" name="Notizenplatzhal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de-DE" dirty="0" err="1" smtClean="0"/>
              <a:t>Xxxxxxxxxxxxxxxxxxxxxxxxxxxxxxxxxxxxxx</a:t>
            </a:r>
            <a:endParaRPr lang="de-DE" dirty="0" smtClean="0"/>
          </a:p>
          <a:p>
            <a:r>
              <a:rPr lang="de-DE" dirty="0" smtClean="0"/>
              <a:t>Beginn</a:t>
            </a:r>
            <a:r>
              <a:rPr lang="de-DE" baseline="0" dirty="0" smtClean="0"/>
              <a:t> Vorlesung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err="1" smtClean="0"/>
              <a:t>Xxxxxxxxxxxxxxxxxxxxxxxxxxxxxxxxxxxxxx</a:t>
            </a:r>
            <a:endParaRPr lang="de-DE" dirty="0" smtClean="0"/>
          </a:p>
          <a:p>
            <a:endParaRPr lang="de-DE" dirty="0" smtClean="0"/>
          </a:p>
          <a:p>
            <a:pPr marL="171450" indent="-171450">
              <a:buFontTx/>
              <a:buChar char="-"/>
            </a:pPr>
            <a:r>
              <a:rPr lang="de-DE" dirty="0" smtClean="0"/>
              <a:t>Gestern kam</a:t>
            </a:r>
            <a:r>
              <a:rPr lang="de-DE" baseline="0" dirty="0" smtClean="0"/>
              <a:t> ja schon die Frage auf, ob in er Page Table logische oder physikalische Adressen gespeichert sind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Das wiederholen wir hier nochmal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 funktioniert so, wie wir es auch schon in RA beim virtuellen Speicher besprochen haben</a:t>
            </a:r>
          </a:p>
          <a:p>
            <a:pPr marL="171450" indent="-171450">
              <a:buFontTx/>
              <a:buChar char="-"/>
            </a:pPr>
            <a:endParaRPr lang="de-DE" baseline="0" dirty="0" smtClean="0"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r>
              <a:rPr lang="de-DE" baseline="0" dirty="0" smtClean="0">
                <a:sym typeface="Wingdings" panose="05000000000000000000" pitchFamily="2" charset="2"/>
              </a:rPr>
              <a:t>Diese Folie habe ich aus dem RA Memory-Kapitel geklaut, die kennen Sie schon</a:t>
            </a:r>
          </a:p>
          <a:p>
            <a:pPr marL="171450" indent="-171450">
              <a:buFontTx/>
              <a:buChar char="-"/>
            </a:pPr>
            <a:endParaRPr lang="en-US" dirty="0" smtClean="0">
              <a:latin typeface="Arial" charset="0"/>
            </a:endParaRPr>
          </a:p>
          <a:p>
            <a:pPr marL="171450" indent="-171450">
              <a:buFontTx/>
              <a:buChar char="-"/>
            </a:pPr>
            <a:r>
              <a:rPr lang="en-US" dirty="0" err="1" smtClean="0">
                <a:latin typeface="Arial" charset="0"/>
              </a:rPr>
              <a:t>Damals</a:t>
            </a:r>
            <a:r>
              <a:rPr lang="en-US" dirty="0" smtClean="0">
                <a:latin typeface="Arial" charset="0"/>
              </a:rPr>
              <a:t> lag der </a:t>
            </a:r>
            <a:r>
              <a:rPr lang="en-US" dirty="0" err="1" smtClean="0">
                <a:latin typeface="Arial" charset="0"/>
              </a:rPr>
              <a:t>Fokus</a:t>
            </a:r>
            <a:r>
              <a:rPr lang="en-US" dirty="0" smtClean="0">
                <a:latin typeface="Arial" charset="0"/>
              </a:rPr>
              <a:t> auf der </a:t>
            </a:r>
            <a:r>
              <a:rPr lang="en-US" dirty="0" err="1" smtClean="0">
                <a:latin typeface="Arial" charset="0"/>
              </a:rPr>
              <a:t>Abbildung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virtuelle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Adresse</a:t>
            </a:r>
            <a:r>
              <a:rPr lang="en-US" baseline="0" dirty="0" smtClean="0">
                <a:latin typeface="Arial" charset="0"/>
              </a:rPr>
              <a:t> auf </a:t>
            </a:r>
            <a:r>
              <a:rPr lang="en-US" baseline="0" dirty="0" err="1" smtClean="0">
                <a:latin typeface="Arial" charset="0"/>
              </a:rPr>
              <a:t>reale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Adresse</a:t>
            </a:r>
            <a:endParaRPr lang="en-US" baseline="0" dirty="0" smtClean="0">
              <a:latin typeface="Arial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stellen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Sie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sich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jetzt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so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eine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Page Table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für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jeden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einzelnen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Prozess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vor</a:t>
            </a: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indent="-171450">
              <a:buFontTx/>
              <a:buChar char="-"/>
            </a:pPr>
            <a:endParaRPr lang="en-US" dirty="0" smtClean="0">
              <a:latin typeface="Arial" charset="0"/>
            </a:endParaRPr>
          </a:p>
          <a:p>
            <a:pPr marL="171450" indent="-171450">
              <a:buFontTx/>
              <a:buChar char="-"/>
            </a:pPr>
            <a:endParaRPr lang="en-US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dirty="0" err="1" smtClean="0">
                <a:latin typeface="Arial" charset="0"/>
              </a:rPr>
              <a:t>Xxxxxxxxxxxxxxxxxxxxxxxxxxxxxxxxxxxxxxxxxxx</a:t>
            </a:r>
            <a:endParaRPr lang="en-US" dirty="0" smtClean="0">
              <a:latin typeface="Arial" charset="0"/>
            </a:endParaRPr>
          </a:p>
          <a:p>
            <a:pPr marL="0" indent="0">
              <a:buFontTx/>
              <a:buNone/>
            </a:pPr>
            <a:endParaRPr lang="en-US" dirty="0" smtClean="0">
              <a:latin typeface="Arial" charset="0"/>
            </a:endParaRPr>
          </a:p>
          <a:p>
            <a:pPr marL="171450" indent="-171450">
              <a:buFontTx/>
              <a:buChar char="-"/>
            </a:pPr>
            <a:r>
              <a:rPr lang="en-US" dirty="0" err="1" smtClean="0">
                <a:latin typeface="Arial" charset="0"/>
              </a:rPr>
              <a:t>Wie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funktioniert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jetzt</a:t>
            </a:r>
            <a:r>
              <a:rPr lang="en-US" dirty="0" smtClean="0">
                <a:latin typeface="Arial" charset="0"/>
              </a:rPr>
              <a:t> das </a:t>
            </a:r>
            <a:r>
              <a:rPr lang="en-US" dirty="0" err="1" smtClean="0">
                <a:latin typeface="Arial" charset="0"/>
              </a:rPr>
              <a:t>Umrechnen</a:t>
            </a:r>
            <a:r>
              <a:rPr lang="en-US" baseline="0" dirty="0" smtClean="0">
                <a:latin typeface="Arial" charset="0"/>
              </a:rPr>
              <a:t> der </a:t>
            </a:r>
            <a:r>
              <a:rPr lang="en-US" baseline="0" dirty="0" err="1" smtClean="0">
                <a:latin typeface="Arial" charset="0"/>
              </a:rPr>
              <a:t>Adressen</a:t>
            </a:r>
            <a:r>
              <a:rPr lang="en-US" baseline="0" dirty="0" smtClean="0">
                <a:latin typeface="Arial" charset="0"/>
              </a:rPr>
              <a:t>?</a:t>
            </a:r>
          </a:p>
          <a:p>
            <a:pPr marL="171450" indent="-171450">
              <a:buFontTx/>
              <a:buChar char="-"/>
            </a:pPr>
            <a:endParaRPr lang="en-US" baseline="0" dirty="0" smtClean="0">
              <a:latin typeface="Arial" charset="0"/>
            </a:endParaRPr>
          </a:p>
          <a:p>
            <a:pPr marL="171450" indent="-171450">
              <a:buFontTx/>
              <a:buChar char="-"/>
            </a:pPr>
            <a:r>
              <a:rPr lang="en-US" baseline="0" dirty="0" err="1" smtClean="0">
                <a:latin typeface="Arial" charset="0"/>
              </a:rPr>
              <a:t>Unten</a:t>
            </a:r>
            <a:r>
              <a:rPr lang="en-US" baseline="0" dirty="0" smtClean="0">
                <a:latin typeface="Arial" charset="0"/>
              </a:rPr>
              <a:t>: </a:t>
            </a:r>
            <a:r>
              <a:rPr lang="en-US" baseline="0" dirty="0" err="1" smtClean="0">
                <a:latin typeface="Arial" charset="0"/>
              </a:rPr>
              <a:t>virtuelle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Adresse</a:t>
            </a:r>
            <a:endParaRPr lang="en-US" baseline="0" dirty="0" smtClean="0">
              <a:latin typeface="Arial" charset="0"/>
            </a:endParaRPr>
          </a:p>
          <a:p>
            <a:pPr marL="628650" lvl="1" indent="-171450">
              <a:buFontTx/>
              <a:buChar char="-"/>
            </a:pPr>
            <a:r>
              <a:rPr lang="en-US" baseline="0" dirty="0" err="1" smtClean="0">
                <a:latin typeface="Arial" charset="0"/>
              </a:rPr>
              <a:t>Hier</a:t>
            </a:r>
            <a:r>
              <a:rPr lang="en-US" baseline="0" dirty="0" smtClean="0">
                <a:latin typeface="Arial" charset="0"/>
              </a:rPr>
              <a:t> mal 32 Bit </a:t>
            </a:r>
            <a:r>
              <a:rPr lang="en-US" baseline="0" dirty="0" err="1" smtClean="0">
                <a:latin typeface="Arial" charset="0"/>
              </a:rPr>
              <a:t>Adressen</a:t>
            </a:r>
            <a:endParaRPr lang="en-US" baseline="0" dirty="0" smtClean="0">
              <a:latin typeface="Arial" charset="0"/>
            </a:endParaRPr>
          </a:p>
          <a:p>
            <a:pPr marL="628650" lvl="1" indent="-171450">
              <a:buFontTx/>
              <a:buChar char="-"/>
            </a:pPr>
            <a:endParaRPr lang="en-US" baseline="0" dirty="0" smtClean="0">
              <a:latin typeface="Arial" charset="0"/>
            </a:endParaRPr>
          </a:p>
          <a:p>
            <a:pPr marL="171450" lvl="0" indent="-171450">
              <a:buFontTx/>
              <a:buChar char="-"/>
            </a:pPr>
            <a:r>
              <a:rPr lang="en-US" baseline="0" dirty="0" err="1" smtClean="0">
                <a:latin typeface="Arial" charset="0"/>
              </a:rPr>
              <a:t>Oben</a:t>
            </a:r>
            <a:r>
              <a:rPr lang="en-US" baseline="0" dirty="0" smtClean="0">
                <a:latin typeface="Arial" charset="0"/>
              </a:rPr>
              <a:t>: </a:t>
            </a:r>
            <a:r>
              <a:rPr lang="en-US" baseline="0" dirty="0" err="1" smtClean="0">
                <a:latin typeface="Arial" charset="0"/>
              </a:rPr>
              <a:t>physikalische</a:t>
            </a:r>
            <a:r>
              <a:rPr lang="en-US" baseline="0" dirty="0" smtClean="0">
                <a:latin typeface="Arial" charset="0"/>
              </a:rPr>
              <a:t> </a:t>
            </a:r>
            <a:r>
              <a:rPr lang="en-US" baseline="0" dirty="0" err="1" smtClean="0">
                <a:latin typeface="Arial" charset="0"/>
              </a:rPr>
              <a:t>Adresse</a:t>
            </a:r>
            <a:endParaRPr lang="en-US" baseline="0" dirty="0" smtClean="0">
              <a:latin typeface="Arial" charset="0"/>
            </a:endParaRPr>
          </a:p>
          <a:p>
            <a:pPr marL="628650" lvl="1" indent="-171450">
              <a:buFontTx/>
              <a:buChar char="-"/>
            </a:pPr>
            <a:r>
              <a:rPr lang="en-US" baseline="0" dirty="0" err="1" smtClean="0">
                <a:latin typeface="Arial" charset="0"/>
              </a:rPr>
              <a:t>Hier</a:t>
            </a:r>
            <a:r>
              <a:rPr lang="en-US" baseline="0" dirty="0" smtClean="0">
                <a:latin typeface="Arial" charset="0"/>
              </a:rPr>
              <a:t> mal 15 Bit </a:t>
            </a:r>
            <a:r>
              <a:rPr lang="en-US" baseline="0" dirty="0" err="1" smtClean="0">
                <a:latin typeface="Arial" charset="0"/>
              </a:rPr>
              <a:t>Adressen</a:t>
            </a:r>
            <a:endParaRPr lang="en-US" baseline="0" dirty="0" smtClean="0">
              <a:latin typeface="Arial" charset="0"/>
            </a:endParaRPr>
          </a:p>
          <a:p>
            <a:pPr marL="628650" lvl="1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mehr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echten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Hauptspeicher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gibt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es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einfach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gar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nicht</a:t>
            </a: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628650" lvl="1" indent="-171450">
              <a:buFontTx/>
              <a:buChar char="-"/>
            </a:pP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Die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konkrete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Aufteilung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der Bits in der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virtuellen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Adresse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sind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wie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immer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Implementierungsfrage</a:t>
            </a: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Hier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sind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jetzt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die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unteren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12 Bits der Offset und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geben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1:1 die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unteren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12 Bits der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physikalischen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Adresse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an</a:t>
            </a:r>
          </a:p>
          <a:p>
            <a:pPr marL="171450" lvl="0" indent="-171450">
              <a:buFontTx/>
              <a:buChar char="-"/>
            </a:pP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Was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passiert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mit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den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übrigen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vorderen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20 Bit der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Virtuellen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Adresse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?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hier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kommt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jetzt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die Page Table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zum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Einsatz</a:t>
            </a: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darin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stehen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alle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Abbildungen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von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virtueller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auf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physikalische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Adresse</a:t>
            </a: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Welche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Zahl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steht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in den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vorderen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20 Bit der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virtuellen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Adresse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?  3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 also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gucke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ich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in der Page Table die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Virtuelle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Page 3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nach</a:t>
            </a: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dort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stehen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dann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die 3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für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die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physikalische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Adresse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verbliebenen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vorderen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Bits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drin</a:t>
            </a: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endParaRPr lang="en-US" baseline="0" dirty="0" smtClean="0">
              <a:latin typeface="Arial" charset="0"/>
              <a:sym typeface="Wingdings" panose="05000000000000000000" pitchFamily="2" charset="2"/>
            </a:endParaRPr>
          </a:p>
          <a:p>
            <a:pPr marL="171450" lvl="0" indent="-171450">
              <a:buFontTx/>
              <a:buChar char="-"/>
            </a:pP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Wie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auch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beim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Caching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kann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es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hier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zu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Konkurrenz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kommen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zu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Seiten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Flattern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,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usw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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genau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wie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beim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Caching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gibt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es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auch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hier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viele</a:t>
            </a:r>
            <a:r>
              <a:rPr lang="en-US" baseline="0" dirty="0" smtClean="0">
                <a:latin typeface="Arial" charset="0"/>
                <a:sym typeface="Wingdings" panose="05000000000000000000" pitchFamily="2" charset="2"/>
              </a:rPr>
              <a:t> </a:t>
            </a:r>
            <a:r>
              <a:rPr lang="en-US" baseline="0" dirty="0" err="1" smtClean="0">
                <a:latin typeface="Arial" charset="0"/>
                <a:sym typeface="Wingdings" panose="05000000000000000000" pitchFamily="2" charset="2"/>
              </a:rPr>
              <a:t>Optimierungsmöglichkeiten</a:t>
            </a:r>
            <a:endParaRPr lang="en-US" dirty="0" smtClean="0">
              <a:latin typeface="Arial" charset="0"/>
            </a:endParaRPr>
          </a:p>
        </p:txBody>
      </p:sp>
      <p:sp>
        <p:nvSpPr>
          <p:cNvPr id="2437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318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22C24C-C290-4FE5-B308-43B81AAB7986}" type="slidenum">
              <a:rPr kumimoji="0" lang="de-DE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108" charset="-128"/>
                <a:cs typeface="+mn-cs"/>
              </a:rPr>
              <a:pPr marL="0" marR="0" lvl="0" indent="0" algn="r" defTabSz="9318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de-DE" sz="11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10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50942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3270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1786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2881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21740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82391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747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22066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09192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09040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6280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53314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31991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9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69407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24679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948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48508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4496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61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9674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62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59908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A98E41E-978D-4545-BD47-B72591311F7D}" type="slidenum">
              <a:rPr lang="de-DE" smtClean="0"/>
              <a:pPr>
                <a:defRPr/>
              </a:pPr>
              <a:t>63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72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0636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9966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4872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7658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8269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EBD05C-BBC5-46AE-A728-5E7D0DA11FAE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2668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213103" y="4616457"/>
            <a:ext cx="8623300" cy="105727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500" b="1" smtClean="0">
                <a:solidFill>
                  <a:srgbClr val="0066CC"/>
                </a:solidFill>
              </a:defRPr>
            </a:lvl1pPr>
          </a:lstStyle>
          <a:p>
            <a:pPr lvl="0">
              <a:spcBef>
                <a:spcPts val="375"/>
              </a:spcBef>
            </a:pPr>
            <a:r>
              <a:rPr lang="en-US" smtClean="0"/>
              <a:t>Click to edit Master subtitle style</a:t>
            </a:r>
            <a:endParaRPr lang="de-DE" smtClean="0"/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213100" y="2579695"/>
            <a:ext cx="8636000" cy="1470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36000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2700" smtClean="0"/>
            </a:lvl1pPr>
          </a:lstStyle>
          <a:p>
            <a:pPr lvl="0"/>
            <a:r>
              <a:rPr lang="en-US" smtClean="0"/>
              <a:t>Click to edit Master title style</a:t>
            </a:r>
            <a:endParaRPr lang="de-DE" smtClean="0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00" b="1" dirty="0" smtClean="0">
                <a:solidFill>
                  <a:srgbClr val="5F5F5F"/>
                </a:solidFill>
              </a:rPr>
              <a:t>4.</a:t>
            </a:r>
            <a:fld id="{53965218-A59B-4292-9C98-79B58A46A890}" type="slidenum">
              <a:rPr lang="de-DE" sz="70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00" b="1" dirty="0">
              <a:solidFill>
                <a:srgbClr val="5F5F5F"/>
              </a:solidFill>
            </a:endParaRPr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347138" y="295280"/>
            <a:ext cx="5761567" cy="1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600" b="1" dirty="0" smtClean="0">
                <a:solidFill>
                  <a:srgbClr val="5F5F5F"/>
                </a:solidFill>
                <a:cs typeface="Arial" charset="0"/>
              </a:rPr>
              <a:t>Prof. Dr.-Ing. Jochen Schiller</a:t>
            </a:r>
          </a:p>
          <a:p>
            <a:pPr algn="l"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600" b="1" dirty="0" smtClean="0">
                <a:solidFill>
                  <a:srgbClr val="5F5F5F"/>
                </a:solidFill>
                <a:cs typeface="Arial" charset="0"/>
              </a:rPr>
              <a:t>Computer</a:t>
            </a:r>
            <a:r>
              <a:rPr lang="de-DE" sz="600" b="1" baseline="0" dirty="0" smtClean="0">
                <a:solidFill>
                  <a:srgbClr val="5F5F5F"/>
                </a:solidFill>
                <a:cs typeface="Arial" charset="0"/>
              </a:rPr>
              <a:t> Systems &amp; </a:t>
            </a:r>
            <a:r>
              <a:rPr lang="de-DE" sz="600" b="1" baseline="0" dirty="0" err="1" smtClean="0">
                <a:solidFill>
                  <a:srgbClr val="5F5F5F"/>
                </a:solidFill>
                <a:cs typeface="Arial" charset="0"/>
              </a:rPr>
              <a:t>Telematics</a:t>
            </a:r>
            <a:endParaRPr lang="de-DE" sz="600" b="1" dirty="0" smtClean="0">
              <a:solidFill>
                <a:srgbClr val="5F5F5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25572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114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976789" y="838200"/>
            <a:ext cx="2880783" cy="54784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34438" y="838200"/>
            <a:ext cx="8439151" cy="54784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532662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6" y="981075"/>
            <a:ext cx="11713633" cy="2597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39186" y="3730625"/>
            <a:ext cx="11713633" cy="2598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62546"/>
      </p:ext>
    </p:extLst>
  </p:cSld>
  <p:clrMapOvr>
    <a:masterClrMapping/>
  </p:clrMapOvr>
  <p:transition advClick="0"/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9186" y="3"/>
            <a:ext cx="8064500" cy="835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239184" y="981075"/>
            <a:ext cx="5755216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2" y="981075"/>
            <a:ext cx="5755217" cy="534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39184" y="6437313"/>
            <a:ext cx="10657416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9367"/>
      </p:ext>
    </p:extLst>
  </p:cSld>
  <p:clrMapOvr>
    <a:masterClrMapping/>
  </p:clrMapOvr>
  <p:transition advClick="0"/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Zwei Inhalte - Ei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239184" y="981075"/>
            <a:ext cx="8065061" cy="5348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9177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58889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875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34438" y="1808163"/>
            <a:ext cx="5659967" cy="45085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5" y="1808163"/>
            <a:ext cx="5659967" cy="45085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08423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3969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05414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6807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8526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r>
              <a:rPr lang="en-US" noProof="0" smtClean="0"/>
              <a:t>Click icon to add picture</a:t>
            </a:r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6076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20"/>
            <a:ext cx="12192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6" y="1232355"/>
            <a:ext cx="11523133" cy="524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34436" y="715494"/>
            <a:ext cx="1152313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10147300" y="6656399"/>
            <a:ext cx="1636184" cy="211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r>
              <a:rPr lang="de-DE" sz="700" b="1" dirty="0" smtClean="0">
                <a:solidFill>
                  <a:srgbClr val="5F5F5F"/>
                </a:solidFill>
              </a:rPr>
              <a:t>4.</a:t>
            </a:r>
            <a:fld id="{53965218-A59B-4292-9C98-79B58A46A890}" type="slidenum">
              <a:rPr lang="de-DE" sz="700" b="1" smtClean="0">
                <a:solidFill>
                  <a:srgbClr val="5F5F5F"/>
                </a:solidFill>
              </a:rPr>
              <a:pPr algn="r">
                <a:defRPr/>
              </a:pPr>
              <a:t>‹#›</a:t>
            </a:fld>
            <a:endParaRPr lang="de-DE" sz="70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4433" y="6656398"/>
            <a:ext cx="7969251" cy="20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l">
              <a:defRPr sz="700" b="0">
                <a:solidFill>
                  <a:srgbClr val="5F5F5F"/>
                </a:solidFill>
              </a:defRPr>
            </a:lvl1pPr>
          </a:lstStyle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8" name="Picture 24" descr="Logo_RGB_300dpi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645121" y="60524"/>
            <a:ext cx="2138363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7014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ransition spd="slow"/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lang="de-DE" sz="2250" b="1" smtClean="0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5pPr>
      <a:lvl6pPr marL="25717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6pPr>
      <a:lvl7pPr marL="51435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7pPr>
      <a:lvl8pPr marL="77152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8pPr>
      <a:lvl9pPr marL="10287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88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200025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407194" indent="-106264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6072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8072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06441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132159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1578769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1835944" indent="-99120" algn="l" rtl="0" eaLnBrk="1" fontAlgn="base" hangingPunct="1">
        <a:lnSpc>
          <a:spcPct val="102000"/>
        </a:lnSpc>
        <a:spcBef>
          <a:spcPts val="281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ts val="375"/>
              </a:spcBef>
            </a:pPr>
            <a:r>
              <a:rPr lang="de-DE" sz="1400" dirty="0"/>
              <a:t>Prof. Dr.-Ing. Jochen Schiller</a:t>
            </a:r>
          </a:p>
          <a:p>
            <a:pPr>
              <a:spcBef>
                <a:spcPts val="375"/>
              </a:spcBef>
            </a:pPr>
            <a:r>
              <a:rPr lang="de-DE" sz="1400" dirty="0"/>
              <a:t>Computer Systems &amp; </a:t>
            </a:r>
            <a:r>
              <a:rPr lang="de-DE" sz="1400" dirty="0" err="1"/>
              <a:t>Telematics</a:t>
            </a:r>
            <a:endParaRPr lang="de-DE" sz="1400" dirty="0"/>
          </a:p>
          <a:p>
            <a:pPr>
              <a:spcBef>
                <a:spcPts val="375"/>
              </a:spcBef>
            </a:pPr>
            <a:r>
              <a:rPr lang="de-DE" sz="1400" dirty="0"/>
              <a:t>Freie Universität Berlin, Germany</a:t>
            </a:r>
          </a:p>
        </p:txBody>
      </p:sp>
      <p:sp>
        <p:nvSpPr>
          <p:cNvPr id="4099" name="Rectangle 5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 III: </a:t>
            </a:r>
            <a:r>
              <a:rPr lang="en-US" dirty="0" smtClean="0"/>
              <a:t>Operating Systems &amp; Computer Networks </a:t>
            </a:r>
            <a:br>
              <a:rPr lang="en-US" dirty="0" smtClean="0"/>
            </a:br>
            <a:r>
              <a:rPr lang="en-US" b="0" dirty="0" smtClean="0"/>
              <a:t>Memory</a:t>
            </a:r>
          </a:p>
        </p:txBody>
      </p:sp>
      <p:sp>
        <p:nvSpPr>
          <p:cNvPr id="4098" name="Rectangle 8"/>
          <p:cNvSpPr>
            <a:spLocks noGrp="1" noChangeArrowheads="1"/>
          </p:cNvSpPr>
          <p:nvPr>
            <p:ph type="ftr" sz="quarter" idx="3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4101" name="Picture 77"/>
          <p:cNvPicPr>
            <a:picLocks noChangeAspect="1" noChangeArrowheads="1"/>
          </p:cNvPicPr>
          <p:nvPr/>
        </p:nvPicPr>
        <p:blipFill>
          <a:blip r:embed="rId3" cstate="print"/>
          <a:srcRect b="11104"/>
          <a:stretch>
            <a:fillRect/>
          </a:stretch>
        </p:blipFill>
        <p:spPr bwMode="auto">
          <a:xfrm>
            <a:off x="7392144" y="3429000"/>
            <a:ext cx="4248472" cy="292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and Dynamic Partitioning</a:t>
            </a:r>
            <a:br>
              <a:rPr lang="en-US" dirty="0"/>
            </a:b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22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Fixed Partitioning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1" r="52008" b="7967"/>
          <a:stretch/>
        </p:blipFill>
        <p:spPr bwMode="auto">
          <a:xfrm>
            <a:off x="2207568" y="1556793"/>
            <a:ext cx="1778000" cy="4936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9" b="7980"/>
          <a:stretch/>
        </p:blipFill>
        <p:spPr bwMode="auto">
          <a:xfrm>
            <a:off x="6816080" y="1556792"/>
            <a:ext cx="1786604" cy="493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cxnSp>
        <p:nvCxnSpPr>
          <p:cNvPr id="3" name="Gerade Verbindung 2"/>
          <p:cNvCxnSpPr/>
          <p:nvPr/>
        </p:nvCxnSpPr>
        <p:spPr bwMode="auto">
          <a:xfrm>
            <a:off x="6744072" y="1452879"/>
            <a:ext cx="0" cy="5112568"/>
          </a:xfrm>
          <a:prstGeom prst="line">
            <a:avLst/>
          </a:prstGeom>
          <a:noFill/>
          <a:ln w="12700" cap="flat" cmpd="sng" algn="ctr">
            <a:solidFill>
              <a:srgbClr val="00336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24743276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Fixed </a:t>
            </a:r>
            <a:r>
              <a:rPr lang="en-US" dirty="0" smtClean="0"/>
              <a:t>P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artitions</a:t>
            </a:r>
          </a:p>
        </p:txBody>
      </p:sp>
      <p:sp>
        <p:nvSpPr>
          <p:cNvPr id="10246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dirty="0"/>
              <a:t>Memory partitioned into fixed pieces, each partition can hold one process</a:t>
            </a:r>
          </a:p>
          <a:p>
            <a:r>
              <a:rPr lang="en-US" sz="2000" dirty="0"/>
              <a:t>Amount of processes in main memory is bounded by the number of partitions</a:t>
            </a:r>
          </a:p>
          <a:p>
            <a:pPr>
              <a:buFont typeface="Wingdings" pitchFamily="2" charset="2"/>
              <a:buChar char="Ø"/>
            </a:pPr>
            <a:endParaRPr lang="en-US" sz="2000" b="1" dirty="0"/>
          </a:p>
          <a:p>
            <a:pPr>
              <a:buFont typeface="Wingdings" pitchFamily="2" charset="2"/>
              <a:buChar char="Ø"/>
            </a:pPr>
            <a:r>
              <a:rPr lang="en-US" sz="2000" b="1" dirty="0"/>
              <a:t>Internal fragmentation</a:t>
            </a:r>
          </a:p>
          <a:p>
            <a:endParaRPr lang="en-US" sz="20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24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10" name="Picture 9" descr="PartitioningFixedSize.gif"/>
          <p:cNvPicPr>
            <a:picLocks noChangeAspect="1"/>
          </p:cNvPicPr>
          <p:nvPr/>
        </p:nvPicPr>
        <p:blipFill rotWithShape="1">
          <a:blip r:embed="rId3" cstate="print"/>
          <a:srcRect l="6340" t="4361" r="9067" b="11766"/>
          <a:stretch/>
        </p:blipFill>
        <p:spPr>
          <a:xfrm>
            <a:off x="3143672" y="1052736"/>
            <a:ext cx="7409124" cy="5040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Dynamic Partitions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Memory is divided into variable sized partitions on demand</a:t>
            </a:r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endParaRPr lang="de-DE" sz="2000" dirty="0"/>
          </a:p>
          <a:p>
            <a:pPr eaLnBrk="1" hangingPunct="1"/>
            <a:r>
              <a:rPr lang="en-US" sz="2000" dirty="0"/>
              <a:t>Although there is enough space left for P5 it can not be allocated to the process because it is not continuous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en-US" sz="2000" b="1" dirty="0"/>
              <a:t>External fragmentation</a:t>
            </a:r>
            <a:endParaRPr lang="en-US" sz="2000" dirty="0"/>
          </a:p>
        </p:txBody>
      </p:sp>
      <p:sp>
        <p:nvSpPr>
          <p:cNvPr id="1126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9" name="Picture 8" descr="PartitioningDynamicSize.gif"/>
          <p:cNvPicPr>
            <a:picLocks noChangeAspect="1"/>
          </p:cNvPicPr>
          <p:nvPr/>
        </p:nvPicPr>
        <p:blipFill rotWithShape="1">
          <a:blip r:embed="rId3" cstate="print"/>
          <a:srcRect t="22507" r="5769" b="20178"/>
          <a:stretch/>
        </p:blipFill>
        <p:spPr>
          <a:xfrm>
            <a:off x="2213781" y="1629162"/>
            <a:ext cx="7764438" cy="323999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Partitioning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5" name="Bild 4" descr="f4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53" b="31649"/>
          <a:stretch/>
        </p:blipFill>
        <p:spPr>
          <a:xfrm>
            <a:off x="2541605" y="1174453"/>
            <a:ext cx="7108794" cy="53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9697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5" name="Bild 4" descr="f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72" b="20025"/>
          <a:stretch/>
        </p:blipFill>
        <p:spPr>
          <a:xfrm>
            <a:off x="1658472" y="1193030"/>
            <a:ext cx="8875059" cy="468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014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Dynamic Placement Algorithms</a:t>
            </a:r>
          </a:p>
        </p:txBody>
      </p:sp>
      <p:sp>
        <p:nvSpPr>
          <p:cNvPr id="12293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First-fit algorithm:</a:t>
            </a:r>
          </a:p>
          <a:p>
            <a:pPr lvl="1" eaLnBrk="1" hangingPunct="1"/>
            <a:r>
              <a:rPr lang="en-US" sz="1800" dirty="0"/>
              <a:t>Scans memory from the beginning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/>
              <a:t>Chooses first available block that is large enough</a:t>
            </a:r>
          </a:p>
          <a:p>
            <a:pPr lvl="1" eaLnBrk="1" hangingPunct="1"/>
            <a:endParaRPr lang="en-US" sz="1800" dirty="0"/>
          </a:p>
          <a:p>
            <a:pPr eaLnBrk="1" hangingPunct="1"/>
            <a:r>
              <a:rPr lang="en-US" sz="2000" dirty="0"/>
              <a:t>Next-fit algorithm:</a:t>
            </a:r>
          </a:p>
          <a:p>
            <a:pPr lvl="1" eaLnBrk="1" hangingPunct="1"/>
            <a:r>
              <a:rPr lang="en-US" sz="1800" dirty="0"/>
              <a:t>Scans memory from the location of the last placement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sz="1800" dirty="0"/>
              <a:t>Tends to allocate block of memory at end of memory (where largest block is commonly found)</a:t>
            </a:r>
          </a:p>
          <a:p>
            <a:pPr eaLnBrk="1" hangingPunct="1"/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290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2" name="Bild 1" descr="f5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8" t="14141" r="22804" b="25253"/>
          <a:stretch/>
        </p:blipFill>
        <p:spPr>
          <a:xfrm>
            <a:off x="6456040" y="1024663"/>
            <a:ext cx="4782389" cy="52920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Buddy System</a:t>
            </a:r>
            <a:endParaRPr lang="en-US" dirty="0" smtClean="0"/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Combines advantages of fixed and dynamic allocation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Entire available space is treated as single block of size 2</a:t>
            </a:r>
            <a:r>
              <a:rPr lang="en-US" sz="2000" baseline="30000" dirty="0"/>
              <a:t>U </a:t>
            </a:r>
            <a:r>
              <a:rPr lang="en-US" sz="2000" dirty="0"/>
              <a:t>bytes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 := number of bits in address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If memory of size s is requested (2</a:t>
            </a:r>
            <a:r>
              <a:rPr lang="en-US" sz="2000" baseline="30000" dirty="0"/>
              <a:t>U-1 </a:t>
            </a:r>
            <a:r>
              <a:rPr lang="en-US" sz="2000" dirty="0"/>
              <a:t>&lt; s &lt;= 2</a:t>
            </a:r>
            <a:r>
              <a:rPr lang="en-US" sz="2000" baseline="30000" dirty="0"/>
              <a:t>U</a:t>
            </a:r>
            <a:r>
              <a:rPr lang="en-US" sz="2000" dirty="0"/>
              <a:t>), entire block is allocated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Otherwise block is split into two equal buddies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Process continues until smallest block greater than or equal to s is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/>
              <a:t>	generated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/>
              <a:t>Free blocks can easily be </a:t>
            </a:r>
            <a:r>
              <a:rPr lang="en-US" sz="2000" dirty="0" smtClean="0"/>
              <a:t>merged </a:t>
            </a:r>
            <a:r>
              <a:rPr lang="en-US" sz="2000" dirty="0"/>
              <a:t>into bigger blocks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endParaRPr lang="en-US" sz="20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000" dirty="0"/>
              <a:t>Compactification eased by regularly sized blocks</a:t>
            </a:r>
          </a:p>
        </p:txBody>
      </p:sp>
      <p:sp>
        <p:nvSpPr>
          <p:cNvPr id="13314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Buddy </a:t>
            </a:r>
            <a:r>
              <a:rPr lang="en-US" dirty="0" smtClean="0"/>
              <a:t>System: Example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5"/>
          <a:stretch/>
        </p:blipFill>
        <p:spPr bwMode="auto">
          <a:xfrm>
            <a:off x="1651787" y="1380260"/>
            <a:ext cx="8888429" cy="503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2557411744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Buddy System: Example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r="1418" b="15221"/>
          <a:stretch>
            <a:fillRect/>
          </a:stretch>
        </p:blipFill>
        <p:spPr bwMode="auto">
          <a:xfrm>
            <a:off x="2443049" y="1772816"/>
            <a:ext cx="7305906" cy="467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34402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Subsystems, Interrupts and 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I/O and 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TI 3: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7812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Fragmentation of main memory</a:t>
            </a:r>
            <a:endParaRPr lang="en-US" dirty="0" smtClean="0"/>
          </a:p>
        </p:txBody>
      </p:sp>
      <p:sp>
        <p:nvSpPr>
          <p:cNvPr id="10246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Fragmentation: free cells in main memory are unusable because of the allocation scheme</a:t>
            </a:r>
          </a:p>
          <a:p>
            <a:pPr lvl="1"/>
            <a:r>
              <a:rPr lang="en-US" dirty="0" smtClean="0"/>
              <a:t>memory space is wasted</a:t>
            </a:r>
          </a:p>
          <a:p>
            <a:endParaRPr lang="en-US" dirty="0" smtClean="0"/>
          </a:p>
          <a:p>
            <a:r>
              <a:rPr lang="en-US" dirty="0" smtClean="0"/>
              <a:t>Internal fragmentation: the free memory cells are within the area allocated to a process</a:t>
            </a:r>
          </a:p>
          <a:p>
            <a:pPr lvl="1"/>
            <a:r>
              <a:rPr lang="en-US" dirty="0" smtClean="0"/>
              <a:t>occurs using fixed partitions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External fragmentation: the free memory cells are not in the area allocated to any process</a:t>
            </a:r>
          </a:p>
          <a:p>
            <a:pPr lvl="1"/>
            <a:r>
              <a:rPr lang="en-US" dirty="0" smtClean="0"/>
              <a:t>occurs using dynamic partitions</a:t>
            </a:r>
            <a:endParaRPr lang="de-DE" dirty="0" smtClean="0"/>
          </a:p>
        </p:txBody>
      </p:sp>
      <p:sp>
        <p:nvSpPr>
          <p:cNvPr id="1024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What are the advantages and disadvantages of fixed and dynamic partitions, respectively?</a:t>
            </a:r>
          </a:p>
          <a:p>
            <a:pPr lvl="1"/>
            <a:r>
              <a:rPr lang="en-US" dirty="0" smtClean="0"/>
              <a:t>What happens if there is not enough memory available for placing a new block of memory?</a:t>
            </a:r>
          </a:p>
          <a:p>
            <a:pPr lvl="1"/>
            <a:r>
              <a:rPr lang="en-US" dirty="0" smtClean="0"/>
              <a:t>How does the size of partitions influence internal and external fragmentation, respectively?</a:t>
            </a:r>
          </a:p>
          <a:p>
            <a:pPr lvl="1"/>
            <a:r>
              <a:rPr lang="en-US" dirty="0" smtClean="0"/>
              <a:t>And how does this influence the management overhead?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862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Paging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041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aging_intr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6456" y="620688"/>
            <a:ext cx="9144000" cy="6273412"/>
          </a:xfrm>
          <a:prstGeom prst="rect">
            <a:avLst/>
          </a:prstGeom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Paging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871865" y="1105048"/>
            <a:ext cx="5616749" cy="5348288"/>
          </a:xfrm>
        </p:spPr>
        <p:txBody>
          <a:bodyPr/>
          <a:lstStyle/>
          <a:p>
            <a:pPr eaLnBrk="1" hangingPunct="1"/>
            <a:r>
              <a:rPr lang="en-US" sz="2000" dirty="0"/>
              <a:t>Memory divided into small fixed-sized pieces, called </a:t>
            </a:r>
            <a:r>
              <a:rPr lang="en-US" sz="2000" b="1" dirty="0"/>
              <a:t>(page-)frames</a:t>
            </a:r>
          </a:p>
          <a:p>
            <a:pPr eaLnBrk="1" hangingPunct="1"/>
            <a:r>
              <a:rPr lang="de-DE" sz="2000" dirty="0" err="1"/>
              <a:t>Process</a:t>
            </a:r>
            <a:r>
              <a:rPr lang="de-DE" sz="2000" dirty="0"/>
              <a:t> </a:t>
            </a:r>
            <a:r>
              <a:rPr lang="de-DE" sz="2000" dirty="0" err="1"/>
              <a:t>images</a:t>
            </a:r>
            <a:r>
              <a:rPr lang="de-DE" sz="2000" dirty="0"/>
              <a:t> </a:t>
            </a:r>
            <a:r>
              <a:rPr lang="de-DE" sz="2000" dirty="0" err="1"/>
              <a:t>divided</a:t>
            </a:r>
            <a:r>
              <a:rPr lang="de-DE" sz="2000" dirty="0"/>
              <a:t> </a:t>
            </a:r>
            <a:r>
              <a:rPr lang="de-DE" sz="2000" dirty="0" err="1"/>
              <a:t>into</a:t>
            </a:r>
            <a:r>
              <a:rPr lang="de-DE" sz="2000" dirty="0"/>
              <a:t> </a:t>
            </a:r>
            <a:r>
              <a:rPr lang="de-DE" sz="2000" dirty="0" err="1"/>
              <a:t>pieces</a:t>
            </a:r>
            <a:r>
              <a:rPr lang="de-DE" sz="2000" dirty="0"/>
              <a:t> </a:t>
            </a:r>
            <a:r>
              <a:rPr lang="de-DE" sz="2000" b="1" dirty="0" err="1"/>
              <a:t>of</a:t>
            </a:r>
            <a:r>
              <a:rPr lang="de-DE" sz="2000" b="1" dirty="0"/>
              <a:t> </a:t>
            </a:r>
            <a:r>
              <a:rPr lang="de-DE" sz="2000" b="1" dirty="0" err="1"/>
              <a:t>the</a:t>
            </a:r>
            <a:r>
              <a:rPr lang="de-DE" sz="2000" b="1" dirty="0"/>
              <a:t> same </a:t>
            </a:r>
            <a:r>
              <a:rPr lang="de-DE" sz="2000" b="1" dirty="0" err="1"/>
              <a:t>size</a:t>
            </a:r>
            <a:r>
              <a:rPr lang="de-DE" sz="2000" dirty="0"/>
              <a:t>, </a:t>
            </a:r>
            <a:r>
              <a:rPr lang="de-DE" sz="2000" dirty="0" err="1"/>
              <a:t>called</a:t>
            </a:r>
            <a:r>
              <a:rPr lang="de-DE" sz="2000" dirty="0"/>
              <a:t> </a:t>
            </a:r>
            <a:r>
              <a:rPr lang="de-DE" sz="2000" b="1" dirty="0" err="1"/>
              <a:t>pages</a:t>
            </a:r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frame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main</a:t>
            </a:r>
            <a:r>
              <a:rPr lang="de-DE" sz="2000" dirty="0"/>
              <a:t> </a:t>
            </a:r>
            <a:r>
              <a:rPr lang="de-DE" sz="2000" dirty="0" err="1"/>
              <a:t>memory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allocated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one</a:t>
            </a:r>
            <a:r>
              <a:rPr lang="de-DE" sz="2000" dirty="0"/>
              <a:t> </a:t>
            </a:r>
            <a:r>
              <a:rPr lang="de-DE" sz="2000" dirty="0" err="1"/>
              <a:t>page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a </a:t>
            </a:r>
            <a:r>
              <a:rPr lang="de-DE" sz="2000" dirty="0" err="1"/>
              <a:t>process</a:t>
            </a:r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age_table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476672"/>
            <a:ext cx="9144000" cy="6273412"/>
          </a:xfrm>
          <a:prstGeom prst="rect">
            <a:avLst/>
          </a:prstGeom>
        </p:spPr>
      </p:pic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Page Table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4871865" y="1105048"/>
            <a:ext cx="5616749" cy="1099816"/>
          </a:xfrm>
        </p:spPr>
        <p:txBody>
          <a:bodyPr/>
          <a:lstStyle/>
          <a:p>
            <a:pPr eaLnBrk="1" hangingPunct="1"/>
            <a:r>
              <a:rPr lang="en-US" sz="2000" dirty="0"/>
              <a:t>Operating system maintains page table </a:t>
            </a:r>
            <a:r>
              <a:rPr lang="en-US" sz="2000" b="1" dirty="0"/>
              <a:t>for each process</a:t>
            </a:r>
          </a:p>
          <a:p>
            <a:pPr lvl="1" eaLnBrk="1" hangingPunct="1"/>
            <a:r>
              <a:rPr lang="en-US" dirty="0" smtClean="0"/>
              <a:t>Pages are mapped to frames</a:t>
            </a:r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de-DE" sz="2000" b="1" dirty="0"/>
          </a:p>
          <a:p>
            <a:pPr eaLnBrk="1" hangingPunct="1"/>
            <a:endParaRPr lang="en-US" sz="2000" dirty="0"/>
          </a:p>
        </p:txBody>
      </p:sp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sp>
        <p:nvSpPr>
          <p:cNvPr id="2" name="Rechteck 1"/>
          <p:cNvSpPr/>
          <p:nvPr/>
        </p:nvSpPr>
        <p:spPr bwMode="auto">
          <a:xfrm>
            <a:off x="7608168" y="4454357"/>
            <a:ext cx="1188128" cy="369332"/>
          </a:xfrm>
          <a:prstGeom prst="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Size of Frames/Pages</a:t>
            </a:r>
            <a:endParaRPr 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Paging creates no external fragmentation</a:t>
            </a:r>
          </a:p>
          <a:p>
            <a:pPr lvl="1"/>
            <a:r>
              <a:rPr lang="en-US" smtClean="0"/>
              <a:t>Since size of frames/pages is fixed</a:t>
            </a:r>
          </a:p>
          <a:p>
            <a:endParaRPr lang="en-US" smtClean="0"/>
          </a:p>
          <a:p>
            <a:r>
              <a:rPr lang="en-US" smtClean="0"/>
              <a:t>Internal fragmentation depends on frame size</a:t>
            </a:r>
          </a:p>
          <a:p>
            <a:pPr lvl="1"/>
            <a:r>
              <a:rPr lang="en-US" smtClean="0"/>
              <a:t>The smaller the frames the lower the internal fragmentation</a:t>
            </a:r>
          </a:p>
          <a:p>
            <a:pPr lvl="1"/>
            <a:r>
              <a:rPr lang="en-US" smtClean="0"/>
              <a:t>BUT: the smaller the frames the bigger the page tables</a:t>
            </a:r>
            <a:endParaRPr lang="en-US" dirty="0"/>
          </a:p>
        </p:txBody>
      </p:sp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Assignment of Pages to Frames</a:t>
            </a:r>
            <a:endParaRPr lang="en-US" dirty="0"/>
          </a:p>
        </p:txBody>
      </p:sp>
      <p:sp>
        <p:nvSpPr>
          <p:cNvPr id="10" name="Inhaltsplatzhalt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Example:</a:t>
            </a:r>
          </a:p>
          <a:p>
            <a:r>
              <a:rPr lang="en-US" smtClean="0"/>
              <a:t>	(a) – (d) Load processes A, B, and C</a:t>
            </a:r>
          </a:p>
          <a:p>
            <a:r>
              <a:rPr lang="en-US" smtClean="0"/>
              <a:t>	(e) Swap out process B</a:t>
            </a:r>
          </a:p>
          <a:p>
            <a:r>
              <a:rPr lang="en-US" smtClean="0"/>
              <a:t>	(f) Load process D</a:t>
            </a:r>
          </a:p>
          <a:p>
            <a:endParaRPr lang="en-US" smtClean="0"/>
          </a:p>
          <a:p>
            <a:r>
              <a:rPr lang="en-US" smtClean="0"/>
              <a:t>Page Tables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969" y="936874"/>
            <a:ext cx="4617261" cy="269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03"/>
          <a:stretch/>
        </p:blipFill>
        <p:spPr bwMode="auto">
          <a:xfrm>
            <a:off x="6001530" y="3645024"/>
            <a:ext cx="4558967" cy="27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 rotWithShape="1">
          <a:blip r:embed="rId5" cstate="print"/>
          <a:srcRect r="61036" b="40915"/>
          <a:stretch/>
        </p:blipFill>
        <p:spPr bwMode="auto">
          <a:xfrm>
            <a:off x="1521576" y="3573016"/>
            <a:ext cx="2006337" cy="12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5" cstate="print"/>
          <a:srcRect l="40390" b="40915"/>
          <a:stretch/>
        </p:blipFill>
        <p:spPr bwMode="auto">
          <a:xfrm>
            <a:off x="1439681" y="4725144"/>
            <a:ext cx="3069483" cy="12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628530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Addresses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Memory address consists of a page number and offset within the page</a:t>
            </a:r>
          </a:p>
        </p:txBody>
      </p:sp>
      <p:sp>
        <p:nvSpPr>
          <p:cNvPr id="1638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 cstate="print"/>
          <a:srcRect l="1491" b="6895"/>
          <a:stretch>
            <a:fillRect/>
          </a:stretch>
        </p:blipFill>
        <p:spPr bwMode="auto">
          <a:xfrm>
            <a:off x="3035300" y="2132857"/>
            <a:ext cx="6121400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of virtual to real addresses</a:t>
            </a:r>
          </a:p>
        </p:txBody>
      </p:sp>
      <p:sp>
        <p:nvSpPr>
          <p:cNvPr id="6147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50" b="0" i="0" u="none" strike="noStrike" kern="1200" cap="none" spc="0" normalizeH="0" baseline="0" noProof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Verdana" pitchFamily="34" charset="0"/>
                <a:ea typeface="MS PGothic" pitchFamily="34" charset="-128"/>
                <a:cs typeface="+mn-cs"/>
              </a:rPr>
              <a:t>TI II - Computer Architecture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>
            <p:extLst/>
          </p:nvPr>
        </p:nvGraphicFramePr>
        <p:xfrm>
          <a:off x="4511824" y="1144119"/>
          <a:ext cx="3976688" cy="5324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4" imgW="4028221" imgH="5377037" progId="">
                  <p:embed/>
                </p:oleObj>
              </mc:Choice>
              <mc:Fallback>
                <p:oleObj name="VISIO" r:id="rId4" imgW="4028221" imgH="5377037" progId="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1824" y="1144119"/>
                        <a:ext cx="3976688" cy="5324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ADAF6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9791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Hardware Support (MMU)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Base register (starting address for the process)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Bounds register (ending location of the process)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Registers are set when process is loaded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Bounds register is used for security purpose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5362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grpSp>
        <p:nvGrpSpPr>
          <p:cNvPr id="2" name="Gruppierung 1"/>
          <p:cNvGrpSpPr/>
          <p:nvPr/>
        </p:nvGrpSpPr>
        <p:grpSpPr>
          <a:xfrm>
            <a:off x="6197605" y="1448478"/>
            <a:ext cx="5133879" cy="4710598"/>
            <a:chOff x="3902617" y="1412776"/>
            <a:chExt cx="5133879" cy="4710598"/>
          </a:xfrm>
        </p:grpSpPr>
        <p:sp>
          <p:nvSpPr>
            <p:cNvPr id="15367" name="Rectangle 6"/>
            <p:cNvSpPr>
              <a:spLocks noChangeArrowheads="1"/>
            </p:cNvSpPr>
            <p:nvPr/>
          </p:nvSpPr>
          <p:spPr bwMode="auto">
            <a:xfrm>
              <a:off x="6052865" y="3845831"/>
              <a:ext cx="184730" cy="369332"/>
            </a:xfrm>
            <a:prstGeom prst="rect">
              <a:avLst/>
            </a:prstGeom>
            <a:noFill/>
            <a:ln w="254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368" name="Text Box 7"/>
            <p:cNvSpPr txBox="1">
              <a:spLocks noChangeArrowheads="1"/>
            </p:cNvSpPr>
            <p:nvPr/>
          </p:nvSpPr>
          <p:spPr bwMode="auto">
            <a:xfrm>
              <a:off x="5786896" y="5101721"/>
              <a:ext cx="734054" cy="367056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MMU</a:t>
              </a:r>
            </a:p>
          </p:txBody>
        </p:sp>
        <p:sp>
          <p:nvSpPr>
            <p:cNvPr id="15369" name="Text Box 8"/>
            <p:cNvSpPr txBox="1">
              <a:spLocks noChangeArrowheads="1"/>
            </p:cNvSpPr>
            <p:nvPr/>
          </p:nvSpPr>
          <p:spPr bwMode="auto">
            <a:xfrm>
              <a:off x="5012276" y="5607872"/>
              <a:ext cx="2206025" cy="276258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 dirty="0"/>
                <a:t>Memory Management Unit</a:t>
              </a:r>
            </a:p>
          </p:txBody>
        </p:sp>
        <p:pic>
          <p:nvPicPr>
            <p:cNvPr id="11" name="Bild 10" descr="f8.pdf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56" t="14366" r="13267" b="31978"/>
            <a:stretch/>
          </p:blipFill>
          <p:spPr>
            <a:xfrm>
              <a:off x="3902617" y="1412776"/>
              <a:ext cx="5133879" cy="4710598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Motivation</a:t>
            </a:r>
          </a:p>
        </p:txBody>
      </p:sp>
      <p:sp>
        <p:nvSpPr>
          <p:cNvPr id="614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To which location in memory should the process image be loaded?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What happens to all the addresses contained in the process image?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How does the OS know that no other process is using that memory?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How can the OS prevent a process from accessing memory that it doesn’t “own”?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What’s the best method to efficiently manage memory requests?</a:t>
            </a:r>
          </a:p>
          <a:p>
            <a:pPr>
              <a:lnSpc>
                <a:spcPct val="90000"/>
              </a:lnSpc>
            </a:pPr>
            <a:endParaRPr lang="en-US" sz="1600" dirty="0"/>
          </a:p>
        </p:txBody>
      </p:sp>
      <p:sp>
        <p:nvSpPr>
          <p:cNvPr id="6146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grpSp>
        <p:nvGrpSpPr>
          <p:cNvPr id="4" name="Gruppierung 3"/>
          <p:cNvGrpSpPr/>
          <p:nvPr/>
        </p:nvGrpSpPr>
        <p:grpSpPr>
          <a:xfrm>
            <a:off x="9048328" y="1132420"/>
            <a:ext cx="1799998" cy="5040552"/>
            <a:chOff x="6156176" y="980728"/>
            <a:chExt cx="1799998" cy="5040552"/>
          </a:xfrm>
        </p:grpSpPr>
        <p:grpSp>
          <p:nvGrpSpPr>
            <p:cNvPr id="6" name="Gruppierung 5"/>
            <p:cNvGrpSpPr/>
            <p:nvPr/>
          </p:nvGrpSpPr>
          <p:grpSpPr>
            <a:xfrm>
              <a:off x="6156176" y="1340768"/>
              <a:ext cx="1799998" cy="4680512"/>
              <a:chOff x="611560" y="1628800"/>
              <a:chExt cx="1799998" cy="4680512"/>
            </a:xfrm>
          </p:grpSpPr>
          <p:sp>
            <p:nvSpPr>
              <p:cNvPr id="7" name="Rechteck 6"/>
              <p:cNvSpPr/>
              <p:nvPr/>
            </p:nvSpPr>
            <p:spPr bwMode="auto">
              <a:xfrm>
                <a:off x="611560" y="1628800"/>
                <a:ext cx="1799998" cy="10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latin typeface="+mn-lt"/>
                  </a:rPr>
                  <a:t>Operating </a:t>
                </a:r>
                <a:r>
                  <a:rPr lang="en-US" dirty="0" smtClean="0">
                    <a:latin typeface="+mn-lt"/>
                  </a:rPr>
                  <a:t>System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8" name="Rechteck 7"/>
              <p:cNvSpPr/>
              <p:nvPr/>
            </p:nvSpPr>
            <p:spPr bwMode="auto">
              <a:xfrm>
                <a:off x="611560" y="2708920"/>
                <a:ext cx="1799998" cy="3600392"/>
              </a:xfrm>
              <a:prstGeom prst="rect">
                <a:avLst/>
              </a:prstGeom>
              <a:solidFill>
                <a:srgbClr val="33CCFF"/>
              </a:solidFill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3" name="Textfeld 2"/>
            <p:cNvSpPr txBox="1"/>
            <p:nvPr/>
          </p:nvSpPr>
          <p:spPr>
            <a:xfrm>
              <a:off x="6547062" y="98072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Memory</a:t>
              </a:r>
              <a:endParaRPr lang="en-US" dirty="0">
                <a:latin typeface="+mn-lt"/>
              </a:endParaRPr>
            </a:p>
          </p:txBody>
        </p:sp>
      </p:grpSp>
      <p:sp>
        <p:nvSpPr>
          <p:cNvPr id="2" name="Dokument 1"/>
          <p:cNvSpPr/>
          <p:nvPr/>
        </p:nvSpPr>
        <p:spPr bwMode="auto">
          <a:xfrm>
            <a:off x="10992544" y="3580692"/>
            <a:ext cx="936104" cy="1008112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45720" rIns="7200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l"/>
            <a:r>
              <a:rPr lang="en-US" sz="1000" dirty="0"/>
              <a:t>0010101110100110101010101010110110101010100...</a:t>
            </a:r>
          </a:p>
        </p:txBody>
      </p:sp>
    </p:spTree>
    <p:extLst>
      <p:ext uri="{BB962C8B-B14F-4D97-AF65-F5344CB8AC3E}">
        <p14:creationId xmlns:p14="http://schemas.microsoft.com/office/powerpoint/2010/main" val="41651312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Paging Address Translation</a:t>
            </a:r>
          </a:p>
        </p:txBody>
      </p:sp>
      <p:sp>
        <p:nvSpPr>
          <p:cNvPr id="1843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2" cstate="print"/>
          <a:srcRect l="2643" t="3668" b="12474"/>
          <a:stretch>
            <a:fillRect/>
          </a:stretch>
        </p:blipFill>
        <p:spPr bwMode="auto">
          <a:xfrm>
            <a:off x="2783632" y="1144119"/>
            <a:ext cx="8316912" cy="542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Support Needed for Virtual Memory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Hardware Support</a:t>
            </a:r>
          </a:p>
          <a:p>
            <a:pPr lvl="1"/>
            <a:r>
              <a:rPr lang="en-US" smtClean="0"/>
              <a:t>Present bit: Page/segment is available in main memory</a:t>
            </a:r>
          </a:p>
          <a:p>
            <a:pPr lvl="1"/>
            <a:r>
              <a:rPr lang="en-US" smtClean="0"/>
              <a:t>Modified bit: Content of page/segment has been modified</a:t>
            </a:r>
          </a:p>
          <a:p>
            <a:pPr lvl="1"/>
            <a:r>
              <a:rPr lang="en-US" smtClean="0"/>
              <a:t>Implementation:</a:t>
            </a:r>
          </a:p>
          <a:p>
            <a:pPr lvl="2"/>
            <a:r>
              <a:rPr lang="en-US" smtClean="0"/>
              <a:t>Paging: 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OS must be able to manage moving pages between primary and secondary memory</a:t>
            </a:r>
            <a:endParaRPr lang="en-US" dirty="0" smtClean="0"/>
          </a:p>
        </p:txBody>
      </p:sp>
      <p:sp>
        <p:nvSpPr>
          <p:cNvPr id="24578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7356798" y="3284142"/>
            <a:ext cx="2987675" cy="129698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</a:pPr>
            <a:r>
              <a:rPr lang="en-US" sz="1400"/>
              <a:t>Other control bits: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sz="1400"/>
              <a:t>Write enabled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sz="1400"/>
              <a:t>Executable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sz="1400"/>
              <a:t>Shared between processes</a:t>
            </a: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rgbClr val="003366"/>
              </a:buClr>
              <a:buSzPct val="120000"/>
              <a:buFontTx/>
              <a:buChar char="•"/>
            </a:pPr>
            <a:r>
              <a:rPr lang="en-US" sz="1400"/>
              <a:t>...</a:t>
            </a:r>
          </a:p>
        </p:txBody>
      </p:sp>
      <p:pic>
        <p:nvPicPr>
          <p:cNvPr id="2" name="Bild 1" descr="f2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87" t="8754" r="50109" b="74747"/>
          <a:stretch/>
        </p:blipFill>
        <p:spPr>
          <a:xfrm>
            <a:off x="2135560" y="2996952"/>
            <a:ext cx="3604322" cy="18722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Hierarchical Page Table</a:t>
            </a:r>
            <a:endParaRPr lang="en-US" dirty="0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 table itself may grow to considerable size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Swap parts of page table to secondary storage</a:t>
            </a:r>
          </a:p>
          <a:p>
            <a:pPr lvl="1"/>
            <a:r>
              <a:rPr lang="en-US" dirty="0" smtClean="0"/>
              <a:t>Problem: One virtual memory reference may cause two physical memory accesses (one to fetch page table, one to fetch data)</a:t>
            </a:r>
          </a:p>
          <a:p>
            <a:pPr lvl="1"/>
            <a:r>
              <a:rPr lang="en-US" dirty="0" smtClean="0"/>
              <a:t>Performance penalty due to disk I/O delays</a:t>
            </a:r>
            <a:endParaRPr lang="en-US" dirty="0"/>
          </a:p>
        </p:txBody>
      </p:sp>
      <p:sp>
        <p:nvSpPr>
          <p:cNvPr id="25602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2" name="Bild 1" descr="f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7" t="20202" r="19034" b="41302"/>
          <a:stretch/>
        </p:blipFill>
        <p:spPr>
          <a:xfrm>
            <a:off x="2207568" y="1484784"/>
            <a:ext cx="7264636" cy="34559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Lookaside Buffer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Problem: How to know which pages are loaded and up to date?</a:t>
            </a:r>
          </a:p>
          <a:p>
            <a:pPr marL="419100" indent="-419100"/>
            <a:endParaRPr lang="en-US" dirty="0"/>
          </a:p>
          <a:p>
            <a:pPr marL="419100" indent="-419100">
              <a:buFont typeface="Arial" panose="020B0604020202020204" pitchFamily="34" charset="0"/>
              <a:buChar char="•"/>
            </a:pPr>
            <a:r>
              <a:rPr lang="en-US" dirty="0" smtClean="0"/>
              <a:t>Translation Lookaside Buffer (TLB)</a:t>
            </a:r>
          </a:p>
          <a:p>
            <a:pPr marL="419100" indent="-419100">
              <a:buFont typeface="Arial" panose="020B0604020202020204" pitchFamily="34" charset="0"/>
              <a:buChar char="•"/>
            </a:pPr>
            <a:r>
              <a:rPr lang="en-US" dirty="0" smtClean="0"/>
              <a:t>Built into CPU</a:t>
            </a:r>
          </a:p>
          <a:p>
            <a:pPr marL="419100" indent="-419100">
              <a:buFont typeface="Arial" panose="020B0604020202020204" pitchFamily="34" charset="0"/>
              <a:buChar char="•"/>
            </a:pPr>
            <a:r>
              <a:rPr lang="en-US" dirty="0" smtClean="0"/>
              <a:t>Caches most recently used page table entries</a:t>
            </a:r>
          </a:p>
          <a:p>
            <a:pPr marL="419100" indent="-419100"/>
            <a:endParaRPr lang="en-US" dirty="0" smtClean="0"/>
          </a:p>
        </p:txBody>
      </p:sp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 Lookaside Buffer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19100" indent="-419100"/>
            <a:r>
              <a:rPr lang="en-US" dirty="0" smtClean="0"/>
              <a:t>Basic steps:</a:t>
            </a:r>
          </a:p>
          <a:p>
            <a:pPr marL="419100" indent="-419100">
              <a:buFontTx/>
              <a:buAutoNum type="arabicPeriod"/>
            </a:pPr>
            <a:r>
              <a:rPr lang="en-US" dirty="0" smtClean="0"/>
              <a:t>Given a virtual address, processor examines TLB</a:t>
            </a:r>
          </a:p>
          <a:p>
            <a:pPr marL="838200" lvl="1" indent="-381000"/>
            <a:r>
              <a:rPr lang="en-US" dirty="0" smtClean="0"/>
              <a:t>If page table entry is present (TLB hit)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 smtClean="0"/>
              <a:t>Retrieve frame number and form physical address</a:t>
            </a:r>
          </a:p>
          <a:p>
            <a:pPr marL="838200" lvl="1" indent="-381000"/>
            <a:r>
              <a:rPr lang="en-US" dirty="0" smtClean="0"/>
              <a:t>If page table entry is not found in TLB (TLB miss)</a:t>
            </a:r>
          </a:p>
          <a:p>
            <a:pPr marL="1257300" lvl="2" indent="-342900">
              <a:buFont typeface="Wingdings" pitchFamily="2" charset="2"/>
              <a:buChar char="Ø"/>
            </a:pPr>
            <a:r>
              <a:rPr lang="en-US" dirty="0" smtClean="0"/>
              <a:t>Fall back to process page table in main memory</a:t>
            </a:r>
          </a:p>
          <a:p>
            <a:pPr marL="1676400" lvl="3" indent="-304800"/>
            <a:r>
              <a:rPr lang="en-US" dirty="0" smtClean="0"/>
              <a:t>For hierarchical page tables, possibly start recursion</a:t>
            </a:r>
          </a:p>
          <a:p>
            <a:pPr marL="419100" indent="-419100">
              <a:buFontTx/>
              <a:buAutoNum type="arabicPeriod"/>
            </a:pPr>
            <a:endParaRPr lang="en-US" dirty="0" smtClean="0"/>
          </a:p>
          <a:p>
            <a:pPr marL="419100" indent="-419100">
              <a:buFontTx/>
              <a:buAutoNum type="arabicPeriod"/>
            </a:pPr>
            <a:r>
              <a:rPr lang="en-US" dirty="0" smtClean="0"/>
              <a:t>OS checks if page is present in main memory </a:t>
            </a:r>
          </a:p>
          <a:p>
            <a:pPr marL="838200" lvl="1" indent="-381000"/>
            <a:r>
              <a:rPr lang="en-US" dirty="0" smtClean="0"/>
              <a:t>If not, issue page fault and fetch page from disk</a:t>
            </a:r>
          </a:p>
          <a:p>
            <a:pPr marL="419100" indent="-419100">
              <a:buFontTx/>
              <a:buAutoNum type="arabicPeriod"/>
            </a:pPr>
            <a:endParaRPr lang="en-US" dirty="0" smtClean="0"/>
          </a:p>
          <a:p>
            <a:pPr marL="419100" indent="-419100">
              <a:buFontTx/>
              <a:buAutoNum type="arabicPeriod"/>
            </a:pPr>
            <a:r>
              <a:rPr lang="en-US" dirty="0" smtClean="0"/>
              <a:t>Update TLB to include new page entry</a:t>
            </a:r>
          </a:p>
        </p:txBody>
      </p:sp>
      <p:sp>
        <p:nvSpPr>
          <p:cNvPr id="2765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  <p:extLst>
      <p:ext uri="{BB962C8B-B14F-4D97-AF65-F5344CB8AC3E}">
        <p14:creationId xmlns:p14="http://schemas.microsoft.com/office/powerpoint/2010/main" val="302676731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Translation </a:t>
            </a:r>
            <a:r>
              <a:rPr lang="en-US" dirty="0" err="1" smtClean="0"/>
              <a:t>Lookaside</a:t>
            </a:r>
            <a:r>
              <a:rPr lang="en-US" dirty="0" smtClean="0"/>
              <a:t> Buffer</a:t>
            </a:r>
          </a:p>
        </p:txBody>
      </p:sp>
      <p:sp>
        <p:nvSpPr>
          <p:cNvPr id="2867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2" cstate="print"/>
          <a:srcRect t="1285" b="10011"/>
          <a:stretch>
            <a:fillRect/>
          </a:stretch>
        </p:blipFill>
        <p:spPr bwMode="auto">
          <a:xfrm>
            <a:off x="3359696" y="1165285"/>
            <a:ext cx="8064500" cy="540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Translation Lookaside Buffer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 of Paging and Translation Lookaside Buffer</a:t>
            </a:r>
          </a:p>
          <a:p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6" name="Bild 5" descr="f8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48" t="11014" r="13752" b="26359"/>
          <a:stretch/>
        </p:blipFill>
        <p:spPr>
          <a:xfrm>
            <a:off x="7032104" y="929806"/>
            <a:ext cx="4170954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5339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</a:t>
            </a:r>
            <a:r>
              <a:rPr lang="en-US" dirty="0" err="1"/>
              <a:t>Lookaside</a:t>
            </a:r>
            <a:r>
              <a:rPr lang="en-US" dirty="0"/>
              <a:t> Buffer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5" name="Bild 4" descr="f10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1" t="6141" r="22476" b="17653"/>
          <a:stretch/>
        </p:blipFill>
        <p:spPr>
          <a:xfrm>
            <a:off x="2735914" y="1199800"/>
            <a:ext cx="6720176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87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Does it “hurt” (in terms of performance) if a process is distributed over several non-continuous pages?</a:t>
            </a:r>
          </a:p>
          <a:p>
            <a:pPr lvl="2"/>
            <a:r>
              <a:rPr lang="en-US" dirty="0" smtClean="0"/>
              <a:t>i.e. is memory defragmentation necessary? Explain difference to hard disk!</a:t>
            </a:r>
          </a:p>
          <a:p>
            <a:pPr lvl="1"/>
            <a:r>
              <a:rPr lang="en-US" dirty="0" smtClean="0"/>
              <a:t>Who calls the operating system if a page is not present in main memory? What happens to the process? </a:t>
            </a:r>
          </a:p>
          <a:p>
            <a:pPr lvl="1"/>
            <a:r>
              <a:rPr lang="en-US" dirty="0" smtClean="0"/>
              <a:t>Who “informs” the process if the needed page is available?</a:t>
            </a:r>
          </a:p>
          <a:p>
            <a:pPr lvl="1"/>
            <a:r>
              <a:rPr lang="en-US" dirty="0" smtClean="0"/>
              <a:t>How can the operating system speed-up the page table look-ups?</a:t>
            </a:r>
          </a:p>
          <a:p>
            <a:pPr lvl="1"/>
            <a:r>
              <a:rPr lang="en-US" dirty="0" smtClean="0"/>
              <a:t>What is the role of an MMU?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0728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Page Size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065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See </a:t>
            </a:r>
            <a:r>
              <a:rPr lang="de-DE" dirty="0" err="1" smtClean="0"/>
              <a:t>course</a:t>
            </a:r>
            <a:r>
              <a:rPr lang="de-DE" dirty="0" smtClean="0"/>
              <a:t> Computer </a:t>
            </a:r>
            <a:r>
              <a:rPr lang="de-DE" dirty="0" err="1" smtClean="0"/>
              <a:t>Architecture</a:t>
            </a:r>
            <a:r>
              <a:rPr lang="de-DE" dirty="0" smtClean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pointers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this</a:t>
            </a:r>
            <a:r>
              <a:rPr lang="de-DE" dirty="0" smtClean="0"/>
              <a:t> </a:t>
            </a:r>
            <a:r>
              <a:rPr lang="de-DE" dirty="0" err="1" smtClean="0"/>
              <a:t>course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Lecture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cover</a:t>
            </a:r>
            <a:r>
              <a:rPr lang="de-DE" dirty="0" smtClean="0"/>
              <a:t> all </a:t>
            </a:r>
            <a:r>
              <a:rPr lang="de-DE" dirty="0" err="1" smtClean="0"/>
              <a:t>slides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4" name="Bild 3" descr="f14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61" b="11372"/>
          <a:stretch/>
        </p:blipFill>
        <p:spPr>
          <a:xfrm>
            <a:off x="5951984" y="1318750"/>
            <a:ext cx="5299364" cy="48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6853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Size</a:t>
            </a:r>
            <a:endParaRPr lang="en-US" dirty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page size … </a:t>
            </a:r>
          </a:p>
          <a:p>
            <a:pPr lvl="1"/>
            <a:r>
              <a:rPr lang="en-US" dirty="0" smtClean="0"/>
              <a:t>less amount of internal fragmentation</a:t>
            </a:r>
          </a:p>
          <a:p>
            <a:pPr lvl="1"/>
            <a:r>
              <a:rPr lang="en-US" dirty="0" smtClean="0"/>
              <a:t>more pages required per process</a:t>
            </a:r>
          </a:p>
          <a:p>
            <a:pPr lvl="1"/>
            <a:r>
              <a:rPr lang="en-US" dirty="0" smtClean="0"/>
              <a:t>large number of pages will be found in main memory</a:t>
            </a:r>
          </a:p>
          <a:p>
            <a:endParaRPr lang="en-US" dirty="0" smtClean="0"/>
          </a:p>
          <a:p>
            <a:r>
              <a:rPr lang="en-US" dirty="0" smtClean="0"/>
              <a:t>More pages per process means larger page tables</a:t>
            </a:r>
          </a:p>
          <a:p>
            <a:pPr lvl="1"/>
            <a:r>
              <a:rPr lang="en-US" dirty="0" smtClean="0"/>
              <a:t>large portion of page tables in virtual memory</a:t>
            </a:r>
          </a:p>
          <a:p>
            <a:pPr lvl="1"/>
            <a:r>
              <a:rPr lang="en-US" dirty="0" smtClean="0"/>
              <a:t>secondary memory is designed to efficiently transfer large blocks of data so a large page size is better</a:t>
            </a:r>
          </a:p>
          <a:p>
            <a:endParaRPr lang="en-US" dirty="0" smtClean="0"/>
          </a:p>
          <a:p>
            <a:r>
              <a:rPr lang="en-US" dirty="0" smtClean="0"/>
              <a:t>With time pages in memory will contain portions of the process near recent references</a:t>
            </a:r>
          </a:p>
          <a:p>
            <a:pPr lvl="1"/>
            <a:r>
              <a:rPr lang="en-US" dirty="0" smtClean="0"/>
              <a:t>Page faults low</a:t>
            </a:r>
          </a:p>
          <a:p>
            <a:endParaRPr lang="en-US" dirty="0" smtClean="0"/>
          </a:p>
          <a:p>
            <a:r>
              <a:rPr lang="en-US" dirty="0" smtClean="0"/>
              <a:t>Increased page size causes pages to contain locations further from any recent reference</a:t>
            </a:r>
          </a:p>
          <a:p>
            <a:pPr lvl="1"/>
            <a:r>
              <a:rPr lang="en-US" dirty="0" smtClean="0"/>
              <a:t>Page faults rise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474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Size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4" name="Bild 3" descr="f11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43" b="12942"/>
          <a:stretch/>
        </p:blipFill>
        <p:spPr>
          <a:xfrm>
            <a:off x="1658472" y="1268760"/>
            <a:ext cx="8875059" cy="4863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768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 Page Sizes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038922"/>
              </p:ext>
            </p:extLst>
          </p:nvPr>
        </p:nvGraphicFramePr>
        <p:xfrm>
          <a:off x="1271466" y="1988840"/>
          <a:ext cx="9649072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6357">
                  <a:extLst>
                    <a:ext uri="{9D8B030D-6E8A-4147-A177-3AD203B41FA5}">
                      <a16:colId xmlns:a16="http://schemas.microsoft.com/office/drawing/2014/main" val="2611056953"/>
                    </a:ext>
                  </a:extLst>
                </a:gridCol>
                <a:gridCol w="1998141">
                  <a:extLst>
                    <a:ext uri="{9D8B030D-6E8A-4147-A177-3AD203B41FA5}">
                      <a16:colId xmlns:a16="http://schemas.microsoft.com/office/drawing/2014/main" val="2486370683"/>
                    </a:ext>
                  </a:extLst>
                </a:gridCol>
                <a:gridCol w="4434574">
                  <a:extLst>
                    <a:ext uri="{9D8B030D-6E8A-4147-A177-3AD203B41FA5}">
                      <a16:colId xmlns:a16="http://schemas.microsoft.com/office/drawing/2014/main" val="7493116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Architecture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Smallest page size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Larger page sizes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3245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x86 (classical 32 bit)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 Mbyte, 4 Mbyte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4591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x86-64 (64 bit)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 Mbyte, 1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Gbyte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4166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IA-64 (Itanium, VLIW)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 / 64 / 256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1 / 4 / 16 / 256 Mbyte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6869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SPARC v8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256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16 Mbyte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6427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UltraSPARC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8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64 / 512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4 / 32 / 256 Mbyte, 2 / 16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0000"/>
                          </a:solidFill>
                        </a:rPr>
                        <a:t>Gbyte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380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ARMv7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64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1 / 16 Mbyte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41184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Power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4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64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kbyte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16 Mbyte, 1 </a:t>
                      </a:r>
                      <a:r>
                        <a:rPr lang="en-US" sz="1600" dirty="0" err="1" smtClean="0">
                          <a:solidFill>
                            <a:srgbClr val="000000"/>
                          </a:solidFill>
                        </a:rPr>
                        <a:t>Gbyte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7152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9322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</a:t>
            </a:r>
            <a:r>
              <a:rPr lang="en-US" dirty="0" smtClean="0"/>
              <a:t>Replacement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296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Problem: Thrashing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SzTx/>
              <a:buFontTx/>
              <a:buNone/>
            </a:pPr>
            <a:r>
              <a:rPr lang="en-US" dirty="0" smtClean="0"/>
              <a:t>VM Thrashing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Page/segment of process is swapped out </a:t>
            </a:r>
            <a:r>
              <a:rPr lang="en-US" i="1" dirty="0" smtClean="0"/>
              <a:t>just before</a:t>
            </a:r>
            <a:r>
              <a:rPr lang="en-US" dirty="0" smtClean="0"/>
              <a:t> its needed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Happens under memory pressure, i.e., too many resource-hungry processes running on too little main memory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Processor spends most of its time swapping pages/segments rather than executing user instructions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Computer stalls with heavy disk I/O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 smtClean="0"/>
              <a:t>Solution: “Good” page replacement policies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Principle of Locality: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Program and data references within a process tend to cluster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Possible to make intelligent guesses about which pieces will be needed in the future</a:t>
            </a:r>
          </a:p>
        </p:txBody>
      </p:sp>
      <p:sp>
        <p:nvSpPr>
          <p:cNvPr id="29698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Algorithms / Policies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/>
              <a:t>Fetch Policy</a:t>
            </a:r>
          </a:p>
          <a:p>
            <a:r>
              <a:rPr lang="en-US" sz="1800" dirty="0"/>
              <a:t>Which page should be swapped in? When?</a:t>
            </a:r>
          </a:p>
          <a:p>
            <a:endParaRPr lang="en-US" sz="2000" dirty="0"/>
          </a:p>
          <a:p>
            <a:r>
              <a:rPr lang="en-US" sz="2000" b="1" dirty="0"/>
              <a:t>Alternatives</a:t>
            </a:r>
          </a:p>
          <a:p>
            <a:pPr lvl="1"/>
            <a:r>
              <a:rPr lang="en-US" sz="1775" dirty="0"/>
              <a:t>Demand paging</a:t>
            </a:r>
            <a:r>
              <a:rPr lang="en-US" sz="1775" dirty="0" smtClean="0"/>
              <a:t>:</a:t>
            </a:r>
          </a:p>
          <a:p>
            <a:pPr lvl="2"/>
            <a:r>
              <a:rPr lang="en-US" sz="1550" dirty="0" smtClean="0"/>
              <a:t>only </a:t>
            </a:r>
            <a:r>
              <a:rPr lang="en-US" sz="1550" dirty="0"/>
              <a:t>brings pages into main memory when reference is made to address on page</a:t>
            </a:r>
          </a:p>
          <a:p>
            <a:endParaRPr lang="en-US" sz="2000" dirty="0"/>
          </a:p>
          <a:p>
            <a:pPr lvl="1"/>
            <a:r>
              <a:rPr lang="en-US" sz="1775" dirty="0" err="1" smtClean="0"/>
              <a:t>Prepaging</a:t>
            </a:r>
            <a:r>
              <a:rPr lang="en-US" sz="1775" dirty="0" smtClean="0"/>
              <a:t>:</a:t>
            </a:r>
          </a:p>
          <a:p>
            <a:pPr lvl="2"/>
            <a:r>
              <a:rPr lang="en-US" sz="1550" dirty="0" smtClean="0"/>
              <a:t>brings </a:t>
            </a:r>
            <a:r>
              <a:rPr lang="en-US" sz="1550" dirty="0"/>
              <a:t>in more pages than needed</a:t>
            </a:r>
          </a:p>
          <a:p>
            <a:pPr lvl="2"/>
            <a:r>
              <a:rPr lang="en-US" sz="1575" dirty="0" smtClean="0"/>
              <a:t>anticipates </a:t>
            </a:r>
            <a:r>
              <a:rPr lang="en-US" sz="1575" dirty="0"/>
              <a:t>future requests</a:t>
            </a:r>
          </a:p>
        </p:txBody>
      </p:sp>
      <p:sp>
        <p:nvSpPr>
          <p:cNvPr id="31749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000" b="1" dirty="0"/>
              <a:t>Replacement Policy</a:t>
            </a:r>
          </a:p>
          <a:p>
            <a:r>
              <a:rPr lang="en-US" sz="1800" dirty="0"/>
              <a:t>Which page should be swapped out / replaced?</a:t>
            </a:r>
          </a:p>
          <a:p>
            <a:endParaRPr lang="en-US" sz="1800" dirty="0"/>
          </a:p>
          <a:p>
            <a:r>
              <a:rPr lang="en-US" sz="2000" b="1" dirty="0"/>
              <a:t>Approaches</a:t>
            </a:r>
          </a:p>
          <a:p>
            <a:pPr lvl="1"/>
            <a:r>
              <a:rPr lang="en-US" sz="1575" dirty="0"/>
              <a:t>Remove page that is least likely to be referenced in near future</a:t>
            </a:r>
          </a:p>
          <a:p>
            <a:pPr lvl="1"/>
            <a:r>
              <a:rPr lang="en-US" sz="1575" dirty="0"/>
              <a:t>Most policies predict future behavior on basis of past behavior, e.g.</a:t>
            </a:r>
          </a:p>
          <a:p>
            <a:pPr lvl="2"/>
            <a:r>
              <a:rPr lang="en-US" sz="1375" dirty="0"/>
              <a:t>First-In, First Out (FIFO)</a:t>
            </a:r>
          </a:p>
          <a:p>
            <a:pPr lvl="2"/>
            <a:r>
              <a:rPr lang="en-US" sz="1375" dirty="0"/>
              <a:t>Not Recently Used (NRU)</a:t>
            </a:r>
          </a:p>
          <a:p>
            <a:pPr lvl="2"/>
            <a:r>
              <a:rPr lang="en-US" sz="1375" dirty="0"/>
              <a:t>Least Recently Used (LRU)</a:t>
            </a:r>
          </a:p>
          <a:p>
            <a:pPr lvl="2"/>
            <a:r>
              <a:rPr lang="en-US" sz="1375" dirty="0"/>
              <a:t>...</a:t>
            </a:r>
          </a:p>
          <a:p>
            <a:pPr lvl="1"/>
            <a:endParaRPr lang="en-US" sz="1600" dirty="0"/>
          </a:p>
        </p:txBody>
      </p:sp>
      <p:sp>
        <p:nvSpPr>
          <p:cNvPr id="31746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Basic Replacement Algorithms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Optimal policy (for reference </a:t>
            </a:r>
            <a:r>
              <a:rPr lang="en-US" i="1" dirty="0"/>
              <a:t>only</a:t>
            </a:r>
            <a:r>
              <a:rPr lang="en-US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Selects page for which time to next reference is longest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en-US" i="1" dirty="0"/>
              <a:t>Impossible</a:t>
            </a:r>
            <a:r>
              <a:rPr lang="en-US" dirty="0"/>
              <a:t> to have perfect knowledge of future events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Least Recently Used (LRU)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Replaces page that has not been referenced for longest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By principle of locality, least likely to be referenced in near future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First-in, First-out (FIFO)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Treats page frames allocated to a process as circular buffer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Pages are removed in round-robin style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Page that has been in memory the longest is replaced (but may be needed soon)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Clock Policy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When a page is first loaded in memory, </a:t>
            </a:r>
            <a:r>
              <a:rPr lang="en-US" i="1" dirty="0"/>
              <a:t>use bit</a:t>
            </a:r>
            <a:r>
              <a:rPr lang="en-US" dirty="0"/>
              <a:t> is set to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When page is referenced, use bit is set to 1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During search for replacement, each use bit is changed to 0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When replacing pages, first frame with use bit set to 0 is replaced</a:t>
            </a:r>
          </a:p>
        </p:txBody>
      </p:sp>
      <p:sp>
        <p:nvSpPr>
          <p:cNvPr id="327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Page Replacement Example</a:t>
            </a:r>
          </a:p>
        </p:txBody>
      </p:sp>
      <p:sp>
        <p:nvSpPr>
          <p:cNvPr id="33794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 cstate="print"/>
          <a:srcRect t="967" b="8623"/>
          <a:stretch>
            <a:fillRect/>
          </a:stretch>
        </p:blipFill>
        <p:spPr bwMode="auto">
          <a:xfrm>
            <a:off x="2279576" y="1144119"/>
            <a:ext cx="77041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Replacement Example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51203" name="Picture 3"/>
          <p:cNvPicPr>
            <a:picLocks noGrp="1" noChangeAspect="1" noChangeArrowheads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7"/>
          <a:stretch/>
        </p:blipFill>
        <p:spPr>
          <a:xfrm>
            <a:off x="1524001" y="1916114"/>
            <a:ext cx="4297363" cy="3322637"/>
          </a:xfr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3" r="11505" b="12630"/>
          <a:stretch/>
        </p:blipFill>
        <p:spPr bwMode="auto">
          <a:xfrm>
            <a:off x="6672064" y="1916833"/>
            <a:ext cx="3751196" cy="33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404743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Placement Algorithms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2" name="Bild 1" descr="f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6" t="23681" r="30787" b="35017"/>
          <a:stretch/>
        </p:blipFill>
        <p:spPr>
          <a:xfrm>
            <a:off x="2496000" y="1624059"/>
            <a:ext cx="7200000" cy="42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0850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Management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Closely related to processes</a:t>
            </a:r>
          </a:p>
          <a:p>
            <a:pPr lvl="1"/>
            <a:r>
              <a:rPr lang="en-US" dirty="0"/>
              <a:t>Memory management isolates processes from each other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Goals</a:t>
            </a:r>
            <a:endParaRPr lang="en-US" dirty="0"/>
          </a:p>
          <a:p>
            <a:pPr lvl="1" eaLnBrk="1" hangingPunct="1"/>
            <a:r>
              <a:rPr lang="en-US" dirty="0"/>
              <a:t>Subdividing memory to accommodate multiple processes</a:t>
            </a:r>
          </a:p>
          <a:p>
            <a:pPr lvl="1" eaLnBrk="1" hangingPunct="1"/>
            <a:r>
              <a:rPr lang="en-US" dirty="0"/>
              <a:t>Memory needs to be allocated to ensure a reasonable supply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ready </a:t>
            </a:r>
            <a:r>
              <a:rPr lang="en-US" dirty="0"/>
              <a:t>processes to consume available processor time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Requirements</a:t>
            </a:r>
            <a:endParaRPr lang="en-US" dirty="0"/>
          </a:p>
          <a:p>
            <a:pPr lvl="1" eaLnBrk="1" hangingPunct="1"/>
            <a:r>
              <a:rPr lang="en-US" dirty="0"/>
              <a:t>Relocation: Location in (physical) memory unknown or may change</a:t>
            </a:r>
          </a:p>
          <a:p>
            <a:pPr lvl="1" eaLnBrk="1" hangingPunct="1"/>
            <a:r>
              <a:rPr lang="en-US" dirty="0"/>
              <a:t>Protection: Disallow access to memory of other processes</a:t>
            </a:r>
          </a:p>
          <a:p>
            <a:pPr lvl="1" eaLnBrk="1" hangingPunct="1"/>
            <a:r>
              <a:rPr lang="en-US" dirty="0"/>
              <a:t>Sharing: Data for communication (IPC), program copy for memory reduction</a:t>
            </a:r>
          </a:p>
        </p:txBody>
      </p:sp>
      <p:sp>
        <p:nvSpPr>
          <p:cNvPr id="7170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grpSp>
        <p:nvGrpSpPr>
          <p:cNvPr id="5" name="Gruppierung 4"/>
          <p:cNvGrpSpPr/>
          <p:nvPr/>
        </p:nvGrpSpPr>
        <p:grpSpPr>
          <a:xfrm>
            <a:off x="9048328" y="899014"/>
            <a:ext cx="1799998" cy="5040552"/>
            <a:chOff x="6156176" y="980728"/>
            <a:chExt cx="1799998" cy="5040552"/>
          </a:xfrm>
        </p:grpSpPr>
        <p:grpSp>
          <p:nvGrpSpPr>
            <p:cNvPr id="6" name="Gruppierung 5"/>
            <p:cNvGrpSpPr/>
            <p:nvPr/>
          </p:nvGrpSpPr>
          <p:grpSpPr>
            <a:xfrm>
              <a:off x="6156176" y="1340768"/>
              <a:ext cx="1799998" cy="4680512"/>
              <a:chOff x="611560" y="1628800"/>
              <a:chExt cx="1799998" cy="4680512"/>
            </a:xfrm>
          </p:grpSpPr>
          <p:sp>
            <p:nvSpPr>
              <p:cNvPr id="8" name="Rechteck 7"/>
              <p:cNvSpPr/>
              <p:nvPr/>
            </p:nvSpPr>
            <p:spPr bwMode="auto">
              <a:xfrm>
                <a:off x="611560" y="1628800"/>
                <a:ext cx="1799998" cy="1080000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dirty="0">
                    <a:latin typeface="+mn-lt"/>
                  </a:rPr>
                  <a:t>Operating </a:t>
                </a:r>
                <a:r>
                  <a:rPr lang="en-US" dirty="0" smtClean="0">
                    <a:latin typeface="+mn-lt"/>
                  </a:rPr>
                  <a:t>System</a:t>
                </a:r>
                <a:endParaRPr lang="en-US" dirty="0">
                  <a:latin typeface="+mn-lt"/>
                </a:endParaRPr>
              </a:p>
            </p:txBody>
          </p:sp>
          <p:sp>
            <p:nvSpPr>
              <p:cNvPr id="9" name="Rechteck 8"/>
              <p:cNvSpPr/>
              <p:nvPr/>
            </p:nvSpPr>
            <p:spPr bwMode="auto">
              <a:xfrm>
                <a:off x="611560" y="2708920"/>
                <a:ext cx="1799998" cy="3600392"/>
              </a:xfrm>
              <a:prstGeom prst="rect">
                <a:avLst/>
              </a:prstGeom>
              <a:solidFill>
                <a:srgbClr val="33CCFF"/>
              </a:solidFill>
              <a:ln w="25400" cap="flat" cmpd="sng" algn="ctr">
                <a:solidFill>
                  <a:schemeClr val="hlink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latin typeface="+mn-lt"/>
                </a:endParaRPr>
              </a:p>
            </p:txBody>
          </p:sp>
        </p:grpSp>
        <p:sp>
          <p:nvSpPr>
            <p:cNvPr id="7" name="Textfeld 6"/>
            <p:cNvSpPr txBox="1"/>
            <p:nvPr/>
          </p:nvSpPr>
          <p:spPr>
            <a:xfrm>
              <a:off x="6547062" y="980728"/>
              <a:ext cx="10182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+mn-lt"/>
                </a:rPr>
                <a:t>Memory</a:t>
              </a:r>
              <a:endParaRPr lang="en-US" dirty="0">
                <a:latin typeface="+mn-lt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Size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Paging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5282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Set Size</a:t>
            </a:r>
            <a:endParaRPr lang="en-US" dirty="0"/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Fixed-allocation</a:t>
            </a:r>
          </a:p>
          <a:p>
            <a:pPr lvl="1"/>
            <a:r>
              <a:rPr lang="en-US" dirty="0" smtClean="0"/>
              <a:t>Gives a process a fixed number of pages</a:t>
            </a:r>
          </a:p>
          <a:p>
            <a:pPr lvl="1"/>
            <a:r>
              <a:rPr lang="en-US" dirty="0" smtClean="0"/>
              <a:t>When a page fault occurs, one of the pages of that process must be replaced</a:t>
            </a:r>
          </a:p>
          <a:p>
            <a:r>
              <a:rPr lang="en-US" dirty="0" smtClean="0"/>
              <a:t>Variable-allocation</a:t>
            </a:r>
          </a:p>
          <a:p>
            <a:pPr lvl="1"/>
            <a:r>
              <a:rPr lang="en-US" dirty="0" smtClean="0"/>
              <a:t>Number of pages varies over the lifetime of the process</a:t>
            </a:r>
          </a:p>
          <a:p>
            <a:endParaRPr lang="en-US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7" name="Bild 6" descr="f11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842" t="16143" r="7309" b="37512"/>
          <a:stretch/>
        </p:blipFill>
        <p:spPr>
          <a:xfrm>
            <a:off x="4238936" y="3212977"/>
            <a:ext cx="3714128" cy="317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679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Resident Set Size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Decide ahead of time the amount of allocation to give a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allocation is too small, there will be  a high page fault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If allocation is too large there will be too few programs in main memory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59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Resident Set Size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Set of a </a:t>
            </a:r>
            <a:r>
              <a:rPr lang="en-US" dirty="0" smtClean="0"/>
              <a:t>process: set </a:t>
            </a:r>
            <a:r>
              <a:rPr lang="en-US" dirty="0"/>
              <a:t>of pages of the process that have been referenced in the last </a:t>
            </a:r>
            <a:r>
              <a:rPr lang="en-US" i="1" dirty="0" smtClean="0"/>
              <a:t>t</a:t>
            </a:r>
            <a:r>
              <a:rPr lang="en-US" dirty="0" smtClean="0"/>
              <a:t> </a:t>
            </a:r>
            <a:r>
              <a:rPr lang="en-US" dirty="0"/>
              <a:t>time units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7" name="Bild 6" descr="f2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02" y="1786044"/>
            <a:ext cx="6578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7890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Set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4" name="Bild 3" descr="f19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7" b="29997"/>
          <a:stretch/>
        </p:blipFill>
        <p:spPr>
          <a:xfrm>
            <a:off x="2611564" y="980728"/>
            <a:ext cx="6968875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641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Control</a:t>
            </a:r>
            <a:endParaRPr lang="en-US"/>
          </a:p>
        </p:txBody>
      </p:sp>
      <p:sp>
        <p:nvSpPr>
          <p:cNvPr id="62468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Determines the number of processes that will be resident in main memory</a:t>
            </a:r>
          </a:p>
          <a:p>
            <a:endParaRPr lang="en-US" dirty="0" smtClean="0"/>
          </a:p>
          <a:p>
            <a:r>
              <a:rPr lang="en-US" dirty="0" smtClean="0"/>
              <a:t>Too few processes, many occasions when all processes will be blocked and much time will be spent in swapping</a:t>
            </a:r>
          </a:p>
          <a:p>
            <a:endParaRPr lang="en-US" dirty="0" smtClean="0"/>
          </a:p>
          <a:p>
            <a:r>
              <a:rPr lang="en-US" dirty="0" smtClean="0"/>
              <a:t>Too many processes will lead to thrashing</a:t>
            </a:r>
          </a:p>
          <a:p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104" y="1959588"/>
            <a:ext cx="4107855" cy="3863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75836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Segmentation</a:t>
            </a:r>
          </a:p>
        </p:txBody>
      </p:sp>
      <p:sp>
        <p:nvSpPr>
          <p:cNvPr id="67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segments of all programs do not have to be of the same length</a:t>
            </a:r>
          </a:p>
          <a:p>
            <a:endParaRPr lang="en-US" dirty="0" smtClean="0"/>
          </a:p>
          <a:p>
            <a:r>
              <a:rPr lang="en-US" dirty="0" smtClean="0"/>
              <a:t>There </a:t>
            </a:r>
            <a:r>
              <a:rPr lang="en-US" dirty="0"/>
              <a:t>is a maximum segment length</a:t>
            </a:r>
          </a:p>
          <a:p>
            <a:endParaRPr lang="en-US" dirty="0" smtClean="0"/>
          </a:p>
          <a:p>
            <a:r>
              <a:rPr lang="en-US" dirty="0" smtClean="0"/>
              <a:t>Addressing </a:t>
            </a:r>
            <a:r>
              <a:rPr lang="en-US" dirty="0"/>
              <a:t>consist of two parts - a segment number and an offset</a:t>
            </a:r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/>
              <a:t>segments are not equal, segmentation is similar to dynamic partitioning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Where else do you know the “Principle of Locality” from? Which elements of a computer do also benefit from this principle?</a:t>
            </a:r>
          </a:p>
          <a:p>
            <a:pPr lvl="1"/>
            <a:r>
              <a:rPr lang="en-US" dirty="0" smtClean="0"/>
              <a:t>How do you as a user recognize VM thrashing?</a:t>
            </a:r>
            <a:endParaRPr lang="en-US" dirty="0"/>
          </a:p>
          <a:p>
            <a:pPr lvl="1"/>
            <a:r>
              <a:rPr lang="en-US" dirty="0" smtClean="0"/>
              <a:t>Can the OS swap out all pages?</a:t>
            </a:r>
          </a:p>
          <a:p>
            <a:pPr lvl="1"/>
            <a:r>
              <a:rPr lang="en-US" dirty="0" smtClean="0"/>
              <a:t>Is the replacement algorithm relevant for larger number of allocated frames </a:t>
            </a:r>
            <a:r>
              <a:rPr lang="en-US" smtClean="0"/>
              <a:t>in memory processes</a:t>
            </a:r>
            <a:r>
              <a:rPr lang="en-US" dirty="0" smtClean="0"/>
              <a:t>? Why?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5975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Linux VM Implementation</a:t>
            </a:r>
          </a:p>
        </p:txBody>
      </p:sp>
      <p:sp>
        <p:nvSpPr>
          <p:cNvPr id="26626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grpSp>
        <p:nvGrpSpPr>
          <p:cNvPr id="26628" name="Group 13"/>
          <p:cNvGrpSpPr>
            <a:grpSpLocks/>
          </p:cNvGrpSpPr>
          <p:nvPr/>
        </p:nvGrpSpPr>
        <p:grpSpPr bwMode="auto">
          <a:xfrm>
            <a:off x="2566989" y="1125539"/>
            <a:ext cx="7705725" cy="5176837"/>
            <a:chOff x="385" y="709"/>
            <a:chExt cx="4854" cy="3261"/>
          </a:xfrm>
        </p:grpSpPr>
        <p:pic>
          <p:nvPicPr>
            <p:cNvPr id="26629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12578"/>
            <a:stretch>
              <a:fillRect/>
            </a:stretch>
          </p:blipFill>
          <p:spPr bwMode="auto">
            <a:xfrm>
              <a:off x="385" y="709"/>
              <a:ext cx="4264" cy="2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0" name="AutoShape 7"/>
            <p:cNvSpPr>
              <a:spLocks/>
            </p:cNvSpPr>
            <p:nvPr/>
          </p:nvSpPr>
          <p:spPr bwMode="auto">
            <a:xfrm>
              <a:off x="4576" y="1207"/>
              <a:ext cx="255" cy="726"/>
            </a:xfrm>
            <a:prstGeom prst="rightBrace">
              <a:avLst>
                <a:gd name="adj1" fmla="val 33425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noAutofit/>
            </a:bodyPr>
            <a:lstStyle/>
            <a:p>
              <a:endParaRPr lang="en-US"/>
            </a:p>
          </p:txBody>
        </p:sp>
        <p:sp>
          <p:nvSpPr>
            <p:cNvPr id="26631" name="Text Box 8"/>
            <p:cNvSpPr txBox="1">
              <a:spLocks noChangeArrowheads="1"/>
            </p:cNvSpPr>
            <p:nvPr/>
          </p:nvSpPr>
          <p:spPr bwMode="auto">
            <a:xfrm>
              <a:off x="4796" y="1434"/>
              <a:ext cx="443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 kB</a:t>
              </a:r>
            </a:p>
          </p:txBody>
        </p:sp>
        <p:sp>
          <p:nvSpPr>
            <p:cNvPr id="26632" name="AutoShape 9"/>
            <p:cNvSpPr>
              <a:spLocks/>
            </p:cNvSpPr>
            <p:nvPr/>
          </p:nvSpPr>
          <p:spPr bwMode="auto">
            <a:xfrm rot="16200000">
              <a:off x="1395" y="3215"/>
              <a:ext cx="182" cy="429"/>
            </a:xfrm>
            <a:prstGeom prst="leftBrace">
              <a:avLst>
                <a:gd name="adj1" fmla="val 35302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6633" name="AutoShape 10"/>
            <p:cNvSpPr>
              <a:spLocks/>
            </p:cNvSpPr>
            <p:nvPr/>
          </p:nvSpPr>
          <p:spPr bwMode="auto">
            <a:xfrm rot="16200000">
              <a:off x="3274" y="2218"/>
              <a:ext cx="182" cy="2422"/>
            </a:xfrm>
            <a:prstGeom prst="leftBrace">
              <a:avLst>
                <a:gd name="adj1" fmla="val 118361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anchor="ctr">
              <a:noAutofit/>
            </a:bodyPr>
            <a:lstStyle/>
            <a:p>
              <a:endParaRPr lang="en-US"/>
            </a:p>
          </p:txBody>
        </p:sp>
        <p:sp>
          <p:nvSpPr>
            <p:cNvPr id="26634" name="Text Box 11"/>
            <p:cNvSpPr txBox="1">
              <a:spLocks noChangeArrowheads="1"/>
            </p:cNvSpPr>
            <p:nvPr/>
          </p:nvSpPr>
          <p:spPr bwMode="auto">
            <a:xfrm>
              <a:off x="850" y="3566"/>
              <a:ext cx="1123" cy="404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Fixed in</a:t>
              </a:r>
            </a:p>
            <a:p>
              <a:r>
                <a:rPr lang="en-US"/>
                <a:t>main memory</a:t>
              </a:r>
            </a:p>
          </p:txBody>
        </p:sp>
        <p:sp>
          <p:nvSpPr>
            <p:cNvPr id="26635" name="Text Box 12"/>
            <p:cNvSpPr txBox="1">
              <a:spLocks noChangeArrowheads="1"/>
            </p:cNvSpPr>
            <p:nvPr/>
          </p:nvSpPr>
          <p:spPr bwMode="auto">
            <a:xfrm>
              <a:off x="2245" y="3566"/>
              <a:ext cx="1917" cy="231"/>
            </a:xfrm>
            <a:prstGeom prst="rect">
              <a:avLst/>
            </a:prstGeom>
            <a:noFill/>
            <a:ln w="25400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Possibly swapped to disk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Example: Linux Memory Utilization</a:t>
            </a:r>
          </a:p>
        </p:txBody>
      </p:sp>
      <p:sp>
        <p:nvSpPr>
          <p:cNvPr id="30722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30724" name="Picture 6" descr="snapshot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3632" y="1256637"/>
            <a:ext cx="6732860" cy="522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Addressing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/>
              <a:t>Physical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The absolute address or actual location in main memory</a:t>
            </a:r>
          </a:p>
          <a:p>
            <a:pPr lvl="1">
              <a:lnSpc>
                <a:spcPct val="90000"/>
              </a:lnSpc>
            </a:pPr>
            <a:r>
              <a:rPr lang="en-US" sz="1600" dirty="0"/>
              <a:t>Used by the kernel (to implement logical addresses)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Relative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Address expressed as a location relative to some known point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Also commonly found in application programming (arrays)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Logical/Virtual 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Reference to memory location independent of current assignment of data to memory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Translation must be made to physical </a:t>
            </a:r>
            <a:r>
              <a:rPr lang="en-US" sz="1600" dirty="0" smtClean="0"/>
              <a:t>address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Requires hardware support</a:t>
            </a:r>
          </a:p>
          <a:p>
            <a:pPr eaLnBrk="1" hangingPunct="1">
              <a:lnSpc>
                <a:spcPct val="90000"/>
              </a:lnSpc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000" dirty="0"/>
              <a:t>Address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dirty="0"/>
              <a:t>Range of addresses that are (within the address space) unambiguously addressable</a:t>
            </a:r>
          </a:p>
        </p:txBody>
      </p:sp>
      <p:sp>
        <p:nvSpPr>
          <p:cNvPr id="8194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Example: Windows Paging (</a:t>
            </a:r>
            <a:r>
              <a:rPr lang="en-US" dirty="0" err="1" smtClean="0"/>
              <a:t>perfmon</a:t>
            </a:r>
            <a:r>
              <a:rPr lang="en-US" dirty="0" smtClean="0"/>
              <a:t>)</a:t>
            </a:r>
          </a:p>
        </p:txBody>
      </p:sp>
      <p:sp>
        <p:nvSpPr>
          <p:cNvPr id="34818" name="Fußzeilenplatzhalt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  <p:pic>
        <p:nvPicPr>
          <p:cNvPr id="348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173" y="1297303"/>
            <a:ext cx="8101657" cy="5191961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System Calls (Linux)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brk</a:t>
            </a:r>
            <a:r>
              <a:rPr lang="en-US" sz="2400" b="1" dirty="0">
                <a:latin typeface="Courier New" pitchFamily="49" charset="0"/>
              </a:rPr>
              <a:t>(void *</a:t>
            </a:r>
            <a:r>
              <a:rPr lang="en-US" sz="2400" b="1" dirty="0" err="1">
                <a:latin typeface="Courier New" pitchFamily="49" charset="0"/>
              </a:rPr>
              <a:t>end_data_segment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en-US" dirty="0" smtClean="0"/>
              <a:t>Sets end of data segment of process to </a:t>
            </a:r>
            <a:r>
              <a:rPr lang="en-US" sz="2400" b="1" dirty="0" err="1">
                <a:latin typeface="Courier New" pitchFamily="49" charset="0"/>
              </a:rPr>
              <a:t>end_data_segment</a:t>
            </a:r>
            <a:endParaRPr lang="en-US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>
                <a:latin typeface="Courier New" pitchFamily="49" charset="0"/>
              </a:rPr>
              <a:t>void *</a:t>
            </a:r>
            <a:r>
              <a:rPr lang="en-US" sz="2400" b="1" dirty="0" err="1">
                <a:latin typeface="Courier New" pitchFamily="49" charset="0"/>
              </a:rPr>
              <a:t>sbrk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</a:rPr>
              <a:t>intptr_t</a:t>
            </a:r>
            <a:r>
              <a:rPr lang="en-US" sz="2400" b="1" dirty="0">
                <a:latin typeface="Courier New" pitchFamily="49" charset="0"/>
              </a:rPr>
              <a:t> increment)</a:t>
            </a:r>
          </a:p>
          <a:p>
            <a:pPr lvl="1" eaLnBrk="1" hangingPunct="1"/>
            <a:r>
              <a:rPr lang="en-US" dirty="0" smtClean="0"/>
              <a:t>Increments the program’s data space by </a:t>
            </a:r>
            <a:r>
              <a:rPr lang="en-US" sz="2200" b="1" dirty="0">
                <a:latin typeface="Courier New" pitchFamily="49" charset="0"/>
              </a:rPr>
              <a:t>increment</a:t>
            </a:r>
            <a:r>
              <a:rPr lang="en-US" dirty="0" smtClean="0"/>
              <a:t> bytes</a:t>
            </a:r>
          </a:p>
          <a:p>
            <a:pPr eaLnBrk="1" hangingPunct="1"/>
            <a:endParaRPr lang="en-US" sz="2400" b="1" dirty="0">
              <a:latin typeface="Courier New" pitchFamily="49" charset="0"/>
            </a:endParaRPr>
          </a:p>
          <a:p>
            <a:pPr eaLnBrk="1" hangingPunct="1"/>
            <a:r>
              <a:rPr lang="en-US" sz="2400" b="1" dirty="0">
                <a:latin typeface="Courier New" pitchFamily="49" charset="0"/>
              </a:rPr>
              <a:t>void *</a:t>
            </a:r>
            <a:r>
              <a:rPr lang="en-US" sz="2400" b="1" dirty="0" err="1">
                <a:latin typeface="Courier New" pitchFamily="49" charset="0"/>
              </a:rPr>
              <a:t>mmap</a:t>
            </a:r>
            <a:r>
              <a:rPr lang="en-US" sz="2400" b="1" dirty="0">
                <a:latin typeface="Courier New" pitchFamily="49" charset="0"/>
              </a:rPr>
              <a:t>(void *start,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length,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/>
            </a:r>
            <a:br>
              <a:rPr lang="en-US" sz="2400" b="1" dirty="0">
                <a:latin typeface="Courier New" pitchFamily="49" charset="0"/>
              </a:rPr>
            </a:br>
            <a:r>
              <a:rPr lang="en-US" sz="16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prot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flags, </a:t>
            </a:r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fd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off_t</a:t>
            </a:r>
            <a:r>
              <a:rPr lang="en-US" sz="2400" b="1" dirty="0">
                <a:latin typeface="Courier New" pitchFamily="49" charset="0"/>
              </a:rPr>
              <a:t> offset)</a:t>
            </a:r>
          </a:p>
          <a:p>
            <a:pPr lvl="1" eaLnBrk="1" hangingPunct="1"/>
            <a:r>
              <a:rPr lang="en-US" dirty="0" smtClean="0"/>
              <a:t>Maps </a:t>
            </a:r>
            <a:r>
              <a:rPr lang="en-US" sz="2200" b="1" dirty="0">
                <a:latin typeface="Courier New" pitchFamily="49" charset="0"/>
              </a:rPr>
              <a:t>length</a:t>
            </a:r>
            <a:r>
              <a:rPr lang="en-US" dirty="0" smtClean="0"/>
              <a:t> bytes of file descriptor </a:t>
            </a:r>
            <a:r>
              <a:rPr lang="en-US" sz="2200" b="1" dirty="0" err="1">
                <a:latin typeface="Courier New" pitchFamily="49" charset="0"/>
              </a:rPr>
              <a:t>fd</a:t>
            </a:r>
            <a:r>
              <a:rPr lang="en-US" dirty="0" smtClean="0"/>
              <a:t> to address </a:t>
            </a:r>
            <a:r>
              <a:rPr lang="en-US" sz="2200" b="1" dirty="0">
                <a:latin typeface="Courier New" pitchFamily="49" charset="0"/>
              </a:rPr>
              <a:t>start</a:t>
            </a:r>
            <a:endParaRPr lang="en-US" dirty="0" smtClean="0"/>
          </a:p>
          <a:p>
            <a:pPr lvl="1" eaLnBrk="1" hangingPunct="1"/>
            <a:r>
              <a:rPr lang="en-US" dirty="0" smtClean="0"/>
              <a:t>With flag </a:t>
            </a:r>
            <a:r>
              <a:rPr lang="en-US" sz="2200" b="1" dirty="0">
                <a:latin typeface="Courier New" pitchFamily="49" charset="0"/>
              </a:rPr>
              <a:t>MAP_ANONYMOUS </a:t>
            </a:r>
            <a:r>
              <a:rPr lang="en-US" dirty="0" smtClean="0"/>
              <a:t>no actual file is needed</a:t>
            </a:r>
          </a:p>
          <a:p>
            <a:pPr eaLnBrk="1" hangingPunct="1"/>
            <a:endParaRPr lang="en-US" sz="2400" b="1" dirty="0">
              <a:latin typeface="Courier New" pitchFamily="49" charset="0"/>
            </a:endParaRPr>
          </a:p>
          <a:p>
            <a:pPr eaLnBrk="1" hangingPunct="1"/>
            <a:r>
              <a:rPr lang="en-US" sz="2400" b="1" dirty="0" err="1">
                <a:latin typeface="Courier New" pitchFamily="49" charset="0"/>
              </a:rPr>
              <a:t>int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munmap</a:t>
            </a:r>
            <a:r>
              <a:rPr lang="en-US" sz="2400" b="1" dirty="0">
                <a:latin typeface="Courier New" pitchFamily="49" charset="0"/>
              </a:rPr>
              <a:t>(void *start,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length)</a:t>
            </a:r>
          </a:p>
          <a:p>
            <a:pPr lvl="1" eaLnBrk="1" hangingPunct="1"/>
            <a:r>
              <a:rPr lang="en-US" dirty="0" smtClean="0"/>
              <a:t>Deletes mapping to specified address</a:t>
            </a:r>
          </a:p>
        </p:txBody>
      </p:sp>
      <p:sp>
        <p:nvSpPr>
          <p:cNvPr id="35842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Related Library Wrappers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b="1" dirty="0">
                <a:latin typeface="Courier New" pitchFamily="49" charset="0"/>
              </a:rPr>
              <a:t>void *</a:t>
            </a:r>
            <a:r>
              <a:rPr lang="en-US" sz="2400" b="1" dirty="0" err="1">
                <a:latin typeface="Courier New" pitchFamily="49" charset="0"/>
              </a:rPr>
              <a:t>malloc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size)</a:t>
            </a:r>
          </a:p>
          <a:p>
            <a:pPr lvl="1" eaLnBrk="1" hangingPunct="1"/>
            <a:r>
              <a:rPr lang="en-US" dirty="0" smtClean="0"/>
              <a:t>Allocates </a:t>
            </a:r>
            <a:r>
              <a:rPr lang="en-US" sz="2400" b="1" dirty="0">
                <a:latin typeface="Courier New" pitchFamily="49" charset="0"/>
              </a:rPr>
              <a:t>size </a:t>
            </a:r>
            <a:r>
              <a:rPr lang="en-US" dirty="0" smtClean="0"/>
              <a:t>bytes and returns pointer</a:t>
            </a:r>
          </a:p>
          <a:p>
            <a:pPr lvl="1" eaLnBrk="1" hangingPunct="1"/>
            <a:r>
              <a:rPr lang="en-US" dirty="0" smtClean="0"/>
              <a:t>Returns NULL if no memory is available</a:t>
            </a:r>
          </a:p>
          <a:p>
            <a:pPr eaLnBrk="1" hangingPunct="1"/>
            <a:endParaRPr lang="en-US" sz="2400" b="1" dirty="0">
              <a:latin typeface="Courier New" pitchFamily="49" charset="0"/>
            </a:endParaRPr>
          </a:p>
          <a:p>
            <a:pPr eaLnBrk="1" hangingPunct="1"/>
            <a:r>
              <a:rPr lang="en-US" sz="2400" b="1" dirty="0">
                <a:latin typeface="Courier New" pitchFamily="49" charset="0"/>
              </a:rPr>
              <a:t>void free(void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)</a:t>
            </a:r>
          </a:p>
          <a:p>
            <a:pPr lvl="1" eaLnBrk="1" hangingPunct="1"/>
            <a:r>
              <a:rPr lang="en-US" dirty="0" smtClean="0"/>
              <a:t>Frees memory pointed to by </a:t>
            </a:r>
            <a:r>
              <a:rPr lang="en-US" sz="2200" b="1" dirty="0" err="1">
                <a:latin typeface="Courier New" pitchFamily="49" charset="0"/>
              </a:rPr>
              <a:t>ptr</a:t>
            </a:r>
            <a:endParaRPr lang="en-US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b="1" dirty="0">
                <a:latin typeface="Courier New" pitchFamily="49" charset="0"/>
              </a:rPr>
              <a:t>void *</a:t>
            </a:r>
            <a:r>
              <a:rPr lang="en-US" sz="2400" b="1" dirty="0" err="1">
                <a:latin typeface="Courier New" pitchFamily="49" charset="0"/>
              </a:rPr>
              <a:t>calloc</a:t>
            </a:r>
            <a:r>
              <a:rPr lang="en-US" sz="2400" b="1" dirty="0">
                <a:latin typeface="Courier New" pitchFamily="49" charset="0"/>
              </a:rPr>
              <a:t>(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</a:t>
            </a:r>
            <a:r>
              <a:rPr lang="en-US" sz="2400" b="1" dirty="0" err="1">
                <a:latin typeface="Courier New" pitchFamily="49" charset="0"/>
              </a:rPr>
              <a:t>nmemb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size)</a:t>
            </a:r>
          </a:p>
          <a:p>
            <a:pPr lvl="1" eaLnBrk="1" hangingPunct="1"/>
            <a:r>
              <a:rPr lang="en-US" dirty="0" smtClean="0"/>
              <a:t>Allocates and zeroes memory for </a:t>
            </a:r>
            <a:r>
              <a:rPr lang="en-US" sz="2200" b="1" dirty="0" err="1">
                <a:latin typeface="Courier New" pitchFamily="49" charset="0"/>
              </a:rPr>
              <a:t>nmemb</a:t>
            </a:r>
            <a:r>
              <a:rPr lang="en-US" dirty="0" smtClean="0"/>
              <a:t> elements of size </a:t>
            </a:r>
            <a:r>
              <a:rPr lang="en-US" sz="2200" b="1" dirty="0">
                <a:latin typeface="Courier New" pitchFamily="49" charset="0"/>
              </a:rPr>
              <a:t>size </a:t>
            </a:r>
            <a:r>
              <a:rPr lang="en-US" dirty="0" smtClean="0"/>
              <a:t>bytes</a:t>
            </a:r>
          </a:p>
          <a:p>
            <a:pPr eaLnBrk="1" hangingPunct="1"/>
            <a:endParaRPr lang="en-US" sz="2400" b="1" dirty="0">
              <a:latin typeface="Courier New" pitchFamily="49" charset="0"/>
            </a:endParaRPr>
          </a:p>
          <a:p>
            <a:pPr eaLnBrk="1" hangingPunct="1"/>
            <a:r>
              <a:rPr lang="en-US" sz="2400" b="1" dirty="0">
                <a:latin typeface="Courier New" pitchFamily="49" charset="0"/>
              </a:rPr>
              <a:t>void *</a:t>
            </a:r>
            <a:r>
              <a:rPr lang="en-US" sz="2400" b="1" dirty="0" err="1">
                <a:latin typeface="Courier New" pitchFamily="49" charset="0"/>
              </a:rPr>
              <a:t>realloc</a:t>
            </a:r>
            <a:r>
              <a:rPr lang="en-US" sz="2400" b="1" dirty="0">
                <a:latin typeface="Courier New" pitchFamily="49" charset="0"/>
              </a:rPr>
              <a:t>(void *</a:t>
            </a:r>
            <a:r>
              <a:rPr lang="en-US" sz="2400" b="1" dirty="0" err="1">
                <a:latin typeface="Courier New" pitchFamily="49" charset="0"/>
              </a:rPr>
              <a:t>ptr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 err="1">
                <a:latin typeface="Courier New" pitchFamily="49" charset="0"/>
              </a:rPr>
              <a:t>size_t</a:t>
            </a:r>
            <a:r>
              <a:rPr lang="en-US" sz="2400" b="1" dirty="0">
                <a:latin typeface="Courier New" pitchFamily="49" charset="0"/>
              </a:rPr>
              <a:t> size)</a:t>
            </a:r>
          </a:p>
          <a:p>
            <a:pPr lvl="1" eaLnBrk="1" hangingPunct="1"/>
            <a:r>
              <a:rPr lang="en-US" dirty="0" smtClean="0"/>
              <a:t>Changes size of previously allocated memory at </a:t>
            </a:r>
            <a:r>
              <a:rPr lang="en-US" sz="2200" b="1" dirty="0" err="1">
                <a:latin typeface="Courier New" pitchFamily="49" charset="0"/>
              </a:rPr>
              <a:t>ptr</a:t>
            </a:r>
            <a:r>
              <a:rPr lang="en-US" dirty="0" smtClean="0"/>
              <a:t> to </a:t>
            </a:r>
            <a:r>
              <a:rPr lang="en-US" sz="2200" b="1" dirty="0">
                <a:latin typeface="Courier New" pitchFamily="49" charset="0"/>
              </a:rPr>
              <a:t>size</a:t>
            </a:r>
            <a:r>
              <a:rPr lang="en-US" dirty="0" smtClean="0"/>
              <a:t> bytes</a:t>
            </a:r>
          </a:p>
        </p:txBody>
      </p:sp>
      <p:sp>
        <p:nvSpPr>
          <p:cNvPr id="36866" name="Fußzeilenplatzhalt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TI 3: Operating Systems and Computer Networks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Content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Introduction and Motivation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Subsystems, Interrupts and System Calls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Processes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b="1" noProof="0" dirty="0" smtClean="0"/>
              <a:t>Memory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Scheduling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I/O and File System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noProof="0" dirty="0" smtClean="0"/>
              <a:t>Booting, Services, and Security</a:t>
            </a:r>
          </a:p>
        </p:txBody>
      </p:sp>
      <p:sp>
        <p:nvSpPr>
          <p:cNvPr id="5122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dirty="0" smtClean="0"/>
              <a:t>TI 3: Operating Systems </a:t>
            </a:r>
            <a:r>
              <a:rPr lang="de-DE" dirty="0" err="1" smtClean="0"/>
              <a:t>and</a:t>
            </a:r>
            <a:r>
              <a:rPr lang="de-DE" dirty="0" smtClean="0"/>
              <a:t> Computer Networks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809560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Addressing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2" name="Bild 1" descr="f8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6" b="29502"/>
          <a:stretch/>
        </p:blipFill>
        <p:spPr>
          <a:xfrm>
            <a:off x="2495600" y="1196752"/>
            <a:ext cx="6641514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859856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Access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3: Operating Systems and Computer Networks</a:t>
            </a:r>
            <a:endParaRPr lang="en-US"/>
          </a:p>
        </p:txBody>
      </p:sp>
      <p:pic>
        <p:nvPicPr>
          <p:cNvPr id="4" name="Bild 3" descr="f16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6" b="30447"/>
          <a:stretch/>
        </p:blipFill>
        <p:spPr>
          <a:xfrm>
            <a:off x="3002704" y="1144119"/>
            <a:ext cx="618659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54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 smtClean="0"/>
              <a:t>Questions &amp; Tasks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Can you imagine a computer system without memory management?</a:t>
            </a:r>
          </a:p>
          <a:p>
            <a:pPr lvl="1"/>
            <a:r>
              <a:rPr lang="en-US" dirty="0" smtClean="0"/>
              <a:t>What are pros and cons of having many/few processes in memory?</a:t>
            </a:r>
          </a:p>
          <a:p>
            <a:pPr lvl="1"/>
            <a:r>
              <a:rPr lang="en-US" dirty="0" smtClean="0"/>
              <a:t>Repeat relevant sections of Computer Architecture if you have to refresh your knowledge about caches, memory access, memory hierarchy etc.</a:t>
            </a:r>
          </a:p>
          <a:p>
            <a:pPr lvl="1"/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TI III - Operating Systems and Computer Networks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567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heme/theme1.xml><?xml version="1.0" encoding="utf-8"?>
<a:theme xmlns:a="http://schemas.openxmlformats.org/drawingml/2006/main" name="FU Berlin 16zu9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U Berlin 16zu9" id="{6A0AA7C1-154F-415F-9E59-73336D9E052C}" vid="{314C15C1-1F9B-42D9-AFEB-D535BD0AE863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CD_FU</Template>
  <TotalTime>0</TotalTime>
  <Words>3017</Words>
  <Application>Microsoft Office PowerPoint</Application>
  <PresentationFormat>Widescreen</PresentationFormat>
  <Paragraphs>557</Paragraphs>
  <Slides>63</Slides>
  <Notes>36</Notes>
  <HiddenSlides>18</HiddenSlides>
  <MMClips>0</MMClips>
  <ScaleCrop>false</ScaleCrop>
  <HeadingPairs>
    <vt:vector size="10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63</vt:i4>
      </vt:variant>
      <vt:variant>
        <vt:lpstr>Custom Shows</vt:lpstr>
      </vt:variant>
      <vt:variant>
        <vt:i4>1</vt:i4>
      </vt:variant>
    </vt:vector>
  </HeadingPairs>
  <TitlesOfParts>
    <vt:vector size="72" baseType="lpstr">
      <vt:lpstr>MS PGothic</vt:lpstr>
      <vt:lpstr>MS PGothic</vt:lpstr>
      <vt:lpstr>Arial</vt:lpstr>
      <vt:lpstr>Courier New</vt:lpstr>
      <vt:lpstr>Verdana</vt:lpstr>
      <vt:lpstr>Wingdings</vt:lpstr>
      <vt:lpstr>FU Berlin 16zu9</vt:lpstr>
      <vt:lpstr>VISIO</vt:lpstr>
      <vt:lpstr>TI III: Operating Systems &amp; Computer Networks  Memory</vt:lpstr>
      <vt:lpstr>Content</vt:lpstr>
      <vt:lpstr>Motivation</vt:lpstr>
      <vt:lpstr>Motivation</vt:lpstr>
      <vt:lpstr>Memory Management</vt:lpstr>
      <vt:lpstr>Addressing</vt:lpstr>
      <vt:lpstr>Addressing</vt:lpstr>
      <vt:lpstr>Memory Access</vt:lpstr>
      <vt:lpstr>Questions &amp; Tasks</vt:lpstr>
      <vt:lpstr>Fixed and Dynamic Partitioning </vt:lpstr>
      <vt:lpstr>Fixed Partitioning</vt:lpstr>
      <vt:lpstr> Fixed Partitions</vt:lpstr>
      <vt:lpstr>Dynamic Partitions</vt:lpstr>
      <vt:lpstr>Dynamic Partitioning</vt:lpstr>
      <vt:lpstr>Implementation</vt:lpstr>
      <vt:lpstr>Dynamic Placement Algorithms</vt:lpstr>
      <vt:lpstr>Buddy System</vt:lpstr>
      <vt:lpstr>Buddy System: Example</vt:lpstr>
      <vt:lpstr>Buddy System: Example</vt:lpstr>
      <vt:lpstr> Fragmentation of main memory</vt:lpstr>
      <vt:lpstr>Questions &amp; Tasks</vt:lpstr>
      <vt:lpstr>Paging</vt:lpstr>
      <vt:lpstr>Paging</vt:lpstr>
      <vt:lpstr>Page Table</vt:lpstr>
      <vt:lpstr>Size of Frames/Pages</vt:lpstr>
      <vt:lpstr>Assignment of Pages to Frames</vt:lpstr>
      <vt:lpstr>Addresses</vt:lpstr>
      <vt:lpstr>Translation of virtual to real addresses</vt:lpstr>
      <vt:lpstr>Hardware Support (MMU)</vt:lpstr>
      <vt:lpstr>Paging Address Translation</vt:lpstr>
      <vt:lpstr>Support Needed for Virtual Memory</vt:lpstr>
      <vt:lpstr>Hierarchical Page Table</vt:lpstr>
      <vt:lpstr>Translation Lookaside Buffer</vt:lpstr>
      <vt:lpstr>Translation Lookaside Buffer</vt:lpstr>
      <vt:lpstr>Translation Lookaside Buffer</vt:lpstr>
      <vt:lpstr>Translation Lookaside Buffer</vt:lpstr>
      <vt:lpstr>Translation Lookaside Buffer</vt:lpstr>
      <vt:lpstr>Questions &amp; Tasks</vt:lpstr>
      <vt:lpstr>Page Size</vt:lpstr>
      <vt:lpstr>Page Size</vt:lpstr>
      <vt:lpstr>Page Size</vt:lpstr>
      <vt:lpstr>Example Page Sizes</vt:lpstr>
      <vt:lpstr>Page Replacement</vt:lpstr>
      <vt:lpstr>Problem: Thrashing</vt:lpstr>
      <vt:lpstr>Algorithms / Policies</vt:lpstr>
      <vt:lpstr>Some Basic Replacement Algorithms</vt:lpstr>
      <vt:lpstr>Page Replacement Example</vt:lpstr>
      <vt:lpstr>Page Replacement Example</vt:lpstr>
      <vt:lpstr>Comparison of Placement Algorithms</vt:lpstr>
      <vt:lpstr>Resident Size</vt:lpstr>
      <vt:lpstr>Resident Set Size</vt:lpstr>
      <vt:lpstr>Resident Set Size</vt:lpstr>
      <vt:lpstr>Resident Set Size</vt:lpstr>
      <vt:lpstr>Working Set</vt:lpstr>
      <vt:lpstr>Load Control</vt:lpstr>
      <vt:lpstr>Segmentation</vt:lpstr>
      <vt:lpstr>Questions &amp; Tasks</vt:lpstr>
      <vt:lpstr>Example: Linux VM Implementation</vt:lpstr>
      <vt:lpstr>Example: Linux Memory Utilization</vt:lpstr>
      <vt:lpstr>Example: Windows Paging (perfmon)</vt:lpstr>
      <vt:lpstr>Related System Calls (Linux)</vt:lpstr>
      <vt:lpstr>Related Library Wrappers</vt:lpstr>
      <vt:lpstr>Content</vt:lpstr>
      <vt:lpstr>Zweite Vorlesung</vt:lpstr>
    </vt:vector>
  </TitlesOfParts>
  <Company>AG Technische Informatik, Freie Universität Berlin</Company>
  <LinksUpToDate>false</LinksUpToDate>
  <SharedDoc>false</SharedDoc>
  <HyperlinkBase>http://cst.mi.fu-berlin.de/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&amp; Computer Networks</dc:title>
  <dc:subject>Memory</dc:subject>
  <dc:creator>Georg Wittenburg</dc:creator>
  <cp:keywords/>
  <cp:lastModifiedBy>Schiller, Jochen</cp:lastModifiedBy>
  <cp:revision>714</cp:revision>
  <cp:lastPrinted>2020-05-05T09:59:46Z</cp:lastPrinted>
  <dcterms:created xsi:type="dcterms:W3CDTF">2003-07-01T08:37:13Z</dcterms:created>
  <dcterms:modified xsi:type="dcterms:W3CDTF">2020-05-06T14:15:01Z</dcterms:modified>
  <cp:category/>
</cp:coreProperties>
</file>