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4"/>
  </p:notesMasterIdLst>
  <p:handoutMasterIdLst>
    <p:handoutMasterId r:id="rId45"/>
  </p:handoutMasterIdLst>
  <p:sldIdLst>
    <p:sldId id="342" r:id="rId2"/>
    <p:sldId id="455" r:id="rId3"/>
    <p:sldId id="398" r:id="rId4"/>
    <p:sldId id="403" r:id="rId5"/>
    <p:sldId id="432" r:id="rId6"/>
    <p:sldId id="431" r:id="rId7"/>
    <p:sldId id="405" r:id="rId8"/>
    <p:sldId id="407" r:id="rId9"/>
    <p:sldId id="408" r:id="rId10"/>
    <p:sldId id="412" r:id="rId11"/>
    <p:sldId id="413" r:id="rId12"/>
    <p:sldId id="419" r:id="rId13"/>
    <p:sldId id="458" r:id="rId14"/>
    <p:sldId id="417" r:id="rId15"/>
    <p:sldId id="441" r:id="rId16"/>
    <p:sldId id="421" r:id="rId17"/>
    <p:sldId id="425" r:id="rId18"/>
    <p:sldId id="427" r:id="rId19"/>
    <p:sldId id="445" r:id="rId20"/>
    <p:sldId id="428" r:id="rId21"/>
    <p:sldId id="444" r:id="rId22"/>
    <p:sldId id="457" r:id="rId23"/>
    <p:sldId id="453" r:id="rId24"/>
    <p:sldId id="376" r:id="rId25"/>
    <p:sldId id="350" r:id="rId26"/>
    <p:sldId id="351" r:id="rId27"/>
    <p:sldId id="352" r:id="rId28"/>
    <p:sldId id="353" r:id="rId29"/>
    <p:sldId id="357" r:id="rId30"/>
    <p:sldId id="454" r:id="rId31"/>
    <p:sldId id="354" r:id="rId32"/>
    <p:sldId id="369" r:id="rId33"/>
    <p:sldId id="459" r:id="rId34"/>
    <p:sldId id="374" r:id="rId35"/>
    <p:sldId id="365" r:id="rId36"/>
    <p:sldId id="375" r:id="rId37"/>
    <p:sldId id="371" r:id="rId38"/>
    <p:sldId id="372" r:id="rId39"/>
    <p:sldId id="361" r:id="rId40"/>
    <p:sldId id="446" r:id="rId41"/>
    <p:sldId id="456" r:id="rId42"/>
    <p:sldId id="460" r:id="rId43"/>
  </p:sldIdLst>
  <p:sldSz cx="12192000" cy="6858000"/>
  <p:notesSz cx="7099300" cy="10234613"/>
  <p:custShowLst>
    <p:custShow name="Class 2" id="0">
      <p:sldLst>
        <p:sld r:id="rId2"/>
        <p:sld r:id="rId6"/>
        <p:sld r:id="rId24"/>
        <p:sld r:id="rId25"/>
        <p:sld r:id="rId26"/>
        <p:sld r:id="rId27"/>
        <p:sld r:id="rId28"/>
        <p:sld r:id="rId29"/>
        <p:sld r:id="rId30"/>
        <p:sld r:id="rId31"/>
        <p:sld r:id="rId32"/>
        <p:sld r:id="rId33"/>
        <p:sld r:id="rId35"/>
        <p:sld r:id="rId36"/>
        <p:sld r:id="rId37"/>
        <p:sld r:id="rId38"/>
        <p:sld r:id="rId39"/>
        <p:sld r:id="rId40"/>
        <p:sld r:id="rId41"/>
      </p:sldLst>
    </p:custShow>
  </p:custShowLst>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CCFF"/>
    <a:srgbClr val="003366"/>
    <a:srgbClr val="003399"/>
    <a:srgbClr val="0033CC"/>
    <a:srgbClr val="FF99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9" autoAdjust="0"/>
    <p:restoredTop sz="86085" autoAdjust="0"/>
  </p:normalViewPr>
  <p:slideViewPr>
    <p:cSldViewPr>
      <p:cViewPr varScale="1">
        <p:scale>
          <a:sx n="113" d="100"/>
          <a:sy n="113" d="100"/>
        </p:scale>
        <p:origin x="102" y="432"/>
      </p:cViewPr>
      <p:guideLst>
        <p:guide orient="horz" pos="2160"/>
        <p:guide pos="384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8346"/>
    </p:cViewPr>
  </p:sorterViewPr>
  <p:notesViewPr>
    <p:cSldViewPr>
      <p:cViewPr varScale="1">
        <p:scale>
          <a:sx n="78" d="100"/>
          <a:sy n="78" d="100"/>
        </p:scale>
        <p:origin x="-2124"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3369" tIns="46684" rIns="93369" bIns="46684" numCol="1" anchor="t" anchorCtr="0" compatLnSpc="1">
            <a:prstTxWarp prst="textNoShape">
              <a:avLst/>
            </a:prstTxWarp>
          </a:bodyPr>
          <a:lstStyle>
            <a:lvl1pPr algn="l" defTabSz="933450">
              <a:defRPr sz="1200">
                <a:latin typeface="Arial" charset="0"/>
              </a:defRPr>
            </a:lvl1pPr>
          </a:lstStyle>
          <a:p>
            <a:pPr>
              <a:defRPr/>
            </a:pPr>
            <a:endParaRPr lang="de-DE"/>
          </a:p>
        </p:txBody>
      </p:sp>
      <p:sp>
        <p:nvSpPr>
          <p:cNvPr id="156675"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3369" tIns="46684" rIns="93369" bIns="46684" numCol="1" anchor="t" anchorCtr="0" compatLnSpc="1">
            <a:prstTxWarp prst="textNoShape">
              <a:avLst/>
            </a:prstTxWarp>
          </a:bodyPr>
          <a:lstStyle>
            <a:lvl1pPr algn="r" defTabSz="933450">
              <a:defRPr sz="1200">
                <a:latin typeface="Arial" charset="0"/>
              </a:defRPr>
            </a:lvl1pPr>
          </a:lstStyle>
          <a:p>
            <a:pPr>
              <a:defRPr/>
            </a:pPr>
            <a:endParaRPr lang="de-DE"/>
          </a:p>
        </p:txBody>
      </p:sp>
      <p:sp>
        <p:nvSpPr>
          <p:cNvPr id="15667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3369" tIns="46684" rIns="93369" bIns="46684" numCol="1" anchor="b" anchorCtr="0" compatLnSpc="1">
            <a:prstTxWarp prst="textNoShape">
              <a:avLst/>
            </a:prstTxWarp>
          </a:bodyPr>
          <a:lstStyle>
            <a:lvl1pPr algn="l" defTabSz="933450">
              <a:defRPr sz="1200">
                <a:latin typeface="Arial" charset="0"/>
              </a:defRPr>
            </a:lvl1pPr>
          </a:lstStyle>
          <a:p>
            <a:pPr>
              <a:defRPr/>
            </a:pPr>
            <a:endParaRPr lang="de-DE"/>
          </a:p>
        </p:txBody>
      </p:sp>
      <p:sp>
        <p:nvSpPr>
          <p:cNvPr id="156677"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3369" tIns="46684" rIns="93369" bIns="46684" numCol="1" anchor="b" anchorCtr="0" compatLnSpc="1">
            <a:prstTxWarp prst="textNoShape">
              <a:avLst/>
            </a:prstTxWarp>
          </a:bodyPr>
          <a:lstStyle>
            <a:lvl1pPr algn="r" defTabSz="933450">
              <a:defRPr sz="1200">
                <a:latin typeface="Arial" charset="0"/>
              </a:defRPr>
            </a:lvl1pPr>
          </a:lstStyle>
          <a:p>
            <a:pPr>
              <a:defRPr/>
            </a:pPr>
            <a:fld id="{14ADB85F-861C-4B1D-9C0C-BAF5628C5A64}" type="slidenum">
              <a:rPr lang="de-DE"/>
              <a:pPr>
                <a:defRPr/>
              </a:pPr>
              <a:t>‹#›</a:t>
            </a:fld>
            <a:endParaRPr lang="de-DE"/>
          </a:p>
        </p:txBody>
      </p:sp>
    </p:spTree>
    <p:extLst>
      <p:ext uri="{BB962C8B-B14F-4D97-AF65-F5344CB8AC3E}">
        <p14:creationId xmlns:p14="http://schemas.microsoft.com/office/powerpoint/2010/main" val="40572168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3369" tIns="46684" rIns="93369" bIns="46684" numCol="1" anchor="t" anchorCtr="0" compatLnSpc="1">
            <a:prstTxWarp prst="textNoShape">
              <a:avLst/>
            </a:prstTxWarp>
          </a:bodyPr>
          <a:lstStyle>
            <a:lvl1pPr algn="l" defTabSz="933450">
              <a:defRPr sz="1200">
                <a:latin typeface="Arial" charset="0"/>
              </a:defRPr>
            </a:lvl1pPr>
          </a:lstStyle>
          <a:p>
            <a:pPr>
              <a:defRPr/>
            </a:pPr>
            <a:endParaRPr lang="de-DE"/>
          </a:p>
        </p:txBody>
      </p:sp>
      <p:sp>
        <p:nvSpPr>
          <p:cNvPr id="103427"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3369" tIns="46684" rIns="93369" bIns="46684" numCol="1" anchor="t" anchorCtr="0" compatLnSpc="1">
            <a:prstTxWarp prst="textNoShape">
              <a:avLst/>
            </a:prstTxWarp>
          </a:bodyPr>
          <a:lstStyle>
            <a:lvl1pPr algn="r" defTabSz="933450">
              <a:defRPr sz="1200">
                <a:latin typeface="Arial" charset="0"/>
              </a:defRPr>
            </a:lvl1pPr>
          </a:lstStyle>
          <a:p>
            <a:pPr>
              <a:defRPr/>
            </a:pPr>
            <a:endParaRPr lang="de-DE"/>
          </a:p>
        </p:txBody>
      </p:sp>
      <p:sp>
        <p:nvSpPr>
          <p:cNvPr id="40964" name="Rectangle 4"/>
          <p:cNvSpPr>
            <a:spLocks noGrp="1" noRot="1" noChangeAspect="1" noChangeArrowheads="1" noTextEdit="1"/>
          </p:cNvSpPr>
          <p:nvPr>
            <p:ph type="sldImg" idx="2"/>
          </p:nvPr>
        </p:nvSpPr>
        <p:spPr bwMode="auto">
          <a:xfrm>
            <a:off x="139700" y="768350"/>
            <a:ext cx="6823075" cy="3838575"/>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3369" tIns="46684" rIns="93369" bIns="4668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343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3369" tIns="46684" rIns="93369" bIns="46684" numCol="1" anchor="b" anchorCtr="0" compatLnSpc="1">
            <a:prstTxWarp prst="textNoShape">
              <a:avLst/>
            </a:prstTxWarp>
          </a:bodyPr>
          <a:lstStyle>
            <a:lvl1pPr algn="l" defTabSz="933450">
              <a:defRPr sz="1200">
                <a:latin typeface="Arial" charset="0"/>
              </a:defRPr>
            </a:lvl1pPr>
          </a:lstStyle>
          <a:p>
            <a:pPr>
              <a:defRPr/>
            </a:pPr>
            <a:endParaRPr lang="de-DE"/>
          </a:p>
        </p:txBody>
      </p:sp>
      <p:sp>
        <p:nvSpPr>
          <p:cNvPr id="103431"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3369" tIns="46684" rIns="93369" bIns="46684" numCol="1" anchor="b" anchorCtr="0" compatLnSpc="1">
            <a:prstTxWarp prst="textNoShape">
              <a:avLst/>
            </a:prstTxWarp>
          </a:bodyPr>
          <a:lstStyle>
            <a:lvl1pPr algn="r" defTabSz="933450">
              <a:defRPr sz="1200">
                <a:latin typeface="Arial" charset="0"/>
              </a:defRPr>
            </a:lvl1pPr>
          </a:lstStyle>
          <a:p>
            <a:pPr>
              <a:defRPr/>
            </a:pPr>
            <a:fld id="{404A769E-2D21-4BDF-8DA2-3DCD3579CFA5}" type="slidenum">
              <a:rPr lang="de-DE"/>
              <a:pPr>
                <a:defRPr/>
              </a:pPr>
              <a:t>‹#›</a:t>
            </a:fld>
            <a:endParaRPr lang="de-DE"/>
          </a:p>
        </p:txBody>
      </p:sp>
    </p:spTree>
    <p:extLst>
      <p:ext uri="{BB962C8B-B14F-4D97-AF65-F5344CB8AC3E}">
        <p14:creationId xmlns:p14="http://schemas.microsoft.com/office/powerpoint/2010/main" val="32367149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FB0777D-CB01-4E46-93AA-F215D696D3CD}" type="slidenum">
              <a:rPr lang="de-DE" smtClean="0">
                <a:latin typeface="Arial" pitchFamily="34" charset="0"/>
              </a:rPr>
              <a:pPr/>
              <a:t>1</a:t>
            </a:fld>
            <a:endParaRPr lang="de-DE" smtClean="0">
              <a:latin typeface="Arial" pitchFamily="34" charset="0"/>
            </a:endParaRPr>
          </a:p>
        </p:txBody>
      </p:sp>
      <p:sp>
        <p:nvSpPr>
          <p:cNvPr id="41987" name="Rectangle 2"/>
          <p:cNvSpPr>
            <a:spLocks noGrp="1" noRot="1" noChangeAspect="1" noChangeArrowheads="1" noTextEdit="1"/>
          </p:cNvSpPr>
          <p:nvPr>
            <p:ph type="sldImg"/>
          </p:nvPr>
        </p:nvSpPr>
        <p:spPr>
          <a:xfrm>
            <a:off x="73025" y="728663"/>
            <a:ext cx="6919913" cy="3894137"/>
          </a:xfrm>
          <a:ln/>
        </p:spPr>
      </p:sp>
      <p:sp>
        <p:nvSpPr>
          <p:cNvPr id="41988" name="Rectangle 3"/>
          <p:cNvSpPr>
            <a:spLocks noGrp="1" noChangeArrowheads="1"/>
          </p:cNvSpPr>
          <p:nvPr>
            <p:ph type="body" idx="1"/>
          </p:nvPr>
        </p:nvSpPr>
        <p:spPr>
          <a:xfrm>
            <a:off x="944563" y="4862513"/>
            <a:ext cx="5180012" cy="4619625"/>
          </a:xfrm>
          <a:noFill/>
          <a:ln/>
        </p:spPr>
        <p:txBody>
          <a:bodyPr/>
          <a:lstStyle/>
          <a:p>
            <a:pPr eaLnBrk="1" hangingPunct="1"/>
            <a:endParaRPr lang="en-US" sz="1000" smtClean="0">
              <a:latin typeface="Arial" pitchFamily="34" charset="0"/>
            </a:endParaRPr>
          </a:p>
        </p:txBody>
      </p:sp>
    </p:spTree>
    <p:extLst>
      <p:ext uri="{BB962C8B-B14F-4D97-AF65-F5344CB8AC3E}">
        <p14:creationId xmlns:p14="http://schemas.microsoft.com/office/powerpoint/2010/main" val="284347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67AEBC6-2A4E-4C7B-BE2F-15D70ABE54EA}" type="slidenum">
              <a:rPr lang="de-DE" smtClean="0">
                <a:latin typeface="Arial" pitchFamily="34" charset="0"/>
              </a:rPr>
              <a:pPr/>
              <a:t>24</a:t>
            </a:fld>
            <a:endParaRPr lang="de-DE" smtClean="0">
              <a:latin typeface="Arial" pitchFamily="34" charset="0"/>
            </a:endParaRPr>
          </a:p>
        </p:txBody>
      </p:sp>
      <p:sp>
        <p:nvSpPr>
          <p:cNvPr id="51203" name="Rectangle 2"/>
          <p:cNvSpPr>
            <a:spLocks noGrp="1" noRot="1" noChangeAspect="1" noChangeArrowheads="1" noTextEdit="1"/>
          </p:cNvSpPr>
          <p:nvPr>
            <p:ph type="sldImg"/>
          </p:nvPr>
        </p:nvSpPr>
        <p:spPr>
          <a:xfrm>
            <a:off x="-868363" y="288925"/>
            <a:ext cx="8839201" cy="4973638"/>
          </a:xfrm>
          <a:ln/>
        </p:spPr>
      </p:sp>
      <p:sp>
        <p:nvSpPr>
          <p:cNvPr id="51204"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 </a:t>
            </a:r>
          </a:p>
        </p:txBody>
      </p:sp>
    </p:spTree>
    <p:extLst>
      <p:ext uri="{BB962C8B-B14F-4D97-AF65-F5344CB8AC3E}">
        <p14:creationId xmlns:p14="http://schemas.microsoft.com/office/powerpoint/2010/main" val="256570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D96D3E9-57F3-4A6A-B898-360EA9A15083}" type="slidenum">
              <a:rPr lang="de-DE" smtClean="0">
                <a:latin typeface="Arial" pitchFamily="34" charset="0"/>
              </a:rPr>
              <a:pPr/>
              <a:t>25</a:t>
            </a:fld>
            <a:endParaRPr lang="de-DE" smtClean="0">
              <a:latin typeface="Arial" pitchFamily="34" charset="0"/>
            </a:endParaRPr>
          </a:p>
        </p:txBody>
      </p:sp>
      <p:sp>
        <p:nvSpPr>
          <p:cNvPr id="52227" name="Rectangle 2"/>
          <p:cNvSpPr>
            <a:spLocks noGrp="1" noRot="1" noChangeAspect="1" noChangeArrowheads="1" noTextEdit="1"/>
          </p:cNvSpPr>
          <p:nvPr>
            <p:ph type="sldImg"/>
          </p:nvPr>
        </p:nvSpPr>
        <p:spPr>
          <a:xfrm>
            <a:off x="-868363" y="288925"/>
            <a:ext cx="8839201" cy="4973638"/>
          </a:xfrm>
          <a:ln/>
        </p:spPr>
      </p:sp>
      <p:sp>
        <p:nvSpPr>
          <p:cNvPr id="52228"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Nachdem von oben, also von einer TCP- oder UDP-Instanz, die zu übertragenden Daten übergeben wurden, beauftragt die IP-Instanz die ARP-Instanz damit, zu der übergebenen IP-Adresse die zugehörige Schicht-2-Adresse (im LAN-Bereich also die MAC-Adresse) zu ermitteln.</a:t>
            </a:r>
          </a:p>
          <a:p>
            <a:pPr eaLnBrk="1" hangingPunct="1"/>
            <a:r>
              <a:rPr lang="de-DE" smtClean="0">
                <a:latin typeface="Arial" pitchFamily="34" charset="0"/>
              </a:rPr>
              <a:t>Ist die gesuchte Schicht-2-Adresse bestimmt, werden die Daten der lokalen Schicht-2-Instanz übergeben und von dieser an die entfernte Schicht-2-Instanz übertragen. Dort werden dann die Daten an die überliegende IP bzw. TCP-/UDP-Instanz weitergegeben.</a:t>
            </a:r>
          </a:p>
          <a:p>
            <a:pPr eaLnBrk="1" hangingPunct="1"/>
            <a:r>
              <a:rPr lang="de-DE" smtClean="0">
                <a:latin typeface="Arial" pitchFamily="34" charset="0"/>
              </a:rPr>
              <a:t>Die beiden Hilfsinstanzen ICMP und IGMP werden von der IP-Instanz für besondere Zwecke genutzt: ICMP zur Übermittlung von Meldungen und IGMP zur Übermittlung von Informationen zur Gruppenzugehörigkeit (Multicast).</a:t>
            </a:r>
          </a:p>
        </p:txBody>
      </p:sp>
    </p:spTree>
    <p:extLst>
      <p:ext uri="{BB962C8B-B14F-4D97-AF65-F5344CB8AC3E}">
        <p14:creationId xmlns:p14="http://schemas.microsoft.com/office/powerpoint/2010/main" val="166389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139F464-BDDE-4B6F-AE43-1B621C69F6C8}" type="slidenum">
              <a:rPr lang="de-DE" smtClean="0">
                <a:latin typeface="Arial" pitchFamily="34" charset="0"/>
              </a:rPr>
              <a:pPr/>
              <a:t>26</a:t>
            </a:fld>
            <a:endParaRPr lang="de-DE" smtClean="0">
              <a:latin typeface="Arial" pitchFamily="34" charset="0"/>
            </a:endParaRPr>
          </a:p>
        </p:txBody>
      </p:sp>
      <p:sp>
        <p:nvSpPr>
          <p:cNvPr id="53251" name="Rectangle 2"/>
          <p:cNvSpPr>
            <a:spLocks noGrp="1" noRot="1" noChangeAspect="1" noChangeArrowheads="1" noTextEdit="1"/>
          </p:cNvSpPr>
          <p:nvPr>
            <p:ph type="sldImg"/>
          </p:nvPr>
        </p:nvSpPr>
        <p:spPr>
          <a:xfrm>
            <a:off x="-868363" y="288925"/>
            <a:ext cx="8839201" cy="4973638"/>
          </a:xfrm>
          <a:ln/>
        </p:spPr>
      </p:sp>
      <p:sp>
        <p:nvSpPr>
          <p:cNvPr id="53252"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Auf dieser Folie wird die Verarbeitung der Daten im Internet gezeigt. Das wesentliche Prinzip beruht dabei auf der Kapselung. Jede darunter liegende Schicht betrachtet die ihr übergebenen Daten als reine Nutzdaten. Diese werden mit einem Header versehen und wiederum der darunter liegenden Schicht überreicht. Lediglich auf der Sicherungsebene wird ein Trailer angefügt, der u.a. eine Prüfsumme über den gesamten Rahmen beinhaltet.</a:t>
            </a:r>
          </a:p>
          <a:p>
            <a:pPr eaLnBrk="1" hangingPunct="1"/>
            <a:endParaRPr lang="de-DE" smtClean="0">
              <a:latin typeface="Arial" pitchFamily="34" charset="0"/>
            </a:endParaRPr>
          </a:p>
        </p:txBody>
      </p:sp>
    </p:spTree>
    <p:extLst>
      <p:ext uri="{BB962C8B-B14F-4D97-AF65-F5344CB8AC3E}">
        <p14:creationId xmlns:p14="http://schemas.microsoft.com/office/powerpoint/2010/main" val="196996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45BFEB5-5790-4BB2-BDE6-D1119EF3834B}" type="slidenum">
              <a:rPr lang="de-DE" smtClean="0">
                <a:latin typeface="Arial" pitchFamily="34" charset="0"/>
              </a:rPr>
              <a:pPr/>
              <a:t>27</a:t>
            </a:fld>
            <a:endParaRPr lang="de-DE" smtClean="0">
              <a:latin typeface="Arial" pitchFamily="34" charset="0"/>
            </a:endParaRPr>
          </a:p>
        </p:txBody>
      </p:sp>
      <p:sp>
        <p:nvSpPr>
          <p:cNvPr id="54275" name="Rectangle 2"/>
          <p:cNvSpPr>
            <a:spLocks noGrp="1" noRot="1" noChangeAspect="1" noChangeArrowheads="1" noTextEdit="1"/>
          </p:cNvSpPr>
          <p:nvPr>
            <p:ph type="sldImg"/>
          </p:nvPr>
        </p:nvSpPr>
        <p:spPr>
          <a:xfrm>
            <a:off x="-868363" y="288925"/>
            <a:ext cx="8839201" cy="4973638"/>
          </a:xfrm>
          <a:ln/>
        </p:spPr>
      </p:sp>
      <p:sp>
        <p:nvSpPr>
          <p:cNvPr id="54276"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Version 5 des Internet Protokolls (ST-II) ging von einer Speicherung von Zuständen im Netzinneren aus. Diese Idee konnte sich unter anderem auch aus Internet-“politischen“ Gründen nicht durchsetzen: das Netzinnere soll zustandsfrei bleiben. Dieser Punkt ist bis heute heftig umstritten.</a:t>
            </a:r>
          </a:p>
        </p:txBody>
      </p:sp>
    </p:spTree>
    <p:extLst>
      <p:ext uri="{BB962C8B-B14F-4D97-AF65-F5344CB8AC3E}">
        <p14:creationId xmlns:p14="http://schemas.microsoft.com/office/powerpoint/2010/main" val="2407342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88BBA1D-7F88-4B33-BF4A-3F9A77B6EE11}" type="slidenum">
              <a:rPr lang="de-DE" smtClean="0">
                <a:latin typeface="Arial" pitchFamily="34" charset="0"/>
              </a:rPr>
              <a:pPr/>
              <a:t>28</a:t>
            </a:fld>
            <a:endParaRPr lang="de-DE" smtClean="0">
              <a:latin typeface="Arial" pitchFamily="34" charset="0"/>
            </a:endParaRPr>
          </a:p>
        </p:txBody>
      </p:sp>
      <p:sp>
        <p:nvSpPr>
          <p:cNvPr id="55299" name="Rectangle 2"/>
          <p:cNvSpPr>
            <a:spLocks noGrp="1" noRot="1" noChangeAspect="1" noChangeArrowheads="1" noTextEdit="1"/>
          </p:cNvSpPr>
          <p:nvPr>
            <p:ph type="sldImg"/>
          </p:nvPr>
        </p:nvSpPr>
        <p:spPr>
          <a:xfrm>
            <a:off x="-868363" y="288925"/>
            <a:ext cx="8839201" cy="4973638"/>
          </a:xfrm>
          <a:ln/>
        </p:spPr>
      </p:sp>
      <p:sp>
        <p:nvSpPr>
          <p:cNvPr id="55300"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Die zentrale Eigenschaft von IP besteht darin, dass es sich um ein verbindungsloses Protokoll handelt. Dementsprechend werden also Reihenfolge-Verstöße wie Verlust, Duplikate oder Überholvorgänge von IP nicht behoben. Auch eine Flusskontrolle kann nicht stattfinden. Diese Aufgabe wird den oberen Schichten überlassen.</a:t>
            </a:r>
          </a:p>
          <a:p>
            <a:pPr eaLnBrk="1" hangingPunct="1"/>
            <a:r>
              <a:rPr lang="de-DE" smtClean="0">
                <a:latin typeface="Arial" pitchFamily="34" charset="0"/>
              </a:rPr>
              <a:t>Selbst Fehler, die in der Schicht 2 nicht behoben werden konnten und deshalb nach oben in die IP-Schicht durchschlagen, werden unbehandelt nach oben zur Transportschicht weitergegeben. Die einzige Form der Reaktion kann darin bestehen, dass eine IP-Instanz über das Protokoll ICMP in der Regel dem Sender des IP-Pakets einen entstandenen Fehler mitteilt. Diese Information kann für den Sender wichtig sein, damit er weiß, warum seine Nachricht nicht beim Empfänger angekommen ist.</a:t>
            </a:r>
          </a:p>
          <a:p>
            <a:pPr eaLnBrk="1" hangingPunct="1"/>
            <a:r>
              <a:rPr lang="de-DE" smtClean="0">
                <a:latin typeface="Arial" pitchFamily="34" charset="0"/>
              </a:rPr>
              <a:t>Aufgrund der Verbindungslosigkeit bietet IP auch keine Flusskontrolle, was ja bereits durch die Eigenschaft deutlich wurde, dass Datagramme einander überholen können.</a:t>
            </a:r>
          </a:p>
          <a:p>
            <a:pPr eaLnBrk="1" hangingPunct="1"/>
            <a:r>
              <a:rPr lang="de-DE" smtClean="0">
                <a:latin typeface="Arial" pitchFamily="34" charset="0"/>
              </a:rPr>
              <a:t>Die letzte Anmerkung auf der Folie kann folgendermaßen präzisiert werden:</a:t>
            </a:r>
          </a:p>
          <a:p>
            <a:pPr eaLnBrk="1" hangingPunct="1"/>
            <a:r>
              <a:rPr lang="de-DE" smtClean="0">
                <a:latin typeface="Arial" pitchFamily="34" charset="0"/>
              </a:rPr>
              <a:t>IP kann sowohl zur Kopplung von Teilnetzen z.B. in einem lokalen unternehmensweiten Netz genutzt werden, als auch zum Aufbau eines öffentlichen Netzes, wie es das Beispiel des Internet deutlich macht.</a:t>
            </a:r>
          </a:p>
        </p:txBody>
      </p:sp>
    </p:spTree>
    <p:extLst>
      <p:ext uri="{BB962C8B-B14F-4D97-AF65-F5344CB8AC3E}">
        <p14:creationId xmlns:p14="http://schemas.microsoft.com/office/powerpoint/2010/main" val="104154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E7A27CD-DACE-4F39-8F71-CF6BAC4A0A14}" type="slidenum">
              <a:rPr lang="de-DE" smtClean="0">
                <a:latin typeface="Arial" pitchFamily="34" charset="0"/>
              </a:rPr>
              <a:pPr/>
              <a:t>29</a:t>
            </a:fld>
            <a:endParaRPr lang="de-DE" smtClean="0">
              <a:latin typeface="Arial" pitchFamily="34" charset="0"/>
            </a:endParaRPr>
          </a:p>
        </p:txBody>
      </p:sp>
      <p:sp>
        <p:nvSpPr>
          <p:cNvPr id="56323" name="Rectangle 2"/>
          <p:cNvSpPr>
            <a:spLocks noGrp="1" noRot="1" noChangeAspect="1" noChangeArrowheads="1" noTextEdit="1"/>
          </p:cNvSpPr>
          <p:nvPr>
            <p:ph type="sldImg"/>
          </p:nvPr>
        </p:nvSpPr>
        <p:spPr>
          <a:xfrm>
            <a:off x="-868363" y="288925"/>
            <a:ext cx="8839201" cy="4973638"/>
          </a:xfrm>
          <a:ln/>
        </p:spPr>
      </p:sp>
      <p:sp>
        <p:nvSpPr>
          <p:cNvPr id="56324" name="Rectangle 3"/>
          <p:cNvSpPr>
            <a:spLocks noGrp="1" noChangeArrowheads="1"/>
          </p:cNvSpPr>
          <p:nvPr>
            <p:ph type="body" idx="1"/>
          </p:nvPr>
        </p:nvSpPr>
        <p:spPr>
          <a:xfrm>
            <a:off x="304800" y="5340350"/>
            <a:ext cx="6489700" cy="4348163"/>
          </a:xfrm>
          <a:noFill/>
          <a:ln/>
        </p:spPr>
        <p:txBody>
          <a:bodyPr/>
          <a:lstStyle/>
          <a:p>
            <a:pPr eaLnBrk="1" hangingPunct="1">
              <a:spcBef>
                <a:spcPct val="0"/>
              </a:spcBef>
              <a:spcAft>
                <a:spcPct val="20000"/>
              </a:spcAft>
            </a:pPr>
            <a:r>
              <a:rPr lang="de-DE" smtClean="0">
                <a:latin typeface="Arial" pitchFamily="34" charset="0"/>
              </a:rPr>
              <a:t>Version			Versionsnummer für IP</a:t>
            </a:r>
          </a:p>
          <a:p>
            <a:pPr eaLnBrk="1" hangingPunct="1">
              <a:spcBef>
                <a:spcPct val="0"/>
              </a:spcBef>
              <a:spcAft>
                <a:spcPct val="20000"/>
              </a:spcAft>
            </a:pPr>
            <a:r>
              <a:rPr lang="de-DE" smtClean="0">
                <a:latin typeface="Arial" pitchFamily="34" charset="0"/>
              </a:rPr>
              <a:t>Header Length			Länge des IP Headers in 32-bit-Worten</a:t>
            </a:r>
          </a:p>
          <a:p>
            <a:pPr eaLnBrk="1" hangingPunct="1">
              <a:spcBef>
                <a:spcPct val="0"/>
              </a:spcBef>
              <a:spcAft>
                <a:spcPct val="20000"/>
              </a:spcAft>
            </a:pPr>
            <a:r>
              <a:rPr lang="de-DE" smtClean="0">
                <a:latin typeface="Arial" pitchFamily="34" charset="0"/>
              </a:rPr>
              <a:t>DiffServ			Differentiated Services (Dienstgüteunterstützung)</a:t>
            </a:r>
          </a:p>
          <a:p>
            <a:pPr eaLnBrk="1" hangingPunct="1">
              <a:spcBef>
                <a:spcPct val="0"/>
              </a:spcBef>
              <a:spcAft>
                <a:spcPct val="20000"/>
              </a:spcAft>
            </a:pPr>
            <a:r>
              <a:rPr lang="de-DE" smtClean="0">
                <a:latin typeface="Arial" pitchFamily="34" charset="0"/>
              </a:rPr>
              <a:t>Total Length			Länge des gesamten Datagrammes</a:t>
            </a:r>
          </a:p>
          <a:p>
            <a:pPr eaLnBrk="1" hangingPunct="1">
              <a:spcBef>
                <a:spcPct val="0"/>
              </a:spcBef>
              <a:spcAft>
                <a:spcPct val="20000"/>
              </a:spcAft>
            </a:pPr>
            <a:r>
              <a:rPr lang="de-DE" smtClean="0">
                <a:latin typeface="Arial" pitchFamily="34" charset="0"/>
              </a:rPr>
              <a:t>Identifier			Identifikation der Dateneinheit</a:t>
            </a:r>
          </a:p>
          <a:p>
            <a:pPr eaLnBrk="1" hangingPunct="1">
              <a:spcBef>
                <a:spcPct val="0"/>
              </a:spcBef>
              <a:spcAft>
                <a:spcPct val="20000"/>
              </a:spcAft>
            </a:pPr>
            <a:r>
              <a:rPr lang="de-DE" smtClean="0">
                <a:latin typeface="Arial" pitchFamily="34" charset="0"/>
              </a:rPr>
              <a:t>Flags			Notwendig für Segmentierung</a:t>
            </a:r>
          </a:p>
          <a:p>
            <a:pPr eaLnBrk="1" hangingPunct="1">
              <a:spcBef>
                <a:spcPct val="0"/>
              </a:spcBef>
              <a:spcAft>
                <a:spcPct val="20000"/>
              </a:spcAft>
            </a:pPr>
            <a:r>
              <a:rPr lang="de-DE" smtClean="0">
                <a:latin typeface="Arial" pitchFamily="34" charset="0"/>
              </a:rPr>
              <a:t>Fragmentation Offset		Zur Reassemblierung</a:t>
            </a:r>
          </a:p>
          <a:p>
            <a:pPr eaLnBrk="1" hangingPunct="1">
              <a:spcBef>
                <a:spcPct val="0"/>
              </a:spcBef>
              <a:spcAft>
                <a:spcPct val="20000"/>
              </a:spcAft>
            </a:pPr>
            <a:r>
              <a:rPr lang="de-DE" smtClean="0">
                <a:latin typeface="Arial" pitchFamily="34" charset="0"/>
              </a:rPr>
              <a:t>Time to Live			Lebenszeitbegrenzung des Pakets</a:t>
            </a:r>
          </a:p>
          <a:p>
            <a:pPr eaLnBrk="1" hangingPunct="1">
              <a:spcBef>
                <a:spcPct val="0"/>
              </a:spcBef>
              <a:spcAft>
                <a:spcPct val="20000"/>
              </a:spcAft>
            </a:pPr>
            <a:r>
              <a:rPr lang="de-DE" smtClean="0">
                <a:latin typeface="Arial" pitchFamily="34" charset="0"/>
              </a:rPr>
              <a:t>Protocol			Protokoll der darüberliegenden Schicht</a:t>
            </a:r>
          </a:p>
          <a:p>
            <a:pPr eaLnBrk="1" hangingPunct="1">
              <a:spcBef>
                <a:spcPct val="0"/>
              </a:spcBef>
              <a:spcAft>
                <a:spcPct val="20000"/>
              </a:spcAft>
            </a:pPr>
            <a:r>
              <a:rPr lang="de-DE" sz="900" smtClean="0">
                <a:latin typeface="Arial" pitchFamily="34" charset="0"/>
              </a:rPr>
              <a:t>			</a:t>
            </a:r>
            <a:r>
              <a:rPr lang="de-DE" smtClean="0">
                <a:latin typeface="Arial" pitchFamily="34" charset="0"/>
              </a:rPr>
              <a:t>(z.B. 6=TCP, 17=UDP)</a:t>
            </a:r>
          </a:p>
          <a:p>
            <a:pPr eaLnBrk="1" hangingPunct="1">
              <a:spcBef>
                <a:spcPct val="0"/>
              </a:spcBef>
              <a:spcAft>
                <a:spcPct val="20000"/>
              </a:spcAft>
            </a:pPr>
            <a:r>
              <a:rPr lang="de-DE" smtClean="0">
                <a:latin typeface="Arial" pitchFamily="34" charset="0"/>
              </a:rPr>
              <a:t>Header Checksum		Fehlerüberprüfung für Header</a:t>
            </a:r>
          </a:p>
          <a:p>
            <a:pPr eaLnBrk="1" hangingPunct="1">
              <a:spcBef>
                <a:spcPct val="0"/>
              </a:spcBef>
              <a:spcAft>
                <a:spcPct val="20000"/>
              </a:spcAft>
            </a:pPr>
            <a:r>
              <a:rPr lang="de-DE" smtClean="0">
                <a:latin typeface="Arial" pitchFamily="34" charset="0"/>
              </a:rPr>
              <a:t>Source/Destination Address		Quell- und Zielrechner</a:t>
            </a:r>
          </a:p>
          <a:p>
            <a:pPr eaLnBrk="1" hangingPunct="1">
              <a:spcBef>
                <a:spcPct val="0"/>
              </a:spcBef>
              <a:spcAft>
                <a:spcPct val="20000"/>
              </a:spcAft>
            </a:pPr>
            <a:r>
              <a:rPr lang="de-DE" smtClean="0">
                <a:latin typeface="Arial" pitchFamily="34" charset="0"/>
              </a:rPr>
              <a:t>Options			Zusätzliche Dienstleistungen</a:t>
            </a:r>
          </a:p>
          <a:p>
            <a:pPr eaLnBrk="1" hangingPunct="1">
              <a:spcBef>
                <a:spcPct val="0"/>
              </a:spcBef>
              <a:spcAft>
                <a:spcPct val="20000"/>
              </a:spcAft>
            </a:pPr>
            <a:r>
              <a:rPr lang="de-DE" smtClean="0">
                <a:latin typeface="Arial" pitchFamily="34" charset="0"/>
              </a:rPr>
              <a:t>Padding			Für 32-Bit-Ausrichtung (Option)</a:t>
            </a:r>
          </a:p>
          <a:p>
            <a:pPr eaLnBrk="1" hangingPunct="1">
              <a:spcBef>
                <a:spcPct val="0"/>
              </a:spcBef>
              <a:spcAft>
                <a:spcPct val="20000"/>
              </a:spcAft>
            </a:pPr>
            <a:r>
              <a:rPr lang="de-DE" smtClean="0">
                <a:latin typeface="Arial" pitchFamily="34" charset="0"/>
              </a:rPr>
              <a:t>Data			Benutzerdaten</a:t>
            </a:r>
          </a:p>
          <a:p>
            <a:pPr eaLnBrk="1" hangingPunct="1"/>
            <a:endParaRPr lang="de-DE" smtClean="0">
              <a:latin typeface="Arial" pitchFamily="34" charset="0"/>
            </a:endParaRPr>
          </a:p>
        </p:txBody>
      </p:sp>
    </p:spTree>
    <p:extLst>
      <p:ext uri="{BB962C8B-B14F-4D97-AF65-F5344CB8AC3E}">
        <p14:creationId xmlns:p14="http://schemas.microsoft.com/office/powerpoint/2010/main" val="395684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E7A27CD-DACE-4F39-8F71-CF6BAC4A0A14}" type="slidenum">
              <a:rPr lang="de-DE" smtClean="0">
                <a:latin typeface="Arial" pitchFamily="34" charset="0"/>
              </a:rPr>
              <a:pPr/>
              <a:t>30</a:t>
            </a:fld>
            <a:endParaRPr lang="de-DE" smtClean="0">
              <a:latin typeface="Arial" pitchFamily="34" charset="0"/>
            </a:endParaRPr>
          </a:p>
        </p:txBody>
      </p:sp>
      <p:sp>
        <p:nvSpPr>
          <p:cNvPr id="56323" name="Rectangle 2"/>
          <p:cNvSpPr>
            <a:spLocks noGrp="1" noRot="1" noChangeAspect="1" noChangeArrowheads="1" noTextEdit="1"/>
          </p:cNvSpPr>
          <p:nvPr>
            <p:ph type="sldImg"/>
          </p:nvPr>
        </p:nvSpPr>
        <p:spPr>
          <a:xfrm>
            <a:off x="-868363" y="288925"/>
            <a:ext cx="8839201" cy="4973638"/>
          </a:xfrm>
          <a:ln/>
        </p:spPr>
      </p:sp>
      <p:sp>
        <p:nvSpPr>
          <p:cNvPr id="56324" name="Rectangle 3"/>
          <p:cNvSpPr>
            <a:spLocks noGrp="1" noChangeArrowheads="1"/>
          </p:cNvSpPr>
          <p:nvPr>
            <p:ph type="body" idx="1"/>
          </p:nvPr>
        </p:nvSpPr>
        <p:spPr>
          <a:xfrm>
            <a:off x="304800" y="5340350"/>
            <a:ext cx="6489700" cy="4348163"/>
          </a:xfrm>
          <a:noFill/>
          <a:ln/>
        </p:spPr>
        <p:txBody>
          <a:bodyPr/>
          <a:lstStyle/>
          <a:p>
            <a:pPr eaLnBrk="1" hangingPunct="1">
              <a:spcBef>
                <a:spcPct val="0"/>
              </a:spcBef>
              <a:spcAft>
                <a:spcPct val="20000"/>
              </a:spcAft>
            </a:pPr>
            <a:r>
              <a:rPr lang="de-DE" smtClean="0">
                <a:latin typeface="Arial" pitchFamily="34" charset="0"/>
              </a:rPr>
              <a:t>Version			Versionsnummer für IP</a:t>
            </a:r>
          </a:p>
          <a:p>
            <a:pPr eaLnBrk="1" hangingPunct="1">
              <a:spcBef>
                <a:spcPct val="0"/>
              </a:spcBef>
              <a:spcAft>
                <a:spcPct val="20000"/>
              </a:spcAft>
            </a:pPr>
            <a:r>
              <a:rPr lang="de-DE" smtClean="0">
                <a:latin typeface="Arial" pitchFamily="34" charset="0"/>
              </a:rPr>
              <a:t>Header Length			Länge des IP Headers in 32-bit-Worten</a:t>
            </a:r>
          </a:p>
          <a:p>
            <a:pPr eaLnBrk="1" hangingPunct="1">
              <a:spcBef>
                <a:spcPct val="0"/>
              </a:spcBef>
              <a:spcAft>
                <a:spcPct val="20000"/>
              </a:spcAft>
            </a:pPr>
            <a:r>
              <a:rPr lang="de-DE" smtClean="0">
                <a:latin typeface="Arial" pitchFamily="34" charset="0"/>
              </a:rPr>
              <a:t>DiffServ			Differentiated Services (Dienstgüteunterstützung)</a:t>
            </a:r>
          </a:p>
          <a:p>
            <a:pPr eaLnBrk="1" hangingPunct="1">
              <a:spcBef>
                <a:spcPct val="0"/>
              </a:spcBef>
              <a:spcAft>
                <a:spcPct val="20000"/>
              </a:spcAft>
            </a:pPr>
            <a:r>
              <a:rPr lang="de-DE" smtClean="0">
                <a:latin typeface="Arial" pitchFamily="34" charset="0"/>
              </a:rPr>
              <a:t>Total Length			Länge des gesamten Datagrammes</a:t>
            </a:r>
          </a:p>
          <a:p>
            <a:pPr eaLnBrk="1" hangingPunct="1">
              <a:spcBef>
                <a:spcPct val="0"/>
              </a:spcBef>
              <a:spcAft>
                <a:spcPct val="20000"/>
              </a:spcAft>
            </a:pPr>
            <a:r>
              <a:rPr lang="de-DE" smtClean="0">
                <a:latin typeface="Arial" pitchFamily="34" charset="0"/>
              </a:rPr>
              <a:t>Identifier			Identifikation der Dateneinheit</a:t>
            </a:r>
          </a:p>
          <a:p>
            <a:pPr eaLnBrk="1" hangingPunct="1">
              <a:spcBef>
                <a:spcPct val="0"/>
              </a:spcBef>
              <a:spcAft>
                <a:spcPct val="20000"/>
              </a:spcAft>
            </a:pPr>
            <a:r>
              <a:rPr lang="de-DE" smtClean="0">
                <a:latin typeface="Arial" pitchFamily="34" charset="0"/>
              </a:rPr>
              <a:t>Flags			Notwendig für Segmentierung</a:t>
            </a:r>
          </a:p>
          <a:p>
            <a:pPr eaLnBrk="1" hangingPunct="1">
              <a:spcBef>
                <a:spcPct val="0"/>
              </a:spcBef>
              <a:spcAft>
                <a:spcPct val="20000"/>
              </a:spcAft>
            </a:pPr>
            <a:r>
              <a:rPr lang="de-DE" smtClean="0">
                <a:latin typeface="Arial" pitchFamily="34" charset="0"/>
              </a:rPr>
              <a:t>Fragmentation Offset		Zur Reassemblierung</a:t>
            </a:r>
          </a:p>
          <a:p>
            <a:pPr eaLnBrk="1" hangingPunct="1">
              <a:spcBef>
                <a:spcPct val="0"/>
              </a:spcBef>
              <a:spcAft>
                <a:spcPct val="20000"/>
              </a:spcAft>
            </a:pPr>
            <a:r>
              <a:rPr lang="de-DE" smtClean="0">
                <a:latin typeface="Arial" pitchFamily="34" charset="0"/>
              </a:rPr>
              <a:t>Time to Live			Lebenszeitbegrenzung des Pakets</a:t>
            </a:r>
          </a:p>
          <a:p>
            <a:pPr eaLnBrk="1" hangingPunct="1">
              <a:spcBef>
                <a:spcPct val="0"/>
              </a:spcBef>
              <a:spcAft>
                <a:spcPct val="20000"/>
              </a:spcAft>
            </a:pPr>
            <a:r>
              <a:rPr lang="de-DE" smtClean="0">
                <a:latin typeface="Arial" pitchFamily="34" charset="0"/>
              </a:rPr>
              <a:t>Protocol			Protokoll der darüberliegenden Schicht</a:t>
            </a:r>
          </a:p>
          <a:p>
            <a:pPr eaLnBrk="1" hangingPunct="1">
              <a:spcBef>
                <a:spcPct val="0"/>
              </a:spcBef>
              <a:spcAft>
                <a:spcPct val="20000"/>
              </a:spcAft>
            </a:pPr>
            <a:r>
              <a:rPr lang="de-DE" sz="900" smtClean="0">
                <a:latin typeface="Arial" pitchFamily="34" charset="0"/>
              </a:rPr>
              <a:t>			</a:t>
            </a:r>
            <a:r>
              <a:rPr lang="de-DE" smtClean="0">
                <a:latin typeface="Arial" pitchFamily="34" charset="0"/>
              </a:rPr>
              <a:t>(z.B. 6=TCP, 17=UDP)</a:t>
            </a:r>
          </a:p>
          <a:p>
            <a:pPr eaLnBrk="1" hangingPunct="1">
              <a:spcBef>
                <a:spcPct val="0"/>
              </a:spcBef>
              <a:spcAft>
                <a:spcPct val="20000"/>
              </a:spcAft>
            </a:pPr>
            <a:r>
              <a:rPr lang="de-DE" smtClean="0">
                <a:latin typeface="Arial" pitchFamily="34" charset="0"/>
              </a:rPr>
              <a:t>Header Checksum		Fehlerüberprüfung für Header</a:t>
            </a:r>
          </a:p>
          <a:p>
            <a:pPr eaLnBrk="1" hangingPunct="1">
              <a:spcBef>
                <a:spcPct val="0"/>
              </a:spcBef>
              <a:spcAft>
                <a:spcPct val="20000"/>
              </a:spcAft>
            </a:pPr>
            <a:r>
              <a:rPr lang="de-DE" smtClean="0">
                <a:latin typeface="Arial" pitchFamily="34" charset="0"/>
              </a:rPr>
              <a:t>Source/Destination Address		Quell- und Zielrechner</a:t>
            </a:r>
          </a:p>
          <a:p>
            <a:pPr eaLnBrk="1" hangingPunct="1">
              <a:spcBef>
                <a:spcPct val="0"/>
              </a:spcBef>
              <a:spcAft>
                <a:spcPct val="20000"/>
              </a:spcAft>
            </a:pPr>
            <a:r>
              <a:rPr lang="de-DE" smtClean="0">
                <a:latin typeface="Arial" pitchFamily="34" charset="0"/>
              </a:rPr>
              <a:t>Options			Zusätzliche Dienstleistungen</a:t>
            </a:r>
          </a:p>
          <a:p>
            <a:pPr eaLnBrk="1" hangingPunct="1">
              <a:spcBef>
                <a:spcPct val="0"/>
              </a:spcBef>
              <a:spcAft>
                <a:spcPct val="20000"/>
              </a:spcAft>
            </a:pPr>
            <a:r>
              <a:rPr lang="de-DE" smtClean="0">
                <a:latin typeface="Arial" pitchFamily="34" charset="0"/>
              </a:rPr>
              <a:t>Padding			Für 32-Bit-Ausrichtung (Option)</a:t>
            </a:r>
          </a:p>
          <a:p>
            <a:pPr eaLnBrk="1" hangingPunct="1">
              <a:spcBef>
                <a:spcPct val="0"/>
              </a:spcBef>
              <a:spcAft>
                <a:spcPct val="20000"/>
              </a:spcAft>
            </a:pPr>
            <a:r>
              <a:rPr lang="de-DE" smtClean="0">
                <a:latin typeface="Arial" pitchFamily="34" charset="0"/>
              </a:rPr>
              <a:t>Data			Benutzerdaten</a:t>
            </a:r>
          </a:p>
          <a:p>
            <a:pPr eaLnBrk="1" hangingPunct="1"/>
            <a:endParaRPr lang="de-DE" smtClean="0">
              <a:latin typeface="Arial" pitchFamily="34" charset="0"/>
            </a:endParaRPr>
          </a:p>
        </p:txBody>
      </p:sp>
    </p:spTree>
    <p:extLst>
      <p:ext uri="{BB962C8B-B14F-4D97-AF65-F5344CB8AC3E}">
        <p14:creationId xmlns:p14="http://schemas.microsoft.com/office/powerpoint/2010/main" val="73881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B645C81-0085-433D-842F-A8C4A41ABB3C}" type="slidenum">
              <a:rPr lang="de-DE" smtClean="0">
                <a:latin typeface="Arial" pitchFamily="34" charset="0"/>
              </a:rPr>
              <a:pPr/>
              <a:t>31</a:t>
            </a:fld>
            <a:endParaRPr lang="de-DE" smtClean="0">
              <a:latin typeface="Arial" pitchFamily="34" charset="0"/>
            </a:endParaRPr>
          </a:p>
        </p:txBody>
      </p:sp>
      <p:sp>
        <p:nvSpPr>
          <p:cNvPr id="57347" name="Rectangle 2"/>
          <p:cNvSpPr>
            <a:spLocks noGrp="1" noRot="1" noChangeAspect="1" noChangeArrowheads="1" noTextEdit="1"/>
          </p:cNvSpPr>
          <p:nvPr>
            <p:ph type="sldImg"/>
          </p:nvPr>
        </p:nvSpPr>
        <p:spPr>
          <a:xfrm>
            <a:off x="-868363" y="288925"/>
            <a:ext cx="8839201" cy="4973638"/>
          </a:xfrm>
          <a:ln/>
        </p:spPr>
      </p:sp>
      <p:sp>
        <p:nvSpPr>
          <p:cNvPr id="57348" name="Rectangle 3"/>
          <p:cNvSpPr>
            <a:spLocks noGrp="1" noChangeArrowheads="1"/>
          </p:cNvSpPr>
          <p:nvPr>
            <p:ph type="body" idx="1"/>
          </p:nvPr>
        </p:nvSpPr>
        <p:spPr>
          <a:xfrm>
            <a:off x="304800" y="5340350"/>
            <a:ext cx="6489700" cy="4348163"/>
          </a:xfrm>
          <a:noFill/>
          <a:ln/>
        </p:spPr>
        <p:txBody>
          <a:bodyPr/>
          <a:lstStyle/>
          <a:p>
            <a:pPr eaLnBrk="1" hangingPunct="1"/>
            <a:r>
              <a:rPr lang="de-DE" b="1" smtClean="0">
                <a:latin typeface="Arial" pitchFamily="34" charset="0"/>
              </a:rPr>
              <a:t>ACHTUNG:</a:t>
            </a:r>
            <a:r>
              <a:rPr lang="de-DE" smtClean="0">
                <a:latin typeface="Arial" pitchFamily="34" charset="0"/>
              </a:rPr>
              <a:t> Dies ist die klassische Betrachtungsweise, die man kennen sollte – diese wird aber so heute nicht mehr überall eingesetzt (siehe CIDR)!</a:t>
            </a:r>
          </a:p>
          <a:p>
            <a:pPr eaLnBrk="1" hangingPunct="1"/>
            <a:r>
              <a:rPr lang="de-DE" smtClean="0">
                <a:latin typeface="Arial" pitchFamily="34" charset="0"/>
              </a:rPr>
              <a:t>IP-Adressen/Internet-Adressstruktur</a:t>
            </a:r>
          </a:p>
          <a:p>
            <a:pPr eaLnBrk="1" hangingPunct="1"/>
            <a:r>
              <a:rPr lang="de-DE" smtClean="0">
                <a:latin typeface="Arial" pitchFamily="34" charset="0"/>
              </a:rPr>
              <a:t>Um IP-Pakete weiterleiten zu können, müsste ein Router alle möglichen Endsysteme kennen, und wissen, wie er diese erreichen kann. Da es aber 2</a:t>
            </a:r>
            <a:r>
              <a:rPr lang="de-DE" baseline="30000" smtClean="0">
                <a:latin typeface="Arial" pitchFamily="34" charset="0"/>
              </a:rPr>
              <a:t>32</a:t>
            </a:r>
            <a:r>
              <a:rPr lang="de-DE" smtClean="0">
                <a:latin typeface="Arial" pitchFamily="34" charset="0"/>
              </a:rPr>
              <a:t>  mögliche Endsysteme gibt, wäre das zu viel Aufwand. Deshalb benutzt man eine Adressstruktur, die es nicht erforderlich macht, dass jeder Router jeden Host kennt. Man unterteilt somit die Adresse in einen Netzteil und einen Hostteil. Somit muss ein Router nur noch wissen, wie er ein bestimmtes Netz erreichen kann. Für sein eigenes Netz (LAN, MAN oder WAN) muss er wissen, wie er dessen Hosts erreichen kann.</a:t>
            </a:r>
          </a:p>
          <a:p>
            <a:pPr eaLnBrk="1" hangingPunct="1"/>
            <a:r>
              <a:rPr lang="de-DE" smtClean="0">
                <a:latin typeface="Arial" pitchFamily="34" charset="0"/>
              </a:rPr>
              <a:t>Die Größe der Netze kann auch noch variieren, da jedes Netz eine unterschiedliche Anzahl von Hosts hat. Man benutzt folgende Adressklassen:</a:t>
            </a:r>
          </a:p>
          <a:p>
            <a:pPr lvl="1" eaLnBrk="1" hangingPunct="1"/>
            <a:r>
              <a:rPr lang="de-DE" smtClean="0">
                <a:latin typeface="Arial" pitchFamily="34" charset="0"/>
              </a:rPr>
              <a:t>Klasse A: Ein Netz dieser Klasse kann bis zu 2</a:t>
            </a:r>
            <a:r>
              <a:rPr lang="de-DE" baseline="30000" smtClean="0">
                <a:latin typeface="Arial" pitchFamily="34" charset="0"/>
              </a:rPr>
              <a:t>24</a:t>
            </a:r>
            <a:r>
              <a:rPr lang="de-DE" smtClean="0">
                <a:latin typeface="Arial" pitchFamily="34" charset="0"/>
              </a:rPr>
              <a:t> Hosts besitzen. (2</a:t>
            </a:r>
            <a:r>
              <a:rPr lang="de-DE" baseline="30000" smtClean="0">
                <a:latin typeface="Arial" pitchFamily="34" charset="0"/>
              </a:rPr>
              <a:t>7</a:t>
            </a:r>
            <a:r>
              <a:rPr lang="de-DE" smtClean="0">
                <a:latin typeface="Arial" pitchFamily="34" charset="0"/>
              </a:rPr>
              <a:t> Netze)</a:t>
            </a:r>
          </a:p>
          <a:p>
            <a:pPr lvl="1" eaLnBrk="1" hangingPunct="1"/>
            <a:r>
              <a:rPr lang="de-DE" smtClean="0">
                <a:latin typeface="Arial" pitchFamily="34" charset="0"/>
              </a:rPr>
              <a:t>Klasse B: Ein Netz dieser Klasse kann bis zu 2</a:t>
            </a:r>
            <a:r>
              <a:rPr lang="de-DE" baseline="30000" smtClean="0">
                <a:latin typeface="Arial" pitchFamily="34" charset="0"/>
              </a:rPr>
              <a:t>16</a:t>
            </a:r>
            <a:r>
              <a:rPr lang="de-DE" smtClean="0">
                <a:latin typeface="Arial" pitchFamily="34" charset="0"/>
              </a:rPr>
              <a:t> Hosts besitzen. (2</a:t>
            </a:r>
            <a:r>
              <a:rPr lang="de-DE" baseline="30000" smtClean="0">
                <a:latin typeface="Arial" pitchFamily="34" charset="0"/>
              </a:rPr>
              <a:t>14</a:t>
            </a:r>
            <a:r>
              <a:rPr lang="de-DE" smtClean="0">
                <a:latin typeface="Arial" pitchFamily="34" charset="0"/>
              </a:rPr>
              <a:t> Netze)</a:t>
            </a:r>
          </a:p>
          <a:p>
            <a:pPr lvl="1" eaLnBrk="1" hangingPunct="1"/>
            <a:r>
              <a:rPr lang="de-DE" smtClean="0">
                <a:latin typeface="Arial" pitchFamily="34" charset="0"/>
              </a:rPr>
              <a:t>Klasse C: Ein Netz dieser Klasse kann bis zu 2</a:t>
            </a:r>
            <a:r>
              <a:rPr lang="de-DE" baseline="30000" smtClean="0">
                <a:latin typeface="Arial" pitchFamily="34" charset="0"/>
              </a:rPr>
              <a:t>8</a:t>
            </a:r>
            <a:r>
              <a:rPr lang="de-DE" smtClean="0">
                <a:latin typeface="Arial" pitchFamily="34" charset="0"/>
              </a:rPr>
              <a:t> Hosts besitzen. (2</a:t>
            </a:r>
            <a:r>
              <a:rPr lang="de-DE" baseline="30000" smtClean="0">
                <a:latin typeface="Arial" pitchFamily="34" charset="0"/>
              </a:rPr>
              <a:t>21</a:t>
            </a:r>
            <a:r>
              <a:rPr lang="de-DE" smtClean="0">
                <a:latin typeface="Arial" pitchFamily="34" charset="0"/>
              </a:rPr>
              <a:t> Netze)</a:t>
            </a:r>
          </a:p>
          <a:p>
            <a:pPr lvl="1" eaLnBrk="1" hangingPunct="1"/>
            <a:r>
              <a:rPr lang="de-DE" smtClean="0">
                <a:latin typeface="Arial" pitchFamily="34" charset="0"/>
              </a:rPr>
              <a:t>Klasse D: Diese Klasse ist für Multicast-Gruppen. Es sind 2</a:t>
            </a:r>
            <a:r>
              <a:rPr lang="de-DE" baseline="30000" smtClean="0">
                <a:latin typeface="Arial" pitchFamily="34" charset="0"/>
              </a:rPr>
              <a:t>28</a:t>
            </a:r>
            <a:r>
              <a:rPr lang="de-DE" smtClean="0">
                <a:latin typeface="Arial" pitchFamily="34" charset="0"/>
              </a:rPr>
              <a:t> Gruppen möglich.</a:t>
            </a:r>
          </a:p>
          <a:p>
            <a:pPr lvl="1" eaLnBrk="1" hangingPunct="1"/>
            <a:r>
              <a:rPr lang="de-DE" smtClean="0">
                <a:latin typeface="Arial" pitchFamily="34" charset="0"/>
              </a:rPr>
              <a:t>Klasse E: reserviert.</a:t>
            </a:r>
          </a:p>
          <a:p>
            <a:pPr eaLnBrk="1" hangingPunct="1"/>
            <a:r>
              <a:rPr lang="de-DE" smtClean="0">
                <a:latin typeface="Arial" pitchFamily="34" charset="0"/>
              </a:rPr>
              <a:t>In der Praxis sind meist noch einige Adressen pro Klasse für spezielle Zwecke reserviert, wie z.B.  Host-ID = 1...1 für Broadcast-Pakete. Eine 4-Byte IP-Adresse kennzeichnet einen Rechner weltweit eindeutig. Damit es keine Konflikte gibt, werden die Netz-IDs von NICs (Network Information Centers) vergeben.</a:t>
            </a:r>
          </a:p>
        </p:txBody>
      </p:sp>
    </p:spTree>
    <p:extLst>
      <p:ext uri="{BB962C8B-B14F-4D97-AF65-F5344CB8AC3E}">
        <p14:creationId xmlns:p14="http://schemas.microsoft.com/office/powerpoint/2010/main" val="2169468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A51C8DC-42F9-4547-BF19-BAAB02789F54}" type="slidenum">
              <a:rPr lang="de-DE" smtClean="0">
                <a:latin typeface="Arial" pitchFamily="34" charset="0"/>
              </a:rPr>
              <a:pPr/>
              <a:t>32</a:t>
            </a:fld>
            <a:endParaRPr lang="de-DE" smtClean="0">
              <a:latin typeface="Arial" pitchFamily="34" charset="0"/>
            </a:endParaRPr>
          </a:p>
        </p:txBody>
      </p:sp>
      <p:sp>
        <p:nvSpPr>
          <p:cNvPr id="58371" name="Rectangle 2"/>
          <p:cNvSpPr>
            <a:spLocks noGrp="1" noRot="1" noChangeAspect="1" noChangeArrowheads="1" noTextEdit="1"/>
          </p:cNvSpPr>
          <p:nvPr>
            <p:ph type="sldImg"/>
          </p:nvPr>
        </p:nvSpPr>
        <p:spPr>
          <a:xfrm>
            <a:off x="139700" y="768350"/>
            <a:ext cx="6823075" cy="3838575"/>
          </a:xfrm>
          <a:ln/>
        </p:spPr>
      </p:sp>
      <p:sp>
        <p:nvSpPr>
          <p:cNvPr id="583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70979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EFFEF22-E9A8-4555-8FB7-039C392DBA1A}" type="slidenum">
              <a:rPr lang="de-DE" smtClean="0">
                <a:latin typeface="Arial" pitchFamily="34" charset="0"/>
              </a:rPr>
              <a:pPr/>
              <a:t>34</a:t>
            </a:fld>
            <a:endParaRPr lang="de-DE" smtClean="0">
              <a:latin typeface="Arial" pitchFamily="34" charset="0"/>
            </a:endParaRPr>
          </a:p>
        </p:txBody>
      </p:sp>
      <p:sp>
        <p:nvSpPr>
          <p:cNvPr id="59395" name="Rectangle 2"/>
          <p:cNvSpPr>
            <a:spLocks noGrp="1" noRot="1" noChangeAspect="1" noChangeArrowheads="1" noTextEdit="1"/>
          </p:cNvSpPr>
          <p:nvPr>
            <p:ph type="sldImg"/>
          </p:nvPr>
        </p:nvSpPr>
        <p:spPr>
          <a:xfrm>
            <a:off x="139700" y="768350"/>
            <a:ext cx="6823075" cy="3838575"/>
          </a:xfrm>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4376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0A488A-1FB4-47E6-A683-A4EE334AB546}" type="slidenum">
              <a:rPr lang="de-DE">
                <a:latin typeface="Arial" pitchFamily="34" charset="0"/>
              </a:rPr>
              <a:pPr/>
              <a:t>2</a:t>
            </a:fld>
            <a:endParaRPr lang="de-DE">
              <a:latin typeface="Arial" pitchFamily="34" charset="0"/>
            </a:endParaRPr>
          </a:p>
        </p:txBody>
      </p:sp>
      <p:sp>
        <p:nvSpPr>
          <p:cNvPr id="34819" name="Rectangle 2"/>
          <p:cNvSpPr>
            <a:spLocks noGrp="1" noRot="1" noChangeAspect="1" noChangeArrowheads="1" noTextEdit="1"/>
          </p:cNvSpPr>
          <p:nvPr>
            <p:ph type="sldImg"/>
          </p:nvPr>
        </p:nvSpPr>
        <p:spPr>
          <a:xfrm>
            <a:off x="139700" y="768350"/>
            <a:ext cx="6823075" cy="3838575"/>
          </a:xfrm>
          <a:ln/>
        </p:spPr>
      </p:sp>
      <p:sp>
        <p:nvSpPr>
          <p:cNvPr id="34820" name="Rectangle 3"/>
          <p:cNvSpPr>
            <a:spLocks noGrp="1" noChangeArrowheads="1"/>
          </p:cNvSpPr>
          <p:nvPr>
            <p:ph type="body" idx="1"/>
          </p:nvPr>
        </p:nvSpPr>
        <p:spPr>
          <a:xfrm>
            <a:off x="709613" y="4862513"/>
            <a:ext cx="5680075" cy="460375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78624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F564788-AE69-41D7-8A3F-F663612BAC5B}" type="slidenum">
              <a:rPr lang="de-DE" smtClean="0">
                <a:latin typeface="Arial" pitchFamily="34" charset="0"/>
              </a:rPr>
              <a:pPr/>
              <a:t>35</a:t>
            </a:fld>
            <a:endParaRPr lang="de-DE" smtClean="0">
              <a:latin typeface="Arial" pitchFamily="34" charset="0"/>
            </a:endParaRPr>
          </a:p>
        </p:txBody>
      </p:sp>
      <p:sp>
        <p:nvSpPr>
          <p:cNvPr id="60419" name="Rectangle 2"/>
          <p:cNvSpPr>
            <a:spLocks noGrp="1" noRot="1" noChangeAspect="1" noChangeArrowheads="1" noTextEdit="1"/>
          </p:cNvSpPr>
          <p:nvPr>
            <p:ph type="sldImg"/>
          </p:nvPr>
        </p:nvSpPr>
        <p:spPr>
          <a:xfrm>
            <a:off x="-868363" y="288925"/>
            <a:ext cx="8839201" cy="4973638"/>
          </a:xfrm>
          <a:ln/>
        </p:spPr>
      </p:sp>
      <p:sp>
        <p:nvSpPr>
          <p:cNvPr id="60420"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Der Ablauf des ARP-Protokolls sieht folgendermaßen aus:</a:t>
            </a:r>
          </a:p>
          <a:p>
            <a:pPr lvl="1" eaLnBrk="1" hangingPunct="1"/>
            <a:r>
              <a:rPr lang="de-DE" smtClean="0">
                <a:latin typeface="Arial" pitchFamily="34" charset="0"/>
              </a:rPr>
              <a:t>Der Sender eines Datagramms sieht in seinem ARP-Cache nach, ob er die MAC-Adresse der Ziel-IP-Adresse hat. Wenn ja, benutzt er diese. Die Werte im Cache werden nach einer gewissen Zeit (ohne Nachfrage) gelöscht, falls ein Rechner eine neue MAC-Adresse hat.</a:t>
            </a:r>
          </a:p>
          <a:p>
            <a:pPr lvl="1" eaLnBrk="1" hangingPunct="1"/>
            <a:r>
              <a:rPr lang="de-DE" smtClean="0">
                <a:latin typeface="Arial" pitchFamily="34" charset="0"/>
              </a:rPr>
              <a:t>Wenn die MAC-Adresse nicht vorhanden ist, so sendet er durch Broadcast einen ARP-Request, in dem er seine eigene IP- und MAC-Adresse und die IP-Adresse des Ziel-Hosts vermerkt.</a:t>
            </a:r>
          </a:p>
          <a:p>
            <a:pPr lvl="1" eaLnBrk="1" hangingPunct="1"/>
            <a:r>
              <a:rPr lang="de-DE" smtClean="0">
                <a:latin typeface="Arial" pitchFamily="34" charset="0"/>
              </a:rPr>
              <a:t>Alle Rechner im LAN erhalten diese Nachricht und vergleichen die IP-Adresse mit ihrer eigenen. Zusätzlich vermerken sie die Zuordnung von IP</a:t>
            </a:r>
            <a:r>
              <a:rPr lang="de-DE" smtClean="0">
                <a:latin typeface="Arial" pitchFamily="34" charset="0"/>
                <a:sym typeface="Symbol" pitchFamily="18" charset="2"/>
              </a:rPr>
              <a:t></a:t>
            </a:r>
            <a:r>
              <a:rPr lang="de-DE" smtClean="0">
                <a:latin typeface="Arial" pitchFamily="34" charset="0"/>
              </a:rPr>
              <a:t>MAC-Adresse des Senders in ihrem Cache (diese ist nun in allen ARP-Caches des LANs). (In der Praxis ist es jedoch oft so, dass nur der betroffene Rechner diese Zuordnung speichert)</a:t>
            </a:r>
          </a:p>
          <a:p>
            <a:pPr eaLnBrk="1" hangingPunct="1"/>
            <a:r>
              <a:rPr lang="de-DE" smtClean="0">
                <a:latin typeface="Arial" pitchFamily="34" charset="0"/>
              </a:rPr>
              <a:t>Der Rechner, der die gesuchte IP-Adresse besitzt, sendet nun einen ARP-Reply an den Sender zurück (Unicast), in dem seine MAC-Adresse steht. Dieser speichert die Zuordnung in seinem Cache und sendet das eigentliche Datagramm ab.</a:t>
            </a:r>
          </a:p>
          <a:p>
            <a:pPr eaLnBrk="1" hangingPunct="1"/>
            <a:r>
              <a:rPr lang="de-DE" smtClean="0">
                <a:latin typeface="Arial" pitchFamily="34" charset="0"/>
              </a:rPr>
              <a:t>Es gibt eine Sicherheitslücke bei diesem Verfahren: der ARP-Reply könnte von einem anderen Rechner kommen, der vorgibt die gesuchte Adresse zu haben und somit alle Datagramme erhält, die für den echten Rechner gedacht waren. Falls mehrere ARP-Replies kommen, verwirft der Initiator die zusätzlichen, so dass der erste Antwortende gewinnt.</a:t>
            </a:r>
          </a:p>
          <a:p>
            <a:pPr eaLnBrk="1" hangingPunct="1"/>
            <a:endParaRPr lang="de-DE" smtClean="0">
              <a:latin typeface="Arial" pitchFamily="34" charset="0"/>
            </a:endParaRPr>
          </a:p>
        </p:txBody>
      </p:sp>
    </p:spTree>
    <p:extLst>
      <p:ext uri="{BB962C8B-B14F-4D97-AF65-F5344CB8AC3E}">
        <p14:creationId xmlns:p14="http://schemas.microsoft.com/office/powerpoint/2010/main" val="499491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2B163CA-EFB3-4DF5-A212-E9A8D7B0A9C4}" type="slidenum">
              <a:rPr lang="de-DE" smtClean="0">
                <a:latin typeface="Arial" pitchFamily="34" charset="0"/>
              </a:rPr>
              <a:pPr/>
              <a:t>36</a:t>
            </a:fld>
            <a:endParaRPr lang="de-DE" smtClean="0">
              <a:latin typeface="Arial" pitchFamily="34" charset="0"/>
            </a:endParaRPr>
          </a:p>
        </p:txBody>
      </p:sp>
      <p:sp>
        <p:nvSpPr>
          <p:cNvPr id="61443" name="Rectangle 2"/>
          <p:cNvSpPr>
            <a:spLocks noGrp="1" noRot="1" noChangeAspect="1" noChangeArrowheads="1" noTextEdit="1"/>
          </p:cNvSpPr>
          <p:nvPr>
            <p:ph type="sldImg"/>
          </p:nvPr>
        </p:nvSpPr>
        <p:spPr>
          <a:xfrm>
            <a:off x="139700" y="768350"/>
            <a:ext cx="6823075" cy="3838575"/>
          </a:xfrm>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256946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1DE1EB5-A8BD-4C9B-9FA7-E1B0FFBA381B}" type="slidenum">
              <a:rPr lang="de-DE" smtClean="0">
                <a:latin typeface="Arial" pitchFamily="34" charset="0"/>
              </a:rPr>
              <a:pPr/>
              <a:t>37</a:t>
            </a:fld>
            <a:endParaRPr lang="de-DE" smtClean="0">
              <a:latin typeface="Arial" pitchFamily="34" charset="0"/>
            </a:endParaRPr>
          </a:p>
        </p:txBody>
      </p:sp>
      <p:sp>
        <p:nvSpPr>
          <p:cNvPr id="62467" name="Rectangle 2"/>
          <p:cNvSpPr>
            <a:spLocks noGrp="1" noRot="1" noChangeAspect="1" noChangeArrowheads="1" noTextEdit="1"/>
          </p:cNvSpPr>
          <p:nvPr>
            <p:ph type="sldImg"/>
          </p:nvPr>
        </p:nvSpPr>
        <p:spPr>
          <a:xfrm>
            <a:off x="139700" y="768350"/>
            <a:ext cx="6823075" cy="3838575"/>
          </a:xfrm>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765781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2F87C04-A5FD-4BF1-9910-5C12C5934542}" type="slidenum">
              <a:rPr lang="de-DE" smtClean="0">
                <a:latin typeface="Arial" pitchFamily="34" charset="0"/>
              </a:rPr>
              <a:pPr/>
              <a:t>38</a:t>
            </a:fld>
            <a:endParaRPr lang="de-DE" smtClean="0">
              <a:latin typeface="Arial" pitchFamily="34" charset="0"/>
            </a:endParaRPr>
          </a:p>
        </p:txBody>
      </p:sp>
      <p:sp>
        <p:nvSpPr>
          <p:cNvPr id="63491" name="Rectangle 2"/>
          <p:cNvSpPr>
            <a:spLocks noGrp="1" noRot="1" noChangeAspect="1" noChangeArrowheads="1" noTextEdit="1"/>
          </p:cNvSpPr>
          <p:nvPr>
            <p:ph type="sldImg"/>
          </p:nvPr>
        </p:nvSpPr>
        <p:spPr>
          <a:xfrm>
            <a:off x="139700" y="768350"/>
            <a:ext cx="6823075" cy="3838575"/>
          </a:xfrm>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60417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1161F83-EDF5-4D98-81D8-31BEC6E5EF20}" type="slidenum">
              <a:rPr lang="de-DE" smtClean="0">
                <a:latin typeface="Arial" pitchFamily="34" charset="0"/>
              </a:rPr>
              <a:pPr/>
              <a:t>39</a:t>
            </a:fld>
            <a:endParaRPr lang="de-DE" smtClean="0">
              <a:latin typeface="Arial" pitchFamily="34" charset="0"/>
            </a:endParaRPr>
          </a:p>
        </p:txBody>
      </p:sp>
      <p:sp>
        <p:nvSpPr>
          <p:cNvPr id="64515" name="Rectangle 2"/>
          <p:cNvSpPr>
            <a:spLocks noGrp="1" noRot="1" noChangeAspect="1" noChangeArrowheads="1" noTextEdit="1"/>
          </p:cNvSpPr>
          <p:nvPr>
            <p:ph type="sldImg"/>
          </p:nvPr>
        </p:nvSpPr>
        <p:spPr>
          <a:xfrm>
            <a:off x="-868363" y="288925"/>
            <a:ext cx="8839201" cy="4973638"/>
          </a:xfrm>
          <a:ln/>
        </p:spPr>
      </p:sp>
      <p:sp>
        <p:nvSpPr>
          <p:cNvPr id="64516"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ICMP (Internet Control Message Protocol)</a:t>
            </a:r>
          </a:p>
          <a:p>
            <a:pPr eaLnBrk="1" hangingPunct="1"/>
            <a:r>
              <a:rPr lang="de-DE" smtClean="0">
                <a:latin typeface="Arial" pitchFamily="34" charset="0"/>
              </a:rPr>
              <a:t>IP ist eigentlich ein unzuverlässiges Protokoll. Man bekommt keine Bestätigung für die Zustellung eines Pakets oder eine Meldung über verlorengegangene Pakete. Außerdem besitzt es keinen Mechanismus, der auf Staus oder Überlast reagiert.</a:t>
            </a:r>
          </a:p>
          <a:p>
            <a:pPr eaLnBrk="1" hangingPunct="1"/>
            <a:r>
              <a:rPr lang="de-DE" smtClean="0">
                <a:latin typeface="Arial" pitchFamily="34" charset="0"/>
              </a:rPr>
              <a:t>Aber mit ICMP können einige dieser Mängel behoben werden. Es gibt zwar keine Bestätigung für die Zustellung von Datagrammen, aber es versendet eine Meldung, falls ein Paket in einem Router verworfen wurde oder wenn ein Router stark belastet wird. Außerdem kann es dazu auffordern, einen anderen Weg einzuschlagen. Es dient dazu, den Absender davon abzuhalten, denselben Fehler oft zu wiederholen. ICMP-Meldungen können von Routern wie auch von Endsystemen verschickt werden.</a:t>
            </a:r>
          </a:p>
          <a:p>
            <a:pPr eaLnBrk="1" hangingPunct="1"/>
            <a:r>
              <a:rPr lang="de-DE" smtClean="0">
                <a:latin typeface="Arial" pitchFamily="34" charset="0"/>
              </a:rPr>
              <a:t>ICMP benutzt IP zum Transport seiner Meldungen, man rechnet es jedoch noch zur IP-Schicht. Ein IP-Datagramm mit einer ICMP-Meldung wird am Protokollfeld im IP-Header erkannt (Wert = 1). Die ICMP-Meldung (bzw. ICMP-PDU) steht im Datenteil von IP.</a:t>
            </a:r>
          </a:p>
        </p:txBody>
      </p:sp>
    </p:spTree>
    <p:extLst>
      <p:ext uri="{BB962C8B-B14F-4D97-AF65-F5344CB8AC3E}">
        <p14:creationId xmlns:p14="http://schemas.microsoft.com/office/powerpoint/2010/main" val="270202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0A488A-1FB4-47E6-A683-A4EE334AB546}" type="slidenum">
              <a:rPr lang="de-DE">
                <a:latin typeface="Arial" pitchFamily="34" charset="0"/>
              </a:rPr>
              <a:pPr/>
              <a:t>41</a:t>
            </a:fld>
            <a:endParaRPr lang="de-DE">
              <a:latin typeface="Arial" pitchFamily="34" charset="0"/>
            </a:endParaRPr>
          </a:p>
        </p:txBody>
      </p:sp>
      <p:sp>
        <p:nvSpPr>
          <p:cNvPr id="34819" name="Rectangle 2"/>
          <p:cNvSpPr>
            <a:spLocks noGrp="1" noRot="1" noChangeAspect="1" noChangeArrowheads="1" noTextEdit="1"/>
          </p:cNvSpPr>
          <p:nvPr>
            <p:ph type="sldImg"/>
          </p:nvPr>
        </p:nvSpPr>
        <p:spPr>
          <a:xfrm>
            <a:off x="139700" y="768350"/>
            <a:ext cx="6823075" cy="3838575"/>
          </a:xfrm>
          <a:ln/>
        </p:spPr>
      </p:sp>
      <p:sp>
        <p:nvSpPr>
          <p:cNvPr id="34820" name="Rectangle 3"/>
          <p:cNvSpPr>
            <a:spLocks noGrp="1" noChangeArrowheads="1"/>
          </p:cNvSpPr>
          <p:nvPr>
            <p:ph type="body" idx="1"/>
          </p:nvPr>
        </p:nvSpPr>
        <p:spPr>
          <a:xfrm>
            <a:off x="709613" y="4862513"/>
            <a:ext cx="5680075" cy="460375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1769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FE328E0-AA50-414A-9E22-080FF881CF9A}" type="slidenum">
              <a:rPr lang="de-DE" smtClean="0">
                <a:latin typeface="Arial" pitchFamily="34" charset="0"/>
              </a:rPr>
              <a:pPr/>
              <a:t>3</a:t>
            </a:fld>
            <a:endParaRPr lang="de-DE" smtClean="0">
              <a:latin typeface="Arial" pitchFamily="34" charset="0"/>
            </a:endParaRPr>
          </a:p>
        </p:txBody>
      </p:sp>
      <p:sp>
        <p:nvSpPr>
          <p:cNvPr id="44035" name="Rectangle 2"/>
          <p:cNvSpPr>
            <a:spLocks noGrp="1" noRot="1" noChangeAspect="1" noChangeArrowheads="1" noTextEdit="1"/>
          </p:cNvSpPr>
          <p:nvPr>
            <p:ph type="sldImg"/>
          </p:nvPr>
        </p:nvSpPr>
        <p:spPr>
          <a:xfrm>
            <a:off x="139700" y="768350"/>
            <a:ext cx="6823075" cy="3838575"/>
          </a:xfrm>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0866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FE9807F-B3EB-4FF3-9FDF-D0B6FF9B9B5D}" type="slidenum">
              <a:rPr lang="de-DE" smtClean="0">
                <a:latin typeface="Arial" pitchFamily="34" charset="0"/>
              </a:rPr>
              <a:pPr/>
              <a:t>5</a:t>
            </a:fld>
            <a:endParaRPr lang="de-DE" smtClean="0">
              <a:latin typeface="Arial" pitchFamily="34" charset="0"/>
            </a:endParaRPr>
          </a:p>
        </p:txBody>
      </p:sp>
      <p:sp>
        <p:nvSpPr>
          <p:cNvPr id="45059" name="Rectangle 2"/>
          <p:cNvSpPr>
            <a:spLocks noGrp="1" noRot="1" noChangeAspect="1" noChangeArrowheads="1" noTextEdit="1"/>
          </p:cNvSpPr>
          <p:nvPr>
            <p:ph type="sldImg"/>
          </p:nvPr>
        </p:nvSpPr>
        <p:spPr>
          <a:xfrm>
            <a:off x="-873125" y="288925"/>
            <a:ext cx="8843963" cy="4975225"/>
          </a:xfrm>
          <a:ln/>
        </p:spPr>
      </p:sp>
      <p:sp>
        <p:nvSpPr>
          <p:cNvPr id="45060"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 </a:t>
            </a:r>
          </a:p>
        </p:txBody>
      </p:sp>
    </p:spTree>
    <p:extLst>
      <p:ext uri="{BB962C8B-B14F-4D97-AF65-F5344CB8AC3E}">
        <p14:creationId xmlns:p14="http://schemas.microsoft.com/office/powerpoint/2010/main" val="230129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B998D37-32FA-4067-92F1-D1A8F463045A}" type="slidenum">
              <a:rPr lang="de-DE" smtClean="0">
                <a:latin typeface="Arial" pitchFamily="34" charset="0"/>
              </a:rPr>
              <a:pPr/>
              <a:t>10</a:t>
            </a:fld>
            <a:endParaRPr lang="de-DE" smtClean="0">
              <a:latin typeface="Arial" pitchFamily="34" charset="0"/>
            </a:endParaRPr>
          </a:p>
        </p:txBody>
      </p:sp>
      <p:sp>
        <p:nvSpPr>
          <p:cNvPr id="46083" name="Rectangle 2"/>
          <p:cNvSpPr>
            <a:spLocks noGrp="1" noRot="1" noChangeAspect="1" noChangeArrowheads="1" noTextEdit="1"/>
          </p:cNvSpPr>
          <p:nvPr>
            <p:ph type="sldImg"/>
          </p:nvPr>
        </p:nvSpPr>
        <p:spPr>
          <a:xfrm>
            <a:off x="125413" y="787400"/>
            <a:ext cx="6837362" cy="3846513"/>
          </a:xfrm>
          <a:ln/>
        </p:spPr>
      </p:sp>
      <p:sp>
        <p:nvSpPr>
          <p:cNvPr id="46084" name="Rectangle 3"/>
          <p:cNvSpPr>
            <a:spLocks noGrp="1" noChangeArrowheads="1"/>
          </p:cNvSpPr>
          <p:nvPr>
            <p:ph type="body" idx="1"/>
          </p:nvPr>
        </p:nvSpPr>
        <p:spPr>
          <a:xfrm>
            <a:off x="955675" y="4870450"/>
            <a:ext cx="5170488" cy="4637088"/>
          </a:xfrm>
          <a:noFill/>
          <a:ln/>
        </p:spPr>
        <p:txBody>
          <a:bodyPr/>
          <a:lstStyle/>
          <a:p>
            <a:pPr eaLnBrk="1" hangingPunct="1"/>
            <a:r>
              <a:rPr lang="en-US" smtClean="0">
                <a:latin typeface="Arial" pitchFamily="34" charset="0"/>
              </a:rPr>
              <a:t>Remote bridges as denksport/übungsaufgabe?</a:t>
            </a:r>
          </a:p>
        </p:txBody>
      </p:sp>
    </p:spTree>
    <p:extLst>
      <p:ext uri="{BB962C8B-B14F-4D97-AF65-F5344CB8AC3E}">
        <p14:creationId xmlns:p14="http://schemas.microsoft.com/office/powerpoint/2010/main" val="144159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D9871EA-209C-4C98-AA96-E87BBFC6228A}" type="slidenum">
              <a:rPr lang="de-DE" smtClean="0">
                <a:latin typeface="Arial" pitchFamily="34" charset="0"/>
              </a:rPr>
              <a:pPr/>
              <a:t>11</a:t>
            </a:fld>
            <a:endParaRPr lang="de-DE" smtClean="0">
              <a:latin typeface="Arial" pitchFamily="34" charset="0"/>
            </a:endParaRPr>
          </a:p>
        </p:txBody>
      </p:sp>
      <p:sp>
        <p:nvSpPr>
          <p:cNvPr id="47107" name="Rectangle 2"/>
          <p:cNvSpPr>
            <a:spLocks noGrp="1" noRot="1" noChangeAspect="1" noChangeArrowheads="1" noTextEdit="1"/>
          </p:cNvSpPr>
          <p:nvPr>
            <p:ph type="sldImg"/>
          </p:nvPr>
        </p:nvSpPr>
        <p:spPr>
          <a:xfrm>
            <a:off x="125413" y="787400"/>
            <a:ext cx="6837362" cy="3846513"/>
          </a:xfrm>
          <a:ln/>
        </p:spPr>
      </p:sp>
      <p:sp>
        <p:nvSpPr>
          <p:cNvPr id="47108" name="Rectangle 3"/>
          <p:cNvSpPr>
            <a:spLocks noGrp="1" noChangeArrowheads="1"/>
          </p:cNvSpPr>
          <p:nvPr>
            <p:ph type="body" idx="1"/>
          </p:nvPr>
        </p:nvSpPr>
        <p:spPr>
          <a:xfrm>
            <a:off x="955675" y="4870450"/>
            <a:ext cx="5170488" cy="4637088"/>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3989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7EF5F84-6A24-40E3-B30D-93845882BE3B}" type="slidenum">
              <a:rPr lang="de-DE" smtClean="0">
                <a:latin typeface="Arial" pitchFamily="34" charset="0"/>
              </a:rPr>
              <a:pPr/>
              <a:t>12</a:t>
            </a:fld>
            <a:endParaRPr lang="de-DE" smtClean="0">
              <a:latin typeface="Arial" pitchFamily="34" charset="0"/>
            </a:endParaRPr>
          </a:p>
        </p:txBody>
      </p:sp>
      <p:sp>
        <p:nvSpPr>
          <p:cNvPr id="48131" name="Rectangle 2"/>
          <p:cNvSpPr>
            <a:spLocks noGrp="1" noRot="1" noChangeAspect="1" noChangeArrowheads="1" noTextEdit="1"/>
          </p:cNvSpPr>
          <p:nvPr>
            <p:ph type="sldImg"/>
          </p:nvPr>
        </p:nvSpPr>
        <p:spPr>
          <a:xfrm>
            <a:off x="125413" y="787400"/>
            <a:ext cx="6837362" cy="3846513"/>
          </a:xfrm>
          <a:ln/>
        </p:spPr>
      </p:sp>
      <p:sp>
        <p:nvSpPr>
          <p:cNvPr id="48132" name="Rectangle 3"/>
          <p:cNvSpPr>
            <a:spLocks noGrp="1" noChangeArrowheads="1"/>
          </p:cNvSpPr>
          <p:nvPr>
            <p:ph type="body" idx="1"/>
          </p:nvPr>
        </p:nvSpPr>
        <p:spPr>
          <a:xfrm>
            <a:off x="955675" y="4870450"/>
            <a:ext cx="5170488" cy="4637088"/>
          </a:xfrm>
          <a:noFill/>
          <a:ln/>
        </p:spPr>
        <p:txBody>
          <a:bodyPr/>
          <a:lstStyle/>
          <a:p>
            <a:pPr eaLnBrk="1" hangingPunct="1"/>
            <a:r>
              <a:rPr lang="en-US" smtClean="0">
                <a:latin typeface="Arial" pitchFamily="34" charset="0"/>
              </a:rPr>
              <a:t>Übungsaufgabe: was macht man mit laptops, die unterschiedlichen vlans zugeordnet sind, aber in unterschiedlichen docking stations genutzt werden können? Und die docking stations haben eigene MAC adressen?</a:t>
            </a:r>
          </a:p>
        </p:txBody>
      </p:sp>
    </p:spTree>
    <p:extLst>
      <p:ext uri="{BB962C8B-B14F-4D97-AF65-F5344CB8AC3E}">
        <p14:creationId xmlns:p14="http://schemas.microsoft.com/office/powerpoint/2010/main" val="422320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3FB67-3350-4645-BF0D-2A49A6472222}" type="slidenum">
              <a:rPr lang="de-DE" smtClean="0">
                <a:latin typeface="Arial" pitchFamily="34" charset="0"/>
              </a:rPr>
              <a:pPr/>
              <a:t>15</a:t>
            </a:fld>
            <a:endParaRPr lang="de-DE" smtClean="0">
              <a:latin typeface="Arial" pitchFamily="34" charset="0"/>
            </a:endParaRPr>
          </a:p>
        </p:txBody>
      </p:sp>
      <p:sp>
        <p:nvSpPr>
          <p:cNvPr id="49155" name="Rectangle 2"/>
          <p:cNvSpPr>
            <a:spLocks noGrp="1" noRot="1" noChangeAspect="1" noChangeArrowheads="1" noTextEdit="1"/>
          </p:cNvSpPr>
          <p:nvPr>
            <p:ph type="sldImg"/>
          </p:nvPr>
        </p:nvSpPr>
        <p:spPr>
          <a:xfrm>
            <a:off x="-873125" y="288925"/>
            <a:ext cx="8843963" cy="4975225"/>
          </a:xfrm>
          <a:ln/>
        </p:spPr>
      </p:sp>
      <p:sp>
        <p:nvSpPr>
          <p:cNvPr id="49156"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 </a:t>
            </a:r>
          </a:p>
        </p:txBody>
      </p:sp>
    </p:spTree>
    <p:extLst>
      <p:ext uri="{BB962C8B-B14F-4D97-AF65-F5344CB8AC3E}">
        <p14:creationId xmlns:p14="http://schemas.microsoft.com/office/powerpoint/2010/main" val="138217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C9024D8-45B9-4071-AAD9-9ACF67246715}" type="slidenum">
              <a:rPr lang="de-DE" smtClean="0">
                <a:latin typeface="Arial" pitchFamily="34" charset="0"/>
              </a:rPr>
              <a:pPr/>
              <a:t>19</a:t>
            </a:fld>
            <a:endParaRPr lang="de-DE" smtClean="0">
              <a:latin typeface="Arial" pitchFamily="34" charset="0"/>
            </a:endParaRPr>
          </a:p>
        </p:txBody>
      </p:sp>
      <p:sp>
        <p:nvSpPr>
          <p:cNvPr id="50179" name="Rectangle 2"/>
          <p:cNvSpPr>
            <a:spLocks noGrp="1" noRot="1" noChangeAspect="1" noChangeArrowheads="1" noTextEdit="1"/>
          </p:cNvSpPr>
          <p:nvPr>
            <p:ph type="sldImg"/>
          </p:nvPr>
        </p:nvSpPr>
        <p:spPr>
          <a:xfrm>
            <a:off x="-873125" y="288925"/>
            <a:ext cx="8843963" cy="4975225"/>
          </a:xfrm>
          <a:ln/>
        </p:spPr>
      </p:sp>
      <p:sp>
        <p:nvSpPr>
          <p:cNvPr id="50180"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Anfang der 80er Jahre wurde das Distance Vector Routing von einem effizienteren Algorithmus mit Link State Routing abgelöst (das derzeit im Internet eingesetzte Routing-Protokoll OSPF (Open Shortest Path First) basiert ebenfalls auf solch einem Verfahren). Die wichtigsten Vorteile stellen dabei die schnellere Reaktionsfähigkeit (Konvergenz) beim Ausfall einzelner Knoten/Verbindungen sowie die Unterstützung mehrerer Wege zum Zielsystem dar. </a:t>
            </a:r>
          </a:p>
          <a:p>
            <a:pPr eaLnBrk="1" hangingPunct="1"/>
            <a:endParaRPr lang="de-DE" smtClean="0">
              <a:latin typeface="Arial" pitchFamily="34" charset="0"/>
            </a:endParaRPr>
          </a:p>
        </p:txBody>
      </p:sp>
    </p:spTree>
    <p:extLst>
      <p:ext uri="{BB962C8B-B14F-4D97-AF65-F5344CB8AC3E}">
        <p14:creationId xmlns:p14="http://schemas.microsoft.com/office/powerpoint/2010/main" val="900341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7"/>
            <a:ext cx="8623300" cy="1057275"/>
          </a:xfrm>
          <a:noFill/>
          <a:ln w="9525">
            <a:noFill/>
            <a:miter lim="800000"/>
            <a:headEnd/>
            <a:tailEnd/>
          </a:ln>
        </p:spPr>
        <p:txBody>
          <a:bodyPr vert="horz" wrap="square" lIns="360000" tIns="0" rIns="0" bIns="0" numCol="1" anchor="t" anchorCtr="0" compatLnSpc="1">
            <a:prstTxWarp prst="textNoShape">
              <a:avLst/>
            </a:prstTxWarp>
          </a:bodyPr>
          <a:lstStyle>
            <a:lvl1pPr>
              <a:defRPr lang="de-DE" sz="1500" b="1" smtClean="0">
                <a:solidFill>
                  <a:srgbClr val="0066CC"/>
                </a:solidFill>
              </a:defRPr>
            </a:lvl1pPr>
          </a:lstStyle>
          <a:p>
            <a:pPr lvl="0">
              <a:spcBef>
                <a:spcPts val="375"/>
              </a:spcBef>
            </a:pPr>
            <a:r>
              <a:rPr lang="en-US" smtClean="0"/>
              <a:t>Click to edit Master subtitle style</a:t>
            </a:r>
            <a:endParaRPr lang="de-DE" smtClean="0"/>
          </a:p>
        </p:txBody>
      </p:sp>
      <p:sp>
        <p:nvSpPr>
          <p:cNvPr id="45060" name="Rectangle 5"/>
          <p:cNvSpPr>
            <a:spLocks noGrp="1" noChangeArrowheads="1"/>
          </p:cNvSpPr>
          <p:nvPr>
            <p:ph type="ctrTitle"/>
          </p:nvPr>
        </p:nvSpPr>
        <p:spPr>
          <a:xfrm>
            <a:off x="3213100" y="2579695"/>
            <a:ext cx="8636000" cy="1470025"/>
          </a:xfrm>
          <a:noFill/>
          <a:ln w="9525">
            <a:noFill/>
            <a:miter lim="800000"/>
            <a:headEnd/>
            <a:tailEnd/>
          </a:ln>
        </p:spPr>
        <p:txBody>
          <a:bodyPr vert="horz" wrap="square" lIns="360000" tIns="0" rIns="0" bIns="0" numCol="1" anchor="t" anchorCtr="0" compatLnSpc="1">
            <a:prstTxWarp prst="textNoShape">
              <a:avLst/>
            </a:prstTxWarp>
          </a:bodyPr>
          <a:lstStyle>
            <a:lvl1pPr>
              <a:defRPr lang="de-DE" sz="2700" smtClean="0"/>
            </a:lvl1pPr>
          </a:lstStyle>
          <a:p>
            <a:pPr lvl="0">
              <a:lnSpc>
                <a:spcPct val="100000"/>
              </a:lnSpc>
            </a:pPr>
            <a:r>
              <a:rPr lang="en-US" smtClean="0"/>
              <a:t>Click to edit Master title style</a:t>
            </a:r>
            <a:endParaRPr lang="de-DE" smtClean="0"/>
          </a:p>
        </p:txBody>
      </p:sp>
      <p:sp>
        <p:nvSpPr>
          <p:cNvPr id="11" name="Rectangle 13"/>
          <p:cNvSpPr>
            <a:spLocks noChangeArrowheads="1"/>
          </p:cNvSpPr>
          <p:nvPr/>
        </p:nvSpPr>
        <p:spPr bwMode="auto">
          <a:xfrm>
            <a:off x="0" y="6665920"/>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4"/>
            <a:ext cx="2138363" cy="566737"/>
          </a:xfrm>
          <a:prstGeom prst="rect">
            <a:avLst/>
          </a:prstGeom>
          <a:noFill/>
          <a:ln w="9525">
            <a:noFill/>
            <a:miter lim="800000"/>
            <a:headEnd/>
            <a:tailEnd/>
          </a:ln>
        </p:spPr>
      </p:pic>
      <p:sp>
        <p:nvSpPr>
          <p:cNvPr id="13" name="Rectangle 6"/>
          <p:cNvSpPr>
            <a:spLocks noChangeArrowheads="1"/>
          </p:cNvSpPr>
          <p:nvPr/>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smtClean="0">
                <a:solidFill>
                  <a:srgbClr val="5F5F5F"/>
                </a:solidFill>
              </a:rPr>
              <a:t>10.</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9" name="Text Box 8"/>
          <p:cNvSpPr txBox="1">
            <a:spLocks noChangeArrowheads="1"/>
          </p:cNvSpPr>
          <p:nvPr userDrawn="1"/>
        </p:nvSpPr>
        <p:spPr bwMode="auto">
          <a:xfrm>
            <a:off x="347138" y="295280"/>
            <a:ext cx="5761567" cy="167162"/>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600" b="1" dirty="0" smtClean="0">
                <a:solidFill>
                  <a:srgbClr val="5F5F5F"/>
                </a:solidFill>
                <a:cs typeface="Arial" charset="0"/>
              </a:rPr>
              <a:t>Prof. Dr.-Ing. Jochen Schiller</a:t>
            </a:r>
          </a:p>
          <a:p>
            <a:pPr algn="l" eaLnBrk="0" hangingPunct="0">
              <a:lnSpc>
                <a:spcPct val="65000"/>
              </a:lnSpc>
              <a:spcBef>
                <a:spcPct val="50000"/>
              </a:spcBef>
            </a:pPr>
            <a:r>
              <a:rPr lang="de-DE" sz="600" b="1" dirty="0" smtClean="0">
                <a:solidFill>
                  <a:srgbClr val="5F5F5F"/>
                </a:solidFill>
                <a:cs typeface="Arial" charset="0"/>
              </a:rPr>
              <a:t>Computer</a:t>
            </a:r>
            <a:r>
              <a:rPr lang="de-DE" sz="600" b="1" baseline="0" dirty="0" smtClean="0">
                <a:solidFill>
                  <a:srgbClr val="5F5F5F"/>
                </a:solidFill>
                <a:cs typeface="Arial" charset="0"/>
              </a:rPr>
              <a:t> Systems &amp; </a:t>
            </a:r>
            <a:r>
              <a:rPr lang="de-DE" sz="600" b="1" baseline="0" dirty="0" err="1" smtClean="0">
                <a:solidFill>
                  <a:srgbClr val="5F5F5F"/>
                </a:solidFill>
                <a:cs typeface="Arial" charset="0"/>
              </a:rPr>
              <a:t>Telematics</a:t>
            </a:r>
            <a:endParaRPr lang="de-DE" sz="600" b="1" dirty="0" smtClean="0">
              <a:solidFill>
                <a:srgbClr val="5F5F5F"/>
              </a:solidFill>
              <a:cs typeface="Arial" charset="0"/>
            </a:endParaRPr>
          </a:p>
        </p:txBody>
      </p:sp>
      <p:sp>
        <p:nvSpPr>
          <p:cNvPr id="14" name="Footer Placeholder 2"/>
          <p:cNvSpPr>
            <a:spLocks noGrp="1"/>
          </p:cNvSpPr>
          <p:nvPr>
            <p:ph type="ftr" sz="quarter" idx="3"/>
          </p:nvPr>
        </p:nvSpPr>
        <p:spPr>
          <a:xfrm>
            <a:off x="334433" y="6656398"/>
            <a:ext cx="7969251" cy="201602"/>
          </a:xfrm>
          <a:prstGeom prst="rect">
            <a:avLst/>
          </a:prstGeo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683248603"/>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ftr" sz="quarter" idx="10"/>
          </p:nvPr>
        </p:nvSpPr>
        <p:spPr>
          <a:xfrm>
            <a:off x="334433" y="6656398"/>
            <a:ext cx="7969251" cy="201602"/>
          </a:xfrm>
          <a:prstGeom prst="rect">
            <a:avLst/>
          </a:prstGeom>
          <a:ln/>
        </p:spPr>
        <p:txBody>
          <a:bodyPr/>
          <a:lstStyle>
            <a:lvl1pPr>
              <a:defRPr/>
            </a:lvl1pPr>
          </a:lstStyle>
          <a:p>
            <a:pPr>
              <a:defRPr/>
            </a:pPr>
            <a:r>
              <a:rPr lang="de-DE" smtClean="0"/>
              <a:t>TI 3: Operating Systems and Computer Networks</a:t>
            </a:r>
            <a:endParaRPr lang="en-US"/>
          </a:p>
        </p:txBody>
      </p:sp>
    </p:spTree>
    <p:extLst>
      <p:ext uri="{BB962C8B-B14F-4D97-AF65-F5344CB8AC3E}">
        <p14:creationId xmlns:p14="http://schemas.microsoft.com/office/powerpoint/2010/main" val="2747686676"/>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9" y="838200"/>
            <a:ext cx="2880783" cy="5478463"/>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334438" y="838200"/>
            <a:ext cx="8439151" cy="5478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ftr" sz="quarter" idx="10"/>
          </p:nvPr>
        </p:nvSpPr>
        <p:spPr>
          <a:xfrm>
            <a:off x="334433" y="6656398"/>
            <a:ext cx="7969251" cy="201602"/>
          </a:xfrm>
          <a:prstGeom prst="rect">
            <a:avLst/>
          </a:prstGeom>
          <a:ln/>
        </p:spPr>
        <p:txBody>
          <a:bodyPr/>
          <a:lstStyle>
            <a:lvl1pPr>
              <a:defRPr/>
            </a:lvl1pPr>
          </a:lstStyle>
          <a:p>
            <a:pPr>
              <a:defRPr/>
            </a:pPr>
            <a:r>
              <a:rPr lang="de-DE" smtClean="0"/>
              <a:t>TI 3: Operating Systems and Computer Networks</a:t>
            </a:r>
            <a:endParaRPr lang="en-US"/>
          </a:p>
        </p:txBody>
      </p:sp>
    </p:spTree>
    <p:extLst>
      <p:ext uri="{BB962C8B-B14F-4D97-AF65-F5344CB8AC3E}">
        <p14:creationId xmlns:p14="http://schemas.microsoft.com/office/powerpoint/2010/main" val="363249983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6" y="3"/>
            <a:ext cx="8064500" cy="835025"/>
          </a:xfrm>
        </p:spPr>
        <p:txBody>
          <a:bodyPr/>
          <a:lstStyle/>
          <a:p>
            <a:r>
              <a:rPr lang="en-US" smtClean="0"/>
              <a:t>Click to edit Master title style</a:t>
            </a:r>
            <a:endParaRPr lang="en-US"/>
          </a:p>
        </p:txBody>
      </p:sp>
      <p:sp>
        <p:nvSpPr>
          <p:cNvPr id="3" name="Textplatzhalter 2"/>
          <p:cNvSpPr>
            <a:spLocks noGrp="1"/>
          </p:cNvSpPr>
          <p:nvPr>
            <p:ph type="body" sz="half" idx="1"/>
          </p:nvPr>
        </p:nvSpPr>
        <p:spPr>
          <a:xfrm>
            <a:off x="239186" y="981075"/>
            <a:ext cx="11713633" cy="259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Inhaltsplatzhalter 3"/>
          <p:cNvSpPr>
            <a:spLocks noGrp="1"/>
          </p:cNvSpPr>
          <p:nvPr>
            <p:ph sz="half" idx="2"/>
          </p:nvPr>
        </p:nvSpPr>
        <p:spPr>
          <a:xfrm>
            <a:off x="239186" y="3730625"/>
            <a:ext cx="11713633" cy="2598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ußzeilenplatzhalter 4"/>
          <p:cNvSpPr>
            <a:spLocks noGrp="1"/>
          </p:cNvSpPr>
          <p:nvPr>
            <p:ph type="ftr" sz="quarter" idx="10"/>
          </p:nvPr>
        </p:nvSpPr>
        <p:spPr>
          <a:xfrm>
            <a:off x="239184" y="6437313"/>
            <a:ext cx="10657416" cy="304800"/>
          </a:xfrm>
          <a:prstGeom prst="rect">
            <a:avLst/>
          </a:prstGeom>
        </p:spPr>
        <p:txBody>
          <a:bodyPr/>
          <a:lstStyle>
            <a:lvl1pPr>
              <a:defRPr/>
            </a:lvl1pPr>
          </a:lstStyle>
          <a:p>
            <a:pPr>
              <a:defRPr/>
            </a:pPr>
            <a:r>
              <a:rPr lang="de-DE" smtClean="0"/>
              <a:t>TI 3: Operating Systems and Computer Networks</a:t>
            </a:r>
            <a:endParaRPr lang="en-US"/>
          </a:p>
        </p:txBody>
      </p:sp>
    </p:spTree>
    <p:extLst>
      <p:ext uri="{BB962C8B-B14F-4D97-AF65-F5344CB8AC3E}">
        <p14:creationId xmlns:p14="http://schemas.microsoft.com/office/powerpoint/2010/main" val="314532135"/>
      </p:ext>
    </p:extLst>
  </p:cSld>
  <p:clrMapOvr>
    <a:masterClrMapping/>
  </p:clrMapOvr>
  <p:transition advClick="0"/>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6" y="3"/>
            <a:ext cx="8064500" cy="835025"/>
          </a:xfrm>
        </p:spPr>
        <p:txBody>
          <a:bodyPr/>
          <a:lstStyle/>
          <a:p>
            <a:r>
              <a:rPr lang="en-US" smtClean="0"/>
              <a:t>Click to edit Master title style</a:t>
            </a:r>
            <a:endParaRPr lang="en-US"/>
          </a:p>
        </p:txBody>
      </p:sp>
      <p:sp>
        <p:nvSpPr>
          <p:cNvPr id="3" name="Textplatzhalter 2"/>
          <p:cNvSpPr>
            <a:spLocks noGrp="1"/>
          </p:cNvSpPr>
          <p:nvPr>
            <p:ph type="body" sz="half" idx="1"/>
          </p:nvPr>
        </p:nvSpPr>
        <p:spPr>
          <a:xfrm>
            <a:off x="239184" y="981075"/>
            <a:ext cx="5755216" cy="5348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Inhaltsplatzhalter 3"/>
          <p:cNvSpPr>
            <a:spLocks noGrp="1"/>
          </p:cNvSpPr>
          <p:nvPr>
            <p:ph sz="half" idx="2"/>
          </p:nvPr>
        </p:nvSpPr>
        <p:spPr>
          <a:xfrm>
            <a:off x="6197602" y="981075"/>
            <a:ext cx="5755217" cy="5348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ußzeilenplatzhalter 4"/>
          <p:cNvSpPr>
            <a:spLocks noGrp="1"/>
          </p:cNvSpPr>
          <p:nvPr>
            <p:ph type="ftr" sz="quarter" idx="10"/>
          </p:nvPr>
        </p:nvSpPr>
        <p:spPr>
          <a:xfrm>
            <a:off x="239184" y="6437313"/>
            <a:ext cx="10657416" cy="304800"/>
          </a:xfrm>
          <a:prstGeom prst="rect">
            <a:avLst/>
          </a:prstGeom>
        </p:spPr>
        <p:txBody>
          <a:bodyPr/>
          <a:lstStyle>
            <a:lvl1pPr>
              <a:defRPr/>
            </a:lvl1pPr>
          </a:lstStyle>
          <a:p>
            <a:pPr>
              <a:defRPr/>
            </a:pPr>
            <a:r>
              <a:rPr lang="de-DE" smtClean="0"/>
              <a:t>TI 3: Operating Systems and Computer Networks</a:t>
            </a:r>
            <a:endParaRPr lang="en-US"/>
          </a:p>
        </p:txBody>
      </p:sp>
    </p:spTree>
    <p:extLst>
      <p:ext uri="{BB962C8B-B14F-4D97-AF65-F5344CB8AC3E}">
        <p14:creationId xmlns:p14="http://schemas.microsoft.com/office/powerpoint/2010/main" val="3796085366"/>
      </p:ext>
    </p:extLst>
  </p:cSld>
  <p:clrMapOvr>
    <a:masterClrMapping/>
  </p:clrMapOvr>
  <p:transition advClick="0"/>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Footer Placeholder 2"/>
          <p:cNvSpPr>
            <a:spLocks noGrp="1"/>
          </p:cNvSpPr>
          <p:nvPr>
            <p:ph type="ftr" sz="quarter" idx="3"/>
          </p:nvPr>
        </p:nvSpPr>
        <p:spPr>
          <a:xfrm>
            <a:off x="334433" y="6656398"/>
            <a:ext cx="7969251" cy="201602"/>
          </a:xfrm>
          <a:prstGeom prst="rect">
            <a:avLst/>
          </a:prstGeo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80185946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2250" b="1" cap="all"/>
            </a:lvl1pPr>
          </a:lstStyle>
          <a:p>
            <a:r>
              <a:rPr lang="en-US" smtClean="0"/>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Click to edit Master text styles</a:t>
            </a:r>
          </a:p>
        </p:txBody>
      </p:sp>
      <p:sp>
        <p:nvSpPr>
          <p:cNvPr id="5" name="Footer Placeholder 2"/>
          <p:cNvSpPr>
            <a:spLocks noGrp="1"/>
          </p:cNvSpPr>
          <p:nvPr>
            <p:ph type="ftr" sz="quarter" idx="3"/>
          </p:nvPr>
        </p:nvSpPr>
        <p:spPr>
          <a:xfrm>
            <a:off x="334433" y="6656398"/>
            <a:ext cx="7969251" cy="201602"/>
          </a:xfrm>
          <a:prstGeom prst="rect">
            <a:avLst/>
          </a:prstGeo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650011975"/>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334438" y="1808163"/>
            <a:ext cx="5659967" cy="45085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6197605" y="1808163"/>
            <a:ext cx="5659967" cy="45085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2"/>
          <p:cNvSpPr>
            <a:spLocks noGrp="1"/>
          </p:cNvSpPr>
          <p:nvPr>
            <p:ph type="ftr" sz="quarter" idx="3"/>
          </p:nvPr>
        </p:nvSpPr>
        <p:spPr>
          <a:xfrm>
            <a:off x="334433" y="6656398"/>
            <a:ext cx="7969251" cy="201602"/>
          </a:xfrm>
          <a:prstGeom prst="rect">
            <a:avLst/>
          </a:prstGeo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641645559"/>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Inhaltsplatzhalt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6193372"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Inhaltsplatzhalter 5"/>
          <p:cNvSpPr>
            <a:spLocks noGrp="1"/>
          </p:cNvSpPr>
          <p:nvPr>
            <p:ph sz="quarter" idx="4"/>
          </p:nvPr>
        </p:nvSpPr>
        <p:spPr>
          <a:xfrm>
            <a:off x="6193372"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8" name="Footer Placeholder 2"/>
          <p:cNvSpPr>
            <a:spLocks noGrp="1"/>
          </p:cNvSpPr>
          <p:nvPr>
            <p:ph type="ftr" sz="quarter" idx="10"/>
          </p:nvPr>
        </p:nvSpPr>
        <p:spPr>
          <a:xfrm>
            <a:off x="334433" y="6656398"/>
            <a:ext cx="7969251" cy="201602"/>
          </a:xfrm>
          <a:prstGeom prst="rect">
            <a:avLst/>
          </a:prstGeo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55840983"/>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4" name="Footer Placeholder 2"/>
          <p:cNvSpPr>
            <a:spLocks noGrp="1"/>
          </p:cNvSpPr>
          <p:nvPr>
            <p:ph type="ftr" sz="quarter" idx="3"/>
          </p:nvPr>
        </p:nvSpPr>
        <p:spPr>
          <a:xfrm>
            <a:off x="334433" y="6656398"/>
            <a:ext cx="7969251" cy="201602"/>
          </a:xfrm>
          <a:prstGeom prst="rect">
            <a:avLst/>
          </a:prstGeo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247962462"/>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34433" y="6656398"/>
            <a:ext cx="7969251" cy="201602"/>
          </a:xfrm>
          <a:prstGeom prst="rect">
            <a:avLst/>
          </a:prstGeo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488117677"/>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125" b="1"/>
            </a:lvl1pPr>
          </a:lstStyle>
          <a:p>
            <a:r>
              <a:rPr lang="en-US" smtClean="0"/>
              <a:t>Click to edit Master title style</a:t>
            </a:r>
            <a:endParaRPr lang="de-DE"/>
          </a:p>
        </p:txBody>
      </p:sp>
      <p:sp>
        <p:nvSpPr>
          <p:cNvPr id="3" name="Inhaltsplatzhalter 2"/>
          <p:cNvSpPr>
            <a:spLocks noGrp="1"/>
          </p:cNvSpPr>
          <p:nvPr>
            <p:ph idx="1"/>
          </p:nvPr>
        </p:nvSpPr>
        <p:spPr>
          <a:xfrm>
            <a:off x="4766733" y="273057"/>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Rectangle 8"/>
          <p:cNvSpPr>
            <a:spLocks noGrp="1" noChangeArrowheads="1"/>
          </p:cNvSpPr>
          <p:nvPr>
            <p:ph type="ftr" sz="quarter" idx="10"/>
          </p:nvPr>
        </p:nvSpPr>
        <p:spPr>
          <a:xfrm>
            <a:off x="334433" y="6656398"/>
            <a:ext cx="7969251" cy="201602"/>
          </a:xfrm>
          <a:prstGeom prst="rect">
            <a:avLst/>
          </a:prstGeom>
          <a:ln/>
        </p:spPr>
        <p:txBody>
          <a:bodyPr/>
          <a:lstStyle>
            <a:lvl1pPr>
              <a:defRPr/>
            </a:lvl1pPr>
          </a:lstStyle>
          <a:p>
            <a:pPr>
              <a:defRPr/>
            </a:pPr>
            <a:r>
              <a:rPr lang="de-DE" smtClean="0"/>
              <a:t>TI 3: Operating Systems and Computer Networks</a:t>
            </a:r>
            <a:endParaRPr lang="en-US"/>
          </a:p>
        </p:txBody>
      </p:sp>
    </p:spTree>
    <p:extLst>
      <p:ext uri="{BB962C8B-B14F-4D97-AF65-F5344CB8AC3E}">
        <p14:creationId xmlns:p14="http://schemas.microsoft.com/office/powerpoint/2010/main" val="302047933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125" b="1"/>
            </a:lvl1pPr>
          </a:lstStyle>
          <a:p>
            <a:r>
              <a:rPr lang="en-US" smtClean="0"/>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Rectangle 8"/>
          <p:cNvSpPr>
            <a:spLocks noGrp="1" noChangeArrowheads="1"/>
          </p:cNvSpPr>
          <p:nvPr>
            <p:ph type="ftr" sz="quarter" idx="10"/>
          </p:nvPr>
        </p:nvSpPr>
        <p:spPr>
          <a:xfrm>
            <a:off x="334433" y="6656398"/>
            <a:ext cx="7969251" cy="201602"/>
          </a:xfrm>
          <a:prstGeom prst="rect">
            <a:avLst/>
          </a:prstGeom>
          <a:ln/>
        </p:spPr>
        <p:txBody>
          <a:bodyPr/>
          <a:lstStyle>
            <a:lvl1pPr>
              <a:defRPr/>
            </a:lvl1pPr>
          </a:lstStyle>
          <a:p>
            <a:pPr>
              <a:defRPr/>
            </a:pPr>
            <a:r>
              <a:rPr lang="de-DE" smtClean="0"/>
              <a:t>TI 3: Operating Systems and Computer Networks</a:t>
            </a:r>
            <a:endParaRPr lang="en-US"/>
          </a:p>
        </p:txBody>
      </p:sp>
    </p:spTree>
    <p:extLst>
      <p:ext uri="{BB962C8B-B14F-4D97-AF65-F5344CB8AC3E}">
        <p14:creationId xmlns:p14="http://schemas.microsoft.com/office/powerpoint/2010/main" val="271397685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20"/>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spcBef>
                <a:spcPts val="375"/>
              </a:spcBef>
            </a:pPr>
            <a:r>
              <a:rPr lang="de-DE" dirty="0" smtClean="0"/>
              <a:t>Mastertextformat bearbeiten</a:t>
            </a:r>
          </a:p>
          <a:p>
            <a:pPr marL="266700" lvl="1" indent="-132160">
              <a:spcBef>
                <a:spcPts val="375"/>
              </a:spcBef>
            </a:pPr>
            <a:r>
              <a:rPr lang="de-DE" dirty="0" smtClean="0"/>
              <a:t>Zweite Ebene</a:t>
            </a:r>
          </a:p>
          <a:p>
            <a:pPr marL="542925" lvl="2" indent="-141685">
              <a:spcBef>
                <a:spcPts val="375"/>
              </a:spcBef>
            </a:pPr>
            <a:r>
              <a:rPr lang="de-DE" dirty="0" smtClean="0"/>
              <a:t>Dritte Ebene</a:t>
            </a:r>
          </a:p>
          <a:p>
            <a:pPr marL="809625" lvl="3" indent="-132160">
              <a:spcBef>
                <a:spcPts val="375"/>
              </a:spcBef>
            </a:pPr>
            <a:r>
              <a:rPr lang="de-DE" dirty="0" smtClean="0"/>
              <a:t>Vierte Ebene</a:t>
            </a:r>
          </a:p>
          <a:p>
            <a:pPr marL="1076325" lvl="4" indent="-132160">
              <a:spcBef>
                <a:spcPts val="375"/>
              </a:spcBef>
            </a:pPr>
            <a:r>
              <a:rPr lang="de-DE" dirty="0" smtClean="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Mastertitelformat bearbeiten</a:t>
            </a:r>
          </a:p>
        </p:txBody>
      </p:sp>
      <p:sp>
        <p:nvSpPr>
          <p:cNvPr id="327686" name="Rectangle 6"/>
          <p:cNvSpPr>
            <a:spLocks noChangeArrowheads="1"/>
          </p:cNvSpPr>
          <p:nvPr/>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smtClean="0">
                <a:solidFill>
                  <a:srgbClr val="5F5F5F"/>
                </a:solidFill>
              </a:rPr>
              <a:t>10.</a:t>
            </a:r>
            <a:fld id="{53965218-A59B-4292-9C98-79B58A46A890}" type="slidenum">
              <a:rPr lang="de-DE" sz="563" b="1" smtClean="0">
                <a:solidFill>
                  <a:srgbClr val="5F5F5F"/>
                </a:solidFill>
              </a:rPr>
              <a:pPr algn="r">
                <a:defRPr/>
              </a:pPr>
              <a:t>‹#›</a:t>
            </a:fld>
            <a:endParaRPr lang="de-DE" sz="563" b="1" dirty="0">
              <a:solidFill>
                <a:srgbClr val="5F5F5F"/>
              </a:solidFill>
            </a:endParaRPr>
          </a:p>
        </p:txBody>
      </p:sp>
      <p:pic>
        <p:nvPicPr>
          <p:cNvPr id="8" name="Picture 24" descr="Logo_RGB_300dpi"/>
          <p:cNvPicPr>
            <a:picLocks noChangeAspect="1" noChangeArrowheads="1"/>
          </p:cNvPicPr>
          <p:nvPr/>
        </p:nvPicPr>
        <p:blipFill>
          <a:blip r:embed="rId15" cstate="print"/>
          <a:srcRect/>
          <a:stretch>
            <a:fillRect/>
          </a:stretch>
        </p:blipFill>
        <p:spPr bwMode="auto">
          <a:xfrm>
            <a:off x="9645121" y="60524"/>
            <a:ext cx="2138363" cy="566737"/>
          </a:xfrm>
          <a:prstGeom prst="rect">
            <a:avLst/>
          </a:prstGeom>
          <a:noFill/>
          <a:ln w="9525">
            <a:noFill/>
            <a:miter lim="800000"/>
            <a:headEnd/>
            <a:tailEnd/>
          </a:ln>
        </p:spPr>
      </p:pic>
      <p:sp>
        <p:nvSpPr>
          <p:cNvPr id="9" name="Footer Placeholder 2"/>
          <p:cNvSpPr>
            <a:spLocks noGrp="1"/>
          </p:cNvSpPr>
          <p:nvPr>
            <p:ph type="ftr" sz="quarter" idx="3"/>
          </p:nvPr>
        </p:nvSpPr>
        <p:spPr>
          <a:xfrm>
            <a:off x="334433" y="6656398"/>
            <a:ext cx="7969251" cy="201602"/>
          </a:xfrm>
          <a:prstGeom prst="rect">
            <a:avLst/>
          </a:prstGeom>
        </p:spPr>
        <p:txBody>
          <a:bodyPr/>
          <a:lstStyle>
            <a:lvl1pPr algn="l">
              <a:defRPr/>
            </a:lvl1pPr>
          </a:lstStyle>
          <a:p>
            <a:r>
              <a:rPr lang="en-US" sz="750" smtClean="0"/>
              <a:t>TI 3: Operating Systems and Computer Networks</a:t>
            </a:r>
            <a:endParaRPr lang="de-DE" sz="750" dirty="0"/>
          </a:p>
        </p:txBody>
      </p:sp>
    </p:spTree>
    <p:extLst>
      <p:ext uri="{BB962C8B-B14F-4D97-AF65-F5344CB8AC3E}">
        <p14:creationId xmlns:p14="http://schemas.microsoft.com/office/powerpoint/2010/main" val="19637594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spd="slow"/>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lang="de-DE" sz="2250" b="1" smtClean="0">
          <a:solidFill>
            <a:srgbClr val="003366"/>
          </a:solidFill>
          <a:latin typeface="+mj-lt"/>
          <a:ea typeface="+mj-ea"/>
          <a:cs typeface="+mj-cs"/>
        </a:defRPr>
      </a:lvl1pPr>
      <a:lvl2pPr algn="l" rtl="0" eaLnBrk="1" fontAlgn="base" hangingPunct="1">
        <a:lnSpc>
          <a:spcPct val="85000"/>
        </a:lnSpc>
        <a:spcBef>
          <a:spcPct val="0"/>
        </a:spcBef>
        <a:spcAft>
          <a:spcPct val="0"/>
        </a:spcAft>
        <a:defRPr sz="1688" b="1">
          <a:solidFill>
            <a:srgbClr val="003366"/>
          </a:solidFill>
          <a:latin typeface="Arial" charset="0"/>
        </a:defRPr>
      </a:lvl2pPr>
      <a:lvl3pPr algn="l" rtl="0" eaLnBrk="1" fontAlgn="base" hangingPunct="1">
        <a:lnSpc>
          <a:spcPct val="85000"/>
        </a:lnSpc>
        <a:spcBef>
          <a:spcPct val="0"/>
        </a:spcBef>
        <a:spcAft>
          <a:spcPct val="0"/>
        </a:spcAft>
        <a:defRPr sz="1688" b="1">
          <a:solidFill>
            <a:srgbClr val="003366"/>
          </a:solidFill>
          <a:latin typeface="Arial" charset="0"/>
        </a:defRPr>
      </a:lvl3pPr>
      <a:lvl4pPr algn="l" rtl="0" eaLnBrk="1" fontAlgn="base" hangingPunct="1">
        <a:lnSpc>
          <a:spcPct val="85000"/>
        </a:lnSpc>
        <a:spcBef>
          <a:spcPct val="0"/>
        </a:spcBef>
        <a:spcAft>
          <a:spcPct val="0"/>
        </a:spcAft>
        <a:defRPr sz="1688" b="1">
          <a:solidFill>
            <a:srgbClr val="003366"/>
          </a:solidFill>
          <a:latin typeface="Arial" charset="0"/>
        </a:defRPr>
      </a:lvl4pPr>
      <a:lvl5pPr algn="l" rtl="0" eaLnBrk="1" fontAlgn="base" hangingPunct="1">
        <a:lnSpc>
          <a:spcPct val="85000"/>
        </a:lnSpc>
        <a:spcBef>
          <a:spcPct val="0"/>
        </a:spcBef>
        <a:spcAft>
          <a:spcPct val="0"/>
        </a:spcAft>
        <a:defRPr sz="1688" b="1">
          <a:solidFill>
            <a:srgbClr val="003366"/>
          </a:solidFill>
          <a:latin typeface="Arial" charset="0"/>
        </a:defRPr>
      </a:lvl5pPr>
      <a:lvl6pPr marL="257175" algn="l" rtl="0" eaLnBrk="1" fontAlgn="base" hangingPunct="1">
        <a:lnSpc>
          <a:spcPct val="85000"/>
        </a:lnSpc>
        <a:spcBef>
          <a:spcPct val="0"/>
        </a:spcBef>
        <a:spcAft>
          <a:spcPct val="0"/>
        </a:spcAft>
        <a:defRPr sz="1688" b="1">
          <a:solidFill>
            <a:srgbClr val="003366"/>
          </a:solidFill>
          <a:latin typeface="Arial" charset="0"/>
        </a:defRPr>
      </a:lvl6pPr>
      <a:lvl7pPr marL="514350" algn="l" rtl="0" eaLnBrk="1" fontAlgn="base" hangingPunct="1">
        <a:lnSpc>
          <a:spcPct val="85000"/>
        </a:lnSpc>
        <a:spcBef>
          <a:spcPct val="0"/>
        </a:spcBef>
        <a:spcAft>
          <a:spcPct val="0"/>
        </a:spcAft>
        <a:defRPr sz="1688" b="1">
          <a:solidFill>
            <a:srgbClr val="003366"/>
          </a:solidFill>
          <a:latin typeface="Arial" charset="0"/>
        </a:defRPr>
      </a:lvl7pPr>
      <a:lvl8pPr marL="771525" algn="l" rtl="0" eaLnBrk="1" fontAlgn="base" hangingPunct="1">
        <a:lnSpc>
          <a:spcPct val="85000"/>
        </a:lnSpc>
        <a:spcBef>
          <a:spcPct val="0"/>
        </a:spcBef>
        <a:spcAft>
          <a:spcPct val="0"/>
        </a:spcAft>
        <a:defRPr sz="1688" b="1">
          <a:solidFill>
            <a:srgbClr val="003366"/>
          </a:solidFill>
          <a:latin typeface="Arial" charset="0"/>
        </a:defRPr>
      </a:lvl8pPr>
      <a:lvl9pPr marL="1028700" algn="l" rtl="0" eaLnBrk="1" fontAlgn="base" hangingPunct="1">
        <a:lnSpc>
          <a:spcPct val="85000"/>
        </a:lnSpc>
        <a:spcBef>
          <a:spcPct val="0"/>
        </a:spcBef>
        <a:spcAft>
          <a:spcPct val="0"/>
        </a:spcAft>
        <a:defRPr sz="1688" b="1">
          <a:solidFill>
            <a:srgbClr val="003366"/>
          </a:solidFill>
          <a:latin typeface="Arial" charset="0"/>
        </a:defRPr>
      </a:lvl9pPr>
    </p:titleStyle>
    <p:bodyStyle>
      <a:lvl1pPr algn="l" rtl="0" eaLnBrk="1" fontAlgn="base" hangingPunct="1">
        <a:lnSpc>
          <a:spcPct val="102000"/>
        </a:lnSpc>
        <a:spcBef>
          <a:spcPts val="281"/>
        </a:spcBef>
        <a:spcAft>
          <a:spcPct val="0"/>
        </a:spcAft>
        <a:buClr>
          <a:srgbClr val="000000"/>
        </a:buClr>
        <a:defRPr lang="de-DE" dirty="0" smtClean="0">
          <a:solidFill>
            <a:srgbClr val="000000"/>
          </a:solidFill>
          <a:latin typeface="+mn-lt"/>
          <a:ea typeface="+mn-ea"/>
          <a:cs typeface="+mn-cs"/>
        </a:defRPr>
      </a:lvl1pPr>
      <a:lvl2pPr marL="200025" indent="-99120"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2pPr>
      <a:lvl3pPr marL="407194" indent="-106264"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3pPr>
      <a:lvl4pPr marL="607219" indent="-99120"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4pPr>
      <a:lvl5pPr marL="807244" indent="-99120" algn="l" rtl="0" eaLnBrk="1" fontAlgn="base" hangingPunct="1">
        <a:lnSpc>
          <a:spcPct val="102000"/>
        </a:lnSpc>
        <a:spcBef>
          <a:spcPts val="281"/>
        </a:spcBef>
        <a:spcAft>
          <a:spcPct val="0"/>
        </a:spcAft>
        <a:buClr>
          <a:srgbClr val="000000"/>
        </a:buClr>
        <a:buChar char="-"/>
        <a:defRPr lang="de-DE" dirty="0" smtClean="0">
          <a:solidFill>
            <a:srgbClr val="000000"/>
          </a:solidFill>
          <a:latin typeface="+mn-lt"/>
        </a:defRPr>
      </a:lvl5pPr>
      <a:lvl6pPr marL="1064419"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6pPr>
      <a:lvl7pPr marL="1321594"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7pPr>
      <a:lvl8pPr marL="1578769"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8pPr>
      <a:lvl9pPr marL="1835944" indent="-99120" algn="l" rtl="0" eaLnBrk="1" fontAlgn="base" hangingPunct="1">
        <a:lnSpc>
          <a:spcPct val="102000"/>
        </a:lnSpc>
        <a:spcBef>
          <a:spcPts val="281"/>
        </a:spcBef>
        <a:spcAft>
          <a:spcPct val="0"/>
        </a:spcAft>
        <a:buClr>
          <a:schemeClr val="tx1"/>
        </a:buClr>
        <a:buSzPct val="90000"/>
        <a:buChar char="-"/>
        <a:defRPr>
          <a:solidFill>
            <a:schemeClr val="tx1"/>
          </a:solidFill>
          <a:latin typeface="+mn-lt"/>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google.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3"/>
          <p:cNvSpPr>
            <a:spLocks noGrp="1" noChangeArrowheads="1"/>
          </p:cNvSpPr>
          <p:nvPr>
            <p:ph type="subTitle" idx="1"/>
          </p:nvPr>
        </p:nvSpPr>
        <p:spPr/>
        <p:txBody>
          <a:bodyPr/>
          <a:lstStyle/>
          <a:p>
            <a:r>
              <a:rPr lang="de-DE" smtClean="0"/>
              <a:t>Prof. Dr.-Ing. Jochen Schiller</a:t>
            </a:r>
          </a:p>
          <a:p>
            <a:r>
              <a:rPr lang="de-DE" smtClean="0"/>
              <a:t>Computer Systems &amp; Telematics</a:t>
            </a:r>
          </a:p>
          <a:p>
            <a:r>
              <a:rPr lang="de-DE" smtClean="0"/>
              <a:t>Freie Universität Berlin, Germany</a:t>
            </a:r>
            <a:endParaRPr lang="de-DE" dirty="0"/>
          </a:p>
        </p:txBody>
      </p:sp>
      <p:sp>
        <p:nvSpPr>
          <p:cNvPr id="4099" name="Rectangle 52"/>
          <p:cNvSpPr>
            <a:spLocks noGrp="1" noChangeArrowheads="1"/>
          </p:cNvSpPr>
          <p:nvPr>
            <p:ph type="ctrTitle"/>
          </p:nvPr>
        </p:nvSpPr>
        <p:spPr/>
        <p:txBody>
          <a:bodyPr/>
          <a:lstStyle/>
          <a:p>
            <a:r>
              <a:rPr lang="en-US" smtClean="0"/>
              <a:t>TI III: Operating Systems &amp; Computer Networks </a:t>
            </a:r>
            <a:br>
              <a:rPr lang="en-US" smtClean="0"/>
            </a:br>
            <a:r>
              <a:rPr lang="en-US" smtClean="0"/>
              <a:t>Internetworking</a:t>
            </a:r>
            <a:endParaRPr lang="en-US" dirty="0" smtClean="0"/>
          </a:p>
        </p:txBody>
      </p:sp>
      <p:sp>
        <p:nvSpPr>
          <p:cNvPr id="4101" name="Line 77"/>
          <p:cNvSpPr>
            <a:spLocks noChangeShapeType="1"/>
          </p:cNvSpPr>
          <p:nvPr/>
        </p:nvSpPr>
        <p:spPr bwMode="auto">
          <a:xfrm>
            <a:off x="8382000" y="5715000"/>
            <a:ext cx="0" cy="30480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4102" name="Line 78"/>
          <p:cNvSpPr>
            <a:spLocks noChangeShapeType="1"/>
          </p:cNvSpPr>
          <p:nvPr/>
        </p:nvSpPr>
        <p:spPr bwMode="auto">
          <a:xfrm>
            <a:off x="9906000" y="5715000"/>
            <a:ext cx="0" cy="30480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4103" name="Line 79"/>
          <p:cNvSpPr>
            <a:spLocks noChangeShapeType="1"/>
          </p:cNvSpPr>
          <p:nvPr/>
        </p:nvSpPr>
        <p:spPr bwMode="auto">
          <a:xfrm>
            <a:off x="8382000" y="6019800"/>
            <a:ext cx="1524000" cy="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394320" name="Rectangle 80"/>
          <p:cNvSpPr>
            <a:spLocks noChangeArrowheads="1"/>
          </p:cNvSpPr>
          <p:nvPr/>
        </p:nvSpPr>
        <p:spPr bwMode="auto">
          <a:xfrm>
            <a:off x="9448800" y="3581400"/>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7</a:t>
            </a:r>
          </a:p>
        </p:txBody>
      </p:sp>
      <p:sp>
        <p:nvSpPr>
          <p:cNvPr id="394321" name="Rectangle 81"/>
          <p:cNvSpPr>
            <a:spLocks noChangeArrowheads="1"/>
          </p:cNvSpPr>
          <p:nvPr/>
        </p:nvSpPr>
        <p:spPr bwMode="auto">
          <a:xfrm>
            <a:off x="9448800" y="3886200"/>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6</a:t>
            </a:r>
          </a:p>
        </p:txBody>
      </p:sp>
      <p:sp>
        <p:nvSpPr>
          <p:cNvPr id="394322" name="Rectangle 82"/>
          <p:cNvSpPr>
            <a:spLocks noChangeArrowheads="1"/>
          </p:cNvSpPr>
          <p:nvPr/>
        </p:nvSpPr>
        <p:spPr bwMode="auto">
          <a:xfrm>
            <a:off x="9448800" y="4191000"/>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5</a:t>
            </a:r>
          </a:p>
        </p:txBody>
      </p:sp>
      <p:sp>
        <p:nvSpPr>
          <p:cNvPr id="394323" name="Rectangle 83"/>
          <p:cNvSpPr>
            <a:spLocks noChangeArrowheads="1"/>
          </p:cNvSpPr>
          <p:nvPr/>
        </p:nvSpPr>
        <p:spPr bwMode="auto">
          <a:xfrm>
            <a:off x="9448800" y="4495800"/>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4</a:t>
            </a:r>
          </a:p>
        </p:txBody>
      </p:sp>
      <p:sp>
        <p:nvSpPr>
          <p:cNvPr id="394324" name="Rectangle 84"/>
          <p:cNvSpPr>
            <a:spLocks noChangeArrowheads="1"/>
          </p:cNvSpPr>
          <p:nvPr/>
        </p:nvSpPr>
        <p:spPr bwMode="auto">
          <a:xfrm>
            <a:off x="9448800" y="4800600"/>
            <a:ext cx="914400" cy="304800"/>
          </a:xfrm>
          <a:prstGeom prst="rect">
            <a:avLst/>
          </a:prstGeom>
          <a:solidFill>
            <a:srgbClr val="007BC6"/>
          </a:solidFill>
          <a:ln w="12700" algn="ctr">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3</a:t>
            </a:r>
          </a:p>
        </p:txBody>
      </p:sp>
      <p:sp>
        <p:nvSpPr>
          <p:cNvPr id="394325" name="Rectangle 85"/>
          <p:cNvSpPr>
            <a:spLocks noChangeArrowheads="1"/>
          </p:cNvSpPr>
          <p:nvPr/>
        </p:nvSpPr>
        <p:spPr bwMode="auto">
          <a:xfrm>
            <a:off x="9448800" y="5105400"/>
            <a:ext cx="914400" cy="304800"/>
          </a:xfrm>
          <a:prstGeom prst="rect">
            <a:avLst/>
          </a:prstGeom>
          <a:solidFill>
            <a:schemeClr val="bg1"/>
          </a:solidFill>
          <a:ln w="12700" algn="ctr">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2</a:t>
            </a:r>
          </a:p>
        </p:txBody>
      </p:sp>
      <p:sp>
        <p:nvSpPr>
          <p:cNvPr id="394326" name="Rectangle 86"/>
          <p:cNvSpPr>
            <a:spLocks noChangeArrowheads="1"/>
          </p:cNvSpPr>
          <p:nvPr/>
        </p:nvSpPr>
        <p:spPr bwMode="auto">
          <a:xfrm>
            <a:off x="9448800" y="5410200"/>
            <a:ext cx="914400" cy="304800"/>
          </a:xfrm>
          <a:prstGeom prst="rect">
            <a:avLst/>
          </a:prstGeom>
          <a:solidFill>
            <a:schemeClr val="bg1"/>
          </a:solidFill>
          <a:ln w="12700" algn="ctr">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1</a:t>
            </a:r>
          </a:p>
        </p:txBody>
      </p:sp>
      <p:sp>
        <p:nvSpPr>
          <p:cNvPr id="394327" name="Rectangle 87"/>
          <p:cNvSpPr>
            <a:spLocks noChangeArrowheads="1"/>
          </p:cNvSpPr>
          <p:nvPr/>
        </p:nvSpPr>
        <p:spPr bwMode="auto">
          <a:xfrm>
            <a:off x="7924800" y="3581400"/>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7</a:t>
            </a:r>
          </a:p>
        </p:txBody>
      </p:sp>
      <p:sp>
        <p:nvSpPr>
          <p:cNvPr id="394328" name="Rectangle 88"/>
          <p:cNvSpPr>
            <a:spLocks noChangeArrowheads="1"/>
          </p:cNvSpPr>
          <p:nvPr/>
        </p:nvSpPr>
        <p:spPr bwMode="auto">
          <a:xfrm>
            <a:off x="7924800" y="3886200"/>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6</a:t>
            </a:r>
          </a:p>
        </p:txBody>
      </p:sp>
      <p:sp>
        <p:nvSpPr>
          <p:cNvPr id="394329" name="Rectangle 89"/>
          <p:cNvSpPr>
            <a:spLocks noChangeArrowheads="1"/>
          </p:cNvSpPr>
          <p:nvPr/>
        </p:nvSpPr>
        <p:spPr bwMode="auto">
          <a:xfrm>
            <a:off x="7924800" y="4191000"/>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5</a:t>
            </a:r>
          </a:p>
        </p:txBody>
      </p:sp>
      <p:sp>
        <p:nvSpPr>
          <p:cNvPr id="394330" name="Rectangle 90"/>
          <p:cNvSpPr>
            <a:spLocks noChangeArrowheads="1"/>
          </p:cNvSpPr>
          <p:nvPr/>
        </p:nvSpPr>
        <p:spPr bwMode="auto">
          <a:xfrm>
            <a:off x="7924800" y="4495800"/>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4</a:t>
            </a:r>
          </a:p>
        </p:txBody>
      </p:sp>
      <p:sp>
        <p:nvSpPr>
          <p:cNvPr id="394331" name="Rectangle 91"/>
          <p:cNvSpPr>
            <a:spLocks noChangeArrowheads="1"/>
          </p:cNvSpPr>
          <p:nvPr/>
        </p:nvSpPr>
        <p:spPr bwMode="auto">
          <a:xfrm>
            <a:off x="7924800" y="4800600"/>
            <a:ext cx="914400" cy="304800"/>
          </a:xfrm>
          <a:prstGeom prst="rect">
            <a:avLst/>
          </a:prstGeom>
          <a:solidFill>
            <a:srgbClr val="007BC6"/>
          </a:solidFill>
          <a:ln w="12700" algn="ctr">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3</a:t>
            </a:r>
          </a:p>
        </p:txBody>
      </p:sp>
      <p:sp>
        <p:nvSpPr>
          <p:cNvPr id="394332" name="Rectangle 92"/>
          <p:cNvSpPr>
            <a:spLocks noChangeArrowheads="1"/>
          </p:cNvSpPr>
          <p:nvPr/>
        </p:nvSpPr>
        <p:spPr bwMode="auto">
          <a:xfrm>
            <a:off x="7924800" y="5105400"/>
            <a:ext cx="914400" cy="304800"/>
          </a:xfrm>
          <a:prstGeom prst="rect">
            <a:avLst/>
          </a:prstGeom>
          <a:solidFill>
            <a:schemeClr val="bg1"/>
          </a:solidFill>
          <a:ln w="12700" algn="ctr">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2</a:t>
            </a:r>
          </a:p>
        </p:txBody>
      </p:sp>
      <p:sp>
        <p:nvSpPr>
          <p:cNvPr id="394333" name="Rectangle 93"/>
          <p:cNvSpPr>
            <a:spLocks noChangeArrowheads="1"/>
          </p:cNvSpPr>
          <p:nvPr/>
        </p:nvSpPr>
        <p:spPr bwMode="auto">
          <a:xfrm>
            <a:off x="7924800" y="5410200"/>
            <a:ext cx="914400" cy="304800"/>
          </a:xfrm>
          <a:prstGeom prst="rect">
            <a:avLst/>
          </a:prstGeom>
          <a:solidFill>
            <a:schemeClr val="bg1"/>
          </a:solidFill>
          <a:ln w="12700" algn="ctr">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1</a:t>
            </a:r>
          </a:p>
        </p:txBody>
      </p:sp>
      <p:sp>
        <p:nvSpPr>
          <p:cNvPr id="4118" name="Line 94"/>
          <p:cNvSpPr>
            <a:spLocks noChangeShapeType="1"/>
          </p:cNvSpPr>
          <p:nvPr/>
        </p:nvSpPr>
        <p:spPr bwMode="auto">
          <a:xfrm>
            <a:off x="8839201" y="4941888"/>
            <a:ext cx="612775" cy="0"/>
          </a:xfrm>
          <a:prstGeom prst="line">
            <a:avLst/>
          </a:prstGeom>
          <a:noFill/>
          <a:ln w="19050">
            <a:solidFill>
              <a:schemeClr val="tx1"/>
            </a:solidFill>
            <a:round/>
            <a:headEnd type="stealth" w="sm" len="med"/>
            <a:tailEnd type="stealth" w="sm" len="med"/>
          </a:ln>
        </p:spPr>
        <p:txBody>
          <a:bodyPr wrap="none" anchor="ctr"/>
          <a:lstStyle/>
          <a:p>
            <a:endParaRPr lang="en-US"/>
          </a:p>
        </p:txBody>
      </p:sp>
      <p:sp>
        <p:nvSpPr>
          <p:cNvPr id="2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lstStyle/>
          <a:p>
            <a:pPr eaLnBrk="1" hangingPunct="1"/>
            <a:r>
              <a:rPr lang="en-US" smtClean="0"/>
              <a:t>Backward Learning – Algorithm </a:t>
            </a:r>
          </a:p>
        </p:txBody>
      </p:sp>
      <p:sp>
        <p:nvSpPr>
          <p:cNvPr id="13316" name="Rectangle 5"/>
          <p:cNvSpPr>
            <a:spLocks noGrp="1" noChangeArrowheads="1"/>
          </p:cNvSpPr>
          <p:nvPr>
            <p:ph idx="1"/>
          </p:nvPr>
        </p:nvSpPr>
        <p:spPr/>
        <p:txBody>
          <a:bodyPr/>
          <a:lstStyle/>
          <a:p>
            <a:pPr marL="419100" indent="-419100">
              <a:buFontTx/>
              <a:buAutoNum type="arabicPeriod"/>
            </a:pPr>
            <a:endParaRPr lang="en-US" sz="2000" dirty="0"/>
          </a:p>
          <a:p>
            <a:pPr marL="419100" indent="-419100">
              <a:buFontTx/>
              <a:buAutoNum type="arabicPeriod"/>
            </a:pPr>
            <a:endParaRPr lang="en-US" sz="2000" dirty="0"/>
          </a:p>
          <a:p>
            <a:pPr marL="419100" indent="-419100">
              <a:buFontTx/>
              <a:buAutoNum type="arabicPeriod"/>
            </a:pPr>
            <a:endParaRPr lang="en-US" sz="2000" dirty="0"/>
          </a:p>
          <a:p>
            <a:pPr marL="419100" indent="-419100">
              <a:buFontTx/>
              <a:buAutoNum type="arabicPeriod"/>
            </a:pPr>
            <a:endParaRPr lang="en-US" sz="2000" dirty="0"/>
          </a:p>
          <a:p>
            <a:pPr marL="419100" indent="-419100">
              <a:buFontTx/>
              <a:buAutoNum type="arabicPeriod"/>
            </a:pPr>
            <a:endParaRPr lang="en-US" sz="2000" dirty="0"/>
          </a:p>
          <a:p>
            <a:pPr marL="419100" indent="-419100">
              <a:buFontTx/>
              <a:buAutoNum type="arabicPeriod"/>
            </a:pPr>
            <a:endParaRPr lang="en-US" sz="2000" dirty="0"/>
          </a:p>
          <a:p>
            <a:pPr marL="419100" indent="-419100">
              <a:buFontTx/>
              <a:buAutoNum type="arabicPeriod"/>
            </a:pPr>
            <a:endParaRPr lang="en-US" sz="2000" dirty="0"/>
          </a:p>
          <a:p>
            <a:pPr marL="419100" indent="-419100">
              <a:buFontTx/>
              <a:buAutoNum type="arabicPeriod"/>
            </a:pPr>
            <a:endParaRPr lang="en-US" sz="2000" dirty="0"/>
          </a:p>
          <a:p>
            <a:pPr marL="419100" indent="-419100">
              <a:buFontTx/>
              <a:buAutoNum type="arabicPeriod"/>
            </a:pPr>
            <a:endParaRPr lang="en-US" sz="2000" dirty="0"/>
          </a:p>
          <a:p>
            <a:pPr marL="419100" indent="-419100">
              <a:buFontTx/>
              <a:buAutoNum type="arabicPeriod"/>
            </a:pPr>
            <a:r>
              <a:rPr lang="en-US" sz="2000" dirty="0"/>
              <a:t>Learn address/port mapping from incoming packets</a:t>
            </a:r>
          </a:p>
          <a:p>
            <a:pPr marL="838200" lvl="1" indent="-381000"/>
            <a:r>
              <a:rPr lang="en-US" dirty="0"/>
              <a:t>Remove expired entries (aging)</a:t>
            </a:r>
          </a:p>
          <a:p>
            <a:pPr marL="419100" indent="-419100">
              <a:buFontTx/>
              <a:buAutoNum type="arabicPeriod"/>
            </a:pPr>
            <a:r>
              <a:rPr lang="en-US" sz="2000" dirty="0"/>
              <a:t>Forward based on knowledge about destination address</a:t>
            </a:r>
          </a:p>
          <a:p>
            <a:pPr marL="838200" lvl="1" indent="-381000">
              <a:buFontTx/>
              <a:buAutoNum type="arabicPeriod"/>
            </a:pPr>
            <a:r>
              <a:rPr lang="en-US" dirty="0"/>
              <a:t>Destination address is known		Forward on correct port</a:t>
            </a:r>
          </a:p>
          <a:p>
            <a:pPr marL="838200" lvl="1" indent="-381000">
              <a:buFontTx/>
              <a:buAutoNum type="arabicPeriod"/>
            </a:pPr>
            <a:r>
              <a:rPr lang="en-US" dirty="0"/>
              <a:t>Destination address is unknown		Forward on all ports</a:t>
            </a:r>
          </a:p>
          <a:p>
            <a:pPr marL="1257300" lvl="2" indent="-342900">
              <a:buFont typeface="Wingdings" pitchFamily="2" charset="2"/>
              <a:buChar char="Ø"/>
            </a:pPr>
            <a:r>
              <a:rPr lang="en-US" sz="1600" dirty="0"/>
              <a:t>Only correct receiver will process frame, others will drop it</a:t>
            </a:r>
          </a:p>
        </p:txBody>
      </p:sp>
      <p:grpSp>
        <p:nvGrpSpPr>
          <p:cNvPr id="13317" name="Group 28"/>
          <p:cNvGrpSpPr>
            <a:grpSpLocks/>
          </p:cNvGrpSpPr>
          <p:nvPr/>
        </p:nvGrpSpPr>
        <p:grpSpPr bwMode="auto">
          <a:xfrm>
            <a:off x="6168008" y="948022"/>
            <a:ext cx="5540375" cy="3055937"/>
            <a:chOff x="1383" y="1797"/>
            <a:chExt cx="3791" cy="2091"/>
          </a:xfrm>
        </p:grpSpPr>
        <p:sp>
          <p:nvSpPr>
            <p:cNvPr id="1456134" name="Text Box 6"/>
            <p:cNvSpPr txBox="1">
              <a:spLocks noChangeArrowheads="1"/>
            </p:cNvSpPr>
            <p:nvPr/>
          </p:nvSpPr>
          <p:spPr bwMode="auto">
            <a:xfrm>
              <a:off x="2119" y="1797"/>
              <a:ext cx="1599" cy="217"/>
            </a:xfrm>
            <a:prstGeom prst="rect">
              <a:avLst/>
            </a:prstGeom>
            <a:solidFill>
              <a:srgbClr val="66CCFF"/>
            </a:solidFill>
            <a:ln w="12700">
              <a:solidFill>
                <a:schemeClr val="tx1"/>
              </a:solidFill>
              <a:miter lim="800000"/>
              <a:headEnd type="none" w="sm" len="sm"/>
              <a:tailEnd type="none" w="sm" len="sm"/>
            </a:ln>
            <a:effectLst>
              <a:outerShdw dist="35921" dir="2700000" algn="ctr" rotWithShape="0">
                <a:schemeClr val="accent2"/>
              </a:outerShdw>
            </a:effectLst>
          </p:spPr>
          <p:txBody>
            <a:bodyPr>
              <a:spAutoFit/>
            </a:bodyPr>
            <a:lstStyle/>
            <a:p>
              <a:pPr algn="l" eaLnBrk="0" hangingPunct="0">
                <a:defRPr/>
              </a:pPr>
              <a:r>
                <a:rPr lang="de-DE" sz="1400">
                  <a:latin typeface="Arial" charset="0"/>
                </a:rPr>
                <a:t>Receive MAC frame</a:t>
              </a:r>
            </a:p>
          </p:txBody>
        </p:sp>
        <p:sp>
          <p:nvSpPr>
            <p:cNvPr id="1456135" name="Text Box 7"/>
            <p:cNvSpPr txBox="1">
              <a:spLocks noChangeArrowheads="1"/>
            </p:cNvSpPr>
            <p:nvPr/>
          </p:nvSpPr>
          <p:spPr bwMode="auto">
            <a:xfrm>
              <a:off x="2119" y="2229"/>
              <a:ext cx="1599" cy="216"/>
            </a:xfrm>
            <a:prstGeom prst="rect">
              <a:avLst/>
            </a:prstGeom>
            <a:solidFill>
              <a:srgbClr val="66CCFF"/>
            </a:solidFill>
            <a:ln w="12700">
              <a:solidFill>
                <a:schemeClr val="tx1"/>
              </a:solidFill>
              <a:miter lim="800000"/>
              <a:headEnd type="none" w="sm" len="sm"/>
              <a:tailEnd type="none" w="sm" len="sm"/>
            </a:ln>
            <a:effectLst>
              <a:outerShdw dist="35921" dir="2700000" algn="ctr" rotWithShape="0">
                <a:schemeClr val="accent2"/>
              </a:outerShdw>
            </a:effectLst>
          </p:spPr>
          <p:txBody>
            <a:bodyPr>
              <a:spAutoFit/>
            </a:bodyPr>
            <a:lstStyle/>
            <a:p>
              <a:pPr algn="l" eaLnBrk="0" hangingPunct="0">
                <a:defRPr/>
              </a:pPr>
              <a:r>
                <a:rPr lang="de-DE" sz="1400">
                  <a:latin typeface="Arial" charset="0"/>
                </a:rPr>
                <a:t>Source address known?</a:t>
              </a:r>
            </a:p>
          </p:txBody>
        </p:sp>
        <p:sp>
          <p:nvSpPr>
            <p:cNvPr id="1456136" name="Text Box 8"/>
            <p:cNvSpPr txBox="1">
              <a:spLocks noChangeArrowheads="1"/>
            </p:cNvSpPr>
            <p:nvPr/>
          </p:nvSpPr>
          <p:spPr bwMode="auto">
            <a:xfrm>
              <a:off x="4042" y="2173"/>
              <a:ext cx="1132" cy="363"/>
            </a:xfrm>
            <a:prstGeom prst="rect">
              <a:avLst/>
            </a:prstGeom>
            <a:solidFill>
              <a:srgbClr val="66CCFF"/>
            </a:solidFill>
            <a:ln w="12700">
              <a:solidFill>
                <a:schemeClr val="tx1"/>
              </a:solidFill>
              <a:miter lim="800000"/>
              <a:headEnd type="none" w="sm" len="sm"/>
              <a:tailEnd type="none" w="sm" len="sm"/>
            </a:ln>
            <a:effectLst>
              <a:outerShdw dist="35921" dir="2700000" algn="ctr" rotWithShape="0">
                <a:schemeClr val="accent2"/>
              </a:outerShdw>
            </a:effectLst>
          </p:spPr>
          <p:txBody>
            <a:bodyPr wrap="none">
              <a:spAutoFit/>
            </a:bodyPr>
            <a:lstStyle/>
            <a:p>
              <a:pPr eaLnBrk="0" hangingPunct="0">
                <a:defRPr/>
              </a:pPr>
              <a:r>
                <a:rPr lang="de-DE" sz="1400" dirty="0">
                  <a:latin typeface="Arial" charset="0"/>
                </a:rPr>
                <a:t>Store </a:t>
              </a:r>
              <a:r>
                <a:rPr lang="de-DE" sz="1400" dirty="0" err="1">
                  <a:latin typeface="Arial" charset="0"/>
                </a:rPr>
                <a:t>source</a:t>
              </a:r>
              <a:r>
                <a:rPr lang="de-DE" sz="1400" dirty="0">
                  <a:latin typeface="Arial" charset="0"/>
                </a:rPr>
                <a:t> </a:t>
              </a:r>
              <a:r>
                <a:rPr lang="de-DE" sz="1400" dirty="0" err="1">
                  <a:latin typeface="Arial" charset="0"/>
                </a:rPr>
                <a:t>addr</a:t>
              </a:r>
              <a:r>
                <a:rPr lang="de-DE" sz="1400" dirty="0">
                  <a:latin typeface="Arial" charset="0"/>
                </a:rPr>
                <a:t>.</a:t>
              </a:r>
              <a:br>
                <a:rPr lang="de-DE" sz="1400" dirty="0">
                  <a:latin typeface="Arial" charset="0"/>
                </a:rPr>
              </a:br>
              <a:r>
                <a:rPr lang="de-DE" sz="1400" dirty="0" err="1">
                  <a:latin typeface="Arial" charset="0"/>
                </a:rPr>
                <a:t>and</a:t>
              </a:r>
              <a:r>
                <a:rPr lang="de-DE" sz="1400" dirty="0">
                  <a:latin typeface="Arial" charset="0"/>
                </a:rPr>
                <a:t> </a:t>
              </a:r>
              <a:r>
                <a:rPr lang="de-DE" sz="1400" dirty="0" err="1">
                  <a:latin typeface="Arial" charset="0"/>
                </a:rPr>
                <a:t>port</a:t>
              </a:r>
              <a:endParaRPr lang="de-DE" sz="1400" dirty="0">
                <a:latin typeface="Arial" charset="0"/>
              </a:endParaRPr>
            </a:p>
          </p:txBody>
        </p:sp>
        <p:sp>
          <p:nvSpPr>
            <p:cNvPr id="1456137" name="Text Box 9"/>
            <p:cNvSpPr txBox="1">
              <a:spLocks noChangeArrowheads="1"/>
            </p:cNvSpPr>
            <p:nvPr/>
          </p:nvSpPr>
          <p:spPr bwMode="auto">
            <a:xfrm>
              <a:off x="2119" y="2662"/>
              <a:ext cx="1598" cy="217"/>
            </a:xfrm>
            <a:prstGeom prst="rect">
              <a:avLst/>
            </a:prstGeom>
            <a:solidFill>
              <a:srgbClr val="66CCFF"/>
            </a:solidFill>
            <a:ln w="12700">
              <a:solidFill>
                <a:schemeClr val="tx1"/>
              </a:solidFill>
              <a:miter lim="800000"/>
              <a:headEnd type="none" w="sm" len="sm"/>
              <a:tailEnd type="none" w="sm" len="sm"/>
            </a:ln>
            <a:effectLst>
              <a:outerShdw dist="35921" dir="2700000" algn="ctr" rotWithShape="0">
                <a:schemeClr val="accent2"/>
              </a:outerShdw>
            </a:effectLst>
          </p:spPr>
          <p:txBody>
            <a:bodyPr>
              <a:spAutoFit/>
            </a:bodyPr>
            <a:lstStyle/>
            <a:p>
              <a:pPr algn="l" eaLnBrk="0" hangingPunct="0">
                <a:defRPr/>
              </a:pPr>
              <a:r>
                <a:rPr lang="de-DE" sz="1400">
                  <a:latin typeface="Arial" charset="0"/>
                </a:rPr>
                <a:t>Update time-stamp</a:t>
              </a:r>
            </a:p>
          </p:txBody>
        </p:sp>
        <p:sp>
          <p:nvSpPr>
            <p:cNvPr id="1456138" name="Text Box 10"/>
            <p:cNvSpPr txBox="1">
              <a:spLocks noChangeArrowheads="1"/>
            </p:cNvSpPr>
            <p:nvPr/>
          </p:nvSpPr>
          <p:spPr bwMode="auto">
            <a:xfrm>
              <a:off x="2119" y="3095"/>
              <a:ext cx="1598" cy="217"/>
            </a:xfrm>
            <a:prstGeom prst="rect">
              <a:avLst/>
            </a:prstGeom>
            <a:solidFill>
              <a:srgbClr val="66CCFF"/>
            </a:solidFill>
            <a:ln w="12700">
              <a:solidFill>
                <a:schemeClr val="tx1"/>
              </a:solidFill>
              <a:miter lim="800000"/>
              <a:headEnd type="none" w="sm" len="sm"/>
              <a:tailEnd type="none" w="sm" len="sm"/>
            </a:ln>
            <a:effectLst>
              <a:outerShdw dist="35921" dir="2700000" algn="ctr" rotWithShape="0">
                <a:schemeClr val="accent2"/>
              </a:outerShdw>
            </a:effectLst>
          </p:spPr>
          <p:txBody>
            <a:bodyPr>
              <a:spAutoFit/>
            </a:bodyPr>
            <a:lstStyle/>
            <a:p>
              <a:pPr algn="l" eaLnBrk="0" hangingPunct="0">
                <a:defRPr/>
              </a:pPr>
              <a:r>
                <a:rPr lang="de-DE" sz="1400">
                  <a:latin typeface="Arial" charset="0"/>
                </a:rPr>
                <a:t>Destination addr. known?</a:t>
              </a:r>
            </a:p>
          </p:txBody>
        </p:sp>
        <p:sp>
          <p:nvSpPr>
            <p:cNvPr id="1456139" name="Text Box 11"/>
            <p:cNvSpPr txBox="1">
              <a:spLocks noChangeArrowheads="1"/>
            </p:cNvSpPr>
            <p:nvPr/>
          </p:nvSpPr>
          <p:spPr bwMode="auto">
            <a:xfrm>
              <a:off x="3016" y="3525"/>
              <a:ext cx="1296" cy="363"/>
            </a:xfrm>
            <a:prstGeom prst="rect">
              <a:avLst/>
            </a:prstGeom>
            <a:solidFill>
              <a:srgbClr val="66CCFF"/>
            </a:solidFill>
            <a:ln w="12700">
              <a:solidFill>
                <a:schemeClr val="tx1"/>
              </a:solidFill>
              <a:miter lim="800000"/>
              <a:headEnd type="none" w="sm" len="sm"/>
              <a:tailEnd type="none" w="sm" len="sm"/>
            </a:ln>
            <a:effectLst>
              <a:outerShdw dist="35921" dir="2700000" algn="ctr" rotWithShape="0">
                <a:schemeClr val="accent2"/>
              </a:outerShdw>
            </a:effectLst>
          </p:spPr>
          <p:txBody>
            <a:bodyPr>
              <a:spAutoFit/>
            </a:bodyPr>
            <a:lstStyle/>
            <a:p>
              <a:pPr eaLnBrk="0" hangingPunct="0">
                <a:defRPr/>
              </a:pPr>
              <a:r>
                <a:rPr lang="de-DE" sz="1400">
                  <a:latin typeface="Arial" charset="0"/>
                </a:rPr>
                <a:t>Forward on all</a:t>
              </a:r>
            </a:p>
            <a:p>
              <a:pPr eaLnBrk="0" hangingPunct="0">
                <a:defRPr/>
              </a:pPr>
              <a:r>
                <a:rPr lang="de-DE" sz="1400">
                  <a:latin typeface="Arial" charset="0"/>
                </a:rPr>
                <a:t>ports</a:t>
              </a:r>
            </a:p>
          </p:txBody>
        </p:sp>
        <p:sp>
          <p:nvSpPr>
            <p:cNvPr id="1456140" name="Text Box 12"/>
            <p:cNvSpPr txBox="1">
              <a:spLocks noChangeArrowheads="1"/>
            </p:cNvSpPr>
            <p:nvPr/>
          </p:nvSpPr>
          <p:spPr bwMode="auto">
            <a:xfrm>
              <a:off x="1575" y="3525"/>
              <a:ext cx="1248" cy="363"/>
            </a:xfrm>
            <a:prstGeom prst="rect">
              <a:avLst/>
            </a:prstGeom>
            <a:solidFill>
              <a:srgbClr val="66CCFF"/>
            </a:solidFill>
            <a:ln w="12700">
              <a:solidFill>
                <a:schemeClr val="tx1"/>
              </a:solidFill>
              <a:miter lim="800000"/>
              <a:headEnd type="none" w="sm" len="sm"/>
              <a:tailEnd type="none" w="sm" len="sm"/>
            </a:ln>
            <a:effectLst>
              <a:outerShdw dist="35921" dir="2700000" algn="ctr" rotWithShape="0">
                <a:schemeClr val="accent2"/>
              </a:outerShdw>
            </a:effectLst>
          </p:spPr>
          <p:txBody>
            <a:bodyPr>
              <a:spAutoFit/>
            </a:bodyPr>
            <a:lstStyle/>
            <a:p>
              <a:pPr eaLnBrk="0" hangingPunct="0">
                <a:defRPr/>
              </a:pPr>
              <a:r>
                <a:rPr lang="de-DE" sz="1400">
                  <a:latin typeface="Arial" charset="0"/>
                </a:rPr>
                <a:t>Forward on correct</a:t>
              </a:r>
              <a:br>
                <a:rPr lang="de-DE" sz="1400">
                  <a:latin typeface="Arial" charset="0"/>
                </a:rPr>
              </a:br>
              <a:r>
                <a:rPr lang="de-DE" sz="1400">
                  <a:latin typeface="Arial" charset="0"/>
                </a:rPr>
                <a:t>port</a:t>
              </a:r>
            </a:p>
          </p:txBody>
        </p:sp>
        <p:sp>
          <p:nvSpPr>
            <p:cNvPr id="13327" name="Line 14"/>
            <p:cNvSpPr>
              <a:spLocks noChangeShapeType="1"/>
            </p:cNvSpPr>
            <p:nvPr/>
          </p:nvSpPr>
          <p:spPr bwMode="auto">
            <a:xfrm>
              <a:off x="2919" y="2036"/>
              <a:ext cx="0" cy="193"/>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13328" name="Line 15"/>
            <p:cNvSpPr>
              <a:spLocks noChangeShapeType="1"/>
            </p:cNvSpPr>
            <p:nvPr/>
          </p:nvSpPr>
          <p:spPr bwMode="auto">
            <a:xfrm rot="16200000" flipH="1">
              <a:off x="3863" y="2194"/>
              <a:ext cx="0" cy="290"/>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13329" name="Line 16"/>
            <p:cNvSpPr>
              <a:spLocks noChangeShapeType="1"/>
            </p:cNvSpPr>
            <p:nvPr/>
          </p:nvSpPr>
          <p:spPr bwMode="auto">
            <a:xfrm flipH="1">
              <a:off x="4599" y="2536"/>
              <a:ext cx="10" cy="701"/>
            </a:xfrm>
            <a:prstGeom prst="line">
              <a:avLst/>
            </a:prstGeom>
            <a:noFill/>
            <a:ln w="19050">
              <a:solidFill>
                <a:schemeClr val="tx1"/>
              </a:solidFill>
              <a:round/>
              <a:headEnd type="none" w="sm" len="sm"/>
              <a:tailEnd/>
            </a:ln>
          </p:spPr>
          <p:txBody>
            <a:bodyPr wrap="none" anchor="ctr"/>
            <a:lstStyle/>
            <a:p>
              <a:endParaRPr lang="en-US"/>
            </a:p>
          </p:txBody>
        </p:sp>
        <p:sp>
          <p:nvSpPr>
            <p:cNvPr id="13330" name="Line 17"/>
            <p:cNvSpPr>
              <a:spLocks noChangeShapeType="1"/>
            </p:cNvSpPr>
            <p:nvPr/>
          </p:nvSpPr>
          <p:spPr bwMode="auto">
            <a:xfrm rot="5400000" flipH="1">
              <a:off x="4159" y="2796"/>
              <a:ext cx="0" cy="881"/>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13331" name="Line 18"/>
            <p:cNvSpPr>
              <a:spLocks noChangeShapeType="1"/>
            </p:cNvSpPr>
            <p:nvPr/>
          </p:nvSpPr>
          <p:spPr bwMode="auto">
            <a:xfrm>
              <a:off x="2913" y="2469"/>
              <a:ext cx="0" cy="193"/>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13332" name="Line 19"/>
            <p:cNvSpPr>
              <a:spLocks noChangeShapeType="1"/>
            </p:cNvSpPr>
            <p:nvPr/>
          </p:nvSpPr>
          <p:spPr bwMode="auto">
            <a:xfrm>
              <a:off x="2919" y="2901"/>
              <a:ext cx="0" cy="193"/>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13333" name="Text Box 20"/>
            <p:cNvSpPr txBox="1">
              <a:spLocks noChangeArrowheads="1"/>
            </p:cNvSpPr>
            <p:nvPr/>
          </p:nvSpPr>
          <p:spPr bwMode="auto">
            <a:xfrm>
              <a:off x="1739" y="3346"/>
              <a:ext cx="288" cy="188"/>
            </a:xfrm>
            <a:prstGeom prst="rect">
              <a:avLst/>
            </a:prstGeom>
            <a:noFill/>
            <a:ln w="12700">
              <a:noFill/>
              <a:miter lim="800000"/>
              <a:headEnd type="none" w="sm" len="sm"/>
              <a:tailEnd type="none" w="sm" len="sm"/>
            </a:ln>
          </p:spPr>
          <p:txBody>
            <a:bodyPr wrap="none">
              <a:spAutoFit/>
            </a:bodyPr>
            <a:lstStyle/>
            <a:p>
              <a:pPr algn="l" eaLnBrk="0" hangingPunct="0"/>
              <a:r>
                <a:rPr lang="de-DE" sz="1200">
                  <a:latin typeface="Arial" pitchFamily="34" charset="0"/>
                </a:rPr>
                <a:t>yes</a:t>
              </a:r>
            </a:p>
          </p:txBody>
        </p:sp>
        <p:sp>
          <p:nvSpPr>
            <p:cNvPr id="13334" name="Text Box 21"/>
            <p:cNvSpPr txBox="1">
              <a:spLocks noChangeArrowheads="1"/>
            </p:cNvSpPr>
            <p:nvPr/>
          </p:nvSpPr>
          <p:spPr bwMode="auto">
            <a:xfrm>
              <a:off x="2919" y="2483"/>
              <a:ext cx="290" cy="190"/>
            </a:xfrm>
            <a:prstGeom prst="rect">
              <a:avLst/>
            </a:prstGeom>
            <a:noFill/>
            <a:ln w="12700">
              <a:noFill/>
              <a:miter lim="800000"/>
              <a:headEnd type="none" w="sm" len="sm"/>
              <a:tailEnd type="none" w="sm" len="sm"/>
            </a:ln>
          </p:spPr>
          <p:txBody>
            <a:bodyPr wrap="none">
              <a:spAutoFit/>
            </a:bodyPr>
            <a:lstStyle/>
            <a:p>
              <a:pPr algn="l" eaLnBrk="0" hangingPunct="0"/>
              <a:r>
                <a:rPr lang="de-DE" sz="1200">
                  <a:latin typeface="Arial" pitchFamily="34" charset="0"/>
                </a:rPr>
                <a:t>yes</a:t>
              </a:r>
            </a:p>
          </p:txBody>
        </p:sp>
        <p:cxnSp>
          <p:nvCxnSpPr>
            <p:cNvPr id="13335" name="AutoShape 22"/>
            <p:cNvCxnSpPr>
              <a:cxnSpLocks noChangeShapeType="1"/>
              <a:stCxn id="1456138" idx="2"/>
              <a:endCxn id="1456140" idx="0"/>
            </p:cNvCxnSpPr>
            <p:nvPr/>
          </p:nvCxnSpPr>
          <p:spPr bwMode="auto">
            <a:xfrm rot="5400000">
              <a:off x="2453" y="3060"/>
              <a:ext cx="211" cy="720"/>
            </a:xfrm>
            <a:prstGeom prst="bentConnector3">
              <a:avLst>
                <a:gd name="adj1" fmla="val 49764"/>
              </a:avLst>
            </a:prstGeom>
            <a:noFill/>
            <a:ln w="12700">
              <a:solidFill>
                <a:schemeClr val="tx1"/>
              </a:solidFill>
              <a:miter lim="800000"/>
              <a:headEnd type="none" w="sm" len="sm"/>
              <a:tailEnd type="triangle" w="med" len="med"/>
            </a:ln>
          </p:spPr>
        </p:cxnSp>
        <p:cxnSp>
          <p:nvCxnSpPr>
            <p:cNvPr id="13336" name="AutoShape 23"/>
            <p:cNvCxnSpPr>
              <a:cxnSpLocks noChangeShapeType="1"/>
              <a:stCxn id="1456138" idx="2"/>
              <a:endCxn id="1456139" idx="0"/>
            </p:cNvCxnSpPr>
            <p:nvPr/>
          </p:nvCxnSpPr>
          <p:spPr bwMode="auto">
            <a:xfrm rot="16200000" flipH="1">
              <a:off x="3185" y="3048"/>
              <a:ext cx="211" cy="744"/>
            </a:xfrm>
            <a:prstGeom prst="bentConnector3">
              <a:avLst>
                <a:gd name="adj1" fmla="val 49764"/>
              </a:avLst>
            </a:prstGeom>
            <a:noFill/>
            <a:ln w="12700">
              <a:solidFill>
                <a:schemeClr val="tx1"/>
              </a:solidFill>
              <a:miter lim="800000"/>
              <a:headEnd type="none" w="sm" len="sm"/>
              <a:tailEnd type="triangle" w="med" len="med"/>
            </a:ln>
          </p:spPr>
        </p:cxnSp>
        <p:sp>
          <p:nvSpPr>
            <p:cNvPr id="13337" name="Text Box 24"/>
            <p:cNvSpPr txBox="1">
              <a:spLocks noChangeArrowheads="1"/>
            </p:cNvSpPr>
            <p:nvPr/>
          </p:nvSpPr>
          <p:spPr bwMode="auto">
            <a:xfrm>
              <a:off x="3771" y="2151"/>
              <a:ext cx="241" cy="188"/>
            </a:xfrm>
            <a:prstGeom prst="rect">
              <a:avLst/>
            </a:prstGeom>
            <a:noFill/>
            <a:ln w="12700">
              <a:noFill/>
              <a:miter lim="800000"/>
              <a:headEnd type="none" w="sm" len="sm"/>
              <a:tailEnd type="none" w="sm" len="sm"/>
            </a:ln>
          </p:spPr>
          <p:txBody>
            <a:bodyPr wrap="none">
              <a:spAutoFit/>
            </a:bodyPr>
            <a:lstStyle/>
            <a:p>
              <a:pPr algn="l" eaLnBrk="0" hangingPunct="0"/>
              <a:r>
                <a:rPr lang="de-DE" sz="1200" dirty="0" err="1">
                  <a:latin typeface="Arial" pitchFamily="34" charset="0"/>
                </a:rPr>
                <a:t>no</a:t>
              </a:r>
              <a:endParaRPr lang="de-DE" sz="1200" dirty="0">
                <a:latin typeface="Arial" pitchFamily="34" charset="0"/>
              </a:endParaRPr>
            </a:p>
          </p:txBody>
        </p:sp>
        <p:sp>
          <p:nvSpPr>
            <p:cNvPr id="13338" name="Text Box 25"/>
            <p:cNvSpPr txBox="1">
              <a:spLocks noChangeArrowheads="1"/>
            </p:cNvSpPr>
            <p:nvPr/>
          </p:nvSpPr>
          <p:spPr bwMode="auto">
            <a:xfrm>
              <a:off x="3830" y="3346"/>
              <a:ext cx="242" cy="188"/>
            </a:xfrm>
            <a:prstGeom prst="rect">
              <a:avLst/>
            </a:prstGeom>
            <a:noFill/>
            <a:ln w="12700">
              <a:noFill/>
              <a:miter lim="800000"/>
              <a:headEnd type="none" w="sm" len="sm"/>
              <a:tailEnd type="none" w="sm" len="sm"/>
            </a:ln>
          </p:spPr>
          <p:txBody>
            <a:bodyPr wrap="none">
              <a:spAutoFit/>
            </a:bodyPr>
            <a:lstStyle/>
            <a:p>
              <a:pPr algn="l" eaLnBrk="0" hangingPunct="0"/>
              <a:r>
                <a:rPr lang="de-DE" sz="1200">
                  <a:latin typeface="Arial" pitchFamily="34" charset="0"/>
                </a:rPr>
                <a:t>no</a:t>
              </a:r>
            </a:p>
          </p:txBody>
        </p:sp>
        <p:sp>
          <p:nvSpPr>
            <p:cNvPr id="13339" name="Text Box 26"/>
            <p:cNvSpPr txBox="1">
              <a:spLocks noChangeArrowheads="1"/>
            </p:cNvSpPr>
            <p:nvPr/>
          </p:nvSpPr>
          <p:spPr bwMode="auto">
            <a:xfrm>
              <a:off x="1383" y="2291"/>
              <a:ext cx="437" cy="209"/>
            </a:xfrm>
            <a:prstGeom prst="rect">
              <a:avLst/>
            </a:prstGeom>
            <a:noFill/>
            <a:ln w="12700">
              <a:noFill/>
              <a:miter lim="800000"/>
              <a:headEnd type="none" w="sm" len="sm"/>
              <a:tailEnd type="none" w="sm" len="sm"/>
            </a:ln>
          </p:spPr>
          <p:txBody>
            <a:bodyPr wrap="none">
              <a:spAutoFit/>
            </a:bodyPr>
            <a:lstStyle/>
            <a:p>
              <a:pPr algn="l" eaLnBrk="0" hangingPunct="0"/>
              <a:r>
                <a:rPr lang="de-DE" sz="1400">
                  <a:latin typeface="Arial" pitchFamily="34" charset="0"/>
                </a:rPr>
                <a:t>Aging</a:t>
              </a:r>
              <a:endParaRPr lang="de-DE" sz="1400" i="1">
                <a:latin typeface="Arial" pitchFamily="34" charset="0"/>
              </a:endParaRPr>
            </a:p>
          </p:txBody>
        </p:sp>
        <p:cxnSp>
          <p:nvCxnSpPr>
            <p:cNvPr id="13340" name="AutoShape 27"/>
            <p:cNvCxnSpPr>
              <a:cxnSpLocks noChangeShapeType="1"/>
              <a:stCxn id="1456137" idx="1"/>
              <a:endCxn id="13339" idx="2"/>
            </p:cNvCxnSpPr>
            <p:nvPr/>
          </p:nvCxnSpPr>
          <p:spPr bwMode="auto">
            <a:xfrm rot="10800000">
              <a:off x="1604" y="2483"/>
              <a:ext cx="516" cy="289"/>
            </a:xfrm>
            <a:prstGeom prst="curvedConnector2">
              <a:avLst/>
            </a:prstGeom>
            <a:noFill/>
            <a:ln w="12700">
              <a:solidFill>
                <a:schemeClr val="tx1"/>
              </a:solidFill>
              <a:round/>
              <a:headEnd type="triangle" w="med" len="med"/>
              <a:tailEnd type="none" w="sm" len="sm"/>
            </a:ln>
          </p:spPr>
        </p:cxnSp>
      </p:grpSp>
      <p:sp>
        <p:nvSpPr>
          <p:cNvPr id="13318" name="Line 29"/>
          <p:cNvSpPr>
            <a:spLocks noChangeShapeType="1"/>
          </p:cNvSpPr>
          <p:nvPr/>
        </p:nvSpPr>
        <p:spPr bwMode="auto">
          <a:xfrm>
            <a:off x="4871864" y="5517232"/>
            <a:ext cx="360362" cy="0"/>
          </a:xfrm>
          <a:prstGeom prst="line">
            <a:avLst/>
          </a:prstGeom>
          <a:noFill/>
          <a:ln w="25400">
            <a:solidFill>
              <a:schemeClr val="tx1"/>
            </a:solidFill>
            <a:round/>
            <a:headEnd/>
            <a:tailEnd type="triangle" w="lg" len="lg"/>
          </a:ln>
        </p:spPr>
        <p:txBody>
          <a:bodyPr wrap="none" anchor="ctr">
            <a:spAutoFit/>
          </a:bodyPr>
          <a:lstStyle/>
          <a:p>
            <a:endParaRPr lang="en-US"/>
          </a:p>
        </p:txBody>
      </p:sp>
      <p:sp>
        <p:nvSpPr>
          <p:cNvPr id="13319" name="Line 30"/>
          <p:cNvSpPr>
            <a:spLocks noChangeShapeType="1"/>
          </p:cNvSpPr>
          <p:nvPr/>
        </p:nvSpPr>
        <p:spPr bwMode="auto">
          <a:xfrm>
            <a:off x="4871864" y="5877594"/>
            <a:ext cx="360362" cy="0"/>
          </a:xfrm>
          <a:prstGeom prst="line">
            <a:avLst/>
          </a:prstGeom>
          <a:noFill/>
          <a:ln w="25400">
            <a:solidFill>
              <a:schemeClr val="tx1"/>
            </a:solidFill>
            <a:round/>
            <a:headEnd/>
            <a:tailEnd type="triangle" w="lg" len="lg"/>
          </a:ln>
        </p:spPr>
        <p:txBody>
          <a:bodyPr wrap="none" anchor="ctr">
            <a:spAutoFit/>
          </a:bodyPr>
          <a:lstStyle/>
          <a:p>
            <a:endParaRPr lang="en-US"/>
          </a:p>
        </p:txBody>
      </p:sp>
      <p:sp>
        <p:nvSpPr>
          <p:cNvPr id="29"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Flooding by Bridges – Problems </a:t>
            </a:r>
          </a:p>
        </p:txBody>
      </p:sp>
      <p:sp>
        <p:nvSpPr>
          <p:cNvPr id="14340" name="Rectangle 3"/>
          <p:cNvSpPr>
            <a:spLocks noGrp="1" noChangeArrowheads="1"/>
          </p:cNvSpPr>
          <p:nvPr>
            <p:ph idx="1"/>
          </p:nvPr>
        </p:nvSpPr>
        <p:spPr/>
        <p:txBody>
          <a:bodyPr/>
          <a:lstStyle/>
          <a:p>
            <a:pPr eaLnBrk="1" hangingPunct="1">
              <a:lnSpc>
                <a:spcPct val="90000"/>
              </a:lnSpc>
            </a:pPr>
            <a:r>
              <a:rPr lang="en-US" sz="2000" dirty="0"/>
              <a:t>Backward learning by flooding is simple, but problematic</a:t>
            </a:r>
          </a:p>
          <a:p>
            <a:pPr eaLnBrk="1" hangingPunct="1">
              <a:lnSpc>
                <a:spcPct val="90000"/>
              </a:lnSpc>
              <a:buFont typeface="Wingdings" pitchFamily="2" charset="2"/>
              <a:buChar char="Ø"/>
            </a:pPr>
            <a:r>
              <a:rPr lang="en-US" sz="2000" dirty="0"/>
              <a:t>Example: Topology with second switch/bridge for reliability</a:t>
            </a:r>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r>
              <a:rPr lang="en-US" sz="2000" dirty="0"/>
              <a:t>And so on… How to avoid packet loops?</a:t>
            </a:r>
          </a:p>
          <a:p>
            <a:pPr eaLnBrk="1" hangingPunct="1">
              <a:lnSpc>
                <a:spcPct val="90000"/>
              </a:lnSpc>
            </a:pPr>
            <a:r>
              <a:rPr lang="en-US" sz="2000" dirty="0"/>
              <a:t>Create a logical tree on top of physical mesh</a:t>
            </a:r>
          </a:p>
          <a:p>
            <a:pPr lvl="1" eaLnBrk="1" hangingPunct="1">
              <a:lnSpc>
                <a:spcPct val="90000"/>
              </a:lnSpc>
            </a:pPr>
            <a:r>
              <a:rPr lang="en-US" dirty="0"/>
              <a:t>Order bridges by built-in ID, exchange IDs between bridges, only forward packets on port towards lowest bridge </a:t>
            </a:r>
            <a:r>
              <a:rPr lang="en-US" dirty="0" smtClean="0"/>
              <a:t>ID</a:t>
            </a:r>
          </a:p>
          <a:p>
            <a:pPr lvl="1" eaLnBrk="1" hangingPunct="1">
              <a:lnSpc>
                <a:spcPct val="90000"/>
              </a:lnSpc>
            </a:pPr>
            <a:endParaRPr lang="en-US" dirty="0"/>
          </a:p>
          <a:p>
            <a:pPr lvl="1" eaLnBrk="1" hangingPunct="1">
              <a:lnSpc>
                <a:spcPct val="90000"/>
              </a:lnSpc>
              <a:buFont typeface="Wingdings" pitchFamily="2" charset="2"/>
              <a:buChar char="Ø"/>
            </a:pPr>
            <a:r>
              <a:rPr lang="en-US" i="1" dirty="0"/>
              <a:t>Spanning Tree Protocol</a:t>
            </a:r>
            <a:endParaRPr lang="en-US" dirty="0"/>
          </a:p>
        </p:txBody>
      </p:sp>
      <p:sp>
        <p:nvSpPr>
          <p:cNvPr id="14341" name="Line 4"/>
          <p:cNvSpPr>
            <a:spLocks noChangeShapeType="1"/>
          </p:cNvSpPr>
          <p:nvPr/>
        </p:nvSpPr>
        <p:spPr bwMode="auto">
          <a:xfrm>
            <a:off x="3705225" y="1984375"/>
            <a:ext cx="5486400" cy="0"/>
          </a:xfrm>
          <a:prstGeom prst="line">
            <a:avLst/>
          </a:prstGeom>
          <a:noFill/>
          <a:ln w="12700">
            <a:solidFill>
              <a:srgbClr val="003065"/>
            </a:solidFill>
            <a:round/>
            <a:headEnd/>
            <a:tailEnd/>
          </a:ln>
        </p:spPr>
        <p:txBody>
          <a:bodyPr wrap="none" anchor="ctr">
            <a:spAutoFit/>
          </a:bodyPr>
          <a:lstStyle/>
          <a:p>
            <a:endParaRPr lang="en-US"/>
          </a:p>
        </p:txBody>
      </p:sp>
      <p:sp>
        <p:nvSpPr>
          <p:cNvPr id="14342" name="Line 5"/>
          <p:cNvSpPr>
            <a:spLocks noChangeShapeType="1"/>
          </p:cNvSpPr>
          <p:nvPr/>
        </p:nvSpPr>
        <p:spPr bwMode="auto">
          <a:xfrm>
            <a:off x="3705225" y="3490913"/>
            <a:ext cx="5486400" cy="0"/>
          </a:xfrm>
          <a:prstGeom prst="line">
            <a:avLst/>
          </a:prstGeom>
          <a:noFill/>
          <a:ln w="12700">
            <a:solidFill>
              <a:srgbClr val="003065"/>
            </a:solidFill>
            <a:round/>
            <a:headEnd/>
            <a:tailEnd/>
          </a:ln>
        </p:spPr>
        <p:txBody>
          <a:bodyPr wrap="none" anchor="ctr">
            <a:spAutoFit/>
          </a:bodyPr>
          <a:lstStyle/>
          <a:p>
            <a:endParaRPr lang="en-US"/>
          </a:p>
        </p:txBody>
      </p:sp>
      <p:sp>
        <p:nvSpPr>
          <p:cNvPr id="14343" name="AutoShape 6"/>
          <p:cNvSpPr>
            <a:spLocks noChangeArrowheads="1"/>
          </p:cNvSpPr>
          <p:nvPr/>
        </p:nvSpPr>
        <p:spPr bwMode="auto">
          <a:xfrm>
            <a:off x="4714875" y="2144882"/>
            <a:ext cx="731838" cy="1187113"/>
          </a:xfrm>
          <a:prstGeom prst="hexagon">
            <a:avLst>
              <a:gd name="adj" fmla="val 32557"/>
              <a:gd name="vf" fmla="val 115470"/>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r>
              <a:rPr lang="en-US" sz="2000">
                <a:latin typeface="Arial" pitchFamily="34" charset="0"/>
              </a:rPr>
              <a:t>B1</a:t>
            </a:r>
          </a:p>
        </p:txBody>
      </p:sp>
      <p:sp>
        <p:nvSpPr>
          <p:cNvPr id="14344" name="AutoShape 7"/>
          <p:cNvSpPr>
            <a:spLocks noChangeArrowheads="1"/>
          </p:cNvSpPr>
          <p:nvPr/>
        </p:nvSpPr>
        <p:spPr bwMode="auto">
          <a:xfrm>
            <a:off x="7105650" y="2144882"/>
            <a:ext cx="731838" cy="1187113"/>
          </a:xfrm>
          <a:prstGeom prst="hexagon">
            <a:avLst>
              <a:gd name="adj" fmla="val 32557"/>
              <a:gd name="vf" fmla="val 115470"/>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r>
              <a:rPr lang="en-US" sz="2000">
                <a:latin typeface="Arial" pitchFamily="34" charset="0"/>
              </a:rPr>
              <a:t>B2</a:t>
            </a:r>
          </a:p>
        </p:txBody>
      </p:sp>
      <p:sp>
        <p:nvSpPr>
          <p:cNvPr id="14345" name="Line 8"/>
          <p:cNvSpPr>
            <a:spLocks noChangeShapeType="1"/>
          </p:cNvSpPr>
          <p:nvPr/>
        </p:nvSpPr>
        <p:spPr bwMode="auto">
          <a:xfrm>
            <a:off x="5086350" y="3009900"/>
            <a:ext cx="0" cy="477838"/>
          </a:xfrm>
          <a:prstGeom prst="line">
            <a:avLst/>
          </a:prstGeom>
          <a:noFill/>
          <a:ln w="12700">
            <a:solidFill>
              <a:srgbClr val="003065"/>
            </a:solidFill>
            <a:round/>
            <a:headEnd/>
            <a:tailEnd/>
          </a:ln>
        </p:spPr>
        <p:txBody>
          <a:bodyPr wrap="none" anchor="ctr">
            <a:spAutoFit/>
          </a:bodyPr>
          <a:lstStyle/>
          <a:p>
            <a:endParaRPr lang="en-US"/>
          </a:p>
        </p:txBody>
      </p:sp>
      <p:sp>
        <p:nvSpPr>
          <p:cNvPr id="14346" name="Line 9"/>
          <p:cNvSpPr>
            <a:spLocks noChangeShapeType="1"/>
          </p:cNvSpPr>
          <p:nvPr/>
        </p:nvSpPr>
        <p:spPr bwMode="auto">
          <a:xfrm flipV="1">
            <a:off x="5086350" y="1984376"/>
            <a:ext cx="0" cy="466725"/>
          </a:xfrm>
          <a:prstGeom prst="line">
            <a:avLst/>
          </a:prstGeom>
          <a:noFill/>
          <a:ln w="12700">
            <a:solidFill>
              <a:srgbClr val="003065"/>
            </a:solidFill>
            <a:round/>
            <a:headEnd/>
            <a:tailEnd/>
          </a:ln>
        </p:spPr>
        <p:txBody>
          <a:bodyPr wrap="none" anchor="ctr">
            <a:spAutoFit/>
          </a:bodyPr>
          <a:lstStyle/>
          <a:p>
            <a:endParaRPr lang="en-US"/>
          </a:p>
        </p:txBody>
      </p:sp>
      <p:sp>
        <p:nvSpPr>
          <p:cNvPr id="14347" name="Line 10"/>
          <p:cNvSpPr>
            <a:spLocks noChangeShapeType="1"/>
          </p:cNvSpPr>
          <p:nvPr/>
        </p:nvSpPr>
        <p:spPr bwMode="auto">
          <a:xfrm>
            <a:off x="7456488" y="3009900"/>
            <a:ext cx="0" cy="477838"/>
          </a:xfrm>
          <a:prstGeom prst="line">
            <a:avLst/>
          </a:prstGeom>
          <a:noFill/>
          <a:ln w="12700">
            <a:solidFill>
              <a:srgbClr val="003065"/>
            </a:solidFill>
            <a:round/>
            <a:headEnd/>
            <a:tailEnd/>
          </a:ln>
        </p:spPr>
        <p:txBody>
          <a:bodyPr wrap="none" anchor="ctr">
            <a:spAutoFit/>
          </a:bodyPr>
          <a:lstStyle/>
          <a:p>
            <a:endParaRPr lang="en-US"/>
          </a:p>
        </p:txBody>
      </p:sp>
      <p:sp>
        <p:nvSpPr>
          <p:cNvPr id="14348" name="Line 11"/>
          <p:cNvSpPr>
            <a:spLocks noChangeShapeType="1"/>
          </p:cNvSpPr>
          <p:nvPr/>
        </p:nvSpPr>
        <p:spPr bwMode="auto">
          <a:xfrm flipV="1">
            <a:off x="7456488" y="1984376"/>
            <a:ext cx="0" cy="466725"/>
          </a:xfrm>
          <a:prstGeom prst="line">
            <a:avLst/>
          </a:prstGeom>
          <a:noFill/>
          <a:ln w="12700">
            <a:solidFill>
              <a:srgbClr val="003065"/>
            </a:solidFill>
            <a:round/>
            <a:headEnd/>
            <a:tailEnd/>
          </a:ln>
        </p:spPr>
        <p:txBody>
          <a:bodyPr wrap="none" anchor="ctr">
            <a:spAutoFit/>
          </a:bodyPr>
          <a:lstStyle/>
          <a:p>
            <a:endParaRPr lang="en-US"/>
          </a:p>
        </p:txBody>
      </p:sp>
      <p:pic>
        <p:nvPicPr>
          <p:cNvPr id="14349" name="Picture 12" descr="Picture28"/>
          <p:cNvPicPr>
            <a:picLocks noChangeAspect="1" noChangeArrowheads="1"/>
          </p:cNvPicPr>
          <p:nvPr/>
        </p:nvPicPr>
        <p:blipFill>
          <a:blip r:embed="rId3" cstate="print"/>
          <a:srcRect/>
          <a:stretch>
            <a:fillRect/>
          </a:stretch>
        </p:blipFill>
        <p:spPr bwMode="auto">
          <a:xfrm>
            <a:off x="3646489" y="3868738"/>
            <a:ext cx="496887" cy="658812"/>
          </a:xfrm>
          <a:prstGeom prst="rect">
            <a:avLst/>
          </a:prstGeom>
          <a:noFill/>
          <a:ln w="9525">
            <a:noFill/>
            <a:miter lim="800000"/>
            <a:headEnd/>
            <a:tailEnd/>
          </a:ln>
        </p:spPr>
      </p:pic>
      <p:sp>
        <p:nvSpPr>
          <p:cNvPr id="14350" name="Line 13"/>
          <p:cNvSpPr>
            <a:spLocks noChangeShapeType="1"/>
          </p:cNvSpPr>
          <p:nvPr/>
        </p:nvSpPr>
        <p:spPr bwMode="auto">
          <a:xfrm flipV="1">
            <a:off x="3898900" y="3487738"/>
            <a:ext cx="0" cy="385762"/>
          </a:xfrm>
          <a:prstGeom prst="line">
            <a:avLst/>
          </a:prstGeom>
          <a:noFill/>
          <a:ln w="12700">
            <a:solidFill>
              <a:srgbClr val="003065"/>
            </a:solidFill>
            <a:round/>
            <a:headEnd/>
            <a:tailEnd/>
          </a:ln>
        </p:spPr>
        <p:txBody>
          <a:bodyPr wrap="none" anchor="ctr">
            <a:spAutoFit/>
          </a:bodyPr>
          <a:lstStyle/>
          <a:p>
            <a:endParaRPr lang="en-US"/>
          </a:p>
        </p:txBody>
      </p:sp>
      <p:sp>
        <p:nvSpPr>
          <p:cNvPr id="1458190" name="Rectangle 14"/>
          <p:cNvSpPr>
            <a:spLocks noChangeArrowheads="1"/>
          </p:cNvSpPr>
          <p:nvPr/>
        </p:nvSpPr>
        <p:spPr bwMode="auto">
          <a:xfrm>
            <a:off x="4105276" y="3051176"/>
            <a:ext cx="525463" cy="409575"/>
          </a:xfrm>
          <a:prstGeom prst="rect">
            <a:avLst/>
          </a:prstGeom>
          <a:noFill/>
          <a:ln w="12700" algn="ctr">
            <a:solidFill>
              <a:srgbClr val="003065"/>
            </a:solidFill>
            <a:miter lim="800000"/>
            <a:headEnd/>
            <a:tailEnd/>
          </a:ln>
        </p:spPr>
        <p:txBody>
          <a:bodyPr anchor="ctr">
            <a:spAutoFit/>
          </a:bodyPr>
          <a:lstStyle/>
          <a:p>
            <a:r>
              <a:rPr lang="en-US" sz="2000">
                <a:latin typeface="Arial" pitchFamily="34" charset="0"/>
              </a:rPr>
              <a:t>F</a:t>
            </a:r>
          </a:p>
        </p:txBody>
      </p:sp>
      <p:sp>
        <p:nvSpPr>
          <p:cNvPr id="14352" name="Text Box 15"/>
          <p:cNvSpPr txBox="1">
            <a:spLocks noChangeArrowheads="1"/>
          </p:cNvSpPr>
          <p:nvPr/>
        </p:nvSpPr>
        <p:spPr bwMode="auto">
          <a:xfrm>
            <a:off x="4256088" y="3813176"/>
            <a:ext cx="2781300" cy="701675"/>
          </a:xfrm>
          <a:prstGeom prst="rect">
            <a:avLst/>
          </a:prstGeom>
          <a:noFill/>
          <a:ln w="12700" algn="ctr">
            <a:noFill/>
            <a:miter lim="800000"/>
            <a:headEnd/>
            <a:tailEnd/>
          </a:ln>
        </p:spPr>
        <p:txBody>
          <a:bodyPr wrap="none">
            <a:spAutoFit/>
          </a:bodyPr>
          <a:lstStyle/>
          <a:p>
            <a:r>
              <a:rPr lang="en-US" sz="2000">
                <a:latin typeface="Arial" pitchFamily="34" charset="0"/>
              </a:rPr>
              <a:t>Send frame F</a:t>
            </a:r>
            <a:br>
              <a:rPr lang="en-US" sz="2000">
                <a:latin typeface="Arial" pitchFamily="34" charset="0"/>
              </a:rPr>
            </a:br>
            <a:r>
              <a:rPr lang="en-US" sz="2000">
                <a:latin typeface="Arial" pitchFamily="34" charset="0"/>
              </a:rPr>
              <a:t>to unknown destination</a:t>
            </a:r>
          </a:p>
        </p:txBody>
      </p:sp>
      <p:sp>
        <p:nvSpPr>
          <p:cNvPr id="14353" name="Text Box 16"/>
          <p:cNvSpPr txBox="1">
            <a:spLocks noChangeArrowheads="1"/>
          </p:cNvSpPr>
          <p:nvPr/>
        </p:nvSpPr>
        <p:spPr bwMode="auto">
          <a:xfrm>
            <a:off x="2747964" y="3294064"/>
            <a:ext cx="820737" cy="396875"/>
          </a:xfrm>
          <a:prstGeom prst="rect">
            <a:avLst/>
          </a:prstGeom>
          <a:noFill/>
          <a:ln w="12700" algn="ctr">
            <a:noFill/>
            <a:miter lim="800000"/>
            <a:headEnd/>
            <a:tailEnd/>
          </a:ln>
        </p:spPr>
        <p:txBody>
          <a:bodyPr wrap="none">
            <a:spAutoFit/>
          </a:bodyPr>
          <a:lstStyle/>
          <a:p>
            <a:r>
              <a:rPr lang="en-US" sz="2000">
                <a:latin typeface="Arial" pitchFamily="34" charset="0"/>
              </a:rPr>
              <a:t>LAN1</a:t>
            </a:r>
          </a:p>
        </p:txBody>
      </p:sp>
      <p:sp>
        <p:nvSpPr>
          <p:cNvPr id="14354" name="Text Box 17"/>
          <p:cNvSpPr txBox="1">
            <a:spLocks noChangeArrowheads="1"/>
          </p:cNvSpPr>
          <p:nvPr/>
        </p:nvSpPr>
        <p:spPr bwMode="auto">
          <a:xfrm>
            <a:off x="2747964" y="1773239"/>
            <a:ext cx="820737" cy="396875"/>
          </a:xfrm>
          <a:prstGeom prst="rect">
            <a:avLst/>
          </a:prstGeom>
          <a:noFill/>
          <a:ln w="12700" algn="ctr">
            <a:noFill/>
            <a:miter lim="800000"/>
            <a:headEnd/>
            <a:tailEnd/>
          </a:ln>
        </p:spPr>
        <p:txBody>
          <a:bodyPr wrap="none">
            <a:spAutoFit/>
          </a:bodyPr>
          <a:lstStyle/>
          <a:p>
            <a:r>
              <a:rPr lang="en-US" sz="2000">
                <a:latin typeface="Arial" pitchFamily="34" charset="0"/>
              </a:rPr>
              <a:t>LAN2</a:t>
            </a:r>
          </a:p>
        </p:txBody>
      </p:sp>
      <p:sp>
        <p:nvSpPr>
          <p:cNvPr id="1458194" name="Rectangle 18"/>
          <p:cNvSpPr>
            <a:spLocks noChangeArrowheads="1"/>
          </p:cNvSpPr>
          <p:nvPr/>
        </p:nvSpPr>
        <p:spPr bwMode="auto">
          <a:xfrm>
            <a:off x="4097338" y="3049589"/>
            <a:ext cx="525462" cy="409575"/>
          </a:xfrm>
          <a:prstGeom prst="rect">
            <a:avLst/>
          </a:prstGeom>
          <a:noFill/>
          <a:ln w="12700" algn="ctr">
            <a:solidFill>
              <a:srgbClr val="003065"/>
            </a:solidFill>
            <a:miter lim="800000"/>
            <a:headEnd/>
            <a:tailEnd/>
          </a:ln>
        </p:spPr>
        <p:txBody>
          <a:bodyPr anchor="ctr">
            <a:spAutoFit/>
          </a:bodyPr>
          <a:lstStyle/>
          <a:p>
            <a:r>
              <a:rPr lang="en-US" sz="2000">
                <a:latin typeface="Arial" pitchFamily="34" charset="0"/>
              </a:rPr>
              <a:t>F</a:t>
            </a:r>
          </a:p>
        </p:txBody>
      </p:sp>
      <p:sp>
        <p:nvSpPr>
          <p:cNvPr id="1458195" name="Rectangle 19"/>
          <p:cNvSpPr>
            <a:spLocks noChangeArrowheads="1"/>
          </p:cNvSpPr>
          <p:nvPr/>
        </p:nvSpPr>
        <p:spPr bwMode="auto">
          <a:xfrm>
            <a:off x="4802188" y="2543176"/>
            <a:ext cx="525462" cy="409575"/>
          </a:xfrm>
          <a:prstGeom prst="rect">
            <a:avLst/>
          </a:prstGeom>
          <a:solidFill>
            <a:schemeClr val="folHlink"/>
          </a:solidFill>
          <a:ln w="12700" algn="ctr">
            <a:solidFill>
              <a:srgbClr val="003065"/>
            </a:solidFill>
            <a:miter lim="800000"/>
            <a:headEnd/>
            <a:tailEnd/>
          </a:ln>
        </p:spPr>
        <p:txBody>
          <a:bodyPr anchor="ctr">
            <a:spAutoFit/>
          </a:bodyPr>
          <a:lstStyle/>
          <a:p>
            <a:r>
              <a:rPr lang="en-US" sz="2000">
                <a:latin typeface="Arial" pitchFamily="34" charset="0"/>
              </a:rPr>
              <a:t>F1</a:t>
            </a:r>
          </a:p>
        </p:txBody>
      </p:sp>
      <p:sp>
        <p:nvSpPr>
          <p:cNvPr id="1458196" name="Rectangle 20"/>
          <p:cNvSpPr>
            <a:spLocks noChangeArrowheads="1"/>
          </p:cNvSpPr>
          <p:nvPr/>
        </p:nvSpPr>
        <p:spPr bwMode="auto">
          <a:xfrm>
            <a:off x="7207251" y="2508251"/>
            <a:ext cx="525463" cy="409575"/>
          </a:xfrm>
          <a:prstGeom prst="rect">
            <a:avLst/>
          </a:prstGeom>
          <a:solidFill>
            <a:srgbClr val="CCFFCC"/>
          </a:solidFill>
          <a:ln w="12700" algn="ctr">
            <a:solidFill>
              <a:srgbClr val="009900"/>
            </a:solidFill>
            <a:miter lim="800000"/>
            <a:headEnd/>
            <a:tailEnd/>
          </a:ln>
        </p:spPr>
        <p:txBody>
          <a:bodyPr anchor="ctr">
            <a:spAutoFit/>
          </a:bodyPr>
          <a:lstStyle/>
          <a:p>
            <a:r>
              <a:rPr lang="en-US" sz="2000">
                <a:solidFill>
                  <a:srgbClr val="009900"/>
                </a:solidFill>
                <a:latin typeface="Arial" pitchFamily="34" charset="0"/>
              </a:rPr>
              <a:t>F1</a:t>
            </a:r>
          </a:p>
        </p:txBody>
      </p:sp>
      <p:sp>
        <p:nvSpPr>
          <p:cNvPr id="1458197" name="Rectangle 21"/>
          <p:cNvSpPr>
            <a:spLocks noChangeArrowheads="1"/>
          </p:cNvSpPr>
          <p:nvPr/>
        </p:nvSpPr>
        <p:spPr bwMode="auto">
          <a:xfrm>
            <a:off x="4799013" y="2533651"/>
            <a:ext cx="525462" cy="4095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r>
              <a:rPr lang="en-US" sz="2000">
                <a:latin typeface="Arial" pitchFamily="34" charset="0"/>
              </a:rPr>
              <a:t>F2</a:t>
            </a:r>
          </a:p>
        </p:txBody>
      </p:sp>
      <p:sp>
        <p:nvSpPr>
          <p:cNvPr id="1458198" name="Rectangle 22"/>
          <p:cNvSpPr>
            <a:spLocks noChangeArrowheads="1"/>
          </p:cNvSpPr>
          <p:nvPr/>
        </p:nvSpPr>
        <p:spPr bwMode="auto">
          <a:xfrm>
            <a:off x="7191376" y="2505076"/>
            <a:ext cx="525463" cy="4095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r>
              <a:rPr lang="en-US" sz="2000" dirty="0">
                <a:solidFill>
                  <a:schemeClr val="dk1"/>
                </a:solidFill>
                <a:latin typeface="Arial" pitchFamily="34" charset="0"/>
              </a:rPr>
              <a:t>F2</a:t>
            </a:r>
          </a:p>
        </p:txBody>
      </p:sp>
      <p:sp>
        <p:nvSpPr>
          <p:cNvPr id="24"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142 0.00047 L 0.07691 0.00047 L 0.07691 -0.07152 " pathEditMode="relative" ptsTypes="AAA">
                                      <p:cBhvr>
                                        <p:cTn id="6" dur="2000" fill="hold"/>
                                        <p:tgtEl>
                                          <p:spTgt spid="1458190"/>
                                        </p:tgtEl>
                                        <p:attrNameLst>
                                          <p:attrName>ppt_x</p:attrName>
                                          <p:attrName>ppt_y</p:attrName>
                                        </p:attrNameLst>
                                      </p:cBhvr>
                                    </p:animMotion>
                                  </p:childTnLst>
                                  <p:subTnLst>
                                    <p:set>
                                      <p:cBhvr override="childStyle">
                                        <p:cTn dur="1" fill="hold" display="0" masterRel="nextClick" afterEffect="1"/>
                                        <p:tgtEl>
                                          <p:spTgt spid="1458190"/>
                                        </p:tgtEl>
                                        <p:attrNameLst>
                                          <p:attrName>style.visibility</p:attrName>
                                        </p:attrNameLst>
                                      </p:cBhvr>
                                      <p:to>
                                        <p:strVal val="hidden"/>
                                      </p:to>
                                    </p:set>
                                  </p:subTnLst>
                                </p:cTn>
                              </p:par>
                              <p:par>
                                <p:cTn id="7" presetID="0" presetClass="path" presetSubtype="0" accel="50000" decel="50000" fill="hold" grpId="0" nodeType="withEffect">
                                  <p:stCondLst>
                                    <p:cond delay="0"/>
                                  </p:stCondLst>
                                  <p:childTnLst>
                                    <p:animMotion origin="layout" path="M 0.07483 0.00185 L 0.3382 0.00185 L 0.3382 -0.07014 " pathEditMode="relative" rAng="0" ptsTypes="AAA">
                                      <p:cBhvr>
                                        <p:cTn id="8" dur="2000" fill="hold"/>
                                        <p:tgtEl>
                                          <p:spTgt spid="1458194"/>
                                        </p:tgtEl>
                                        <p:attrNameLst>
                                          <p:attrName>ppt_x</p:attrName>
                                          <p:attrName>ppt_y</p:attrName>
                                        </p:attrNameLst>
                                      </p:cBhvr>
                                      <p:rCtr x="13200" y="-3600"/>
                                    </p:animMotion>
                                  </p:childTnLst>
                                  <p:subTnLst>
                                    <p:set>
                                      <p:cBhvr override="childStyle">
                                        <p:cTn dur="1" fill="hold" display="0" masterRel="nextClick" afterEffect="1"/>
                                        <p:tgtEl>
                                          <p:spTgt spid="145819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58195"/>
                                        </p:tgtEl>
                                        <p:attrNameLst>
                                          <p:attrName>style.visibility</p:attrName>
                                        </p:attrNameLst>
                                      </p:cBhvr>
                                      <p:to>
                                        <p:strVal val="visible"/>
                                      </p:to>
                                    </p:set>
                                  </p:childTnLst>
                                </p:cTn>
                              </p:par>
                              <p:par>
                                <p:cTn id="13" presetID="0" presetClass="path" presetSubtype="0" accel="50000" decel="50000" fill="hold" grpId="1" nodeType="withEffect">
                                  <p:stCondLst>
                                    <p:cond delay="0"/>
                                  </p:stCondLst>
                                  <p:childTnLst>
                                    <p:animMotion origin="layout" path="M 0 0 L 0 -0.1125 L 0.26389 -0.1125 L 0.26389 0.0007 " pathEditMode="relative" ptsTypes="AAAA">
                                      <p:cBhvr>
                                        <p:cTn id="14" dur="2000" fill="hold"/>
                                        <p:tgtEl>
                                          <p:spTgt spid="1458195"/>
                                        </p:tgtEl>
                                        <p:attrNameLst>
                                          <p:attrName>ppt_x</p:attrName>
                                          <p:attrName>ppt_y</p:attrName>
                                        </p:attrNameLst>
                                      </p:cBhvr>
                                    </p:animMotion>
                                  </p:childTnLst>
                                  <p:subTnLst>
                                    <p:set>
                                      <p:cBhvr override="childStyle">
                                        <p:cTn dur="1" fill="hold" display="0" masterRel="nextClick" afterEffect="1"/>
                                        <p:tgtEl>
                                          <p:spTgt spid="1458195"/>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458196"/>
                                        </p:tgtEl>
                                        <p:attrNameLst>
                                          <p:attrName>style.visibility</p:attrName>
                                        </p:attrNameLst>
                                      </p:cBhvr>
                                      <p:to>
                                        <p:strVal val="visible"/>
                                      </p:to>
                                    </p:set>
                                  </p:childTnLst>
                                </p:cTn>
                              </p:par>
                              <p:par>
                                <p:cTn id="17" presetID="0" presetClass="path" presetSubtype="0" accel="50000" decel="50000" fill="hold" grpId="1" nodeType="withEffect">
                                  <p:stCondLst>
                                    <p:cond delay="0"/>
                                  </p:stCondLst>
                                  <p:childTnLst>
                                    <p:animMotion origin="layout" path="M 0 0 L 0 -0.10833 L -0.26718 -0.10833 L -0.26718 0.00648 " pathEditMode="relative" ptsTypes="AAAA">
                                      <p:cBhvr>
                                        <p:cTn id="18" dur="2000" fill="hold"/>
                                        <p:tgtEl>
                                          <p:spTgt spid="1458196"/>
                                        </p:tgtEl>
                                        <p:attrNameLst>
                                          <p:attrName>ppt_x</p:attrName>
                                          <p:attrName>ppt_y</p:attrName>
                                        </p:attrNameLst>
                                      </p:cBhvr>
                                    </p:animMotion>
                                  </p:childTnLst>
                                  <p:subTnLst>
                                    <p:set>
                                      <p:cBhvr override="childStyle">
                                        <p:cTn dur="1" fill="hold" display="0" masterRel="nextClick" afterEffect="1"/>
                                        <p:tgtEl>
                                          <p:spTgt spid="145819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58197"/>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 0 L 0 0.07708 L 0.26337 0.07708 L 0.26337 -0.02732 " pathEditMode="relative" ptsTypes="AAAA">
                                      <p:cBhvr>
                                        <p:cTn id="24" dur="2000" fill="hold"/>
                                        <p:tgtEl>
                                          <p:spTgt spid="1458197"/>
                                        </p:tgtEl>
                                        <p:attrNameLst>
                                          <p:attrName>ppt_x</p:attrName>
                                          <p:attrName>ppt_y</p:attrName>
                                        </p:attrNameLst>
                                      </p:cBhvr>
                                    </p:animMotion>
                                  </p:childTnLst>
                                  <p:subTnLst>
                                    <p:set>
                                      <p:cBhvr override="childStyle">
                                        <p:cTn dur="1" fill="hold" display="0" masterRel="nextClick" afterEffect="1"/>
                                        <p:tgtEl>
                                          <p:spTgt spid="1458197"/>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458198"/>
                                        </p:tgtEl>
                                        <p:attrNameLst>
                                          <p:attrName>style.visibility</p:attrName>
                                        </p:attrNameLst>
                                      </p:cBhvr>
                                      <p:to>
                                        <p:strVal val="visible"/>
                                      </p:to>
                                    </p:set>
                                  </p:childTnLst>
                                </p:cTn>
                              </p:par>
                              <p:par>
                                <p:cTn id="27" presetID="0" presetClass="path" presetSubtype="0" accel="50000" decel="50000" fill="hold" grpId="1" nodeType="withEffect">
                                  <p:stCondLst>
                                    <p:cond delay="0"/>
                                  </p:stCondLst>
                                  <p:childTnLst>
                                    <p:animMotion origin="layout" path="M 0 0 L 0 0.11342 L -0.26164 0.11342 L -0.26164 0.00231 " pathEditMode="relative" ptsTypes="AAAA">
                                      <p:cBhvr>
                                        <p:cTn id="28" dur="2000" fill="hold"/>
                                        <p:tgtEl>
                                          <p:spTgt spid="1458198"/>
                                        </p:tgtEl>
                                        <p:attrNameLst>
                                          <p:attrName>ppt_x</p:attrName>
                                          <p:attrName>ppt_y</p:attrName>
                                        </p:attrNameLst>
                                      </p:cBhvr>
                                    </p:animMotion>
                                  </p:childTnLst>
                                  <p:subTnLst>
                                    <p:set>
                                      <p:cBhvr override="childStyle">
                                        <p:cTn dur="1" fill="hold" display="0" masterRel="nextClick" afterEffect="1"/>
                                        <p:tgtEl>
                                          <p:spTgt spid="14581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90" grpId="0" animBg="1"/>
      <p:bldP spid="1458194" grpId="0" animBg="1"/>
      <p:bldP spid="1458195" grpId="0" animBg="1"/>
      <p:bldP spid="1458195" grpId="1" animBg="1"/>
      <p:bldP spid="1458196" grpId="0" animBg="1"/>
      <p:bldP spid="1458196" grpId="1" animBg="1"/>
      <p:bldP spid="1458197" grpId="0" animBg="1"/>
      <p:bldP spid="1458197" grpId="1" animBg="1"/>
      <p:bldP spid="1458198" grpId="0" animBg="1"/>
      <p:bldP spid="1458198"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LAN/LAN Interconnection: VLANs</a:t>
            </a:r>
          </a:p>
        </p:txBody>
      </p:sp>
      <p:sp>
        <p:nvSpPr>
          <p:cNvPr id="15364" name="Rectangle 3"/>
          <p:cNvSpPr>
            <a:spLocks noGrp="1" noChangeArrowheads="1"/>
          </p:cNvSpPr>
          <p:nvPr>
            <p:ph sz="half" idx="1"/>
          </p:nvPr>
        </p:nvSpPr>
        <p:spPr/>
        <p:txBody>
          <a:bodyPr/>
          <a:lstStyle/>
          <a:p>
            <a:pPr eaLnBrk="1" hangingPunct="1"/>
            <a:r>
              <a:rPr lang="en-US" dirty="0"/>
              <a:t>Problem: LANs and switches are geared towards physical proximity of devices</a:t>
            </a:r>
          </a:p>
          <a:p>
            <a:pPr eaLnBrk="1" hangingPunct="1">
              <a:buFont typeface="Wingdings" pitchFamily="2" charset="2"/>
              <a:buChar char="Ø"/>
            </a:pPr>
            <a:r>
              <a:rPr lang="en-US" dirty="0"/>
              <a:t>But: LANs should respect </a:t>
            </a:r>
            <a:r>
              <a:rPr lang="en-US" i="1" dirty="0"/>
              <a:t>logical</a:t>
            </a:r>
            <a:r>
              <a:rPr lang="en-US" dirty="0"/>
              <a:t> proximity</a:t>
            </a:r>
          </a:p>
          <a:p>
            <a:pPr lvl="1" eaLnBrk="1" hangingPunct="1"/>
            <a:r>
              <a:rPr lang="en-US" sz="1600" dirty="0"/>
              <a:t>Connect devices of working groups together, irrespective </a:t>
            </a:r>
            <a:r>
              <a:rPr lang="en-US" sz="1600" i="1" dirty="0"/>
              <a:t>where</a:t>
            </a:r>
            <a:r>
              <a:rPr lang="en-US" sz="1600" dirty="0"/>
              <a:t> they happen to be located</a:t>
            </a:r>
          </a:p>
          <a:p>
            <a:pPr eaLnBrk="1" hangingPunct="1"/>
            <a:endParaRPr lang="en-US" dirty="0"/>
          </a:p>
          <a:p>
            <a:pPr eaLnBrk="1" hangingPunct="1"/>
            <a:r>
              <a:rPr lang="en-US" dirty="0"/>
              <a:t>Idea: Put virtual LAN (VLAN) on top of existing physical LAN</a:t>
            </a:r>
          </a:p>
          <a:p>
            <a:pPr eaLnBrk="1" hangingPunct="1"/>
            <a:r>
              <a:rPr lang="en-US" dirty="0"/>
              <a:t>Switches (or bridges) need configuration tables which port belongs to which VLAN</a:t>
            </a:r>
          </a:p>
          <a:p>
            <a:pPr lvl="1" eaLnBrk="1" hangingPunct="1"/>
            <a:r>
              <a:rPr lang="en-US" sz="1600" dirty="0"/>
              <a:t>Forward packets to ports of correct VLAN</a:t>
            </a:r>
          </a:p>
          <a:p>
            <a:pPr lvl="1" eaLnBrk="1" hangingPunct="1"/>
            <a:r>
              <a:rPr lang="en-US" sz="1600" b="1" dirty="0"/>
              <a:t>Logical broadcast domain</a:t>
            </a:r>
          </a:p>
          <a:p>
            <a:pPr eaLnBrk="1" hangingPunct="1"/>
            <a:r>
              <a:rPr lang="en-US" dirty="0"/>
              <a:t>VLAN membership of incoming packets determined by port, MAC address or IP address </a:t>
            </a:r>
            <a:r>
              <a:rPr lang="en-US" dirty="0">
                <a:sym typeface="Wingdings" pitchFamily="2" charset="2"/>
              </a:rPr>
              <a:t></a:t>
            </a:r>
            <a:r>
              <a:rPr lang="en-US" dirty="0"/>
              <a:t> VLAN mapping</a:t>
            </a:r>
          </a:p>
          <a:p>
            <a:pPr lvl="1" eaLnBrk="1" hangingPunct="1">
              <a:buFont typeface="Wingdings" pitchFamily="2" charset="2"/>
              <a:buChar char="Ø"/>
            </a:pPr>
            <a:r>
              <a:rPr lang="en-US" sz="1600" dirty="0"/>
              <a:t>Standard: IEEE 802.1Q</a:t>
            </a:r>
          </a:p>
        </p:txBody>
      </p:sp>
      <p:sp>
        <p:nvSpPr>
          <p:cNvPr id="2" name="Content Placeholder 1"/>
          <p:cNvSpPr>
            <a:spLocks noGrp="1"/>
          </p:cNvSpPr>
          <p:nvPr>
            <p:ph sz="half" idx="2"/>
          </p:nvPr>
        </p:nvSpPr>
        <p:spPr/>
        <p:txBody>
          <a:bodyPr/>
          <a:lstStyle/>
          <a:p>
            <a:endParaRPr lang="de-DE"/>
          </a:p>
        </p:txBody>
      </p:sp>
      <p:pic>
        <p:nvPicPr>
          <p:cNvPr id="15365" name="Picture 4" descr="4-49"/>
          <p:cNvPicPr>
            <a:picLocks noChangeAspect="1" noChangeArrowheads="1"/>
          </p:cNvPicPr>
          <p:nvPr/>
        </p:nvPicPr>
        <p:blipFill>
          <a:blip r:embed="rId3" cstate="print"/>
          <a:srcRect l="57726" b="7538"/>
          <a:stretch>
            <a:fillRect/>
          </a:stretch>
        </p:blipFill>
        <p:spPr bwMode="auto">
          <a:xfrm>
            <a:off x="7824192" y="2289405"/>
            <a:ext cx="3092450" cy="3135312"/>
          </a:xfrm>
          <a:prstGeom prst="rect">
            <a:avLst/>
          </a:prstGeom>
          <a:noFill/>
          <a:ln w="9525">
            <a:noFill/>
            <a:miter lim="800000"/>
            <a:headEnd/>
            <a:tailEnd/>
          </a:ln>
        </p:spPr>
      </p:pic>
      <p:sp>
        <p:nvSpPr>
          <p:cNvPr id="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How far can we (in theory) transmit data</a:t>
            </a:r>
            <a:r>
              <a:rPr lang="en-US" dirty="0" smtClean="0"/>
              <a:t>?</a:t>
            </a:r>
          </a:p>
          <a:p>
            <a:pPr lvl="1"/>
            <a:r>
              <a:rPr lang="en-US" dirty="0" smtClean="0"/>
              <a:t>What can gateways do compared to the other interworking units?</a:t>
            </a:r>
            <a:endParaRPr lang="en-US" dirty="0" smtClean="0"/>
          </a:p>
          <a:p>
            <a:pPr lvl="1"/>
            <a:r>
              <a:rPr lang="en-US" dirty="0" smtClean="0"/>
              <a:t>Compare switch vs. hub – what are differences / advantages / disadvantages?</a:t>
            </a:r>
          </a:p>
          <a:p>
            <a:pPr lvl="1"/>
            <a:endParaRPr lang="en-US" dirty="0"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15983723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Routers</a:t>
            </a:r>
          </a:p>
        </p:txBody>
      </p:sp>
      <p:sp>
        <p:nvSpPr>
          <p:cNvPr id="16388" name="Rectangle 3"/>
          <p:cNvSpPr>
            <a:spLocks noGrp="1" noChangeArrowheads="1"/>
          </p:cNvSpPr>
          <p:nvPr>
            <p:ph idx="1"/>
          </p:nvPr>
        </p:nvSpPr>
        <p:spPr/>
        <p:txBody>
          <a:bodyPr/>
          <a:lstStyle/>
          <a:p>
            <a:pPr eaLnBrk="1" hangingPunct="1">
              <a:lnSpc>
                <a:spcPct val="90000"/>
              </a:lnSpc>
            </a:pPr>
            <a:r>
              <a:rPr lang="en-US" dirty="0" smtClean="0"/>
              <a:t>All devices so far either ignored addresses (repeaters, hubs) or worked on MAC-layer addresses (switches, bridges)</a:t>
            </a:r>
          </a:p>
          <a:p>
            <a:pPr eaLnBrk="1" hangingPunct="1">
              <a:lnSpc>
                <a:spcPct val="90000"/>
              </a:lnSpc>
            </a:pPr>
            <a:endParaRPr lang="en-US" dirty="0" smtClean="0"/>
          </a:p>
          <a:p>
            <a:pPr eaLnBrk="1" hangingPunct="1">
              <a:lnSpc>
                <a:spcPct val="90000"/>
              </a:lnSpc>
            </a:pPr>
            <a:r>
              <a:rPr lang="en-US" dirty="0" smtClean="0"/>
              <a:t>For interconnection outside a single LAN or connection of LANs, these simple addresses are insufficient</a:t>
            </a:r>
          </a:p>
          <a:p>
            <a:pPr lvl="1" eaLnBrk="1" hangingPunct="1">
              <a:lnSpc>
                <a:spcPct val="90000"/>
              </a:lnSpc>
            </a:pPr>
            <a:r>
              <a:rPr lang="en-US" dirty="0" smtClean="0"/>
              <a:t>Unstructured, “flat” addresses do not scale</a:t>
            </a:r>
          </a:p>
          <a:p>
            <a:pPr lvl="2" eaLnBrk="1" hangingPunct="1">
              <a:lnSpc>
                <a:spcPct val="90000"/>
              </a:lnSpc>
            </a:pPr>
            <a:r>
              <a:rPr lang="en-US" dirty="0" smtClean="0"/>
              <a:t>All forwarding devices would need a list of </a:t>
            </a:r>
            <a:r>
              <a:rPr lang="en-US" i="1" dirty="0" smtClean="0"/>
              <a:t>all</a:t>
            </a:r>
            <a:r>
              <a:rPr lang="en-US" dirty="0" smtClean="0"/>
              <a:t> addresses</a:t>
            </a:r>
          </a:p>
          <a:p>
            <a:pPr lvl="1" eaLnBrk="1" hangingPunct="1">
              <a:lnSpc>
                <a:spcPct val="90000"/>
              </a:lnSpc>
            </a:pPr>
            <a:r>
              <a:rPr lang="en-US" dirty="0" smtClean="0"/>
              <a:t>Structured network topologies do not scale</a:t>
            </a:r>
          </a:p>
          <a:p>
            <a:pPr lvl="2" eaLnBrk="1" hangingPunct="1">
              <a:lnSpc>
                <a:spcPct val="90000"/>
              </a:lnSpc>
            </a:pPr>
            <a:r>
              <a:rPr lang="en-US" dirty="0" smtClean="0"/>
              <a:t>World-wide spanning tree is unfeasible</a:t>
            </a:r>
          </a:p>
          <a:p>
            <a:pPr eaLnBrk="1" hangingPunct="1">
              <a:lnSpc>
                <a:spcPct val="90000"/>
              </a:lnSpc>
            </a:pPr>
            <a:endParaRPr lang="en-US" dirty="0" smtClean="0"/>
          </a:p>
          <a:p>
            <a:pPr eaLnBrk="1" hangingPunct="1">
              <a:lnSpc>
                <a:spcPct val="90000"/>
              </a:lnSpc>
              <a:buFont typeface="Wingdings" pitchFamily="2" charset="2"/>
              <a:buChar char="Ø"/>
            </a:pPr>
            <a:r>
              <a:rPr lang="en-US" dirty="0" smtClean="0"/>
              <a:t>Need more sophisticated addressing structure and devices that operate on it</a:t>
            </a:r>
          </a:p>
          <a:p>
            <a:pPr lvl="1" eaLnBrk="1" hangingPunct="1">
              <a:lnSpc>
                <a:spcPct val="90000"/>
              </a:lnSpc>
            </a:pPr>
            <a:r>
              <a:rPr lang="en-US" dirty="0" smtClean="0"/>
              <a:t>Routers and routing</a:t>
            </a:r>
          </a:p>
          <a:p>
            <a:pPr lvl="1" eaLnBrk="1" hangingPunct="1">
              <a:lnSpc>
                <a:spcPct val="90000"/>
              </a:lnSpc>
            </a:pPr>
            <a:r>
              <a:rPr lang="en-US" dirty="0" smtClean="0"/>
              <a:t>E.g. based on Internet Protocol (IP) addresses</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791744" y="715493"/>
            <a:ext cx="1369076" cy="428625"/>
          </a:xfrm>
        </p:spPr>
        <p:txBody>
          <a:bodyPr/>
          <a:lstStyle/>
          <a:p>
            <a:pPr eaLnBrk="1" hangingPunct="1"/>
            <a:r>
              <a:rPr lang="en-US" dirty="0" smtClean="0"/>
              <a:t>(redone)</a:t>
            </a:r>
            <a:endParaRPr lang="en-US" dirty="0" smtClean="0"/>
          </a:p>
        </p:txBody>
      </p:sp>
      <p:sp>
        <p:nvSpPr>
          <p:cNvPr id="17412" name="Rectangle 3"/>
          <p:cNvSpPr>
            <a:spLocks noGrp="1" noChangeArrowheads="1"/>
          </p:cNvSpPr>
          <p:nvPr>
            <p:ph idx="1"/>
          </p:nvPr>
        </p:nvSpPr>
        <p:spPr/>
        <p:txBody>
          <a:bodyPr/>
          <a:lstStyle/>
          <a:p>
            <a:pPr eaLnBrk="1" hangingPunct="1">
              <a:lnSpc>
                <a:spcPct val="80000"/>
              </a:lnSpc>
              <a:buFontTx/>
              <a:buNone/>
            </a:pPr>
            <a:r>
              <a:rPr lang="en-US" sz="1050" dirty="0" smtClean="0">
                <a:latin typeface="Courier New" pitchFamily="49" charset="0"/>
              </a:rPr>
              <a:t>Z:\&gt;tracert www.nasa.gov</a:t>
            </a:r>
          </a:p>
          <a:p>
            <a:pPr eaLnBrk="1" hangingPunct="1">
              <a:lnSpc>
                <a:spcPct val="80000"/>
              </a:lnSpc>
              <a:buFontTx/>
              <a:buNone/>
            </a:pPr>
            <a:endParaRPr lang="en-US" sz="1050" dirty="0" smtClean="0">
              <a:latin typeface="Courier New" pitchFamily="49" charset="0"/>
            </a:endParaRPr>
          </a:p>
          <a:p>
            <a:pPr eaLnBrk="1" hangingPunct="1">
              <a:lnSpc>
                <a:spcPct val="80000"/>
              </a:lnSpc>
              <a:buFontTx/>
              <a:buNone/>
            </a:pPr>
            <a:r>
              <a:rPr lang="en-US" sz="1050" dirty="0" smtClean="0">
                <a:latin typeface="Courier New" pitchFamily="49" charset="0"/>
              </a:rPr>
              <a:t>Tracing route to www.nasa.gov.speedera.net [213.61.6.3]</a:t>
            </a:r>
          </a:p>
          <a:p>
            <a:pPr eaLnBrk="1" hangingPunct="1">
              <a:lnSpc>
                <a:spcPct val="80000"/>
              </a:lnSpc>
              <a:buFontTx/>
              <a:buNone/>
            </a:pPr>
            <a:r>
              <a:rPr lang="en-US" sz="1050" dirty="0" smtClean="0">
                <a:latin typeface="Courier New" pitchFamily="49" charset="0"/>
              </a:rPr>
              <a:t>over a maximum of 30 hops:</a:t>
            </a:r>
          </a:p>
          <a:p>
            <a:pPr eaLnBrk="1" hangingPunct="1">
              <a:lnSpc>
                <a:spcPct val="80000"/>
              </a:lnSpc>
              <a:buFontTx/>
              <a:buNone/>
            </a:pPr>
            <a:endParaRPr lang="en-US" sz="1050" dirty="0" smtClean="0">
              <a:latin typeface="Courier New" pitchFamily="49" charset="0"/>
            </a:endParaRPr>
          </a:p>
          <a:p>
            <a:pPr eaLnBrk="1" hangingPunct="1">
              <a:lnSpc>
                <a:spcPct val="80000"/>
              </a:lnSpc>
              <a:buFontTx/>
              <a:buNone/>
            </a:pPr>
            <a:r>
              <a:rPr lang="en-US" sz="1050" dirty="0" smtClean="0">
                <a:latin typeface="Courier New" pitchFamily="49" charset="0"/>
              </a:rPr>
              <a:t>  1    &lt;1 </a:t>
            </a:r>
            <a:r>
              <a:rPr lang="en-US" sz="1050" dirty="0" err="1" smtClean="0">
                <a:latin typeface="Courier New" pitchFamily="49" charset="0"/>
              </a:rPr>
              <a:t>ms</a:t>
            </a:r>
            <a:r>
              <a:rPr lang="en-US" sz="1050" dirty="0" smtClean="0">
                <a:latin typeface="Courier New" pitchFamily="49" charset="0"/>
              </a:rPr>
              <a:t>    &lt;1 </a:t>
            </a:r>
            <a:r>
              <a:rPr lang="en-US" sz="1050" dirty="0" err="1" smtClean="0">
                <a:latin typeface="Courier New" pitchFamily="49" charset="0"/>
              </a:rPr>
              <a:t>ms</a:t>
            </a:r>
            <a:r>
              <a:rPr lang="en-US" sz="1050" dirty="0" smtClean="0">
                <a:latin typeface="Courier New" pitchFamily="49" charset="0"/>
              </a:rPr>
              <a:t>    &lt;1 </a:t>
            </a:r>
            <a:r>
              <a:rPr lang="en-US" sz="1050" dirty="0" err="1" smtClean="0">
                <a:latin typeface="Courier New" pitchFamily="49" charset="0"/>
              </a:rPr>
              <a:t>ms</a:t>
            </a:r>
            <a:r>
              <a:rPr lang="en-US" sz="1050" dirty="0" smtClean="0">
                <a:latin typeface="Courier New" pitchFamily="49" charset="0"/>
              </a:rPr>
              <a:t>  router-114.inf.fu-berlin.de [160.45.114.1]</a:t>
            </a:r>
          </a:p>
          <a:p>
            <a:pPr eaLnBrk="1" hangingPunct="1">
              <a:lnSpc>
                <a:spcPct val="80000"/>
              </a:lnSpc>
              <a:buFontTx/>
              <a:buNone/>
            </a:pPr>
            <a:r>
              <a:rPr lang="en-US" sz="1050" dirty="0" smtClean="0">
                <a:latin typeface="Courier New" pitchFamily="49" charset="0"/>
              </a:rPr>
              <a:t>  2    &lt;1 </a:t>
            </a:r>
            <a:r>
              <a:rPr lang="en-US" sz="1050" dirty="0" err="1" smtClean="0">
                <a:latin typeface="Courier New" pitchFamily="49" charset="0"/>
              </a:rPr>
              <a:t>ms</a:t>
            </a:r>
            <a:r>
              <a:rPr lang="en-US" sz="1050" dirty="0" smtClean="0">
                <a:latin typeface="Courier New" pitchFamily="49" charset="0"/>
              </a:rPr>
              <a:t>    &lt;1 </a:t>
            </a:r>
            <a:r>
              <a:rPr lang="en-US" sz="1050" dirty="0" err="1" smtClean="0">
                <a:latin typeface="Courier New" pitchFamily="49" charset="0"/>
              </a:rPr>
              <a:t>ms</a:t>
            </a:r>
            <a:r>
              <a:rPr lang="en-US" sz="1050" dirty="0" smtClean="0">
                <a:latin typeface="Courier New" pitchFamily="49" charset="0"/>
              </a:rPr>
              <a:t>    &lt;1 </a:t>
            </a:r>
            <a:r>
              <a:rPr lang="en-US" sz="1050" dirty="0" err="1" smtClean="0">
                <a:latin typeface="Courier New" pitchFamily="49" charset="0"/>
              </a:rPr>
              <a:t>ms</a:t>
            </a:r>
            <a:r>
              <a:rPr lang="en-US" sz="1050" dirty="0" smtClean="0">
                <a:latin typeface="Courier New" pitchFamily="49" charset="0"/>
              </a:rPr>
              <a:t>  zedat.router.fu-berlin.de [160.45.252.181]</a:t>
            </a:r>
          </a:p>
          <a:p>
            <a:pPr eaLnBrk="1" hangingPunct="1">
              <a:lnSpc>
                <a:spcPct val="80000"/>
              </a:lnSpc>
              <a:buFontTx/>
              <a:buNone/>
            </a:pPr>
            <a:r>
              <a:rPr lang="en-US" sz="1050" dirty="0" smtClean="0">
                <a:latin typeface="Courier New" pitchFamily="49" charset="0"/>
              </a:rPr>
              <a:t>  3     1 </a:t>
            </a:r>
            <a:r>
              <a:rPr lang="en-US" sz="1050" dirty="0" err="1" smtClean="0">
                <a:latin typeface="Courier New" pitchFamily="49" charset="0"/>
              </a:rPr>
              <a:t>ms</a:t>
            </a:r>
            <a:r>
              <a:rPr lang="en-US" sz="1050" dirty="0" smtClean="0">
                <a:latin typeface="Courier New" pitchFamily="49" charset="0"/>
              </a:rPr>
              <a:t>    &lt;1 </a:t>
            </a:r>
            <a:r>
              <a:rPr lang="en-US" sz="1050" dirty="0" err="1" smtClean="0">
                <a:latin typeface="Courier New" pitchFamily="49" charset="0"/>
              </a:rPr>
              <a:t>ms</a:t>
            </a:r>
            <a:r>
              <a:rPr lang="en-US" sz="1050" dirty="0" smtClean="0">
                <a:latin typeface="Courier New" pitchFamily="49" charset="0"/>
              </a:rPr>
              <a:t>    &lt;1 </a:t>
            </a:r>
            <a:r>
              <a:rPr lang="en-US" sz="1050" dirty="0" err="1" smtClean="0">
                <a:latin typeface="Courier New" pitchFamily="49" charset="0"/>
              </a:rPr>
              <a:t>ms</a:t>
            </a:r>
            <a:r>
              <a:rPr lang="en-US" sz="1050" dirty="0" smtClean="0">
                <a:latin typeface="Courier New" pitchFamily="49" charset="0"/>
              </a:rPr>
              <a:t>  ice.spine.fu-berlin.de [130.133.98.2]</a:t>
            </a:r>
          </a:p>
          <a:p>
            <a:pPr eaLnBrk="1" hangingPunct="1">
              <a:lnSpc>
                <a:spcPct val="80000"/>
              </a:lnSpc>
              <a:buFontTx/>
              <a:buNone/>
            </a:pPr>
            <a:r>
              <a:rPr lang="en-US" sz="1050" dirty="0" smtClean="0">
                <a:latin typeface="Courier New" pitchFamily="49" charset="0"/>
              </a:rPr>
              <a:t>  4     1 </a:t>
            </a:r>
            <a:r>
              <a:rPr lang="en-US" sz="1050" dirty="0" err="1" smtClean="0">
                <a:latin typeface="Courier New" pitchFamily="49" charset="0"/>
              </a:rPr>
              <a:t>ms</a:t>
            </a:r>
            <a:r>
              <a:rPr lang="en-US" sz="1050" dirty="0" smtClean="0">
                <a:latin typeface="Courier New" pitchFamily="49" charset="0"/>
              </a:rPr>
              <a:t>    &lt;1 </a:t>
            </a:r>
            <a:r>
              <a:rPr lang="en-US" sz="1050" dirty="0" err="1" smtClean="0">
                <a:latin typeface="Courier New" pitchFamily="49" charset="0"/>
              </a:rPr>
              <a:t>ms</a:t>
            </a:r>
            <a:r>
              <a:rPr lang="en-US" sz="1050" dirty="0" smtClean="0">
                <a:latin typeface="Courier New" pitchFamily="49" charset="0"/>
              </a:rPr>
              <a:t>    &lt;1 </a:t>
            </a:r>
            <a:r>
              <a:rPr lang="en-US" sz="1050" dirty="0" err="1" smtClean="0">
                <a:latin typeface="Courier New" pitchFamily="49" charset="0"/>
              </a:rPr>
              <a:t>ms</a:t>
            </a:r>
            <a:r>
              <a:rPr lang="en-US" sz="1050" dirty="0" smtClean="0">
                <a:latin typeface="Courier New" pitchFamily="49" charset="0"/>
              </a:rPr>
              <a:t>  ar-fuberlin1.g-win.dfn.de [188.1.33.33]</a:t>
            </a:r>
          </a:p>
          <a:p>
            <a:pPr eaLnBrk="1" hangingPunct="1">
              <a:lnSpc>
                <a:spcPct val="80000"/>
              </a:lnSpc>
              <a:buFontTx/>
              <a:buNone/>
            </a:pPr>
            <a:r>
              <a:rPr lang="en-US" sz="1050" dirty="0" smtClean="0">
                <a:latin typeface="Courier New" pitchFamily="49" charset="0"/>
              </a:rPr>
              <a:t>  5     1 </a:t>
            </a:r>
            <a:r>
              <a:rPr lang="en-US" sz="1050" dirty="0" err="1" smtClean="0">
                <a:latin typeface="Courier New" pitchFamily="49" charset="0"/>
              </a:rPr>
              <a:t>ms</a:t>
            </a:r>
            <a:r>
              <a:rPr lang="en-US" sz="1050" dirty="0" smtClean="0">
                <a:latin typeface="Courier New" pitchFamily="49" charset="0"/>
              </a:rPr>
              <a:t>    &lt;1 </a:t>
            </a:r>
            <a:r>
              <a:rPr lang="en-US" sz="1050" dirty="0" err="1" smtClean="0">
                <a:latin typeface="Courier New" pitchFamily="49" charset="0"/>
              </a:rPr>
              <a:t>ms</a:t>
            </a:r>
            <a:r>
              <a:rPr lang="en-US" sz="1050" dirty="0" smtClean="0">
                <a:latin typeface="Courier New" pitchFamily="49" charset="0"/>
              </a:rPr>
              <a:t>    &lt;1 </a:t>
            </a:r>
            <a:r>
              <a:rPr lang="en-US" sz="1050" dirty="0" err="1" smtClean="0">
                <a:latin typeface="Courier New" pitchFamily="49" charset="0"/>
              </a:rPr>
              <a:t>ms</a:t>
            </a:r>
            <a:r>
              <a:rPr lang="en-US" sz="1050" dirty="0" smtClean="0">
                <a:latin typeface="Courier New" pitchFamily="49" charset="0"/>
              </a:rPr>
              <a:t>  cr-berlin1-po5-0.g-win.dfn.de [188.1.20.5]</a:t>
            </a:r>
          </a:p>
          <a:p>
            <a:pPr eaLnBrk="1" hangingPunct="1">
              <a:lnSpc>
                <a:spcPct val="80000"/>
              </a:lnSpc>
              <a:buFontTx/>
              <a:buNone/>
            </a:pPr>
            <a:r>
              <a:rPr lang="en-US" sz="1050" dirty="0" smtClean="0">
                <a:latin typeface="Courier New" pitchFamily="49" charset="0"/>
              </a:rPr>
              <a:t>  6     9 </a:t>
            </a:r>
            <a:r>
              <a:rPr lang="en-US" sz="1050" dirty="0" err="1" smtClean="0">
                <a:latin typeface="Courier New" pitchFamily="49" charset="0"/>
              </a:rPr>
              <a:t>ms</a:t>
            </a:r>
            <a:r>
              <a:rPr lang="en-US" sz="1050" dirty="0" smtClean="0">
                <a:latin typeface="Courier New" pitchFamily="49" charset="0"/>
              </a:rPr>
              <a:t>     9 </a:t>
            </a:r>
            <a:r>
              <a:rPr lang="en-US" sz="1050" dirty="0" err="1" smtClean="0">
                <a:latin typeface="Courier New" pitchFamily="49" charset="0"/>
              </a:rPr>
              <a:t>ms</a:t>
            </a:r>
            <a:r>
              <a:rPr lang="en-US" sz="1050" dirty="0" smtClean="0">
                <a:latin typeface="Courier New" pitchFamily="49" charset="0"/>
              </a:rPr>
              <a:t>     9 </a:t>
            </a:r>
            <a:r>
              <a:rPr lang="en-US" sz="1050" dirty="0" err="1" smtClean="0">
                <a:latin typeface="Courier New" pitchFamily="49" charset="0"/>
              </a:rPr>
              <a:t>ms</a:t>
            </a:r>
            <a:r>
              <a:rPr lang="en-US" sz="1050" dirty="0" smtClean="0">
                <a:latin typeface="Courier New" pitchFamily="49" charset="0"/>
              </a:rPr>
              <a:t>  cr-frankfurt1-po9-2.g-win.dfn.de [188.1.18.185]</a:t>
            </a:r>
          </a:p>
          <a:p>
            <a:pPr eaLnBrk="1" hangingPunct="1">
              <a:lnSpc>
                <a:spcPct val="80000"/>
              </a:lnSpc>
              <a:buFontTx/>
              <a:buNone/>
            </a:pPr>
            <a:r>
              <a:rPr lang="en-US" sz="1050" dirty="0" smtClean="0">
                <a:latin typeface="Courier New" pitchFamily="49" charset="0"/>
              </a:rPr>
              <a:t>  7    10 </a:t>
            </a:r>
            <a:r>
              <a:rPr lang="en-US" sz="1050" dirty="0" err="1" smtClean="0">
                <a:latin typeface="Courier New" pitchFamily="49" charset="0"/>
              </a:rPr>
              <a:t>ms</a:t>
            </a:r>
            <a:r>
              <a:rPr lang="en-US" sz="1050" dirty="0" smtClean="0">
                <a:latin typeface="Courier New" pitchFamily="49" charset="0"/>
              </a:rPr>
              <a:t>     9 </a:t>
            </a:r>
            <a:r>
              <a:rPr lang="en-US" sz="1050" dirty="0" err="1" smtClean="0">
                <a:latin typeface="Courier New" pitchFamily="49" charset="0"/>
              </a:rPr>
              <a:t>ms</a:t>
            </a:r>
            <a:r>
              <a:rPr lang="en-US" sz="1050" dirty="0" smtClean="0">
                <a:latin typeface="Courier New" pitchFamily="49" charset="0"/>
              </a:rPr>
              <a:t>     9 </a:t>
            </a:r>
            <a:r>
              <a:rPr lang="en-US" sz="1050" dirty="0" err="1" smtClean="0">
                <a:latin typeface="Courier New" pitchFamily="49" charset="0"/>
              </a:rPr>
              <a:t>ms</a:t>
            </a:r>
            <a:r>
              <a:rPr lang="en-US" sz="1050" dirty="0" smtClean="0">
                <a:latin typeface="Courier New" pitchFamily="49" charset="0"/>
              </a:rPr>
              <a:t>  ir-frankfurt2-po3-0.g-win.dfn.de [188.1.80.38]</a:t>
            </a:r>
          </a:p>
          <a:p>
            <a:pPr eaLnBrk="1" hangingPunct="1">
              <a:lnSpc>
                <a:spcPct val="80000"/>
              </a:lnSpc>
              <a:buFontTx/>
              <a:buNone/>
            </a:pPr>
            <a:r>
              <a:rPr lang="en-US" sz="1050" dirty="0" smtClean="0">
                <a:latin typeface="Courier New" pitchFamily="49" charset="0"/>
              </a:rPr>
              <a:t>  8    10 </a:t>
            </a:r>
            <a:r>
              <a:rPr lang="en-US" sz="1050" dirty="0" err="1" smtClean="0">
                <a:latin typeface="Courier New" pitchFamily="49" charset="0"/>
              </a:rPr>
              <a:t>ms</a:t>
            </a:r>
            <a:r>
              <a:rPr lang="en-US" sz="1050" dirty="0" smtClean="0">
                <a:latin typeface="Courier New" pitchFamily="49" charset="0"/>
              </a:rPr>
              <a:t>     9 </a:t>
            </a:r>
            <a:r>
              <a:rPr lang="en-US" sz="1050" dirty="0" err="1" smtClean="0">
                <a:latin typeface="Courier New" pitchFamily="49" charset="0"/>
              </a:rPr>
              <a:t>ms</a:t>
            </a:r>
            <a:r>
              <a:rPr lang="en-US" sz="1050" dirty="0" smtClean="0">
                <a:latin typeface="Courier New" pitchFamily="49" charset="0"/>
              </a:rPr>
              <a:t>     9 </a:t>
            </a:r>
            <a:r>
              <a:rPr lang="en-US" sz="1050" dirty="0" err="1" smtClean="0">
                <a:latin typeface="Courier New" pitchFamily="49" charset="0"/>
              </a:rPr>
              <a:t>ms</a:t>
            </a:r>
            <a:r>
              <a:rPr lang="en-US" sz="1050" dirty="0" smtClean="0">
                <a:latin typeface="Courier New" pitchFamily="49" charset="0"/>
              </a:rPr>
              <a:t>  DECIX.fe0-0-guy-smiley.FFM.router.COLT.net </a:t>
            </a:r>
          </a:p>
          <a:p>
            <a:pPr eaLnBrk="1" hangingPunct="1">
              <a:lnSpc>
                <a:spcPct val="80000"/>
              </a:lnSpc>
              <a:buFontTx/>
              <a:buNone/>
            </a:pPr>
            <a:r>
              <a:rPr lang="en-US" sz="1050" dirty="0" smtClean="0">
                <a:latin typeface="Courier New" pitchFamily="49" charset="0"/>
              </a:rPr>
              <a:t>					[80.81.192.61]</a:t>
            </a:r>
          </a:p>
          <a:p>
            <a:pPr eaLnBrk="1" hangingPunct="1">
              <a:lnSpc>
                <a:spcPct val="80000"/>
              </a:lnSpc>
              <a:buFontTx/>
              <a:buNone/>
            </a:pPr>
            <a:r>
              <a:rPr lang="en-US" sz="1050" dirty="0" smtClean="0">
                <a:latin typeface="Courier New" pitchFamily="49" charset="0"/>
              </a:rPr>
              <a:t>  9    10 </a:t>
            </a:r>
            <a:r>
              <a:rPr lang="en-US" sz="1050" dirty="0" err="1" smtClean="0">
                <a:latin typeface="Courier New" pitchFamily="49" charset="0"/>
              </a:rPr>
              <a:t>ms</a:t>
            </a:r>
            <a:r>
              <a:rPr lang="en-US" sz="1050" dirty="0" smtClean="0">
                <a:latin typeface="Courier New" pitchFamily="49" charset="0"/>
              </a:rPr>
              <a:t>     9 </a:t>
            </a:r>
            <a:r>
              <a:rPr lang="en-US" sz="1050" dirty="0" err="1" smtClean="0">
                <a:latin typeface="Courier New" pitchFamily="49" charset="0"/>
              </a:rPr>
              <a:t>ms</a:t>
            </a:r>
            <a:r>
              <a:rPr lang="en-US" sz="1050" dirty="0" smtClean="0">
                <a:latin typeface="Courier New" pitchFamily="49" charset="0"/>
              </a:rPr>
              <a:t>     9 </a:t>
            </a:r>
            <a:r>
              <a:rPr lang="en-US" sz="1050" dirty="0" err="1" smtClean="0">
                <a:latin typeface="Courier New" pitchFamily="49" charset="0"/>
              </a:rPr>
              <a:t>ms</a:t>
            </a:r>
            <a:r>
              <a:rPr lang="en-US" sz="1050" dirty="0" smtClean="0">
                <a:latin typeface="Courier New" pitchFamily="49" charset="0"/>
              </a:rPr>
              <a:t>  ir1.fra.de.colt.net [213.61.46.70]</a:t>
            </a:r>
          </a:p>
          <a:p>
            <a:pPr eaLnBrk="1" hangingPunct="1">
              <a:lnSpc>
                <a:spcPct val="80000"/>
              </a:lnSpc>
              <a:buFontTx/>
              <a:buNone/>
            </a:pPr>
            <a:r>
              <a:rPr lang="en-US" sz="1050" dirty="0" smtClean="0">
                <a:latin typeface="Courier New" pitchFamily="49" charset="0"/>
              </a:rPr>
              <a:t> 10    11 </a:t>
            </a:r>
            <a:r>
              <a:rPr lang="en-US" sz="1050" dirty="0" err="1" smtClean="0">
                <a:latin typeface="Courier New" pitchFamily="49" charset="0"/>
              </a:rPr>
              <a:t>ms</a:t>
            </a:r>
            <a:r>
              <a:rPr lang="en-US" sz="1050" dirty="0" smtClean="0">
                <a:latin typeface="Courier New" pitchFamily="49" charset="0"/>
              </a:rPr>
              <a:t>    10 </a:t>
            </a:r>
            <a:r>
              <a:rPr lang="en-US" sz="1050" dirty="0" err="1" smtClean="0">
                <a:latin typeface="Courier New" pitchFamily="49" charset="0"/>
              </a:rPr>
              <a:t>ms</a:t>
            </a:r>
            <a:r>
              <a:rPr lang="en-US" sz="1050" dirty="0" smtClean="0">
                <a:latin typeface="Courier New" pitchFamily="49" charset="0"/>
              </a:rPr>
              <a:t>     9 </a:t>
            </a:r>
            <a:r>
              <a:rPr lang="en-US" sz="1050" dirty="0" err="1" smtClean="0">
                <a:latin typeface="Courier New" pitchFamily="49" charset="0"/>
              </a:rPr>
              <a:t>ms</a:t>
            </a:r>
            <a:r>
              <a:rPr lang="en-US" sz="1050" dirty="0" smtClean="0">
                <a:latin typeface="Courier New" pitchFamily="49" charset="0"/>
              </a:rPr>
              <a:t>  ge2-2.ar06.fra.DE.COLT-ISC.NET [213.61.63.8]</a:t>
            </a:r>
          </a:p>
          <a:p>
            <a:pPr eaLnBrk="1" hangingPunct="1">
              <a:lnSpc>
                <a:spcPct val="80000"/>
              </a:lnSpc>
              <a:buFontTx/>
              <a:buNone/>
            </a:pPr>
            <a:r>
              <a:rPr lang="en-US" sz="1050" dirty="0" smtClean="0">
                <a:latin typeface="Courier New" pitchFamily="49" charset="0"/>
              </a:rPr>
              <a:t> 11    11 </a:t>
            </a:r>
            <a:r>
              <a:rPr lang="en-US" sz="1050" dirty="0" err="1" smtClean="0">
                <a:latin typeface="Courier New" pitchFamily="49" charset="0"/>
              </a:rPr>
              <a:t>ms</a:t>
            </a:r>
            <a:r>
              <a:rPr lang="en-US" sz="1050" dirty="0" smtClean="0">
                <a:latin typeface="Courier New" pitchFamily="49" charset="0"/>
              </a:rPr>
              <a:t>    10 </a:t>
            </a:r>
            <a:r>
              <a:rPr lang="en-US" sz="1050" dirty="0" err="1" smtClean="0">
                <a:latin typeface="Courier New" pitchFamily="49" charset="0"/>
              </a:rPr>
              <a:t>ms</a:t>
            </a:r>
            <a:r>
              <a:rPr lang="en-US" sz="1050" dirty="0" smtClean="0">
                <a:latin typeface="Courier New" pitchFamily="49" charset="0"/>
              </a:rPr>
              <a:t>    10 </a:t>
            </a:r>
            <a:r>
              <a:rPr lang="en-US" sz="1050" dirty="0" err="1" smtClean="0">
                <a:latin typeface="Courier New" pitchFamily="49" charset="0"/>
              </a:rPr>
              <a:t>ms</a:t>
            </a:r>
            <a:r>
              <a:rPr lang="en-US" sz="1050" dirty="0" smtClean="0">
                <a:latin typeface="Courier New" pitchFamily="49" charset="0"/>
              </a:rPr>
              <a:t>  213.61.4.141</a:t>
            </a:r>
          </a:p>
          <a:p>
            <a:pPr eaLnBrk="1" hangingPunct="1">
              <a:lnSpc>
                <a:spcPct val="80000"/>
              </a:lnSpc>
              <a:buFontTx/>
              <a:buNone/>
            </a:pPr>
            <a:r>
              <a:rPr lang="en-US" sz="1050" dirty="0" smtClean="0">
                <a:latin typeface="Courier New" pitchFamily="49" charset="0"/>
              </a:rPr>
              <a:t> 12    11 </a:t>
            </a:r>
            <a:r>
              <a:rPr lang="en-US" sz="1050" dirty="0" err="1" smtClean="0">
                <a:latin typeface="Courier New" pitchFamily="49" charset="0"/>
              </a:rPr>
              <a:t>ms</a:t>
            </a:r>
            <a:r>
              <a:rPr lang="en-US" sz="1050" dirty="0" smtClean="0">
                <a:latin typeface="Courier New" pitchFamily="49" charset="0"/>
              </a:rPr>
              <a:t>    10 </a:t>
            </a:r>
            <a:r>
              <a:rPr lang="en-US" sz="1050" dirty="0" err="1" smtClean="0">
                <a:latin typeface="Courier New" pitchFamily="49" charset="0"/>
              </a:rPr>
              <a:t>ms</a:t>
            </a:r>
            <a:r>
              <a:rPr lang="en-US" sz="1050" dirty="0" smtClean="0">
                <a:latin typeface="Courier New" pitchFamily="49" charset="0"/>
              </a:rPr>
              <a:t>    10 </a:t>
            </a:r>
            <a:r>
              <a:rPr lang="en-US" sz="1050" dirty="0" err="1" smtClean="0">
                <a:latin typeface="Courier New" pitchFamily="49" charset="0"/>
              </a:rPr>
              <a:t>ms</a:t>
            </a:r>
            <a:r>
              <a:rPr lang="en-US" sz="1050" dirty="0" smtClean="0">
                <a:latin typeface="Courier New" pitchFamily="49" charset="0"/>
              </a:rPr>
              <a:t>  h-213.61.6.3.host.de.colt.net [213.61.6.3]</a:t>
            </a:r>
          </a:p>
          <a:p>
            <a:pPr eaLnBrk="1" hangingPunct="1">
              <a:lnSpc>
                <a:spcPct val="80000"/>
              </a:lnSpc>
              <a:buFontTx/>
              <a:buNone/>
            </a:pPr>
            <a:endParaRPr lang="en-US" sz="1050" dirty="0" smtClean="0">
              <a:latin typeface="Courier New" pitchFamily="49" charset="0"/>
            </a:endParaRPr>
          </a:p>
          <a:p>
            <a:pPr eaLnBrk="1" hangingPunct="1">
              <a:lnSpc>
                <a:spcPct val="80000"/>
              </a:lnSpc>
              <a:buFontTx/>
              <a:buNone/>
            </a:pPr>
            <a:r>
              <a:rPr lang="en-US" sz="1050" dirty="0" smtClean="0">
                <a:latin typeface="Courier New" pitchFamily="49" charset="0"/>
              </a:rPr>
              <a:t>Trace complete.</a:t>
            </a:r>
          </a:p>
          <a:p>
            <a:pPr eaLnBrk="1" hangingPunct="1">
              <a:lnSpc>
                <a:spcPct val="80000"/>
              </a:lnSpc>
              <a:buFontTx/>
              <a:buNone/>
            </a:pPr>
            <a:endParaRPr lang="en-US" sz="1200" dirty="0" smtClean="0">
              <a:latin typeface="Courier New" pitchFamily="49" charset="0"/>
            </a:endParaRPr>
          </a:p>
          <a:p>
            <a:pPr eaLnBrk="1" hangingPunct="1">
              <a:lnSpc>
                <a:spcPct val="80000"/>
              </a:lnSpc>
              <a:buFontTx/>
              <a:buNone/>
            </a:pPr>
            <a:endParaRPr lang="en-US" sz="1200" dirty="0" smtClean="0">
              <a:latin typeface="Courier New" pitchFamily="49" charset="0"/>
            </a:endParaRPr>
          </a:p>
          <a:p>
            <a:pPr eaLnBrk="1" hangingPunct="1">
              <a:lnSpc>
                <a:spcPct val="80000"/>
              </a:lnSpc>
            </a:pPr>
            <a:r>
              <a:rPr lang="en-US" dirty="0" smtClean="0"/>
              <a:t>Not all addresses can be resolved to names (see DNS)</a:t>
            </a:r>
          </a:p>
          <a:p>
            <a:pPr eaLnBrk="1" hangingPunct="1">
              <a:lnSpc>
                <a:spcPct val="80000"/>
              </a:lnSpc>
            </a:pPr>
            <a:endParaRPr lang="en-US" dirty="0" smtClean="0"/>
          </a:p>
          <a:p>
            <a:pPr eaLnBrk="1" hangingPunct="1">
              <a:lnSpc>
                <a:spcPct val="80000"/>
              </a:lnSpc>
            </a:pPr>
            <a:r>
              <a:rPr lang="en-US" dirty="0" smtClean="0"/>
              <a:t>Some requests are redirected to Content Delivery Networks</a:t>
            </a:r>
          </a:p>
          <a:p>
            <a:pPr eaLnBrk="1" hangingPunct="1">
              <a:lnSpc>
                <a:spcPct val="80000"/>
              </a:lnSpc>
            </a:pPr>
            <a:endParaRPr lang="en-US" dirty="0" smtClean="0"/>
          </a:p>
          <a:p>
            <a:pPr eaLnBrk="1" hangingPunct="1">
              <a:lnSpc>
                <a:spcPct val="80000"/>
              </a:lnSpc>
            </a:pPr>
            <a:r>
              <a:rPr lang="en-US" dirty="0" smtClean="0"/>
              <a:t>Some nodes simply don’t answer…</a:t>
            </a:r>
            <a:endParaRPr lang="en-US" dirty="0"/>
          </a:p>
        </p:txBody>
      </p:sp>
      <p:sp>
        <p:nvSpPr>
          <p:cNvPr id="2" name="TextBox 1"/>
          <p:cNvSpPr txBox="1"/>
          <p:nvPr/>
        </p:nvSpPr>
        <p:spPr>
          <a:xfrm>
            <a:off x="6744072" y="1232355"/>
            <a:ext cx="4955203" cy="3647152"/>
          </a:xfrm>
          <a:prstGeom prst="rect">
            <a:avLst/>
          </a:prstGeom>
          <a:noFill/>
        </p:spPr>
        <p:txBody>
          <a:bodyPr wrap="none" rtlCol="0">
            <a:spAutoFit/>
          </a:bodyPr>
          <a:lstStyle/>
          <a:p>
            <a:pPr algn="l"/>
            <a:r>
              <a:rPr lang="de-DE" sz="1100" dirty="0">
                <a:latin typeface="Consolas" panose="020B0609020204030204" pitchFamily="49" charset="0"/>
              </a:rPr>
              <a:t>C</a:t>
            </a:r>
            <a:r>
              <a:rPr lang="de-DE" sz="1100" dirty="0" smtClean="0">
                <a:latin typeface="Consolas" panose="020B0609020204030204" pitchFamily="49" charset="0"/>
              </a:rPr>
              <a:t>:\&gt;</a:t>
            </a:r>
            <a:r>
              <a:rPr lang="de-DE" sz="1100" dirty="0">
                <a:latin typeface="Consolas" panose="020B0609020204030204" pitchFamily="49" charset="0"/>
              </a:rPr>
              <a:t>tracert www.nasa.gov</a:t>
            </a:r>
          </a:p>
          <a:p>
            <a:pPr algn="l"/>
            <a:endParaRPr lang="de-DE" sz="1100" dirty="0">
              <a:latin typeface="Consolas" panose="020B0609020204030204" pitchFamily="49" charset="0"/>
            </a:endParaRPr>
          </a:p>
          <a:p>
            <a:pPr algn="l"/>
            <a:r>
              <a:rPr lang="de-DE" sz="1100" dirty="0" err="1">
                <a:latin typeface="Consolas" panose="020B0609020204030204" pitchFamily="49" charset="0"/>
              </a:rPr>
              <a:t>Tracing</a:t>
            </a:r>
            <a:r>
              <a:rPr lang="de-DE" sz="1100" dirty="0">
                <a:latin typeface="Consolas" panose="020B0609020204030204" pitchFamily="49" charset="0"/>
              </a:rPr>
              <a:t> route </a:t>
            </a:r>
            <a:r>
              <a:rPr lang="de-DE" sz="1100" dirty="0" err="1">
                <a:latin typeface="Consolas" panose="020B0609020204030204" pitchFamily="49" charset="0"/>
              </a:rPr>
              <a:t>to</a:t>
            </a:r>
            <a:r>
              <a:rPr lang="de-DE" sz="1100" dirty="0">
                <a:latin typeface="Consolas" panose="020B0609020204030204" pitchFamily="49" charset="0"/>
              </a:rPr>
              <a:t> iznasa.hs.llnwd.net [2a02:3d0:623:a000::8008]</a:t>
            </a:r>
          </a:p>
          <a:p>
            <a:pPr algn="l"/>
            <a:r>
              <a:rPr lang="de-DE" sz="1100" dirty="0" err="1">
                <a:latin typeface="Consolas" panose="020B0609020204030204" pitchFamily="49" charset="0"/>
              </a:rPr>
              <a:t>over</a:t>
            </a:r>
            <a:r>
              <a:rPr lang="de-DE" sz="1100" dirty="0">
                <a:latin typeface="Consolas" panose="020B0609020204030204" pitchFamily="49" charset="0"/>
              </a:rPr>
              <a:t> a </a:t>
            </a:r>
            <a:r>
              <a:rPr lang="de-DE" sz="1100" dirty="0" err="1">
                <a:latin typeface="Consolas" panose="020B0609020204030204" pitchFamily="49" charset="0"/>
              </a:rPr>
              <a:t>maximum</a:t>
            </a:r>
            <a:r>
              <a:rPr lang="de-DE" sz="1100" dirty="0">
                <a:latin typeface="Consolas" panose="020B0609020204030204" pitchFamily="49" charset="0"/>
              </a:rPr>
              <a:t> </a:t>
            </a:r>
            <a:r>
              <a:rPr lang="de-DE" sz="1100" dirty="0" err="1">
                <a:latin typeface="Consolas" panose="020B0609020204030204" pitchFamily="49" charset="0"/>
              </a:rPr>
              <a:t>of</a:t>
            </a:r>
            <a:r>
              <a:rPr lang="de-DE" sz="1100" dirty="0">
                <a:latin typeface="Consolas" panose="020B0609020204030204" pitchFamily="49" charset="0"/>
              </a:rPr>
              <a:t> 30 hops:</a:t>
            </a:r>
          </a:p>
          <a:p>
            <a:pPr algn="l"/>
            <a:endParaRPr lang="de-DE" sz="1100" dirty="0">
              <a:latin typeface="Consolas" panose="020B0609020204030204" pitchFamily="49" charset="0"/>
            </a:endParaRPr>
          </a:p>
          <a:p>
            <a:pPr algn="l"/>
            <a:r>
              <a:rPr lang="de-DE" sz="1100" dirty="0">
                <a:latin typeface="Consolas" panose="020B0609020204030204" pitchFamily="49" charset="0"/>
              </a:rPr>
              <a:t>  1    &lt;1 </a:t>
            </a:r>
            <a:r>
              <a:rPr lang="de-DE" sz="1100" dirty="0" err="1">
                <a:latin typeface="Consolas" panose="020B0609020204030204" pitchFamily="49" charset="0"/>
              </a:rPr>
              <a:t>ms</a:t>
            </a:r>
            <a:r>
              <a:rPr lang="de-DE" sz="1100" dirty="0">
                <a:latin typeface="Consolas" panose="020B0609020204030204" pitchFamily="49" charset="0"/>
              </a:rPr>
              <a:t>    &lt;1 </a:t>
            </a:r>
            <a:r>
              <a:rPr lang="de-DE" sz="1100" dirty="0" err="1">
                <a:latin typeface="Consolas" panose="020B0609020204030204" pitchFamily="49" charset="0"/>
              </a:rPr>
              <a:t>ms</a:t>
            </a:r>
            <a:r>
              <a:rPr lang="de-DE" sz="1100" dirty="0">
                <a:latin typeface="Consolas" panose="020B0609020204030204" pitchFamily="49" charset="0"/>
              </a:rPr>
              <a:t>    &lt;1 </a:t>
            </a:r>
            <a:r>
              <a:rPr lang="de-DE" sz="1100" dirty="0" err="1">
                <a:latin typeface="Consolas" panose="020B0609020204030204" pitchFamily="49" charset="0"/>
              </a:rPr>
              <a:t>ms</a:t>
            </a:r>
            <a:r>
              <a:rPr lang="de-DE" sz="1100" dirty="0">
                <a:latin typeface="Consolas" panose="020B0609020204030204" pitchFamily="49" charset="0"/>
              </a:rPr>
              <a:t>  router-714.imp.fu-berlin.de </a:t>
            </a:r>
            <a:endParaRPr lang="de-DE" sz="1100" dirty="0" smtClean="0">
              <a:latin typeface="Consolas" panose="020B0609020204030204" pitchFamily="49" charset="0"/>
            </a:endParaRPr>
          </a:p>
          <a:p>
            <a:pPr algn="l"/>
            <a:r>
              <a:rPr lang="de-DE" sz="1100" dirty="0">
                <a:latin typeface="Consolas" panose="020B0609020204030204" pitchFamily="49" charset="0"/>
              </a:rPr>
              <a:t>	</a:t>
            </a:r>
            <a:r>
              <a:rPr lang="de-DE" sz="1100" dirty="0" smtClean="0">
                <a:latin typeface="Consolas" panose="020B0609020204030204" pitchFamily="49" charset="0"/>
              </a:rPr>
              <a:t>		[</a:t>
            </a:r>
            <a:r>
              <a:rPr lang="de-DE" sz="1100" dirty="0">
                <a:latin typeface="Consolas" panose="020B0609020204030204" pitchFamily="49" charset="0"/>
              </a:rPr>
              <a:t>2001:638:80a:105::1]</a:t>
            </a:r>
          </a:p>
          <a:p>
            <a:pPr algn="l"/>
            <a:r>
              <a:rPr lang="de-DE" sz="1100" dirty="0">
                <a:latin typeface="Consolas" panose="020B0609020204030204" pitchFamily="49" charset="0"/>
              </a:rPr>
              <a:t>  2    &lt;1 </a:t>
            </a:r>
            <a:r>
              <a:rPr lang="de-DE" sz="1100" dirty="0" err="1">
                <a:latin typeface="Consolas" panose="020B0609020204030204" pitchFamily="49" charset="0"/>
              </a:rPr>
              <a:t>ms</a:t>
            </a:r>
            <a:r>
              <a:rPr lang="de-DE" sz="1100" dirty="0">
                <a:latin typeface="Consolas" panose="020B0609020204030204" pitchFamily="49" charset="0"/>
              </a:rPr>
              <a:t>    &lt;1 </a:t>
            </a:r>
            <a:r>
              <a:rPr lang="de-DE" sz="1100" dirty="0" err="1">
                <a:latin typeface="Consolas" panose="020B0609020204030204" pitchFamily="49" charset="0"/>
              </a:rPr>
              <a:t>ms</a:t>
            </a:r>
            <a:r>
              <a:rPr lang="de-DE" sz="1100" dirty="0">
                <a:latin typeface="Consolas" panose="020B0609020204030204" pitchFamily="49" charset="0"/>
              </a:rPr>
              <a:t>    &lt;1 </a:t>
            </a:r>
            <a:r>
              <a:rPr lang="de-DE" sz="1100" dirty="0" err="1">
                <a:latin typeface="Consolas" panose="020B0609020204030204" pitchFamily="49" charset="0"/>
              </a:rPr>
              <a:t>ms</a:t>
            </a:r>
            <a:r>
              <a:rPr lang="de-DE" sz="1100" dirty="0">
                <a:latin typeface="Consolas" panose="020B0609020204030204" pitchFamily="49" charset="0"/>
              </a:rPr>
              <a:t>  2001:638:80a:1::1</a:t>
            </a:r>
          </a:p>
          <a:p>
            <a:pPr algn="l"/>
            <a:r>
              <a:rPr lang="de-DE" sz="1100" dirty="0">
                <a:latin typeface="Consolas" panose="020B0609020204030204" pitchFamily="49" charset="0"/>
              </a:rPr>
              <a:t>  3     1 </a:t>
            </a:r>
            <a:r>
              <a:rPr lang="de-DE" sz="1100" dirty="0" err="1">
                <a:latin typeface="Consolas" panose="020B0609020204030204" pitchFamily="49" charset="0"/>
              </a:rPr>
              <a:t>ms</a:t>
            </a:r>
            <a:r>
              <a:rPr lang="de-DE" sz="1100" dirty="0">
                <a:latin typeface="Consolas" panose="020B0609020204030204" pitchFamily="49" charset="0"/>
              </a:rPr>
              <a:t>     1 </a:t>
            </a:r>
            <a:r>
              <a:rPr lang="de-DE" sz="1100" dirty="0" err="1">
                <a:latin typeface="Consolas" panose="020B0609020204030204" pitchFamily="49" charset="0"/>
              </a:rPr>
              <a:t>ms</a:t>
            </a:r>
            <a:r>
              <a:rPr lang="de-DE" sz="1100" dirty="0">
                <a:latin typeface="Consolas" panose="020B0609020204030204" pitchFamily="49" charset="0"/>
              </a:rPr>
              <a:t>    &lt;1 </a:t>
            </a:r>
            <a:r>
              <a:rPr lang="de-DE" sz="1100" dirty="0" err="1">
                <a:latin typeface="Consolas" panose="020B0609020204030204" pitchFamily="49" charset="0"/>
              </a:rPr>
              <a:t>ms</a:t>
            </a:r>
            <a:r>
              <a:rPr lang="de-DE" sz="1100" dirty="0">
                <a:latin typeface="Consolas" panose="020B0609020204030204" pitchFamily="49" charset="0"/>
              </a:rPr>
              <a:t>  2001:638:80a:3::1</a:t>
            </a:r>
          </a:p>
          <a:p>
            <a:pPr algn="l"/>
            <a:r>
              <a:rPr lang="de-DE" sz="1100" dirty="0">
                <a:latin typeface="Consolas" panose="020B0609020204030204" pitchFamily="49" charset="0"/>
              </a:rPr>
              <a:t>  4     *        *        *     Request </a:t>
            </a:r>
            <a:r>
              <a:rPr lang="de-DE" sz="1100" dirty="0" err="1">
                <a:latin typeface="Consolas" panose="020B0609020204030204" pitchFamily="49" charset="0"/>
              </a:rPr>
              <a:t>timed</a:t>
            </a:r>
            <a:r>
              <a:rPr lang="de-DE" sz="1100" dirty="0">
                <a:latin typeface="Consolas" panose="020B0609020204030204" pitchFamily="49" charset="0"/>
              </a:rPr>
              <a:t> out.</a:t>
            </a:r>
          </a:p>
          <a:p>
            <a:pPr algn="l"/>
            <a:r>
              <a:rPr lang="de-DE" sz="1100" dirty="0">
                <a:latin typeface="Consolas" panose="020B0609020204030204" pitchFamily="49" charset="0"/>
              </a:rPr>
              <a:t>  5    10 </a:t>
            </a:r>
            <a:r>
              <a:rPr lang="de-DE" sz="1100" dirty="0" err="1">
                <a:latin typeface="Consolas" panose="020B0609020204030204" pitchFamily="49" charset="0"/>
              </a:rPr>
              <a:t>ms</a:t>
            </a:r>
            <a:r>
              <a:rPr lang="de-DE" sz="1100" dirty="0">
                <a:latin typeface="Consolas" panose="020B0609020204030204" pitchFamily="49" charset="0"/>
              </a:rPr>
              <a:t>    10 </a:t>
            </a:r>
            <a:r>
              <a:rPr lang="de-DE" sz="1100" dirty="0" err="1">
                <a:latin typeface="Consolas" panose="020B0609020204030204" pitchFamily="49" charset="0"/>
              </a:rPr>
              <a:t>ms</a:t>
            </a:r>
            <a:r>
              <a:rPr lang="de-DE" sz="1100" dirty="0">
                <a:latin typeface="Consolas" panose="020B0609020204030204" pitchFamily="49" charset="0"/>
              </a:rPr>
              <a:t>    11 </a:t>
            </a:r>
            <a:r>
              <a:rPr lang="de-DE" sz="1100" dirty="0" err="1">
                <a:latin typeface="Consolas" panose="020B0609020204030204" pitchFamily="49" charset="0"/>
              </a:rPr>
              <a:t>ms</a:t>
            </a:r>
            <a:r>
              <a:rPr lang="de-DE" sz="1100" dirty="0">
                <a:latin typeface="Consolas" panose="020B0609020204030204" pitchFamily="49" charset="0"/>
              </a:rPr>
              <a:t>  2001:7f8:8::5926:0:1</a:t>
            </a:r>
          </a:p>
          <a:p>
            <a:pPr algn="l"/>
            <a:r>
              <a:rPr lang="de-DE" sz="1100" dirty="0">
                <a:latin typeface="Consolas" panose="020B0609020204030204" pitchFamily="49" charset="0"/>
              </a:rPr>
              <a:t>  6    17 </a:t>
            </a:r>
            <a:r>
              <a:rPr lang="de-DE" sz="1100" dirty="0" err="1">
                <a:latin typeface="Consolas" panose="020B0609020204030204" pitchFamily="49" charset="0"/>
              </a:rPr>
              <a:t>ms</a:t>
            </a:r>
            <a:r>
              <a:rPr lang="de-DE" sz="1100" dirty="0">
                <a:latin typeface="Consolas" panose="020B0609020204030204" pitchFamily="49" charset="0"/>
              </a:rPr>
              <a:t>    17 </a:t>
            </a:r>
            <a:r>
              <a:rPr lang="de-DE" sz="1100" dirty="0" err="1">
                <a:latin typeface="Consolas" panose="020B0609020204030204" pitchFamily="49" charset="0"/>
              </a:rPr>
              <a:t>ms</a:t>
            </a:r>
            <a:r>
              <a:rPr lang="de-DE" sz="1100" dirty="0">
                <a:latin typeface="Consolas" panose="020B0609020204030204" pitchFamily="49" charset="0"/>
              </a:rPr>
              <a:t>    17 </a:t>
            </a:r>
            <a:r>
              <a:rPr lang="de-DE" sz="1100" dirty="0" err="1">
                <a:latin typeface="Consolas" panose="020B0609020204030204" pitchFamily="49" charset="0"/>
              </a:rPr>
              <a:t>ms</a:t>
            </a:r>
            <a:r>
              <a:rPr lang="de-DE" sz="1100" dirty="0">
                <a:latin typeface="Consolas" panose="020B0609020204030204" pitchFamily="49" charset="0"/>
              </a:rPr>
              <a:t>  tge1-4.fr5.dus1.ipv6.llnw.net </a:t>
            </a:r>
            <a:endParaRPr lang="de-DE" sz="1100" dirty="0" smtClean="0">
              <a:latin typeface="Consolas" panose="020B0609020204030204" pitchFamily="49" charset="0"/>
            </a:endParaRPr>
          </a:p>
          <a:p>
            <a:pPr algn="l"/>
            <a:r>
              <a:rPr lang="de-DE" sz="1100" dirty="0">
                <a:latin typeface="Consolas" panose="020B0609020204030204" pitchFamily="49" charset="0"/>
              </a:rPr>
              <a:t>	</a:t>
            </a:r>
            <a:r>
              <a:rPr lang="de-DE" sz="1100" dirty="0" smtClean="0">
                <a:latin typeface="Consolas" panose="020B0609020204030204" pitchFamily="49" charset="0"/>
              </a:rPr>
              <a:t>		[</a:t>
            </a:r>
            <a:r>
              <a:rPr lang="de-DE" sz="1100" dirty="0">
                <a:latin typeface="Consolas" panose="020B0609020204030204" pitchFamily="49" charset="0"/>
              </a:rPr>
              <a:t>2a02:3d0:622:6c::2]</a:t>
            </a:r>
          </a:p>
          <a:p>
            <a:pPr algn="l"/>
            <a:r>
              <a:rPr lang="de-DE" sz="1100" dirty="0">
                <a:latin typeface="Consolas" panose="020B0609020204030204" pitchFamily="49" charset="0"/>
              </a:rPr>
              <a:t>  7    12 </a:t>
            </a:r>
            <a:r>
              <a:rPr lang="de-DE" sz="1100" dirty="0" err="1">
                <a:latin typeface="Consolas" panose="020B0609020204030204" pitchFamily="49" charset="0"/>
              </a:rPr>
              <a:t>ms</a:t>
            </a:r>
            <a:r>
              <a:rPr lang="de-DE" sz="1100" dirty="0">
                <a:latin typeface="Consolas" panose="020B0609020204030204" pitchFamily="49" charset="0"/>
              </a:rPr>
              <a:t>    47 </a:t>
            </a:r>
            <a:r>
              <a:rPr lang="de-DE" sz="1100" dirty="0" err="1">
                <a:latin typeface="Consolas" panose="020B0609020204030204" pitchFamily="49" charset="0"/>
              </a:rPr>
              <a:t>ms</a:t>
            </a:r>
            <a:r>
              <a:rPr lang="de-DE" sz="1100" dirty="0">
                <a:latin typeface="Consolas" panose="020B0609020204030204" pitchFamily="49" charset="0"/>
              </a:rPr>
              <a:t>    12 </a:t>
            </a:r>
            <a:r>
              <a:rPr lang="de-DE" sz="1100" dirty="0" err="1">
                <a:latin typeface="Consolas" panose="020B0609020204030204" pitchFamily="49" charset="0"/>
              </a:rPr>
              <a:t>ms</a:t>
            </a:r>
            <a:r>
              <a:rPr lang="de-DE" sz="1100" dirty="0">
                <a:latin typeface="Consolas" panose="020B0609020204030204" pitchFamily="49" charset="0"/>
              </a:rPr>
              <a:t>  tge3-4.fr4.fra1.ipv6.llnw.net </a:t>
            </a:r>
            <a:endParaRPr lang="de-DE" sz="1100" dirty="0" smtClean="0">
              <a:latin typeface="Consolas" panose="020B0609020204030204" pitchFamily="49" charset="0"/>
            </a:endParaRPr>
          </a:p>
          <a:p>
            <a:pPr algn="l"/>
            <a:r>
              <a:rPr lang="de-DE" sz="1100" dirty="0">
                <a:latin typeface="Consolas" panose="020B0609020204030204" pitchFamily="49" charset="0"/>
              </a:rPr>
              <a:t>	</a:t>
            </a:r>
            <a:r>
              <a:rPr lang="de-DE" sz="1100" dirty="0" smtClean="0">
                <a:latin typeface="Consolas" panose="020B0609020204030204" pitchFamily="49" charset="0"/>
              </a:rPr>
              <a:t>		[</a:t>
            </a:r>
            <a:r>
              <a:rPr lang="de-DE" sz="1100" dirty="0">
                <a:latin typeface="Consolas" panose="020B0609020204030204" pitchFamily="49" charset="0"/>
              </a:rPr>
              <a:t>2607:f4e8:1:c6::1]</a:t>
            </a:r>
          </a:p>
          <a:p>
            <a:pPr algn="l"/>
            <a:r>
              <a:rPr lang="de-DE" sz="1100" dirty="0">
                <a:latin typeface="Consolas" panose="020B0609020204030204" pitchFamily="49" charset="0"/>
              </a:rPr>
              <a:t>  8    12 </a:t>
            </a:r>
            <a:r>
              <a:rPr lang="de-DE" sz="1100" dirty="0" err="1">
                <a:latin typeface="Consolas" panose="020B0609020204030204" pitchFamily="49" charset="0"/>
              </a:rPr>
              <a:t>ms</a:t>
            </a:r>
            <a:r>
              <a:rPr lang="de-DE" sz="1100" dirty="0">
                <a:latin typeface="Consolas" panose="020B0609020204030204" pitchFamily="49" charset="0"/>
              </a:rPr>
              <a:t>    12 </a:t>
            </a:r>
            <a:r>
              <a:rPr lang="de-DE" sz="1100" dirty="0" err="1">
                <a:latin typeface="Consolas" panose="020B0609020204030204" pitchFamily="49" charset="0"/>
              </a:rPr>
              <a:t>ms</a:t>
            </a:r>
            <a:r>
              <a:rPr lang="de-DE" sz="1100" dirty="0">
                <a:latin typeface="Consolas" panose="020B0609020204030204" pitchFamily="49" charset="0"/>
              </a:rPr>
              <a:t>    12 </a:t>
            </a:r>
            <a:r>
              <a:rPr lang="de-DE" sz="1100" dirty="0" err="1">
                <a:latin typeface="Consolas" panose="020B0609020204030204" pitchFamily="49" charset="0"/>
              </a:rPr>
              <a:t>ms</a:t>
            </a:r>
            <a:r>
              <a:rPr lang="de-DE" sz="1100" dirty="0">
                <a:latin typeface="Consolas" panose="020B0609020204030204" pitchFamily="49" charset="0"/>
              </a:rPr>
              <a:t>  2a02:3d0:623:6d::2</a:t>
            </a:r>
          </a:p>
          <a:p>
            <a:pPr algn="l"/>
            <a:r>
              <a:rPr lang="de-DE" sz="1100" dirty="0">
                <a:latin typeface="Consolas" panose="020B0609020204030204" pitchFamily="49" charset="0"/>
              </a:rPr>
              <a:t>  9    15 </a:t>
            </a:r>
            <a:r>
              <a:rPr lang="de-DE" sz="1100" dirty="0" err="1">
                <a:latin typeface="Consolas" panose="020B0609020204030204" pitchFamily="49" charset="0"/>
              </a:rPr>
              <a:t>ms</a:t>
            </a:r>
            <a:r>
              <a:rPr lang="de-DE" sz="1100" dirty="0">
                <a:latin typeface="Consolas" panose="020B0609020204030204" pitchFamily="49" charset="0"/>
              </a:rPr>
              <a:t>    12 </a:t>
            </a:r>
            <a:r>
              <a:rPr lang="de-DE" sz="1100" dirty="0" err="1">
                <a:latin typeface="Consolas" panose="020B0609020204030204" pitchFamily="49" charset="0"/>
              </a:rPr>
              <a:t>ms</a:t>
            </a:r>
            <a:r>
              <a:rPr lang="de-DE" sz="1100" dirty="0">
                <a:latin typeface="Consolas" panose="020B0609020204030204" pitchFamily="49" charset="0"/>
              </a:rPr>
              <a:t>    12 </a:t>
            </a:r>
            <a:r>
              <a:rPr lang="de-DE" sz="1100" dirty="0" err="1">
                <a:latin typeface="Consolas" panose="020B0609020204030204" pitchFamily="49" charset="0"/>
              </a:rPr>
              <a:t>ms</a:t>
            </a:r>
            <a:r>
              <a:rPr lang="de-DE" sz="1100" dirty="0">
                <a:latin typeface="Consolas" panose="020B0609020204030204" pitchFamily="49" charset="0"/>
              </a:rPr>
              <a:t>  </a:t>
            </a:r>
            <a:endParaRPr lang="de-DE" sz="1100" dirty="0" smtClean="0">
              <a:latin typeface="Consolas" panose="020B0609020204030204" pitchFamily="49" charset="0"/>
            </a:endParaRPr>
          </a:p>
          <a:p>
            <a:pPr algn="l"/>
            <a:r>
              <a:rPr lang="de-DE" sz="1100" dirty="0" smtClean="0">
                <a:latin typeface="Consolas" panose="020B0609020204030204" pitchFamily="49" charset="0"/>
              </a:rPr>
              <a:t>	https-2a02-3d0-623-a000-</a:t>
            </a:r>
            <a:r>
              <a:rPr lang="de-DE" sz="1100" dirty="0">
                <a:latin typeface="Consolas" panose="020B0609020204030204" pitchFamily="49" charset="0"/>
              </a:rPr>
              <a:t>-8008.fra.ipv6.llnw.net </a:t>
            </a:r>
            <a:endParaRPr lang="de-DE" sz="1100" dirty="0" smtClean="0">
              <a:latin typeface="Consolas" panose="020B0609020204030204" pitchFamily="49" charset="0"/>
            </a:endParaRPr>
          </a:p>
          <a:p>
            <a:pPr algn="l"/>
            <a:r>
              <a:rPr lang="de-DE" sz="1100" dirty="0">
                <a:latin typeface="Consolas" panose="020B0609020204030204" pitchFamily="49" charset="0"/>
              </a:rPr>
              <a:t>	</a:t>
            </a:r>
            <a:r>
              <a:rPr lang="de-DE" sz="1100" dirty="0" smtClean="0">
                <a:latin typeface="Consolas" panose="020B0609020204030204" pitchFamily="49" charset="0"/>
              </a:rPr>
              <a:t>[</a:t>
            </a:r>
            <a:r>
              <a:rPr lang="de-DE" sz="1100" dirty="0">
                <a:latin typeface="Consolas" panose="020B0609020204030204" pitchFamily="49" charset="0"/>
              </a:rPr>
              <a:t>2a02:3d0:623:a000::8008]</a:t>
            </a:r>
          </a:p>
          <a:p>
            <a:pPr algn="l"/>
            <a:endParaRPr lang="de-DE" sz="1100" dirty="0">
              <a:latin typeface="Consolas" panose="020B0609020204030204" pitchFamily="49" charset="0"/>
            </a:endParaRPr>
          </a:p>
          <a:p>
            <a:pPr algn="l"/>
            <a:r>
              <a:rPr lang="de-DE" sz="1100" dirty="0">
                <a:latin typeface="Consolas" panose="020B0609020204030204" pitchFamily="49" charset="0"/>
              </a:rPr>
              <a:t>Trace </a:t>
            </a:r>
            <a:r>
              <a:rPr lang="de-DE" sz="1100" dirty="0" err="1">
                <a:latin typeface="Consolas" panose="020B0609020204030204" pitchFamily="49" charset="0"/>
              </a:rPr>
              <a:t>complete</a:t>
            </a:r>
            <a:r>
              <a:rPr lang="de-DE" sz="1100" dirty="0">
                <a:latin typeface="Consolas" panose="020B0609020204030204" pitchFamily="49" charset="0"/>
              </a:rPr>
              <a:t>.</a:t>
            </a:r>
          </a:p>
        </p:txBody>
      </p:sp>
      <p:sp>
        <p:nvSpPr>
          <p:cNvPr id="4" name="Up Arrow 3"/>
          <p:cNvSpPr/>
          <p:nvPr/>
        </p:nvSpPr>
        <p:spPr bwMode="auto">
          <a:xfrm>
            <a:off x="8717617" y="5023577"/>
            <a:ext cx="504056" cy="576064"/>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7735974" y="5676491"/>
            <a:ext cx="2467342" cy="369332"/>
          </a:xfrm>
          <a:prstGeom prst="rect">
            <a:avLst/>
          </a:prstGeom>
          <a:noFill/>
        </p:spPr>
        <p:txBody>
          <a:bodyPr wrap="none" rtlCol="0">
            <a:spAutoFit/>
          </a:bodyPr>
          <a:lstStyle/>
          <a:p>
            <a:r>
              <a:rPr lang="de-DE" dirty="0" err="1" smtClean="0">
                <a:latin typeface="+mj-lt"/>
              </a:rPr>
              <a:t>What</a:t>
            </a:r>
            <a:r>
              <a:rPr lang="de-DE" dirty="0" smtClean="0">
                <a:latin typeface="+mj-lt"/>
              </a:rPr>
              <a:t> </a:t>
            </a:r>
            <a:r>
              <a:rPr lang="de-DE" dirty="0" err="1" smtClean="0">
                <a:latin typeface="+mj-lt"/>
              </a:rPr>
              <a:t>happened</a:t>
            </a:r>
            <a:r>
              <a:rPr lang="de-DE" dirty="0" smtClean="0">
                <a:latin typeface="+mj-lt"/>
              </a:rPr>
              <a:t> </a:t>
            </a:r>
            <a:r>
              <a:rPr lang="de-DE" dirty="0" err="1" smtClean="0">
                <a:latin typeface="+mj-lt"/>
              </a:rPr>
              <a:t>here</a:t>
            </a:r>
            <a:r>
              <a:rPr lang="de-DE" dirty="0" smtClean="0">
                <a:latin typeface="+mj-lt"/>
              </a:rPr>
              <a:t>?</a:t>
            </a:r>
            <a:endParaRPr lang="de-DE" dirty="0">
              <a:latin typeface="+mj-lt"/>
            </a:endParaRPr>
          </a:p>
        </p:txBody>
      </p:sp>
      <p:sp>
        <p:nvSpPr>
          <p:cNvPr id="8" name="Footer Placeholder 2"/>
          <p:cNvSpPr>
            <a:spLocks noGrp="1"/>
          </p:cNvSpPr>
          <p:nvPr>
            <p:ph type="ftr" sz="quarter" idx="3"/>
          </p:nvPr>
        </p:nvSpPr>
        <p:spPr>
          <a:xfrm>
            <a:off x="334433" y="6656398"/>
            <a:ext cx="7969251" cy="201602"/>
          </a:xfrm>
        </p:spPr>
        <p:txBody>
          <a:bodyPr/>
          <a:lstStyle/>
          <a:p>
            <a:r>
              <a:rPr lang="en-US" sz="750" smtClean="0"/>
              <a:t>TI 3: Operating Systems and Computer Networks</a:t>
            </a:r>
            <a:endParaRPr lang="de-DE" sz="750" dirty="0"/>
          </a:p>
        </p:txBody>
      </p:sp>
      <p:sp>
        <p:nvSpPr>
          <p:cNvPr id="9" name="Rectangle 2"/>
          <p:cNvSpPr txBox="1">
            <a:spLocks noChangeArrowheads="1"/>
          </p:cNvSpPr>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lang="de-DE" sz="2250" b="1" smtClean="0">
                <a:solidFill>
                  <a:srgbClr val="003366"/>
                </a:solidFill>
                <a:latin typeface="+mj-lt"/>
                <a:ea typeface="+mj-ea"/>
                <a:cs typeface="+mj-cs"/>
              </a:defRPr>
            </a:lvl1pPr>
            <a:lvl2pPr algn="l" rtl="0" eaLnBrk="1" fontAlgn="base" hangingPunct="1">
              <a:lnSpc>
                <a:spcPct val="85000"/>
              </a:lnSpc>
              <a:spcBef>
                <a:spcPct val="0"/>
              </a:spcBef>
              <a:spcAft>
                <a:spcPct val="0"/>
              </a:spcAft>
              <a:defRPr sz="1688" b="1">
                <a:solidFill>
                  <a:srgbClr val="003366"/>
                </a:solidFill>
                <a:latin typeface="Arial" charset="0"/>
              </a:defRPr>
            </a:lvl2pPr>
            <a:lvl3pPr algn="l" rtl="0" eaLnBrk="1" fontAlgn="base" hangingPunct="1">
              <a:lnSpc>
                <a:spcPct val="85000"/>
              </a:lnSpc>
              <a:spcBef>
                <a:spcPct val="0"/>
              </a:spcBef>
              <a:spcAft>
                <a:spcPct val="0"/>
              </a:spcAft>
              <a:defRPr sz="1688" b="1">
                <a:solidFill>
                  <a:srgbClr val="003366"/>
                </a:solidFill>
                <a:latin typeface="Arial" charset="0"/>
              </a:defRPr>
            </a:lvl3pPr>
            <a:lvl4pPr algn="l" rtl="0" eaLnBrk="1" fontAlgn="base" hangingPunct="1">
              <a:lnSpc>
                <a:spcPct val="85000"/>
              </a:lnSpc>
              <a:spcBef>
                <a:spcPct val="0"/>
              </a:spcBef>
              <a:spcAft>
                <a:spcPct val="0"/>
              </a:spcAft>
              <a:defRPr sz="1688" b="1">
                <a:solidFill>
                  <a:srgbClr val="003366"/>
                </a:solidFill>
                <a:latin typeface="Arial" charset="0"/>
              </a:defRPr>
            </a:lvl4pPr>
            <a:lvl5pPr algn="l" rtl="0" eaLnBrk="1" fontAlgn="base" hangingPunct="1">
              <a:lnSpc>
                <a:spcPct val="85000"/>
              </a:lnSpc>
              <a:spcBef>
                <a:spcPct val="0"/>
              </a:spcBef>
              <a:spcAft>
                <a:spcPct val="0"/>
              </a:spcAft>
              <a:defRPr sz="1688" b="1">
                <a:solidFill>
                  <a:srgbClr val="003366"/>
                </a:solidFill>
                <a:latin typeface="Arial" charset="0"/>
              </a:defRPr>
            </a:lvl5pPr>
            <a:lvl6pPr marL="257175" algn="l" rtl="0" eaLnBrk="1" fontAlgn="base" hangingPunct="1">
              <a:lnSpc>
                <a:spcPct val="85000"/>
              </a:lnSpc>
              <a:spcBef>
                <a:spcPct val="0"/>
              </a:spcBef>
              <a:spcAft>
                <a:spcPct val="0"/>
              </a:spcAft>
              <a:defRPr sz="1688" b="1">
                <a:solidFill>
                  <a:srgbClr val="003366"/>
                </a:solidFill>
                <a:latin typeface="Arial" charset="0"/>
              </a:defRPr>
            </a:lvl6pPr>
            <a:lvl7pPr marL="514350" algn="l" rtl="0" eaLnBrk="1" fontAlgn="base" hangingPunct="1">
              <a:lnSpc>
                <a:spcPct val="85000"/>
              </a:lnSpc>
              <a:spcBef>
                <a:spcPct val="0"/>
              </a:spcBef>
              <a:spcAft>
                <a:spcPct val="0"/>
              </a:spcAft>
              <a:defRPr sz="1688" b="1">
                <a:solidFill>
                  <a:srgbClr val="003366"/>
                </a:solidFill>
                <a:latin typeface="Arial" charset="0"/>
              </a:defRPr>
            </a:lvl7pPr>
            <a:lvl8pPr marL="771525" algn="l" rtl="0" eaLnBrk="1" fontAlgn="base" hangingPunct="1">
              <a:lnSpc>
                <a:spcPct val="85000"/>
              </a:lnSpc>
              <a:spcBef>
                <a:spcPct val="0"/>
              </a:spcBef>
              <a:spcAft>
                <a:spcPct val="0"/>
              </a:spcAft>
              <a:defRPr sz="1688" b="1">
                <a:solidFill>
                  <a:srgbClr val="003366"/>
                </a:solidFill>
                <a:latin typeface="Arial" charset="0"/>
              </a:defRPr>
            </a:lvl8pPr>
            <a:lvl9pPr marL="1028700" algn="l" rtl="0" eaLnBrk="1" fontAlgn="base" hangingPunct="1">
              <a:lnSpc>
                <a:spcPct val="85000"/>
              </a:lnSpc>
              <a:spcBef>
                <a:spcPct val="0"/>
              </a:spcBef>
              <a:spcAft>
                <a:spcPct val="0"/>
              </a:spcAft>
              <a:defRPr sz="1688" b="1">
                <a:solidFill>
                  <a:srgbClr val="003366"/>
                </a:solidFill>
                <a:latin typeface="Arial" charset="0"/>
              </a:defRPr>
            </a:lvl9pPr>
          </a:lstStyle>
          <a:p>
            <a:r>
              <a:rPr lang="en-US" kern="0" dirty="0" smtClean="0"/>
              <a:t>Example: Route to NASA</a:t>
            </a:r>
            <a:endParaRPr lang="en-US" kern="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 grpId="0"/>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The Idea of Internet Routing</a:t>
            </a:r>
          </a:p>
        </p:txBody>
      </p:sp>
      <p:sp>
        <p:nvSpPr>
          <p:cNvPr id="18436" name="Rectangle 3"/>
          <p:cNvSpPr>
            <a:spLocks noGrp="1" noChangeArrowheads="1"/>
          </p:cNvSpPr>
          <p:nvPr>
            <p:ph idx="1"/>
          </p:nvPr>
        </p:nvSpPr>
        <p:spPr/>
        <p:txBody>
          <a:bodyPr/>
          <a:lstStyle/>
          <a:p>
            <a:pPr eaLnBrk="1" hangingPunct="1"/>
            <a:r>
              <a:rPr lang="en-US" smtClean="0"/>
              <a:t>Routing comprises:</a:t>
            </a:r>
          </a:p>
          <a:p>
            <a:pPr lvl="1" eaLnBrk="1" hangingPunct="1"/>
            <a:r>
              <a:rPr lang="en-US" smtClean="0"/>
              <a:t>Updating of routing tables according to routing algorithm</a:t>
            </a:r>
          </a:p>
          <a:p>
            <a:pPr lvl="1" eaLnBrk="1" hangingPunct="1"/>
            <a:r>
              <a:rPr lang="en-US" smtClean="0"/>
              <a:t>Exchange of routing information using routing protocol</a:t>
            </a:r>
          </a:p>
          <a:p>
            <a:pPr lvl="1" eaLnBrk="1" hangingPunct="1"/>
            <a:r>
              <a:rPr lang="en-US" smtClean="0"/>
              <a:t>Forwarding of data based on routing tables and addresses</a:t>
            </a:r>
          </a:p>
        </p:txBody>
      </p:sp>
      <p:sp>
        <p:nvSpPr>
          <p:cNvPr id="18437" name="Oval 4"/>
          <p:cNvSpPr>
            <a:spLocks noChangeArrowheads="1"/>
          </p:cNvSpPr>
          <p:nvPr/>
        </p:nvSpPr>
        <p:spPr bwMode="auto">
          <a:xfrm>
            <a:off x="2875775" y="4503411"/>
            <a:ext cx="4808502" cy="562630"/>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Backbone service provider 2</a:t>
            </a:r>
          </a:p>
        </p:txBody>
      </p:sp>
      <p:sp>
        <p:nvSpPr>
          <p:cNvPr id="18438" name="Oval 5"/>
          <p:cNvSpPr>
            <a:spLocks noChangeArrowheads="1"/>
          </p:cNvSpPr>
          <p:nvPr/>
        </p:nvSpPr>
        <p:spPr bwMode="auto">
          <a:xfrm>
            <a:off x="3359150" y="3779511"/>
            <a:ext cx="4465638" cy="562630"/>
          </a:xfrm>
          <a:prstGeom prst="ellipse">
            <a:avLst/>
          </a:prstGeom>
          <a:solidFill>
            <a:srgbClr val="FFFFFF"/>
          </a:solidFill>
          <a:ln w="19050" algn="ctr">
            <a:solidFill>
              <a:schemeClr val="tx1"/>
            </a:solidFill>
            <a:round/>
            <a:headEnd/>
            <a:tailEnd/>
          </a:ln>
        </p:spPr>
        <p:txBody>
          <a:bodyPr anchor="ctr">
            <a:spAutoFit/>
          </a:bodyPr>
          <a:lstStyle/>
          <a:p>
            <a:endParaRPr lang="en-US" sz="2000">
              <a:latin typeface="Arial" pitchFamily="34" charset="0"/>
            </a:endParaRPr>
          </a:p>
        </p:txBody>
      </p:sp>
      <p:sp>
        <p:nvSpPr>
          <p:cNvPr id="18439" name="Oval 6"/>
          <p:cNvSpPr>
            <a:spLocks noChangeArrowheads="1"/>
          </p:cNvSpPr>
          <p:nvPr/>
        </p:nvSpPr>
        <p:spPr bwMode="auto">
          <a:xfrm>
            <a:off x="8525290" y="3382933"/>
            <a:ext cx="1923220" cy="995422"/>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Consumer</a:t>
            </a:r>
            <a:br>
              <a:rPr lang="en-US" sz="2000">
                <a:latin typeface="Arial" pitchFamily="34" charset="0"/>
              </a:rPr>
            </a:br>
            <a:r>
              <a:rPr lang="en-US" sz="2000">
                <a:latin typeface="Arial" pitchFamily="34" charset="0"/>
              </a:rPr>
              <a:t>ISP 1</a:t>
            </a:r>
          </a:p>
        </p:txBody>
      </p:sp>
      <p:sp>
        <p:nvSpPr>
          <p:cNvPr id="18440" name="Oval 7"/>
          <p:cNvSpPr>
            <a:spLocks noChangeArrowheads="1"/>
          </p:cNvSpPr>
          <p:nvPr/>
        </p:nvSpPr>
        <p:spPr bwMode="auto">
          <a:xfrm>
            <a:off x="8191915" y="5029171"/>
            <a:ext cx="1923220" cy="995422"/>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Consumer</a:t>
            </a:r>
            <a:br>
              <a:rPr lang="en-US" sz="2000">
                <a:latin typeface="Arial" pitchFamily="34" charset="0"/>
              </a:rPr>
            </a:br>
            <a:r>
              <a:rPr lang="en-US" sz="2000">
                <a:latin typeface="Arial" pitchFamily="34" charset="0"/>
              </a:rPr>
              <a:t>ISP 2</a:t>
            </a:r>
          </a:p>
        </p:txBody>
      </p:sp>
      <p:sp>
        <p:nvSpPr>
          <p:cNvPr id="18441" name="Oval 8"/>
          <p:cNvSpPr>
            <a:spLocks noChangeArrowheads="1"/>
          </p:cNvSpPr>
          <p:nvPr/>
        </p:nvSpPr>
        <p:spPr bwMode="auto">
          <a:xfrm>
            <a:off x="1639011" y="3273396"/>
            <a:ext cx="1722604" cy="995422"/>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Large</a:t>
            </a:r>
            <a:br>
              <a:rPr lang="en-US" sz="2000">
                <a:latin typeface="Arial" pitchFamily="34" charset="0"/>
              </a:rPr>
            </a:br>
            <a:r>
              <a:rPr lang="en-US" sz="2000">
                <a:latin typeface="Arial" pitchFamily="34" charset="0"/>
              </a:rPr>
              <a:t>company</a:t>
            </a:r>
          </a:p>
        </p:txBody>
      </p:sp>
      <p:sp>
        <p:nvSpPr>
          <p:cNvPr id="18442" name="Oval 9"/>
          <p:cNvSpPr>
            <a:spLocks noChangeArrowheads="1"/>
          </p:cNvSpPr>
          <p:nvPr/>
        </p:nvSpPr>
        <p:spPr bwMode="auto">
          <a:xfrm>
            <a:off x="5435637" y="5311746"/>
            <a:ext cx="2022402" cy="995422"/>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Small</a:t>
            </a:r>
            <a:br>
              <a:rPr lang="en-US" sz="2000">
                <a:latin typeface="Arial" pitchFamily="34" charset="0"/>
              </a:rPr>
            </a:br>
            <a:r>
              <a:rPr lang="en-US" sz="2000">
                <a:latin typeface="Arial" pitchFamily="34" charset="0"/>
              </a:rPr>
              <a:t>company 1</a:t>
            </a:r>
          </a:p>
        </p:txBody>
      </p:sp>
      <p:sp>
        <p:nvSpPr>
          <p:cNvPr id="18443" name="Oval 10"/>
          <p:cNvSpPr>
            <a:spLocks noChangeArrowheads="1"/>
          </p:cNvSpPr>
          <p:nvPr/>
        </p:nvSpPr>
        <p:spPr bwMode="auto">
          <a:xfrm>
            <a:off x="2301912" y="5318096"/>
            <a:ext cx="2022402" cy="995422"/>
          </a:xfrm>
          <a:prstGeom prst="ellipse">
            <a:avLst/>
          </a:prstGeom>
          <a:solidFill>
            <a:srgbClr val="FFFFFF"/>
          </a:solidFill>
          <a:ln w="19050" algn="ctr">
            <a:solidFill>
              <a:schemeClr val="tx1"/>
            </a:solidFill>
            <a:round/>
            <a:headEnd/>
            <a:tailEnd/>
          </a:ln>
        </p:spPr>
        <p:txBody>
          <a:bodyPr wrap="none" anchor="ctr">
            <a:spAutoFit/>
          </a:bodyPr>
          <a:lstStyle/>
          <a:p>
            <a:r>
              <a:rPr lang="en-US" sz="2000">
                <a:latin typeface="Arial" pitchFamily="34" charset="0"/>
              </a:rPr>
              <a:t>Small</a:t>
            </a:r>
            <a:br>
              <a:rPr lang="en-US" sz="2000">
                <a:latin typeface="Arial" pitchFamily="34" charset="0"/>
              </a:rPr>
            </a:br>
            <a:r>
              <a:rPr lang="en-US" sz="2000">
                <a:latin typeface="Arial" pitchFamily="34" charset="0"/>
              </a:rPr>
              <a:t>company 2</a:t>
            </a:r>
          </a:p>
        </p:txBody>
      </p:sp>
      <p:sp>
        <p:nvSpPr>
          <p:cNvPr id="18444" name="Oval 11"/>
          <p:cNvSpPr>
            <a:spLocks noChangeArrowheads="1"/>
          </p:cNvSpPr>
          <p:nvPr/>
        </p:nvSpPr>
        <p:spPr bwMode="auto">
          <a:xfrm>
            <a:off x="8091489" y="4348838"/>
            <a:ext cx="219075" cy="519351"/>
          </a:xfrm>
          <a:prstGeom prst="ellipse">
            <a:avLst/>
          </a:prstGeom>
          <a:solidFill>
            <a:schemeClr val="tx1"/>
          </a:solidFill>
          <a:ln w="19050" algn="ctr">
            <a:solidFill>
              <a:schemeClr val="tx1"/>
            </a:solidFill>
            <a:round/>
            <a:headEnd/>
            <a:tailEnd/>
          </a:ln>
        </p:spPr>
        <p:txBody>
          <a:bodyPr anchor="ctr">
            <a:spAutoFit/>
          </a:bodyPr>
          <a:lstStyle/>
          <a:p>
            <a:endParaRPr lang="de-DE"/>
          </a:p>
        </p:txBody>
      </p:sp>
      <p:cxnSp>
        <p:nvCxnSpPr>
          <p:cNvPr id="18445" name="AutoShape 12"/>
          <p:cNvCxnSpPr>
            <a:cxnSpLocks noChangeShapeType="1"/>
            <a:stCxn id="18441" idx="6"/>
            <a:endCxn id="18438" idx="1"/>
          </p:cNvCxnSpPr>
          <p:nvPr/>
        </p:nvCxnSpPr>
        <p:spPr bwMode="auto">
          <a:xfrm>
            <a:off x="3361616" y="3771108"/>
            <a:ext cx="651513" cy="90799"/>
          </a:xfrm>
          <a:prstGeom prst="straightConnector1">
            <a:avLst/>
          </a:prstGeom>
          <a:noFill/>
          <a:ln w="19050">
            <a:solidFill>
              <a:schemeClr val="tx1"/>
            </a:solidFill>
            <a:round/>
            <a:headEnd/>
            <a:tailEnd/>
          </a:ln>
        </p:spPr>
      </p:cxnSp>
      <p:cxnSp>
        <p:nvCxnSpPr>
          <p:cNvPr id="18446" name="AutoShape 13"/>
          <p:cNvCxnSpPr>
            <a:cxnSpLocks noChangeShapeType="1"/>
            <a:stCxn id="18441" idx="5"/>
            <a:endCxn id="18437" idx="1"/>
          </p:cNvCxnSpPr>
          <p:nvPr/>
        </p:nvCxnSpPr>
        <p:spPr bwMode="auto">
          <a:xfrm>
            <a:off x="3109346" y="4123042"/>
            <a:ext cx="470619" cy="462764"/>
          </a:xfrm>
          <a:prstGeom prst="straightConnector1">
            <a:avLst/>
          </a:prstGeom>
          <a:noFill/>
          <a:ln w="19050">
            <a:solidFill>
              <a:schemeClr val="tx1"/>
            </a:solidFill>
            <a:round/>
            <a:headEnd/>
            <a:tailEnd/>
          </a:ln>
        </p:spPr>
      </p:cxnSp>
      <p:cxnSp>
        <p:nvCxnSpPr>
          <p:cNvPr id="18447" name="AutoShape 14"/>
          <p:cNvCxnSpPr>
            <a:cxnSpLocks noChangeShapeType="1"/>
            <a:stCxn id="18443" idx="0"/>
            <a:endCxn id="18437" idx="3"/>
          </p:cNvCxnSpPr>
          <p:nvPr/>
        </p:nvCxnSpPr>
        <p:spPr bwMode="auto">
          <a:xfrm flipV="1">
            <a:off x="3313114" y="4983646"/>
            <a:ext cx="266851" cy="334450"/>
          </a:xfrm>
          <a:prstGeom prst="straightConnector1">
            <a:avLst/>
          </a:prstGeom>
          <a:noFill/>
          <a:ln w="19050">
            <a:solidFill>
              <a:schemeClr val="tx1"/>
            </a:solidFill>
            <a:round/>
            <a:headEnd/>
            <a:tailEnd/>
          </a:ln>
        </p:spPr>
      </p:cxnSp>
      <p:cxnSp>
        <p:nvCxnSpPr>
          <p:cNvPr id="18448" name="AutoShape 15"/>
          <p:cNvCxnSpPr>
            <a:cxnSpLocks noChangeShapeType="1"/>
            <a:stCxn id="18442" idx="6"/>
            <a:endCxn id="18440" idx="2"/>
          </p:cNvCxnSpPr>
          <p:nvPr/>
        </p:nvCxnSpPr>
        <p:spPr bwMode="auto">
          <a:xfrm flipV="1">
            <a:off x="7458039" y="5526883"/>
            <a:ext cx="733876" cy="282575"/>
          </a:xfrm>
          <a:prstGeom prst="straightConnector1">
            <a:avLst/>
          </a:prstGeom>
          <a:noFill/>
          <a:ln w="19050">
            <a:solidFill>
              <a:schemeClr val="tx1"/>
            </a:solidFill>
            <a:round/>
            <a:headEnd/>
            <a:tailEnd/>
          </a:ln>
        </p:spPr>
      </p:cxnSp>
      <p:cxnSp>
        <p:nvCxnSpPr>
          <p:cNvPr id="18449" name="AutoShape 16"/>
          <p:cNvCxnSpPr>
            <a:cxnSpLocks noChangeShapeType="1"/>
            <a:stCxn id="18440" idx="1"/>
            <a:endCxn id="18444" idx="5"/>
          </p:cNvCxnSpPr>
          <p:nvPr/>
        </p:nvCxnSpPr>
        <p:spPr bwMode="auto">
          <a:xfrm flipH="1" flipV="1">
            <a:off x="8278481" y="4792132"/>
            <a:ext cx="195083" cy="382815"/>
          </a:xfrm>
          <a:prstGeom prst="straightConnector1">
            <a:avLst/>
          </a:prstGeom>
          <a:noFill/>
          <a:ln w="19050">
            <a:solidFill>
              <a:schemeClr val="tx1"/>
            </a:solidFill>
            <a:round/>
            <a:headEnd/>
            <a:tailEnd/>
          </a:ln>
        </p:spPr>
      </p:cxnSp>
      <p:cxnSp>
        <p:nvCxnSpPr>
          <p:cNvPr id="18450" name="AutoShape 17"/>
          <p:cNvCxnSpPr>
            <a:cxnSpLocks noChangeShapeType="1"/>
            <a:stCxn id="18438" idx="5"/>
            <a:endCxn id="18444" idx="1"/>
          </p:cNvCxnSpPr>
          <p:nvPr/>
        </p:nvCxnSpPr>
        <p:spPr bwMode="auto">
          <a:xfrm>
            <a:off x="7170810" y="4259746"/>
            <a:ext cx="952762" cy="165149"/>
          </a:xfrm>
          <a:prstGeom prst="straightConnector1">
            <a:avLst/>
          </a:prstGeom>
          <a:noFill/>
          <a:ln w="19050">
            <a:solidFill>
              <a:schemeClr val="tx1"/>
            </a:solidFill>
            <a:round/>
            <a:headEnd/>
            <a:tailEnd/>
          </a:ln>
        </p:spPr>
      </p:cxnSp>
      <p:cxnSp>
        <p:nvCxnSpPr>
          <p:cNvPr id="18451" name="AutoShape 18"/>
          <p:cNvCxnSpPr>
            <a:cxnSpLocks noChangeShapeType="1"/>
            <a:stCxn id="18439" idx="2"/>
            <a:endCxn id="18444" idx="7"/>
          </p:cNvCxnSpPr>
          <p:nvPr/>
        </p:nvCxnSpPr>
        <p:spPr bwMode="auto">
          <a:xfrm flipH="1">
            <a:off x="8278481" y="3880644"/>
            <a:ext cx="246809" cy="544251"/>
          </a:xfrm>
          <a:prstGeom prst="straightConnector1">
            <a:avLst/>
          </a:prstGeom>
          <a:noFill/>
          <a:ln w="19050">
            <a:solidFill>
              <a:schemeClr val="tx1"/>
            </a:solidFill>
            <a:round/>
            <a:headEnd/>
            <a:tailEnd/>
          </a:ln>
        </p:spPr>
      </p:cxnSp>
      <p:cxnSp>
        <p:nvCxnSpPr>
          <p:cNvPr id="18452" name="AutoShape 19"/>
          <p:cNvCxnSpPr>
            <a:cxnSpLocks noChangeShapeType="1"/>
            <a:stCxn id="18444" idx="2"/>
            <a:endCxn id="18437" idx="6"/>
          </p:cNvCxnSpPr>
          <p:nvPr/>
        </p:nvCxnSpPr>
        <p:spPr bwMode="auto">
          <a:xfrm flipH="1">
            <a:off x="7684277" y="4608514"/>
            <a:ext cx="407212" cy="176212"/>
          </a:xfrm>
          <a:prstGeom prst="straightConnector1">
            <a:avLst/>
          </a:prstGeom>
          <a:noFill/>
          <a:ln w="19050">
            <a:solidFill>
              <a:schemeClr val="tx1"/>
            </a:solidFill>
            <a:round/>
            <a:headEnd/>
            <a:tailEnd/>
          </a:ln>
        </p:spPr>
      </p:cxnSp>
      <p:sp>
        <p:nvSpPr>
          <p:cNvPr id="18453" name="Text Box 20"/>
          <p:cNvSpPr txBox="1">
            <a:spLocks noChangeArrowheads="1"/>
          </p:cNvSpPr>
          <p:nvPr/>
        </p:nvSpPr>
        <p:spPr bwMode="auto">
          <a:xfrm>
            <a:off x="8429626" y="4462464"/>
            <a:ext cx="1681163" cy="396875"/>
          </a:xfrm>
          <a:prstGeom prst="rect">
            <a:avLst/>
          </a:prstGeom>
          <a:noFill/>
          <a:ln w="19050" algn="ctr">
            <a:noFill/>
            <a:miter lim="800000"/>
            <a:headEnd/>
            <a:tailEnd/>
          </a:ln>
        </p:spPr>
        <p:txBody>
          <a:bodyPr wrap="none">
            <a:spAutoFit/>
          </a:bodyPr>
          <a:lstStyle/>
          <a:p>
            <a:r>
              <a:rPr lang="en-US" sz="2000">
                <a:latin typeface="Arial" pitchFamily="34" charset="0"/>
              </a:rPr>
              <a:t>Peering point</a:t>
            </a:r>
          </a:p>
        </p:txBody>
      </p:sp>
      <p:sp>
        <p:nvSpPr>
          <p:cNvPr id="18454" name="Text Box 21"/>
          <p:cNvSpPr txBox="1">
            <a:spLocks noChangeArrowheads="1"/>
          </p:cNvSpPr>
          <p:nvPr/>
        </p:nvSpPr>
        <p:spPr bwMode="auto">
          <a:xfrm>
            <a:off x="4079875" y="2924176"/>
            <a:ext cx="2674938" cy="366713"/>
          </a:xfrm>
          <a:prstGeom prst="rect">
            <a:avLst/>
          </a:prstGeom>
          <a:noFill/>
          <a:ln w="25400" algn="ctr">
            <a:noFill/>
            <a:miter lim="800000"/>
            <a:headEnd/>
            <a:tailEnd/>
          </a:ln>
        </p:spPr>
        <p:txBody>
          <a:bodyPr wrap="none">
            <a:spAutoFit/>
          </a:bodyPr>
          <a:lstStyle/>
          <a:p>
            <a:r>
              <a:rPr lang="en-US">
                <a:solidFill>
                  <a:srgbClr val="FF3300"/>
                </a:solidFill>
              </a:rPr>
              <a:t>Intra</a:t>
            </a:r>
            <a:r>
              <a:rPr lang="en-US"/>
              <a:t> Domain Routing</a:t>
            </a:r>
          </a:p>
        </p:txBody>
      </p:sp>
      <p:sp>
        <p:nvSpPr>
          <p:cNvPr id="18455" name="Oval 22"/>
          <p:cNvSpPr>
            <a:spLocks noChangeArrowheads="1"/>
          </p:cNvSpPr>
          <p:nvPr/>
        </p:nvSpPr>
        <p:spPr bwMode="auto">
          <a:xfrm>
            <a:off x="3873792" y="3602713"/>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56" name="Oval 23"/>
          <p:cNvSpPr>
            <a:spLocks noChangeArrowheads="1"/>
          </p:cNvSpPr>
          <p:nvPr/>
        </p:nvSpPr>
        <p:spPr bwMode="auto">
          <a:xfrm>
            <a:off x="7082130" y="3998000"/>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57" name="Oval 24"/>
          <p:cNvSpPr>
            <a:spLocks noChangeArrowheads="1"/>
          </p:cNvSpPr>
          <p:nvPr/>
        </p:nvSpPr>
        <p:spPr bwMode="auto">
          <a:xfrm>
            <a:off x="7494880" y="4504413"/>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58" name="Oval 25"/>
          <p:cNvSpPr>
            <a:spLocks noChangeArrowheads="1"/>
          </p:cNvSpPr>
          <p:nvPr/>
        </p:nvSpPr>
        <p:spPr bwMode="auto">
          <a:xfrm>
            <a:off x="8409280" y="3628113"/>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59" name="Oval 26"/>
          <p:cNvSpPr>
            <a:spLocks noChangeArrowheads="1"/>
          </p:cNvSpPr>
          <p:nvPr/>
        </p:nvSpPr>
        <p:spPr bwMode="auto">
          <a:xfrm>
            <a:off x="8371180" y="4893350"/>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60" name="Oval 27"/>
          <p:cNvSpPr>
            <a:spLocks noChangeArrowheads="1"/>
          </p:cNvSpPr>
          <p:nvPr/>
        </p:nvSpPr>
        <p:spPr bwMode="auto">
          <a:xfrm>
            <a:off x="7280567" y="5531525"/>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61" name="Oval 28"/>
          <p:cNvSpPr>
            <a:spLocks noChangeArrowheads="1"/>
          </p:cNvSpPr>
          <p:nvPr/>
        </p:nvSpPr>
        <p:spPr bwMode="auto">
          <a:xfrm>
            <a:off x="3172117" y="5067975"/>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62" name="Oval 29"/>
          <p:cNvSpPr>
            <a:spLocks noChangeArrowheads="1"/>
          </p:cNvSpPr>
          <p:nvPr/>
        </p:nvSpPr>
        <p:spPr bwMode="auto">
          <a:xfrm>
            <a:off x="3461042" y="4729838"/>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63" name="Oval 30"/>
          <p:cNvSpPr>
            <a:spLocks noChangeArrowheads="1"/>
          </p:cNvSpPr>
          <p:nvPr/>
        </p:nvSpPr>
        <p:spPr bwMode="auto">
          <a:xfrm>
            <a:off x="3461042" y="4329788"/>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64" name="Oval 31"/>
          <p:cNvSpPr>
            <a:spLocks noChangeArrowheads="1"/>
          </p:cNvSpPr>
          <p:nvPr/>
        </p:nvSpPr>
        <p:spPr bwMode="auto">
          <a:xfrm>
            <a:off x="2978442" y="3853538"/>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65" name="Oval 32"/>
          <p:cNvSpPr>
            <a:spLocks noChangeArrowheads="1"/>
          </p:cNvSpPr>
          <p:nvPr/>
        </p:nvSpPr>
        <p:spPr bwMode="auto">
          <a:xfrm>
            <a:off x="3184817" y="3490000"/>
            <a:ext cx="259766" cy="519351"/>
          </a:xfrm>
          <a:prstGeom prst="ellipse">
            <a:avLst/>
          </a:prstGeom>
          <a:solidFill>
            <a:srgbClr val="FF9900"/>
          </a:solidFill>
          <a:ln w="25400" algn="ctr">
            <a:solidFill>
              <a:schemeClr val="hlink"/>
            </a:solidFill>
            <a:round/>
            <a:headEnd/>
            <a:tailEnd/>
          </a:ln>
        </p:spPr>
        <p:txBody>
          <a:bodyPr wrap="none" anchor="ctr">
            <a:spAutoFit/>
          </a:bodyPr>
          <a:lstStyle/>
          <a:p>
            <a:endParaRPr lang="de-DE"/>
          </a:p>
        </p:txBody>
      </p:sp>
      <p:sp>
        <p:nvSpPr>
          <p:cNvPr id="18466" name="Text Box 33"/>
          <p:cNvSpPr txBox="1">
            <a:spLocks noChangeArrowheads="1"/>
          </p:cNvSpPr>
          <p:nvPr/>
        </p:nvSpPr>
        <p:spPr bwMode="auto">
          <a:xfrm>
            <a:off x="6888164" y="2781301"/>
            <a:ext cx="2674937" cy="366713"/>
          </a:xfrm>
          <a:prstGeom prst="rect">
            <a:avLst/>
          </a:prstGeom>
          <a:noFill/>
          <a:ln w="25400" algn="ctr">
            <a:noFill/>
            <a:miter lim="800000"/>
            <a:headEnd/>
            <a:tailEnd/>
          </a:ln>
        </p:spPr>
        <p:txBody>
          <a:bodyPr wrap="none">
            <a:spAutoFit/>
          </a:bodyPr>
          <a:lstStyle/>
          <a:p>
            <a:r>
              <a:rPr lang="en-US">
                <a:solidFill>
                  <a:srgbClr val="FF9900"/>
                </a:solidFill>
              </a:rPr>
              <a:t>Inter</a:t>
            </a:r>
            <a:r>
              <a:rPr lang="en-US"/>
              <a:t> Domain Routing</a:t>
            </a:r>
          </a:p>
        </p:txBody>
      </p:sp>
      <p:sp>
        <p:nvSpPr>
          <p:cNvPr id="18467" name="Oval 34"/>
          <p:cNvSpPr>
            <a:spLocks noChangeArrowheads="1"/>
          </p:cNvSpPr>
          <p:nvPr/>
        </p:nvSpPr>
        <p:spPr bwMode="auto">
          <a:xfrm>
            <a:off x="4727576" y="3889257"/>
            <a:ext cx="144463" cy="519351"/>
          </a:xfrm>
          <a:prstGeom prst="ellipse">
            <a:avLst/>
          </a:prstGeom>
          <a:solidFill>
            <a:srgbClr val="FF3300"/>
          </a:solidFill>
          <a:ln w="25400" algn="ctr">
            <a:solidFill>
              <a:schemeClr val="hlink"/>
            </a:solidFill>
            <a:round/>
            <a:headEnd/>
            <a:tailEnd/>
          </a:ln>
        </p:spPr>
        <p:txBody>
          <a:bodyPr anchor="ctr">
            <a:spAutoFit/>
          </a:bodyPr>
          <a:lstStyle/>
          <a:p>
            <a:endParaRPr lang="de-DE"/>
          </a:p>
        </p:txBody>
      </p:sp>
      <p:sp>
        <p:nvSpPr>
          <p:cNvPr id="18468" name="Oval 35"/>
          <p:cNvSpPr>
            <a:spLocks noChangeArrowheads="1"/>
          </p:cNvSpPr>
          <p:nvPr/>
        </p:nvSpPr>
        <p:spPr bwMode="auto">
          <a:xfrm>
            <a:off x="6527801" y="3746382"/>
            <a:ext cx="144463" cy="519351"/>
          </a:xfrm>
          <a:prstGeom prst="ellipse">
            <a:avLst/>
          </a:prstGeom>
          <a:solidFill>
            <a:srgbClr val="FF3300"/>
          </a:solidFill>
          <a:ln w="25400" algn="ctr">
            <a:solidFill>
              <a:schemeClr val="hlink"/>
            </a:solidFill>
            <a:round/>
            <a:headEnd/>
            <a:tailEnd/>
          </a:ln>
        </p:spPr>
        <p:txBody>
          <a:bodyPr anchor="ctr">
            <a:spAutoFit/>
          </a:bodyPr>
          <a:lstStyle/>
          <a:p>
            <a:endParaRPr lang="de-DE"/>
          </a:p>
        </p:txBody>
      </p:sp>
      <p:sp>
        <p:nvSpPr>
          <p:cNvPr id="18469" name="Oval 36"/>
          <p:cNvSpPr>
            <a:spLocks noChangeArrowheads="1"/>
          </p:cNvSpPr>
          <p:nvPr/>
        </p:nvSpPr>
        <p:spPr bwMode="auto">
          <a:xfrm>
            <a:off x="5232401" y="3673357"/>
            <a:ext cx="144463" cy="519351"/>
          </a:xfrm>
          <a:prstGeom prst="ellipse">
            <a:avLst/>
          </a:prstGeom>
          <a:solidFill>
            <a:srgbClr val="FF3300"/>
          </a:solidFill>
          <a:ln w="25400" algn="ctr">
            <a:solidFill>
              <a:schemeClr val="hlink"/>
            </a:solidFill>
            <a:round/>
            <a:headEnd/>
            <a:tailEnd/>
          </a:ln>
        </p:spPr>
        <p:txBody>
          <a:bodyPr anchor="ctr">
            <a:spAutoFit/>
          </a:bodyPr>
          <a:lstStyle/>
          <a:p>
            <a:endParaRPr lang="de-DE"/>
          </a:p>
        </p:txBody>
      </p:sp>
      <p:sp>
        <p:nvSpPr>
          <p:cNvPr id="18470" name="Oval 37"/>
          <p:cNvSpPr>
            <a:spLocks noChangeArrowheads="1"/>
          </p:cNvSpPr>
          <p:nvPr/>
        </p:nvSpPr>
        <p:spPr bwMode="auto">
          <a:xfrm>
            <a:off x="5735638" y="3817819"/>
            <a:ext cx="144462" cy="519351"/>
          </a:xfrm>
          <a:prstGeom prst="ellipse">
            <a:avLst/>
          </a:prstGeom>
          <a:solidFill>
            <a:srgbClr val="FF3300"/>
          </a:solidFill>
          <a:ln w="25400" algn="ctr">
            <a:solidFill>
              <a:schemeClr val="hlink"/>
            </a:solidFill>
            <a:round/>
            <a:headEnd/>
            <a:tailEnd/>
          </a:ln>
        </p:spPr>
        <p:txBody>
          <a:bodyPr anchor="ctr">
            <a:spAutoFit/>
          </a:bodyPr>
          <a:lstStyle/>
          <a:p>
            <a:endParaRPr lang="de-DE"/>
          </a:p>
        </p:txBody>
      </p:sp>
      <p:sp>
        <p:nvSpPr>
          <p:cNvPr id="18471" name="Oval 38"/>
          <p:cNvSpPr>
            <a:spLocks noChangeArrowheads="1"/>
          </p:cNvSpPr>
          <p:nvPr/>
        </p:nvSpPr>
        <p:spPr bwMode="auto">
          <a:xfrm>
            <a:off x="4295776" y="3817819"/>
            <a:ext cx="144463" cy="519351"/>
          </a:xfrm>
          <a:prstGeom prst="ellipse">
            <a:avLst/>
          </a:prstGeom>
          <a:solidFill>
            <a:srgbClr val="FF3300"/>
          </a:solidFill>
          <a:ln w="25400" algn="ctr">
            <a:solidFill>
              <a:schemeClr val="hlink"/>
            </a:solidFill>
            <a:round/>
            <a:headEnd/>
            <a:tailEnd/>
          </a:ln>
        </p:spPr>
        <p:txBody>
          <a:bodyPr anchor="ctr">
            <a:spAutoFit/>
          </a:bodyPr>
          <a:lstStyle/>
          <a:p>
            <a:endParaRPr lang="de-DE"/>
          </a:p>
        </p:txBody>
      </p:sp>
      <p:cxnSp>
        <p:nvCxnSpPr>
          <p:cNvPr id="18472" name="AutoShape 39"/>
          <p:cNvCxnSpPr>
            <a:cxnSpLocks noChangeShapeType="1"/>
            <a:stCxn id="18455" idx="5"/>
            <a:endCxn id="18471" idx="1"/>
          </p:cNvCxnSpPr>
          <p:nvPr/>
        </p:nvCxnSpPr>
        <p:spPr bwMode="auto">
          <a:xfrm flipV="1">
            <a:off x="4095516" y="3893876"/>
            <a:ext cx="221416" cy="152131"/>
          </a:xfrm>
          <a:prstGeom prst="straightConnector1">
            <a:avLst/>
          </a:prstGeom>
          <a:noFill/>
          <a:ln w="25400">
            <a:solidFill>
              <a:schemeClr val="hlink"/>
            </a:solidFill>
            <a:round/>
            <a:headEnd/>
            <a:tailEnd/>
          </a:ln>
        </p:spPr>
      </p:cxnSp>
      <p:cxnSp>
        <p:nvCxnSpPr>
          <p:cNvPr id="18473" name="AutoShape 40"/>
          <p:cNvCxnSpPr>
            <a:cxnSpLocks noChangeShapeType="1"/>
            <a:stCxn id="18471" idx="6"/>
            <a:endCxn id="18467" idx="2"/>
          </p:cNvCxnSpPr>
          <p:nvPr/>
        </p:nvCxnSpPr>
        <p:spPr bwMode="auto">
          <a:xfrm>
            <a:off x="4440239" y="4077495"/>
            <a:ext cx="287337" cy="71438"/>
          </a:xfrm>
          <a:prstGeom prst="straightConnector1">
            <a:avLst/>
          </a:prstGeom>
          <a:noFill/>
          <a:ln w="25400">
            <a:solidFill>
              <a:schemeClr val="hlink"/>
            </a:solidFill>
            <a:round/>
            <a:headEnd/>
            <a:tailEnd/>
          </a:ln>
        </p:spPr>
      </p:cxnSp>
      <p:cxnSp>
        <p:nvCxnSpPr>
          <p:cNvPr id="18474" name="AutoShape 41"/>
          <p:cNvCxnSpPr>
            <a:cxnSpLocks noChangeShapeType="1"/>
            <a:stCxn id="18471" idx="7"/>
            <a:endCxn id="18469" idx="2"/>
          </p:cNvCxnSpPr>
          <p:nvPr/>
        </p:nvCxnSpPr>
        <p:spPr bwMode="auto">
          <a:xfrm>
            <a:off x="4419083" y="3893876"/>
            <a:ext cx="813318" cy="39157"/>
          </a:xfrm>
          <a:prstGeom prst="straightConnector1">
            <a:avLst/>
          </a:prstGeom>
          <a:noFill/>
          <a:ln w="25400">
            <a:solidFill>
              <a:schemeClr val="hlink"/>
            </a:solidFill>
            <a:round/>
            <a:headEnd/>
            <a:tailEnd/>
          </a:ln>
        </p:spPr>
      </p:cxnSp>
      <p:cxnSp>
        <p:nvCxnSpPr>
          <p:cNvPr id="18475" name="AutoShape 42"/>
          <p:cNvCxnSpPr>
            <a:cxnSpLocks noChangeShapeType="1"/>
            <a:stCxn id="18467" idx="6"/>
            <a:endCxn id="18470" idx="2"/>
          </p:cNvCxnSpPr>
          <p:nvPr/>
        </p:nvCxnSpPr>
        <p:spPr bwMode="auto">
          <a:xfrm flipV="1">
            <a:off x="4872039" y="4077495"/>
            <a:ext cx="863599" cy="71438"/>
          </a:xfrm>
          <a:prstGeom prst="straightConnector1">
            <a:avLst/>
          </a:prstGeom>
          <a:noFill/>
          <a:ln w="25400">
            <a:solidFill>
              <a:schemeClr val="hlink"/>
            </a:solidFill>
            <a:round/>
            <a:headEnd/>
            <a:tailEnd/>
          </a:ln>
        </p:spPr>
      </p:cxnSp>
      <p:cxnSp>
        <p:nvCxnSpPr>
          <p:cNvPr id="18476" name="AutoShape 43"/>
          <p:cNvCxnSpPr>
            <a:cxnSpLocks noChangeShapeType="1"/>
            <a:stCxn id="18469" idx="6"/>
            <a:endCxn id="18470" idx="1"/>
          </p:cNvCxnSpPr>
          <p:nvPr/>
        </p:nvCxnSpPr>
        <p:spPr bwMode="auto">
          <a:xfrm flipV="1">
            <a:off x="5376864" y="3893876"/>
            <a:ext cx="379930" cy="39157"/>
          </a:xfrm>
          <a:prstGeom prst="straightConnector1">
            <a:avLst/>
          </a:prstGeom>
          <a:noFill/>
          <a:ln w="25400">
            <a:solidFill>
              <a:schemeClr val="hlink"/>
            </a:solidFill>
            <a:round/>
            <a:headEnd/>
            <a:tailEnd/>
          </a:ln>
        </p:spPr>
      </p:cxnSp>
      <p:cxnSp>
        <p:nvCxnSpPr>
          <p:cNvPr id="18477" name="AutoShape 44"/>
          <p:cNvCxnSpPr>
            <a:cxnSpLocks noChangeShapeType="1"/>
            <a:stCxn id="18470" idx="6"/>
            <a:endCxn id="18468" idx="2"/>
          </p:cNvCxnSpPr>
          <p:nvPr/>
        </p:nvCxnSpPr>
        <p:spPr bwMode="auto">
          <a:xfrm flipV="1">
            <a:off x="5880100" y="4006058"/>
            <a:ext cx="647701" cy="71437"/>
          </a:xfrm>
          <a:prstGeom prst="straightConnector1">
            <a:avLst/>
          </a:prstGeom>
          <a:noFill/>
          <a:ln w="25400">
            <a:solidFill>
              <a:schemeClr val="hlink"/>
            </a:solidFill>
            <a:round/>
            <a:headEnd/>
            <a:tailEnd/>
          </a:ln>
        </p:spPr>
      </p:cxnSp>
      <p:cxnSp>
        <p:nvCxnSpPr>
          <p:cNvPr id="18478" name="AutoShape 45"/>
          <p:cNvCxnSpPr>
            <a:cxnSpLocks noChangeShapeType="1"/>
            <a:stCxn id="18468" idx="6"/>
            <a:endCxn id="18456" idx="1"/>
          </p:cNvCxnSpPr>
          <p:nvPr/>
        </p:nvCxnSpPr>
        <p:spPr bwMode="auto">
          <a:xfrm>
            <a:off x="6672264" y="4006058"/>
            <a:ext cx="447908" cy="67999"/>
          </a:xfrm>
          <a:prstGeom prst="straightConnector1">
            <a:avLst/>
          </a:prstGeom>
          <a:noFill/>
          <a:ln w="25400">
            <a:solidFill>
              <a:schemeClr val="hlink"/>
            </a:solidFill>
            <a:round/>
            <a:headEnd/>
            <a:tailEnd/>
          </a:ln>
        </p:spPr>
      </p:cxnSp>
      <p:cxnSp>
        <p:nvCxnSpPr>
          <p:cNvPr id="18479" name="AutoShape 46"/>
          <p:cNvCxnSpPr>
            <a:cxnSpLocks noChangeShapeType="1"/>
            <a:stCxn id="18470" idx="5"/>
            <a:endCxn id="18456" idx="2"/>
          </p:cNvCxnSpPr>
          <p:nvPr/>
        </p:nvCxnSpPr>
        <p:spPr bwMode="auto">
          <a:xfrm flipV="1">
            <a:off x="5858944" y="4257676"/>
            <a:ext cx="1223186" cy="3437"/>
          </a:xfrm>
          <a:prstGeom prst="straightConnector1">
            <a:avLst/>
          </a:prstGeom>
          <a:noFill/>
          <a:ln w="25400">
            <a:solidFill>
              <a:schemeClr val="hlink"/>
            </a:solidFill>
            <a:round/>
            <a:headEnd/>
            <a:tailEnd/>
          </a:ln>
        </p:spPr>
      </p:cxnSp>
      <p:cxnSp>
        <p:nvCxnSpPr>
          <p:cNvPr id="18480" name="AutoShape 47"/>
          <p:cNvCxnSpPr>
            <a:cxnSpLocks noChangeShapeType="1"/>
            <a:stCxn id="18454" idx="2"/>
            <a:endCxn id="18469" idx="1"/>
          </p:cNvCxnSpPr>
          <p:nvPr/>
        </p:nvCxnSpPr>
        <p:spPr bwMode="auto">
          <a:xfrm flipH="1">
            <a:off x="5253557" y="3290889"/>
            <a:ext cx="163787" cy="458525"/>
          </a:xfrm>
          <a:prstGeom prst="straightConnector1">
            <a:avLst/>
          </a:prstGeom>
          <a:noFill/>
          <a:ln w="25400">
            <a:solidFill>
              <a:schemeClr val="hlink"/>
            </a:solidFill>
            <a:round/>
            <a:headEnd/>
            <a:tailEnd type="triangle" w="med" len="med"/>
          </a:ln>
        </p:spPr>
      </p:cxnSp>
      <p:cxnSp>
        <p:nvCxnSpPr>
          <p:cNvPr id="18481" name="AutoShape 48"/>
          <p:cNvCxnSpPr>
            <a:cxnSpLocks noChangeShapeType="1"/>
          </p:cNvCxnSpPr>
          <p:nvPr/>
        </p:nvCxnSpPr>
        <p:spPr bwMode="auto">
          <a:xfrm flipH="1">
            <a:off x="4440239" y="3284538"/>
            <a:ext cx="998537" cy="722312"/>
          </a:xfrm>
          <a:prstGeom prst="straightConnector1">
            <a:avLst/>
          </a:prstGeom>
          <a:noFill/>
          <a:ln w="25400">
            <a:solidFill>
              <a:schemeClr val="hlink"/>
            </a:solidFill>
            <a:round/>
            <a:headEnd/>
            <a:tailEnd type="triangle" w="med" len="med"/>
          </a:ln>
        </p:spPr>
      </p:cxnSp>
      <p:cxnSp>
        <p:nvCxnSpPr>
          <p:cNvPr id="18482" name="AutoShape 49"/>
          <p:cNvCxnSpPr>
            <a:cxnSpLocks noChangeShapeType="1"/>
            <a:stCxn id="18454" idx="2"/>
            <a:endCxn id="18468" idx="1"/>
          </p:cNvCxnSpPr>
          <p:nvPr/>
        </p:nvCxnSpPr>
        <p:spPr bwMode="auto">
          <a:xfrm>
            <a:off x="5417344" y="3290889"/>
            <a:ext cx="1131613" cy="531550"/>
          </a:xfrm>
          <a:prstGeom prst="straightConnector1">
            <a:avLst/>
          </a:prstGeom>
          <a:noFill/>
          <a:ln w="25400">
            <a:solidFill>
              <a:schemeClr val="hlink"/>
            </a:solidFill>
            <a:round/>
            <a:headEnd/>
            <a:tailEnd type="triangle" w="med" len="med"/>
          </a:ln>
        </p:spPr>
      </p:cxnSp>
      <p:cxnSp>
        <p:nvCxnSpPr>
          <p:cNvPr id="18483" name="AutoShape 50"/>
          <p:cNvCxnSpPr>
            <a:cxnSpLocks noChangeShapeType="1"/>
            <a:stCxn id="18466" idx="2"/>
            <a:endCxn id="18458" idx="2"/>
          </p:cNvCxnSpPr>
          <p:nvPr/>
        </p:nvCxnSpPr>
        <p:spPr bwMode="auto">
          <a:xfrm>
            <a:off x="8225633" y="3148014"/>
            <a:ext cx="183647" cy="739775"/>
          </a:xfrm>
          <a:prstGeom prst="straightConnector1">
            <a:avLst/>
          </a:prstGeom>
          <a:noFill/>
          <a:ln w="25400">
            <a:solidFill>
              <a:schemeClr val="hlink"/>
            </a:solidFill>
            <a:round/>
            <a:headEnd/>
            <a:tailEnd type="triangle" w="med" len="med"/>
          </a:ln>
        </p:spPr>
      </p:cxnSp>
      <p:cxnSp>
        <p:nvCxnSpPr>
          <p:cNvPr id="18484" name="AutoShape 51"/>
          <p:cNvCxnSpPr>
            <a:cxnSpLocks noChangeShapeType="1"/>
            <a:stCxn id="18466" idx="2"/>
            <a:endCxn id="18456" idx="0"/>
          </p:cNvCxnSpPr>
          <p:nvPr/>
        </p:nvCxnSpPr>
        <p:spPr bwMode="auto">
          <a:xfrm flipH="1">
            <a:off x="7212013" y="3148014"/>
            <a:ext cx="1013620" cy="849986"/>
          </a:xfrm>
          <a:prstGeom prst="straightConnector1">
            <a:avLst/>
          </a:prstGeom>
          <a:noFill/>
          <a:ln w="25400">
            <a:solidFill>
              <a:schemeClr val="hlink"/>
            </a:solidFill>
            <a:round/>
            <a:headEnd/>
            <a:tailEnd type="triangle" w="med" len="med"/>
          </a:ln>
        </p:spPr>
      </p:cxnSp>
      <p:cxnSp>
        <p:nvCxnSpPr>
          <p:cNvPr id="18485" name="AutoShape 52"/>
          <p:cNvCxnSpPr>
            <a:cxnSpLocks noChangeShapeType="1"/>
            <a:stCxn id="18466" idx="2"/>
            <a:endCxn id="18455" idx="7"/>
          </p:cNvCxnSpPr>
          <p:nvPr/>
        </p:nvCxnSpPr>
        <p:spPr bwMode="auto">
          <a:xfrm flipH="1">
            <a:off x="4095516" y="3148014"/>
            <a:ext cx="4130117" cy="530756"/>
          </a:xfrm>
          <a:prstGeom prst="straightConnector1">
            <a:avLst/>
          </a:prstGeom>
          <a:noFill/>
          <a:ln w="25400">
            <a:solidFill>
              <a:schemeClr val="hlink"/>
            </a:solidFill>
            <a:round/>
            <a:headEnd/>
            <a:tailEnd type="triangle" w="med" len="med"/>
          </a:ln>
        </p:spPr>
      </p:cxnSp>
      <p:sp>
        <p:nvSpPr>
          <p:cNvPr id="54"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mtClean="0"/>
              <a:t>Autonomous Systems in the IP World</a:t>
            </a:r>
          </a:p>
        </p:txBody>
      </p:sp>
      <p:sp>
        <p:nvSpPr>
          <p:cNvPr id="19460" name="Rectangle 3"/>
          <p:cNvSpPr>
            <a:spLocks noGrp="1" noChangeArrowheads="1"/>
          </p:cNvSpPr>
          <p:nvPr>
            <p:ph idx="1"/>
          </p:nvPr>
        </p:nvSpPr>
        <p:spPr/>
        <p:txBody>
          <a:bodyPr/>
          <a:lstStyle/>
          <a:p>
            <a:pPr eaLnBrk="1" hangingPunct="1"/>
            <a:r>
              <a:rPr lang="en-US" dirty="0" smtClean="0"/>
              <a:t>Large organizations can own multiple networks that are under single administrative control</a:t>
            </a:r>
          </a:p>
          <a:p>
            <a:pPr lvl="1" eaLnBrk="1" hangingPunct="1">
              <a:buFont typeface="Wingdings" pitchFamily="2" charset="2"/>
              <a:buChar char="Ø"/>
            </a:pPr>
            <a:r>
              <a:rPr lang="en-US" dirty="0" smtClean="0"/>
              <a:t>Forming </a:t>
            </a:r>
            <a:r>
              <a:rPr lang="en-US" i="1" dirty="0" smtClean="0"/>
              <a:t>autonomous system</a:t>
            </a:r>
            <a:r>
              <a:rPr lang="en-US" dirty="0" smtClean="0"/>
              <a:t> or </a:t>
            </a:r>
            <a:r>
              <a:rPr lang="en-US" i="1" dirty="0" smtClean="0"/>
              <a:t>routing domain</a:t>
            </a:r>
          </a:p>
          <a:p>
            <a:pPr eaLnBrk="1" hangingPunct="1"/>
            <a:endParaRPr lang="en-US" dirty="0" smtClean="0"/>
          </a:p>
          <a:p>
            <a:pPr eaLnBrk="1" hangingPunct="1"/>
            <a:r>
              <a:rPr lang="en-US" dirty="0" smtClean="0"/>
              <a:t>Autonomous systems form yet another level of aggregating routing information</a:t>
            </a:r>
          </a:p>
          <a:p>
            <a:pPr lvl="1" eaLnBrk="1" hangingPunct="1">
              <a:buFont typeface="Wingdings" pitchFamily="2" charset="2"/>
              <a:buChar char="Ø"/>
            </a:pPr>
            <a:r>
              <a:rPr lang="en-US" dirty="0" smtClean="0"/>
              <a:t>Give raise to </a:t>
            </a:r>
            <a:r>
              <a:rPr lang="en-US" i="1" dirty="0" smtClean="0"/>
              <a:t>inter- </a:t>
            </a:r>
            <a:r>
              <a:rPr lang="en-US" dirty="0" smtClean="0"/>
              <a:t>and </a:t>
            </a:r>
            <a:r>
              <a:rPr lang="en-US" i="1" dirty="0" smtClean="0"/>
              <a:t>intra-domain routing</a:t>
            </a:r>
          </a:p>
          <a:p>
            <a:pPr eaLnBrk="1" hangingPunct="1"/>
            <a:endParaRPr lang="en-US" dirty="0" smtClean="0"/>
          </a:p>
          <a:p>
            <a:pPr eaLnBrk="1" hangingPunct="1"/>
            <a:r>
              <a:rPr lang="en-US" dirty="0" smtClean="0"/>
              <a:t>Inter-domain routing is hard</a:t>
            </a:r>
          </a:p>
          <a:p>
            <a:pPr lvl="1" eaLnBrk="1" hangingPunct="1"/>
            <a:r>
              <a:rPr lang="en-US" dirty="0" smtClean="0"/>
              <a:t>One organization might not be interested in carrying a competitor’s traffic</a:t>
            </a:r>
          </a:p>
          <a:p>
            <a:pPr lvl="1" eaLnBrk="1" hangingPunct="1"/>
            <a:r>
              <a:rPr lang="en-US" dirty="0" smtClean="0"/>
              <a:t>Routing metrics of different domains cannot be compared</a:t>
            </a:r>
          </a:p>
          <a:p>
            <a:pPr lvl="2" eaLnBrk="1" hangingPunct="1">
              <a:buFont typeface="Wingdings" pitchFamily="2" charset="2"/>
              <a:buChar char="Ø"/>
            </a:pPr>
            <a:r>
              <a:rPr lang="en-US" dirty="0" smtClean="0"/>
              <a:t>Only </a:t>
            </a:r>
            <a:r>
              <a:rPr lang="en-US" i="1" dirty="0" smtClean="0"/>
              <a:t>reachability</a:t>
            </a:r>
            <a:r>
              <a:rPr lang="en-US" dirty="0" smtClean="0"/>
              <a:t> can be expressed</a:t>
            </a:r>
          </a:p>
          <a:p>
            <a:pPr lvl="1" eaLnBrk="1" hangingPunct="1"/>
            <a:r>
              <a:rPr lang="en-US" dirty="0" smtClean="0"/>
              <a:t>Scalability: Currently, inter-domain routers have to know about 200,000 – 400,000 networks </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Intra-domain Routing: OSPF</a:t>
            </a:r>
          </a:p>
        </p:txBody>
      </p:sp>
      <p:sp>
        <p:nvSpPr>
          <p:cNvPr id="20484" name="Rectangle 3"/>
          <p:cNvSpPr>
            <a:spLocks noGrp="1" noChangeArrowheads="1"/>
          </p:cNvSpPr>
          <p:nvPr>
            <p:ph idx="1"/>
          </p:nvPr>
        </p:nvSpPr>
        <p:spPr/>
        <p:txBody>
          <a:bodyPr/>
          <a:lstStyle/>
          <a:p>
            <a:pPr eaLnBrk="1" hangingPunct="1">
              <a:lnSpc>
                <a:spcPct val="90000"/>
              </a:lnSpc>
            </a:pPr>
            <a:r>
              <a:rPr lang="en-US" smtClean="0"/>
              <a:t>The Internet’s most prevalent intra-domain (= interior gateway) routing protocol: </a:t>
            </a:r>
            <a:r>
              <a:rPr lang="en-US" i="1" smtClean="0"/>
              <a:t>Open Shortest Path First</a:t>
            </a:r>
            <a:r>
              <a:rPr lang="en-US" smtClean="0"/>
              <a:t> (OSPF)</a:t>
            </a:r>
          </a:p>
          <a:p>
            <a:pPr eaLnBrk="1" hangingPunct="1">
              <a:lnSpc>
                <a:spcPct val="90000"/>
              </a:lnSpc>
            </a:pPr>
            <a:endParaRPr lang="en-US" smtClean="0"/>
          </a:p>
          <a:p>
            <a:pPr eaLnBrk="1" hangingPunct="1">
              <a:lnSpc>
                <a:spcPct val="90000"/>
              </a:lnSpc>
            </a:pPr>
            <a:r>
              <a:rPr lang="en-US" smtClean="0"/>
              <a:t>Main properties:</a:t>
            </a:r>
          </a:p>
          <a:p>
            <a:pPr lvl="1" eaLnBrk="1" hangingPunct="1">
              <a:lnSpc>
                <a:spcPct val="90000"/>
              </a:lnSpc>
            </a:pPr>
            <a:r>
              <a:rPr lang="en-US" smtClean="0"/>
              <a:t>Open, variety of routing distances, dynamic algorithm</a:t>
            </a:r>
          </a:p>
          <a:p>
            <a:pPr lvl="1" eaLnBrk="1" hangingPunct="1">
              <a:lnSpc>
                <a:spcPct val="90000"/>
              </a:lnSpc>
            </a:pPr>
            <a:r>
              <a:rPr lang="en-US" smtClean="0"/>
              <a:t>Routing based on traffic type (e.g. real-time traffic uses different paths)</a:t>
            </a:r>
          </a:p>
          <a:p>
            <a:pPr lvl="1" eaLnBrk="1" hangingPunct="1">
              <a:lnSpc>
                <a:spcPct val="90000"/>
              </a:lnSpc>
            </a:pPr>
            <a:r>
              <a:rPr lang="en-US" smtClean="0"/>
              <a:t>Load balancing: Also put some packets on the 2nd, 3rd best path</a:t>
            </a:r>
          </a:p>
          <a:p>
            <a:pPr lvl="1" eaLnBrk="1" hangingPunct="1">
              <a:lnSpc>
                <a:spcPct val="90000"/>
              </a:lnSpc>
            </a:pPr>
            <a:r>
              <a:rPr lang="en-US" smtClean="0"/>
              <a:t>Hierarchical routing, some security in place, support tunneled routers in transit networks</a:t>
            </a:r>
          </a:p>
          <a:p>
            <a:pPr eaLnBrk="1" hangingPunct="1">
              <a:lnSpc>
                <a:spcPct val="90000"/>
              </a:lnSpc>
            </a:pPr>
            <a:endParaRPr lang="en-US" smtClean="0"/>
          </a:p>
          <a:p>
            <a:pPr eaLnBrk="1" hangingPunct="1">
              <a:lnSpc>
                <a:spcPct val="90000"/>
              </a:lnSpc>
            </a:pPr>
            <a:r>
              <a:rPr lang="en-US" smtClean="0"/>
              <a:t>Essential operation: Compute shortest paths on graph abstraction of autonomous system</a:t>
            </a:r>
          </a:p>
          <a:p>
            <a:pPr lvl="1" eaLnBrk="1" hangingPunct="1">
              <a:lnSpc>
                <a:spcPct val="90000"/>
              </a:lnSpc>
              <a:buFont typeface="Wingdings" pitchFamily="2" charset="2"/>
              <a:buChar char="Ø"/>
            </a:pPr>
            <a:r>
              <a:rPr lang="en-US" smtClean="0"/>
              <a:t>Link state algorithm</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pPr eaLnBrk="1" hangingPunct="1"/>
            <a:r>
              <a:rPr lang="en-US" smtClean="0"/>
              <a:t>Basic Ideas of Link State Routing</a:t>
            </a:r>
          </a:p>
        </p:txBody>
      </p:sp>
      <p:sp>
        <p:nvSpPr>
          <p:cNvPr id="21508" name="Rectangle 5"/>
          <p:cNvSpPr>
            <a:spLocks noGrp="1" noChangeArrowheads="1"/>
          </p:cNvSpPr>
          <p:nvPr>
            <p:ph idx="1"/>
          </p:nvPr>
        </p:nvSpPr>
        <p:spPr/>
        <p:txBody>
          <a:bodyPr/>
          <a:lstStyle/>
          <a:p>
            <a:pPr marL="419100" indent="-419100">
              <a:lnSpc>
                <a:spcPct val="90000"/>
              </a:lnSpc>
            </a:pPr>
            <a:r>
              <a:rPr lang="en-US" smtClean="0"/>
              <a:t>Distributed, adaptive routing</a:t>
            </a:r>
          </a:p>
          <a:p>
            <a:pPr marL="419100" indent="-419100">
              <a:lnSpc>
                <a:spcPct val="90000"/>
              </a:lnSpc>
            </a:pPr>
            <a:endParaRPr lang="en-US" smtClean="0"/>
          </a:p>
          <a:p>
            <a:pPr marL="419100" indent="-419100">
              <a:lnSpc>
                <a:spcPct val="90000"/>
              </a:lnSpc>
            </a:pPr>
            <a:r>
              <a:rPr lang="en-US" smtClean="0"/>
              <a:t>Algorithm:</a:t>
            </a:r>
          </a:p>
          <a:p>
            <a:pPr marL="838200" lvl="1" indent="-381000">
              <a:lnSpc>
                <a:spcPct val="90000"/>
              </a:lnSpc>
              <a:buFontTx/>
              <a:buAutoNum type="arabicPeriod"/>
            </a:pPr>
            <a:r>
              <a:rPr lang="en-US" smtClean="0"/>
              <a:t>Discovery of new neighbors</a:t>
            </a:r>
          </a:p>
          <a:p>
            <a:pPr marL="1257300" lvl="2" indent="-342900">
              <a:lnSpc>
                <a:spcPct val="90000"/>
              </a:lnSpc>
            </a:pPr>
            <a:r>
              <a:rPr lang="en-US" smtClean="0"/>
              <a:t>HELLO packet</a:t>
            </a:r>
          </a:p>
          <a:p>
            <a:pPr marL="838200" lvl="1" indent="-381000">
              <a:lnSpc>
                <a:spcPct val="90000"/>
              </a:lnSpc>
              <a:buFontTx/>
              <a:buAutoNum type="arabicPeriod"/>
            </a:pPr>
            <a:r>
              <a:rPr lang="en-US" smtClean="0"/>
              <a:t>Measurement of delay / cost to all neighbors</a:t>
            </a:r>
          </a:p>
          <a:p>
            <a:pPr marL="1257300" lvl="2" indent="-342900">
              <a:lnSpc>
                <a:spcPct val="90000"/>
              </a:lnSpc>
            </a:pPr>
            <a:r>
              <a:rPr lang="en-US" smtClean="0"/>
              <a:t>ECHO packet measures round trip time</a:t>
            </a:r>
          </a:p>
          <a:p>
            <a:pPr marL="838200" lvl="1" indent="-381000">
              <a:lnSpc>
                <a:spcPct val="90000"/>
              </a:lnSpc>
              <a:buFontTx/>
              <a:buAutoNum type="arabicPeriod"/>
            </a:pPr>
            <a:r>
              <a:rPr lang="en-US" smtClean="0"/>
              <a:t>Creation of link state packets containing all learned data</a:t>
            </a:r>
          </a:p>
          <a:p>
            <a:pPr marL="1257300" lvl="2" indent="-342900">
              <a:lnSpc>
                <a:spcPct val="90000"/>
              </a:lnSpc>
            </a:pPr>
            <a:r>
              <a:rPr lang="en-US" smtClean="0"/>
              <a:t>Sender and list of neighbors (including delay, age, ...)</a:t>
            </a:r>
          </a:p>
          <a:p>
            <a:pPr marL="1257300" lvl="2" indent="-342900">
              <a:lnSpc>
                <a:spcPct val="90000"/>
              </a:lnSpc>
            </a:pPr>
            <a:r>
              <a:rPr lang="en-US" smtClean="0"/>
              <a:t>Periodic or event triggered update (e.g. upon detecting new neighbors, line failure, ...)</a:t>
            </a:r>
          </a:p>
          <a:p>
            <a:pPr marL="838200" lvl="1" indent="-381000">
              <a:lnSpc>
                <a:spcPct val="90000"/>
              </a:lnSpc>
              <a:buFontTx/>
              <a:buAutoNum type="arabicPeriod"/>
            </a:pPr>
            <a:r>
              <a:rPr lang="en-US" smtClean="0"/>
              <a:t>Flooding of packet to all neighbors</a:t>
            </a:r>
          </a:p>
          <a:p>
            <a:pPr marL="1257300" lvl="2" indent="-342900">
              <a:lnSpc>
                <a:spcPct val="90000"/>
              </a:lnSpc>
            </a:pPr>
            <a:r>
              <a:rPr lang="en-US" smtClean="0"/>
              <a:t>Flooding, but with enhancements: Duplicate removal, deletion of old packets, ...</a:t>
            </a:r>
          </a:p>
          <a:p>
            <a:pPr marL="838200" lvl="1" indent="-381000">
              <a:lnSpc>
                <a:spcPct val="90000"/>
              </a:lnSpc>
              <a:buFontTx/>
              <a:buAutoNum type="arabicPeriod"/>
            </a:pPr>
            <a:r>
              <a:rPr lang="en-US" smtClean="0"/>
              <a:t>Shortest path calculation to all other routers (e.g. Dijkstra)</a:t>
            </a:r>
          </a:p>
          <a:p>
            <a:pPr marL="1257300" lvl="2" indent="-342900">
              <a:lnSpc>
                <a:spcPct val="90000"/>
              </a:lnSpc>
            </a:pPr>
            <a:r>
              <a:rPr lang="en-US" smtClean="0"/>
              <a:t>Computing intensive, optimizations exist</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t>Content</a:t>
            </a:r>
          </a:p>
        </p:txBody>
      </p:sp>
      <p:sp>
        <p:nvSpPr>
          <p:cNvPr id="31748" name="Rectangle 3"/>
          <p:cNvSpPr>
            <a:spLocks noGrp="1" noChangeArrowheads="1"/>
          </p:cNvSpPr>
          <p:nvPr>
            <p:ph idx="1"/>
          </p:nvPr>
        </p:nvSpPr>
        <p:spPr/>
        <p:txBody>
          <a:bodyPr/>
          <a:lstStyle/>
          <a:p>
            <a:pPr marL="419100" indent="-419100">
              <a:lnSpc>
                <a:spcPct val="90000"/>
              </a:lnSpc>
              <a:buFontTx/>
              <a:buAutoNum type="arabicPeriod" startAt="8"/>
            </a:pPr>
            <a:r>
              <a:rPr lang="en-US" sz="2000" dirty="0"/>
              <a:t>Networked Computer &amp; </a:t>
            </a:r>
            <a:r>
              <a:rPr lang="en-US" sz="2000" dirty="0" smtClean="0"/>
              <a:t>Internet</a:t>
            </a:r>
          </a:p>
          <a:p>
            <a:pPr marL="419100" indent="-419100">
              <a:lnSpc>
                <a:spcPct val="90000"/>
              </a:lnSpc>
              <a:buFontTx/>
              <a:buAutoNum type="arabicPeriod" startAt="8"/>
            </a:pPr>
            <a:endParaRPr lang="en-US" sz="2000" dirty="0"/>
          </a:p>
          <a:p>
            <a:pPr marL="419100" indent="-419100">
              <a:lnSpc>
                <a:spcPct val="90000"/>
              </a:lnSpc>
              <a:buFontTx/>
              <a:buAutoNum type="arabicPeriod" startAt="9"/>
            </a:pPr>
            <a:r>
              <a:rPr lang="en-US" sz="2000" dirty="0" smtClean="0"/>
              <a:t>Host-to-Network</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b="1" dirty="0" smtClean="0"/>
              <a:t>Internetworking</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a:t>Transport </a:t>
            </a:r>
            <a:r>
              <a:rPr lang="en-US" sz="2000" dirty="0" smtClean="0"/>
              <a:t>Layer</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Applications</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Network Security</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Example</a:t>
            </a:r>
            <a:endParaRPr lang="en-US" sz="2000" dirty="0"/>
          </a:p>
          <a:p>
            <a:pPr marL="419100" indent="-419100">
              <a:lnSpc>
                <a:spcPct val="90000"/>
              </a:lnSpc>
            </a:pPr>
            <a:endParaRPr lang="en-US" sz="2000" dirty="0"/>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09447274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mtClean="0"/>
              <a:t>Inter-domain Routing: BGPv4</a:t>
            </a:r>
          </a:p>
        </p:txBody>
      </p:sp>
      <p:sp>
        <p:nvSpPr>
          <p:cNvPr id="22532" name="Rectangle 3"/>
          <p:cNvSpPr>
            <a:spLocks noGrp="1" noChangeArrowheads="1"/>
          </p:cNvSpPr>
          <p:nvPr>
            <p:ph idx="1"/>
          </p:nvPr>
        </p:nvSpPr>
        <p:spPr/>
        <p:txBody>
          <a:bodyPr/>
          <a:lstStyle/>
          <a:p>
            <a:pPr eaLnBrk="1" hangingPunct="1">
              <a:lnSpc>
                <a:spcPct val="90000"/>
              </a:lnSpc>
            </a:pPr>
            <a:r>
              <a:rPr lang="en-US" dirty="0" smtClean="0"/>
              <a:t>Routing between domains: </a:t>
            </a:r>
            <a:r>
              <a:rPr lang="en-US" i="1" dirty="0" smtClean="0"/>
              <a:t>Border Gateway Protocols </a:t>
            </a:r>
            <a:r>
              <a:rPr lang="en-US" dirty="0" smtClean="0"/>
              <a:t>(BGP)</a:t>
            </a:r>
          </a:p>
          <a:p>
            <a:pPr eaLnBrk="1" hangingPunct="1">
              <a:lnSpc>
                <a:spcPct val="90000"/>
              </a:lnSpc>
            </a:pPr>
            <a:endParaRPr lang="en-US" dirty="0" smtClean="0"/>
          </a:p>
          <a:p>
            <a:pPr eaLnBrk="1" hangingPunct="1">
              <a:lnSpc>
                <a:spcPct val="90000"/>
              </a:lnSpc>
            </a:pPr>
            <a:r>
              <a:rPr lang="en-US" dirty="0" smtClean="0"/>
              <a:t>BGP’s perspective: Only autonomous systems and their connections</a:t>
            </a:r>
          </a:p>
          <a:p>
            <a:pPr lvl="1" eaLnBrk="1" hangingPunct="1">
              <a:lnSpc>
                <a:spcPct val="90000"/>
              </a:lnSpc>
            </a:pPr>
            <a:r>
              <a:rPr lang="en-US" dirty="0" smtClean="0"/>
              <a:t>Routing complicated by politics, e.g. only route packets for paying customers, …</a:t>
            </a:r>
          </a:p>
          <a:p>
            <a:pPr lvl="1" eaLnBrk="1" hangingPunct="1">
              <a:lnSpc>
                <a:spcPct val="90000"/>
              </a:lnSpc>
            </a:pPr>
            <a:r>
              <a:rPr lang="en-US" dirty="0" smtClean="0"/>
              <a:t>Legal constraints, e.g. traffic originating and ending in Canada must not leave Canada while in transit</a:t>
            </a:r>
          </a:p>
          <a:p>
            <a:pPr eaLnBrk="1" hangingPunct="1">
              <a:lnSpc>
                <a:spcPct val="90000"/>
              </a:lnSpc>
            </a:pPr>
            <a:endParaRPr lang="en-US" dirty="0" smtClean="0"/>
          </a:p>
          <a:p>
            <a:pPr eaLnBrk="1" hangingPunct="1">
              <a:lnSpc>
                <a:spcPct val="90000"/>
              </a:lnSpc>
            </a:pPr>
            <a:r>
              <a:rPr lang="en-US" dirty="0" smtClean="0"/>
              <a:t>Basic operation: Distance vector protocol</a:t>
            </a:r>
          </a:p>
          <a:p>
            <a:pPr lvl="1" eaLnBrk="1" hangingPunct="1">
              <a:lnSpc>
                <a:spcPct val="90000"/>
              </a:lnSpc>
            </a:pPr>
            <a:r>
              <a:rPr lang="en-US" dirty="0" smtClean="0"/>
              <a:t>Propagate information about reachable networks and distances one hop at a time</a:t>
            </a:r>
          </a:p>
          <a:p>
            <a:pPr lvl="2" eaLnBrk="1" hangingPunct="1">
              <a:lnSpc>
                <a:spcPct val="90000"/>
              </a:lnSpc>
            </a:pPr>
            <a:r>
              <a:rPr lang="en-US" dirty="0" smtClean="0"/>
              <a:t>Each router learns only next step to destination</a:t>
            </a:r>
          </a:p>
          <a:p>
            <a:pPr lvl="1" eaLnBrk="1" hangingPunct="1">
              <a:lnSpc>
                <a:spcPct val="90000"/>
              </a:lnSpc>
            </a:pPr>
            <a:r>
              <a:rPr lang="en-US" dirty="0" smtClean="0"/>
              <a:t>Optimizations in BGP:</a:t>
            </a:r>
          </a:p>
          <a:p>
            <a:pPr lvl="2" eaLnBrk="1" hangingPunct="1">
              <a:lnSpc>
                <a:spcPct val="90000"/>
              </a:lnSpc>
            </a:pPr>
            <a:r>
              <a:rPr lang="en-US" dirty="0" smtClean="0"/>
              <a:t>Not only keep track of cost via a given neighbor, but store entire paths to destination </a:t>
            </a:r>
            <a:r>
              <a:rPr lang="en-US" dirty="0" smtClean="0"/>
              <a:t>ASs</a:t>
            </a:r>
            <a:endParaRPr lang="en-US" dirty="0" smtClean="0"/>
          </a:p>
          <a:p>
            <a:pPr lvl="3">
              <a:lnSpc>
                <a:spcPct val="90000"/>
              </a:lnSpc>
            </a:pPr>
            <a:r>
              <a:rPr lang="en-US" dirty="0" smtClean="0"/>
              <a:t>&gt; Path vector protocol</a:t>
            </a:r>
          </a:p>
          <a:p>
            <a:pPr lvl="2" eaLnBrk="1" hangingPunct="1">
              <a:lnSpc>
                <a:spcPct val="90000"/>
              </a:lnSpc>
            </a:pPr>
            <a:r>
              <a:rPr lang="en-US" dirty="0" smtClean="0"/>
              <a:t>More robust, solves problems like count to infinity, i.e. can handle disconnected networks efficiently</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Conclusion: Interconnections</a:t>
            </a:r>
          </a:p>
        </p:txBody>
      </p:sp>
      <p:sp>
        <p:nvSpPr>
          <p:cNvPr id="23556" name="Rectangle 3"/>
          <p:cNvSpPr>
            <a:spLocks noGrp="1" noChangeArrowheads="1"/>
          </p:cNvSpPr>
          <p:nvPr>
            <p:ph idx="1"/>
          </p:nvPr>
        </p:nvSpPr>
        <p:spPr/>
        <p:txBody>
          <a:bodyPr/>
          <a:lstStyle/>
          <a:p>
            <a:pPr eaLnBrk="1" hangingPunct="1"/>
            <a:r>
              <a:rPr lang="en-US" smtClean="0"/>
              <a:t>Single LANs are insufficient to provide communication for all but the simplest installations</a:t>
            </a:r>
          </a:p>
          <a:p>
            <a:pPr eaLnBrk="1" hangingPunct="1"/>
            <a:endParaRPr lang="en-US" smtClean="0"/>
          </a:p>
          <a:p>
            <a:pPr eaLnBrk="1" hangingPunct="1"/>
            <a:r>
              <a:rPr lang="en-US" smtClean="0"/>
              <a:t>Interconnection of LANs necessary</a:t>
            </a:r>
          </a:p>
          <a:p>
            <a:pPr lvl="1" eaLnBrk="1" hangingPunct="1"/>
            <a:r>
              <a:rPr lang="en-US" smtClean="0"/>
              <a:t>Interconnect on purely physical layer: Repeater, hub</a:t>
            </a:r>
          </a:p>
          <a:p>
            <a:pPr lvl="1" eaLnBrk="1" hangingPunct="1"/>
            <a:r>
              <a:rPr lang="en-US" smtClean="0"/>
              <a:t>Interconnect on data link layer: Bridges, switches</a:t>
            </a:r>
          </a:p>
          <a:p>
            <a:pPr lvl="1" eaLnBrk="1" hangingPunct="1"/>
            <a:r>
              <a:rPr lang="en-US" smtClean="0"/>
              <a:t>Interconnect on network layer: Router</a:t>
            </a:r>
          </a:p>
          <a:p>
            <a:pPr lvl="1" eaLnBrk="1" hangingPunct="1"/>
            <a:r>
              <a:rPr lang="en-US" smtClean="0"/>
              <a:t>Interconnect on higher layer: Gateway</a:t>
            </a:r>
          </a:p>
          <a:p>
            <a:pPr eaLnBrk="1" hangingPunct="1"/>
            <a:endParaRPr lang="en-US" smtClean="0"/>
          </a:p>
          <a:p>
            <a:pPr eaLnBrk="1" hangingPunct="1"/>
            <a:r>
              <a:rPr lang="en-US" smtClean="0"/>
              <a:t>Problems:</a:t>
            </a:r>
          </a:p>
          <a:p>
            <a:pPr lvl="1" eaLnBrk="1" hangingPunct="1"/>
            <a:r>
              <a:rPr lang="en-US" smtClean="0"/>
              <a:t>Redundant bridges can cause traffic floods; need spanning tree algorithm</a:t>
            </a:r>
          </a:p>
          <a:p>
            <a:pPr lvl="1" eaLnBrk="1" hangingPunct="1"/>
            <a:r>
              <a:rPr lang="en-US" smtClean="0"/>
              <a:t>Simple addresses do not scale; need routers</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We can’t we set-up a large scale network based on layer 2? Why is this possible on layer 3?</a:t>
            </a:r>
          </a:p>
          <a:p>
            <a:pPr lvl="1"/>
            <a:r>
              <a:rPr lang="en-US" dirty="0" smtClean="0"/>
              <a:t>What is the difference between intra- and inter-domain routing? What are typical protocols for it?</a:t>
            </a:r>
          </a:p>
          <a:p>
            <a:pPr lvl="1"/>
            <a:r>
              <a:rPr lang="en-US" dirty="0" smtClean="0"/>
              <a:t>Why does BGP not always give the shortest path?</a:t>
            </a:r>
          </a:p>
          <a:p>
            <a:pPr lvl="1"/>
            <a:r>
              <a:rPr lang="en-US" dirty="0" smtClean="0"/>
              <a:t>Why not using OSPF for world-wide routing?</a:t>
            </a:r>
          </a:p>
          <a:p>
            <a:pPr lvl="1"/>
            <a:endParaRPr lang="en-US" dirty="0" smtClean="0"/>
          </a:p>
          <a:p>
            <a:pPr lvl="1"/>
            <a:endParaRPr lang="en-US" dirty="0"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64398046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Internet Protocol</a:t>
            </a:r>
            <a:endParaRPr lang="en-US" dirty="0"/>
          </a:p>
        </p:txBody>
      </p:sp>
      <p:sp>
        <p:nvSpPr>
          <p:cNvPr id="3" name="Textplatzhalter 2"/>
          <p:cNvSpPr>
            <a:spLocks noGrp="1"/>
          </p:cNvSpPr>
          <p:nvPr>
            <p:ph type="body" idx="1"/>
          </p:nvPr>
        </p:nvSpPr>
        <p:spPr/>
        <p:txBody>
          <a:bodyPr/>
          <a:lstStyle/>
          <a:p>
            <a:endParaRPr lang="en-US"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1629147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smtClean="0"/>
              <a:t>Simplified View of Internet protocols</a:t>
            </a:r>
          </a:p>
        </p:txBody>
      </p:sp>
      <p:grpSp>
        <p:nvGrpSpPr>
          <p:cNvPr id="24580" name="Group 26"/>
          <p:cNvGrpSpPr>
            <a:grpSpLocks/>
          </p:cNvGrpSpPr>
          <p:nvPr/>
        </p:nvGrpSpPr>
        <p:grpSpPr bwMode="auto">
          <a:xfrm>
            <a:off x="1863725" y="1587500"/>
            <a:ext cx="8420100" cy="3879850"/>
            <a:chOff x="1095" y="1406"/>
            <a:chExt cx="3543" cy="1632"/>
          </a:xfrm>
        </p:grpSpPr>
        <p:sp>
          <p:nvSpPr>
            <p:cNvPr id="1399812" name="Rectangle 4"/>
            <p:cNvSpPr>
              <a:spLocks noChangeArrowheads="1"/>
            </p:cNvSpPr>
            <p:nvPr/>
          </p:nvSpPr>
          <p:spPr bwMode="auto">
            <a:xfrm>
              <a:off x="1650" y="2078"/>
              <a:ext cx="798" cy="288"/>
            </a:xfrm>
            <a:prstGeom prst="rect">
              <a:avLst/>
            </a:prstGeom>
            <a:solidFill>
              <a:schemeClr val="bg1"/>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en-US" sz="2400">
                  <a:latin typeface="Arial" charset="0"/>
                </a:rPr>
                <a:t>Application</a:t>
              </a:r>
            </a:p>
          </p:txBody>
        </p:sp>
        <p:sp>
          <p:nvSpPr>
            <p:cNvPr id="1399813" name="Rectangle 5"/>
            <p:cNvSpPr>
              <a:spLocks noChangeArrowheads="1"/>
            </p:cNvSpPr>
            <p:nvPr/>
          </p:nvSpPr>
          <p:spPr bwMode="auto">
            <a:xfrm>
              <a:off x="1650" y="2366"/>
              <a:ext cx="399" cy="192"/>
            </a:xfrm>
            <a:prstGeom prst="rect">
              <a:avLst/>
            </a:prstGeom>
            <a:solidFill>
              <a:srgbClr val="CC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en-US" sz="2400">
                  <a:latin typeface="Arial" charset="0"/>
                </a:rPr>
                <a:t>TCP</a:t>
              </a:r>
            </a:p>
          </p:txBody>
        </p:sp>
        <p:sp>
          <p:nvSpPr>
            <p:cNvPr id="1399814" name="Rectangle 6"/>
            <p:cNvSpPr>
              <a:spLocks noChangeArrowheads="1"/>
            </p:cNvSpPr>
            <p:nvPr/>
          </p:nvSpPr>
          <p:spPr bwMode="auto">
            <a:xfrm>
              <a:off x="2049" y="2366"/>
              <a:ext cx="399" cy="192"/>
            </a:xfrm>
            <a:prstGeom prst="rect">
              <a:avLst/>
            </a:prstGeom>
            <a:solidFill>
              <a:srgbClr val="CC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en-US" sz="2400">
                  <a:latin typeface="Arial" charset="0"/>
                </a:rPr>
                <a:t>UDP</a:t>
              </a:r>
            </a:p>
          </p:txBody>
        </p:sp>
        <p:sp>
          <p:nvSpPr>
            <p:cNvPr id="1399815" name="Rectangle 7"/>
            <p:cNvSpPr>
              <a:spLocks noChangeArrowheads="1"/>
            </p:cNvSpPr>
            <p:nvPr/>
          </p:nvSpPr>
          <p:spPr bwMode="auto">
            <a:xfrm>
              <a:off x="3334" y="2078"/>
              <a:ext cx="797" cy="288"/>
            </a:xfrm>
            <a:prstGeom prst="rect">
              <a:avLst/>
            </a:prstGeom>
            <a:solidFill>
              <a:schemeClr val="bg1"/>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en-US" sz="2400">
                  <a:latin typeface="Arial" charset="0"/>
                </a:rPr>
                <a:t>Application</a:t>
              </a:r>
            </a:p>
          </p:txBody>
        </p:sp>
        <p:sp>
          <p:nvSpPr>
            <p:cNvPr id="1399816" name="Rectangle 8"/>
            <p:cNvSpPr>
              <a:spLocks noChangeArrowheads="1"/>
            </p:cNvSpPr>
            <p:nvPr/>
          </p:nvSpPr>
          <p:spPr bwMode="auto">
            <a:xfrm>
              <a:off x="3334" y="2366"/>
              <a:ext cx="399" cy="192"/>
            </a:xfrm>
            <a:prstGeom prst="rect">
              <a:avLst/>
            </a:prstGeom>
            <a:solidFill>
              <a:srgbClr val="CC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en-US" sz="2400">
                  <a:latin typeface="Arial" charset="0"/>
                </a:rPr>
                <a:t>TCP</a:t>
              </a:r>
            </a:p>
          </p:txBody>
        </p:sp>
        <p:sp>
          <p:nvSpPr>
            <p:cNvPr id="1399817" name="Rectangle 9"/>
            <p:cNvSpPr>
              <a:spLocks noChangeArrowheads="1"/>
            </p:cNvSpPr>
            <p:nvPr/>
          </p:nvSpPr>
          <p:spPr bwMode="auto">
            <a:xfrm>
              <a:off x="3733" y="2366"/>
              <a:ext cx="398" cy="192"/>
            </a:xfrm>
            <a:prstGeom prst="rect">
              <a:avLst/>
            </a:prstGeom>
            <a:solidFill>
              <a:srgbClr val="CC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en-US" sz="2400">
                  <a:latin typeface="Arial" charset="0"/>
                </a:rPr>
                <a:t>UDP</a:t>
              </a:r>
            </a:p>
          </p:txBody>
        </p:sp>
        <p:grpSp>
          <p:nvGrpSpPr>
            <p:cNvPr id="24587" name="Group 10"/>
            <p:cNvGrpSpPr>
              <a:grpSpLocks/>
            </p:cNvGrpSpPr>
            <p:nvPr/>
          </p:nvGrpSpPr>
          <p:grpSpPr bwMode="auto">
            <a:xfrm>
              <a:off x="2049" y="1406"/>
              <a:ext cx="1329" cy="672"/>
              <a:chOff x="2238" y="672"/>
              <a:chExt cx="1440" cy="672"/>
            </a:xfrm>
          </p:grpSpPr>
          <p:sp>
            <p:nvSpPr>
              <p:cNvPr id="24595" name="Oval 11"/>
              <p:cNvSpPr>
                <a:spLocks noChangeArrowheads="1"/>
              </p:cNvSpPr>
              <p:nvPr/>
            </p:nvSpPr>
            <p:spPr bwMode="auto">
              <a:xfrm>
                <a:off x="2684" y="744"/>
                <a:ext cx="404" cy="192"/>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4596" name="Oval 12"/>
              <p:cNvSpPr>
                <a:spLocks noChangeArrowheads="1"/>
              </p:cNvSpPr>
              <p:nvPr/>
            </p:nvSpPr>
            <p:spPr bwMode="auto">
              <a:xfrm>
                <a:off x="2933" y="672"/>
                <a:ext cx="497" cy="216"/>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4597" name="Oval 13"/>
              <p:cNvSpPr>
                <a:spLocks noChangeArrowheads="1"/>
              </p:cNvSpPr>
              <p:nvPr/>
            </p:nvSpPr>
            <p:spPr bwMode="auto">
              <a:xfrm>
                <a:off x="3274" y="720"/>
                <a:ext cx="311" cy="288"/>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4598" name="Oval 14"/>
              <p:cNvSpPr>
                <a:spLocks noChangeArrowheads="1"/>
              </p:cNvSpPr>
              <p:nvPr/>
            </p:nvSpPr>
            <p:spPr bwMode="auto">
              <a:xfrm>
                <a:off x="2622" y="888"/>
                <a:ext cx="590" cy="312"/>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4599" name="Oval 15"/>
              <p:cNvSpPr>
                <a:spLocks noChangeArrowheads="1"/>
              </p:cNvSpPr>
              <p:nvPr/>
            </p:nvSpPr>
            <p:spPr bwMode="auto">
              <a:xfrm>
                <a:off x="2995" y="1080"/>
                <a:ext cx="559" cy="168"/>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4600" name="Oval 16"/>
              <p:cNvSpPr>
                <a:spLocks noChangeArrowheads="1"/>
              </p:cNvSpPr>
              <p:nvPr/>
            </p:nvSpPr>
            <p:spPr bwMode="auto">
              <a:xfrm>
                <a:off x="3398" y="864"/>
                <a:ext cx="280" cy="312"/>
              </a:xfrm>
              <a:prstGeom prst="ellipse">
                <a:avLst/>
              </a:prstGeom>
              <a:noFill/>
              <a:ln w="12700">
                <a:solidFill>
                  <a:srgbClr val="3399FF"/>
                </a:solidFill>
                <a:round/>
                <a:headEnd type="none" w="sm" len="sm"/>
                <a:tailEnd type="none" w="sm" len="sm"/>
              </a:ln>
            </p:spPr>
            <p:txBody>
              <a:bodyPr wrap="none" anchor="ctr"/>
              <a:lstStyle/>
              <a:p>
                <a:endParaRPr lang="de-DE"/>
              </a:p>
            </p:txBody>
          </p:sp>
          <p:sp>
            <p:nvSpPr>
              <p:cNvPr id="24601" name="Oval 17"/>
              <p:cNvSpPr>
                <a:spLocks noChangeArrowheads="1"/>
              </p:cNvSpPr>
              <p:nvPr/>
            </p:nvSpPr>
            <p:spPr bwMode="auto">
              <a:xfrm>
                <a:off x="2808" y="720"/>
                <a:ext cx="777" cy="480"/>
              </a:xfrm>
              <a:prstGeom prst="ellipse">
                <a:avLst/>
              </a:prstGeom>
              <a:solidFill>
                <a:schemeClr val="bg1"/>
              </a:solidFill>
              <a:ln w="12700">
                <a:solidFill>
                  <a:schemeClr val="bg1"/>
                </a:solidFill>
                <a:round/>
                <a:headEnd type="none" w="sm" len="sm"/>
                <a:tailEnd type="none" w="sm" len="sm"/>
              </a:ln>
            </p:spPr>
            <p:txBody>
              <a:bodyPr wrap="none" anchor="ctr"/>
              <a:lstStyle/>
              <a:p>
                <a:pPr eaLnBrk="0" hangingPunct="0"/>
                <a:r>
                  <a:rPr lang="en-US" sz="3200" b="1">
                    <a:latin typeface="Arial" pitchFamily="34" charset="0"/>
                  </a:rPr>
                  <a:t>Internet</a:t>
                </a:r>
              </a:p>
            </p:txBody>
          </p:sp>
          <p:sp>
            <p:nvSpPr>
              <p:cNvPr id="24602" name="Line 18"/>
              <p:cNvSpPr>
                <a:spLocks noChangeShapeType="1"/>
              </p:cNvSpPr>
              <p:nvPr/>
            </p:nvSpPr>
            <p:spPr bwMode="auto">
              <a:xfrm flipV="1">
                <a:off x="2238" y="1095"/>
                <a:ext cx="397" cy="249"/>
              </a:xfrm>
              <a:prstGeom prst="line">
                <a:avLst/>
              </a:prstGeom>
              <a:noFill/>
              <a:ln w="19050">
                <a:solidFill>
                  <a:schemeClr val="tx1"/>
                </a:solidFill>
                <a:round/>
                <a:headEnd type="none" w="sm" len="sm"/>
                <a:tailEnd type="none" w="sm" len="sm"/>
              </a:ln>
            </p:spPr>
            <p:txBody>
              <a:bodyPr wrap="none" anchor="ctr"/>
              <a:lstStyle/>
              <a:p>
                <a:endParaRPr lang="en-US"/>
              </a:p>
            </p:txBody>
          </p:sp>
        </p:grpSp>
        <p:sp>
          <p:nvSpPr>
            <p:cNvPr id="24588" name="Line 19"/>
            <p:cNvSpPr>
              <a:spLocks noChangeShapeType="1"/>
            </p:cNvSpPr>
            <p:nvPr/>
          </p:nvSpPr>
          <p:spPr bwMode="auto">
            <a:xfrm flipH="1" flipV="1">
              <a:off x="3325" y="1880"/>
              <a:ext cx="408" cy="198"/>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24589" name="Text Box 20"/>
            <p:cNvSpPr txBox="1">
              <a:spLocks noChangeArrowheads="1"/>
            </p:cNvSpPr>
            <p:nvPr/>
          </p:nvSpPr>
          <p:spPr bwMode="auto">
            <a:xfrm>
              <a:off x="1095" y="2420"/>
              <a:ext cx="462" cy="193"/>
            </a:xfrm>
            <a:prstGeom prst="rect">
              <a:avLst/>
            </a:prstGeom>
            <a:noFill/>
            <a:ln w="12700">
              <a:noFill/>
              <a:miter lim="800000"/>
              <a:headEnd type="none" w="sm" len="sm"/>
              <a:tailEnd type="none" w="sm" len="sm"/>
            </a:ln>
          </p:spPr>
          <p:txBody>
            <a:bodyPr wrap="none">
              <a:spAutoFit/>
            </a:bodyPr>
            <a:lstStyle/>
            <a:p>
              <a:pPr algn="r" eaLnBrk="0" hangingPunct="0"/>
              <a:r>
                <a:rPr lang="en-US" sz="2400">
                  <a:latin typeface="Arial" pitchFamily="34" charset="0"/>
                </a:rPr>
                <a:t>Host A</a:t>
              </a:r>
            </a:p>
          </p:txBody>
        </p:sp>
        <p:sp>
          <p:nvSpPr>
            <p:cNvPr id="24590" name="Text Box 21"/>
            <p:cNvSpPr txBox="1">
              <a:spLocks noChangeArrowheads="1"/>
            </p:cNvSpPr>
            <p:nvPr/>
          </p:nvSpPr>
          <p:spPr bwMode="auto">
            <a:xfrm>
              <a:off x="4176" y="2420"/>
              <a:ext cx="462" cy="193"/>
            </a:xfrm>
            <a:prstGeom prst="rect">
              <a:avLst/>
            </a:prstGeom>
            <a:noFill/>
            <a:ln w="12700">
              <a:noFill/>
              <a:miter lim="800000"/>
              <a:headEnd type="none" w="sm" len="sm"/>
              <a:tailEnd type="none" w="sm" len="sm"/>
            </a:ln>
          </p:spPr>
          <p:txBody>
            <a:bodyPr wrap="none">
              <a:spAutoFit/>
            </a:bodyPr>
            <a:lstStyle/>
            <a:p>
              <a:pPr algn="l" eaLnBrk="0" hangingPunct="0"/>
              <a:r>
                <a:rPr lang="en-US" sz="2400">
                  <a:latin typeface="Arial" pitchFamily="34" charset="0"/>
                </a:rPr>
                <a:t>Host B</a:t>
              </a:r>
            </a:p>
          </p:txBody>
        </p:sp>
        <p:sp>
          <p:nvSpPr>
            <p:cNvPr id="1399830" name="Rectangle 22"/>
            <p:cNvSpPr>
              <a:spLocks noChangeArrowheads="1"/>
            </p:cNvSpPr>
            <p:nvPr/>
          </p:nvSpPr>
          <p:spPr bwMode="auto">
            <a:xfrm>
              <a:off x="1650" y="2558"/>
              <a:ext cx="798" cy="192"/>
            </a:xfrm>
            <a:prstGeom prst="rect">
              <a:avLst/>
            </a:prstGeom>
            <a:solidFill>
              <a:srgbClr val="CCECFF"/>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en-US" sz="2400" b="1">
                  <a:latin typeface="Arial" charset="0"/>
                </a:rPr>
                <a:t>IP</a:t>
              </a:r>
            </a:p>
          </p:txBody>
        </p:sp>
        <p:sp>
          <p:nvSpPr>
            <p:cNvPr id="1399831" name="Rectangle 23"/>
            <p:cNvSpPr>
              <a:spLocks noChangeArrowheads="1"/>
            </p:cNvSpPr>
            <p:nvPr/>
          </p:nvSpPr>
          <p:spPr bwMode="auto">
            <a:xfrm>
              <a:off x="1650" y="2750"/>
              <a:ext cx="798" cy="288"/>
            </a:xfrm>
            <a:prstGeom prst="rect">
              <a:avLst/>
            </a:prstGeom>
            <a:solidFill>
              <a:srgbClr val="FF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en-US" sz="2400">
                  <a:latin typeface="Arial" charset="0"/>
                </a:rPr>
                <a:t>Host-to-</a:t>
              </a:r>
              <a:br>
                <a:rPr lang="en-US" sz="2400">
                  <a:latin typeface="Arial" charset="0"/>
                </a:rPr>
              </a:br>
              <a:r>
                <a:rPr lang="en-US" sz="2400">
                  <a:latin typeface="Arial" charset="0"/>
                </a:rPr>
                <a:t>Network</a:t>
              </a:r>
            </a:p>
          </p:txBody>
        </p:sp>
        <p:sp>
          <p:nvSpPr>
            <p:cNvPr id="1399832" name="Rectangle 24"/>
            <p:cNvSpPr>
              <a:spLocks noChangeArrowheads="1"/>
            </p:cNvSpPr>
            <p:nvPr/>
          </p:nvSpPr>
          <p:spPr bwMode="auto">
            <a:xfrm>
              <a:off x="3334" y="2558"/>
              <a:ext cx="797" cy="192"/>
            </a:xfrm>
            <a:prstGeom prst="rect">
              <a:avLst/>
            </a:prstGeom>
            <a:solidFill>
              <a:srgbClr val="CCECFF"/>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eaLnBrk="0" hangingPunct="0">
                <a:defRPr/>
              </a:pPr>
              <a:r>
                <a:rPr lang="en-US" sz="2400" b="1">
                  <a:latin typeface="Arial" charset="0"/>
                </a:rPr>
                <a:t>IP</a:t>
              </a:r>
            </a:p>
          </p:txBody>
        </p:sp>
        <p:sp>
          <p:nvSpPr>
            <p:cNvPr id="1399833" name="Rectangle 25"/>
            <p:cNvSpPr>
              <a:spLocks noChangeArrowheads="1"/>
            </p:cNvSpPr>
            <p:nvPr/>
          </p:nvSpPr>
          <p:spPr bwMode="auto">
            <a:xfrm>
              <a:off x="3334" y="2750"/>
              <a:ext cx="797" cy="288"/>
            </a:xfrm>
            <a:prstGeom prst="rect">
              <a:avLst/>
            </a:prstGeom>
            <a:solidFill>
              <a:srgbClr val="FFFFCC"/>
            </a:solidFill>
            <a:ln w="12700">
              <a:solidFill>
                <a:schemeClr val="tx1"/>
              </a:solidFill>
              <a:miter lim="800000"/>
              <a:headEnd type="none" w="sm" len="sm"/>
              <a:tailEnd type="none" w="sm" len="sm"/>
            </a:ln>
            <a:effectLst>
              <a:outerShdw dist="35921" dir="2700000" algn="ctr" rotWithShape="0">
                <a:schemeClr val="tx1"/>
              </a:outerShdw>
            </a:effectLst>
          </p:spPr>
          <p:txBody>
            <a:bodyPr wrap="none" anchor="ctr"/>
            <a:lstStyle/>
            <a:p>
              <a:pPr>
                <a:defRPr/>
              </a:pPr>
              <a:r>
                <a:rPr lang="en-US" sz="2400">
                  <a:latin typeface="Arial" charset="0"/>
                </a:rPr>
                <a:t>Host-to-</a:t>
              </a:r>
              <a:br>
                <a:rPr lang="en-US" sz="2400">
                  <a:latin typeface="Arial" charset="0"/>
                </a:rPr>
              </a:br>
              <a:r>
                <a:rPr lang="en-US" sz="2400">
                  <a:latin typeface="Arial" charset="0"/>
                </a:rPr>
                <a:t>Network</a:t>
              </a:r>
            </a:p>
          </p:txBody>
        </p:sp>
      </p:grpSp>
      <p:sp>
        <p:nvSpPr>
          <p:cNvPr id="2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8"/>
          <p:cNvSpPr>
            <a:spLocks noGrp="1" noChangeArrowheads="1"/>
          </p:cNvSpPr>
          <p:nvPr>
            <p:ph type="title"/>
          </p:nvPr>
        </p:nvSpPr>
        <p:spPr/>
        <p:txBody>
          <a:bodyPr/>
          <a:lstStyle/>
          <a:p>
            <a:pPr eaLnBrk="1" hangingPunct="1"/>
            <a:r>
              <a:rPr lang="en-US" smtClean="0"/>
              <a:t>IP and Supporting Protocols</a:t>
            </a:r>
          </a:p>
        </p:txBody>
      </p:sp>
      <p:sp>
        <p:nvSpPr>
          <p:cNvPr id="25604" name="Rectangle 29"/>
          <p:cNvSpPr>
            <a:spLocks noGrp="1" noChangeArrowheads="1"/>
          </p:cNvSpPr>
          <p:nvPr>
            <p:ph idx="1"/>
          </p:nvPr>
        </p:nvSpPr>
        <p:spPr/>
        <p:txBody>
          <a:bodyPr/>
          <a:lstStyle/>
          <a:p>
            <a:pPr eaLnBrk="1" hangingPunct="1"/>
            <a:r>
              <a:rPr lang="en-US" sz="2000" dirty="0"/>
              <a:t>Transport protocols (Layer 4, TCP or UDP) hand over data together with IP address of receiver to Internet Protocol (IP)</a:t>
            </a:r>
          </a:p>
          <a:p>
            <a:pPr eaLnBrk="1" hangingPunct="1"/>
            <a:r>
              <a:rPr lang="en-US" sz="2000" dirty="0"/>
              <a:t>IP may need to ask Address Resolution Protocol (ARP) for MAC address (Layer 2)</a:t>
            </a:r>
          </a:p>
          <a:p>
            <a:pPr eaLnBrk="1" hangingPunct="1"/>
            <a:r>
              <a:rPr lang="en-US" sz="2000" dirty="0"/>
              <a:t>IP hands over data together with MAC address to Layer 2</a:t>
            </a:r>
          </a:p>
          <a:p>
            <a:pPr eaLnBrk="1" hangingPunct="1"/>
            <a:r>
              <a:rPr lang="en-US" sz="2000" dirty="0"/>
              <a:t>IP forwards data to higher layers (TCP or UDP)</a:t>
            </a:r>
          </a:p>
          <a:p>
            <a:pPr eaLnBrk="1" hangingPunct="1"/>
            <a:r>
              <a:rPr lang="en-US" sz="2000" dirty="0"/>
              <a:t>Internet Control Message Protocol (ICMP) can signal problems during transmission</a:t>
            </a:r>
          </a:p>
        </p:txBody>
      </p:sp>
      <p:sp>
        <p:nvSpPr>
          <p:cNvPr id="25605" name="Line 5"/>
          <p:cNvSpPr>
            <a:spLocks noChangeShapeType="1"/>
          </p:cNvSpPr>
          <p:nvPr/>
        </p:nvSpPr>
        <p:spPr bwMode="auto">
          <a:xfrm>
            <a:off x="3330575" y="4256088"/>
            <a:ext cx="5410200" cy="0"/>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25606" name="Line 6"/>
          <p:cNvSpPr>
            <a:spLocks noChangeShapeType="1"/>
          </p:cNvSpPr>
          <p:nvPr/>
        </p:nvSpPr>
        <p:spPr bwMode="auto">
          <a:xfrm>
            <a:off x="3330575" y="5416550"/>
            <a:ext cx="5391150" cy="0"/>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1355783" name="Rectangle 7"/>
          <p:cNvSpPr>
            <a:spLocks noChangeArrowheads="1"/>
          </p:cNvSpPr>
          <p:nvPr/>
        </p:nvSpPr>
        <p:spPr bwMode="auto">
          <a:xfrm>
            <a:off x="5049839" y="3727451"/>
            <a:ext cx="750887" cy="290513"/>
          </a:xfrm>
          <a:prstGeom prst="rect">
            <a:avLst/>
          </a:prstGeom>
          <a:solidFill>
            <a:srgbClr val="F5EFFD"/>
          </a:solidFill>
          <a:ln w="12700">
            <a:solidFill>
              <a:schemeClr val="tx1"/>
            </a:solidFill>
            <a:miter lim="800000"/>
            <a:headEnd/>
            <a:tailEnd/>
          </a:ln>
          <a:effectLst>
            <a:outerShdw dist="17961" dir="2700000" algn="ctr" rotWithShape="0">
              <a:schemeClr val="hlink"/>
            </a:outerShdw>
          </a:effectLst>
        </p:spPr>
        <p:txBody>
          <a:bodyPr wrap="none" anchor="ctr"/>
          <a:lstStyle/>
          <a:p>
            <a:pPr>
              <a:defRPr/>
            </a:pPr>
            <a:endParaRPr lang="de-DE"/>
          </a:p>
        </p:txBody>
      </p:sp>
      <p:sp>
        <p:nvSpPr>
          <p:cNvPr id="25608" name="Rectangle 8"/>
          <p:cNvSpPr>
            <a:spLocks noChangeArrowheads="1"/>
          </p:cNvSpPr>
          <p:nvPr/>
        </p:nvSpPr>
        <p:spPr bwMode="auto">
          <a:xfrm>
            <a:off x="5111750" y="3684083"/>
            <a:ext cx="641350" cy="366712"/>
          </a:xfrm>
          <a:prstGeom prst="rect">
            <a:avLst/>
          </a:prstGeom>
          <a:noFill/>
          <a:ln w="9525">
            <a:noFill/>
            <a:miter lim="800000"/>
            <a:headEnd/>
            <a:tailEnd/>
          </a:ln>
        </p:spPr>
        <p:txBody>
          <a:bodyPr wrap="none" lIns="92075" tIns="46038" rIns="92075" bIns="46038">
            <a:spAutoFit/>
          </a:bodyPr>
          <a:lstStyle/>
          <a:p>
            <a:pPr algn="l" eaLnBrk="0" hangingPunct="0"/>
            <a:r>
              <a:rPr lang="de-DE" dirty="0">
                <a:latin typeface="Arial" pitchFamily="34" charset="0"/>
              </a:rPr>
              <a:t>TCP</a:t>
            </a:r>
          </a:p>
        </p:txBody>
      </p:sp>
      <p:sp>
        <p:nvSpPr>
          <p:cNvPr id="1355785" name="Rectangle 9"/>
          <p:cNvSpPr>
            <a:spLocks noChangeArrowheads="1"/>
          </p:cNvSpPr>
          <p:nvPr/>
        </p:nvSpPr>
        <p:spPr bwMode="auto">
          <a:xfrm>
            <a:off x="7980364" y="4681538"/>
            <a:ext cx="750887" cy="292100"/>
          </a:xfrm>
          <a:prstGeom prst="rect">
            <a:avLst/>
          </a:prstGeom>
          <a:solidFill>
            <a:srgbClr val="CCFFCC"/>
          </a:solidFill>
          <a:ln w="12700">
            <a:solidFill>
              <a:schemeClr val="tx1"/>
            </a:solidFill>
            <a:miter lim="800000"/>
            <a:headEnd/>
            <a:tailEnd/>
          </a:ln>
          <a:effectLst>
            <a:outerShdw dist="17961" dir="2700000" algn="ctr" rotWithShape="0">
              <a:schemeClr val="hlink"/>
            </a:outerShdw>
          </a:effectLst>
        </p:spPr>
        <p:txBody>
          <a:bodyPr wrap="none" anchor="ctr"/>
          <a:lstStyle/>
          <a:p>
            <a:pPr>
              <a:defRPr/>
            </a:pPr>
            <a:endParaRPr lang="de-DE"/>
          </a:p>
        </p:txBody>
      </p:sp>
      <p:sp>
        <p:nvSpPr>
          <p:cNvPr id="1355787" name="Rectangle 11"/>
          <p:cNvSpPr>
            <a:spLocks noChangeArrowheads="1"/>
          </p:cNvSpPr>
          <p:nvPr/>
        </p:nvSpPr>
        <p:spPr bwMode="auto">
          <a:xfrm>
            <a:off x="6269039" y="3744913"/>
            <a:ext cx="750887" cy="290512"/>
          </a:xfrm>
          <a:prstGeom prst="rect">
            <a:avLst/>
          </a:prstGeom>
          <a:solidFill>
            <a:srgbClr val="F5EFFD"/>
          </a:solidFill>
          <a:ln w="12700">
            <a:solidFill>
              <a:schemeClr val="tx1"/>
            </a:solidFill>
            <a:miter lim="800000"/>
            <a:headEnd/>
            <a:tailEnd/>
          </a:ln>
          <a:effectLst>
            <a:outerShdw dist="17961" dir="2700000" algn="ctr" rotWithShape="0">
              <a:schemeClr val="hlink"/>
            </a:outerShdw>
          </a:effectLst>
        </p:spPr>
        <p:txBody>
          <a:bodyPr wrap="none" anchor="ctr"/>
          <a:lstStyle/>
          <a:p>
            <a:pPr>
              <a:defRPr/>
            </a:pPr>
            <a:endParaRPr lang="de-DE"/>
          </a:p>
        </p:txBody>
      </p:sp>
      <p:sp>
        <p:nvSpPr>
          <p:cNvPr id="25611" name="Rectangle 12"/>
          <p:cNvSpPr>
            <a:spLocks noChangeArrowheads="1"/>
          </p:cNvSpPr>
          <p:nvPr/>
        </p:nvSpPr>
        <p:spPr bwMode="auto">
          <a:xfrm>
            <a:off x="6325255" y="3699514"/>
            <a:ext cx="666750" cy="366712"/>
          </a:xfrm>
          <a:prstGeom prst="rect">
            <a:avLst/>
          </a:prstGeom>
          <a:noFill/>
          <a:ln w="9525">
            <a:noFill/>
            <a:miter lim="800000"/>
            <a:headEnd/>
            <a:tailEnd/>
          </a:ln>
        </p:spPr>
        <p:txBody>
          <a:bodyPr wrap="none" lIns="92075" tIns="46038" rIns="92075" bIns="46038">
            <a:spAutoFit/>
          </a:bodyPr>
          <a:lstStyle/>
          <a:p>
            <a:pPr algn="l" eaLnBrk="0" hangingPunct="0"/>
            <a:r>
              <a:rPr lang="de-DE" dirty="0">
                <a:latin typeface="Arial" pitchFamily="34" charset="0"/>
              </a:rPr>
              <a:t>UDP</a:t>
            </a:r>
          </a:p>
        </p:txBody>
      </p:sp>
      <p:sp>
        <p:nvSpPr>
          <p:cNvPr id="25612" name="Rectangle 13"/>
          <p:cNvSpPr>
            <a:spLocks noChangeArrowheads="1"/>
          </p:cNvSpPr>
          <p:nvPr/>
        </p:nvSpPr>
        <p:spPr bwMode="auto">
          <a:xfrm>
            <a:off x="8004175" y="4652963"/>
            <a:ext cx="755650" cy="366712"/>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pitchFamily="34" charset="0"/>
              </a:rPr>
              <a:t>ICMP</a:t>
            </a:r>
          </a:p>
        </p:txBody>
      </p:sp>
      <p:sp>
        <p:nvSpPr>
          <p:cNvPr id="1355791" name="Rectangle 15"/>
          <p:cNvSpPr>
            <a:spLocks noChangeArrowheads="1"/>
          </p:cNvSpPr>
          <p:nvPr/>
        </p:nvSpPr>
        <p:spPr bwMode="auto">
          <a:xfrm>
            <a:off x="3354389" y="4691063"/>
            <a:ext cx="750887" cy="292100"/>
          </a:xfrm>
          <a:prstGeom prst="rect">
            <a:avLst/>
          </a:prstGeom>
          <a:solidFill>
            <a:srgbClr val="CCFFCC"/>
          </a:solidFill>
          <a:ln w="12700">
            <a:solidFill>
              <a:schemeClr val="tx1"/>
            </a:solidFill>
            <a:miter lim="800000"/>
            <a:headEnd/>
            <a:tailEnd/>
          </a:ln>
          <a:effectLst>
            <a:outerShdw dist="17961" dir="2700000" algn="ctr" rotWithShape="0">
              <a:schemeClr val="hlink"/>
            </a:outerShdw>
          </a:effectLst>
        </p:spPr>
        <p:txBody>
          <a:bodyPr wrap="none" anchor="ctr"/>
          <a:lstStyle/>
          <a:p>
            <a:pPr>
              <a:defRPr/>
            </a:pPr>
            <a:endParaRPr lang="de-DE"/>
          </a:p>
        </p:txBody>
      </p:sp>
      <p:sp>
        <p:nvSpPr>
          <p:cNvPr id="25614" name="Rectangle 16"/>
          <p:cNvSpPr>
            <a:spLocks noChangeArrowheads="1"/>
          </p:cNvSpPr>
          <p:nvPr/>
        </p:nvSpPr>
        <p:spPr bwMode="auto">
          <a:xfrm>
            <a:off x="3287714" y="4679951"/>
            <a:ext cx="1011237" cy="366713"/>
          </a:xfrm>
          <a:prstGeom prst="rect">
            <a:avLst/>
          </a:prstGeom>
          <a:noFill/>
          <a:ln w="9525">
            <a:noFill/>
            <a:miter lim="800000"/>
            <a:headEnd/>
            <a:tailEnd/>
          </a:ln>
        </p:spPr>
        <p:txBody>
          <a:bodyPr lIns="92075" tIns="46038" rIns="92075" bIns="46038">
            <a:spAutoFit/>
          </a:bodyPr>
          <a:lstStyle/>
          <a:p>
            <a:pPr algn="l" eaLnBrk="0" hangingPunct="0"/>
            <a:r>
              <a:rPr lang="de-DE">
                <a:latin typeface="Arial" pitchFamily="34" charset="0"/>
              </a:rPr>
              <a:t> ARP</a:t>
            </a:r>
          </a:p>
        </p:txBody>
      </p:sp>
      <p:sp>
        <p:nvSpPr>
          <p:cNvPr id="1355793" name="Rectangle 17"/>
          <p:cNvSpPr>
            <a:spLocks noChangeArrowheads="1"/>
          </p:cNvSpPr>
          <p:nvPr/>
        </p:nvSpPr>
        <p:spPr bwMode="auto">
          <a:xfrm>
            <a:off x="5049839" y="4530725"/>
            <a:ext cx="1970087" cy="647700"/>
          </a:xfrm>
          <a:prstGeom prst="rect">
            <a:avLst/>
          </a:prstGeom>
          <a:solidFill>
            <a:srgbClr val="AFD7FF"/>
          </a:solidFill>
          <a:ln w="12700">
            <a:solidFill>
              <a:schemeClr val="tx1"/>
            </a:solidFill>
            <a:miter lim="800000"/>
            <a:headEnd/>
            <a:tailEnd/>
          </a:ln>
          <a:effectLst>
            <a:outerShdw dist="35921" dir="2700000" algn="ctr" rotWithShape="0">
              <a:schemeClr val="hlink"/>
            </a:outerShdw>
          </a:effectLst>
        </p:spPr>
        <p:txBody>
          <a:bodyPr wrap="none" anchor="ctr"/>
          <a:lstStyle/>
          <a:p>
            <a:pPr>
              <a:defRPr/>
            </a:pPr>
            <a:endParaRPr lang="de-DE"/>
          </a:p>
        </p:txBody>
      </p:sp>
      <p:sp>
        <p:nvSpPr>
          <p:cNvPr id="25616" name="Line 18"/>
          <p:cNvSpPr>
            <a:spLocks noChangeShapeType="1"/>
          </p:cNvSpPr>
          <p:nvPr/>
        </p:nvSpPr>
        <p:spPr bwMode="auto">
          <a:xfrm>
            <a:off x="5445125" y="4078288"/>
            <a:ext cx="0" cy="392112"/>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25617" name="Line 19"/>
          <p:cNvSpPr>
            <a:spLocks noChangeShapeType="1"/>
          </p:cNvSpPr>
          <p:nvPr/>
        </p:nvSpPr>
        <p:spPr bwMode="auto">
          <a:xfrm>
            <a:off x="6626225" y="4078289"/>
            <a:ext cx="0" cy="409575"/>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25618" name="Rectangle 20"/>
          <p:cNvSpPr>
            <a:spLocks noChangeArrowheads="1"/>
          </p:cNvSpPr>
          <p:nvPr/>
        </p:nvSpPr>
        <p:spPr bwMode="auto">
          <a:xfrm>
            <a:off x="5911850" y="4699001"/>
            <a:ext cx="400050" cy="366713"/>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pitchFamily="34" charset="0"/>
              </a:rPr>
              <a:t>IP</a:t>
            </a:r>
          </a:p>
        </p:txBody>
      </p:sp>
      <p:sp>
        <p:nvSpPr>
          <p:cNvPr id="25619" name="Line 21"/>
          <p:cNvSpPr>
            <a:spLocks noChangeShapeType="1"/>
          </p:cNvSpPr>
          <p:nvPr/>
        </p:nvSpPr>
        <p:spPr bwMode="auto">
          <a:xfrm>
            <a:off x="5997575" y="5238751"/>
            <a:ext cx="0" cy="392113"/>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25620" name="Line 22"/>
          <p:cNvSpPr>
            <a:spLocks noChangeShapeType="1"/>
          </p:cNvSpPr>
          <p:nvPr/>
        </p:nvSpPr>
        <p:spPr bwMode="auto">
          <a:xfrm flipH="1">
            <a:off x="4168775" y="4864100"/>
            <a:ext cx="800100" cy="0"/>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1355799" name="Rectangle 23"/>
          <p:cNvSpPr>
            <a:spLocks noChangeArrowheads="1"/>
          </p:cNvSpPr>
          <p:nvPr/>
        </p:nvSpPr>
        <p:spPr bwMode="auto">
          <a:xfrm>
            <a:off x="3335339" y="5654676"/>
            <a:ext cx="5380037" cy="327025"/>
          </a:xfrm>
          <a:prstGeom prst="rect">
            <a:avLst/>
          </a:prstGeom>
          <a:solidFill>
            <a:srgbClr val="F0F5FE"/>
          </a:solidFill>
          <a:ln w="12700">
            <a:solidFill>
              <a:schemeClr val="tx1"/>
            </a:solidFill>
            <a:miter lim="800000"/>
            <a:headEnd/>
            <a:tailEnd/>
          </a:ln>
          <a:effectLst>
            <a:outerShdw dist="17961" dir="2700000" algn="ctr" rotWithShape="0">
              <a:schemeClr val="hlink"/>
            </a:outerShdw>
          </a:effectLst>
        </p:spPr>
        <p:txBody>
          <a:bodyPr wrap="none" anchor="ctr"/>
          <a:lstStyle/>
          <a:p>
            <a:pPr>
              <a:defRPr/>
            </a:pPr>
            <a:endParaRPr lang="de-DE"/>
          </a:p>
        </p:txBody>
      </p:sp>
      <p:sp>
        <p:nvSpPr>
          <p:cNvPr id="25622" name="Rectangle 24"/>
          <p:cNvSpPr>
            <a:spLocks noChangeArrowheads="1"/>
          </p:cNvSpPr>
          <p:nvPr/>
        </p:nvSpPr>
        <p:spPr bwMode="auto">
          <a:xfrm>
            <a:off x="5454650" y="5645151"/>
            <a:ext cx="1835150" cy="366713"/>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pitchFamily="34" charset="0"/>
              </a:rPr>
              <a:t>Host-to-Network</a:t>
            </a:r>
          </a:p>
        </p:txBody>
      </p:sp>
      <p:sp>
        <p:nvSpPr>
          <p:cNvPr id="25623" name="Line 27"/>
          <p:cNvSpPr>
            <a:spLocks noChangeShapeType="1"/>
          </p:cNvSpPr>
          <p:nvPr/>
        </p:nvSpPr>
        <p:spPr bwMode="auto">
          <a:xfrm>
            <a:off x="3711575" y="5041901"/>
            <a:ext cx="0" cy="588963"/>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25624" name="Text Box 30"/>
          <p:cNvSpPr txBox="1">
            <a:spLocks noChangeArrowheads="1"/>
          </p:cNvSpPr>
          <p:nvPr/>
        </p:nvSpPr>
        <p:spPr bwMode="auto">
          <a:xfrm>
            <a:off x="8985250" y="3797301"/>
            <a:ext cx="330200" cy="366713"/>
          </a:xfrm>
          <a:prstGeom prst="rect">
            <a:avLst/>
          </a:prstGeom>
          <a:noFill/>
          <a:ln w="25400" algn="ctr">
            <a:noFill/>
            <a:miter lim="800000"/>
            <a:headEnd/>
            <a:tailEnd/>
          </a:ln>
        </p:spPr>
        <p:txBody>
          <a:bodyPr wrap="none">
            <a:spAutoFit/>
          </a:bodyPr>
          <a:lstStyle/>
          <a:p>
            <a:r>
              <a:rPr lang="en-US"/>
              <a:t>4</a:t>
            </a:r>
          </a:p>
        </p:txBody>
      </p:sp>
      <p:sp>
        <p:nvSpPr>
          <p:cNvPr id="25625" name="Text Box 31"/>
          <p:cNvSpPr txBox="1">
            <a:spLocks noChangeArrowheads="1"/>
          </p:cNvSpPr>
          <p:nvPr/>
        </p:nvSpPr>
        <p:spPr bwMode="auto">
          <a:xfrm>
            <a:off x="9005888" y="4646613"/>
            <a:ext cx="330200" cy="366712"/>
          </a:xfrm>
          <a:prstGeom prst="rect">
            <a:avLst/>
          </a:prstGeom>
          <a:noFill/>
          <a:ln w="25400" algn="ctr">
            <a:noFill/>
            <a:miter lim="800000"/>
            <a:headEnd/>
            <a:tailEnd/>
          </a:ln>
        </p:spPr>
        <p:txBody>
          <a:bodyPr wrap="none">
            <a:spAutoFit/>
          </a:bodyPr>
          <a:lstStyle/>
          <a:p>
            <a:r>
              <a:rPr lang="en-US"/>
              <a:t>3</a:t>
            </a:r>
          </a:p>
        </p:txBody>
      </p:sp>
      <p:sp>
        <p:nvSpPr>
          <p:cNvPr id="25626" name="Text Box 32"/>
          <p:cNvSpPr txBox="1">
            <a:spLocks noChangeArrowheads="1"/>
          </p:cNvSpPr>
          <p:nvPr/>
        </p:nvSpPr>
        <p:spPr bwMode="auto">
          <a:xfrm>
            <a:off x="9005888" y="5654676"/>
            <a:ext cx="330200" cy="366713"/>
          </a:xfrm>
          <a:prstGeom prst="rect">
            <a:avLst/>
          </a:prstGeom>
          <a:noFill/>
          <a:ln w="25400" algn="ctr">
            <a:noFill/>
            <a:miter lim="800000"/>
            <a:headEnd/>
            <a:tailEnd/>
          </a:ln>
        </p:spPr>
        <p:txBody>
          <a:bodyPr wrap="none">
            <a:spAutoFit/>
          </a:bodyPr>
          <a:lstStyle/>
          <a:p>
            <a:r>
              <a:rPr lang="en-US"/>
              <a:t>2</a:t>
            </a:r>
          </a:p>
        </p:txBody>
      </p:sp>
      <p:sp>
        <p:nvSpPr>
          <p:cNvPr id="25627" name="Line 33"/>
          <p:cNvSpPr>
            <a:spLocks noChangeShapeType="1"/>
          </p:cNvSpPr>
          <p:nvPr/>
        </p:nvSpPr>
        <p:spPr bwMode="auto">
          <a:xfrm flipH="1">
            <a:off x="7104063" y="4868863"/>
            <a:ext cx="800100" cy="0"/>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28"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5"/>
          <p:cNvSpPr>
            <a:spLocks noGrp="1" noChangeArrowheads="1"/>
          </p:cNvSpPr>
          <p:nvPr>
            <p:ph type="title"/>
          </p:nvPr>
        </p:nvSpPr>
        <p:spPr/>
        <p:txBody>
          <a:bodyPr/>
          <a:lstStyle/>
          <a:p>
            <a:pPr eaLnBrk="1" hangingPunct="1"/>
            <a:r>
              <a:rPr lang="en-US" smtClean="0"/>
              <a:t>Data Encapsulation / Decapsulation</a:t>
            </a:r>
          </a:p>
        </p:txBody>
      </p:sp>
      <p:sp>
        <p:nvSpPr>
          <p:cNvPr id="26628" name="Rectangle 26"/>
          <p:cNvSpPr>
            <a:spLocks noGrp="1" noChangeArrowheads="1"/>
          </p:cNvSpPr>
          <p:nvPr>
            <p:ph idx="1"/>
          </p:nvPr>
        </p:nvSpPr>
        <p:spPr/>
        <p:txBody>
          <a:bodyPr/>
          <a:lstStyle/>
          <a:p>
            <a:pPr eaLnBrk="1" hangingPunct="1"/>
            <a:r>
              <a:rPr lang="en-US" smtClean="0"/>
              <a:t>IP forwards data packets through network to receiver</a:t>
            </a:r>
          </a:p>
          <a:p>
            <a:pPr eaLnBrk="1" hangingPunct="1"/>
            <a:r>
              <a:rPr lang="en-US" smtClean="0"/>
              <a:t>TCP/UDP add ports (dynamic addresses of processes)</a:t>
            </a:r>
          </a:p>
          <a:p>
            <a:pPr eaLnBrk="1" hangingPunct="1"/>
            <a:r>
              <a:rPr lang="en-US" smtClean="0"/>
              <a:t>TCP offers reliable data transmission</a:t>
            </a:r>
          </a:p>
          <a:p>
            <a:pPr eaLnBrk="1" hangingPunct="1"/>
            <a:r>
              <a:rPr lang="en-US" smtClean="0"/>
              <a:t>Packets (PDU, protocol data unit) are encapsulated</a:t>
            </a:r>
          </a:p>
        </p:txBody>
      </p:sp>
      <p:sp>
        <p:nvSpPr>
          <p:cNvPr id="1357828" name="Rectangle 4"/>
          <p:cNvSpPr>
            <a:spLocks noChangeArrowheads="1"/>
          </p:cNvSpPr>
          <p:nvPr/>
        </p:nvSpPr>
        <p:spPr bwMode="auto">
          <a:xfrm>
            <a:off x="2165350" y="5592763"/>
            <a:ext cx="1690688" cy="381000"/>
          </a:xfrm>
          <a:prstGeom prst="rect">
            <a:avLst/>
          </a:prstGeom>
          <a:solidFill>
            <a:srgbClr val="FFFFCC"/>
          </a:solidFill>
          <a:ln w="12700">
            <a:solidFill>
              <a:schemeClr val="tx1"/>
            </a:solidFill>
            <a:miter lim="800000"/>
            <a:headEnd/>
            <a:tailEnd/>
          </a:ln>
          <a:effectLst>
            <a:outerShdw dist="35921" dir="2700000" algn="ctr" rotWithShape="0">
              <a:schemeClr val="tx1"/>
            </a:outerShdw>
          </a:effectLst>
        </p:spPr>
        <p:txBody>
          <a:bodyPr wrap="none" anchor="ctr"/>
          <a:lstStyle/>
          <a:p>
            <a:pPr eaLnBrk="0" hangingPunct="0">
              <a:spcBef>
                <a:spcPct val="30000"/>
              </a:spcBef>
              <a:defRPr/>
            </a:pPr>
            <a:r>
              <a:rPr lang="de-DE" sz="1600">
                <a:latin typeface="Arial" charset="0"/>
              </a:rPr>
              <a:t>MAC/LLC header</a:t>
            </a:r>
          </a:p>
        </p:txBody>
      </p:sp>
      <p:sp>
        <p:nvSpPr>
          <p:cNvPr id="1357829" name="Rectangle 5"/>
          <p:cNvSpPr>
            <a:spLocks noChangeArrowheads="1"/>
          </p:cNvSpPr>
          <p:nvPr/>
        </p:nvSpPr>
        <p:spPr bwMode="auto">
          <a:xfrm>
            <a:off x="3854451" y="5592763"/>
            <a:ext cx="1266825" cy="381000"/>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p>
            <a:pPr eaLnBrk="0" hangingPunct="0">
              <a:spcBef>
                <a:spcPct val="30000"/>
              </a:spcBef>
              <a:defRPr/>
            </a:pPr>
            <a:r>
              <a:rPr lang="de-DE" sz="1600">
                <a:latin typeface="Arial" charset="0"/>
              </a:rPr>
              <a:t>IP header</a:t>
            </a:r>
          </a:p>
        </p:txBody>
      </p:sp>
      <p:sp>
        <p:nvSpPr>
          <p:cNvPr id="1357830" name="Rectangle 6"/>
          <p:cNvSpPr>
            <a:spLocks noChangeArrowheads="1"/>
          </p:cNvSpPr>
          <p:nvPr/>
        </p:nvSpPr>
        <p:spPr bwMode="auto">
          <a:xfrm>
            <a:off x="5119689" y="5592763"/>
            <a:ext cx="1760537" cy="381000"/>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p>
            <a:pPr eaLnBrk="0" hangingPunct="0">
              <a:spcBef>
                <a:spcPct val="30000"/>
              </a:spcBef>
              <a:defRPr/>
            </a:pPr>
            <a:r>
              <a:rPr lang="de-DE" sz="1600">
                <a:latin typeface="Arial" charset="0"/>
              </a:rPr>
              <a:t>TCP/UDP header</a:t>
            </a:r>
          </a:p>
        </p:txBody>
      </p:sp>
      <p:sp>
        <p:nvSpPr>
          <p:cNvPr id="1357831" name="Rectangle 7"/>
          <p:cNvSpPr>
            <a:spLocks noChangeArrowheads="1"/>
          </p:cNvSpPr>
          <p:nvPr/>
        </p:nvSpPr>
        <p:spPr bwMode="auto">
          <a:xfrm>
            <a:off x="3854451" y="4906963"/>
            <a:ext cx="1266825" cy="381000"/>
          </a:xfrm>
          <a:prstGeom prst="rect">
            <a:avLst/>
          </a:prstGeom>
          <a:solidFill>
            <a:srgbClr val="CCECFF"/>
          </a:solidFill>
          <a:ln w="12700">
            <a:solidFill>
              <a:schemeClr val="tx1"/>
            </a:solidFill>
            <a:miter lim="800000"/>
            <a:headEnd/>
            <a:tailEnd/>
          </a:ln>
          <a:effectLst>
            <a:outerShdw dist="35921" dir="2700000" algn="ctr" rotWithShape="0">
              <a:schemeClr val="tx1"/>
            </a:outerShdw>
          </a:effectLst>
        </p:spPr>
        <p:txBody>
          <a:bodyPr wrap="none" anchor="ctr"/>
          <a:lstStyle/>
          <a:p>
            <a:pPr eaLnBrk="0" hangingPunct="0">
              <a:spcBef>
                <a:spcPct val="30000"/>
              </a:spcBef>
              <a:defRPr/>
            </a:pPr>
            <a:r>
              <a:rPr lang="de-DE" sz="1600">
                <a:latin typeface="Arial" charset="0"/>
              </a:rPr>
              <a:t>IP header</a:t>
            </a:r>
          </a:p>
        </p:txBody>
      </p:sp>
      <p:sp>
        <p:nvSpPr>
          <p:cNvPr id="1357832" name="Rectangle 8"/>
          <p:cNvSpPr>
            <a:spLocks noChangeArrowheads="1"/>
          </p:cNvSpPr>
          <p:nvPr/>
        </p:nvSpPr>
        <p:spPr bwMode="auto">
          <a:xfrm>
            <a:off x="5119689" y="4906963"/>
            <a:ext cx="1760537" cy="381000"/>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p>
            <a:pPr eaLnBrk="0" hangingPunct="0">
              <a:spcBef>
                <a:spcPct val="30000"/>
              </a:spcBef>
              <a:defRPr/>
            </a:pPr>
            <a:r>
              <a:rPr lang="de-DE" sz="1600">
                <a:latin typeface="Arial" charset="0"/>
              </a:rPr>
              <a:t>TCP/UDP header</a:t>
            </a:r>
          </a:p>
        </p:txBody>
      </p:sp>
      <p:sp>
        <p:nvSpPr>
          <p:cNvPr id="1357833" name="Rectangle 9"/>
          <p:cNvSpPr>
            <a:spLocks noChangeArrowheads="1"/>
          </p:cNvSpPr>
          <p:nvPr/>
        </p:nvSpPr>
        <p:spPr bwMode="auto">
          <a:xfrm>
            <a:off x="5119689" y="4297363"/>
            <a:ext cx="1760537" cy="381000"/>
          </a:xfrm>
          <a:prstGeom prst="rect">
            <a:avLst/>
          </a:prstGeom>
          <a:solidFill>
            <a:srgbClr val="CCFFCC"/>
          </a:solidFill>
          <a:ln w="12700">
            <a:solidFill>
              <a:schemeClr val="tx1"/>
            </a:solidFill>
            <a:miter lim="800000"/>
            <a:headEnd/>
            <a:tailEnd/>
          </a:ln>
          <a:effectLst>
            <a:outerShdw dist="35921" dir="2700000" algn="ctr" rotWithShape="0">
              <a:schemeClr val="tx1"/>
            </a:outerShdw>
          </a:effectLst>
        </p:spPr>
        <p:txBody>
          <a:bodyPr wrap="none" anchor="ctr"/>
          <a:lstStyle/>
          <a:p>
            <a:pPr eaLnBrk="0" hangingPunct="0">
              <a:spcBef>
                <a:spcPct val="30000"/>
              </a:spcBef>
              <a:defRPr/>
            </a:pPr>
            <a:r>
              <a:rPr lang="de-DE" sz="1600">
                <a:latin typeface="Arial" charset="0"/>
              </a:rPr>
              <a:t>UDP header</a:t>
            </a:r>
          </a:p>
        </p:txBody>
      </p:sp>
      <p:sp>
        <p:nvSpPr>
          <p:cNvPr id="1357834" name="Rectangle 10"/>
          <p:cNvSpPr>
            <a:spLocks noChangeArrowheads="1"/>
          </p:cNvSpPr>
          <p:nvPr/>
        </p:nvSpPr>
        <p:spPr bwMode="auto">
          <a:xfrm>
            <a:off x="6878638" y="3001963"/>
            <a:ext cx="984250" cy="381000"/>
          </a:xfrm>
          <a:prstGeom prst="rect">
            <a:avLst/>
          </a:prstGeom>
          <a:solidFill>
            <a:schemeClr val="bg1"/>
          </a:solidFill>
          <a:ln w="12700">
            <a:solidFill>
              <a:schemeClr val="tx1"/>
            </a:solidFill>
            <a:miter lim="800000"/>
            <a:headEnd/>
            <a:tailEnd/>
          </a:ln>
          <a:effectLst>
            <a:outerShdw dist="35921" dir="2700000" algn="ctr" rotWithShape="0">
              <a:schemeClr val="hlink"/>
            </a:outerShdw>
          </a:effectLst>
        </p:spPr>
        <p:txBody>
          <a:bodyPr wrap="none" anchor="ctr"/>
          <a:lstStyle/>
          <a:p>
            <a:pPr eaLnBrk="0" hangingPunct="0">
              <a:spcBef>
                <a:spcPct val="30000"/>
              </a:spcBef>
              <a:defRPr/>
            </a:pPr>
            <a:r>
              <a:rPr lang="de-DE" sz="1600">
                <a:latin typeface="Arial" charset="0"/>
              </a:rPr>
              <a:t>data</a:t>
            </a:r>
          </a:p>
        </p:txBody>
      </p:sp>
      <p:sp>
        <p:nvSpPr>
          <p:cNvPr id="26636" name="Rectangle 11"/>
          <p:cNvSpPr>
            <a:spLocks noChangeArrowheads="1"/>
          </p:cNvSpPr>
          <p:nvPr/>
        </p:nvSpPr>
        <p:spPr bwMode="auto">
          <a:xfrm>
            <a:off x="8865493" y="3068960"/>
            <a:ext cx="612775" cy="336550"/>
          </a:xfrm>
          <a:prstGeom prst="rect">
            <a:avLst/>
          </a:prstGeom>
          <a:noFill/>
          <a:ln w="9525">
            <a:noFill/>
            <a:miter lim="800000"/>
            <a:headEnd/>
            <a:tailEnd/>
          </a:ln>
        </p:spPr>
        <p:txBody>
          <a:bodyPr wrap="none" lIns="92075" tIns="46038" rIns="92075" bIns="46038">
            <a:spAutoFit/>
          </a:bodyPr>
          <a:lstStyle/>
          <a:p>
            <a:pPr algn="l" eaLnBrk="0" hangingPunct="0"/>
            <a:r>
              <a:rPr lang="de-DE" sz="1600" dirty="0">
                <a:latin typeface="Arial" pitchFamily="34" charset="0"/>
              </a:rPr>
              <a:t>User</a:t>
            </a:r>
          </a:p>
        </p:txBody>
      </p:sp>
      <p:sp>
        <p:nvSpPr>
          <p:cNvPr id="26637" name="Rectangle 12"/>
          <p:cNvSpPr>
            <a:spLocks noChangeArrowheads="1"/>
          </p:cNvSpPr>
          <p:nvPr/>
        </p:nvSpPr>
        <p:spPr bwMode="auto">
          <a:xfrm>
            <a:off x="8865492" y="4083050"/>
            <a:ext cx="1550988" cy="336550"/>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pitchFamily="34" charset="0"/>
              </a:rPr>
              <a:t>Transport layer</a:t>
            </a:r>
          </a:p>
        </p:txBody>
      </p:sp>
      <p:sp>
        <p:nvSpPr>
          <p:cNvPr id="26638" name="Rectangle 13"/>
          <p:cNvSpPr>
            <a:spLocks noChangeArrowheads="1"/>
          </p:cNvSpPr>
          <p:nvPr/>
        </p:nvSpPr>
        <p:spPr bwMode="auto">
          <a:xfrm>
            <a:off x="8865493" y="5612730"/>
            <a:ext cx="1470025" cy="336550"/>
          </a:xfrm>
          <a:prstGeom prst="rect">
            <a:avLst/>
          </a:prstGeom>
          <a:noFill/>
          <a:ln w="9525">
            <a:noFill/>
            <a:miter lim="800000"/>
            <a:headEnd/>
            <a:tailEnd/>
          </a:ln>
        </p:spPr>
        <p:txBody>
          <a:bodyPr wrap="none" lIns="92075" tIns="46038" rIns="92075" bIns="46038">
            <a:spAutoFit/>
          </a:bodyPr>
          <a:lstStyle/>
          <a:p>
            <a:pPr algn="l" eaLnBrk="0" hangingPunct="0"/>
            <a:r>
              <a:rPr lang="de-DE" sz="1600" dirty="0">
                <a:latin typeface="Arial" pitchFamily="34" charset="0"/>
              </a:rPr>
              <a:t>Data link </a:t>
            </a:r>
            <a:r>
              <a:rPr lang="de-DE" sz="1600" dirty="0" err="1">
                <a:latin typeface="Arial" pitchFamily="34" charset="0"/>
              </a:rPr>
              <a:t>layer</a:t>
            </a:r>
            <a:endParaRPr lang="de-DE" sz="1600" dirty="0">
              <a:latin typeface="Arial" pitchFamily="34" charset="0"/>
            </a:endParaRPr>
          </a:p>
        </p:txBody>
      </p:sp>
      <p:sp>
        <p:nvSpPr>
          <p:cNvPr id="26639" name="Rectangle 14"/>
          <p:cNvSpPr>
            <a:spLocks noChangeArrowheads="1"/>
          </p:cNvSpPr>
          <p:nvPr/>
        </p:nvSpPr>
        <p:spPr bwMode="auto">
          <a:xfrm>
            <a:off x="8865493" y="4959350"/>
            <a:ext cx="1425575" cy="336550"/>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pitchFamily="34" charset="0"/>
              </a:rPr>
              <a:t>Network layer</a:t>
            </a:r>
          </a:p>
        </p:txBody>
      </p:sp>
      <p:sp>
        <p:nvSpPr>
          <p:cNvPr id="26640" name="Line 15"/>
          <p:cNvSpPr>
            <a:spLocks noChangeShapeType="1"/>
          </p:cNvSpPr>
          <p:nvPr/>
        </p:nvSpPr>
        <p:spPr bwMode="auto">
          <a:xfrm>
            <a:off x="2057400" y="3573463"/>
            <a:ext cx="8229600" cy="0"/>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26641" name="Line 16"/>
          <p:cNvSpPr>
            <a:spLocks noChangeShapeType="1"/>
          </p:cNvSpPr>
          <p:nvPr/>
        </p:nvSpPr>
        <p:spPr bwMode="auto">
          <a:xfrm>
            <a:off x="2057400" y="4792663"/>
            <a:ext cx="8210550" cy="0"/>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26642" name="Line 17"/>
          <p:cNvSpPr>
            <a:spLocks noChangeShapeType="1"/>
          </p:cNvSpPr>
          <p:nvPr/>
        </p:nvSpPr>
        <p:spPr bwMode="auto">
          <a:xfrm>
            <a:off x="2152650" y="5440363"/>
            <a:ext cx="8172450" cy="0"/>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1357842" name="Rectangle 18"/>
          <p:cNvSpPr>
            <a:spLocks noChangeArrowheads="1"/>
          </p:cNvSpPr>
          <p:nvPr/>
        </p:nvSpPr>
        <p:spPr bwMode="auto">
          <a:xfrm>
            <a:off x="5119689" y="3687763"/>
            <a:ext cx="1760537" cy="381000"/>
          </a:xfrm>
          <a:prstGeom prst="rect">
            <a:avLst/>
          </a:prstGeom>
          <a:solidFill>
            <a:srgbClr val="CCFFCC"/>
          </a:solidFill>
          <a:ln w="12700">
            <a:solidFill>
              <a:schemeClr val="tx1"/>
            </a:solidFill>
            <a:miter lim="800000"/>
            <a:headEnd/>
            <a:tailEnd/>
          </a:ln>
          <a:effectLst>
            <a:outerShdw dist="35921" dir="2700000" algn="ctr" rotWithShape="0">
              <a:schemeClr val="tx1"/>
            </a:outerShdw>
          </a:effectLst>
        </p:spPr>
        <p:txBody>
          <a:bodyPr wrap="none" anchor="ctr"/>
          <a:lstStyle/>
          <a:p>
            <a:pPr eaLnBrk="0" hangingPunct="0">
              <a:spcBef>
                <a:spcPct val="30000"/>
              </a:spcBef>
              <a:defRPr/>
            </a:pPr>
            <a:r>
              <a:rPr lang="de-DE" sz="1600">
                <a:latin typeface="Arial" charset="0"/>
              </a:rPr>
              <a:t>TCP header</a:t>
            </a:r>
          </a:p>
        </p:txBody>
      </p:sp>
      <p:sp>
        <p:nvSpPr>
          <p:cNvPr id="26644" name="Rectangle 19"/>
          <p:cNvSpPr>
            <a:spLocks noChangeArrowheads="1"/>
          </p:cNvSpPr>
          <p:nvPr/>
        </p:nvSpPr>
        <p:spPr bwMode="auto">
          <a:xfrm>
            <a:off x="4330700" y="4295776"/>
            <a:ext cx="344646"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or</a:t>
            </a:r>
          </a:p>
        </p:txBody>
      </p:sp>
      <p:sp>
        <p:nvSpPr>
          <p:cNvPr id="1357844" name="Rectangle 20"/>
          <p:cNvSpPr>
            <a:spLocks noChangeArrowheads="1"/>
          </p:cNvSpPr>
          <p:nvPr/>
        </p:nvSpPr>
        <p:spPr bwMode="auto">
          <a:xfrm>
            <a:off x="6878638" y="5592763"/>
            <a:ext cx="984250" cy="381000"/>
          </a:xfrm>
          <a:prstGeom prst="rect">
            <a:avLst/>
          </a:prstGeom>
          <a:solidFill>
            <a:schemeClr val="bg1"/>
          </a:solidFill>
          <a:ln w="12700">
            <a:solidFill>
              <a:schemeClr val="tx1"/>
            </a:solidFill>
            <a:miter lim="800000"/>
            <a:headEnd/>
            <a:tailEnd/>
          </a:ln>
          <a:effectLst>
            <a:outerShdw dist="35921" dir="2700000" algn="ctr" rotWithShape="0">
              <a:schemeClr val="hlink"/>
            </a:outerShdw>
          </a:effectLst>
        </p:spPr>
        <p:txBody>
          <a:bodyPr wrap="none" anchor="ctr"/>
          <a:lstStyle/>
          <a:p>
            <a:pPr eaLnBrk="0" hangingPunct="0">
              <a:spcBef>
                <a:spcPct val="30000"/>
              </a:spcBef>
              <a:defRPr/>
            </a:pPr>
            <a:r>
              <a:rPr lang="de-DE" sz="1600">
                <a:latin typeface="Arial" charset="0"/>
              </a:rPr>
              <a:t>data</a:t>
            </a:r>
          </a:p>
        </p:txBody>
      </p:sp>
      <p:sp>
        <p:nvSpPr>
          <p:cNvPr id="1357845" name="Rectangle 21"/>
          <p:cNvSpPr>
            <a:spLocks noChangeArrowheads="1"/>
          </p:cNvSpPr>
          <p:nvPr/>
        </p:nvSpPr>
        <p:spPr bwMode="auto">
          <a:xfrm>
            <a:off x="6878638" y="4906963"/>
            <a:ext cx="984250" cy="381000"/>
          </a:xfrm>
          <a:prstGeom prst="rect">
            <a:avLst/>
          </a:prstGeom>
          <a:solidFill>
            <a:schemeClr val="bg1"/>
          </a:solidFill>
          <a:ln w="12700">
            <a:solidFill>
              <a:schemeClr val="tx1"/>
            </a:solidFill>
            <a:miter lim="800000"/>
            <a:headEnd/>
            <a:tailEnd/>
          </a:ln>
          <a:effectLst>
            <a:outerShdw dist="35921" dir="2700000" algn="ctr" rotWithShape="0">
              <a:schemeClr val="hlink"/>
            </a:outerShdw>
          </a:effectLst>
        </p:spPr>
        <p:txBody>
          <a:bodyPr wrap="none" anchor="ctr"/>
          <a:lstStyle/>
          <a:p>
            <a:pPr eaLnBrk="0" hangingPunct="0">
              <a:spcBef>
                <a:spcPct val="30000"/>
              </a:spcBef>
              <a:defRPr/>
            </a:pPr>
            <a:r>
              <a:rPr lang="de-DE" sz="1600">
                <a:latin typeface="Arial" charset="0"/>
              </a:rPr>
              <a:t>data</a:t>
            </a:r>
          </a:p>
        </p:txBody>
      </p:sp>
      <p:sp>
        <p:nvSpPr>
          <p:cNvPr id="1357846" name="Rectangle 22"/>
          <p:cNvSpPr>
            <a:spLocks noChangeArrowheads="1"/>
          </p:cNvSpPr>
          <p:nvPr/>
        </p:nvSpPr>
        <p:spPr bwMode="auto">
          <a:xfrm>
            <a:off x="6878638" y="3687763"/>
            <a:ext cx="984250" cy="381000"/>
          </a:xfrm>
          <a:prstGeom prst="rect">
            <a:avLst/>
          </a:prstGeom>
          <a:solidFill>
            <a:schemeClr val="bg1"/>
          </a:solidFill>
          <a:ln w="12700">
            <a:solidFill>
              <a:schemeClr val="tx1"/>
            </a:solidFill>
            <a:miter lim="800000"/>
            <a:headEnd/>
            <a:tailEnd/>
          </a:ln>
          <a:effectLst>
            <a:outerShdw dist="35921" dir="2700000" algn="ctr" rotWithShape="0">
              <a:schemeClr val="hlink"/>
            </a:outerShdw>
          </a:effectLst>
        </p:spPr>
        <p:txBody>
          <a:bodyPr wrap="none" anchor="ctr"/>
          <a:lstStyle/>
          <a:p>
            <a:pPr eaLnBrk="0" hangingPunct="0">
              <a:spcBef>
                <a:spcPct val="30000"/>
              </a:spcBef>
              <a:defRPr/>
            </a:pPr>
            <a:r>
              <a:rPr lang="de-DE" sz="1600">
                <a:latin typeface="Arial" charset="0"/>
              </a:rPr>
              <a:t>data</a:t>
            </a:r>
          </a:p>
        </p:txBody>
      </p:sp>
      <p:sp>
        <p:nvSpPr>
          <p:cNvPr id="1357847" name="Rectangle 23"/>
          <p:cNvSpPr>
            <a:spLocks noChangeArrowheads="1"/>
          </p:cNvSpPr>
          <p:nvPr/>
        </p:nvSpPr>
        <p:spPr bwMode="auto">
          <a:xfrm>
            <a:off x="6878638" y="4297363"/>
            <a:ext cx="984250" cy="381000"/>
          </a:xfrm>
          <a:prstGeom prst="rect">
            <a:avLst/>
          </a:prstGeom>
          <a:solidFill>
            <a:schemeClr val="bg1"/>
          </a:solidFill>
          <a:ln w="12700">
            <a:solidFill>
              <a:schemeClr val="tx1"/>
            </a:solidFill>
            <a:miter lim="800000"/>
            <a:headEnd/>
            <a:tailEnd/>
          </a:ln>
          <a:effectLst>
            <a:outerShdw dist="35921" dir="2700000" algn="ctr" rotWithShape="0">
              <a:schemeClr val="hlink"/>
            </a:outerShdw>
          </a:effectLst>
        </p:spPr>
        <p:txBody>
          <a:bodyPr wrap="none" anchor="ctr"/>
          <a:lstStyle/>
          <a:p>
            <a:pPr eaLnBrk="0" hangingPunct="0">
              <a:spcBef>
                <a:spcPct val="30000"/>
              </a:spcBef>
              <a:defRPr/>
            </a:pPr>
            <a:r>
              <a:rPr lang="de-DE" sz="1600">
                <a:latin typeface="Arial" charset="0"/>
              </a:rPr>
              <a:t>data</a:t>
            </a:r>
          </a:p>
        </p:txBody>
      </p:sp>
      <p:sp>
        <p:nvSpPr>
          <p:cNvPr id="1357848" name="Rectangle 24"/>
          <p:cNvSpPr>
            <a:spLocks noChangeArrowheads="1"/>
          </p:cNvSpPr>
          <p:nvPr/>
        </p:nvSpPr>
        <p:spPr bwMode="auto">
          <a:xfrm>
            <a:off x="7862888" y="5592763"/>
            <a:ext cx="844550" cy="381000"/>
          </a:xfrm>
          <a:prstGeom prst="rect">
            <a:avLst/>
          </a:prstGeom>
          <a:solidFill>
            <a:srgbClr val="FFFFCC"/>
          </a:solidFill>
          <a:ln w="12700">
            <a:solidFill>
              <a:schemeClr val="tx1"/>
            </a:solidFill>
            <a:miter lim="800000"/>
            <a:headEnd/>
            <a:tailEnd/>
          </a:ln>
          <a:effectLst>
            <a:outerShdw dist="35921" dir="2700000" algn="ctr" rotWithShape="0">
              <a:schemeClr val="tx1"/>
            </a:outerShdw>
          </a:effectLst>
        </p:spPr>
        <p:txBody>
          <a:bodyPr wrap="none" anchor="ctr"/>
          <a:lstStyle/>
          <a:p>
            <a:pPr eaLnBrk="0" hangingPunct="0">
              <a:spcBef>
                <a:spcPct val="30000"/>
              </a:spcBef>
              <a:defRPr/>
            </a:pPr>
            <a:r>
              <a:rPr lang="de-DE" sz="1600">
                <a:latin typeface="Arial" charset="0"/>
              </a:rPr>
              <a:t>trailer</a:t>
            </a:r>
          </a:p>
        </p:txBody>
      </p:sp>
      <p:sp>
        <p:nvSpPr>
          <p:cNvPr id="26650" name="Text Box 27"/>
          <p:cNvSpPr txBox="1">
            <a:spLocks noChangeArrowheads="1"/>
          </p:cNvSpPr>
          <p:nvPr/>
        </p:nvSpPr>
        <p:spPr bwMode="auto">
          <a:xfrm>
            <a:off x="1725613" y="3948113"/>
            <a:ext cx="330200" cy="366712"/>
          </a:xfrm>
          <a:prstGeom prst="rect">
            <a:avLst/>
          </a:prstGeom>
          <a:noFill/>
          <a:ln w="25400" algn="ctr">
            <a:noFill/>
            <a:miter lim="800000"/>
            <a:headEnd/>
            <a:tailEnd/>
          </a:ln>
        </p:spPr>
        <p:txBody>
          <a:bodyPr wrap="none">
            <a:spAutoFit/>
          </a:bodyPr>
          <a:lstStyle/>
          <a:p>
            <a:r>
              <a:rPr lang="en-US"/>
              <a:t>4</a:t>
            </a:r>
          </a:p>
        </p:txBody>
      </p:sp>
      <p:sp>
        <p:nvSpPr>
          <p:cNvPr id="26651" name="Text Box 28"/>
          <p:cNvSpPr txBox="1">
            <a:spLocks noChangeArrowheads="1"/>
          </p:cNvSpPr>
          <p:nvPr/>
        </p:nvSpPr>
        <p:spPr bwMode="auto">
          <a:xfrm>
            <a:off x="1711325" y="4941888"/>
            <a:ext cx="330200" cy="366712"/>
          </a:xfrm>
          <a:prstGeom prst="rect">
            <a:avLst/>
          </a:prstGeom>
          <a:noFill/>
          <a:ln w="25400" algn="ctr">
            <a:noFill/>
            <a:miter lim="800000"/>
            <a:headEnd/>
            <a:tailEnd/>
          </a:ln>
        </p:spPr>
        <p:txBody>
          <a:bodyPr wrap="none">
            <a:spAutoFit/>
          </a:bodyPr>
          <a:lstStyle/>
          <a:p>
            <a:r>
              <a:rPr lang="en-US"/>
              <a:t>3</a:t>
            </a:r>
          </a:p>
        </p:txBody>
      </p:sp>
      <p:sp>
        <p:nvSpPr>
          <p:cNvPr id="26652" name="Text Box 29"/>
          <p:cNvSpPr txBox="1">
            <a:spLocks noChangeArrowheads="1"/>
          </p:cNvSpPr>
          <p:nvPr/>
        </p:nvSpPr>
        <p:spPr bwMode="auto">
          <a:xfrm>
            <a:off x="1711325" y="5589588"/>
            <a:ext cx="330200" cy="366712"/>
          </a:xfrm>
          <a:prstGeom prst="rect">
            <a:avLst/>
          </a:prstGeom>
          <a:noFill/>
          <a:ln w="25400" algn="ctr">
            <a:noFill/>
            <a:miter lim="800000"/>
            <a:headEnd/>
            <a:tailEnd/>
          </a:ln>
        </p:spPr>
        <p:txBody>
          <a:bodyPr wrap="none">
            <a:spAutoFit/>
          </a:bodyPr>
          <a:lstStyle/>
          <a:p>
            <a:r>
              <a:rPr lang="en-US"/>
              <a:t>2</a:t>
            </a:r>
          </a:p>
        </p:txBody>
      </p:sp>
      <p:sp>
        <p:nvSpPr>
          <p:cNvPr id="26653" name="Text Box 30"/>
          <p:cNvSpPr txBox="1">
            <a:spLocks noChangeArrowheads="1"/>
          </p:cNvSpPr>
          <p:nvPr/>
        </p:nvSpPr>
        <p:spPr bwMode="auto">
          <a:xfrm>
            <a:off x="1617664" y="3068638"/>
            <a:ext cx="517525" cy="366712"/>
          </a:xfrm>
          <a:prstGeom prst="rect">
            <a:avLst/>
          </a:prstGeom>
          <a:noFill/>
          <a:ln w="25400" algn="ctr">
            <a:noFill/>
            <a:miter lim="800000"/>
            <a:headEnd/>
            <a:tailEnd/>
          </a:ln>
        </p:spPr>
        <p:txBody>
          <a:bodyPr wrap="none">
            <a:spAutoFit/>
          </a:bodyPr>
          <a:lstStyle/>
          <a:p>
            <a:r>
              <a:rPr lang="en-US"/>
              <a:t>&gt;4</a:t>
            </a:r>
          </a:p>
        </p:txBody>
      </p:sp>
      <p:sp>
        <p:nvSpPr>
          <p:cNvPr id="30"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p:txBody>
          <a:bodyPr/>
          <a:lstStyle/>
          <a:p>
            <a:pPr eaLnBrk="1" hangingPunct="1"/>
            <a:r>
              <a:rPr lang="en-US" smtClean="0"/>
              <a:t>Internet Protocol (IP)</a:t>
            </a:r>
          </a:p>
        </p:txBody>
      </p:sp>
      <p:sp>
        <p:nvSpPr>
          <p:cNvPr id="27652" name="Rectangle 5"/>
          <p:cNvSpPr>
            <a:spLocks noGrp="1" noChangeArrowheads="1"/>
          </p:cNvSpPr>
          <p:nvPr>
            <p:ph idx="1"/>
          </p:nvPr>
        </p:nvSpPr>
        <p:spPr/>
        <p:txBody>
          <a:bodyPr/>
          <a:lstStyle/>
          <a:p>
            <a:pPr eaLnBrk="1" hangingPunct="1">
              <a:lnSpc>
                <a:spcPct val="90000"/>
              </a:lnSpc>
            </a:pPr>
            <a:r>
              <a:rPr lang="en-US" dirty="0" smtClean="0"/>
              <a:t>History</a:t>
            </a:r>
          </a:p>
          <a:p>
            <a:pPr lvl="1" eaLnBrk="1" hangingPunct="1">
              <a:lnSpc>
                <a:spcPct val="90000"/>
              </a:lnSpc>
            </a:pPr>
            <a:r>
              <a:rPr lang="en-US" dirty="0" smtClean="0"/>
              <a:t>Original development with support of US Department of Defense</a:t>
            </a:r>
          </a:p>
          <a:p>
            <a:pPr lvl="1" eaLnBrk="1" hangingPunct="1">
              <a:lnSpc>
                <a:spcPct val="90000"/>
              </a:lnSpc>
            </a:pPr>
            <a:r>
              <a:rPr lang="en-US" dirty="0" smtClean="0"/>
              <a:t>Already used back in 1969 in APANET</a:t>
            </a:r>
          </a:p>
          <a:p>
            <a:pPr eaLnBrk="1" hangingPunct="1">
              <a:lnSpc>
                <a:spcPct val="90000"/>
              </a:lnSpc>
            </a:pPr>
            <a:endParaRPr lang="en-US" dirty="0" smtClean="0"/>
          </a:p>
          <a:p>
            <a:pPr eaLnBrk="1" hangingPunct="1">
              <a:lnSpc>
                <a:spcPct val="90000"/>
              </a:lnSpc>
            </a:pPr>
            <a:r>
              <a:rPr lang="en-US" dirty="0" smtClean="0"/>
              <a:t>Tasks</a:t>
            </a:r>
          </a:p>
          <a:p>
            <a:pPr lvl="1" eaLnBrk="1" hangingPunct="1">
              <a:lnSpc>
                <a:spcPct val="90000"/>
              </a:lnSpc>
            </a:pPr>
            <a:r>
              <a:rPr lang="en-US" dirty="0" smtClean="0"/>
              <a:t>Routing support using structured addresses</a:t>
            </a:r>
          </a:p>
          <a:p>
            <a:pPr lvl="1" eaLnBrk="1" hangingPunct="1">
              <a:lnSpc>
                <a:spcPct val="90000"/>
              </a:lnSpc>
            </a:pPr>
            <a:r>
              <a:rPr lang="en-US" dirty="0" smtClean="0"/>
              <a:t>Checking of packet lifetime to avoid routing loops</a:t>
            </a:r>
          </a:p>
          <a:p>
            <a:pPr lvl="1" eaLnBrk="1" hangingPunct="1">
              <a:lnSpc>
                <a:spcPct val="90000"/>
              </a:lnSpc>
            </a:pPr>
            <a:r>
              <a:rPr lang="en-US" dirty="0" smtClean="0"/>
              <a:t>Fragmentation and reassembly</a:t>
            </a:r>
          </a:p>
          <a:p>
            <a:pPr lvl="1" eaLnBrk="1" hangingPunct="1">
              <a:lnSpc>
                <a:spcPct val="90000"/>
              </a:lnSpc>
            </a:pPr>
            <a:r>
              <a:rPr lang="en-US" dirty="0" smtClean="0"/>
              <a:t>Network diagnostics support</a:t>
            </a:r>
          </a:p>
          <a:p>
            <a:pPr eaLnBrk="1" hangingPunct="1">
              <a:lnSpc>
                <a:spcPct val="90000"/>
              </a:lnSpc>
            </a:pPr>
            <a:endParaRPr lang="en-US" dirty="0" smtClean="0"/>
          </a:p>
          <a:p>
            <a:pPr eaLnBrk="1" hangingPunct="1">
              <a:lnSpc>
                <a:spcPct val="90000"/>
              </a:lnSpc>
            </a:pPr>
            <a:r>
              <a:rPr lang="en-US" dirty="0" smtClean="0"/>
              <a:t>Development</a:t>
            </a:r>
          </a:p>
          <a:p>
            <a:pPr lvl="1" eaLnBrk="1" hangingPunct="1">
              <a:lnSpc>
                <a:spcPct val="90000"/>
              </a:lnSpc>
            </a:pPr>
            <a:r>
              <a:rPr lang="en-US" dirty="0" smtClean="0"/>
              <a:t>Today IP (version 4) is still most widely used layer 3 protocol</a:t>
            </a:r>
          </a:p>
          <a:p>
            <a:pPr lvl="1" eaLnBrk="1" hangingPunct="1">
              <a:lnSpc>
                <a:spcPct val="90000"/>
              </a:lnSpc>
            </a:pPr>
            <a:r>
              <a:rPr lang="en-US" dirty="0" smtClean="0"/>
              <a:t>Further development started back in the 80s/90s</a:t>
            </a:r>
          </a:p>
          <a:p>
            <a:pPr lvl="2" eaLnBrk="1" hangingPunct="1">
              <a:lnSpc>
                <a:spcPct val="90000"/>
              </a:lnSpc>
            </a:pPr>
            <a:r>
              <a:rPr lang="en-US" dirty="0" smtClean="0"/>
              <a:t>Project </a:t>
            </a:r>
            <a:r>
              <a:rPr lang="en-US" dirty="0" err="1" smtClean="0"/>
              <a:t>IPng</a:t>
            </a:r>
            <a:r>
              <a:rPr lang="en-US" dirty="0" smtClean="0"/>
              <a:t> (IP next generation) of the IETF </a:t>
            </a:r>
            <a:br>
              <a:rPr lang="en-US" dirty="0" smtClean="0"/>
            </a:br>
            <a:r>
              <a:rPr lang="en-US" dirty="0" smtClean="0"/>
              <a:t>(Internet Engineering Task Force)</a:t>
            </a:r>
          </a:p>
          <a:p>
            <a:pPr lvl="1" eaLnBrk="1" hangingPunct="1">
              <a:lnSpc>
                <a:spcPct val="90000"/>
              </a:lnSpc>
            </a:pPr>
            <a:r>
              <a:rPr lang="en-US" dirty="0" smtClean="0"/>
              <a:t>Result in mid 90s: IPv6, still not as widely used as expected</a:t>
            </a:r>
          </a:p>
          <a:p>
            <a:pPr lvl="1" eaLnBrk="1" hangingPunct="1">
              <a:lnSpc>
                <a:spcPct val="90000"/>
              </a:lnSpc>
            </a:pPr>
            <a:r>
              <a:rPr lang="en-US" dirty="0" smtClean="0"/>
              <a:t>Today widely used, but could be more…</a:t>
            </a:r>
          </a:p>
          <a:p>
            <a:pPr lvl="2">
              <a:lnSpc>
                <a:spcPct val="90000"/>
              </a:lnSpc>
            </a:pPr>
            <a:r>
              <a:rPr lang="en-US" dirty="0" smtClean="0"/>
              <a:t>E.g., </a:t>
            </a:r>
            <a:r>
              <a:rPr lang="en-US" dirty="0" smtClean="0"/>
              <a:t>2020: </a:t>
            </a:r>
            <a:r>
              <a:rPr lang="en-US" dirty="0" smtClean="0"/>
              <a:t>about </a:t>
            </a:r>
            <a:r>
              <a:rPr lang="en-US" dirty="0" smtClean="0"/>
              <a:t>32% </a:t>
            </a:r>
            <a:r>
              <a:rPr lang="en-US" dirty="0" smtClean="0"/>
              <a:t>access Google via IPv6 (Germany </a:t>
            </a:r>
            <a:r>
              <a:rPr lang="en-US" dirty="0" smtClean="0"/>
              <a:t>50%, USA 41%, Sweden 6%)</a:t>
            </a:r>
            <a:endParaRPr lang="en-US" dirty="0" smtClean="0"/>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pic>
        <p:nvPicPr>
          <p:cNvPr id="2" name="Picture 1"/>
          <p:cNvPicPr>
            <a:picLocks noChangeAspect="1"/>
          </p:cNvPicPr>
          <p:nvPr/>
        </p:nvPicPr>
        <p:blipFill>
          <a:blip r:embed="rId3"/>
          <a:stretch>
            <a:fillRect/>
          </a:stretch>
        </p:blipFill>
        <p:spPr>
          <a:xfrm>
            <a:off x="6928913" y="2060848"/>
            <a:ext cx="5263087" cy="3426718"/>
          </a:xfrm>
          <a:prstGeom prst="rect">
            <a:avLst/>
          </a:prstGeom>
        </p:spPr>
      </p:pic>
      <p:sp>
        <p:nvSpPr>
          <p:cNvPr id="4" name="TextBox 3"/>
          <p:cNvSpPr txBox="1"/>
          <p:nvPr/>
        </p:nvSpPr>
        <p:spPr>
          <a:xfrm>
            <a:off x="10557249" y="5424307"/>
            <a:ext cx="1667443" cy="246221"/>
          </a:xfrm>
          <a:prstGeom prst="rect">
            <a:avLst/>
          </a:prstGeom>
          <a:noFill/>
        </p:spPr>
        <p:txBody>
          <a:bodyPr wrap="none" rtlCol="0">
            <a:spAutoFit/>
          </a:bodyPr>
          <a:lstStyle/>
          <a:p>
            <a:r>
              <a:rPr lang="en-US" sz="1000" dirty="0" smtClean="0">
                <a:latin typeface="+mj-lt"/>
              </a:rPr>
              <a:t>Source: </a:t>
            </a:r>
            <a:r>
              <a:rPr lang="en-US" sz="1000" dirty="0" smtClean="0">
                <a:latin typeface="+mj-lt"/>
                <a:hlinkClick r:id="rId4"/>
              </a:rPr>
              <a:t>www.google.com</a:t>
            </a:r>
            <a:r>
              <a:rPr lang="en-US" sz="1000" dirty="0" smtClean="0">
                <a:latin typeface="+mj-lt"/>
              </a:rPr>
              <a:t> </a:t>
            </a:r>
            <a:endParaRPr lang="en-US" sz="1000" dirty="0">
              <a:latin typeface="+mj-lt"/>
            </a:endParaRPr>
          </a:p>
        </p:txBody>
      </p:sp>
      <p:sp>
        <p:nvSpPr>
          <p:cNvPr id="8" name="TextBox 7"/>
          <p:cNvSpPr txBox="1"/>
          <p:nvPr/>
        </p:nvSpPr>
        <p:spPr>
          <a:xfrm>
            <a:off x="7795211" y="1905878"/>
            <a:ext cx="3018776" cy="261610"/>
          </a:xfrm>
          <a:prstGeom prst="rect">
            <a:avLst/>
          </a:prstGeom>
          <a:noFill/>
        </p:spPr>
        <p:txBody>
          <a:bodyPr wrap="none" rtlCol="0">
            <a:spAutoFit/>
          </a:bodyPr>
          <a:lstStyle/>
          <a:p>
            <a:r>
              <a:rPr lang="en-US" sz="1100" dirty="0" smtClean="0">
                <a:latin typeface="+mj-lt"/>
              </a:rPr>
              <a:t>Per country IPv6 adoption as seen by Google</a:t>
            </a:r>
            <a:endParaRPr lang="en-US" sz="1100" dirty="0">
              <a:latin typeface="+mj-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noChangeArrowheads="1"/>
          </p:cNvSpPr>
          <p:nvPr>
            <p:ph type="title"/>
          </p:nvPr>
        </p:nvSpPr>
        <p:spPr/>
        <p:txBody>
          <a:bodyPr/>
          <a:lstStyle/>
          <a:p>
            <a:pPr eaLnBrk="1" hangingPunct="1"/>
            <a:r>
              <a:rPr lang="en-US" smtClean="0"/>
              <a:t>Properties of IP</a:t>
            </a:r>
          </a:p>
        </p:txBody>
      </p:sp>
      <p:sp>
        <p:nvSpPr>
          <p:cNvPr id="28676" name="Rectangle 5"/>
          <p:cNvSpPr>
            <a:spLocks noGrp="1" noChangeArrowheads="1"/>
          </p:cNvSpPr>
          <p:nvPr>
            <p:ph idx="1"/>
          </p:nvPr>
        </p:nvSpPr>
        <p:spPr/>
        <p:txBody>
          <a:bodyPr>
            <a:normAutofit lnSpcReduction="10000"/>
          </a:bodyPr>
          <a:lstStyle/>
          <a:p>
            <a:pPr eaLnBrk="1" hangingPunct="1"/>
            <a:r>
              <a:rPr lang="en-US" dirty="0" smtClean="0"/>
              <a:t>Packet oriented</a:t>
            </a:r>
          </a:p>
          <a:p>
            <a:pPr eaLnBrk="1" hangingPunct="1"/>
            <a:endParaRPr lang="en-US" dirty="0" smtClean="0"/>
          </a:p>
          <a:p>
            <a:pPr eaLnBrk="1" hangingPunct="1"/>
            <a:r>
              <a:rPr lang="en-US" dirty="0" smtClean="0"/>
              <a:t>Connectionless (datagram service)</a:t>
            </a:r>
          </a:p>
          <a:p>
            <a:pPr eaLnBrk="1" hangingPunct="1"/>
            <a:endParaRPr lang="en-US" dirty="0" smtClean="0"/>
          </a:p>
          <a:p>
            <a:pPr eaLnBrk="1" hangingPunct="1"/>
            <a:r>
              <a:rPr lang="en-US" dirty="0" smtClean="0"/>
              <a:t>Unreliable transmission</a:t>
            </a:r>
          </a:p>
          <a:p>
            <a:pPr lvl="1" eaLnBrk="1" hangingPunct="1"/>
            <a:r>
              <a:rPr lang="en-US" dirty="0" smtClean="0"/>
              <a:t>Datagrams can be lost</a:t>
            </a:r>
          </a:p>
          <a:p>
            <a:pPr lvl="1" eaLnBrk="1" hangingPunct="1"/>
            <a:r>
              <a:rPr lang="en-US" dirty="0" smtClean="0"/>
              <a:t>Datagrams can be duplicated</a:t>
            </a:r>
          </a:p>
          <a:p>
            <a:pPr lvl="1" eaLnBrk="1" hangingPunct="1"/>
            <a:r>
              <a:rPr lang="en-US" dirty="0" smtClean="0"/>
              <a:t>Datagrams can be reordered</a:t>
            </a:r>
          </a:p>
          <a:p>
            <a:pPr lvl="1" eaLnBrk="1" hangingPunct="1"/>
            <a:r>
              <a:rPr lang="en-US" dirty="0" smtClean="0"/>
              <a:t>Datagrams can circle, but solved by Time to Live (TTL) field</a:t>
            </a:r>
          </a:p>
          <a:p>
            <a:pPr lvl="1" eaLnBrk="1" hangingPunct="1"/>
            <a:r>
              <a:rPr lang="en-US" dirty="0" smtClean="0"/>
              <a:t>IP cannot handle Layer 2 errors</a:t>
            </a:r>
          </a:p>
          <a:p>
            <a:pPr lvl="1" eaLnBrk="1" hangingPunct="1"/>
            <a:r>
              <a:rPr lang="en-US" dirty="0" smtClean="0"/>
              <a:t>At least there is ICMP to signal errors</a:t>
            </a:r>
          </a:p>
          <a:p>
            <a:pPr eaLnBrk="1" hangingPunct="1"/>
            <a:endParaRPr lang="en-US" dirty="0" smtClean="0"/>
          </a:p>
          <a:p>
            <a:pPr eaLnBrk="1" hangingPunct="1"/>
            <a:r>
              <a:rPr lang="en-US" dirty="0" smtClean="0"/>
              <a:t>Routing support via structured addresses</a:t>
            </a:r>
          </a:p>
          <a:p>
            <a:pPr eaLnBrk="1" hangingPunct="1"/>
            <a:endParaRPr lang="en-US" dirty="0" smtClean="0"/>
          </a:p>
          <a:p>
            <a:pPr eaLnBrk="1" hangingPunct="1"/>
            <a:r>
              <a:rPr lang="en-US" dirty="0" smtClean="0"/>
              <a:t>No flow control (yet, first steps taken)</a:t>
            </a:r>
          </a:p>
          <a:p>
            <a:pPr eaLnBrk="1" hangingPunct="1"/>
            <a:endParaRPr lang="en-US" dirty="0" smtClean="0"/>
          </a:p>
          <a:p>
            <a:pPr eaLnBrk="1" hangingPunct="1"/>
            <a:r>
              <a:rPr lang="en-US" dirty="0" smtClean="0"/>
              <a:t>Used in private and public networks</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8" name="Rectangle 69"/>
          <p:cNvSpPr>
            <a:spLocks noGrp="1" noChangeArrowheads="1"/>
          </p:cNvSpPr>
          <p:nvPr>
            <p:ph type="title"/>
          </p:nvPr>
        </p:nvSpPr>
        <p:spPr/>
        <p:txBody>
          <a:bodyPr/>
          <a:lstStyle/>
          <a:p>
            <a:pPr eaLnBrk="1" hangingPunct="1"/>
            <a:r>
              <a:rPr lang="en-US" smtClean="0"/>
              <a:t>IPv4 Datagram</a:t>
            </a:r>
          </a:p>
        </p:txBody>
      </p:sp>
      <p:sp>
        <p:nvSpPr>
          <p:cNvPr id="1370114" name="Rectangle 2"/>
          <p:cNvSpPr>
            <a:spLocks noChangeArrowheads="1"/>
          </p:cNvSpPr>
          <p:nvPr/>
        </p:nvSpPr>
        <p:spPr bwMode="auto">
          <a:xfrm>
            <a:off x="2279576" y="2359107"/>
            <a:ext cx="6751637" cy="3429000"/>
          </a:xfrm>
          <a:prstGeom prst="rect">
            <a:avLst/>
          </a:prstGeom>
          <a:solidFill>
            <a:schemeClr val="bg1"/>
          </a:solidFill>
          <a:ln w="12700">
            <a:solidFill>
              <a:schemeClr val="tx1"/>
            </a:solidFill>
            <a:miter lim="800000"/>
            <a:headEnd type="none" w="sm" len="sm"/>
            <a:tailEnd type="none" w="sm" len="sm"/>
          </a:ln>
          <a:effectLst>
            <a:outerShdw dist="53882" dir="2700000" algn="ctr" rotWithShape="0">
              <a:schemeClr val="accent1"/>
            </a:outerShdw>
          </a:effectLst>
        </p:spPr>
        <p:txBody>
          <a:bodyPr wrap="none" anchor="ctr"/>
          <a:lstStyle/>
          <a:p>
            <a:pPr>
              <a:defRPr/>
            </a:pPr>
            <a:endParaRPr lang="de-DE"/>
          </a:p>
        </p:txBody>
      </p:sp>
      <p:sp>
        <p:nvSpPr>
          <p:cNvPr id="29700" name="Rectangle 3"/>
          <p:cNvSpPr>
            <a:spLocks noChangeArrowheads="1"/>
          </p:cNvSpPr>
          <p:nvPr/>
        </p:nvSpPr>
        <p:spPr bwMode="auto">
          <a:xfrm flipH="1">
            <a:off x="2279575" y="2359107"/>
            <a:ext cx="842962"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Version</a:t>
            </a:r>
          </a:p>
        </p:txBody>
      </p:sp>
      <p:sp>
        <p:nvSpPr>
          <p:cNvPr id="29701" name="Rectangle 4"/>
          <p:cNvSpPr>
            <a:spLocks noChangeArrowheads="1"/>
          </p:cNvSpPr>
          <p:nvPr/>
        </p:nvSpPr>
        <p:spPr bwMode="auto">
          <a:xfrm flipH="1">
            <a:off x="3122537" y="2359107"/>
            <a:ext cx="844550"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Hdr.Len</a:t>
            </a:r>
          </a:p>
        </p:txBody>
      </p:sp>
      <p:sp>
        <p:nvSpPr>
          <p:cNvPr id="29702" name="Rectangle 5"/>
          <p:cNvSpPr>
            <a:spLocks noChangeArrowheads="1"/>
          </p:cNvSpPr>
          <p:nvPr/>
        </p:nvSpPr>
        <p:spPr bwMode="auto">
          <a:xfrm flipH="1">
            <a:off x="3967087" y="2359107"/>
            <a:ext cx="1689100" cy="457200"/>
          </a:xfrm>
          <a:prstGeom prst="rect">
            <a:avLst/>
          </a:prstGeom>
          <a:solidFill>
            <a:srgbClr val="99C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DiffServ</a:t>
            </a:r>
          </a:p>
        </p:txBody>
      </p:sp>
      <p:sp>
        <p:nvSpPr>
          <p:cNvPr id="29703" name="Rectangle 6"/>
          <p:cNvSpPr>
            <a:spLocks noChangeArrowheads="1"/>
          </p:cNvSpPr>
          <p:nvPr/>
        </p:nvSpPr>
        <p:spPr bwMode="auto">
          <a:xfrm flipH="1">
            <a:off x="5656188" y="2359107"/>
            <a:ext cx="3375025"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Total Length</a:t>
            </a:r>
          </a:p>
        </p:txBody>
      </p:sp>
      <p:sp>
        <p:nvSpPr>
          <p:cNvPr id="29704" name="Rectangle 7"/>
          <p:cNvSpPr>
            <a:spLocks noChangeArrowheads="1"/>
          </p:cNvSpPr>
          <p:nvPr/>
        </p:nvSpPr>
        <p:spPr bwMode="auto">
          <a:xfrm flipH="1">
            <a:off x="2279575" y="2816307"/>
            <a:ext cx="3376612"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Identifier</a:t>
            </a:r>
          </a:p>
        </p:txBody>
      </p:sp>
      <p:sp>
        <p:nvSpPr>
          <p:cNvPr id="29705" name="Rectangle 8"/>
          <p:cNvSpPr>
            <a:spLocks noChangeArrowheads="1"/>
          </p:cNvSpPr>
          <p:nvPr/>
        </p:nvSpPr>
        <p:spPr bwMode="auto">
          <a:xfrm flipH="1">
            <a:off x="5656188" y="2816307"/>
            <a:ext cx="631825" cy="457200"/>
          </a:xfrm>
          <a:prstGeom prst="rect">
            <a:avLst/>
          </a:prstGeom>
          <a:solidFill>
            <a:srgbClr val="99C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Flags</a:t>
            </a:r>
          </a:p>
        </p:txBody>
      </p:sp>
      <p:sp>
        <p:nvSpPr>
          <p:cNvPr id="29706" name="Rectangle 9"/>
          <p:cNvSpPr>
            <a:spLocks noChangeArrowheads="1"/>
          </p:cNvSpPr>
          <p:nvPr/>
        </p:nvSpPr>
        <p:spPr bwMode="auto">
          <a:xfrm flipH="1">
            <a:off x="6288012" y="2816307"/>
            <a:ext cx="2743200"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Fragment Offset</a:t>
            </a:r>
          </a:p>
        </p:txBody>
      </p:sp>
      <p:sp>
        <p:nvSpPr>
          <p:cNvPr id="29707" name="Rectangle 10"/>
          <p:cNvSpPr>
            <a:spLocks noChangeArrowheads="1"/>
          </p:cNvSpPr>
          <p:nvPr/>
        </p:nvSpPr>
        <p:spPr bwMode="auto">
          <a:xfrm flipH="1">
            <a:off x="3967087" y="3273507"/>
            <a:ext cx="1689100"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Protocol</a:t>
            </a:r>
          </a:p>
        </p:txBody>
      </p:sp>
      <p:sp>
        <p:nvSpPr>
          <p:cNvPr id="29708" name="Rectangle 11"/>
          <p:cNvSpPr>
            <a:spLocks noChangeArrowheads="1"/>
          </p:cNvSpPr>
          <p:nvPr/>
        </p:nvSpPr>
        <p:spPr bwMode="auto">
          <a:xfrm flipH="1">
            <a:off x="2279575" y="3273507"/>
            <a:ext cx="1687512"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Time to Live</a:t>
            </a:r>
          </a:p>
        </p:txBody>
      </p:sp>
      <p:sp>
        <p:nvSpPr>
          <p:cNvPr id="29709" name="Rectangle 12"/>
          <p:cNvSpPr>
            <a:spLocks noChangeArrowheads="1"/>
          </p:cNvSpPr>
          <p:nvPr/>
        </p:nvSpPr>
        <p:spPr bwMode="auto">
          <a:xfrm flipH="1">
            <a:off x="5656188" y="3273507"/>
            <a:ext cx="3375025"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Header Checksum</a:t>
            </a:r>
          </a:p>
        </p:txBody>
      </p:sp>
      <p:sp>
        <p:nvSpPr>
          <p:cNvPr id="29710" name="Rectangle 13"/>
          <p:cNvSpPr>
            <a:spLocks noChangeArrowheads="1"/>
          </p:cNvSpPr>
          <p:nvPr/>
        </p:nvSpPr>
        <p:spPr bwMode="auto">
          <a:xfrm flipH="1">
            <a:off x="2279576" y="3730707"/>
            <a:ext cx="6751637"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Source Address</a:t>
            </a:r>
          </a:p>
        </p:txBody>
      </p:sp>
      <p:sp>
        <p:nvSpPr>
          <p:cNvPr id="29711" name="Rectangle 14"/>
          <p:cNvSpPr>
            <a:spLocks noChangeArrowheads="1"/>
          </p:cNvSpPr>
          <p:nvPr/>
        </p:nvSpPr>
        <p:spPr bwMode="auto">
          <a:xfrm flipH="1">
            <a:off x="2279576" y="4187907"/>
            <a:ext cx="6751637"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Destination Address</a:t>
            </a:r>
          </a:p>
        </p:txBody>
      </p:sp>
      <p:sp>
        <p:nvSpPr>
          <p:cNvPr id="29712" name="Rectangle 15"/>
          <p:cNvSpPr>
            <a:spLocks noChangeArrowheads="1"/>
          </p:cNvSpPr>
          <p:nvPr/>
        </p:nvSpPr>
        <p:spPr bwMode="auto">
          <a:xfrm flipH="1">
            <a:off x="2279576" y="4645107"/>
            <a:ext cx="6751637" cy="609600"/>
          </a:xfrm>
          <a:prstGeom prst="rect">
            <a:avLst/>
          </a:prstGeom>
          <a:solidFill>
            <a:srgbClr val="99C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Options and Padding</a:t>
            </a:r>
          </a:p>
        </p:txBody>
      </p:sp>
      <p:sp>
        <p:nvSpPr>
          <p:cNvPr id="29713" name="Rectangle 16"/>
          <p:cNvSpPr>
            <a:spLocks noChangeArrowheads="1"/>
          </p:cNvSpPr>
          <p:nvPr/>
        </p:nvSpPr>
        <p:spPr bwMode="auto">
          <a:xfrm flipH="1">
            <a:off x="2279576" y="5254707"/>
            <a:ext cx="6751637" cy="533400"/>
          </a:xfrm>
          <a:prstGeom prst="rect">
            <a:avLst/>
          </a:prstGeom>
          <a:no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Data</a:t>
            </a:r>
          </a:p>
        </p:txBody>
      </p:sp>
      <p:sp>
        <p:nvSpPr>
          <p:cNvPr id="29714" name="Text Box 17"/>
          <p:cNvSpPr txBox="1">
            <a:spLocks noChangeArrowheads="1"/>
          </p:cNvSpPr>
          <p:nvPr/>
        </p:nvSpPr>
        <p:spPr bwMode="auto">
          <a:xfrm>
            <a:off x="2279575" y="2000332"/>
            <a:ext cx="296862"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0</a:t>
            </a:r>
          </a:p>
        </p:txBody>
      </p:sp>
      <p:sp>
        <p:nvSpPr>
          <p:cNvPr id="29715" name="Text Box 18"/>
          <p:cNvSpPr txBox="1">
            <a:spLocks noChangeArrowheads="1"/>
          </p:cNvSpPr>
          <p:nvPr/>
        </p:nvSpPr>
        <p:spPr bwMode="auto">
          <a:xfrm>
            <a:off x="2912988" y="2000332"/>
            <a:ext cx="296863"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3</a:t>
            </a:r>
          </a:p>
        </p:txBody>
      </p:sp>
      <p:sp>
        <p:nvSpPr>
          <p:cNvPr id="29716" name="Text Box 19"/>
          <p:cNvSpPr txBox="1">
            <a:spLocks noChangeArrowheads="1"/>
          </p:cNvSpPr>
          <p:nvPr/>
        </p:nvSpPr>
        <p:spPr bwMode="auto">
          <a:xfrm>
            <a:off x="3755950" y="2000332"/>
            <a:ext cx="296862"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7</a:t>
            </a:r>
          </a:p>
        </p:txBody>
      </p:sp>
      <p:sp>
        <p:nvSpPr>
          <p:cNvPr id="29717" name="Text Box 20"/>
          <p:cNvSpPr txBox="1">
            <a:spLocks noChangeArrowheads="1"/>
          </p:cNvSpPr>
          <p:nvPr/>
        </p:nvSpPr>
        <p:spPr bwMode="auto">
          <a:xfrm>
            <a:off x="5373613" y="2000332"/>
            <a:ext cx="409575"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15</a:t>
            </a:r>
          </a:p>
        </p:txBody>
      </p:sp>
      <p:sp>
        <p:nvSpPr>
          <p:cNvPr id="29718" name="Text Box 21"/>
          <p:cNvSpPr txBox="1">
            <a:spLocks noChangeArrowheads="1"/>
          </p:cNvSpPr>
          <p:nvPr/>
        </p:nvSpPr>
        <p:spPr bwMode="auto">
          <a:xfrm>
            <a:off x="8750226" y="2000332"/>
            <a:ext cx="409575"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31</a:t>
            </a:r>
          </a:p>
        </p:txBody>
      </p:sp>
      <p:sp>
        <p:nvSpPr>
          <p:cNvPr id="29719" name="Line 22"/>
          <p:cNvSpPr>
            <a:spLocks noChangeShapeType="1"/>
          </p:cNvSpPr>
          <p:nvPr/>
        </p:nvSpPr>
        <p:spPr bwMode="auto">
          <a:xfrm>
            <a:off x="5865737" y="28163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20" name="Line 23"/>
          <p:cNvSpPr>
            <a:spLocks noChangeShapeType="1"/>
          </p:cNvSpPr>
          <p:nvPr/>
        </p:nvSpPr>
        <p:spPr bwMode="auto">
          <a:xfrm>
            <a:off x="6076875" y="28163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grpSp>
        <p:nvGrpSpPr>
          <p:cNvPr id="29721" name="Group 24"/>
          <p:cNvGrpSpPr>
            <a:grpSpLocks/>
          </p:cNvGrpSpPr>
          <p:nvPr/>
        </p:nvGrpSpPr>
        <p:grpSpPr bwMode="auto">
          <a:xfrm>
            <a:off x="8820076" y="4797507"/>
            <a:ext cx="422275" cy="304800"/>
            <a:chOff x="5136" y="2496"/>
            <a:chExt cx="288" cy="192"/>
          </a:xfrm>
        </p:grpSpPr>
        <p:sp>
          <p:nvSpPr>
            <p:cNvPr id="29765" name="Line 25"/>
            <p:cNvSpPr>
              <a:spLocks noChangeShapeType="1"/>
            </p:cNvSpPr>
            <p:nvPr/>
          </p:nvSpPr>
          <p:spPr bwMode="auto">
            <a:xfrm flipV="1">
              <a:off x="5136" y="2592"/>
              <a:ext cx="288" cy="96"/>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9766" name="Line 26"/>
            <p:cNvSpPr>
              <a:spLocks noChangeShapeType="1"/>
            </p:cNvSpPr>
            <p:nvPr/>
          </p:nvSpPr>
          <p:spPr bwMode="auto">
            <a:xfrm flipV="1">
              <a:off x="5136" y="2496"/>
              <a:ext cx="288" cy="96"/>
            </a:xfrm>
            <a:prstGeom prst="line">
              <a:avLst/>
            </a:prstGeom>
            <a:noFill/>
            <a:ln w="28575">
              <a:solidFill>
                <a:schemeClr val="tx1"/>
              </a:solidFill>
              <a:round/>
              <a:headEnd type="none" w="sm" len="sm"/>
              <a:tailEnd type="none" w="sm" len="sm"/>
            </a:ln>
          </p:spPr>
          <p:txBody>
            <a:bodyPr wrap="none" anchor="ctr"/>
            <a:lstStyle/>
            <a:p>
              <a:endParaRPr lang="en-US"/>
            </a:p>
          </p:txBody>
        </p:sp>
      </p:grpSp>
      <p:grpSp>
        <p:nvGrpSpPr>
          <p:cNvPr id="29722" name="Group 27"/>
          <p:cNvGrpSpPr>
            <a:grpSpLocks/>
          </p:cNvGrpSpPr>
          <p:nvPr/>
        </p:nvGrpSpPr>
        <p:grpSpPr bwMode="auto">
          <a:xfrm>
            <a:off x="2068438" y="4797507"/>
            <a:ext cx="422275" cy="304800"/>
            <a:chOff x="5136" y="2496"/>
            <a:chExt cx="288" cy="192"/>
          </a:xfrm>
        </p:grpSpPr>
        <p:sp>
          <p:nvSpPr>
            <p:cNvPr id="29763" name="Line 28"/>
            <p:cNvSpPr>
              <a:spLocks noChangeShapeType="1"/>
            </p:cNvSpPr>
            <p:nvPr/>
          </p:nvSpPr>
          <p:spPr bwMode="auto">
            <a:xfrm flipV="1">
              <a:off x="5136" y="2592"/>
              <a:ext cx="288" cy="96"/>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9764" name="Line 29"/>
            <p:cNvSpPr>
              <a:spLocks noChangeShapeType="1"/>
            </p:cNvSpPr>
            <p:nvPr/>
          </p:nvSpPr>
          <p:spPr bwMode="auto">
            <a:xfrm flipV="1">
              <a:off x="5136" y="2496"/>
              <a:ext cx="288" cy="96"/>
            </a:xfrm>
            <a:prstGeom prst="line">
              <a:avLst/>
            </a:prstGeom>
            <a:noFill/>
            <a:ln w="28575">
              <a:solidFill>
                <a:schemeClr val="tx1"/>
              </a:solidFill>
              <a:round/>
              <a:headEnd type="none" w="sm" len="sm"/>
              <a:tailEnd type="none" w="sm" len="sm"/>
            </a:ln>
          </p:spPr>
          <p:txBody>
            <a:bodyPr wrap="none" anchor="ctr"/>
            <a:lstStyle/>
            <a:p>
              <a:endParaRPr lang="en-US"/>
            </a:p>
          </p:txBody>
        </p:sp>
      </p:grpSp>
      <p:grpSp>
        <p:nvGrpSpPr>
          <p:cNvPr id="29723" name="Group 30"/>
          <p:cNvGrpSpPr>
            <a:grpSpLocks/>
          </p:cNvGrpSpPr>
          <p:nvPr/>
        </p:nvGrpSpPr>
        <p:grpSpPr bwMode="auto">
          <a:xfrm>
            <a:off x="2068438" y="5407107"/>
            <a:ext cx="422275" cy="304800"/>
            <a:chOff x="5136" y="2496"/>
            <a:chExt cx="288" cy="192"/>
          </a:xfrm>
        </p:grpSpPr>
        <p:sp>
          <p:nvSpPr>
            <p:cNvPr id="29761" name="Line 31"/>
            <p:cNvSpPr>
              <a:spLocks noChangeShapeType="1"/>
            </p:cNvSpPr>
            <p:nvPr/>
          </p:nvSpPr>
          <p:spPr bwMode="auto">
            <a:xfrm flipV="1">
              <a:off x="5136" y="2592"/>
              <a:ext cx="288" cy="96"/>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9762" name="Line 32"/>
            <p:cNvSpPr>
              <a:spLocks noChangeShapeType="1"/>
            </p:cNvSpPr>
            <p:nvPr/>
          </p:nvSpPr>
          <p:spPr bwMode="auto">
            <a:xfrm flipV="1">
              <a:off x="5136" y="2496"/>
              <a:ext cx="288" cy="96"/>
            </a:xfrm>
            <a:prstGeom prst="line">
              <a:avLst/>
            </a:prstGeom>
            <a:noFill/>
            <a:ln w="28575">
              <a:solidFill>
                <a:schemeClr val="tx1"/>
              </a:solidFill>
              <a:round/>
              <a:headEnd type="none" w="sm" len="sm"/>
              <a:tailEnd type="none" w="sm" len="sm"/>
            </a:ln>
          </p:spPr>
          <p:txBody>
            <a:bodyPr wrap="none" anchor="ctr"/>
            <a:lstStyle/>
            <a:p>
              <a:endParaRPr lang="en-US"/>
            </a:p>
          </p:txBody>
        </p:sp>
      </p:grpSp>
      <p:grpSp>
        <p:nvGrpSpPr>
          <p:cNvPr id="29724" name="Group 33"/>
          <p:cNvGrpSpPr>
            <a:grpSpLocks/>
          </p:cNvGrpSpPr>
          <p:nvPr/>
        </p:nvGrpSpPr>
        <p:grpSpPr bwMode="auto">
          <a:xfrm>
            <a:off x="8820076" y="5407107"/>
            <a:ext cx="422275" cy="304800"/>
            <a:chOff x="5136" y="2496"/>
            <a:chExt cx="288" cy="192"/>
          </a:xfrm>
        </p:grpSpPr>
        <p:sp>
          <p:nvSpPr>
            <p:cNvPr id="29759" name="Line 34"/>
            <p:cNvSpPr>
              <a:spLocks noChangeShapeType="1"/>
            </p:cNvSpPr>
            <p:nvPr/>
          </p:nvSpPr>
          <p:spPr bwMode="auto">
            <a:xfrm flipV="1">
              <a:off x="5136" y="2592"/>
              <a:ext cx="288" cy="96"/>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9760" name="Line 35"/>
            <p:cNvSpPr>
              <a:spLocks noChangeShapeType="1"/>
            </p:cNvSpPr>
            <p:nvPr/>
          </p:nvSpPr>
          <p:spPr bwMode="auto">
            <a:xfrm flipV="1">
              <a:off x="5136" y="2496"/>
              <a:ext cx="288" cy="96"/>
            </a:xfrm>
            <a:prstGeom prst="line">
              <a:avLst/>
            </a:prstGeom>
            <a:noFill/>
            <a:ln w="28575">
              <a:solidFill>
                <a:schemeClr val="tx1"/>
              </a:solidFill>
              <a:round/>
              <a:headEnd type="none" w="sm" len="sm"/>
              <a:tailEnd type="none" w="sm" len="sm"/>
            </a:ln>
          </p:spPr>
          <p:txBody>
            <a:bodyPr wrap="none" anchor="ctr"/>
            <a:lstStyle/>
            <a:p>
              <a:endParaRPr lang="en-US"/>
            </a:p>
          </p:txBody>
        </p:sp>
      </p:grpSp>
      <p:sp>
        <p:nvSpPr>
          <p:cNvPr id="29725" name="Line 36"/>
          <p:cNvSpPr>
            <a:spLocks noChangeShapeType="1"/>
          </p:cNvSpPr>
          <p:nvPr/>
        </p:nvSpPr>
        <p:spPr bwMode="auto">
          <a:xfrm>
            <a:off x="9383637" y="2359107"/>
            <a:ext cx="0" cy="28956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29726" name="Text Box 37"/>
          <p:cNvSpPr txBox="1">
            <a:spLocks noChangeArrowheads="1"/>
          </p:cNvSpPr>
          <p:nvPr/>
        </p:nvSpPr>
        <p:spPr bwMode="auto">
          <a:xfrm rot="-5400000">
            <a:off x="9029625" y="3671970"/>
            <a:ext cx="1098550"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IP Header</a:t>
            </a:r>
          </a:p>
        </p:txBody>
      </p:sp>
      <p:sp>
        <p:nvSpPr>
          <p:cNvPr id="29727" name="Line 38"/>
          <p:cNvSpPr>
            <a:spLocks noChangeShapeType="1"/>
          </p:cNvSpPr>
          <p:nvPr/>
        </p:nvSpPr>
        <p:spPr bwMode="auto">
          <a:xfrm>
            <a:off x="9172501" y="2359107"/>
            <a:ext cx="42227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728" name="Line 39"/>
          <p:cNvSpPr>
            <a:spLocks noChangeShapeType="1"/>
          </p:cNvSpPr>
          <p:nvPr/>
        </p:nvSpPr>
        <p:spPr bwMode="auto">
          <a:xfrm>
            <a:off x="9172501" y="5254707"/>
            <a:ext cx="42227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742" name="Text Box 53"/>
          <p:cNvSpPr txBox="1">
            <a:spLocks noChangeArrowheads="1"/>
          </p:cNvSpPr>
          <p:nvPr/>
        </p:nvSpPr>
        <p:spPr bwMode="auto">
          <a:xfrm>
            <a:off x="1850951" y="2000332"/>
            <a:ext cx="420687"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Bit</a:t>
            </a:r>
          </a:p>
        </p:txBody>
      </p:sp>
      <p:sp>
        <p:nvSpPr>
          <p:cNvPr id="29752" name="Line 63"/>
          <p:cNvSpPr>
            <a:spLocks noChangeShapeType="1"/>
          </p:cNvSpPr>
          <p:nvPr/>
        </p:nvSpPr>
        <p:spPr bwMode="auto">
          <a:xfrm>
            <a:off x="5233912" y="23591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44"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title"/>
          </p:nvPr>
        </p:nvSpPr>
        <p:spPr/>
        <p:txBody>
          <a:bodyPr/>
          <a:lstStyle/>
          <a:p>
            <a:pPr eaLnBrk="1" hangingPunct="1"/>
            <a:r>
              <a:rPr lang="en-US" dirty="0" smtClean="0"/>
              <a:t>Network Layer</a:t>
            </a:r>
          </a:p>
        </p:txBody>
      </p:sp>
      <p:sp>
        <p:nvSpPr>
          <p:cNvPr id="6147" name="Rectangle 2"/>
          <p:cNvSpPr>
            <a:spLocks noChangeArrowheads="1"/>
          </p:cNvSpPr>
          <p:nvPr/>
        </p:nvSpPr>
        <p:spPr bwMode="auto">
          <a:xfrm>
            <a:off x="1919288" y="4226203"/>
            <a:ext cx="6121400" cy="369332"/>
          </a:xfrm>
          <a:prstGeom prst="rect">
            <a:avLst/>
          </a:prstGeom>
          <a:solidFill>
            <a:schemeClr val="accent2"/>
          </a:solidFill>
          <a:ln w="25400" algn="ctr">
            <a:noFill/>
            <a:miter lim="800000"/>
            <a:headEnd/>
            <a:tailEnd/>
          </a:ln>
        </p:spPr>
        <p:txBody>
          <a:bodyPr anchor="ctr">
            <a:spAutoFit/>
          </a:bodyPr>
          <a:lstStyle/>
          <a:p>
            <a:endParaRPr lang="de-DE"/>
          </a:p>
        </p:txBody>
      </p:sp>
      <p:pic>
        <p:nvPicPr>
          <p:cNvPr id="6149" name="Picture 4" descr="1-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49463" y="1087438"/>
            <a:ext cx="8299450" cy="4933950"/>
          </a:xfrm>
          <a:prstGeom prst="rect">
            <a:avLst/>
          </a:prstGeom>
          <a:noFill/>
          <a:ln w="9525">
            <a:noFill/>
            <a:miter lim="800000"/>
            <a:headEnd/>
            <a:tailEnd/>
          </a:ln>
        </p:spPr>
      </p:pic>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8" name="Rectangle 69"/>
          <p:cNvSpPr>
            <a:spLocks noGrp="1" noChangeArrowheads="1"/>
          </p:cNvSpPr>
          <p:nvPr>
            <p:ph type="title"/>
          </p:nvPr>
        </p:nvSpPr>
        <p:spPr/>
        <p:txBody>
          <a:bodyPr/>
          <a:lstStyle/>
          <a:p>
            <a:pPr eaLnBrk="1" hangingPunct="1"/>
            <a:r>
              <a:rPr lang="en-US" smtClean="0"/>
              <a:t>IPv4 Datagram</a:t>
            </a:r>
          </a:p>
        </p:txBody>
      </p:sp>
      <p:sp>
        <p:nvSpPr>
          <p:cNvPr id="1370114" name="Rectangle 2"/>
          <p:cNvSpPr>
            <a:spLocks noChangeArrowheads="1"/>
          </p:cNvSpPr>
          <p:nvPr/>
        </p:nvSpPr>
        <p:spPr bwMode="auto">
          <a:xfrm>
            <a:off x="2773041" y="2964107"/>
            <a:ext cx="6751637" cy="3429000"/>
          </a:xfrm>
          <a:prstGeom prst="rect">
            <a:avLst/>
          </a:prstGeom>
          <a:solidFill>
            <a:schemeClr val="bg1"/>
          </a:solidFill>
          <a:ln w="12700">
            <a:solidFill>
              <a:schemeClr val="tx1"/>
            </a:solidFill>
            <a:miter lim="800000"/>
            <a:headEnd type="none" w="sm" len="sm"/>
            <a:tailEnd type="none" w="sm" len="sm"/>
          </a:ln>
          <a:effectLst>
            <a:outerShdw dist="53882" dir="2700000" algn="ctr" rotWithShape="0">
              <a:schemeClr val="accent1"/>
            </a:outerShdw>
          </a:effectLst>
        </p:spPr>
        <p:txBody>
          <a:bodyPr wrap="none" anchor="ctr"/>
          <a:lstStyle/>
          <a:p>
            <a:pPr>
              <a:defRPr/>
            </a:pPr>
            <a:endParaRPr lang="de-DE"/>
          </a:p>
        </p:txBody>
      </p:sp>
      <p:sp>
        <p:nvSpPr>
          <p:cNvPr id="29700" name="Rectangle 3"/>
          <p:cNvSpPr>
            <a:spLocks noChangeArrowheads="1"/>
          </p:cNvSpPr>
          <p:nvPr/>
        </p:nvSpPr>
        <p:spPr bwMode="auto">
          <a:xfrm flipH="1">
            <a:off x="2773040" y="2964107"/>
            <a:ext cx="842962"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Version</a:t>
            </a:r>
          </a:p>
        </p:txBody>
      </p:sp>
      <p:sp>
        <p:nvSpPr>
          <p:cNvPr id="29701" name="Rectangle 4"/>
          <p:cNvSpPr>
            <a:spLocks noChangeArrowheads="1"/>
          </p:cNvSpPr>
          <p:nvPr/>
        </p:nvSpPr>
        <p:spPr bwMode="auto">
          <a:xfrm flipH="1">
            <a:off x="3616002" y="2964107"/>
            <a:ext cx="844550"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Hdr.Len</a:t>
            </a:r>
          </a:p>
        </p:txBody>
      </p:sp>
      <p:sp>
        <p:nvSpPr>
          <p:cNvPr id="29702" name="Rectangle 5"/>
          <p:cNvSpPr>
            <a:spLocks noChangeArrowheads="1"/>
          </p:cNvSpPr>
          <p:nvPr/>
        </p:nvSpPr>
        <p:spPr bwMode="auto">
          <a:xfrm flipH="1">
            <a:off x="4460552" y="2964107"/>
            <a:ext cx="1689100" cy="457200"/>
          </a:xfrm>
          <a:prstGeom prst="rect">
            <a:avLst/>
          </a:prstGeom>
          <a:solidFill>
            <a:srgbClr val="99C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DiffServ</a:t>
            </a:r>
          </a:p>
        </p:txBody>
      </p:sp>
      <p:sp>
        <p:nvSpPr>
          <p:cNvPr id="29703" name="Rectangle 6"/>
          <p:cNvSpPr>
            <a:spLocks noChangeArrowheads="1"/>
          </p:cNvSpPr>
          <p:nvPr/>
        </p:nvSpPr>
        <p:spPr bwMode="auto">
          <a:xfrm flipH="1">
            <a:off x="6149653" y="2964107"/>
            <a:ext cx="3375025"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Total Length</a:t>
            </a:r>
          </a:p>
        </p:txBody>
      </p:sp>
      <p:sp>
        <p:nvSpPr>
          <p:cNvPr id="29704" name="Rectangle 7"/>
          <p:cNvSpPr>
            <a:spLocks noChangeArrowheads="1"/>
          </p:cNvSpPr>
          <p:nvPr/>
        </p:nvSpPr>
        <p:spPr bwMode="auto">
          <a:xfrm flipH="1">
            <a:off x="2773040" y="3421307"/>
            <a:ext cx="3376612"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Identifier</a:t>
            </a:r>
          </a:p>
        </p:txBody>
      </p:sp>
      <p:sp>
        <p:nvSpPr>
          <p:cNvPr id="29705" name="Rectangle 8"/>
          <p:cNvSpPr>
            <a:spLocks noChangeArrowheads="1"/>
          </p:cNvSpPr>
          <p:nvPr/>
        </p:nvSpPr>
        <p:spPr bwMode="auto">
          <a:xfrm flipH="1">
            <a:off x="6149653" y="3421307"/>
            <a:ext cx="631825" cy="457200"/>
          </a:xfrm>
          <a:prstGeom prst="rect">
            <a:avLst/>
          </a:prstGeom>
          <a:solidFill>
            <a:srgbClr val="99C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Flags</a:t>
            </a:r>
          </a:p>
        </p:txBody>
      </p:sp>
      <p:sp>
        <p:nvSpPr>
          <p:cNvPr id="29706" name="Rectangle 9"/>
          <p:cNvSpPr>
            <a:spLocks noChangeArrowheads="1"/>
          </p:cNvSpPr>
          <p:nvPr/>
        </p:nvSpPr>
        <p:spPr bwMode="auto">
          <a:xfrm flipH="1">
            <a:off x="6781477" y="3421307"/>
            <a:ext cx="2743200"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Fragment Offset</a:t>
            </a:r>
          </a:p>
        </p:txBody>
      </p:sp>
      <p:sp>
        <p:nvSpPr>
          <p:cNvPr id="29707" name="Rectangle 10"/>
          <p:cNvSpPr>
            <a:spLocks noChangeArrowheads="1"/>
          </p:cNvSpPr>
          <p:nvPr/>
        </p:nvSpPr>
        <p:spPr bwMode="auto">
          <a:xfrm flipH="1">
            <a:off x="4460552" y="3878507"/>
            <a:ext cx="1689100"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Protocol</a:t>
            </a:r>
          </a:p>
        </p:txBody>
      </p:sp>
      <p:sp>
        <p:nvSpPr>
          <p:cNvPr id="29708" name="Rectangle 11"/>
          <p:cNvSpPr>
            <a:spLocks noChangeArrowheads="1"/>
          </p:cNvSpPr>
          <p:nvPr/>
        </p:nvSpPr>
        <p:spPr bwMode="auto">
          <a:xfrm flipH="1">
            <a:off x="2773040" y="3878507"/>
            <a:ext cx="1687512"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Time to Live</a:t>
            </a:r>
          </a:p>
        </p:txBody>
      </p:sp>
      <p:sp>
        <p:nvSpPr>
          <p:cNvPr id="29709" name="Rectangle 12"/>
          <p:cNvSpPr>
            <a:spLocks noChangeArrowheads="1"/>
          </p:cNvSpPr>
          <p:nvPr/>
        </p:nvSpPr>
        <p:spPr bwMode="auto">
          <a:xfrm flipH="1">
            <a:off x="6149653" y="3878507"/>
            <a:ext cx="3375025"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Header Checksum</a:t>
            </a:r>
          </a:p>
        </p:txBody>
      </p:sp>
      <p:sp>
        <p:nvSpPr>
          <p:cNvPr id="29710" name="Rectangle 13"/>
          <p:cNvSpPr>
            <a:spLocks noChangeArrowheads="1"/>
          </p:cNvSpPr>
          <p:nvPr/>
        </p:nvSpPr>
        <p:spPr bwMode="auto">
          <a:xfrm flipH="1">
            <a:off x="2773041" y="4335707"/>
            <a:ext cx="6751637"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Source Address</a:t>
            </a:r>
          </a:p>
        </p:txBody>
      </p:sp>
      <p:sp>
        <p:nvSpPr>
          <p:cNvPr id="29711" name="Rectangle 14"/>
          <p:cNvSpPr>
            <a:spLocks noChangeArrowheads="1"/>
          </p:cNvSpPr>
          <p:nvPr/>
        </p:nvSpPr>
        <p:spPr bwMode="auto">
          <a:xfrm flipH="1">
            <a:off x="2773041" y="4792907"/>
            <a:ext cx="6751637" cy="457200"/>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Destination Address</a:t>
            </a:r>
          </a:p>
        </p:txBody>
      </p:sp>
      <p:sp>
        <p:nvSpPr>
          <p:cNvPr id="29712" name="Rectangle 15"/>
          <p:cNvSpPr>
            <a:spLocks noChangeArrowheads="1"/>
          </p:cNvSpPr>
          <p:nvPr/>
        </p:nvSpPr>
        <p:spPr bwMode="auto">
          <a:xfrm flipH="1">
            <a:off x="2773041" y="5250107"/>
            <a:ext cx="6751637" cy="609600"/>
          </a:xfrm>
          <a:prstGeom prst="rect">
            <a:avLst/>
          </a:prstGeom>
          <a:solidFill>
            <a:srgbClr val="99CCFF"/>
          </a:solid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Options and Padding</a:t>
            </a:r>
          </a:p>
        </p:txBody>
      </p:sp>
      <p:sp>
        <p:nvSpPr>
          <p:cNvPr id="29713" name="Rectangle 16"/>
          <p:cNvSpPr>
            <a:spLocks noChangeArrowheads="1"/>
          </p:cNvSpPr>
          <p:nvPr/>
        </p:nvSpPr>
        <p:spPr bwMode="auto">
          <a:xfrm flipH="1">
            <a:off x="2773041" y="5859707"/>
            <a:ext cx="6751637" cy="533400"/>
          </a:xfrm>
          <a:prstGeom prst="rect">
            <a:avLst/>
          </a:prstGeom>
          <a:noFill/>
          <a:ln w="12700">
            <a:solidFill>
              <a:schemeClr val="tx1"/>
            </a:solidFill>
            <a:miter lim="800000"/>
            <a:headEnd type="none" w="sm" len="sm"/>
            <a:tailEnd type="none" w="sm" len="sm"/>
          </a:ln>
        </p:spPr>
        <p:txBody>
          <a:bodyPr wrap="none" anchor="ctr"/>
          <a:lstStyle/>
          <a:p>
            <a:pPr eaLnBrk="0" hangingPunct="0"/>
            <a:r>
              <a:rPr lang="de-DE" sz="1600">
                <a:latin typeface="Arial" pitchFamily="34" charset="0"/>
              </a:rPr>
              <a:t>Data</a:t>
            </a:r>
          </a:p>
        </p:txBody>
      </p:sp>
      <p:sp>
        <p:nvSpPr>
          <p:cNvPr id="29714" name="Text Box 17"/>
          <p:cNvSpPr txBox="1">
            <a:spLocks noChangeArrowheads="1"/>
          </p:cNvSpPr>
          <p:nvPr/>
        </p:nvSpPr>
        <p:spPr bwMode="auto">
          <a:xfrm>
            <a:off x="2773040" y="2605332"/>
            <a:ext cx="296862"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0</a:t>
            </a:r>
          </a:p>
        </p:txBody>
      </p:sp>
      <p:sp>
        <p:nvSpPr>
          <p:cNvPr id="29715" name="Text Box 18"/>
          <p:cNvSpPr txBox="1">
            <a:spLocks noChangeArrowheads="1"/>
          </p:cNvSpPr>
          <p:nvPr/>
        </p:nvSpPr>
        <p:spPr bwMode="auto">
          <a:xfrm>
            <a:off x="3406453" y="2605332"/>
            <a:ext cx="296863"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3</a:t>
            </a:r>
          </a:p>
        </p:txBody>
      </p:sp>
      <p:sp>
        <p:nvSpPr>
          <p:cNvPr id="29716" name="Text Box 19"/>
          <p:cNvSpPr txBox="1">
            <a:spLocks noChangeArrowheads="1"/>
          </p:cNvSpPr>
          <p:nvPr/>
        </p:nvSpPr>
        <p:spPr bwMode="auto">
          <a:xfrm>
            <a:off x="4249415" y="2605332"/>
            <a:ext cx="296862"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7</a:t>
            </a:r>
          </a:p>
        </p:txBody>
      </p:sp>
      <p:sp>
        <p:nvSpPr>
          <p:cNvPr id="29717" name="Text Box 20"/>
          <p:cNvSpPr txBox="1">
            <a:spLocks noChangeArrowheads="1"/>
          </p:cNvSpPr>
          <p:nvPr/>
        </p:nvSpPr>
        <p:spPr bwMode="auto">
          <a:xfrm>
            <a:off x="5867078" y="2605332"/>
            <a:ext cx="409575"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15</a:t>
            </a:r>
          </a:p>
        </p:txBody>
      </p:sp>
      <p:sp>
        <p:nvSpPr>
          <p:cNvPr id="29718" name="Text Box 21"/>
          <p:cNvSpPr txBox="1">
            <a:spLocks noChangeArrowheads="1"/>
          </p:cNvSpPr>
          <p:nvPr/>
        </p:nvSpPr>
        <p:spPr bwMode="auto">
          <a:xfrm>
            <a:off x="9243691" y="2605332"/>
            <a:ext cx="409575"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31</a:t>
            </a:r>
          </a:p>
        </p:txBody>
      </p:sp>
      <p:sp>
        <p:nvSpPr>
          <p:cNvPr id="29719" name="Line 22"/>
          <p:cNvSpPr>
            <a:spLocks noChangeShapeType="1"/>
          </p:cNvSpPr>
          <p:nvPr/>
        </p:nvSpPr>
        <p:spPr bwMode="auto">
          <a:xfrm>
            <a:off x="6359202" y="34213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20" name="Line 23"/>
          <p:cNvSpPr>
            <a:spLocks noChangeShapeType="1"/>
          </p:cNvSpPr>
          <p:nvPr/>
        </p:nvSpPr>
        <p:spPr bwMode="auto">
          <a:xfrm>
            <a:off x="6570340" y="34213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grpSp>
        <p:nvGrpSpPr>
          <p:cNvPr id="29721" name="Group 24"/>
          <p:cNvGrpSpPr>
            <a:grpSpLocks/>
          </p:cNvGrpSpPr>
          <p:nvPr/>
        </p:nvGrpSpPr>
        <p:grpSpPr bwMode="auto">
          <a:xfrm>
            <a:off x="9313541" y="5402507"/>
            <a:ext cx="422275" cy="304800"/>
            <a:chOff x="5136" y="2496"/>
            <a:chExt cx="288" cy="192"/>
          </a:xfrm>
        </p:grpSpPr>
        <p:sp>
          <p:nvSpPr>
            <p:cNvPr id="29765" name="Line 25"/>
            <p:cNvSpPr>
              <a:spLocks noChangeShapeType="1"/>
            </p:cNvSpPr>
            <p:nvPr/>
          </p:nvSpPr>
          <p:spPr bwMode="auto">
            <a:xfrm flipV="1">
              <a:off x="5136" y="2592"/>
              <a:ext cx="288" cy="96"/>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9766" name="Line 26"/>
            <p:cNvSpPr>
              <a:spLocks noChangeShapeType="1"/>
            </p:cNvSpPr>
            <p:nvPr/>
          </p:nvSpPr>
          <p:spPr bwMode="auto">
            <a:xfrm flipV="1">
              <a:off x="5136" y="2496"/>
              <a:ext cx="288" cy="96"/>
            </a:xfrm>
            <a:prstGeom prst="line">
              <a:avLst/>
            </a:prstGeom>
            <a:noFill/>
            <a:ln w="28575">
              <a:solidFill>
                <a:schemeClr val="tx1"/>
              </a:solidFill>
              <a:round/>
              <a:headEnd type="none" w="sm" len="sm"/>
              <a:tailEnd type="none" w="sm" len="sm"/>
            </a:ln>
          </p:spPr>
          <p:txBody>
            <a:bodyPr wrap="none" anchor="ctr"/>
            <a:lstStyle/>
            <a:p>
              <a:endParaRPr lang="en-US"/>
            </a:p>
          </p:txBody>
        </p:sp>
      </p:grpSp>
      <p:grpSp>
        <p:nvGrpSpPr>
          <p:cNvPr id="29722" name="Group 27"/>
          <p:cNvGrpSpPr>
            <a:grpSpLocks/>
          </p:cNvGrpSpPr>
          <p:nvPr/>
        </p:nvGrpSpPr>
        <p:grpSpPr bwMode="auto">
          <a:xfrm>
            <a:off x="2561903" y="5402507"/>
            <a:ext cx="422275" cy="304800"/>
            <a:chOff x="5136" y="2496"/>
            <a:chExt cx="288" cy="192"/>
          </a:xfrm>
        </p:grpSpPr>
        <p:sp>
          <p:nvSpPr>
            <p:cNvPr id="29763" name="Line 28"/>
            <p:cNvSpPr>
              <a:spLocks noChangeShapeType="1"/>
            </p:cNvSpPr>
            <p:nvPr/>
          </p:nvSpPr>
          <p:spPr bwMode="auto">
            <a:xfrm flipV="1">
              <a:off x="5136" y="2592"/>
              <a:ext cx="288" cy="96"/>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9764" name="Line 29"/>
            <p:cNvSpPr>
              <a:spLocks noChangeShapeType="1"/>
            </p:cNvSpPr>
            <p:nvPr/>
          </p:nvSpPr>
          <p:spPr bwMode="auto">
            <a:xfrm flipV="1">
              <a:off x="5136" y="2496"/>
              <a:ext cx="288" cy="96"/>
            </a:xfrm>
            <a:prstGeom prst="line">
              <a:avLst/>
            </a:prstGeom>
            <a:noFill/>
            <a:ln w="28575">
              <a:solidFill>
                <a:schemeClr val="tx1"/>
              </a:solidFill>
              <a:round/>
              <a:headEnd type="none" w="sm" len="sm"/>
              <a:tailEnd type="none" w="sm" len="sm"/>
            </a:ln>
          </p:spPr>
          <p:txBody>
            <a:bodyPr wrap="none" anchor="ctr"/>
            <a:lstStyle/>
            <a:p>
              <a:endParaRPr lang="en-US"/>
            </a:p>
          </p:txBody>
        </p:sp>
      </p:grpSp>
      <p:grpSp>
        <p:nvGrpSpPr>
          <p:cNvPr id="29723" name="Group 30"/>
          <p:cNvGrpSpPr>
            <a:grpSpLocks/>
          </p:cNvGrpSpPr>
          <p:nvPr/>
        </p:nvGrpSpPr>
        <p:grpSpPr bwMode="auto">
          <a:xfrm>
            <a:off x="2561903" y="6012107"/>
            <a:ext cx="422275" cy="304800"/>
            <a:chOff x="5136" y="2496"/>
            <a:chExt cx="288" cy="192"/>
          </a:xfrm>
        </p:grpSpPr>
        <p:sp>
          <p:nvSpPr>
            <p:cNvPr id="29761" name="Line 31"/>
            <p:cNvSpPr>
              <a:spLocks noChangeShapeType="1"/>
            </p:cNvSpPr>
            <p:nvPr/>
          </p:nvSpPr>
          <p:spPr bwMode="auto">
            <a:xfrm flipV="1">
              <a:off x="5136" y="2592"/>
              <a:ext cx="288" cy="96"/>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9762" name="Line 32"/>
            <p:cNvSpPr>
              <a:spLocks noChangeShapeType="1"/>
            </p:cNvSpPr>
            <p:nvPr/>
          </p:nvSpPr>
          <p:spPr bwMode="auto">
            <a:xfrm flipV="1">
              <a:off x="5136" y="2496"/>
              <a:ext cx="288" cy="96"/>
            </a:xfrm>
            <a:prstGeom prst="line">
              <a:avLst/>
            </a:prstGeom>
            <a:noFill/>
            <a:ln w="28575">
              <a:solidFill>
                <a:schemeClr val="tx1"/>
              </a:solidFill>
              <a:round/>
              <a:headEnd type="none" w="sm" len="sm"/>
              <a:tailEnd type="none" w="sm" len="sm"/>
            </a:ln>
          </p:spPr>
          <p:txBody>
            <a:bodyPr wrap="none" anchor="ctr"/>
            <a:lstStyle/>
            <a:p>
              <a:endParaRPr lang="en-US"/>
            </a:p>
          </p:txBody>
        </p:sp>
      </p:grpSp>
      <p:grpSp>
        <p:nvGrpSpPr>
          <p:cNvPr id="29724" name="Group 33"/>
          <p:cNvGrpSpPr>
            <a:grpSpLocks/>
          </p:cNvGrpSpPr>
          <p:nvPr/>
        </p:nvGrpSpPr>
        <p:grpSpPr bwMode="auto">
          <a:xfrm>
            <a:off x="9313541" y="6012107"/>
            <a:ext cx="422275" cy="304800"/>
            <a:chOff x="5136" y="2496"/>
            <a:chExt cx="288" cy="192"/>
          </a:xfrm>
        </p:grpSpPr>
        <p:sp>
          <p:nvSpPr>
            <p:cNvPr id="29759" name="Line 34"/>
            <p:cNvSpPr>
              <a:spLocks noChangeShapeType="1"/>
            </p:cNvSpPr>
            <p:nvPr/>
          </p:nvSpPr>
          <p:spPr bwMode="auto">
            <a:xfrm flipV="1">
              <a:off x="5136" y="2592"/>
              <a:ext cx="288" cy="96"/>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9760" name="Line 35"/>
            <p:cNvSpPr>
              <a:spLocks noChangeShapeType="1"/>
            </p:cNvSpPr>
            <p:nvPr/>
          </p:nvSpPr>
          <p:spPr bwMode="auto">
            <a:xfrm flipV="1">
              <a:off x="5136" y="2496"/>
              <a:ext cx="288" cy="96"/>
            </a:xfrm>
            <a:prstGeom prst="line">
              <a:avLst/>
            </a:prstGeom>
            <a:noFill/>
            <a:ln w="28575">
              <a:solidFill>
                <a:schemeClr val="tx1"/>
              </a:solidFill>
              <a:round/>
              <a:headEnd type="none" w="sm" len="sm"/>
              <a:tailEnd type="none" w="sm" len="sm"/>
            </a:ln>
          </p:spPr>
          <p:txBody>
            <a:bodyPr wrap="none" anchor="ctr"/>
            <a:lstStyle/>
            <a:p>
              <a:endParaRPr lang="en-US"/>
            </a:p>
          </p:txBody>
        </p:sp>
      </p:grpSp>
      <p:sp>
        <p:nvSpPr>
          <p:cNvPr id="29725" name="Line 36"/>
          <p:cNvSpPr>
            <a:spLocks noChangeShapeType="1"/>
          </p:cNvSpPr>
          <p:nvPr/>
        </p:nvSpPr>
        <p:spPr bwMode="auto">
          <a:xfrm>
            <a:off x="9877102" y="2964107"/>
            <a:ext cx="0" cy="28956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29726" name="Text Box 37"/>
          <p:cNvSpPr txBox="1">
            <a:spLocks noChangeArrowheads="1"/>
          </p:cNvSpPr>
          <p:nvPr/>
        </p:nvSpPr>
        <p:spPr bwMode="auto">
          <a:xfrm rot="-5400000">
            <a:off x="9523090" y="4276970"/>
            <a:ext cx="1098550"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IP Header</a:t>
            </a:r>
          </a:p>
        </p:txBody>
      </p:sp>
      <p:sp>
        <p:nvSpPr>
          <p:cNvPr id="29727" name="Line 38"/>
          <p:cNvSpPr>
            <a:spLocks noChangeShapeType="1"/>
          </p:cNvSpPr>
          <p:nvPr/>
        </p:nvSpPr>
        <p:spPr bwMode="auto">
          <a:xfrm>
            <a:off x="9665966" y="2964107"/>
            <a:ext cx="42227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728" name="Line 39"/>
          <p:cNvSpPr>
            <a:spLocks noChangeShapeType="1"/>
          </p:cNvSpPr>
          <p:nvPr/>
        </p:nvSpPr>
        <p:spPr bwMode="auto">
          <a:xfrm>
            <a:off x="9665966" y="5859707"/>
            <a:ext cx="42227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9729" name="Line 40"/>
          <p:cNvSpPr>
            <a:spLocks noChangeShapeType="1"/>
          </p:cNvSpPr>
          <p:nvPr/>
        </p:nvSpPr>
        <p:spPr bwMode="auto">
          <a:xfrm flipH="1" flipV="1">
            <a:off x="2984178" y="2354507"/>
            <a:ext cx="1476375" cy="6096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30" name="Line 41"/>
          <p:cNvSpPr>
            <a:spLocks noChangeShapeType="1"/>
          </p:cNvSpPr>
          <p:nvPr/>
        </p:nvSpPr>
        <p:spPr bwMode="auto">
          <a:xfrm flipV="1">
            <a:off x="6149652" y="2354507"/>
            <a:ext cx="209550" cy="6096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1370154" name="Rectangle 42"/>
          <p:cNvSpPr>
            <a:spLocks noChangeArrowheads="1"/>
          </p:cNvSpPr>
          <p:nvPr/>
        </p:nvSpPr>
        <p:spPr bwMode="auto">
          <a:xfrm>
            <a:off x="6922766" y="1897307"/>
            <a:ext cx="422275" cy="457200"/>
          </a:xfrm>
          <a:prstGeom prst="rect">
            <a:avLst/>
          </a:prstGeom>
          <a:solidFill>
            <a:srgbClr val="CCECFF"/>
          </a:solidFill>
          <a:ln w="1270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a:latin typeface="Arial" charset="0"/>
              </a:rPr>
              <a:t>0</a:t>
            </a:r>
          </a:p>
        </p:txBody>
      </p:sp>
      <p:sp>
        <p:nvSpPr>
          <p:cNvPr id="1370155" name="Rectangle 43"/>
          <p:cNvSpPr>
            <a:spLocks noChangeArrowheads="1"/>
          </p:cNvSpPr>
          <p:nvPr/>
        </p:nvSpPr>
        <p:spPr bwMode="auto">
          <a:xfrm>
            <a:off x="7345041" y="1897307"/>
            <a:ext cx="422275" cy="457200"/>
          </a:xfrm>
          <a:prstGeom prst="rect">
            <a:avLst/>
          </a:prstGeom>
          <a:solidFill>
            <a:srgbClr val="99CCFF"/>
          </a:solidFill>
          <a:ln w="1270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a:latin typeface="Arial" charset="0"/>
              </a:rPr>
              <a:t>DF</a:t>
            </a:r>
          </a:p>
        </p:txBody>
      </p:sp>
      <p:sp>
        <p:nvSpPr>
          <p:cNvPr id="1370156" name="Rectangle 44"/>
          <p:cNvSpPr>
            <a:spLocks noChangeArrowheads="1"/>
          </p:cNvSpPr>
          <p:nvPr/>
        </p:nvSpPr>
        <p:spPr bwMode="auto">
          <a:xfrm>
            <a:off x="7767316" y="1897307"/>
            <a:ext cx="420687" cy="457200"/>
          </a:xfrm>
          <a:prstGeom prst="rect">
            <a:avLst/>
          </a:prstGeom>
          <a:solidFill>
            <a:srgbClr val="99CCFF"/>
          </a:solidFill>
          <a:ln w="1270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a:latin typeface="Arial" charset="0"/>
              </a:rPr>
              <a:t>MF</a:t>
            </a:r>
          </a:p>
        </p:txBody>
      </p:sp>
      <p:sp>
        <p:nvSpPr>
          <p:cNvPr id="29734" name="Text Box 45"/>
          <p:cNvSpPr txBox="1">
            <a:spLocks noChangeArrowheads="1"/>
          </p:cNvSpPr>
          <p:nvPr/>
        </p:nvSpPr>
        <p:spPr bwMode="auto">
          <a:xfrm>
            <a:off x="6570340" y="1386132"/>
            <a:ext cx="1052512"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Reserved</a:t>
            </a:r>
          </a:p>
        </p:txBody>
      </p:sp>
      <p:sp>
        <p:nvSpPr>
          <p:cNvPr id="29735" name="Text Box 46"/>
          <p:cNvSpPr txBox="1">
            <a:spLocks noChangeArrowheads="1"/>
          </p:cNvSpPr>
          <p:nvPr/>
        </p:nvSpPr>
        <p:spPr bwMode="auto">
          <a:xfrm>
            <a:off x="6852916" y="1157532"/>
            <a:ext cx="1584325"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Don‘t Fragment</a:t>
            </a:r>
          </a:p>
        </p:txBody>
      </p:sp>
      <p:sp>
        <p:nvSpPr>
          <p:cNvPr id="29736" name="Text Box 47"/>
          <p:cNvSpPr txBox="1">
            <a:spLocks noChangeArrowheads="1"/>
          </p:cNvSpPr>
          <p:nvPr/>
        </p:nvSpPr>
        <p:spPr bwMode="auto">
          <a:xfrm>
            <a:off x="7626027" y="1386132"/>
            <a:ext cx="1676400"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More Fragments</a:t>
            </a:r>
          </a:p>
        </p:txBody>
      </p:sp>
      <p:cxnSp>
        <p:nvCxnSpPr>
          <p:cNvPr id="29737" name="AutoShape 48"/>
          <p:cNvCxnSpPr>
            <a:cxnSpLocks noChangeShapeType="1"/>
            <a:stCxn id="29734" idx="2"/>
            <a:endCxn id="1370154" idx="0"/>
          </p:cNvCxnSpPr>
          <p:nvPr/>
        </p:nvCxnSpPr>
        <p:spPr bwMode="auto">
          <a:xfrm>
            <a:off x="7097390" y="1722683"/>
            <a:ext cx="36512" cy="174625"/>
          </a:xfrm>
          <a:prstGeom prst="straightConnector1">
            <a:avLst/>
          </a:prstGeom>
          <a:noFill/>
          <a:ln w="12700">
            <a:solidFill>
              <a:schemeClr val="tx1"/>
            </a:solidFill>
            <a:prstDash val="sysDot"/>
            <a:round/>
            <a:headEnd type="none" w="sm" len="sm"/>
            <a:tailEnd type="none" w="sm" len="sm"/>
          </a:ln>
        </p:spPr>
      </p:cxnSp>
      <p:cxnSp>
        <p:nvCxnSpPr>
          <p:cNvPr id="29738" name="AutoShape 49"/>
          <p:cNvCxnSpPr>
            <a:cxnSpLocks noChangeShapeType="1"/>
            <a:stCxn id="29735" idx="2"/>
            <a:endCxn id="1370155" idx="0"/>
          </p:cNvCxnSpPr>
          <p:nvPr/>
        </p:nvCxnSpPr>
        <p:spPr bwMode="auto">
          <a:xfrm flipH="1">
            <a:off x="7556177" y="1494083"/>
            <a:ext cx="88900" cy="403225"/>
          </a:xfrm>
          <a:prstGeom prst="straightConnector1">
            <a:avLst/>
          </a:prstGeom>
          <a:noFill/>
          <a:ln w="12700">
            <a:solidFill>
              <a:schemeClr val="tx1"/>
            </a:solidFill>
            <a:prstDash val="sysDot"/>
            <a:round/>
            <a:headEnd type="none" w="sm" len="sm"/>
            <a:tailEnd type="none" w="sm" len="sm"/>
          </a:ln>
        </p:spPr>
      </p:cxnSp>
      <p:cxnSp>
        <p:nvCxnSpPr>
          <p:cNvPr id="29739" name="AutoShape 50"/>
          <p:cNvCxnSpPr>
            <a:cxnSpLocks noChangeShapeType="1"/>
            <a:stCxn id="29736" idx="2"/>
            <a:endCxn id="1370156" idx="0"/>
          </p:cNvCxnSpPr>
          <p:nvPr/>
        </p:nvCxnSpPr>
        <p:spPr bwMode="auto">
          <a:xfrm flipH="1">
            <a:off x="7978453" y="1722683"/>
            <a:ext cx="485775" cy="174625"/>
          </a:xfrm>
          <a:prstGeom prst="straightConnector1">
            <a:avLst/>
          </a:prstGeom>
          <a:noFill/>
          <a:ln w="12700">
            <a:solidFill>
              <a:schemeClr val="tx1"/>
            </a:solidFill>
            <a:prstDash val="sysDot"/>
            <a:round/>
            <a:headEnd type="none" w="sm" len="sm"/>
            <a:tailEnd type="none" w="sm" len="sm"/>
          </a:ln>
        </p:spPr>
      </p:cxnSp>
      <p:sp>
        <p:nvSpPr>
          <p:cNvPr id="29740" name="Line 51"/>
          <p:cNvSpPr>
            <a:spLocks noChangeShapeType="1"/>
          </p:cNvSpPr>
          <p:nvPr/>
        </p:nvSpPr>
        <p:spPr bwMode="auto">
          <a:xfrm flipV="1">
            <a:off x="6149653" y="2354507"/>
            <a:ext cx="773113" cy="10668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41" name="Line 52"/>
          <p:cNvSpPr>
            <a:spLocks noChangeShapeType="1"/>
          </p:cNvSpPr>
          <p:nvPr/>
        </p:nvSpPr>
        <p:spPr bwMode="auto">
          <a:xfrm flipV="1">
            <a:off x="6781478" y="2354507"/>
            <a:ext cx="1406525" cy="10668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42" name="Text Box 53"/>
          <p:cNvSpPr txBox="1">
            <a:spLocks noChangeArrowheads="1"/>
          </p:cNvSpPr>
          <p:nvPr/>
        </p:nvSpPr>
        <p:spPr bwMode="auto">
          <a:xfrm>
            <a:off x="2344416" y="2605332"/>
            <a:ext cx="420687"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Bit</a:t>
            </a:r>
          </a:p>
        </p:txBody>
      </p:sp>
      <p:sp>
        <p:nvSpPr>
          <p:cNvPr id="1370166" name="Rectangle 54"/>
          <p:cNvSpPr>
            <a:spLocks noChangeArrowheads="1"/>
          </p:cNvSpPr>
          <p:nvPr/>
        </p:nvSpPr>
        <p:spPr bwMode="auto">
          <a:xfrm>
            <a:off x="2984178" y="1897307"/>
            <a:ext cx="2532063" cy="457200"/>
          </a:xfrm>
          <a:prstGeom prst="rect">
            <a:avLst/>
          </a:prstGeom>
          <a:solidFill>
            <a:srgbClr val="CCECFF"/>
          </a:solidFill>
          <a:ln w="1270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a:latin typeface="Arial" charset="0"/>
              </a:rPr>
              <a:t>DiffServ Codepoint</a:t>
            </a:r>
          </a:p>
        </p:txBody>
      </p:sp>
      <p:sp>
        <p:nvSpPr>
          <p:cNvPr id="1370167" name="Rectangle 55"/>
          <p:cNvSpPr>
            <a:spLocks noChangeArrowheads="1"/>
          </p:cNvSpPr>
          <p:nvPr/>
        </p:nvSpPr>
        <p:spPr bwMode="auto">
          <a:xfrm>
            <a:off x="5516240" y="1897307"/>
            <a:ext cx="842962" cy="457200"/>
          </a:xfrm>
          <a:prstGeom prst="rect">
            <a:avLst/>
          </a:prstGeom>
          <a:solidFill>
            <a:srgbClr val="99CCFF"/>
          </a:solidFill>
          <a:ln w="1270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a:latin typeface="Arial" charset="0"/>
              </a:rPr>
              <a:t>ECN</a:t>
            </a:r>
          </a:p>
        </p:txBody>
      </p:sp>
      <p:sp>
        <p:nvSpPr>
          <p:cNvPr id="29745" name="Line 56"/>
          <p:cNvSpPr>
            <a:spLocks noChangeShapeType="1"/>
          </p:cNvSpPr>
          <p:nvPr/>
        </p:nvSpPr>
        <p:spPr bwMode="auto">
          <a:xfrm>
            <a:off x="3406452" y="18973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46" name="Line 57"/>
          <p:cNvSpPr>
            <a:spLocks noChangeShapeType="1"/>
          </p:cNvSpPr>
          <p:nvPr/>
        </p:nvSpPr>
        <p:spPr bwMode="auto">
          <a:xfrm>
            <a:off x="3827140" y="18973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47" name="Text Box 58"/>
          <p:cNvSpPr txBox="1">
            <a:spLocks noChangeArrowheads="1"/>
          </p:cNvSpPr>
          <p:nvPr/>
        </p:nvSpPr>
        <p:spPr bwMode="auto">
          <a:xfrm>
            <a:off x="1847528" y="1157532"/>
            <a:ext cx="4854575"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Congestion control (Explicit Congestion Notification)</a:t>
            </a:r>
          </a:p>
        </p:txBody>
      </p:sp>
      <p:sp>
        <p:nvSpPr>
          <p:cNvPr id="29748" name="Line 59"/>
          <p:cNvSpPr>
            <a:spLocks noChangeShapeType="1"/>
          </p:cNvSpPr>
          <p:nvPr/>
        </p:nvSpPr>
        <p:spPr bwMode="auto">
          <a:xfrm>
            <a:off x="4249415" y="18973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49" name="Line 60"/>
          <p:cNvSpPr>
            <a:spLocks noChangeShapeType="1"/>
          </p:cNvSpPr>
          <p:nvPr/>
        </p:nvSpPr>
        <p:spPr bwMode="auto">
          <a:xfrm>
            <a:off x="4671690" y="18973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50" name="Line 61"/>
          <p:cNvSpPr>
            <a:spLocks noChangeShapeType="1"/>
          </p:cNvSpPr>
          <p:nvPr/>
        </p:nvSpPr>
        <p:spPr bwMode="auto">
          <a:xfrm>
            <a:off x="5093965" y="18973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51" name="Line 62"/>
          <p:cNvSpPr>
            <a:spLocks noChangeShapeType="1"/>
          </p:cNvSpPr>
          <p:nvPr/>
        </p:nvSpPr>
        <p:spPr bwMode="auto">
          <a:xfrm>
            <a:off x="5938515" y="18973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52" name="Line 63"/>
          <p:cNvSpPr>
            <a:spLocks noChangeShapeType="1"/>
          </p:cNvSpPr>
          <p:nvPr/>
        </p:nvSpPr>
        <p:spPr bwMode="auto">
          <a:xfrm>
            <a:off x="5727377" y="2964107"/>
            <a:ext cx="0"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53" name="Line 64"/>
          <p:cNvSpPr>
            <a:spLocks noChangeShapeType="1"/>
          </p:cNvSpPr>
          <p:nvPr/>
        </p:nvSpPr>
        <p:spPr bwMode="auto">
          <a:xfrm flipH="1">
            <a:off x="5516241" y="1440107"/>
            <a:ext cx="350837"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54" name="Line 65"/>
          <p:cNvSpPr>
            <a:spLocks noChangeShapeType="1"/>
          </p:cNvSpPr>
          <p:nvPr/>
        </p:nvSpPr>
        <p:spPr bwMode="auto">
          <a:xfrm>
            <a:off x="6008366" y="1440107"/>
            <a:ext cx="350837" cy="457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55" name="Text Box 66"/>
          <p:cNvSpPr txBox="1">
            <a:spLocks noChangeArrowheads="1"/>
          </p:cNvSpPr>
          <p:nvPr/>
        </p:nvSpPr>
        <p:spPr bwMode="auto">
          <a:xfrm>
            <a:off x="3833490" y="1538532"/>
            <a:ext cx="1109662" cy="336550"/>
          </a:xfrm>
          <a:prstGeom prst="rect">
            <a:avLst/>
          </a:prstGeom>
          <a:noFill/>
          <a:ln w="12700">
            <a:noFill/>
            <a:miter lim="800000"/>
            <a:headEnd type="none" w="sm" len="sm"/>
            <a:tailEnd type="none" w="sm" len="sm"/>
          </a:ln>
        </p:spPr>
        <p:txBody>
          <a:bodyPr wrap="none">
            <a:spAutoFit/>
          </a:bodyPr>
          <a:lstStyle/>
          <a:p>
            <a:pPr algn="l" eaLnBrk="0" hangingPunct="0"/>
            <a:r>
              <a:rPr lang="de-DE" sz="1600">
                <a:latin typeface="Arial" pitchFamily="34" charset="0"/>
              </a:rPr>
              <a:t>QoS class</a:t>
            </a:r>
          </a:p>
        </p:txBody>
      </p:sp>
      <p:sp>
        <p:nvSpPr>
          <p:cNvPr id="29756" name="Line 67"/>
          <p:cNvSpPr>
            <a:spLocks noChangeShapeType="1"/>
          </p:cNvSpPr>
          <p:nvPr/>
        </p:nvSpPr>
        <p:spPr bwMode="auto">
          <a:xfrm>
            <a:off x="5093966" y="1744907"/>
            <a:ext cx="422275" cy="1524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9757" name="Line 68"/>
          <p:cNvSpPr>
            <a:spLocks noChangeShapeType="1"/>
          </p:cNvSpPr>
          <p:nvPr/>
        </p:nvSpPr>
        <p:spPr bwMode="auto">
          <a:xfrm flipH="1">
            <a:off x="2984178" y="1744907"/>
            <a:ext cx="631825" cy="1524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7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78291131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3" name="Rectangle 43"/>
          <p:cNvSpPr>
            <a:spLocks noGrp="1" noChangeArrowheads="1"/>
          </p:cNvSpPr>
          <p:nvPr>
            <p:ph type="title"/>
          </p:nvPr>
        </p:nvSpPr>
        <p:spPr/>
        <p:txBody>
          <a:bodyPr/>
          <a:lstStyle/>
          <a:p>
            <a:r>
              <a:rPr lang="en-US" dirty="0" smtClean="0"/>
              <a:t>Structured IP Addresses and Address Classes (Classical View)</a:t>
            </a:r>
          </a:p>
        </p:txBody>
      </p:sp>
      <p:sp>
        <p:nvSpPr>
          <p:cNvPr id="30723" name="Rectangle 44"/>
          <p:cNvSpPr>
            <a:spLocks noGrp="1" noChangeArrowheads="1"/>
          </p:cNvSpPr>
          <p:nvPr>
            <p:ph idx="1"/>
          </p:nvPr>
        </p:nvSpPr>
        <p:spPr/>
        <p:txBody>
          <a:bodyPr/>
          <a:lstStyle/>
          <a:p>
            <a:r>
              <a:rPr lang="en-US" dirty="0" smtClean="0"/>
              <a:t> </a:t>
            </a:r>
          </a:p>
          <a:p>
            <a:r>
              <a:rPr lang="en-US" dirty="0" smtClean="0"/>
              <a:t>	1. Class A: 128 networks, 16M hosts</a:t>
            </a:r>
          </a:p>
          <a:p>
            <a:r>
              <a:rPr lang="en-US" dirty="0" smtClean="0"/>
              <a:t>	</a:t>
            </a:r>
          </a:p>
          <a:p>
            <a:pPr lvl="1"/>
            <a:endParaRPr lang="en-US" dirty="0" smtClean="0"/>
          </a:p>
          <a:p>
            <a:r>
              <a:rPr lang="en-US" dirty="0" smtClean="0"/>
              <a:t>	2. Class B:  16k networks, 64k hosts</a:t>
            </a:r>
          </a:p>
          <a:p>
            <a:pPr lvl="1"/>
            <a:endParaRPr lang="en-US" dirty="0" smtClean="0"/>
          </a:p>
          <a:p>
            <a:pPr lvl="1"/>
            <a:endParaRPr lang="en-US" dirty="0" smtClean="0"/>
          </a:p>
          <a:p>
            <a:r>
              <a:rPr lang="en-US" dirty="0" smtClean="0"/>
              <a:t>	3. Class C: 2M networks, 256 hosts</a:t>
            </a:r>
          </a:p>
          <a:p>
            <a:pPr lvl="1"/>
            <a:endParaRPr lang="en-US" dirty="0" smtClean="0"/>
          </a:p>
          <a:p>
            <a:pPr lvl="1"/>
            <a:endParaRPr lang="en-US" dirty="0" smtClean="0"/>
          </a:p>
          <a:p>
            <a:r>
              <a:rPr lang="en-US" dirty="0" smtClean="0"/>
              <a:t>	4. Class D: group communication (Multicast)</a:t>
            </a:r>
          </a:p>
          <a:p>
            <a:pPr lvl="1"/>
            <a:endParaRPr lang="en-US" dirty="0" smtClean="0"/>
          </a:p>
          <a:p>
            <a:pPr lvl="1"/>
            <a:endParaRPr lang="en-US" dirty="0" smtClean="0"/>
          </a:p>
          <a:p>
            <a:r>
              <a:rPr lang="en-US" dirty="0" smtClean="0"/>
              <a:t>	5. Class E: reserved for future use</a:t>
            </a:r>
          </a:p>
        </p:txBody>
      </p:sp>
      <p:sp>
        <p:nvSpPr>
          <p:cNvPr id="1363970" name="Rectangle 2"/>
          <p:cNvSpPr>
            <a:spLocks noChangeArrowheads="1"/>
          </p:cNvSpPr>
          <p:nvPr/>
        </p:nvSpPr>
        <p:spPr bwMode="auto">
          <a:xfrm>
            <a:off x="1609650" y="2885844"/>
            <a:ext cx="6769100" cy="292100"/>
          </a:xfrm>
          <a:prstGeom prst="rect">
            <a:avLst/>
          </a:prstGeom>
          <a:solidFill>
            <a:srgbClr val="81C0FF"/>
          </a:solidFill>
          <a:ln w="12700">
            <a:solidFill>
              <a:schemeClr val="tx1"/>
            </a:solidFill>
            <a:miter lim="800000"/>
            <a:headEnd/>
            <a:tailEnd/>
          </a:ln>
          <a:effectLst>
            <a:outerShdw dist="107763" dir="2700000" algn="ctr" rotWithShape="0">
              <a:schemeClr val="accent2"/>
            </a:outerShdw>
          </a:effectLst>
        </p:spPr>
        <p:txBody>
          <a:bodyPr wrap="none" anchor="ctr"/>
          <a:lstStyle/>
          <a:p>
            <a:pPr>
              <a:defRPr/>
            </a:pPr>
            <a:endParaRPr lang="de-DE"/>
          </a:p>
        </p:txBody>
      </p:sp>
      <p:sp>
        <p:nvSpPr>
          <p:cNvPr id="30725" name="Rectangle 3"/>
          <p:cNvSpPr>
            <a:spLocks noChangeArrowheads="1"/>
          </p:cNvSpPr>
          <p:nvPr/>
        </p:nvSpPr>
        <p:spPr bwMode="auto">
          <a:xfrm>
            <a:off x="2060500" y="2885844"/>
            <a:ext cx="2743200" cy="292100"/>
          </a:xfrm>
          <a:prstGeom prst="rect">
            <a:avLst/>
          </a:prstGeom>
          <a:solidFill>
            <a:srgbClr val="B3E8F7"/>
          </a:solidFill>
          <a:ln w="12700">
            <a:solidFill>
              <a:schemeClr val="tx1"/>
            </a:solidFill>
            <a:miter lim="800000"/>
            <a:headEnd type="none" w="sm" len="sm"/>
            <a:tailEnd type="none" w="sm" len="sm"/>
          </a:ln>
        </p:spPr>
        <p:txBody>
          <a:bodyPr wrap="none" anchor="ctr"/>
          <a:lstStyle/>
          <a:p>
            <a:endParaRPr lang="de-DE"/>
          </a:p>
        </p:txBody>
      </p:sp>
      <p:sp>
        <p:nvSpPr>
          <p:cNvPr id="1363972" name="Rectangle 4"/>
          <p:cNvSpPr>
            <a:spLocks noChangeArrowheads="1"/>
          </p:cNvSpPr>
          <p:nvPr/>
        </p:nvSpPr>
        <p:spPr bwMode="auto">
          <a:xfrm>
            <a:off x="1609650" y="2044360"/>
            <a:ext cx="6769100" cy="292100"/>
          </a:xfrm>
          <a:prstGeom prst="rect">
            <a:avLst/>
          </a:prstGeom>
          <a:solidFill>
            <a:srgbClr val="81C0FF"/>
          </a:solidFill>
          <a:ln w="12700">
            <a:solidFill>
              <a:schemeClr val="tx1"/>
            </a:solidFill>
            <a:miter lim="800000"/>
            <a:headEnd/>
            <a:tailEnd/>
          </a:ln>
          <a:effectLst>
            <a:outerShdw dist="107763" dir="2700000" algn="ctr" rotWithShape="0">
              <a:schemeClr val="accent2"/>
            </a:outerShdw>
          </a:effectLst>
        </p:spPr>
        <p:txBody>
          <a:bodyPr wrap="none" anchor="ctr"/>
          <a:lstStyle/>
          <a:p>
            <a:pPr>
              <a:defRPr/>
            </a:pPr>
            <a:endParaRPr lang="de-DE"/>
          </a:p>
        </p:txBody>
      </p:sp>
      <p:sp>
        <p:nvSpPr>
          <p:cNvPr id="30727" name="Rectangle 5"/>
          <p:cNvSpPr>
            <a:spLocks noChangeArrowheads="1"/>
          </p:cNvSpPr>
          <p:nvPr/>
        </p:nvSpPr>
        <p:spPr bwMode="auto">
          <a:xfrm>
            <a:off x="1831900" y="2044360"/>
            <a:ext cx="1524000" cy="292100"/>
          </a:xfrm>
          <a:prstGeom prst="rect">
            <a:avLst/>
          </a:prstGeom>
          <a:solidFill>
            <a:srgbClr val="B3E8F7"/>
          </a:solidFill>
          <a:ln w="12700">
            <a:solidFill>
              <a:schemeClr val="tx1"/>
            </a:solidFill>
            <a:miter lim="800000"/>
            <a:headEnd type="none" w="sm" len="sm"/>
            <a:tailEnd type="none" w="sm" len="sm"/>
          </a:ln>
        </p:spPr>
        <p:txBody>
          <a:bodyPr wrap="none" anchor="ctr"/>
          <a:lstStyle/>
          <a:p>
            <a:endParaRPr lang="de-DE"/>
          </a:p>
        </p:txBody>
      </p:sp>
      <p:sp>
        <p:nvSpPr>
          <p:cNvPr id="30728" name="Rectangle 6"/>
          <p:cNvSpPr>
            <a:spLocks noChangeArrowheads="1"/>
          </p:cNvSpPr>
          <p:nvPr/>
        </p:nvSpPr>
        <p:spPr bwMode="auto">
          <a:xfrm>
            <a:off x="2128962" y="695544"/>
            <a:ext cx="7399337" cy="485775"/>
          </a:xfrm>
          <a:prstGeom prst="rect">
            <a:avLst/>
          </a:prstGeom>
          <a:noFill/>
          <a:ln w="9525">
            <a:noFill/>
            <a:miter lim="800000"/>
            <a:headEnd/>
            <a:tailEnd/>
          </a:ln>
        </p:spPr>
        <p:txBody>
          <a:bodyPr lIns="92075" tIns="46038" rIns="92075" bIns="46038" anchor="b"/>
          <a:lstStyle/>
          <a:p>
            <a:pPr algn="l" eaLnBrk="0" hangingPunct="0"/>
            <a:endParaRPr lang="en-US" sz="2400">
              <a:solidFill>
                <a:schemeClr val="tx2"/>
              </a:solidFill>
              <a:latin typeface="Times New Roman" pitchFamily="18" charset="0"/>
            </a:endParaRPr>
          </a:p>
        </p:txBody>
      </p:sp>
      <p:sp>
        <p:nvSpPr>
          <p:cNvPr id="30729" name="Line 7"/>
          <p:cNvSpPr>
            <a:spLocks noChangeShapeType="1"/>
          </p:cNvSpPr>
          <p:nvPr/>
        </p:nvSpPr>
        <p:spPr bwMode="auto">
          <a:xfrm>
            <a:off x="1831900" y="2038010"/>
            <a:ext cx="0" cy="304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30" name="Line 8"/>
          <p:cNvSpPr>
            <a:spLocks noChangeShapeType="1"/>
          </p:cNvSpPr>
          <p:nvPr/>
        </p:nvSpPr>
        <p:spPr bwMode="auto">
          <a:xfrm>
            <a:off x="1831900" y="2879494"/>
            <a:ext cx="0" cy="304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31" name="Line 9"/>
          <p:cNvSpPr>
            <a:spLocks noChangeShapeType="1"/>
          </p:cNvSpPr>
          <p:nvPr/>
        </p:nvSpPr>
        <p:spPr bwMode="auto">
          <a:xfrm>
            <a:off x="2060500" y="2879494"/>
            <a:ext cx="0" cy="304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32" name="Line 10"/>
          <p:cNvSpPr>
            <a:spLocks noChangeShapeType="1"/>
          </p:cNvSpPr>
          <p:nvPr/>
        </p:nvSpPr>
        <p:spPr bwMode="auto">
          <a:xfrm>
            <a:off x="3355900" y="2038010"/>
            <a:ext cx="0" cy="304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33" name="Line 11"/>
          <p:cNvSpPr>
            <a:spLocks noChangeShapeType="1"/>
          </p:cNvSpPr>
          <p:nvPr/>
        </p:nvSpPr>
        <p:spPr bwMode="auto">
          <a:xfrm>
            <a:off x="4803700" y="2879494"/>
            <a:ext cx="0" cy="304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34" name="Rectangle 12"/>
          <p:cNvSpPr>
            <a:spLocks noChangeArrowheads="1"/>
          </p:cNvSpPr>
          <p:nvPr/>
        </p:nvSpPr>
        <p:spPr bwMode="auto">
          <a:xfrm>
            <a:off x="1593776" y="1769724"/>
            <a:ext cx="6979475" cy="308419"/>
          </a:xfrm>
          <a:prstGeom prst="rect">
            <a:avLst/>
          </a:prstGeom>
          <a:noFill/>
          <a:ln w="9525">
            <a:noFill/>
            <a:miter lim="800000"/>
            <a:headEnd/>
            <a:tailEnd/>
          </a:ln>
        </p:spPr>
        <p:txBody>
          <a:bodyPr wrap="none" lIns="92075" tIns="46038" rIns="92075" bIns="46038">
            <a:spAutoFit/>
          </a:bodyPr>
          <a:lstStyle/>
          <a:p>
            <a:pPr algn="l" eaLnBrk="0" hangingPunct="0">
              <a:tabLst>
                <a:tab pos="473075" algn="l"/>
                <a:tab pos="957263" algn="l"/>
                <a:tab pos="1905000" algn="l"/>
                <a:tab pos="3429000" algn="l"/>
                <a:tab pos="5148263" algn="l"/>
                <a:tab pos="6950075" algn="l"/>
              </a:tabLst>
            </a:pPr>
            <a:r>
              <a:rPr lang="de-DE" sz="1400">
                <a:latin typeface="Arial" pitchFamily="34" charset="0"/>
              </a:rPr>
              <a:t>0   1	2 	4              8	                         16                            24                                 31</a:t>
            </a:r>
          </a:p>
        </p:txBody>
      </p:sp>
      <p:sp>
        <p:nvSpPr>
          <p:cNvPr id="30735" name="Rectangle 13"/>
          <p:cNvSpPr>
            <a:spLocks noChangeArrowheads="1"/>
          </p:cNvSpPr>
          <p:nvPr/>
        </p:nvSpPr>
        <p:spPr bwMode="auto">
          <a:xfrm>
            <a:off x="1593776" y="2036424"/>
            <a:ext cx="285335"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0</a:t>
            </a:r>
          </a:p>
        </p:txBody>
      </p:sp>
      <p:sp>
        <p:nvSpPr>
          <p:cNvPr id="30736" name="Rectangle 14"/>
          <p:cNvSpPr>
            <a:spLocks noChangeArrowheads="1"/>
          </p:cNvSpPr>
          <p:nvPr/>
        </p:nvSpPr>
        <p:spPr bwMode="auto">
          <a:xfrm>
            <a:off x="1822376" y="2877907"/>
            <a:ext cx="285335"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0</a:t>
            </a:r>
          </a:p>
        </p:txBody>
      </p:sp>
      <p:sp>
        <p:nvSpPr>
          <p:cNvPr id="30737" name="Rectangle 15"/>
          <p:cNvSpPr>
            <a:spLocks noChangeArrowheads="1"/>
          </p:cNvSpPr>
          <p:nvPr/>
        </p:nvSpPr>
        <p:spPr bwMode="auto">
          <a:xfrm>
            <a:off x="1593776" y="2877907"/>
            <a:ext cx="285335"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1</a:t>
            </a:r>
          </a:p>
        </p:txBody>
      </p:sp>
      <p:sp>
        <p:nvSpPr>
          <p:cNvPr id="30738" name="Rectangle 16"/>
          <p:cNvSpPr>
            <a:spLocks noChangeArrowheads="1"/>
          </p:cNvSpPr>
          <p:nvPr/>
        </p:nvSpPr>
        <p:spPr bwMode="auto">
          <a:xfrm>
            <a:off x="2812976" y="2877907"/>
            <a:ext cx="1072409"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Network ID</a:t>
            </a:r>
          </a:p>
        </p:txBody>
      </p:sp>
      <p:sp>
        <p:nvSpPr>
          <p:cNvPr id="30739" name="Rectangle 17"/>
          <p:cNvSpPr>
            <a:spLocks noChangeArrowheads="1"/>
          </p:cNvSpPr>
          <p:nvPr/>
        </p:nvSpPr>
        <p:spPr bwMode="auto">
          <a:xfrm>
            <a:off x="2050976" y="2036424"/>
            <a:ext cx="1072409"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Network ID</a:t>
            </a:r>
          </a:p>
        </p:txBody>
      </p:sp>
      <p:sp>
        <p:nvSpPr>
          <p:cNvPr id="1363986" name="Rectangle 18"/>
          <p:cNvSpPr>
            <a:spLocks noChangeArrowheads="1"/>
          </p:cNvSpPr>
          <p:nvPr/>
        </p:nvSpPr>
        <p:spPr bwMode="auto">
          <a:xfrm>
            <a:off x="1609650" y="3893906"/>
            <a:ext cx="6769100" cy="292100"/>
          </a:xfrm>
          <a:prstGeom prst="rect">
            <a:avLst/>
          </a:prstGeom>
          <a:solidFill>
            <a:srgbClr val="81C0FF"/>
          </a:solidFill>
          <a:ln w="12700">
            <a:solidFill>
              <a:schemeClr val="tx1"/>
            </a:solidFill>
            <a:miter lim="800000"/>
            <a:headEnd/>
            <a:tailEnd/>
          </a:ln>
          <a:effectLst>
            <a:outerShdw dist="107763" dir="2700000" algn="ctr" rotWithShape="0">
              <a:schemeClr val="accent2"/>
            </a:outerShdw>
          </a:effectLst>
        </p:spPr>
        <p:txBody>
          <a:bodyPr wrap="none" anchor="ctr"/>
          <a:lstStyle/>
          <a:p>
            <a:pPr>
              <a:defRPr/>
            </a:pPr>
            <a:endParaRPr lang="de-DE"/>
          </a:p>
        </p:txBody>
      </p:sp>
      <p:sp>
        <p:nvSpPr>
          <p:cNvPr id="30741" name="Rectangle 19"/>
          <p:cNvSpPr>
            <a:spLocks noChangeArrowheads="1"/>
          </p:cNvSpPr>
          <p:nvPr/>
        </p:nvSpPr>
        <p:spPr bwMode="auto">
          <a:xfrm>
            <a:off x="2279576" y="3893906"/>
            <a:ext cx="4124325" cy="292100"/>
          </a:xfrm>
          <a:prstGeom prst="rect">
            <a:avLst/>
          </a:prstGeom>
          <a:solidFill>
            <a:srgbClr val="B3E8F7"/>
          </a:solidFill>
          <a:ln w="12700">
            <a:solidFill>
              <a:schemeClr val="tx1"/>
            </a:solidFill>
            <a:miter lim="800000"/>
            <a:headEnd type="none" w="sm" len="sm"/>
            <a:tailEnd type="none" w="sm" len="sm"/>
          </a:ln>
        </p:spPr>
        <p:txBody>
          <a:bodyPr wrap="none" anchor="ctr"/>
          <a:lstStyle/>
          <a:p>
            <a:endParaRPr lang="de-DE"/>
          </a:p>
        </p:txBody>
      </p:sp>
      <p:sp>
        <p:nvSpPr>
          <p:cNvPr id="30742" name="Line 20"/>
          <p:cNvSpPr>
            <a:spLocks noChangeShapeType="1"/>
          </p:cNvSpPr>
          <p:nvPr/>
        </p:nvSpPr>
        <p:spPr bwMode="auto">
          <a:xfrm>
            <a:off x="1831900" y="3887556"/>
            <a:ext cx="0" cy="304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43" name="Line 21"/>
          <p:cNvSpPr>
            <a:spLocks noChangeShapeType="1"/>
          </p:cNvSpPr>
          <p:nvPr/>
        </p:nvSpPr>
        <p:spPr bwMode="auto">
          <a:xfrm>
            <a:off x="2060500" y="3887556"/>
            <a:ext cx="0" cy="304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44" name="Line 22"/>
          <p:cNvSpPr>
            <a:spLocks noChangeShapeType="1"/>
          </p:cNvSpPr>
          <p:nvPr/>
        </p:nvSpPr>
        <p:spPr bwMode="auto">
          <a:xfrm>
            <a:off x="6403900" y="3887556"/>
            <a:ext cx="0" cy="304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45" name="Rectangle 23"/>
          <p:cNvSpPr>
            <a:spLocks noChangeArrowheads="1"/>
          </p:cNvSpPr>
          <p:nvPr/>
        </p:nvSpPr>
        <p:spPr bwMode="auto">
          <a:xfrm>
            <a:off x="2050976" y="3885970"/>
            <a:ext cx="285335"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0</a:t>
            </a:r>
          </a:p>
        </p:txBody>
      </p:sp>
      <p:sp>
        <p:nvSpPr>
          <p:cNvPr id="30746" name="Rectangle 24"/>
          <p:cNvSpPr>
            <a:spLocks noChangeArrowheads="1"/>
          </p:cNvSpPr>
          <p:nvPr/>
        </p:nvSpPr>
        <p:spPr bwMode="auto">
          <a:xfrm>
            <a:off x="1822376" y="3885970"/>
            <a:ext cx="285335"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1</a:t>
            </a:r>
          </a:p>
        </p:txBody>
      </p:sp>
      <p:sp>
        <p:nvSpPr>
          <p:cNvPr id="30747" name="Rectangle 25"/>
          <p:cNvSpPr>
            <a:spLocks noChangeArrowheads="1"/>
          </p:cNvSpPr>
          <p:nvPr/>
        </p:nvSpPr>
        <p:spPr bwMode="auto">
          <a:xfrm>
            <a:off x="1593776" y="3885970"/>
            <a:ext cx="285335"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1</a:t>
            </a:r>
          </a:p>
        </p:txBody>
      </p:sp>
      <p:sp>
        <p:nvSpPr>
          <p:cNvPr id="30748" name="Rectangle 26"/>
          <p:cNvSpPr>
            <a:spLocks noChangeArrowheads="1"/>
          </p:cNvSpPr>
          <p:nvPr/>
        </p:nvSpPr>
        <p:spPr bwMode="auto">
          <a:xfrm>
            <a:off x="3803576" y="3885970"/>
            <a:ext cx="1072409"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Network ID</a:t>
            </a:r>
          </a:p>
        </p:txBody>
      </p:sp>
      <p:sp>
        <p:nvSpPr>
          <p:cNvPr id="30749" name="Rectangle 27"/>
          <p:cNvSpPr>
            <a:spLocks noChangeArrowheads="1"/>
          </p:cNvSpPr>
          <p:nvPr/>
        </p:nvSpPr>
        <p:spPr bwMode="auto">
          <a:xfrm>
            <a:off x="6851576" y="3885970"/>
            <a:ext cx="734175"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HostID</a:t>
            </a:r>
          </a:p>
        </p:txBody>
      </p:sp>
      <p:sp>
        <p:nvSpPr>
          <p:cNvPr id="30750" name="Rectangle 28"/>
          <p:cNvSpPr>
            <a:spLocks noChangeArrowheads="1"/>
          </p:cNvSpPr>
          <p:nvPr/>
        </p:nvSpPr>
        <p:spPr bwMode="auto">
          <a:xfrm>
            <a:off x="6013376" y="2877907"/>
            <a:ext cx="783869"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Host ID</a:t>
            </a:r>
          </a:p>
        </p:txBody>
      </p:sp>
      <p:sp>
        <p:nvSpPr>
          <p:cNvPr id="30751" name="Rectangle 29"/>
          <p:cNvSpPr>
            <a:spLocks noChangeArrowheads="1"/>
          </p:cNvSpPr>
          <p:nvPr/>
        </p:nvSpPr>
        <p:spPr bwMode="auto">
          <a:xfrm>
            <a:off x="5098976" y="2036424"/>
            <a:ext cx="783869" cy="308419"/>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Host ID</a:t>
            </a:r>
          </a:p>
        </p:txBody>
      </p:sp>
      <p:grpSp>
        <p:nvGrpSpPr>
          <p:cNvPr id="30752" name="Group 30"/>
          <p:cNvGrpSpPr>
            <a:grpSpLocks/>
          </p:cNvGrpSpPr>
          <p:nvPr/>
        </p:nvGrpSpPr>
        <p:grpSpPr bwMode="auto">
          <a:xfrm>
            <a:off x="1593776" y="5830665"/>
            <a:ext cx="6784975" cy="307976"/>
            <a:chOff x="1220" y="3504"/>
            <a:chExt cx="4274" cy="194"/>
          </a:xfrm>
        </p:grpSpPr>
        <p:sp>
          <p:nvSpPr>
            <p:cNvPr id="1363999" name="Rectangle 31"/>
            <p:cNvSpPr>
              <a:spLocks noChangeArrowheads="1"/>
            </p:cNvSpPr>
            <p:nvPr/>
          </p:nvSpPr>
          <p:spPr bwMode="auto">
            <a:xfrm>
              <a:off x="1230" y="3509"/>
              <a:ext cx="4264" cy="184"/>
            </a:xfrm>
            <a:prstGeom prst="rect">
              <a:avLst/>
            </a:prstGeom>
            <a:solidFill>
              <a:srgbClr val="81C0FF"/>
            </a:solidFill>
            <a:ln w="12700">
              <a:solidFill>
                <a:schemeClr val="tx1"/>
              </a:solidFill>
              <a:miter lim="800000"/>
              <a:headEnd/>
              <a:tailEnd/>
            </a:ln>
            <a:effectLst>
              <a:outerShdw dist="107763" dir="2700000" algn="ctr" rotWithShape="0">
                <a:schemeClr val="accent2"/>
              </a:outerShdw>
            </a:effectLst>
          </p:spPr>
          <p:txBody>
            <a:bodyPr wrap="none" anchor="ctr"/>
            <a:lstStyle/>
            <a:p>
              <a:pPr>
                <a:defRPr/>
              </a:pPr>
              <a:endParaRPr lang="de-DE"/>
            </a:p>
          </p:txBody>
        </p:sp>
        <p:sp>
          <p:nvSpPr>
            <p:cNvPr id="30772" name="Line 32"/>
            <p:cNvSpPr>
              <a:spLocks noChangeShapeType="1"/>
            </p:cNvSpPr>
            <p:nvPr/>
          </p:nvSpPr>
          <p:spPr bwMode="auto">
            <a:xfrm>
              <a:off x="1370" y="3505"/>
              <a:ext cx="0"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73" name="Line 33"/>
            <p:cNvSpPr>
              <a:spLocks noChangeShapeType="1"/>
            </p:cNvSpPr>
            <p:nvPr/>
          </p:nvSpPr>
          <p:spPr bwMode="auto">
            <a:xfrm>
              <a:off x="1514" y="3505"/>
              <a:ext cx="0"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74" name="Line 34"/>
            <p:cNvSpPr>
              <a:spLocks noChangeShapeType="1"/>
            </p:cNvSpPr>
            <p:nvPr/>
          </p:nvSpPr>
          <p:spPr bwMode="auto">
            <a:xfrm>
              <a:off x="1658" y="3505"/>
              <a:ext cx="0"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75" name="Line 35"/>
            <p:cNvSpPr>
              <a:spLocks noChangeShapeType="1"/>
            </p:cNvSpPr>
            <p:nvPr/>
          </p:nvSpPr>
          <p:spPr bwMode="auto">
            <a:xfrm>
              <a:off x="1802" y="3505"/>
              <a:ext cx="0"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76" name="Line 36"/>
            <p:cNvSpPr>
              <a:spLocks noChangeShapeType="1"/>
            </p:cNvSpPr>
            <p:nvPr/>
          </p:nvSpPr>
          <p:spPr bwMode="auto">
            <a:xfrm>
              <a:off x="1946" y="3505"/>
              <a:ext cx="0"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77" name="Rectangle 37"/>
            <p:cNvSpPr>
              <a:spLocks noChangeArrowheads="1"/>
            </p:cNvSpPr>
            <p:nvPr/>
          </p:nvSpPr>
          <p:spPr bwMode="auto">
            <a:xfrm>
              <a:off x="1796" y="3504"/>
              <a:ext cx="180"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0</a:t>
              </a:r>
            </a:p>
          </p:txBody>
        </p:sp>
        <p:sp>
          <p:nvSpPr>
            <p:cNvPr id="30778" name="Rectangle 38"/>
            <p:cNvSpPr>
              <a:spLocks noChangeArrowheads="1"/>
            </p:cNvSpPr>
            <p:nvPr/>
          </p:nvSpPr>
          <p:spPr bwMode="auto">
            <a:xfrm>
              <a:off x="1364" y="3504"/>
              <a:ext cx="180"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1</a:t>
              </a:r>
            </a:p>
          </p:txBody>
        </p:sp>
        <p:sp>
          <p:nvSpPr>
            <p:cNvPr id="30779" name="Rectangle 39"/>
            <p:cNvSpPr>
              <a:spLocks noChangeArrowheads="1"/>
            </p:cNvSpPr>
            <p:nvPr/>
          </p:nvSpPr>
          <p:spPr bwMode="auto">
            <a:xfrm>
              <a:off x="1220" y="3504"/>
              <a:ext cx="180"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1</a:t>
              </a:r>
            </a:p>
          </p:txBody>
        </p:sp>
        <p:sp>
          <p:nvSpPr>
            <p:cNvPr id="30780" name="Rectangle 40"/>
            <p:cNvSpPr>
              <a:spLocks noChangeArrowheads="1"/>
            </p:cNvSpPr>
            <p:nvPr/>
          </p:nvSpPr>
          <p:spPr bwMode="auto">
            <a:xfrm>
              <a:off x="1652" y="3504"/>
              <a:ext cx="180"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1</a:t>
              </a:r>
            </a:p>
          </p:txBody>
        </p:sp>
        <p:sp>
          <p:nvSpPr>
            <p:cNvPr id="30781" name="Rectangle 41"/>
            <p:cNvSpPr>
              <a:spLocks noChangeArrowheads="1"/>
            </p:cNvSpPr>
            <p:nvPr/>
          </p:nvSpPr>
          <p:spPr bwMode="auto">
            <a:xfrm>
              <a:off x="1508" y="3504"/>
              <a:ext cx="180"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1</a:t>
              </a:r>
            </a:p>
          </p:txBody>
        </p:sp>
        <p:sp>
          <p:nvSpPr>
            <p:cNvPr id="30782" name="Rectangle 42"/>
            <p:cNvSpPr>
              <a:spLocks noChangeArrowheads="1"/>
            </p:cNvSpPr>
            <p:nvPr/>
          </p:nvSpPr>
          <p:spPr bwMode="auto">
            <a:xfrm>
              <a:off x="2564" y="3504"/>
              <a:ext cx="600"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Reserved</a:t>
              </a:r>
            </a:p>
          </p:txBody>
        </p:sp>
      </p:grpSp>
      <p:grpSp>
        <p:nvGrpSpPr>
          <p:cNvPr id="30754" name="Group 45"/>
          <p:cNvGrpSpPr>
            <a:grpSpLocks/>
          </p:cNvGrpSpPr>
          <p:nvPr/>
        </p:nvGrpSpPr>
        <p:grpSpPr bwMode="auto">
          <a:xfrm>
            <a:off x="1593776" y="4835302"/>
            <a:ext cx="6784975" cy="312738"/>
            <a:chOff x="1220" y="3080"/>
            <a:chExt cx="4274" cy="197"/>
          </a:xfrm>
        </p:grpSpPr>
        <p:sp>
          <p:nvSpPr>
            <p:cNvPr id="1364014" name="Rectangle 46"/>
            <p:cNvSpPr>
              <a:spLocks noChangeArrowheads="1"/>
            </p:cNvSpPr>
            <p:nvPr/>
          </p:nvSpPr>
          <p:spPr bwMode="auto">
            <a:xfrm>
              <a:off x="1230" y="3080"/>
              <a:ext cx="4264" cy="184"/>
            </a:xfrm>
            <a:prstGeom prst="rect">
              <a:avLst/>
            </a:prstGeom>
            <a:solidFill>
              <a:srgbClr val="81C0FF"/>
            </a:solidFill>
            <a:ln w="12700">
              <a:solidFill>
                <a:schemeClr val="tx1"/>
              </a:solidFill>
              <a:miter lim="800000"/>
              <a:headEnd/>
              <a:tailEnd/>
            </a:ln>
            <a:effectLst>
              <a:outerShdw dist="107763" dir="2700000" algn="ctr" rotWithShape="0">
                <a:schemeClr val="accent2"/>
              </a:outerShdw>
            </a:effectLst>
          </p:spPr>
          <p:txBody>
            <a:bodyPr wrap="none" anchor="ctr"/>
            <a:lstStyle/>
            <a:p>
              <a:pPr>
                <a:defRPr/>
              </a:pPr>
              <a:endParaRPr lang="de-DE"/>
            </a:p>
          </p:txBody>
        </p:sp>
        <p:grpSp>
          <p:nvGrpSpPr>
            <p:cNvPr id="30761" name="Group 47"/>
            <p:cNvGrpSpPr>
              <a:grpSpLocks/>
            </p:cNvGrpSpPr>
            <p:nvPr/>
          </p:nvGrpSpPr>
          <p:grpSpPr bwMode="auto">
            <a:xfrm>
              <a:off x="1220" y="3083"/>
              <a:ext cx="2771" cy="194"/>
              <a:chOff x="1220" y="3076"/>
              <a:chExt cx="2771" cy="194"/>
            </a:xfrm>
          </p:grpSpPr>
          <p:sp>
            <p:nvSpPr>
              <p:cNvPr id="30762" name="Line 48"/>
              <p:cNvSpPr>
                <a:spLocks noChangeShapeType="1"/>
              </p:cNvSpPr>
              <p:nvPr/>
            </p:nvSpPr>
            <p:spPr bwMode="auto">
              <a:xfrm>
                <a:off x="1370" y="3077"/>
                <a:ext cx="0"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63" name="Line 49"/>
              <p:cNvSpPr>
                <a:spLocks noChangeShapeType="1"/>
              </p:cNvSpPr>
              <p:nvPr/>
            </p:nvSpPr>
            <p:spPr bwMode="auto">
              <a:xfrm>
                <a:off x="1514" y="3077"/>
                <a:ext cx="0"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64" name="Line 50"/>
              <p:cNvSpPr>
                <a:spLocks noChangeShapeType="1"/>
              </p:cNvSpPr>
              <p:nvPr/>
            </p:nvSpPr>
            <p:spPr bwMode="auto">
              <a:xfrm>
                <a:off x="1658" y="3077"/>
                <a:ext cx="0"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65" name="Line 51"/>
              <p:cNvSpPr>
                <a:spLocks noChangeShapeType="1"/>
              </p:cNvSpPr>
              <p:nvPr/>
            </p:nvSpPr>
            <p:spPr bwMode="auto">
              <a:xfrm>
                <a:off x="1802" y="3077"/>
                <a:ext cx="0"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766" name="Rectangle 52"/>
              <p:cNvSpPr>
                <a:spLocks noChangeArrowheads="1"/>
              </p:cNvSpPr>
              <p:nvPr/>
            </p:nvSpPr>
            <p:spPr bwMode="auto">
              <a:xfrm>
                <a:off x="1652" y="3076"/>
                <a:ext cx="180"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0</a:t>
                </a:r>
              </a:p>
            </p:txBody>
          </p:sp>
          <p:sp>
            <p:nvSpPr>
              <p:cNvPr id="30767" name="Rectangle 53"/>
              <p:cNvSpPr>
                <a:spLocks noChangeArrowheads="1"/>
              </p:cNvSpPr>
              <p:nvPr/>
            </p:nvSpPr>
            <p:spPr bwMode="auto">
              <a:xfrm>
                <a:off x="1508" y="3076"/>
                <a:ext cx="180"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1</a:t>
                </a:r>
              </a:p>
            </p:txBody>
          </p:sp>
          <p:sp>
            <p:nvSpPr>
              <p:cNvPr id="30768" name="Rectangle 54"/>
              <p:cNvSpPr>
                <a:spLocks noChangeArrowheads="1"/>
              </p:cNvSpPr>
              <p:nvPr/>
            </p:nvSpPr>
            <p:spPr bwMode="auto">
              <a:xfrm>
                <a:off x="1220" y="3076"/>
                <a:ext cx="180"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1</a:t>
                </a:r>
              </a:p>
            </p:txBody>
          </p:sp>
          <p:sp>
            <p:nvSpPr>
              <p:cNvPr id="30769" name="Rectangle 55"/>
              <p:cNvSpPr>
                <a:spLocks noChangeArrowheads="1"/>
              </p:cNvSpPr>
              <p:nvPr/>
            </p:nvSpPr>
            <p:spPr bwMode="auto">
              <a:xfrm>
                <a:off x="1364" y="3076"/>
                <a:ext cx="180"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1</a:t>
                </a:r>
              </a:p>
            </p:txBody>
          </p:sp>
          <p:sp>
            <p:nvSpPr>
              <p:cNvPr id="30770" name="Rectangle 56"/>
              <p:cNvSpPr>
                <a:spLocks noChangeArrowheads="1"/>
              </p:cNvSpPr>
              <p:nvPr/>
            </p:nvSpPr>
            <p:spPr bwMode="auto">
              <a:xfrm>
                <a:off x="2996" y="3076"/>
                <a:ext cx="995" cy="194"/>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pitchFamily="34" charset="0"/>
                  </a:rPr>
                  <a:t>Multicast address</a:t>
                </a:r>
              </a:p>
            </p:txBody>
          </p:sp>
        </p:grpSp>
      </p:grpSp>
      <p:sp>
        <p:nvSpPr>
          <p:cNvPr id="30755" name="Text Box 58"/>
          <p:cNvSpPr txBox="1">
            <a:spLocks noChangeArrowheads="1"/>
          </p:cNvSpPr>
          <p:nvPr/>
        </p:nvSpPr>
        <p:spPr bwMode="auto">
          <a:xfrm>
            <a:off x="8471651" y="2080712"/>
            <a:ext cx="3608168" cy="338554"/>
          </a:xfrm>
          <a:prstGeom prst="rect">
            <a:avLst/>
          </a:prstGeom>
          <a:noFill/>
          <a:ln w="25400" algn="ctr">
            <a:noFill/>
            <a:miter lim="800000"/>
            <a:headEnd/>
            <a:tailEnd/>
          </a:ln>
        </p:spPr>
        <p:txBody>
          <a:bodyPr wrap="square">
            <a:spAutoFit/>
          </a:bodyPr>
          <a:lstStyle/>
          <a:p>
            <a:pPr algn="l"/>
            <a:r>
              <a:rPr lang="en-US" sz="1600" dirty="0"/>
              <a:t>1.0.0.0 </a:t>
            </a:r>
            <a:r>
              <a:rPr lang="en-US" sz="1600" dirty="0" smtClean="0"/>
              <a:t>– 127.255.255.255</a:t>
            </a:r>
            <a:endParaRPr lang="en-US" sz="1600" dirty="0"/>
          </a:p>
        </p:txBody>
      </p:sp>
      <p:sp>
        <p:nvSpPr>
          <p:cNvPr id="30756" name="Text Box 59"/>
          <p:cNvSpPr txBox="1">
            <a:spLocks noChangeArrowheads="1"/>
          </p:cNvSpPr>
          <p:nvPr/>
        </p:nvSpPr>
        <p:spPr bwMode="auto">
          <a:xfrm>
            <a:off x="8471651" y="2946008"/>
            <a:ext cx="3608168" cy="338554"/>
          </a:xfrm>
          <a:prstGeom prst="rect">
            <a:avLst/>
          </a:prstGeom>
          <a:noFill/>
          <a:ln w="25400" algn="ctr">
            <a:noFill/>
            <a:miter lim="800000"/>
            <a:headEnd/>
            <a:tailEnd/>
          </a:ln>
        </p:spPr>
        <p:txBody>
          <a:bodyPr wrap="square">
            <a:spAutoFit/>
          </a:bodyPr>
          <a:lstStyle/>
          <a:p>
            <a:pPr algn="l"/>
            <a:r>
              <a:rPr lang="en-US" sz="1600" dirty="0"/>
              <a:t>128.0.0.0 </a:t>
            </a:r>
            <a:r>
              <a:rPr lang="en-US" sz="1600" dirty="0" smtClean="0"/>
              <a:t>– 191.255.255.255</a:t>
            </a:r>
            <a:endParaRPr lang="en-US" sz="1600" dirty="0"/>
          </a:p>
        </p:txBody>
      </p:sp>
      <p:sp>
        <p:nvSpPr>
          <p:cNvPr id="30757" name="Text Box 60"/>
          <p:cNvSpPr txBox="1">
            <a:spLocks noChangeArrowheads="1"/>
          </p:cNvSpPr>
          <p:nvPr/>
        </p:nvSpPr>
        <p:spPr bwMode="auto">
          <a:xfrm>
            <a:off x="8471651" y="3954071"/>
            <a:ext cx="3608168" cy="338554"/>
          </a:xfrm>
          <a:prstGeom prst="rect">
            <a:avLst/>
          </a:prstGeom>
          <a:noFill/>
          <a:ln w="25400" algn="ctr">
            <a:noFill/>
            <a:miter lim="800000"/>
            <a:headEnd/>
            <a:tailEnd/>
          </a:ln>
        </p:spPr>
        <p:txBody>
          <a:bodyPr wrap="square">
            <a:spAutoFit/>
          </a:bodyPr>
          <a:lstStyle/>
          <a:p>
            <a:pPr algn="l"/>
            <a:r>
              <a:rPr lang="en-US" sz="1600" dirty="0"/>
              <a:t>192.0.0.0 </a:t>
            </a:r>
            <a:r>
              <a:rPr lang="en-US" sz="1600" dirty="0" smtClean="0"/>
              <a:t>– 223.255.255.255</a:t>
            </a:r>
            <a:endParaRPr lang="en-US" sz="1600" dirty="0"/>
          </a:p>
        </p:txBody>
      </p:sp>
      <p:sp>
        <p:nvSpPr>
          <p:cNvPr id="30758" name="Text Box 61"/>
          <p:cNvSpPr txBox="1">
            <a:spLocks noChangeArrowheads="1"/>
          </p:cNvSpPr>
          <p:nvPr/>
        </p:nvSpPr>
        <p:spPr bwMode="auto">
          <a:xfrm>
            <a:off x="8471651" y="4890696"/>
            <a:ext cx="3608168" cy="338554"/>
          </a:xfrm>
          <a:prstGeom prst="rect">
            <a:avLst/>
          </a:prstGeom>
          <a:noFill/>
          <a:ln w="25400" algn="ctr">
            <a:noFill/>
            <a:miter lim="800000"/>
            <a:headEnd/>
            <a:tailEnd/>
          </a:ln>
        </p:spPr>
        <p:txBody>
          <a:bodyPr wrap="square">
            <a:spAutoFit/>
          </a:bodyPr>
          <a:lstStyle/>
          <a:p>
            <a:pPr algn="l"/>
            <a:r>
              <a:rPr lang="en-US" sz="1600" dirty="0"/>
              <a:t>224.0.0.0 </a:t>
            </a:r>
            <a:r>
              <a:rPr lang="en-US" sz="1600" dirty="0" smtClean="0"/>
              <a:t>– 239.255.255.255</a:t>
            </a:r>
            <a:endParaRPr lang="en-US" sz="1600" dirty="0"/>
          </a:p>
        </p:txBody>
      </p:sp>
      <p:sp>
        <p:nvSpPr>
          <p:cNvPr id="30759" name="Text Box 62"/>
          <p:cNvSpPr txBox="1">
            <a:spLocks noChangeArrowheads="1"/>
          </p:cNvSpPr>
          <p:nvPr/>
        </p:nvSpPr>
        <p:spPr bwMode="auto">
          <a:xfrm>
            <a:off x="8471651" y="5898758"/>
            <a:ext cx="3608168" cy="338554"/>
          </a:xfrm>
          <a:prstGeom prst="rect">
            <a:avLst/>
          </a:prstGeom>
          <a:noFill/>
          <a:ln w="25400" algn="ctr">
            <a:noFill/>
            <a:miter lim="800000"/>
            <a:headEnd/>
            <a:tailEnd/>
          </a:ln>
        </p:spPr>
        <p:txBody>
          <a:bodyPr wrap="square">
            <a:spAutoFit/>
          </a:bodyPr>
          <a:lstStyle/>
          <a:p>
            <a:pPr algn="l"/>
            <a:r>
              <a:rPr lang="en-US" sz="1600" dirty="0"/>
              <a:t>240.0.0.0 </a:t>
            </a:r>
            <a:r>
              <a:rPr lang="en-US" sz="1600" dirty="0" smtClean="0"/>
              <a:t>– 255.255.255.255</a:t>
            </a:r>
            <a:endParaRPr lang="en-US" sz="1600" dirty="0"/>
          </a:p>
        </p:txBody>
      </p:sp>
      <p:sp>
        <p:nvSpPr>
          <p:cNvPr id="63"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mtClean="0"/>
              <a:t>Special IP Addresses</a:t>
            </a:r>
          </a:p>
        </p:txBody>
      </p:sp>
      <p:sp>
        <p:nvSpPr>
          <p:cNvPr id="31748" name="Rectangle 3"/>
          <p:cNvSpPr>
            <a:spLocks noGrp="1" noChangeArrowheads="1"/>
          </p:cNvSpPr>
          <p:nvPr>
            <p:ph idx="1"/>
          </p:nvPr>
        </p:nvSpPr>
        <p:spPr/>
        <p:txBody>
          <a:bodyPr/>
          <a:lstStyle/>
          <a:p>
            <a:pPr eaLnBrk="1" hangingPunct="1"/>
            <a:r>
              <a:rPr lang="en-US" dirty="0" smtClean="0"/>
              <a:t>Some IP addresses are reserved for special uses: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Not all of the network/host combinations are available</a:t>
            </a:r>
          </a:p>
          <a:p>
            <a:pPr eaLnBrk="1" hangingPunct="1">
              <a:buFont typeface="Wingdings" pitchFamily="2" charset="2"/>
              <a:buChar char="Ø"/>
            </a:pPr>
            <a:r>
              <a:rPr lang="en-US" dirty="0" smtClean="0"/>
              <a:t>So-called “private” IP addresses</a:t>
            </a:r>
          </a:p>
          <a:p>
            <a:pPr lvl="1" eaLnBrk="1" hangingPunct="1"/>
            <a:r>
              <a:rPr lang="en-US" dirty="0" smtClean="0"/>
              <a:t>Used for internal networks (addresses not routable)</a:t>
            </a:r>
          </a:p>
          <a:p>
            <a:pPr lvl="1" eaLnBrk="1" hangingPunct="1"/>
            <a:r>
              <a:rPr lang="en-US" dirty="0" smtClean="0"/>
              <a:t>Example: 10.0.0.1, 192.168.0.1</a:t>
            </a:r>
          </a:p>
        </p:txBody>
      </p:sp>
      <p:pic>
        <p:nvPicPr>
          <p:cNvPr id="31749" name="Picture 4" descr="5-56"/>
          <p:cNvPicPr>
            <a:picLocks noChangeAspect="1" noChangeArrowheads="1"/>
          </p:cNvPicPr>
          <p:nvPr/>
        </p:nvPicPr>
        <p:blipFill>
          <a:blip r:embed="rId3" cstate="print"/>
          <a:srcRect/>
          <a:stretch>
            <a:fillRect/>
          </a:stretch>
        </p:blipFill>
        <p:spPr bwMode="auto">
          <a:xfrm>
            <a:off x="1933576" y="1557338"/>
            <a:ext cx="8410575" cy="2673350"/>
          </a:xfrm>
          <a:prstGeom prst="rect">
            <a:avLst/>
          </a:prstGeom>
          <a:noFill/>
          <a:ln w="9525">
            <a:noFill/>
            <a:miter lim="800000"/>
            <a:headEnd/>
            <a:tailEnd/>
          </a:ln>
        </p:spPr>
      </p:pic>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What service does IP offer?</a:t>
            </a:r>
          </a:p>
          <a:p>
            <a:pPr lvl="1"/>
            <a:r>
              <a:rPr lang="en-US" dirty="0" smtClean="0"/>
              <a:t>Which protocols are needed in addition for what purpose?</a:t>
            </a:r>
          </a:p>
          <a:p>
            <a:pPr lvl="1"/>
            <a:r>
              <a:rPr lang="en-US" dirty="0" smtClean="0"/>
              <a:t>Why does it take that long before everyone uses IPv6? What is needed?</a:t>
            </a:r>
          </a:p>
          <a:p>
            <a:pPr lvl="1"/>
            <a:r>
              <a:rPr lang="en-US" dirty="0" smtClean="0"/>
              <a:t>How to stop circulating packets?</a:t>
            </a:r>
          </a:p>
          <a:p>
            <a:pPr lvl="1"/>
            <a:r>
              <a:rPr lang="en-US" dirty="0" smtClean="0"/>
              <a:t>What is the problem of the classical class-based addressing? (That’s why we have CIDR…)</a:t>
            </a:r>
          </a:p>
          <a:p>
            <a:pPr lvl="1"/>
            <a:r>
              <a:rPr lang="en-US" dirty="0" smtClean="0"/>
              <a:t>What is the purpose of private addresses?</a:t>
            </a:r>
          </a:p>
          <a:p>
            <a:pPr lvl="1"/>
            <a:endParaRPr lang="en-US" dirty="0"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43118858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smtClean="0"/>
              <a:t>Bridging Addressing Gap: ARP</a:t>
            </a:r>
          </a:p>
        </p:txBody>
      </p:sp>
      <p:sp>
        <p:nvSpPr>
          <p:cNvPr id="32772" name="Rectangle 3"/>
          <p:cNvSpPr>
            <a:spLocks noGrp="1" noChangeArrowheads="1"/>
          </p:cNvSpPr>
          <p:nvPr>
            <p:ph idx="1"/>
          </p:nvPr>
        </p:nvSpPr>
        <p:spPr/>
        <p:txBody>
          <a:bodyPr/>
          <a:lstStyle/>
          <a:p>
            <a:pPr eaLnBrk="1" hangingPunct="1"/>
            <a:endParaRPr lang="en-US" dirty="0" smtClean="0"/>
          </a:p>
          <a:p>
            <a:pPr eaLnBrk="1" hangingPunct="1">
              <a:buFont typeface="Wingdings" pitchFamily="2" charset="2"/>
              <a:buChar char="Ø"/>
            </a:pPr>
            <a:r>
              <a:rPr lang="en-US" dirty="0" smtClean="0"/>
              <a:t>What happens once a packet arrives at its destination network / LAN? </a:t>
            </a:r>
          </a:p>
          <a:p>
            <a:pPr lvl="1" eaLnBrk="1" hangingPunct="1"/>
            <a:r>
              <a:rPr lang="en-US" dirty="0" smtClean="0"/>
              <a:t>IP address (which is all that is known about destination) needs to be translated into a MAC address that corresponds to the IP address</a:t>
            </a:r>
          </a:p>
          <a:p>
            <a:pPr eaLnBrk="1" hangingPunct="1"/>
            <a:endParaRPr lang="en-US" dirty="0" smtClean="0"/>
          </a:p>
          <a:p>
            <a:pPr eaLnBrk="1" hangingPunct="1"/>
            <a:r>
              <a:rPr lang="en-US" dirty="0" smtClean="0"/>
              <a:t>Simple solution: Broadcast </a:t>
            </a:r>
          </a:p>
          <a:p>
            <a:pPr lvl="1" eaLnBrk="1" hangingPunct="1"/>
            <a:r>
              <a:rPr lang="en-US" dirty="0" smtClean="0"/>
              <a:t>Broadcast on LAN, asking which node has requested IP address</a:t>
            </a:r>
          </a:p>
          <a:p>
            <a:pPr lvl="1" eaLnBrk="1" hangingPunct="1"/>
            <a:r>
              <a:rPr lang="en-US" dirty="0" smtClean="0"/>
              <a:t>Node answers with its MAC address</a:t>
            </a:r>
          </a:p>
          <a:p>
            <a:pPr lvl="1" eaLnBrk="1" hangingPunct="1"/>
            <a:r>
              <a:rPr lang="en-US" dirty="0" smtClean="0"/>
              <a:t>Router can then forward packet to that MAC address</a:t>
            </a:r>
          </a:p>
          <a:p>
            <a:pPr lvl="1" eaLnBrk="1" hangingPunct="1"/>
            <a:endParaRPr lang="en-US" dirty="0" smtClean="0"/>
          </a:p>
          <a:p>
            <a:pPr eaLnBrk="1" hangingPunct="1">
              <a:buFont typeface="Wingdings" pitchFamily="2" charset="2"/>
              <a:buChar char="Ø"/>
            </a:pPr>
            <a:r>
              <a:rPr lang="en-US" i="1" dirty="0" smtClean="0"/>
              <a:t>Address Resolution Protocol </a:t>
            </a:r>
            <a:r>
              <a:rPr lang="en-US" dirty="0" smtClean="0"/>
              <a:t>(ARP)</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smtClean="0"/>
              <a:t>Example: ARP</a:t>
            </a:r>
          </a:p>
        </p:txBody>
      </p:sp>
      <p:sp>
        <p:nvSpPr>
          <p:cNvPr id="33796" name="Line 3"/>
          <p:cNvSpPr>
            <a:spLocks noChangeShapeType="1"/>
          </p:cNvSpPr>
          <p:nvPr/>
        </p:nvSpPr>
        <p:spPr bwMode="auto">
          <a:xfrm>
            <a:off x="2364235" y="4020071"/>
            <a:ext cx="6894513" cy="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33797" name="Rectangle 4"/>
          <p:cNvSpPr>
            <a:spLocks noChangeArrowheads="1"/>
          </p:cNvSpPr>
          <p:nvPr/>
        </p:nvSpPr>
        <p:spPr bwMode="auto">
          <a:xfrm>
            <a:off x="2294384" y="3943871"/>
            <a:ext cx="6985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de-DE"/>
          </a:p>
        </p:txBody>
      </p:sp>
      <p:sp>
        <p:nvSpPr>
          <p:cNvPr id="33798" name="Rectangle 5"/>
          <p:cNvSpPr>
            <a:spLocks noChangeArrowheads="1"/>
          </p:cNvSpPr>
          <p:nvPr/>
        </p:nvSpPr>
        <p:spPr bwMode="auto">
          <a:xfrm>
            <a:off x="9258747" y="3943871"/>
            <a:ext cx="6985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de-DE"/>
          </a:p>
        </p:txBody>
      </p:sp>
      <p:sp>
        <p:nvSpPr>
          <p:cNvPr id="33799" name="Line 6"/>
          <p:cNvSpPr>
            <a:spLocks noChangeShapeType="1"/>
          </p:cNvSpPr>
          <p:nvPr/>
        </p:nvSpPr>
        <p:spPr bwMode="auto">
          <a:xfrm flipV="1">
            <a:off x="2927797" y="4008958"/>
            <a:ext cx="0" cy="4572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3800" name="Line 7"/>
          <p:cNvSpPr>
            <a:spLocks noChangeShapeType="1"/>
          </p:cNvSpPr>
          <p:nvPr/>
        </p:nvSpPr>
        <p:spPr bwMode="auto">
          <a:xfrm flipV="1">
            <a:off x="7218809" y="4008958"/>
            <a:ext cx="0" cy="4572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86504" name="Rectangle 8"/>
          <p:cNvSpPr>
            <a:spLocks noChangeArrowheads="1"/>
          </p:cNvSpPr>
          <p:nvPr/>
        </p:nvSpPr>
        <p:spPr bwMode="auto">
          <a:xfrm>
            <a:off x="5951985" y="1992833"/>
            <a:ext cx="885825" cy="457200"/>
          </a:xfrm>
          <a:prstGeom prst="rect">
            <a:avLst/>
          </a:prstGeom>
          <a:solidFill>
            <a:srgbClr val="CCFFCC"/>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0" hangingPunct="0">
              <a:defRPr/>
            </a:pPr>
            <a:r>
              <a:rPr lang="de-DE" sz="2000">
                <a:latin typeface="Arial" charset="0"/>
              </a:rPr>
              <a:t>IP</a:t>
            </a:r>
          </a:p>
        </p:txBody>
      </p:sp>
      <p:sp>
        <p:nvSpPr>
          <p:cNvPr id="33802" name="Text Box 9"/>
          <p:cNvSpPr txBox="1">
            <a:spLocks noChangeArrowheads="1"/>
          </p:cNvSpPr>
          <p:nvPr/>
        </p:nvSpPr>
        <p:spPr bwMode="auto">
          <a:xfrm>
            <a:off x="6893373" y="1903934"/>
            <a:ext cx="2376487" cy="581025"/>
          </a:xfrm>
          <a:prstGeom prst="rect">
            <a:avLst/>
          </a:prstGeom>
          <a:noFill/>
          <a:ln w="12700">
            <a:noFill/>
            <a:miter lim="800000"/>
            <a:headEnd type="none" w="sm" len="sm"/>
            <a:tailEnd type="none" w="sm" len="sm"/>
          </a:ln>
        </p:spPr>
        <p:txBody>
          <a:bodyPr wrap="none">
            <a:spAutoFit/>
          </a:bodyPr>
          <a:lstStyle/>
          <a:p>
            <a:pPr algn="l" eaLnBrk="0" hangingPunct="0"/>
            <a:r>
              <a:rPr lang="de-DE" sz="1600" i="1">
                <a:latin typeface="Arial" pitchFamily="34" charset="0"/>
              </a:rPr>
              <a:t>Wanted: Hardware </a:t>
            </a:r>
          </a:p>
          <a:p>
            <a:pPr algn="l" eaLnBrk="0" hangingPunct="0"/>
            <a:r>
              <a:rPr lang="de-DE" sz="1600" i="1">
                <a:latin typeface="Arial" pitchFamily="34" charset="0"/>
              </a:rPr>
              <a:t>address of 129.13.35.73</a:t>
            </a:r>
          </a:p>
        </p:txBody>
      </p:sp>
      <p:sp>
        <p:nvSpPr>
          <p:cNvPr id="1386506" name="Rectangle 10"/>
          <p:cNvSpPr>
            <a:spLocks noChangeArrowheads="1"/>
          </p:cNvSpPr>
          <p:nvPr/>
        </p:nvSpPr>
        <p:spPr bwMode="auto">
          <a:xfrm>
            <a:off x="5951984" y="2492896"/>
            <a:ext cx="895350" cy="457200"/>
          </a:xfrm>
          <a:prstGeom prst="rect">
            <a:avLst/>
          </a:prstGeom>
          <a:solidFill>
            <a:srgbClr val="99CCFF"/>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0" hangingPunct="0">
              <a:defRPr/>
            </a:pPr>
            <a:r>
              <a:rPr lang="de-DE" sz="2000">
                <a:latin typeface="Arial" charset="0"/>
              </a:rPr>
              <a:t>ARP</a:t>
            </a:r>
          </a:p>
        </p:txBody>
      </p:sp>
      <p:sp>
        <p:nvSpPr>
          <p:cNvPr id="33804" name="Text Box 11"/>
          <p:cNvSpPr txBox="1">
            <a:spLocks noChangeArrowheads="1"/>
          </p:cNvSpPr>
          <p:nvPr/>
        </p:nvSpPr>
        <p:spPr bwMode="auto">
          <a:xfrm>
            <a:off x="7909372" y="4801121"/>
            <a:ext cx="1370012" cy="336550"/>
          </a:xfrm>
          <a:prstGeom prst="rect">
            <a:avLst/>
          </a:prstGeom>
          <a:noFill/>
          <a:ln w="12700">
            <a:noFill/>
            <a:miter lim="800000"/>
            <a:headEnd type="none" w="sm" len="sm"/>
            <a:tailEnd type="none" w="sm" len="sm"/>
          </a:ln>
        </p:spPr>
        <p:txBody>
          <a:bodyPr wrap="none">
            <a:spAutoFit/>
          </a:bodyPr>
          <a:lstStyle/>
          <a:p>
            <a:pPr algn="l" eaLnBrk="0" hangingPunct="0"/>
            <a:r>
              <a:rPr lang="de-DE" sz="1600" b="1">
                <a:latin typeface="Arial" pitchFamily="34" charset="0"/>
              </a:rPr>
              <a:t>129.13.35.73</a:t>
            </a:r>
          </a:p>
        </p:txBody>
      </p:sp>
      <p:sp>
        <p:nvSpPr>
          <p:cNvPr id="33805" name="Text Box 12"/>
          <p:cNvSpPr txBox="1">
            <a:spLocks noChangeArrowheads="1"/>
          </p:cNvSpPr>
          <p:nvPr/>
        </p:nvSpPr>
        <p:spPr bwMode="auto">
          <a:xfrm>
            <a:off x="2364235" y="5205933"/>
            <a:ext cx="1370013" cy="336550"/>
          </a:xfrm>
          <a:prstGeom prst="rect">
            <a:avLst/>
          </a:prstGeom>
          <a:noFill/>
          <a:ln w="12700">
            <a:noFill/>
            <a:miter lim="800000"/>
            <a:headEnd type="none" w="sm" len="sm"/>
            <a:tailEnd type="none" w="sm" len="sm"/>
          </a:ln>
        </p:spPr>
        <p:txBody>
          <a:bodyPr wrap="none">
            <a:spAutoFit/>
          </a:bodyPr>
          <a:lstStyle/>
          <a:p>
            <a:pPr algn="l" eaLnBrk="0" hangingPunct="0"/>
            <a:r>
              <a:rPr lang="de-DE" sz="1600" b="1">
                <a:latin typeface="Arial" pitchFamily="34" charset="0"/>
              </a:rPr>
              <a:t>129.13.35.75</a:t>
            </a:r>
          </a:p>
        </p:txBody>
      </p:sp>
      <p:sp>
        <p:nvSpPr>
          <p:cNvPr id="33806" name="Text Box 13"/>
          <p:cNvSpPr txBox="1">
            <a:spLocks noChangeArrowheads="1"/>
          </p:cNvSpPr>
          <p:nvPr/>
        </p:nvSpPr>
        <p:spPr bwMode="auto">
          <a:xfrm>
            <a:off x="5845622" y="1608658"/>
            <a:ext cx="1370012" cy="336550"/>
          </a:xfrm>
          <a:prstGeom prst="rect">
            <a:avLst/>
          </a:prstGeom>
          <a:noFill/>
          <a:ln w="12700">
            <a:noFill/>
            <a:miter lim="800000"/>
            <a:headEnd type="none" w="sm" len="sm"/>
            <a:tailEnd type="none" w="sm" len="sm"/>
          </a:ln>
        </p:spPr>
        <p:txBody>
          <a:bodyPr wrap="none">
            <a:spAutoFit/>
          </a:bodyPr>
          <a:lstStyle/>
          <a:p>
            <a:pPr algn="l" eaLnBrk="0" hangingPunct="0"/>
            <a:r>
              <a:rPr lang="de-DE" sz="1600" b="1">
                <a:latin typeface="Arial" pitchFamily="34" charset="0"/>
              </a:rPr>
              <a:t>129.13.35.71</a:t>
            </a:r>
          </a:p>
        </p:txBody>
      </p:sp>
      <p:sp>
        <p:nvSpPr>
          <p:cNvPr id="1386510" name="Rectangle 14"/>
          <p:cNvSpPr>
            <a:spLocks noChangeArrowheads="1"/>
          </p:cNvSpPr>
          <p:nvPr/>
        </p:nvSpPr>
        <p:spPr bwMode="auto">
          <a:xfrm>
            <a:off x="5921823" y="4221683"/>
            <a:ext cx="904875" cy="457200"/>
          </a:xfrm>
          <a:prstGeom prst="rect">
            <a:avLst/>
          </a:prstGeom>
          <a:solidFill>
            <a:srgbClr val="99CCFF"/>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0" hangingPunct="0">
              <a:defRPr/>
            </a:pPr>
            <a:r>
              <a:rPr lang="de-DE" sz="2000">
                <a:latin typeface="Arial" charset="0"/>
              </a:rPr>
              <a:t>ARP</a:t>
            </a:r>
          </a:p>
        </p:txBody>
      </p:sp>
      <p:sp>
        <p:nvSpPr>
          <p:cNvPr id="1386511" name="Rectangle 15"/>
          <p:cNvSpPr>
            <a:spLocks noChangeArrowheads="1"/>
          </p:cNvSpPr>
          <p:nvPr/>
        </p:nvSpPr>
        <p:spPr bwMode="auto">
          <a:xfrm>
            <a:off x="3419922" y="4232796"/>
            <a:ext cx="895350" cy="457200"/>
          </a:xfrm>
          <a:prstGeom prst="rect">
            <a:avLst/>
          </a:prstGeom>
          <a:solidFill>
            <a:srgbClr val="99CCFF"/>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0" hangingPunct="0">
              <a:defRPr/>
            </a:pPr>
            <a:r>
              <a:rPr lang="de-DE" sz="2000">
                <a:latin typeface="Arial" charset="0"/>
              </a:rPr>
              <a:t>ARP</a:t>
            </a:r>
          </a:p>
        </p:txBody>
      </p:sp>
      <p:grpSp>
        <p:nvGrpSpPr>
          <p:cNvPr id="2" name="Group 16"/>
          <p:cNvGrpSpPr>
            <a:grpSpLocks/>
          </p:cNvGrpSpPr>
          <p:nvPr/>
        </p:nvGrpSpPr>
        <p:grpSpPr bwMode="auto">
          <a:xfrm>
            <a:off x="4412110" y="4799534"/>
            <a:ext cx="2543175" cy="957263"/>
            <a:chOff x="2220" y="2782"/>
            <a:chExt cx="1602" cy="627"/>
          </a:xfrm>
        </p:grpSpPr>
        <p:sp>
          <p:nvSpPr>
            <p:cNvPr id="34092" name="Rectangle 17"/>
            <p:cNvSpPr>
              <a:spLocks noChangeArrowheads="1"/>
            </p:cNvSpPr>
            <p:nvPr/>
          </p:nvSpPr>
          <p:spPr bwMode="auto">
            <a:xfrm>
              <a:off x="2220" y="2782"/>
              <a:ext cx="1519" cy="627"/>
            </a:xfrm>
            <a:prstGeom prst="rect">
              <a:avLst/>
            </a:prstGeom>
            <a:solidFill>
              <a:srgbClr val="FFFF99"/>
            </a:solidFill>
            <a:ln w="12700">
              <a:noFill/>
              <a:miter lim="800000"/>
              <a:headEnd type="none" w="sm" len="sm"/>
              <a:tailEnd type="none" w="sm" len="sm"/>
            </a:ln>
          </p:spPr>
          <p:txBody>
            <a:bodyPr wrap="none" anchor="ctr"/>
            <a:lstStyle/>
            <a:p>
              <a:endParaRPr lang="de-DE"/>
            </a:p>
          </p:txBody>
        </p:sp>
        <p:sp>
          <p:nvSpPr>
            <p:cNvPr id="34093" name="Text Box 18"/>
            <p:cNvSpPr txBox="1">
              <a:spLocks noChangeArrowheads="1"/>
            </p:cNvSpPr>
            <p:nvPr/>
          </p:nvSpPr>
          <p:spPr bwMode="auto">
            <a:xfrm>
              <a:off x="2341" y="2783"/>
              <a:ext cx="1481" cy="572"/>
            </a:xfrm>
            <a:prstGeom prst="rect">
              <a:avLst/>
            </a:prstGeom>
            <a:noFill/>
            <a:ln w="12700">
              <a:noFill/>
              <a:miter lim="800000"/>
              <a:headEnd type="none" w="sm" len="sm"/>
              <a:tailEnd type="none" w="sm" len="sm"/>
            </a:ln>
          </p:spPr>
          <p:txBody>
            <a:bodyPr>
              <a:spAutoFit/>
            </a:bodyPr>
            <a:lstStyle/>
            <a:p>
              <a:pPr algn="l" eaLnBrk="0" hangingPunct="0">
                <a:lnSpc>
                  <a:spcPct val="80000"/>
                </a:lnSpc>
              </a:pPr>
              <a:r>
                <a:rPr lang="de-DE" sz="1600">
                  <a:latin typeface="Arial" pitchFamily="34" charset="0"/>
                </a:rPr>
                <a:t>(2) „I am host 129.13.35.73 and my MAC address is 08-00-2b-a2-80-dd“</a:t>
              </a:r>
            </a:p>
          </p:txBody>
        </p:sp>
      </p:grpSp>
      <p:sp>
        <p:nvSpPr>
          <p:cNvPr id="33810" name="Line 19"/>
          <p:cNvSpPr>
            <a:spLocks noChangeShapeType="1"/>
          </p:cNvSpPr>
          <p:nvPr/>
        </p:nvSpPr>
        <p:spPr bwMode="auto">
          <a:xfrm flipV="1">
            <a:off x="5364609" y="3200922"/>
            <a:ext cx="0" cy="808037"/>
          </a:xfrm>
          <a:prstGeom prst="line">
            <a:avLst/>
          </a:prstGeom>
          <a:noFill/>
          <a:ln w="12700">
            <a:solidFill>
              <a:schemeClr val="tx1"/>
            </a:solidFill>
            <a:round/>
            <a:headEnd type="none" w="sm" len="sm"/>
            <a:tailEnd type="none" w="sm" len="sm"/>
          </a:ln>
        </p:spPr>
        <p:txBody>
          <a:bodyPr wrap="none" anchor="ctr"/>
          <a:lstStyle/>
          <a:p>
            <a:endParaRPr lang="en-US"/>
          </a:p>
        </p:txBody>
      </p:sp>
      <p:cxnSp>
        <p:nvCxnSpPr>
          <p:cNvPr id="33811" name="AutoShape 20"/>
          <p:cNvCxnSpPr>
            <a:cxnSpLocks noChangeShapeType="1"/>
            <a:stCxn id="33802" idx="2"/>
            <a:endCxn id="1386506" idx="3"/>
          </p:cNvCxnSpPr>
          <p:nvPr/>
        </p:nvCxnSpPr>
        <p:spPr bwMode="auto">
          <a:xfrm rot="5400000">
            <a:off x="7346603" y="1985690"/>
            <a:ext cx="236538" cy="1235075"/>
          </a:xfrm>
          <a:prstGeom prst="curvedConnector2">
            <a:avLst/>
          </a:prstGeom>
          <a:noFill/>
          <a:ln w="12700">
            <a:solidFill>
              <a:schemeClr val="tx1"/>
            </a:solidFill>
            <a:round/>
            <a:headEnd type="none" w="sm" len="sm"/>
            <a:tailEnd type="triangle" w="med" len="med"/>
          </a:ln>
        </p:spPr>
      </p:cxnSp>
      <p:sp>
        <p:nvSpPr>
          <p:cNvPr id="1386517" name="Line 21"/>
          <p:cNvSpPr>
            <a:spLocks noChangeShapeType="1"/>
          </p:cNvSpPr>
          <p:nvPr/>
        </p:nvSpPr>
        <p:spPr bwMode="auto">
          <a:xfrm>
            <a:off x="2943672" y="3916883"/>
            <a:ext cx="4221162" cy="1588"/>
          </a:xfrm>
          <a:prstGeom prst="line">
            <a:avLst/>
          </a:prstGeom>
          <a:noFill/>
          <a:ln w="25400">
            <a:solidFill>
              <a:srgbClr val="339966"/>
            </a:solidFill>
            <a:round/>
            <a:headEnd/>
            <a:tailEnd/>
          </a:ln>
        </p:spPr>
        <p:txBody>
          <a:bodyPr wrap="none" anchor="ctr"/>
          <a:lstStyle/>
          <a:p>
            <a:endParaRPr lang="en-US"/>
          </a:p>
        </p:txBody>
      </p:sp>
      <p:sp>
        <p:nvSpPr>
          <p:cNvPr id="1386518" name="Line 22"/>
          <p:cNvSpPr>
            <a:spLocks noChangeShapeType="1"/>
          </p:cNvSpPr>
          <p:nvPr/>
        </p:nvSpPr>
        <p:spPr bwMode="auto">
          <a:xfrm>
            <a:off x="6579047" y="3073922"/>
            <a:ext cx="0" cy="92075"/>
          </a:xfrm>
          <a:prstGeom prst="line">
            <a:avLst/>
          </a:prstGeom>
          <a:noFill/>
          <a:ln w="25400">
            <a:solidFill>
              <a:srgbClr val="339966"/>
            </a:solidFill>
            <a:round/>
            <a:headEnd type="none" w="sm" len="sm"/>
            <a:tailEnd type="none" w="sm" len="sm"/>
          </a:ln>
        </p:spPr>
        <p:txBody>
          <a:bodyPr wrap="none" anchor="ctr"/>
          <a:lstStyle/>
          <a:p>
            <a:endParaRPr lang="en-US"/>
          </a:p>
        </p:txBody>
      </p:sp>
      <p:sp>
        <p:nvSpPr>
          <p:cNvPr id="1386519" name="Line 23"/>
          <p:cNvSpPr>
            <a:spLocks noChangeShapeType="1"/>
          </p:cNvSpPr>
          <p:nvPr/>
        </p:nvSpPr>
        <p:spPr bwMode="auto">
          <a:xfrm flipH="1">
            <a:off x="5459859" y="3177108"/>
            <a:ext cx="1119188" cy="0"/>
          </a:xfrm>
          <a:prstGeom prst="line">
            <a:avLst/>
          </a:prstGeom>
          <a:noFill/>
          <a:ln w="25400">
            <a:solidFill>
              <a:srgbClr val="339966"/>
            </a:solidFill>
            <a:round/>
            <a:headEnd type="none" w="sm" len="sm"/>
            <a:tailEnd type="none" w="sm" len="sm"/>
          </a:ln>
        </p:spPr>
        <p:txBody>
          <a:bodyPr wrap="none" anchor="ctr"/>
          <a:lstStyle/>
          <a:p>
            <a:endParaRPr lang="en-US"/>
          </a:p>
        </p:txBody>
      </p:sp>
      <p:sp>
        <p:nvSpPr>
          <p:cNvPr id="1386520" name="Line 24"/>
          <p:cNvSpPr>
            <a:spLocks noChangeShapeType="1"/>
          </p:cNvSpPr>
          <p:nvPr/>
        </p:nvSpPr>
        <p:spPr bwMode="auto">
          <a:xfrm>
            <a:off x="5459859" y="3177108"/>
            <a:ext cx="0" cy="749300"/>
          </a:xfrm>
          <a:prstGeom prst="line">
            <a:avLst/>
          </a:prstGeom>
          <a:noFill/>
          <a:ln w="25400">
            <a:solidFill>
              <a:srgbClr val="339966"/>
            </a:solidFill>
            <a:round/>
            <a:headEnd type="none" w="sm" len="sm"/>
            <a:tailEnd type="none" w="sm" len="sm"/>
          </a:ln>
        </p:spPr>
        <p:txBody>
          <a:bodyPr wrap="none" anchor="ctr"/>
          <a:lstStyle/>
          <a:p>
            <a:endParaRPr lang="en-US"/>
          </a:p>
        </p:txBody>
      </p:sp>
      <p:grpSp>
        <p:nvGrpSpPr>
          <p:cNvPr id="3" name="Group 25"/>
          <p:cNvGrpSpPr>
            <a:grpSpLocks/>
          </p:cNvGrpSpPr>
          <p:nvPr/>
        </p:nvGrpSpPr>
        <p:grpSpPr bwMode="auto">
          <a:xfrm>
            <a:off x="2954784" y="3915297"/>
            <a:ext cx="4210050" cy="542925"/>
            <a:chOff x="1302" y="2225"/>
            <a:chExt cx="2652" cy="342"/>
          </a:xfrm>
        </p:grpSpPr>
        <p:sp>
          <p:nvSpPr>
            <p:cNvPr id="34090" name="Line 26"/>
            <p:cNvSpPr>
              <a:spLocks noChangeShapeType="1"/>
            </p:cNvSpPr>
            <p:nvPr/>
          </p:nvSpPr>
          <p:spPr bwMode="auto">
            <a:xfrm>
              <a:off x="3954" y="2225"/>
              <a:ext cx="0" cy="342"/>
            </a:xfrm>
            <a:prstGeom prst="line">
              <a:avLst/>
            </a:prstGeom>
            <a:noFill/>
            <a:ln w="25400">
              <a:solidFill>
                <a:srgbClr val="339966"/>
              </a:solidFill>
              <a:round/>
              <a:headEnd type="none" w="sm" len="sm"/>
              <a:tailEnd type="none" w="sm" len="sm"/>
            </a:ln>
          </p:spPr>
          <p:txBody>
            <a:bodyPr wrap="none" anchor="ctr"/>
            <a:lstStyle/>
            <a:p>
              <a:endParaRPr lang="en-US"/>
            </a:p>
          </p:txBody>
        </p:sp>
        <p:sp>
          <p:nvSpPr>
            <p:cNvPr id="34091" name="Line 27"/>
            <p:cNvSpPr>
              <a:spLocks noChangeShapeType="1"/>
            </p:cNvSpPr>
            <p:nvPr/>
          </p:nvSpPr>
          <p:spPr bwMode="auto">
            <a:xfrm>
              <a:off x="1302" y="2226"/>
              <a:ext cx="0" cy="305"/>
            </a:xfrm>
            <a:prstGeom prst="line">
              <a:avLst/>
            </a:prstGeom>
            <a:noFill/>
            <a:ln w="25400">
              <a:solidFill>
                <a:srgbClr val="339966"/>
              </a:solidFill>
              <a:round/>
              <a:headEnd type="none" w="sm" len="sm"/>
              <a:tailEnd type="none" w="sm" len="sm"/>
            </a:ln>
          </p:spPr>
          <p:txBody>
            <a:bodyPr wrap="none" anchor="ctr"/>
            <a:lstStyle/>
            <a:p>
              <a:endParaRPr lang="en-US"/>
            </a:p>
          </p:txBody>
        </p:sp>
      </p:grpSp>
      <p:grpSp>
        <p:nvGrpSpPr>
          <p:cNvPr id="4" name="Group 28"/>
          <p:cNvGrpSpPr>
            <a:grpSpLocks/>
          </p:cNvGrpSpPr>
          <p:nvPr/>
        </p:nvGrpSpPr>
        <p:grpSpPr bwMode="auto">
          <a:xfrm>
            <a:off x="2965897" y="4389959"/>
            <a:ext cx="4189412" cy="68263"/>
            <a:chOff x="1309" y="2524"/>
            <a:chExt cx="2639" cy="43"/>
          </a:xfrm>
        </p:grpSpPr>
        <p:sp>
          <p:nvSpPr>
            <p:cNvPr id="34088" name="Line 29"/>
            <p:cNvSpPr>
              <a:spLocks noChangeShapeType="1"/>
            </p:cNvSpPr>
            <p:nvPr/>
          </p:nvSpPr>
          <p:spPr bwMode="auto">
            <a:xfrm flipH="1">
              <a:off x="3753" y="2567"/>
              <a:ext cx="195" cy="0"/>
            </a:xfrm>
            <a:prstGeom prst="line">
              <a:avLst/>
            </a:prstGeom>
            <a:noFill/>
            <a:ln w="25400">
              <a:solidFill>
                <a:srgbClr val="339966"/>
              </a:solidFill>
              <a:round/>
              <a:headEnd type="none" w="sm" len="sm"/>
              <a:tailEnd type="triangle" w="med" len="med"/>
            </a:ln>
          </p:spPr>
          <p:txBody>
            <a:bodyPr wrap="none" anchor="ctr"/>
            <a:lstStyle/>
            <a:p>
              <a:endParaRPr lang="en-US"/>
            </a:p>
          </p:txBody>
        </p:sp>
        <p:sp>
          <p:nvSpPr>
            <p:cNvPr id="34089" name="Line 30"/>
            <p:cNvSpPr>
              <a:spLocks noChangeShapeType="1"/>
            </p:cNvSpPr>
            <p:nvPr/>
          </p:nvSpPr>
          <p:spPr bwMode="auto">
            <a:xfrm>
              <a:off x="1309" y="2524"/>
              <a:ext cx="282" cy="0"/>
            </a:xfrm>
            <a:prstGeom prst="line">
              <a:avLst/>
            </a:prstGeom>
            <a:noFill/>
            <a:ln w="25400">
              <a:solidFill>
                <a:srgbClr val="339966"/>
              </a:solidFill>
              <a:round/>
              <a:headEnd type="none" w="sm" len="sm"/>
              <a:tailEnd type="triangle" w="med" len="med"/>
            </a:ln>
          </p:spPr>
          <p:txBody>
            <a:bodyPr wrap="none" anchor="ctr"/>
            <a:lstStyle/>
            <a:p>
              <a:endParaRPr lang="en-US"/>
            </a:p>
          </p:txBody>
        </p:sp>
      </p:grpSp>
      <p:sp>
        <p:nvSpPr>
          <p:cNvPr id="1386527" name="Line 31"/>
          <p:cNvSpPr>
            <a:spLocks noChangeShapeType="1"/>
          </p:cNvSpPr>
          <p:nvPr/>
        </p:nvSpPr>
        <p:spPr bwMode="auto">
          <a:xfrm>
            <a:off x="6823522" y="4320108"/>
            <a:ext cx="309562" cy="0"/>
          </a:xfrm>
          <a:prstGeom prst="line">
            <a:avLst/>
          </a:prstGeom>
          <a:noFill/>
          <a:ln w="25400">
            <a:solidFill>
              <a:srgbClr val="3366FF"/>
            </a:solidFill>
            <a:prstDash val="sysDot"/>
            <a:round/>
            <a:headEnd type="none" w="sm" len="sm"/>
            <a:tailEnd type="none" w="sm" len="sm"/>
          </a:ln>
        </p:spPr>
        <p:txBody>
          <a:bodyPr wrap="none" anchor="ctr"/>
          <a:lstStyle/>
          <a:p>
            <a:endParaRPr lang="en-US"/>
          </a:p>
        </p:txBody>
      </p:sp>
      <p:sp>
        <p:nvSpPr>
          <p:cNvPr id="1386528" name="Line 32"/>
          <p:cNvSpPr>
            <a:spLocks noChangeShapeType="1"/>
          </p:cNvSpPr>
          <p:nvPr/>
        </p:nvSpPr>
        <p:spPr bwMode="auto">
          <a:xfrm flipV="1">
            <a:off x="7123559" y="3847033"/>
            <a:ext cx="0" cy="484188"/>
          </a:xfrm>
          <a:prstGeom prst="line">
            <a:avLst/>
          </a:prstGeom>
          <a:noFill/>
          <a:ln w="25400">
            <a:solidFill>
              <a:srgbClr val="3366FF"/>
            </a:solidFill>
            <a:prstDash val="sysDot"/>
            <a:round/>
            <a:headEnd type="none" w="sm" len="sm"/>
            <a:tailEnd type="none" w="sm" len="sm"/>
          </a:ln>
        </p:spPr>
        <p:txBody>
          <a:bodyPr wrap="none" anchor="ctr"/>
          <a:lstStyle/>
          <a:p>
            <a:endParaRPr lang="en-US"/>
          </a:p>
        </p:txBody>
      </p:sp>
      <p:sp>
        <p:nvSpPr>
          <p:cNvPr id="1386529" name="Line 33"/>
          <p:cNvSpPr>
            <a:spLocks noChangeShapeType="1"/>
          </p:cNvSpPr>
          <p:nvPr/>
        </p:nvSpPr>
        <p:spPr bwMode="auto">
          <a:xfrm flipH="1">
            <a:off x="5599559" y="3845446"/>
            <a:ext cx="1512888" cy="0"/>
          </a:xfrm>
          <a:prstGeom prst="line">
            <a:avLst/>
          </a:prstGeom>
          <a:noFill/>
          <a:ln w="25400">
            <a:solidFill>
              <a:srgbClr val="3366FF"/>
            </a:solidFill>
            <a:prstDash val="sysDot"/>
            <a:round/>
            <a:headEnd type="none" w="sm" len="sm"/>
            <a:tailEnd type="none" w="sm" len="sm"/>
          </a:ln>
        </p:spPr>
        <p:txBody>
          <a:bodyPr wrap="none" anchor="ctr"/>
          <a:lstStyle/>
          <a:p>
            <a:endParaRPr lang="en-US"/>
          </a:p>
        </p:txBody>
      </p:sp>
      <p:sp>
        <p:nvSpPr>
          <p:cNvPr id="1386530" name="Line 34"/>
          <p:cNvSpPr>
            <a:spLocks noChangeShapeType="1"/>
          </p:cNvSpPr>
          <p:nvPr/>
        </p:nvSpPr>
        <p:spPr bwMode="auto">
          <a:xfrm flipV="1">
            <a:off x="5601147" y="3245372"/>
            <a:ext cx="0" cy="600075"/>
          </a:xfrm>
          <a:prstGeom prst="line">
            <a:avLst/>
          </a:prstGeom>
          <a:noFill/>
          <a:ln w="25400">
            <a:solidFill>
              <a:srgbClr val="3366FF"/>
            </a:solidFill>
            <a:prstDash val="sysDot"/>
            <a:round/>
            <a:headEnd type="none" w="sm" len="sm"/>
            <a:tailEnd type="none" w="sm" len="sm"/>
          </a:ln>
        </p:spPr>
        <p:txBody>
          <a:bodyPr wrap="none" anchor="ctr"/>
          <a:lstStyle/>
          <a:p>
            <a:endParaRPr lang="en-US"/>
          </a:p>
        </p:txBody>
      </p:sp>
      <p:sp>
        <p:nvSpPr>
          <p:cNvPr id="1386531" name="Line 35"/>
          <p:cNvSpPr>
            <a:spLocks noChangeShapeType="1"/>
          </p:cNvSpPr>
          <p:nvPr/>
        </p:nvSpPr>
        <p:spPr bwMode="auto">
          <a:xfrm>
            <a:off x="5588447" y="3223146"/>
            <a:ext cx="1085850" cy="0"/>
          </a:xfrm>
          <a:prstGeom prst="line">
            <a:avLst/>
          </a:prstGeom>
          <a:noFill/>
          <a:ln w="25400">
            <a:solidFill>
              <a:srgbClr val="3366FF"/>
            </a:solidFill>
            <a:prstDash val="sysDot"/>
            <a:round/>
            <a:headEnd type="none" w="sm" len="sm"/>
            <a:tailEnd type="none" w="sm" len="sm"/>
          </a:ln>
        </p:spPr>
        <p:txBody>
          <a:bodyPr wrap="none" anchor="ctr"/>
          <a:lstStyle/>
          <a:p>
            <a:endParaRPr lang="en-US"/>
          </a:p>
        </p:txBody>
      </p:sp>
      <p:sp>
        <p:nvSpPr>
          <p:cNvPr id="1386532" name="Line 36"/>
          <p:cNvSpPr>
            <a:spLocks noChangeShapeType="1"/>
          </p:cNvSpPr>
          <p:nvPr/>
        </p:nvSpPr>
        <p:spPr bwMode="auto">
          <a:xfrm flipV="1">
            <a:off x="6674297" y="2991372"/>
            <a:ext cx="0" cy="231775"/>
          </a:xfrm>
          <a:prstGeom prst="line">
            <a:avLst/>
          </a:prstGeom>
          <a:noFill/>
          <a:ln w="19050">
            <a:solidFill>
              <a:srgbClr val="3366FF"/>
            </a:solidFill>
            <a:prstDash val="sysDot"/>
            <a:round/>
            <a:headEnd type="none" w="sm" len="sm"/>
            <a:tailEnd type="triangle" w="med" len="med"/>
          </a:ln>
        </p:spPr>
        <p:txBody>
          <a:bodyPr wrap="none" anchor="ctr"/>
          <a:lstStyle/>
          <a:p>
            <a:endParaRPr lang="en-US"/>
          </a:p>
        </p:txBody>
      </p:sp>
      <p:grpSp>
        <p:nvGrpSpPr>
          <p:cNvPr id="33824" name="Group 37"/>
          <p:cNvGrpSpPr>
            <a:grpSpLocks/>
          </p:cNvGrpSpPr>
          <p:nvPr/>
        </p:nvGrpSpPr>
        <p:grpSpPr bwMode="auto">
          <a:xfrm>
            <a:off x="4967734" y="2364308"/>
            <a:ext cx="984250" cy="762000"/>
            <a:chOff x="240" y="2403"/>
            <a:chExt cx="477" cy="330"/>
          </a:xfrm>
        </p:grpSpPr>
        <p:sp>
          <p:nvSpPr>
            <p:cNvPr id="34002" name="Freeform 38"/>
            <p:cNvSpPr>
              <a:spLocks/>
            </p:cNvSpPr>
            <p:nvPr/>
          </p:nvSpPr>
          <p:spPr bwMode="auto">
            <a:xfrm>
              <a:off x="243" y="2409"/>
              <a:ext cx="470" cy="322"/>
            </a:xfrm>
            <a:custGeom>
              <a:avLst/>
              <a:gdLst>
                <a:gd name="T0" fmla="*/ 0 w 3288"/>
                <a:gd name="T1" fmla="*/ 285 h 2250"/>
                <a:gd name="T2" fmla="*/ 1 w 3288"/>
                <a:gd name="T3" fmla="*/ 203 h 2250"/>
                <a:gd name="T4" fmla="*/ 4 w 3288"/>
                <a:gd name="T5" fmla="*/ 191 h 2250"/>
                <a:gd name="T6" fmla="*/ 14 w 3288"/>
                <a:gd name="T7" fmla="*/ 184 h 2250"/>
                <a:gd name="T8" fmla="*/ 39 w 3288"/>
                <a:gd name="T9" fmla="*/ 179 h 2250"/>
                <a:gd name="T10" fmla="*/ 50 w 3288"/>
                <a:gd name="T11" fmla="*/ 188 h 2250"/>
                <a:gd name="T12" fmla="*/ 67 w 3288"/>
                <a:gd name="T13" fmla="*/ 247 h 2250"/>
                <a:gd name="T14" fmla="*/ 95 w 3288"/>
                <a:gd name="T15" fmla="*/ 247 h 2250"/>
                <a:gd name="T16" fmla="*/ 109 w 3288"/>
                <a:gd name="T17" fmla="*/ 245 h 2250"/>
                <a:gd name="T18" fmla="*/ 111 w 3288"/>
                <a:gd name="T19" fmla="*/ 227 h 2250"/>
                <a:gd name="T20" fmla="*/ 81 w 3288"/>
                <a:gd name="T21" fmla="*/ 223 h 2250"/>
                <a:gd name="T22" fmla="*/ 62 w 3288"/>
                <a:gd name="T23" fmla="*/ 24 h 2250"/>
                <a:gd name="T24" fmla="*/ 67 w 3288"/>
                <a:gd name="T25" fmla="*/ 14 h 2250"/>
                <a:gd name="T26" fmla="*/ 101 w 3288"/>
                <a:gd name="T27" fmla="*/ 4 h 2250"/>
                <a:gd name="T28" fmla="*/ 237 w 3288"/>
                <a:gd name="T29" fmla="*/ 0 h 2250"/>
                <a:gd name="T30" fmla="*/ 259 w 3288"/>
                <a:gd name="T31" fmla="*/ 3 h 2250"/>
                <a:gd name="T32" fmla="*/ 285 w 3288"/>
                <a:gd name="T33" fmla="*/ 10 h 2250"/>
                <a:gd name="T34" fmla="*/ 290 w 3288"/>
                <a:gd name="T35" fmla="*/ 13 h 2250"/>
                <a:gd name="T36" fmla="*/ 292 w 3288"/>
                <a:gd name="T37" fmla="*/ 20 h 2250"/>
                <a:gd name="T38" fmla="*/ 290 w 3288"/>
                <a:gd name="T39" fmla="*/ 58 h 2250"/>
                <a:gd name="T40" fmla="*/ 330 w 3288"/>
                <a:gd name="T41" fmla="*/ 35 h 2250"/>
                <a:gd name="T42" fmla="*/ 349 w 3288"/>
                <a:gd name="T43" fmla="*/ 27 h 2250"/>
                <a:gd name="T44" fmla="*/ 404 w 3288"/>
                <a:gd name="T45" fmla="*/ 34 h 2250"/>
                <a:gd name="T46" fmla="*/ 412 w 3288"/>
                <a:gd name="T47" fmla="*/ 36 h 2250"/>
                <a:gd name="T48" fmla="*/ 416 w 3288"/>
                <a:gd name="T49" fmla="*/ 44 h 2250"/>
                <a:gd name="T50" fmla="*/ 417 w 3288"/>
                <a:gd name="T51" fmla="*/ 81 h 2250"/>
                <a:gd name="T52" fmla="*/ 420 w 3288"/>
                <a:gd name="T53" fmla="*/ 167 h 2250"/>
                <a:gd name="T54" fmla="*/ 419 w 3288"/>
                <a:gd name="T55" fmla="*/ 199 h 2250"/>
                <a:gd name="T56" fmla="*/ 437 w 3288"/>
                <a:gd name="T57" fmla="*/ 186 h 2250"/>
                <a:gd name="T58" fmla="*/ 465 w 3288"/>
                <a:gd name="T59" fmla="*/ 197 h 2250"/>
                <a:gd name="T60" fmla="*/ 470 w 3288"/>
                <a:gd name="T61" fmla="*/ 206 h 2250"/>
                <a:gd name="T62" fmla="*/ 469 w 3288"/>
                <a:gd name="T63" fmla="*/ 285 h 2250"/>
                <a:gd name="T64" fmla="*/ 452 w 3288"/>
                <a:gd name="T65" fmla="*/ 289 h 2250"/>
                <a:gd name="T66" fmla="*/ 429 w 3288"/>
                <a:gd name="T67" fmla="*/ 293 h 2250"/>
                <a:gd name="T68" fmla="*/ 415 w 3288"/>
                <a:gd name="T69" fmla="*/ 287 h 2250"/>
                <a:gd name="T70" fmla="*/ 413 w 3288"/>
                <a:gd name="T71" fmla="*/ 302 h 2250"/>
                <a:gd name="T72" fmla="*/ 393 w 3288"/>
                <a:gd name="T73" fmla="*/ 318 h 2250"/>
                <a:gd name="T74" fmla="*/ 364 w 3288"/>
                <a:gd name="T75" fmla="*/ 322 h 2250"/>
                <a:gd name="T76" fmla="*/ 343 w 3288"/>
                <a:gd name="T77" fmla="*/ 311 h 2250"/>
                <a:gd name="T78" fmla="*/ 341 w 3288"/>
                <a:gd name="T79" fmla="*/ 293 h 2250"/>
                <a:gd name="T80" fmla="*/ 333 w 3288"/>
                <a:gd name="T81" fmla="*/ 280 h 2250"/>
                <a:gd name="T82" fmla="*/ 335 w 3288"/>
                <a:gd name="T83" fmla="*/ 268 h 2250"/>
                <a:gd name="T84" fmla="*/ 307 w 3288"/>
                <a:gd name="T85" fmla="*/ 263 h 2250"/>
                <a:gd name="T86" fmla="*/ 293 w 3288"/>
                <a:gd name="T87" fmla="*/ 257 h 2250"/>
                <a:gd name="T88" fmla="*/ 307 w 3288"/>
                <a:gd name="T89" fmla="*/ 304 h 2250"/>
                <a:gd name="T90" fmla="*/ 281 w 3288"/>
                <a:gd name="T91" fmla="*/ 313 h 2250"/>
                <a:gd name="T92" fmla="*/ 131 w 3288"/>
                <a:gd name="T93" fmla="*/ 310 h 2250"/>
                <a:gd name="T94" fmla="*/ 55 w 3288"/>
                <a:gd name="T95" fmla="*/ 305 h 2250"/>
                <a:gd name="T96" fmla="*/ 43 w 3288"/>
                <a:gd name="T97" fmla="*/ 301 h 2250"/>
                <a:gd name="T98" fmla="*/ 38 w 3288"/>
                <a:gd name="T99" fmla="*/ 291 h 2250"/>
                <a:gd name="T100" fmla="*/ 4 w 3288"/>
                <a:gd name="T101" fmla="*/ 288 h 2250"/>
                <a:gd name="T102" fmla="*/ 0 w 3288"/>
                <a:gd name="T103" fmla="*/ 285 h 2250"/>
                <a:gd name="T104" fmla="*/ 0 w 3288"/>
                <a:gd name="T105" fmla="*/ 285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34003" name="Freeform 39"/>
            <p:cNvSpPr>
              <a:spLocks/>
            </p:cNvSpPr>
            <p:nvPr/>
          </p:nvSpPr>
          <p:spPr bwMode="auto">
            <a:xfrm>
              <a:off x="242" y="2598"/>
              <a:ext cx="47" cy="97"/>
            </a:xfrm>
            <a:custGeom>
              <a:avLst/>
              <a:gdLst>
                <a:gd name="T0" fmla="*/ 5 w 332"/>
                <a:gd name="T1" fmla="*/ 9 h 681"/>
                <a:gd name="T2" fmla="*/ 11 w 332"/>
                <a:gd name="T3" fmla="*/ 5 h 681"/>
                <a:gd name="T4" fmla="*/ 31 w 332"/>
                <a:gd name="T5" fmla="*/ 0 h 681"/>
                <a:gd name="T6" fmla="*/ 39 w 332"/>
                <a:gd name="T7" fmla="*/ 3 h 681"/>
                <a:gd name="T8" fmla="*/ 47 w 332"/>
                <a:gd name="T9" fmla="*/ 62 h 681"/>
                <a:gd name="T10" fmla="*/ 44 w 332"/>
                <a:gd name="T11" fmla="*/ 71 h 681"/>
                <a:gd name="T12" fmla="*/ 36 w 332"/>
                <a:gd name="T13" fmla="*/ 79 h 681"/>
                <a:gd name="T14" fmla="*/ 32 w 332"/>
                <a:gd name="T15" fmla="*/ 69 h 681"/>
                <a:gd name="T16" fmla="*/ 23 w 332"/>
                <a:gd name="T17" fmla="*/ 73 h 681"/>
                <a:gd name="T18" fmla="*/ 23 w 332"/>
                <a:gd name="T19" fmla="*/ 80 h 681"/>
                <a:gd name="T20" fmla="*/ 31 w 332"/>
                <a:gd name="T21" fmla="*/ 89 h 681"/>
                <a:gd name="T22" fmla="*/ 28 w 332"/>
                <a:gd name="T23" fmla="*/ 97 h 681"/>
                <a:gd name="T24" fmla="*/ 1 w 332"/>
                <a:gd name="T25" fmla="*/ 95 h 681"/>
                <a:gd name="T26" fmla="*/ 0 w 332"/>
                <a:gd name="T27" fmla="*/ 62 h 681"/>
                <a:gd name="T28" fmla="*/ 2 w 332"/>
                <a:gd name="T29" fmla="*/ 40 h 681"/>
                <a:gd name="T30" fmla="*/ 4 w 332"/>
                <a:gd name="T31" fmla="*/ 19 h 681"/>
                <a:gd name="T32" fmla="*/ 5 w 332"/>
                <a:gd name="T33" fmla="*/ 9 h 681"/>
                <a:gd name="T34" fmla="*/ 5 w 332"/>
                <a:gd name="T35" fmla="*/ 9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34004" name="Freeform 40"/>
            <p:cNvSpPr>
              <a:spLocks/>
            </p:cNvSpPr>
            <p:nvPr/>
          </p:nvSpPr>
          <p:spPr bwMode="auto">
            <a:xfrm>
              <a:off x="280" y="2665"/>
              <a:ext cx="270" cy="57"/>
            </a:xfrm>
            <a:custGeom>
              <a:avLst/>
              <a:gdLst>
                <a:gd name="T0" fmla="*/ 11 w 1889"/>
                <a:gd name="T1" fmla="*/ 5 h 401"/>
                <a:gd name="T2" fmla="*/ 29 w 1889"/>
                <a:gd name="T3" fmla="*/ 3 h 401"/>
                <a:gd name="T4" fmla="*/ 86 w 1889"/>
                <a:gd name="T5" fmla="*/ 0 h 401"/>
                <a:gd name="T6" fmla="*/ 148 w 1889"/>
                <a:gd name="T7" fmla="*/ 2 h 401"/>
                <a:gd name="T8" fmla="*/ 207 w 1889"/>
                <a:gd name="T9" fmla="*/ 4 h 401"/>
                <a:gd name="T10" fmla="*/ 222 w 1889"/>
                <a:gd name="T11" fmla="*/ 6 h 401"/>
                <a:gd name="T12" fmla="*/ 238 w 1889"/>
                <a:gd name="T13" fmla="*/ 5 h 401"/>
                <a:gd name="T14" fmla="*/ 249 w 1889"/>
                <a:gd name="T15" fmla="*/ 9 h 401"/>
                <a:gd name="T16" fmla="*/ 260 w 1889"/>
                <a:gd name="T17" fmla="*/ 30 h 401"/>
                <a:gd name="T18" fmla="*/ 270 w 1889"/>
                <a:gd name="T19" fmla="*/ 48 h 401"/>
                <a:gd name="T20" fmla="*/ 262 w 1889"/>
                <a:gd name="T21" fmla="*/ 57 h 401"/>
                <a:gd name="T22" fmla="*/ 132 w 1889"/>
                <a:gd name="T23" fmla="*/ 55 h 401"/>
                <a:gd name="T24" fmla="*/ 15 w 1889"/>
                <a:gd name="T25" fmla="*/ 48 h 401"/>
                <a:gd name="T26" fmla="*/ 0 w 1889"/>
                <a:gd name="T27" fmla="*/ 38 h 401"/>
                <a:gd name="T28" fmla="*/ 11 w 1889"/>
                <a:gd name="T29" fmla="*/ 5 h 401"/>
                <a:gd name="T30" fmla="*/ 11 w 1889"/>
                <a:gd name="T31" fmla="*/ 5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34005" name="Freeform 41"/>
            <p:cNvSpPr>
              <a:spLocks/>
            </p:cNvSpPr>
            <p:nvPr/>
          </p:nvSpPr>
          <p:spPr bwMode="auto">
            <a:xfrm>
              <a:off x="309" y="2418"/>
              <a:ext cx="399" cy="313"/>
            </a:xfrm>
            <a:custGeom>
              <a:avLst/>
              <a:gdLst>
                <a:gd name="T0" fmla="*/ 15 w 2787"/>
                <a:gd name="T1" fmla="*/ 184 h 2191"/>
                <a:gd name="T2" fmla="*/ 9 w 2787"/>
                <a:gd name="T3" fmla="*/ 122 h 2191"/>
                <a:gd name="T4" fmla="*/ 3 w 2787"/>
                <a:gd name="T5" fmla="*/ 60 h 2191"/>
                <a:gd name="T6" fmla="*/ 1 w 2787"/>
                <a:gd name="T7" fmla="*/ 15 h 2191"/>
                <a:gd name="T8" fmla="*/ 48 w 2787"/>
                <a:gd name="T9" fmla="*/ 4 h 2191"/>
                <a:gd name="T10" fmla="*/ 164 w 2787"/>
                <a:gd name="T11" fmla="*/ 2 h 2191"/>
                <a:gd name="T12" fmla="*/ 217 w 2787"/>
                <a:gd name="T13" fmla="*/ 14 h 2191"/>
                <a:gd name="T14" fmla="*/ 212 w 2787"/>
                <a:gd name="T15" fmla="*/ 143 h 2191"/>
                <a:gd name="T16" fmla="*/ 260 w 2787"/>
                <a:gd name="T17" fmla="*/ 29 h 2191"/>
                <a:gd name="T18" fmla="*/ 291 w 2787"/>
                <a:gd name="T19" fmla="*/ 27 h 2191"/>
                <a:gd name="T20" fmla="*/ 336 w 2787"/>
                <a:gd name="T21" fmla="*/ 34 h 2191"/>
                <a:gd name="T22" fmla="*/ 346 w 2787"/>
                <a:gd name="T23" fmla="*/ 90 h 2191"/>
                <a:gd name="T24" fmla="*/ 337 w 2787"/>
                <a:gd name="T25" fmla="*/ 227 h 2191"/>
                <a:gd name="T26" fmla="*/ 353 w 2787"/>
                <a:gd name="T27" fmla="*/ 185 h 2191"/>
                <a:gd name="T28" fmla="*/ 386 w 2787"/>
                <a:gd name="T29" fmla="*/ 194 h 2191"/>
                <a:gd name="T30" fmla="*/ 397 w 2787"/>
                <a:gd name="T31" fmla="*/ 254 h 2191"/>
                <a:gd name="T32" fmla="*/ 381 w 2787"/>
                <a:gd name="T33" fmla="*/ 251 h 2191"/>
                <a:gd name="T34" fmla="*/ 396 w 2787"/>
                <a:gd name="T35" fmla="*/ 264 h 2191"/>
                <a:gd name="T36" fmla="*/ 367 w 2787"/>
                <a:gd name="T37" fmla="*/ 287 h 2191"/>
                <a:gd name="T38" fmla="*/ 331 w 2787"/>
                <a:gd name="T39" fmla="*/ 256 h 2191"/>
                <a:gd name="T40" fmla="*/ 288 w 2787"/>
                <a:gd name="T41" fmla="*/ 250 h 2191"/>
                <a:gd name="T42" fmla="*/ 302 w 2787"/>
                <a:gd name="T43" fmla="*/ 266 h 2191"/>
                <a:gd name="T44" fmla="*/ 305 w 2787"/>
                <a:gd name="T45" fmla="*/ 286 h 2191"/>
                <a:gd name="T46" fmla="*/ 332 w 2787"/>
                <a:gd name="T47" fmla="*/ 284 h 2191"/>
                <a:gd name="T48" fmla="*/ 331 w 2787"/>
                <a:gd name="T49" fmla="*/ 304 h 2191"/>
                <a:gd name="T50" fmla="*/ 277 w 2787"/>
                <a:gd name="T51" fmla="*/ 302 h 2191"/>
                <a:gd name="T52" fmla="*/ 269 w 2787"/>
                <a:gd name="T53" fmla="*/ 267 h 2191"/>
                <a:gd name="T54" fmla="*/ 247 w 2787"/>
                <a:gd name="T55" fmla="*/ 258 h 2191"/>
                <a:gd name="T56" fmla="*/ 222 w 2787"/>
                <a:gd name="T57" fmla="*/ 243 h 2191"/>
                <a:gd name="T58" fmla="*/ 188 w 2787"/>
                <a:gd name="T59" fmla="*/ 214 h 2191"/>
                <a:gd name="T60" fmla="*/ 99 w 2787"/>
                <a:gd name="T61" fmla="*/ 222 h 2191"/>
                <a:gd name="T62" fmla="*/ 18 w 2787"/>
                <a:gd name="T63" fmla="*/ 214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34006" name="Freeform 42"/>
            <p:cNvSpPr>
              <a:spLocks/>
            </p:cNvSpPr>
            <p:nvPr/>
          </p:nvSpPr>
          <p:spPr bwMode="auto">
            <a:xfrm>
              <a:off x="336" y="2446"/>
              <a:ext cx="165" cy="138"/>
            </a:xfrm>
            <a:custGeom>
              <a:avLst/>
              <a:gdLst>
                <a:gd name="T0" fmla="*/ 11 w 1155"/>
                <a:gd name="T1" fmla="*/ 4 h 963"/>
                <a:gd name="T2" fmla="*/ 0 w 1155"/>
                <a:gd name="T3" fmla="*/ 18 h 963"/>
                <a:gd name="T4" fmla="*/ 1 w 1155"/>
                <a:gd name="T5" fmla="*/ 45 h 963"/>
                <a:gd name="T6" fmla="*/ 5 w 1155"/>
                <a:gd name="T7" fmla="*/ 78 h 963"/>
                <a:gd name="T8" fmla="*/ 11 w 1155"/>
                <a:gd name="T9" fmla="*/ 117 h 963"/>
                <a:gd name="T10" fmla="*/ 23 w 1155"/>
                <a:gd name="T11" fmla="*/ 130 h 963"/>
                <a:gd name="T12" fmla="*/ 45 w 1155"/>
                <a:gd name="T13" fmla="*/ 136 h 963"/>
                <a:gd name="T14" fmla="*/ 83 w 1155"/>
                <a:gd name="T15" fmla="*/ 138 h 963"/>
                <a:gd name="T16" fmla="*/ 126 w 1155"/>
                <a:gd name="T17" fmla="*/ 137 h 963"/>
                <a:gd name="T18" fmla="*/ 147 w 1155"/>
                <a:gd name="T19" fmla="*/ 135 h 963"/>
                <a:gd name="T20" fmla="*/ 158 w 1155"/>
                <a:gd name="T21" fmla="*/ 129 h 963"/>
                <a:gd name="T22" fmla="*/ 165 w 1155"/>
                <a:gd name="T23" fmla="*/ 29 h 963"/>
                <a:gd name="T24" fmla="*/ 160 w 1155"/>
                <a:gd name="T25" fmla="*/ 10 h 963"/>
                <a:gd name="T26" fmla="*/ 119 w 1155"/>
                <a:gd name="T27" fmla="*/ 1 h 963"/>
                <a:gd name="T28" fmla="*/ 46 w 1155"/>
                <a:gd name="T29" fmla="*/ 0 h 963"/>
                <a:gd name="T30" fmla="*/ 11 w 1155"/>
                <a:gd name="T31" fmla="*/ 4 h 963"/>
                <a:gd name="T32" fmla="*/ 11 w 1155"/>
                <a:gd name="T33" fmla="*/ 4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34007" name="Freeform 43"/>
            <p:cNvSpPr>
              <a:spLocks/>
            </p:cNvSpPr>
            <p:nvPr/>
          </p:nvSpPr>
          <p:spPr bwMode="auto">
            <a:xfrm>
              <a:off x="251" y="2613"/>
              <a:ext cx="28" cy="13"/>
            </a:xfrm>
            <a:custGeom>
              <a:avLst/>
              <a:gdLst>
                <a:gd name="T0" fmla="*/ 2 w 201"/>
                <a:gd name="T1" fmla="*/ 2 h 87"/>
                <a:gd name="T2" fmla="*/ 9 w 201"/>
                <a:gd name="T3" fmla="*/ 0 h 87"/>
                <a:gd name="T4" fmla="*/ 16 w 201"/>
                <a:gd name="T5" fmla="*/ 0 h 87"/>
                <a:gd name="T6" fmla="*/ 22 w 201"/>
                <a:gd name="T7" fmla="*/ 2 h 87"/>
                <a:gd name="T8" fmla="*/ 27 w 201"/>
                <a:gd name="T9" fmla="*/ 6 h 87"/>
                <a:gd name="T10" fmla="*/ 28 w 201"/>
                <a:gd name="T11" fmla="*/ 9 h 87"/>
                <a:gd name="T12" fmla="*/ 27 w 201"/>
                <a:gd name="T13" fmla="*/ 12 h 87"/>
                <a:gd name="T14" fmla="*/ 24 w 201"/>
                <a:gd name="T15" fmla="*/ 13 h 87"/>
                <a:gd name="T16" fmla="*/ 22 w 201"/>
                <a:gd name="T17" fmla="*/ 12 h 87"/>
                <a:gd name="T18" fmla="*/ 18 w 201"/>
                <a:gd name="T19" fmla="*/ 8 h 87"/>
                <a:gd name="T20" fmla="*/ 13 w 201"/>
                <a:gd name="T21" fmla="*/ 7 h 87"/>
                <a:gd name="T22" fmla="*/ 3 w 201"/>
                <a:gd name="T23" fmla="*/ 8 h 87"/>
                <a:gd name="T24" fmla="*/ 1 w 201"/>
                <a:gd name="T25" fmla="*/ 7 h 87"/>
                <a:gd name="T26" fmla="*/ 0 w 201"/>
                <a:gd name="T27" fmla="*/ 6 h 87"/>
                <a:gd name="T28" fmla="*/ 0 w 201"/>
                <a:gd name="T29" fmla="*/ 4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34008" name="Freeform 44"/>
            <p:cNvSpPr>
              <a:spLocks/>
            </p:cNvSpPr>
            <p:nvPr/>
          </p:nvSpPr>
          <p:spPr bwMode="auto">
            <a:xfrm>
              <a:off x="252" y="2630"/>
              <a:ext cx="26" cy="11"/>
            </a:xfrm>
            <a:custGeom>
              <a:avLst/>
              <a:gdLst>
                <a:gd name="T0" fmla="*/ 2 w 178"/>
                <a:gd name="T1" fmla="*/ 2 h 78"/>
                <a:gd name="T2" fmla="*/ 8 w 178"/>
                <a:gd name="T3" fmla="*/ 1 h 78"/>
                <a:gd name="T4" fmla="*/ 15 w 178"/>
                <a:gd name="T5" fmla="*/ 0 h 78"/>
                <a:gd name="T6" fmla="*/ 25 w 178"/>
                <a:gd name="T7" fmla="*/ 6 h 78"/>
                <a:gd name="T8" fmla="*/ 26 w 178"/>
                <a:gd name="T9" fmla="*/ 10 h 78"/>
                <a:gd name="T10" fmla="*/ 24 w 178"/>
                <a:gd name="T11" fmla="*/ 11 h 78"/>
                <a:gd name="T12" fmla="*/ 22 w 178"/>
                <a:gd name="T13" fmla="*/ 10 h 78"/>
                <a:gd name="T14" fmla="*/ 18 w 178"/>
                <a:gd name="T15" fmla="*/ 8 h 78"/>
                <a:gd name="T16" fmla="*/ 14 w 178"/>
                <a:gd name="T17" fmla="*/ 6 h 78"/>
                <a:gd name="T18" fmla="*/ 3 w 178"/>
                <a:gd name="T19" fmla="*/ 7 h 78"/>
                <a:gd name="T20" fmla="*/ 1 w 178"/>
                <a:gd name="T21" fmla="*/ 7 h 78"/>
                <a:gd name="T22" fmla="*/ 0 w 178"/>
                <a:gd name="T23" fmla="*/ 5 h 78"/>
                <a:gd name="T24" fmla="*/ 0 w 178"/>
                <a:gd name="T25" fmla="*/ 3 h 78"/>
                <a:gd name="T26" fmla="*/ 2 w 178"/>
                <a:gd name="T27" fmla="*/ 2 h 78"/>
                <a:gd name="T28" fmla="*/ 2 w 178"/>
                <a:gd name="T29" fmla="*/ 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34009" name="Freeform 45"/>
            <p:cNvSpPr>
              <a:spLocks/>
            </p:cNvSpPr>
            <p:nvPr/>
          </p:nvSpPr>
          <p:spPr bwMode="auto">
            <a:xfrm>
              <a:off x="253" y="2645"/>
              <a:ext cx="29" cy="12"/>
            </a:xfrm>
            <a:custGeom>
              <a:avLst/>
              <a:gdLst>
                <a:gd name="T0" fmla="*/ 2 w 200"/>
                <a:gd name="T1" fmla="*/ 1 h 83"/>
                <a:gd name="T2" fmla="*/ 13 w 200"/>
                <a:gd name="T3" fmla="*/ 0 h 83"/>
                <a:gd name="T4" fmla="*/ 21 w 200"/>
                <a:gd name="T5" fmla="*/ 3 h 83"/>
                <a:gd name="T6" fmla="*/ 28 w 200"/>
                <a:gd name="T7" fmla="*/ 7 h 83"/>
                <a:gd name="T8" fmla="*/ 29 w 200"/>
                <a:gd name="T9" fmla="*/ 9 h 83"/>
                <a:gd name="T10" fmla="*/ 28 w 200"/>
                <a:gd name="T11" fmla="*/ 11 h 83"/>
                <a:gd name="T12" fmla="*/ 27 w 200"/>
                <a:gd name="T13" fmla="*/ 12 h 83"/>
                <a:gd name="T14" fmla="*/ 25 w 200"/>
                <a:gd name="T15" fmla="*/ 12 h 83"/>
                <a:gd name="T16" fmla="*/ 22 w 200"/>
                <a:gd name="T17" fmla="*/ 10 h 83"/>
                <a:gd name="T18" fmla="*/ 19 w 200"/>
                <a:gd name="T19" fmla="*/ 9 h 83"/>
                <a:gd name="T20" fmla="*/ 12 w 200"/>
                <a:gd name="T21" fmla="*/ 8 h 83"/>
                <a:gd name="T22" fmla="*/ 3 w 200"/>
                <a:gd name="T23" fmla="*/ 7 h 83"/>
                <a:gd name="T24" fmla="*/ 0 w 200"/>
                <a:gd name="T25" fmla="*/ 4 h 83"/>
                <a:gd name="T26" fmla="*/ 0 w 200"/>
                <a:gd name="T27" fmla="*/ 2 h 83"/>
                <a:gd name="T28" fmla="*/ 2 w 200"/>
                <a:gd name="T29" fmla="*/ 1 h 83"/>
                <a:gd name="T30" fmla="*/ 2 w 200"/>
                <a:gd name="T31" fmla="*/ 1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34010" name="Freeform 46"/>
            <p:cNvSpPr>
              <a:spLocks/>
            </p:cNvSpPr>
            <p:nvPr/>
          </p:nvSpPr>
          <p:spPr bwMode="auto">
            <a:xfrm>
              <a:off x="684" y="2622"/>
              <a:ext cx="17" cy="9"/>
            </a:xfrm>
            <a:custGeom>
              <a:avLst/>
              <a:gdLst>
                <a:gd name="T0" fmla="*/ 3 w 119"/>
                <a:gd name="T1" fmla="*/ 0 h 65"/>
                <a:gd name="T2" fmla="*/ 9 w 119"/>
                <a:gd name="T3" fmla="*/ 0 h 65"/>
                <a:gd name="T4" fmla="*/ 16 w 119"/>
                <a:gd name="T5" fmla="*/ 4 h 65"/>
                <a:gd name="T6" fmla="*/ 17 w 119"/>
                <a:gd name="T7" fmla="*/ 8 h 65"/>
                <a:gd name="T8" fmla="*/ 15 w 119"/>
                <a:gd name="T9" fmla="*/ 9 h 65"/>
                <a:gd name="T10" fmla="*/ 13 w 119"/>
                <a:gd name="T11" fmla="*/ 9 h 65"/>
                <a:gd name="T12" fmla="*/ 7 w 119"/>
                <a:gd name="T13" fmla="*/ 6 h 65"/>
                <a:gd name="T14" fmla="*/ 3 w 119"/>
                <a:gd name="T15" fmla="*/ 5 h 65"/>
                <a:gd name="T16" fmla="*/ 0 w 119"/>
                <a:gd name="T17" fmla="*/ 3 h 65"/>
                <a:gd name="T18" fmla="*/ 1 w 119"/>
                <a:gd name="T19" fmla="*/ 1 h 65"/>
                <a:gd name="T20" fmla="*/ 3 w 119"/>
                <a:gd name="T21" fmla="*/ 0 h 65"/>
                <a:gd name="T22" fmla="*/ 3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34011" name="Freeform 47"/>
            <p:cNvSpPr>
              <a:spLocks/>
            </p:cNvSpPr>
            <p:nvPr/>
          </p:nvSpPr>
          <p:spPr bwMode="auto">
            <a:xfrm>
              <a:off x="685" y="2634"/>
              <a:ext cx="18" cy="14"/>
            </a:xfrm>
            <a:custGeom>
              <a:avLst/>
              <a:gdLst>
                <a:gd name="T0" fmla="*/ 3 w 129"/>
                <a:gd name="T1" fmla="*/ 0 h 98"/>
                <a:gd name="T2" fmla="*/ 11 w 129"/>
                <a:gd name="T3" fmla="*/ 2 h 98"/>
                <a:gd name="T4" fmla="*/ 18 w 129"/>
                <a:gd name="T5" fmla="*/ 9 h 98"/>
                <a:gd name="T6" fmla="*/ 18 w 129"/>
                <a:gd name="T7" fmla="*/ 13 h 98"/>
                <a:gd name="T8" fmla="*/ 16 w 129"/>
                <a:gd name="T9" fmla="*/ 14 h 98"/>
                <a:gd name="T10" fmla="*/ 14 w 129"/>
                <a:gd name="T11" fmla="*/ 13 h 98"/>
                <a:gd name="T12" fmla="*/ 8 w 129"/>
                <a:gd name="T13" fmla="*/ 8 h 98"/>
                <a:gd name="T14" fmla="*/ 2 w 129"/>
                <a:gd name="T15" fmla="*/ 6 h 98"/>
                <a:gd name="T16" fmla="*/ 0 w 129"/>
                <a:gd name="T17" fmla="*/ 4 h 98"/>
                <a:gd name="T18" fmla="*/ 0 w 129"/>
                <a:gd name="T19" fmla="*/ 2 h 98"/>
                <a:gd name="T20" fmla="*/ 1 w 129"/>
                <a:gd name="T21" fmla="*/ 1 h 98"/>
                <a:gd name="T22" fmla="*/ 3 w 129"/>
                <a:gd name="T23" fmla="*/ 0 h 98"/>
                <a:gd name="T24" fmla="*/ 3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34012" name="Freeform 48"/>
            <p:cNvSpPr>
              <a:spLocks/>
            </p:cNvSpPr>
            <p:nvPr/>
          </p:nvSpPr>
          <p:spPr bwMode="auto">
            <a:xfrm>
              <a:off x="683" y="2654"/>
              <a:ext cx="18" cy="8"/>
            </a:xfrm>
            <a:custGeom>
              <a:avLst/>
              <a:gdLst>
                <a:gd name="T0" fmla="*/ 3 w 124"/>
                <a:gd name="T1" fmla="*/ 2 h 61"/>
                <a:gd name="T2" fmla="*/ 7 w 124"/>
                <a:gd name="T3" fmla="*/ 0 h 61"/>
                <a:gd name="T4" fmla="*/ 12 w 124"/>
                <a:gd name="T5" fmla="*/ 1 h 61"/>
                <a:gd name="T6" fmla="*/ 17 w 124"/>
                <a:gd name="T7" fmla="*/ 3 h 61"/>
                <a:gd name="T8" fmla="*/ 18 w 124"/>
                <a:gd name="T9" fmla="*/ 7 h 61"/>
                <a:gd name="T10" fmla="*/ 17 w 124"/>
                <a:gd name="T11" fmla="*/ 8 h 61"/>
                <a:gd name="T12" fmla="*/ 15 w 124"/>
                <a:gd name="T13" fmla="*/ 8 h 61"/>
                <a:gd name="T14" fmla="*/ 8 w 124"/>
                <a:gd name="T15" fmla="*/ 7 h 61"/>
                <a:gd name="T16" fmla="*/ 4 w 124"/>
                <a:gd name="T17" fmla="*/ 7 h 61"/>
                <a:gd name="T18" fmla="*/ 1 w 124"/>
                <a:gd name="T19" fmla="*/ 7 h 61"/>
                <a:gd name="T20" fmla="*/ 0 w 124"/>
                <a:gd name="T21" fmla="*/ 5 h 61"/>
                <a:gd name="T22" fmla="*/ 1 w 124"/>
                <a:gd name="T23" fmla="*/ 3 h 61"/>
                <a:gd name="T24" fmla="*/ 3 w 124"/>
                <a:gd name="T25" fmla="*/ 2 h 61"/>
                <a:gd name="T26" fmla="*/ 3 w 124"/>
                <a:gd name="T27" fmla="*/ 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34013" name="Freeform 49"/>
            <p:cNvSpPr>
              <a:spLocks/>
            </p:cNvSpPr>
            <p:nvPr/>
          </p:nvSpPr>
          <p:spPr bwMode="auto">
            <a:xfrm>
              <a:off x="351" y="2635"/>
              <a:ext cx="136" cy="25"/>
            </a:xfrm>
            <a:custGeom>
              <a:avLst/>
              <a:gdLst>
                <a:gd name="T0" fmla="*/ 5 w 956"/>
                <a:gd name="T1" fmla="*/ 6 h 175"/>
                <a:gd name="T2" fmla="*/ 16 w 956"/>
                <a:gd name="T3" fmla="*/ 5 h 175"/>
                <a:gd name="T4" fmla="*/ 27 w 956"/>
                <a:gd name="T5" fmla="*/ 5 h 175"/>
                <a:gd name="T6" fmla="*/ 56 w 956"/>
                <a:gd name="T7" fmla="*/ 2 h 175"/>
                <a:gd name="T8" fmla="*/ 84 w 956"/>
                <a:gd name="T9" fmla="*/ 0 h 175"/>
                <a:gd name="T10" fmla="*/ 115 w 956"/>
                <a:gd name="T11" fmla="*/ 1 h 175"/>
                <a:gd name="T12" fmla="*/ 118 w 956"/>
                <a:gd name="T13" fmla="*/ 6 h 175"/>
                <a:gd name="T14" fmla="*/ 120 w 956"/>
                <a:gd name="T15" fmla="*/ 13 h 175"/>
                <a:gd name="T16" fmla="*/ 122 w 956"/>
                <a:gd name="T17" fmla="*/ 15 h 175"/>
                <a:gd name="T18" fmla="*/ 125 w 956"/>
                <a:gd name="T19" fmla="*/ 17 h 175"/>
                <a:gd name="T20" fmla="*/ 129 w 956"/>
                <a:gd name="T21" fmla="*/ 19 h 175"/>
                <a:gd name="T22" fmla="*/ 132 w 956"/>
                <a:gd name="T23" fmla="*/ 21 h 175"/>
                <a:gd name="T24" fmla="*/ 136 w 956"/>
                <a:gd name="T25" fmla="*/ 24 h 175"/>
                <a:gd name="T26" fmla="*/ 132 w 956"/>
                <a:gd name="T27" fmla="*/ 25 h 175"/>
                <a:gd name="T28" fmla="*/ 105 w 956"/>
                <a:gd name="T29" fmla="*/ 23 h 175"/>
                <a:gd name="T30" fmla="*/ 83 w 956"/>
                <a:gd name="T31" fmla="*/ 23 h 175"/>
                <a:gd name="T32" fmla="*/ 55 w 956"/>
                <a:gd name="T33" fmla="*/ 21 h 175"/>
                <a:gd name="T34" fmla="*/ 42 w 956"/>
                <a:gd name="T35" fmla="*/ 20 h 175"/>
                <a:gd name="T36" fmla="*/ 28 w 956"/>
                <a:gd name="T37" fmla="*/ 20 h 175"/>
                <a:gd name="T38" fmla="*/ 16 w 956"/>
                <a:gd name="T39" fmla="*/ 19 h 175"/>
                <a:gd name="T40" fmla="*/ 5 w 956"/>
                <a:gd name="T41" fmla="*/ 19 h 175"/>
                <a:gd name="T42" fmla="*/ 1 w 956"/>
                <a:gd name="T43" fmla="*/ 18 h 175"/>
                <a:gd name="T44" fmla="*/ 0 w 956"/>
                <a:gd name="T45" fmla="*/ 14 h 175"/>
                <a:gd name="T46" fmla="*/ 1 w 956"/>
                <a:gd name="T47" fmla="*/ 9 h 175"/>
                <a:gd name="T48" fmla="*/ 3 w 956"/>
                <a:gd name="T49" fmla="*/ 7 h 175"/>
                <a:gd name="T50" fmla="*/ 5 w 956"/>
                <a:gd name="T51" fmla="*/ 6 h 175"/>
                <a:gd name="T52" fmla="*/ 5 w 956"/>
                <a:gd name="T53" fmla="*/ 6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34014" name="Freeform 50"/>
            <p:cNvSpPr>
              <a:spLocks/>
            </p:cNvSpPr>
            <p:nvPr/>
          </p:nvSpPr>
          <p:spPr bwMode="auto">
            <a:xfrm>
              <a:off x="341" y="2593"/>
              <a:ext cx="21" cy="19"/>
            </a:xfrm>
            <a:custGeom>
              <a:avLst/>
              <a:gdLst>
                <a:gd name="T0" fmla="*/ 3 w 148"/>
                <a:gd name="T1" fmla="*/ 10 h 137"/>
                <a:gd name="T2" fmla="*/ 0 w 148"/>
                <a:gd name="T3" fmla="*/ 7 h 137"/>
                <a:gd name="T4" fmla="*/ 0 w 148"/>
                <a:gd name="T5" fmla="*/ 3 h 137"/>
                <a:gd name="T6" fmla="*/ 3 w 148"/>
                <a:gd name="T7" fmla="*/ 0 h 137"/>
                <a:gd name="T8" fmla="*/ 8 w 148"/>
                <a:gd name="T9" fmla="*/ 0 h 137"/>
                <a:gd name="T10" fmla="*/ 18 w 148"/>
                <a:gd name="T11" fmla="*/ 4 h 137"/>
                <a:gd name="T12" fmla="*/ 21 w 148"/>
                <a:gd name="T13" fmla="*/ 10 h 137"/>
                <a:gd name="T14" fmla="*/ 21 w 148"/>
                <a:gd name="T15" fmla="*/ 15 h 137"/>
                <a:gd name="T16" fmla="*/ 19 w 148"/>
                <a:gd name="T17" fmla="*/ 18 h 137"/>
                <a:gd name="T18" fmla="*/ 17 w 148"/>
                <a:gd name="T19" fmla="*/ 19 h 137"/>
                <a:gd name="T20" fmla="*/ 12 w 148"/>
                <a:gd name="T21" fmla="*/ 18 h 137"/>
                <a:gd name="T22" fmla="*/ 8 w 148"/>
                <a:gd name="T23" fmla="*/ 14 h 137"/>
                <a:gd name="T24" fmla="*/ 3 w 148"/>
                <a:gd name="T25" fmla="*/ 10 h 137"/>
                <a:gd name="T26" fmla="*/ 3 w 148"/>
                <a:gd name="T27" fmla="*/ 1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34015" name="Freeform 51"/>
            <p:cNvSpPr>
              <a:spLocks/>
            </p:cNvSpPr>
            <p:nvPr/>
          </p:nvSpPr>
          <p:spPr bwMode="auto">
            <a:xfrm>
              <a:off x="497" y="2449"/>
              <a:ext cx="77" cy="227"/>
            </a:xfrm>
            <a:custGeom>
              <a:avLst/>
              <a:gdLst>
                <a:gd name="T0" fmla="*/ 77 w 534"/>
                <a:gd name="T1" fmla="*/ 8 h 1590"/>
                <a:gd name="T2" fmla="*/ 75 w 534"/>
                <a:gd name="T3" fmla="*/ 19 h 1590"/>
                <a:gd name="T4" fmla="*/ 70 w 534"/>
                <a:gd name="T5" fmla="*/ 27 h 1590"/>
                <a:gd name="T6" fmla="*/ 61 w 534"/>
                <a:gd name="T7" fmla="*/ 42 h 1590"/>
                <a:gd name="T8" fmla="*/ 75 w 534"/>
                <a:gd name="T9" fmla="*/ 45 h 1590"/>
                <a:gd name="T10" fmla="*/ 76 w 534"/>
                <a:gd name="T11" fmla="*/ 54 h 1590"/>
                <a:gd name="T12" fmla="*/ 72 w 534"/>
                <a:gd name="T13" fmla="*/ 62 h 1590"/>
                <a:gd name="T14" fmla="*/ 65 w 534"/>
                <a:gd name="T15" fmla="*/ 69 h 1590"/>
                <a:gd name="T16" fmla="*/ 68 w 534"/>
                <a:gd name="T17" fmla="*/ 76 h 1590"/>
                <a:gd name="T18" fmla="*/ 72 w 534"/>
                <a:gd name="T19" fmla="*/ 83 h 1590"/>
                <a:gd name="T20" fmla="*/ 68 w 534"/>
                <a:gd name="T21" fmla="*/ 92 h 1590"/>
                <a:gd name="T22" fmla="*/ 60 w 534"/>
                <a:gd name="T23" fmla="*/ 106 h 1590"/>
                <a:gd name="T24" fmla="*/ 68 w 534"/>
                <a:gd name="T25" fmla="*/ 110 h 1590"/>
                <a:gd name="T26" fmla="*/ 68 w 534"/>
                <a:gd name="T27" fmla="*/ 118 h 1590"/>
                <a:gd name="T28" fmla="*/ 64 w 534"/>
                <a:gd name="T29" fmla="*/ 127 h 1590"/>
                <a:gd name="T30" fmla="*/ 66 w 534"/>
                <a:gd name="T31" fmla="*/ 136 h 1590"/>
                <a:gd name="T32" fmla="*/ 71 w 534"/>
                <a:gd name="T33" fmla="*/ 143 h 1590"/>
                <a:gd name="T34" fmla="*/ 68 w 534"/>
                <a:gd name="T35" fmla="*/ 153 h 1590"/>
                <a:gd name="T36" fmla="*/ 61 w 534"/>
                <a:gd name="T37" fmla="*/ 163 h 1590"/>
                <a:gd name="T38" fmla="*/ 62 w 534"/>
                <a:gd name="T39" fmla="*/ 168 h 1590"/>
                <a:gd name="T40" fmla="*/ 68 w 534"/>
                <a:gd name="T41" fmla="*/ 177 h 1590"/>
                <a:gd name="T42" fmla="*/ 64 w 534"/>
                <a:gd name="T43" fmla="*/ 184 h 1590"/>
                <a:gd name="T44" fmla="*/ 59 w 534"/>
                <a:gd name="T45" fmla="*/ 189 h 1590"/>
                <a:gd name="T46" fmla="*/ 68 w 534"/>
                <a:gd name="T47" fmla="*/ 203 h 1590"/>
                <a:gd name="T48" fmla="*/ 71 w 534"/>
                <a:gd name="T49" fmla="*/ 224 h 1590"/>
                <a:gd name="T50" fmla="*/ 58 w 534"/>
                <a:gd name="T51" fmla="*/ 227 h 1590"/>
                <a:gd name="T52" fmla="*/ 42 w 534"/>
                <a:gd name="T53" fmla="*/ 218 h 1590"/>
                <a:gd name="T54" fmla="*/ 35 w 534"/>
                <a:gd name="T55" fmla="*/ 213 h 1590"/>
                <a:gd name="T56" fmla="*/ 8 w 534"/>
                <a:gd name="T57" fmla="*/ 213 h 1590"/>
                <a:gd name="T58" fmla="*/ 1 w 534"/>
                <a:gd name="T59" fmla="*/ 211 h 1590"/>
                <a:gd name="T60" fmla="*/ 2 w 534"/>
                <a:gd name="T61" fmla="*/ 197 h 1590"/>
                <a:gd name="T62" fmla="*/ 6 w 534"/>
                <a:gd name="T63" fmla="*/ 190 h 1590"/>
                <a:gd name="T64" fmla="*/ 15 w 534"/>
                <a:gd name="T65" fmla="*/ 167 h 1590"/>
                <a:gd name="T66" fmla="*/ 16 w 534"/>
                <a:gd name="T67" fmla="*/ 142 h 1590"/>
                <a:gd name="T68" fmla="*/ 20 w 534"/>
                <a:gd name="T69" fmla="*/ 126 h 1590"/>
                <a:gd name="T70" fmla="*/ 26 w 534"/>
                <a:gd name="T71" fmla="*/ 100 h 1590"/>
                <a:gd name="T72" fmla="*/ 30 w 534"/>
                <a:gd name="T73" fmla="*/ 84 h 1590"/>
                <a:gd name="T74" fmla="*/ 34 w 534"/>
                <a:gd name="T75" fmla="*/ 73 h 1590"/>
                <a:gd name="T76" fmla="*/ 40 w 534"/>
                <a:gd name="T77" fmla="*/ 67 h 1590"/>
                <a:gd name="T78" fmla="*/ 50 w 534"/>
                <a:gd name="T79" fmla="*/ 59 h 1590"/>
                <a:gd name="T80" fmla="*/ 41 w 534"/>
                <a:gd name="T81" fmla="*/ 56 h 1590"/>
                <a:gd name="T82" fmla="*/ 40 w 534"/>
                <a:gd name="T83" fmla="*/ 46 h 1590"/>
                <a:gd name="T84" fmla="*/ 44 w 534"/>
                <a:gd name="T85" fmla="*/ 38 h 1590"/>
                <a:gd name="T86" fmla="*/ 43 w 534"/>
                <a:gd name="T87" fmla="*/ 37 h 1590"/>
                <a:gd name="T88" fmla="*/ 34 w 534"/>
                <a:gd name="T89" fmla="*/ 33 h 1590"/>
                <a:gd name="T90" fmla="*/ 34 w 534"/>
                <a:gd name="T91" fmla="*/ 22 h 1590"/>
                <a:gd name="T92" fmla="*/ 41 w 534"/>
                <a:gd name="T93" fmla="*/ 15 h 1590"/>
                <a:gd name="T94" fmla="*/ 50 w 534"/>
                <a:gd name="T95" fmla="*/ 9 h 1590"/>
                <a:gd name="T96" fmla="*/ 60 w 534"/>
                <a:gd name="T97" fmla="*/ 4 h 1590"/>
                <a:gd name="T98" fmla="*/ 76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34016" name="Freeform 52"/>
            <p:cNvSpPr>
              <a:spLocks/>
            </p:cNvSpPr>
            <p:nvPr/>
          </p:nvSpPr>
          <p:spPr bwMode="auto">
            <a:xfrm>
              <a:off x="333" y="2424"/>
              <a:ext cx="188" cy="155"/>
            </a:xfrm>
            <a:custGeom>
              <a:avLst/>
              <a:gdLst>
                <a:gd name="T0" fmla="*/ 0 w 1318"/>
                <a:gd name="T1" fmla="*/ 37 h 1087"/>
                <a:gd name="T2" fmla="*/ 2 w 1318"/>
                <a:gd name="T3" fmla="*/ 30 h 1087"/>
                <a:gd name="T4" fmla="*/ 4 w 1318"/>
                <a:gd name="T5" fmla="*/ 24 h 1087"/>
                <a:gd name="T6" fmla="*/ 7 w 1318"/>
                <a:gd name="T7" fmla="*/ 18 h 1087"/>
                <a:gd name="T8" fmla="*/ 10 w 1318"/>
                <a:gd name="T9" fmla="*/ 14 h 1087"/>
                <a:gd name="T10" fmla="*/ 14 w 1318"/>
                <a:gd name="T11" fmla="*/ 10 h 1087"/>
                <a:gd name="T12" fmla="*/ 19 w 1318"/>
                <a:gd name="T13" fmla="*/ 8 h 1087"/>
                <a:gd name="T14" fmla="*/ 25 w 1318"/>
                <a:gd name="T15" fmla="*/ 6 h 1087"/>
                <a:gd name="T16" fmla="*/ 32 w 1318"/>
                <a:gd name="T17" fmla="*/ 6 h 1087"/>
                <a:gd name="T18" fmla="*/ 48 w 1318"/>
                <a:gd name="T19" fmla="*/ 3 h 1087"/>
                <a:gd name="T20" fmla="*/ 65 w 1318"/>
                <a:gd name="T21" fmla="*/ 1 h 1087"/>
                <a:gd name="T22" fmla="*/ 104 w 1318"/>
                <a:gd name="T23" fmla="*/ 0 h 1087"/>
                <a:gd name="T24" fmla="*/ 143 w 1318"/>
                <a:gd name="T25" fmla="*/ 6 h 1087"/>
                <a:gd name="T26" fmla="*/ 156 w 1318"/>
                <a:gd name="T27" fmla="*/ 8 h 1087"/>
                <a:gd name="T28" fmla="*/ 168 w 1318"/>
                <a:gd name="T29" fmla="*/ 12 h 1087"/>
                <a:gd name="T30" fmla="*/ 172 w 1318"/>
                <a:gd name="T31" fmla="*/ 15 h 1087"/>
                <a:gd name="T32" fmla="*/ 177 w 1318"/>
                <a:gd name="T33" fmla="*/ 18 h 1087"/>
                <a:gd name="T34" fmla="*/ 181 w 1318"/>
                <a:gd name="T35" fmla="*/ 23 h 1087"/>
                <a:gd name="T36" fmla="*/ 185 w 1318"/>
                <a:gd name="T37" fmla="*/ 28 h 1087"/>
                <a:gd name="T38" fmla="*/ 188 w 1318"/>
                <a:gd name="T39" fmla="*/ 39 h 1087"/>
                <a:gd name="T40" fmla="*/ 187 w 1318"/>
                <a:gd name="T41" fmla="*/ 50 h 1087"/>
                <a:gd name="T42" fmla="*/ 185 w 1318"/>
                <a:gd name="T43" fmla="*/ 69 h 1087"/>
                <a:gd name="T44" fmla="*/ 182 w 1318"/>
                <a:gd name="T45" fmla="*/ 87 h 1087"/>
                <a:gd name="T46" fmla="*/ 180 w 1318"/>
                <a:gd name="T47" fmla="*/ 101 h 1087"/>
                <a:gd name="T48" fmla="*/ 177 w 1318"/>
                <a:gd name="T49" fmla="*/ 114 h 1087"/>
                <a:gd name="T50" fmla="*/ 174 w 1318"/>
                <a:gd name="T51" fmla="*/ 128 h 1087"/>
                <a:gd name="T52" fmla="*/ 171 w 1318"/>
                <a:gd name="T53" fmla="*/ 133 h 1087"/>
                <a:gd name="T54" fmla="*/ 167 w 1318"/>
                <a:gd name="T55" fmla="*/ 141 h 1087"/>
                <a:gd name="T56" fmla="*/ 165 w 1318"/>
                <a:gd name="T57" fmla="*/ 145 h 1087"/>
                <a:gd name="T58" fmla="*/ 163 w 1318"/>
                <a:gd name="T59" fmla="*/ 148 h 1087"/>
                <a:gd name="T60" fmla="*/ 160 w 1318"/>
                <a:gd name="T61" fmla="*/ 151 h 1087"/>
                <a:gd name="T62" fmla="*/ 157 w 1318"/>
                <a:gd name="T63" fmla="*/ 153 h 1087"/>
                <a:gd name="T64" fmla="*/ 153 w 1318"/>
                <a:gd name="T65" fmla="*/ 155 h 1087"/>
                <a:gd name="T66" fmla="*/ 153 w 1318"/>
                <a:gd name="T67" fmla="*/ 151 h 1087"/>
                <a:gd name="T68" fmla="*/ 156 w 1318"/>
                <a:gd name="T69" fmla="*/ 141 h 1087"/>
                <a:gd name="T70" fmla="*/ 157 w 1318"/>
                <a:gd name="T71" fmla="*/ 131 h 1087"/>
                <a:gd name="T72" fmla="*/ 159 w 1318"/>
                <a:gd name="T73" fmla="*/ 110 h 1087"/>
                <a:gd name="T74" fmla="*/ 162 w 1318"/>
                <a:gd name="T75" fmla="*/ 98 h 1087"/>
                <a:gd name="T76" fmla="*/ 164 w 1318"/>
                <a:gd name="T77" fmla="*/ 85 h 1087"/>
                <a:gd name="T78" fmla="*/ 167 w 1318"/>
                <a:gd name="T79" fmla="*/ 67 h 1087"/>
                <a:gd name="T80" fmla="*/ 170 w 1318"/>
                <a:gd name="T81" fmla="*/ 49 h 1087"/>
                <a:gd name="T82" fmla="*/ 170 w 1318"/>
                <a:gd name="T83" fmla="*/ 37 h 1087"/>
                <a:gd name="T84" fmla="*/ 167 w 1318"/>
                <a:gd name="T85" fmla="*/ 33 h 1087"/>
                <a:gd name="T86" fmla="*/ 164 w 1318"/>
                <a:gd name="T87" fmla="*/ 31 h 1087"/>
                <a:gd name="T88" fmla="*/ 161 w 1318"/>
                <a:gd name="T89" fmla="*/ 29 h 1087"/>
                <a:gd name="T90" fmla="*/ 157 w 1318"/>
                <a:gd name="T91" fmla="*/ 27 h 1087"/>
                <a:gd name="T92" fmla="*/ 149 w 1318"/>
                <a:gd name="T93" fmla="*/ 25 h 1087"/>
                <a:gd name="T94" fmla="*/ 140 w 1318"/>
                <a:gd name="T95" fmla="*/ 24 h 1087"/>
                <a:gd name="T96" fmla="*/ 130 w 1318"/>
                <a:gd name="T97" fmla="*/ 22 h 1087"/>
                <a:gd name="T98" fmla="*/ 121 w 1318"/>
                <a:gd name="T99" fmla="*/ 20 h 1087"/>
                <a:gd name="T100" fmla="*/ 104 w 1318"/>
                <a:gd name="T101" fmla="*/ 19 h 1087"/>
                <a:gd name="T102" fmla="*/ 66 w 1318"/>
                <a:gd name="T103" fmla="*/ 19 h 1087"/>
                <a:gd name="T104" fmla="*/ 42 w 1318"/>
                <a:gd name="T105" fmla="*/ 21 h 1087"/>
                <a:gd name="T106" fmla="*/ 31 w 1318"/>
                <a:gd name="T107" fmla="*/ 22 h 1087"/>
                <a:gd name="T108" fmla="*/ 22 w 1318"/>
                <a:gd name="T109" fmla="*/ 25 h 1087"/>
                <a:gd name="T110" fmla="*/ 15 w 1318"/>
                <a:gd name="T111" fmla="*/ 31 h 1087"/>
                <a:gd name="T112" fmla="*/ 10 w 1318"/>
                <a:gd name="T113" fmla="*/ 40 h 1087"/>
                <a:gd name="T114" fmla="*/ 9 w 1318"/>
                <a:gd name="T115" fmla="*/ 42 h 1087"/>
                <a:gd name="T116" fmla="*/ 7 w 1318"/>
                <a:gd name="T117" fmla="*/ 44 h 1087"/>
                <a:gd name="T118" fmla="*/ 4 w 1318"/>
                <a:gd name="T119" fmla="*/ 44 h 1087"/>
                <a:gd name="T120" fmla="*/ 0 w 1318"/>
                <a:gd name="T121" fmla="*/ 42 h 1087"/>
                <a:gd name="T122" fmla="*/ 0 w 1318"/>
                <a:gd name="T123" fmla="*/ 37 h 1087"/>
                <a:gd name="T124" fmla="*/ 0 w 1318"/>
                <a:gd name="T125" fmla="*/ 37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34017" name="Freeform 53"/>
            <p:cNvSpPr>
              <a:spLocks/>
            </p:cNvSpPr>
            <p:nvPr/>
          </p:nvSpPr>
          <p:spPr bwMode="auto">
            <a:xfrm>
              <a:off x="573" y="2672"/>
              <a:ext cx="30" cy="48"/>
            </a:xfrm>
            <a:custGeom>
              <a:avLst/>
              <a:gdLst>
                <a:gd name="T0" fmla="*/ 12 w 209"/>
                <a:gd name="T1" fmla="*/ 7 h 332"/>
                <a:gd name="T2" fmla="*/ 12 w 209"/>
                <a:gd name="T3" fmla="*/ 8 h 332"/>
                <a:gd name="T4" fmla="*/ 30 w 209"/>
                <a:gd name="T5" fmla="*/ 22 h 332"/>
                <a:gd name="T6" fmla="*/ 29 w 209"/>
                <a:gd name="T7" fmla="*/ 27 h 332"/>
                <a:gd name="T8" fmla="*/ 27 w 209"/>
                <a:gd name="T9" fmla="*/ 31 h 332"/>
                <a:gd name="T10" fmla="*/ 24 w 209"/>
                <a:gd name="T11" fmla="*/ 35 h 332"/>
                <a:gd name="T12" fmla="*/ 20 w 209"/>
                <a:gd name="T13" fmla="*/ 44 h 332"/>
                <a:gd name="T14" fmla="*/ 20 w 209"/>
                <a:gd name="T15" fmla="*/ 46 h 332"/>
                <a:gd name="T16" fmla="*/ 18 w 209"/>
                <a:gd name="T17" fmla="*/ 47 h 332"/>
                <a:gd name="T18" fmla="*/ 14 w 209"/>
                <a:gd name="T19" fmla="*/ 48 h 332"/>
                <a:gd name="T20" fmla="*/ 11 w 209"/>
                <a:gd name="T21" fmla="*/ 46 h 332"/>
                <a:gd name="T22" fmla="*/ 10 w 209"/>
                <a:gd name="T23" fmla="*/ 42 h 332"/>
                <a:gd name="T24" fmla="*/ 12 w 209"/>
                <a:gd name="T25" fmla="*/ 24 h 332"/>
                <a:gd name="T26" fmla="*/ 9 w 209"/>
                <a:gd name="T27" fmla="*/ 23 h 332"/>
                <a:gd name="T28" fmla="*/ 4 w 209"/>
                <a:gd name="T29" fmla="*/ 22 h 332"/>
                <a:gd name="T30" fmla="*/ 1 w 209"/>
                <a:gd name="T31" fmla="*/ 19 h 332"/>
                <a:gd name="T32" fmla="*/ 0 w 209"/>
                <a:gd name="T33" fmla="*/ 14 h 332"/>
                <a:gd name="T34" fmla="*/ 0 w 209"/>
                <a:gd name="T35" fmla="*/ 8 h 332"/>
                <a:gd name="T36" fmla="*/ 2 w 209"/>
                <a:gd name="T37" fmla="*/ 3 h 332"/>
                <a:gd name="T38" fmla="*/ 5 w 209"/>
                <a:gd name="T39" fmla="*/ 0 h 332"/>
                <a:gd name="T40" fmla="*/ 9 w 209"/>
                <a:gd name="T41" fmla="*/ 0 h 332"/>
                <a:gd name="T42" fmla="*/ 11 w 209"/>
                <a:gd name="T43" fmla="*/ 2 h 332"/>
                <a:gd name="T44" fmla="*/ 12 w 209"/>
                <a:gd name="T45" fmla="*/ 7 h 332"/>
                <a:gd name="T46" fmla="*/ 12 w 209"/>
                <a:gd name="T47" fmla="*/ 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34018" name="Freeform 54"/>
            <p:cNvSpPr>
              <a:spLocks/>
            </p:cNvSpPr>
            <p:nvPr/>
          </p:nvSpPr>
          <p:spPr bwMode="auto">
            <a:xfrm>
              <a:off x="589" y="2706"/>
              <a:ext cx="57" cy="26"/>
            </a:xfrm>
            <a:custGeom>
              <a:avLst/>
              <a:gdLst>
                <a:gd name="T0" fmla="*/ 10 w 403"/>
                <a:gd name="T1" fmla="*/ 3 h 178"/>
                <a:gd name="T2" fmla="*/ 11 w 403"/>
                <a:gd name="T3" fmla="*/ 5 h 178"/>
                <a:gd name="T4" fmla="*/ 13 w 403"/>
                <a:gd name="T5" fmla="*/ 7 h 178"/>
                <a:gd name="T6" fmla="*/ 18 w 403"/>
                <a:gd name="T7" fmla="*/ 7 h 178"/>
                <a:gd name="T8" fmla="*/ 29 w 403"/>
                <a:gd name="T9" fmla="*/ 8 h 178"/>
                <a:gd name="T10" fmla="*/ 40 w 403"/>
                <a:gd name="T11" fmla="*/ 11 h 178"/>
                <a:gd name="T12" fmla="*/ 50 w 403"/>
                <a:gd name="T13" fmla="*/ 9 h 178"/>
                <a:gd name="T14" fmla="*/ 54 w 403"/>
                <a:gd name="T15" fmla="*/ 9 h 178"/>
                <a:gd name="T16" fmla="*/ 57 w 403"/>
                <a:gd name="T17" fmla="*/ 13 h 178"/>
                <a:gd name="T18" fmla="*/ 57 w 403"/>
                <a:gd name="T19" fmla="*/ 17 h 178"/>
                <a:gd name="T20" fmla="*/ 54 w 403"/>
                <a:gd name="T21" fmla="*/ 19 h 178"/>
                <a:gd name="T22" fmla="*/ 46 w 403"/>
                <a:gd name="T23" fmla="*/ 22 h 178"/>
                <a:gd name="T24" fmla="*/ 39 w 403"/>
                <a:gd name="T25" fmla="*/ 25 h 178"/>
                <a:gd name="T26" fmla="*/ 31 w 403"/>
                <a:gd name="T27" fmla="*/ 26 h 178"/>
                <a:gd name="T28" fmla="*/ 23 w 403"/>
                <a:gd name="T29" fmla="*/ 25 h 178"/>
                <a:gd name="T30" fmla="*/ 16 w 403"/>
                <a:gd name="T31" fmla="*/ 21 h 178"/>
                <a:gd name="T32" fmla="*/ 10 w 403"/>
                <a:gd name="T33" fmla="*/ 18 h 178"/>
                <a:gd name="T34" fmla="*/ 4 w 403"/>
                <a:gd name="T35" fmla="*/ 14 h 178"/>
                <a:gd name="T36" fmla="*/ 0 w 403"/>
                <a:gd name="T37" fmla="*/ 7 h 178"/>
                <a:gd name="T38" fmla="*/ 0 w 403"/>
                <a:gd name="T39" fmla="*/ 5 h 178"/>
                <a:gd name="T40" fmla="*/ 0 w 403"/>
                <a:gd name="T41" fmla="*/ 3 h 178"/>
                <a:gd name="T42" fmla="*/ 3 w 403"/>
                <a:gd name="T43" fmla="*/ 0 h 178"/>
                <a:gd name="T44" fmla="*/ 7 w 403"/>
                <a:gd name="T45" fmla="*/ 0 h 178"/>
                <a:gd name="T46" fmla="*/ 10 w 403"/>
                <a:gd name="T47" fmla="*/ 3 h 178"/>
                <a:gd name="T48" fmla="*/ 10 w 403"/>
                <a:gd name="T49" fmla="*/ 3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34019" name="Freeform 55"/>
            <p:cNvSpPr>
              <a:spLocks/>
            </p:cNvSpPr>
            <p:nvPr/>
          </p:nvSpPr>
          <p:spPr bwMode="auto">
            <a:xfrm>
              <a:off x="651" y="2607"/>
              <a:ext cx="24" cy="92"/>
            </a:xfrm>
            <a:custGeom>
              <a:avLst/>
              <a:gdLst>
                <a:gd name="T0" fmla="*/ 24 w 166"/>
                <a:gd name="T1" fmla="*/ 7 h 645"/>
                <a:gd name="T2" fmla="*/ 21 w 166"/>
                <a:gd name="T3" fmla="*/ 33 h 645"/>
                <a:gd name="T4" fmla="*/ 21 w 166"/>
                <a:gd name="T5" fmla="*/ 58 h 645"/>
                <a:gd name="T6" fmla="*/ 20 w 166"/>
                <a:gd name="T7" fmla="*/ 85 h 645"/>
                <a:gd name="T8" fmla="*/ 20 w 166"/>
                <a:gd name="T9" fmla="*/ 90 h 645"/>
                <a:gd name="T10" fmla="*/ 17 w 166"/>
                <a:gd name="T11" fmla="*/ 92 h 645"/>
                <a:gd name="T12" fmla="*/ 13 w 166"/>
                <a:gd name="T13" fmla="*/ 92 h 645"/>
                <a:gd name="T14" fmla="*/ 10 w 166"/>
                <a:gd name="T15" fmla="*/ 88 h 645"/>
                <a:gd name="T16" fmla="*/ 8 w 166"/>
                <a:gd name="T17" fmla="*/ 84 h 645"/>
                <a:gd name="T18" fmla="*/ 5 w 166"/>
                <a:gd name="T19" fmla="*/ 80 h 645"/>
                <a:gd name="T20" fmla="*/ 0 w 166"/>
                <a:gd name="T21" fmla="*/ 72 h 645"/>
                <a:gd name="T22" fmla="*/ 0 w 166"/>
                <a:gd name="T23" fmla="*/ 64 h 645"/>
                <a:gd name="T24" fmla="*/ 0 w 166"/>
                <a:gd name="T25" fmla="*/ 55 h 645"/>
                <a:gd name="T26" fmla="*/ 2 w 166"/>
                <a:gd name="T27" fmla="*/ 46 h 645"/>
                <a:gd name="T28" fmla="*/ 3 w 166"/>
                <a:gd name="T29" fmla="*/ 37 h 645"/>
                <a:gd name="T30" fmla="*/ 6 w 166"/>
                <a:gd name="T31" fmla="*/ 29 h 645"/>
                <a:gd name="T32" fmla="*/ 8 w 166"/>
                <a:gd name="T33" fmla="*/ 20 h 645"/>
                <a:gd name="T34" fmla="*/ 11 w 166"/>
                <a:gd name="T35" fmla="*/ 12 h 645"/>
                <a:gd name="T36" fmla="*/ 14 w 166"/>
                <a:gd name="T37" fmla="*/ 4 h 645"/>
                <a:gd name="T38" fmla="*/ 17 w 166"/>
                <a:gd name="T39" fmla="*/ 0 h 645"/>
                <a:gd name="T40" fmla="*/ 20 w 166"/>
                <a:gd name="T41" fmla="*/ 0 h 645"/>
                <a:gd name="T42" fmla="*/ 23 w 166"/>
                <a:gd name="T43" fmla="*/ 2 h 645"/>
                <a:gd name="T44" fmla="*/ 24 w 166"/>
                <a:gd name="T45" fmla="*/ 7 h 645"/>
                <a:gd name="T46" fmla="*/ 24 w 166"/>
                <a:gd name="T47" fmla="*/ 7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34020" name="Freeform 56"/>
            <p:cNvSpPr>
              <a:spLocks/>
            </p:cNvSpPr>
            <p:nvPr/>
          </p:nvSpPr>
          <p:spPr bwMode="auto">
            <a:xfrm>
              <a:off x="290" y="2600"/>
              <a:ext cx="27" cy="61"/>
            </a:xfrm>
            <a:custGeom>
              <a:avLst/>
              <a:gdLst>
                <a:gd name="T0" fmla="*/ 15 w 191"/>
                <a:gd name="T1" fmla="*/ 8 h 428"/>
                <a:gd name="T2" fmla="*/ 17 w 191"/>
                <a:gd name="T3" fmla="*/ 19 h 428"/>
                <a:gd name="T4" fmla="*/ 20 w 191"/>
                <a:gd name="T5" fmla="*/ 29 h 428"/>
                <a:gd name="T6" fmla="*/ 24 w 191"/>
                <a:gd name="T7" fmla="*/ 39 h 428"/>
                <a:gd name="T8" fmla="*/ 27 w 191"/>
                <a:gd name="T9" fmla="*/ 50 h 428"/>
                <a:gd name="T10" fmla="*/ 27 w 191"/>
                <a:gd name="T11" fmla="*/ 54 h 428"/>
                <a:gd name="T12" fmla="*/ 25 w 191"/>
                <a:gd name="T13" fmla="*/ 57 h 428"/>
                <a:gd name="T14" fmla="*/ 21 w 191"/>
                <a:gd name="T15" fmla="*/ 60 h 428"/>
                <a:gd name="T16" fmla="*/ 17 w 191"/>
                <a:gd name="T17" fmla="*/ 61 h 428"/>
                <a:gd name="T18" fmla="*/ 9 w 191"/>
                <a:gd name="T19" fmla="*/ 60 h 428"/>
                <a:gd name="T20" fmla="*/ 4 w 191"/>
                <a:gd name="T21" fmla="*/ 54 h 428"/>
                <a:gd name="T22" fmla="*/ 1 w 191"/>
                <a:gd name="T23" fmla="*/ 29 h 428"/>
                <a:gd name="T24" fmla="*/ 0 w 191"/>
                <a:gd name="T25" fmla="*/ 3 h 428"/>
                <a:gd name="T26" fmla="*/ 0 w 191"/>
                <a:gd name="T27" fmla="*/ 1 h 428"/>
                <a:gd name="T28" fmla="*/ 2 w 191"/>
                <a:gd name="T29" fmla="*/ 0 h 428"/>
                <a:gd name="T30" fmla="*/ 7 w 191"/>
                <a:gd name="T31" fmla="*/ 0 h 428"/>
                <a:gd name="T32" fmla="*/ 13 w 191"/>
                <a:gd name="T33" fmla="*/ 3 h 428"/>
                <a:gd name="T34" fmla="*/ 15 w 191"/>
                <a:gd name="T35" fmla="*/ 8 h 428"/>
                <a:gd name="T36" fmla="*/ 15 w 191"/>
                <a:gd name="T37" fmla="*/ 8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34021" name="Freeform 57"/>
            <p:cNvSpPr>
              <a:spLocks/>
            </p:cNvSpPr>
            <p:nvPr/>
          </p:nvSpPr>
          <p:spPr bwMode="auto">
            <a:xfrm>
              <a:off x="281" y="2696"/>
              <a:ext cx="259" cy="29"/>
            </a:xfrm>
            <a:custGeom>
              <a:avLst/>
              <a:gdLst>
                <a:gd name="T0" fmla="*/ 4 w 1812"/>
                <a:gd name="T1" fmla="*/ 9 h 203"/>
                <a:gd name="T2" fmla="*/ 9 w 1812"/>
                <a:gd name="T3" fmla="*/ 5 h 203"/>
                <a:gd name="T4" fmla="*/ 12 w 1812"/>
                <a:gd name="T5" fmla="*/ 3 h 203"/>
                <a:gd name="T6" fmla="*/ 15 w 1812"/>
                <a:gd name="T7" fmla="*/ 2 h 203"/>
                <a:gd name="T8" fmla="*/ 25 w 1812"/>
                <a:gd name="T9" fmla="*/ 1 h 203"/>
                <a:gd name="T10" fmla="*/ 39 w 1812"/>
                <a:gd name="T11" fmla="*/ 0 h 203"/>
                <a:gd name="T12" fmla="*/ 52 w 1812"/>
                <a:gd name="T13" fmla="*/ 2 h 203"/>
                <a:gd name="T14" fmla="*/ 69 w 1812"/>
                <a:gd name="T15" fmla="*/ 4 h 203"/>
                <a:gd name="T16" fmla="*/ 85 w 1812"/>
                <a:gd name="T17" fmla="*/ 7 h 203"/>
                <a:gd name="T18" fmla="*/ 98 w 1812"/>
                <a:gd name="T19" fmla="*/ 8 h 203"/>
                <a:gd name="T20" fmla="*/ 127 w 1812"/>
                <a:gd name="T21" fmla="*/ 10 h 203"/>
                <a:gd name="T22" fmla="*/ 153 w 1812"/>
                <a:gd name="T23" fmla="*/ 11 h 203"/>
                <a:gd name="T24" fmla="*/ 209 w 1812"/>
                <a:gd name="T25" fmla="*/ 9 h 203"/>
                <a:gd name="T26" fmla="*/ 230 w 1812"/>
                <a:gd name="T27" fmla="*/ 9 h 203"/>
                <a:gd name="T28" fmla="*/ 251 w 1812"/>
                <a:gd name="T29" fmla="*/ 10 h 203"/>
                <a:gd name="T30" fmla="*/ 257 w 1812"/>
                <a:gd name="T31" fmla="*/ 12 h 203"/>
                <a:gd name="T32" fmla="*/ 259 w 1812"/>
                <a:gd name="T33" fmla="*/ 17 h 203"/>
                <a:gd name="T34" fmla="*/ 258 w 1812"/>
                <a:gd name="T35" fmla="*/ 19 h 203"/>
                <a:gd name="T36" fmla="*/ 257 w 1812"/>
                <a:gd name="T37" fmla="*/ 21 h 203"/>
                <a:gd name="T38" fmla="*/ 254 w 1812"/>
                <a:gd name="T39" fmla="*/ 23 h 203"/>
                <a:gd name="T40" fmla="*/ 250 w 1812"/>
                <a:gd name="T41" fmla="*/ 23 h 203"/>
                <a:gd name="T42" fmla="*/ 230 w 1812"/>
                <a:gd name="T43" fmla="*/ 25 h 203"/>
                <a:gd name="T44" fmla="*/ 210 w 1812"/>
                <a:gd name="T45" fmla="*/ 27 h 203"/>
                <a:gd name="T46" fmla="*/ 180 w 1812"/>
                <a:gd name="T47" fmla="*/ 29 h 203"/>
                <a:gd name="T48" fmla="*/ 153 w 1812"/>
                <a:gd name="T49" fmla="*/ 29 h 203"/>
                <a:gd name="T50" fmla="*/ 97 w 1812"/>
                <a:gd name="T51" fmla="*/ 27 h 203"/>
                <a:gd name="T52" fmla="*/ 64 w 1812"/>
                <a:gd name="T53" fmla="*/ 24 h 203"/>
                <a:gd name="T54" fmla="*/ 34 w 1812"/>
                <a:gd name="T55" fmla="*/ 22 h 203"/>
                <a:gd name="T56" fmla="*/ 20 w 1812"/>
                <a:gd name="T57" fmla="*/ 21 h 203"/>
                <a:gd name="T58" fmla="*/ 4 w 1812"/>
                <a:gd name="T59" fmla="*/ 20 h 203"/>
                <a:gd name="T60" fmla="*/ 1 w 1812"/>
                <a:gd name="T61" fmla="*/ 19 h 203"/>
                <a:gd name="T62" fmla="*/ 0 w 1812"/>
                <a:gd name="T63" fmla="*/ 17 h 203"/>
                <a:gd name="T64" fmla="*/ 1 w 1812"/>
                <a:gd name="T65" fmla="*/ 13 h 203"/>
                <a:gd name="T66" fmla="*/ 4 w 1812"/>
                <a:gd name="T67" fmla="*/ 9 h 203"/>
                <a:gd name="T68" fmla="*/ 4 w 1812"/>
                <a:gd name="T69" fmla="*/ 9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34022" name="Freeform 58"/>
            <p:cNvSpPr>
              <a:spLocks/>
            </p:cNvSpPr>
            <p:nvPr/>
          </p:nvSpPr>
          <p:spPr bwMode="auto">
            <a:xfrm>
              <a:off x="256" y="2677"/>
              <a:ext cx="31" cy="24"/>
            </a:xfrm>
            <a:custGeom>
              <a:avLst/>
              <a:gdLst>
                <a:gd name="T0" fmla="*/ 22 w 217"/>
                <a:gd name="T1" fmla="*/ 3 h 171"/>
                <a:gd name="T2" fmla="*/ 19 w 217"/>
                <a:gd name="T3" fmla="*/ 4 h 171"/>
                <a:gd name="T4" fmla="*/ 15 w 217"/>
                <a:gd name="T5" fmla="*/ 4 h 171"/>
                <a:gd name="T6" fmla="*/ 11 w 217"/>
                <a:gd name="T7" fmla="*/ 3 h 171"/>
                <a:gd name="T8" fmla="*/ 7 w 217"/>
                <a:gd name="T9" fmla="*/ 2 h 171"/>
                <a:gd name="T10" fmla="*/ 2 w 217"/>
                <a:gd name="T11" fmla="*/ 6 h 171"/>
                <a:gd name="T12" fmla="*/ 0 w 217"/>
                <a:gd name="T13" fmla="*/ 11 h 171"/>
                <a:gd name="T14" fmla="*/ 1 w 217"/>
                <a:gd name="T15" fmla="*/ 16 h 171"/>
                <a:gd name="T16" fmla="*/ 3 w 217"/>
                <a:gd name="T17" fmla="*/ 21 h 171"/>
                <a:gd name="T18" fmla="*/ 7 w 217"/>
                <a:gd name="T19" fmla="*/ 24 h 171"/>
                <a:gd name="T20" fmla="*/ 12 w 217"/>
                <a:gd name="T21" fmla="*/ 24 h 171"/>
                <a:gd name="T22" fmla="*/ 18 w 217"/>
                <a:gd name="T23" fmla="*/ 21 h 171"/>
                <a:gd name="T24" fmla="*/ 23 w 217"/>
                <a:gd name="T25" fmla="*/ 17 h 171"/>
                <a:gd name="T26" fmla="*/ 27 w 217"/>
                <a:gd name="T27" fmla="*/ 12 h 171"/>
                <a:gd name="T28" fmla="*/ 30 w 217"/>
                <a:gd name="T29" fmla="*/ 6 h 171"/>
                <a:gd name="T30" fmla="*/ 31 w 217"/>
                <a:gd name="T31" fmla="*/ 2 h 171"/>
                <a:gd name="T32" fmla="*/ 29 w 217"/>
                <a:gd name="T33" fmla="*/ 0 h 171"/>
                <a:gd name="T34" fmla="*/ 25 w 217"/>
                <a:gd name="T35" fmla="*/ 0 h 171"/>
                <a:gd name="T36" fmla="*/ 22 w 217"/>
                <a:gd name="T37" fmla="*/ 3 h 171"/>
                <a:gd name="T38" fmla="*/ 22 w 217"/>
                <a:gd name="T39" fmla="*/ 3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34023" name="Freeform 59"/>
            <p:cNvSpPr>
              <a:spLocks/>
            </p:cNvSpPr>
            <p:nvPr/>
          </p:nvSpPr>
          <p:spPr bwMode="auto">
            <a:xfrm>
              <a:off x="678" y="2678"/>
              <a:ext cx="24" cy="20"/>
            </a:xfrm>
            <a:custGeom>
              <a:avLst/>
              <a:gdLst>
                <a:gd name="T0" fmla="*/ 10 w 169"/>
                <a:gd name="T1" fmla="*/ 6 h 140"/>
                <a:gd name="T2" fmla="*/ 11 w 169"/>
                <a:gd name="T3" fmla="*/ 7 h 140"/>
                <a:gd name="T4" fmla="*/ 14 w 169"/>
                <a:gd name="T5" fmla="*/ 7 h 140"/>
                <a:gd name="T6" fmla="*/ 21 w 169"/>
                <a:gd name="T7" fmla="*/ 5 h 140"/>
                <a:gd name="T8" fmla="*/ 24 w 169"/>
                <a:gd name="T9" fmla="*/ 5 h 140"/>
                <a:gd name="T10" fmla="*/ 22 w 169"/>
                <a:gd name="T11" fmla="*/ 10 h 140"/>
                <a:gd name="T12" fmla="*/ 19 w 169"/>
                <a:gd name="T13" fmla="*/ 13 h 140"/>
                <a:gd name="T14" fmla="*/ 16 w 169"/>
                <a:gd name="T15" fmla="*/ 15 h 140"/>
                <a:gd name="T16" fmla="*/ 13 w 169"/>
                <a:gd name="T17" fmla="*/ 18 h 140"/>
                <a:gd name="T18" fmla="*/ 9 w 169"/>
                <a:gd name="T19" fmla="*/ 19 h 140"/>
                <a:gd name="T20" fmla="*/ 3 w 169"/>
                <a:gd name="T21" fmla="*/ 20 h 140"/>
                <a:gd name="T22" fmla="*/ 0 w 169"/>
                <a:gd name="T23" fmla="*/ 18 h 140"/>
                <a:gd name="T24" fmla="*/ 0 w 169"/>
                <a:gd name="T25" fmla="*/ 5 h 140"/>
                <a:gd name="T26" fmla="*/ 2 w 169"/>
                <a:gd name="T27" fmla="*/ 1 h 140"/>
                <a:gd name="T28" fmla="*/ 6 w 169"/>
                <a:gd name="T29" fmla="*/ 0 h 140"/>
                <a:gd name="T30" fmla="*/ 9 w 169"/>
                <a:gd name="T31" fmla="*/ 2 h 140"/>
                <a:gd name="T32" fmla="*/ 10 w 169"/>
                <a:gd name="T33" fmla="*/ 6 h 140"/>
                <a:gd name="T34" fmla="*/ 10 w 169"/>
                <a:gd name="T35" fmla="*/ 6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34024" name="Freeform 60"/>
            <p:cNvSpPr>
              <a:spLocks/>
            </p:cNvSpPr>
            <p:nvPr/>
          </p:nvSpPr>
          <p:spPr bwMode="auto">
            <a:xfrm>
              <a:off x="606" y="2573"/>
              <a:ext cx="35" cy="57"/>
            </a:xfrm>
            <a:custGeom>
              <a:avLst/>
              <a:gdLst>
                <a:gd name="T0" fmla="*/ 5 w 247"/>
                <a:gd name="T1" fmla="*/ 3 h 399"/>
                <a:gd name="T2" fmla="*/ 16 w 247"/>
                <a:gd name="T3" fmla="*/ 2 h 399"/>
                <a:gd name="T4" fmla="*/ 26 w 247"/>
                <a:gd name="T5" fmla="*/ 0 h 399"/>
                <a:gd name="T6" fmla="*/ 33 w 247"/>
                <a:gd name="T7" fmla="*/ 2 h 399"/>
                <a:gd name="T8" fmla="*/ 35 w 247"/>
                <a:gd name="T9" fmla="*/ 9 h 399"/>
                <a:gd name="T10" fmla="*/ 33 w 247"/>
                <a:gd name="T11" fmla="*/ 50 h 399"/>
                <a:gd name="T12" fmla="*/ 32 w 247"/>
                <a:gd name="T13" fmla="*/ 54 h 399"/>
                <a:gd name="T14" fmla="*/ 29 w 247"/>
                <a:gd name="T15" fmla="*/ 56 h 399"/>
                <a:gd name="T16" fmla="*/ 22 w 247"/>
                <a:gd name="T17" fmla="*/ 57 h 399"/>
                <a:gd name="T18" fmla="*/ 16 w 247"/>
                <a:gd name="T19" fmla="*/ 53 h 399"/>
                <a:gd name="T20" fmla="*/ 15 w 247"/>
                <a:gd name="T21" fmla="*/ 46 h 399"/>
                <a:gd name="T22" fmla="*/ 17 w 247"/>
                <a:gd name="T23" fmla="*/ 31 h 399"/>
                <a:gd name="T24" fmla="*/ 17 w 247"/>
                <a:gd name="T25" fmla="*/ 16 h 399"/>
                <a:gd name="T26" fmla="*/ 12 w 247"/>
                <a:gd name="T27" fmla="*/ 15 h 399"/>
                <a:gd name="T28" fmla="*/ 5 w 247"/>
                <a:gd name="T29" fmla="*/ 14 h 399"/>
                <a:gd name="T30" fmla="*/ 1 w 247"/>
                <a:gd name="T31" fmla="*/ 12 h 399"/>
                <a:gd name="T32" fmla="*/ 0 w 247"/>
                <a:gd name="T33" fmla="*/ 9 h 399"/>
                <a:gd name="T34" fmla="*/ 1 w 247"/>
                <a:gd name="T35" fmla="*/ 5 h 399"/>
                <a:gd name="T36" fmla="*/ 3 w 247"/>
                <a:gd name="T37" fmla="*/ 4 h 399"/>
                <a:gd name="T38" fmla="*/ 5 w 247"/>
                <a:gd name="T39" fmla="*/ 3 h 399"/>
                <a:gd name="T40" fmla="*/ 5 w 247"/>
                <a:gd name="T41" fmla="*/ 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34025" name="Freeform 61"/>
            <p:cNvSpPr>
              <a:spLocks/>
            </p:cNvSpPr>
            <p:nvPr/>
          </p:nvSpPr>
          <p:spPr bwMode="auto">
            <a:xfrm>
              <a:off x="581" y="2534"/>
              <a:ext cx="70" cy="19"/>
            </a:xfrm>
            <a:custGeom>
              <a:avLst/>
              <a:gdLst>
                <a:gd name="T0" fmla="*/ 4 w 487"/>
                <a:gd name="T1" fmla="*/ 4 h 133"/>
                <a:gd name="T2" fmla="*/ 20 w 487"/>
                <a:gd name="T3" fmla="*/ 2 h 133"/>
                <a:gd name="T4" fmla="*/ 33 w 487"/>
                <a:gd name="T5" fmla="*/ 0 h 133"/>
                <a:gd name="T6" fmla="*/ 63 w 487"/>
                <a:gd name="T7" fmla="*/ 1 h 133"/>
                <a:gd name="T8" fmla="*/ 66 w 487"/>
                <a:gd name="T9" fmla="*/ 3 h 133"/>
                <a:gd name="T10" fmla="*/ 69 w 487"/>
                <a:gd name="T11" fmla="*/ 5 h 133"/>
                <a:gd name="T12" fmla="*/ 70 w 487"/>
                <a:gd name="T13" fmla="*/ 12 h 133"/>
                <a:gd name="T14" fmla="*/ 69 w 487"/>
                <a:gd name="T15" fmla="*/ 15 h 133"/>
                <a:gd name="T16" fmla="*/ 67 w 487"/>
                <a:gd name="T17" fmla="*/ 17 h 133"/>
                <a:gd name="T18" fmla="*/ 64 w 487"/>
                <a:gd name="T19" fmla="*/ 19 h 133"/>
                <a:gd name="T20" fmla="*/ 60 w 487"/>
                <a:gd name="T21" fmla="*/ 19 h 133"/>
                <a:gd name="T22" fmla="*/ 45 w 487"/>
                <a:gd name="T23" fmla="*/ 16 h 133"/>
                <a:gd name="T24" fmla="*/ 33 w 487"/>
                <a:gd name="T25" fmla="*/ 14 h 133"/>
                <a:gd name="T26" fmla="*/ 20 w 487"/>
                <a:gd name="T27" fmla="*/ 13 h 133"/>
                <a:gd name="T28" fmla="*/ 6 w 487"/>
                <a:gd name="T29" fmla="*/ 14 h 133"/>
                <a:gd name="T30" fmla="*/ 2 w 487"/>
                <a:gd name="T31" fmla="*/ 13 h 133"/>
                <a:gd name="T32" fmla="*/ 0 w 487"/>
                <a:gd name="T33" fmla="*/ 10 h 133"/>
                <a:gd name="T34" fmla="*/ 1 w 487"/>
                <a:gd name="T35" fmla="*/ 6 h 133"/>
                <a:gd name="T36" fmla="*/ 2 w 487"/>
                <a:gd name="T37" fmla="*/ 5 h 133"/>
                <a:gd name="T38" fmla="*/ 4 w 487"/>
                <a:gd name="T39" fmla="*/ 4 h 133"/>
                <a:gd name="T40" fmla="*/ 4 w 487"/>
                <a:gd name="T41" fmla="*/ 4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34026" name="Freeform 62"/>
            <p:cNvSpPr>
              <a:spLocks/>
            </p:cNvSpPr>
            <p:nvPr/>
          </p:nvSpPr>
          <p:spPr bwMode="auto">
            <a:xfrm>
              <a:off x="594" y="2457"/>
              <a:ext cx="54" cy="39"/>
            </a:xfrm>
            <a:custGeom>
              <a:avLst/>
              <a:gdLst>
                <a:gd name="T0" fmla="*/ 7 w 378"/>
                <a:gd name="T1" fmla="*/ 0 h 273"/>
                <a:gd name="T2" fmla="*/ 17 w 378"/>
                <a:gd name="T3" fmla="*/ 3 h 273"/>
                <a:gd name="T4" fmla="*/ 26 w 378"/>
                <a:gd name="T5" fmla="*/ 3 h 273"/>
                <a:gd name="T6" fmla="*/ 47 w 378"/>
                <a:gd name="T7" fmla="*/ 3 h 273"/>
                <a:gd name="T8" fmla="*/ 52 w 378"/>
                <a:gd name="T9" fmla="*/ 5 h 273"/>
                <a:gd name="T10" fmla="*/ 54 w 378"/>
                <a:gd name="T11" fmla="*/ 10 h 273"/>
                <a:gd name="T12" fmla="*/ 54 w 378"/>
                <a:gd name="T13" fmla="*/ 35 h 273"/>
                <a:gd name="T14" fmla="*/ 53 w 378"/>
                <a:gd name="T15" fmla="*/ 38 h 273"/>
                <a:gd name="T16" fmla="*/ 51 w 378"/>
                <a:gd name="T17" fmla="*/ 39 h 273"/>
                <a:gd name="T18" fmla="*/ 46 w 378"/>
                <a:gd name="T19" fmla="*/ 37 h 273"/>
                <a:gd name="T20" fmla="*/ 41 w 378"/>
                <a:gd name="T21" fmla="*/ 31 h 273"/>
                <a:gd name="T22" fmla="*/ 38 w 378"/>
                <a:gd name="T23" fmla="*/ 23 h 273"/>
                <a:gd name="T24" fmla="*/ 39 w 378"/>
                <a:gd name="T25" fmla="*/ 18 h 273"/>
                <a:gd name="T26" fmla="*/ 21 w 378"/>
                <a:gd name="T27" fmla="*/ 15 h 273"/>
                <a:gd name="T28" fmla="*/ 13 w 378"/>
                <a:gd name="T29" fmla="*/ 13 h 273"/>
                <a:gd name="T30" fmla="*/ 3 w 378"/>
                <a:gd name="T31" fmla="*/ 10 h 273"/>
                <a:gd name="T32" fmla="*/ 0 w 378"/>
                <a:gd name="T33" fmla="*/ 7 h 273"/>
                <a:gd name="T34" fmla="*/ 0 w 378"/>
                <a:gd name="T35" fmla="*/ 3 h 273"/>
                <a:gd name="T36" fmla="*/ 2 w 378"/>
                <a:gd name="T37" fmla="*/ 0 h 273"/>
                <a:gd name="T38" fmla="*/ 7 w 378"/>
                <a:gd name="T39" fmla="*/ 0 h 273"/>
                <a:gd name="T40" fmla="*/ 7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34027" name="Freeform 63"/>
            <p:cNvSpPr>
              <a:spLocks/>
            </p:cNvSpPr>
            <p:nvPr/>
          </p:nvSpPr>
          <p:spPr bwMode="auto">
            <a:xfrm>
              <a:off x="592" y="2506"/>
              <a:ext cx="59" cy="16"/>
            </a:xfrm>
            <a:custGeom>
              <a:avLst/>
              <a:gdLst>
                <a:gd name="T0" fmla="*/ 6 w 413"/>
                <a:gd name="T1" fmla="*/ 0 h 112"/>
                <a:gd name="T2" fmla="*/ 28 w 413"/>
                <a:gd name="T3" fmla="*/ 1 h 112"/>
                <a:gd name="T4" fmla="*/ 51 w 413"/>
                <a:gd name="T5" fmla="*/ 0 h 112"/>
                <a:gd name="T6" fmla="*/ 57 w 413"/>
                <a:gd name="T7" fmla="*/ 3 h 112"/>
                <a:gd name="T8" fmla="*/ 59 w 413"/>
                <a:gd name="T9" fmla="*/ 8 h 112"/>
                <a:gd name="T10" fmla="*/ 58 w 413"/>
                <a:gd name="T11" fmla="*/ 11 h 112"/>
                <a:gd name="T12" fmla="*/ 57 w 413"/>
                <a:gd name="T13" fmla="*/ 13 h 112"/>
                <a:gd name="T14" fmla="*/ 55 w 413"/>
                <a:gd name="T15" fmla="*/ 15 h 112"/>
                <a:gd name="T16" fmla="*/ 51 w 413"/>
                <a:gd name="T17" fmla="*/ 16 h 112"/>
                <a:gd name="T18" fmla="*/ 28 w 413"/>
                <a:gd name="T19" fmla="*/ 14 h 112"/>
                <a:gd name="T20" fmla="*/ 17 w 413"/>
                <a:gd name="T21" fmla="*/ 12 h 112"/>
                <a:gd name="T22" fmla="*/ 5 w 413"/>
                <a:gd name="T23" fmla="*/ 11 h 112"/>
                <a:gd name="T24" fmla="*/ 1 w 413"/>
                <a:gd name="T25" fmla="*/ 9 h 112"/>
                <a:gd name="T26" fmla="*/ 0 w 413"/>
                <a:gd name="T27" fmla="*/ 5 h 112"/>
                <a:gd name="T28" fmla="*/ 2 w 413"/>
                <a:gd name="T29" fmla="*/ 1 h 112"/>
                <a:gd name="T30" fmla="*/ 6 w 413"/>
                <a:gd name="T31" fmla="*/ 0 h 112"/>
                <a:gd name="T32" fmla="*/ 6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34028" name="Freeform 64"/>
            <p:cNvSpPr>
              <a:spLocks/>
            </p:cNvSpPr>
            <p:nvPr/>
          </p:nvSpPr>
          <p:spPr bwMode="auto">
            <a:xfrm>
              <a:off x="482" y="2591"/>
              <a:ext cx="15" cy="20"/>
            </a:xfrm>
            <a:custGeom>
              <a:avLst/>
              <a:gdLst>
                <a:gd name="T0" fmla="*/ 2 w 110"/>
                <a:gd name="T1" fmla="*/ 9 h 138"/>
                <a:gd name="T2" fmla="*/ 0 w 110"/>
                <a:gd name="T3" fmla="*/ 3 h 138"/>
                <a:gd name="T4" fmla="*/ 1 w 110"/>
                <a:gd name="T5" fmla="*/ 1 h 138"/>
                <a:gd name="T6" fmla="*/ 2 w 110"/>
                <a:gd name="T7" fmla="*/ 0 h 138"/>
                <a:gd name="T8" fmla="*/ 7 w 110"/>
                <a:gd name="T9" fmla="*/ 0 h 138"/>
                <a:gd name="T10" fmla="*/ 12 w 110"/>
                <a:gd name="T11" fmla="*/ 4 h 138"/>
                <a:gd name="T12" fmla="*/ 14 w 110"/>
                <a:gd name="T13" fmla="*/ 11 h 138"/>
                <a:gd name="T14" fmla="*/ 15 w 110"/>
                <a:gd name="T15" fmla="*/ 16 h 138"/>
                <a:gd name="T16" fmla="*/ 14 w 110"/>
                <a:gd name="T17" fmla="*/ 18 h 138"/>
                <a:gd name="T18" fmla="*/ 12 w 110"/>
                <a:gd name="T19" fmla="*/ 19 h 138"/>
                <a:gd name="T20" fmla="*/ 8 w 110"/>
                <a:gd name="T21" fmla="*/ 20 h 138"/>
                <a:gd name="T22" fmla="*/ 4 w 110"/>
                <a:gd name="T23" fmla="*/ 17 h 138"/>
                <a:gd name="T24" fmla="*/ 2 w 110"/>
                <a:gd name="T25" fmla="*/ 9 h 138"/>
                <a:gd name="T26" fmla="*/ 2 w 110"/>
                <a:gd name="T27" fmla="*/ 9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34029" name="Freeform 65"/>
            <p:cNvSpPr>
              <a:spLocks/>
            </p:cNvSpPr>
            <p:nvPr/>
          </p:nvSpPr>
          <p:spPr bwMode="auto">
            <a:xfrm>
              <a:off x="458" y="2598"/>
              <a:ext cx="17" cy="19"/>
            </a:xfrm>
            <a:custGeom>
              <a:avLst/>
              <a:gdLst>
                <a:gd name="T0" fmla="*/ 1 w 121"/>
                <a:gd name="T1" fmla="*/ 10 h 132"/>
                <a:gd name="T2" fmla="*/ 0 w 121"/>
                <a:gd name="T3" fmla="*/ 5 h 132"/>
                <a:gd name="T4" fmla="*/ 1 w 121"/>
                <a:gd name="T5" fmla="*/ 3 h 132"/>
                <a:gd name="T6" fmla="*/ 3 w 121"/>
                <a:gd name="T7" fmla="*/ 2 h 132"/>
                <a:gd name="T8" fmla="*/ 7 w 121"/>
                <a:gd name="T9" fmla="*/ 0 h 132"/>
                <a:gd name="T10" fmla="*/ 11 w 121"/>
                <a:gd name="T11" fmla="*/ 2 h 132"/>
                <a:gd name="T12" fmla="*/ 15 w 121"/>
                <a:gd name="T13" fmla="*/ 7 h 132"/>
                <a:gd name="T14" fmla="*/ 17 w 121"/>
                <a:gd name="T15" fmla="*/ 12 h 132"/>
                <a:gd name="T16" fmla="*/ 16 w 121"/>
                <a:gd name="T17" fmla="*/ 17 h 132"/>
                <a:gd name="T18" fmla="*/ 14 w 121"/>
                <a:gd name="T19" fmla="*/ 18 h 132"/>
                <a:gd name="T20" fmla="*/ 12 w 121"/>
                <a:gd name="T21" fmla="*/ 19 h 132"/>
                <a:gd name="T22" fmla="*/ 8 w 121"/>
                <a:gd name="T23" fmla="*/ 17 h 132"/>
                <a:gd name="T24" fmla="*/ 5 w 121"/>
                <a:gd name="T25" fmla="*/ 13 h 132"/>
                <a:gd name="T26" fmla="*/ 1 w 121"/>
                <a:gd name="T27" fmla="*/ 10 h 132"/>
                <a:gd name="T28" fmla="*/ 1 w 121"/>
                <a:gd name="T29" fmla="*/ 10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34030" name="Freeform 66"/>
            <p:cNvSpPr>
              <a:spLocks/>
            </p:cNvSpPr>
            <p:nvPr/>
          </p:nvSpPr>
          <p:spPr bwMode="auto">
            <a:xfrm>
              <a:off x="432" y="2599"/>
              <a:ext cx="20" cy="21"/>
            </a:xfrm>
            <a:custGeom>
              <a:avLst/>
              <a:gdLst>
                <a:gd name="T0" fmla="*/ 2 w 139"/>
                <a:gd name="T1" fmla="*/ 10 h 144"/>
                <a:gd name="T2" fmla="*/ 0 w 139"/>
                <a:gd name="T3" fmla="*/ 6 h 144"/>
                <a:gd name="T4" fmla="*/ 1 w 139"/>
                <a:gd name="T5" fmla="*/ 2 h 144"/>
                <a:gd name="T6" fmla="*/ 2 w 139"/>
                <a:gd name="T7" fmla="*/ 1 h 144"/>
                <a:gd name="T8" fmla="*/ 4 w 139"/>
                <a:gd name="T9" fmla="*/ 0 h 144"/>
                <a:gd name="T10" fmla="*/ 8 w 139"/>
                <a:gd name="T11" fmla="*/ 1 h 144"/>
                <a:gd name="T12" fmla="*/ 18 w 139"/>
                <a:gd name="T13" fmla="*/ 7 h 144"/>
                <a:gd name="T14" fmla="*/ 20 w 139"/>
                <a:gd name="T15" fmla="*/ 13 h 144"/>
                <a:gd name="T16" fmla="*/ 19 w 139"/>
                <a:gd name="T17" fmla="*/ 18 h 144"/>
                <a:gd name="T18" fmla="*/ 15 w 139"/>
                <a:gd name="T19" fmla="*/ 21 h 144"/>
                <a:gd name="T20" fmla="*/ 11 w 139"/>
                <a:gd name="T21" fmla="*/ 19 h 144"/>
                <a:gd name="T22" fmla="*/ 6 w 139"/>
                <a:gd name="T23" fmla="*/ 14 h 144"/>
                <a:gd name="T24" fmla="*/ 2 w 139"/>
                <a:gd name="T25" fmla="*/ 10 h 144"/>
                <a:gd name="T26" fmla="*/ 2 w 139"/>
                <a:gd name="T27" fmla="*/ 1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34031" name="Freeform 67"/>
            <p:cNvSpPr>
              <a:spLocks/>
            </p:cNvSpPr>
            <p:nvPr/>
          </p:nvSpPr>
          <p:spPr bwMode="auto">
            <a:xfrm>
              <a:off x="403" y="2597"/>
              <a:ext cx="21" cy="20"/>
            </a:xfrm>
            <a:custGeom>
              <a:avLst/>
              <a:gdLst>
                <a:gd name="T0" fmla="*/ 3 w 149"/>
                <a:gd name="T1" fmla="*/ 11 h 138"/>
                <a:gd name="T2" fmla="*/ 0 w 149"/>
                <a:gd name="T3" fmla="*/ 7 h 138"/>
                <a:gd name="T4" fmla="*/ 1 w 149"/>
                <a:gd name="T5" fmla="*/ 3 h 138"/>
                <a:gd name="T6" fmla="*/ 3 w 149"/>
                <a:gd name="T7" fmla="*/ 0 h 138"/>
                <a:gd name="T8" fmla="*/ 8 w 149"/>
                <a:gd name="T9" fmla="*/ 0 h 138"/>
                <a:gd name="T10" fmla="*/ 18 w 149"/>
                <a:gd name="T11" fmla="*/ 5 h 138"/>
                <a:gd name="T12" fmla="*/ 21 w 149"/>
                <a:gd name="T13" fmla="*/ 10 h 138"/>
                <a:gd name="T14" fmla="*/ 20 w 149"/>
                <a:gd name="T15" fmla="*/ 16 h 138"/>
                <a:gd name="T16" fmla="*/ 19 w 149"/>
                <a:gd name="T17" fmla="*/ 19 h 138"/>
                <a:gd name="T18" fmla="*/ 17 w 149"/>
                <a:gd name="T19" fmla="*/ 20 h 138"/>
                <a:gd name="T20" fmla="*/ 12 w 149"/>
                <a:gd name="T21" fmla="*/ 19 h 138"/>
                <a:gd name="T22" fmla="*/ 8 w 149"/>
                <a:gd name="T23" fmla="*/ 15 h 138"/>
                <a:gd name="T24" fmla="*/ 3 w 149"/>
                <a:gd name="T25" fmla="*/ 11 h 138"/>
                <a:gd name="T26" fmla="*/ 3 w 149"/>
                <a:gd name="T27" fmla="*/ 1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34032" name="Freeform 68"/>
            <p:cNvSpPr>
              <a:spLocks/>
            </p:cNvSpPr>
            <p:nvPr/>
          </p:nvSpPr>
          <p:spPr bwMode="auto">
            <a:xfrm>
              <a:off x="306" y="2438"/>
              <a:ext cx="34" cy="199"/>
            </a:xfrm>
            <a:custGeom>
              <a:avLst/>
              <a:gdLst>
                <a:gd name="T0" fmla="*/ 11 w 236"/>
                <a:gd name="T1" fmla="*/ 5 h 1396"/>
                <a:gd name="T2" fmla="*/ 14 w 236"/>
                <a:gd name="T3" fmla="*/ 18 h 1396"/>
                <a:gd name="T4" fmla="*/ 17 w 236"/>
                <a:gd name="T5" fmla="*/ 29 h 1396"/>
                <a:gd name="T6" fmla="*/ 21 w 236"/>
                <a:gd name="T7" fmla="*/ 53 h 1396"/>
                <a:gd name="T8" fmla="*/ 21 w 236"/>
                <a:gd name="T9" fmla="*/ 63 h 1396"/>
                <a:gd name="T10" fmla="*/ 20 w 236"/>
                <a:gd name="T11" fmla="*/ 71 h 1396"/>
                <a:gd name="T12" fmla="*/ 20 w 236"/>
                <a:gd name="T13" fmla="*/ 80 h 1396"/>
                <a:gd name="T14" fmla="*/ 21 w 236"/>
                <a:gd name="T15" fmla="*/ 90 h 1396"/>
                <a:gd name="T16" fmla="*/ 24 w 236"/>
                <a:gd name="T17" fmla="*/ 116 h 1396"/>
                <a:gd name="T18" fmla="*/ 27 w 236"/>
                <a:gd name="T19" fmla="*/ 139 h 1396"/>
                <a:gd name="T20" fmla="*/ 31 w 236"/>
                <a:gd name="T21" fmla="*/ 162 h 1396"/>
                <a:gd name="T22" fmla="*/ 34 w 236"/>
                <a:gd name="T23" fmla="*/ 188 h 1396"/>
                <a:gd name="T24" fmla="*/ 34 w 236"/>
                <a:gd name="T25" fmla="*/ 193 h 1396"/>
                <a:gd name="T26" fmla="*/ 32 w 236"/>
                <a:gd name="T27" fmla="*/ 196 h 1396"/>
                <a:gd name="T28" fmla="*/ 29 w 236"/>
                <a:gd name="T29" fmla="*/ 198 h 1396"/>
                <a:gd name="T30" fmla="*/ 25 w 236"/>
                <a:gd name="T31" fmla="*/ 199 h 1396"/>
                <a:gd name="T32" fmla="*/ 18 w 236"/>
                <a:gd name="T33" fmla="*/ 197 h 1396"/>
                <a:gd name="T34" fmla="*/ 15 w 236"/>
                <a:gd name="T35" fmla="*/ 190 h 1396"/>
                <a:gd name="T36" fmla="*/ 12 w 236"/>
                <a:gd name="T37" fmla="*/ 164 h 1396"/>
                <a:gd name="T38" fmla="*/ 8 w 236"/>
                <a:gd name="T39" fmla="*/ 141 h 1396"/>
                <a:gd name="T40" fmla="*/ 5 w 236"/>
                <a:gd name="T41" fmla="*/ 118 h 1396"/>
                <a:gd name="T42" fmla="*/ 2 w 236"/>
                <a:gd name="T43" fmla="*/ 92 h 1396"/>
                <a:gd name="T44" fmla="*/ 2 w 236"/>
                <a:gd name="T45" fmla="*/ 82 h 1396"/>
                <a:gd name="T46" fmla="*/ 4 w 236"/>
                <a:gd name="T47" fmla="*/ 73 h 1396"/>
                <a:gd name="T48" fmla="*/ 5 w 236"/>
                <a:gd name="T49" fmla="*/ 54 h 1396"/>
                <a:gd name="T50" fmla="*/ 4 w 236"/>
                <a:gd name="T51" fmla="*/ 30 h 1396"/>
                <a:gd name="T52" fmla="*/ 2 w 236"/>
                <a:gd name="T53" fmla="*/ 19 h 1396"/>
                <a:gd name="T54" fmla="*/ 0 w 236"/>
                <a:gd name="T55" fmla="*/ 6 h 1396"/>
                <a:gd name="T56" fmla="*/ 1 w 236"/>
                <a:gd name="T57" fmla="*/ 2 h 1396"/>
                <a:gd name="T58" fmla="*/ 2 w 236"/>
                <a:gd name="T59" fmla="*/ 1 h 1396"/>
                <a:gd name="T60" fmla="*/ 4 w 236"/>
                <a:gd name="T61" fmla="*/ 0 h 1396"/>
                <a:gd name="T62" fmla="*/ 8 w 236"/>
                <a:gd name="T63" fmla="*/ 1 h 1396"/>
                <a:gd name="T64" fmla="*/ 11 w 236"/>
                <a:gd name="T65" fmla="*/ 5 h 1396"/>
                <a:gd name="T66" fmla="*/ 11 w 236"/>
                <a:gd name="T67" fmla="*/ 5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34033" name="Freeform 69"/>
            <p:cNvSpPr>
              <a:spLocks/>
            </p:cNvSpPr>
            <p:nvPr/>
          </p:nvSpPr>
          <p:spPr bwMode="auto">
            <a:xfrm>
              <a:off x="330" y="2621"/>
              <a:ext cx="162" cy="23"/>
            </a:xfrm>
            <a:custGeom>
              <a:avLst/>
              <a:gdLst>
                <a:gd name="T0" fmla="*/ 10 w 1138"/>
                <a:gd name="T1" fmla="*/ 0 h 159"/>
                <a:gd name="T2" fmla="*/ 35 w 1138"/>
                <a:gd name="T3" fmla="*/ 1 h 159"/>
                <a:gd name="T4" fmla="*/ 56 w 1138"/>
                <a:gd name="T5" fmla="*/ 4 h 159"/>
                <a:gd name="T6" fmla="*/ 76 w 1138"/>
                <a:gd name="T7" fmla="*/ 5 h 159"/>
                <a:gd name="T8" fmla="*/ 102 w 1138"/>
                <a:gd name="T9" fmla="*/ 4 h 159"/>
                <a:gd name="T10" fmla="*/ 125 w 1138"/>
                <a:gd name="T11" fmla="*/ 4 h 159"/>
                <a:gd name="T12" fmla="*/ 148 w 1138"/>
                <a:gd name="T13" fmla="*/ 3 h 159"/>
                <a:gd name="T14" fmla="*/ 155 w 1138"/>
                <a:gd name="T15" fmla="*/ 2 h 159"/>
                <a:gd name="T16" fmla="*/ 160 w 1138"/>
                <a:gd name="T17" fmla="*/ 3 h 159"/>
                <a:gd name="T18" fmla="*/ 162 w 1138"/>
                <a:gd name="T19" fmla="*/ 7 h 159"/>
                <a:gd name="T20" fmla="*/ 161 w 1138"/>
                <a:gd name="T21" fmla="*/ 12 h 159"/>
                <a:gd name="T22" fmla="*/ 160 w 1138"/>
                <a:gd name="T23" fmla="*/ 14 h 159"/>
                <a:gd name="T24" fmla="*/ 157 w 1138"/>
                <a:gd name="T25" fmla="*/ 15 h 159"/>
                <a:gd name="T26" fmla="*/ 150 w 1138"/>
                <a:gd name="T27" fmla="*/ 17 h 159"/>
                <a:gd name="T28" fmla="*/ 113 w 1138"/>
                <a:gd name="T29" fmla="*/ 21 h 159"/>
                <a:gd name="T30" fmla="*/ 86 w 1138"/>
                <a:gd name="T31" fmla="*/ 23 h 159"/>
                <a:gd name="T32" fmla="*/ 61 w 1138"/>
                <a:gd name="T33" fmla="*/ 22 h 159"/>
                <a:gd name="T34" fmla="*/ 37 w 1138"/>
                <a:gd name="T35" fmla="*/ 21 h 159"/>
                <a:gd name="T36" fmla="*/ 10 w 1138"/>
                <a:gd name="T37" fmla="*/ 20 h 159"/>
                <a:gd name="T38" fmla="*/ 6 w 1138"/>
                <a:gd name="T39" fmla="*/ 19 h 159"/>
                <a:gd name="T40" fmla="*/ 3 w 1138"/>
                <a:gd name="T41" fmla="*/ 17 h 159"/>
                <a:gd name="T42" fmla="*/ 0 w 1138"/>
                <a:gd name="T43" fmla="*/ 10 h 159"/>
                <a:gd name="T44" fmla="*/ 1 w 1138"/>
                <a:gd name="T45" fmla="*/ 6 h 159"/>
                <a:gd name="T46" fmla="*/ 3 w 1138"/>
                <a:gd name="T47" fmla="*/ 3 h 159"/>
                <a:gd name="T48" fmla="*/ 6 w 1138"/>
                <a:gd name="T49" fmla="*/ 1 h 159"/>
                <a:gd name="T50" fmla="*/ 10 w 1138"/>
                <a:gd name="T51" fmla="*/ 0 h 159"/>
                <a:gd name="T52" fmla="*/ 10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34034" name="Freeform 70"/>
            <p:cNvSpPr>
              <a:spLocks/>
            </p:cNvSpPr>
            <p:nvPr/>
          </p:nvSpPr>
          <p:spPr bwMode="auto">
            <a:xfrm>
              <a:off x="278" y="2660"/>
              <a:ext cx="14" cy="54"/>
            </a:xfrm>
            <a:custGeom>
              <a:avLst/>
              <a:gdLst>
                <a:gd name="T0" fmla="*/ 14 w 100"/>
                <a:gd name="T1" fmla="*/ 3 h 378"/>
                <a:gd name="T2" fmla="*/ 10 w 100"/>
                <a:gd name="T3" fmla="*/ 39 h 378"/>
                <a:gd name="T4" fmla="*/ 8 w 100"/>
                <a:gd name="T5" fmla="*/ 50 h 378"/>
                <a:gd name="T6" fmla="*/ 6 w 100"/>
                <a:gd name="T7" fmla="*/ 53 h 378"/>
                <a:gd name="T8" fmla="*/ 4 w 100"/>
                <a:gd name="T9" fmla="*/ 54 h 378"/>
                <a:gd name="T10" fmla="*/ 1 w 100"/>
                <a:gd name="T11" fmla="*/ 53 h 378"/>
                <a:gd name="T12" fmla="*/ 0 w 100"/>
                <a:gd name="T13" fmla="*/ 50 h 378"/>
                <a:gd name="T14" fmla="*/ 1 w 100"/>
                <a:gd name="T15" fmla="*/ 38 h 378"/>
                <a:gd name="T16" fmla="*/ 2 w 100"/>
                <a:gd name="T17" fmla="*/ 28 h 378"/>
                <a:gd name="T18" fmla="*/ 4 w 100"/>
                <a:gd name="T19" fmla="*/ 20 h 378"/>
                <a:gd name="T20" fmla="*/ 9 w 100"/>
                <a:gd name="T21" fmla="*/ 2 h 378"/>
                <a:gd name="T22" fmla="*/ 10 w 100"/>
                <a:gd name="T23" fmla="*/ 0 h 378"/>
                <a:gd name="T24" fmla="*/ 12 w 100"/>
                <a:gd name="T25" fmla="*/ 0 h 378"/>
                <a:gd name="T26" fmla="*/ 14 w 100"/>
                <a:gd name="T27" fmla="*/ 3 h 378"/>
                <a:gd name="T28" fmla="*/ 14 w 100"/>
                <a:gd name="T29" fmla="*/ 3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34035" name="Freeform 71"/>
            <p:cNvSpPr>
              <a:spLocks/>
            </p:cNvSpPr>
            <p:nvPr/>
          </p:nvSpPr>
          <p:spPr bwMode="auto">
            <a:xfrm>
              <a:off x="303" y="2653"/>
              <a:ext cx="252" cy="65"/>
            </a:xfrm>
            <a:custGeom>
              <a:avLst/>
              <a:gdLst>
                <a:gd name="T0" fmla="*/ 2 w 1763"/>
                <a:gd name="T1" fmla="*/ 3 h 449"/>
                <a:gd name="T2" fmla="*/ 22 w 1763"/>
                <a:gd name="T3" fmla="*/ 1 h 449"/>
                <a:gd name="T4" fmla="*/ 41 w 1763"/>
                <a:gd name="T5" fmla="*/ 0 h 449"/>
                <a:gd name="T6" fmla="*/ 100 w 1763"/>
                <a:gd name="T7" fmla="*/ 2 h 449"/>
                <a:gd name="T8" fmla="*/ 128 w 1763"/>
                <a:gd name="T9" fmla="*/ 3 h 449"/>
                <a:gd name="T10" fmla="*/ 159 w 1763"/>
                <a:gd name="T11" fmla="*/ 4 h 449"/>
                <a:gd name="T12" fmla="*/ 192 w 1763"/>
                <a:gd name="T13" fmla="*/ 4 h 449"/>
                <a:gd name="T14" fmla="*/ 225 w 1763"/>
                <a:gd name="T15" fmla="*/ 6 h 449"/>
                <a:gd name="T16" fmla="*/ 232 w 1763"/>
                <a:gd name="T17" fmla="*/ 8 h 449"/>
                <a:gd name="T18" fmla="*/ 238 w 1763"/>
                <a:gd name="T19" fmla="*/ 14 h 449"/>
                <a:gd name="T20" fmla="*/ 242 w 1763"/>
                <a:gd name="T21" fmla="*/ 21 h 449"/>
                <a:gd name="T22" fmla="*/ 245 w 1763"/>
                <a:gd name="T23" fmla="*/ 29 h 449"/>
                <a:gd name="T24" fmla="*/ 250 w 1763"/>
                <a:gd name="T25" fmla="*/ 44 h 449"/>
                <a:gd name="T26" fmla="*/ 252 w 1763"/>
                <a:gd name="T27" fmla="*/ 60 h 449"/>
                <a:gd name="T28" fmla="*/ 251 w 1763"/>
                <a:gd name="T29" fmla="*/ 64 h 449"/>
                <a:gd name="T30" fmla="*/ 247 w 1763"/>
                <a:gd name="T31" fmla="*/ 65 h 449"/>
                <a:gd name="T32" fmla="*/ 244 w 1763"/>
                <a:gd name="T33" fmla="*/ 64 h 449"/>
                <a:gd name="T34" fmla="*/ 243 w 1763"/>
                <a:gd name="T35" fmla="*/ 60 h 449"/>
                <a:gd name="T36" fmla="*/ 241 w 1763"/>
                <a:gd name="T37" fmla="*/ 46 h 449"/>
                <a:gd name="T38" fmla="*/ 240 w 1763"/>
                <a:gd name="T39" fmla="*/ 40 h 449"/>
                <a:gd name="T40" fmla="*/ 237 w 1763"/>
                <a:gd name="T41" fmla="*/ 33 h 449"/>
                <a:gd name="T42" fmla="*/ 233 w 1763"/>
                <a:gd name="T43" fmla="*/ 19 h 449"/>
                <a:gd name="T44" fmla="*/ 231 w 1763"/>
                <a:gd name="T45" fmla="*/ 17 h 449"/>
                <a:gd name="T46" fmla="*/ 229 w 1763"/>
                <a:gd name="T47" fmla="*/ 15 h 449"/>
                <a:gd name="T48" fmla="*/ 227 w 1763"/>
                <a:gd name="T49" fmla="*/ 13 h 449"/>
                <a:gd name="T50" fmla="*/ 224 w 1763"/>
                <a:gd name="T51" fmla="*/ 12 h 449"/>
                <a:gd name="T52" fmla="*/ 192 w 1763"/>
                <a:gd name="T53" fmla="*/ 10 h 449"/>
                <a:gd name="T54" fmla="*/ 159 w 1763"/>
                <a:gd name="T55" fmla="*/ 9 h 449"/>
                <a:gd name="T56" fmla="*/ 100 w 1763"/>
                <a:gd name="T57" fmla="*/ 8 h 449"/>
                <a:gd name="T58" fmla="*/ 72 w 1763"/>
                <a:gd name="T59" fmla="*/ 6 h 449"/>
                <a:gd name="T60" fmla="*/ 41 w 1763"/>
                <a:gd name="T61" fmla="*/ 6 h 449"/>
                <a:gd name="T62" fmla="*/ 3 w 1763"/>
                <a:gd name="T63" fmla="*/ 9 h 449"/>
                <a:gd name="T64" fmla="*/ 0 w 1763"/>
                <a:gd name="T65" fmla="*/ 6 h 449"/>
                <a:gd name="T66" fmla="*/ 1 w 1763"/>
                <a:gd name="T67" fmla="*/ 4 h 449"/>
                <a:gd name="T68" fmla="*/ 2 w 1763"/>
                <a:gd name="T69" fmla="*/ 3 h 449"/>
                <a:gd name="T70" fmla="*/ 2 w 1763"/>
                <a:gd name="T71" fmla="*/ 3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34036" name="Freeform 72"/>
            <p:cNvSpPr>
              <a:spLocks/>
            </p:cNvSpPr>
            <p:nvPr/>
          </p:nvSpPr>
          <p:spPr bwMode="auto">
            <a:xfrm>
              <a:off x="292" y="2712"/>
              <a:ext cx="254" cy="16"/>
            </a:xfrm>
            <a:custGeom>
              <a:avLst/>
              <a:gdLst>
                <a:gd name="T0" fmla="*/ 3 w 1773"/>
                <a:gd name="T1" fmla="*/ 1 h 111"/>
                <a:gd name="T2" fmla="*/ 21 w 1773"/>
                <a:gd name="T3" fmla="*/ 0 h 111"/>
                <a:gd name="T4" fmla="*/ 39 w 1773"/>
                <a:gd name="T5" fmla="*/ 1 h 111"/>
                <a:gd name="T6" fmla="*/ 66 w 1773"/>
                <a:gd name="T7" fmla="*/ 2 h 111"/>
                <a:gd name="T8" fmla="*/ 93 w 1773"/>
                <a:gd name="T9" fmla="*/ 4 h 111"/>
                <a:gd name="T10" fmla="*/ 123 w 1773"/>
                <a:gd name="T11" fmla="*/ 6 h 111"/>
                <a:gd name="T12" fmla="*/ 150 w 1773"/>
                <a:gd name="T13" fmla="*/ 7 h 111"/>
                <a:gd name="T14" fmla="*/ 206 w 1773"/>
                <a:gd name="T15" fmla="*/ 6 h 111"/>
                <a:gd name="T16" fmla="*/ 221 w 1773"/>
                <a:gd name="T17" fmla="*/ 5 h 111"/>
                <a:gd name="T18" fmla="*/ 235 w 1773"/>
                <a:gd name="T19" fmla="*/ 3 h 111"/>
                <a:gd name="T20" fmla="*/ 248 w 1773"/>
                <a:gd name="T21" fmla="*/ 0 h 111"/>
                <a:gd name="T22" fmla="*/ 252 w 1773"/>
                <a:gd name="T23" fmla="*/ 1 h 111"/>
                <a:gd name="T24" fmla="*/ 254 w 1773"/>
                <a:gd name="T25" fmla="*/ 4 h 111"/>
                <a:gd name="T26" fmla="*/ 253 w 1773"/>
                <a:gd name="T27" fmla="*/ 8 h 111"/>
                <a:gd name="T28" fmla="*/ 252 w 1773"/>
                <a:gd name="T29" fmla="*/ 10 h 111"/>
                <a:gd name="T30" fmla="*/ 250 w 1773"/>
                <a:gd name="T31" fmla="*/ 10 h 111"/>
                <a:gd name="T32" fmla="*/ 237 w 1773"/>
                <a:gd name="T33" fmla="*/ 13 h 111"/>
                <a:gd name="T34" fmla="*/ 221 w 1773"/>
                <a:gd name="T35" fmla="*/ 15 h 111"/>
                <a:gd name="T36" fmla="*/ 206 w 1773"/>
                <a:gd name="T37" fmla="*/ 16 h 111"/>
                <a:gd name="T38" fmla="*/ 149 w 1773"/>
                <a:gd name="T39" fmla="*/ 16 h 111"/>
                <a:gd name="T40" fmla="*/ 93 w 1773"/>
                <a:gd name="T41" fmla="*/ 13 h 111"/>
                <a:gd name="T42" fmla="*/ 64 w 1773"/>
                <a:gd name="T43" fmla="*/ 11 h 111"/>
                <a:gd name="T44" fmla="*/ 35 w 1773"/>
                <a:gd name="T45" fmla="*/ 10 h 111"/>
                <a:gd name="T46" fmla="*/ 19 w 1773"/>
                <a:gd name="T47" fmla="*/ 7 h 111"/>
                <a:gd name="T48" fmla="*/ 4 w 1773"/>
                <a:gd name="T49" fmla="*/ 7 h 111"/>
                <a:gd name="T50" fmla="*/ 1 w 1773"/>
                <a:gd name="T51" fmla="*/ 6 h 111"/>
                <a:gd name="T52" fmla="*/ 0 w 1773"/>
                <a:gd name="T53" fmla="*/ 4 h 111"/>
                <a:gd name="T54" fmla="*/ 1 w 1773"/>
                <a:gd name="T55" fmla="*/ 2 h 111"/>
                <a:gd name="T56" fmla="*/ 3 w 1773"/>
                <a:gd name="T57" fmla="*/ 1 h 111"/>
                <a:gd name="T58" fmla="*/ 3 w 1773"/>
                <a:gd name="T59" fmla="*/ 1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34037" name="Freeform 73"/>
            <p:cNvSpPr>
              <a:spLocks/>
            </p:cNvSpPr>
            <p:nvPr/>
          </p:nvSpPr>
          <p:spPr bwMode="auto">
            <a:xfrm>
              <a:off x="293" y="2692"/>
              <a:ext cx="216" cy="21"/>
            </a:xfrm>
            <a:custGeom>
              <a:avLst/>
              <a:gdLst>
                <a:gd name="T0" fmla="*/ 2 w 1513"/>
                <a:gd name="T1" fmla="*/ 4 h 152"/>
                <a:gd name="T2" fmla="*/ 12 w 1513"/>
                <a:gd name="T3" fmla="*/ 2 h 152"/>
                <a:gd name="T4" fmla="*/ 20 w 1513"/>
                <a:gd name="T5" fmla="*/ 1 h 152"/>
                <a:gd name="T6" fmla="*/ 37 w 1513"/>
                <a:gd name="T7" fmla="*/ 0 h 152"/>
                <a:gd name="T8" fmla="*/ 73 w 1513"/>
                <a:gd name="T9" fmla="*/ 4 h 152"/>
                <a:gd name="T10" fmla="*/ 98 w 1513"/>
                <a:gd name="T11" fmla="*/ 6 h 152"/>
                <a:gd name="T12" fmla="*/ 123 w 1513"/>
                <a:gd name="T13" fmla="*/ 8 h 152"/>
                <a:gd name="T14" fmla="*/ 147 w 1513"/>
                <a:gd name="T15" fmla="*/ 11 h 152"/>
                <a:gd name="T16" fmla="*/ 168 w 1513"/>
                <a:gd name="T17" fmla="*/ 13 h 152"/>
                <a:gd name="T18" fmla="*/ 213 w 1513"/>
                <a:gd name="T19" fmla="*/ 13 h 152"/>
                <a:gd name="T20" fmla="*/ 216 w 1513"/>
                <a:gd name="T21" fmla="*/ 16 h 152"/>
                <a:gd name="T22" fmla="*/ 215 w 1513"/>
                <a:gd name="T23" fmla="*/ 18 h 152"/>
                <a:gd name="T24" fmla="*/ 213 w 1513"/>
                <a:gd name="T25" fmla="*/ 19 h 152"/>
                <a:gd name="T26" fmla="*/ 168 w 1513"/>
                <a:gd name="T27" fmla="*/ 21 h 152"/>
                <a:gd name="T28" fmla="*/ 146 w 1513"/>
                <a:gd name="T29" fmla="*/ 21 h 152"/>
                <a:gd name="T30" fmla="*/ 122 w 1513"/>
                <a:gd name="T31" fmla="*/ 19 h 152"/>
                <a:gd name="T32" fmla="*/ 72 w 1513"/>
                <a:gd name="T33" fmla="*/ 14 h 152"/>
                <a:gd name="T34" fmla="*/ 53 w 1513"/>
                <a:gd name="T35" fmla="*/ 11 h 152"/>
                <a:gd name="T36" fmla="*/ 45 w 1513"/>
                <a:gd name="T37" fmla="*/ 9 h 152"/>
                <a:gd name="T38" fmla="*/ 37 w 1513"/>
                <a:gd name="T39" fmla="*/ 8 h 152"/>
                <a:gd name="T40" fmla="*/ 21 w 1513"/>
                <a:gd name="T41" fmla="*/ 7 h 152"/>
                <a:gd name="T42" fmla="*/ 3 w 1513"/>
                <a:gd name="T43" fmla="*/ 9 h 152"/>
                <a:gd name="T44" fmla="*/ 1 w 1513"/>
                <a:gd name="T45" fmla="*/ 9 h 152"/>
                <a:gd name="T46" fmla="*/ 0 w 1513"/>
                <a:gd name="T47" fmla="*/ 8 h 152"/>
                <a:gd name="T48" fmla="*/ 0 w 1513"/>
                <a:gd name="T49" fmla="*/ 6 h 152"/>
                <a:gd name="T50" fmla="*/ 2 w 1513"/>
                <a:gd name="T51" fmla="*/ 4 h 152"/>
                <a:gd name="T52" fmla="*/ 2 w 1513"/>
                <a:gd name="T53" fmla="*/ 4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34038" name="Freeform 74"/>
            <p:cNvSpPr>
              <a:spLocks/>
            </p:cNvSpPr>
            <p:nvPr/>
          </p:nvSpPr>
          <p:spPr bwMode="auto">
            <a:xfrm>
              <a:off x="315" y="2681"/>
              <a:ext cx="166" cy="13"/>
            </a:xfrm>
            <a:custGeom>
              <a:avLst/>
              <a:gdLst>
                <a:gd name="T0" fmla="*/ 3 w 1165"/>
                <a:gd name="T1" fmla="*/ 0 h 95"/>
                <a:gd name="T2" fmla="*/ 36 w 1165"/>
                <a:gd name="T3" fmla="*/ 0 h 95"/>
                <a:gd name="T4" fmla="*/ 75 w 1165"/>
                <a:gd name="T5" fmla="*/ 2 h 95"/>
                <a:gd name="T6" fmla="*/ 94 w 1165"/>
                <a:gd name="T7" fmla="*/ 4 h 95"/>
                <a:gd name="T8" fmla="*/ 114 w 1165"/>
                <a:gd name="T9" fmla="*/ 5 h 95"/>
                <a:gd name="T10" fmla="*/ 163 w 1165"/>
                <a:gd name="T11" fmla="*/ 5 h 95"/>
                <a:gd name="T12" fmla="*/ 166 w 1165"/>
                <a:gd name="T13" fmla="*/ 8 h 95"/>
                <a:gd name="T14" fmla="*/ 165 w 1165"/>
                <a:gd name="T15" fmla="*/ 9 h 95"/>
                <a:gd name="T16" fmla="*/ 163 w 1165"/>
                <a:gd name="T17" fmla="*/ 10 h 95"/>
                <a:gd name="T18" fmla="*/ 138 w 1165"/>
                <a:gd name="T19" fmla="*/ 11 h 95"/>
                <a:gd name="T20" fmla="*/ 126 w 1165"/>
                <a:gd name="T21" fmla="*/ 12 h 95"/>
                <a:gd name="T22" fmla="*/ 113 w 1165"/>
                <a:gd name="T23" fmla="*/ 13 h 95"/>
                <a:gd name="T24" fmla="*/ 92 w 1165"/>
                <a:gd name="T25" fmla="*/ 12 h 95"/>
                <a:gd name="T26" fmla="*/ 75 w 1165"/>
                <a:gd name="T27" fmla="*/ 10 h 95"/>
                <a:gd name="T28" fmla="*/ 57 w 1165"/>
                <a:gd name="T29" fmla="*/ 7 h 95"/>
                <a:gd name="T30" fmla="*/ 36 w 1165"/>
                <a:gd name="T31" fmla="*/ 6 h 95"/>
                <a:gd name="T32" fmla="*/ 3 w 1165"/>
                <a:gd name="T33" fmla="*/ 5 h 95"/>
                <a:gd name="T34" fmla="*/ 0 w 1165"/>
                <a:gd name="T35" fmla="*/ 3 h 95"/>
                <a:gd name="T36" fmla="*/ 1 w 1165"/>
                <a:gd name="T37" fmla="*/ 1 h 95"/>
                <a:gd name="T38" fmla="*/ 3 w 1165"/>
                <a:gd name="T39" fmla="*/ 0 h 95"/>
                <a:gd name="T40" fmla="*/ 3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34039" name="Freeform 75"/>
            <p:cNvSpPr>
              <a:spLocks/>
            </p:cNvSpPr>
            <p:nvPr/>
          </p:nvSpPr>
          <p:spPr bwMode="auto">
            <a:xfrm>
              <a:off x="317" y="2663"/>
              <a:ext cx="151" cy="16"/>
            </a:xfrm>
            <a:custGeom>
              <a:avLst/>
              <a:gdLst>
                <a:gd name="T0" fmla="*/ 2 w 1058"/>
                <a:gd name="T1" fmla="*/ 2 h 114"/>
                <a:gd name="T2" fmla="*/ 17 w 1058"/>
                <a:gd name="T3" fmla="*/ 0 h 114"/>
                <a:gd name="T4" fmla="*/ 31 w 1058"/>
                <a:gd name="T5" fmla="*/ 0 h 114"/>
                <a:gd name="T6" fmla="*/ 59 w 1058"/>
                <a:gd name="T7" fmla="*/ 3 h 114"/>
                <a:gd name="T8" fmla="*/ 80 w 1058"/>
                <a:gd name="T9" fmla="*/ 6 h 114"/>
                <a:gd name="T10" fmla="*/ 89 w 1058"/>
                <a:gd name="T11" fmla="*/ 8 h 114"/>
                <a:gd name="T12" fmla="*/ 100 w 1058"/>
                <a:gd name="T13" fmla="*/ 9 h 114"/>
                <a:gd name="T14" fmla="*/ 148 w 1058"/>
                <a:gd name="T15" fmla="*/ 8 h 114"/>
                <a:gd name="T16" fmla="*/ 151 w 1058"/>
                <a:gd name="T17" fmla="*/ 10 h 114"/>
                <a:gd name="T18" fmla="*/ 150 w 1058"/>
                <a:gd name="T19" fmla="*/ 12 h 114"/>
                <a:gd name="T20" fmla="*/ 148 w 1058"/>
                <a:gd name="T21" fmla="*/ 13 h 114"/>
                <a:gd name="T22" fmla="*/ 124 w 1058"/>
                <a:gd name="T23" fmla="*/ 15 h 114"/>
                <a:gd name="T24" fmla="*/ 100 w 1058"/>
                <a:gd name="T25" fmla="*/ 16 h 114"/>
                <a:gd name="T26" fmla="*/ 79 w 1058"/>
                <a:gd name="T27" fmla="*/ 13 h 114"/>
                <a:gd name="T28" fmla="*/ 69 w 1058"/>
                <a:gd name="T29" fmla="*/ 11 h 114"/>
                <a:gd name="T30" fmla="*/ 58 w 1058"/>
                <a:gd name="T31" fmla="*/ 10 h 114"/>
                <a:gd name="T32" fmla="*/ 44 w 1058"/>
                <a:gd name="T33" fmla="*/ 8 h 114"/>
                <a:gd name="T34" fmla="*/ 31 w 1058"/>
                <a:gd name="T35" fmla="*/ 6 h 114"/>
                <a:gd name="T36" fmla="*/ 3 w 1058"/>
                <a:gd name="T37" fmla="*/ 7 h 114"/>
                <a:gd name="T38" fmla="*/ 1 w 1058"/>
                <a:gd name="T39" fmla="*/ 7 h 114"/>
                <a:gd name="T40" fmla="*/ 0 w 1058"/>
                <a:gd name="T41" fmla="*/ 5 h 114"/>
                <a:gd name="T42" fmla="*/ 1 w 1058"/>
                <a:gd name="T43" fmla="*/ 4 h 114"/>
                <a:gd name="T44" fmla="*/ 2 w 1058"/>
                <a:gd name="T45" fmla="*/ 2 h 114"/>
                <a:gd name="T46" fmla="*/ 2 w 1058"/>
                <a:gd name="T47" fmla="*/ 2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34040" name="Freeform 76"/>
            <p:cNvSpPr>
              <a:spLocks/>
            </p:cNvSpPr>
            <p:nvPr/>
          </p:nvSpPr>
          <p:spPr bwMode="auto">
            <a:xfrm>
              <a:off x="484" y="2671"/>
              <a:ext cx="22" cy="25"/>
            </a:xfrm>
            <a:custGeom>
              <a:avLst/>
              <a:gdLst>
                <a:gd name="T0" fmla="*/ 7 w 150"/>
                <a:gd name="T1" fmla="*/ 1 h 173"/>
                <a:gd name="T2" fmla="*/ 17 w 150"/>
                <a:gd name="T3" fmla="*/ 13 h 173"/>
                <a:gd name="T4" fmla="*/ 22 w 150"/>
                <a:gd name="T5" fmla="*/ 20 h 173"/>
                <a:gd name="T6" fmla="*/ 22 w 150"/>
                <a:gd name="T7" fmla="*/ 24 h 173"/>
                <a:gd name="T8" fmla="*/ 20 w 150"/>
                <a:gd name="T9" fmla="*/ 25 h 173"/>
                <a:gd name="T10" fmla="*/ 18 w 150"/>
                <a:gd name="T11" fmla="*/ 24 h 173"/>
                <a:gd name="T12" fmla="*/ 9 w 150"/>
                <a:gd name="T13" fmla="*/ 19 h 173"/>
                <a:gd name="T14" fmla="*/ 6 w 150"/>
                <a:gd name="T15" fmla="*/ 13 h 173"/>
                <a:gd name="T16" fmla="*/ 4 w 150"/>
                <a:gd name="T17" fmla="*/ 10 h 173"/>
                <a:gd name="T18" fmla="*/ 1 w 150"/>
                <a:gd name="T19" fmla="*/ 7 h 173"/>
                <a:gd name="T20" fmla="*/ 0 w 150"/>
                <a:gd name="T21" fmla="*/ 4 h 173"/>
                <a:gd name="T22" fmla="*/ 1 w 150"/>
                <a:gd name="T23" fmla="*/ 2 h 173"/>
                <a:gd name="T24" fmla="*/ 4 w 150"/>
                <a:gd name="T25" fmla="*/ 0 h 173"/>
                <a:gd name="T26" fmla="*/ 7 w 150"/>
                <a:gd name="T27" fmla="*/ 1 h 173"/>
                <a:gd name="T28" fmla="*/ 7 w 150"/>
                <a:gd name="T29" fmla="*/ 1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34041" name="Freeform 77"/>
            <p:cNvSpPr>
              <a:spLocks/>
            </p:cNvSpPr>
            <p:nvPr/>
          </p:nvSpPr>
          <p:spPr bwMode="auto">
            <a:xfrm>
              <a:off x="507" y="2672"/>
              <a:ext cx="24" cy="29"/>
            </a:xfrm>
            <a:custGeom>
              <a:avLst/>
              <a:gdLst>
                <a:gd name="T0" fmla="*/ 7 w 169"/>
                <a:gd name="T1" fmla="*/ 2 h 200"/>
                <a:gd name="T2" fmla="*/ 10 w 169"/>
                <a:gd name="T3" fmla="*/ 6 h 200"/>
                <a:gd name="T4" fmla="*/ 12 w 169"/>
                <a:gd name="T5" fmla="*/ 9 h 200"/>
                <a:gd name="T6" fmla="*/ 17 w 169"/>
                <a:gd name="T7" fmla="*/ 15 h 200"/>
                <a:gd name="T8" fmla="*/ 23 w 169"/>
                <a:gd name="T9" fmla="*/ 24 h 200"/>
                <a:gd name="T10" fmla="*/ 24 w 169"/>
                <a:gd name="T11" fmla="*/ 26 h 200"/>
                <a:gd name="T12" fmla="*/ 23 w 169"/>
                <a:gd name="T13" fmla="*/ 28 h 200"/>
                <a:gd name="T14" fmla="*/ 21 w 169"/>
                <a:gd name="T15" fmla="*/ 29 h 200"/>
                <a:gd name="T16" fmla="*/ 19 w 169"/>
                <a:gd name="T17" fmla="*/ 28 h 200"/>
                <a:gd name="T18" fmla="*/ 10 w 169"/>
                <a:gd name="T19" fmla="*/ 22 h 200"/>
                <a:gd name="T20" fmla="*/ 0 w 169"/>
                <a:gd name="T21" fmla="*/ 6 h 200"/>
                <a:gd name="T22" fmla="*/ 0 w 169"/>
                <a:gd name="T23" fmla="*/ 3 h 200"/>
                <a:gd name="T24" fmla="*/ 2 w 169"/>
                <a:gd name="T25" fmla="*/ 0 h 200"/>
                <a:gd name="T26" fmla="*/ 5 w 169"/>
                <a:gd name="T27" fmla="*/ 0 h 200"/>
                <a:gd name="T28" fmla="*/ 7 w 169"/>
                <a:gd name="T29" fmla="*/ 2 h 200"/>
                <a:gd name="T30" fmla="*/ 7 w 169"/>
                <a:gd name="T31" fmla="*/ 2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34042" name="Freeform 78"/>
            <p:cNvSpPr>
              <a:spLocks/>
            </p:cNvSpPr>
            <p:nvPr/>
          </p:nvSpPr>
          <p:spPr bwMode="auto">
            <a:xfrm>
              <a:off x="538" y="2668"/>
              <a:ext cx="25" cy="9"/>
            </a:xfrm>
            <a:custGeom>
              <a:avLst/>
              <a:gdLst>
                <a:gd name="T0" fmla="*/ 3 w 180"/>
                <a:gd name="T1" fmla="*/ 0 h 67"/>
                <a:gd name="T2" fmla="*/ 11 w 180"/>
                <a:gd name="T3" fmla="*/ 0 h 67"/>
                <a:gd name="T4" fmla="*/ 23 w 180"/>
                <a:gd name="T5" fmla="*/ 4 h 67"/>
                <a:gd name="T6" fmla="*/ 25 w 180"/>
                <a:gd name="T7" fmla="*/ 7 h 67"/>
                <a:gd name="T8" fmla="*/ 24 w 180"/>
                <a:gd name="T9" fmla="*/ 9 h 67"/>
                <a:gd name="T10" fmla="*/ 22 w 180"/>
                <a:gd name="T11" fmla="*/ 9 h 67"/>
                <a:gd name="T12" fmla="*/ 10 w 180"/>
                <a:gd name="T13" fmla="*/ 6 h 67"/>
                <a:gd name="T14" fmla="*/ 3 w 180"/>
                <a:gd name="T15" fmla="*/ 6 h 67"/>
                <a:gd name="T16" fmla="*/ 1 w 180"/>
                <a:gd name="T17" fmla="*/ 5 h 67"/>
                <a:gd name="T18" fmla="*/ 0 w 180"/>
                <a:gd name="T19" fmla="*/ 3 h 67"/>
                <a:gd name="T20" fmla="*/ 1 w 180"/>
                <a:gd name="T21" fmla="*/ 1 h 67"/>
                <a:gd name="T22" fmla="*/ 3 w 180"/>
                <a:gd name="T23" fmla="*/ 0 h 67"/>
                <a:gd name="T24" fmla="*/ 3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34043" name="Freeform 79"/>
            <p:cNvSpPr>
              <a:spLocks/>
            </p:cNvSpPr>
            <p:nvPr/>
          </p:nvSpPr>
          <p:spPr bwMode="auto">
            <a:xfrm>
              <a:off x="564" y="2441"/>
              <a:ext cx="12" cy="232"/>
            </a:xfrm>
            <a:custGeom>
              <a:avLst/>
              <a:gdLst>
                <a:gd name="T0" fmla="*/ 2 w 89"/>
                <a:gd name="T1" fmla="*/ 229 h 1624"/>
                <a:gd name="T2" fmla="*/ 1 w 89"/>
                <a:gd name="T3" fmla="*/ 191 h 1624"/>
                <a:gd name="T4" fmla="*/ 0 w 89"/>
                <a:gd name="T5" fmla="*/ 153 h 1624"/>
                <a:gd name="T6" fmla="*/ 4 w 89"/>
                <a:gd name="T7" fmla="*/ 101 h 1624"/>
                <a:gd name="T8" fmla="*/ 4 w 89"/>
                <a:gd name="T9" fmla="*/ 77 h 1624"/>
                <a:gd name="T10" fmla="*/ 2 w 89"/>
                <a:gd name="T11" fmla="*/ 50 h 1624"/>
                <a:gd name="T12" fmla="*/ 2 w 89"/>
                <a:gd name="T13" fmla="*/ 32 h 1624"/>
                <a:gd name="T14" fmla="*/ 3 w 89"/>
                <a:gd name="T15" fmla="*/ 15 h 1624"/>
                <a:gd name="T16" fmla="*/ 4 w 89"/>
                <a:gd name="T17" fmla="*/ 8 h 1624"/>
                <a:gd name="T18" fmla="*/ 7 w 89"/>
                <a:gd name="T19" fmla="*/ 2 h 1624"/>
                <a:gd name="T20" fmla="*/ 9 w 89"/>
                <a:gd name="T21" fmla="*/ 0 h 1624"/>
                <a:gd name="T22" fmla="*/ 11 w 89"/>
                <a:gd name="T23" fmla="*/ 0 h 1624"/>
                <a:gd name="T24" fmla="*/ 12 w 89"/>
                <a:gd name="T25" fmla="*/ 4 h 1624"/>
                <a:gd name="T26" fmla="*/ 11 w 89"/>
                <a:gd name="T27" fmla="*/ 9 h 1624"/>
                <a:gd name="T28" fmla="*/ 11 w 89"/>
                <a:gd name="T29" fmla="*/ 15 h 1624"/>
                <a:gd name="T30" fmla="*/ 10 w 89"/>
                <a:gd name="T31" fmla="*/ 49 h 1624"/>
                <a:gd name="T32" fmla="*/ 11 w 89"/>
                <a:gd name="T33" fmla="*/ 77 h 1624"/>
                <a:gd name="T34" fmla="*/ 10 w 89"/>
                <a:gd name="T35" fmla="*/ 101 h 1624"/>
                <a:gd name="T36" fmla="*/ 8 w 89"/>
                <a:gd name="T37" fmla="*/ 125 h 1624"/>
                <a:gd name="T38" fmla="*/ 5 w 89"/>
                <a:gd name="T39" fmla="*/ 153 h 1624"/>
                <a:gd name="T40" fmla="*/ 10 w 89"/>
                <a:gd name="T41" fmla="*/ 228 h 1624"/>
                <a:gd name="T42" fmla="*/ 9 w 89"/>
                <a:gd name="T43" fmla="*/ 231 h 1624"/>
                <a:gd name="T44" fmla="*/ 7 w 89"/>
                <a:gd name="T45" fmla="*/ 232 h 1624"/>
                <a:gd name="T46" fmla="*/ 2 w 89"/>
                <a:gd name="T47" fmla="*/ 229 h 1624"/>
                <a:gd name="T48" fmla="*/ 2 w 89"/>
                <a:gd name="T49" fmla="*/ 229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34044" name="Freeform 80"/>
            <p:cNvSpPr>
              <a:spLocks/>
            </p:cNvSpPr>
            <p:nvPr/>
          </p:nvSpPr>
          <p:spPr bwMode="auto">
            <a:xfrm>
              <a:off x="572" y="2435"/>
              <a:ext cx="79" cy="13"/>
            </a:xfrm>
            <a:custGeom>
              <a:avLst/>
              <a:gdLst>
                <a:gd name="T0" fmla="*/ 1 w 553"/>
                <a:gd name="T1" fmla="*/ 5 h 90"/>
                <a:gd name="T2" fmla="*/ 9 w 553"/>
                <a:gd name="T3" fmla="*/ 2 h 90"/>
                <a:gd name="T4" fmla="*/ 15 w 553"/>
                <a:gd name="T5" fmla="*/ 1 h 90"/>
                <a:gd name="T6" fmla="*/ 28 w 553"/>
                <a:gd name="T7" fmla="*/ 0 h 90"/>
                <a:gd name="T8" fmla="*/ 57 w 553"/>
                <a:gd name="T9" fmla="*/ 4 h 90"/>
                <a:gd name="T10" fmla="*/ 69 w 553"/>
                <a:gd name="T11" fmla="*/ 4 h 90"/>
                <a:gd name="T12" fmla="*/ 76 w 553"/>
                <a:gd name="T13" fmla="*/ 5 h 90"/>
                <a:gd name="T14" fmla="*/ 78 w 553"/>
                <a:gd name="T15" fmla="*/ 7 h 90"/>
                <a:gd name="T16" fmla="*/ 79 w 553"/>
                <a:gd name="T17" fmla="*/ 10 h 90"/>
                <a:gd name="T18" fmla="*/ 78 w 553"/>
                <a:gd name="T19" fmla="*/ 12 h 90"/>
                <a:gd name="T20" fmla="*/ 75 w 553"/>
                <a:gd name="T21" fmla="*/ 13 h 90"/>
                <a:gd name="T22" fmla="*/ 68 w 553"/>
                <a:gd name="T23" fmla="*/ 11 h 90"/>
                <a:gd name="T24" fmla="*/ 56 w 553"/>
                <a:gd name="T25" fmla="*/ 12 h 90"/>
                <a:gd name="T26" fmla="*/ 42 w 553"/>
                <a:gd name="T27" fmla="*/ 9 h 90"/>
                <a:gd name="T28" fmla="*/ 29 w 553"/>
                <a:gd name="T29" fmla="*/ 7 h 90"/>
                <a:gd name="T30" fmla="*/ 17 w 553"/>
                <a:gd name="T31" fmla="*/ 7 h 90"/>
                <a:gd name="T32" fmla="*/ 4 w 553"/>
                <a:gd name="T33" fmla="*/ 10 h 90"/>
                <a:gd name="T34" fmla="*/ 1 w 553"/>
                <a:gd name="T35" fmla="*/ 10 h 90"/>
                <a:gd name="T36" fmla="*/ 0 w 553"/>
                <a:gd name="T37" fmla="*/ 9 h 90"/>
                <a:gd name="T38" fmla="*/ 0 w 553"/>
                <a:gd name="T39" fmla="*/ 7 h 90"/>
                <a:gd name="T40" fmla="*/ 1 w 553"/>
                <a:gd name="T41" fmla="*/ 5 h 90"/>
                <a:gd name="T42" fmla="*/ 1 w 553"/>
                <a:gd name="T43" fmla="*/ 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34045" name="Freeform 81"/>
            <p:cNvSpPr>
              <a:spLocks/>
            </p:cNvSpPr>
            <p:nvPr/>
          </p:nvSpPr>
          <p:spPr bwMode="auto">
            <a:xfrm>
              <a:off x="647" y="2450"/>
              <a:ext cx="18" cy="229"/>
            </a:xfrm>
            <a:custGeom>
              <a:avLst/>
              <a:gdLst>
                <a:gd name="T0" fmla="*/ 14 w 128"/>
                <a:gd name="T1" fmla="*/ 3 h 1605"/>
                <a:gd name="T2" fmla="*/ 14 w 128"/>
                <a:gd name="T3" fmla="*/ 26 h 1605"/>
                <a:gd name="T4" fmla="*/ 15 w 128"/>
                <a:gd name="T5" fmla="*/ 50 h 1605"/>
                <a:gd name="T6" fmla="*/ 18 w 128"/>
                <a:gd name="T7" fmla="*/ 110 h 1605"/>
                <a:gd name="T8" fmla="*/ 18 w 128"/>
                <a:gd name="T9" fmla="*/ 138 h 1605"/>
                <a:gd name="T10" fmla="*/ 16 w 128"/>
                <a:gd name="T11" fmla="*/ 171 h 1605"/>
                <a:gd name="T12" fmla="*/ 15 w 128"/>
                <a:gd name="T13" fmla="*/ 185 h 1605"/>
                <a:gd name="T14" fmla="*/ 13 w 128"/>
                <a:gd name="T15" fmla="*/ 197 h 1605"/>
                <a:gd name="T16" fmla="*/ 10 w 128"/>
                <a:gd name="T17" fmla="*/ 224 h 1605"/>
                <a:gd name="T18" fmla="*/ 8 w 128"/>
                <a:gd name="T19" fmla="*/ 228 h 1605"/>
                <a:gd name="T20" fmla="*/ 5 w 128"/>
                <a:gd name="T21" fmla="*/ 229 h 1605"/>
                <a:gd name="T22" fmla="*/ 1 w 128"/>
                <a:gd name="T23" fmla="*/ 227 h 1605"/>
                <a:gd name="T24" fmla="*/ 0 w 128"/>
                <a:gd name="T25" fmla="*/ 223 h 1605"/>
                <a:gd name="T26" fmla="*/ 1 w 128"/>
                <a:gd name="T27" fmla="*/ 209 h 1605"/>
                <a:gd name="T28" fmla="*/ 3 w 128"/>
                <a:gd name="T29" fmla="*/ 197 h 1605"/>
                <a:gd name="T30" fmla="*/ 6 w 128"/>
                <a:gd name="T31" fmla="*/ 170 h 1605"/>
                <a:gd name="T32" fmla="*/ 9 w 128"/>
                <a:gd name="T33" fmla="*/ 138 h 1605"/>
                <a:gd name="T34" fmla="*/ 11 w 128"/>
                <a:gd name="T35" fmla="*/ 110 h 1605"/>
                <a:gd name="T36" fmla="*/ 11 w 128"/>
                <a:gd name="T37" fmla="*/ 82 h 1605"/>
                <a:gd name="T38" fmla="*/ 10 w 128"/>
                <a:gd name="T39" fmla="*/ 50 h 1605"/>
                <a:gd name="T40" fmla="*/ 9 w 128"/>
                <a:gd name="T41" fmla="*/ 2 h 1605"/>
                <a:gd name="T42" fmla="*/ 10 w 128"/>
                <a:gd name="T43" fmla="*/ 1 h 1605"/>
                <a:gd name="T44" fmla="*/ 12 w 128"/>
                <a:gd name="T45" fmla="*/ 0 h 1605"/>
                <a:gd name="T46" fmla="*/ 14 w 128"/>
                <a:gd name="T47" fmla="*/ 3 h 1605"/>
                <a:gd name="T48" fmla="*/ 14 w 128"/>
                <a:gd name="T49" fmla="*/ 3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34046" name="Freeform 82"/>
            <p:cNvSpPr>
              <a:spLocks/>
            </p:cNvSpPr>
            <p:nvPr/>
          </p:nvSpPr>
          <p:spPr bwMode="auto">
            <a:xfrm>
              <a:off x="530" y="2444"/>
              <a:ext cx="43" cy="25"/>
            </a:xfrm>
            <a:custGeom>
              <a:avLst/>
              <a:gdLst>
                <a:gd name="T0" fmla="*/ 2 w 301"/>
                <a:gd name="T1" fmla="*/ 16 h 179"/>
                <a:gd name="T2" fmla="*/ 7 w 301"/>
                <a:gd name="T3" fmla="*/ 13 h 179"/>
                <a:gd name="T4" fmla="*/ 11 w 301"/>
                <a:gd name="T5" fmla="*/ 11 h 179"/>
                <a:gd name="T6" fmla="*/ 20 w 301"/>
                <a:gd name="T7" fmla="*/ 8 h 179"/>
                <a:gd name="T8" fmla="*/ 39 w 301"/>
                <a:gd name="T9" fmla="*/ 0 h 179"/>
                <a:gd name="T10" fmla="*/ 41 w 301"/>
                <a:gd name="T11" fmla="*/ 0 h 179"/>
                <a:gd name="T12" fmla="*/ 42 w 301"/>
                <a:gd name="T13" fmla="*/ 1 h 179"/>
                <a:gd name="T14" fmla="*/ 43 w 301"/>
                <a:gd name="T15" fmla="*/ 3 h 179"/>
                <a:gd name="T16" fmla="*/ 42 w 301"/>
                <a:gd name="T17" fmla="*/ 5 h 179"/>
                <a:gd name="T18" fmla="*/ 37 w 301"/>
                <a:gd name="T19" fmla="*/ 8 h 179"/>
                <a:gd name="T20" fmla="*/ 33 w 301"/>
                <a:gd name="T21" fmla="*/ 10 h 179"/>
                <a:gd name="T22" fmla="*/ 29 w 301"/>
                <a:gd name="T23" fmla="*/ 12 h 179"/>
                <a:gd name="T24" fmla="*/ 25 w 301"/>
                <a:gd name="T25" fmla="*/ 14 h 179"/>
                <a:gd name="T26" fmla="*/ 21 w 301"/>
                <a:gd name="T27" fmla="*/ 16 h 179"/>
                <a:gd name="T28" fmla="*/ 17 w 301"/>
                <a:gd name="T29" fmla="*/ 18 h 179"/>
                <a:gd name="T30" fmla="*/ 12 w 301"/>
                <a:gd name="T31" fmla="*/ 21 h 179"/>
                <a:gd name="T32" fmla="*/ 8 w 301"/>
                <a:gd name="T33" fmla="*/ 24 h 179"/>
                <a:gd name="T34" fmla="*/ 4 w 301"/>
                <a:gd name="T35" fmla="*/ 25 h 179"/>
                <a:gd name="T36" fmla="*/ 1 w 301"/>
                <a:gd name="T37" fmla="*/ 23 h 179"/>
                <a:gd name="T38" fmla="*/ 0 w 301"/>
                <a:gd name="T39" fmla="*/ 20 h 179"/>
                <a:gd name="T40" fmla="*/ 2 w 301"/>
                <a:gd name="T41" fmla="*/ 16 h 179"/>
                <a:gd name="T42" fmla="*/ 2 w 301"/>
                <a:gd name="T43" fmla="*/ 16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34047" name="Freeform 83"/>
            <p:cNvSpPr>
              <a:spLocks/>
            </p:cNvSpPr>
            <p:nvPr/>
          </p:nvSpPr>
          <p:spPr bwMode="auto">
            <a:xfrm>
              <a:off x="495" y="2636"/>
              <a:ext cx="7" cy="27"/>
            </a:xfrm>
            <a:custGeom>
              <a:avLst/>
              <a:gdLst>
                <a:gd name="T0" fmla="*/ 7 w 54"/>
                <a:gd name="T1" fmla="*/ 3 h 184"/>
                <a:gd name="T2" fmla="*/ 7 w 54"/>
                <a:gd name="T3" fmla="*/ 10 h 184"/>
                <a:gd name="T4" fmla="*/ 7 w 54"/>
                <a:gd name="T5" fmla="*/ 16 h 184"/>
                <a:gd name="T6" fmla="*/ 7 w 54"/>
                <a:gd name="T7" fmla="*/ 25 h 184"/>
                <a:gd name="T8" fmla="*/ 6 w 54"/>
                <a:gd name="T9" fmla="*/ 27 h 184"/>
                <a:gd name="T10" fmla="*/ 5 w 54"/>
                <a:gd name="T11" fmla="*/ 27 h 184"/>
                <a:gd name="T12" fmla="*/ 2 w 54"/>
                <a:gd name="T13" fmla="*/ 23 h 184"/>
                <a:gd name="T14" fmla="*/ 1 w 54"/>
                <a:gd name="T15" fmla="*/ 17 h 184"/>
                <a:gd name="T16" fmla="*/ 0 w 54"/>
                <a:gd name="T17" fmla="*/ 4 h 184"/>
                <a:gd name="T18" fmla="*/ 1 w 54"/>
                <a:gd name="T19" fmla="*/ 1 h 184"/>
                <a:gd name="T20" fmla="*/ 4 w 54"/>
                <a:gd name="T21" fmla="*/ 0 h 184"/>
                <a:gd name="T22" fmla="*/ 6 w 54"/>
                <a:gd name="T23" fmla="*/ 1 h 184"/>
                <a:gd name="T24" fmla="*/ 7 w 54"/>
                <a:gd name="T25" fmla="*/ 3 h 184"/>
                <a:gd name="T26" fmla="*/ 7 w 54"/>
                <a:gd name="T27" fmla="*/ 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34048" name="Freeform 84"/>
            <p:cNvSpPr>
              <a:spLocks/>
            </p:cNvSpPr>
            <p:nvPr/>
          </p:nvSpPr>
          <p:spPr bwMode="auto">
            <a:xfrm>
              <a:off x="598" y="2453"/>
              <a:ext cx="51" cy="35"/>
            </a:xfrm>
            <a:custGeom>
              <a:avLst/>
              <a:gdLst>
                <a:gd name="T0" fmla="*/ 46 w 359"/>
                <a:gd name="T1" fmla="*/ 33 h 241"/>
                <a:gd name="T2" fmla="*/ 44 w 359"/>
                <a:gd name="T3" fmla="*/ 22 h 241"/>
                <a:gd name="T4" fmla="*/ 44 w 359"/>
                <a:gd name="T5" fmla="*/ 11 h 241"/>
                <a:gd name="T6" fmla="*/ 19 w 359"/>
                <a:gd name="T7" fmla="*/ 10 h 241"/>
                <a:gd name="T8" fmla="*/ 11 w 359"/>
                <a:gd name="T9" fmla="*/ 7 h 241"/>
                <a:gd name="T10" fmla="*/ 3 w 359"/>
                <a:gd name="T11" fmla="*/ 6 h 241"/>
                <a:gd name="T12" fmla="*/ 0 w 359"/>
                <a:gd name="T13" fmla="*/ 3 h 241"/>
                <a:gd name="T14" fmla="*/ 1 w 359"/>
                <a:gd name="T15" fmla="*/ 1 h 241"/>
                <a:gd name="T16" fmla="*/ 3 w 359"/>
                <a:gd name="T17" fmla="*/ 0 h 241"/>
                <a:gd name="T18" fmla="*/ 12 w 359"/>
                <a:gd name="T19" fmla="*/ 0 h 241"/>
                <a:gd name="T20" fmla="*/ 21 w 359"/>
                <a:gd name="T21" fmla="*/ 1 h 241"/>
                <a:gd name="T22" fmla="*/ 34 w 359"/>
                <a:gd name="T23" fmla="*/ 3 h 241"/>
                <a:gd name="T24" fmla="*/ 48 w 359"/>
                <a:gd name="T25" fmla="*/ 5 h 241"/>
                <a:gd name="T26" fmla="*/ 51 w 359"/>
                <a:gd name="T27" fmla="*/ 8 h 241"/>
                <a:gd name="T28" fmla="*/ 51 w 359"/>
                <a:gd name="T29" fmla="*/ 31 h 241"/>
                <a:gd name="T30" fmla="*/ 51 w 359"/>
                <a:gd name="T31" fmla="*/ 34 h 241"/>
                <a:gd name="T32" fmla="*/ 49 w 359"/>
                <a:gd name="T33" fmla="*/ 35 h 241"/>
                <a:gd name="T34" fmla="*/ 46 w 359"/>
                <a:gd name="T35" fmla="*/ 33 h 241"/>
                <a:gd name="T36" fmla="*/ 46 w 359"/>
                <a:gd name="T37" fmla="*/ 33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34049" name="Freeform 85"/>
            <p:cNvSpPr>
              <a:spLocks/>
            </p:cNvSpPr>
            <p:nvPr/>
          </p:nvSpPr>
          <p:spPr bwMode="auto">
            <a:xfrm>
              <a:off x="604" y="2500"/>
              <a:ext cx="45" cy="10"/>
            </a:xfrm>
            <a:custGeom>
              <a:avLst/>
              <a:gdLst>
                <a:gd name="T0" fmla="*/ 42 w 317"/>
                <a:gd name="T1" fmla="*/ 10 h 67"/>
                <a:gd name="T2" fmla="*/ 26 w 317"/>
                <a:gd name="T3" fmla="*/ 10 h 67"/>
                <a:gd name="T4" fmla="*/ 9 w 317"/>
                <a:gd name="T5" fmla="*/ 8 h 67"/>
                <a:gd name="T6" fmla="*/ 3 w 317"/>
                <a:gd name="T7" fmla="*/ 7 h 67"/>
                <a:gd name="T8" fmla="*/ 1 w 317"/>
                <a:gd name="T9" fmla="*/ 6 h 67"/>
                <a:gd name="T10" fmla="*/ 0 w 317"/>
                <a:gd name="T11" fmla="*/ 3 h 67"/>
                <a:gd name="T12" fmla="*/ 1 w 317"/>
                <a:gd name="T13" fmla="*/ 1 h 67"/>
                <a:gd name="T14" fmla="*/ 4 w 317"/>
                <a:gd name="T15" fmla="*/ 0 h 67"/>
                <a:gd name="T16" fmla="*/ 10 w 317"/>
                <a:gd name="T17" fmla="*/ 1 h 67"/>
                <a:gd name="T18" fmla="*/ 26 w 317"/>
                <a:gd name="T19" fmla="*/ 4 h 67"/>
                <a:gd name="T20" fmla="*/ 42 w 317"/>
                <a:gd name="T21" fmla="*/ 4 h 67"/>
                <a:gd name="T22" fmla="*/ 45 w 317"/>
                <a:gd name="T23" fmla="*/ 7 h 67"/>
                <a:gd name="T24" fmla="*/ 44 w 317"/>
                <a:gd name="T25" fmla="*/ 9 h 67"/>
                <a:gd name="T26" fmla="*/ 42 w 317"/>
                <a:gd name="T27" fmla="*/ 10 h 67"/>
                <a:gd name="T28" fmla="*/ 42 w 317"/>
                <a:gd name="T29" fmla="*/ 1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34050" name="Freeform 86"/>
            <p:cNvSpPr>
              <a:spLocks/>
            </p:cNvSpPr>
            <p:nvPr/>
          </p:nvSpPr>
          <p:spPr bwMode="auto">
            <a:xfrm>
              <a:off x="583" y="2532"/>
              <a:ext cx="67" cy="11"/>
            </a:xfrm>
            <a:custGeom>
              <a:avLst/>
              <a:gdLst>
                <a:gd name="T0" fmla="*/ 64 w 471"/>
                <a:gd name="T1" fmla="*/ 10 h 79"/>
                <a:gd name="T2" fmla="*/ 50 w 471"/>
                <a:gd name="T3" fmla="*/ 11 h 79"/>
                <a:gd name="T4" fmla="*/ 37 w 471"/>
                <a:gd name="T5" fmla="*/ 10 h 79"/>
                <a:gd name="T6" fmla="*/ 22 w 471"/>
                <a:gd name="T7" fmla="*/ 8 h 79"/>
                <a:gd name="T8" fmla="*/ 4 w 471"/>
                <a:gd name="T9" fmla="*/ 8 h 79"/>
                <a:gd name="T10" fmla="*/ 1 w 471"/>
                <a:gd name="T11" fmla="*/ 7 h 79"/>
                <a:gd name="T12" fmla="*/ 0 w 471"/>
                <a:gd name="T13" fmla="*/ 4 h 79"/>
                <a:gd name="T14" fmla="*/ 1 w 471"/>
                <a:gd name="T15" fmla="*/ 1 h 79"/>
                <a:gd name="T16" fmla="*/ 4 w 471"/>
                <a:gd name="T17" fmla="*/ 0 h 79"/>
                <a:gd name="T18" fmla="*/ 22 w 471"/>
                <a:gd name="T19" fmla="*/ 1 h 79"/>
                <a:gd name="T20" fmla="*/ 37 w 471"/>
                <a:gd name="T21" fmla="*/ 3 h 79"/>
                <a:gd name="T22" fmla="*/ 50 w 471"/>
                <a:gd name="T23" fmla="*/ 4 h 79"/>
                <a:gd name="T24" fmla="*/ 63 w 471"/>
                <a:gd name="T25" fmla="*/ 3 h 79"/>
                <a:gd name="T26" fmla="*/ 66 w 471"/>
                <a:gd name="T27" fmla="*/ 4 h 79"/>
                <a:gd name="T28" fmla="*/ 67 w 471"/>
                <a:gd name="T29" fmla="*/ 7 h 79"/>
                <a:gd name="T30" fmla="*/ 66 w 471"/>
                <a:gd name="T31" fmla="*/ 9 h 79"/>
                <a:gd name="T32" fmla="*/ 64 w 471"/>
                <a:gd name="T33" fmla="*/ 10 h 79"/>
                <a:gd name="T34" fmla="*/ 64 w 471"/>
                <a:gd name="T35" fmla="*/ 1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34051" name="Freeform 87"/>
            <p:cNvSpPr>
              <a:spLocks/>
            </p:cNvSpPr>
            <p:nvPr/>
          </p:nvSpPr>
          <p:spPr bwMode="auto">
            <a:xfrm>
              <a:off x="614" y="2572"/>
              <a:ext cx="34" cy="52"/>
            </a:xfrm>
            <a:custGeom>
              <a:avLst/>
              <a:gdLst>
                <a:gd name="T0" fmla="*/ 4 w 239"/>
                <a:gd name="T1" fmla="*/ 1 h 364"/>
                <a:gd name="T2" fmla="*/ 29 w 239"/>
                <a:gd name="T3" fmla="*/ 0 h 364"/>
                <a:gd name="T4" fmla="*/ 34 w 239"/>
                <a:gd name="T5" fmla="*/ 2 h 364"/>
                <a:gd name="T6" fmla="*/ 34 w 239"/>
                <a:gd name="T7" fmla="*/ 7 h 364"/>
                <a:gd name="T8" fmla="*/ 30 w 239"/>
                <a:gd name="T9" fmla="*/ 17 h 364"/>
                <a:gd name="T10" fmla="*/ 29 w 239"/>
                <a:gd name="T11" fmla="*/ 27 h 364"/>
                <a:gd name="T12" fmla="*/ 29 w 239"/>
                <a:gd name="T13" fmla="*/ 36 h 364"/>
                <a:gd name="T14" fmla="*/ 29 w 239"/>
                <a:gd name="T15" fmla="*/ 47 h 364"/>
                <a:gd name="T16" fmla="*/ 27 w 239"/>
                <a:gd name="T17" fmla="*/ 51 h 364"/>
                <a:gd name="T18" fmla="*/ 23 w 239"/>
                <a:gd name="T19" fmla="*/ 52 h 364"/>
                <a:gd name="T20" fmla="*/ 20 w 239"/>
                <a:gd name="T21" fmla="*/ 51 h 364"/>
                <a:gd name="T22" fmla="*/ 19 w 239"/>
                <a:gd name="T23" fmla="*/ 47 h 364"/>
                <a:gd name="T24" fmla="*/ 22 w 239"/>
                <a:gd name="T25" fmla="*/ 10 h 364"/>
                <a:gd name="T26" fmla="*/ 4 w 239"/>
                <a:gd name="T27" fmla="*/ 9 h 364"/>
                <a:gd name="T28" fmla="*/ 1 w 239"/>
                <a:gd name="T29" fmla="*/ 8 h 364"/>
                <a:gd name="T30" fmla="*/ 0 w 239"/>
                <a:gd name="T31" fmla="*/ 5 h 364"/>
                <a:gd name="T32" fmla="*/ 1 w 239"/>
                <a:gd name="T33" fmla="*/ 2 h 364"/>
                <a:gd name="T34" fmla="*/ 4 w 239"/>
                <a:gd name="T35" fmla="*/ 1 h 364"/>
                <a:gd name="T36" fmla="*/ 4 w 239"/>
                <a:gd name="T37" fmla="*/ 1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34052" name="Freeform 88"/>
            <p:cNvSpPr>
              <a:spLocks/>
            </p:cNvSpPr>
            <p:nvPr/>
          </p:nvSpPr>
          <p:spPr bwMode="auto">
            <a:xfrm>
              <a:off x="240" y="2694"/>
              <a:ext cx="45" cy="10"/>
            </a:xfrm>
            <a:custGeom>
              <a:avLst/>
              <a:gdLst>
                <a:gd name="T0" fmla="*/ 2 w 311"/>
                <a:gd name="T1" fmla="*/ 5 h 70"/>
                <a:gd name="T2" fmla="*/ 40 w 311"/>
                <a:gd name="T3" fmla="*/ 10 h 70"/>
                <a:gd name="T4" fmla="*/ 43 w 311"/>
                <a:gd name="T5" fmla="*/ 9 h 70"/>
                <a:gd name="T6" fmla="*/ 45 w 311"/>
                <a:gd name="T7" fmla="*/ 6 h 70"/>
                <a:gd name="T8" fmla="*/ 44 w 311"/>
                <a:gd name="T9" fmla="*/ 3 h 70"/>
                <a:gd name="T10" fmla="*/ 41 w 311"/>
                <a:gd name="T11" fmla="*/ 1 h 70"/>
                <a:gd name="T12" fmla="*/ 22 w 311"/>
                <a:gd name="T13" fmla="*/ 1 h 70"/>
                <a:gd name="T14" fmla="*/ 3 w 311"/>
                <a:gd name="T15" fmla="*/ 0 h 70"/>
                <a:gd name="T16" fmla="*/ 0 w 311"/>
                <a:gd name="T17" fmla="*/ 2 h 70"/>
                <a:gd name="T18" fmla="*/ 0 w 311"/>
                <a:gd name="T19" fmla="*/ 4 h 70"/>
                <a:gd name="T20" fmla="*/ 2 w 311"/>
                <a:gd name="T21" fmla="*/ 5 h 70"/>
                <a:gd name="T22" fmla="*/ 2 w 311"/>
                <a:gd name="T23" fmla="*/ 5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34053" name="Freeform 89"/>
            <p:cNvSpPr>
              <a:spLocks/>
            </p:cNvSpPr>
            <p:nvPr/>
          </p:nvSpPr>
          <p:spPr bwMode="auto">
            <a:xfrm>
              <a:off x="287" y="2595"/>
              <a:ext cx="11" cy="66"/>
            </a:xfrm>
            <a:custGeom>
              <a:avLst/>
              <a:gdLst>
                <a:gd name="T0" fmla="*/ 5 w 75"/>
                <a:gd name="T1" fmla="*/ 3 h 465"/>
                <a:gd name="T2" fmla="*/ 7 w 75"/>
                <a:gd name="T3" fmla="*/ 16 h 465"/>
                <a:gd name="T4" fmla="*/ 9 w 75"/>
                <a:gd name="T5" fmla="*/ 28 h 465"/>
                <a:gd name="T6" fmla="*/ 11 w 75"/>
                <a:gd name="T7" fmla="*/ 54 h 465"/>
                <a:gd name="T8" fmla="*/ 11 w 75"/>
                <a:gd name="T9" fmla="*/ 63 h 465"/>
                <a:gd name="T10" fmla="*/ 10 w 75"/>
                <a:gd name="T11" fmla="*/ 65 h 465"/>
                <a:gd name="T12" fmla="*/ 7 w 75"/>
                <a:gd name="T13" fmla="*/ 66 h 465"/>
                <a:gd name="T14" fmla="*/ 4 w 75"/>
                <a:gd name="T15" fmla="*/ 63 h 465"/>
                <a:gd name="T16" fmla="*/ 4 w 75"/>
                <a:gd name="T17" fmla="*/ 53 h 465"/>
                <a:gd name="T18" fmla="*/ 5 w 75"/>
                <a:gd name="T19" fmla="*/ 40 h 465"/>
                <a:gd name="T20" fmla="*/ 3 w 75"/>
                <a:gd name="T21" fmla="*/ 28 h 465"/>
                <a:gd name="T22" fmla="*/ 0 w 75"/>
                <a:gd name="T23" fmla="*/ 3 h 465"/>
                <a:gd name="T24" fmla="*/ 1 w 75"/>
                <a:gd name="T25" fmla="*/ 1 h 465"/>
                <a:gd name="T26" fmla="*/ 3 w 75"/>
                <a:gd name="T27" fmla="*/ 0 h 465"/>
                <a:gd name="T28" fmla="*/ 5 w 75"/>
                <a:gd name="T29" fmla="*/ 3 h 465"/>
                <a:gd name="T30" fmla="*/ 5 w 75"/>
                <a:gd name="T31" fmla="*/ 3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34054" name="Freeform 90"/>
            <p:cNvSpPr>
              <a:spLocks/>
            </p:cNvSpPr>
            <p:nvPr/>
          </p:nvSpPr>
          <p:spPr bwMode="auto">
            <a:xfrm>
              <a:off x="290" y="2595"/>
              <a:ext cx="30" cy="63"/>
            </a:xfrm>
            <a:custGeom>
              <a:avLst/>
              <a:gdLst>
                <a:gd name="T0" fmla="*/ 4 w 207"/>
                <a:gd name="T1" fmla="*/ 1 h 447"/>
                <a:gd name="T2" fmla="*/ 10 w 207"/>
                <a:gd name="T3" fmla="*/ 6 h 447"/>
                <a:gd name="T4" fmla="*/ 15 w 207"/>
                <a:gd name="T5" fmla="*/ 11 h 447"/>
                <a:gd name="T6" fmla="*/ 23 w 207"/>
                <a:gd name="T7" fmla="*/ 24 h 447"/>
                <a:gd name="T8" fmla="*/ 25 w 207"/>
                <a:gd name="T9" fmla="*/ 36 h 447"/>
                <a:gd name="T10" fmla="*/ 28 w 207"/>
                <a:gd name="T11" fmla="*/ 51 h 447"/>
                <a:gd name="T12" fmla="*/ 29 w 207"/>
                <a:gd name="T13" fmla="*/ 57 h 447"/>
                <a:gd name="T14" fmla="*/ 30 w 207"/>
                <a:gd name="T15" fmla="*/ 62 h 447"/>
                <a:gd name="T16" fmla="*/ 28 w 207"/>
                <a:gd name="T17" fmla="*/ 63 h 447"/>
                <a:gd name="T18" fmla="*/ 25 w 207"/>
                <a:gd name="T19" fmla="*/ 62 h 447"/>
                <a:gd name="T20" fmla="*/ 21 w 207"/>
                <a:gd name="T21" fmla="*/ 58 h 447"/>
                <a:gd name="T22" fmla="*/ 21 w 207"/>
                <a:gd name="T23" fmla="*/ 52 h 447"/>
                <a:gd name="T24" fmla="*/ 18 w 207"/>
                <a:gd name="T25" fmla="*/ 37 h 447"/>
                <a:gd name="T26" fmla="*/ 16 w 207"/>
                <a:gd name="T27" fmla="*/ 25 h 447"/>
                <a:gd name="T28" fmla="*/ 14 w 207"/>
                <a:gd name="T29" fmla="*/ 19 h 447"/>
                <a:gd name="T30" fmla="*/ 10 w 207"/>
                <a:gd name="T31" fmla="*/ 14 h 447"/>
                <a:gd name="T32" fmla="*/ 6 w 207"/>
                <a:gd name="T33" fmla="*/ 9 h 447"/>
                <a:gd name="T34" fmla="*/ 0 w 207"/>
                <a:gd name="T35" fmla="*/ 5 h 447"/>
                <a:gd name="T36" fmla="*/ 0 w 207"/>
                <a:gd name="T37" fmla="*/ 1 h 447"/>
                <a:gd name="T38" fmla="*/ 2 w 207"/>
                <a:gd name="T39" fmla="*/ 0 h 447"/>
                <a:gd name="T40" fmla="*/ 4 w 207"/>
                <a:gd name="T41" fmla="*/ 1 h 447"/>
                <a:gd name="T42" fmla="*/ 4 w 207"/>
                <a:gd name="T43" fmla="*/ 1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34055" name="Freeform 91"/>
            <p:cNvSpPr>
              <a:spLocks/>
            </p:cNvSpPr>
            <p:nvPr/>
          </p:nvSpPr>
          <p:spPr bwMode="auto">
            <a:xfrm>
              <a:off x="253" y="2610"/>
              <a:ext cx="29" cy="12"/>
            </a:xfrm>
            <a:custGeom>
              <a:avLst/>
              <a:gdLst>
                <a:gd name="T0" fmla="*/ 2 w 201"/>
                <a:gd name="T1" fmla="*/ 2 h 87"/>
                <a:gd name="T2" fmla="*/ 9 w 201"/>
                <a:gd name="T3" fmla="*/ 0 h 87"/>
                <a:gd name="T4" fmla="*/ 16 w 201"/>
                <a:gd name="T5" fmla="*/ 0 h 87"/>
                <a:gd name="T6" fmla="*/ 23 w 201"/>
                <a:gd name="T7" fmla="*/ 2 h 87"/>
                <a:gd name="T8" fmla="*/ 28 w 201"/>
                <a:gd name="T9" fmla="*/ 6 h 87"/>
                <a:gd name="T10" fmla="*/ 29 w 201"/>
                <a:gd name="T11" fmla="*/ 9 h 87"/>
                <a:gd name="T12" fmla="*/ 28 w 201"/>
                <a:gd name="T13" fmla="*/ 11 h 87"/>
                <a:gd name="T14" fmla="*/ 25 w 201"/>
                <a:gd name="T15" fmla="*/ 12 h 87"/>
                <a:gd name="T16" fmla="*/ 22 w 201"/>
                <a:gd name="T17" fmla="*/ 10 h 87"/>
                <a:gd name="T18" fmla="*/ 18 w 201"/>
                <a:gd name="T19" fmla="*/ 7 h 87"/>
                <a:gd name="T20" fmla="*/ 14 w 201"/>
                <a:gd name="T21" fmla="*/ 6 h 87"/>
                <a:gd name="T22" fmla="*/ 3 w 201"/>
                <a:gd name="T23" fmla="*/ 7 h 87"/>
                <a:gd name="T24" fmla="*/ 1 w 201"/>
                <a:gd name="T25" fmla="*/ 7 h 87"/>
                <a:gd name="T26" fmla="*/ 0 w 201"/>
                <a:gd name="T27" fmla="*/ 5 h 87"/>
                <a:gd name="T28" fmla="*/ 0 w 201"/>
                <a:gd name="T29" fmla="*/ 3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34056" name="Freeform 92"/>
            <p:cNvSpPr>
              <a:spLocks/>
            </p:cNvSpPr>
            <p:nvPr/>
          </p:nvSpPr>
          <p:spPr bwMode="auto">
            <a:xfrm>
              <a:off x="255" y="2626"/>
              <a:ext cx="25" cy="11"/>
            </a:xfrm>
            <a:custGeom>
              <a:avLst/>
              <a:gdLst>
                <a:gd name="T0" fmla="*/ 2 w 177"/>
                <a:gd name="T1" fmla="*/ 2 h 76"/>
                <a:gd name="T2" fmla="*/ 8 w 177"/>
                <a:gd name="T3" fmla="*/ 0 h 76"/>
                <a:gd name="T4" fmla="*/ 14 w 177"/>
                <a:gd name="T5" fmla="*/ 0 h 76"/>
                <a:gd name="T6" fmla="*/ 24 w 177"/>
                <a:gd name="T7" fmla="*/ 6 h 76"/>
                <a:gd name="T8" fmla="*/ 25 w 177"/>
                <a:gd name="T9" fmla="*/ 10 h 76"/>
                <a:gd name="T10" fmla="*/ 23 w 177"/>
                <a:gd name="T11" fmla="*/ 11 h 76"/>
                <a:gd name="T12" fmla="*/ 21 w 177"/>
                <a:gd name="T13" fmla="*/ 10 h 76"/>
                <a:gd name="T14" fmla="*/ 18 w 177"/>
                <a:gd name="T15" fmla="*/ 8 h 76"/>
                <a:gd name="T16" fmla="*/ 13 w 177"/>
                <a:gd name="T17" fmla="*/ 6 h 76"/>
                <a:gd name="T18" fmla="*/ 3 w 177"/>
                <a:gd name="T19" fmla="*/ 7 h 76"/>
                <a:gd name="T20" fmla="*/ 1 w 177"/>
                <a:gd name="T21" fmla="*/ 7 h 76"/>
                <a:gd name="T22" fmla="*/ 0 w 177"/>
                <a:gd name="T23" fmla="*/ 5 h 76"/>
                <a:gd name="T24" fmla="*/ 0 w 177"/>
                <a:gd name="T25" fmla="*/ 3 h 76"/>
                <a:gd name="T26" fmla="*/ 2 w 177"/>
                <a:gd name="T27" fmla="*/ 2 h 76"/>
                <a:gd name="T28" fmla="*/ 2 w 177"/>
                <a:gd name="T29" fmla="*/ 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34057" name="Freeform 93"/>
            <p:cNvSpPr>
              <a:spLocks/>
            </p:cNvSpPr>
            <p:nvPr/>
          </p:nvSpPr>
          <p:spPr bwMode="auto">
            <a:xfrm>
              <a:off x="255" y="2642"/>
              <a:ext cx="28" cy="12"/>
            </a:xfrm>
            <a:custGeom>
              <a:avLst/>
              <a:gdLst>
                <a:gd name="T0" fmla="*/ 3 w 199"/>
                <a:gd name="T1" fmla="*/ 1 h 84"/>
                <a:gd name="T2" fmla="*/ 13 w 199"/>
                <a:gd name="T3" fmla="*/ 0 h 84"/>
                <a:gd name="T4" fmla="*/ 20 w 199"/>
                <a:gd name="T5" fmla="*/ 3 h 84"/>
                <a:gd name="T6" fmla="*/ 27 w 199"/>
                <a:gd name="T7" fmla="*/ 7 h 84"/>
                <a:gd name="T8" fmla="*/ 28 w 199"/>
                <a:gd name="T9" fmla="*/ 9 h 84"/>
                <a:gd name="T10" fmla="*/ 28 w 199"/>
                <a:gd name="T11" fmla="*/ 11 h 84"/>
                <a:gd name="T12" fmla="*/ 26 w 199"/>
                <a:gd name="T13" fmla="*/ 12 h 84"/>
                <a:gd name="T14" fmla="*/ 24 w 199"/>
                <a:gd name="T15" fmla="*/ 12 h 84"/>
                <a:gd name="T16" fmla="*/ 21 w 199"/>
                <a:gd name="T17" fmla="*/ 10 h 84"/>
                <a:gd name="T18" fmla="*/ 18 w 199"/>
                <a:gd name="T19" fmla="*/ 9 h 84"/>
                <a:gd name="T20" fmla="*/ 12 w 199"/>
                <a:gd name="T21" fmla="*/ 8 h 84"/>
                <a:gd name="T22" fmla="*/ 3 w 199"/>
                <a:gd name="T23" fmla="*/ 7 h 84"/>
                <a:gd name="T24" fmla="*/ 0 w 199"/>
                <a:gd name="T25" fmla="*/ 4 h 84"/>
                <a:gd name="T26" fmla="*/ 0 w 199"/>
                <a:gd name="T27" fmla="*/ 2 h 84"/>
                <a:gd name="T28" fmla="*/ 3 w 199"/>
                <a:gd name="T29" fmla="*/ 1 h 84"/>
                <a:gd name="T30" fmla="*/ 3 w 199"/>
                <a:gd name="T31" fmla="*/ 1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34058" name="Freeform 94"/>
            <p:cNvSpPr>
              <a:spLocks/>
            </p:cNvSpPr>
            <p:nvPr/>
          </p:nvSpPr>
          <p:spPr bwMode="auto">
            <a:xfrm>
              <a:off x="262" y="2667"/>
              <a:ext cx="23" cy="18"/>
            </a:xfrm>
            <a:custGeom>
              <a:avLst/>
              <a:gdLst>
                <a:gd name="T0" fmla="*/ 12 w 162"/>
                <a:gd name="T1" fmla="*/ 0 h 129"/>
                <a:gd name="T2" fmla="*/ 8 w 162"/>
                <a:gd name="T3" fmla="*/ 1 h 129"/>
                <a:gd name="T4" fmla="*/ 3 w 162"/>
                <a:gd name="T5" fmla="*/ 3 h 129"/>
                <a:gd name="T6" fmla="*/ 0 w 162"/>
                <a:gd name="T7" fmla="*/ 7 h 129"/>
                <a:gd name="T8" fmla="*/ 0 w 162"/>
                <a:gd name="T9" fmla="*/ 11 h 129"/>
                <a:gd name="T10" fmla="*/ 3 w 162"/>
                <a:gd name="T11" fmla="*/ 15 h 129"/>
                <a:gd name="T12" fmla="*/ 7 w 162"/>
                <a:gd name="T13" fmla="*/ 18 h 129"/>
                <a:gd name="T14" fmla="*/ 16 w 162"/>
                <a:gd name="T15" fmla="*/ 16 h 129"/>
                <a:gd name="T16" fmla="*/ 23 w 162"/>
                <a:gd name="T17" fmla="*/ 11 h 129"/>
                <a:gd name="T18" fmla="*/ 23 w 162"/>
                <a:gd name="T19" fmla="*/ 8 h 129"/>
                <a:gd name="T20" fmla="*/ 21 w 162"/>
                <a:gd name="T21" fmla="*/ 7 h 129"/>
                <a:gd name="T22" fmla="*/ 19 w 162"/>
                <a:gd name="T23" fmla="*/ 7 h 129"/>
                <a:gd name="T24" fmla="*/ 17 w 162"/>
                <a:gd name="T25" fmla="*/ 9 h 129"/>
                <a:gd name="T26" fmla="*/ 15 w 162"/>
                <a:gd name="T27" fmla="*/ 10 h 129"/>
                <a:gd name="T28" fmla="*/ 9 w 162"/>
                <a:gd name="T29" fmla="*/ 11 h 129"/>
                <a:gd name="T30" fmla="*/ 6 w 162"/>
                <a:gd name="T31" fmla="*/ 9 h 129"/>
                <a:gd name="T32" fmla="*/ 6 w 162"/>
                <a:gd name="T33" fmla="*/ 7 h 129"/>
                <a:gd name="T34" fmla="*/ 7 w 162"/>
                <a:gd name="T35" fmla="*/ 6 h 129"/>
                <a:gd name="T36" fmla="*/ 12 w 162"/>
                <a:gd name="T37" fmla="*/ 5 h 129"/>
                <a:gd name="T38" fmla="*/ 14 w 162"/>
                <a:gd name="T39" fmla="*/ 5 h 129"/>
                <a:gd name="T40" fmla="*/ 15 w 162"/>
                <a:gd name="T41" fmla="*/ 3 h 129"/>
                <a:gd name="T42" fmla="*/ 14 w 162"/>
                <a:gd name="T43" fmla="*/ 1 h 129"/>
                <a:gd name="T44" fmla="*/ 12 w 162"/>
                <a:gd name="T45" fmla="*/ 0 h 129"/>
                <a:gd name="T46" fmla="*/ 1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34059" name="Freeform 95"/>
            <p:cNvSpPr>
              <a:spLocks/>
            </p:cNvSpPr>
            <p:nvPr/>
          </p:nvSpPr>
          <p:spPr bwMode="auto">
            <a:xfrm>
              <a:off x="658" y="2594"/>
              <a:ext cx="21" cy="14"/>
            </a:xfrm>
            <a:custGeom>
              <a:avLst/>
              <a:gdLst>
                <a:gd name="T0" fmla="*/ 1 w 147"/>
                <a:gd name="T1" fmla="*/ 9 h 102"/>
                <a:gd name="T2" fmla="*/ 5 w 147"/>
                <a:gd name="T3" fmla="*/ 7 h 102"/>
                <a:gd name="T4" fmla="*/ 9 w 147"/>
                <a:gd name="T5" fmla="*/ 5 h 102"/>
                <a:gd name="T6" fmla="*/ 13 w 147"/>
                <a:gd name="T7" fmla="*/ 3 h 102"/>
                <a:gd name="T8" fmla="*/ 17 w 147"/>
                <a:gd name="T9" fmla="*/ 0 h 102"/>
                <a:gd name="T10" fmla="*/ 19 w 147"/>
                <a:gd name="T11" fmla="*/ 0 h 102"/>
                <a:gd name="T12" fmla="*/ 21 w 147"/>
                <a:gd name="T13" fmla="*/ 1 h 102"/>
                <a:gd name="T14" fmla="*/ 21 w 147"/>
                <a:gd name="T15" fmla="*/ 3 h 102"/>
                <a:gd name="T16" fmla="*/ 20 w 147"/>
                <a:gd name="T17" fmla="*/ 5 h 102"/>
                <a:gd name="T18" fmla="*/ 15 w 147"/>
                <a:gd name="T19" fmla="*/ 7 h 102"/>
                <a:gd name="T20" fmla="*/ 12 w 147"/>
                <a:gd name="T21" fmla="*/ 9 h 102"/>
                <a:gd name="T22" fmla="*/ 8 w 147"/>
                <a:gd name="T23" fmla="*/ 11 h 102"/>
                <a:gd name="T24" fmla="*/ 4 w 147"/>
                <a:gd name="T25" fmla="*/ 14 h 102"/>
                <a:gd name="T26" fmla="*/ 2 w 147"/>
                <a:gd name="T27" fmla="*/ 14 h 102"/>
                <a:gd name="T28" fmla="*/ 0 w 147"/>
                <a:gd name="T29" fmla="*/ 13 h 102"/>
                <a:gd name="T30" fmla="*/ 1 w 147"/>
                <a:gd name="T31" fmla="*/ 9 h 102"/>
                <a:gd name="T32" fmla="*/ 1 w 147"/>
                <a:gd name="T33" fmla="*/ 9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34060" name="Freeform 96"/>
            <p:cNvSpPr>
              <a:spLocks/>
            </p:cNvSpPr>
            <p:nvPr/>
          </p:nvSpPr>
          <p:spPr bwMode="auto">
            <a:xfrm>
              <a:off x="681" y="2595"/>
              <a:ext cx="33" cy="18"/>
            </a:xfrm>
            <a:custGeom>
              <a:avLst/>
              <a:gdLst>
                <a:gd name="T0" fmla="*/ 3 w 228"/>
                <a:gd name="T1" fmla="*/ 0 h 127"/>
                <a:gd name="T2" fmla="*/ 17 w 228"/>
                <a:gd name="T3" fmla="*/ 4 h 127"/>
                <a:gd name="T4" fmla="*/ 23 w 228"/>
                <a:gd name="T5" fmla="*/ 7 h 127"/>
                <a:gd name="T6" fmla="*/ 27 w 228"/>
                <a:gd name="T7" fmla="*/ 9 h 127"/>
                <a:gd name="T8" fmla="*/ 31 w 228"/>
                <a:gd name="T9" fmla="*/ 10 h 127"/>
                <a:gd name="T10" fmla="*/ 33 w 228"/>
                <a:gd name="T11" fmla="*/ 13 h 127"/>
                <a:gd name="T12" fmla="*/ 33 w 228"/>
                <a:gd name="T13" fmla="*/ 16 h 127"/>
                <a:gd name="T14" fmla="*/ 31 w 228"/>
                <a:gd name="T15" fmla="*/ 18 h 127"/>
                <a:gd name="T16" fmla="*/ 27 w 228"/>
                <a:gd name="T17" fmla="*/ 18 h 127"/>
                <a:gd name="T18" fmla="*/ 21 w 228"/>
                <a:gd name="T19" fmla="*/ 14 h 127"/>
                <a:gd name="T20" fmla="*/ 18 w 228"/>
                <a:gd name="T21" fmla="*/ 12 h 127"/>
                <a:gd name="T22" fmla="*/ 15 w 228"/>
                <a:gd name="T23" fmla="*/ 10 h 127"/>
                <a:gd name="T24" fmla="*/ 12 w 228"/>
                <a:gd name="T25" fmla="*/ 9 h 127"/>
                <a:gd name="T26" fmla="*/ 9 w 228"/>
                <a:gd name="T27" fmla="*/ 7 h 127"/>
                <a:gd name="T28" fmla="*/ 2 w 228"/>
                <a:gd name="T29" fmla="*/ 5 h 127"/>
                <a:gd name="T30" fmla="*/ 0 w 228"/>
                <a:gd name="T31" fmla="*/ 2 h 127"/>
                <a:gd name="T32" fmla="*/ 1 w 228"/>
                <a:gd name="T33" fmla="*/ 1 h 127"/>
                <a:gd name="T34" fmla="*/ 3 w 228"/>
                <a:gd name="T35" fmla="*/ 0 h 127"/>
                <a:gd name="T36" fmla="*/ 3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34061" name="Freeform 97"/>
            <p:cNvSpPr>
              <a:spLocks/>
            </p:cNvSpPr>
            <p:nvPr/>
          </p:nvSpPr>
          <p:spPr bwMode="auto">
            <a:xfrm>
              <a:off x="708" y="2608"/>
              <a:ext cx="9" cy="90"/>
            </a:xfrm>
            <a:custGeom>
              <a:avLst/>
              <a:gdLst>
                <a:gd name="T0" fmla="*/ 8 w 60"/>
                <a:gd name="T1" fmla="*/ 3 h 636"/>
                <a:gd name="T2" fmla="*/ 7 w 60"/>
                <a:gd name="T3" fmla="*/ 8 h 636"/>
                <a:gd name="T4" fmla="*/ 8 w 60"/>
                <a:gd name="T5" fmla="*/ 43 h 636"/>
                <a:gd name="T6" fmla="*/ 9 w 60"/>
                <a:gd name="T7" fmla="*/ 86 h 636"/>
                <a:gd name="T8" fmla="*/ 7 w 60"/>
                <a:gd name="T9" fmla="*/ 89 h 636"/>
                <a:gd name="T10" fmla="*/ 4 w 60"/>
                <a:gd name="T11" fmla="*/ 90 h 636"/>
                <a:gd name="T12" fmla="*/ 1 w 60"/>
                <a:gd name="T13" fmla="*/ 89 h 636"/>
                <a:gd name="T14" fmla="*/ 0 w 60"/>
                <a:gd name="T15" fmla="*/ 85 h 636"/>
                <a:gd name="T16" fmla="*/ 2 w 60"/>
                <a:gd name="T17" fmla="*/ 64 h 636"/>
                <a:gd name="T18" fmla="*/ 3 w 60"/>
                <a:gd name="T19" fmla="*/ 43 h 636"/>
                <a:gd name="T20" fmla="*/ 1 w 60"/>
                <a:gd name="T21" fmla="*/ 8 h 636"/>
                <a:gd name="T22" fmla="*/ 0 w 60"/>
                <a:gd name="T23" fmla="*/ 3 h 636"/>
                <a:gd name="T24" fmla="*/ 1 w 60"/>
                <a:gd name="T25" fmla="*/ 1 h 636"/>
                <a:gd name="T26" fmla="*/ 4 w 60"/>
                <a:gd name="T27" fmla="*/ 0 h 636"/>
                <a:gd name="T28" fmla="*/ 8 w 60"/>
                <a:gd name="T29" fmla="*/ 3 h 636"/>
                <a:gd name="T30" fmla="*/ 8 w 60"/>
                <a:gd name="T31" fmla="*/ 3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34062" name="Freeform 98"/>
            <p:cNvSpPr>
              <a:spLocks/>
            </p:cNvSpPr>
            <p:nvPr/>
          </p:nvSpPr>
          <p:spPr bwMode="auto">
            <a:xfrm>
              <a:off x="667" y="2613"/>
              <a:ext cx="14" cy="81"/>
            </a:xfrm>
            <a:custGeom>
              <a:avLst/>
              <a:gdLst>
                <a:gd name="T0" fmla="*/ 14 w 102"/>
                <a:gd name="T1" fmla="*/ 5 h 564"/>
                <a:gd name="T2" fmla="*/ 11 w 102"/>
                <a:gd name="T3" fmla="*/ 19 h 564"/>
                <a:gd name="T4" fmla="*/ 9 w 102"/>
                <a:gd name="T5" fmla="*/ 77 h 564"/>
                <a:gd name="T6" fmla="*/ 7 w 102"/>
                <a:gd name="T7" fmla="*/ 80 h 564"/>
                <a:gd name="T8" fmla="*/ 4 w 102"/>
                <a:gd name="T9" fmla="*/ 81 h 564"/>
                <a:gd name="T10" fmla="*/ 1 w 102"/>
                <a:gd name="T11" fmla="*/ 80 h 564"/>
                <a:gd name="T12" fmla="*/ 0 w 102"/>
                <a:gd name="T13" fmla="*/ 76 h 564"/>
                <a:gd name="T14" fmla="*/ 5 w 102"/>
                <a:gd name="T15" fmla="*/ 19 h 564"/>
                <a:gd name="T16" fmla="*/ 6 w 102"/>
                <a:gd name="T17" fmla="*/ 3 h 564"/>
                <a:gd name="T18" fmla="*/ 8 w 102"/>
                <a:gd name="T19" fmla="*/ 0 h 564"/>
                <a:gd name="T20" fmla="*/ 11 w 102"/>
                <a:gd name="T21" fmla="*/ 0 h 564"/>
                <a:gd name="T22" fmla="*/ 13 w 102"/>
                <a:gd name="T23" fmla="*/ 2 h 564"/>
                <a:gd name="T24" fmla="*/ 14 w 102"/>
                <a:gd name="T25" fmla="*/ 5 h 564"/>
                <a:gd name="T26" fmla="*/ 14 w 102"/>
                <a:gd name="T27" fmla="*/ 5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34063" name="Freeform 99"/>
            <p:cNvSpPr>
              <a:spLocks/>
            </p:cNvSpPr>
            <p:nvPr/>
          </p:nvSpPr>
          <p:spPr bwMode="auto">
            <a:xfrm>
              <a:off x="656" y="2691"/>
              <a:ext cx="48" cy="15"/>
            </a:xfrm>
            <a:custGeom>
              <a:avLst/>
              <a:gdLst>
                <a:gd name="T0" fmla="*/ 6 w 337"/>
                <a:gd name="T1" fmla="*/ 0 h 106"/>
                <a:gd name="T2" fmla="*/ 12 w 337"/>
                <a:gd name="T3" fmla="*/ 4 h 106"/>
                <a:gd name="T4" fmla="*/ 15 w 337"/>
                <a:gd name="T5" fmla="*/ 6 h 106"/>
                <a:gd name="T6" fmla="*/ 18 w 337"/>
                <a:gd name="T7" fmla="*/ 7 h 106"/>
                <a:gd name="T8" fmla="*/ 31 w 337"/>
                <a:gd name="T9" fmla="*/ 5 h 106"/>
                <a:gd name="T10" fmla="*/ 36 w 337"/>
                <a:gd name="T11" fmla="*/ 3 h 106"/>
                <a:gd name="T12" fmla="*/ 43 w 337"/>
                <a:gd name="T13" fmla="*/ 1 h 106"/>
                <a:gd name="T14" fmla="*/ 46 w 337"/>
                <a:gd name="T15" fmla="*/ 2 h 106"/>
                <a:gd name="T16" fmla="*/ 48 w 337"/>
                <a:gd name="T17" fmla="*/ 5 h 106"/>
                <a:gd name="T18" fmla="*/ 48 w 337"/>
                <a:gd name="T19" fmla="*/ 8 h 106"/>
                <a:gd name="T20" fmla="*/ 47 w 337"/>
                <a:gd name="T21" fmla="*/ 9 h 106"/>
                <a:gd name="T22" fmla="*/ 45 w 337"/>
                <a:gd name="T23" fmla="*/ 9 h 106"/>
                <a:gd name="T24" fmla="*/ 38 w 337"/>
                <a:gd name="T25" fmla="*/ 12 h 106"/>
                <a:gd name="T26" fmla="*/ 31 w 337"/>
                <a:gd name="T27" fmla="*/ 13 h 106"/>
                <a:gd name="T28" fmla="*/ 25 w 337"/>
                <a:gd name="T29" fmla="*/ 15 h 106"/>
                <a:gd name="T30" fmla="*/ 18 w 337"/>
                <a:gd name="T31" fmla="*/ 15 h 106"/>
                <a:gd name="T32" fmla="*/ 10 w 337"/>
                <a:gd name="T33" fmla="*/ 12 h 106"/>
                <a:gd name="T34" fmla="*/ 6 w 337"/>
                <a:gd name="T35" fmla="*/ 10 h 106"/>
                <a:gd name="T36" fmla="*/ 2 w 337"/>
                <a:gd name="T37" fmla="*/ 8 h 106"/>
                <a:gd name="T38" fmla="*/ 0 w 337"/>
                <a:gd name="T39" fmla="*/ 5 h 106"/>
                <a:gd name="T40" fmla="*/ 0 w 337"/>
                <a:gd name="T41" fmla="*/ 2 h 106"/>
                <a:gd name="T42" fmla="*/ 2 w 337"/>
                <a:gd name="T43" fmla="*/ 0 h 106"/>
                <a:gd name="T44" fmla="*/ 6 w 337"/>
                <a:gd name="T45" fmla="*/ 0 h 106"/>
                <a:gd name="T46" fmla="*/ 6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34064" name="Freeform 100"/>
            <p:cNvSpPr>
              <a:spLocks/>
            </p:cNvSpPr>
            <p:nvPr/>
          </p:nvSpPr>
          <p:spPr bwMode="auto">
            <a:xfrm>
              <a:off x="686" y="2618"/>
              <a:ext cx="17" cy="10"/>
            </a:xfrm>
            <a:custGeom>
              <a:avLst/>
              <a:gdLst>
                <a:gd name="T0" fmla="*/ 3 w 120"/>
                <a:gd name="T1" fmla="*/ 0 h 66"/>
                <a:gd name="T2" fmla="*/ 9 w 120"/>
                <a:gd name="T3" fmla="*/ 0 h 66"/>
                <a:gd name="T4" fmla="*/ 16 w 120"/>
                <a:gd name="T5" fmla="*/ 5 h 66"/>
                <a:gd name="T6" fmla="*/ 17 w 120"/>
                <a:gd name="T7" fmla="*/ 9 h 66"/>
                <a:gd name="T8" fmla="*/ 15 w 120"/>
                <a:gd name="T9" fmla="*/ 10 h 66"/>
                <a:gd name="T10" fmla="*/ 13 w 120"/>
                <a:gd name="T11" fmla="*/ 9 h 66"/>
                <a:gd name="T12" fmla="*/ 7 w 120"/>
                <a:gd name="T13" fmla="*/ 6 h 66"/>
                <a:gd name="T14" fmla="*/ 3 w 120"/>
                <a:gd name="T15" fmla="*/ 6 h 66"/>
                <a:gd name="T16" fmla="*/ 0 w 120"/>
                <a:gd name="T17" fmla="*/ 3 h 66"/>
                <a:gd name="T18" fmla="*/ 1 w 120"/>
                <a:gd name="T19" fmla="*/ 1 h 66"/>
                <a:gd name="T20" fmla="*/ 3 w 120"/>
                <a:gd name="T21" fmla="*/ 0 h 66"/>
                <a:gd name="T22" fmla="*/ 3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34065" name="Freeform 101"/>
            <p:cNvSpPr>
              <a:spLocks/>
            </p:cNvSpPr>
            <p:nvPr/>
          </p:nvSpPr>
          <p:spPr bwMode="auto">
            <a:xfrm>
              <a:off x="687" y="2630"/>
              <a:ext cx="18" cy="14"/>
            </a:xfrm>
            <a:custGeom>
              <a:avLst/>
              <a:gdLst>
                <a:gd name="T0" fmla="*/ 3 w 128"/>
                <a:gd name="T1" fmla="*/ 0 h 96"/>
                <a:gd name="T2" fmla="*/ 11 w 128"/>
                <a:gd name="T3" fmla="*/ 2 h 96"/>
                <a:gd name="T4" fmla="*/ 18 w 128"/>
                <a:gd name="T5" fmla="*/ 9 h 96"/>
                <a:gd name="T6" fmla="*/ 18 w 128"/>
                <a:gd name="T7" fmla="*/ 13 h 96"/>
                <a:gd name="T8" fmla="*/ 16 w 128"/>
                <a:gd name="T9" fmla="*/ 14 h 96"/>
                <a:gd name="T10" fmla="*/ 14 w 128"/>
                <a:gd name="T11" fmla="*/ 13 h 96"/>
                <a:gd name="T12" fmla="*/ 8 w 128"/>
                <a:gd name="T13" fmla="*/ 8 h 96"/>
                <a:gd name="T14" fmla="*/ 2 w 128"/>
                <a:gd name="T15" fmla="*/ 5 h 96"/>
                <a:gd name="T16" fmla="*/ 0 w 128"/>
                <a:gd name="T17" fmla="*/ 4 h 96"/>
                <a:gd name="T18" fmla="*/ 0 w 128"/>
                <a:gd name="T19" fmla="*/ 2 h 96"/>
                <a:gd name="T20" fmla="*/ 1 w 128"/>
                <a:gd name="T21" fmla="*/ 0 h 96"/>
                <a:gd name="T22" fmla="*/ 3 w 128"/>
                <a:gd name="T23" fmla="*/ 0 h 96"/>
                <a:gd name="T24" fmla="*/ 3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34066" name="Freeform 102"/>
            <p:cNvSpPr>
              <a:spLocks/>
            </p:cNvSpPr>
            <p:nvPr/>
          </p:nvSpPr>
          <p:spPr bwMode="auto">
            <a:xfrm>
              <a:off x="685" y="2650"/>
              <a:ext cx="18" cy="9"/>
            </a:xfrm>
            <a:custGeom>
              <a:avLst/>
              <a:gdLst>
                <a:gd name="T0" fmla="*/ 2 w 123"/>
                <a:gd name="T1" fmla="*/ 2 h 59"/>
                <a:gd name="T2" fmla="*/ 7 w 123"/>
                <a:gd name="T3" fmla="*/ 0 h 59"/>
                <a:gd name="T4" fmla="*/ 12 w 123"/>
                <a:gd name="T5" fmla="*/ 1 h 59"/>
                <a:gd name="T6" fmla="*/ 17 w 123"/>
                <a:gd name="T7" fmla="*/ 4 h 59"/>
                <a:gd name="T8" fmla="*/ 18 w 123"/>
                <a:gd name="T9" fmla="*/ 7 h 59"/>
                <a:gd name="T10" fmla="*/ 17 w 123"/>
                <a:gd name="T11" fmla="*/ 9 h 59"/>
                <a:gd name="T12" fmla="*/ 14 w 123"/>
                <a:gd name="T13" fmla="*/ 9 h 59"/>
                <a:gd name="T14" fmla="*/ 8 w 123"/>
                <a:gd name="T15" fmla="*/ 8 h 59"/>
                <a:gd name="T16" fmla="*/ 4 w 123"/>
                <a:gd name="T17" fmla="*/ 8 h 59"/>
                <a:gd name="T18" fmla="*/ 1 w 123"/>
                <a:gd name="T19" fmla="*/ 7 h 59"/>
                <a:gd name="T20" fmla="*/ 0 w 123"/>
                <a:gd name="T21" fmla="*/ 5 h 59"/>
                <a:gd name="T22" fmla="*/ 0 w 123"/>
                <a:gd name="T23" fmla="*/ 3 h 59"/>
                <a:gd name="T24" fmla="*/ 2 w 123"/>
                <a:gd name="T25" fmla="*/ 2 h 59"/>
                <a:gd name="T26" fmla="*/ 2 w 123"/>
                <a:gd name="T27" fmla="*/ 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34067" name="Freeform 103"/>
            <p:cNvSpPr>
              <a:spLocks/>
            </p:cNvSpPr>
            <p:nvPr/>
          </p:nvSpPr>
          <p:spPr bwMode="auto">
            <a:xfrm>
              <a:off x="683" y="2666"/>
              <a:ext cx="19" cy="22"/>
            </a:xfrm>
            <a:custGeom>
              <a:avLst/>
              <a:gdLst>
                <a:gd name="T0" fmla="*/ 17 w 136"/>
                <a:gd name="T1" fmla="*/ 20 h 153"/>
                <a:gd name="T2" fmla="*/ 10 w 136"/>
                <a:gd name="T3" fmla="*/ 22 h 153"/>
                <a:gd name="T4" fmla="*/ 3 w 136"/>
                <a:gd name="T5" fmla="*/ 20 h 153"/>
                <a:gd name="T6" fmla="*/ 0 w 136"/>
                <a:gd name="T7" fmla="*/ 13 h 153"/>
                <a:gd name="T8" fmla="*/ 0 w 136"/>
                <a:gd name="T9" fmla="*/ 5 h 153"/>
                <a:gd name="T10" fmla="*/ 1 w 136"/>
                <a:gd name="T11" fmla="*/ 2 h 153"/>
                <a:gd name="T12" fmla="*/ 4 w 136"/>
                <a:gd name="T13" fmla="*/ 0 h 153"/>
                <a:gd name="T14" fmla="*/ 6 w 136"/>
                <a:gd name="T15" fmla="*/ 0 h 153"/>
                <a:gd name="T16" fmla="*/ 9 w 136"/>
                <a:gd name="T17" fmla="*/ 2 h 153"/>
                <a:gd name="T18" fmla="*/ 9 w 136"/>
                <a:gd name="T19" fmla="*/ 5 h 153"/>
                <a:gd name="T20" fmla="*/ 8 w 136"/>
                <a:gd name="T21" fmla="*/ 7 h 153"/>
                <a:gd name="T22" fmla="*/ 9 w 136"/>
                <a:gd name="T23" fmla="*/ 14 h 153"/>
                <a:gd name="T24" fmla="*/ 12 w 136"/>
                <a:gd name="T25" fmla="*/ 15 h 153"/>
                <a:gd name="T26" fmla="*/ 16 w 136"/>
                <a:gd name="T27" fmla="*/ 15 h 153"/>
                <a:gd name="T28" fmla="*/ 18 w 136"/>
                <a:gd name="T29" fmla="*/ 15 h 153"/>
                <a:gd name="T30" fmla="*/ 19 w 136"/>
                <a:gd name="T31" fmla="*/ 16 h 153"/>
                <a:gd name="T32" fmla="*/ 19 w 136"/>
                <a:gd name="T33" fmla="*/ 18 h 153"/>
                <a:gd name="T34" fmla="*/ 17 w 136"/>
                <a:gd name="T35" fmla="*/ 20 h 153"/>
                <a:gd name="T36" fmla="*/ 17 w 136"/>
                <a:gd name="T37" fmla="*/ 2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34068" name="Freeform 104"/>
            <p:cNvSpPr>
              <a:spLocks/>
            </p:cNvSpPr>
            <p:nvPr/>
          </p:nvSpPr>
          <p:spPr bwMode="auto">
            <a:xfrm>
              <a:off x="309" y="2403"/>
              <a:ext cx="225" cy="25"/>
            </a:xfrm>
            <a:custGeom>
              <a:avLst/>
              <a:gdLst>
                <a:gd name="T0" fmla="*/ 2 w 1579"/>
                <a:gd name="T1" fmla="*/ 20 h 175"/>
                <a:gd name="T2" fmla="*/ 9 w 1579"/>
                <a:gd name="T3" fmla="*/ 17 h 175"/>
                <a:gd name="T4" fmla="*/ 17 w 1579"/>
                <a:gd name="T5" fmla="*/ 14 h 175"/>
                <a:gd name="T6" fmla="*/ 24 w 1579"/>
                <a:gd name="T7" fmla="*/ 11 h 175"/>
                <a:gd name="T8" fmla="*/ 31 w 1579"/>
                <a:gd name="T9" fmla="*/ 9 h 175"/>
                <a:gd name="T10" fmla="*/ 45 w 1579"/>
                <a:gd name="T11" fmla="*/ 7 h 175"/>
                <a:gd name="T12" fmla="*/ 61 w 1579"/>
                <a:gd name="T13" fmla="*/ 5 h 175"/>
                <a:gd name="T14" fmla="*/ 85 w 1579"/>
                <a:gd name="T15" fmla="*/ 3 h 175"/>
                <a:gd name="T16" fmla="*/ 106 w 1579"/>
                <a:gd name="T17" fmla="*/ 1 h 175"/>
                <a:gd name="T18" fmla="*/ 127 w 1579"/>
                <a:gd name="T19" fmla="*/ 0 h 175"/>
                <a:gd name="T20" fmla="*/ 150 w 1579"/>
                <a:gd name="T21" fmla="*/ 1 h 175"/>
                <a:gd name="T22" fmla="*/ 168 w 1579"/>
                <a:gd name="T23" fmla="*/ 0 h 175"/>
                <a:gd name="T24" fmla="*/ 176 w 1579"/>
                <a:gd name="T25" fmla="*/ 1 h 175"/>
                <a:gd name="T26" fmla="*/ 193 w 1579"/>
                <a:gd name="T27" fmla="*/ 4 h 175"/>
                <a:gd name="T28" fmla="*/ 199 w 1579"/>
                <a:gd name="T29" fmla="*/ 5 h 175"/>
                <a:gd name="T30" fmla="*/ 212 w 1579"/>
                <a:gd name="T31" fmla="*/ 9 h 175"/>
                <a:gd name="T32" fmla="*/ 222 w 1579"/>
                <a:gd name="T33" fmla="*/ 12 h 175"/>
                <a:gd name="T34" fmla="*/ 225 w 1579"/>
                <a:gd name="T35" fmla="*/ 14 h 175"/>
                <a:gd name="T36" fmla="*/ 225 w 1579"/>
                <a:gd name="T37" fmla="*/ 17 h 175"/>
                <a:gd name="T38" fmla="*/ 223 w 1579"/>
                <a:gd name="T39" fmla="*/ 20 h 175"/>
                <a:gd name="T40" fmla="*/ 219 w 1579"/>
                <a:gd name="T41" fmla="*/ 21 h 175"/>
                <a:gd name="T42" fmla="*/ 210 w 1579"/>
                <a:gd name="T43" fmla="*/ 18 h 175"/>
                <a:gd name="T44" fmla="*/ 197 w 1579"/>
                <a:gd name="T45" fmla="*/ 15 h 175"/>
                <a:gd name="T46" fmla="*/ 191 w 1579"/>
                <a:gd name="T47" fmla="*/ 13 h 175"/>
                <a:gd name="T48" fmla="*/ 175 w 1579"/>
                <a:gd name="T49" fmla="*/ 10 h 175"/>
                <a:gd name="T50" fmla="*/ 168 w 1579"/>
                <a:gd name="T51" fmla="*/ 10 h 175"/>
                <a:gd name="T52" fmla="*/ 150 w 1579"/>
                <a:gd name="T53" fmla="*/ 11 h 175"/>
                <a:gd name="T54" fmla="*/ 106 w 1579"/>
                <a:gd name="T55" fmla="*/ 11 h 175"/>
                <a:gd name="T56" fmla="*/ 62 w 1579"/>
                <a:gd name="T57" fmla="*/ 14 h 175"/>
                <a:gd name="T58" fmla="*/ 32 w 1579"/>
                <a:gd name="T59" fmla="*/ 17 h 175"/>
                <a:gd name="T60" fmla="*/ 19 w 1579"/>
                <a:gd name="T61" fmla="*/ 19 h 175"/>
                <a:gd name="T62" fmla="*/ 11 w 1579"/>
                <a:gd name="T63" fmla="*/ 22 h 175"/>
                <a:gd name="T64" fmla="*/ 4 w 1579"/>
                <a:gd name="T65" fmla="*/ 25 h 175"/>
                <a:gd name="T66" fmla="*/ 2 w 1579"/>
                <a:gd name="T67" fmla="*/ 25 h 175"/>
                <a:gd name="T68" fmla="*/ 0 w 1579"/>
                <a:gd name="T69" fmla="*/ 24 h 175"/>
                <a:gd name="T70" fmla="*/ 0 w 1579"/>
                <a:gd name="T71" fmla="*/ 22 h 175"/>
                <a:gd name="T72" fmla="*/ 2 w 1579"/>
                <a:gd name="T73" fmla="*/ 20 h 175"/>
                <a:gd name="T74" fmla="*/ 2 w 1579"/>
                <a:gd name="T75" fmla="*/ 2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34069" name="Freeform 105"/>
            <p:cNvSpPr>
              <a:spLocks/>
            </p:cNvSpPr>
            <p:nvPr/>
          </p:nvSpPr>
          <p:spPr bwMode="auto">
            <a:xfrm>
              <a:off x="305" y="2430"/>
              <a:ext cx="24" cy="209"/>
            </a:xfrm>
            <a:custGeom>
              <a:avLst/>
              <a:gdLst>
                <a:gd name="T0" fmla="*/ 5 w 166"/>
                <a:gd name="T1" fmla="*/ 2 h 1459"/>
                <a:gd name="T2" fmla="*/ 7 w 166"/>
                <a:gd name="T3" fmla="*/ 47 h 1459"/>
                <a:gd name="T4" fmla="*/ 8 w 166"/>
                <a:gd name="T5" fmla="*/ 68 h 1459"/>
                <a:gd name="T6" fmla="*/ 10 w 166"/>
                <a:gd name="T7" fmla="*/ 92 h 1459"/>
                <a:gd name="T8" fmla="*/ 11 w 166"/>
                <a:gd name="T9" fmla="*/ 109 h 1459"/>
                <a:gd name="T10" fmla="*/ 12 w 166"/>
                <a:gd name="T11" fmla="*/ 124 h 1459"/>
                <a:gd name="T12" fmla="*/ 14 w 166"/>
                <a:gd name="T13" fmla="*/ 140 h 1459"/>
                <a:gd name="T14" fmla="*/ 17 w 166"/>
                <a:gd name="T15" fmla="*/ 157 h 1459"/>
                <a:gd name="T16" fmla="*/ 19 w 166"/>
                <a:gd name="T17" fmla="*/ 173 h 1459"/>
                <a:gd name="T18" fmla="*/ 20 w 166"/>
                <a:gd name="T19" fmla="*/ 181 h 1459"/>
                <a:gd name="T20" fmla="*/ 22 w 166"/>
                <a:gd name="T21" fmla="*/ 190 h 1459"/>
                <a:gd name="T22" fmla="*/ 24 w 166"/>
                <a:gd name="T23" fmla="*/ 204 h 1459"/>
                <a:gd name="T24" fmla="*/ 23 w 166"/>
                <a:gd name="T25" fmla="*/ 208 h 1459"/>
                <a:gd name="T26" fmla="*/ 20 w 166"/>
                <a:gd name="T27" fmla="*/ 209 h 1459"/>
                <a:gd name="T28" fmla="*/ 17 w 166"/>
                <a:gd name="T29" fmla="*/ 209 h 1459"/>
                <a:gd name="T30" fmla="*/ 15 w 166"/>
                <a:gd name="T31" fmla="*/ 205 h 1459"/>
                <a:gd name="T32" fmla="*/ 13 w 166"/>
                <a:gd name="T33" fmla="*/ 192 h 1459"/>
                <a:gd name="T34" fmla="*/ 10 w 166"/>
                <a:gd name="T35" fmla="*/ 175 h 1459"/>
                <a:gd name="T36" fmla="*/ 8 w 166"/>
                <a:gd name="T37" fmla="*/ 158 h 1459"/>
                <a:gd name="T38" fmla="*/ 5 w 166"/>
                <a:gd name="T39" fmla="*/ 125 h 1459"/>
                <a:gd name="T40" fmla="*/ 3 w 166"/>
                <a:gd name="T41" fmla="*/ 92 h 1459"/>
                <a:gd name="T42" fmla="*/ 1 w 166"/>
                <a:gd name="T43" fmla="*/ 48 h 1459"/>
                <a:gd name="T44" fmla="*/ 0 w 166"/>
                <a:gd name="T45" fmla="*/ 3 h 1459"/>
                <a:gd name="T46" fmla="*/ 1 w 166"/>
                <a:gd name="T47" fmla="*/ 1 h 1459"/>
                <a:gd name="T48" fmla="*/ 2 w 166"/>
                <a:gd name="T49" fmla="*/ 0 h 1459"/>
                <a:gd name="T50" fmla="*/ 5 w 166"/>
                <a:gd name="T51" fmla="*/ 2 h 1459"/>
                <a:gd name="T52" fmla="*/ 5 w 166"/>
                <a:gd name="T53" fmla="*/ 2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34070" name="Freeform 106"/>
            <p:cNvSpPr>
              <a:spLocks/>
            </p:cNvSpPr>
            <p:nvPr/>
          </p:nvSpPr>
          <p:spPr bwMode="auto">
            <a:xfrm>
              <a:off x="323" y="2632"/>
              <a:ext cx="173" cy="12"/>
            </a:xfrm>
            <a:custGeom>
              <a:avLst/>
              <a:gdLst>
                <a:gd name="T0" fmla="*/ 5 w 1215"/>
                <a:gd name="T1" fmla="*/ 0 h 83"/>
                <a:gd name="T2" fmla="*/ 25 w 1215"/>
                <a:gd name="T3" fmla="*/ 2 h 83"/>
                <a:gd name="T4" fmla="*/ 49 w 1215"/>
                <a:gd name="T5" fmla="*/ 4 h 83"/>
                <a:gd name="T6" fmla="*/ 65 w 1215"/>
                <a:gd name="T7" fmla="*/ 4 h 83"/>
                <a:gd name="T8" fmla="*/ 79 w 1215"/>
                <a:gd name="T9" fmla="*/ 4 h 83"/>
                <a:gd name="T10" fmla="*/ 94 w 1215"/>
                <a:gd name="T11" fmla="*/ 2 h 83"/>
                <a:gd name="T12" fmla="*/ 110 w 1215"/>
                <a:gd name="T13" fmla="*/ 1 h 83"/>
                <a:gd name="T14" fmla="*/ 130 w 1215"/>
                <a:gd name="T15" fmla="*/ 1 h 83"/>
                <a:gd name="T16" fmla="*/ 170 w 1215"/>
                <a:gd name="T17" fmla="*/ 0 h 83"/>
                <a:gd name="T18" fmla="*/ 173 w 1215"/>
                <a:gd name="T19" fmla="*/ 2 h 83"/>
                <a:gd name="T20" fmla="*/ 172 w 1215"/>
                <a:gd name="T21" fmla="*/ 4 h 83"/>
                <a:gd name="T22" fmla="*/ 171 w 1215"/>
                <a:gd name="T23" fmla="*/ 5 h 83"/>
                <a:gd name="T24" fmla="*/ 150 w 1215"/>
                <a:gd name="T25" fmla="*/ 8 h 83"/>
                <a:gd name="T26" fmla="*/ 130 w 1215"/>
                <a:gd name="T27" fmla="*/ 10 h 83"/>
                <a:gd name="T28" fmla="*/ 110 w 1215"/>
                <a:gd name="T29" fmla="*/ 10 h 83"/>
                <a:gd name="T30" fmla="*/ 77 w 1215"/>
                <a:gd name="T31" fmla="*/ 12 h 83"/>
                <a:gd name="T32" fmla="*/ 44 w 1215"/>
                <a:gd name="T33" fmla="*/ 11 h 83"/>
                <a:gd name="T34" fmla="*/ 22 w 1215"/>
                <a:gd name="T35" fmla="*/ 10 h 83"/>
                <a:gd name="T36" fmla="*/ 1 w 1215"/>
                <a:gd name="T37" fmla="*/ 7 h 83"/>
                <a:gd name="T38" fmla="*/ 0 w 1215"/>
                <a:gd name="T39" fmla="*/ 5 h 83"/>
                <a:gd name="T40" fmla="*/ 1 w 1215"/>
                <a:gd name="T41" fmla="*/ 3 h 83"/>
                <a:gd name="T42" fmla="*/ 3 w 1215"/>
                <a:gd name="T43" fmla="*/ 1 h 83"/>
                <a:gd name="T44" fmla="*/ 5 w 1215"/>
                <a:gd name="T45" fmla="*/ 0 h 83"/>
                <a:gd name="T46" fmla="*/ 5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34071" name="Freeform 107"/>
            <p:cNvSpPr>
              <a:spLocks/>
            </p:cNvSpPr>
            <p:nvPr/>
          </p:nvSpPr>
          <p:spPr bwMode="auto">
            <a:xfrm>
              <a:off x="336" y="2439"/>
              <a:ext cx="170" cy="139"/>
            </a:xfrm>
            <a:custGeom>
              <a:avLst/>
              <a:gdLst>
                <a:gd name="T0" fmla="*/ 0 w 1189"/>
                <a:gd name="T1" fmla="*/ 25 h 974"/>
                <a:gd name="T2" fmla="*/ 2 w 1189"/>
                <a:gd name="T3" fmla="*/ 22 h 974"/>
                <a:gd name="T4" fmla="*/ 4 w 1189"/>
                <a:gd name="T5" fmla="*/ 19 h 974"/>
                <a:gd name="T6" fmla="*/ 9 w 1189"/>
                <a:gd name="T7" fmla="*/ 14 h 974"/>
                <a:gd name="T8" fmla="*/ 11 w 1189"/>
                <a:gd name="T9" fmla="*/ 12 h 974"/>
                <a:gd name="T10" fmla="*/ 14 w 1189"/>
                <a:gd name="T11" fmla="*/ 10 h 974"/>
                <a:gd name="T12" fmla="*/ 17 w 1189"/>
                <a:gd name="T13" fmla="*/ 8 h 974"/>
                <a:gd name="T14" fmla="*/ 21 w 1189"/>
                <a:gd name="T15" fmla="*/ 6 h 974"/>
                <a:gd name="T16" fmla="*/ 35 w 1189"/>
                <a:gd name="T17" fmla="*/ 4 h 974"/>
                <a:gd name="T18" fmla="*/ 58 w 1189"/>
                <a:gd name="T19" fmla="*/ 1 h 974"/>
                <a:gd name="T20" fmla="*/ 78 w 1189"/>
                <a:gd name="T21" fmla="*/ 0 h 974"/>
                <a:gd name="T22" fmla="*/ 121 w 1189"/>
                <a:gd name="T23" fmla="*/ 2 h 974"/>
                <a:gd name="T24" fmla="*/ 153 w 1189"/>
                <a:gd name="T25" fmla="*/ 7 h 974"/>
                <a:gd name="T26" fmla="*/ 164 w 1189"/>
                <a:gd name="T27" fmla="*/ 15 h 974"/>
                <a:gd name="T28" fmla="*/ 168 w 1189"/>
                <a:gd name="T29" fmla="*/ 21 h 974"/>
                <a:gd name="T30" fmla="*/ 170 w 1189"/>
                <a:gd name="T31" fmla="*/ 28 h 974"/>
                <a:gd name="T32" fmla="*/ 170 w 1189"/>
                <a:gd name="T33" fmla="*/ 44 h 974"/>
                <a:gd name="T34" fmla="*/ 169 w 1189"/>
                <a:gd name="T35" fmla="*/ 59 h 974"/>
                <a:gd name="T36" fmla="*/ 165 w 1189"/>
                <a:gd name="T37" fmla="*/ 90 h 974"/>
                <a:gd name="T38" fmla="*/ 162 w 1189"/>
                <a:gd name="T39" fmla="*/ 113 h 974"/>
                <a:gd name="T40" fmla="*/ 161 w 1189"/>
                <a:gd name="T41" fmla="*/ 124 h 974"/>
                <a:gd name="T42" fmla="*/ 158 w 1189"/>
                <a:gd name="T43" fmla="*/ 136 h 974"/>
                <a:gd name="T44" fmla="*/ 156 w 1189"/>
                <a:gd name="T45" fmla="*/ 139 h 974"/>
                <a:gd name="T46" fmla="*/ 153 w 1189"/>
                <a:gd name="T47" fmla="*/ 139 h 974"/>
                <a:gd name="T48" fmla="*/ 150 w 1189"/>
                <a:gd name="T49" fmla="*/ 134 h 974"/>
                <a:gd name="T50" fmla="*/ 154 w 1189"/>
                <a:gd name="T51" fmla="*/ 112 h 974"/>
                <a:gd name="T52" fmla="*/ 156 w 1189"/>
                <a:gd name="T53" fmla="*/ 89 h 974"/>
                <a:gd name="T54" fmla="*/ 158 w 1189"/>
                <a:gd name="T55" fmla="*/ 59 h 974"/>
                <a:gd name="T56" fmla="*/ 158 w 1189"/>
                <a:gd name="T57" fmla="*/ 29 h 974"/>
                <a:gd name="T58" fmla="*/ 156 w 1189"/>
                <a:gd name="T59" fmla="*/ 24 h 974"/>
                <a:gd name="T60" fmla="*/ 153 w 1189"/>
                <a:gd name="T61" fmla="*/ 20 h 974"/>
                <a:gd name="T62" fmla="*/ 149 w 1189"/>
                <a:gd name="T63" fmla="*/ 18 h 974"/>
                <a:gd name="T64" fmla="*/ 144 w 1189"/>
                <a:gd name="T65" fmla="*/ 16 h 974"/>
                <a:gd name="T66" fmla="*/ 120 w 1189"/>
                <a:gd name="T67" fmla="*/ 14 h 974"/>
                <a:gd name="T68" fmla="*/ 98 w 1189"/>
                <a:gd name="T69" fmla="*/ 13 h 974"/>
                <a:gd name="T70" fmla="*/ 78 w 1189"/>
                <a:gd name="T71" fmla="*/ 13 h 974"/>
                <a:gd name="T72" fmla="*/ 36 w 1189"/>
                <a:gd name="T73" fmla="*/ 17 h 974"/>
                <a:gd name="T74" fmla="*/ 25 w 1189"/>
                <a:gd name="T75" fmla="*/ 18 h 974"/>
                <a:gd name="T76" fmla="*/ 13 w 1189"/>
                <a:gd name="T77" fmla="*/ 21 h 974"/>
                <a:gd name="T78" fmla="*/ 8 w 1189"/>
                <a:gd name="T79" fmla="*/ 23 h 974"/>
                <a:gd name="T80" fmla="*/ 5 w 1189"/>
                <a:gd name="T81" fmla="*/ 28 h 974"/>
                <a:gd name="T82" fmla="*/ 3 w 1189"/>
                <a:gd name="T83" fmla="*/ 29 h 974"/>
                <a:gd name="T84" fmla="*/ 1 w 1189"/>
                <a:gd name="T85" fmla="*/ 29 h 974"/>
                <a:gd name="T86" fmla="*/ 0 w 1189"/>
                <a:gd name="T87" fmla="*/ 25 h 974"/>
                <a:gd name="T88" fmla="*/ 0 w 1189"/>
                <a:gd name="T89" fmla="*/ 25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34072" name="Freeform 108"/>
            <p:cNvSpPr>
              <a:spLocks/>
            </p:cNvSpPr>
            <p:nvPr/>
          </p:nvSpPr>
          <p:spPr bwMode="auto">
            <a:xfrm>
              <a:off x="336" y="2505"/>
              <a:ext cx="104" cy="82"/>
            </a:xfrm>
            <a:custGeom>
              <a:avLst/>
              <a:gdLst>
                <a:gd name="T0" fmla="*/ 5 w 726"/>
                <a:gd name="T1" fmla="*/ 3 h 571"/>
                <a:gd name="T2" fmla="*/ 8 w 726"/>
                <a:gd name="T3" fmla="*/ 25 h 571"/>
                <a:gd name="T4" fmla="*/ 10 w 726"/>
                <a:gd name="T5" fmla="*/ 36 h 571"/>
                <a:gd name="T6" fmla="*/ 13 w 726"/>
                <a:gd name="T7" fmla="*/ 48 h 571"/>
                <a:gd name="T8" fmla="*/ 16 w 726"/>
                <a:gd name="T9" fmla="*/ 58 h 571"/>
                <a:gd name="T10" fmla="*/ 17 w 726"/>
                <a:gd name="T11" fmla="*/ 62 h 571"/>
                <a:gd name="T12" fmla="*/ 21 w 726"/>
                <a:gd name="T13" fmla="*/ 66 h 571"/>
                <a:gd name="T14" fmla="*/ 25 w 726"/>
                <a:gd name="T15" fmla="*/ 69 h 571"/>
                <a:gd name="T16" fmla="*/ 29 w 726"/>
                <a:gd name="T17" fmla="*/ 71 h 571"/>
                <a:gd name="T18" fmla="*/ 37 w 726"/>
                <a:gd name="T19" fmla="*/ 73 h 571"/>
                <a:gd name="T20" fmla="*/ 56 w 726"/>
                <a:gd name="T21" fmla="*/ 73 h 571"/>
                <a:gd name="T22" fmla="*/ 71 w 726"/>
                <a:gd name="T23" fmla="*/ 73 h 571"/>
                <a:gd name="T24" fmla="*/ 86 w 726"/>
                <a:gd name="T25" fmla="*/ 74 h 571"/>
                <a:gd name="T26" fmla="*/ 101 w 726"/>
                <a:gd name="T27" fmla="*/ 75 h 571"/>
                <a:gd name="T28" fmla="*/ 104 w 726"/>
                <a:gd name="T29" fmla="*/ 77 h 571"/>
                <a:gd name="T30" fmla="*/ 104 w 726"/>
                <a:gd name="T31" fmla="*/ 79 h 571"/>
                <a:gd name="T32" fmla="*/ 101 w 726"/>
                <a:gd name="T33" fmla="*/ 80 h 571"/>
                <a:gd name="T34" fmla="*/ 71 w 726"/>
                <a:gd name="T35" fmla="*/ 82 h 571"/>
                <a:gd name="T36" fmla="*/ 55 w 726"/>
                <a:gd name="T37" fmla="*/ 82 h 571"/>
                <a:gd name="T38" fmla="*/ 35 w 726"/>
                <a:gd name="T39" fmla="*/ 79 h 571"/>
                <a:gd name="T40" fmla="*/ 27 w 726"/>
                <a:gd name="T41" fmla="*/ 76 h 571"/>
                <a:gd name="T42" fmla="*/ 22 w 726"/>
                <a:gd name="T43" fmla="*/ 74 h 571"/>
                <a:gd name="T44" fmla="*/ 18 w 726"/>
                <a:gd name="T45" fmla="*/ 71 h 571"/>
                <a:gd name="T46" fmla="*/ 14 w 726"/>
                <a:gd name="T47" fmla="*/ 66 h 571"/>
                <a:gd name="T48" fmla="*/ 11 w 726"/>
                <a:gd name="T49" fmla="*/ 61 h 571"/>
                <a:gd name="T50" fmla="*/ 8 w 726"/>
                <a:gd name="T51" fmla="*/ 49 h 571"/>
                <a:gd name="T52" fmla="*/ 3 w 726"/>
                <a:gd name="T53" fmla="*/ 26 h 571"/>
                <a:gd name="T54" fmla="*/ 0 w 726"/>
                <a:gd name="T55" fmla="*/ 3 h 571"/>
                <a:gd name="T56" fmla="*/ 1 w 726"/>
                <a:gd name="T57" fmla="*/ 1 h 571"/>
                <a:gd name="T58" fmla="*/ 2 w 726"/>
                <a:gd name="T59" fmla="*/ 0 h 571"/>
                <a:gd name="T60" fmla="*/ 5 w 726"/>
                <a:gd name="T61" fmla="*/ 3 h 571"/>
                <a:gd name="T62" fmla="*/ 5 w 726"/>
                <a:gd name="T63" fmla="*/ 3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34073" name="Freeform 109"/>
            <p:cNvSpPr>
              <a:spLocks/>
            </p:cNvSpPr>
            <p:nvPr/>
          </p:nvSpPr>
          <p:spPr bwMode="auto">
            <a:xfrm>
              <a:off x="484" y="2590"/>
              <a:ext cx="16" cy="21"/>
            </a:xfrm>
            <a:custGeom>
              <a:avLst/>
              <a:gdLst>
                <a:gd name="T0" fmla="*/ 15 w 109"/>
                <a:gd name="T1" fmla="*/ 18 h 144"/>
                <a:gd name="T2" fmla="*/ 14 w 109"/>
                <a:gd name="T3" fmla="*/ 20 h 144"/>
                <a:gd name="T4" fmla="*/ 12 w 109"/>
                <a:gd name="T5" fmla="*/ 21 h 144"/>
                <a:gd name="T6" fmla="*/ 9 w 109"/>
                <a:gd name="T7" fmla="*/ 18 h 144"/>
                <a:gd name="T8" fmla="*/ 9 w 109"/>
                <a:gd name="T9" fmla="*/ 8 h 144"/>
                <a:gd name="T10" fmla="*/ 3 w 109"/>
                <a:gd name="T11" fmla="*/ 7 h 144"/>
                <a:gd name="T12" fmla="*/ 0 w 109"/>
                <a:gd name="T13" fmla="*/ 5 h 144"/>
                <a:gd name="T14" fmla="*/ 0 w 109"/>
                <a:gd name="T15" fmla="*/ 3 h 144"/>
                <a:gd name="T16" fmla="*/ 1 w 109"/>
                <a:gd name="T17" fmla="*/ 1 h 144"/>
                <a:gd name="T18" fmla="*/ 4 w 109"/>
                <a:gd name="T19" fmla="*/ 0 h 144"/>
                <a:gd name="T20" fmla="*/ 12 w 109"/>
                <a:gd name="T21" fmla="*/ 1 h 144"/>
                <a:gd name="T22" fmla="*/ 16 w 109"/>
                <a:gd name="T23" fmla="*/ 3 h 144"/>
                <a:gd name="T24" fmla="*/ 16 w 109"/>
                <a:gd name="T25" fmla="*/ 10 h 144"/>
                <a:gd name="T26" fmla="*/ 15 w 109"/>
                <a:gd name="T27" fmla="*/ 18 h 144"/>
                <a:gd name="T28" fmla="*/ 15 w 109"/>
                <a:gd name="T29" fmla="*/ 18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34074" name="Freeform 110"/>
            <p:cNvSpPr>
              <a:spLocks/>
            </p:cNvSpPr>
            <p:nvPr/>
          </p:nvSpPr>
          <p:spPr bwMode="auto">
            <a:xfrm>
              <a:off x="458" y="2597"/>
              <a:ext cx="19" cy="22"/>
            </a:xfrm>
            <a:custGeom>
              <a:avLst/>
              <a:gdLst>
                <a:gd name="T0" fmla="*/ 18 w 134"/>
                <a:gd name="T1" fmla="*/ 19 h 152"/>
                <a:gd name="T2" fmla="*/ 17 w 134"/>
                <a:gd name="T3" fmla="*/ 21 h 152"/>
                <a:gd name="T4" fmla="*/ 15 w 134"/>
                <a:gd name="T5" fmla="*/ 22 h 152"/>
                <a:gd name="T6" fmla="*/ 13 w 134"/>
                <a:gd name="T7" fmla="*/ 19 h 152"/>
                <a:gd name="T8" fmla="*/ 13 w 134"/>
                <a:gd name="T9" fmla="*/ 7 h 152"/>
                <a:gd name="T10" fmla="*/ 2 w 134"/>
                <a:gd name="T11" fmla="*/ 5 h 152"/>
                <a:gd name="T12" fmla="*/ 1 w 134"/>
                <a:gd name="T13" fmla="*/ 4 h 152"/>
                <a:gd name="T14" fmla="*/ 0 w 134"/>
                <a:gd name="T15" fmla="*/ 2 h 152"/>
                <a:gd name="T16" fmla="*/ 1 w 134"/>
                <a:gd name="T17" fmla="*/ 0 h 152"/>
                <a:gd name="T18" fmla="*/ 3 w 134"/>
                <a:gd name="T19" fmla="*/ 0 h 152"/>
                <a:gd name="T20" fmla="*/ 16 w 134"/>
                <a:gd name="T21" fmla="*/ 1 h 152"/>
                <a:gd name="T22" fmla="*/ 19 w 134"/>
                <a:gd name="T23" fmla="*/ 5 h 152"/>
                <a:gd name="T24" fmla="*/ 19 w 134"/>
                <a:gd name="T25" fmla="*/ 10 h 152"/>
                <a:gd name="T26" fmla="*/ 18 w 134"/>
                <a:gd name="T27" fmla="*/ 19 h 152"/>
                <a:gd name="T28" fmla="*/ 18 w 134"/>
                <a:gd name="T29" fmla="*/ 19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34075" name="Freeform 111"/>
            <p:cNvSpPr>
              <a:spLocks/>
            </p:cNvSpPr>
            <p:nvPr/>
          </p:nvSpPr>
          <p:spPr bwMode="auto">
            <a:xfrm>
              <a:off x="435" y="2596"/>
              <a:ext cx="20" cy="23"/>
            </a:xfrm>
            <a:custGeom>
              <a:avLst/>
              <a:gdLst>
                <a:gd name="T0" fmla="*/ 17 w 137"/>
                <a:gd name="T1" fmla="*/ 21 h 157"/>
                <a:gd name="T2" fmla="*/ 15 w 137"/>
                <a:gd name="T3" fmla="*/ 23 h 157"/>
                <a:gd name="T4" fmla="*/ 13 w 137"/>
                <a:gd name="T5" fmla="*/ 23 h 157"/>
                <a:gd name="T6" fmla="*/ 11 w 137"/>
                <a:gd name="T7" fmla="*/ 20 h 157"/>
                <a:gd name="T8" fmla="*/ 13 w 137"/>
                <a:gd name="T9" fmla="*/ 9 h 157"/>
                <a:gd name="T10" fmla="*/ 2 w 137"/>
                <a:gd name="T11" fmla="*/ 5 h 157"/>
                <a:gd name="T12" fmla="*/ 0 w 137"/>
                <a:gd name="T13" fmla="*/ 4 h 157"/>
                <a:gd name="T14" fmla="*/ 0 w 137"/>
                <a:gd name="T15" fmla="*/ 2 h 157"/>
                <a:gd name="T16" fmla="*/ 1 w 137"/>
                <a:gd name="T17" fmla="*/ 1 h 157"/>
                <a:gd name="T18" fmla="*/ 3 w 137"/>
                <a:gd name="T19" fmla="*/ 0 h 157"/>
                <a:gd name="T20" fmla="*/ 17 w 137"/>
                <a:gd name="T21" fmla="*/ 1 h 157"/>
                <a:gd name="T22" fmla="*/ 20 w 137"/>
                <a:gd name="T23" fmla="*/ 5 h 157"/>
                <a:gd name="T24" fmla="*/ 19 w 137"/>
                <a:gd name="T25" fmla="*/ 13 h 157"/>
                <a:gd name="T26" fmla="*/ 17 w 137"/>
                <a:gd name="T27" fmla="*/ 21 h 157"/>
                <a:gd name="T28" fmla="*/ 17 w 137"/>
                <a:gd name="T29" fmla="*/ 21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34076" name="Freeform 112"/>
            <p:cNvSpPr>
              <a:spLocks/>
            </p:cNvSpPr>
            <p:nvPr/>
          </p:nvSpPr>
          <p:spPr bwMode="auto">
            <a:xfrm>
              <a:off x="406" y="2596"/>
              <a:ext cx="22" cy="21"/>
            </a:xfrm>
            <a:custGeom>
              <a:avLst/>
              <a:gdLst>
                <a:gd name="T0" fmla="*/ 20 w 155"/>
                <a:gd name="T1" fmla="*/ 18 h 147"/>
                <a:gd name="T2" fmla="*/ 19 w 155"/>
                <a:gd name="T3" fmla="*/ 20 h 147"/>
                <a:gd name="T4" fmla="*/ 18 w 155"/>
                <a:gd name="T5" fmla="*/ 21 h 147"/>
                <a:gd name="T6" fmla="*/ 15 w 155"/>
                <a:gd name="T7" fmla="*/ 19 h 147"/>
                <a:gd name="T8" fmla="*/ 13 w 155"/>
                <a:gd name="T9" fmla="*/ 8 h 147"/>
                <a:gd name="T10" fmla="*/ 8 w 155"/>
                <a:gd name="T11" fmla="*/ 7 h 147"/>
                <a:gd name="T12" fmla="*/ 2 w 155"/>
                <a:gd name="T13" fmla="*/ 5 h 147"/>
                <a:gd name="T14" fmla="*/ 0 w 155"/>
                <a:gd name="T15" fmla="*/ 4 h 147"/>
                <a:gd name="T16" fmla="*/ 0 w 155"/>
                <a:gd name="T17" fmla="*/ 2 h 147"/>
                <a:gd name="T18" fmla="*/ 1 w 155"/>
                <a:gd name="T19" fmla="*/ 0 h 147"/>
                <a:gd name="T20" fmla="*/ 3 w 155"/>
                <a:gd name="T21" fmla="*/ 0 h 147"/>
                <a:gd name="T22" fmla="*/ 18 w 155"/>
                <a:gd name="T23" fmla="*/ 0 h 147"/>
                <a:gd name="T24" fmla="*/ 21 w 155"/>
                <a:gd name="T25" fmla="*/ 2 h 147"/>
                <a:gd name="T26" fmla="*/ 22 w 155"/>
                <a:gd name="T27" fmla="*/ 5 h 147"/>
                <a:gd name="T28" fmla="*/ 20 w 155"/>
                <a:gd name="T29" fmla="*/ 18 h 147"/>
                <a:gd name="T30" fmla="*/ 20 w 155"/>
                <a:gd name="T31" fmla="*/ 18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34077" name="Freeform 113"/>
            <p:cNvSpPr>
              <a:spLocks/>
            </p:cNvSpPr>
            <p:nvPr/>
          </p:nvSpPr>
          <p:spPr bwMode="auto">
            <a:xfrm>
              <a:off x="342" y="2590"/>
              <a:ext cx="23" cy="22"/>
            </a:xfrm>
            <a:custGeom>
              <a:avLst/>
              <a:gdLst>
                <a:gd name="T0" fmla="*/ 22 w 162"/>
                <a:gd name="T1" fmla="*/ 18 h 151"/>
                <a:gd name="T2" fmla="*/ 21 w 162"/>
                <a:gd name="T3" fmla="*/ 21 h 151"/>
                <a:gd name="T4" fmla="*/ 19 w 162"/>
                <a:gd name="T5" fmla="*/ 22 h 151"/>
                <a:gd name="T6" fmla="*/ 15 w 162"/>
                <a:gd name="T7" fmla="*/ 18 h 151"/>
                <a:gd name="T8" fmla="*/ 14 w 162"/>
                <a:gd name="T9" fmla="*/ 11 h 151"/>
                <a:gd name="T10" fmla="*/ 12 w 162"/>
                <a:gd name="T11" fmla="*/ 9 h 151"/>
                <a:gd name="T12" fmla="*/ 10 w 162"/>
                <a:gd name="T13" fmla="*/ 9 h 151"/>
                <a:gd name="T14" fmla="*/ 4 w 162"/>
                <a:gd name="T15" fmla="*/ 9 h 151"/>
                <a:gd name="T16" fmla="*/ 1 w 162"/>
                <a:gd name="T17" fmla="*/ 7 h 151"/>
                <a:gd name="T18" fmla="*/ 0 w 162"/>
                <a:gd name="T19" fmla="*/ 4 h 151"/>
                <a:gd name="T20" fmla="*/ 1 w 162"/>
                <a:gd name="T21" fmla="*/ 1 h 151"/>
                <a:gd name="T22" fmla="*/ 5 w 162"/>
                <a:gd name="T23" fmla="*/ 0 h 151"/>
                <a:gd name="T24" fmla="*/ 14 w 162"/>
                <a:gd name="T25" fmla="*/ 1 h 151"/>
                <a:gd name="T26" fmla="*/ 22 w 162"/>
                <a:gd name="T27" fmla="*/ 5 h 151"/>
                <a:gd name="T28" fmla="*/ 23 w 162"/>
                <a:gd name="T29" fmla="*/ 11 h 151"/>
                <a:gd name="T30" fmla="*/ 22 w 162"/>
                <a:gd name="T31" fmla="*/ 18 h 151"/>
                <a:gd name="T32" fmla="*/ 22 w 162"/>
                <a:gd name="T33" fmla="*/ 18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34078" name="Freeform 114"/>
            <p:cNvSpPr>
              <a:spLocks/>
            </p:cNvSpPr>
            <p:nvPr/>
          </p:nvSpPr>
          <p:spPr bwMode="auto">
            <a:xfrm>
              <a:off x="343" y="2637"/>
              <a:ext cx="13" cy="22"/>
            </a:xfrm>
            <a:custGeom>
              <a:avLst/>
              <a:gdLst>
                <a:gd name="T0" fmla="*/ 12 w 88"/>
                <a:gd name="T1" fmla="*/ 2 h 152"/>
                <a:gd name="T2" fmla="*/ 13 w 88"/>
                <a:gd name="T3" fmla="*/ 8 h 152"/>
                <a:gd name="T4" fmla="*/ 12 w 88"/>
                <a:gd name="T5" fmla="*/ 15 h 152"/>
                <a:gd name="T6" fmla="*/ 8 w 88"/>
                <a:gd name="T7" fmla="*/ 18 h 152"/>
                <a:gd name="T8" fmla="*/ 4 w 88"/>
                <a:gd name="T9" fmla="*/ 22 h 152"/>
                <a:gd name="T10" fmla="*/ 2 w 88"/>
                <a:gd name="T11" fmla="*/ 22 h 152"/>
                <a:gd name="T12" fmla="*/ 0 w 88"/>
                <a:gd name="T13" fmla="*/ 21 h 152"/>
                <a:gd name="T14" fmla="*/ 1 w 88"/>
                <a:gd name="T15" fmla="*/ 17 h 152"/>
                <a:gd name="T16" fmla="*/ 6 w 88"/>
                <a:gd name="T17" fmla="*/ 11 h 152"/>
                <a:gd name="T18" fmla="*/ 7 w 88"/>
                <a:gd name="T19" fmla="*/ 3 h 152"/>
                <a:gd name="T20" fmla="*/ 7 w 88"/>
                <a:gd name="T21" fmla="*/ 1 h 152"/>
                <a:gd name="T22" fmla="*/ 9 w 88"/>
                <a:gd name="T23" fmla="*/ 0 h 152"/>
                <a:gd name="T24" fmla="*/ 12 w 88"/>
                <a:gd name="T25" fmla="*/ 2 h 152"/>
                <a:gd name="T26" fmla="*/ 12 w 88"/>
                <a:gd name="T27" fmla="*/ 2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34079" name="Freeform 115"/>
            <p:cNvSpPr>
              <a:spLocks/>
            </p:cNvSpPr>
            <p:nvPr/>
          </p:nvSpPr>
          <p:spPr bwMode="auto">
            <a:xfrm>
              <a:off x="464" y="2634"/>
              <a:ext cx="28" cy="26"/>
            </a:xfrm>
            <a:custGeom>
              <a:avLst/>
              <a:gdLst>
                <a:gd name="T0" fmla="*/ 9 w 195"/>
                <a:gd name="T1" fmla="*/ 4 h 186"/>
                <a:gd name="T2" fmla="*/ 10 w 195"/>
                <a:gd name="T3" fmla="*/ 14 h 186"/>
                <a:gd name="T4" fmla="*/ 14 w 195"/>
                <a:gd name="T5" fmla="*/ 16 h 186"/>
                <a:gd name="T6" fmla="*/ 19 w 195"/>
                <a:gd name="T7" fmla="*/ 19 h 186"/>
                <a:gd name="T8" fmla="*/ 23 w 195"/>
                <a:gd name="T9" fmla="*/ 21 h 186"/>
                <a:gd name="T10" fmla="*/ 28 w 195"/>
                <a:gd name="T11" fmla="*/ 23 h 186"/>
                <a:gd name="T12" fmla="*/ 28 w 195"/>
                <a:gd name="T13" fmla="*/ 24 h 186"/>
                <a:gd name="T14" fmla="*/ 26 w 195"/>
                <a:gd name="T15" fmla="*/ 26 h 186"/>
                <a:gd name="T16" fmla="*/ 19 w 195"/>
                <a:gd name="T17" fmla="*/ 26 h 186"/>
                <a:gd name="T18" fmla="*/ 5 w 195"/>
                <a:gd name="T19" fmla="*/ 17 h 186"/>
                <a:gd name="T20" fmla="*/ 2 w 195"/>
                <a:gd name="T21" fmla="*/ 10 h 186"/>
                <a:gd name="T22" fmla="*/ 0 w 195"/>
                <a:gd name="T23" fmla="*/ 3 h 186"/>
                <a:gd name="T24" fmla="*/ 1 w 195"/>
                <a:gd name="T25" fmla="*/ 1 h 186"/>
                <a:gd name="T26" fmla="*/ 3 w 195"/>
                <a:gd name="T27" fmla="*/ 0 h 186"/>
                <a:gd name="T28" fmla="*/ 7 w 195"/>
                <a:gd name="T29" fmla="*/ 1 h 186"/>
                <a:gd name="T30" fmla="*/ 9 w 195"/>
                <a:gd name="T31" fmla="*/ 4 h 186"/>
                <a:gd name="T32" fmla="*/ 9 w 195"/>
                <a:gd name="T33" fmla="*/ 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34080" name="Freeform 116"/>
            <p:cNvSpPr>
              <a:spLocks/>
            </p:cNvSpPr>
            <p:nvPr/>
          </p:nvSpPr>
          <p:spPr bwMode="auto">
            <a:xfrm>
              <a:off x="500" y="2416"/>
              <a:ext cx="38" cy="218"/>
            </a:xfrm>
            <a:custGeom>
              <a:avLst/>
              <a:gdLst>
                <a:gd name="T0" fmla="*/ 36 w 263"/>
                <a:gd name="T1" fmla="*/ 2 h 1524"/>
                <a:gd name="T2" fmla="*/ 38 w 263"/>
                <a:gd name="T3" fmla="*/ 21 h 1524"/>
                <a:gd name="T4" fmla="*/ 37 w 263"/>
                <a:gd name="T5" fmla="*/ 45 h 1524"/>
                <a:gd name="T6" fmla="*/ 36 w 263"/>
                <a:gd name="T7" fmla="*/ 68 h 1524"/>
                <a:gd name="T8" fmla="*/ 35 w 263"/>
                <a:gd name="T9" fmla="*/ 82 h 1524"/>
                <a:gd name="T10" fmla="*/ 33 w 263"/>
                <a:gd name="T11" fmla="*/ 99 h 1524"/>
                <a:gd name="T12" fmla="*/ 30 w 263"/>
                <a:gd name="T13" fmla="*/ 114 h 1524"/>
                <a:gd name="T14" fmla="*/ 26 w 263"/>
                <a:gd name="T15" fmla="*/ 145 h 1524"/>
                <a:gd name="T16" fmla="*/ 24 w 263"/>
                <a:gd name="T17" fmla="*/ 162 h 1524"/>
                <a:gd name="T18" fmla="*/ 22 w 263"/>
                <a:gd name="T19" fmla="*/ 170 h 1524"/>
                <a:gd name="T20" fmla="*/ 20 w 263"/>
                <a:gd name="T21" fmla="*/ 179 h 1524"/>
                <a:gd name="T22" fmla="*/ 17 w 263"/>
                <a:gd name="T23" fmla="*/ 189 h 1524"/>
                <a:gd name="T24" fmla="*/ 14 w 263"/>
                <a:gd name="T25" fmla="*/ 199 h 1524"/>
                <a:gd name="T26" fmla="*/ 12 w 263"/>
                <a:gd name="T27" fmla="*/ 203 h 1524"/>
                <a:gd name="T28" fmla="*/ 10 w 263"/>
                <a:gd name="T29" fmla="*/ 207 h 1524"/>
                <a:gd name="T30" fmla="*/ 8 w 263"/>
                <a:gd name="T31" fmla="*/ 212 h 1524"/>
                <a:gd name="T32" fmla="*/ 5 w 263"/>
                <a:gd name="T33" fmla="*/ 217 h 1524"/>
                <a:gd name="T34" fmla="*/ 3 w 263"/>
                <a:gd name="T35" fmla="*/ 218 h 1524"/>
                <a:gd name="T36" fmla="*/ 1 w 263"/>
                <a:gd name="T37" fmla="*/ 218 h 1524"/>
                <a:gd name="T38" fmla="*/ 0 w 263"/>
                <a:gd name="T39" fmla="*/ 214 h 1524"/>
                <a:gd name="T40" fmla="*/ 4 w 263"/>
                <a:gd name="T41" fmla="*/ 205 h 1524"/>
                <a:gd name="T42" fmla="*/ 6 w 263"/>
                <a:gd name="T43" fmla="*/ 196 h 1524"/>
                <a:gd name="T44" fmla="*/ 10 w 263"/>
                <a:gd name="T45" fmla="*/ 176 h 1524"/>
                <a:gd name="T46" fmla="*/ 16 w 263"/>
                <a:gd name="T47" fmla="*/ 144 h 1524"/>
                <a:gd name="T48" fmla="*/ 18 w 263"/>
                <a:gd name="T49" fmla="*/ 128 h 1524"/>
                <a:gd name="T50" fmla="*/ 21 w 263"/>
                <a:gd name="T51" fmla="*/ 113 h 1524"/>
                <a:gd name="T52" fmla="*/ 26 w 263"/>
                <a:gd name="T53" fmla="*/ 82 h 1524"/>
                <a:gd name="T54" fmla="*/ 28 w 263"/>
                <a:gd name="T55" fmla="*/ 67 h 1524"/>
                <a:gd name="T56" fmla="*/ 30 w 263"/>
                <a:gd name="T57" fmla="*/ 45 h 1524"/>
                <a:gd name="T58" fmla="*/ 32 w 263"/>
                <a:gd name="T59" fmla="*/ 21 h 1524"/>
                <a:gd name="T60" fmla="*/ 31 w 263"/>
                <a:gd name="T61" fmla="*/ 3 h 1524"/>
                <a:gd name="T62" fmla="*/ 31 w 263"/>
                <a:gd name="T63" fmla="*/ 1 h 1524"/>
                <a:gd name="T64" fmla="*/ 33 w 263"/>
                <a:gd name="T65" fmla="*/ 0 h 1524"/>
                <a:gd name="T66" fmla="*/ 36 w 263"/>
                <a:gd name="T67" fmla="*/ 2 h 1524"/>
                <a:gd name="T68" fmla="*/ 36 w 263"/>
                <a:gd name="T69" fmla="*/ 2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34081" name="Freeform 117"/>
            <p:cNvSpPr>
              <a:spLocks/>
            </p:cNvSpPr>
            <p:nvPr/>
          </p:nvSpPr>
          <p:spPr bwMode="auto">
            <a:xfrm>
              <a:off x="240" y="2588"/>
              <a:ext cx="45" cy="102"/>
            </a:xfrm>
            <a:custGeom>
              <a:avLst/>
              <a:gdLst>
                <a:gd name="T0" fmla="*/ 43 w 315"/>
                <a:gd name="T1" fmla="*/ 5 h 713"/>
                <a:gd name="T2" fmla="*/ 26 w 315"/>
                <a:gd name="T3" fmla="*/ 7 h 713"/>
                <a:gd name="T4" fmla="*/ 18 w 315"/>
                <a:gd name="T5" fmla="*/ 9 h 713"/>
                <a:gd name="T6" fmla="*/ 10 w 315"/>
                <a:gd name="T7" fmla="*/ 13 h 713"/>
                <a:gd name="T8" fmla="*/ 8 w 315"/>
                <a:gd name="T9" fmla="*/ 17 h 713"/>
                <a:gd name="T10" fmla="*/ 7 w 315"/>
                <a:gd name="T11" fmla="*/ 20 h 713"/>
                <a:gd name="T12" fmla="*/ 7 w 315"/>
                <a:gd name="T13" fmla="*/ 22 h 713"/>
                <a:gd name="T14" fmla="*/ 9 w 315"/>
                <a:gd name="T15" fmla="*/ 34 h 713"/>
                <a:gd name="T16" fmla="*/ 7 w 315"/>
                <a:gd name="T17" fmla="*/ 98 h 713"/>
                <a:gd name="T18" fmla="*/ 6 w 315"/>
                <a:gd name="T19" fmla="*/ 101 h 713"/>
                <a:gd name="T20" fmla="*/ 3 w 315"/>
                <a:gd name="T21" fmla="*/ 102 h 713"/>
                <a:gd name="T22" fmla="*/ 0 w 315"/>
                <a:gd name="T23" fmla="*/ 98 h 713"/>
                <a:gd name="T24" fmla="*/ 1 w 315"/>
                <a:gd name="T25" fmla="*/ 66 h 713"/>
                <a:gd name="T26" fmla="*/ 4 w 315"/>
                <a:gd name="T27" fmla="*/ 33 h 713"/>
                <a:gd name="T28" fmla="*/ 3 w 315"/>
                <a:gd name="T29" fmla="*/ 20 h 713"/>
                <a:gd name="T30" fmla="*/ 3 w 315"/>
                <a:gd name="T31" fmla="*/ 14 h 713"/>
                <a:gd name="T32" fmla="*/ 5 w 315"/>
                <a:gd name="T33" fmla="*/ 11 h 713"/>
                <a:gd name="T34" fmla="*/ 7 w 315"/>
                <a:gd name="T35" fmla="*/ 9 h 713"/>
                <a:gd name="T36" fmla="*/ 11 w 315"/>
                <a:gd name="T37" fmla="*/ 6 h 713"/>
                <a:gd name="T38" fmla="*/ 15 w 315"/>
                <a:gd name="T39" fmla="*/ 4 h 713"/>
                <a:gd name="T40" fmla="*/ 24 w 315"/>
                <a:gd name="T41" fmla="*/ 3 h 713"/>
                <a:gd name="T42" fmla="*/ 42 w 315"/>
                <a:gd name="T43" fmla="*/ 0 h 713"/>
                <a:gd name="T44" fmla="*/ 44 w 315"/>
                <a:gd name="T45" fmla="*/ 0 h 713"/>
                <a:gd name="T46" fmla="*/ 45 w 315"/>
                <a:gd name="T47" fmla="*/ 2 h 713"/>
                <a:gd name="T48" fmla="*/ 45 w 315"/>
                <a:gd name="T49" fmla="*/ 4 h 713"/>
                <a:gd name="T50" fmla="*/ 43 w 315"/>
                <a:gd name="T51" fmla="*/ 5 h 713"/>
                <a:gd name="T52" fmla="*/ 43 w 315"/>
                <a:gd name="T53" fmla="*/ 5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34082" name="Freeform 118"/>
            <p:cNvSpPr>
              <a:spLocks/>
            </p:cNvSpPr>
            <p:nvPr/>
          </p:nvSpPr>
          <p:spPr bwMode="auto">
            <a:xfrm>
              <a:off x="548" y="2674"/>
              <a:ext cx="32" cy="36"/>
            </a:xfrm>
            <a:custGeom>
              <a:avLst/>
              <a:gdLst>
                <a:gd name="T0" fmla="*/ 27 w 224"/>
                <a:gd name="T1" fmla="*/ 0 h 248"/>
                <a:gd name="T2" fmla="*/ 30 w 224"/>
                <a:gd name="T3" fmla="*/ 0 h 248"/>
                <a:gd name="T4" fmla="*/ 32 w 224"/>
                <a:gd name="T5" fmla="*/ 2 h 248"/>
                <a:gd name="T6" fmla="*/ 32 w 224"/>
                <a:gd name="T7" fmla="*/ 5 h 248"/>
                <a:gd name="T8" fmla="*/ 30 w 224"/>
                <a:gd name="T9" fmla="*/ 7 h 248"/>
                <a:gd name="T10" fmla="*/ 22 w 224"/>
                <a:gd name="T11" fmla="*/ 12 h 248"/>
                <a:gd name="T12" fmla="*/ 22 w 224"/>
                <a:gd name="T13" fmla="*/ 16 h 248"/>
                <a:gd name="T14" fmla="*/ 23 w 224"/>
                <a:gd name="T15" fmla="*/ 20 h 248"/>
                <a:gd name="T16" fmla="*/ 21 w 224"/>
                <a:gd name="T17" fmla="*/ 25 h 248"/>
                <a:gd name="T18" fmla="*/ 17 w 224"/>
                <a:gd name="T19" fmla="*/ 28 h 248"/>
                <a:gd name="T20" fmla="*/ 15 w 224"/>
                <a:gd name="T21" fmla="*/ 30 h 248"/>
                <a:gd name="T22" fmla="*/ 12 w 224"/>
                <a:gd name="T23" fmla="*/ 31 h 248"/>
                <a:gd name="T24" fmla="*/ 7 w 224"/>
                <a:gd name="T25" fmla="*/ 34 h 248"/>
                <a:gd name="T26" fmla="*/ 3 w 224"/>
                <a:gd name="T27" fmla="*/ 36 h 248"/>
                <a:gd name="T28" fmla="*/ 0 w 224"/>
                <a:gd name="T29" fmla="*/ 35 h 248"/>
                <a:gd name="T30" fmla="*/ 0 w 224"/>
                <a:gd name="T31" fmla="*/ 32 h 248"/>
                <a:gd name="T32" fmla="*/ 1 w 224"/>
                <a:gd name="T33" fmla="*/ 30 h 248"/>
                <a:gd name="T34" fmla="*/ 3 w 224"/>
                <a:gd name="T35" fmla="*/ 28 h 248"/>
                <a:gd name="T36" fmla="*/ 5 w 224"/>
                <a:gd name="T37" fmla="*/ 25 h 248"/>
                <a:gd name="T38" fmla="*/ 9 w 224"/>
                <a:gd name="T39" fmla="*/ 23 h 248"/>
                <a:gd name="T40" fmla="*/ 13 w 224"/>
                <a:gd name="T41" fmla="*/ 19 h 248"/>
                <a:gd name="T42" fmla="*/ 16 w 224"/>
                <a:gd name="T43" fmla="*/ 7 h 248"/>
                <a:gd name="T44" fmla="*/ 21 w 224"/>
                <a:gd name="T45" fmla="*/ 3 h 248"/>
                <a:gd name="T46" fmla="*/ 27 w 224"/>
                <a:gd name="T47" fmla="*/ 0 h 248"/>
                <a:gd name="T48" fmla="*/ 27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34083" name="Freeform 119"/>
            <p:cNvSpPr>
              <a:spLocks/>
            </p:cNvSpPr>
            <p:nvPr/>
          </p:nvSpPr>
          <p:spPr bwMode="auto">
            <a:xfrm>
              <a:off x="573" y="2662"/>
              <a:ext cx="89" cy="71"/>
            </a:xfrm>
            <a:custGeom>
              <a:avLst/>
              <a:gdLst>
                <a:gd name="T0" fmla="*/ 18 w 624"/>
                <a:gd name="T1" fmla="*/ 7 h 493"/>
                <a:gd name="T2" fmla="*/ 7 w 624"/>
                <a:gd name="T3" fmla="*/ 17 h 493"/>
                <a:gd name="T4" fmla="*/ 7 w 624"/>
                <a:gd name="T5" fmla="*/ 25 h 493"/>
                <a:gd name="T6" fmla="*/ 15 w 624"/>
                <a:gd name="T7" fmla="*/ 39 h 493"/>
                <a:gd name="T8" fmla="*/ 14 w 624"/>
                <a:gd name="T9" fmla="*/ 51 h 493"/>
                <a:gd name="T10" fmla="*/ 16 w 624"/>
                <a:gd name="T11" fmla="*/ 54 h 493"/>
                <a:gd name="T12" fmla="*/ 21 w 624"/>
                <a:gd name="T13" fmla="*/ 58 h 493"/>
                <a:gd name="T14" fmla="*/ 45 w 624"/>
                <a:gd name="T15" fmla="*/ 62 h 493"/>
                <a:gd name="T16" fmla="*/ 64 w 624"/>
                <a:gd name="T17" fmla="*/ 57 h 493"/>
                <a:gd name="T18" fmla="*/ 76 w 624"/>
                <a:gd name="T19" fmla="*/ 48 h 493"/>
                <a:gd name="T20" fmla="*/ 76 w 624"/>
                <a:gd name="T21" fmla="*/ 30 h 493"/>
                <a:gd name="T22" fmla="*/ 72 w 624"/>
                <a:gd name="T23" fmla="*/ 24 h 493"/>
                <a:gd name="T24" fmla="*/ 66 w 624"/>
                <a:gd name="T25" fmla="*/ 18 h 493"/>
                <a:gd name="T26" fmla="*/ 60 w 624"/>
                <a:gd name="T27" fmla="*/ 13 h 493"/>
                <a:gd name="T28" fmla="*/ 49 w 624"/>
                <a:gd name="T29" fmla="*/ 7 h 493"/>
                <a:gd name="T30" fmla="*/ 38 w 624"/>
                <a:gd name="T31" fmla="*/ 5 h 493"/>
                <a:gd name="T32" fmla="*/ 36 w 624"/>
                <a:gd name="T33" fmla="*/ 2 h 493"/>
                <a:gd name="T34" fmla="*/ 52 w 624"/>
                <a:gd name="T35" fmla="*/ 0 h 493"/>
                <a:gd name="T36" fmla="*/ 81 w 624"/>
                <a:gd name="T37" fmla="*/ 17 h 493"/>
                <a:gd name="T38" fmla="*/ 88 w 624"/>
                <a:gd name="T39" fmla="*/ 46 h 493"/>
                <a:gd name="T40" fmla="*/ 82 w 624"/>
                <a:gd name="T41" fmla="*/ 56 h 493"/>
                <a:gd name="T42" fmla="*/ 76 w 624"/>
                <a:gd name="T43" fmla="*/ 62 h 493"/>
                <a:gd name="T44" fmla="*/ 67 w 624"/>
                <a:gd name="T45" fmla="*/ 67 h 493"/>
                <a:gd name="T46" fmla="*/ 45 w 624"/>
                <a:gd name="T47" fmla="*/ 71 h 493"/>
                <a:gd name="T48" fmla="*/ 18 w 624"/>
                <a:gd name="T49" fmla="*/ 65 h 493"/>
                <a:gd name="T50" fmla="*/ 11 w 624"/>
                <a:gd name="T51" fmla="*/ 61 h 493"/>
                <a:gd name="T52" fmla="*/ 7 w 624"/>
                <a:gd name="T53" fmla="*/ 54 h 493"/>
                <a:gd name="T54" fmla="*/ 8 w 624"/>
                <a:gd name="T55" fmla="*/ 35 h 493"/>
                <a:gd name="T56" fmla="*/ 0 w 624"/>
                <a:gd name="T57" fmla="*/ 23 h 493"/>
                <a:gd name="T58" fmla="*/ 3 w 624"/>
                <a:gd name="T59" fmla="*/ 12 h 493"/>
                <a:gd name="T60" fmla="*/ 10 w 624"/>
                <a:gd name="T61" fmla="*/ 7 h 493"/>
                <a:gd name="T62" fmla="*/ 16 w 624"/>
                <a:gd name="T63" fmla="*/ 3 h 493"/>
                <a:gd name="T64" fmla="*/ 25 w 624"/>
                <a:gd name="T65" fmla="*/ 3 h 493"/>
                <a:gd name="T66" fmla="*/ 24 w 624"/>
                <a:gd name="T67" fmla="*/ 6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34084" name="Freeform 120"/>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34085" name="Freeform 121"/>
            <p:cNvSpPr>
              <a:spLocks/>
            </p:cNvSpPr>
            <p:nvPr/>
          </p:nvSpPr>
          <p:spPr bwMode="auto">
            <a:xfrm>
              <a:off x="589" y="2668"/>
              <a:ext cx="48" cy="35"/>
            </a:xfrm>
            <a:custGeom>
              <a:avLst/>
              <a:gdLst>
                <a:gd name="T0" fmla="*/ 45 w 333"/>
                <a:gd name="T1" fmla="*/ 6 h 248"/>
                <a:gd name="T2" fmla="*/ 35 w 333"/>
                <a:gd name="T3" fmla="*/ 4 h 248"/>
                <a:gd name="T4" fmla="*/ 25 w 333"/>
                <a:gd name="T5" fmla="*/ 6 h 248"/>
                <a:gd name="T6" fmla="*/ 17 w 333"/>
                <a:gd name="T7" fmla="*/ 8 h 248"/>
                <a:gd name="T8" fmla="*/ 10 w 333"/>
                <a:gd name="T9" fmla="*/ 13 h 248"/>
                <a:gd name="T10" fmla="*/ 7 w 333"/>
                <a:gd name="T11" fmla="*/ 16 h 248"/>
                <a:gd name="T12" fmla="*/ 12 w 333"/>
                <a:gd name="T13" fmla="*/ 21 h 248"/>
                <a:gd name="T14" fmla="*/ 14 w 333"/>
                <a:gd name="T15" fmla="*/ 24 h 248"/>
                <a:gd name="T16" fmla="*/ 17 w 333"/>
                <a:gd name="T17" fmla="*/ 26 h 248"/>
                <a:gd name="T18" fmla="*/ 20 w 333"/>
                <a:gd name="T19" fmla="*/ 28 h 248"/>
                <a:gd name="T20" fmla="*/ 22 w 333"/>
                <a:gd name="T21" fmla="*/ 29 h 248"/>
                <a:gd name="T22" fmla="*/ 28 w 333"/>
                <a:gd name="T23" fmla="*/ 31 h 248"/>
                <a:gd name="T24" fmla="*/ 30 w 333"/>
                <a:gd name="T25" fmla="*/ 33 h 248"/>
                <a:gd name="T26" fmla="*/ 29 w 333"/>
                <a:gd name="T27" fmla="*/ 35 h 248"/>
                <a:gd name="T28" fmla="*/ 27 w 333"/>
                <a:gd name="T29" fmla="*/ 35 h 248"/>
                <a:gd name="T30" fmla="*/ 15 w 333"/>
                <a:gd name="T31" fmla="*/ 29 h 248"/>
                <a:gd name="T32" fmla="*/ 9 w 333"/>
                <a:gd name="T33" fmla="*/ 25 h 248"/>
                <a:gd name="T34" fmla="*/ 6 w 333"/>
                <a:gd name="T35" fmla="*/ 24 h 248"/>
                <a:gd name="T36" fmla="*/ 3 w 333"/>
                <a:gd name="T37" fmla="*/ 22 h 248"/>
                <a:gd name="T38" fmla="*/ 1 w 333"/>
                <a:gd name="T39" fmla="*/ 21 h 248"/>
                <a:gd name="T40" fmla="*/ 0 w 333"/>
                <a:gd name="T41" fmla="*/ 17 h 248"/>
                <a:gd name="T42" fmla="*/ 1 w 333"/>
                <a:gd name="T43" fmla="*/ 13 h 248"/>
                <a:gd name="T44" fmla="*/ 7 w 333"/>
                <a:gd name="T45" fmla="*/ 8 h 248"/>
                <a:gd name="T46" fmla="*/ 11 w 333"/>
                <a:gd name="T47" fmla="*/ 6 h 248"/>
                <a:gd name="T48" fmla="*/ 15 w 333"/>
                <a:gd name="T49" fmla="*/ 4 h 248"/>
                <a:gd name="T50" fmla="*/ 24 w 333"/>
                <a:gd name="T51" fmla="*/ 2 h 248"/>
                <a:gd name="T52" fmla="*/ 36 w 333"/>
                <a:gd name="T53" fmla="*/ 0 h 248"/>
                <a:gd name="T54" fmla="*/ 47 w 333"/>
                <a:gd name="T55" fmla="*/ 2 h 248"/>
                <a:gd name="T56" fmla="*/ 48 w 333"/>
                <a:gd name="T57" fmla="*/ 4 h 248"/>
                <a:gd name="T58" fmla="*/ 47 w 333"/>
                <a:gd name="T59" fmla="*/ 5 h 248"/>
                <a:gd name="T60" fmla="*/ 45 w 333"/>
                <a:gd name="T61" fmla="*/ 6 h 248"/>
                <a:gd name="T62" fmla="*/ 45 w 333"/>
                <a:gd name="T63" fmla="*/ 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34086" name="Freeform 122"/>
            <p:cNvSpPr>
              <a:spLocks/>
            </p:cNvSpPr>
            <p:nvPr/>
          </p:nvSpPr>
          <p:spPr bwMode="auto">
            <a:xfrm>
              <a:off x="353" y="2490"/>
              <a:ext cx="87" cy="74"/>
            </a:xfrm>
            <a:custGeom>
              <a:avLst/>
              <a:gdLst>
                <a:gd name="T0" fmla="*/ 10 w 606"/>
                <a:gd name="T1" fmla="*/ 4 h 522"/>
                <a:gd name="T2" fmla="*/ 13 w 606"/>
                <a:gd name="T3" fmla="*/ 15 h 522"/>
                <a:gd name="T4" fmla="*/ 16 w 606"/>
                <a:gd name="T5" fmla="*/ 29 h 522"/>
                <a:gd name="T6" fmla="*/ 18 w 606"/>
                <a:gd name="T7" fmla="*/ 35 h 522"/>
                <a:gd name="T8" fmla="*/ 21 w 606"/>
                <a:gd name="T9" fmla="*/ 41 h 522"/>
                <a:gd name="T10" fmla="*/ 23 w 606"/>
                <a:gd name="T11" fmla="*/ 46 h 522"/>
                <a:gd name="T12" fmla="*/ 26 w 606"/>
                <a:gd name="T13" fmla="*/ 49 h 522"/>
                <a:gd name="T14" fmla="*/ 29 w 606"/>
                <a:gd name="T15" fmla="*/ 51 h 522"/>
                <a:gd name="T16" fmla="*/ 32 w 606"/>
                <a:gd name="T17" fmla="*/ 52 h 522"/>
                <a:gd name="T18" fmla="*/ 38 w 606"/>
                <a:gd name="T19" fmla="*/ 52 h 522"/>
                <a:gd name="T20" fmla="*/ 51 w 606"/>
                <a:gd name="T21" fmla="*/ 52 h 522"/>
                <a:gd name="T22" fmla="*/ 59 w 606"/>
                <a:gd name="T23" fmla="*/ 55 h 522"/>
                <a:gd name="T24" fmla="*/ 66 w 606"/>
                <a:gd name="T25" fmla="*/ 57 h 522"/>
                <a:gd name="T26" fmla="*/ 73 w 606"/>
                <a:gd name="T27" fmla="*/ 60 h 522"/>
                <a:gd name="T28" fmla="*/ 81 w 606"/>
                <a:gd name="T29" fmla="*/ 61 h 522"/>
                <a:gd name="T30" fmla="*/ 85 w 606"/>
                <a:gd name="T31" fmla="*/ 63 h 522"/>
                <a:gd name="T32" fmla="*/ 87 w 606"/>
                <a:gd name="T33" fmla="*/ 66 h 522"/>
                <a:gd name="T34" fmla="*/ 86 w 606"/>
                <a:gd name="T35" fmla="*/ 70 h 522"/>
                <a:gd name="T36" fmla="*/ 84 w 606"/>
                <a:gd name="T37" fmla="*/ 71 h 522"/>
                <a:gd name="T38" fmla="*/ 82 w 606"/>
                <a:gd name="T39" fmla="*/ 72 h 522"/>
                <a:gd name="T40" fmla="*/ 65 w 606"/>
                <a:gd name="T41" fmla="*/ 74 h 522"/>
                <a:gd name="T42" fmla="*/ 47 w 606"/>
                <a:gd name="T43" fmla="*/ 74 h 522"/>
                <a:gd name="T44" fmla="*/ 28 w 606"/>
                <a:gd name="T45" fmla="*/ 72 h 522"/>
                <a:gd name="T46" fmla="*/ 13 w 606"/>
                <a:gd name="T47" fmla="*/ 65 h 522"/>
                <a:gd name="T48" fmla="*/ 7 w 606"/>
                <a:gd name="T49" fmla="*/ 54 h 522"/>
                <a:gd name="T50" fmla="*/ 3 w 606"/>
                <a:gd name="T51" fmla="*/ 38 h 522"/>
                <a:gd name="T52" fmla="*/ 0 w 606"/>
                <a:gd name="T53" fmla="*/ 6 h 522"/>
                <a:gd name="T54" fmla="*/ 1 w 606"/>
                <a:gd name="T55" fmla="*/ 2 h 522"/>
                <a:gd name="T56" fmla="*/ 2 w 606"/>
                <a:gd name="T57" fmla="*/ 1 h 522"/>
                <a:gd name="T58" fmla="*/ 4 w 606"/>
                <a:gd name="T59" fmla="*/ 0 h 522"/>
                <a:gd name="T60" fmla="*/ 8 w 606"/>
                <a:gd name="T61" fmla="*/ 1 h 522"/>
                <a:gd name="T62" fmla="*/ 10 w 606"/>
                <a:gd name="T63" fmla="*/ 4 h 522"/>
                <a:gd name="T64" fmla="*/ 10 w 606"/>
                <a:gd name="T65" fmla="*/ 4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34087" name="Freeform 123"/>
            <p:cNvSpPr>
              <a:spLocks/>
            </p:cNvSpPr>
            <p:nvPr/>
          </p:nvSpPr>
          <p:spPr bwMode="auto">
            <a:xfrm>
              <a:off x="407" y="2461"/>
              <a:ext cx="77" cy="66"/>
            </a:xfrm>
            <a:custGeom>
              <a:avLst/>
              <a:gdLst>
                <a:gd name="T0" fmla="*/ 61 w 538"/>
                <a:gd name="T1" fmla="*/ 63 h 457"/>
                <a:gd name="T2" fmla="*/ 59 w 538"/>
                <a:gd name="T3" fmla="*/ 29 h 457"/>
                <a:gd name="T4" fmla="*/ 56 w 538"/>
                <a:gd name="T5" fmla="*/ 27 h 457"/>
                <a:gd name="T6" fmla="*/ 53 w 538"/>
                <a:gd name="T7" fmla="*/ 26 h 457"/>
                <a:gd name="T8" fmla="*/ 47 w 538"/>
                <a:gd name="T9" fmla="*/ 25 h 457"/>
                <a:gd name="T10" fmla="*/ 34 w 538"/>
                <a:gd name="T11" fmla="*/ 23 h 457"/>
                <a:gd name="T12" fmla="*/ 26 w 538"/>
                <a:gd name="T13" fmla="*/ 20 h 457"/>
                <a:gd name="T14" fmla="*/ 20 w 538"/>
                <a:gd name="T15" fmla="*/ 16 h 457"/>
                <a:gd name="T16" fmla="*/ 16 w 538"/>
                <a:gd name="T17" fmla="*/ 15 h 457"/>
                <a:gd name="T18" fmla="*/ 13 w 538"/>
                <a:gd name="T19" fmla="*/ 13 h 457"/>
                <a:gd name="T20" fmla="*/ 5 w 538"/>
                <a:gd name="T21" fmla="*/ 11 h 457"/>
                <a:gd name="T22" fmla="*/ 1 w 538"/>
                <a:gd name="T23" fmla="*/ 9 h 457"/>
                <a:gd name="T24" fmla="*/ 0 w 538"/>
                <a:gd name="T25" fmla="*/ 5 h 457"/>
                <a:gd name="T26" fmla="*/ 2 w 538"/>
                <a:gd name="T27" fmla="*/ 2 h 457"/>
                <a:gd name="T28" fmla="*/ 6 w 538"/>
                <a:gd name="T29" fmla="*/ 0 h 457"/>
                <a:gd name="T30" fmla="*/ 41 w 538"/>
                <a:gd name="T31" fmla="*/ 2 h 457"/>
                <a:gd name="T32" fmla="*/ 59 w 538"/>
                <a:gd name="T33" fmla="*/ 6 h 457"/>
                <a:gd name="T34" fmla="*/ 66 w 538"/>
                <a:gd name="T35" fmla="*/ 10 h 457"/>
                <a:gd name="T36" fmla="*/ 73 w 538"/>
                <a:gd name="T37" fmla="*/ 15 h 457"/>
                <a:gd name="T38" fmla="*/ 77 w 538"/>
                <a:gd name="T39" fmla="*/ 24 h 457"/>
                <a:gd name="T40" fmla="*/ 77 w 538"/>
                <a:gd name="T41" fmla="*/ 34 h 457"/>
                <a:gd name="T42" fmla="*/ 74 w 538"/>
                <a:gd name="T43" fmla="*/ 56 h 457"/>
                <a:gd name="T44" fmla="*/ 73 w 538"/>
                <a:gd name="T45" fmla="*/ 61 h 457"/>
                <a:gd name="T46" fmla="*/ 68 w 538"/>
                <a:gd name="T47" fmla="*/ 65 h 457"/>
                <a:gd name="T48" fmla="*/ 64 w 538"/>
                <a:gd name="T49" fmla="*/ 66 h 457"/>
                <a:gd name="T50" fmla="*/ 61 w 538"/>
                <a:gd name="T51" fmla="*/ 63 h 457"/>
                <a:gd name="T52" fmla="*/ 61 w 538"/>
                <a:gd name="T53" fmla="*/ 63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grpSp>
        <p:nvGrpSpPr>
          <p:cNvPr id="33825" name="Group 124"/>
          <p:cNvGrpSpPr>
            <a:grpSpLocks/>
          </p:cNvGrpSpPr>
          <p:nvPr/>
        </p:nvGrpSpPr>
        <p:grpSpPr bwMode="auto">
          <a:xfrm>
            <a:off x="2505522" y="4497908"/>
            <a:ext cx="984250" cy="762000"/>
            <a:chOff x="240" y="2403"/>
            <a:chExt cx="477" cy="330"/>
          </a:xfrm>
        </p:grpSpPr>
        <p:sp>
          <p:nvSpPr>
            <p:cNvPr id="33916" name="Freeform 125"/>
            <p:cNvSpPr>
              <a:spLocks/>
            </p:cNvSpPr>
            <p:nvPr/>
          </p:nvSpPr>
          <p:spPr bwMode="auto">
            <a:xfrm>
              <a:off x="243" y="2409"/>
              <a:ext cx="470" cy="322"/>
            </a:xfrm>
            <a:custGeom>
              <a:avLst/>
              <a:gdLst>
                <a:gd name="T0" fmla="*/ 0 w 3288"/>
                <a:gd name="T1" fmla="*/ 285 h 2250"/>
                <a:gd name="T2" fmla="*/ 1 w 3288"/>
                <a:gd name="T3" fmla="*/ 203 h 2250"/>
                <a:gd name="T4" fmla="*/ 4 w 3288"/>
                <a:gd name="T5" fmla="*/ 191 h 2250"/>
                <a:gd name="T6" fmla="*/ 14 w 3288"/>
                <a:gd name="T7" fmla="*/ 184 h 2250"/>
                <a:gd name="T8" fmla="*/ 39 w 3288"/>
                <a:gd name="T9" fmla="*/ 179 h 2250"/>
                <a:gd name="T10" fmla="*/ 50 w 3288"/>
                <a:gd name="T11" fmla="*/ 188 h 2250"/>
                <a:gd name="T12" fmla="*/ 67 w 3288"/>
                <a:gd name="T13" fmla="*/ 247 h 2250"/>
                <a:gd name="T14" fmla="*/ 95 w 3288"/>
                <a:gd name="T15" fmla="*/ 247 h 2250"/>
                <a:gd name="T16" fmla="*/ 109 w 3288"/>
                <a:gd name="T17" fmla="*/ 245 h 2250"/>
                <a:gd name="T18" fmla="*/ 111 w 3288"/>
                <a:gd name="T19" fmla="*/ 227 h 2250"/>
                <a:gd name="T20" fmla="*/ 81 w 3288"/>
                <a:gd name="T21" fmla="*/ 223 h 2250"/>
                <a:gd name="T22" fmla="*/ 62 w 3288"/>
                <a:gd name="T23" fmla="*/ 24 h 2250"/>
                <a:gd name="T24" fmla="*/ 67 w 3288"/>
                <a:gd name="T25" fmla="*/ 14 h 2250"/>
                <a:gd name="T26" fmla="*/ 101 w 3288"/>
                <a:gd name="T27" fmla="*/ 4 h 2250"/>
                <a:gd name="T28" fmla="*/ 237 w 3288"/>
                <a:gd name="T29" fmla="*/ 0 h 2250"/>
                <a:gd name="T30" fmla="*/ 259 w 3288"/>
                <a:gd name="T31" fmla="*/ 3 h 2250"/>
                <a:gd name="T32" fmla="*/ 285 w 3288"/>
                <a:gd name="T33" fmla="*/ 10 h 2250"/>
                <a:gd name="T34" fmla="*/ 290 w 3288"/>
                <a:gd name="T35" fmla="*/ 13 h 2250"/>
                <a:gd name="T36" fmla="*/ 292 w 3288"/>
                <a:gd name="T37" fmla="*/ 20 h 2250"/>
                <a:gd name="T38" fmla="*/ 290 w 3288"/>
                <a:gd name="T39" fmla="*/ 58 h 2250"/>
                <a:gd name="T40" fmla="*/ 330 w 3288"/>
                <a:gd name="T41" fmla="*/ 35 h 2250"/>
                <a:gd name="T42" fmla="*/ 349 w 3288"/>
                <a:gd name="T43" fmla="*/ 27 h 2250"/>
                <a:gd name="T44" fmla="*/ 404 w 3288"/>
                <a:gd name="T45" fmla="*/ 34 h 2250"/>
                <a:gd name="T46" fmla="*/ 412 w 3288"/>
                <a:gd name="T47" fmla="*/ 36 h 2250"/>
                <a:gd name="T48" fmla="*/ 416 w 3288"/>
                <a:gd name="T49" fmla="*/ 44 h 2250"/>
                <a:gd name="T50" fmla="*/ 417 w 3288"/>
                <a:gd name="T51" fmla="*/ 81 h 2250"/>
                <a:gd name="T52" fmla="*/ 420 w 3288"/>
                <a:gd name="T53" fmla="*/ 167 h 2250"/>
                <a:gd name="T54" fmla="*/ 419 w 3288"/>
                <a:gd name="T55" fmla="*/ 199 h 2250"/>
                <a:gd name="T56" fmla="*/ 437 w 3288"/>
                <a:gd name="T57" fmla="*/ 186 h 2250"/>
                <a:gd name="T58" fmla="*/ 465 w 3288"/>
                <a:gd name="T59" fmla="*/ 197 h 2250"/>
                <a:gd name="T60" fmla="*/ 470 w 3288"/>
                <a:gd name="T61" fmla="*/ 206 h 2250"/>
                <a:gd name="T62" fmla="*/ 469 w 3288"/>
                <a:gd name="T63" fmla="*/ 285 h 2250"/>
                <a:gd name="T64" fmla="*/ 452 w 3288"/>
                <a:gd name="T65" fmla="*/ 289 h 2250"/>
                <a:gd name="T66" fmla="*/ 429 w 3288"/>
                <a:gd name="T67" fmla="*/ 293 h 2250"/>
                <a:gd name="T68" fmla="*/ 415 w 3288"/>
                <a:gd name="T69" fmla="*/ 287 h 2250"/>
                <a:gd name="T70" fmla="*/ 413 w 3288"/>
                <a:gd name="T71" fmla="*/ 302 h 2250"/>
                <a:gd name="T72" fmla="*/ 393 w 3288"/>
                <a:gd name="T73" fmla="*/ 318 h 2250"/>
                <a:gd name="T74" fmla="*/ 364 w 3288"/>
                <a:gd name="T75" fmla="*/ 322 h 2250"/>
                <a:gd name="T76" fmla="*/ 343 w 3288"/>
                <a:gd name="T77" fmla="*/ 311 h 2250"/>
                <a:gd name="T78" fmla="*/ 341 w 3288"/>
                <a:gd name="T79" fmla="*/ 293 h 2250"/>
                <a:gd name="T80" fmla="*/ 333 w 3288"/>
                <a:gd name="T81" fmla="*/ 280 h 2250"/>
                <a:gd name="T82" fmla="*/ 335 w 3288"/>
                <a:gd name="T83" fmla="*/ 268 h 2250"/>
                <a:gd name="T84" fmla="*/ 307 w 3288"/>
                <a:gd name="T85" fmla="*/ 263 h 2250"/>
                <a:gd name="T86" fmla="*/ 293 w 3288"/>
                <a:gd name="T87" fmla="*/ 257 h 2250"/>
                <a:gd name="T88" fmla="*/ 307 w 3288"/>
                <a:gd name="T89" fmla="*/ 304 h 2250"/>
                <a:gd name="T90" fmla="*/ 281 w 3288"/>
                <a:gd name="T91" fmla="*/ 313 h 2250"/>
                <a:gd name="T92" fmla="*/ 131 w 3288"/>
                <a:gd name="T93" fmla="*/ 310 h 2250"/>
                <a:gd name="T94" fmla="*/ 55 w 3288"/>
                <a:gd name="T95" fmla="*/ 305 h 2250"/>
                <a:gd name="T96" fmla="*/ 43 w 3288"/>
                <a:gd name="T97" fmla="*/ 301 h 2250"/>
                <a:gd name="T98" fmla="*/ 38 w 3288"/>
                <a:gd name="T99" fmla="*/ 291 h 2250"/>
                <a:gd name="T100" fmla="*/ 4 w 3288"/>
                <a:gd name="T101" fmla="*/ 288 h 2250"/>
                <a:gd name="T102" fmla="*/ 0 w 3288"/>
                <a:gd name="T103" fmla="*/ 285 h 2250"/>
                <a:gd name="T104" fmla="*/ 0 w 3288"/>
                <a:gd name="T105" fmla="*/ 285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33917" name="Freeform 126"/>
            <p:cNvSpPr>
              <a:spLocks/>
            </p:cNvSpPr>
            <p:nvPr/>
          </p:nvSpPr>
          <p:spPr bwMode="auto">
            <a:xfrm>
              <a:off x="242" y="2598"/>
              <a:ext cx="47" cy="97"/>
            </a:xfrm>
            <a:custGeom>
              <a:avLst/>
              <a:gdLst>
                <a:gd name="T0" fmla="*/ 5 w 332"/>
                <a:gd name="T1" fmla="*/ 9 h 681"/>
                <a:gd name="T2" fmla="*/ 11 w 332"/>
                <a:gd name="T3" fmla="*/ 5 h 681"/>
                <a:gd name="T4" fmla="*/ 31 w 332"/>
                <a:gd name="T5" fmla="*/ 0 h 681"/>
                <a:gd name="T6" fmla="*/ 39 w 332"/>
                <a:gd name="T7" fmla="*/ 3 h 681"/>
                <a:gd name="T8" fmla="*/ 47 w 332"/>
                <a:gd name="T9" fmla="*/ 62 h 681"/>
                <a:gd name="T10" fmla="*/ 44 w 332"/>
                <a:gd name="T11" fmla="*/ 71 h 681"/>
                <a:gd name="T12" fmla="*/ 36 w 332"/>
                <a:gd name="T13" fmla="*/ 79 h 681"/>
                <a:gd name="T14" fmla="*/ 32 w 332"/>
                <a:gd name="T15" fmla="*/ 69 h 681"/>
                <a:gd name="T16" fmla="*/ 23 w 332"/>
                <a:gd name="T17" fmla="*/ 73 h 681"/>
                <a:gd name="T18" fmla="*/ 23 w 332"/>
                <a:gd name="T19" fmla="*/ 80 h 681"/>
                <a:gd name="T20" fmla="*/ 31 w 332"/>
                <a:gd name="T21" fmla="*/ 89 h 681"/>
                <a:gd name="T22" fmla="*/ 28 w 332"/>
                <a:gd name="T23" fmla="*/ 97 h 681"/>
                <a:gd name="T24" fmla="*/ 1 w 332"/>
                <a:gd name="T25" fmla="*/ 95 h 681"/>
                <a:gd name="T26" fmla="*/ 0 w 332"/>
                <a:gd name="T27" fmla="*/ 62 h 681"/>
                <a:gd name="T28" fmla="*/ 2 w 332"/>
                <a:gd name="T29" fmla="*/ 40 h 681"/>
                <a:gd name="T30" fmla="*/ 4 w 332"/>
                <a:gd name="T31" fmla="*/ 19 h 681"/>
                <a:gd name="T32" fmla="*/ 5 w 332"/>
                <a:gd name="T33" fmla="*/ 9 h 681"/>
                <a:gd name="T34" fmla="*/ 5 w 332"/>
                <a:gd name="T35" fmla="*/ 9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33918" name="Freeform 127"/>
            <p:cNvSpPr>
              <a:spLocks/>
            </p:cNvSpPr>
            <p:nvPr/>
          </p:nvSpPr>
          <p:spPr bwMode="auto">
            <a:xfrm>
              <a:off x="280" y="2665"/>
              <a:ext cx="270" cy="57"/>
            </a:xfrm>
            <a:custGeom>
              <a:avLst/>
              <a:gdLst>
                <a:gd name="T0" fmla="*/ 11 w 1889"/>
                <a:gd name="T1" fmla="*/ 5 h 401"/>
                <a:gd name="T2" fmla="*/ 29 w 1889"/>
                <a:gd name="T3" fmla="*/ 3 h 401"/>
                <a:gd name="T4" fmla="*/ 86 w 1889"/>
                <a:gd name="T5" fmla="*/ 0 h 401"/>
                <a:gd name="T6" fmla="*/ 148 w 1889"/>
                <a:gd name="T7" fmla="*/ 2 h 401"/>
                <a:gd name="T8" fmla="*/ 207 w 1889"/>
                <a:gd name="T9" fmla="*/ 4 h 401"/>
                <a:gd name="T10" fmla="*/ 222 w 1889"/>
                <a:gd name="T11" fmla="*/ 6 h 401"/>
                <a:gd name="T12" fmla="*/ 238 w 1889"/>
                <a:gd name="T13" fmla="*/ 5 h 401"/>
                <a:gd name="T14" fmla="*/ 249 w 1889"/>
                <a:gd name="T15" fmla="*/ 9 h 401"/>
                <a:gd name="T16" fmla="*/ 260 w 1889"/>
                <a:gd name="T17" fmla="*/ 30 h 401"/>
                <a:gd name="T18" fmla="*/ 270 w 1889"/>
                <a:gd name="T19" fmla="*/ 48 h 401"/>
                <a:gd name="T20" fmla="*/ 262 w 1889"/>
                <a:gd name="T21" fmla="*/ 57 h 401"/>
                <a:gd name="T22" fmla="*/ 132 w 1889"/>
                <a:gd name="T23" fmla="*/ 55 h 401"/>
                <a:gd name="T24" fmla="*/ 15 w 1889"/>
                <a:gd name="T25" fmla="*/ 48 h 401"/>
                <a:gd name="T26" fmla="*/ 0 w 1889"/>
                <a:gd name="T27" fmla="*/ 38 h 401"/>
                <a:gd name="T28" fmla="*/ 11 w 1889"/>
                <a:gd name="T29" fmla="*/ 5 h 401"/>
                <a:gd name="T30" fmla="*/ 11 w 1889"/>
                <a:gd name="T31" fmla="*/ 5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33919" name="Freeform 128"/>
            <p:cNvSpPr>
              <a:spLocks/>
            </p:cNvSpPr>
            <p:nvPr/>
          </p:nvSpPr>
          <p:spPr bwMode="auto">
            <a:xfrm>
              <a:off x="309" y="2418"/>
              <a:ext cx="399" cy="313"/>
            </a:xfrm>
            <a:custGeom>
              <a:avLst/>
              <a:gdLst>
                <a:gd name="T0" fmla="*/ 15 w 2787"/>
                <a:gd name="T1" fmla="*/ 184 h 2191"/>
                <a:gd name="T2" fmla="*/ 9 w 2787"/>
                <a:gd name="T3" fmla="*/ 122 h 2191"/>
                <a:gd name="T4" fmla="*/ 3 w 2787"/>
                <a:gd name="T5" fmla="*/ 60 h 2191"/>
                <a:gd name="T6" fmla="*/ 1 w 2787"/>
                <a:gd name="T7" fmla="*/ 15 h 2191"/>
                <a:gd name="T8" fmla="*/ 48 w 2787"/>
                <a:gd name="T9" fmla="*/ 4 h 2191"/>
                <a:gd name="T10" fmla="*/ 164 w 2787"/>
                <a:gd name="T11" fmla="*/ 2 h 2191"/>
                <a:gd name="T12" fmla="*/ 217 w 2787"/>
                <a:gd name="T13" fmla="*/ 14 h 2191"/>
                <a:gd name="T14" fmla="*/ 212 w 2787"/>
                <a:gd name="T15" fmla="*/ 143 h 2191"/>
                <a:gd name="T16" fmla="*/ 260 w 2787"/>
                <a:gd name="T17" fmla="*/ 29 h 2191"/>
                <a:gd name="T18" fmla="*/ 291 w 2787"/>
                <a:gd name="T19" fmla="*/ 27 h 2191"/>
                <a:gd name="T20" fmla="*/ 336 w 2787"/>
                <a:gd name="T21" fmla="*/ 34 h 2191"/>
                <a:gd name="T22" fmla="*/ 346 w 2787"/>
                <a:gd name="T23" fmla="*/ 90 h 2191"/>
                <a:gd name="T24" fmla="*/ 337 w 2787"/>
                <a:gd name="T25" fmla="*/ 227 h 2191"/>
                <a:gd name="T26" fmla="*/ 353 w 2787"/>
                <a:gd name="T27" fmla="*/ 185 h 2191"/>
                <a:gd name="T28" fmla="*/ 386 w 2787"/>
                <a:gd name="T29" fmla="*/ 194 h 2191"/>
                <a:gd name="T30" fmla="*/ 397 w 2787"/>
                <a:gd name="T31" fmla="*/ 254 h 2191"/>
                <a:gd name="T32" fmla="*/ 381 w 2787"/>
                <a:gd name="T33" fmla="*/ 251 h 2191"/>
                <a:gd name="T34" fmla="*/ 396 w 2787"/>
                <a:gd name="T35" fmla="*/ 264 h 2191"/>
                <a:gd name="T36" fmla="*/ 367 w 2787"/>
                <a:gd name="T37" fmla="*/ 287 h 2191"/>
                <a:gd name="T38" fmla="*/ 331 w 2787"/>
                <a:gd name="T39" fmla="*/ 256 h 2191"/>
                <a:gd name="T40" fmla="*/ 288 w 2787"/>
                <a:gd name="T41" fmla="*/ 250 h 2191"/>
                <a:gd name="T42" fmla="*/ 302 w 2787"/>
                <a:gd name="T43" fmla="*/ 266 h 2191"/>
                <a:gd name="T44" fmla="*/ 305 w 2787"/>
                <a:gd name="T45" fmla="*/ 286 h 2191"/>
                <a:gd name="T46" fmla="*/ 332 w 2787"/>
                <a:gd name="T47" fmla="*/ 284 h 2191"/>
                <a:gd name="T48" fmla="*/ 331 w 2787"/>
                <a:gd name="T49" fmla="*/ 304 h 2191"/>
                <a:gd name="T50" fmla="*/ 277 w 2787"/>
                <a:gd name="T51" fmla="*/ 302 h 2191"/>
                <a:gd name="T52" fmla="*/ 269 w 2787"/>
                <a:gd name="T53" fmla="*/ 267 h 2191"/>
                <a:gd name="T54" fmla="*/ 247 w 2787"/>
                <a:gd name="T55" fmla="*/ 258 h 2191"/>
                <a:gd name="T56" fmla="*/ 222 w 2787"/>
                <a:gd name="T57" fmla="*/ 243 h 2191"/>
                <a:gd name="T58" fmla="*/ 188 w 2787"/>
                <a:gd name="T59" fmla="*/ 214 h 2191"/>
                <a:gd name="T60" fmla="*/ 99 w 2787"/>
                <a:gd name="T61" fmla="*/ 222 h 2191"/>
                <a:gd name="T62" fmla="*/ 18 w 2787"/>
                <a:gd name="T63" fmla="*/ 214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33920" name="Freeform 129"/>
            <p:cNvSpPr>
              <a:spLocks/>
            </p:cNvSpPr>
            <p:nvPr/>
          </p:nvSpPr>
          <p:spPr bwMode="auto">
            <a:xfrm>
              <a:off x="336" y="2446"/>
              <a:ext cx="165" cy="138"/>
            </a:xfrm>
            <a:custGeom>
              <a:avLst/>
              <a:gdLst>
                <a:gd name="T0" fmla="*/ 11 w 1155"/>
                <a:gd name="T1" fmla="*/ 4 h 963"/>
                <a:gd name="T2" fmla="*/ 0 w 1155"/>
                <a:gd name="T3" fmla="*/ 18 h 963"/>
                <a:gd name="T4" fmla="*/ 1 w 1155"/>
                <a:gd name="T5" fmla="*/ 45 h 963"/>
                <a:gd name="T6" fmla="*/ 5 w 1155"/>
                <a:gd name="T7" fmla="*/ 78 h 963"/>
                <a:gd name="T8" fmla="*/ 11 w 1155"/>
                <a:gd name="T9" fmla="*/ 117 h 963"/>
                <a:gd name="T10" fmla="*/ 23 w 1155"/>
                <a:gd name="T11" fmla="*/ 130 h 963"/>
                <a:gd name="T12" fmla="*/ 45 w 1155"/>
                <a:gd name="T13" fmla="*/ 136 h 963"/>
                <a:gd name="T14" fmla="*/ 83 w 1155"/>
                <a:gd name="T15" fmla="*/ 138 h 963"/>
                <a:gd name="T16" fmla="*/ 126 w 1155"/>
                <a:gd name="T17" fmla="*/ 137 h 963"/>
                <a:gd name="T18" fmla="*/ 147 w 1155"/>
                <a:gd name="T19" fmla="*/ 135 h 963"/>
                <a:gd name="T20" fmla="*/ 158 w 1155"/>
                <a:gd name="T21" fmla="*/ 129 h 963"/>
                <a:gd name="T22" fmla="*/ 165 w 1155"/>
                <a:gd name="T23" fmla="*/ 29 h 963"/>
                <a:gd name="T24" fmla="*/ 160 w 1155"/>
                <a:gd name="T25" fmla="*/ 10 h 963"/>
                <a:gd name="T26" fmla="*/ 119 w 1155"/>
                <a:gd name="T27" fmla="*/ 1 h 963"/>
                <a:gd name="T28" fmla="*/ 46 w 1155"/>
                <a:gd name="T29" fmla="*/ 0 h 963"/>
                <a:gd name="T30" fmla="*/ 11 w 1155"/>
                <a:gd name="T31" fmla="*/ 4 h 963"/>
                <a:gd name="T32" fmla="*/ 11 w 1155"/>
                <a:gd name="T33" fmla="*/ 4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33921" name="Freeform 130"/>
            <p:cNvSpPr>
              <a:spLocks/>
            </p:cNvSpPr>
            <p:nvPr/>
          </p:nvSpPr>
          <p:spPr bwMode="auto">
            <a:xfrm>
              <a:off x="251" y="2613"/>
              <a:ext cx="28" cy="13"/>
            </a:xfrm>
            <a:custGeom>
              <a:avLst/>
              <a:gdLst>
                <a:gd name="T0" fmla="*/ 2 w 201"/>
                <a:gd name="T1" fmla="*/ 2 h 87"/>
                <a:gd name="T2" fmla="*/ 9 w 201"/>
                <a:gd name="T3" fmla="*/ 0 h 87"/>
                <a:gd name="T4" fmla="*/ 16 w 201"/>
                <a:gd name="T5" fmla="*/ 0 h 87"/>
                <a:gd name="T6" fmla="*/ 22 w 201"/>
                <a:gd name="T7" fmla="*/ 2 h 87"/>
                <a:gd name="T8" fmla="*/ 27 w 201"/>
                <a:gd name="T9" fmla="*/ 6 h 87"/>
                <a:gd name="T10" fmla="*/ 28 w 201"/>
                <a:gd name="T11" fmla="*/ 9 h 87"/>
                <a:gd name="T12" fmla="*/ 27 w 201"/>
                <a:gd name="T13" fmla="*/ 12 h 87"/>
                <a:gd name="T14" fmla="*/ 24 w 201"/>
                <a:gd name="T15" fmla="*/ 13 h 87"/>
                <a:gd name="T16" fmla="*/ 22 w 201"/>
                <a:gd name="T17" fmla="*/ 12 h 87"/>
                <a:gd name="T18" fmla="*/ 18 w 201"/>
                <a:gd name="T19" fmla="*/ 8 h 87"/>
                <a:gd name="T20" fmla="*/ 13 w 201"/>
                <a:gd name="T21" fmla="*/ 7 h 87"/>
                <a:gd name="T22" fmla="*/ 3 w 201"/>
                <a:gd name="T23" fmla="*/ 8 h 87"/>
                <a:gd name="T24" fmla="*/ 1 w 201"/>
                <a:gd name="T25" fmla="*/ 7 h 87"/>
                <a:gd name="T26" fmla="*/ 0 w 201"/>
                <a:gd name="T27" fmla="*/ 6 h 87"/>
                <a:gd name="T28" fmla="*/ 0 w 201"/>
                <a:gd name="T29" fmla="*/ 4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33922" name="Freeform 131"/>
            <p:cNvSpPr>
              <a:spLocks/>
            </p:cNvSpPr>
            <p:nvPr/>
          </p:nvSpPr>
          <p:spPr bwMode="auto">
            <a:xfrm>
              <a:off x="252" y="2630"/>
              <a:ext cx="26" cy="11"/>
            </a:xfrm>
            <a:custGeom>
              <a:avLst/>
              <a:gdLst>
                <a:gd name="T0" fmla="*/ 2 w 178"/>
                <a:gd name="T1" fmla="*/ 2 h 78"/>
                <a:gd name="T2" fmla="*/ 8 w 178"/>
                <a:gd name="T3" fmla="*/ 1 h 78"/>
                <a:gd name="T4" fmla="*/ 15 w 178"/>
                <a:gd name="T5" fmla="*/ 0 h 78"/>
                <a:gd name="T6" fmla="*/ 25 w 178"/>
                <a:gd name="T7" fmla="*/ 6 h 78"/>
                <a:gd name="T8" fmla="*/ 26 w 178"/>
                <a:gd name="T9" fmla="*/ 10 h 78"/>
                <a:gd name="T10" fmla="*/ 24 w 178"/>
                <a:gd name="T11" fmla="*/ 11 h 78"/>
                <a:gd name="T12" fmla="*/ 22 w 178"/>
                <a:gd name="T13" fmla="*/ 10 h 78"/>
                <a:gd name="T14" fmla="*/ 18 w 178"/>
                <a:gd name="T15" fmla="*/ 8 h 78"/>
                <a:gd name="T16" fmla="*/ 14 w 178"/>
                <a:gd name="T17" fmla="*/ 6 h 78"/>
                <a:gd name="T18" fmla="*/ 3 w 178"/>
                <a:gd name="T19" fmla="*/ 7 h 78"/>
                <a:gd name="T20" fmla="*/ 1 w 178"/>
                <a:gd name="T21" fmla="*/ 7 h 78"/>
                <a:gd name="T22" fmla="*/ 0 w 178"/>
                <a:gd name="T23" fmla="*/ 5 h 78"/>
                <a:gd name="T24" fmla="*/ 0 w 178"/>
                <a:gd name="T25" fmla="*/ 3 h 78"/>
                <a:gd name="T26" fmla="*/ 2 w 178"/>
                <a:gd name="T27" fmla="*/ 2 h 78"/>
                <a:gd name="T28" fmla="*/ 2 w 178"/>
                <a:gd name="T29" fmla="*/ 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33923" name="Freeform 132"/>
            <p:cNvSpPr>
              <a:spLocks/>
            </p:cNvSpPr>
            <p:nvPr/>
          </p:nvSpPr>
          <p:spPr bwMode="auto">
            <a:xfrm>
              <a:off x="253" y="2645"/>
              <a:ext cx="29" cy="12"/>
            </a:xfrm>
            <a:custGeom>
              <a:avLst/>
              <a:gdLst>
                <a:gd name="T0" fmla="*/ 2 w 200"/>
                <a:gd name="T1" fmla="*/ 1 h 83"/>
                <a:gd name="T2" fmla="*/ 13 w 200"/>
                <a:gd name="T3" fmla="*/ 0 h 83"/>
                <a:gd name="T4" fmla="*/ 21 w 200"/>
                <a:gd name="T5" fmla="*/ 3 h 83"/>
                <a:gd name="T6" fmla="*/ 28 w 200"/>
                <a:gd name="T7" fmla="*/ 7 h 83"/>
                <a:gd name="T8" fmla="*/ 29 w 200"/>
                <a:gd name="T9" fmla="*/ 9 h 83"/>
                <a:gd name="T10" fmla="*/ 28 w 200"/>
                <a:gd name="T11" fmla="*/ 11 h 83"/>
                <a:gd name="T12" fmla="*/ 27 w 200"/>
                <a:gd name="T13" fmla="*/ 12 h 83"/>
                <a:gd name="T14" fmla="*/ 25 w 200"/>
                <a:gd name="T15" fmla="*/ 12 h 83"/>
                <a:gd name="T16" fmla="*/ 22 w 200"/>
                <a:gd name="T17" fmla="*/ 10 h 83"/>
                <a:gd name="T18" fmla="*/ 19 w 200"/>
                <a:gd name="T19" fmla="*/ 9 h 83"/>
                <a:gd name="T20" fmla="*/ 12 w 200"/>
                <a:gd name="T21" fmla="*/ 8 h 83"/>
                <a:gd name="T22" fmla="*/ 3 w 200"/>
                <a:gd name="T23" fmla="*/ 7 h 83"/>
                <a:gd name="T24" fmla="*/ 0 w 200"/>
                <a:gd name="T25" fmla="*/ 4 h 83"/>
                <a:gd name="T26" fmla="*/ 0 w 200"/>
                <a:gd name="T27" fmla="*/ 2 h 83"/>
                <a:gd name="T28" fmla="*/ 2 w 200"/>
                <a:gd name="T29" fmla="*/ 1 h 83"/>
                <a:gd name="T30" fmla="*/ 2 w 200"/>
                <a:gd name="T31" fmla="*/ 1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33924" name="Freeform 133"/>
            <p:cNvSpPr>
              <a:spLocks/>
            </p:cNvSpPr>
            <p:nvPr/>
          </p:nvSpPr>
          <p:spPr bwMode="auto">
            <a:xfrm>
              <a:off x="684" y="2622"/>
              <a:ext cx="17" cy="9"/>
            </a:xfrm>
            <a:custGeom>
              <a:avLst/>
              <a:gdLst>
                <a:gd name="T0" fmla="*/ 3 w 119"/>
                <a:gd name="T1" fmla="*/ 0 h 65"/>
                <a:gd name="T2" fmla="*/ 9 w 119"/>
                <a:gd name="T3" fmla="*/ 0 h 65"/>
                <a:gd name="T4" fmla="*/ 16 w 119"/>
                <a:gd name="T5" fmla="*/ 4 h 65"/>
                <a:gd name="T6" fmla="*/ 17 w 119"/>
                <a:gd name="T7" fmla="*/ 8 h 65"/>
                <a:gd name="T8" fmla="*/ 15 w 119"/>
                <a:gd name="T9" fmla="*/ 9 h 65"/>
                <a:gd name="T10" fmla="*/ 13 w 119"/>
                <a:gd name="T11" fmla="*/ 9 h 65"/>
                <a:gd name="T12" fmla="*/ 7 w 119"/>
                <a:gd name="T13" fmla="*/ 6 h 65"/>
                <a:gd name="T14" fmla="*/ 3 w 119"/>
                <a:gd name="T15" fmla="*/ 5 h 65"/>
                <a:gd name="T16" fmla="*/ 0 w 119"/>
                <a:gd name="T17" fmla="*/ 3 h 65"/>
                <a:gd name="T18" fmla="*/ 1 w 119"/>
                <a:gd name="T19" fmla="*/ 1 h 65"/>
                <a:gd name="T20" fmla="*/ 3 w 119"/>
                <a:gd name="T21" fmla="*/ 0 h 65"/>
                <a:gd name="T22" fmla="*/ 3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33925" name="Freeform 134"/>
            <p:cNvSpPr>
              <a:spLocks/>
            </p:cNvSpPr>
            <p:nvPr/>
          </p:nvSpPr>
          <p:spPr bwMode="auto">
            <a:xfrm>
              <a:off x="685" y="2634"/>
              <a:ext cx="18" cy="14"/>
            </a:xfrm>
            <a:custGeom>
              <a:avLst/>
              <a:gdLst>
                <a:gd name="T0" fmla="*/ 3 w 129"/>
                <a:gd name="T1" fmla="*/ 0 h 98"/>
                <a:gd name="T2" fmla="*/ 11 w 129"/>
                <a:gd name="T3" fmla="*/ 2 h 98"/>
                <a:gd name="T4" fmla="*/ 18 w 129"/>
                <a:gd name="T5" fmla="*/ 9 h 98"/>
                <a:gd name="T6" fmla="*/ 18 w 129"/>
                <a:gd name="T7" fmla="*/ 13 h 98"/>
                <a:gd name="T8" fmla="*/ 16 w 129"/>
                <a:gd name="T9" fmla="*/ 14 h 98"/>
                <a:gd name="T10" fmla="*/ 14 w 129"/>
                <a:gd name="T11" fmla="*/ 13 h 98"/>
                <a:gd name="T12" fmla="*/ 8 w 129"/>
                <a:gd name="T13" fmla="*/ 8 h 98"/>
                <a:gd name="T14" fmla="*/ 2 w 129"/>
                <a:gd name="T15" fmla="*/ 6 h 98"/>
                <a:gd name="T16" fmla="*/ 0 w 129"/>
                <a:gd name="T17" fmla="*/ 4 h 98"/>
                <a:gd name="T18" fmla="*/ 0 w 129"/>
                <a:gd name="T19" fmla="*/ 2 h 98"/>
                <a:gd name="T20" fmla="*/ 1 w 129"/>
                <a:gd name="T21" fmla="*/ 1 h 98"/>
                <a:gd name="T22" fmla="*/ 3 w 129"/>
                <a:gd name="T23" fmla="*/ 0 h 98"/>
                <a:gd name="T24" fmla="*/ 3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33926" name="Freeform 135"/>
            <p:cNvSpPr>
              <a:spLocks/>
            </p:cNvSpPr>
            <p:nvPr/>
          </p:nvSpPr>
          <p:spPr bwMode="auto">
            <a:xfrm>
              <a:off x="683" y="2654"/>
              <a:ext cx="18" cy="8"/>
            </a:xfrm>
            <a:custGeom>
              <a:avLst/>
              <a:gdLst>
                <a:gd name="T0" fmla="*/ 3 w 124"/>
                <a:gd name="T1" fmla="*/ 2 h 61"/>
                <a:gd name="T2" fmla="*/ 7 w 124"/>
                <a:gd name="T3" fmla="*/ 0 h 61"/>
                <a:gd name="T4" fmla="*/ 12 w 124"/>
                <a:gd name="T5" fmla="*/ 1 h 61"/>
                <a:gd name="T6" fmla="*/ 17 w 124"/>
                <a:gd name="T7" fmla="*/ 3 h 61"/>
                <a:gd name="T8" fmla="*/ 18 w 124"/>
                <a:gd name="T9" fmla="*/ 7 h 61"/>
                <a:gd name="T10" fmla="*/ 17 w 124"/>
                <a:gd name="T11" fmla="*/ 8 h 61"/>
                <a:gd name="T12" fmla="*/ 15 w 124"/>
                <a:gd name="T13" fmla="*/ 8 h 61"/>
                <a:gd name="T14" fmla="*/ 8 w 124"/>
                <a:gd name="T15" fmla="*/ 7 h 61"/>
                <a:gd name="T16" fmla="*/ 4 w 124"/>
                <a:gd name="T17" fmla="*/ 7 h 61"/>
                <a:gd name="T18" fmla="*/ 1 w 124"/>
                <a:gd name="T19" fmla="*/ 7 h 61"/>
                <a:gd name="T20" fmla="*/ 0 w 124"/>
                <a:gd name="T21" fmla="*/ 5 h 61"/>
                <a:gd name="T22" fmla="*/ 1 w 124"/>
                <a:gd name="T23" fmla="*/ 3 h 61"/>
                <a:gd name="T24" fmla="*/ 3 w 124"/>
                <a:gd name="T25" fmla="*/ 2 h 61"/>
                <a:gd name="T26" fmla="*/ 3 w 124"/>
                <a:gd name="T27" fmla="*/ 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33927" name="Freeform 136"/>
            <p:cNvSpPr>
              <a:spLocks/>
            </p:cNvSpPr>
            <p:nvPr/>
          </p:nvSpPr>
          <p:spPr bwMode="auto">
            <a:xfrm>
              <a:off x="351" y="2635"/>
              <a:ext cx="136" cy="25"/>
            </a:xfrm>
            <a:custGeom>
              <a:avLst/>
              <a:gdLst>
                <a:gd name="T0" fmla="*/ 5 w 956"/>
                <a:gd name="T1" fmla="*/ 6 h 175"/>
                <a:gd name="T2" fmla="*/ 16 w 956"/>
                <a:gd name="T3" fmla="*/ 5 h 175"/>
                <a:gd name="T4" fmla="*/ 27 w 956"/>
                <a:gd name="T5" fmla="*/ 5 h 175"/>
                <a:gd name="T6" fmla="*/ 56 w 956"/>
                <a:gd name="T7" fmla="*/ 2 h 175"/>
                <a:gd name="T8" fmla="*/ 84 w 956"/>
                <a:gd name="T9" fmla="*/ 0 h 175"/>
                <a:gd name="T10" fmla="*/ 115 w 956"/>
                <a:gd name="T11" fmla="*/ 1 h 175"/>
                <a:gd name="T12" fmla="*/ 118 w 956"/>
                <a:gd name="T13" fmla="*/ 6 h 175"/>
                <a:gd name="T14" fmla="*/ 120 w 956"/>
                <a:gd name="T15" fmla="*/ 13 h 175"/>
                <a:gd name="T16" fmla="*/ 122 w 956"/>
                <a:gd name="T17" fmla="*/ 15 h 175"/>
                <a:gd name="T18" fmla="*/ 125 w 956"/>
                <a:gd name="T19" fmla="*/ 17 h 175"/>
                <a:gd name="T20" fmla="*/ 129 w 956"/>
                <a:gd name="T21" fmla="*/ 19 h 175"/>
                <a:gd name="T22" fmla="*/ 132 w 956"/>
                <a:gd name="T23" fmla="*/ 21 h 175"/>
                <a:gd name="T24" fmla="*/ 136 w 956"/>
                <a:gd name="T25" fmla="*/ 24 h 175"/>
                <a:gd name="T26" fmla="*/ 132 w 956"/>
                <a:gd name="T27" fmla="*/ 25 h 175"/>
                <a:gd name="T28" fmla="*/ 105 w 956"/>
                <a:gd name="T29" fmla="*/ 23 h 175"/>
                <a:gd name="T30" fmla="*/ 83 w 956"/>
                <a:gd name="T31" fmla="*/ 23 h 175"/>
                <a:gd name="T32" fmla="*/ 55 w 956"/>
                <a:gd name="T33" fmla="*/ 21 h 175"/>
                <a:gd name="T34" fmla="*/ 42 w 956"/>
                <a:gd name="T35" fmla="*/ 20 h 175"/>
                <a:gd name="T36" fmla="*/ 28 w 956"/>
                <a:gd name="T37" fmla="*/ 20 h 175"/>
                <a:gd name="T38" fmla="*/ 16 w 956"/>
                <a:gd name="T39" fmla="*/ 19 h 175"/>
                <a:gd name="T40" fmla="*/ 5 w 956"/>
                <a:gd name="T41" fmla="*/ 19 h 175"/>
                <a:gd name="T42" fmla="*/ 1 w 956"/>
                <a:gd name="T43" fmla="*/ 18 h 175"/>
                <a:gd name="T44" fmla="*/ 0 w 956"/>
                <a:gd name="T45" fmla="*/ 14 h 175"/>
                <a:gd name="T46" fmla="*/ 1 w 956"/>
                <a:gd name="T47" fmla="*/ 9 h 175"/>
                <a:gd name="T48" fmla="*/ 3 w 956"/>
                <a:gd name="T49" fmla="*/ 7 h 175"/>
                <a:gd name="T50" fmla="*/ 5 w 956"/>
                <a:gd name="T51" fmla="*/ 6 h 175"/>
                <a:gd name="T52" fmla="*/ 5 w 956"/>
                <a:gd name="T53" fmla="*/ 6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33928" name="Freeform 137"/>
            <p:cNvSpPr>
              <a:spLocks/>
            </p:cNvSpPr>
            <p:nvPr/>
          </p:nvSpPr>
          <p:spPr bwMode="auto">
            <a:xfrm>
              <a:off x="341" y="2593"/>
              <a:ext cx="21" cy="19"/>
            </a:xfrm>
            <a:custGeom>
              <a:avLst/>
              <a:gdLst>
                <a:gd name="T0" fmla="*/ 3 w 148"/>
                <a:gd name="T1" fmla="*/ 10 h 137"/>
                <a:gd name="T2" fmla="*/ 0 w 148"/>
                <a:gd name="T3" fmla="*/ 7 h 137"/>
                <a:gd name="T4" fmla="*/ 0 w 148"/>
                <a:gd name="T5" fmla="*/ 3 h 137"/>
                <a:gd name="T6" fmla="*/ 3 w 148"/>
                <a:gd name="T7" fmla="*/ 0 h 137"/>
                <a:gd name="T8" fmla="*/ 8 w 148"/>
                <a:gd name="T9" fmla="*/ 0 h 137"/>
                <a:gd name="T10" fmla="*/ 18 w 148"/>
                <a:gd name="T11" fmla="*/ 4 h 137"/>
                <a:gd name="T12" fmla="*/ 21 w 148"/>
                <a:gd name="T13" fmla="*/ 10 h 137"/>
                <a:gd name="T14" fmla="*/ 21 w 148"/>
                <a:gd name="T15" fmla="*/ 15 h 137"/>
                <a:gd name="T16" fmla="*/ 19 w 148"/>
                <a:gd name="T17" fmla="*/ 18 h 137"/>
                <a:gd name="T18" fmla="*/ 17 w 148"/>
                <a:gd name="T19" fmla="*/ 19 h 137"/>
                <a:gd name="T20" fmla="*/ 12 w 148"/>
                <a:gd name="T21" fmla="*/ 18 h 137"/>
                <a:gd name="T22" fmla="*/ 8 w 148"/>
                <a:gd name="T23" fmla="*/ 14 h 137"/>
                <a:gd name="T24" fmla="*/ 3 w 148"/>
                <a:gd name="T25" fmla="*/ 10 h 137"/>
                <a:gd name="T26" fmla="*/ 3 w 148"/>
                <a:gd name="T27" fmla="*/ 1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33929" name="Freeform 138"/>
            <p:cNvSpPr>
              <a:spLocks/>
            </p:cNvSpPr>
            <p:nvPr/>
          </p:nvSpPr>
          <p:spPr bwMode="auto">
            <a:xfrm>
              <a:off x="497" y="2449"/>
              <a:ext cx="77" cy="227"/>
            </a:xfrm>
            <a:custGeom>
              <a:avLst/>
              <a:gdLst>
                <a:gd name="T0" fmla="*/ 77 w 534"/>
                <a:gd name="T1" fmla="*/ 8 h 1590"/>
                <a:gd name="T2" fmla="*/ 75 w 534"/>
                <a:gd name="T3" fmla="*/ 19 h 1590"/>
                <a:gd name="T4" fmla="*/ 70 w 534"/>
                <a:gd name="T5" fmla="*/ 27 h 1590"/>
                <a:gd name="T6" fmla="*/ 61 w 534"/>
                <a:gd name="T7" fmla="*/ 42 h 1590"/>
                <a:gd name="T8" fmla="*/ 75 w 534"/>
                <a:gd name="T9" fmla="*/ 45 h 1590"/>
                <a:gd name="T10" fmla="*/ 76 w 534"/>
                <a:gd name="T11" fmla="*/ 54 h 1590"/>
                <a:gd name="T12" fmla="*/ 72 w 534"/>
                <a:gd name="T13" fmla="*/ 62 h 1590"/>
                <a:gd name="T14" fmla="*/ 65 w 534"/>
                <a:gd name="T15" fmla="*/ 69 h 1590"/>
                <a:gd name="T16" fmla="*/ 68 w 534"/>
                <a:gd name="T17" fmla="*/ 76 h 1590"/>
                <a:gd name="T18" fmla="*/ 72 w 534"/>
                <a:gd name="T19" fmla="*/ 83 h 1590"/>
                <a:gd name="T20" fmla="*/ 68 w 534"/>
                <a:gd name="T21" fmla="*/ 92 h 1590"/>
                <a:gd name="T22" fmla="*/ 60 w 534"/>
                <a:gd name="T23" fmla="*/ 106 h 1590"/>
                <a:gd name="T24" fmla="*/ 68 w 534"/>
                <a:gd name="T25" fmla="*/ 110 h 1590"/>
                <a:gd name="T26" fmla="*/ 68 w 534"/>
                <a:gd name="T27" fmla="*/ 118 h 1590"/>
                <a:gd name="T28" fmla="*/ 64 w 534"/>
                <a:gd name="T29" fmla="*/ 127 h 1590"/>
                <a:gd name="T30" fmla="*/ 66 w 534"/>
                <a:gd name="T31" fmla="*/ 136 h 1590"/>
                <a:gd name="T32" fmla="*/ 71 w 534"/>
                <a:gd name="T33" fmla="*/ 143 h 1590"/>
                <a:gd name="T34" fmla="*/ 68 w 534"/>
                <a:gd name="T35" fmla="*/ 153 h 1590"/>
                <a:gd name="T36" fmla="*/ 61 w 534"/>
                <a:gd name="T37" fmla="*/ 163 h 1590"/>
                <a:gd name="T38" fmla="*/ 62 w 534"/>
                <a:gd name="T39" fmla="*/ 168 h 1590"/>
                <a:gd name="T40" fmla="*/ 68 w 534"/>
                <a:gd name="T41" fmla="*/ 177 h 1590"/>
                <a:gd name="T42" fmla="*/ 64 w 534"/>
                <a:gd name="T43" fmla="*/ 184 h 1590"/>
                <a:gd name="T44" fmla="*/ 59 w 534"/>
                <a:gd name="T45" fmla="*/ 189 h 1590"/>
                <a:gd name="T46" fmla="*/ 68 w 534"/>
                <a:gd name="T47" fmla="*/ 203 h 1590"/>
                <a:gd name="T48" fmla="*/ 71 w 534"/>
                <a:gd name="T49" fmla="*/ 224 h 1590"/>
                <a:gd name="T50" fmla="*/ 58 w 534"/>
                <a:gd name="T51" fmla="*/ 227 h 1590"/>
                <a:gd name="T52" fmla="*/ 42 w 534"/>
                <a:gd name="T53" fmla="*/ 218 h 1590"/>
                <a:gd name="T54" fmla="*/ 35 w 534"/>
                <a:gd name="T55" fmla="*/ 213 h 1590"/>
                <a:gd name="T56" fmla="*/ 8 w 534"/>
                <a:gd name="T57" fmla="*/ 213 h 1590"/>
                <a:gd name="T58" fmla="*/ 1 w 534"/>
                <a:gd name="T59" fmla="*/ 211 h 1590"/>
                <a:gd name="T60" fmla="*/ 2 w 534"/>
                <a:gd name="T61" fmla="*/ 197 h 1590"/>
                <a:gd name="T62" fmla="*/ 6 w 534"/>
                <a:gd name="T63" fmla="*/ 190 h 1590"/>
                <a:gd name="T64" fmla="*/ 15 w 534"/>
                <a:gd name="T65" fmla="*/ 167 h 1590"/>
                <a:gd name="T66" fmla="*/ 16 w 534"/>
                <a:gd name="T67" fmla="*/ 142 h 1590"/>
                <a:gd name="T68" fmla="*/ 20 w 534"/>
                <a:gd name="T69" fmla="*/ 126 h 1590"/>
                <a:gd name="T70" fmla="*/ 26 w 534"/>
                <a:gd name="T71" fmla="*/ 100 h 1590"/>
                <a:gd name="T72" fmla="*/ 30 w 534"/>
                <a:gd name="T73" fmla="*/ 84 h 1590"/>
                <a:gd name="T74" fmla="*/ 34 w 534"/>
                <a:gd name="T75" fmla="*/ 73 h 1590"/>
                <a:gd name="T76" fmla="*/ 40 w 534"/>
                <a:gd name="T77" fmla="*/ 67 h 1590"/>
                <a:gd name="T78" fmla="*/ 50 w 534"/>
                <a:gd name="T79" fmla="*/ 59 h 1590"/>
                <a:gd name="T80" fmla="*/ 41 w 534"/>
                <a:gd name="T81" fmla="*/ 56 h 1590"/>
                <a:gd name="T82" fmla="*/ 40 w 534"/>
                <a:gd name="T83" fmla="*/ 46 h 1590"/>
                <a:gd name="T84" fmla="*/ 44 w 534"/>
                <a:gd name="T85" fmla="*/ 38 h 1590"/>
                <a:gd name="T86" fmla="*/ 43 w 534"/>
                <a:gd name="T87" fmla="*/ 37 h 1590"/>
                <a:gd name="T88" fmla="*/ 34 w 534"/>
                <a:gd name="T89" fmla="*/ 33 h 1590"/>
                <a:gd name="T90" fmla="*/ 34 w 534"/>
                <a:gd name="T91" fmla="*/ 22 h 1590"/>
                <a:gd name="T92" fmla="*/ 41 w 534"/>
                <a:gd name="T93" fmla="*/ 15 h 1590"/>
                <a:gd name="T94" fmla="*/ 50 w 534"/>
                <a:gd name="T95" fmla="*/ 9 h 1590"/>
                <a:gd name="T96" fmla="*/ 60 w 534"/>
                <a:gd name="T97" fmla="*/ 4 h 1590"/>
                <a:gd name="T98" fmla="*/ 76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33930" name="Freeform 139"/>
            <p:cNvSpPr>
              <a:spLocks/>
            </p:cNvSpPr>
            <p:nvPr/>
          </p:nvSpPr>
          <p:spPr bwMode="auto">
            <a:xfrm>
              <a:off x="333" y="2424"/>
              <a:ext cx="188" cy="155"/>
            </a:xfrm>
            <a:custGeom>
              <a:avLst/>
              <a:gdLst>
                <a:gd name="T0" fmla="*/ 0 w 1318"/>
                <a:gd name="T1" fmla="*/ 37 h 1087"/>
                <a:gd name="T2" fmla="*/ 2 w 1318"/>
                <a:gd name="T3" fmla="*/ 30 h 1087"/>
                <a:gd name="T4" fmla="*/ 4 w 1318"/>
                <a:gd name="T5" fmla="*/ 24 h 1087"/>
                <a:gd name="T6" fmla="*/ 7 w 1318"/>
                <a:gd name="T7" fmla="*/ 18 h 1087"/>
                <a:gd name="T8" fmla="*/ 10 w 1318"/>
                <a:gd name="T9" fmla="*/ 14 h 1087"/>
                <a:gd name="T10" fmla="*/ 14 w 1318"/>
                <a:gd name="T11" fmla="*/ 10 h 1087"/>
                <a:gd name="T12" fmla="*/ 19 w 1318"/>
                <a:gd name="T13" fmla="*/ 8 h 1087"/>
                <a:gd name="T14" fmla="*/ 25 w 1318"/>
                <a:gd name="T15" fmla="*/ 6 h 1087"/>
                <a:gd name="T16" fmla="*/ 32 w 1318"/>
                <a:gd name="T17" fmla="*/ 6 h 1087"/>
                <a:gd name="T18" fmla="*/ 48 w 1318"/>
                <a:gd name="T19" fmla="*/ 3 h 1087"/>
                <a:gd name="T20" fmla="*/ 65 w 1318"/>
                <a:gd name="T21" fmla="*/ 1 h 1087"/>
                <a:gd name="T22" fmla="*/ 104 w 1318"/>
                <a:gd name="T23" fmla="*/ 0 h 1087"/>
                <a:gd name="T24" fmla="*/ 143 w 1318"/>
                <a:gd name="T25" fmla="*/ 6 h 1087"/>
                <a:gd name="T26" fmla="*/ 156 w 1318"/>
                <a:gd name="T27" fmla="*/ 8 h 1087"/>
                <a:gd name="T28" fmla="*/ 168 w 1318"/>
                <a:gd name="T29" fmla="*/ 12 h 1087"/>
                <a:gd name="T30" fmla="*/ 172 w 1318"/>
                <a:gd name="T31" fmla="*/ 15 h 1087"/>
                <a:gd name="T32" fmla="*/ 177 w 1318"/>
                <a:gd name="T33" fmla="*/ 18 h 1087"/>
                <a:gd name="T34" fmla="*/ 181 w 1318"/>
                <a:gd name="T35" fmla="*/ 23 h 1087"/>
                <a:gd name="T36" fmla="*/ 185 w 1318"/>
                <a:gd name="T37" fmla="*/ 28 h 1087"/>
                <a:gd name="T38" fmla="*/ 188 w 1318"/>
                <a:gd name="T39" fmla="*/ 39 h 1087"/>
                <a:gd name="T40" fmla="*/ 187 w 1318"/>
                <a:gd name="T41" fmla="*/ 50 h 1087"/>
                <a:gd name="T42" fmla="*/ 185 w 1318"/>
                <a:gd name="T43" fmla="*/ 69 h 1087"/>
                <a:gd name="T44" fmla="*/ 182 w 1318"/>
                <a:gd name="T45" fmla="*/ 87 h 1087"/>
                <a:gd name="T46" fmla="*/ 180 w 1318"/>
                <a:gd name="T47" fmla="*/ 101 h 1087"/>
                <a:gd name="T48" fmla="*/ 177 w 1318"/>
                <a:gd name="T49" fmla="*/ 114 h 1087"/>
                <a:gd name="T50" fmla="*/ 174 w 1318"/>
                <a:gd name="T51" fmla="*/ 128 h 1087"/>
                <a:gd name="T52" fmla="*/ 171 w 1318"/>
                <a:gd name="T53" fmla="*/ 133 h 1087"/>
                <a:gd name="T54" fmla="*/ 167 w 1318"/>
                <a:gd name="T55" fmla="*/ 141 h 1087"/>
                <a:gd name="T56" fmla="*/ 165 w 1318"/>
                <a:gd name="T57" fmla="*/ 145 h 1087"/>
                <a:gd name="T58" fmla="*/ 163 w 1318"/>
                <a:gd name="T59" fmla="*/ 148 h 1087"/>
                <a:gd name="T60" fmla="*/ 160 w 1318"/>
                <a:gd name="T61" fmla="*/ 151 h 1087"/>
                <a:gd name="T62" fmla="*/ 157 w 1318"/>
                <a:gd name="T63" fmla="*/ 153 h 1087"/>
                <a:gd name="T64" fmla="*/ 153 w 1318"/>
                <a:gd name="T65" fmla="*/ 155 h 1087"/>
                <a:gd name="T66" fmla="*/ 153 w 1318"/>
                <a:gd name="T67" fmla="*/ 151 h 1087"/>
                <a:gd name="T68" fmla="*/ 156 w 1318"/>
                <a:gd name="T69" fmla="*/ 141 h 1087"/>
                <a:gd name="T70" fmla="*/ 157 w 1318"/>
                <a:gd name="T71" fmla="*/ 131 h 1087"/>
                <a:gd name="T72" fmla="*/ 159 w 1318"/>
                <a:gd name="T73" fmla="*/ 110 h 1087"/>
                <a:gd name="T74" fmla="*/ 162 w 1318"/>
                <a:gd name="T75" fmla="*/ 98 h 1087"/>
                <a:gd name="T76" fmla="*/ 164 w 1318"/>
                <a:gd name="T77" fmla="*/ 85 h 1087"/>
                <a:gd name="T78" fmla="*/ 167 w 1318"/>
                <a:gd name="T79" fmla="*/ 67 h 1087"/>
                <a:gd name="T80" fmla="*/ 170 w 1318"/>
                <a:gd name="T81" fmla="*/ 49 h 1087"/>
                <a:gd name="T82" fmla="*/ 170 w 1318"/>
                <a:gd name="T83" fmla="*/ 37 h 1087"/>
                <a:gd name="T84" fmla="*/ 167 w 1318"/>
                <a:gd name="T85" fmla="*/ 33 h 1087"/>
                <a:gd name="T86" fmla="*/ 164 w 1318"/>
                <a:gd name="T87" fmla="*/ 31 h 1087"/>
                <a:gd name="T88" fmla="*/ 161 w 1318"/>
                <a:gd name="T89" fmla="*/ 29 h 1087"/>
                <a:gd name="T90" fmla="*/ 157 w 1318"/>
                <a:gd name="T91" fmla="*/ 27 h 1087"/>
                <a:gd name="T92" fmla="*/ 149 w 1318"/>
                <a:gd name="T93" fmla="*/ 25 h 1087"/>
                <a:gd name="T94" fmla="*/ 140 w 1318"/>
                <a:gd name="T95" fmla="*/ 24 h 1087"/>
                <a:gd name="T96" fmla="*/ 130 w 1318"/>
                <a:gd name="T97" fmla="*/ 22 h 1087"/>
                <a:gd name="T98" fmla="*/ 121 w 1318"/>
                <a:gd name="T99" fmla="*/ 20 h 1087"/>
                <a:gd name="T100" fmla="*/ 104 w 1318"/>
                <a:gd name="T101" fmla="*/ 19 h 1087"/>
                <a:gd name="T102" fmla="*/ 66 w 1318"/>
                <a:gd name="T103" fmla="*/ 19 h 1087"/>
                <a:gd name="T104" fmla="*/ 42 w 1318"/>
                <a:gd name="T105" fmla="*/ 21 h 1087"/>
                <a:gd name="T106" fmla="*/ 31 w 1318"/>
                <a:gd name="T107" fmla="*/ 22 h 1087"/>
                <a:gd name="T108" fmla="*/ 22 w 1318"/>
                <a:gd name="T109" fmla="*/ 25 h 1087"/>
                <a:gd name="T110" fmla="*/ 15 w 1318"/>
                <a:gd name="T111" fmla="*/ 31 h 1087"/>
                <a:gd name="T112" fmla="*/ 10 w 1318"/>
                <a:gd name="T113" fmla="*/ 40 h 1087"/>
                <a:gd name="T114" fmla="*/ 9 w 1318"/>
                <a:gd name="T115" fmla="*/ 42 h 1087"/>
                <a:gd name="T116" fmla="*/ 7 w 1318"/>
                <a:gd name="T117" fmla="*/ 44 h 1087"/>
                <a:gd name="T118" fmla="*/ 4 w 1318"/>
                <a:gd name="T119" fmla="*/ 44 h 1087"/>
                <a:gd name="T120" fmla="*/ 0 w 1318"/>
                <a:gd name="T121" fmla="*/ 42 h 1087"/>
                <a:gd name="T122" fmla="*/ 0 w 1318"/>
                <a:gd name="T123" fmla="*/ 37 h 1087"/>
                <a:gd name="T124" fmla="*/ 0 w 1318"/>
                <a:gd name="T125" fmla="*/ 37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33931" name="Freeform 140"/>
            <p:cNvSpPr>
              <a:spLocks/>
            </p:cNvSpPr>
            <p:nvPr/>
          </p:nvSpPr>
          <p:spPr bwMode="auto">
            <a:xfrm>
              <a:off x="573" y="2672"/>
              <a:ext cx="30" cy="48"/>
            </a:xfrm>
            <a:custGeom>
              <a:avLst/>
              <a:gdLst>
                <a:gd name="T0" fmla="*/ 12 w 209"/>
                <a:gd name="T1" fmla="*/ 7 h 332"/>
                <a:gd name="T2" fmla="*/ 12 w 209"/>
                <a:gd name="T3" fmla="*/ 8 h 332"/>
                <a:gd name="T4" fmla="*/ 30 w 209"/>
                <a:gd name="T5" fmla="*/ 22 h 332"/>
                <a:gd name="T6" fmla="*/ 29 w 209"/>
                <a:gd name="T7" fmla="*/ 27 h 332"/>
                <a:gd name="T8" fmla="*/ 27 w 209"/>
                <a:gd name="T9" fmla="*/ 31 h 332"/>
                <a:gd name="T10" fmla="*/ 24 w 209"/>
                <a:gd name="T11" fmla="*/ 35 h 332"/>
                <a:gd name="T12" fmla="*/ 20 w 209"/>
                <a:gd name="T13" fmla="*/ 44 h 332"/>
                <a:gd name="T14" fmla="*/ 20 w 209"/>
                <a:gd name="T15" fmla="*/ 46 h 332"/>
                <a:gd name="T16" fmla="*/ 18 w 209"/>
                <a:gd name="T17" fmla="*/ 47 h 332"/>
                <a:gd name="T18" fmla="*/ 14 w 209"/>
                <a:gd name="T19" fmla="*/ 48 h 332"/>
                <a:gd name="T20" fmla="*/ 11 w 209"/>
                <a:gd name="T21" fmla="*/ 46 h 332"/>
                <a:gd name="T22" fmla="*/ 10 w 209"/>
                <a:gd name="T23" fmla="*/ 42 h 332"/>
                <a:gd name="T24" fmla="*/ 12 w 209"/>
                <a:gd name="T25" fmla="*/ 24 h 332"/>
                <a:gd name="T26" fmla="*/ 9 w 209"/>
                <a:gd name="T27" fmla="*/ 23 h 332"/>
                <a:gd name="T28" fmla="*/ 4 w 209"/>
                <a:gd name="T29" fmla="*/ 22 h 332"/>
                <a:gd name="T30" fmla="*/ 1 w 209"/>
                <a:gd name="T31" fmla="*/ 19 h 332"/>
                <a:gd name="T32" fmla="*/ 0 w 209"/>
                <a:gd name="T33" fmla="*/ 14 h 332"/>
                <a:gd name="T34" fmla="*/ 0 w 209"/>
                <a:gd name="T35" fmla="*/ 8 h 332"/>
                <a:gd name="T36" fmla="*/ 2 w 209"/>
                <a:gd name="T37" fmla="*/ 3 h 332"/>
                <a:gd name="T38" fmla="*/ 5 w 209"/>
                <a:gd name="T39" fmla="*/ 0 h 332"/>
                <a:gd name="T40" fmla="*/ 9 w 209"/>
                <a:gd name="T41" fmla="*/ 0 h 332"/>
                <a:gd name="T42" fmla="*/ 11 w 209"/>
                <a:gd name="T43" fmla="*/ 2 h 332"/>
                <a:gd name="T44" fmla="*/ 12 w 209"/>
                <a:gd name="T45" fmla="*/ 7 h 332"/>
                <a:gd name="T46" fmla="*/ 12 w 209"/>
                <a:gd name="T47" fmla="*/ 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33932" name="Freeform 141"/>
            <p:cNvSpPr>
              <a:spLocks/>
            </p:cNvSpPr>
            <p:nvPr/>
          </p:nvSpPr>
          <p:spPr bwMode="auto">
            <a:xfrm>
              <a:off x="589" y="2706"/>
              <a:ext cx="57" cy="26"/>
            </a:xfrm>
            <a:custGeom>
              <a:avLst/>
              <a:gdLst>
                <a:gd name="T0" fmla="*/ 10 w 403"/>
                <a:gd name="T1" fmla="*/ 3 h 178"/>
                <a:gd name="T2" fmla="*/ 11 w 403"/>
                <a:gd name="T3" fmla="*/ 5 h 178"/>
                <a:gd name="T4" fmla="*/ 13 w 403"/>
                <a:gd name="T5" fmla="*/ 7 h 178"/>
                <a:gd name="T6" fmla="*/ 18 w 403"/>
                <a:gd name="T7" fmla="*/ 7 h 178"/>
                <a:gd name="T8" fmla="*/ 29 w 403"/>
                <a:gd name="T9" fmla="*/ 8 h 178"/>
                <a:gd name="T10" fmla="*/ 40 w 403"/>
                <a:gd name="T11" fmla="*/ 11 h 178"/>
                <a:gd name="T12" fmla="*/ 50 w 403"/>
                <a:gd name="T13" fmla="*/ 9 h 178"/>
                <a:gd name="T14" fmla="*/ 54 w 403"/>
                <a:gd name="T15" fmla="*/ 9 h 178"/>
                <a:gd name="T16" fmla="*/ 57 w 403"/>
                <a:gd name="T17" fmla="*/ 13 h 178"/>
                <a:gd name="T18" fmla="*/ 57 w 403"/>
                <a:gd name="T19" fmla="*/ 17 h 178"/>
                <a:gd name="T20" fmla="*/ 54 w 403"/>
                <a:gd name="T21" fmla="*/ 19 h 178"/>
                <a:gd name="T22" fmla="*/ 46 w 403"/>
                <a:gd name="T23" fmla="*/ 22 h 178"/>
                <a:gd name="T24" fmla="*/ 39 w 403"/>
                <a:gd name="T25" fmla="*/ 25 h 178"/>
                <a:gd name="T26" fmla="*/ 31 w 403"/>
                <a:gd name="T27" fmla="*/ 26 h 178"/>
                <a:gd name="T28" fmla="*/ 23 w 403"/>
                <a:gd name="T29" fmla="*/ 25 h 178"/>
                <a:gd name="T30" fmla="*/ 16 w 403"/>
                <a:gd name="T31" fmla="*/ 21 h 178"/>
                <a:gd name="T32" fmla="*/ 10 w 403"/>
                <a:gd name="T33" fmla="*/ 18 h 178"/>
                <a:gd name="T34" fmla="*/ 4 w 403"/>
                <a:gd name="T35" fmla="*/ 14 h 178"/>
                <a:gd name="T36" fmla="*/ 0 w 403"/>
                <a:gd name="T37" fmla="*/ 7 h 178"/>
                <a:gd name="T38" fmla="*/ 0 w 403"/>
                <a:gd name="T39" fmla="*/ 5 h 178"/>
                <a:gd name="T40" fmla="*/ 0 w 403"/>
                <a:gd name="T41" fmla="*/ 3 h 178"/>
                <a:gd name="T42" fmla="*/ 3 w 403"/>
                <a:gd name="T43" fmla="*/ 0 h 178"/>
                <a:gd name="T44" fmla="*/ 7 w 403"/>
                <a:gd name="T45" fmla="*/ 0 h 178"/>
                <a:gd name="T46" fmla="*/ 10 w 403"/>
                <a:gd name="T47" fmla="*/ 3 h 178"/>
                <a:gd name="T48" fmla="*/ 10 w 403"/>
                <a:gd name="T49" fmla="*/ 3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33933" name="Freeform 142"/>
            <p:cNvSpPr>
              <a:spLocks/>
            </p:cNvSpPr>
            <p:nvPr/>
          </p:nvSpPr>
          <p:spPr bwMode="auto">
            <a:xfrm>
              <a:off x="651" y="2607"/>
              <a:ext cx="24" cy="92"/>
            </a:xfrm>
            <a:custGeom>
              <a:avLst/>
              <a:gdLst>
                <a:gd name="T0" fmla="*/ 24 w 166"/>
                <a:gd name="T1" fmla="*/ 7 h 645"/>
                <a:gd name="T2" fmla="*/ 21 w 166"/>
                <a:gd name="T3" fmla="*/ 33 h 645"/>
                <a:gd name="T4" fmla="*/ 21 w 166"/>
                <a:gd name="T5" fmla="*/ 58 h 645"/>
                <a:gd name="T6" fmla="*/ 20 w 166"/>
                <a:gd name="T7" fmla="*/ 85 h 645"/>
                <a:gd name="T8" fmla="*/ 20 w 166"/>
                <a:gd name="T9" fmla="*/ 90 h 645"/>
                <a:gd name="T10" fmla="*/ 17 w 166"/>
                <a:gd name="T11" fmla="*/ 92 h 645"/>
                <a:gd name="T12" fmla="*/ 13 w 166"/>
                <a:gd name="T13" fmla="*/ 92 h 645"/>
                <a:gd name="T14" fmla="*/ 10 w 166"/>
                <a:gd name="T15" fmla="*/ 88 h 645"/>
                <a:gd name="T16" fmla="*/ 8 w 166"/>
                <a:gd name="T17" fmla="*/ 84 h 645"/>
                <a:gd name="T18" fmla="*/ 5 w 166"/>
                <a:gd name="T19" fmla="*/ 80 h 645"/>
                <a:gd name="T20" fmla="*/ 0 w 166"/>
                <a:gd name="T21" fmla="*/ 72 h 645"/>
                <a:gd name="T22" fmla="*/ 0 w 166"/>
                <a:gd name="T23" fmla="*/ 64 h 645"/>
                <a:gd name="T24" fmla="*/ 0 w 166"/>
                <a:gd name="T25" fmla="*/ 55 h 645"/>
                <a:gd name="T26" fmla="*/ 2 w 166"/>
                <a:gd name="T27" fmla="*/ 46 h 645"/>
                <a:gd name="T28" fmla="*/ 3 w 166"/>
                <a:gd name="T29" fmla="*/ 37 h 645"/>
                <a:gd name="T30" fmla="*/ 6 w 166"/>
                <a:gd name="T31" fmla="*/ 29 h 645"/>
                <a:gd name="T32" fmla="*/ 8 w 166"/>
                <a:gd name="T33" fmla="*/ 20 h 645"/>
                <a:gd name="T34" fmla="*/ 11 w 166"/>
                <a:gd name="T35" fmla="*/ 12 h 645"/>
                <a:gd name="T36" fmla="*/ 14 w 166"/>
                <a:gd name="T37" fmla="*/ 4 h 645"/>
                <a:gd name="T38" fmla="*/ 17 w 166"/>
                <a:gd name="T39" fmla="*/ 0 h 645"/>
                <a:gd name="T40" fmla="*/ 20 w 166"/>
                <a:gd name="T41" fmla="*/ 0 h 645"/>
                <a:gd name="T42" fmla="*/ 23 w 166"/>
                <a:gd name="T43" fmla="*/ 2 h 645"/>
                <a:gd name="T44" fmla="*/ 24 w 166"/>
                <a:gd name="T45" fmla="*/ 7 h 645"/>
                <a:gd name="T46" fmla="*/ 24 w 166"/>
                <a:gd name="T47" fmla="*/ 7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33934" name="Freeform 143"/>
            <p:cNvSpPr>
              <a:spLocks/>
            </p:cNvSpPr>
            <p:nvPr/>
          </p:nvSpPr>
          <p:spPr bwMode="auto">
            <a:xfrm>
              <a:off x="290" y="2600"/>
              <a:ext cx="27" cy="61"/>
            </a:xfrm>
            <a:custGeom>
              <a:avLst/>
              <a:gdLst>
                <a:gd name="T0" fmla="*/ 15 w 191"/>
                <a:gd name="T1" fmla="*/ 8 h 428"/>
                <a:gd name="T2" fmla="*/ 17 w 191"/>
                <a:gd name="T3" fmla="*/ 19 h 428"/>
                <a:gd name="T4" fmla="*/ 20 w 191"/>
                <a:gd name="T5" fmla="*/ 29 h 428"/>
                <a:gd name="T6" fmla="*/ 24 w 191"/>
                <a:gd name="T7" fmla="*/ 39 h 428"/>
                <a:gd name="T8" fmla="*/ 27 w 191"/>
                <a:gd name="T9" fmla="*/ 50 h 428"/>
                <a:gd name="T10" fmla="*/ 27 w 191"/>
                <a:gd name="T11" fmla="*/ 54 h 428"/>
                <a:gd name="T12" fmla="*/ 25 w 191"/>
                <a:gd name="T13" fmla="*/ 57 h 428"/>
                <a:gd name="T14" fmla="*/ 21 w 191"/>
                <a:gd name="T15" fmla="*/ 60 h 428"/>
                <a:gd name="T16" fmla="*/ 17 w 191"/>
                <a:gd name="T17" fmla="*/ 61 h 428"/>
                <a:gd name="T18" fmla="*/ 9 w 191"/>
                <a:gd name="T19" fmla="*/ 60 h 428"/>
                <a:gd name="T20" fmla="*/ 4 w 191"/>
                <a:gd name="T21" fmla="*/ 54 h 428"/>
                <a:gd name="T22" fmla="*/ 1 w 191"/>
                <a:gd name="T23" fmla="*/ 29 h 428"/>
                <a:gd name="T24" fmla="*/ 0 w 191"/>
                <a:gd name="T25" fmla="*/ 3 h 428"/>
                <a:gd name="T26" fmla="*/ 0 w 191"/>
                <a:gd name="T27" fmla="*/ 1 h 428"/>
                <a:gd name="T28" fmla="*/ 2 w 191"/>
                <a:gd name="T29" fmla="*/ 0 h 428"/>
                <a:gd name="T30" fmla="*/ 7 w 191"/>
                <a:gd name="T31" fmla="*/ 0 h 428"/>
                <a:gd name="T32" fmla="*/ 13 w 191"/>
                <a:gd name="T33" fmla="*/ 3 h 428"/>
                <a:gd name="T34" fmla="*/ 15 w 191"/>
                <a:gd name="T35" fmla="*/ 8 h 428"/>
                <a:gd name="T36" fmla="*/ 15 w 191"/>
                <a:gd name="T37" fmla="*/ 8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33935" name="Freeform 144"/>
            <p:cNvSpPr>
              <a:spLocks/>
            </p:cNvSpPr>
            <p:nvPr/>
          </p:nvSpPr>
          <p:spPr bwMode="auto">
            <a:xfrm>
              <a:off x="281" y="2696"/>
              <a:ext cx="259" cy="29"/>
            </a:xfrm>
            <a:custGeom>
              <a:avLst/>
              <a:gdLst>
                <a:gd name="T0" fmla="*/ 4 w 1812"/>
                <a:gd name="T1" fmla="*/ 9 h 203"/>
                <a:gd name="T2" fmla="*/ 9 w 1812"/>
                <a:gd name="T3" fmla="*/ 5 h 203"/>
                <a:gd name="T4" fmla="*/ 12 w 1812"/>
                <a:gd name="T5" fmla="*/ 3 h 203"/>
                <a:gd name="T6" fmla="*/ 15 w 1812"/>
                <a:gd name="T7" fmla="*/ 2 h 203"/>
                <a:gd name="T8" fmla="*/ 25 w 1812"/>
                <a:gd name="T9" fmla="*/ 1 h 203"/>
                <a:gd name="T10" fmla="*/ 39 w 1812"/>
                <a:gd name="T11" fmla="*/ 0 h 203"/>
                <a:gd name="T12" fmla="*/ 52 w 1812"/>
                <a:gd name="T13" fmla="*/ 2 h 203"/>
                <a:gd name="T14" fmla="*/ 69 w 1812"/>
                <a:gd name="T15" fmla="*/ 4 h 203"/>
                <a:gd name="T16" fmla="*/ 85 w 1812"/>
                <a:gd name="T17" fmla="*/ 7 h 203"/>
                <a:gd name="T18" fmla="*/ 98 w 1812"/>
                <a:gd name="T19" fmla="*/ 8 h 203"/>
                <a:gd name="T20" fmla="*/ 127 w 1812"/>
                <a:gd name="T21" fmla="*/ 10 h 203"/>
                <a:gd name="T22" fmla="*/ 153 w 1812"/>
                <a:gd name="T23" fmla="*/ 11 h 203"/>
                <a:gd name="T24" fmla="*/ 209 w 1812"/>
                <a:gd name="T25" fmla="*/ 9 h 203"/>
                <a:gd name="T26" fmla="*/ 230 w 1812"/>
                <a:gd name="T27" fmla="*/ 9 h 203"/>
                <a:gd name="T28" fmla="*/ 251 w 1812"/>
                <a:gd name="T29" fmla="*/ 10 h 203"/>
                <a:gd name="T30" fmla="*/ 257 w 1812"/>
                <a:gd name="T31" fmla="*/ 12 h 203"/>
                <a:gd name="T32" fmla="*/ 259 w 1812"/>
                <a:gd name="T33" fmla="*/ 17 h 203"/>
                <a:gd name="T34" fmla="*/ 258 w 1812"/>
                <a:gd name="T35" fmla="*/ 19 h 203"/>
                <a:gd name="T36" fmla="*/ 257 w 1812"/>
                <a:gd name="T37" fmla="*/ 21 h 203"/>
                <a:gd name="T38" fmla="*/ 254 w 1812"/>
                <a:gd name="T39" fmla="*/ 23 h 203"/>
                <a:gd name="T40" fmla="*/ 250 w 1812"/>
                <a:gd name="T41" fmla="*/ 23 h 203"/>
                <a:gd name="T42" fmla="*/ 230 w 1812"/>
                <a:gd name="T43" fmla="*/ 25 h 203"/>
                <a:gd name="T44" fmla="*/ 210 w 1812"/>
                <a:gd name="T45" fmla="*/ 27 h 203"/>
                <a:gd name="T46" fmla="*/ 180 w 1812"/>
                <a:gd name="T47" fmla="*/ 29 h 203"/>
                <a:gd name="T48" fmla="*/ 153 w 1812"/>
                <a:gd name="T49" fmla="*/ 29 h 203"/>
                <a:gd name="T50" fmla="*/ 97 w 1812"/>
                <a:gd name="T51" fmla="*/ 27 h 203"/>
                <a:gd name="T52" fmla="*/ 64 w 1812"/>
                <a:gd name="T53" fmla="*/ 24 h 203"/>
                <a:gd name="T54" fmla="*/ 34 w 1812"/>
                <a:gd name="T55" fmla="*/ 22 h 203"/>
                <a:gd name="T56" fmla="*/ 20 w 1812"/>
                <a:gd name="T57" fmla="*/ 21 h 203"/>
                <a:gd name="T58" fmla="*/ 4 w 1812"/>
                <a:gd name="T59" fmla="*/ 20 h 203"/>
                <a:gd name="T60" fmla="*/ 1 w 1812"/>
                <a:gd name="T61" fmla="*/ 19 h 203"/>
                <a:gd name="T62" fmla="*/ 0 w 1812"/>
                <a:gd name="T63" fmla="*/ 17 h 203"/>
                <a:gd name="T64" fmla="*/ 1 w 1812"/>
                <a:gd name="T65" fmla="*/ 13 h 203"/>
                <a:gd name="T66" fmla="*/ 4 w 1812"/>
                <a:gd name="T67" fmla="*/ 9 h 203"/>
                <a:gd name="T68" fmla="*/ 4 w 1812"/>
                <a:gd name="T69" fmla="*/ 9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33936" name="Freeform 145"/>
            <p:cNvSpPr>
              <a:spLocks/>
            </p:cNvSpPr>
            <p:nvPr/>
          </p:nvSpPr>
          <p:spPr bwMode="auto">
            <a:xfrm>
              <a:off x="256" y="2677"/>
              <a:ext cx="31" cy="24"/>
            </a:xfrm>
            <a:custGeom>
              <a:avLst/>
              <a:gdLst>
                <a:gd name="T0" fmla="*/ 22 w 217"/>
                <a:gd name="T1" fmla="*/ 3 h 171"/>
                <a:gd name="T2" fmla="*/ 19 w 217"/>
                <a:gd name="T3" fmla="*/ 4 h 171"/>
                <a:gd name="T4" fmla="*/ 15 w 217"/>
                <a:gd name="T5" fmla="*/ 4 h 171"/>
                <a:gd name="T6" fmla="*/ 11 w 217"/>
                <a:gd name="T7" fmla="*/ 3 h 171"/>
                <a:gd name="T8" fmla="*/ 7 w 217"/>
                <a:gd name="T9" fmla="*/ 2 h 171"/>
                <a:gd name="T10" fmla="*/ 2 w 217"/>
                <a:gd name="T11" fmla="*/ 6 h 171"/>
                <a:gd name="T12" fmla="*/ 0 w 217"/>
                <a:gd name="T13" fmla="*/ 11 h 171"/>
                <a:gd name="T14" fmla="*/ 1 w 217"/>
                <a:gd name="T15" fmla="*/ 16 h 171"/>
                <a:gd name="T16" fmla="*/ 3 w 217"/>
                <a:gd name="T17" fmla="*/ 21 h 171"/>
                <a:gd name="T18" fmla="*/ 7 w 217"/>
                <a:gd name="T19" fmla="*/ 24 h 171"/>
                <a:gd name="T20" fmla="*/ 12 w 217"/>
                <a:gd name="T21" fmla="*/ 24 h 171"/>
                <a:gd name="T22" fmla="*/ 18 w 217"/>
                <a:gd name="T23" fmla="*/ 21 h 171"/>
                <a:gd name="T24" fmla="*/ 23 w 217"/>
                <a:gd name="T25" fmla="*/ 17 h 171"/>
                <a:gd name="T26" fmla="*/ 27 w 217"/>
                <a:gd name="T27" fmla="*/ 12 h 171"/>
                <a:gd name="T28" fmla="*/ 30 w 217"/>
                <a:gd name="T29" fmla="*/ 6 h 171"/>
                <a:gd name="T30" fmla="*/ 31 w 217"/>
                <a:gd name="T31" fmla="*/ 2 h 171"/>
                <a:gd name="T32" fmla="*/ 29 w 217"/>
                <a:gd name="T33" fmla="*/ 0 h 171"/>
                <a:gd name="T34" fmla="*/ 25 w 217"/>
                <a:gd name="T35" fmla="*/ 0 h 171"/>
                <a:gd name="T36" fmla="*/ 22 w 217"/>
                <a:gd name="T37" fmla="*/ 3 h 171"/>
                <a:gd name="T38" fmla="*/ 22 w 217"/>
                <a:gd name="T39" fmla="*/ 3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33937" name="Freeform 146"/>
            <p:cNvSpPr>
              <a:spLocks/>
            </p:cNvSpPr>
            <p:nvPr/>
          </p:nvSpPr>
          <p:spPr bwMode="auto">
            <a:xfrm>
              <a:off x="678" y="2678"/>
              <a:ext cx="24" cy="20"/>
            </a:xfrm>
            <a:custGeom>
              <a:avLst/>
              <a:gdLst>
                <a:gd name="T0" fmla="*/ 10 w 169"/>
                <a:gd name="T1" fmla="*/ 6 h 140"/>
                <a:gd name="T2" fmla="*/ 11 w 169"/>
                <a:gd name="T3" fmla="*/ 7 h 140"/>
                <a:gd name="T4" fmla="*/ 14 w 169"/>
                <a:gd name="T5" fmla="*/ 7 h 140"/>
                <a:gd name="T6" fmla="*/ 21 w 169"/>
                <a:gd name="T7" fmla="*/ 5 h 140"/>
                <a:gd name="T8" fmla="*/ 24 w 169"/>
                <a:gd name="T9" fmla="*/ 5 h 140"/>
                <a:gd name="T10" fmla="*/ 22 w 169"/>
                <a:gd name="T11" fmla="*/ 10 h 140"/>
                <a:gd name="T12" fmla="*/ 19 w 169"/>
                <a:gd name="T13" fmla="*/ 13 h 140"/>
                <a:gd name="T14" fmla="*/ 16 w 169"/>
                <a:gd name="T15" fmla="*/ 15 h 140"/>
                <a:gd name="T16" fmla="*/ 13 w 169"/>
                <a:gd name="T17" fmla="*/ 18 h 140"/>
                <a:gd name="T18" fmla="*/ 9 w 169"/>
                <a:gd name="T19" fmla="*/ 19 h 140"/>
                <a:gd name="T20" fmla="*/ 3 w 169"/>
                <a:gd name="T21" fmla="*/ 20 h 140"/>
                <a:gd name="T22" fmla="*/ 0 w 169"/>
                <a:gd name="T23" fmla="*/ 18 h 140"/>
                <a:gd name="T24" fmla="*/ 0 w 169"/>
                <a:gd name="T25" fmla="*/ 5 h 140"/>
                <a:gd name="T26" fmla="*/ 2 w 169"/>
                <a:gd name="T27" fmla="*/ 1 h 140"/>
                <a:gd name="T28" fmla="*/ 6 w 169"/>
                <a:gd name="T29" fmla="*/ 0 h 140"/>
                <a:gd name="T30" fmla="*/ 9 w 169"/>
                <a:gd name="T31" fmla="*/ 2 h 140"/>
                <a:gd name="T32" fmla="*/ 10 w 169"/>
                <a:gd name="T33" fmla="*/ 6 h 140"/>
                <a:gd name="T34" fmla="*/ 10 w 169"/>
                <a:gd name="T35" fmla="*/ 6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33938" name="Freeform 147"/>
            <p:cNvSpPr>
              <a:spLocks/>
            </p:cNvSpPr>
            <p:nvPr/>
          </p:nvSpPr>
          <p:spPr bwMode="auto">
            <a:xfrm>
              <a:off x="606" y="2573"/>
              <a:ext cx="35" cy="57"/>
            </a:xfrm>
            <a:custGeom>
              <a:avLst/>
              <a:gdLst>
                <a:gd name="T0" fmla="*/ 5 w 247"/>
                <a:gd name="T1" fmla="*/ 3 h 399"/>
                <a:gd name="T2" fmla="*/ 16 w 247"/>
                <a:gd name="T3" fmla="*/ 2 h 399"/>
                <a:gd name="T4" fmla="*/ 26 w 247"/>
                <a:gd name="T5" fmla="*/ 0 h 399"/>
                <a:gd name="T6" fmla="*/ 33 w 247"/>
                <a:gd name="T7" fmla="*/ 2 h 399"/>
                <a:gd name="T8" fmla="*/ 35 w 247"/>
                <a:gd name="T9" fmla="*/ 9 h 399"/>
                <a:gd name="T10" fmla="*/ 33 w 247"/>
                <a:gd name="T11" fmla="*/ 50 h 399"/>
                <a:gd name="T12" fmla="*/ 32 w 247"/>
                <a:gd name="T13" fmla="*/ 54 h 399"/>
                <a:gd name="T14" fmla="*/ 29 w 247"/>
                <a:gd name="T15" fmla="*/ 56 h 399"/>
                <a:gd name="T16" fmla="*/ 22 w 247"/>
                <a:gd name="T17" fmla="*/ 57 h 399"/>
                <a:gd name="T18" fmla="*/ 16 w 247"/>
                <a:gd name="T19" fmla="*/ 53 h 399"/>
                <a:gd name="T20" fmla="*/ 15 w 247"/>
                <a:gd name="T21" fmla="*/ 46 h 399"/>
                <a:gd name="T22" fmla="*/ 17 w 247"/>
                <a:gd name="T23" fmla="*/ 31 h 399"/>
                <a:gd name="T24" fmla="*/ 17 w 247"/>
                <a:gd name="T25" fmla="*/ 16 h 399"/>
                <a:gd name="T26" fmla="*/ 12 w 247"/>
                <a:gd name="T27" fmla="*/ 15 h 399"/>
                <a:gd name="T28" fmla="*/ 5 w 247"/>
                <a:gd name="T29" fmla="*/ 14 h 399"/>
                <a:gd name="T30" fmla="*/ 1 w 247"/>
                <a:gd name="T31" fmla="*/ 12 h 399"/>
                <a:gd name="T32" fmla="*/ 0 w 247"/>
                <a:gd name="T33" fmla="*/ 9 h 399"/>
                <a:gd name="T34" fmla="*/ 1 w 247"/>
                <a:gd name="T35" fmla="*/ 5 h 399"/>
                <a:gd name="T36" fmla="*/ 3 w 247"/>
                <a:gd name="T37" fmla="*/ 4 h 399"/>
                <a:gd name="T38" fmla="*/ 5 w 247"/>
                <a:gd name="T39" fmla="*/ 3 h 399"/>
                <a:gd name="T40" fmla="*/ 5 w 247"/>
                <a:gd name="T41" fmla="*/ 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33939" name="Freeform 148"/>
            <p:cNvSpPr>
              <a:spLocks/>
            </p:cNvSpPr>
            <p:nvPr/>
          </p:nvSpPr>
          <p:spPr bwMode="auto">
            <a:xfrm>
              <a:off x="581" y="2534"/>
              <a:ext cx="70" cy="19"/>
            </a:xfrm>
            <a:custGeom>
              <a:avLst/>
              <a:gdLst>
                <a:gd name="T0" fmla="*/ 4 w 487"/>
                <a:gd name="T1" fmla="*/ 4 h 133"/>
                <a:gd name="T2" fmla="*/ 20 w 487"/>
                <a:gd name="T3" fmla="*/ 2 h 133"/>
                <a:gd name="T4" fmla="*/ 33 w 487"/>
                <a:gd name="T5" fmla="*/ 0 h 133"/>
                <a:gd name="T6" fmla="*/ 63 w 487"/>
                <a:gd name="T7" fmla="*/ 1 h 133"/>
                <a:gd name="T8" fmla="*/ 66 w 487"/>
                <a:gd name="T9" fmla="*/ 3 h 133"/>
                <a:gd name="T10" fmla="*/ 69 w 487"/>
                <a:gd name="T11" fmla="*/ 5 h 133"/>
                <a:gd name="T12" fmla="*/ 70 w 487"/>
                <a:gd name="T13" fmla="*/ 12 h 133"/>
                <a:gd name="T14" fmla="*/ 69 w 487"/>
                <a:gd name="T15" fmla="*/ 15 h 133"/>
                <a:gd name="T16" fmla="*/ 67 w 487"/>
                <a:gd name="T17" fmla="*/ 17 h 133"/>
                <a:gd name="T18" fmla="*/ 64 w 487"/>
                <a:gd name="T19" fmla="*/ 19 h 133"/>
                <a:gd name="T20" fmla="*/ 60 w 487"/>
                <a:gd name="T21" fmla="*/ 19 h 133"/>
                <a:gd name="T22" fmla="*/ 45 w 487"/>
                <a:gd name="T23" fmla="*/ 16 h 133"/>
                <a:gd name="T24" fmla="*/ 33 w 487"/>
                <a:gd name="T25" fmla="*/ 14 h 133"/>
                <a:gd name="T26" fmla="*/ 20 w 487"/>
                <a:gd name="T27" fmla="*/ 13 h 133"/>
                <a:gd name="T28" fmla="*/ 6 w 487"/>
                <a:gd name="T29" fmla="*/ 14 h 133"/>
                <a:gd name="T30" fmla="*/ 2 w 487"/>
                <a:gd name="T31" fmla="*/ 13 h 133"/>
                <a:gd name="T32" fmla="*/ 0 w 487"/>
                <a:gd name="T33" fmla="*/ 10 h 133"/>
                <a:gd name="T34" fmla="*/ 1 w 487"/>
                <a:gd name="T35" fmla="*/ 6 h 133"/>
                <a:gd name="T36" fmla="*/ 2 w 487"/>
                <a:gd name="T37" fmla="*/ 5 h 133"/>
                <a:gd name="T38" fmla="*/ 4 w 487"/>
                <a:gd name="T39" fmla="*/ 4 h 133"/>
                <a:gd name="T40" fmla="*/ 4 w 487"/>
                <a:gd name="T41" fmla="*/ 4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33940" name="Freeform 149"/>
            <p:cNvSpPr>
              <a:spLocks/>
            </p:cNvSpPr>
            <p:nvPr/>
          </p:nvSpPr>
          <p:spPr bwMode="auto">
            <a:xfrm>
              <a:off x="594" y="2457"/>
              <a:ext cx="54" cy="39"/>
            </a:xfrm>
            <a:custGeom>
              <a:avLst/>
              <a:gdLst>
                <a:gd name="T0" fmla="*/ 7 w 378"/>
                <a:gd name="T1" fmla="*/ 0 h 273"/>
                <a:gd name="T2" fmla="*/ 17 w 378"/>
                <a:gd name="T3" fmla="*/ 3 h 273"/>
                <a:gd name="T4" fmla="*/ 26 w 378"/>
                <a:gd name="T5" fmla="*/ 3 h 273"/>
                <a:gd name="T6" fmla="*/ 47 w 378"/>
                <a:gd name="T7" fmla="*/ 3 h 273"/>
                <a:gd name="T8" fmla="*/ 52 w 378"/>
                <a:gd name="T9" fmla="*/ 5 h 273"/>
                <a:gd name="T10" fmla="*/ 54 w 378"/>
                <a:gd name="T11" fmla="*/ 10 h 273"/>
                <a:gd name="T12" fmla="*/ 54 w 378"/>
                <a:gd name="T13" fmla="*/ 35 h 273"/>
                <a:gd name="T14" fmla="*/ 53 w 378"/>
                <a:gd name="T15" fmla="*/ 38 h 273"/>
                <a:gd name="T16" fmla="*/ 51 w 378"/>
                <a:gd name="T17" fmla="*/ 39 h 273"/>
                <a:gd name="T18" fmla="*/ 46 w 378"/>
                <a:gd name="T19" fmla="*/ 37 h 273"/>
                <a:gd name="T20" fmla="*/ 41 w 378"/>
                <a:gd name="T21" fmla="*/ 31 h 273"/>
                <a:gd name="T22" fmla="*/ 38 w 378"/>
                <a:gd name="T23" fmla="*/ 23 h 273"/>
                <a:gd name="T24" fmla="*/ 39 w 378"/>
                <a:gd name="T25" fmla="*/ 18 h 273"/>
                <a:gd name="T26" fmla="*/ 21 w 378"/>
                <a:gd name="T27" fmla="*/ 15 h 273"/>
                <a:gd name="T28" fmla="*/ 13 w 378"/>
                <a:gd name="T29" fmla="*/ 13 h 273"/>
                <a:gd name="T30" fmla="*/ 3 w 378"/>
                <a:gd name="T31" fmla="*/ 10 h 273"/>
                <a:gd name="T32" fmla="*/ 0 w 378"/>
                <a:gd name="T33" fmla="*/ 7 h 273"/>
                <a:gd name="T34" fmla="*/ 0 w 378"/>
                <a:gd name="T35" fmla="*/ 3 h 273"/>
                <a:gd name="T36" fmla="*/ 2 w 378"/>
                <a:gd name="T37" fmla="*/ 0 h 273"/>
                <a:gd name="T38" fmla="*/ 7 w 378"/>
                <a:gd name="T39" fmla="*/ 0 h 273"/>
                <a:gd name="T40" fmla="*/ 7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33941" name="Freeform 150"/>
            <p:cNvSpPr>
              <a:spLocks/>
            </p:cNvSpPr>
            <p:nvPr/>
          </p:nvSpPr>
          <p:spPr bwMode="auto">
            <a:xfrm>
              <a:off x="592" y="2506"/>
              <a:ext cx="59" cy="16"/>
            </a:xfrm>
            <a:custGeom>
              <a:avLst/>
              <a:gdLst>
                <a:gd name="T0" fmla="*/ 6 w 413"/>
                <a:gd name="T1" fmla="*/ 0 h 112"/>
                <a:gd name="T2" fmla="*/ 28 w 413"/>
                <a:gd name="T3" fmla="*/ 1 h 112"/>
                <a:gd name="T4" fmla="*/ 51 w 413"/>
                <a:gd name="T5" fmla="*/ 0 h 112"/>
                <a:gd name="T6" fmla="*/ 57 w 413"/>
                <a:gd name="T7" fmla="*/ 3 h 112"/>
                <a:gd name="T8" fmla="*/ 59 w 413"/>
                <a:gd name="T9" fmla="*/ 8 h 112"/>
                <a:gd name="T10" fmla="*/ 58 w 413"/>
                <a:gd name="T11" fmla="*/ 11 h 112"/>
                <a:gd name="T12" fmla="*/ 57 w 413"/>
                <a:gd name="T13" fmla="*/ 13 h 112"/>
                <a:gd name="T14" fmla="*/ 55 w 413"/>
                <a:gd name="T15" fmla="*/ 15 h 112"/>
                <a:gd name="T16" fmla="*/ 51 w 413"/>
                <a:gd name="T17" fmla="*/ 16 h 112"/>
                <a:gd name="T18" fmla="*/ 28 w 413"/>
                <a:gd name="T19" fmla="*/ 14 h 112"/>
                <a:gd name="T20" fmla="*/ 17 w 413"/>
                <a:gd name="T21" fmla="*/ 12 h 112"/>
                <a:gd name="T22" fmla="*/ 5 w 413"/>
                <a:gd name="T23" fmla="*/ 11 h 112"/>
                <a:gd name="T24" fmla="*/ 1 w 413"/>
                <a:gd name="T25" fmla="*/ 9 h 112"/>
                <a:gd name="T26" fmla="*/ 0 w 413"/>
                <a:gd name="T27" fmla="*/ 5 h 112"/>
                <a:gd name="T28" fmla="*/ 2 w 413"/>
                <a:gd name="T29" fmla="*/ 1 h 112"/>
                <a:gd name="T30" fmla="*/ 6 w 413"/>
                <a:gd name="T31" fmla="*/ 0 h 112"/>
                <a:gd name="T32" fmla="*/ 6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33942" name="Freeform 151"/>
            <p:cNvSpPr>
              <a:spLocks/>
            </p:cNvSpPr>
            <p:nvPr/>
          </p:nvSpPr>
          <p:spPr bwMode="auto">
            <a:xfrm>
              <a:off x="482" y="2591"/>
              <a:ext cx="15" cy="20"/>
            </a:xfrm>
            <a:custGeom>
              <a:avLst/>
              <a:gdLst>
                <a:gd name="T0" fmla="*/ 2 w 110"/>
                <a:gd name="T1" fmla="*/ 9 h 138"/>
                <a:gd name="T2" fmla="*/ 0 w 110"/>
                <a:gd name="T3" fmla="*/ 3 h 138"/>
                <a:gd name="T4" fmla="*/ 1 w 110"/>
                <a:gd name="T5" fmla="*/ 1 h 138"/>
                <a:gd name="T6" fmla="*/ 2 w 110"/>
                <a:gd name="T7" fmla="*/ 0 h 138"/>
                <a:gd name="T8" fmla="*/ 7 w 110"/>
                <a:gd name="T9" fmla="*/ 0 h 138"/>
                <a:gd name="T10" fmla="*/ 12 w 110"/>
                <a:gd name="T11" fmla="*/ 4 h 138"/>
                <a:gd name="T12" fmla="*/ 14 w 110"/>
                <a:gd name="T13" fmla="*/ 11 h 138"/>
                <a:gd name="T14" fmla="*/ 15 w 110"/>
                <a:gd name="T15" fmla="*/ 16 h 138"/>
                <a:gd name="T16" fmla="*/ 14 w 110"/>
                <a:gd name="T17" fmla="*/ 18 h 138"/>
                <a:gd name="T18" fmla="*/ 12 w 110"/>
                <a:gd name="T19" fmla="*/ 19 h 138"/>
                <a:gd name="T20" fmla="*/ 8 w 110"/>
                <a:gd name="T21" fmla="*/ 20 h 138"/>
                <a:gd name="T22" fmla="*/ 4 w 110"/>
                <a:gd name="T23" fmla="*/ 17 h 138"/>
                <a:gd name="T24" fmla="*/ 2 w 110"/>
                <a:gd name="T25" fmla="*/ 9 h 138"/>
                <a:gd name="T26" fmla="*/ 2 w 110"/>
                <a:gd name="T27" fmla="*/ 9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33943" name="Freeform 152"/>
            <p:cNvSpPr>
              <a:spLocks/>
            </p:cNvSpPr>
            <p:nvPr/>
          </p:nvSpPr>
          <p:spPr bwMode="auto">
            <a:xfrm>
              <a:off x="458" y="2598"/>
              <a:ext cx="17" cy="19"/>
            </a:xfrm>
            <a:custGeom>
              <a:avLst/>
              <a:gdLst>
                <a:gd name="T0" fmla="*/ 1 w 121"/>
                <a:gd name="T1" fmla="*/ 10 h 132"/>
                <a:gd name="T2" fmla="*/ 0 w 121"/>
                <a:gd name="T3" fmla="*/ 5 h 132"/>
                <a:gd name="T4" fmla="*/ 1 w 121"/>
                <a:gd name="T5" fmla="*/ 3 h 132"/>
                <a:gd name="T6" fmla="*/ 3 w 121"/>
                <a:gd name="T7" fmla="*/ 2 h 132"/>
                <a:gd name="T8" fmla="*/ 7 w 121"/>
                <a:gd name="T9" fmla="*/ 0 h 132"/>
                <a:gd name="T10" fmla="*/ 11 w 121"/>
                <a:gd name="T11" fmla="*/ 2 h 132"/>
                <a:gd name="T12" fmla="*/ 15 w 121"/>
                <a:gd name="T13" fmla="*/ 7 h 132"/>
                <a:gd name="T14" fmla="*/ 17 w 121"/>
                <a:gd name="T15" fmla="*/ 12 h 132"/>
                <a:gd name="T16" fmla="*/ 16 w 121"/>
                <a:gd name="T17" fmla="*/ 17 h 132"/>
                <a:gd name="T18" fmla="*/ 14 w 121"/>
                <a:gd name="T19" fmla="*/ 18 h 132"/>
                <a:gd name="T20" fmla="*/ 12 w 121"/>
                <a:gd name="T21" fmla="*/ 19 h 132"/>
                <a:gd name="T22" fmla="*/ 8 w 121"/>
                <a:gd name="T23" fmla="*/ 17 h 132"/>
                <a:gd name="T24" fmla="*/ 5 w 121"/>
                <a:gd name="T25" fmla="*/ 13 h 132"/>
                <a:gd name="T26" fmla="*/ 1 w 121"/>
                <a:gd name="T27" fmla="*/ 10 h 132"/>
                <a:gd name="T28" fmla="*/ 1 w 121"/>
                <a:gd name="T29" fmla="*/ 10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33944" name="Freeform 153"/>
            <p:cNvSpPr>
              <a:spLocks/>
            </p:cNvSpPr>
            <p:nvPr/>
          </p:nvSpPr>
          <p:spPr bwMode="auto">
            <a:xfrm>
              <a:off x="432" y="2599"/>
              <a:ext cx="20" cy="21"/>
            </a:xfrm>
            <a:custGeom>
              <a:avLst/>
              <a:gdLst>
                <a:gd name="T0" fmla="*/ 2 w 139"/>
                <a:gd name="T1" fmla="*/ 10 h 144"/>
                <a:gd name="T2" fmla="*/ 0 w 139"/>
                <a:gd name="T3" fmla="*/ 6 h 144"/>
                <a:gd name="T4" fmla="*/ 1 w 139"/>
                <a:gd name="T5" fmla="*/ 2 h 144"/>
                <a:gd name="T6" fmla="*/ 2 w 139"/>
                <a:gd name="T7" fmla="*/ 1 h 144"/>
                <a:gd name="T8" fmla="*/ 4 w 139"/>
                <a:gd name="T9" fmla="*/ 0 h 144"/>
                <a:gd name="T10" fmla="*/ 8 w 139"/>
                <a:gd name="T11" fmla="*/ 1 h 144"/>
                <a:gd name="T12" fmla="*/ 18 w 139"/>
                <a:gd name="T13" fmla="*/ 7 h 144"/>
                <a:gd name="T14" fmla="*/ 20 w 139"/>
                <a:gd name="T15" fmla="*/ 13 h 144"/>
                <a:gd name="T16" fmla="*/ 19 w 139"/>
                <a:gd name="T17" fmla="*/ 18 h 144"/>
                <a:gd name="T18" fmla="*/ 15 w 139"/>
                <a:gd name="T19" fmla="*/ 21 h 144"/>
                <a:gd name="T20" fmla="*/ 11 w 139"/>
                <a:gd name="T21" fmla="*/ 19 h 144"/>
                <a:gd name="T22" fmla="*/ 6 w 139"/>
                <a:gd name="T23" fmla="*/ 14 h 144"/>
                <a:gd name="T24" fmla="*/ 2 w 139"/>
                <a:gd name="T25" fmla="*/ 10 h 144"/>
                <a:gd name="T26" fmla="*/ 2 w 139"/>
                <a:gd name="T27" fmla="*/ 1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33945" name="Freeform 154"/>
            <p:cNvSpPr>
              <a:spLocks/>
            </p:cNvSpPr>
            <p:nvPr/>
          </p:nvSpPr>
          <p:spPr bwMode="auto">
            <a:xfrm>
              <a:off x="403" y="2597"/>
              <a:ext cx="21" cy="20"/>
            </a:xfrm>
            <a:custGeom>
              <a:avLst/>
              <a:gdLst>
                <a:gd name="T0" fmla="*/ 3 w 149"/>
                <a:gd name="T1" fmla="*/ 11 h 138"/>
                <a:gd name="T2" fmla="*/ 0 w 149"/>
                <a:gd name="T3" fmla="*/ 7 h 138"/>
                <a:gd name="T4" fmla="*/ 1 w 149"/>
                <a:gd name="T5" fmla="*/ 3 h 138"/>
                <a:gd name="T6" fmla="*/ 3 w 149"/>
                <a:gd name="T7" fmla="*/ 0 h 138"/>
                <a:gd name="T8" fmla="*/ 8 w 149"/>
                <a:gd name="T9" fmla="*/ 0 h 138"/>
                <a:gd name="T10" fmla="*/ 18 w 149"/>
                <a:gd name="T11" fmla="*/ 5 h 138"/>
                <a:gd name="T12" fmla="*/ 21 w 149"/>
                <a:gd name="T13" fmla="*/ 10 h 138"/>
                <a:gd name="T14" fmla="*/ 20 w 149"/>
                <a:gd name="T15" fmla="*/ 16 h 138"/>
                <a:gd name="T16" fmla="*/ 19 w 149"/>
                <a:gd name="T17" fmla="*/ 19 h 138"/>
                <a:gd name="T18" fmla="*/ 17 w 149"/>
                <a:gd name="T19" fmla="*/ 20 h 138"/>
                <a:gd name="T20" fmla="*/ 12 w 149"/>
                <a:gd name="T21" fmla="*/ 19 h 138"/>
                <a:gd name="T22" fmla="*/ 8 w 149"/>
                <a:gd name="T23" fmla="*/ 15 h 138"/>
                <a:gd name="T24" fmla="*/ 3 w 149"/>
                <a:gd name="T25" fmla="*/ 11 h 138"/>
                <a:gd name="T26" fmla="*/ 3 w 149"/>
                <a:gd name="T27" fmla="*/ 1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33946" name="Freeform 155"/>
            <p:cNvSpPr>
              <a:spLocks/>
            </p:cNvSpPr>
            <p:nvPr/>
          </p:nvSpPr>
          <p:spPr bwMode="auto">
            <a:xfrm>
              <a:off x="306" y="2438"/>
              <a:ext cx="34" cy="199"/>
            </a:xfrm>
            <a:custGeom>
              <a:avLst/>
              <a:gdLst>
                <a:gd name="T0" fmla="*/ 11 w 236"/>
                <a:gd name="T1" fmla="*/ 5 h 1396"/>
                <a:gd name="T2" fmla="*/ 14 w 236"/>
                <a:gd name="T3" fmla="*/ 18 h 1396"/>
                <a:gd name="T4" fmla="*/ 17 w 236"/>
                <a:gd name="T5" fmla="*/ 29 h 1396"/>
                <a:gd name="T6" fmla="*/ 21 w 236"/>
                <a:gd name="T7" fmla="*/ 53 h 1396"/>
                <a:gd name="T8" fmla="*/ 21 w 236"/>
                <a:gd name="T9" fmla="*/ 63 h 1396"/>
                <a:gd name="T10" fmla="*/ 20 w 236"/>
                <a:gd name="T11" fmla="*/ 71 h 1396"/>
                <a:gd name="T12" fmla="*/ 20 w 236"/>
                <a:gd name="T13" fmla="*/ 80 h 1396"/>
                <a:gd name="T14" fmla="*/ 21 w 236"/>
                <a:gd name="T15" fmla="*/ 90 h 1396"/>
                <a:gd name="T16" fmla="*/ 24 w 236"/>
                <a:gd name="T17" fmla="*/ 116 h 1396"/>
                <a:gd name="T18" fmla="*/ 27 w 236"/>
                <a:gd name="T19" fmla="*/ 139 h 1396"/>
                <a:gd name="T20" fmla="*/ 31 w 236"/>
                <a:gd name="T21" fmla="*/ 162 h 1396"/>
                <a:gd name="T22" fmla="*/ 34 w 236"/>
                <a:gd name="T23" fmla="*/ 188 h 1396"/>
                <a:gd name="T24" fmla="*/ 34 w 236"/>
                <a:gd name="T25" fmla="*/ 193 h 1396"/>
                <a:gd name="T26" fmla="*/ 32 w 236"/>
                <a:gd name="T27" fmla="*/ 196 h 1396"/>
                <a:gd name="T28" fmla="*/ 29 w 236"/>
                <a:gd name="T29" fmla="*/ 198 h 1396"/>
                <a:gd name="T30" fmla="*/ 25 w 236"/>
                <a:gd name="T31" fmla="*/ 199 h 1396"/>
                <a:gd name="T32" fmla="*/ 18 w 236"/>
                <a:gd name="T33" fmla="*/ 197 h 1396"/>
                <a:gd name="T34" fmla="*/ 15 w 236"/>
                <a:gd name="T35" fmla="*/ 190 h 1396"/>
                <a:gd name="T36" fmla="*/ 12 w 236"/>
                <a:gd name="T37" fmla="*/ 164 h 1396"/>
                <a:gd name="T38" fmla="*/ 8 w 236"/>
                <a:gd name="T39" fmla="*/ 141 h 1396"/>
                <a:gd name="T40" fmla="*/ 5 w 236"/>
                <a:gd name="T41" fmla="*/ 118 h 1396"/>
                <a:gd name="T42" fmla="*/ 2 w 236"/>
                <a:gd name="T43" fmla="*/ 92 h 1396"/>
                <a:gd name="T44" fmla="*/ 2 w 236"/>
                <a:gd name="T45" fmla="*/ 82 h 1396"/>
                <a:gd name="T46" fmla="*/ 4 w 236"/>
                <a:gd name="T47" fmla="*/ 73 h 1396"/>
                <a:gd name="T48" fmla="*/ 5 w 236"/>
                <a:gd name="T49" fmla="*/ 54 h 1396"/>
                <a:gd name="T50" fmla="*/ 4 w 236"/>
                <a:gd name="T51" fmla="*/ 30 h 1396"/>
                <a:gd name="T52" fmla="*/ 2 w 236"/>
                <a:gd name="T53" fmla="*/ 19 h 1396"/>
                <a:gd name="T54" fmla="*/ 0 w 236"/>
                <a:gd name="T55" fmla="*/ 6 h 1396"/>
                <a:gd name="T56" fmla="*/ 1 w 236"/>
                <a:gd name="T57" fmla="*/ 2 h 1396"/>
                <a:gd name="T58" fmla="*/ 2 w 236"/>
                <a:gd name="T59" fmla="*/ 1 h 1396"/>
                <a:gd name="T60" fmla="*/ 4 w 236"/>
                <a:gd name="T61" fmla="*/ 0 h 1396"/>
                <a:gd name="T62" fmla="*/ 8 w 236"/>
                <a:gd name="T63" fmla="*/ 1 h 1396"/>
                <a:gd name="T64" fmla="*/ 11 w 236"/>
                <a:gd name="T65" fmla="*/ 5 h 1396"/>
                <a:gd name="T66" fmla="*/ 11 w 236"/>
                <a:gd name="T67" fmla="*/ 5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33947" name="Freeform 156"/>
            <p:cNvSpPr>
              <a:spLocks/>
            </p:cNvSpPr>
            <p:nvPr/>
          </p:nvSpPr>
          <p:spPr bwMode="auto">
            <a:xfrm>
              <a:off x="330" y="2621"/>
              <a:ext cx="162" cy="23"/>
            </a:xfrm>
            <a:custGeom>
              <a:avLst/>
              <a:gdLst>
                <a:gd name="T0" fmla="*/ 10 w 1138"/>
                <a:gd name="T1" fmla="*/ 0 h 159"/>
                <a:gd name="T2" fmla="*/ 35 w 1138"/>
                <a:gd name="T3" fmla="*/ 1 h 159"/>
                <a:gd name="T4" fmla="*/ 56 w 1138"/>
                <a:gd name="T5" fmla="*/ 4 h 159"/>
                <a:gd name="T6" fmla="*/ 76 w 1138"/>
                <a:gd name="T7" fmla="*/ 5 h 159"/>
                <a:gd name="T8" fmla="*/ 102 w 1138"/>
                <a:gd name="T9" fmla="*/ 4 h 159"/>
                <a:gd name="T10" fmla="*/ 125 w 1138"/>
                <a:gd name="T11" fmla="*/ 4 h 159"/>
                <a:gd name="T12" fmla="*/ 148 w 1138"/>
                <a:gd name="T13" fmla="*/ 3 h 159"/>
                <a:gd name="T14" fmla="*/ 155 w 1138"/>
                <a:gd name="T15" fmla="*/ 2 h 159"/>
                <a:gd name="T16" fmla="*/ 160 w 1138"/>
                <a:gd name="T17" fmla="*/ 3 h 159"/>
                <a:gd name="T18" fmla="*/ 162 w 1138"/>
                <a:gd name="T19" fmla="*/ 7 h 159"/>
                <a:gd name="T20" fmla="*/ 161 w 1138"/>
                <a:gd name="T21" fmla="*/ 12 h 159"/>
                <a:gd name="T22" fmla="*/ 160 w 1138"/>
                <a:gd name="T23" fmla="*/ 14 h 159"/>
                <a:gd name="T24" fmla="*/ 157 w 1138"/>
                <a:gd name="T25" fmla="*/ 15 h 159"/>
                <a:gd name="T26" fmla="*/ 150 w 1138"/>
                <a:gd name="T27" fmla="*/ 17 h 159"/>
                <a:gd name="T28" fmla="*/ 113 w 1138"/>
                <a:gd name="T29" fmla="*/ 21 h 159"/>
                <a:gd name="T30" fmla="*/ 86 w 1138"/>
                <a:gd name="T31" fmla="*/ 23 h 159"/>
                <a:gd name="T32" fmla="*/ 61 w 1138"/>
                <a:gd name="T33" fmla="*/ 22 h 159"/>
                <a:gd name="T34" fmla="*/ 37 w 1138"/>
                <a:gd name="T35" fmla="*/ 21 h 159"/>
                <a:gd name="T36" fmla="*/ 10 w 1138"/>
                <a:gd name="T37" fmla="*/ 20 h 159"/>
                <a:gd name="T38" fmla="*/ 6 w 1138"/>
                <a:gd name="T39" fmla="*/ 19 h 159"/>
                <a:gd name="T40" fmla="*/ 3 w 1138"/>
                <a:gd name="T41" fmla="*/ 17 h 159"/>
                <a:gd name="T42" fmla="*/ 0 w 1138"/>
                <a:gd name="T43" fmla="*/ 10 h 159"/>
                <a:gd name="T44" fmla="*/ 1 w 1138"/>
                <a:gd name="T45" fmla="*/ 6 h 159"/>
                <a:gd name="T46" fmla="*/ 3 w 1138"/>
                <a:gd name="T47" fmla="*/ 3 h 159"/>
                <a:gd name="T48" fmla="*/ 6 w 1138"/>
                <a:gd name="T49" fmla="*/ 1 h 159"/>
                <a:gd name="T50" fmla="*/ 10 w 1138"/>
                <a:gd name="T51" fmla="*/ 0 h 159"/>
                <a:gd name="T52" fmla="*/ 10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33948" name="Freeform 157"/>
            <p:cNvSpPr>
              <a:spLocks/>
            </p:cNvSpPr>
            <p:nvPr/>
          </p:nvSpPr>
          <p:spPr bwMode="auto">
            <a:xfrm>
              <a:off x="278" y="2660"/>
              <a:ext cx="14" cy="54"/>
            </a:xfrm>
            <a:custGeom>
              <a:avLst/>
              <a:gdLst>
                <a:gd name="T0" fmla="*/ 14 w 100"/>
                <a:gd name="T1" fmla="*/ 3 h 378"/>
                <a:gd name="T2" fmla="*/ 10 w 100"/>
                <a:gd name="T3" fmla="*/ 39 h 378"/>
                <a:gd name="T4" fmla="*/ 8 w 100"/>
                <a:gd name="T5" fmla="*/ 50 h 378"/>
                <a:gd name="T6" fmla="*/ 6 w 100"/>
                <a:gd name="T7" fmla="*/ 53 h 378"/>
                <a:gd name="T8" fmla="*/ 4 w 100"/>
                <a:gd name="T9" fmla="*/ 54 h 378"/>
                <a:gd name="T10" fmla="*/ 1 w 100"/>
                <a:gd name="T11" fmla="*/ 53 h 378"/>
                <a:gd name="T12" fmla="*/ 0 w 100"/>
                <a:gd name="T13" fmla="*/ 50 h 378"/>
                <a:gd name="T14" fmla="*/ 1 w 100"/>
                <a:gd name="T15" fmla="*/ 38 h 378"/>
                <a:gd name="T16" fmla="*/ 2 w 100"/>
                <a:gd name="T17" fmla="*/ 28 h 378"/>
                <a:gd name="T18" fmla="*/ 4 w 100"/>
                <a:gd name="T19" fmla="*/ 20 h 378"/>
                <a:gd name="T20" fmla="*/ 9 w 100"/>
                <a:gd name="T21" fmla="*/ 2 h 378"/>
                <a:gd name="T22" fmla="*/ 10 w 100"/>
                <a:gd name="T23" fmla="*/ 0 h 378"/>
                <a:gd name="T24" fmla="*/ 12 w 100"/>
                <a:gd name="T25" fmla="*/ 0 h 378"/>
                <a:gd name="T26" fmla="*/ 14 w 100"/>
                <a:gd name="T27" fmla="*/ 3 h 378"/>
                <a:gd name="T28" fmla="*/ 14 w 100"/>
                <a:gd name="T29" fmla="*/ 3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33949" name="Freeform 158"/>
            <p:cNvSpPr>
              <a:spLocks/>
            </p:cNvSpPr>
            <p:nvPr/>
          </p:nvSpPr>
          <p:spPr bwMode="auto">
            <a:xfrm>
              <a:off x="303" y="2653"/>
              <a:ext cx="252" cy="65"/>
            </a:xfrm>
            <a:custGeom>
              <a:avLst/>
              <a:gdLst>
                <a:gd name="T0" fmla="*/ 2 w 1763"/>
                <a:gd name="T1" fmla="*/ 3 h 449"/>
                <a:gd name="T2" fmla="*/ 22 w 1763"/>
                <a:gd name="T3" fmla="*/ 1 h 449"/>
                <a:gd name="T4" fmla="*/ 41 w 1763"/>
                <a:gd name="T5" fmla="*/ 0 h 449"/>
                <a:gd name="T6" fmla="*/ 100 w 1763"/>
                <a:gd name="T7" fmla="*/ 2 h 449"/>
                <a:gd name="T8" fmla="*/ 128 w 1763"/>
                <a:gd name="T9" fmla="*/ 3 h 449"/>
                <a:gd name="T10" fmla="*/ 159 w 1763"/>
                <a:gd name="T11" fmla="*/ 4 h 449"/>
                <a:gd name="T12" fmla="*/ 192 w 1763"/>
                <a:gd name="T13" fmla="*/ 4 h 449"/>
                <a:gd name="T14" fmla="*/ 225 w 1763"/>
                <a:gd name="T15" fmla="*/ 6 h 449"/>
                <a:gd name="T16" fmla="*/ 232 w 1763"/>
                <a:gd name="T17" fmla="*/ 8 h 449"/>
                <a:gd name="T18" fmla="*/ 238 w 1763"/>
                <a:gd name="T19" fmla="*/ 14 h 449"/>
                <a:gd name="T20" fmla="*/ 242 w 1763"/>
                <a:gd name="T21" fmla="*/ 21 h 449"/>
                <a:gd name="T22" fmla="*/ 245 w 1763"/>
                <a:gd name="T23" fmla="*/ 29 h 449"/>
                <a:gd name="T24" fmla="*/ 250 w 1763"/>
                <a:gd name="T25" fmla="*/ 44 h 449"/>
                <a:gd name="T26" fmla="*/ 252 w 1763"/>
                <a:gd name="T27" fmla="*/ 60 h 449"/>
                <a:gd name="T28" fmla="*/ 251 w 1763"/>
                <a:gd name="T29" fmla="*/ 64 h 449"/>
                <a:gd name="T30" fmla="*/ 247 w 1763"/>
                <a:gd name="T31" fmla="*/ 65 h 449"/>
                <a:gd name="T32" fmla="*/ 244 w 1763"/>
                <a:gd name="T33" fmla="*/ 64 h 449"/>
                <a:gd name="T34" fmla="*/ 243 w 1763"/>
                <a:gd name="T35" fmla="*/ 60 h 449"/>
                <a:gd name="T36" fmla="*/ 241 w 1763"/>
                <a:gd name="T37" fmla="*/ 46 h 449"/>
                <a:gd name="T38" fmla="*/ 240 w 1763"/>
                <a:gd name="T39" fmla="*/ 40 h 449"/>
                <a:gd name="T40" fmla="*/ 237 w 1763"/>
                <a:gd name="T41" fmla="*/ 33 h 449"/>
                <a:gd name="T42" fmla="*/ 233 w 1763"/>
                <a:gd name="T43" fmla="*/ 19 h 449"/>
                <a:gd name="T44" fmla="*/ 231 w 1763"/>
                <a:gd name="T45" fmla="*/ 17 h 449"/>
                <a:gd name="T46" fmla="*/ 229 w 1763"/>
                <a:gd name="T47" fmla="*/ 15 h 449"/>
                <a:gd name="T48" fmla="*/ 227 w 1763"/>
                <a:gd name="T49" fmla="*/ 13 h 449"/>
                <a:gd name="T50" fmla="*/ 224 w 1763"/>
                <a:gd name="T51" fmla="*/ 12 h 449"/>
                <a:gd name="T52" fmla="*/ 192 w 1763"/>
                <a:gd name="T53" fmla="*/ 10 h 449"/>
                <a:gd name="T54" fmla="*/ 159 w 1763"/>
                <a:gd name="T55" fmla="*/ 9 h 449"/>
                <a:gd name="T56" fmla="*/ 100 w 1763"/>
                <a:gd name="T57" fmla="*/ 8 h 449"/>
                <a:gd name="T58" fmla="*/ 72 w 1763"/>
                <a:gd name="T59" fmla="*/ 6 h 449"/>
                <a:gd name="T60" fmla="*/ 41 w 1763"/>
                <a:gd name="T61" fmla="*/ 6 h 449"/>
                <a:gd name="T62" fmla="*/ 3 w 1763"/>
                <a:gd name="T63" fmla="*/ 9 h 449"/>
                <a:gd name="T64" fmla="*/ 0 w 1763"/>
                <a:gd name="T65" fmla="*/ 6 h 449"/>
                <a:gd name="T66" fmla="*/ 1 w 1763"/>
                <a:gd name="T67" fmla="*/ 4 h 449"/>
                <a:gd name="T68" fmla="*/ 2 w 1763"/>
                <a:gd name="T69" fmla="*/ 3 h 449"/>
                <a:gd name="T70" fmla="*/ 2 w 1763"/>
                <a:gd name="T71" fmla="*/ 3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33950" name="Freeform 159"/>
            <p:cNvSpPr>
              <a:spLocks/>
            </p:cNvSpPr>
            <p:nvPr/>
          </p:nvSpPr>
          <p:spPr bwMode="auto">
            <a:xfrm>
              <a:off x="292" y="2712"/>
              <a:ext cx="254" cy="16"/>
            </a:xfrm>
            <a:custGeom>
              <a:avLst/>
              <a:gdLst>
                <a:gd name="T0" fmla="*/ 3 w 1773"/>
                <a:gd name="T1" fmla="*/ 1 h 111"/>
                <a:gd name="T2" fmla="*/ 21 w 1773"/>
                <a:gd name="T3" fmla="*/ 0 h 111"/>
                <a:gd name="T4" fmla="*/ 39 w 1773"/>
                <a:gd name="T5" fmla="*/ 1 h 111"/>
                <a:gd name="T6" fmla="*/ 66 w 1773"/>
                <a:gd name="T7" fmla="*/ 2 h 111"/>
                <a:gd name="T8" fmla="*/ 93 w 1773"/>
                <a:gd name="T9" fmla="*/ 4 h 111"/>
                <a:gd name="T10" fmla="*/ 123 w 1773"/>
                <a:gd name="T11" fmla="*/ 6 h 111"/>
                <a:gd name="T12" fmla="*/ 150 w 1773"/>
                <a:gd name="T13" fmla="*/ 7 h 111"/>
                <a:gd name="T14" fmla="*/ 206 w 1773"/>
                <a:gd name="T15" fmla="*/ 6 h 111"/>
                <a:gd name="T16" fmla="*/ 221 w 1773"/>
                <a:gd name="T17" fmla="*/ 5 h 111"/>
                <a:gd name="T18" fmla="*/ 235 w 1773"/>
                <a:gd name="T19" fmla="*/ 3 h 111"/>
                <a:gd name="T20" fmla="*/ 248 w 1773"/>
                <a:gd name="T21" fmla="*/ 0 h 111"/>
                <a:gd name="T22" fmla="*/ 252 w 1773"/>
                <a:gd name="T23" fmla="*/ 1 h 111"/>
                <a:gd name="T24" fmla="*/ 254 w 1773"/>
                <a:gd name="T25" fmla="*/ 4 h 111"/>
                <a:gd name="T26" fmla="*/ 253 w 1773"/>
                <a:gd name="T27" fmla="*/ 8 h 111"/>
                <a:gd name="T28" fmla="*/ 252 w 1773"/>
                <a:gd name="T29" fmla="*/ 10 h 111"/>
                <a:gd name="T30" fmla="*/ 250 w 1773"/>
                <a:gd name="T31" fmla="*/ 10 h 111"/>
                <a:gd name="T32" fmla="*/ 237 w 1773"/>
                <a:gd name="T33" fmla="*/ 13 h 111"/>
                <a:gd name="T34" fmla="*/ 221 w 1773"/>
                <a:gd name="T35" fmla="*/ 15 h 111"/>
                <a:gd name="T36" fmla="*/ 206 w 1773"/>
                <a:gd name="T37" fmla="*/ 16 h 111"/>
                <a:gd name="T38" fmla="*/ 149 w 1773"/>
                <a:gd name="T39" fmla="*/ 16 h 111"/>
                <a:gd name="T40" fmla="*/ 93 w 1773"/>
                <a:gd name="T41" fmla="*/ 13 h 111"/>
                <a:gd name="T42" fmla="*/ 64 w 1773"/>
                <a:gd name="T43" fmla="*/ 11 h 111"/>
                <a:gd name="T44" fmla="*/ 35 w 1773"/>
                <a:gd name="T45" fmla="*/ 10 h 111"/>
                <a:gd name="T46" fmla="*/ 19 w 1773"/>
                <a:gd name="T47" fmla="*/ 7 h 111"/>
                <a:gd name="T48" fmla="*/ 4 w 1773"/>
                <a:gd name="T49" fmla="*/ 7 h 111"/>
                <a:gd name="T50" fmla="*/ 1 w 1773"/>
                <a:gd name="T51" fmla="*/ 6 h 111"/>
                <a:gd name="T52" fmla="*/ 0 w 1773"/>
                <a:gd name="T53" fmla="*/ 4 h 111"/>
                <a:gd name="T54" fmla="*/ 1 w 1773"/>
                <a:gd name="T55" fmla="*/ 2 h 111"/>
                <a:gd name="T56" fmla="*/ 3 w 1773"/>
                <a:gd name="T57" fmla="*/ 1 h 111"/>
                <a:gd name="T58" fmla="*/ 3 w 1773"/>
                <a:gd name="T59" fmla="*/ 1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33951" name="Freeform 160"/>
            <p:cNvSpPr>
              <a:spLocks/>
            </p:cNvSpPr>
            <p:nvPr/>
          </p:nvSpPr>
          <p:spPr bwMode="auto">
            <a:xfrm>
              <a:off x="293" y="2692"/>
              <a:ext cx="216" cy="21"/>
            </a:xfrm>
            <a:custGeom>
              <a:avLst/>
              <a:gdLst>
                <a:gd name="T0" fmla="*/ 2 w 1513"/>
                <a:gd name="T1" fmla="*/ 4 h 152"/>
                <a:gd name="T2" fmla="*/ 12 w 1513"/>
                <a:gd name="T3" fmla="*/ 2 h 152"/>
                <a:gd name="T4" fmla="*/ 20 w 1513"/>
                <a:gd name="T5" fmla="*/ 1 h 152"/>
                <a:gd name="T6" fmla="*/ 37 w 1513"/>
                <a:gd name="T7" fmla="*/ 0 h 152"/>
                <a:gd name="T8" fmla="*/ 73 w 1513"/>
                <a:gd name="T9" fmla="*/ 4 h 152"/>
                <a:gd name="T10" fmla="*/ 98 w 1513"/>
                <a:gd name="T11" fmla="*/ 6 h 152"/>
                <a:gd name="T12" fmla="*/ 123 w 1513"/>
                <a:gd name="T13" fmla="*/ 8 h 152"/>
                <a:gd name="T14" fmla="*/ 147 w 1513"/>
                <a:gd name="T15" fmla="*/ 11 h 152"/>
                <a:gd name="T16" fmla="*/ 168 w 1513"/>
                <a:gd name="T17" fmla="*/ 13 h 152"/>
                <a:gd name="T18" fmla="*/ 213 w 1513"/>
                <a:gd name="T19" fmla="*/ 13 h 152"/>
                <a:gd name="T20" fmla="*/ 216 w 1513"/>
                <a:gd name="T21" fmla="*/ 16 h 152"/>
                <a:gd name="T22" fmla="*/ 215 w 1513"/>
                <a:gd name="T23" fmla="*/ 18 h 152"/>
                <a:gd name="T24" fmla="*/ 213 w 1513"/>
                <a:gd name="T25" fmla="*/ 19 h 152"/>
                <a:gd name="T26" fmla="*/ 168 w 1513"/>
                <a:gd name="T27" fmla="*/ 21 h 152"/>
                <a:gd name="T28" fmla="*/ 146 w 1513"/>
                <a:gd name="T29" fmla="*/ 21 h 152"/>
                <a:gd name="T30" fmla="*/ 122 w 1513"/>
                <a:gd name="T31" fmla="*/ 19 h 152"/>
                <a:gd name="T32" fmla="*/ 72 w 1513"/>
                <a:gd name="T33" fmla="*/ 14 h 152"/>
                <a:gd name="T34" fmla="*/ 53 w 1513"/>
                <a:gd name="T35" fmla="*/ 11 h 152"/>
                <a:gd name="T36" fmla="*/ 45 w 1513"/>
                <a:gd name="T37" fmla="*/ 9 h 152"/>
                <a:gd name="T38" fmla="*/ 37 w 1513"/>
                <a:gd name="T39" fmla="*/ 8 h 152"/>
                <a:gd name="T40" fmla="*/ 21 w 1513"/>
                <a:gd name="T41" fmla="*/ 7 h 152"/>
                <a:gd name="T42" fmla="*/ 3 w 1513"/>
                <a:gd name="T43" fmla="*/ 9 h 152"/>
                <a:gd name="T44" fmla="*/ 1 w 1513"/>
                <a:gd name="T45" fmla="*/ 9 h 152"/>
                <a:gd name="T46" fmla="*/ 0 w 1513"/>
                <a:gd name="T47" fmla="*/ 8 h 152"/>
                <a:gd name="T48" fmla="*/ 0 w 1513"/>
                <a:gd name="T49" fmla="*/ 6 h 152"/>
                <a:gd name="T50" fmla="*/ 2 w 1513"/>
                <a:gd name="T51" fmla="*/ 4 h 152"/>
                <a:gd name="T52" fmla="*/ 2 w 1513"/>
                <a:gd name="T53" fmla="*/ 4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33952" name="Freeform 161"/>
            <p:cNvSpPr>
              <a:spLocks/>
            </p:cNvSpPr>
            <p:nvPr/>
          </p:nvSpPr>
          <p:spPr bwMode="auto">
            <a:xfrm>
              <a:off x="315" y="2681"/>
              <a:ext cx="166" cy="13"/>
            </a:xfrm>
            <a:custGeom>
              <a:avLst/>
              <a:gdLst>
                <a:gd name="T0" fmla="*/ 3 w 1165"/>
                <a:gd name="T1" fmla="*/ 0 h 95"/>
                <a:gd name="T2" fmla="*/ 36 w 1165"/>
                <a:gd name="T3" fmla="*/ 0 h 95"/>
                <a:gd name="T4" fmla="*/ 75 w 1165"/>
                <a:gd name="T5" fmla="*/ 2 h 95"/>
                <a:gd name="T6" fmla="*/ 94 w 1165"/>
                <a:gd name="T7" fmla="*/ 4 h 95"/>
                <a:gd name="T8" fmla="*/ 114 w 1165"/>
                <a:gd name="T9" fmla="*/ 5 h 95"/>
                <a:gd name="T10" fmla="*/ 163 w 1165"/>
                <a:gd name="T11" fmla="*/ 5 h 95"/>
                <a:gd name="T12" fmla="*/ 166 w 1165"/>
                <a:gd name="T13" fmla="*/ 8 h 95"/>
                <a:gd name="T14" fmla="*/ 165 w 1165"/>
                <a:gd name="T15" fmla="*/ 9 h 95"/>
                <a:gd name="T16" fmla="*/ 163 w 1165"/>
                <a:gd name="T17" fmla="*/ 10 h 95"/>
                <a:gd name="T18" fmla="*/ 138 w 1165"/>
                <a:gd name="T19" fmla="*/ 11 h 95"/>
                <a:gd name="T20" fmla="*/ 126 w 1165"/>
                <a:gd name="T21" fmla="*/ 12 h 95"/>
                <a:gd name="T22" fmla="*/ 113 w 1165"/>
                <a:gd name="T23" fmla="*/ 13 h 95"/>
                <a:gd name="T24" fmla="*/ 92 w 1165"/>
                <a:gd name="T25" fmla="*/ 12 h 95"/>
                <a:gd name="T26" fmla="*/ 75 w 1165"/>
                <a:gd name="T27" fmla="*/ 10 h 95"/>
                <a:gd name="T28" fmla="*/ 57 w 1165"/>
                <a:gd name="T29" fmla="*/ 7 h 95"/>
                <a:gd name="T30" fmla="*/ 36 w 1165"/>
                <a:gd name="T31" fmla="*/ 6 h 95"/>
                <a:gd name="T32" fmla="*/ 3 w 1165"/>
                <a:gd name="T33" fmla="*/ 5 h 95"/>
                <a:gd name="T34" fmla="*/ 0 w 1165"/>
                <a:gd name="T35" fmla="*/ 3 h 95"/>
                <a:gd name="T36" fmla="*/ 1 w 1165"/>
                <a:gd name="T37" fmla="*/ 1 h 95"/>
                <a:gd name="T38" fmla="*/ 3 w 1165"/>
                <a:gd name="T39" fmla="*/ 0 h 95"/>
                <a:gd name="T40" fmla="*/ 3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33953" name="Freeform 162"/>
            <p:cNvSpPr>
              <a:spLocks/>
            </p:cNvSpPr>
            <p:nvPr/>
          </p:nvSpPr>
          <p:spPr bwMode="auto">
            <a:xfrm>
              <a:off x="317" y="2663"/>
              <a:ext cx="151" cy="16"/>
            </a:xfrm>
            <a:custGeom>
              <a:avLst/>
              <a:gdLst>
                <a:gd name="T0" fmla="*/ 2 w 1058"/>
                <a:gd name="T1" fmla="*/ 2 h 114"/>
                <a:gd name="T2" fmla="*/ 17 w 1058"/>
                <a:gd name="T3" fmla="*/ 0 h 114"/>
                <a:gd name="T4" fmla="*/ 31 w 1058"/>
                <a:gd name="T5" fmla="*/ 0 h 114"/>
                <a:gd name="T6" fmla="*/ 59 w 1058"/>
                <a:gd name="T7" fmla="*/ 3 h 114"/>
                <a:gd name="T8" fmla="*/ 80 w 1058"/>
                <a:gd name="T9" fmla="*/ 6 h 114"/>
                <a:gd name="T10" fmla="*/ 89 w 1058"/>
                <a:gd name="T11" fmla="*/ 8 h 114"/>
                <a:gd name="T12" fmla="*/ 100 w 1058"/>
                <a:gd name="T13" fmla="*/ 9 h 114"/>
                <a:gd name="T14" fmla="*/ 148 w 1058"/>
                <a:gd name="T15" fmla="*/ 8 h 114"/>
                <a:gd name="T16" fmla="*/ 151 w 1058"/>
                <a:gd name="T17" fmla="*/ 10 h 114"/>
                <a:gd name="T18" fmla="*/ 150 w 1058"/>
                <a:gd name="T19" fmla="*/ 12 h 114"/>
                <a:gd name="T20" fmla="*/ 148 w 1058"/>
                <a:gd name="T21" fmla="*/ 13 h 114"/>
                <a:gd name="T22" fmla="*/ 124 w 1058"/>
                <a:gd name="T23" fmla="*/ 15 h 114"/>
                <a:gd name="T24" fmla="*/ 100 w 1058"/>
                <a:gd name="T25" fmla="*/ 16 h 114"/>
                <a:gd name="T26" fmla="*/ 79 w 1058"/>
                <a:gd name="T27" fmla="*/ 13 h 114"/>
                <a:gd name="T28" fmla="*/ 69 w 1058"/>
                <a:gd name="T29" fmla="*/ 11 h 114"/>
                <a:gd name="T30" fmla="*/ 58 w 1058"/>
                <a:gd name="T31" fmla="*/ 10 h 114"/>
                <a:gd name="T32" fmla="*/ 44 w 1058"/>
                <a:gd name="T33" fmla="*/ 8 h 114"/>
                <a:gd name="T34" fmla="*/ 31 w 1058"/>
                <a:gd name="T35" fmla="*/ 6 h 114"/>
                <a:gd name="T36" fmla="*/ 3 w 1058"/>
                <a:gd name="T37" fmla="*/ 7 h 114"/>
                <a:gd name="T38" fmla="*/ 1 w 1058"/>
                <a:gd name="T39" fmla="*/ 7 h 114"/>
                <a:gd name="T40" fmla="*/ 0 w 1058"/>
                <a:gd name="T41" fmla="*/ 5 h 114"/>
                <a:gd name="T42" fmla="*/ 1 w 1058"/>
                <a:gd name="T43" fmla="*/ 4 h 114"/>
                <a:gd name="T44" fmla="*/ 2 w 1058"/>
                <a:gd name="T45" fmla="*/ 2 h 114"/>
                <a:gd name="T46" fmla="*/ 2 w 1058"/>
                <a:gd name="T47" fmla="*/ 2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33954" name="Freeform 163"/>
            <p:cNvSpPr>
              <a:spLocks/>
            </p:cNvSpPr>
            <p:nvPr/>
          </p:nvSpPr>
          <p:spPr bwMode="auto">
            <a:xfrm>
              <a:off x="484" y="2671"/>
              <a:ext cx="22" cy="25"/>
            </a:xfrm>
            <a:custGeom>
              <a:avLst/>
              <a:gdLst>
                <a:gd name="T0" fmla="*/ 7 w 150"/>
                <a:gd name="T1" fmla="*/ 1 h 173"/>
                <a:gd name="T2" fmla="*/ 17 w 150"/>
                <a:gd name="T3" fmla="*/ 13 h 173"/>
                <a:gd name="T4" fmla="*/ 22 w 150"/>
                <a:gd name="T5" fmla="*/ 20 h 173"/>
                <a:gd name="T6" fmla="*/ 22 w 150"/>
                <a:gd name="T7" fmla="*/ 24 h 173"/>
                <a:gd name="T8" fmla="*/ 20 w 150"/>
                <a:gd name="T9" fmla="*/ 25 h 173"/>
                <a:gd name="T10" fmla="*/ 18 w 150"/>
                <a:gd name="T11" fmla="*/ 24 h 173"/>
                <a:gd name="T12" fmla="*/ 9 w 150"/>
                <a:gd name="T13" fmla="*/ 19 h 173"/>
                <a:gd name="T14" fmla="*/ 6 w 150"/>
                <a:gd name="T15" fmla="*/ 13 h 173"/>
                <a:gd name="T16" fmla="*/ 4 w 150"/>
                <a:gd name="T17" fmla="*/ 10 h 173"/>
                <a:gd name="T18" fmla="*/ 1 w 150"/>
                <a:gd name="T19" fmla="*/ 7 h 173"/>
                <a:gd name="T20" fmla="*/ 0 w 150"/>
                <a:gd name="T21" fmla="*/ 4 h 173"/>
                <a:gd name="T22" fmla="*/ 1 w 150"/>
                <a:gd name="T23" fmla="*/ 2 h 173"/>
                <a:gd name="T24" fmla="*/ 4 w 150"/>
                <a:gd name="T25" fmla="*/ 0 h 173"/>
                <a:gd name="T26" fmla="*/ 7 w 150"/>
                <a:gd name="T27" fmla="*/ 1 h 173"/>
                <a:gd name="T28" fmla="*/ 7 w 150"/>
                <a:gd name="T29" fmla="*/ 1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33955" name="Freeform 164"/>
            <p:cNvSpPr>
              <a:spLocks/>
            </p:cNvSpPr>
            <p:nvPr/>
          </p:nvSpPr>
          <p:spPr bwMode="auto">
            <a:xfrm>
              <a:off x="507" y="2672"/>
              <a:ext cx="24" cy="29"/>
            </a:xfrm>
            <a:custGeom>
              <a:avLst/>
              <a:gdLst>
                <a:gd name="T0" fmla="*/ 7 w 169"/>
                <a:gd name="T1" fmla="*/ 2 h 200"/>
                <a:gd name="T2" fmla="*/ 10 w 169"/>
                <a:gd name="T3" fmla="*/ 6 h 200"/>
                <a:gd name="T4" fmla="*/ 12 w 169"/>
                <a:gd name="T5" fmla="*/ 9 h 200"/>
                <a:gd name="T6" fmla="*/ 17 w 169"/>
                <a:gd name="T7" fmla="*/ 15 h 200"/>
                <a:gd name="T8" fmla="*/ 23 w 169"/>
                <a:gd name="T9" fmla="*/ 24 h 200"/>
                <a:gd name="T10" fmla="*/ 24 w 169"/>
                <a:gd name="T11" fmla="*/ 26 h 200"/>
                <a:gd name="T12" fmla="*/ 23 w 169"/>
                <a:gd name="T13" fmla="*/ 28 h 200"/>
                <a:gd name="T14" fmla="*/ 21 w 169"/>
                <a:gd name="T15" fmla="*/ 29 h 200"/>
                <a:gd name="T16" fmla="*/ 19 w 169"/>
                <a:gd name="T17" fmla="*/ 28 h 200"/>
                <a:gd name="T18" fmla="*/ 10 w 169"/>
                <a:gd name="T19" fmla="*/ 22 h 200"/>
                <a:gd name="T20" fmla="*/ 0 w 169"/>
                <a:gd name="T21" fmla="*/ 6 h 200"/>
                <a:gd name="T22" fmla="*/ 0 w 169"/>
                <a:gd name="T23" fmla="*/ 3 h 200"/>
                <a:gd name="T24" fmla="*/ 2 w 169"/>
                <a:gd name="T25" fmla="*/ 0 h 200"/>
                <a:gd name="T26" fmla="*/ 5 w 169"/>
                <a:gd name="T27" fmla="*/ 0 h 200"/>
                <a:gd name="T28" fmla="*/ 7 w 169"/>
                <a:gd name="T29" fmla="*/ 2 h 200"/>
                <a:gd name="T30" fmla="*/ 7 w 169"/>
                <a:gd name="T31" fmla="*/ 2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33956" name="Freeform 165"/>
            <p:cNvSpPr>
              <a:spLocks/>
            </p:cNvSpPr>
            <p:nvPr/>
          </p:nvSpPr>
          <p:spPr bwMode="auto">
            <a:xfrm>
              <a:off x="538" y="2668"/>
              <a:ext cx="25" cy="9"/>
            </a:xfrm>
            <a:custGeom>
              <a:avLst/>
              <a:gdLst>
                <a:gd name="T0" fmla="*/ 3 w 180"/>
                <a:gd name="T1" fmla="*/ 0 h 67"/>
                <a:gd name="T2" fmla="*/ 11 w 180"/>
                <a:gd name="T3" fmla="*/ 0 h 67"/>
                <a:gd name="T4" fmla="*/ 23 w 180"/>
                <a:gd name="T5" fmla="*/ 4 h 67"/>
                <a:gd name="T6" fmla="*/ 25 w 180"/>
                <a:gd name="T7" fmla="*/ 7 h 67"/>
                <a:gd name="T8" fmla="*/ 24 w 180"/>
                <a:gd name="T9" fmla="*/ 9 h 67"/>
                <a:gd name="T10" fmla="*/ 22 w 180"/>
                <a:gd name="T11" fmla="*/ 9 h 67"/>
                <a:gd name="T12" fmla="*/ 10 w 180"/>
                <a:gd name="T13" fmla="*/ 6 h 67"/>
                <a:gd name="T14" fmla="*/ 3 w 180"/>
                <a:gd name="T15" fmla="*/ 6 h 67"/>
                <a:gd name="T16" fmla="*/ 1 w 180"/>
                <a:gd name="T17" fmla="*/ 5 h 67"/>
                <a:gd name="T18" fmla="*/ 0 w 180"/>
                <a:gd name="T19" fmla="*/ 3 h 67"/>
                <a:gd name="T20" fmla="*/ 1 w 180"/>
                <a:gd name="T21" fmla="*/ 1 h 67"/>
                <a:gd name="T22" fmla="*/ 3 w 180"/>
                <a:gd name="T23" fmla="*/ 0 h 67"/>
                <a:gd name="T24" fmla="*/ 3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33957" name="Freeform 166"/>
            <p:cNvSpPr>
              <a:spLocks/>
            </p:cNvSpPr>
            <p:nvPr/>
          </p:nvSpPr>
          <p:spPr bwMode="auto">
            <a:xfrm>
              <a:off x="564" y="2441"/>
              <a:ext cx="12" cy="232"/>
            </a:xfrm>
            <a:custGeom>
              <a:avLst/>
              <a:gdLst>
                <a:gd name="T0" fmla="*/ 2 w 89"/>
                <a:gd name="T1" fmla="*/ 229 h 1624"/>
                <a:gd name="T2" fmla="*/ 1 w 89"/>
                <a:gd name="T3" fmla="*/ 191 h 1624"/>
                <a:gd name="T4" fmla="*/ 0 w 89"/>
                <a:gd name="T5" fmla="*/ 153 h 1624"/>
                <a:gd name="T6" fmla="*/ 4 w 89"/>
                <a:gd name="T7" fmla="*/ 101 h 1624"/>
                <a:gd name="T8" fmla="*/ 4 w 89"/>
                <a:gd name="T9" fmla="*/ 77 h 1624"/>
                <a:gd name="T10" fmla="*/ 2 w 89"/>
                <a:gd name="T11" fmla="*/ 50 h 1624"/>
                <a:gd name="T12" fmla="*/ 2 w 89"/>
                <a:gd name="T13" fmla="*/ 32 h 1624"/>
                <a:gd name="T14" fmla="*/ 3 w 89"/>
                <a:gd name="T15" fmla="*/ 15 h 1624"/>
                <a:gd name="T16" fmla="*/ 4 w 89"/>
                <a:gd name="T17" fmla="*/ 8 h 1624"/>
                <a:gd name="T18" fmla="*/ 7 w 89"/>
                <a:gd name="T19" fmla="*/ 2 h 1624"/>
                <a:gd name="T20" fmla="*/ 9 w 89"/>
                <a:gd name="T21" fmla="*/ 0 h 1624"/>
                <a:gd name="T22" fmla="*/ 11 w 89"/>
                <a:gd name="T23" fmla="*/ 0 h 1624"/>
                <a:gd name="T24" fmla="*/ 12 w 89"/>
                <a:gd name="T25" fmla="*/ 4 h 1624"/>
                <a:gd name="T26" fmla="*/ 11 w 89"/>
                <a:gd name="T27" fmla="*/ 9 h 1624"/>
                <a:gd name="T28" fmla="*/ 11 w 89"/>
                <a:gd name="T29" fmla="*/ 15 h 1624"/>
                <a:gd name="T30" fmla="*/ 10 w 89"/>
                <a:gd name="T31" fmla="*/ 49 h 1624"/>
                <a:gd name="T32" fmla="*/ 11 w 89"/>
                <a:gd name="T33" fmla="*/ 77 h 1624"/>
                <a:gd name="T34" fmla="*/ 10 w 89"/>
                <a:gd name="T35" fmla="*/ 101 h 1624"/>
                <a:gd name="T36" fmla="*/ 8 w 89"/>
                <a:gd name="T37" fmla="*/ 125 h 1624"/>
                <a:gd name="T38" fmla="*/ 5 w 89"/>
                <a:gd name="T39" fmla="*/ 153 h 1624"/>
                <a:gd name="T40" fmla="*/ 10 w 89"/>
                <a:gd name="T41" fmla="*/ 228 h 1624"/>
                <a:gd name="T42" fmla="*/ 9 w 89"/>
                <a:gd name="T43" fmla="*/ 231 h 1624"/>
                <a:gd name="T44" fmla="*/ 7 w 89"/>
                <a:gd name="T45" fmla="*/ 232 h 1624"/>
                <a:gd name="T46" fmla="*/ 2 w 89"/>
                <a:gd name="T47" fmla="*/ 229 h 1624"/>
                <a:gd name="T48" fmla="*/ 2 w 89"/>
                <a:gd name="T49" fmla="*/ 229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33958" name="Freeform 167"/>
            <p:cNvSpPr>
              <a:spLocks/>
            </p:cNvSpPr>
            <p:nvPr/>
          </p:nvSpPr>
          <p:spPr bwMode="auto">
            <a:xfrm>
              <a:off x="572" y="2435"/>
              <a:ext cx="79" cy="13"/>
            </a:xfrm>
            <a:custGeom>
              <a:avLst/>
              <a:gdLst>
                <a:gd name="T0" fmla="*/ 1 w 553"/>
                <a:gd name="T1" fmla="*/ 5 h 90"/>
                <a:gd name="T2" fmla="*/ 9 w 553"/>
                <a:gd name="T3" fmla="*/ 2 h 90"/>
                <a:gd name="T4" fmla="*/ 15 w 553"/>
                <a:gd name="T5" fmla="*/ 1 h 90"/>
                <a:gd name="T6" fmla="*/ 28 w 553"/>
                <a:gd name="T7" fmla="*/ 0 h 90"/>
                <a:gd name="T8" fmla="*/ 57 w 553"/>
                <a:gd name="T9" fmla="*/ 4 h 90"/>
                <a:gd name="T10" fmla="*/ 69 w 553"/>
                <a:gd name="T11" fmla="*/ 4 h 90"/>
                <a:gd name="T12" fmla="*/ 76 w 553"/>
                <a:gd name="T13" fmla="*/ 5 h 90"/>
                <a:gd name="T14" fmla="*/ 78 w 553"/>
                <a:gd name="T15" fmla="*/ 7 h 90"/>
                <a:gd name="T16" fmla="*/ 79 w 553"/>
                <a:gd name="T17" fmla="*/ 10 h 90"/>
                <a:gd name="T18" fmla="*/ 78 w 553"/>
                <a:gd name="T19" fmla="*/ 12 h 90"/>
                <a:gd name="T20" fmla="*/ 75 w 553"/>
                <a:gd name="T21" fmla="*/ 13 h 90"/>
                <a:gd name="T22" fmla="*/ 68 w 553"/>
                <a:gd name="T23" fmla="*/ 11 h 90"/>
                <a:gd name="T24" fmla="*/ 56 w 553"/>
                <a:gd name="T25" fmla="*/ 12 h 90"/>
                <a:gd name="T26" fmla="*/ 42 w 553"/>
                <a:gd name="T27" fmla="*/ 9 h 90"/>
                <a:gd name="T28" fmla="*/ 29 w 553"/>
                <a:gd name="T29" fmla="*/ 7 h 90"/>
                <a:gd name="T30" fmla="*/ 17 w 553"/>
                <a:gd name="T31" fmla="*/ 7 h 90"/>
                <a:gd name="T32" fmla="*/ 4 w 553"/>
                <a:gd name="T33" fmla="*/ 10 h 90"/>
                <a:gd name="T34" fmla="*/ 1 w 553"/>
                <a:gd name="T35" fmla="*/ 10 h 90"/>
                <a:gd name="T36" fmla="*/ 0 w 553"/>
                <a:gd name="T37" fmla="*/ 9 h 90"/>
                <a:gd name="T38" fmla="*/ 0 w 553"/>
                <a:gd name="T39" fmla="*/ 7 h 90"/>
                <a:gd name="T40" fmla="*/ 1 w 553"/>
                <a:gd name="T41" fmla="*/ 5 h 90"/>
                <a:gd name="T42" fmla="*/ 1 w 553"/>
                <a:gd name="T43" fmla="*/ 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33959" name="Freeform 168"/>
            <p:cNvSpPr>
              <a:spLocks/>
            </p:cNvSpPr>
            <p:nvPr/>
          </p:nvSpPr>
          <p:spPr bwMode="auto">
            <a:xfrm>
              <a:off x="647" y="2450"/>
              <a:ext cx="18" cy="229"/>
            </a:xfrm>
            <a:custGeom>
              <a:avLst/>
              <a:gdLst>
                <a:gd name="T0" fmla="*/ 14 w 128"/>
                <a:gd name="T1" fmla="*/ 3 h 1605"/>
                <a:gd name="T2" fmla="*/ 14 w 128"/>
                <a:gd name="T3" fmla="*/ 26 h 1605"/>
                <a:gd name="T4" fmla="*/ 15 w 128"/>
                <a:gd name="T5" fmla="*/ 50 h 1605"/>
                <a:gd name="T6" fmla="*/ 18 w 128"/>
                <a:gd name="T7" fmla="*/ 110 h 1605"/>
                <a:gd name="T8" fmla="*/ 18 w 128"/>
                <a:gd name="T9" fmla="*/ 138 h 1605"/>
                <a:gd name="T10" fmla="*/ 16 w 128"/>
                <a:gd name="T11" fmla="*/ 171 h 1605"/>
                <a:gd name="T12" fmla="*/ 15 w 128"/>
                <a:gd name="T13" fmla="*/ 185 h 1605"/>
                <a:gd name="T14" fmla="*/ 13 w 128"/>
                <a:gd name="T15" fmla="*/ 197 h 1605"/>
                <a:gd name="T16" fmla="*/ 10 w 128"/>
                <a:gd name="T17" fmla="*/ 224 h 1605"/>
                <a:gd name="T18" fmla="*/ 8 w 128"/>
                <a:gd name="T19" fmla="*/ 228 h 1605"/>
                <a:gd name="T20" fmla="*/ 5 w 128"/>
                <a:gd name="T21" fmla="*/ 229 h 1605"/>
                <a:gd name="T22" fmla="*/ 1 w 128"/>
                <a:gd name="T23" fmla="*/ 227 h 1605"/>
                <a:gd name="T24" fmla="*/ 0 w 128"/>
                <a:gd name="T25" fmla="*/ 223 h 1605"/>
                <a:gd name="T26" fmla="*/ 1 w 128"/>
                <a:gd name="T27" fmla="*/ 209 h 1605"/>
                <a:gd name="T28" fmla="*/ 3 w 128"/>
                <a:gd name="T29" fmla="*/ 197 h 1605"/>
                <a:gd name="T30" fmla="*/ 6 w 128"/>
                <a:gd name="T31" fmla="*/ 170 h 1605"/>
                <a:gd name="T32" fmla="*/ 9 w 128"/>
                <a:gd name="T33" fmla="*/ 138 h 1605"/>
                <a:gd name="T34" fmla="*/ 11 w 128"/>
                <a:gd name="T35" fmla="*/ 110 h 1605"/>
                <a:gd name="T36" fmla="*/ 11 w 128"/>
                <a:gd name="T37" fmla="*/ 82 h 1605"/>
                <a:gd name="T38" fmla="*/ 10 w 128"/>
                <a:gd name="T39" fmla="*/ 50 h 1605"/>
                <a:gd name="T40" fmla="*/ 9 w 128"/>
                <a:gd name="T41" fmla="*/ 2 h 1605"/>
                <a:gd name="T42" fmla="*/ 10 w 128"/>
                <a:gd name="T43" fmla="*/ 1 h 1605"/>
                <a:gd name="T44" fmla="*/ 12 w 128"/>
                <a:gd name="T45" fmla="*/ 0 h 1605"/>
                <a:gd name="T46" fmla="*/ 14 w 128"/>
                <a:gd name="T47" fmla="*/ 3 h 1605"/>
                <a:gd name="T48" fmla="*/ 14 w 128"/>
                <a:gd name="T49" fmla="*/ 3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33960" name="Freeform 169"/>
            <p:cNvSpPr>
              <a:spLocks/>
            </p:cNvSpPr>
            <p:nvPr/>
          </p:nvSpPr>
          <p:spPr bwMode="auto">
            <a:xfrm>
              <a:off x="530" y="2444"/>
              <a:ext cx="43" cy="25"/>
            </a:xfrm>
            <a:custGeom>
              <a:avLst/>
              <a:gdLst>
                <a:gd name="T0" fmla="*/ 2 w 301"/>
                <a:gd name="T1" fmla="*/ 16 h 179"/>
                <a:gd name="T2" fmla="*/ 7 w 301"/>
                <a:gd name="T3" fmla="*/ 13 h 179"/>
                <a:gd name="T4" fmla="*/ 11 w 301"/>
                <a:gd name="T5" fmla="*/ 11 h 179"/>
                <a:gd name="T6" fmla="*/ 20 w 301"/>
                <a:gd name="T7" fmla="*/ 8 h 179"/>
                <a:gd name="T8" fmla="*/ 39 w 301"/>
                <a:gd name="T9" fmla="*/ 0 h 179"/>
                <a:gd name="T10" fmla="*/ 41 w 301"/>
                <a:gd name="T11" fmla="*/ 0 h 179"/>
                <a:gd name="T12" fmla="*/ 42 w 301"/>
                <a:gd name="T13" fmla="*/ 1 h 179"/>
                <a:gd name="T14" fmla="*/ 43 w 301"/>
                <a:gd name="T15" fmla="*/ 3 h 179"/>
                <a:gd name="T16" fmla="*/ 42 w 301"/>
                <a:gd name="T17" fmla="*/ 5 h 179"/>
                <a:gd name="T18" fmla="*/ 37 w 301"/>
                <a:gd name="T19" fmla="*/ 8 h 179"/>
                <a:gd name="T20" fmla="*/ 33 w 301"/>
                <a:gd name="T21" fmla="*/ 10 h 179"/>
                <a:gd name="T22" fmla="*/ 29 w 301"/>
                <a:gd name="T23" fmla="*/ 12 h 179"/>
                <a:gd name="T24" fmla="*/ 25 w 301"/>
                <a:gd name="T25" fmla="*/ 14 h 179"/>
                <a:gd name="T26" fmla="*/ 21 w 301"/>
                <a:gd name="T27" fmla="*/ 16 h 179"/>
                <a:gd name="T28" fmla="*/ 17 w 301"/>
                <a:gd name="T29" fmla="*/ 18 h 179"/>
                <a:gd name="T30" fmla="*/ 12 w 301"/>
                <a:gd name="T31" fmla="*/ 21 h 179"/>
                <a:gd name="T32" fmla="*/ 8 w 301"/>
                <a:gd name="T33" fmla="*/ 24 h 179"/>
                <a:gd name="T34" fmla="*/ 4 w 301"/>
                <a:gd name="T35" fmla="*/ 25 h 179"/>
                <a:gd name="T36" fmla="*/ 1 w 301"/>
                <a:gd name="T37" fmla="*/ 23 h 179"/>
                <a:gd name="T38" fmla="*/ 0 w 301"/>
                <a:gd name="T39" fmla="*/ 20 h 179"/>
                <a:gd name="T40" fmla="*/ 2 w 301"/>
                <a:gd name="T41" fmla="*/ 16 h 179"/>
                <a:gd name="T42" fmla="*/ 2 w 301"/>
                <a:gd name="T43" fmla="*/ 16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33961" name="Freeform 170"/>
            <p:cNvSpPr>
              <a:spLocks/>
            </p:cNvSpPr>
            <p:nvPr/>
          </p:nvSpPr>
          <p:spPr bwMode="auto">
            <a:xfrm>
              <a:off x="495" y="2636"/>
              <a:ext cx="7" cy="27"/>
            </a:xfrm>
            <a:custGeom>
              <a:avLst/>
              <a:gdLst>
                <a:gd name="T0" fmla="*/ 7 w 54"/>
                <a:gd name="T1" fmla="*/ 3 h 184"/>
                <a:gd name="T2" fmla="*/ 7 w 54"/>
                <a:gd name="T3" fmla="*/ 10 h 184"/>
                <a:gd name="T4" fmla="*/ 7 w 54"/>
                <a:gd name="T5" fmla="*/ 16 h 184"/>
                <a:gd name="T6" fmla="*/ 7 w 54"/>
                <a:gd name="T7" fmla="*/ 25 h 184"/>
                <a:gd name="T8" fmla="*/ 6 w 54"/>
                <a:gd name="T9" fmla="*/ 27 h 184"/>
                <a:gd name="T10" fmla="*/ 5 w 54"/>
                <a:gd name="T11" fmla="*/ 27 h 184"/>
                <a:gd name="T12" fmla="*/ 2 w 54"/>
                <a:gd name="T13" fmla="*/ 23 h 184"/>
                <a:gd name="T14" fmla="*/ 1 w 54"/>
                <a:gd name="T15" fmla="*/ 17 h 184"/>
                <a:gd name="T16" fmla="*/ 0 w 54"/>
                <a:gd name="T17" fmla="*/ 4 h 184"/>
                <a:gd name="T18" fmla="*/ 1 w 54"/>
                <a:gd name="T19" fmla="*/ 1 h 184"/>
                <a:gd name="T20" fmla="*/ 4 w 54"/>
                <a:gd name="T21" fmla="*/ 0 h 184"/>
                <a:gd name="T22" fmla="*/ 6 w 54"/>
                <a:gd name="T23" fmla="*/ 1 h 184"/>
                <a:gd name="T24" fmla="*/ 7 w 54"/>
                <a:gd name="T25" fmla="*/ 3 h 184"/>
                <a:gd name="T26" fmla="*/ 7 w 54"/>
                <a:gd name="T27" fmla="*/ 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33962" name="Freeform 171"/>
            <p:cNvSpPr>
              <a:spLocks/>
            </p:cNvSpPr>
            <p:nvPr/>
          </p:nvSpPr>
          <p:spPr bwMode="auto">
            <a:xfrm>
              <a:off x="598" y="2453"/>
              <a:ext cx="51" cy="35"/>
            </a:xfrm>
            <a:custGeom>
              <a:avLst/>
              <a:gdLst>
                <a:gd name="T0" fmla="*/ 46 w 359"/>
                <a:gd name="T1" fmla="*/ 33 h 241"/>
                <a:gd name="T2" fmla="*/ 44 w 359"/>
                <a:gd name="T3" fmla="*/ 22 h 241"/>
                <a:gd name="T4" fmla="*/ 44 w 359"/>
                <a:gd name="T5" fmla="*/ 11 h 241"/>
                <a:gd name="T6" fmla="*/ 19 w 359"/>
                <a:gd name="T7" fmla="*/ 10 h 241"/>
                <a:gd name="T8" fmla="*/ 11 w 359"/>
                <a:gd name="T9" fmla="*/ 7 h 241"/>
                <a:gd name="T10" fmla="*/ 3 w 359"/>
                <a:gd name="T11" fmla="*/ 6 h 241"/>
                <a:gd name="T12" fmla="*/ 0 w 359"/>
                <a:gd name="T13" fmla="*/ 3 h 241"/>
                <a:gd name="T14" fmla="*/ 1 w 359"/>
                <a:gd name="T15" fmla="*/ 1 h 241"/>
                <a:gd name="T16" fmla="*/ 3 w 359"/>
                <a:gd name="T17" fmla="*/ 0 h 241"/>
                <a:gd name="T18" fmla="*/ 12 w 359"/>
                <a:gd name="T19" fmla="*/ 0 h 241"/>
                <a:gd name="T20" fmla="*/ 21 w 359"/>
                <a:gd name="T21" fmla="*/ 1 h 241"/>
                <a:gd name="T22" fmla="*/ 34 w 359"/>
                <a:gd name="T23" fmla="*/ 3 h 241"/>
                <a:gd name="T24" fmla="*/ 48 w 359"/>
                <a:gd name="T25" fmla="*/ 5 h 241"/>
                <a:gd name="T26" fmla="*/ 51 w 359"/>
                <a:gd name="T27" fmla="*/ 8 h 241"/>
                <a:gd name="T28" fmla="*/ 51 w 359"/>
                <a:gd name="T29" fmla="*/ 31 h 241"/>
                <a:gd name="T30" fmla="*/ 51 w 359"/>
                <a:gd name="T31" fmla="*/ 34 h 241"/>
                <a:gd name="T32" fmla="*/ 49 w 359"/>
                <a:gd name="T33" fmla="*/ 35 h 241"/>
                <a:gd name="T34" fmla="*/ 46 w 359"/>
                <a:gd name="T35" fmla="*/ 33 h 241"/>
                <a:gd name="T36" fmla="*/ 46 w 359"/>
                <a:gd name="T37" fmla="*/ 33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33963" name="Freeform 172"/>
            <p:cNvSpPr>
              <a:spLocks/>
            </p:cNvSpPr>
            <p:nvPr/>
          </p:nvSpPr>
          <p:spPr bwMode="auto">
            <a:xfrm>
              <a:off x="604" y="2500"/>
              <a:ext cx="45" cy="10"/>
            </a:xfrm>
            <a:custGeom>
              <a:avLst/>
              <a:gdLst>
                <a:gd name="T0" fmla="*/ 42 w 317"/>
                <a:gd name="T1" fmla="*/ 10 h 67"/>
                <a:gd name="T2" fmla="*/ 26 w 317"/>
                <a:gd name="T3" fmla="*/ 10 h 67"/>
                <a:gd name="T4" fmla="*/ 9 w 317"/>
                <a:gd name="T5" fmla="*/ 8 h 67"/>
                <a:gd name="T6" fmla="*/ 3 w 317"/>
                <a:gd name="T7" fmla="*/ 7 h 67"/>
                <a:gd name="T8" fmla="*/ 1 w 317"/>
                <a:gd name="T9" fmla="*/ 6 h 67"/>
                <a:gd name="T10" fmla="*/ 0 w 317"/>
                <a:gd name="T11" fmla="*/ 3 h 67"/>
                <a:gd name="T12" fmla="*/ 1 w 317"/>
                <a:gd name="T13" fmla="*/ 1 h 67"/>
                <a:gd name="T14" fmla="*/ 4 w 317"/>
                <a:gd name="T15" fmla="*/ 0 h 67"/>
                <a:gd name="T16" fmla="*/ 10 w 317"/>
                <a:gd name="T17" fmla="*/ 1 h 67"/>
                <a:gd name="T18" fmla="*/ 26 w 317"/>
                <a:gd name="T19" fmla="*/ 4 h 67"/>
                <a:gd name="T20" fmla="*/ 42 w 317"/>
                <a:gd name="T21" fmla="*/ 4 h 67"/>
                <a:gd name="T22" fmla="*/ 45 w 317"/>
                <a:gd name="T23" fmla="*/ 7 h 67"/>
                <a:gd name="T24" fmla="*/ 44 w 317"/>
                <a:gd name="T25" fmla="*/ 9 h 67"/>
                <a:gd name="T26" fmla="*/ 42 w 317"/>
                <a:gd name="T27" fmla="*/ 10 h 67"/>
                <a:gd name="T28" fmla="*/ 42 w 317"/>
                <a:gd name="T29" fmla="*/ 1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33964" name="Freeform 173"/>
            <p:cNvSpPr>
              <a:spLocks/>
            </p:cNvSpPr>
            <p:nvPr/>
          </p:nvSpPr>
          <p:spPr bwMode="auto">
            <a:xfrm>
              <a:off x="583" y="2532"/>
              <a:ext cx="67" cy="11"/>
            </a:xfrm>
            <a:custGeom>
              <a:avLst/>
              <a:gdLst>
                <a:gd name="T0" fmla="*/ 64 w 471"/>
                <a:gd name="T1" fmla="*/ 10 h 79"/>
                <a:gd name="T2" fmla="*/ 50 w 471"/>
                <a:gd name="T3" fmla="*/ 11 h 79"/>
                <a:gd name="T4" fmla="*/ 37 w 471"/>
                <a:gd name="T5" fmla="*/ 10 h 79"/>
                <a:gd name="T6" fmla="*/ 22 w 471"/>
                <a:gd name="T7" fmla="*/ 8 h 79"/>
                <a:gd name="T8" fmla="*/ 4 w 471"/>
                <a:gd name="T9" fmla="*/ 8 h 79"/>
                <a:gd name="T10" fmla="*/ 1 w 471"/>
                <a:gd name="T11" fmla="*/ 7 h 79"/>
                <a:gd name="T12" fmla="*/ 0 w 471"/>
                <a:gd name="T13" fmla="*/ 4 h 79"/>
                <a:gd name="T14" fmla="*/ 1 w 471"/>
                <a:gd name="T15" fmla="*/ 1 h 79"/>
                <a:gd name="T16" fmla="*/ 4 w 471"/>
                <a:gd name="T17" fmla="*/ 0 h 79"/>
                <a:gd name="T18" fmla="*/ 22 w 471"/>
                <a:gd name="T19" fmla="*/ 1 h 79"/>
                <a:gd name="T20" fmla="*/ 37 w 471"/>
                <a:gd name="T21" fmla="*/ 3 h 79"/>
                <a:gd name="T22" fmla="*/ 50 w 471"/>
                <a:gd name="T23" fmla="*/ 4 h 79"/>
                <a:gd name="T24" fmla="*/ 63 w 471"/>
                <a:gd name="T25" fmla="*/ 3 h 79"/>
                <a:gd name="T26" fmla="*/ 66 w 471"/>
                <a:gd name="T27" fmla="*/ 4 h 79"/>
                <a:gd name="T28" fmla="*/ 67 w 471"/>
                <a:gd name="T29" fmla="*/ 7 h 79"/>
                <a:gd name="T30" fmla="*/ 66 w 471"/>
                <a:gd name="T31" fmla="*/ 9 h 79"/>
                <a:gd name="T32" fmla="*/ 64 w 471"/>
                <a:gd name="T33" fmla="*/ 10 h 79"/>
                <a:gd name="T34" fmla="*/ 64 w 471"/>
                <a:gd name="T35" fmla="*/ 1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33965" name="Freeform 174"/>
            <p:cNvSpPr>
              <a:spLocks/>
            </p:cNvSpPr>
            <p:nvPr/>
          </p:nvSpPr>
          <p:spPr bwMode="auto">
            <a:xfrm>
              <a:off x="614" y="2572"/>
              <a:ext cx="34" cy="52"/>
            </a:xfrm>
            <a:custGeom>
              <a:avLst/>
              <a:gdLst>
                <a:gd name="T0" fmla="*/ 4 w 239"/>
                <a:gd name="T1" fmla="*/ 1 h 364"/>
                <a:gd name="T2" fmla="*/ 29 w 239"/>
                <a:gd name="T3" fmla="*/ 0 h 364"/>
                <a:gd name="T4" fmla="*/ 34 w 239"/>
                <a:gd name="T5" fmla="*/ 2 h 364"/>
                <a:gd name="T6" fmla="*/ 34 w 239"/>
                <a:gd name="T7" fmla="*/ 7 h 364"/>
                <a:gd name="T8" fmla="*/ 30 w 239"/>
                <a:gd name="T9" fmla="*/ 17 h 364"/>
                <a:gd name="T10" fmla="*/ 29 w 239"/>
                <a:gd name="T11" fmla="*/ 27 h 364"/>
                <a:gd name="T12" fmla="*/ 29 w 239"/>
                <a:gd name="T13" fmla="*/ 36 h 364"/>
                <a:gd name="T14" fmla="*/ 29 w 239"/>
                <a:gd name="T15" fmla="*/ 47 h 364"/>
                <a:gd name="T16" fmla="*/ 27 w 239"/>
                <a:gd name="T17" fmla="*/ 51 h 364"/>
                <a:gd name="T18" fmla="*/ 23 w 239"/>
                <a:gd name="T19" fmla="*/ 52 h 364"/>
                <a:gd name="T20" fmla="*/ 20 w 239"/>
                <a:gd name="T21" fmla="*/ 51 h 364"/>
                <a:gd name="T22" fmla="*/ 19 w 239"/>
                <a:gd name="T23" fmla="*/ 47 h 364"/>
                <a:gd name="T24" fmla="*/ 22 w 239"/>
                <a:gd name="T25" fmla="*/ 10 h 364"/>
                <a:gd name="T26" fmla="*/ 4 w 239"/>
                <a:gd name="T27" fmla="*/ 9 h 364"/>
                <a:gd name="T28" fmla="*/ 1 w 239"/>
                <a:gd name="T29" fmla="*/ 8 h 364"/>
                <a:gd name="T30" fmla="*/ 0 w 239"/>
                <a:gd name="T31" fmla="*/ 5 h 364"/>
                <a:gd name="T32" fmla="*/ 1 w 239"/>
                <a:gd name="T33" fmla="*/ 2 h 364"/>
                <a:gd name="T34" fmla="*/ 4 w 239"/>
                <a:gd name="T35" fmla="*/ 1 h 364"/>
                <a:gd name="T36" fmla="*/ 4 w 239"/>
                <a:gd name="T37" fmla="*/ 1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33966" name="Freeform 175"/>
            <p:cNvSpPr>
              <a:spLocks/>
            </p:cNvSpPr>
            <p:nvPr/>
          </p:nvSpPr>
          <p:spPr bwMode="auto">
            <a:xfrm>
              <a:off x="240" y="2694"/>
              <a:ext cx="45" cy="10"/>
            </a:xfrm>
            <a:custGeom>
              <a:avLst/>
              <a:gdLst>
                <a:gd name="T0" fmla="*/ 2 w 311"/>
                <a:gd name="T1" fmla="*/ 5 h 70"/>
                <a:gd name="T2" fmla="*/ 40 w 311"/>
                <a:gd name="T3" fmla="*/ 10 h 70"/>
                <a:gd name="T4" fmla="*/ 43 w 311"/>
                <a:gd name="T5" fmla="*/ 9 h 70"/>
                <a:gd name="T6" fmla="*/ 45 w 311"/>
                <a:gd name="T7" fmla="*/ 6 h 70"/>
                <a:gd name="T8" fmla="*/ 44 w 311"/>
                <a:gd name="T9" fmla="*/ 3 h 70"/>
                <a:gd name="T10" fmla="*/ 41 w 311"/>
                <a:gd name="T11" fmla="*/ 1 h 70"/>
                <a:gd name="T12" fmla="*/ 22 w 311"/>
                <a:gd name="T13" fmla="*/ 1 h 70"/>
                <a:gd name="T14" fmla="*/ 3 w 311"/>
                <a:gd name="T15" fmla="*/ 0 h 70"/>
                <a:gd name="T16" fmla="*/ 0 w 311"/>
                <a:gd name="T17" fmla="*/ 2 h 70"/>
                <a:gd name="T18" fmla="*/ 0 w 311"/>
                <a:gd name="T19" fmla="*/ 4 h 70"/>
                <a:gd name="T20" fmla="*/ 2 w 311"/>
                <a:gd name="T21" fmla="*/ 5 h 70"/>
                <a:gd name="T22" fmla="*/ 2 w 311"/>
                <a:gd name="T23" fmla="*/ 5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33967" name="Freeform 176"/>
            <p:cNvSpPr>
              <a:spLocks/>
            </p:cNvSpPr>
            <p:nvPr/>
          </p:nvSpPr>
          <p:spPr bwMode="auto">
            <a:xfrm>
              <a:off x="287" y="2595"/>
              <a:ext cx="11" cy="66"/>
            </a:xfrm>
            <a:custGeom>
              <a:avLst/>
              <a:gdLst>
                <a:gd name="T0" fmla="*/ 5 w 75"/>
                <a:gd name="T1" fmla="*/ 3 h 465"/>
                <a:gd name="T2" fmla="*/ 7 w 75"/>
                <a:gd name="T3" fmla="*/ 16 h 465"/>
                <a:gd name="T4" fmla="*/ 9 w 75"/>
                <a:gd name="T5" fmla="*/ 28 h 465"/>
                <a:gd name="T6" fmla="*/ 11 w 75"/>
                <a:gd name="T7" fmla="*/ 54 h 465"/>
                <a:gd name="T8" fmla="*/ 11 w 75"/>
                <a:gd name="T9" fmla="*/ 63 h 465"/>
                <a:gd name="T10" fmla="*/ 10 w 75"/>
                <a:gd name="T11" fmla="*/ 65 h 465"/>
                <a:gd name="T12" fmla="*/ 7 w 75"/>
                <a:gd name="T13" fmla="*/ 66 h 465"/>
                <a:gd name="T14" fmla="*/ 4 w 75"/>
                <a:gd name="T15" fmla="*/ 63 h 465"/>
                <a:gd name="T16" fmla="*/ 4 w 75"/>
                <a:gd name="T17" fmla="*/ 53 h 465"/>
                <a:gd name="T18" fmla="*/ 5 w 75"/>
                <a:gd name="T19" fmla="*/ 40 h 465"/>
                <a:gd name="T20" fmla="*/ 3 w 75"/>
                <a:gd name="T21" fmla="*/ 28 h 465"/>
                <a:gd name="T22" fmla="*/ 0 w 75"/>
                <a:gd name="T23" fmla="*/ 3 h 465"/>
                <a:gd name="T24" fmla="*/ 1 w 75"/>
                <a:gd name="T25" fmla="*/ 1 h 465"/>
                <a:gd name="T26" fmla="*/ 3 w 75"/>
                <a:gd name="T27" fmla="*/ 0 h 465"/>
                <a:gd name="T28" fmla="*/ 5 w 75"/>
                <a:gd name="T29" fmla="*/ 3 h 465"/>
                <a:gd name="T30" fmla="*/ 5 w 75"/>
                <a:gd name="T31" fmla="*/ 3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33968" name="Freeform 177"/>
            <p:cNvSpPr>
              <a:spLocks/>
            </p:cNvSpPr>
            <p:nvPr/>
          </p:nvSpPr>
          <p:spPr bwMode="auto">
            <a:xfrm>
              <a:off x="290" y="2595"/>
              <a:ext cx="30" cy="63"/>
            </a:xfrm>
            <a:custGeom>
              <a:avLst/>
              <a:gdLst>
                <a:gd name="T0" fmla="*/ 4 w 207"/>
                <a:gd name="T1" fmla="*/ 1 h 447"/>
                <a:gd name="T2" fmla="*/ 10 w 207"/>
                <a:gd name="T3" fmla="*/ 6 h 447"/>
                <a:gd name="T4" fmla="*/ 15 w 207"/>
                <a:gd name="T5" fmla="*/ 11 h 447"/>
                <a:gd name="T6" fmla="*/ 23 w 207"/>
                <a:gd name="T7" fmla="*/ 24 h 447"/>
                <a:gd name="T8" fmla="*/ 25 w 207"/>
                <a:gd name="T9" fmla="*/ 36 h 447"/>
                <a:gd name="T10" fmla="*/ 28 w 207"/>
                <a:gd name="T11" fmla="*/ 51 h 447"/>
                <a:gd name="T12" fmla="*/ 29 w 207"/>
                <a:gd name="T13" fmla="*/ 57 h 447"/>
                <a:gd name="T14" fmla="*/ 30 w 207"/>
                <a:gd name="T15" fmla="*/ 62 h 447"/>
                <a:gd name="T16" fmla="*/ 28 w 207"/>
                <a:gd name="T17" fmla="*/ 63 h 447"/>
                <a:gd name="T18" fmla="*/ 25 w 207"/>
                <a:gd name="T19" fmla="*/ 62 h 447"/>
                <a:gd name="T20" fmla="*/ 21 w 207"/>
                <a:gd name="T21" fmla="*/ 58 h 447"/>
                <a:gd name="T22" fmla="*/ 21 w 207"/>
                <a:gd name="T23" fmla="*/ 52 h 447"/>
                <a:gd name="T24" fmla="*/ 18 w 207"/>
                <a:gd name="T25" fmla="*/ 37 h 447"/>
                <a:gd name="T26" fmla="*/ 16 w 207"/>
                <a:gd name="T27" fmla="*/ 25 h 447"/>
                <a:gd name="T28" fmla="*/ 14 w 207"/>
                <a:gd name="T29" fmla="*/ 19 h 447"/>
                <a:gd name="T30" fmla="*/ 10 w 207"/>
                <a:gd name="T31" fmla="*/ 14 h 447"/>
                <a:gd name="T32" fmla="*/ 6 w 207"/>
                <a:gd name="T33" fmla="*/ 9 h 447"/>
                <a:gd name="T34" fmla="*/ 0 w 207"/>
                <a:gd name="T35" fmla="*/ 5 h 447"/>
                <a:gd name="T36" fmla="*/ 0 w 207"/>
                <a:gd name="T37" fmla="*/ 1 h 447"/>
                <a:gd name="T38" fmla="*/ 2 w 207"/>
                <a:gd name="T39" fmla="*/ 0 h 447"/>
                <a:gd name="T40" fmla="*/ 4 w 207"/>
                <a:gd name="T41" fmla="*/ 1 h 447"/>
                <a:gd name="T42" fmla="*/ 4 w 207"/>
                <a:gd name="T43" fmla="*/ 1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33969" name="Freeform 178"/>
            <p:cNvSpPr>
              <a:spLocks/>
            </p:cNvSpPr>
            <p:nvPr/>
          </p:nvSpPr>
          <p:spPr bwMode="auto">
            <a:xfrm>
              <a:off x="253" y="2610"/>
              <a:ext cx="29" cy="12"/>
            </a:xfrm>
            <a:custGeom>
              <a:avLst/>
              <a:gdLst>
                <a:gd name="T0" fmla="*/ 2 w 201"/>
                <a:gd name="T1" fmla="*/ 2 h 87"/>
                <a:gd name="T2" fmla="*/ 9 w 201"/>
                <a:gd name="T3" fmla="*/ 0 h 87"/>
                <a:gd name="T4" fmla="*/ 16 w 201"/>
                <a:gd name="T5" fmla="*/ 0 h 87"/>
                <a:gd name="T6" fmla="*/ 23 w 201"/>
                <a:gd name="T7" fmla="*/ 2 h 87"/>
                <a:gd name="T8" fmla="*/ 28 w 201"/>
                <a:gd name="T9" fmla="*/ 6 h 87"/>
                <a:gd name="T10" fmla="*/ 29 w 201"/>
                <a:gd name="T11" fmla="*/ 9 h 87"/>
                <a:gd name="T12" fmla="*/ 28 w 201"/>
                <a:gd name="T13" fmla="*/ 11 h 87"/>
                <a:gd name="T14" fmla="*/ 25 w 201"/>
                <a:gd name="T15" fmla="*/ 12 h 87"/>
                <a:gd name="T16" fmla="*/ 22 w 201"/>
                <a:gd name="T17" fmla="*/ 10 h 87"/>
                <a:gd name="T18" fmla="*/ 18 w 201"/>
                <a:gd name="T19" fmla="*/ 7 h 87"/>
                <a:gd name="T20" fmla="*/ 14 w 201"/>
                <a:gd name="T21" fmla="*/ 6 h 87"/>
                <a:gd name="T22" fmla="*/ 3 w 201"/>
                <a:gd name="T23" fmla="*/ 7 h 87"/>
                <a:gd name="T24" fmla="*/ 1 w 201"/>
                <a:gd name="T25" fmla="*/ 7 h 87"/>
                <a:gd name="T26" fmla="*/ 0 w 201"/>
                <a:gd name="T27" fmla="*/ 5 h 87"/>
                <a:gd name="T28" fmla="*/ 0 w 201"/>
                <a:gd name="T29" fmla="*/ 3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33970" name="Freeform 179"/>
            <p:cNvSpPr>
              <a:spLocks/>
            </p:cNvSpPr>
            <p:nvPr/>
          </p:nvSpPr>
          <p:spPr bwMode="auto">
            <a:xfrm>
              <a:off x="255" y="2626"/>
              <a:ext cx="25" cy="11"/>
            </a:xfrm>
            <a:custGeom>
              <a:avLst/>
              <a:gdLst>
                <a:gd name="T0" fmla="*/ 2 w 177"/>
                <a:gd name="T1" fmla="*/ 2 h 76"/>
                <a:gd name="T2" fmla="*/ 8 w 177"/>
                <a:gd name="T3" fmla="*/ 0 h 76"/>
                <a:gd name="T4" fmla="*/ 14 w 177"/>
                <a:gd name="T5" fmla="*/ 0 h 76"/>
                <a:gd name="T6" fmla="*/ 24 w 177"/>
                <a:gd name="T7" fmla="*/ 6 h 76"/>
                <a:gd name="T8" fmla="*/ 25 w 177"/>
                <a:gd name="T9" fmla="*/ 10 h 76"/>
                <a:gd name="T10" fmla="*/ 23 w 177"/>
                <a:gd name="T11" fmla="*/ 11 h 76"/>
                <a:gd name="T12" fmla="*/ 21 w 177"/>
                <a:gd name="T13" fmla="*/ 10 h 76"/>
                <a:gd name="T14" fmla="*/ 18 w 177"/>
                <a:gd name="T15" fmla="*/ 8 h 76"/>
                <a:gd name="T16" fmla="*/ 13 w 177"/>
                <a:gd name="T17" fmla="*/ 6 h 76"/>
                <a:gd name="T18" fmla="*/ 3 w 177"/>
                <a:gd name="T19" fmla="*/ 7 h 76"/>
                <a:gd name="T20" fmla="*/ 1 w 177"/>
                <a:gd name="T21" fmla="*/ 7 h 76"/>
                <a:gd name="T22" fmla="*/ 0 w 177"/>
                <a:gd name="T23" fmla="*/ 5 h 76"/>
                <a:gd name="T24" fmla="*/ 0 w 177"/>
                <a:gd name="T25" fmla="*/ 3 h 76"/>
                <a:gd name="T26" fmla="*/ 2 w 177"/>
                <a:gd name="T27" fmla="*/ 2 h 76"/>
                <a:gd name="T28" fmla="*/ 2 w 177"/>
                <a:gd name="T29" fmla="*/ 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33971" name="Freeform 180"/>
            <p:cNvSpPr>
              <a:spLocks/>
            </p:cNvSpPr>
            <p:nvPr/>
          </p:nvSpPr>
          <p:spPr bwMode="auto">
            <a:xfrm>
              <a:off x="255" y="2642"/>
              <a:ext cx="28" cy="12"/>
            </a:xfrm>
            <a:custGeom>
              <a:avLst/>
              <a:gdLst>
                <a:gd name="T0" fmla="*/ 3 w 199"/>
                <a:gd name="T1" fmla="*/ 1 h 84"/>
                <a:gd name="T2" fmla="*/ 13 w 199"/>
                <a:gd name="T3" fmla="*/ 0 h 84"/>
                <a:gd name="T4" fmla="*/ 20 w 199"/>
                <a:gd name="T5" fmla="*/ 3 h 84"/>
                <a:gd name="T6" fmla="*/ 27 w 199"/>
                <a:gd name="T7" fmla="*/ 7 h 84"/>
                <a:gd name="T8" fmla="*/ 28 w 199"/>
                <a:gd name="T9" fmla="*/ 9 h 84"/>
                <a:gd name="T10" fmla="*/ 28 w 199"/>
                <a:gd name="T11" fmla="*/ 11 h 84"/>
                <a:gd name="T12" fmla="*/ 26 w 199"/>
                <a:gd name="T13" fmla="*/ 12 h 84"/>
                <a:gd name="T14" fmla="*/ 24 w 199"/>
                <a:gd name="T15" fmla="*/ 12 h 84"/>
                <a:gd name="T16" fmla="*/ 21 w 199"/>
                <a:gd name="T17" fmla="*/ 10 h 84"/>
                <a:gd name="T18" fmla="*/ 18 w 199"/>
                <a:gd name="T19" fmla="*/ 9 h 84"/>
                <a:gd name="T20" fmla="*/ 12 w 199"/>
                <a:gd name="T21" fmla="*/ 8 h 84"/>
                <a:gd name="T22" fmla="*/ 3 w 199"/>
                <a:gd name="T23" fmla="*/ 7 h 84"/>
                <a:gd name="T24" fmla="*/ 0 w 199"/>
                <a:gd name="T25" fmla="*/ 4 h 84"/>
                <a:gd name="T26" fmla="*/ 0 w 199"/>
                <a:gd name="T27" fmla="*/ 2 h 84"/>
                <a:gd name="T28" fmla="*/ 3 w 199"/>
                <a:gd name="T29" fmla="*/ 1 h 84"/>
                <a:gd name="T30" fmla="*/ 3 w 199"/>
                <a:gd name="T31" fmla="*/ 1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33972" name="Freeform 181"/>
            <p:cNvSpPr>
              <a:spLocks/>
            </p:cNvSpPr>
            <p:nvPr/>
          </p:nvSpPr>
          <p:spPr bwMode="auto">
            <a:xfrm>
              <a:off x="262" y="2667"/>
              <a:ext cx="23" cy="18"/>
            </a:xfrm>
            <a:custGeom>
              <a:avLst/>
              <a:gdLst>
                <a:gd name="T0" fmla="*/ 12 w 162"/>
                <a:gd name="T1" fmla="*/ 0 h 129"/>
                <a:gd name="T2" fmla="*/ 8 w 162"/>
                <a:gd name="T3" fmla="*/ 1 h 129"/>
                <a:gd name="T4" fmla="*/ 3 w 162"/>
                <a:gd name="T5" fmla="*/ 3 h 129"/>
                <a:gd name="T6" fmla="*/ 0 w 162"/>
                <a:gd name="T7" fmla="*/ 7 h 129"/>
                <a:gd name="T8" fmla="*/ 0 w 162"/>
                <a:gd name="T9" fmla="*/ 11 h 129"/>
                <a:gd name="T10" fmla="*/ 3 w 162"/>
                <a:gd name="T11" fmla="*/ 15 h 129"/>
                <a:gd name="T12" fmla="*/ 7 w 162"/>
                <a:gd name="T13" fmla="*/ 18 h 129"/>
                <a:gd name="T14" fmla="*/ 16 w 162"/>
                <a:gd name="T15" fmla="*/ 16 h 129"/>
                <a:gd name="T16" fmla="*/ 23 w 162"/>
                <a:gd name="T17" fmla="*/ 11 h 129"/>
                <a:gd name="T18" fmla="*/ 23 w 162"/>
                <a:gd name="T19" fmla="*/ 8 h 129"/>
                <a:gd name="T20" fmla="*/ 21 w 162"/>
                <a:gd name="T21" fmla="*/ 7 h 129"/>
                <a:gd name="T22" fmla="*/ 19 w 162"/>
                <a:gd name="T23" fmla="*/ 7 h 129"/>
                <a:gd name="T24" fmla="*/ 17 w 162"/>
                <a:gd name="T25" fmla="*/ 9 h 129"/>
                <a:gd name="T26" fmla="*/ 15 w 162"/>
                <a:gd name="T27" fmla="*/ 10 h 129"/>
                <a:gd name="T28" fmla="*/ 9 w 162"/>
                <a:gd name="T29" fmla="*/ 11 h 129"/>
                <a:gd name="T30" fmla="*/ 6 w 162"/>
                <a:gd name="T31" fmla="*/ 9 h 129"/>
                <a:gd name="T32" fmla="*/ 6 w 162"/>
                <a:gd name="T33" fmla="*/ 7 h 129"/>
                <a:gd name="T34" fmla="*/ 7 w 162"/>
                <a:gd name="T35" fmla="*/ 6 h 129"/>
                <a:gd name="T36" fmla="*/ 12 w 162"/>
                <a:gd name="T37" fmla="*/ 5 h 129"/>
                <a:gd name="T38" fmla="*/ 14 w 162"/>
                <a:gd name="T39" fmla="*/ 5 h 129"/>
                <a:gd name="T40" fmla="*/ 15 w 162"/>
                <a:gd name="T41" fmla="*/ 3 h 129"/>
                <a:gd name="T42" fmla="*/ 14 w 162"/>
                <a:gd name="T43" fmla="*/ 1 h 129"/>
                <a:gd name="T44" fmla="*/ 12 w 162"/>
                <a:gd name="T45" fmla="*/ 0 h 129"/>
                <a:gd name="T46" fmla="*/ 1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33973" name="Freeform 182"/>
            <p:cNvSpPr>
              <a:spLocks/>
            </p:cNvSpPr>
            <p:nvPr/>
          </p:nvSpPr>
          <p:spPr bwMode="auto">
            <a:xfrm>
              <a:off x="658" y="2594"/>
              <a:ext cx="21" cy="14"/>
            </a:xfrm>
            <a:custGeom>
              <a:avLst/>
              <a:gdLst>
                <a:gd name="T0" fmla="*/ 1 w 147"/>
                <a:gd name="T1" fmla="*/ 9 h 102"/>
                <a:gd name="T2" fmla="*/ 5 w 147"/>
                <a:gd name="T3" fmla="*/ 7 h 102"/>
                <a:gd name="T4" fmla="*/ 9 w 147"/>
                <a:gd name="T5" fmla="*/ 5 h 102"/>
                <a:gd name="T6" fmla="*/ 13 w 147"/>
                <a:gd name="T7" fmla="*/ 3 h 102"/>
                <a:gd name="T8" fmla="*/ 17 w 147"/>
                <a:gd name="T9" fmla="*/ 0 h 102"/>
                <a:gd name="T10" fmla="*/ 19 w 147"/>
                <a:gd name="T11" fmla="*/ 0 h 102"/>
                <a:gd name="T12" fmla="*/ 21 w 147"/>
                <a:gd name="T13" fmla="*/ 1 h 102"/>
                <a:gd name="T14" fmla="*/ 21 w 147"/>
                <a:gd name="T15" fmla="*/ 3 h 102"/>
                <a:gd name="T16" fmla="*/ 20 w 147"/>
                <a:gd name="T17" fmla="*/ 5 h 102"/>
                <a:gd name="T18" fmla="*/ 15 w 147"/>
                <a:gd name="T19" fmla="*/ 7 h 102"/>
                <a:gd name="T20" fmla="*/ 12 w 147"/>
                <a:gd name="T21" fmla="*/ 9 h 102"/>
                <a:gd name="T22" fmla="*/ 8 w 147"/>
                <a:gd name="T23" fmla="*/ 11 h 102"/>
                <a:gd name="T24" fmla="*/ 4 w 147"/>
                <a:gd name="T25" fmla="*/ 14 h 102"/>
                <a:gd name="T26" fmla="*/ 2 w 147"/>
                <a:gd name="T27" fmla="*/ 14 h 102"/>
                <a:gd name="T28" fmla="*/ 0 w 147"/>
                <a:gd name="T29" fmla="*/ 13 h 102"/>
                <a:gd name="T30" fmla="*/ 1 w 147"/>
                <a:gd name="T31" fmla="*/ 9 h 102"/>
                <a:gd name="T32" fmla="*/ 1 w 147"/>
                <a:gd name="T33" fmla="*/ 9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33974" name="Freeform 183"/>
            <p:cNvSpPr>
              <a:spLocks/>
            </p:cNvSpPr>
            <p:nvPr/>
          </p:nvSpPr>
          <p:spPr bwMode="auto">
            <a:xfrm>
              <a:off x="681" y="2595"/>
              <a:ext cx="33" cy="18"/>
            </a:xfrm>
            <a:custGeom>
              <a:avLst/>
              <a:gdLst>
                <a:gd name="T0" fmla="*/ 3 w 228"/>
                <a:gd name="T1" fmla="*/ 0 h 127"/>
                <a:gd name="T2" fmla="*/ 17 w 228"/>
                <a:gd name="T3" fmla="*/ 4 h 127"/>
                <a:gd name="T4" fmla="*/ 23 w 228"/>
                <a:gd name="T5" fmla="*/ 7 h 127"/>
                <a:gd name="T6" fmla="*/ 27 w 228"/>
                <a:gd name="T7" fmla="*/ 9 h 127"/>
                <a:gd name="T8" fmla="*/ 31 w 228"/>
                <a:gd name="T9" fmla="*/ 10 h 127"/>
                <a:gd name="T10" fmla="*/ 33 w 228"/>
                <a:gd name="T11" fmla="*/ 13 h 127"/>
                <a:gd name="T12" fmla="*/ 33 w 228"/>
                <a:gd name="T13" fmla="*/ 16 h 127"/>
                <a:gd name="T14" fmla="*/ 31 w 228"/>
                <a:gd name="T15" fmla="*/ 18 h 127"/>
                <a:gd name="T16" fmla="*/ 27 w 228"/>
                <a:gd name="T17" fmla="*/ 18 h 127"/>
                <a:gd name="T18" fmla="*/ 21 w 228"/>
                <a:gd name="T19" fmla="*/ 14 h 127"/>
                <a:gd name="T20" fmla="*/ 18 w 228"/>
                <a:gd name="T21" fmla="*/ 12 h 127"/>
                <a:gd name="T22" fmla="*/ 15 w 228"/>
                <a:gd name="T23" fmla="*/ 10 h 127"/>
                <a:gd name="T24" fmla="*/ 12 w 228"/>
                <a:gd name="T25" fmla="*/ 9 h 127"/>
                <a:gd name="T26" fmla="*/ 9 w 228"/>
                <a:gd name="T27" fmla="*/ 7 h 127"/>
                <a:gd name="T28" fmla="*/ 2 w 228"/>
                <a:gd name="T29" fmla="*/ 5 h 127"/>
                <a:gd name="T30" fmla="*/ 0 w 228"/>
                <a:gd name="T31" fmla="*/ 2 h 127"/>
                <a:gd name="T32" fmla="*/ 1 w 228"/>
                <a:gd name="T33" fmla="*/ 1 h 127"/>
                <a:gd name="T34" fmla="*/ 3 w 228"/>
                <a:gd name="T35" fmla="*/ 0 h 127"/>
                <a:gd name="T36" fmla="*/ 3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33975" name="Freeform 184"/>
            <p:cNvSpPr>
              <a:spLocks/>
            </p:cNvSpPr>
            <p:nvPr/>
          </p:nvSpPr>
          <p:spPr bwMode="auto">
            <a:xfrm>
              <a:off x="708" y="2608"/>
              <a:ext cx="9" cy="90"/>
            </a:xfrm>
            <a:custGeom>
              <a:avLst/>
              <a:gdLst>
                <a:gd name="T0" fmla="*/ 8 w 60"/>
                <a:gd name="T1" fmla="*/ 3 h 636"/>
                <a:gd name="T2" fmla="*/ 7 w 60"/>
                <a:gd name="T3" fmla="*/ 8 h 636"/>
                <a:gd name="T4" fmla="*/ 8 w 60"/>
                <a:gd name="T5" fmla="*/ 43 h 636"/>
                <a:gd name="T6" fmla="*/ 9 w 60"/>
                <a:gd name="T7" fmla="*/ 86 h 636"/>
                <a:gd name="T8" fmla="*/ 7 w 60"/>
                <a:gd name="T9" fmla="*/ 89 h 636"/>
                <a:gd name="T10" fmla="*/ 4 w 60"/>
                <a:gd name="T11" fmla="*/ 90 h 636"/>
                <a:gd name="T12" fmla="*/ 1 w 60"/>
                <a:gd name="T13" fmla="*/ 89 h 636"/>
                <a:gd name="T14" fmla="*/ 0 w 60"/>
                <a:gd name="T15" fmla="*/ 85 h 636"/>
                <a:gd name="T16" fmla="*/ 2 w 60"/>
                <a:gd name="T17" fmla="*/ 64 h 636"/>
                <a:gd name="T18" fmla="*/ 3 w 60"/>
                <a:gd name="T19" fmla="*/ 43 h 636"/>
                <a:gd name="T20" fmla="*/ 1 w 60"/>
                <a:gd name="T21" fmla="*/ 8 h 636"/>
                <a:gd name="T22" fmla="*/ 0 w 60"/>
                <a:gd name="T23" fmla="*/ 3 h 636"/>
                <a:gd name="T24" fmla="*/ 1 w 60"/>
                <a:gd name="T25" fmla="*/ 1 h 636"/>
                <a:gd name="T26" fmla="*/ 4 w 60"/>
                <a:gd name="T27" fmla="*/ 0 h 636"/>
                <a:gd name="T28" fmla="*/ 8 w 60"/>
                <a:gd name="T29" fmla="*/ 3 h 636"/>
                <a:gd name="T30" fmla="*/ 8 w 60"/>
                <a:gd name="T31" fmla="*/ 3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33976" name="Freeform 185"/>
            <p:cNvSpPr>
              <a:spLocks/>
            </p:cNvSpPr>
            <p:nvPr/>
          </p:nvSpPr>
          <p:spPr bwMode="auto">
            <a:xfrm>
              <a:off x="667" y="2613"/>
              <a:ext cx="14" cy="81"/>
            </a:xfrm>
            <a:custGeom>
              <a:avLst/>
              <a:gdLst>
                <a:gd name="T0" fmla="*/ 14 w 102"/>
                <a:gd name="T1" fmla="*/ 5 h 564"/>
                <a:gd name="T2" fmla="*/ 11 w 102"/>
                <a:gd name="T3" fmla="*/ 19 h 564"/>
                <a:gd name="T4" fmla="*/ 9 w 102"/>
                <a:gd name="T5" fmla="*/ 77 h 564"/>
                <a:gd name="T6" fmla="*/ 7 w 102"/>
                <a:gd name="T7" fmla="*/ 80 h 564"/>
                <a:gd name="T8" fmla="*/ 4 w 102"/>
                <a:gd name="T9" fmla="*/ 81 h 564"/>
                <a:gd name="T10" fmla="*/ 1 w 102"/>
                <a:gd name="T11" fmla="*/ 80 h 564"/>
                <a:gd name="T12" fmla="*/ 0 w 102"/>
                <a:gd name="T13" fmla="*/ 76 h 564"/>
                <a:gd name="T14" fmla="*/ 5 w 102"/>
                <a:gd name="T15" fmla="*/ 19 h 564"/>
                <a:gd name="T16" fmla="*/ 6 w 102"/>
                <a:gd name="T17" fmla="*/ 3 h 564"/>
                <a:gd name="T18" fmla="*/ 8 w 102"/>
                <a:gd name="T19" fmla="*/ 0 h 564"/>
                <a:gd name="T20" fmla="*/ 11 w 102"/>
                <a:gd name="T21" fmla="*/ 0 h 564"/>
                <a:gd name="T22" fmla="*/ 13 w 102"/>
                <a:gd name="T23" fmla="*/ 2 h 564"/>
                <a:gd name="T24" fmla="*/ 14 w 102"/>
                <a:gd name="T25" fmla="*/ 5 h 564"/>
                <a:gd name="T26" fmla="*/ 14 w 102"/>
                <a:gd name="T27" fmla="*/ 5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33977" name="Freeform 186"/>
            <p:cNvSpPr>
              <a:spLocks/>
            </p:cNvSpPr>
            <p:nvPr/>
          </p:nvSpPr>
          <p:spPr bwMode="auto">
            <a:xfrm>
              <a:off x="656" y="2691"/>
              <a:ext cx="48" cy="15"/>
            </a:xfrm>
            <a:custGeom>
              <a:avLst/>
              <a:gdLst>
                <a:gd name="T0" fmla="*/ 6 w 337"/>
                <a:gd name="T1" fmla="*/ 0 h 106"/>
                <a:gd name="T2" fmla="*/ 12 w 337"/>
                <a:gd name="T3" fmla="*/ 4 h 106"/>
                <a:gd name="T4" fmla="*/ 15 w 337"/>
                <a:gd name="T5" fmla="*/ 6 h 106"/>
                <a:gd name="T6" fmla="*/ 18 w 337"/>
                <a:gd name="T7" fmla="*/ 7 h 106"/>
                <a:gd name="T8" fmla="*/ 31 w 337"/>
                <a:gd name="T9" fmla="*/ 5 h 106"/>
                <a:gd name="T10" fmla="*/ 36 w 337"/>
                <a:gd name="T11" fmla="*/ 3 h 106"/>
                <a:gd name="T12" fmla="*/ 43 w 337"/>
                <a:gd name="T13" fmla="*/ 1 h 106"/>
                <a:gd name="T14" fmla="*/ 46 w 337"/>
                <a:gd name="T15" fmla="*/ 2 h 106"/>
                <a:gd name="T16" fmla="*/ 48 w 337"/>
                <a:gd name="T17" fmla="*/ 5 h 106"/>
                <a:gd name="T18" fmla="*/ 48 w 337"/>
                <a:gd name="T19" fmla="*/ 8 h 106"/>
                <a:gd name="T20" fmla="*/ 47 w 337"/>
                <a:gd name="T21" fmla="*/ 9 h 106"/>
                <a:gd name="T22" fmla="*/ 45 w 337"/>
                <a:gd name="T23" fmla="*/ 9 h 106"/>
                <a:gd name="T24" fmla="*/ 38 w 337"/>
                <a:gd name="T25" fmla="*/ 12 h 106"/>
                <a:gd name="T26" fmla="*/ 31 w 337"/>
                <a:gd name="T27" fmla="*/ 13 h 106"/>
                <a:gd name="T28" fmla="*/ 25 w 337"/>
                <a:gd name="T29" fmla="*/ 15 h 106"/>
                <a:gd name="T30" fmla="*/ 18 w 337"/>
                <a:gd name="T31" fmla="*/ 15 h 106"/>
                <a:gd name="T32" fmla="*/ 10 w 337"/>
                <a:gd name="T33" fmla="*/ 12 h 106"/>
                <a:gd name="T34" fmla="*/ 6 w 337"/>
                <a:gd name="T35" fmla="*/ 10 h 106"/>
                <a:gd name="T36" fmla="*/ 2 w 337"/>
                <a:gd name="T37" fmla="*/ 8 h 106"/>
                <a:gd name="T38" fmla="*/ 0 w 337"/>
                <a:gd name="T39" fmla="*/ 5 h 106"/>
                <a:gd name="T40" fmla="*/ 0 w 337"/>
                <a:gd name="T41" fmla="*/ 2 h 106"/>
                <a:gd name="T42" fmla="*/ 2 w 337"/>
                <a:gd name="T43" fmla="*/ 0 h 106"/>
                <a:gd name="T44" fmla="*/ 6 w 337"/>
                <a:gd name="T45" fmla="*/ 0 h 106"/>
                <a:gd name="T46" fmla="*/ 6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33978" name="Freeform 187"/>
            <p:cNvSpPr>
              <a:spLocks/>
            </p:cNvSpPr>
            <p:nvPr/>
          </p:nvSpPr>
          <p:spPr bwMode="auto">
            <a:xfrm>
              <a:off x="686" y="2618"/>
              <a:ext cx="17" cy="10"/>
            </a:xfrm>
            <a:custGeom>
              <a:avLst/>
              <a:gdLst>
                <a:gd name="T0" fmla="*/ 3 w 120"/>
                <a:gd name="T1" fmla="*/ 0 h 66"/>
                <a:gd name="T2" fmla="*/ 9 w 120"/>
                <a:gd name="T3" fmla="*/ 0 h 66"/>
                <a:gd name="T4" fmla="*/ 16 w 120"/>
                <a:gd name="T5" fmla="*/ 5 h 66"/>
                <a:gd name="T6" fmla="*/ 17 w 120"/>
                <a:gd name="T7" fmla="*/ 9 h 66"/>
                <a:gd name="T8" fmla="*/ 15 w 120"/>
                <a:gd name="T9" fmla="*/ 10 h 66"/>
                <a:gd name="T10" fmla="*/ 13 w 120"/>
                <a:gd name="T11" fmla="*/ 9 h 66"/>
                <a:gd name="T12" fmla="*/ 7 w 120"/>
                <a:gd name="T13" fmla="*/ 6 h 66"/>
                <a:gd name="T14" fmla="*/ 3 w 120"/>
                <a:gd name="T15" fmla="*/ 6 h 66"/>
                <a:gd name="T16" fmla="*/ 0 w 120"/>
                <a:gd name="T17" fmla="*/ 3 h 66"/>
                <a:gd name="T18" fmla="*/ 1 w 120"/>
                <a:gd name="T19" fmla="*/ 1 h 66"/>
                <a:gd name="T20" fmla="*/ 3 w 120"/>
                <a:gd name="T21" fmla="*/ 0 h 66"/>
                <a:gd name="T22" fmla="*/ 3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33979" name="Freeform 188"/>
            <p:cNvSpPr>
              <a:spLocks/>
            </p:cNvSpPr>
            <p:nvPr/>
          </p:nvSpPr>
          <p:spPr bwMode="auto">
            <a:xfrm>
              <a:off x="687" y="2630"/>
              <a:ext cx="18" cy="14"/>
            </a:xfrm>
            <a:custGeom>
              <a:avLst/>
              <a:gdLst>
                <a:gd name="T0" fmla="*/ 3 w 128"/>
                <a:gd name="T1" fmla="*/ 0 h 96"/>
                <a:gd name="T2" fmla="*/ 11 w 128"/>
                <a:gd name="T3" fmla="*/ 2 h 96"/>
                <a:gd name="T4" fmla="*/ 18 w 128"/>
                <a:gd name="T5" fmla="*/ 9 h 96"/>
                <a:gd name="T6" fmla="*/ 18 w 128"/>
                <a:gd name="T7" fmla="*/ 13 h 96"/>
                <a:gd name="T8" fmla="*/ 16 w 128"/>
                <a:gd name="T9" fmla="*/ 14 h 96"/>
                <a:gd name="T10" fmla="*/ 14 w 128"/>
                <a:gd name="T11" fmla="*/ 13 h 96"/>
                <a:gd name="T12" fmla="*/ 8 w 128"/>
                <a:gd name="T13" fmla="*/ 8 h 96"/>
                <a:gd name="T14" fmla="*/ 2 w 128"/>
                <a:gd name="T15" fmla="*/ 5 h 96"/>
                <a:gd name="T16" fmla="*/ 0 w 128"/>
                <a:gd name="T17" fmla="*/ 4 h 96"/>
                <a:gd name="T18" fmla="*/ 0 w 128"/>
                <a:gd name="T19" fmla="*/ 2 h 96"/>
                <a:gd name="T20" fmla="*/ 1 w 128"/>
                <a:gd name="T21" fmla="*/ 0 h 96"/>
                <a:gd name="T22" fmla="*/ 3 w 128"/>
                <a:gd name="T23" fmla="*/ 0 h 96"/>
                <a:gd name="T24" fmla="*/ 3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33980" name="Freeform 189"/>
            <p:cNvSpPr>
              <a:spLocks/>
            </p:cNvSpPr>
            <p:nvPr/>
          </p:nvSpPr>
          <p:spPr bwMode="auto">
            <a:xfrm>
              <a:off x="685" y="2650"/>
              <a:ext cx="18" cy="9"/>
            </a:xfrm>
            <a:custGeom>
              <a:avLst/>
              <a:gdLst>
                <a:gd name="T0" fmla="*/ 2 w 123"/>
                <a:gd name="T1" fmla="*/ 2 h 59"/>
                <a:gd name="T2" fmla="*/ 7 w 123"/>
                <a:gd name="T3" fmla="*/ 0 h 59"/>
                <a:gd name="T4" fmla="*/ 12 w 123"/>
                <a:gd name="T5" fmla="*/ 1 h 59"/>
                <a:gd name="T6" fmla="*/ 17 w 123"/>
                <a:gd name="T7" fmla="*/ 4 h 59"/>
                <a:gd name="T8" fmla="*/ 18 w 123"/>
                <a:gd name="T9" fmla="*/ 7 h 59"/>
                <a:gd name="T10" fmla="*/ 17 w 123"/>
                <a:gd name="T11" fmla="*/ 9 h 59"/>
                <a:gd name="T12" fmla="*/ 14 w 123"/>
                <a:gd name="T13" fmla="*/ 9 h 59"/>
                <a:gd name="T14" fmla="*/ 8 w 123"/>
                <a:gd name="T15" fmla="*/ 8 h 59"/>
                <a:gd name="T16" fmla="*/ 4 w 123"/>
                <a:gd name="T17" fmla="*/ 8 h 59"/>
                <a:gd name="T18" fmla="*/ 1 w 123"/>
                <a:gd name="T19" fmla="*/ 7 h 59"/>
                <a:gd name="T20" fmla="*/ 0 w 123"/>
                <a:gd name="T21" fmla="*/ 5 h 59"/>
                <a:gd name="T22" fmla="*/ 0 w 123"/>
                <a:gd name="T23" fmla="*/ 3 h 59"/>
                <a:gd name="T24" fmla="*/ 2 w 123"/>
                <a:gd name="T25" fmla="*/ 2 h 59"/>
                <a:gd name="T26" fmla="*/ 2 w 123"/>
                <a:gd name="T27" fmla="*/ 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33981" name="Freeform 190"/>
            <p:cNvSpPr>
              <a:spLocks/>
            </p:cNvSpPr>
            <p:nvPr/>
          </p:nvSpPr>
          <p:spPr bwMode="auto">
            <a:xfrm>
              <a:off x="683" y="2666"/>
              <a:ext cx="19" cy="22"/>
            </a:xfrm>
            <a:custGeom>
              <a:avLst/>
              <a:gdLst>
                <a:gd name="T0" fmla="*/ 17 w 136"/>
                <a:gd name="T1" fmla="*/ 20 h 153"/>
                <a:gd name="T2" fmla="*/ 10 w 136"/>
                <a:gd name="T3" fmla="*/ 22 h 153"/>
                <a:gd name="T4" fmla="*/ 3 w 136"/>
                <a:gd name="T5" fmla="*/ 20 h 153"/>
                <a:gd name="T6" fmla="*/ 0 w 136"/>
                <a:gd name="T7" fmla="*/ 13 h 153"/>
                <a:gd name="T8" fmla="*/ 0 w 136"/>
                <a:gd name="T9" fmla="*/ 5 h 153"/>
                <a:gd name="T10" fmla="*/ 1 w 136"/>
                <a:gd name="T11" fmla="*/ 2 h 153"/>
                <a:gd name="T12" fmla="*/ 4 w 136"/>
                <a:gd name="T13" fmla="*/ 0 h 153"/>
                <a:gd name="T14" fmla="*/ 6 w 136"/>
                <a:gd name="T15" fmla="*/ 0 h 153"/>
                <a:gd name="T16" fmla="*/ 9 w 136"/>
                <a:gd name="T17" fmla="*/ 2 h 153"/>
                <a:gd name="T18" fmla="*/ 9 w 136"/>
                <a:gd name="T19" fmla="*/ 5 h 153"/>
                <a:gd name="T20" fmla="*/ 8 w 136"/>
                <a:gd name="T21" fmla="*/ 7 h 153"/>
                <a:gd name="T22" fmla="*/ 9 w 136"/>
                <a:gd name="T23" fmla="*/ 14 h 153"/>
                <a:gd name="T24" fmla="*/ 12 w 136"/>
                <a:gd name="T25" fmla="*/ 15 h 153"/>
                <a:gd name="T26" fmla="*/ 16 w 136"/>
                <a:gd name="T27" fmla="*/ 15 h 153"/>
                <a:gd name="T28" fmla="*/ 18 w 136"/>
                <a:gd name="T29" fmla="*/ 15 h 153"/>
                <a:gd name="T30" fmla="*/ 19 w 136"/>
                <a:gd name="T31" fmla="*/ 16 h 153"/>
                <a:gd name="T32" fmla="*/ 19 w 136"/>
                <a:gd name="T33" fmla="*/ 18 h 153"/>
                <a:gd name="T34" fmla="*/ 17 w 136"/>
                <a:gd name="T35" fmla="*/ 20 h 153"/>
                <a:gd name="T36" fmla="*/ 17 w 136"/>
                <a:gd name="T37" fmla="*/ 2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33982" name="Freeform 191"/>
            <p:cNvSpPr>
              <a:spLocks/>
            </p:cNvSpPr>
            <p:nvPr/>
          </p:nvSpPr>
          <p:spPr bwMode="auto">
            <a:xfrm>
              <a:off x="309" y="2403"/>
              <a:ext cx="225" cy="25"/>
            </a:xfrm>
            <a:custGeom>
              <a:avLst/>
              <a:gdLst>
                <a:gd name="T0" fmla="*/ 2 w 1579"/>
                <a:gd name="T1" fmla="*/ 20 h 175"/>
                <a:gd name="T2" fmla="*/ 9 w 1579"/>
                <a:gd name="T3" fmla="*/ 17 h 175"/>
                <a:gd name="T4" fmla="*/ 17 w 1579"/>
                <a:gd name="T5" fmla="*/ 14 h 175"/>
                <a:gd name="T6" fmla="*/ 24 w 1579"/>
                <a:gd name="T7" fmla="*/ 11 h 175"/>
                <a:gd name="T8" fmla="*/ 31 w 1579"/>
                <a:gd name="T9" fmla="*/ 9 h 175"/>
                <a:gd name="T10" fmla="*/ 45 w 1579"/>
                <a:gd name="T11" fmla="*/ 7 h 175"/>
                <a:gd name="T12" fmla="*/ 61 w 1579"/>
                <a:gd name="T13" fmla="*/ 5 h 175"/>
                <a:gd name="T14" fmla="*/ 85 w 1579"/>
                <a:gd name="T15" fmla="*/ 3 h 175"/>
                <a:gd name="T16" fmla="*/ 106 w 1579"/>
                <a:gd name="T17" fmla="*/ 1 h 175"/>
                <a:gd name="T18" fmla="*/ 127 w 1579"/>
                <a:gd name="T19" fmla="*/ 0 h 175"/>
                <a:gd name="T20" fmla="*/ 150 w 1579"/>
                <a:gd name="T21" fmla="*/ 1 h 175"/>
                <a:gd name="T22" fmla="*/ 168 w 1579"/>
                <a:gd name="T23" fmla="*/ 0 h 175"/>
                <a:gd name="T24" fmla="*/ 176 w 1579"/>
                <a:gd name="T25" fmla="*/ 1 h 175"/>
                <a:gd name="T26" fmla="*/ 193 w 1579"/>
                <a:gd name="T27" fmla="*/ 4 h 175"/>
                <a:gd name="T28" fmla="*/ 199 w 1579"/>
                <a:gd name="T29" fmla="*/ 5 h 175"/>
                <a:gd name="T30" fmla="*/ 212 w 1579"/>
                <a:gd name="T31" fmla="*/ 9 h 175"/>
                <a:gd name="T32" fmla="*/ 222 w 1579"/>
                <a:gd name="T33" fmla="*/ 12 h 175"/>
                <a:gd name="T34" fmla="*/ 225 w 1579"/>
                <a:gd name="T35" fmla="*/ 14 h 175"/>
                <a:gd name="T36" fmla="*/ 225 w 1579"/>
                <a:gd name="T37" fmla="*/ 17 h 175"/>
                <a:gd name="T38" fmla="*/ 223 w 1579"/>
                <a:gd name="T39" fmla="*/ 20 h 175"/>
                <a:gd name="T40" fmla="*/ 219 w 1579"/>
                <a:gd name="T41" fmla="*/ 21 h 175"/>
                <a:gd name="T42" fmla="*/ 210 w 1579"/>
                <a:gd name="T43" fmla="*/ 18 h 175"/>
                <a:gd name="T44" fmla="*/ 197 w 1579"/>
                <a:gd name="T45" fmla="*/ 15 h 175"/>
                <a:gd name="T46" fmla="*/ 191 w 1579"/>
                <a:gd name="T47" fmla="*/ 13 h 175"/>
                <a:gd name="T48" fmla="*/ 175 w 1579"/>
                <a:gd name="T49" fmla="*/ 10 h 175"/>
                <a:gd name="T50" fmla="*/ 168 w 1579"/>
                <a:gd name="T51" fmla="*/ 10 h 175"/>
                <a:gd name="T52" fmla="*/ 150 w 1579"/>
                <a:gd name="T53" fmla="*/ 11 h 175"/>
                <a:gd name="T54" fmla="*/ 106 w 1579"/>
                <a:gd name="T55" fmla="*/ 11 h 175"/>
                <a:gd name="T56" fmla="*/ 62 w 1579"/>
                <a:gd name="T57" fmla="*/ 14 h 175"/>
                <a:gd name="T58" fmla="*/ 32 w 1579"/>
                <a:gd name="T59" fmla="*/ 17 h 175"/>
                <a:gd name="T60" fmla="*/ 19 w 1579"/>
                <a:gd name="T61" fmla="*/ 19 h 175"/>
                <a:gd name="T62" fmla="*/ 11 w 1579"/>
                <a:gd name="T63" fmla="*/ 22 h 175"/>
                <a:gd name="T64" fmla="*/ 4 w 1579"/>
                <a:gd name="T65" fmla="*/ 25 h 175"/>
                <a:gd name="T66" fmla="*/ 2 w 1579"/>
                <a:gd name="T67" fmla="*/ 25 h 175"/>
                <a:gd name="T68" fmla="*/ 0 w 1579"/>
                <a:gd name="T69" fmla="*/ 24 h 175"/>
                <a:gd name="T70" fmla="*/ 0 w 1579"/>
                <a:gd name="T71" fmla="*/ 22 h 175"/>
                <a:gd name="T72" fmla="*/ 2 w 1579"/>
                <a:gd name="T73" fmla="*/ 20 h 175"/>
                <a:gd name="T74" fmla="*/ 2 w 1579"/>
                <a:gd name="T75" fmla="*/ 2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33983" name="Freeform 192"/>
            <p:cNvSpPr>
              <a:spLocks/>
            </p:cNvSpPr>
            <p:nvPr/>
          </p:nvSpPr>
          <p:spPr bwMode="auto">
            <a:xfrm>
              <a:off x="305" y="2430"/>
              <a:ext cx="24" cy="209"/>
            </a:xfrm>
            <a:custGeom>
              <a:avLst/>
              <a:gdLst>
                <a:gd name="T0" fmla="*/ 5 w 166"/>
                <a:gd name="T1" fmla="*/ 2 h 1459"/>
                <a:gd name="T2" fmla="*/ 7 w 166"/>
                <a:gd name="T3" fmla="*/ 47 h 1459"/>
                <a:gd name="T4" fmla="*/ 8 w 166"/>
                <a:gd name="T5" fmla="*/ 68 h 1459"/>
                <a:gd name="T6" fmla="*/ 10 w 166"/>
                <a:gd name="T7" fmla="*/ 92 h 1459"/>
                <a:gd name="T8" fmla="*/ 11 w 166"/>
                <a:gd name="T9" fmla="*/ 109 h 1459"/>
                <a:gd name="T10" fmla="*/ 12 w 166"/>
                <a:gd name="T11" fmla="*/ 124 h 1459"/>
                <a:gd name="T12" fmla="*/ 14 w 166"/>
                <a:gd name="T13" fmla="*/ 140 h 1459"/>
                <a:gd name="T14" fmla="*/ 17 w 166"/>
                <a:gd name="T15" fmla="*/ 157 h 1459"/>
                <a:gd name="T16" fmla="*/ 19 w 166"/>
                <a:gd name="T17" fmla="*/ 173 h 1459"/>
                <a:gd name="T18" fmla="*/ 20 w 166"/>
                <a:gd name="T19" fmla="*/ 181 h 1459"/>
                <a:gd name="T20" fmla="*/ 22 w 166"/>
                <a:gd name="T21" fmla="*/ 190 h 1459"/>
                <a:gd name="T22" fmla="*/ 24 w 166"/>
                <a:gd name="T23" fmla="*/ 204 h 1459"/>
                <a:gd name="T24" fmla="*/ 23 w 166"/>
                <a:gd name="T25" fmla="*/ 208 h 1459"/>
                <a:gd name="T26" fmla="*/ 20 w 166"/>
                <a:gd name="T27" fmla="*/ 209 h 1459"/>
                <a:gd name="T28" fmla="*/ 17 w 166"/>
                <a:gd name="T29" fmla="*/ 209 h 1459"/>
                <a:gd name="T30" fmla="*/ 15 w 166"/>
                <a:gd name="T31" fmla="*/ 205 h 1459"/>
                <a:gd name="T32" fmla="*/ 13 w 166"/>
                <a:gd name="T33" fmla="*/ 192 h 1459"/>
                <a:gd name="T34" fmla="*/ 10 w 166"/>
                <a:gd name="T35" fmla="*/ 175 h 1459"/>
                <a:gd name="T36" fmla="*/ 8 w 166"/>
                <a:gd name="T37" fmla="*/ 158 h 1459"/>
                <a:gd name="T38" fmla="*/ 5 w 166"/>
                <a:gd name="T39" fmla="*/ 125 h 1459"/>
                <a:gd name="T40" fmla="*/ 3 w 166"/>
                <a:gd name="T41" fmla="*/ 92 h 1459"/>
                <a:gd name="T42" fmla="*/ 1 w 166"/>
                <a:gd name="T43" fmla="*/ 48 h 1459"/>
                <a:gd name="T44" fmla="*/ 0 w 166"/>
                <a:gd name="T45" fmla="*/ 3 h 1459"/>
                <a:gd name="T46" fmla="*/ 1 w 166"/>
                <a:gd name="T47" fmla="*/ 1 h 1459"/>
                <a:gd name="T48" fmla="*/ 2 w 166"/>
                <a:gd name="T49" fmla="*/ 0 h 1459"/>
                <a:gd name="T50" fmla="*/ 5 w 166"/>
                <a:gd name="T51" fmla="*/ 2 h 1459"/>
                <a:gd name="T52" fmla="*/ 5 w 166"/>
                <a:gd name="T53" fmla="*/ 2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33984" name="Freeform 193"/>
            <p:cNvSpPr>
              <a:spLocks/>
            </p:cNvSpPr>
            <p:nvPr/>
          </p:nvSpPr>
          <p:spPr bwMode="auto">
            <a:xfrm>
              <a:off x="323" y="2632"/>
              <a:ext cx="173" cy="12"/>
            </a:xfrm>
            <a:custGeom>
              <a:avLst/>
              <a:gdLst>
                <a:gd name="T0" fmla="*/ 5 w 1215"/>
                <a:gd name="T1" fmla="*/ 0 h 83"/>
                <a:gd name="T2" fmla="*/ 25 w 1215"/>
                <a:gd name="T3" fmla="*/ 2 h 83"/>
                <a:gd name="T4" fmla="*/ 49 w 1215"/>
                <a:gd name="T5" fmla="*/ 4 h 83"/>
                <a:gd name="T6" fmla="*/ 65 w 1215"/>
                <a:gd name="T7" fmla="*/ 4 h 83"/>
                <a:gd name="T8" fmla="*/ 79 w 1215"/>
                <a:gd name="T9" fmla="*/ 4 h 83"/>
                <a:gd name="T10" fmla="*/ 94 w 1215"/>
                <a:gd name="T11" fmla="*/ 2 h 83"/>
                <a:gd name="T12" fmla="*/ 110 w 1215"/>
                <a:gd name="T13" fmla="*/ 1 h 83"/>
                <a:gd name="T14" fmla="*/ 130 w 1215"/>
                <a:gd name="T15" fmla="*/ 1 h 83"/>
                <a:gd name="T16" fmla="*/ 170 w 1215"/>
                <a:gd name="T17" fmla="*/ 0 h 83"/>
                <a:gd name="T18" fmla="*/ 173 w 1215"/>
                <a:gd name="T19" fmla="*/ 2 h 83"/>
                <a:gd name="T20" fmla="*/ 172 w 1215"/>
                <a:gd name="T21" fmla="*/ 4 h 83"/>
                <a:gd name="T22" fmla="*/ 171 w 1215"/>
                <a:gd name="T23" fmla="*/ 5 h 83"/>
                <a:gd name="T24" fmla="*/ 150 w 1215"/>
                <a:gd name="T25" fmla="*/ 8 h 83"/>
                <a:gd name="T26" fmla="*/ 130 w 1215"/>
                <a:gd name="T27" fmla="*/ 10 h 83"/>
                <a:gd name="T28" fmla="*/ 110 w 1215"/>
                <a:gd name="T29" fmla="*/ 10 h 83"/>
                <a:gd name="T30" fmla="*/ 77 w 1215"/>
                <a:gd name="T31" fmla="*/ 12 h 83"/>
                <a:gd name="T32" fmla="*/ 44 w 1215"/>
                <a:gd name="T33" fmla="*/ 11 h 83"/>
                <a:gd name="T34" fmla="*/ 22 w 1215"/>
                <a:gd name="T35" fmla="*/ 10 h 83"/>
                <a:gd name="T36" fmla="*/ 1 w 1215"/>
                <a:gd name="T37" fmla="*/ 7 h 83"/>
                <a:gd name="T38" fmla="*/ 0 w 1215"/>
                <a:gd name="T39" fmla="*/ 5 h 83"/>
                <a:gd name="T40" fmla="*/ 1 w 1215"/>
                <a:gd name="T41" fmla="*/ 3 h 83"/>
                <a:gd name="T42" fmla="*/ 3 w 1215"/>
                <a:gd name="T43" fmla="*/ 1 h 83"/>
                <a:gd name="T44" fmla="*/ 5 w 1215"/>
                <a:gd name="T45" fmla="*/ 0 h 83"/>
                <a:gd name="T46" fmla="*/ 5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33985" name="Freeform 194"/>
            <p:cNvSpPr>
              <a:spLocks/>
            </p:cNvSpPr>
            <p:nvPr/>
          </p:nvSpPr>
          <p:spPr bwMode="auto">
            <a:xfrm>
              <a:off x="336" y="2439"/>
              <a:ext cx="170" cy="139"/>
            </a:xfrm>
            <a:custGeom>
              <a:avLst/>
              <a:gdLst>
                <a:gd name="T0" fmla="*/ 0 w 1189"/>
                <a:gd name="T1" fmla="*/ 25 h 974"/>
                <a:gd name="T2" fmla="*/ 2 w 1189"/>
                <a:gd name="T3" fmla="*/ 22 h 974"/>
                <a:gd name="T4" fmla="*/ 4 w 1189"/>
                <a:gd name="T5" fmla="*/ 19 h 974"/>
                <a:gd name="T6" fmla="*/ 9 w 1189"/>
                <a:gd name="T7" fmla="*/ 14 h 974"/>
                <a:gd name="T8" fmla="*/ 11 w 1189"/>
                <a:gd name="T9" fmla="*/ 12 h 974"/>
                <a:gd name="T10" fmla="*/ 14 w 1189"/>
                <a:gd name="T11" fmla="*/ 10 h 974"/>
                <a:gd name="T12" fmla="*/ 17 w 1189"/>
                <a:gd name="T13" fmla="*/ 8 h 974"/>
                <a:gd name="T14" fmla="*/ 21 w 1189"/>
                <a:gd name="T15" fmla="*/ 6 h 974"/>
                <a:gd name="T16" fmla="*/ 35 w 1189"/>
                <a:gd name="T17" fmla="*/ 4 h 974"/>
                <a:gd name="T18" fmla="*/ 58 w 1189"/>
                <a:gd name="T19" fmla="*/ 1 h 974"/>
                <a:gd name="T20" fmla="*/ 78 w 1189"/>
                <a:gd name="T21" fmla="*/ 0 h 974"/>
                <a:gd name="T22" fmla="*/ 121 w 1189"/>
                <a:gd name="T23" fmla="*/ 2 h 974"/>
                <a:gd name="T24" fmla="*/ 153 w 1189"/>
                <a:gd name="T25" fmla="*/ 7 h 974"/>
                <a:gd name="T26" fmla="*/ 164 w 1189"/>
                <a:gd name="T27" fmla="*/ 15 h 974"/>
                <a:gd name="T28" fmla="*/ 168 w 1189"/>
                <a:gd name="T29" fmla="*/ 21 h 974"/>
                <a:gd name="T30" fmla="*/ 170 w 1189"/>
                <a:gd name="T31" fmla="*/ 28 h 974"/>
                <a:gd name="T32" fmla="*/ 170 w 1189"/>
                <a:gd name="T33" fmla="*/ 44 h 974"/>
                <a:gd name="T34" fmla="*/ 169 w 1189"/>
                <a:gd name="T35" fmla="*/ 59 h 974"/>
                <a:gd name="T36" fmla="*/ 165 w 1189"/>
                <a:gd name="T37" fmla="*/ 90 h 974"/>
                <a:gd name="T38" fmla="*/ 162 w 1189"/>
                <a:gd name="T39" fmla="*/ 113 h 974"/>
                <a:gd name="T40" fmla="*/ 161 w 1189"/>
                <a:gd name="T41" fmla="*/ 124 h 974"/>
                <a:gd name="T42" fmla="*/ 158 w 1189"/>
                <a:gd name="T43" fmla="*/ 136 h 974"/>
                <a:gd name="T44" fmla="*/ 156 w 1189"/>
                <a:gd name="T45" fmla="*/ 139 h 974"/>
                <a:gd name="T46" fmla="*/ 153 w 1189"/>
                <a:gd name="T47" fmla="*/ 139 h 974"/>
                <a:gd name="T48" fmla="*/ 150 w 1189"/>
                <a:gd name="T49" fmla="*/ 134 h 974"/>
                <a:gd name="T50" fmla="*/ 154 w 1189"/>
                <a:gd name="T51" fmla="*/ 112 h 974"/>
                <a:gd name="T52" fmla="*/ 156 w 1189"/>
                <a:gd name="T53" fmla="*/ 89 h 974"/>
                <a:gd name="T54" fmla="*/ 158 w 1189"/>
                <a:gd name="T55" fmla="*/ 59 h 974"/>
                <a:gd name="T56" fmla="*/ 158 w 1189"/>
                <a:gd name="T57" fmla="*/ 29 h 974"/>
                <a:gd name="T58" fmla="*/ 156 w 1189"/>
                <a:gd name="T59" fmla="*/ 24 h 974"/>
                <a:gd name="T60" fmla="*/ 153 w 1189"/>
                <a:gd name="T61" fmla="*/ 20 h 974"/>
                <a:gd name="T62" fmla="*/ 149 w 1189"/>
                <a:gd name="T63" fmla="*/ 18 h 974"/>
                <a:gd name="T64" fmla="*/ 144 w 1189"/>
                <a:gd name="T65" fmla="*/ 16 h 974"/>
                <a:gd name="T66" fmla="*/ 120 w 1189"/>
                <a:gd name="T67" fmla="*/ 14 h 974"/>
                <a:gd name="T68" fmla="*/ 98 w 1189"/>
                <a:gd name="T69" fmla="*/ 13 h 974"/>
                <a:gd name="T70" fmla="*/ 78 w 1189"/>
                <a:gd name="T71" fmla="*/ 13 h 974"/>
                <a:gd name="T72" fmla="*/ 36 w 1189"/>
                <a:gd name="T73" fmla="*/ 17 h 974"/>
                <a:gd name="T74" fmla="*/ 25 w 1189"/>
                <a:gd name="T75" fmla="*/ 18 h 974"/>
                <a:gd name="T76" fmla="*/ 13 w 1189"/>
                <a:gd name="T77" fmla="*/ 21 h 974"/>
                <a:gd name="T78" fmla="*/ 8 w 1189"/>
                <a:gd name="T79" fmla="*/ 23 h 974"/>
                <a:gd name="T80" fmla="*/ 5 w 1189"/>
                <a:gd name="T81" fmla="*/ 28 h 974"/>
                <a:gd name="T82" fmla="*/ 3 w 1189"/>
                <a:gd name="T83" fmla="*/ 29 h 974"/>
                <a:gd name="T84" fmla="*/ 1 w 1189"/>
                <a:gd name="T85" fmla="*/ 29 h 974"/>
                <a:gd name="T86" fmla="*/ 0 w 1189"/>
                <a:gd name="T87" fmla="*/ 25 h 974"/>
                <a:gd name="T88" fmla="*/ 0 w 1189"/>
                <a:gd name="T89" fmla="*/ 25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33986" name="Freeform 195"/>
            <p:cNvSpPr>
              <a:spLocks/>
            </p:cNvSpPr>
            <p:nvPr/>
          </p:nvSpPr>
          <p:spPr bwMode="auto">
            <a:xfrm>
              <a:off x="336" y="2505"/>
              <a:ext cx="104" cy="82"/>
            </a:xfrm>
            <a:custGeom>
              <a:avLst/>
              <a:gdLst>
                <a:gd name="T0" fmla="*/ 5 w 726"/>
                <a:gd name="T1" fmla="*/ 3 h 571"/>
                <a:gd name="T2" fmla="*/ 8 w 726"/>
                <a:gd name="T3" fmla="*/ 25 h 571"/>
                <a:gd name="T4" fmla="*/ 10 w 726"/>
                <a:gd name="T5" fmla="*/ 36 h 571"/>
                <a:gd name="T6" fmla="*/ 13 w 726"/>
                <a:gd name="T7" fmla="*/ 48 h 571"/>
                <a:gd name="T8" fmla="*/ 16 w 726"/>
                <a:gd name="T9" fmla="*/ 58 h 571"/>
                <a:gd name="T10" fmla="*/ 17 w 726"/>
                <a:gd name="T11" fmla="*/ 62 h 571"/>
                <a:gd name="T12" fmla="*/ 21 w 726"/>
                <a:gd name="T13" fmla="*/ 66 h 571"/>
                <a:gd name="T14" fmla="*/ 25 w 726"/>
                <a:gd name="T15" fmla="*/ 69 h 571"/>
                <a:gd name="T16" fmla="*/ 29 w 726"/>
                <a:gd name="T17" fmla="*/ 71 h 571"/>
                <a:gd name="T18" fmla="*/ 37 w 726"/>
                <a:gd name="T19" fmla="*/ 73 h 571"/>
                <a:gd name="T20" fmla="*/ 56 w 726"/>
                <a:gd name="T21" fmla="*/ 73 h 571"/>
                <a:gd name="T22" fmla="*/ 71 w 726"/>
                <a:gd name="T23" fmla="*/ 73 h 571"/>
                <a:gd name="T24" fmla="*/ 86 w 726"/>
                <a:gd name="T25" fmla="*/ 74 h 571"/>
                <a:gd name="T26" fmla="*/ 101 w 726"/>
                <a:gd name="T27" fmla="*/ 75 h 571"/>
                <a:gd name="T28" fmla="*/ 104 w 726"/>
                <a:gd name="T29" fmla="*/ 77 h 571"/>
                <a:gd name="T30" fmla="*/ 104 w 726"/>
                <a:gd name="T31" fmla="*/ 79 h 571"/>
                <a:gd name="T32" fmla="*/ 101 w 726"/>
                <a:gd name="T33" fmla="*/ 80 h 571"/>
                <a:gd name="T34" fmla="*/ 71 w 726"/>
                <a:gd name="T35" fmla="*/ 82 h 571"/>
                <a:gd name="T36" fmla="*/ 55 w 726"/>
                <a:gd name="T37" fmla="*/ 82 h 571"/>
                <a:gd name="T38" fmla="*/ 35 w 726"/>
                <a:gd name="T39" fmla="*/ 79 h 571"/>
                <a:gd name="T40" fmla="*/ 27 w 726"/>
                <a:gd name="T41" fmla="*/ 76 h 571"/>
                <a:gd name="T42" fmla="*/ 22 w 726"/>
                <a:gd name="T43" fmla="*/ 74 h 571"/>
                <a:gd name="T44" fmla="*/ 18 w 726"/>
                <a:gd name="T45" fmla="*/ 71 h 571"/>
                <a:gd name="T46" fmla="*/ 14 w 726"/>
                <a:gd name="T47" fmla="*/ 66 h 571"/>
                <a:gd name="T48" fmla="*/ 11 w 726"/>
                <a:gd name="T49" fmla="*/ 61 h 571"/>
                <a:gd name="T50" fmla="*/ 8 w 726"/>
                <a:gd name="T51" fmla="*/ 49 h 571"/>
                <a:gd name="T52" fmla="*/ 3 w 726"/>
                <a:gd name="T53" fmla="*/ 26 h 571"/>
                <a:gd name="T54" fmla="*/ 0 w 726"/>
                <a:gd name="T55" fmla="*/ 3 h 571"/>
                <a:gd name="T56" fmla="*/ 1 w 726"/>
                <a:gd name="T57" fmla="*/ 1 h 571"/>
                <a:gd name="T58" fmla="*/ 2 w 726"/>
                <a:gd name="T59" fmla="*/ 0 h 571"/>
                <a:gd name="T60" fmla="*/ 5 w 726"/>
                <a:gd name="T61" fmla="*/ 3 h 571"/>
                <a:gd name="T62" fmla="*/ 5 w 726"/>
                <a:gd name="T63" fmla="*/ 3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33987" name="Freeform 196"/>
            <p:cNvSpPr>
              <a:spLocks/>
            </p:cNvSpPr>
            <p:nvPr/>
          </p:nvSpPr>
          <p:spPr bwMode="auto">
            <a:xfrm>
              <a:off x="484" y="2590"/>
              <a:ext cx="16" cy="21"/>
            </a:xfrm>
            <a:custGeom>
              <a:avLst/>
              <a:gdLst>
                <a:gd name="T0" fmla="*/ 15 w 109"/>
                <a:gd name="T1" fmla="*/ 18 h 144"/>
                <a:gd name="T2" fmla="*/ 14 w 109"/>
                <a:gd name="T3" fmla="*/ 20 h 144"/>
                <a:gd name="T4" fmla="*/ 12 w 109"/>
                <a:gd name="T5" fmla="*/ 21 h 144"/>
                <a:gd name="T6" fmla="*/ 9 w 109"/>
                <a:gd name="T7" fmla="*/ 18 h 144"/>
                <a:gd name="T8" fmla="*/ 9 w 109"/>
                <a:gd name="T9" fmla="*/ 8 h 144"/>
                <a:gd name="T10" fmla="*/ 3 w 109"/>
                <a:gd name="T11" fmla="*/ 7 h 144"/>
                <a:gd name="T12" fmla="*/ 0 w 109"/>
                <a:gd name="T13" fmla="*/ 5 h 144"/>
                <a:gd name="T14" fmla="*/ 0 w 109"/>
                <a:gd name="T15" fmla="*/ 3 h 144"/>
                <a:gd name="T16" fmla="*/ 1 w 109"/>
                <a:gd name="T17" fmla="*/ 1 h 144"/>
                <a:gd name="T18" fmla="*/ 4 w 109"/>
                <a:gd name="T19" fmla="*/ 0 h 144"/>
                <a:gd name="T20" fmla="*/ 12 w 109"/>
                <a:gd name="T21" fmla="*/ 1 h 144"/>
                <a:gd name="T22" fmla="*/ 16 w 109"/>
                <a:gd name="T23" fmla="*/ 3 h 144"/>
                <a:gd name="T24" fmla="*/ 16 w 109"/>
                <a:gd name="T25" fmla="*/ 10 h 144"/>
                <a:gd name="T26" fmla="*/ 15 w 109"/>
                <a:gd name="T27" fmla="*/ 18 h 144"/>
                <a:gd name="T28" fmla="*/ 15 w 109"/>
                <a:gd name="T29" fmla="*/ 18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33988" name="Freeform 197"/>
            <p:cNvSpPr>
              <a:spLocks/>
            </p:cNvSpPr>
            <p:nvPr/>
          </p:nvSpPr>
          <p:spPr bwMode="auto">
            <a:xfrm>
              <a:off x="458" y="2597"/>
              <a:ext cx="19" cy="22"/>
            </a:xfrm>
            <a:custGeom>
              <a:avLst/>
              <a:gdLst>
                <a:gd name="T0" fmla="*/ 18 w 134"/>
                <a:gd name="T1" fmla="*/ 19 h 152"/>
                <a:gd name="T2" fmla="*/ 17 w 134"/>
                <a:gd name="T3" fmla="*/ 21 h 152"/>
                <a:gd name="T4" fmla="*/ 15 w 134"/>
                <a:gd name="T5" fmla="*/ 22 h 152"/>
                <a:gd name="T6" fmla="*/ 13 w 134"/>
                <a:gd name="T7" fmla="*/ 19 h 152"/>
                <a:gd name="T8" fmla="*/ 13 w 134"/>
                <a:gd name="T9" fmla="*/ 7 h 152"/>
                <a:gd name="T10" fmla="*/ 2 w 134"/>
                <a:gd name="T11" fmla="*/ 5 h 152"/>
                <a:gd name="T12" fmla="*/ 1 w 134"/>
                <a:gd name="T13" fmla="*/ 4 h 152"/>
                <a:gd name="T14" fmla="*/ 0 w 134"/>
                <a:gd name="T15" fmla="*/ 2 h 152"/>
                <a:gd name="T16" fmla="*/ 1 w 134"/>
                <a:gd name="T17" fmla="*/ 0 h 152"/>
                <a:gd name="T18" fmla="*/ 3 w 134"/>
                <a:gd name="T19" fmla="*/ 0 h 152"/>
                <a:gd name="T20" fmla="*/ 16 w 134"/>
                <a:gd name="T21" fmla="*/ 1 h 152"/>
                <a:gd name="T22" fmla="*/ 19 w 134"/>
                <a:gd name="T23" fmla="*/ 5 h 152"/>
                <a:gd name="T24" fmla="*/ 19 w 134"/>
                <a:gd name="T25" fmla="*/ 10 h 152"/>
                <a:gd name="T26" fmla="*/ 18 w 134"/>
                <a:gd name="T27" fmla="*/ 19 h 152"/>
                <a:gd name="T28" fmla="*/ 18 w 134"/>
                <a:gd name="T29" fmla="*/ 19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33989" name="Freeform 198"/>
            <p:cNvSpPr>
              <a:spLocks/>
            </p:cNvSpPr>
            <p:nvPr/>
          </p:nvSpPr>
          <p:spPr bwMode="auto">
            <a:xfrm>
              <a:off x="435" y="2596"/>
              <a:ext cx="20" cy="23"/>
            </a:xfrm>
            <a:custGeom>
              <a:avLst/>
              <a:gdLst>
                <a:gd name="T0" fmla="*/ 17 w 137"/>
                <a:gd name="T1" fmla="*/ 21 h 157"/>
                <a:gd name="T2" fmla="*/ 15 w 137"/>
                <a:gd name="T3" fmla="*/ 23 h 157"/>
                <a:gd name="T4" fmla="*/ 13 w 137"/>
                <a:gd name="T5" fmla="*/ 23 h 157"/>
                <a:gd name="T6" fmla="*/ 11 w 137"/>
                <a:gd name="T7" fmla="*/ 20 h 157"/>
                <a:gd name="T8" fmla="*/ 13 w 137"/>
                <a:gd name="T9" fmla="*/ 9 h 157"/>
                <a:gd name="T10" fmla="*/ 2 w 137"/>
                <a:gd name="T11" fmla="*/ 5 h 157"/>
                <a:gd name="T12" fmla="*/ 0 w 137"/>
                <a:gd name="T13" fmla="*/ 4 h 157"/>
                <a:gd name="T14" fmla="*/ 0 w 137"/>
                <a:gd name="T15" fmla="*/ 2 h 157"/>
                <a:gd name="T16" fmla="*/ 1 w 137"/>
                <a:gd name="T17" fmla="*/ 1 h 157"/>
                <a:gd name="T18" fmla="*/ 3 w 137"/>
                <a:gd name="T19" fmla="*/ 0 h 157"/>
                <a:gd name="T20" fmla="*/ 17 w 137"/>
                <a:gd name="T21" fmla="*/ 1 h 157"/>
                <a:gd name="T22" fmla="*/ 20 w 137"/>
                <a:gd name="T23" fmla="*/ 5 h 157"/>
                <a:gd name="T24" fmla="*/ 19 w 137"/>
                <a:gd name="T25" fmla="*/ 13 h 157"/>
                <a:gd name="T26" fmla="*/ 17 w 137"/>
                <a:gd name="T27" fmla="*/ 21 h 157"/>
                <a:gd name="T28" fmla="*/ 17 w 137"/>
                <a:gd name="T29" fmla="*/ 21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33990" name="Freeform 199"/>
            <p:cNvSpPr>
              <a:spLocks/>
            </p:cNvSpPr>
            <p:nvPr/>
          </p:nvSpPr>
          <p:spPr bwMode="auto">
            <a:xfrm>
              <a:off x="406" y="2596"/>
              <a:ext cx="22" cy="21"/>
            </a:xfrm>
            <a:custGeom>
              <a:avLst/>
              <a:gdLst>
                <a:gd name="T0" fmla="*/ 20 w 155"/>
                <a:gd name="T1" fmla="*/ 18 h 147"/>
                <a:gd name="T2" fmla="*/ 19 w 155"/>
                <a:gd name="T3" fmla="*/ 20 h 147"/>
                <a:gd name="T4" fmla="*/ 18 w 155"/>
                <a:gd name="T5" fmla="*/ 21 h 147"/>
                <a:gd name="T6" fmla="*/ 15 w 155"/>
                <a:gd name="T7" fmla="*/ 19 h 147"/>
                <a:gd name="T8" fmla="*/ 13 w 155"/>
                <a:gd name="T9" fmla="*/ 8 h 147"/>
                <a:gd name="T10" fmla="*/ 8 w 155"/>
                <a:gd name="T11" fmla="*/ 7 h 147"/>
                <a:gd name="T12" fmla="*/ 2 w 155"/>
                <a:gd name="T13" fmla="*/ 5 h 147"/>
                <a:gd name="T14" fmla="*/ 0 w 155"/>
                <a:gd name="T15" fmla="*/ 4 h 147"/>
                <a:gd name="T16" fmla="*/ 0 w 155"/>
                <a:gd name="T17" fmla="*/ 2 h 147"/>
                <a:gd name="T18" fmla="*/ 1 w 155"/>
                <a:gd name="T19" fmla="*/ 0 h 147"/>
                <a:gd name="T20" fmla="*/ 3 w 155"/>
                <a:gd name="T21" fmla="*/ 0 h 147"/>
                <a:gd name="T22" fmla="*/ 18 w 155"/>
                <a:gd name="T23" fmla="*/ 0 h 147"/>
                <a:gd name="T24" fmla="*/ 21 w 155"/>
                <a:gd name="T25" fmla="*/ 2 h 147"/>
                <a:gd name="T26" fmla="*/ 22 w 155"/>
                <a:gd name="T27" fmla="*/ 5 h 147"/>
                <a:gd name="T28" fmla="*/ 20 w 155"/>
                <a:gd name="T29" fmla="*/ 18 h 147"/>
                <a:gd name="T30" fmla="*/ 20 w 155"/>
                <a:gd name="T31" fmla="*/ 18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33991" name="Freeform 200"/>
            <p:cNvSpPr>
              <a:spLocks/>
            </p:cNvSpPr>
            <p:nvPr/>
          </p:nvSpPr>
          <p:spPr bwMode="auto">
            <a:xfrm>
              <a:off x="342" y="2590"/>
              <a:ext cx="23" cy="22"/>
            </a:xfrm>
            <a:custGeom>
              <a:avLst/>
              <a:gdLst>
                <a:gd name="T0" fmla="*/ 22 w 162"/>
                <a:gd name="T1" fmla="*/ 18 h 151"/>
                <a:gd name="T2" fmla="*/ 21 w 162"/>
                <a:gd name="T3" fmla="*/ 21 h 151"/>
                <a:gd name="T4" fmla="*/ 19 w 162"/>
                <a:gd name="T5" fmla="*/ 22 h 151"/>
                <a:gd name="T6" fmla="*/ 15 w 162"/>
                <a:gd name="T7" fmla="*/ 18 h 151"/>
                <a:gd name="T8" fmla="*/ 14 w 162"/>
                <a:gd name="T9" fmla="*/ 11 h 151"/>
                <a:gd name="T10" fmla="*/ 12 w 162"/>
                <a:gd name="T11" fmla="*/ 9 h 151"/>
                <a:gd name="T12" fmla="*/ 10 w 162"/>
                <a:gd name="T13" fmla="*/ 9 h 151"/>
                <a:gd name="T14" fmla="*/ 4 w 162"/>
                <a:gd name="T15" fmla="*/ 9 h 151"/>
                <a:gd name="T16" fmla="*/ 1 w 162"/>
                <a:gd name="T17" fmla="*/ 7 h 151"/>
                <a:gd name="T18" fmla="*/ 0 w 162"/>
                <a:gd name="T19" fmla="*/ 4 h 151"/>
                <a:gd name="T20" fmla="*/ 1 w 162"/>
                <a:gd name="T21" fmla="*/ 1 h 151"/>
                <a:gd name="T22" fmla="*/ 5 w 162"/>
                <a:gd name="T23" fmla="*/ 0 h 151"/>
                <a:gd name="T24" fmla="*/ 14 w 162"/>
                <a:gd name="T25" fmla="*/ 1 h 151"/>
                <a:gd name="T26" fmla="*/ 22 w 162"/>
                <a:gd name="T27" fmla="*/ 5 h 151"/>
                <a:gd name="T28" fmla="*/ 23 w 162"/>
                <a:gd name="T29" fmla="*/ 11 h 151"/>
                <a:gd name="T30" fmla="*/ 22 w 162"/>
                <a:gd name="T31" fmla="*/ 18 h 151"/>
                <a:gd name="T32" fmla="*/ 22 w 162"/>
                <a:gd name="T33" fmla="*/ 18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33992" name="Freeform 201"/>
            <p:cNvSpPr>
              <a:spLocks/>
            </p:cNvSpPr>
            <p:nvPr/>
          </p:nvSpPr>
          <p:spPr bwMode="auto">
            <a:xfrm>
              <a:off x="343" y="2637"/>
              <a:ext cx="13" cy="22"/>
            </a:xfrm>
            <a:custGeom>
              <a:avLst/>
              <a:gdLst>
                <a:gd name="T0" fmla="*/ 12 w 88"/>
                <a:gd name="T1" fmla="*/ 2 h 152"/>
                <a:gd name="T2" fmla="*/ 13 w 88"/>
                <a:gd name="T3" fmla="*/ 8 h 152"/>
                <a:gd name="T4" fmla="*/ 12 w 88"/>
                <a:gd name="T5" fmla="*/ 15 h 152"/>
                <a:gd name="T6" fmla="*/ 8 w 88"/>
                <a:gd name="T7" fmla="*/ 18 h 152"/>
                <a:gd name="T8" fmla="*/ 4 w 88"/>
                <a:gd name="T9" fmla="*/ 22 h 152"/>
                <a:gd name="T10" fmla="*/ 2 w 88"/>
                <a:gd name="T11" fmla="*/ 22 h 152"/>
                <a:gd name="T12" fmla="*/ 0 w 88"/>
                <a:gd name="T13" fmla="*/ 21 h 152"/>
                <a:gd name="T14" fmla="*/ 1 w 88"/>
                <a:gd name="T15" fmla="*/ 17 h 152"/>
                <a:gd name="T16" fmla="*/ 6 w 88"/>
                <a:gd name="T17" fmla="*/ 11 h 152"/>
                <a:gd name="T18" fmla="*/ 7 w 88"/>
                <a:gd name="T19" fmla="*/ 3 h 152"/>
                <a:gd name="T20" fmla="*/ 7 w 88"/>
                <a:gd name="T21" fmla="*/ 1 h 152"/>
                <a:gd name="T22" fmla="*/ 9 w 88"/>
                <a:gd name="T23" fmla="*/ 0 h 152"/>
                <a:gd name="T24" fmla="*/ 12 w 88"/>
                <a:gd name="T25" fmla="*/ 2 h 152"/>
                <a:gd name="T26" fmla="*/ 12 w 88"/>
                <a:gd name="T27" fmla="*/ 2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33993" name="Freeform 202"/>
            <p:cNvSpPr>
              <a:spLocks/>
            </p:cNvSpPr>
            <p:nvPr/>
          </p:nvSpPr>
          <p:spPr bwMode="auto">
            <a:xfrm>
              <a:off x="464" y="2634"/>
              <a:ext cx="28" cy="26"/>
            </a:xfrm>
            <a:custGeom>
              <a:avLst/>
              <a:gdLst>
                <a:gd name="T0" fmla="*/ 9 w 195"/>
                <a:gd name="T1" fmla="*/ 4 h 186"/>
                <a:gd name="T2" fmla="*/ 10 w 195"/>
                <a:gd name="T3" fmla="*/ 14 h 186"/>
                <a:gd name="T4" fmla="*/ 14 w 195"/>
                <a:gd name="T5" fmla="*/ 16 h 186"/>
                <a:gd name="T6" fmla="*/ 19 w 195"/>
                <a:gd name="T7" fmla="*/ 19 h 186"/>
                <a:gd name="T8" fmla="*/ 23 w 195"/>
                <a:gd name="T9" fmla="*/ 21 h 186"/>
                <a:gd name="T10" fmla="*/ 28 w 195"/>
                <a:gd name="T11" fmla="*/ 23 h 186"/>
                <a:gd name="T12" fmla="*/ 28 w 195"/>
                <a:gd name="T13" fmla="*/ 24 h 186"/>
                <a:gd name="T14" fmla="*/ 26 w 195"/>
                <a:gd name="T15" fmla="*/ 26 h 186"/>
                <a:gd name="T16" fmla="*/ 19 w 195"/>
                <a:gd name="T17" fmla="*/ 26 h 186"/>
                <a:gd name="T18" fmla="*/ 5 w 195"/>
                <a:gd name="T19" fmla="*/ 17 h 186"/>
                <a:gd name="T20" fmla="*/ 2 w 195"/>
                <a:gd name="T21" fmla="*/ 10 h 186"/>
                <a:gd name="T22" fmla="*/ 0 w 195"/>
                <a:gd name="T23" fmla="*/ 3 h 186"/>
                <a:gd name="T24" fmla="*/ 1 w 195"/>
                <a:gd name="T25" fmla="*/ 1 h 186"/>
                <a:gd name="T26" fmla="*/ 3 w 195"/>
                <a:gd name="T27" fmla="*/ 0 h 186"/>
                <a:gd name="T28" fmla="*/ 7 w 195"/>
                <a:gd name="T29" fmla="*/ 1 h 186"/>
                <a:gd name="T30" fmla="*/ 9 w 195"/>
                <a:gd name="T31" fmla="*/ 4 h 186"/>
                <a:gd name="T32" fmla="*/ 9 w 195"/>
                <a:gd name="T33" fmla="*/ 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33994" name="Freeform 203"/>
            <p:cNvSpPr>
              <a:spLocks/>
            </p:cNvSpPr>
            <p:nvPr/>
          </p:nvSpPr>
          <p:spPr bwMode="auto">
            <a:xfrm>
              <a:off x="500" y="2416"/>
              <a:ext cx="38" cy="218"/>
            </a:xfrm>
            <a:custGeom>
              <a:avLst/>
              <a:gdLst>
                <a:gd name="T0" fmla="*/ 36 w 263"/>
                <a:gd name="T1" fmla="*/ 2 h 1524"/>
                <a:gd name="T2" fmla="*/ 38 w 263"/>
                <a:gd name="T3" fmla="*/ 21 h 1524"/>
                <a:gd name="T4" fmla="*/ 37 w 263"/>
                <a:gd name="T5" fmla="*/ 45 h 1524"/>
                <a:gd name="T6" fmla="*/ 36 w 263"/>
                <a:gd name="T7" fmla="*/ 68 h 1524"/>
                <a:gd name="T8" fmla="*/ 35 w 263"/>
                <a:gd name="T9" fmla="*/ 82 h 1524"/>
                <a:gd name="T10" fmla="*/ 33 w 263"/>
                <a:gd name="T11" fmla="*/ 99 h 1524"/>
                <a:gd name="T12" fmla="*/ 30 w 263"/>
                <a:gd name="T13" fmla="*/ 114 h 1524"/>
                <a:gd name="T14" fmla="*/ 26 w 263"/>
                <a:gd name="T15" fmla="*/ 145 h 1524"/>
                <a:gd name="T16" fmla="*/ 24 w 263"/>
                <a:gd name="T17" fmla="*/ 162 h 1524"/>
                <a:gd name="T18" fmla="*/ 22 w 263"/>
                <a:gd name="T19" fmla="*/ 170 h 1524"/>
                <a:gd name="T20" fmla="*/ 20 w 263"/>
                <a:gd name="T21" fmla="*/ 179 h 1524"/>
                <a:gd name="T22" fmla="*/ 17 w 263"/>
                <a:gd name="T23" fmla="*/ 189 h 1524"/>
                <a:gd name="T24" fmla="*/ 14 w 263"/>
                <a:gd name="T25" fmla="*/ 199 h 1524"/>
                <a:gd name="T26" fmla="*/ 12 w 263"/>
                <a:gd name="T27" fmla="*/ 203 h 1524"/>
                <a:gd name="T28" fmla="*/ 10 w 263"/>
                <a:gd name="T29" fmla="*/ 207 h 1524"/>
                <a:gd name="T30" fmla="*/ 8 w 263"/>
                <a:gd name="T31" fmla="*/ 212 h 1524"/>
                <a:gd name="T32" fmla="*/ 5 w 263"/>
                <a:gd name="T33" fmla="*/ 217 h 1524"/>
                <a:gd name="T34" fmla="*/ 3 w 263"/>
                <a:gd name="T35" fmla="*/ 218 h 1524"/>
                <a:gd name="T36" fmla="*/ 1 w 263"/>
                <a:gd name="T37" fmla="*/ 218 h 1524"/>
                <a:gd name="T38" fmla="*/ 0 w 263"/>
                <a:gd name="T39" fmla="*/ 214 h 1524"/>
                <a:gd name="T40" fmla="*/ 4 w 263"/>
                <a:gd name="T41" fmla="*/ 205 h 1524"/>
                <a:gd name="T42" fmla="*/ 6 w 263"/>
                <a:gd name="T43" fmla="*/ 196 h 1524"/>
                <a:gd name="T44" fmla="*/ 10 w 263"/>
                <a:gd name="T45" fmla="*/ 176 h 1524"/>
                <a:gd name="T46" fmla="*/ 16 w 263"/>
                <a:gd name="T47" fmla="*/ 144 h 1524"/>
                <a:gd name="T48" fmla="*/ 18 w 263"/>
                <a:gd name="T49" fmla="*/ 128 h 1524"/>
                <a:gd name="T50" fmla="*/ 21 w 263"/>
                <a:gd name="T51" fmla="*/ 113 h 1524"/>
                <a:gd name="T52" fmla="*/ 26 w 263"/>
                <a:gd name="T53" fmla="*/ 82 h 1524"/>
                <a:gd name="T54" fmla="*/ 28 w 263"/>
                <a:gd name="T55" fmla="*/ 67 h 1524"/>
                <a:gd name="T56" fmla="*/ 30 w 263"/>
                <a:gd name="T57" fmla="*/ 45 h 1524"/>
                <a:gd name="T58" fmla="*/ 32 w 263"/>
                <a:gd name="T59" fmla="*/ 21 h 1524"/>
                <a:gd name="T60" fmla="*/ 31 w 263"/>
                <a:gd name="T61" fmla="*/ 3 h 1524"/>
                <a:gd name="T62" fmla="*/ 31 w 263"/>
                <a:gd name="T63" fmla="*/ 1 h 1524"/>
                <a:gd name="T64" fmla="*/ 33 w 263"/>
                <a:gd name="T65" fmla="*/ 0 h 1524"/>
                <a:gd name="T66" fmla="*/ 36 w 263"/>
                <a:gd name="T67" fmla="*/ 2 h 1524"/>
                <a:gd name="T68" fmla="*/ 36 w 263"/>
                <a:gd name="T69" fmla="*/ 2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33995" name="Freeform 204"/>
            <p:cNvSpPr>
              <a:spLocks/>
            </p:cNvSpPr>
            <p:nvPr/>
          </p:nvSpPr>
          <p:spPr bwMode="auto">
            <a:xfrm>
              <a:off x="240" y="2588"/>
              <a:ext cx="45" cy="102"/>
            </a:xfrm>
            <a:custGeom>
              <a:avLst/>
              <a:gdLst>
                <a:gd name="T0" fmla="*/ 43 w 315"/>
                <a:gd name="T1" fmla="*/ 5 h 713"/>
                <a:gd name="T2" fmla="*/ 26 w 315"/>
                <a:gd name="T3" fmla="*/ 7 h 713"/>
                <a:gd name="T4" fmla="*/ 18 w 315"/>
                <a:gd name="T5" fmla="*/ 9 h 713"/>
                <a:gd name="T6" fmla="*/ 10 w 315"/>
                <a:gd name="T7" fmla="*/ 13 h 713"/>
                <a:gd name="T8" fmla="*/ 8 w 315"/>
                <a:gd name="T9" fmla="*/ 17 h 713"/>
                <a:gd name="T10" fmla="*/ 7 w 315"/>
                <a:gd name="T11" fmla="*/ 20 h 713"/>
                <a:gd name="T12" fmla="*/ 7 w 315"/>
                <a:gd name="T13" fmla="*/ 22 h 713"/>
                <a:gd name="T14" fmla="*/ 9 w 315"/>
                <a:gd name="T15" fmla="*/ 34 h 713"/>
                <a:gd name="T16" fmla="*/ 7 w 315"/>
                <a:gd name="T17" fmla="*/ 98 h 713"/>
                <a:gd name="T18" fmla="*/ 6 w 315"/>
                <a:gd name="T19" fmla="*/ 101 h 713"/>
                <a:gd name="T20" fmla="*/ 3 w 315"/>
                <a:gd name="T21" fmla="*/ 102 h 713"/>
                <a:gd name="T22" fmla="*/ 0 w 315"/>
                <a:gd name="T23" fmla="*/ 98 h 713"/>
                <a:gd name="T24" fmla="*/ 1 w 315"/>
                <a:gd name="T25" fmla="*/ 66 h 713"/>
                <a:gd name="T26" fmla="*/ 4 w 315"/>
                <a:gd name="T27" fmla="*/ 33 h 713"/>
                <a:gd name="T28" fmla="*/ 3 w 315"/>
                <a:gd name="T29" fmla="*/ 20 h 713"/>
                <a:gd name="T30" fmla="*/ 3 w 315"/>
                <a:gd name="T31" fmla="*/ 14 h 713"/>
                <a:gd name="T32" fmla="*/ 5 w 315"/>
                <a:gd name="T33" fmla="*/ 11 h 713"/>
                <a:gd name="T34" fmla="*/ 7 w 315"/>
                <a:gd name="T35" fmla="*/ 9 h 713"/>
                <a:gd name="T36" fmla="*/ 11 w 315"/>
                <a:gd name="T37" fmla="*/ 6 h 713"/>
                <a:gd name="T38" fmla="*/ 15 w 315"/>
                <a:gd name="T39" fmla="*/ 4 h 713"/>
                <a:gd name="T40" fmla="*/ 24 w 315"/>
                <a:gd name="T41" fmla="*/ 3 h 713"/>
                <a:gd name="T42" fmla="*/ 42 w 315"/>
                <a:gd name="T43" fmla="*/ 0 h 713"/>
                <a:gd name="T44" fmla="*/ 44 w 315"/>
                <a:gd name="T45" fmla="*/ 0 h 713"/>
                <a:gd name="T46" fmla="*/ 45 w 315"/>
                <a:gd name="T47" fmla="*/ 2 h 713"/>
                <a:gd name="T48" fmla="*/ 45 w 315"/>
                <a:gd name="T49" fmla="*/ 4 h 713"/>
                <a:gd name="T50" fmla="*/ 43 w 315"/>
                <a:gd name="T51" fmla="*/ 5 h 713"/>
                <a:gd name="T52" fmla="*/ 43 w 315"/>
                <a:gd name="T53" fmla="*/ 5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33996" name="Freeform 205"/>
            <p:cNvSpPr>
              <a:spLocks/>
            </p:cNvSpPr>
            <p:nvPr/>
          </p:nvSpPr>
          <p:spPr bwMode="auto">
            <a:xfrm>
              <a:off x="548" y="2674"/>
              <a:ext cx="32" cy="36"/>
            </a:xfrm>
            <a:custGeom>
              <a:avLst/>
              <a:gdLst>
                <a:gd name="T0" fmla="*/ 27 w 224"/>
                <a:gd name="T1" fmla="*/ 0 h 248"/>
                <a:gd name="T2" fmla="*/ 30 w 224"/>
                <a:gd name="T3" fmla="*/ 0 h 248"/>
                <a:gd name="T4" fmla="*/ 32 w 224"/>
                <a:gd name="T5" fmla="*/ 2 h 248"/>
                <a:gd name="T6" fmla="*/ 32 w 224"/>
                <a:gd name="T7" fmla="*/ 5 h 248"/>
                <a:gd name="T8" fmla="*/ 30 w 224"/>
                <a:gd name="T9" fmla="*/ 7 h 248"/>
                <a:gd name="T10" fmla="*/ 22 w 224"/>
                <a:gd name="T11" fmla="*/ 12 h 248"/>
                <a:gd name="T12" fmla="*/ 22 w 224"/>
                <a:gd name="T13" fmla="*/ 16 h 248"/>
                <a:gd name="T14" fmla="*/ 23 w 224"/>
                <a:gd name="T15" fmla="*/ 20 h 248"/>
                <a:gd name="T16" fmla="*/ 21 w 224"/>
                <a:gd name="T17" fmla="*/ 25 h 248"/>
                <a:gd name="T18" fmla="*/ 17 w 224"/>
                <a:gd name="T19" fmla="*/ 28 h 248"/>
                <a:gd name="T20" fmla="*/ 15 w 224"/>
                <a:gd name="T21" fmla="*/ 30 h 248"/>
                <a:gd name="T22" fmla="*/ 12 w 224"/>
                <a:gd name="T23" fmla="*/ 31 h 248"/>
                <a:gd name="T24" fmla="*/ 7 w 224"/>
                <a:gd name="T25" fmla="*/ 34 h 248"/>
                <a:gd name="T26" fmla="*/ 3 w 224"/>
                <a:gd name="T27" fmla="*/ 36 h 248"/>
                <a:gd name="T28" fmla="*/ 0 w 224"/>
                <a:gd name="T29" fmla="*/ 35 h 248"/>
                <a:gd name="T30" fmla="*/ 0 w 224"/>
                <a:gd name="T31" fmla="*/ 32 h 248"/>
                <a:gd name="T32" fmla="*/ 1 w 224"/>
                <a:gd name="T33" fmla="*/ 30 h 248"/>
                <a:gd name="T34" fmla="*/ 3 w 224"/>
                <a:gd name="T35" fmla="*/ 28 h 248"/>
                <a:gd name="T36" fmla="*/ 5 w 224"/>
                <a:gd name="T37" fmla="*/ 25 h 248"/>
                <a:gd name="T38" fmla="*/ 9 w 224"/>
                <a:gd name="T39" fmla="*/ 23 h 248"/>
                <a:gd name="T40" fmla="*/ 13 w 224"/>
                <a:gd name="T41" fmla="*/ 19 h 248"/>
                <a:gd name="T42" fmla="*/ 16 w 224"/>
                <a:gd name="T43" fmla="*/ 7 h 248"/>
                <a:gd name="T44" fmla="*/ 21 w 224"/>
                <a:gd name="T45" fmla="*/ 3 h 248"/>
                <a:gd name="T46" fmla="*/ 27 w 224"/>
                <a:gd name="T47" fmla="*/ 0 h 248"/>
                <a:gd name="T48" fmla="*/ 27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33997" name="Freeform 206"/>
            <p:cNvSpPr>
              <a:spLocks/>
            </p:cNvSpPr>
            <p:nvPr/>
          </p:nvSpPr>
          <p:spPr bwMode="auto">
            <a:xfrm>
              <a:off x="573" y="2662"/>
              <a:ext cx="89" cy="71"/>
            </a:xfrm>
            <a:custGeom>
              <a:avLst/>
              <a:gdLst>
                <a:gd name="T0" fmla="*/ 18 w 624"/>
                <a:gd name="T1" fmla="*/ 7 h 493"/>
                <a:gd name="T2" fmla="*/ 7 w 624"/>
                <a:gd name="T3" fmla="*/ 17 h 493"/>
                <a:gd name="T4" fmla="*/ 7 w 624"/>
                <a:gd name="T5" fmla="*/ 25 h 493"/>
                <a:gd name="T6" fmla="*/ 15 w 624"/>
                <a:gd name="T7" fmla="*/ 39 h 493"/>
                <a:gd name="T8" fmla="*/ 14 w 624"/>
                <a:gd name="T9" fmla="*/ 51 h 493"/>
                <a:gd name="T10" fmla="*/ 16 w 624"/>
                <a:gd name="T11" fmla="*/ 54 h 493"/>
                <a:gd name="T12" fmla="*/ 21 w 624"/>
                <a:gd name="T13" fmla="*/ 58 h 493"/>
                <a:gd name="T14" fmla="*/ 45 w 624"/>
                <a:gd name="T15" fmla="*/ 62 h 493"/>
                <a:gd name="T16" fmla="*/ 64 w 624"/>
                <a:gd name="T17" fmla="*/ 57 h 493"/>
                <a:gd name="T18" fmla="*/ 76 w 624"/>
                <a:gd name="T19" fmla="*/ 48 h 493"/>
                <a:gd name="T20" fmla="*/ 76 w 624"/>
                <a:gd name="T21" fmla="*/ 30 h 493"/>
                <a:gd name="T22" fmla="*/ 72 w 624"/>
                <a:gd name="T23" fmla="*/ 24 h 493"/>
                <a:gd name="T24" fmla="*/ 66 w 624"/>
                <a:gd name="T25" fmla="*/ 18 h 493"/>
                <a:gd name="T26" fmla="*/ 60 w 624"/>
                <a:gd name="T27" fmla="*/ 13 h 493"/>
                <a:gd name="T28" fmla="*/ 49 w 624"/>
                <a:gd name="T29" fmla="*/ 7 h 493"/>
                <a:gd name="T30" fmla="*/ 38 w 624"/>
                <a:gd name="T31" fmla="*/ 5 h 493"/>
                <a:gd name="T32" fmla="*/ 36 w 624"/>
                <a:gd name="T33" fmla="*/ 2 h 493"/>
                <a:gd name="T34" fmla="*/ 52 w 624"/>
                <a:gd name="T35" fmla="*/ 0 h 493"/>
                <a:gd name="T36" fmla="*/ 81 w 624"/>
                <a:gd name="T37" fmla="*/ 17 h 493"/>
                <a:gd name="T38" fmla="*/ 88 w 624"/>
                <a:gd name="T39" fmla="*/ 46 h 493"/>
                <a:gd name="T40" fmla="*/ 82 w 624"/>
                <a:gd name="T41" fmla="*/ 56 h 493"/>
                <a:gd name="T42" fmla="*/ 76 w 624"/>
                <a:gd name="T43" fmla="*/ 62 h 493"/>
                <a:gd name="T44" fmla="*/ 67 w 624"/>
                <a:gd name="T45" fmla="*/ 67 h 493"/>
                <a:gd name="T46" fmla="*/ 45 w 624"/>
                <a:gd name="T47" fmla="*/ 71 h 493"/>
                <a:gd name="T48" fmla="*/ 18 w 624"/>
                <a:gd name="T49" fmla="*/ 65 h 493"/>
                <a:gd name="T50" fmla="*/ 11 w 624"/>
                <a:gd name="T51" fmla="*/ 61 h 493"/>
                <a:gd name="T52" fmla="*/ 7 w 624"/>
                <a:gd name="T53" fmla="*/ 54 h 493"/>
                <a:gd name="T54" fmla="*/ 8 w 624"/>
                <a:gd name="T55" fmla="*/ 35 h 493"/>
                <a:gd name="T56" fmla="*/ 0 w 624"/>
                <a:gd name="T57" fmla="*/ 23 h 493"/>
                <a:gd name="T58" fmla="*/ 3 w 624"/>
                <a:gd name="T59" fmla="*/ 12 h 493"/>
                <a:gd name="T60" fmla="*/ 10 w 624"/>
                <a:gd name="T61" fmla="*/ 7 h 493"/>
                <a:gd name="T62" fmla="*/ 16 w 624"/>
                <a:gd name="T63" fmla="*/ 3 h 493"/>
                <a:gd name="T64" fmla="*/ 25 w 624"/>
                <a:gd name="T65" fmla="*/ 3 h 493"/>
                <a:gd name="T66" fmla="*/ 24 w 624"/>
                <a:gd name="T67" fmla="*/ 6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33998" name="Freeform 207"/>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33999" name="Freeform 208"/>
            <p:cNvSpPr>
              <a:spLocks/>
            </p:cNvSpPr>
            <p:nvPr/>
          </p:nvSpPr>
          <p:spPr bwMode="auto">
            <a:xfrm>
              <a:off x="589" y="2668"/>
              <a:ext cx="48" cy="35"/>
            </a:xfrm>
            <a:custGeom>
              <a:avLst/>
              <a:gdLst>
                <a:gd name="T0" fmla="*/ 45 w 333"/>
                <a:gd name="T1" fmla="*/ 6 h 248"/>
                <a:gd name="T2" fmla="*/ 35 w 333"/>
                <a:gd name="T3" fmla="*/ 4 h 248"/>
                <a:gd name="T4" fmla="*/ 25 w 333"/>
                <a:gd name="T5" fmla="*/ 6 h 248"/>
                <a:gd name="T6" fmla="*/ 17 w 333"/>
                <a:gd name="T7" fmla="*/ 8 h 248"/>
                <a:gd name="T8" fmla="*/ 10 w 333"/>
                <a:gd name="T9" fmla="*/ 13 h 248"/>
                <a:gd name="T10" fmla="*/ 7 w 333"/>
                <a:gd name="T11" fmla="*/ 16 h 248"/>
                <a:gd name="T12" fmla="*/ 12 w 333"/>
                <a:gd name="T13" fmla="*/ 21 h 248"/>
                <a:gd name="T14" fmla="*/ 14 w 333"/>
                <a:gd name="T15" fmla="*/ 24 h 248"/>
                <a:gd name="T16" fmla="*/ 17 w 333"/>
                <a:gd name="T17" fmla="*/ 26 h 248"/>
                <a:gd name="T18" fmla="*/ 20 w 333"/>
                <a:gd name="T19" fmla="*/ 28 h 248"/>
                <a:gd name="T20" fmla="*/ 22 w 333"/>
                <a:gd name="T21" fmla="*/ 29 h 248"/>
                <a:gd name="T22" fmla="*/ 28 w 333"/>
                <a:gd name="T23" fmla="*/ 31 h 248"/>
                <a:gd name="T24" fmla="*/ 30 w 333"/>
                <a:gd name="T25" fmla="*/ 33 h 248"/>
                <a:gd name="T26" fmla="*/ 29 w 333"/>
                <a:gd name="T27" fmla="*/ 35 h 248"/>
                <a:gd name="T28" fmla="*/ 27 w 333"/>
                <a:gd name="T29" fmla="*/ 35 h 248"/>
                <a:gd name="T30" fmla="*/ 15 w 333"/>
                <a:gd name="T31" fmla="*/ 29 h 248"/>
                <a:gd name="T32" fmla="*/ 9 w 333"/>
                <a:gd name="T33" fmla="*/ 25 h 248"/>
                <a:gd name="T34" fmla="*/ 6 w 333"/>
                <a:gd name="T35" fmla="*/ 24 h 248"/>
                <a:gd name="T36" fmla="*/ 3 w 333"/>
                <a:gd name="T37" fmla="*/ 22 h 248"/>
                <a:gd name="T38" fmla="*/ 1 w 333"/>
                <a:gd name="T39" fmla="*/ 21 h 248"/>
                <a:gd name="T40" fmla="*/ 0 w 333"/>
                <a:gd name="T41" fmla="*/ 17 h 248"/>
                <a:gd name="T42" fmla="*/ 1 w 333"/>
                <a:gd name="T43" fmla="*/ 13 h 248"/>
                <a:gd name="T44" fmla="*/ 7 w 333"/>
                <a:gd name="T45" fmla="*/ 8 h 248"/>
                <a:gd name="T46" fmla="*/ 11 w 333"/>
                <a:gd name="T47" fmla="*/ 6 h 248"/>
                <a:gd name="T48" fmla="*/ 15 w 333"/>
                <a:gd name="T49" fmla="*/ 4 h 248"/>
                <a:gd name="T50" fmla="*/ 24 w 333"/>
                <a:gd name="T51" fmla="*/ 2 h 248"/>
                <a:gd name="T52" fmla="*/ 36 w 333"/>
                <a:gd name="T53" fmla="*/ 0 h 248"/>
                <a:gd name="T54" fmla="*/ 47 w 333"/>
                <a:gd name="T55" fmla="*/ 2 h 248"/>
                <a:gd name="T56" fmla="*/ 48 w 333"/>
                <a:gd name="T57" fmla="*/ 4 h 248"/>
                <a:gd name="T58" fmla="*/ 47 w 333"/>
                <a:gd name="T59" fmla="*/ 5 h 248"/>
                <a:gd name="T60" fmla="*/ 45 w 333"/>
                <a:gd name="T61" fmla="*/ 6 h 248"/>
                <a:gd name="T62" fmla="*/ 45 w 333"/>
                <a:gd name="T63" fmla="*/ 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34000" name="Freeform 209"/>
            <p:cNvSpPr>
              <a:spLocks/>
            </p:cNvSpPr>
            <p:nvPr/>
          </p:nvSpPr>
          <p:spPr bwMode="auto">
            <a:xfrm>
              <a:off x="353" y="2490"/>
              <a:ext cx="87" cy="74"/>
            </a:xfrm>
            <a:custGeom>
              <a:avLst/>
              <a:gdLst>
                <a:gd name="T0" fmla="*/ 10 w 606"/>
                <a:gd name="T1" fmla="*/ 4 h 522"/>
                <a:gd name="T2" fmla="*/ 13 w 606"/>
                <a:gd name="T3" fmla="*/ 15 h 522"/>
                <a:gd name="T4" fmla="*/ 16 w 606"/>
                <a:gd name="T5" fmla="*/ 29 h 522"/>
                <a:gd name="T6" fmla="*/ 18 w 606"/>
                <a:gd name="T7" fmla="*/ 35 h 522"/>
                <a:gd name="T8" fmla="*/ 21 w 606"/>
                <a:gd name="T9" fmla="*/ 41 h 522"/>
                <a:gd name="T10" fmla="*/ 23 w 606"/>
                <a:gd name="T11" fmla="*/ 46 h 522"/>
                <a:gd name="T12" fmla="*/ 26 w 606"/>
                <a:gd name="T13" fmla="*/ 49 h 522"/>
                <a:gd name="T14" fmla="*/ 29 w 606"/>
                <a:gd name="T15" fmla="*/ 51 h 522"/>
                <a:gd name="T16" fmla="*/ 32 w 606"/>
                <a:gd name="T17" fmla="*/ 52 h 522"/>
                <a:gd name="T18" fmla="*/ 38 w 606"/>
                <a:gd name="T19" fmla="*/ 52 h 522"/>
                <a:gd name="T20" fmla="*/ 51 w 606"/>
                <a:gd name="T21" fmla="*/ 52 h 522"/>
                <a:gd name="T22" fmla="*/ 59 w 606"/>
                <a:gd name="T23" fmla="*/ 55 h 522"/>
                <a:gd name="T24" fmla="*/ 66 w 606"/>
                <a:gd name="T25" fmla="*/ 57 h 522"/>
                <a:gd name="T26" fmla="*/ 73 w 606"/>
                <a:gd name="T27" fmla="*/ 60 h 522"/>
                <a:gd name="T28" fmla="*/ 81 w 606"/>
                <a:gd name="T29" fmla="*/ 61 h 522"/>
                <a:gd name="T30" fmla="*/ 85 w 606"/>
                <a:gd name="T31" fmla="*/ 63 h 522"/>
                <a:gd name="T32" fmla="*/ 87 w 606"/>
                <a:gd name="T33" fmla="*/ 66 h 522"/>
                <a:gd name="T34" fmla="*/ 86 w 606"/>
                <a:gd name="T35" fmla="*/ 70 h 522"/>
                <a:gd name="T36" fmla="*/ 84 w 606"/>
                <a:gd name="T37" fmla="*/ 71 h 522"/>
                <a:gd name="T38" fmla="*/ 82 w 606"/>
                <a:gd name="T39" fmla="*/ 72 h 522"/>
                <a:gd name="T40" fmla="*/ 65 w 606"/>
                <a:gd name="T41" fmla="*/ 74 h 522"/>
                <a:gd name="T42" fmla="*/ 47 w 606"/>
                <a:gd name="T43" fmla="*/ 74 h 522"/>
                <a:gd name="T44" fmla="*/ 28 w 606"/>
                <a:gd name="T45" fmla="*/ 72 h 522"/>
                <a:gd name="T46" fmla="*/ 13 w 606"/>
                <a:gd name="T47" fmla="*/ 65 h 522"/>
                <a:gd name="T48" fmla="*/ 7 w 606"/>
                <a:gd name="T49" fmla="*/ 54 h 522"/>
                <a:gd name="T50" fmla="*/ 3 w 606"/>
                <a:gd name="T51" fmla="*/ 38 h 522"/>
                <a:gd name="T52" fmla="*/ 0 w 606"/>
                <a:gd name="T53" fmla="*/ 6 h 522"/>
                <a:gd name="T54" fmla="*/ 1 w 606"/>
                <a:gd name="T55" fmla="*/ 2 h 522"/>
                <a:gd name="T56" fmla="*/ 2 w 606"/>
                <a:gd name="T57" fmla="*/ 1 h 522"/>
                <a:gd name="T58" fmla="*/ 4 w 606"/>
                <a:gd name="T59" fmla="*/ 0 h 522"/>
                <a:gd name="T60" fmla="*/ 8 w 606"/>
                <a:gd name="T61" fmla="*/ 1 h 522"/>
                <a:gd name="T62" fmla="*/ 10 w 606"/>
                <a:gd name="T63" fmla="*/ 4 h 522"/>
                <a:gd name="T64" fmla="*/ 10 w 606"/>
                <a:gd name="T65" fmla="*/ 4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34001" name="Freeform 210"/>
            <p:cNvSpPr>
              <a:spLocks/>
            </p:cNvSpPr>
            <p:nvPr/>
          </p:nvSpPr>
          <p:spPr bwMode="auto">
            <a:xfrm>
              <a:off x="407" y="2461"/>
              <a:ext cx="77" cy="66"/>
            </a:xfrm>
            <a:custGeom>
              <a:avLst/>
              <a:gdLst>
                <a:gd name="T0" fmla="*/ 61 w 538"/>
                <a:gd name="T1" fmla="*/ 63 h 457"/>
                <a:gd name="T2" fmla="*/ 59 w 538"/>
                <a:gd name="T3" fmla="*/ 29 h 457"/>
                <a:gd name="T4" fmla="*/ 56 w 538"/>
                <a:gd name="T5" fmla="*/ 27 h 457"/>
                <a:gd name="T6" fmla="*/ 53 w 538"/>
                <a:gd name="T7" fmla="*/ 26 h 457"/>
                <a:gd name="T8" fmla="*/ 47 w 538"/>
                <a:gd name="T9" fmla="*/ 25 h 457"/>
                <a:gd name="T10" fmla="*/ 34 w 538"/>
                <a:gd name="T11" fmla="*/ 23 h 457"/>
                <a:gd name="T12" fmla="*/ 26 w 538"/>
                <a:gd name="T13" fmla="*/ 20 h 457"/>
                <a:gd name="T14" fmla="*/ 20 w 538"/>
                <a:gd name="T15" fmla="*/ 16 h 457"/>
                <a:gd name="T16" fmla="*/ 16 w 538"/>
                <a:gd name="T17" fmla="*/ 15 h 457"/>
                <a:gd name="T18" fmla="*/ 13 w 538"/>
                <a:gd name="T19" fmla="*/ 13 h 457"/>
                <a:gd name="T20" fmla="*/ 5 w 538"/>
                <a:gd name="T21" fmla="*/ 11 h 457"/>
                <a:gd name="T22" fmla="*/ 1 w 538"/>
                <a:gd name="T23" fmla="*/ 9 h 457"/>
                <a:gd name="T24" fmla="*/ 0 w 538"/>
                <a:gd name="T25" fmla="*/ 5 h 457"/>
                <a:gd name="T26" fmla="*/ 2 w 538"/>
                <a:gd name="T27" fmla="*/ 2 h 457"/>
                <a:gd name="T28" fmla="*/ 6 w 538"/>
                <a:gd name="T29" fmla="*/ 0 h 457"/>
                <a:gd name="T30" fmla="*/ 41 w 538"/>
                <a:gd name="T31" fmla="*/ 2 h 457"/>
                <a:gd name="T32" fmla="*/ 59 w 538"/>
                <a:gd name="T33" fmla="*/ 6 h 457"/>
                <a:gd name="T34" fmla="*/ 66 w 538"/>
                <a:gd name="T35" fmla="*/ 10 h 457"/>
                <a:gd name="T36" fmla="*/ 73 w 538"/>
                <a:gd name="T37" fmla="*/ 15 h 457"/>
                <a:gd name="T38" fmla="*/ 77 w 538"/>
                <a:gd name="T39" fmla="*/ 24 h 457"/>
                <a:gd name="T40" fmla="*/ 77 w 538"/>
                <a:gd name="T41" fmla="*/ 34 h 457"/>
                <a:gd name="T42" fmla="*/ 74 w 538"/>
                <a:gd name="T43" fmla="*/ 56 h 457"/>
                <a:gd name="T44" fmla="*/ 73 w 538"/>
                <a:gd name="T45" fmla="*/ 61 h 457"/>
                <a:gd name="T46" fmla="*/ 68 w 538"/>
                <a:gd name="T47" fmla="*/ 65 h 457"/>
                <a:gd name="T48" fmla="*/ 64 w 538"/>
                <a:gd name="T49" fmla="*/ 66 h 457"/>
                <a:gd name="T50" fmla="*/ 61 w 538"/>
                <a:gd name="T51" fmla="*/ 63 h 457"/>
                <a:gd name="T52" fmla="*/ 61 w 538"/>
                <a:gd name="T53" fmla="*/ 63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grpSp>
        <p:nvGrpSpPr>
          <p:cNvPr id="33826" name="Group 211"/>
          <p:cNvGrpSpPr>
            <a:grpSpLocks/>
          </p:cNvGrpSpPr>
          <p:nvPr/>
        </p:nvGrpSpPr>
        <p:grpSpPr bwMode="auto">
          <a:xfrm>
            <a:off x="6866384" y="4497908"/>
            <a:ext cx="984250" cy="762000"/>
            <a:chOff x="240" y="2403"/>
            <a:chExt cx="477" cy="330"/>
          </a:xfrm>
        </p:grpSpPr>
        <p:sp>
          <p:nvSpPr>
            <p:cNvPr id="33830" name="Freeform 212"/>
            <p:cNvSpPr>
              <a:spLocks/>
            </p:cNvSpPr>
            <p:nvPr/>
          </p:nvSpPr>
          <p:spPr bwMode="auto">
            <a:xfrm>
              <a:off x="243" y="2409"/>
              <a:ext cx="470" cy="322"/>
            </a:xfrm>
            <a:custGeom>
              <a:avLst/>
              <a:gdLst>
                <a:gd name="T0" fmla="*/ 0 w 3288"/>
                <a:gd name="T1" fmla="*/ 285 h 2250"/>
                <a:gd name="T2" fmla="*/ 1 w 3288"/>
                <a:gd name="T3" fmla="*/ 203 h 2250"/>
                <a:gd name="T4" fmla="*/ 4 w 3288"/>
                <a:gd name="T5" fmla="*/ 191 h 2250"/>
                <a:gd name="T6" fmla="*/ 14 w 3288"/>
                <a:gd name="T7" fmla="*/ 184 h 2250"/>
                <a:gd name="T8" fmla="*/ 39 w 3288"/>
                <a:gd name="T9" fmla="*/ 179 h 2250"/>
                <a:gd name="T10" fmla="*/ 50 w 3288"/>
                <a:gd name="T11" fmla="*/ 188 h 2250"/>
                <a:gd name="T12" fmla="*/ 67 w 3288"/>
                <a:gd name="T13" fmla="*/ 247 h 2250"/>
                <a:gd name="T14" fmla="*/ 95 w 3288"/>
                <a:gd name="T15" fmla="*/ 247 h 2250"/>
                <a:gd name="T16" fmla="*/ 109 w 3288"/>
                <a:gd name="T17" fmla="*/ 245 h 2250"/>
                <a:gd name="T18" fmla="*/ 111 w 3288"/>
                <a:gd name="T19" fmla="*/ 227 h 2250"/>
                <a:gd name="T20" fmla="*/ 81 w 3288"/>
                <a:gd name="T21" fmla="*/ 223 h 2250"/>
                <a:gd name="T22" fmla="*/ 62 w 3288"/>
                <a:gd name="T23" fmla="*/ 24 h 2250"/>
                <a:gd name="T24" fmla="*/ 67 w 3288"/>
                <a:gd name="T25" fmla="*/ 14 h 2250"/>
                <a:gd name="T26" fmla="*/ 101 w 3288"/>
                <a:gd name="T27" fmla="*/ 4 h 2250"/>
                <a:gd name="T28" fmla="*/ 237 w 3288"/>
                <a:gd name="T29" fmla="*/ 0 h 2250"/>
                <a:gd name="T30" fmla="*/ 259 w 3288"/>
                <a:gd name="T31" fmla="*/ 3 h 2250"/>
                <a:gd name="T32" fmla="*/ 285 w 3288"/>
                <a:gd name="T33" fmla="*/ 10 h 2250"/>
                <a:gd name="T34" fmla="*/ 290 w 3288"/>
                <a:gd name="T35" fmla="*/ 13 h 2250"/>
                <a:gd name="T36" fmla="*/ 292 w 3288"/>
                <a:gd name="T37" fmla="*/ 20 h 2250"/>
                <a:gd name="T38" fmla="*/ 290 w 3288"/>
                <a:gd name="T39" fmla="*/ 58 h 2250"/>
                <a:gd name="T40" fmla="*/ 330 w 3288"/>
                <a:gd name="T41" fmla="*/ 35 h 2250"/>
                <a:gd name="T42" fmla="*/ 349 w 3288"/>
                <a:gd name="T43" fmla="*/ 27 h 2250"/>
                <a:gd name="T44" fmla="*/ 404 w 3288"/>
                <a:gd name="T45" fmla="*/ 34 h 2250"/>
                <a:gd name="T46" fmla="*/ 412 w 3288"/>
                <a:gd name="T47" fmla="*/ 36 h 2250"/>
                <a:gd name="T48" fmla="*/ 416 w 3288"/>
                <a:gd name="T49" fmla="*/ 44 h 2250"/>
                <a:gd name="T50" fmla="*/ 417 w 3288"/>
                <a:gd name="T51" fmla="*/ 81 h 2250"/>
                <a:gd name="T52" fmla="*/ 420 w 3288"/>
                <a:gd name="T53" fmla="*/ 167 h 2250"/>
                <a:gd name="T54" fmla="*/ 419 w 3288"/>
                <a:gd name="T55" fmla="*/ 199 h 2250"/>
                <a:gd name="T56" fmla="*/ 437 w 3288"/>
                <a:gd name="T57" fmla="*/ 186 h 2250"/>
                <a:gd name="T58" fmla="*/ 465 w 3288"/>
                <a:gd name="T59" fmla="*/ 197 h 2250"/>
                <a:gd name="T60" fmla="*/ 470 w 3288"/>
                <a:gd name="T61" fmla="*/ 206 h 2250"/>
                <a:gd name="T62" fmla="*/ 469 w 3288"/>
                <a:gd name="T63" fmla="*/ 285 h 2250"/>
                <a:gd name="T64" fmla="*/ 452 w 3288"/>
                <a:gd name="T65" fmla="*/ 289 h 2250"/>
                <a:gd name="T66" fmla="*/ 429 w 3288"/>
                <a:gd name="T67" fmla="*/ 293 h 2250"/>
                <a:gd name="T68" fmla="*/ 415 w 3288"/>
                <a:gd name="T69" fmla="*/ 287 h 2250"/>
                <a:gd name="T70" fmla="*/ 413 w 3288"/>
                <a:gd name="T71" fmla="*/ 302 h 2250"/>
                <a:gd name="T72" fmla="*/ 393 w 3288"/>
                <a:gd name="T73" fmla="*/ 318 h 2250"/>
                <a:gd name="T74" fmla="*/ 364 w 3288"/>
                <a:gd name="T75" fmla="*/ 322 h 2250"/>
                <a:gd name="T76" fmla="*/ 343 w 3288"/>
                <a:gd name="T77" fmla="*/ 311 h 2250"/>
                <a:gd name="T78" fmla="*/ 341 w 3288"/>
                <a:gd name="T79" fmla="*/ 293 h 2250"/>
                <a:gd name="T80" fmla="*/ 333 w 3288"/>
                <a:gd name="T81" fmla="*/ 280 h 2250"/>
                <a:gd name="T82" fmla="*/ 335 w 3288"/>
                <a:gd name="T83" fmla="*/ 268 h 2250"/>
                <a:gd name="T84" fmla="*/ 307 w 3288"/>
                <a:gd name="T85" fmla="*/ 263 h 2250"/>
                <a:gd name="T86" fmla="*/ 293 w 3288"/>
                <a:gd name="T87" fmla="*/ 257 h 2250"/>
                <a:gd name="T88" fmla="*/ 307 w 3288"/>
                <a:gd name="T89" fmla="*/ 304 h 2250"/>
                <a:gd name="T90" fmla="*/ 281 w 3288"/>
                <a:gd name="T91" fmla="*/ 313 h 2250"/>
                <a:gd name="T92" fmla="*/ 131 w 3288"/>
                <a:gd name="T93" fmla="*/ 310 h 2250"/>
                <a:gd name="T94" fmla="*/ 55 w 3288"/>
                <a:gd name="T95" fmla="*/ 305 h 2250"/>
                <a:gd name="T96" fmla="*/ 43 w 3288"/>
                <a:gd name="T97" fmla="*/ 301 h 2250"/>
                <a:gd name="T98" fmla="*/ 38 w 3288"/>
                <a:gd name="T99" fmla="*/ 291 h 2250"/>
                <a:gd name="T100" fmla="*/ 4 w 3288"/>
                <a:gd name="T101" fmla="*/ 288 h 2250"/>
                <a:gd name="T102" fmla="*/ 0 w 3288"/>
                <a:gd name="T103" fmla="*/ 285 h 2250"/>
                <a:gd name="T104" fmla="*/ 0 w 3288"/>
                <a:gd name="T105" fmla="*/ 285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de-DE"/>
            </a:p>
          </p:txBody>
        </p:sp>
        <p:sp>
          <p:nvSpPr>
            <p:cNvPr id="33831" name="Freeform 213"/>
            <p:cNvSpPr>
              <a:spLocks/>
            </p:cNvSpPr>
            <p:nvPr/>
          </p:nvSpPr>
          <p:spPr bwMode="auto">
            <a:xfrm>
              <a:off x="242" y="2598"/>
              <a:ext cx="47" cy="97"/>
            </a:xfrm>
            <a:custGeom>
              <a:avLst/>
              <a:gdLst>
                <a:gd name="T0" fmla="*/ 5 w 332"/>
                <a:gd name="T1" fmla="*/ 9 h 681"/>
                <a:gd name="T2" fmla="*/ 11 w 332"/>
                <a:gd name="T3" fmla="*/ 5 h 681"/>
                <a:gd name="T4" fmla="*/ 31 w 332"/>
                <a:gd name="T5" fmla="*/ 0 h 681"/>
                <a:gd name="T6" fmla="*/ 39 w 332"/>
                <a:gd name="T7" fmla="*/ 3 h 681"/>
                <a:gd name="T8" fmla="*/ 47 w 332"/>
                <a:gd name="T9" fmla="*/ 62 h 681"/>
                <a:gd name="T10" fmla="*/ 44 w 332"/>
                <a:gd name="T11" fmla="*/ 71 h 681"/>
                <a:gd name="T12" fmla="*/ 36 w 332"/>
                <a:gd name="T13" fmla="*/ 79 h 681"/>
                <a:gd name="T14" fmla="*/ 32 w 332"/>
                <a:gd name="T15" fmla="*/ 69 h 681"/>
                <a:gd name="T16" fmla="*/ 23 w 332"/>
                <a:gd name="T17" fmla="*/ 73 h 681"/>
                <a:gd name="T18" fmla="*/ 23 w 332"/>
                <a:gd name="T19" fmla="*/ 80 h 681"/>
                <a:gd name="T20" fmla="*/ 31 w 332"/>
                <a:gd name="T21" fmla="*/ 89 h 681"/>
                <a:gd name="T22" fmla="*/ 28 w 332"/>
                <a:gd name="T23" fmla="*/ 97 h 681"/>
                <a:gd name="T24" fmla="*/ 1 w 332"/>
                <a:gd name="T25" fmla="*/ 95 h 681"/>
                <a:gd name="T26" fmla="*/ 0 w 332"/>
                <a:gd name="T27" fmla="*/ 62 h 681"/>
                <a:gd name="T28" fmla="*/ 2 w 332"/>
                <a:gd name="T29" fmla="*/ 40 h 681"/>
                <a:gd name="T30" fmla="*/ 4 w 332"/>
                <a:gd name="T31" fmla="*/ 19 h 681"/>
                <a:gd name="T32" fmla="*/ 5 w 332"/>
                <a:gd name="T33" fmla="*/ 9 h 681"/>
                <a:gd name="T34" fmla="*/ 5 w 332"/>
                <a:gd name="T35" fmla="*/ 9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de-DE"/>
            </a:p>
          </p:txBody>
        </p:sp>
        <p:sp>
          <p:nvSpPr>
            <p:cNvPr id="33832" name="Freeform 214"/>
            <p:cNvSpPr>
              <a:spLocks/>
            </p:cNvSpPr>
            <p:nvPr/>
          </p:nvSpPr>
          <p:spPr bwMode="auto">
            <a:xfrm>
              <a:off x="280" y="2665"/>
              <a:ext cx="270" cy="57"/>
            </a:xfrm>
            <a:custGeom>
              <a:avLst/>
              <a:gdLst>
                <a:gd name="T0" fmla="*/ 11 w 1889"/>
                <a:gd name="T1" fmla="*/ 5 h 401"/>
                <a:gd name="T2" fmla="*/ 29 w 1889"/>
                <a:gd name="T3" fmla="*/ 3 h 401"/>
                <a:gd name="T4" fmla="*/ 86 w 1889"/>
                <a:gd name="T5" fmla="*/ 0 h 401"/>
                <a:gd name="T6" fmla="*/ 148 w 1889"/>
                <a:gd name="T7" fmla="*/ 2 h 401"/>
                <a:gd name="T8" fmla="*/ 207 w 1889"/>
                <a:gd name="T9" fmla="*/ 4 h 401"/>
                <a:gd name="T10" fmla="*/ 222 w 1889"/>
                <a:gd name="T11" fmla="*/ 6 h 401"/>
                <a:gd name="T12" fmla="*/ 238 w 1889"/>
                <a:gd name="T13" fmla="*/ 5 h 401"/>
                <a:gd name="T14" fmla="*/ 249 w 1889"/>
                <a:gd name="T15" fmla="*/ 9 h 401"/>
                <a:gd name="T16" fmla="*/ 260 w 1889"/>
                <a:gd name="T17" fmla="*/ 30 h 401"/>
                <a:gd name="T18" fmla="*/ 270 w 1889"/>
                <a:gd name="T19" fmla="*/ 48 h 401"/>
                <a:gd name="T20" fmla="*/ 262 w 1889"/>
                <a:gd name="T21" fmla="*/ 57 h 401"/>
                <a:gd name="T22" fmla="*/ 132 w 1889"/>
                <a:gd name="T23" fmla="*/ 55 h 401"/>
                <a:gd name="T24" fmla="*/ 15 w 1889"/>
                <a:gd name="T25" fmla="*/ 48 h 401"/>
                <a:gd name="T26" fmla="*/ 0 w 1889"/>
                <a:gd name="T27" fmla="*/ 38 h 401"/>
                <a:gd name="T28" fmla="*/ 11 w 1889"/>
                <a:gd name="T29" fmla="*/ 5 h 401"/>
                <a:gd name="T30" fmla="*/ 11 w 1889"/>
                <a:gd name="T31" fmla="*/ 5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de-DE"/>
            </a:p>
          </p:txBody>
        </p:sp>
        <p:sp>
          <p:nvSpPr>
            <p:cNvPr id="33833" name="Freeform 215"/>
            <p:cNvSpPr>
              <a:spLocks/>
            </p:cNvSpPr>
            <p:nvPr/>
          </p:nvSpPr>
          <p:spPr bwMode="auto">
            <a:xfrm>
              <a:off x="309" y="2418"/>
              <a:ext cx="399" cy="313"/>
            </a:xfrm>
            <a:custGeom>
              <a:avLst/>
              <a:gdLst>
                <a:gd name="T0" fmla="*/ 15 w 2787"/>
                <a:gd name="T1" fmla="*/ 184 h 2191"/>
                <a:gd name="T2" fmla="*/ 9 w 2787"/>
                <a:gd name="T3" fmla="*/ 122 h 2191"/>
                <a:gd name="T4" fmla="*/ 3 w 2787"/>
                <a:gd name="T5" fmla="*/ 60 h 2191"/>
                <a:gd name="T6" fmla="*/ 1 w 2787"/>
                <a:gd name="T7" fmla="*/ 15 h 2191"/>
                <a:gd name="T8" fmla="*/ 48 w 2787"/>
                <a:gd name="T9" fmla="*/ 4 h 2191"/>
                <a:gd name="T10" fmla="*/ 164 w 2787"/>
                <a:gd name="T11" fmla="*/ 2 h 2191"/>
                <a:gd name="T12" fmla="*/ 217 w 2787"/>
                <a:gd name="T13" fmla="*/ 14 h 2191"/>
                <a:gd name="T14" fmla="*/ 212 w 2787"/>
                <a:gd name="T15" fmla="*/ 143 h 2191"/>
                <a:gd name="T16" fmla="*/ 260 w 2787"/>
                <a:gd name="T17" fmla="*/ 29 h 2191"/>
                <a:gd name="T18" fmla="*/ 291 w 2787"/>
                <a:gd name="T19" fmla="*/ 27 h 2191"/>
                <a:gd name="T20" fmla="*/ 336 w 2787"/>
                <a:gd name="T21" fmla="*/ 34 h 2191"/>
                <a:gd name="T22" fmla="*/ 346 w 2787"/>
                <a:gd name="T23" fmla="*/ 90 h 2191"/>
                <a:gd name="T24" fmla="*/ 337 w 2787"/>
                <a:gd name="T25" fmla="*/ 227 h 2191"/>
                <a:gd name="T26" fmla="*/ 353 w 2787"/>
                <a:gd name="T27" fmla="*/ 185 h 2191"/>
                <a:gd name="T28" fmla="*/ 386 w 2787"/>
                <a:gd name="T29" fmla="*/ 194 h 2191"/>
                <a:gd name="T30" fmla="*/ 397 w 2787"/>
                <a:gd name="T31" fmla="*/ 254 h 2191"/>
                <a:gd name="T32" fmla="*/ 381 w 2787"/>
                <a:gd name="T33" fmla="*/ 251 h 2191"/>
                <a:gd name="T34" fmla="*/ 396 w 2787"/>
                <a:gd name="T35" fmla="*/ 264 h 2191"/>
                <a:gd name="T36" fmla="*/ 367 w 2787"/>
                <a:gd name="T37" fmla="*/ 287 h 2191"/>
                <a:gd name="T38" fmla="*/ 331 w 2787"/>
                <a:gd name="T39" fmla="*/ 256 h 2191"/>
                <a:gd name="T40" fmla="*/ 288 w 2787"/>
                <a:gd name="T41" fmla="*/ 250 h 2191"/>
                <a:gd name="T42" fmla="*/ 302 w 2787"/>
                <a:gd name="T43" fmla="*/ 266 h 2191"/>
                <a:gd name="T44" fmla="*/ 305 w 2787"/>
                <a:gd name="T45" fmla="*/ 286 h 2191"/>
                <a:gd name="T46" fmla="*/ 332 w 2787"/>
                <a:gd name="T47" fmla="*/ 284 h 2191"/>
                <a:gd name="T48" fmla="*/ 331 w 2787"/>
                <a:gd name="T49" fmla="*/ 304 h 2191"/>
                <a:gd name="T50" fmla="*/ 277 w 2787"/>
                <a:gd name="T51" fmla="*/ 302 h 2191"/>
                <a:gd name="T52" fmla="*/ 269 w 2787"/>
                <a:gd name="T53" fmla="*/ 267 h 2191"/>
                <a:gd name="T54" fmla="*/ 247 w 2787"/>
                <a:gd name="T55" fmla="*/ 258 h 2191"/>
                <a:gd name="T56" fmla="*/ 222 w 2787"/>
                <a:gd name="T57" fmla="*/ 243 h 2191"/>
                <a:gd name="T58" fmla="*/ 188 w 2787"/>
                <a:gd name="T59" fmla="*/ 214 h 2191"/>
                <a:gd name="T60" fmla="*/ 99 w 2787"/>
                <a:gd name="T61" fmla="*/ 222 h 2191"/>
                <a:gd name="T62" fmla="*/ 18 w 2787"/>
                <a:gd name="T63" fmla="*/ 214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de-DE"/>
            </a:p>
          </p:txBody>
        </p:sp>
        <p:sp>
          <p:nvSpPr>
            <p:cNvPr id="33834" name="Freeform 216"/>
            <p:cNvSpPr>
              <a:spLocks/>
            </p:cNvSpPr>
            <p:nvPr/>
          </p:nvSpPr>
          <p:spPr bwMode="auto">
            <a:xfrm>
              <a:off x="336" y="2446"/>
              <a:ext cx="165" cy="138"/>
            </a:xfrm>
            <a:custGeom>
              <a:avLst/>
              <a:gdLst>
                <a:gd name="T0" fmla="*/ 11 w 1155"/>
                <a:gd name="T1" fmla="*/ 4 h 963"/>
                <a:gd name="T2" fmla="*/ 0 w 1155"/>
                <a:gd name="T3" fmla="*/ 18 h 963"/>
                <a:gd name="T4" fmla="*/ 1 w 1155"/>
                <a:gd name="T5" fmla="*/ 45 h 963"/>
                <a:gd name="T6" fmla="*/ 5 w 1155"/>
                <a:gd name="T7" fmla="*/ 78 h 963"/>
                <a:gd name="T8" fmla="*/ 11 w 1155"/>
                <a:gd name="T9" fmla="*/ 117 h 963"/>
                <a:gd name="T10" fmla="*/ 23 w 1155"/>
                <a:gd name="T11" fmla="*/ 130 h 963"/>
                <a:gd name="T12" fmla="*/ 45 w 1155"/>
                <a:gd name="T13" fmla="*/ 136 h 963"/>
                <a:gd name="T14" fmla="*/ 83 w 1155"/>
                <a:gd name="T15" fmla="*/ 138 h 963"/>
                <a:gd name="T16" fmla="*/ 126 w 1155"/>
                <a:gd name="T17" fmla="*/ 137 h 963"/>
                <a:gd name="T18" fmla="*/ 147 w 1155"/>
                <a:gd name="T19" fmla="*/ 135 h 963"/>
                <a:gd name="T20" fmla="*/ 158 w 1155"/>
                <a:gd name="T21" fmla="*/ 129 h 963"/>
                <a:gd name="T22" fmla="*/ 165 w 1155"/>
                <a:gd name="T23" fmla="*/ 29 h 963"/>
                <a:gd name="T24" fmla="*/ 160 w 1155"/>
                <a:gd name="T25" fmla="*/ 10 h 963"/>
                <a:gd name="T26" fmla="*/ 119 w 1155"/>
                <a:gd name="T27" fmla="*/ 1 h 963"/>
                <a:gd name="T28" fmla="*/ 46 w 1155"/>
                <a:gd name="T29" fmla="*/ 0 h 963"/>
                <a:gd name="T30" fmla="*/ 11 w 1155"/>
                <a:gd name="T31" fmla="*/ 4 h 963"/>
                <a:gd name="T32" fmla="*/ 11 w 1155"/>
                <a:gd name="T33" fmla="*/ 4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de-DE"/>
            </a:p>
          </p:txBody>
        </p:sp>
        <p:sp>
          <p:nvSpPr>
            <p:cNvPr id="33835" name="Freeform 217"/>
            <p:cNvSpPr>
              <a:spLocks/>
            </p:cNvSpPr>
            <p:nvPr/>
          </p:nvSpPr>
          <p:spPr bwMode="auto">
            <a:xfrm>
              <a:off x="251" y="2613"/>
              <a:ext cx="28" cy="13"/>
            </a:xfrm>
            <a:custGeom>
              <a:avLst/>
              <a:gdLst>
                <a:gd name="T0" fmla="*/ 2 w 201"/>
                <a:gd name="T1" fmla="*/ 2 h 87"/>
                <a:gd name="T2" fmla="*/ 9 w 201"/>
                <a:gd name="T3" fmla="*/ 0 h 87"/>
                <a:gd name="T4" fmla="*/ 16 w 201"/>
                <a:gd name="T5" fmla="*/ 0 h 87"/>
                <a:gd name="T6" fmla="*/ 22 w 201"/>
                <a:gd name="T7" fmla="*/ 2 h 87"/>
                <a:gd name="T8" fmla="*/ 27 w 201"/>
                <a:gd name="T9" fmla="*/ 6 h 87"/>
                <a:gd name="T10" fmla="*/ 28 w 201"/>
                <a:gd name="T11" fmla="*/ 9 h 87"/>
                <a:gd name="T12" fmla="*/ 27 w 201"/>
                <a:gd name="T13" fmla="*/ 12 h 87"/>
                <a:gd name="T14" fmla="*/ 24 w 201"/>
                <a:gd name="T15" fmla="*/ 13 h 87"/>
                <a:gd name="T16" fmla="*/ 22 w 201"/>
                <a:gd name="T17" fmla="*/ 12 h 87"/>
                <a:gd name="T18" fmla="*/ 18 w 201"/>
                <a:gd name="T19" fmla="*/ 8 h 87"/>
                <a:gd name="T20" fmla="*/ 13 w 201"/>
                <a:gd name="T21" fmla="*/ 7 h 87"/>
                <a:gd name="T22" fmla="*/ 3 w 201"/>
                <a:gd name="T23" fmla="*/ 8 h 87"/>
                <a:gd name="T24" fmla="*/ 1 w 201"/>
                <a:gd name="T25" fmla="*/ 7 h 87"/>
                <a:gd name="T26" fmla="*/ 0 w 201"/>
                <a:gd name="T27" fmla="*/ 6 h 87"/>
                <a:gd name="T28" fmla="*/ 0 w 201"/>
                <a:gd name="T29" fmla="*/ 4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de-DE"/>
            </a:p>
          </p:txBody>
        </p:sp>
        <p:sp>
          <p:nvSpPr>
            <p:cNvPr id="33836" name="Freeform 218"/>
            <p:cNvSpPr>
              <a:spLocks/>
            </p:cNvSpPr>
            <p:nvPr/>
          </p:nvSpPr>
          <p:spPr bwMode="auto">
            <a:xfrm>
              <a:off x="252" y="2630"/>
              <a:ext cx="26" cy="11"/>
            </a:xfrm>
            <a:custGeom>
              <a:avLst/>
              <a:gdLst>
                <a:gd name="T0" fmla="*/ 2 w 178"/>
                <a:gd name="T1" fmla="*/ 2 h 78"/>
                <a:gd name="T2" fmla="*/ 8 w 178"/>
                <a:gd name="T3" fmla="*/ 1 h 78"/>
                <a:gd name="T4" fmla="*/ 15 w 178"/>
                <a:gd name="T5" fmla="*/ 0 h 78"/>
                <a:gd name="T6" fmla="*/ 25 w 178"/>
                <a:gd name="T7" fmla="*/ 6 h 78"/>
                <a:gd name="T8" fmla="*/ 26 w 178"/>
                <a:gd name="T9" fmla="*/ 10 h 78"/>
                <a:gd name="T10" fmla="*/ 24 w 178"/>
                <a:gd name="T11" fmla="*/ 11 h 78"/>
                <a:gd name="T12" fmla="*/ 22 w 178"/>
                <a:gd name="T13" fmla="*/ 10 h 78"/>
                <a:gd name="T14" fmla="*/ 18 w 178"/>
                <a:gd name="T15" fmla="*/ 8 h 78"/>
                <a:gd name="T16" fmla="*/ 14 w 178"/>
                <a:gd name="T17" fmla="*/ 6 h 78"/>
                <a:gd name="T18" fmla="*/ 3 w 178"/>
                <a:gd name="T19" fmla="*/ 7 h 78"/>
                <a:gd name="T20" fmla="*/ 1 w 178"/>
                <a:gd name="T21" fmla="*/ 7 h 78"/>
                <a:gd name="T22" fmla="*/ 0 w 178"/>
                <a:gd name="T23" fmla="*/ 5 h 78"/>
                <a:gd name="T24" fmla="*/ 0 w 178"/>
                <a:gd name="T25" fmla="*/ 3 h 78"/>
                <a:gd name="T26" fmla="*/ 2 w 178"/>
                <a:gd name="T27" fmla="*/ 2 h 78"/>
                <a:gd name="T28" fmla="*/ 2 w 178"/>
                <a:gd name="T29" fmla="*/ 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de-DE"/>
            </a:p>
          </p:txBody>
        </p:sp>
        <p:sp>
          <p:nvSpPr>
            <p:cNvPr id="33837" name="Freeform 219"/>
            <p:cNvSpPr>
              <a:spLocks/>
            </p:cNvSpPr>
            <p:nvPr/>
          </p:nvSpPr>
          <p:spPr bwMode="auto">
            <a:xfrm>
              <a:off x="253" y="2645"/>
              <a:ext cx="29" cy="12"/>
            </a:xfrm>
            <a:custGeom>
              <a:avLst/>
              <a:gdLst>
                <a:gd name="T0" fmla="*/ 2 w 200"/>
                <a:gd name="T1" fmla="*/ 1 h 83"/>
                <a:gd name="T2" fmla="*/ 13 w 200"/>
                <a:gd name="T3" fmla="*/ 0 h 83"/>
                <a:gd name="T4" fmla="*/ 21 w 200"/>
                <a:gd name="T5" fmla="*/ 3 h 83"/>
                <a:gd name="T6" fmla="*/ 28 w 200"/>
                <a:gd name="T7" fmla="*/ 7 h 83"/>
                <a:gd name="T8" fmla="*/ 29 w 200"/>
                <a:gd name="T9" fmla="*/ 9 h 83"/>
                <a:gd name="T10" fmla="*/ 28 w 200"/>
                <a:gd name="T11" fmla="*/ 11 h 83"/>
                <a:gd name="T12" fmla="*/ 27 w 200"/>
                <a:gd name="T13" fmla="*/ 12 h 83"/>
                <a:gd name="T14" fmla="*/ 25 w 200"/>
                <a:gd name="T15" fmla="*/ 12 h 83"/>
                <a:gd name="T16" fmla="*/ 22 w 200"/>
                <a:gd name="T17" fmla="*/ 10 h 83"/>
                <a:gd name="T18" fmla="*/ 19 w 200"/>
                <a:gd name="T19" fmla="*/ 9 h 83"/>
                <a:gd name="T20" fmla="*/ 12 w 200"/>
                <a:gd name="T21" fmla="*/ 8 h 83"/>
                <a:gd name="T22" fmla="*/ 3 w 200"/>
                <a:gd name="T23" fmla="*/ 7 h 83"/>
                <a:gd name="T24" fmla="*/ 0 w 200"/>
                <a:gd name="T25" fmla="*/ 4 h 83"/>
                <a:gd name="T26" fmla="*/ 0 w 200"/>
                <a:gd name="T27" fmla="*/ 2 h 83"/>
                <a:gd name="T28" fmla="*/ 2 w 200"/>
                <a:gd name="T29" fmla="*/ 1 h 83"/>
                <a:gd name="T30" fmla="*/ 2 w 200"/>
                <a:gd name="T31" fmla="*/ 1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de-DE"/>
            </a:p>
          </p:txBody>
        </p:sp>
        <p:sp>
          <p:nvSpPr>
            <p:cNvPr id="33838" name="Freeform 220"/>
            <p:cNvSpPr>
              <a:spLocks/>
            </p:cNvSpPr>
            <p:nvPr/>
          </p:nvSpPr>
          <p:spPr bwMode="auto">
            <a:xfrm>
              <a:off x="684" y="2622"/>
              <a:ext cx="17" cy="9"/>
            </a:xfrm>
            <a:custGeom>
              <a:avLst/>
              <a:gdLst>
                <a:gd name="T0" fmla="*/ 3 w 119"/>
                <a:gd name="T1" fmla="*/ 0 h 65"/>
                <a:gd name="T2" fmla="*/ 9 w 119"/>
                <a:gd name="T3" fmla="*/ 0 h 65"/>
                <a:gd name="T4" fmla="*/ 16 w 119"/>
                <a:gd name="T5" fmla="*/ 4 h 65"/>
                <a:gd name="T6" fmla="*/ 17 w 119"/>
                <a:gd name="T7" fmla="*/ 8 h 65"/>
                <a:gd name="T8" fmla="*/ 15 w 119"/>
                <a:gd name="T9" fmla="*/ 9 h 65"/>
                <a:gd name="T10" fmla="*/ 13 w 119"/>
                <a:gd name="T11" fmla="*/ 9 h 65"/>
                <a:gd name="T12" fmla="*/ 7 w 119"/>
                <a:gd name="T13" fmla="*/ 6 h 65"/>
                <a:gd name="T14" fmla="*/ 3 w 119"/>
                <a:gd name="T15" fmla="*/ 5 h 65"/>
                <a:gd name="T16" fmla="*/ 0 w 119"/>
                <a:gd name="T17" fmla="*/ 3 h 65"/>
                <a:gd name="T18" fmla="*/ 1 w 119"/>
                <a:gd name="T19" fmla="*/ 1 h 65"/>
                <a:gd name="T20" fmla="*/ 3 w 119"/>
                <a:gd name="T21" fmla="*/ 0 h 65"/>
                <a:gd name="T22" fmla="*/ 3 w 11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de-DE"/>
            </a:p>
          </p:txBody>
        </p:sp>
        <p:sp>
          <p:nvSpPr>
            <p:cNvPr id="33839" name="Freeform 221"/>
            <p:cNvSpPr>
              <a:spLocks/>
            </p:cNvSpPr>
            <p:nvPr/>
          </p:nvSpPr>
          <p:spPr bwMode="auto">
            <a:xfrm>
              <a:off x="685" y="2634"/>
              <a:ext cx="18" cy="14"/>
            </a:xfrm>
            <a:custGeom>
              <a:avLst/>
              <a:gdLst>
                <a:gd name="T0" fmla="*/ 3 w 129"/>
                <a:gd name="T1" fmla="*/ 0 h 98"/>
                <a:gd name="T2" fmla="*/ 11 w 129"/>
                <a:gd name="T3" fmla="*/ 2 h 98"/>
                <a:gd name="T4" fmla="*/ 18 w 129"/>
                <a:gd name="T5" fmla="*/ 9 h 98"/>
                <a:gd name="T6" fmla="*/ 18 w 129"/>
                <a:gd name="T7" fmla="*/ 13 h 98"/>
                <a:gd name="T8" fmla="*/ 16 w 129"/>
                <a:gd name="T9" fmla="*/ 14 h 98"/>
                <a:gd name="T10" fmla="*/ 14 w 129"/>
                <a:gd name="T11" fmla="*/ 13 h 98"/>
                <a:gd name="T12" fmla="*/ 8 w 129"/>
                <a:gd name="T13" fmla="*/ 8 h 98"/>
                <a:gd name="T14" fmla="*/ 2 w 129"/>
                <a:gd name="T15" fmla="*/ 6 h 98"/>
                <a:gd name="T16" fmla="*/ 0 w 129"/>
                <a:gd name="T17" fmla="*/ 4 h 98"/>
                <a:gd name="T18" fmla="*/ 0 w 129"/>
                <a:gd name="T19" fmla="*/ 2 h 98"/>
                <a:gd name="T20" fmla="*/ 1 w 129"/>
                <a:gd name="T21" fmla="*/ 1 h 98"/>
                <a:gd name="T22" fmla="*/ 3 w 129"/>
                <a:gd name="T23" fmla="*/ 0 h 98"/>
                <a:gd name="T24" fmla="*/ 3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de-DE"/>
            </a:p>
          </p:txBody>
        </p:sp>
        <p:sp>
          <p:nvSpPr>
            <p:cNvPr id="33840" name="Freeform 222"/>
            <p:cNvSpPr>
              <a:spLocks/>
            </p:cNvSpPr>
            <p:nvPr/>
          </p:nvSpPr>
          <p:spPr bwMode="auto">
            <a:xfrm>
              <a:off x="683" y="2654"/>
              <a:ext cx="18" cy="8"/>
            </a:xfrm>
            <a:custGeom>
              <a:avLst/>
              <a:gdLst>
                <a:gd name="T0" fmla="*/ 3 w 124"/>
                <a:gd name="T1" fmla="*/ 2 h 61"/>
                <a:gd name="T2" fmla="*/ 7 w 124"/>
                <a:gd name="T3" fmla="*/ 0 h 61"/>
                <a:gd name="T4" fmla="*/ 12 w 124"/>
                <a:gd name="T5" fmla="*/ 1 h 61"/>
                <a:gd name="T6" fmla="*/ 17 w 124"/>
                <a:gd name="T7" fmla="*/ 3 h 61"/>
                <a:gd name="T8" fmla="*/ 18 w 124"/>
                <a:gd name="T9" fmla="*/ 7 h 61"/>
                <a:gd name="T10" fmla="*/ 17 w 124"/>
                <a:gd name="T11" fmla="*/ 8 h 61"/>
                <a:gd name="T12" fmla="*/ 15 w 124"/>
                <a:gd name="T13" fmla="*/ 8 h 61"/>
                <a:gd name="T14" fmla="*/ 8 w 124"/>
                <a:gd name="T15" fmla="*/ 7 h 61"/>
                <a:gd name="T16" fmla="*/ 4 w 124"/>
                <a:gd name="T17" fmla="*/ 7 h 61"/>
                <a:gd name="T18" fmla="*/ 1 w 124"/>
                <a:gd name="T19" fmla="*/ 7 h 61"/>
                <a:gd name="T20" fmla="*/ 0 w 124"/>
                <a:gd name="T21" fmla="*/ 5 h 61"/>
                <a:gd name="T22" fmla="*/ 1 w 124"/>
                <a:gd name="T23" fmla="*/ 3 h 61"/>
                <a:gd name="T24" fmla="*/ 3 w 124"/>
                <a:gd name="T25" fmla="*/ 2 h 61"/>
                <a:gd name="T26" fmla="*/ 3 w 124"/>
                <a:gd name="T27" fmla="*/ 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de-DE"/>
            </a:p>
          </p:txBody>
        </p:sp>
        <p:sp>
          <p:nvSpPr>
            <p:cNvPr id="33841" name="Freeform 223"/>
            <p:cNvSpPr>
              <a:spLocks/>
            </p:cNvSpPr>
            <p:nvPr/>
          </p:nvSpPr>
          <p:spPr bwMode="auto">
            <a:xfrm>
              <a:off x="351" y="2635"/>
              <a:ext cx="136" cy="25"/>
            </a:xfrm>
            <a:custGeom>
              <a:avLst/>
              <a:gdLst>
                <a:gd name="T0" fmla="*/ 5 w 956"/>
                <a:gd name="T1" fmla="*/ 6 h 175"/>
                <a:gd name="T2" fmla="*/ 16 w 956"/>
                <a:gd name="T3" fmla="*/ 5 h 175"/>
                <a:gd name="T4" fmla="*/ 27 w 956"/>
                <a:gd name="T5" fmla="*/ 5 h 175"/>
                <a:gd name="T6" fmla="*/ 56 w 956"/>
                <a:gd name="T7" fmla="*/ 2 h 175"/>
                <a:gd name="T8" fmla="*/ 84 w 956"/>
                <a:gd name="T9" fmla="*/ 0 h 175"/>
                <a:gd name="T10" fmla="*/ 115 w 956"/>
                <a:gd name="T11" fmla="*/ 1 h 175"/>
                <a:gd name="T12" fmla="*/ 118 w 956"/>
                <a:gd name="T13" fmla="*/ 6 h 175"/>
                <a:gd name="T14" fmla="*/ 120 w 956"/>
                <a:gd name="T15" fmla="*/ 13 h 175"/>
                <a:gd name="T16" fmla="*/ 122 w 956"/>
                <a:gd name="T17" fmla="*/ 15 h 175"/>
                <a:gd name="T18" fmla="*/ 125 w 956"/>
                <a:gd name="T19" fmla="*/ 17 h 175"/>
                <a:gd name="T20" fmla="*/ 129 w 956"/>
                <a:gd name="T21" fmla="*/ 19 h 175"/>
                <a:gd name="T22" fmla="*/ 132 w 956"/>
                <a:gd name="T23" fmla="*/ 21 h 175"/>
                <a:gd name="T24" fmla="*/ 136 w 956"/>
                <a:gd name="T25" fmla="*/ 24 h 175"/>
                <a:gd name="T26" fmla="*/ 132 w 956"/>
                <a:gd name="T27" fmla="*/ 25 h 175"/>
                <a:gd name="T28" fmla="*/ 105 w 956"/>
                <a:gd name="T29" fmla="*/ 23 h 175"/>
                <a:gd name="T30" fmla="*/ 83 w 956"/>
                <a:gd name="T31" fmla="*/ 23 h 175"/>
                <a:gd name="T32" fmla="*/ 55 w 956"/>
                <a:gd name="T33" fmla="*/ 21 h 175"/>
                <a:gd name="T34" fmla="*/ 42 w 956"/>
                <a:gd name="T35" fmla="*/ 20 h 175"/>
                <a:gd name="T36" fmla="*/ 28 w 956"/>
                <a:gd name="T37" fmla="*/ 20 h 175"/>
                <a:gd name="T38" fmla="*/ 16 w 956"/>
                <a:gd name="T39" fmla="*/ 19 h 175"/>
                <a:gd name="T40" fmla="*/ 5 w 956"/>
                <a:gd name="T41" fmla="*/ 19 h 175"/>
                <a:gd name="T42" fmla="*/ 1 w 956"/>
                <a:gd name="T43" fmla="*/ 18 h 175"/>
                <a:gd name="T44" fmla="*/ 0 w 956"/>
                <a:gd name="T45" fmla="*/ 14 h 175"/>
                <a:gd name="T46" fmla="*/ 1 w 956"/>
                <a:gd name="T47" fmla="*/ 9 h 175"/>
                <a:gd name="T48" fmla="*/ 3 w 956"/>
                <a:gd name="T49" fmla="*/ 7 h 175"/>
                <a:gd name="T50" fmla="*/ 5 w 956"/>
                <a:gd name="T51" fmla="*/ 6 h 175"/>
                <a:gd name="T52" fmla="*/ 5 w 956"/>
                <a:gd name="T53" fmla="*/ 6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de-DE"/>
            </a:p>
          </p:txBody>
        </p:sp>
        <p:sp>
          <p:nvSpPr>
            <p:cNvPr id="33842" name="Freeform 224"/>
            <p:cNvSpPr>
              <a:spLocks/>
            </p:cNvSpPr>
            <p:nvPr/>
          </p:nvSpPr>
          <p:spPr bwMode="auto">
            <a:xfrm>
              <a:off x="341" y="2593"/>
              <a:ext cx="21" cy="19"/>
            </a:xfrm>
            <a:custGeom>
              <a:avLst/>
              <a:gdLst>
                <a:gd name="T0" fmla="*/ 3 w 148"/>
                <a:gd name="T1" fmla="*/ 10 h 137"/>
                <a:gd name="T2" fmla="*/ 0 w 148"/>
                <a:gd name="T3" fmla="*/ 7 h 137"/>
                <a:gd name="T4" fmla="*/ 0 w 148"/>
                <a:gd name="T5" fmla="*/ 3 h 137"/>
                <a:gd name="T6" fmla="*/ 3 w 148"/>
                <a:gd name="T7" fmla="*/ 0 h 137"/>
                <a:gd name="T8" fmla="*/ 8 w 148"/>
                <a:gd name="T9" fmla="*/ 0 h 137"/>
                <a:gd name="T10" fmla="*/ 18 w 148"/>
                <a:gd name="T11" fmla="*/ 4 h 137"/>
                <a:gd name="T12" fmla="*/ 21 w 148"/>
                <a:gd name="T13" fmla="*/ 10 h 137"/>
                <a:gd name="T14" fmla="*/ 21 w 148"/>
                <a:gd name="T15" fmla="*/ 15 h 137"/>
                <a:gd name="T16" fmla="*/ 19 w 148"/>
                <a:gd name="T17" fmla="*/ 18 h 137"/>
                <a:gd name="T18" fmla="*/ 17 w 148"/>
                <a:gd name="T19" fmla="*/ 19 h 137"/>
                <a:gd name="T20" fmla="*/ 12 w 148"/>
                <a:gd name="T21" fmla="*/ 18 h 137"/>
                <a:gd name="T22" fmla="*/ 8 w 148"/>
                <a:gd name="T23" fmla="*/ 14 h 137"/>
                <a:gd name="T24" fmla="*/ 3 w 148"/>
                <a:gd name="T25" fmla="*/ 10 h 137"/>
                <a:gd name="T26" fmla="*/ 3 w 148"/>
                <a:gd name="T27" fmla="*/ 1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de-DE"/>
            </a:p>
          </p:txBody>
        </p:sp>
        <p:sp>
          <p:nvSpPr>
            <p:cNvPr id="33843" name="Freeform 225"/>
            <p:cNvSpPr>
              <a:spLocks/>
            </p:cNvSpPr>
            <p:nvPr/>
          </p:nvSpPr>
          <p:spPr bwMode="auto">
            <a:xfrm>
              <a:off x="497" y="2449"/>
              <a:ext cx="77" cy="227"/>
            </a:xfrm>
            <a:custGeom>
              <a:avLst/>
              <a:gdLst>
                <a:gd name="T0" fmla="*/ 77 w 534"/>
                <a:gd name="T1" fmla="*/ 8 h 1590"/>
                <a:gd name="T2" fmla="*/ 75 w 534"/>
                <a:gd name="T3" fmla="*/ 19 h 1590"/>
                <a:gd name="T4" fmla="*/ 70 w 534"/>
                <a:gd name="T5" fmla="*/ 27 h 1590"/>
                <a:gd name="T6" fmla="*/ 61 w 534"/>
                <a:gd name="T7" fmla="*/ 42 h 1590"/>
                <a:gd name="T8" fmla="*/ 75 w 534"/>
                <a:gd name="T9" fmla="*/ 45 h 1590"/>
                <a:gd name="T10" fmla="*/ 76 w 534"/>
                <a:gd name="T11" fmla="*/ 54 h 1590"/>
                <a:gd name="T12" fmla="*/ 72 w 534"/>
                <a:gd name="T13" fmla="*/ 62 h 1590"/>
                <a:gd name="T14" fmla="*/ 65 w 534"/>
                <a:gd name="T15" fmla="*/ 69 h 1590"/>
                <a:gd name="T16" fmla="*/ 68 w 534"/>
                <a:gd name="T17" fmla="*/ 76 h 1590"/>
                <a:gd name="T18" fmla="*/ 72 w 534"/>
                <a:gd name="T19" fmla="*/ 83 h 1590"/>
                <a:gd name="T20" fmla="*/ 68 w 534"/>
                <a:gd name="T21" fmla="*/ 92 h 1590"/>
                <a:gd name="T22" fmla="*/ 60 w 534"/>
                <a:gd name="T23" fmla="*/ 106 h 1590"/>
                <a:gd name="T24" fmla="*/ 68 w 534"/>
                <a:gd name="T25" fmla="*/ 110 h 1590"/>
                <a:gd name="T26" fmla="*/ 68 w 534"/>
                <a:gd name="T27" fmla="*/ 118 h 1590"/>
                <a:gd name="T28" fmla="*/ 64 w 534"/>
                <a:gd name="T29" fmla="*/ 127 h 1590"/>
                <a:gd name="T30" fmla="*/ 66 w 534"/>
                <a:gd name="T31" fmla="*/ 136 h 1590"/>
                <a:gd name="T32" fmla="*/ 71 w 534"/>
                <a:gd name="T33" fmla="*/ 143 h 1590"/>
                <a:gd name="T34" fmla="*/ 68 w 534"/>
                <a:gd name="T35" fmla="*/ 153 h 1590"/>
                <a:gd name="T36" fmla="*/ 61 w 534"/>
                <a:gd name="T37" fmla="*/ 163 h 1590"/>
                <a:gd name="T38" fmla="*/ 62 w 534"/>
                <a:gd name="T39" fmla="*/ 168 h 1590"/>
                <a:gd name="T40" fmla="*/ 68 w 534"/>
                <a:gd name="T41" fmla="*/ 177 h 1590"/>
                <a:gd name="T42" fmla="*/ 64 w 534"/>
                <a:gd name="T43" fmla="*/ 184 h 1590"/>
                <a:gd name="T44" fmla="*/ 59 w 534"/>
                <a:gd name="T45" fmla="*/ 189 h 1590"/>
                <a:gd name="T46" fmla="*/ 68 w 534"/>
                <a:gd name="T47" fmla="*/ 203 h 1590"/>
                <a:gd name="T48" fmla="*/ 71 w 534"/>
                <a:gd name="T49" fmla="*/ 224 h 1590"/>
                <a:gd name="T50" fmla="*/ 58 w 534"/>
                <a:gd name="T51" fmla="*/ 227 h 1590"/>
                <a:gd name="T52" fmla="*/ 42 w 534"/>
                <a:gd name="T53" fmla="*/ 218 h 1590"/>
                <a:gd name="T54" fmla="*/ 35 w 534"/>
                <a:gd name="T55" fmla="*/ 213 h 1590"/>
                <a:gd name="T56" fmla="*/ 8 w 534"/>
                <a:gd name="T57" fmla="*/ 213 h 1590"/>
                <a:gd name="T58" fmla="*/ 1 w 534"/>
                <a:gd name="T59" fmla="*/ 211 h 1590"/>
                <a:gd name="T60" fmla="*/ 2 w 534"/>
                <a:gd name="T61" fmla="*/ 197 h 1590"/>
                <a:gd name="T62" fmla="*/ 6 w 534"/>
                <a:gd name="T63" fmla="*/ 190 h 1590"/>
                <a:gd name="T64" fmla="*/ 15 w 534"/>
                <a:gd name="T65" fmla="*/ 167 h 1590"/>
                <a:gd name="T66" fmla="*/ 16 w 534"/>
                <a:gd name="T67" fmla="*/ 142 h 1590"/>
                <a:gd name="T68" fmla="*/ 20 w 534"/>
                <a:gd name="T69" fmla="*/ 126 h 1590"/>
                <a:gd name="T70" fmla="*/ 26 w 534"/>
                <a:gd name="T71" fmla="*/ 100 h 1590"/>
                <a:gd name="T72" fmla="*/ 30 w 534"/>
                <a:gd name="T73" fmla="*/ 84 h 1590"/>
                <a:gd name="T74" fmla="*/ 34 w 534"/>
                <a:gd name="T75" fmla="*/ 73 h 1590"/>
                <a:gd name="T76" fmla="*/ 40 w 534"/>
                <a:gd name="T77" fmla="*/ 67 h 1590"/>
                <a:gd name="T78" fmla="*/ 50 w 534"/>
                <a:gd name="T79" fmla="*/ 59 h 1590"/>
                <a:gd name="T80" fmla="*/ 41 w 534"/>
                <a:gd name="T81" fmla="*/ 56 h 1590"/>
                <a:gd name="T82" fmla="*/ 40 w 534"/>
                <a:gd name="T83" fmla="*/ 46 h 1590"/>
                <a:gd name="T84" fmla="*/ 44 w 534"/>
                <a:gd name="T85" fmla="*/ 38 h 1590"/>
                <a:gd name="T86" fmla="*/ 43 w 534"/>
                <a:gd name="T87" fmla="*/ 37 h 1590"/>
                <a:gd name="T88" fmla="*/ 34 w 534"/>
                <a:gd name="T89" fmla="*/ 33 h 1590"/>
                <a:gd name="T90" fmla="*/ 34 w 534"/>
                <a:gd name="T91" fmla="*/ 22 h 1590"/>
                <a:gd name="T92" fmla="*/ 41 w 534"/>
                <a:gd name="T93" fmla="*/ 15 h 1590"/>
                <a:gd name="T94" fmla="*/ 50 w 534"/>
                <a:gd name="T95" fmla="*/ 9 h 1590"/>
                <a:gd name="T96" fmla="*/ 60 w 534"/>
                <a:gd name="T97" fmla="*/ 4 h 1590"/>
                <a:gd name="T98" fmla="*/ 76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de-DE"/>
            </a:p>
          </p:txBody>
        </p:sp>
        <p:sp>
          <p:nvSpPr>
            <p:cNvPr id="33844" name="Freeform 226"/>
            <p:cNvSpPr>
              <a:spLocks/>
            </p:cNvSpPr>
            <p:nvPr/>
          </p:nvSpPr>
          <p:spPr bwMode="auto">
            <a:xfrm>
              <a:off x="333" y="2424"/>
              <a:ext cx="188" cy="155"/>
            </a:xfrm>
            <a:custGeom>
              <a:avLst/>
              <a:gdLst>
                <a:gd name="T0" fmla="*/ 0 w 1318"/>
                <a:gd name="T1" fmla="*/ 37 h 1087"/>
                <a:gd name="T2" fmla="*/ 2 w 1318"/>
                <a:gd name="T3" fmla="*/ 30 h 1087"/>
                <a:gd name="T4" fmla="*/ 4 w 1318"/>
                <a:gd name="T5" fmla="*/ 24 h 1087"/>
                <a:gd name="T6" fmla="*/ 7 w 1318"/>
                <a:gd name="T7" fmla="*/ 18 h 1087"/>
                <a:gd name="T8" fmla="*/ 10 w 1318"/>
                <a:gd name="T9" fmla="*/ 14 h 1087"/>
                <a:gd name="T10" fmla="*/ 14 w 1318"/>
                <a:gd name="T11" fmla="*/ 10 h 1087"/>
                <a:gd name="T12" fmla="*/ 19 w 1318"/>
                <a:gd name="T13" fmla="*/ 8 h 1087"/>
                <a:gd name="T14" fmla="*/ 25 w 1318"/>
                <a:gd name="T15" fmla="*/ 6 h 1087"/>
                <a:gd name="T16" fmla="*/ 32 w 1318"/>
                <a:gd name="T17" fmla="*/ 6 h 1087"/>
                <a:gd name="T18" fmla="*/ 48 w 1318"/>
                <a:gd name="T19" fmla="*/ 3 h 1087"/>
                <a:gd name="T20" fmla="*/ 65 w 1318"/>
                <a:gd name="T21" fmla="*/ 1 h 1087"/>
                <a:gd name="T22" fmla="*/ 104 w 1318"/>
                <a:gd name="T23" fmla="*/ 0 h 1087"/>
                <a:gd name="T24" fmla="*/ 143 w 1318"/>
                <a:gd name="T25" fmla="*/ 6 h 1087"/>
                <a:gd name="T26" fmla="*/ 156 w 1318"/>
                <a:gd name="T27" fmla="*/ 8 h 1087"/>
                <a:gd name="T28" fmla="*/ 168 w 1318"/>
                <a:gd name="T29" fmla="*/ 12 h 1087"/>
                <a:gd name="T30" fmla="*/ 172 w 1318"/>
                <a:gd name="T31" fmla="*/ 15 h 1087"/>
                <a:gd name="T32" fmla="*/ 177 w 1318"/>
                <a:gd name="T33" fmla="*/ 18 h 1087"/>
                <a:gd name="T34" fmla="*/ 181 w 1318"/>
                <a:gd name="T35" fmla="*/ 23 h 1087"/>
                <a:gd name="T36" fmla="*/ 185 w 1318"/>
                <a:gd name="T37" fmla="*/ 28 h 1087"/>
                <a:gd name="T38" fmla="*/ 188 w 1318"/>
                <a:gd name="T39" fmla="*/ 39 h 1087"/>
                <a:gd name="T40" fmla="*/ 187 w 1318"/>
                <a:gd name="T41" fmla="*/ 50 h 1087"/>
                <a:gd name="T42" fmla="*/ 185 w 1318"/>
                <a:gd name="T43" fmla="*/ 69 h 1087"/>
                <a:gd name="T44" fmla="*/ 182 w 1318"/>
                <a:gd name="T45" fmla="*/ 87 h 1087"/>
                <a:gd name="T46" fmla="*/ 180 w 1318"/>
                <a:gd name="T47" fmla="*/ 101 h 1087"/>
                <a:gd name="T48" fmla="*/ 177 w 1318"/>
                <a:gd name="T49" fmla="*/ 114 h 1087"/>
                <a:gd name="T50" fmla="*/ 174 w 1318"/>
                <a:gd name="T51" fmla="*/ 128 h 1087"/>
                <a:gd name="T52" fmla="*/ 171 w 1318"/>
                <a:gd name="T53" fmla="*/ 133 h 1087"/>
                <a:gd name="T54" fmla="*/ 167 w 1318"/>
                <a:gd name="T55" fmla="*/ 141 h 1087"/>
                <a:gd name="T56" fmla="*/ 165 w 1318"/>
                <a:gd name="T57" fmla="*/ 145 h 1087"/>
                <a:gd name="T58" fmla="*/ 163 w 1318"/>
                <a:gd name="T59" fmla="*/ 148 h 1087"/>
                <a:gd name="T60" fmla="*/ 160 w 1318"/>
                <a:gd name="T61" fmla="*/ 151 h 1087"/>
                <a:gd name="T62" fmla="*/ 157 w 1318"/>
                <a:gd name="T63" fmla="*/ 153 h 1087"/>
                <a:gd name="T64" fmla="*/ 153 w 1318"/>
                <a:gd name="T65" fmla="*/ 155 h 1087"/>
                <a:gd name="T66" fmla="*/ 153 w 1318"/>
                <a:gd name="T67" fmla="*/ 151 h 1087"/>
                <a:gd name="T68" fmla="*/ 156 w 1318"/>
                <a:gd name="T69" fmla="*/ 141 h 1087"/>
                <a:gd name="T70" fmla="*/ 157 w 1318"/>
                <a:gd name="T71" fmla="*/ 131 h 1087"/>
                <a:gd name="T72" fmla="*/ 159 w 1318"/>
                <a:gd name="T73" fmla="*/ 110 h 1087"/>
                <a:gd name="T74" fmla="*/ 162 w 1318"/>
                <a:gd name="T75" fmla="*/ 98 h 1087"/>
                <a:gd name="T76" fmla="*/ 164 w 1318"/>
                <a:gd name="T77" fmla="*/ 85 h 1087"/>
                <a:gd name="T78" fmla="*/ 167 w 1318"/>
                <a:gd name="T79" fmla="*/ 67 h 1087"/>
                <a:gd name="T80" fmla="*/ 170 w 1318"/>
                <a:gd name="T81" fmla="*/ 49 h 1087"/>
                <a:gd name="T82" fmla="*/ 170 w 1318"/>
                <a:gd name="T83" fmla="*/ 37 h 1087"/>
                <a:gd name="T84" fmla="*/ 167 w 1318"/>
                <a:gd name="T85" fmla="*/ 33 h 1087"/>
                <a:gd name="T86" fmla="*/ 164 w 1318"/>
                <a:gd name="T87" fmla="*/ 31 h 1087"/>
                <a:gd name="T88" fmla="*/ 161 w 1318"/>
                <a:gd name="T89" fmla="*/ 29 h 1087"/>
                <a:gd name="T90" fmla="*/ 157 w 1318"/>
                <a:gd name="T91" fmla="*/ 27 h 1087"/>
                <a:gd name="T92" fmla="*/ 149 w 1318"/>
                <a:gd name="T93" fmla="*/ 25 h 1087"/>
                <a:gd name="T94" fmla="*/ 140 w 1318"/>
                <a:gd name="T95" fmla="*/ 24 h 1087"/>
                <a:gd name="T96" fmla="*/ 130 w 1318"/>
                <a:gd name="T97" fmla="*/ 22 h 1087"/>
                <a:gd name="T98" fmla="*/ 121 w 1318"/>
                <a:gd name="T99" fmla="*/ 20 h 1087"/>
                <a:gd name="T100" fmla="*/ 104 w 1318"/>
                <a:gd name="T101" fmla="*/ 19 h 1087"/>
                <a:gd name="T102" fmla="*/ 66 w 1318"/>
                <a:gd name="T103" fmla="*/ 19 h 1087"/>
                <a:gd name="T104" fmla="*/ 42 w 1318"/>
                <a:gd name="T105" fmla="*/ 21 h 1087"/>
                <a:gd name="T106" fmla="*/ 31 w 1318"/>
                <a:gd name="T107" fmla="*/ 22 h 1087"/>
                <a:gd name="T108" fmla="*/ 22 w 1318"/>
                <a:gd name="T109" fmla="*/ 25 h 1087"/>
                <a:gd name="T110" fmla="*/ 15 w 1318"/>
                <a:gd name="T111" fmla="*/ 31 h 1087"/>
                <a:gd name="T112" fmla="*/ 10 w 1318"/>
                <a:gd name="T113" fmla="*/ 40 h 1087"/>
                <a:gd name="T114" fmla="*/ 9 w 1318"/>
                <a:gd name="T115" fmla="*/ 42 h 1087"/>
                <a:gd name="T116" fmla="*/ 7 w 1318"/>
                <a:gd name="T117" fmla="*/ 44 h 1087"/>
                <a:gd name="T118" fmla="*/ 4 w 1318"/>
                <a:gd name="T119" fmla="*/ 44 h 1087"/>
                <a:gd name="T120" fmla="*/ 0 w 1318"/>
                <a:gd name="T121" fmla="*/ 42 h 1087"/>
                <a:gd name="T122" fmla="*/ 0 w 1318"/>
                <a:gd name="T123" fmla="*/ 37 h 1087"/>
                <a:gd name="T124" fmla="*/ 0 w 1318"/>
                <a:gd name="T125" fmla="*/ 37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de-DE"/>
            </a:p>
          </p:txBody>
        </p:sp>
        <p:sp>
          <p:nvSpPr>
            <p:cNvPr id="33845" name="Freeform 227"/>
            <p:cNvSpPr>
              <a:spLocks/>
            </p:cNvSpPr>
            <p:nvPr/>
          </p:nvSpPr>
          <p:spPr bwMode="auto">
            <a:xfrm>
              <a:off x="573" y="2672"/>
              <a:ext cx="30" cy="48"/>
            </a:xfrm>
            <a:custGeom>
              <a:avLst/>
              <a:gdLst>
                <a:gd name="T0" fmla="*/ 12 w 209"/>
                <a:gd name="T1" fmla="*/ 7 h 332"/>
                <a:gd name="T2" fmla="*/ 12 w 209"/>
                <a:gd name="T3" fmla="*/ 8 h 332"/>
                <a:gd name="T4" fmla="*/ 30 w 209"/>
                <a:gd name="T5" fmla="*/ 22 h 332"/>
                <a:gd name="T6" fmla="*/ 29 w 209"/>
                <a:gd name="T7" fmla="*/ 27 h 332"/>
                <a:gd name="T8" fmla="*/ 27 w 209"/>
                <a:gd name="T9" fmla="*/ 31 h 332"/>
                <a:gd name="T10" fmla="*/ 24 w 209"/>
                <a:gd name="T11" fmla="*/ 35 h 332"/>
                <a:gd name="T12" fmla="*/ 20 w 209"/>
                <a:gd name="T13" fmla="*/ 44 h 332"/>
                <a:gd name="T14" fmla="*/ 20 w 209"/>
                <a:gd name="T15" fmla="*/ 46 h 332"/>
                <a:gd name="T16" fmla="*/ 18 w 209"/>
                <a:gd name="T17" fmla="*/ 47 h 332"/>
                <a:gd name="T18" fmla="*/ 14 w 209"/>
                <a:gd name="T19" fmla="*/ 48 h 332"/>
                <a:gd name="T20" fmla="*/ 11 w 209"/>
                <a:gd name="T21" fmla="*/ 46 h 332"/>
                <a:gd name="T22" fmla="*/ 10 w 209"/>
                <a:gd name="T23" fmla="*/ 42 h 332"/>
                <a:gd name="T24" fmla="*/ 12 w 209"/>
                <a:gd name="T25" fmla="*/ 24 h 332"/>
                <a:gd name="T26" fmla="*/ 9 w 209"/>
                <a:gd name="T27" fmla="*/ 23 h 332"/>
                <a:gd name="T28" fmla="*/ 4 w 209"/>
                <a:gd name="T29" fmla="*/ 22 h 332"/>
                <a:gd name="T30" fmla="*/ 1 w 209"/>
                <a:gd name="T31" fmla="*/ 19 h 332"/>
                <a:gd name="T32" fmla="*/ 0 w 209"/>
                <a:gd name="T33" fmla="*/ 14 h 332"/>
                <a:gd name="T34" fmla="*/ 0 w 209"/>
                <a:gd name="T35" fmla="*/ 8 h 332"/>
                <a:gd name="T36" fmla="*/ 2 w 209"/>
                <a:gd name="T37" fmla="*/ 3 h 332"/>
                <a:gd name="T38" fmla="*/ 5 w 209"/>
                <a:gd name="T39" fmla="*/ 0 h 332"/>
                <a:gd name="T40" fmla="*/ 9 w 209"/>
                <a:gd name="T41" fmla="*/ 0 h 332"/>
                <a:gd name="T42" fmla="*/ 11 w 209"/>
                <a:gd name="T43" fmla="*/ 2 h 332"/>
                <a:gd name="T44" fmla="*/ 12 w 209"/>
                <a:gd name="T45" fmla="*/ 7 h 332"/>
                <a:gd name="T46" fmla="*/ 12 w 209"/>
                <a:gd name="T47" fmla="*/ 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de-DE"/>
            </a:p>
          </p:txBody>
        </p:sp>
        <p:sp>
          <p:nvSpPr>
            <p:cNvPr id="33846" name="Freeform 228"/>
            <p:cNvSpPr>
              <a:spLocks/>
            </p:cNvSpPr>
            <p:nvPr/>
          </p:nvSpPr>
          <p:spPr bwMode="auto">
            <a:xfrm>
              <a:off x="589" y="2706"/>
              <a:ext cx="57" cy="26"/>
            </a:xfrm>
            <a:custGeom>
              <a:avLst/>
              <a:gdLst>
                <a:gd name="T0" fmla="*/ 10 w 403"/>
                <a:gd name="T1" fmla="*/ 3 h 178"/>
                <a:gd name="T2" fmla="*/ 11 w 403"/>
                <a:gd name="T3" fmla="*/ 5 h 178"/>
                <a:gd name="T4" fmla="*/ 13 w 403"/>
                <a:gd name="T5" fmla="*/ 7 h 178"/>
                <a:gd name="T6" fmla="*/ 18 w 403"/>
                <a:gd name="T7" fmla="*/ 7 h 178"/>
                <a:gd name="T8" fmla="*/ 29 w 403"/>
                <a:gd name="T9" fmla="*/ 8 h 178"/>
                <a:gd name="T10" fmla="*/ 40 w 403"/>
                <a:gd name="T11" fmla="*/ 11 h 178"/>
                <a:gd name="T12" fmla="*/ 50 w 403"/>
                <a:gd name="T13" fmla="*/ 9 h 178"/>
                <a:gd name="T14" fmla="*/ 54 w 403"/>
                <a:gd name="T15" fmla="*/ 9 h 178"/>
                <a:gd name="T16" fmla="*/ 57 w 403"/>
                <a:gd name="T17" fmla="*/ 13 h 178"/>
                <a:gd name="T18" fmla="*/ 57 w 403"/>
                <a:gd name="T19" fmla="*/ 17 h 178"/>
                <a:gd name="T20" fmla="*/ 54 w 403"/>
                <a:gd name="T21" fmla="*/ 19 h 178"/>
                <a:gd name="T22" fmla="*/ 46 w 403"/>
                <a:gd name="T23" fmla="*/ 22 h 178"/>
                <a:gd name="T24" fmla="*/ 39 w 403"/>
                <a:gd name="T25" fmla="*/ 25 h 178"/>
                <a:gd name="T26" fmla="*/ 31 w 403"/>
                <a:gd name="T27" fmla="*/ 26 h 178"/>
                <a:gd name="T28" fmla="*/ 23 w 403"/>
                <a:gd name="T29" fmla="*/ 25 h 178"/>
                <a:gd name="T30" fmla="*/ 16 w 403"/>
                <a:gd name="T31" fmla="*/ 21 h 178"/>
                <a:gd name="T32" fmla="*/ 10 w 403"/>
                <a:gd name="T33" fmla="*/ 18 h 178"/>
                <a:gd name="T34" fmla="*/ 4 w 403"/>
                <a:gd name="T35" fmla="*/ 14 h 178"/>
                <a:gd name="T36" fmla="*/ 0 w 403"/>
                <a:gd name="T37" fmla="*/ 7 h 178"/>
                <a:gd name="T38" fmla="*/ 0 w 403"/>
                <a:gd name="T39" fmla="*/ 5 h 178"/>
                <a:gd name="T40" fmla="*/ 0 w 403"/>
                <a:gd name="T41" fmla="*/ 3 h 178"/>
                <a:gd name="T42" fmla="*/ 3 w 403"/>
                <a:gd name="T43" fmla="*/ 0 h 178"/>
                <a:gd name="T44" fmla="*/ 7 w 403"/>
                <a:gd name="T45" fmla="*/ 0 h 178"/>
                <a:gd name="T46" fmla="*/ 10 w 403"/>
                <a:gd name="T47" fmla="*/ 3 h 178"/>
                <a:gd name="T48" fmla="*/ 10 w 403"/>
                <a:gd name="T49" fmla="*/ 3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de-DE"/>
            </a:p>
          </p:txBody>
        </p:sp>
        <p:sp>
          <p:nvSpPr>
            <p:cNvPr id="33847" name="Freeform 229"/>
            <p:cNvSpPr>
              <a:spLocks/>
            </p:cNvSpPr>
            <p:nvPr/>
          </p:nvSpPr>
          <p:spPr bwMode="auto">
            <a:xfrm>
              <a:off x="651" y="2607"/>
              <a:ext cx="24" cy="92"/>
            </a:xfrm>
            <a:custGeom>
              <a:avLst/>
              <a:gdLst>
                <a:gd name="T0" fmla="*/ 24 w 166"/>
                <a:gd name="T1" fmla="*/ 7 h 645"/>
                <a:gd name="T2" fmla="*/ 21 w 166"/>
                <a:gd name="T3" fmla="*/ 33 h 645"/>
                <a:gd name="T4" fmla="*/ 21 w 166"/>
                <a:gd name="T5" fmla="*/ 58 h 645"/>
                <a:gd name="T6" fmla="*/ 20 w 166"/>
                <a:gd name="T7" fmla="*/ 85 h 645"/>
                <a:gd name="T8" fmla="*/ 20 w 166"/>
                <a:gd name="T9" fmla="*/ 90 h 645"/>
                <a:gd name="T10" fmla="*/ 17 w 166"/>
                <a:gd name="T11" fmla="*/ 92 h 645"/>
                <a:gd name="T12" fmla="*/ 13 w 166"/>
                <a:gd name="T13" fmla="*/ 92 h 645"/>
                <a:gd name="T14" fmla="*/ 10 w 166"/>
                <a:gd name="T15" fmla="*/ 88 h 645"/>
                <a:gd name="T16" fmla="*/ 8 w 166"/>
                <a:gd name="T17" fmla="*/ 84 h 645"/>
                <a:gd name="T18" fmla="*/ 5 w 166"/>
                <a:gd name="T19" fmla="*/ 80 h 645"/>
                <a:gd name="T20" fmla="*/ 0 w 166"/>
                <a:gd name="T21" fmla="*/ 72 h 645"/>
                <a:gd name="T22" fmla="*/ 0 w 166"/>
                <a:gd name="T23" fmla="*/ 64 h 645"/>
                <a:gd name="T24" fmla="*/ 0 w 166"/>
                <a:gd name="T25" fmla="*/ 55 h 645"/>
                <a:gd name="T26" fmla="*/ 2 w 166"/>
                <a:gd name="T27" fmla="*/ 46 h 645"/>
                <a:gd name="T28" fmla="*/ 3 w 166"/>
                <a:gd name="T29" fmla="*/ 37 h 645"/>
                <a:gd name="T30" fmla="*/ 6 w 166"/>
                <a:gd name="T31" fmla="*/ 29 h 645"/>
                <a:gd name="T32" fmla="*/ 8 w 166"/>
                <a:gd name="T33" fmla="*/ 20 h 645"/>
                <a:gd name="T34" fmla="*/ 11 w 166"/>
                <a:gd name="T35" fmla="*/ 12 h 645"/>
                <a:gd name="T36" fmla="*/ 14 w 166"/>
                <a:gd name="T37" fmla="*/ 4 h 645"/>
                <a:gd name="T38" fmla="*/ 17 w 166"/>
                <a:gd name="T39" fmla="*/ 0 h 645"/>
                <a:gd name="T40" fmla="*/ 20 w 166"/>
                <a:gd name="T41" fmla="*/ 0 h 645"/>
                <a:gd name="T42" fmla="*/ 23 w 166"/>
                <a:gd name="T43" fmla="*/ 2 h 645"/>
                <a:gd name="T44" fmla="*/ 24 w 166"/>
                <a:gd name="T45" fmla="*/ 7 h 645"/>
                <a:gd name="T46" fmla="*/ 24 w 166"/>
                <a:gd name="T47" fmla="*/ 7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de-DE"/>
            </a:p>
          </p:txBody>
        </p:sp>
        <p:sp>
          <p:nvSpPr>
            <p:cNvPr id="33848" name="Freeform 230"/>
            <p:cNvSpPr>
              <a:spLocks/>
            </p:cNvSpPr>
            <p:nvPr/>
          </p:nvSpPr>
          <p:spPr bwMode="auto">
            <a:xfrm>
              <a:off x="290" y="2600"/>
              <a:ext cx="27" cy="61"/>
            </a:xfrm>
            <a:custGeom>
              <a:avLst/>
              <a:gdLst>
                <a:gd name="T0" fmla="*/ 15 w 191"/>
                <a:gd name="T1" fmla="*/ 8 h 428"/>
                <a:gd name="T2" fmla="*/ 17 w 191"/>
                <a:gd name="T3" fmla="*/ 19 h 428"/>
                <a:gd name="T4" fmla="*/ 20 w 191"/>
                <a:gd name="T5" fmla="*/ 29 h 428"/>
                <a:gd name="T6" fmla="*/ 24 w 191"/>
                <a:gd name="T7" fmla="*/ 39 h 428"/>
                <a:gd name="T8" fmla="*/ 27 w 191"/>
                <a:gd name="T9" fmla="*/ 50 h 428"/>
                <a:gd name="T10" fmla="*/ 27 w 191"/>
                <a:gd name="T11" fmla="*/ 54 h 428"/>
                <a:gd name="T12" fmla="*/ 25 w 191"/>
                <a:gd name="T13" fmla="*/ 57 h 428"/>
                <a:gd name="T14" fmla="*/ 21 w 191"/>
                <a:gd name="T15" fmla="*/ 60 h 428"/>
                <a:gd name="T16" fmla="*/ 17 w 191"/>
                <a:gd name="T17" fmla="*/ 61 h 428"/>
                <a:gd name="T18" fmla="*/ 9 w 191"/>
                <a:gd name="T19" fmla="*/ 60 h 428"/>
                <a:gd name="T20" fmla="*/ 4 w 191"/>
                <a:gd name="T21" fmla="*/ 54 h 428"/>
                <a:gd name="T22" fmla="*/ 1 w 191"/>
                <a:gd name="T23" fmla="*/ 29 h 428"/>
                <a:gd name="T24" fmla="*/ 0 w 191"/>
                <a:gd name="T25" fmla="*/ 3 h 428"/>
                <a:gd name="T26" fmla="*/ 0 w 191"/>
                <a:gd name="T27" fmla="*/ 1 h 428"/>
                <a:gd name="T28" fmla="*/ 2 w 191"/>
                <a:gd name="T29" fmla="*/ 0 h 428"/>
                <a:gd name="T30" fmla="*/ 7 w 191"/>
                <a:gd name="T31" fmla="*/ 0 h 428"/>
                <a:gd name="T32" fmla="*/ 13 w 191"/>
                <a:gd name="T33" fmla="*/ 3 h 428"/>
                <a:gd name="T34" fmla="*/ 15 w 191"/>
                <a:gd name="T35" fmla="*/ 8 h 428"/>
                <a:gd name="T36" fmla="*/ 15 w 191"/>
                <a:gd name="T37" fmla="*/ 8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de-DE"/>
            </a:p>
          </p:txBody>
        </p:sp>
        <p:sp>
          <p:nvSpPr>
            <p:cNvPr id="33849" name="Freeform 231"/>
            <p:cNvSpPr>
              <a:spLocks/>
            </p:cNvSpPr>
            <p:nvPr/>
          </p:nvSpPr>
          <p:spPr bwMode="auto">
            <a:xfrm>
              <a:off x="281" y="2696"/>
              <a:ext cx="259" cy="29"/>
            </a:xfrm>
            <a:custGeom>
              <a:avLst/>
              <a:gdLst>
                <a:gd name="T0" fmla="*/ 4 w 1812"/>
                <a:gd name="T1" fmla="*/ 9 h 203"/>
                <a:gd name="T2" fmla="*/ 9 w 1812"/>
                <a:gd name="T3" fmla="*/ 5 h 203"/>
                <a:gd name="T4" fmla="*/ 12 w 1812"/>
                <a:gd name="T5" fmla="*/ 3 h 203"/>
                <a:gd name="T6" fmla="*/ 15 w 1812"/>
                <a:gd name="T7" fmla="*/ 2 h 203"/>
                <a:gd name="T8" fmla="*/ 25 w 1812"/>
                <a:gd name="T9" fmla="*/ 1 h 203"/>
                <a:gd name="T10" fmla="*/ 39 w 1812"/>
                <a:gd name="T11" fmla="*/ 0 h 203"/>
                <a:gd name="T12" fmla="*/ 52 w 1812"/>
                <a:gd name="T13" fmla="*/ 2 h 203"/>
                <a:gd name="T14" fmla="*/ 69 w 1812"/>
                <a:gd name="T15" fmla="*/ 4 h 203"/>
                <a:gd name="T16" fmla="*/ 85 w 1812"/>
                <a:gd name="T17" fmla="*/ 7 h 203"/>
                <a:gd name="T18" fmla="*/ 98 w 1812"/>
                <a:gd name="T19" fmla="*/ 8 h 203"/>
                <a:gd name="T20" fmla="*/ 127 w 1812"/>
                <a:gd name="T21" fmla="*/ 10 h 203"/>
                <a:gd name="T22" fmla="*/ 153 w 1812"/>
                <a:gd name="T23" fmla="*/ 11 h 203"/>
                <a:gd name="T24" fmla="*/ 209 w 1812"/>
                <a:gd name="T25" fmla="*/ 9 h 203"/>
                <a:gd name="T26" fmla="*/ 230 w 1812"/>
                <a:gd name="T27" fmla="*/ 9 h 203"/>
                <a:gd name="T28" fmla="*/ 251 w 1812"/>
                <a:gd name="T29" fmla="*/ 10 h 203"/>
                <a:gd name="T30" fmla="*/ 257 w 1812"/>
                <a:gd name="T31" fmla="*/ 12 h 203"/>
                <a:gd name="T32" fmla="*/ 259 w 1812"/>
                <a:gd name="T33" fmla="*/ 17 h 203"/>
                <a:gd name="T34" fmla="*/ 258 w 1812"/>
                <a:gd name="T35" fmla="*/ 19 h 203"/>
                <a:gd name="T36" fmla="*/ 257 w 1812"/>
                <a:gd name="T37" fmla="*/ 21 h 203"/>
                <a:gd name="T38" fmla="*/ 254 w 1812"/>
                <a:gd name="T39" fmla="*/ 23 h 203"/>
                <a:gd name="T40" fmla="*/ 250 w 1812"/>
                <a:gd name="T41" fmla="*/ 23 h 203"/>
                <a:gd name="T42" fmla="*/ 230 w 1812"/>
                <a:gd name="T43" fmla="*/ 25 h 203"/>
                <a:gd name="T44" fmla="*/ 210 w 1812"/>
                <a:gd name="T45" fmla="*/ 27 h 203"/>
                <a:gd name="T46" fmla="*/ 180 w 1812"/>
                <a:gd name="T47" fmla="*/ 29 h 203"/>
                <a:gd name="T48" fmla="*/ 153 w 1812"/>
                <a:gd name="T49" fmla="*/ 29 h 203"/>
                <a:gd name="T50" fmla="*/ 97 w 1812"/>
                <a:gd name="T51" fmla="*/ 27 h 203"/>
                <a:gd name="T52" fmla="*/ 64 w 1812"/>
                <a:gd name="T53" fmla="*/ 24 h 203"/>
                <a:gd name="T54" fmla="*/ 34 w 1812"/>
                <a:gd name="T55" fmla="*/ 22 h 203"/>
                <a:gd name="T56" fmla="*/ 20 w 1812"/>
                <a:gd name="T57" fmla="*/ 21 h 203"/>
                <a:gd name="T58" fmla="*/ 4 w 1812"/>
                <a:gd name="T59" fmla="*/ 20 h 203"/>
                <a:gd name="T60" fmla="*/ 1 w 1812"/>
                <a:gd name="T61" fmla="*/ 19 h 203"/>
                <a:gd name="T62" fmla="*/ 0 w 1812"/>
                <a:gd name="T63" fmla="*/ 17 h 203"/>
                <a:gd name="T64" fmla="*/ 1 w 1812"/>
                <a:gd name="T65" fmla="*/ 13 h 203"/>
                <a:gd name="T66" fmla="*/ 4 w 1812"/>
                <a:gd name="T67" fmla="*/ 9 h 203"/>
                <a:gd name="T68" fmla="*/ 4 w 1812"/>
                <a:gd name="T69" fmla="*/ 9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de-DE"/>
            </a:p>
          </p:txBody>
        </p:sp>
        <p:sp>
          <p:nvSpPr>
            <p:cNvPr id="33850" name="Freeform 232"/>
            <p:cNvSpPr>
              <a:spLocks/>
            </p:cNvSpPr>
            <p:nvPr/>
          </p:nvSpPr>
          <p:spPr bwMode="auto">
            <a:xfrm>
              <a:off x="256" y="2677"/>
              <a:ext cx="31" cy="24"/>
            </a:xfrm>
            <a:custGeom>
              <a:avLst/>
              <a:gdLst>
                <a:gd name="T0" fmla="*/ 22 w 217"/>
                <a:gd name="T1" fmla="*/ 3 h 171"/>
                <a:gd name="T2" fmla="*/ 19 w 217"/>
                <a:gd name="T3" fmla="*/ 4 h 171"/>
                <a:gd name="T4" fmla="*/ 15 w 217"/>
                <a:gd name="T5" fmla="*/ 4 h 171"/>
                <a:gd name="T6" fmla="*/ 11 w 217"/>
                <a:gd name="T7" fmla="*/ 3 h 171"/>
                <a:gd name="T8" fmla="*/ 7 w 217"/>
                <a:gd name="T9" fmla="*/ 2 h 171"/>
                <a:gd name="T10" fmla="*/ 2 w 217"/>
                <a:gd name="T11" fmla="*/ 6 h 171"/>
                <a:gd name="T12" fmla="*/ 0 w 217"/>
                <a:gd name="T13" fmla="*/ 11 h 171"/>
                <a:gd name="T14" fmla="*/ 1 w 217"/>
                <a:gd name="T15" fmla="*/ 16 h 171"/>
                <a:gd name="T16" fmla="*/ 3 w 217"/>
                <a:gd name="T17" fmla="*/ 21 h 171"/>
                <a:gd name="T18" fmla="*/ 7 w 217"/>
                <a:gd name="T19" fmla="*/ 24 h 171"/>
                <a:gd name="T20" fmla="*/ 12 w 217"/>
                <a:gd name="T21" fmla="*/ 24 h 171"/>
                <a:gd name="T22" fmla="*/ 18 w 217"/>
                <a:gd name="T23" fmla="*/ 21 h 171"/>
                <a:gd name="T24" fmla="*/ 23 w 217"/>
                <a:gd name="T25" fmla="*/ 17 h 171"/>
                <a:gd name="T26" fmla="*/ 27 w 217"/>
                <a:gd name="T27" fmla="*/ 12 h 171"/>
                <a:gd name="T28" fmla="*/ 30 w 217"/>
                <a:gd name="T29" fmla="*/ 6 h 171"/>
                <a:gd name="T30" fmla="*/ 31 w 217"/>
                <a:gd name="T31" fmla="*/ 2 h 171"/>
                <a:gd name="T32" fmla="*/ 29 w 217"/>
                <a:gd name="T33" fmla="*/ 0 h 171"/>
                <a:gd name="T34" fmla="*/ 25 w 217"/>
                <a:gd name="T35" fmla="*/ 0 h 171"/>
                <a:gd name="T36" fmla="*/ 22 w 217"/>
                <a:gd name="T37" fmla="*/ 3 h 171"/>
                <a:gd name="T38" fmla="*/ 22 w 217"/>
                <a:gd name="T39" fmla="*/ 3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de-DE"/>
            </a:p>
          </p:txBody>
        </p:sp>
        <p:sp>
          <p:nvSpPr>
            <p:cNvPr id="33851" name="Freeform 233"/>
            <p:cNvSpPr>
              <a:spLocks/>
            </p:cNvSpPr>
            <p:nvPr/>
          </p:nvSpPr>
          <p:spPr bwMode="auto">
            <a:xfrm>
              <a:off x="678" y="2678"/>
              <a:ext cx="24" cy="20"/>
            </a:xfrm>
            <a:custGeom>
              <a:avLst/>
              <a:gdLst>
                <a:gd name="T0" fmla="*/ 10 w 169"/>
                <a:gd name="T1" fmla="*/ 6 h 140"/>
                <a:gd name="T2" fmla="*/ 11 w 169"/>
                <a:gd name="T3" fmla="*/ 7 h 140"/>
                <a:gd name="T4" fmla="*/ 14 w 169"/>
                <a:gd name="T5" fmla="*/ 7 h 140"/>
                <a:gd name="T6" fmla="*/ 21 w 169"/>
                <a:gd name="T7" fmla="*/ 5 h 140"/>
                <a:gd name="T8" fmla="*/ 24 w 169"/>
                <a:gd name="T9" fmla="*/ 5 h 140"/>
                <a:gd name="T10" fmla="*/ 22 w 169"/>
                <a:gd name="T11" fmla="*/ 10 h 140"/>
                <a:gd name="T12" fmla="*/ 19 w 169"/>
                <a:gd name="T13" fmla="*/ 13 h 140"/>
                <a:gd name="T14" fmla="*/ 16 w 169"/>
                <a:gd name="T15" fmla="*/ 15 h 140"/>
                <a:gd name="T16" fmla="*/ 13 w 169"/>
                <a:gd name="T17" fmla="*/ 18 h 140"/>
                <a:gd name="T18" fmla="*/ 9 w 169"/>
                <a:gd name="T19" fmla="*/ 19 h 140"/>
                <a:gd name="T20" fmla="*/ 3 w 169"/>
                <a:gd name="T21" fmla="*/ 20 h 140"/>
                <a:gd name="T22" fmla="*/ 0 w 169"/>
                <a:gd name="T23" fmla="*/ 18 h 140"/>
                <a:gd name="T24" fmla="*/ 0 w 169"/>
                <a:gd name="T25" fmla="*/ 5 h 140"/>
                <a:gd name="T26" fmla="*/ 2 w 169"/>
                <a:gd name="T27" fmla="*/ 1 h 140"/>
                <a:gd name="T28" fmla="*/ 6 w 169"/>
                <a:gd name="T29" fmla="*/ 0 h 140"/>
                <a:gd name="T30" fmla="*/ 9 w 169"/>
                <a:gd name="T31" fmla="*/ 2 h 140"/>
                <a:gd name="T32" fmla="*/ 10 w 169"/>
                <a:gd name="T33" fmla="*/ 6 h 140"/>
                <a:gd name="T34" fmla="*/ 10 w 169"/>
                <a:gd name="T35" fmla="*/ 6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de-DE"/>
            </a:p>
          </p:txBody>
        </p:sp>
        <p:sp>
          <p:nvSpPr>
            <p:cNvPr id="33852" name="Freeform 234"/>
            <p:cNvSpPr>
              <a:spLocks/>
            </p:cNvSpPr>
            <p:nvPr/>
          </p:nvSpPr>
          <p:spPr bwMode="auto">
            <a:xfrm>
              <a:off x="606" y="2573"/>
              <a:ext cx="35" cy="57"/>
            </a:xfrm>
            <a:custGeom>
              <a:avLst/>
              <a:gdLst>
                <a:gd name="T0" fmla="*/ 5 w 247"/>
                <a:gd name="T1" fmla="*/ 3 h 399"/>
                <a:gd name="T2" fmla="*/ 16 w 247"/>
                <a:gd name="T3" fmla="*/ 2 h 399"/>
                <a:gd name="T4" fmla="*/ 26 w 247"/>
                <a:gd name="T5" fmla="*/ 0 h 399"/>
                <a:gd name="T6" fmla="*/ 33 w 247"/>
                <a:gd name="T7" fmla="*/ 2 h 399"/>
                <a:gd name="T8" fmla="*/ 35 w 247"/>
                <a:gd name="T9" fmla="*/ 9 h 399"/>
                <a:gd name="T10" fmla="*/ 33 w 247"/>
                <a:gd name="T11" fmla="*/ 50 h 399"/>
                <a:gd name="T12" fmla="*/ 32 w 247"/>
                <a:gd name="T13" fmla="*/ 54 h 399"/>
                <a:gd name="T14" fmla="*/ 29 w 247"/>
                <a:gd name="T15" fmla="*/ 56 h 399"/>
                <a:gd name="T16" fmla="*/ 22 w 247"/>
                <a:gd name="T17" fmla="*/ 57 h 399"/>
                <a:gd name="T18" fmla="*/ 16 w 247"/>
                <a:gd name="T19" fmla="*/ 53 h 399"/>
                <a:gd name="T20" fmla="*/ 15 w 247"/>
                <a:gd name="T21" fmla="*/ 46 h 399"/>
                <a:gd name="T22" fmla="*/ 17 w 247"/>
                <a:gd name="T23" fmla="*/ 31 h 399"/>
                <a:gd name="T24" fmla="*/ 17 w 247"/>
                <a:gd name="T25" fmla="*/ 16 h 399"/>
                <a:gd name="T26" fmla="*/ 12 w 247"/>
                <a:gd name="T27" fmla="*/ 15 h 399"/>
                <a:gd name="T28" fmla="*/ 5 w 247"/>
                <a:gd name="T29" fmla="*/ 14 h 399"/>
                <a:gd name="T30" fmla="*/ 1 w 247"/>
                <a:gd name="T31" fmla="*/ 12 h 399"/>
                <a:gd name="T32" fmla="*/ 0 w 247"/>
                <a:gd name="T33" fmla="*/ 9 h 399"/>
                <a:gd name="T34" fmla="*/ 1 w 247"/>
                <a:gd name="T35" fmla="*/ 5 h 399"/>
                <a:gd name="T36" fmla="*/ 3 w 247"/>
                <a:gd name="T37" fmla="*/ 4 h 399"/>
                <a:gd name="T38" fmla="*/ 5 w 247"/>
                <a:gd name="T39" fmla="*/ 3 h 399"/>
                <a:gd name="T40" fmla="*/ 5 w 247"/>
                <a:gd name="T41" fmla="*/ 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de-DE"/>
            </a:p>
          </p:txBody>
        </p:sp>
        <p:sp>
          <p:nvSpPr>
            <p:cNvPr id="33853" name="Freeform 235"/>
            <p:cNvSpPr>
              <a:spLocks/>
            </p:cNvSpPr>
            <p:nvPr/>
          </p:nvSpPr>
          <p:spPr bwMode="auto">
            <a:xfrm>
              <a:off x="581" y="2534"/>
              <a:ext cx="70" cy="19"/>
            </a:xfrm>
            <a:custGeom>
              <a:avLst/>
              <a:gdLst>
                <a:gd name="T0" fmla="*/ 4 w 487"/>
                <a:gd name="T1" fmla="*/ 4 h 133"/>
                <a:gd name="T2" fmla="*/ 20 w 487"/>
                <a:gd name="T3" fmla="*/ 2 h 133"/>
                <a:gd name="T4" fmla="*/ 33 w 487"/>
                <a:gd name="T5" fmla="*/ 0 h 133"/>
                <a:gd name="T6" fmla="*/ 63 w 487"/>
                <a:gd name="T7" fmla="*/ 1 h 133"/>
                <a:gd name="T8" fmla="*/ 66 w 487"/>
                <a:gd name="T9" fmla="*/ 3 h 133"/>
                <a:gd name="T10" fmla="*/ 69 w 487"/>
                <a:gd name="T11" fmla="*/ 5 h 133"/>
                <a:gd name="T12" fmla="*/ 70 w 487"/>
                <a:gd name="T13" fmla="*/ 12 h 133"/>
                <a:gd name="T14" fmla="*/ 69 w 487"/>
                <a:gd name="T15" fmla="*/ 15 h 133"/>
                <a:gd name="T16" fmla="*/ 67 w 487"/>
                <a:gd name="T17" fmla="*/ 17 h 133"/>
                <a:gd name="T18" fmla="*/ 64 w 487"/>
                <a:gd name="T19" fmla="*/ 19 h 133"/>
                <a:gd name="T20" fmla="*/ 60 w 487"/>
                <a:gd name="T21" fmla="*/ 19 h 133"/>
                <a:gd name="T22" fmla="*/ 45 w 487"/>
                <a:gd name="T23" fmla="*/ 16 h 133"/>
                <a:gd name="T24" fmla="*/ 33 w 487"/>
                <a:gd name="T25" fmla="*/ 14 h 133"/>
                <a:gd name="T26" fmla="*/ 20 w 487"/>
                <a:gd name="T27" fmla="*/ 13 h 133"/>
                <a:gd name="T28" fmla="*/ 6 w 487"/>
                <a:gd name="T29" fmla="*/ 14 h 133"/>
                <a:gd name="T30" fmla="*/ 2 w 487"/>
                <a:gd name="T31" fmla="*/ 13 h 133"/>
                <a:gd name="T32" fmla="*/ 0 w 487"/>
                <a:gd name="T33" fmla="*/ 10 h 133"/>
                <a:gd name="T34" fmla="*/ 1 w 487"/>
                <a:gd name="T35" fmla="*/ 6 h 133"/>
                <a:gd name="T36" fmla="*/ 2 w 487"/>
                <a:gd name="T37" fmla="*/ 5 h 133"/>
                <a:gd name="T38" fmla="*/ 4 w 487"/>
                <a:gd name="T39" fmla="*/ 4 h 133"/>
                <a:gd name="T40" fmla="*/ 4 w 487"/>
                <a:gd name="T41" fmla="*/ 4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de-DE"/>
            </a:p>
          </p:txBody>
        </p:sp>
        <p:sp>
          <p:nvSpPr>
            <p:cNvPr id="33854" name="Freeform 236"/>
            <p:cNvSpPr>
              <a:spLocks/>
            </p:cNvSpPr>
            <p:nvPr/>
          </p:nvSpPr>
          <p:spPr bwMode="auto">
            <a:xfrm>
              <a:off x="594" y="2457"/>
              <a:ext cx="54" cy="39"/>
            </a:xfrm>
            <a:custGeom>
              <a:avLst/>
              <a:gdLst>
                <a:gd name="T0" fmla="*/ 7 w 378"/>
                <a:gd name="T1" fmla="*/ 0 h 273"/>
                <a:gd name="T2" fmla="*/ 17 w 378"/>
                <a:gd name="T3" fmla="*/ 3 h 273"/>
                <a:gd name="T4" fmla="*/ 26 w 378"/>
                <a:gd name="T5" fmla="*/ 3 h 273"/>
                <a:gd name="T6" fmla="*/ 47 w 378"/>
                <a:gd name="T7" fmla="*/ 3 h 273"/>
                <a:gd name="T8" fmla="*/ 52 w 378"/>
                <a:gd name="T9" fmla="*/ 5 h 273"/>
                <a:gd name="T10" fmla="*/ 54 w 378"/>
                <a:gd name="T11" fmla="*/ 10 h 273"/>
                <a:gd name="T12" fmla="*/ 54 w 378"/>
                <a:gd name="T13" fmla="*/ 35 h 273"/>
                <a:gd name="T14" fmla="*/ 53 w 378"/>
                <a:gd name="T15" fmla="*/ 38 h 273"/>
                <a:gd name="T16" fmla="*/ 51 w 378"/>
                <a:gd name="T17" fmla="*/ 39 h 273"/>
                <a:gd name="T18" fmla="*/ 46 w 378"/>
                <a:gd name="T19" fmla="*/ 37 h 273"/>
                <a:gd name="T20" fmla="*/ 41 w 378"/>
                <a:gd name="T21" fmla="*/ 31 h 273"/>
                <a:gd name="T22" fmla="*/ 38 w 378"/>
                <a:gd name="T23" fmla="*/ 23 h 273"/>
                <a:gd name="T24" fmla="*/ 39 w 378"/>
                <a:gd name="T25" fmla="*/ 18 h 273"/>
                <a:gd name="T26" fmla="*/ 21 w 378"/>
                <a:gd name="T27" fmla="*/ 15 h 273"/>
                <a:gd name="T28" fmla="*/ 13 w 378"/>
                <a:gd name="T29" fmla="*/ 13 h 273"/>
                <a:gd name="T30" fmla="*/ 3 w 378"/>
                <a:gd name="T31" fmla="*/ 10 h 273"/>
                <a:gd name="T32" fmla="*/ 0 w 378"/>
                <a:gd name="T33" fmla="*/ 7 h 273"/>
                <a:gd name="T34" fmla="*/ 0 w 378"/>
                <a:gd name="T35" fmla="*/ 3 h 273"/>
                <a:gd name="T36" fmla="*/ 2 w 378"/>
                <a:gd name="T37" fmla="*/ 0 h 273"/>
                <a:gd name="T38" fmla="*/ 7 w 378"/>
                <a:gd name="T39" fmla="*/ 0 h 273"/>
                <a:gd name="T40" fmla="*/ 7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de-DE"/>
            </a:p>
          </p:txBody>
        </p:sp>
        <p:sp>
          <p:nvSpPr>
            <p:cNvPr id="33855" name="Freeform 237"/>
            <p:cNvSpPr>
              <a:spLocks/>
            </p:cNvSpPr>
            <p:nvPr/>
          </p:nvSpPr>
          <p:spPr bwMode="auto">
            <a:xfrm>
              <a:off x="592" y="2506"/>
              <a:ext cx="59" cy="16"/>
            </a:xfrm>
            <a:custGeom>
              <a:avLst/>
              <a:gdLst>
                <a:gd name="T0" fmla="*/ 6 w 413"/>
                <a:gd name="T1" fmla="*/ 0 h 112"/>
                <a:gd name="T2" fmla="*/ 28 w 413"/>
                <a:gd name="T3" fmla="*/ 1 h 112"/>
                <a:gd name="T4" fmla="*/ 51 w 413"/>
                <a:gd name="T5" fmla="*/ 0 h 112"/>
                <a:gd name="T6" fmla="*/ 57 w 413"/>
                <a:gd name="T7" fmla="*/ 3 h 112"/>
                <a:gd name="T8" fmla="*/ 59 w 413"/>
                <a:gd name="T9" fmla="*/ 8 h 112"/>
                <a:gd name="T10" fmla="*/ 58 w 413"/>
                <a:gd name="T11" fmla="*/ 11 h 112"/>
                <a:gd name="T12" fmla="*/ 57 w 413"/>
                <a:gd name="T13" fmla="*/ 13 h 112"/>
                <a:gd name="T14" fmla="*/ 55 w 413"/>
                <a:gd name="T15" fmla="*/ 15 h 112"/>
                <a:gd name="T16" fmla="*/ 51 w 413"/>
                <a:gd name="T17" fmla="*/ 16 h 112"/>
                <a:gd name="T18" fmla="*/ 28 w 413"/>
                <a:gd name="T19" fmla="*/ 14 h 112"/>
                <a:gd name="T20" fmla="*/ 17 w 413"/>
                <a:gd name="T21" fmla="*/ 12 h 112"/>
                <a:gd name="T22" fmla="*/ 5 w 413"/>
                <a:gd name="T23" fmla="*/ 11 h 112"/>
                <a:gd name="T24" fmla="*/ 1 w 413"/>
                <a:gd name="T25" fmla="*/ 9 h 112"/>
                <a:gd name="T26" fmla="*/ 0 w 413"/>
                <a:gd name="T27" fmla="*/ 5 h 112"/>
                <a:gd name="T28" fmla="*/ 2 w 413"/>
                <a:gd name="T29" fmla="*/ 1 h 112"/>
                <a:gd name="T30" fmla="*/ 6 w 413"/>
                <a:gd name="T31" fmla="*/ 0 h 112"/>
                <a:gd name="T32" fmla="*/ 6 w 413"/>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de-DE"/>
            </a:p>
          </p:txBody>
        </p:sp>
        <p:sp>
          <p:nvSpPr>
            <p:cNvPr id="33856" name="Freeform 238"/>
            <p:cNvSpPr>
              <a:spLocks/>
            </p:cNvSpPr>
            <p:nvPr/>
          </p:nvSpPr>
          <p:spPr bwMode="auto">
            <a:xfrm>
              <a:off x="482" y="2591"/>
              <a:ext cx="15" cy="20"/>
            </a:xfrm>
            <a:custGeom>
              <a:avLst/>
              <a:gdLst>
                <a:gd name="T0" fmla="*/ 2 w 110"/>
                <a:gd name="T1" fmla="*/ 9 h 138"/>
                <a:gd name="T2" fmla="*/ 0 w 110"/>
                <a:gd name="T3" fmla="*/ 3 h 138"/>
                <a:gd name="T4" fmla="*/ 1 w 110"/>
                <a:gd name="T5" fmla="*/ 1 h 138"/>
                <a:gd name="T6" fmla="*/ 2 w 110"/>
                <a:gd name="T7" fmla="*/ 0 h 138"/>
                <a:gd name="T8" fmla="*/ 7 w 110"/>
                <a:gd name="T9" fmla="*/ 0 h 138"/>
                <a:gd name="T10" fmla="*/ 12 w 110"/>
                <a:gd name="T11" fmla="*/ 4 h 138"/>
                <a:gd name="T12" fmla="*/ 14 w 110"/>
                <a:gd name="T13" fmla="*/ 11 h 138"/>
                <a:gd name="T14" fmla="*/ 15 w 110"/>
                <a:gd name="T15" fmla="*/ 16 h 138"/>
                <a:gd name="T16" fmla="*/ 14 w 110"/>
                <a:gd name="T17" fmla="*/ 18 h 138"/>
                <a:gd name="T18" fmla="*/ 12 w 110"/>
                <a:gd name="T19" fmla="*/ 19 h 138"/>
                <a:gd name="T20" fmla="*/ 8 w 110"/>
                <a:gd name="T21" fmla="*/ 20 h 138"/>
                <a:gd name="T22" fmla="*/ 4 w 110"/>
                <a:gd name="T23" fmla="*/ 17 h 138"/>
                <a:gd name="T24" fmla="*/ 2 w 110"/>
                <a:gd name="T25" fmla="*/ 9 h 138"/>
                <a:gd name="T26" fmla="*/ 2 w 110"/>
                <a:gd name="T27" fmla="*/ 9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de-DE"/>
            </a:p>
          </p:txBody>
        </p:sp>
        <p:sp>
          <p:nvSpPr>
            <p:cNvPr id="33857" name="Freeform 239"/>
            <p:cNvSpPr>
              <a:spLocks/>
            </p:cNvSpPr>
            <p:nvPr/>
          </p:nvSpPr>
          <p:spPr bwMode="auto">
            <a:xfrm>
              <a:off x="458" y="2598"/>
              <a:ext cx="17" cy="19"/>
            </a:xfrm>
            <a:custGeom>
              <a:avLst/>
              <a:gdLst>
                <a:gd name="T0" fmla="*/ 1 w 121"/>
                <a:gd name="T1" fmla="*/ 10 h 132"/>
                <a:gd name="T2" fmla="*/ 0 w 121"/>
                <a:gd name="T3" fmla="*/ 5 h 132"/>
                <a:gd name="T4" fmla="*/ 1 w 121"/>
                <a:gd name="T5" fmla="*/ 3 h 132"/>
                <a:gd name="T6" fmla="*/ 3 w 121"/>
                <a:gd name="T7" fmla="*/ 2 h 132"/>
                <a:gd name="T8" fmla="*/ 7 w 121"/>
                <a:gd name="T9" fmla="*/ 0 h 132"/>
                <a:gd name="T10" fmla="*/ 11 w 121"/>
                <a:gd name="T11" fmla="*/ 2 h 132"/>
                <a:gd name="T12" fmla="*/ 15 w 121"/>
                <a:gd name="T13" fmla="*/ 7 h 132"/>
                <a:gd name="T14" fmla="*/ 17 w 121"/>
                <a:gd name="T15" fmla="*/ 12 h 132"/>
                <a:gd name="T16" fmla="*/ 16 w 121"/>
                <a:gd name="T17" fmla="*/ 17 h 132"/>
                <a:gd name="T18" fmla="*/ 14 w 121"/>
                <a:gd name="T19" fmla="*/ 18 h 132"/>
                <a:gd name="T20" fmla="*/ 12 w 121"/>
                <a:gd name="T21" fmla="*/ 19 h 132"/>
                <a:gd name="T22" fmla="*/ 8 w 121"/>
                <a:gd name="T23" fmla="*/ 17 h 132"/>
                <a:gd name="T24" fmla="*/ 5 w 121"/>
                <a:gd name="T25" fmla="*/ 13 h 132"/>
                <a:gd name="T26" fmla="*/ 1 w 121"/>
                <a:gd name="T27" fmla="*/ 10 h 132"/>
                <a:gd name="T28" fmla="*/ 1 w 121"/>
                <a:gd name="T29" fmla="*/ 10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de-DE"/>
            </a:p>
          </p:txBody>
        </p:sp>
        <p:sp>
          <p:nvSpPr>
            <p:cNvPr id="33858" name="Freeform 240"/>
            <p:cNvSpPr>
              <a:spLocks/>
            </p:cNvSpPr>
            <p:nvPr/>
          </p:nvSpPr>
          <p:spPr bwMode="auto">
            <a:xfrm>
              <a:off x="432" y="2599"/>
              <a:ext cx="20" cy="21"/>
            </a:xfrm>
            <a:custGeom>
              <a:avLst/>
              <a:gdLst>
                <a:gd name="T0" fmla="*/ 2 w 139"/>
                <a:gd name="T1" fmla="*/ 10 h 144"/>
                <a:gd name="T2" fmla="*/ 0 w 139"/>
                <a:gd name="T3" fmla="*/ 6 h 144"/>
                <a:gd name="T4" fmla="*/ 1 w 139"/>
                <a:gd name="T5" fmla="*/ 2 h 144"/>
                <a:gd name="T6" fmla="*/ 2 w 139"/>
                <a:gd name="T7" fmla="*/ 1 h 144"/>
                <a:gd name="T8" fmla="*/ 4 w 139"/>
                <a:gd name="T9" fmla="*/ 0 h 144"/>
                <a:gd name="T10" fmla="*/ 8 w 139"/>
                <a:gd name="T11" fmla="*/ 1 h 144"/>
                <a:gd name="T12" fmla="*/ 18 w 139"/>
                <a:gd name="T13" fmla="*/ 7 h 144"/>
                <a:gd name="T14" fmla="*/ 20 w 139"/>
                <a:gd name="T15" fmla="*/ 13 h 144"/>
                <a:gd name="T16" fmla="*/ 19 w 139"/>
                <a:gd name="T17" fmla="*/ 18 h 144"/>
                <a:gd name="T18" fmla="*/ 15 w 139"/>
                <a:gd name="T19" fmla="*/ 21 h 144"/>
                <a:gd name="T20" fmla="*/ 11 w 139"/>
                <a:gd name="T21" fmla="*/ 19 h 144"/>
                <a:gd name="T22" fmla="*/ 6 w 139"/>
                <a:gd name="T23" fmla="*/ 14 h 144"/>
                <a:gd name="T24" fmla="*/ 2 w 139"/>
                <a:gd name="T25" fmla="*/ 10 h 144"/>
                <a:gd name="T26" fmla="*/ 2 w 139"/>
                <a:gd name="T27" fmla="*/ 1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de-DE"/>
            </a:p>
          </p:txBody>
        </p:sp>
        <p:sp>
          <p:nvSpPr>
            <p:cNvPr id="33859" name="Freeform 241"/>
            <p:cNvSpPr>
              <a:spLocks/>
            </p:cNvSpPr>
            <p:nvPr/>
          </p:nvSpPr>
          <p:spPr bwMode="auto">
            <a:xfrm>
              <a:off x="403" y="2597"/>
              <a:ext cx="21" cy="20"/>
            </a:xfrm>
            <a:custGeom>
              <a:avLst/>
              <a:gdLst>
                <a:gd name="T0" fmla="*/ 3 w 149"/>
                <a:gd name="T1" fmla="*/ 11 h 138"/>
                <a:gd name="T2" fmla="*/ 0 w 149"/>
                <a:gd name="T3" fmla="*/ 7 h 138"/>
                <a:gd name="T4" fmla="*/ 1 w 149"/>
                <a:gd name="T5" fmla="*/ 3 h 138"/>
                <a:gd name="T6" fmla="*/ 3 w 149"/>
                <a:gd name="T7" fmla="*/ 0 h 138"/>
                <a:gd name="T8" fmla="*/ 8 w 149"/>
                <a:gd name="T9" fmla="*/ 0 h 138"/>
                <a:gd name="T10" fmla="*/ 18 w 149"/>
                <a:gd name="T11" fmla="*/ 5 h 138"/>
                <a:gd name="T12" fmla="*/ 21 w 149"/>
                <a:gd name="T13" fmla="*/ 10 h 138"/>
                <a:gd name="T14" fmla="*/ 20 w 149"/>
                <a:gd name="T15" fmla="*/ 16 h 138"/>
                <a:gd name="T16" fmla="*/ 19 w 149"/>
                <a:gd name="T17" fmla="*/ 19 h 138"/>
                <a:gd name="T18" fmla="*/ 17 w 149"/>
                <a:gd name="T19" fmla="*/ 20 h 138"/>
                <a:gd name="T20" fmla="*/ 12 w 149"/>
                <a:gd name="T21" fmla="*/ 19 h 138"/>
                <a:gd name="T22" fmla="*/ 8 w 149"/>
                <a:gd name="T23" fmla="*/ 15 h 138"/>
                <a:gd name="T24" fmla="*/ 3 w 149"/>
                <a:gd name="T25" fmla="*/ 11 h 138"/>
                <a:gd name="T26" fmla="*/ 3 w 149"/>
                <a:gd name="T27" fmla="*/ 11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de-DE"/>
            </a:p>
          </p:txBody>
        </p:sp>
        <p:sp>
          <p:nvSpPr>
            <p:cNvPr id="33860" name="Freeform 242"/>
            <p:cNvSpPr>
              <a:spLocks/>
            </p:cNvSpPr>
            <p:nvPr/>
          </p:nvSpPr>
          <p:spPr bwMode="auto">
            <a:xfrm>
              <a:off x="306" y="2438"/>
              <a:ext cx="34" cy="199"/>
            </a:xfrm>
            <a:custGeom>
              <a:avLst/>
              <a:gdLst>
                <a:gd name="T0" fmla="*/ 11 w 236"/>
                <a:gd name="T1" fmla="*/ 5 h 1396"/>
                <a:gd name="T2" fmla="*/ 14 w 236"/>
                <a:gd name="T3" fmla="*/ 18 h 1396"/>
                <a:gd name="T4" fmla="*/ 17 w 236"/>
                <a:gd name="T5" fmla="*/ 29 h 1396"/>
                <a:gd name="T6" fmla="*/ 21 w 236"/>
                <a:gd name="T7" fmla="*/ 53 h 1396"/>
                <a:gd name="T8" fmla="*/ 21 w 236"/>
                <a:gd name="T9" fmla="*/ 63 h 1396"/>
                <a:gd name="T10" fmla="*/ 20 w 236"/>
                <a:gd name="T11" fmla="*/ 71 h 1396"/>
                <a:gd name="T12" fmla="*/ 20 w 236"/>
                <a:gd name="T13" fmla="*/ 80 h 1396"/>
                <a:gd name="T14" fmla="*/ 21 w 236"/>
                <a:gd name="T15" fmla="*/ 90 h 1396"/>
                <a:gd name="T16" fmla="*/ 24 w 236"/>
                <a:gd name="T17" fmla="*/ 116 h 1396"/>
                <a:gd name="T18" fmla="*/ 27 w 236"/>
                <a:gd name="T19" fmla="*/ 139 h 1396"/>
                <a:gd name="T20" fmla="*/ 31 w 236"/>
                <a:gd name="T21" fmla="*/ 162 h 1396"/>
                <a:gd name="T22" fmla="*/ 34 w 236"/>
                <a:gd name="T23" fmla="*/ 188 h 1396"/>
                <a:gd name="T24" fmla="*/ 34 w 236"/>
                <a:gd name="T25" fmla="*/ 193 h 1396"/>
                <a:gd name="T26" fmla="*/ 32 w 236"/>
                <a:gd name="T27" fmla="*/ 196 h 1396"/>
                <a:gd name="T28" fmla="*/ 29 w 236"/>
                <a:gd name="T29" fmla="*/ 198 h 1396"/>
                <a:gd name="T30" fmla="*/ 25 w 236"/>
                <a:gd name="T31" fmla="*/ 199 h 1396"/>
                <a:gd name="T32" fmla="*/ 18 w 236"/>
                <a:gd name="T33" fmla="*/ 197 h 1396"/>
                <a:gd name="T34" fmla="*/ 15 w 236"/>
                <a:gd name="T35" fmla="*/ 190 h 1396"/>
                <a:gd name="T36" fmla="*/ 12 w 236"/>
                <a:gd name="T37" fmla="*/ 164 h 1396"/>
                <a:gd name="T38" fmla="*/ 8 w 236"/>
                <a:gd name="T39" fmla="*/ 141 h 1396"/>
                <a:gd name="T40" fmla="*/ 5 w 236"/>
                <a:gd name="T41" fmla="*/ 118 h 1396"/>
                <a:gd name="T42" fmla="*/ 2 w 236"/>
                <a:gd name="T43" fmla="*/ 92 h 1396"/>
                <a:gd name="T44" fmla="*/ 2 w 236"/>
                <a:gd name="T45" fmla="*/ 82 h 1396"/>
                <a:gd name="T46" fmla="*/ 4 w 236"/>
                <a:gd name="T47" fmla="*/ 73 h 1396"/>
                <a:gd name="T48" fmla="*/ 5 w 236"/>
                <a:gd name="T49" fmla="*/ 54 h 1396"/>
                <a:gd name="T50" fmla="*/ 4 w 236"/>
                <a:gd name="T51" fmla="*/ 30 h 1396"/>
                <a:gd name="T52" fmla="*/ 2 w 236"/>
                <a:gd name="T53" fmla="*/ 19 h 1396"/>
                <a:gd name="T54" fmla="*/ 0 w 236"/>
                <a:gd name="T55" fmla="*/ 6 h 1396"/>
                <a:gd name="T56" fmla="*/ 1 w 236"/>
                <a:gd name="T57" fmla="*/ 2 h 1396"/>
                <a:gd name="T58" fmla="*/ 2 w 236"/>
                <a:gd name="T59" fmla="*/ 1 h 1396"/>
                <a:gd name="T60" fmla="*/ 4 w 236"/>
                <a:gd name="T61" fmla="*/ 0 h 1396"/>
                <a:gd name="T62" fmla="*/ 8 w 236"/>
                <a:gd name="T63" fmla="*/ 1 h 1396"/>
                <a:gd name="T64" fmla="*/ 11 w 236"/>
                <a:gd name="T65" fmla="*/ 5 h 1396"/>
                <a:gd name="T66" fmla="*/ 11 w 236"/>
                <a:gd name="T67" fmla="*/ 5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de-DE"/>
            </a:p>
          </p:txBody>
        </p:sp>
        <p:sp>
          <p:nvSpPr>
            <p:cNvPr id="33861" name="Freeform 243"/>
            <p:cNvSpPr>
              <a:spLocks/>
            </p:cNvSpPr>
            <p:nvPr/>
          </p:nvSpPr>
          <p:spPr bwMode="auto">
            <a:xfrm>
              <a:off x="330" y="2621"/>
              <a:ext cx="162" cy="23"/>
            </a:xfrm>
            <a:custGeom>
              <a:avLst/>
              <a:gdLst>
                <a:gd name="T0" fmla="*/ 10 w 1138"/>
                <a:gd name="T1" fmla="*/ 0 h 159"/>
                <a:gd name="T2" fmla="*/ 35 w 1138"/>
                <a:gd name="T3" fmla="*/ 1 h 159"/>
                <a:gd name="T4" fmla="*/ 56 w 1138"/>
                <a:gd name="T5" fmla="*/ 4 h 159"/>
                <a:gd name="T6" fmla="*/ 76 w 1138"/>
                <a:gd name="T7" fmla="*/ 5 h 159"/>
                <a:gd name="T8" fmla="*/ 102 w 1138"/>
                <a:gd name="T9" fmla="*/ 4 h 159"/>
                <a:gd name="T10" fmla="*/ 125 w 1138"/>
                <a:gd name="T11" fmla="*/ 4 h 159"/>
                <a:gd name="T12" fmla="*/ 148 w 1138"/>
                <a:gd name="T13" fmla="*/ 3 h 159"/>
                <a:gd name="T14" fmla="*/ 155 w 1138"/>
                <a:gd name="T15" fmla="*/ 2 h 159"/>
                <a:gd name="T16" fmla="*/ 160 w 1138"/>
                <a:gd name="T17" fmla="*/ 3 h 159"/>
                <a:gd name="T18" fmla="*/ 162 w 1138"/>
                <a:gd name="T19" fmla="*/ 7 h 159"/>
                <a:gd name="T20" fmla="*/ 161 w 1138"/>
                <a:gd name="T21" fmla="*/ 12 h 159"/>
                <a:gd name="T22" fmla="*/ 160 w 1138"/>
                <a:gd name="T23" fmla="*/ 14 h 159"/>
                <a:gd name="T24" fmla="*/ 157 w 1138"/>
                <a:gd name="T25" fmla="*/ 15 h 159"/>
                <a:gd name="T26" fmla="*/ 150 w 1138"/>
                <a:gd name="T27" fmla="*/ 17 h 159"/>
                <a:gd name="T28" fmla="*/ 113 w 1138"/>
                <a:gd name="T29" fmla="*/ 21 h 159"/>
                <a:gd name="T30" fmla="*/ 86 w 1138"/>
                <a:gd name="T31" fmla="*/ 23 h 159"/>
                <a:gd name="T32" fmla="*/ 61 w 1138"/>
                <a:gd name="T33" fmla="*/ 22 h 159"/>
                <a:gd name="T34" fmla="*/ 37 w 1138"/>
                <a:gd name="T35" fmla="*/ 21 h 159"/>
                <a:gd name="T36" fmla="*/ 10 w 1138"/>
                <a:gd name="T37" fmla="*/ 20 h 159"/>
                <a:gd name="T38" fmla="*/ 6 w 1138"/>
                <a:gd name="T39" fmla="*/ 19 h 159"/>
                <a:gd name="T40" fmla="*/ 3 w 1138"/>
                <a:gd name="T41" fmla="*/ 17 h 159"/>
                <a:gd name="T42" fmla="*/ 0 w 1138"/>
                <a:gd name="T43" fmla="*/ 10 h 159"/>
                <a:gd name="T44" fmla="*/ 1 w 1138"/>
                <a:gd name="T45" fmla="*/ 6 h 159"/>
                <a:gd name="T46" fmla="*/ 3 w 1138"/>
                <a:gd name="T47" fmla="*/ 3 h 159"/>
                <a:gd name="T48" fmla="*/ 6 w 1138"/>
                <a:gd name="T49" fmla="*/ 1 h 159"/>
                <a:gd name="T50" fmla="*/ 10 w 1138"/>
                <a:gd name="T51" fmla="*/ 0 h 159"/>
                <a:gd name="T52" fmla="*/ 10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de-DE"/>
            </a:p>
          </p:txBody>
        </p:sp>
        <p:sp>
          <p:nvSpPr>
            <p:cNvPr id="33862" name="Freeform 244"/>
            <p:cNvSpPr>
              <a:spLocks/>
            </p:cNvSpPr>
            <p:nvPr/>
          </p:nvSpPr>
          <p:spPr bwMode="auto">
            <a:xfrm>
              <a:off x="278" y="2660"/>
              <a:ext cx="14" cy="54"/>
            </a:xfrm>
            <a:custGeom>
              <a:avLst/>
              <a:gdLst>
                <a:gd name="T0" fmla="*/ 14 w 100"/>
                <a:gd name="T1" fmla="*/ 3 h 378"/>
                <a:gd name="T2" fmla="*/ 10 w 100"/>
                <a:gd name="T3" fmla="*/ 39 h 378"/>
                <a:gd name="T4" fmla="*/ 8 w 100"/>
                <a:gd name="T5" fmla="*/ 50 h 378"/>
                <a:gd name="T6" fmla="*/ 6 w 100"/>
                <a:gd name="T7" fmla="*/ 53 h 378"/>
                <a:gd name="T8" fmla="*/ 4 w 100"/>
                <a:gd name="T9" fmla="*/ 54 h 378"/>
                <a:gd name="T10" fmla="*/ 1 w 100"/>
                <a:gd name="T11" fmla="*/ 53 h 378"/>
                <a:gd name="T12" fmla="*/ 0 w 100"/>
                <a:gd name="T13" fmla="*/ 50 h 378"/>
                <a:gd name="T14" fmla="*/ 1 w 100"/>
                <a:gd name="T15" fmla="*/ 38 h 378"/>
                <a:gd name="T16" fmla="*/ 2 w 100"/>
                <a:gd name="T17" fmla="*/ 28 h 378"/>
                <a:gd name="T18" fmla="*/ 4 w 100"/>
                <a:gd name="T19" fmla="*/ 20 h 378"/>
                <a:gd name="T20" fmla="*/ 9 w 100"/>
                <a:gd name="T21" fmla="*/ 2 h 378"/>
                <a:gd name="T22" fmla="*/ 10 w 100"/>
                <a:gd name="T23" fmla="*/ 0 h 378"/>
                <a:gd name="T24" fmla="*/ 12 w 100"/>
                <a:gd name="T25" fmla="*/ 0 h 378"/>
                <a:gd name="T26" fmla="*/ 14 w 100"/>
                <a:gd name="T27" fmla="*/ 3 h 378"/>
                <a:gd name="T28" fmla="*/ 14 w 100"/>
                <a:gd name="T29" fmla="*/ 3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de-DE"/>
            </a:p>
          </p:txBody>
        </p:sp>
        <p:sp>
          <p:nvSpPr>
            <p:cNvPr id="33863" name="Freeform 245"/>
            <p:cNvSpPr>
              <a:spLocks/>
            </p:cNvSpPr>
            <p:nvPr/>
          </p:nvSpPr>
          <p:spPr bwMode="auto">
            <a:xfrm>
              <a:off x="303" y="2653"/>
              <a:ext cx="252" cy="65"/>
            </a:xfrm>
            <a:custGeom>
              <a:avLst/>
              <a:gdLst>
                <a:gd name="T0" fmla="*/ 2 w 1763"/>
                <a:gd name="T1" fmla="*/ 3 h 449"/>
                <a:gd name="T2" fmla="*/ 22 w 1763"/>
                <a:gd name="T3" fmla="*/ 1 h 449"/>
                <a:gd name="T4" fmla="*/ 41 w 1763"/>
                <a:gd name="T5" fmla="*/ 0 h 449"/>
                <a:gd name="T6" fmla="*/ 100 w 1763"/>
                <a:gd name="T7" fmla="*/ 2 h 449"/>
                <a:gd name="T8" fmla="*/ 128 w 1763"/>
                <a:gd name="T9" fmla="*/ 3 h 449"/>
                <a:gd name="T10" fmla="*/ 159 w 1763"/>
                <a:gd name="T11" fmla="*/ 4 h 449"/>
                <a:gd name="T12" fmla="*/ 192 w 1763"/>
                <a:gd name="T13" fmla="*/ 4 h 449"/>
                <a:gd name="T14" fmla="*/ 225 w 1763"/>
                <a:gd name="T15" fmla="*/ 6 h 449"/>
                <a:gd name="T16" fmla="*/ 232 w 1763"/>
                <a:gd name="T17" fmla="*/ 8 h 449"/>
                <a:gd name="T18" fmla="*/ 238 w 1763"/>
                <a:gd name="T19" fmla="*/ 14 h 449"/>
                <a:gd name="T20" fmla="*/ 242 w 1763"/>
                <a:gd name="T21" fmla="*/ 21 h 449"/>
                <a:gd name="T22" fmla="*/ 245 w 1763"/>
                <a:gd name="T23" fmla="*/ 29 h 449"/>
                <a:gd name="T24" fmla="*/ 250 w 1763"/>
                <a:gd name="T25" fmla="*/ 44 h 449"/>
                <a:gd name="T26" fmla="*/ 252 w 1763"/>
                <a:gd name="T27" fmla="*/ 60 h 449"/>
                <a:gd name="T28" fmla="*/ 251 w 1763"/>
                <a:gd name="T29" fmla="*/ 64 h 449"/>
                <a:gd name="T30" fmla="*/ 247 w 1763"/>
                <a:gd name="T31" fmla="*/ 65 h 449"/>
                <a:gd name="T32" fmla="*/ 244 w 1763"/>
                <a:gd name="T33" fmla="*/ 64 h 449"/>
                <a:gd name="T34" fmla="*/ 243 w 1763"/>
                <a:gd name="T35" fmla="*/ 60 h 449"/>
                <a:gd name="T36" fmla="*/ 241 w 1763"/>
                <a:gd name="T37" fmla="*/ 46 h 449"/>
                <a:gd name="T38" fmla="*/ 240 w 1763"/>
                <a:gd name="T39" fmla="*/ 40 h 449"/>
                <a:gd name="T40" fmla="*/ 237 w 1763"/>
                <a:gd name="T41" fmla="*/ 33 h 449"/>
                <a:gd name="T42" fmla="*/ 233 w 1763"/>
                <a:gd name="T43" fmla="*/ 19 h 449"/>
                <a:gd name="T44" fmla="*/ 231 w 1763"/>
                <a:gd name="T45" fmla="*/ 17 h 449"/>
                <a:gd name="T46" fmla="*/ 229 w 1763"/>
                <a:gd name="T47" fmla="*/ 15 h 449"/>
                <a:gd name="T48" fmla="*/ 227 w 1763"/>
                <a:gd name="T49" fmla="*/ 13 h 449"/>
                <a:gd name="T50" fmla="*/ 224 w 1763"/>
                <a:gd name="T51" fmla="*/ 12 h 449"/>
                <a:gd name="T52" fmla="*/ 192 w 1763"/>
                <a:gd name="T53" fmla="*/ 10 h 449"/>
                <a:gd name="T54" fmla="*/ 159 w 1763"/>
                <a:gd name="T55" fmla="*/ 9 h 449"/>
                <a:gd name="T56" fmla="*/ 100 w 1763"/>
                <a:gd name="T57" fmla="*/ 8 h 449"/>
                <a:gd name="T58" fmla="*/ 72 w 1763"/>
                <a:gd name="T59" fmla="*/ 6 h 449"/>
                <a:gd name="T60" fmla="*/ 41 w 1763"/>
                <a:gd name="T61" fmla="*/ 6 h 449"/>
                <a:gd name="T62" fmla="*/ 3 w 1763"/>
                <a:gd name="T63" fmla="*/ 9 h 449"/>
                <a:gd name="T64" fmla="*/ 0 w 1763"/>
                <a:gd name="T65" fmla="*/ 6 h 449"/>
                <a:gd name="T66" fmla="*/ 1 w 1763"/>
                <a:gd name="T67" fmla="*/ 4 h 449"/>
                <a:gd name="T68" fmla="*/ 2 w 1763"/>
                <a:gd name="T69" fmla="*/ 3 h 449"/>
                <a:gd name="T70" fmla="*/ 2 w 1763"/>
                <a:gd name="T71" fmla="*/ 3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de-DE"/>
            </a:p>
          </p:txBody>
        </p:sp>
        <p:sp>
          <p:nvSpPr>
            <p:cNvPr id="33864" name="Freeform 246"/>
            <p:cNvSpPr>
              <a:spLocks/>
            </p:cNvSpPr>
            <p:nvPr/>
          </p:nvSpPr>
          <p:spPr bwMode="auto">
            <a:xfrm>
              <a:off x="292" y="2712"/>
              <a:ext cx="254" cy="16"/>
            </a:xfrm>
            <a:custGeom>
              <a:avLst/>
              <a:gdLst>
                <a:gd name="T0" fmla="*/ 3 w 1773"/>
                <a:gd name="T1" fmla="*/ 1 h 111"/>
                <a:gd name="T2" fmla="*/ 21 w 1773"/>
                <a:gd name="T3" fmla="*/ 0 h 111"/>
                <a:gd name="T4" fmla="*/ 39 w 1773"/>
                <a:gd name="T5" fmla="*/ 1 h 111"/>
                <a:gd name="T6" fmla="*/ 66 w 1773"/>
                <a:gd name="T7" fmla="*/ 2 h 111"/>
                <a:gd name="T8" fmla="*/ 93 w 1773"/>
                <a:gd name="T9" fmla="*/ 4 h 111"/>
                <a:gd name="T10" fmla="*/ 123 w 1773"/>
                <a:gd name="T11" fmla="*/ 6 h 111"/>
                <a:gd name="T12" fmla="*/ 150 w 1773"/>
                <a:gd name="T13" fmla="*/ 7 h 111"/>
                <a:gd name="T14" fmla="*/ 206 w 1773"/>
                <a:gd name="T15" fmla="*/ 6 h 111"/>
                <a:gd name="T16" fmla="*/ 221 w 1773"/>
                <a:gd name="T17" fmla="*/ 5 h 111"/>
                <a:gd name="T18" fmla="*/ 235 w 1773"/>
                <a:gd name="T19" fmla="*/ 3 h 111"/>
                <a:gd name="T20" fmla="*/ 248 w 1773"/>
                <a:gd name="T21" fmla="*/ 0 h 111"/>
                <a:gd name="T22" fmla="*/ 252 w 1773"/>
                <a:gd name="T23" fmla="*/ 1 h 111"/>
                <a:gd name="T24" fmla="*/ 254 w 1773"/>
                <a:gd name="T25" fmla="*/ 4 h 111"/>
                <a:gd name="T26" fmla="*/ 253 w 1773"/>
                <a:gd name="T27" fmla="*/ 8 h 111"/>
                <a:gd name="T28" fmla="*/ 252 w 1773"/>
                <a:gd name="T29" fmla="*/ 10 h 111"/>
                <a:gd name="T30" fmla="*/ 250 w 1773"/>
                <a:gd name="T31" fmla="*/ 10 h 111"/>
                <a:gd name="T32" fmla="*/ 237 w 1773"/>
                <a:gd name="T33" fmla="*/ 13 h 111"/>
                <a:gd name="T34" fmla="*/ 221 w 1773"/>
                <a:gd name="T35" fmla="*/ 15 h 111"/>
                <a:gd name="T36" fmla="*/ 206 w 1773"/>
                <a:gd name="T37" fmla="*/ 16 h 111"/>
                <a:gd name="T38" fmla="*/ 149 w 1773"/>
                <a:gd name="T39" fmla="*/ 16 h 111"/>
                <a:gd name="T40" fmla="*/ 93 w 1773"/>
                <a:gd name="T41" fmla="*/ 13 h 111"/>
                <a:gd name="T42" fmla="*/ 64 w 1773"/>
                <a:gd name="T43" fmla="*/ 11 h 111"/>
                <a:gd name="T44" fmla="*/ 35 w 1773"/>
                <a:gd name="T45" fmla="*/ 10 h 111"/>
                <a:gd name="T46" fmla="*/ 19 w 1773"/>
                <a:gd name="T47" fmla="*/ 7 h 111"/>
                <a:gd name="T48" fmla="*/ 4 w 1773"/>
                <a:gd name="T49" fmla="*/ 7 h 111"/>
                <a:gd name="T50" fmla="*/ 1 w 1773"/>
                <a:gd name="T51" fmla="*/ 6 h 111"/>
                <a:gd name="T52" fmla="*/ 0 w 1773"/>
                <a:gd name="T53" fmla="*/ 4 h 111"/>
                <a:gd name="T54" fmla="*/ 1 w 1773"/>
                <a:gd name="T55" fmla="*/ 2 h 111"/>
                <a:gd name="T56" fmla="*/ 3 w 1773"/>
                <a:gd name="T57" fmla="*/ 1 h 111"/>
                <a:gd name="T58" fmla="*/ 3 w 1773"/>
                <a:gd name="T59" fmla="*/ 1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de-DE"/>
            </a:p>
          </p:txBody>
        </p:sp>
        <p:sp>
          <p:nvSpPr>
            <p:cNvPr id="33865" name="Freeform 247"/>
            <p:cNvSpPr>
              <a:spLocks/>
            </p:cNvSpPr>
            <p:nvPr/>
          </p:nvSpPr>
          <p:spPr bwMode="auto">
            <a:xfrm>
              <a:off x="293" y="2692"/>
              <a:ext cx="216" cy="21"/>
            </a:xfrm>
            <a:custGeom>
              <a:avLst/>
              <a:gdLst>
                <a:gd name="T0" fmla="*/ 2 w 1513"/>
                <a:gd name="T1" fmla="*/ 4 h 152"/>
                <a:gd name="T2" fmla="*/ 12 w 1513"/>
                <a:gd name="T3" fmla="*/ 2 h 152"/>
                <a:gd name="T4" fmla="*/ 20 w 1513"/>
                <a:gd name="T5" fmla="*/ 1 h 152"/>
                <a:gd name="T6" fmla="*/ 37 w 1513"/>
                <a:gd name="T7" fmla="*/ 0 h 152"/>
                <a:gd name="T8" fmla="*/ 73 w 1513"/>
                <a:gd name="T9" fmla="*/ 4 h 152"/>
                <a:gd name="T10" fmla="*/ 98 w 1513"/>
                <a:gd name="T11" fmla="*/ 6 h 152"/>
                <a:gd name="T12" fmla="*/ 123 w 1513"/>
                <a:gd name="T13" fmla="*/ 8 h 152"/>
                <a:gd name="T14" fmla="*/ 147 w 1513"/>
                <a:gd name="T15" fmla="*/ 11 h 152"/>
                <a:gd name="T16" fmla="*/ 168 w 1513"/>
                <a:gd name="T17" fmla="*/ 13 h 152"/>
                <a:gd name="T18" fmla="*/ 213 w 1513"/>
                <a:gd name="T19" fmla="*/ 13 h 152"/>
                <a:gd name="T20" fmla="*/ 216 w 1513"/>
                <a:gd name="T21" fmla="*/ 16 h 152"/>
                <a:gd name="T22" fmla="*/ 215 w 1513"/>
                <a:gd name="T23" fmla="*/ 18 h 152"/>
                <a:gd name="T24" fmla="*/ 213 w 1513"/>
                <a:gd name="T25" fmla="*/ 19 h 152"/>
                <a:gd name="T26" fmla="*/ 168 w 1513"/>
                <a:gd name="T27" fmla="*/ 21 h 152"/>
                <a:gd name="T28" fmla="*/ 146 w 1513"/>
                <a:gd name="T29" fmla="*/ 21 h 152"/>
                <a:gd name="T30" fmla="*/ 122 w 1513"/>
                <a:gd name="T31" fmla="*/ 19 h 152"/>
                <a:gd name="T32" fmla="*/ 72 w 1513"/>
                <a:gd name="T33" fmla="*/ 14 h 152"/>
                <a:gd name="T34" fmla="*/ 53 w 1513"/>
                <a:gd name="T35" fmla="*/ 11 h 152"/>
                <a:gd name="T36" fmla="*/ 45 w 1513"/>
                <a:gd name="T37" fmla="*/ 9 h 152"/>
                <a:gd name="T38" fmla="*/ 37 w 1513"/>
                <a:gd name="T39" fmla="*/ 8 h 152"/>
                <a:gd name="T40" fmla="*/ 21 w 1513"/>
                <a:gd name="T41" fmla="*/ 7 h 152"/>
                <a:gd name="T42" fmla="*/ 3 w 1513"/>
                <a:gd name="T43" fmla="*/ 9 h 152"/>
                <a:gd name="T44" fmla="*/ 1 w 1513"/>
                <a:gd name="T45" fmla="*/ 9 h 152"/>
                <a:gd name="T46" fmla="*/ 0 w 1513"/>
                <a:gd name="T47" fmla="*/ 8 h 152"/>
                <a:gd name="T48" fmla="*/ 0 w 1513"/>
                <a:gd name="T49" fmla="*/ 6 h 152"/>
                <a:gd name="T50" fmla="*/ 2 w 1513"/>
                <a:gd name="T51" fmla="*/ 4 h 152"/>
                <a:gd name="T52" fmla="*/ 2 w 1513"/>
                <a:gd name="T53" fmla="*/ 4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de-DE"/>
            </a:p>
          </p:txBody>
        </p:sp>
        <p:sp>
          <p:nvSpPr>
            <p:cNvPr id="33866" name="Freeform 248"/>
            <p:cNvSpPr>
              <a:spLocks/>
            </p:cNvSpPr>
            <p:nvPr/>
          </p:nvSpPr>
          <p:spPr bwMode="auto">
            <a:xfrm>
              <a:off x="315" y="2681"/>
              <a:ext cx="166" cy="13"/>
            </a:xfrm>
            <a:custGeom>
              <a:avLst/>
              <a:gdLst>
                <a:gd name="T0" fmla="*/ 3 w 1165"/>
                <a:gd name="T1" fmla="*/ 0 h 95"/>
                <a:gd name="T2" fmla="*/ 36 w 1165"/>
                <a:gd name="T3" fmla="*/ 0 h 95"/>
                <a:gd name="T4" fmla="*/ 75 w 1165"/>
                <a:gd name="T5" fmla="*/ 2 h 95"/>
                <a:gd name="T6" fmla="*/ 94 w 1165"/>
                <a:gd name="T7" fmla="*/ 4 h 95"/>
                <a:gd name="T8" fmla="*/ 114 w 1165"/>
                <a:gd name="T9" fmla="*/ 5 h 95"/>
                <a:gd name="T10" fmla="*/ 163 w 1165"/>
                <a:gd name="T11" fmla="*/ 5 h 95"/>
                <a:gd name="T12" fmla="*/ 166 w 1165"/>
                <a:gd name="T13" fmla="*/ 8 h 95"/>
                <a:gd name="T14" fmla="*/ 165 w 1165"/>
                <a:gd name="T15" fmla="*/ 9 h 95"/>
                <a:gd name="T16" fmla="*/ 163 w 1165"/>
                <a:gd name="T17" fmla="*/ 10 h 95"/>
                <a:gd name="T18" fmla="*/ 138 w 1165"/>
                <a:gd name="T19" fmla="*/ 11 h 95"/>
                <a:gd name="T20" fmla="*/ 126 w 1165"/>
                <a:gd name="T21" fmla="*/ 12 h 95"/>
                <a:gd name="T22" fmla="*/ 113 w 1165"/>
                <a:gd name="T23" fmla="*/ 13 h 95"/>
                <a:gd name="T24" fmla="*/ 92 w 1165"/>
                <a:gd name="T25" fmla="*/ 12 h 95"/>
                <a:gd name="T26" fmla="*/ 75 w 1165"/>
                <a:gd name="T27" fmla="*/ 10 h 95"/>
                <a:gd name="T28" fmla="*/ 57 w 1165"/>
                <a:gd name="T29" fmla="*/ 7 h 95"/>
                <a:gd name="T30" fmla="*/ 36 w 1165"/>
                <a:gd name="T31" fmla="*/ 6 h 95"/>
                <a:gd name="T32" fmla="*/ 3 w 1165"/>
                <a:gd name="T33" fmla="*/ 5 h 95"/>
                <a:gd name="T34" fmla="*/ 0 w 1165"/>
                <a:gd name="T35" fmla="*/ 3 h 95"/>
                <a:gd name="T36" fmla="*/ 1 w 1165"/>
                <a:gd name="T37" fmla="*/ 1 h 95"/>
                <a:gd name="T38" fmla="*/ 3 w 1165"/>
                <a:gd name="T39" fmla="*/ 0 h 95"/>
                <a:gd name="T40" fmla="*/ 3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de-DE"/>
            </a:p>
          </p:txBody>
        </p:sp>
        <p:sp>
          <p:nvSpPr>
            <p:cNvPr id="33867" name="Freeform 249"/>
            <p:cNvSpPr>
              <a:spLocks/>
            </p:cNvSpPr>
            <p:nvPr/>
          </p:nvSpPr>
          <p:spPr bwMode="auto">
            <a:xfrm>
              <a:off x="317" y="2663"/>
              <a:ext cx="151" cy="16"/>
            </a:xfrm>
            <a:custGeom>
              <a:avLst/>
              <a:gdLst>
                <a:gd name="T0" fmla="*/ 2 w 1058"/>
                <a:gd name="T1" fmla="*/ 2 h 114"/>
                <a:gd name="T2" fmla="*/ 17 w 1058"/>
                <a:gd name="T3" fmla="*/ 0 h 114"/>
                <a:gd name="T4" fmla="*/ 31 w 1058"/>
                <a:gd name="T5" fmla="*/ 0 h 114"/>
                <a:gd name="T6" fmla="*/ 59 w 1058"/>
                <a:gd name="T7" fmla="*/ 3 h 114"/>
                <a:gd name="T8" fmla="*/ 80 w 1058"/>
                <a:gd name="T9" fmla="*/ 6 h 114"/>
                <a:gd name="T10" fmla="*/ 89 w 1058"/>
                <a:gd name="T11" fmla="*/ 8 h 114"/>
                <a:gd name="T12" fmla="*/ 100 w 1058"/>
                <a:gd name="T13" fmla="*/ 9 h 114"/>
                <a:gd name="T14" fmla="*/ 148 w 1058"/>
                <a:gd name="T15" fmla="*/ 8 h 114"/>
                <a:gd name="T16" fmla="*/ 151 w 1058"/>
                <a:gd name="T17" fmla="*/ 10 h 114"/>
                <a:gd name="T18" fmla="*/ 150 w 1058"/>
                <a:gd name="T19" fmla="*/ 12 h 114"/>
                <a:gd name="T20" fmla="*/ 148 w 1058"/>
                <a:gd name="T21" fmla="*/ 13 h 114"/>
                <a:gd name="T22" fmla="*/ 124 w 1058"/>
                <a:gd name="T23" fmla="*/ 15 h 114"/>
                <a:gd name="T24" fmla="*/ 100 w 1058"/>
                <a:gd name="T25" fmla="*/ 16 h 114"/>
                <a:gd name="T26" fmla="*/ 79 w 1058"/>
                <a:gd name="T27" fmla="*/ 13 h 114"/>
                <a:gd name="T28" fmla="*/ 69 w 1058"/>
                <a:gd name="T29" fmla="*/ 11 h 114"/>
                <a:gd name="T30" fmla="*/ 58 w 1058"/>
                <a:gd name="T31" fmla="*/ 10 h 114"/>
                <a:gd name="T32" fmla="*/ 44 w 1058"/>
                <a:gd name="T33" fmla="*/ 8 h 114"/>
                <a:gd name="T34" fmla="*/ 31 w 1058"/>
                <a:gd name="T35" fmla="*/ 6 h 114"/>
                <a:gd name="T36" fmla="*/ 3 w 1058"/>
                <a:gd name="T37" fmla="*/ 7 h 114"/>
                <a:gd name="T38" fmla="*/ 1 w 1058"/>
                <a:gd name="T39" fmla="*/ 7 h 114"/>
                <a:gd name="T40" fmla="*/ 0 w 1058"/>
                <a:gd name="T41" fmla="*/ 5 h 114"/>
                <a:gd name="T42" fmla="*/ 1 w 1058"/>
                <a:gd name="T43" fmla="*/ 4 h 114"/>
                <a:gd name="T44" fmla="*/ 2 w 1058"/>
                <a:gd name="T45" fmla="*/ 2 h 114"/>
                <a:gd name="T46" fmla="*/ 2 w 1058"/>
                <a:gd name="T47" fmla="*/ 2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de-DE"/>
            </a:p>
          </p:txBody>
        </p:sp>
        <p:sp>
          <p:nvSpPr>
            <p:cNvPr id="33868" name="Freeform 250"/>
            <p:cNvSpPr>
              <a:spLocks/>
            </p:cNvSpPr>
            <p:nvPr/>
          </p:nvSpPr>
          <p:spPr bwMode="auto">
            <a:xfrm>
              <a:off x="484" y="2671"/>
              <a:ext cx="22" cy="25"/>
            </a:xfrm>
            <a:custGeom>
              <a:avLst/>
              <a:gdLst>
                <a:gd name="T0" fmla="*/ 7 w 150"/>
                <a:gd name="T1" fmla="*/ 1 h 173"/>
                <a:gd name="T2" fmla="*/ 17 w 150"/>
                <a:gd name="T3" fmla="*/ 13 h 173"/>
                <a:gd name="T4" fmla="*/ 22 w 150"/>
                <a:gd name="T5" fmla="*/ 20 h 173"/>
                <a:gd name="T6" fmla="*/ 22 w 150"/>
                <a:gd name="T7" fmla="*/ 24 h 173"/>
                <a:gd name="T8" fmla="*/ 20 w 150"/>
                <a:gd name="T9" fmla="*/ 25 h 173"/>
                <a:gd name="T10" fmla="*/ 18 w 150"/>
                <a:gd name="T11" fmla="*/ 24 h 173"/>
                <a:gd name="T12" fmla="*/ 9 w 150"/>
                <a:gd name="T13" fmla="*/ 19 h 173"/>
                <a:gd name="T14" fmla="*/ 6 w 150"/>
                <a:gd name="T15" fmla="*/ 13 h 173"/>
                <a:gd name="T16" fmla="*/ 4 w 150"/>
                <a:gd name="T17" fmla="*/ 10 h 173"/>
                <a:gd name="T18" fmla="*/ 1 w 150"/>
                <a:gd name="T19" fmla="*/ 7 h 173"/>
                <a:gd name="T20" fmla="*/ 0 w 150"/>
                <a:gd name="T21" fmla="*/ 4 h 173"/>
                <a:gd name="T22" fmla="*/ 1 w 150"/>
                <a:gd name="T23" fmla="*/ 2 h 173"/>
                <a:gd name="T24" fmla="*/ 4 w 150"/>
                <a:gd name="T25" fmla="*/ 0 h 173"/>
                <a:gd name="T26" fmla="*/ 7 w 150"/>
                <a:gd name="T27" fmla="*/ 1 h 173"/>
                <a:gd name="T28" fmla="*/ 7 w 150"/>
                <a:gd name="T29" fmla="*/ 1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de-DE"/>
            </a:p>
          </p:txBody>
        </p:sp>
        <p:sp>
          <p:nvSpPr>
            <p:cNvPr id="33869" name="Freeform 251"/>
            <p:cNvSpPr>
              <a:spLocks/>
            </p:cNvSpPr>
            <p:nvPr/>
          </p:nvSpPr>
          <p:spPr bwMode="auto">
            <a:xfrm>
              <a:off x="507" y="2672"/>
              <a:ext cx="24" cy="29"/>
            </a:xfrm>
            <a:custGeom>
              <a:avLst/>
              <a:gdLst>
                <a:gd name="T0" fmla="*/ 7 w 169"/>
                <a:gd name="T1" fmla="*/ 2 h 200"/>
                <a:gd name="T2" fmla="*/ 10 w 169"/>
                <a:gd name="T3" fmla="*/ 6 h 200"/>
                <a:gd name="T4" fmla="*/ 12 w 169"/>
                <a:gd name="T5" fmla="*/ 9 h 200"/>
                <a:gd name="T6" fmla="*/ 17 w 169"/>
                <a:gd name="T7" fmla="*/ 15 h 200"/>
                <a:gd name="T8" fmla="*/ 23 w 169"/>
                <a:gd name="T9" fmla="*/ 24 h 200"/>
                <a:gd name="T10" fmla="*/ 24 w 169"/>
                <a:gd name="T11" fmla="*/ 26 h 200"/>
                <a:gd name="T12" fmla="*/ 23 w 169"/>
                <a:gd name="T13" fmla="*/ 28 h 200"/>
                <a:gd name="T14" fmla="*/ 21 w 169"/>
                <a:gd name="T15" fmla="*/ 29 h 200"/>
                <a:gd name="T16" fmla="*/ 19 w 169"/>
                <a:gd name="T17" fmla="*/ 28 h 200"/>
                <a:gd name="T18" fmla="*/ 10 w 169"/>
                <a:gd name="T19" fmla="*/ 22 h 200"/>
                <a:gd name="T20" fmla="*/ 0 w 169"/>
                <a:gd name="T21" fmla="*/ 6 h 200"/>
                <a:gd name="T22" fmla="*/ 0 w 169"/>
                <a:gd name="T23" fmla="*/ 3 h 200"/>
                <a:gd name="T24" fmla="*/ 2 w 169"/>
                <a:gd name="T25" fmla="*/ 0 h 200"/>
                <a:gd name="T26" fmla="*/ 5 w 169"/>
                <a:gd name="T27" fmla="*/ 0 h 200"/>
                <a:gd name="T28" fmla="*/ 7 w 169"/>
                <a:gd name="T29" fmla="*/ 2 h 200"/>
                <a:gd name="T30" fmla="*/ 7 w 169"/>
                <a:gd name="T31" fmla="*/ 2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de-DE"/>
            </a:p>
          </p:txBody>
        </p:sp>
        <p:sp>
          <p:nvSpPr>
            <p:cNvPr id="33870" name="Freeform 252"/>
            <p:cNvSpPr>
              <a:spLocks/>
            </p:cNvSpPr>
            <p:nvPr/>
          </p:nvSpPr>
          <p:spPr bwMode="auto">
            <a:xfrm>
              <a:off x="538" y="2668"/>
              <a:ext cx="25" cy="9"/>
            </a:xfrm>
            <a:custGeom>
              <a:avLst/>
              <a:gdLst>
                <a:gd name="T0" fmla="*/ 3 w 180"/>
                <a:gd name="T1" fmla="*/ 0 h 67"/>
                <a:gd name="T2" fmla="*/ 11 w 180"/>
                <a:gd name="T3" fmla="*/ 0 h 67"/>
                <a:gd name="T4" fmla="*/ 23 w 180"/>
                <a:gd name="T5" fmla="*/ 4 h 67"/>
                <a:gd name="T6" fmla="*/ 25 w 180"/>
                <a:gd name="T7" fmla="*/ 7 h 67"/>
                <a:gd name="T8" fmla="*/ 24 w 180"/>
                <a:gd name="T9" fmla="*/ 9 h 67"/>
                <a:gd name="T10" fmla="*/ 22 w 180"/>
                <a:gd name="T11" fmla="*/ 9 h 67"/>
                <a:gd name="T12" fmla="*/ 10 w 180"/>
                <a:gd name="T13" fmla="*/ 6 h 67"/>
                <a:gd name="T14" fmla="*/ 3 w 180"/>
                <a:gd name="T15" fmla="*/ 6 h 67"/>
                <a:gd name="T16" fmla="*/ 1 w 180"/>
                <a:gd name="T17" fmla="*/ 5 h 67"/>
                <a:gd name="T18" fmla="*/ 0 w 180"/>
                <a:gd name="T19" fmla="*/ 3 h 67"/>
                <a:gd name="T20" fmla="*/ 1 w 180"/>
                <a:gd name="T21" fmla="*/ 1 h 67"/>
                <a:gd name="T22" fmla="*/ 3 w 180"/>
                <a:gd name="T23" fmla="*/ 0 h 67"/>
                <a:gd name="T24" fmla="*/ 3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de-DE"/>
            </a:p>
          </p:txBody>
        </p:sp>
        <p:sp>
          <p:nvSpPr>
            <p:cNvPr id="33871" name="Freeform 253"/>
            <p:cNvSpPr>
              <a:spLocks/>
            </p:cNvSpPr>
            <p:nvPr/>
          </p:nvSpPr>
          <p:spPr bwMode="auto">
            <a:xfrm>
              <a:off x="564" y="2441"/>
              <a:ext cx="12" cy="232"/>
            </a:xfrm>
            <a:custGeom>
              <a:avLst/>
              <a:gdLst>
                <a:gd name="T0" fmla="*/ 2 w 89"/>
                <a:gd name="T1" fmla="*/ 229 h 1624"/>
                <a:gd name="T2" fmla="*/ 1 w 89"/>
                <a:gd name="T3" fmla="*/ 191 h 1624"/>
                <a:gd name="T4" fmla="*/ 0 w 89"/>
                <a:gd name="T5" fmla="*/ 153 h 1624"/>
                <a:gd name="T6" fmla="*/ 4 w 89"/>
                <a:gd name="T7" fmla="*/ 101 h 1624"/>
                <a:gd name="T8" fmla="*/ 4 w 89"/>
                <a:gd name="T9" fmla="*/ 77 h 1624"/>
                <a:gd name="T10" fmla="*/ 2 w 89"/>
                <a:gd name="T11" fmla="*/ 50 h 1624"/>
                <a:gd name="T12" fmla="*/ 2 w 89"/>
                <a:gd name="T13" fmla="*/ 32 h 1624"/>
                <a:gd name="T14" fmla="*/ 3 w 89"/>
                <a:gd name="T15" fmla="*/ 15 h 1624"/>
                <a:gd name="T16" fmla="*/ 4 w 89"/>
                <a:gd name="T17" fmla="*/ 8 h 1624"/>
                <a:gd name="T18" fmla="*/ 7 w 89"/>
                <a:gd name="T19" fmla="*/ 2 h 1624"/>
                <a:gd name="T20" fmla="*/ 9 w 89"/>
                <a:gd name="T21" fmla="*/ 0 h 1624"/>
                <a:gd name="T22" fmla="*/ 11 w 89"/>
                <a:gd name="T23" fmla="*/ 0 h 1624"/>
                <a:gd name="T24" fmla="*/ 12 w 89"/>
                <a:gd name="T25" fmla="*/ 4 h 1624"/>
                <a:gd name="T26" fmla="*/ 11 w 89"/>
                <a:gd name="T27" fmla="*/ 9 h 1624"/>
                <a:gd name="T28" fmla="*/ 11 w 89"/>
                <a:gd name="T29" fmla="*/ 15 h 1624"/>
                <a:gd name="T30" fmla="*/ 10 w 89"/>
                <a:gd name="T31" fmla="*/ 49 h 1624"/>
                <a:gd name="T32" fmla="*/ 11 w 89"/>
                <a:gd name="T33" fmla="*/ 77 h 1624"/>
                <a:gd name="T34" fmla="*/ 10 w 89"/>
                <a:gd name="T35" fmla="*/ 101 h 1624"/>
                <a:gd name="T36" fmla="*/ 8 w 89"/>
                <a:gd name="T37" fmla="*/ 125 h 1624"/>
                <a:gd name="T38" fmla="*/ 5 w 89"/>
                <a:gd name="T39" fmla="*/ 153 h 1624"/>
                <a:gd name="T40" fmla="*/ 10 w 89"/>
                <a:gd name="T41" fmla="*/ 228 h 1624"/>
                <a:gd name="T42" fmla="*/ 9 w 89"/>
                <a:gd name="T43" fmla="*/ 231 h 1624"/>
                <a:gd name="T44" fmla="*/ 7 w 89"/>
                <a:gd name="T45" fmla="*/ 232 h 1624"/>
                <a:gd name="T46" fmla="*/ 2 w 89"/>
                <a:gd name="T47" fmla="*/ 229 h 1624"/>
                <a:gd name="T48" fmla="*/ 2 w 89"/>
                <a:gd name="T49" fmla="*/ 229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de-DE"/>
            </a:p>
          </p:txBody>
        </p:sp>
        <p:sp>
          <p:nvSpPr>
            <p:cNvPr id="33872" name="Freeform 254"/>
            <p:cNvSpPr>
              <a:spLocks/>
            </p:cNvSpPr>
            <p:nvPr/>
          </p:nvSpPr>
          <p:spPr bwMode="auto">
            <a:xfrm>
              <a:off x="572" y="2435"/>
              <a:ext cx="79" cy="13"/>
            </a:xfrm>
            <a:custGeom>
              <a:avLst/>
              <a:gdLst>
                <a:gd name="T0" fmla="*/ 1 w 553"/>
                <a:gd name="T1" fmla="*/ 5 h 90"/>
                <a:gd name="T2" fmla="*/ 9 w 553"/>
                <a:gd name="T3" fmla="*/ 2 h 90"/>
                <a:gd name="T4" fmla="*/ 15 w 553"/>
                <a:gd name="T5" fmla="*/ 1 h 90"/>
                <a:gd name="T6" fmla="*/ 28 w 553"/>
                <a:gd name="T7" fmla="*/ 0 h 90"/>
                <a:gd name="T8" fmla="*/ 57 w 553"/>
                <a:gd name="T9" fmla="*/ 4 h 90"/>
                <a:gd name="T10" fmla="*/ 69 w 553"/>
                <a:gd name="T11" fmla="*/ 4 h 90"/>
                <a:gd name="T12" fmla="*/ 76 w 553"/>
                <a:gd name="T13" fmla="*/ 5 h 90"/>
                <a:gd name="T14" fmla="*/ 78 w 553"/>
                <a:gd name="T15" fmla="*/ 7 h 90"/>
                <a:gd name="T16" fmla="*/ 79 w 553"/>
                <a:gd name="T17" fmla="*/ 10 h 90"/>
                <a:gd name="T18" fmla="*/ 78 w 553"/>
                <a:gd name="T19" fmla="*/ 12 h 90"/>
                <a:gd name="T20" fmla="*/ 75 w 553"/>
                <a:gd name="T21" fmla="*/ 13 h 90"/>
                <a:gd name="T22" fmla="*/ 68 w 553"/>
                <a:gd name="T23" fmla="*/ 11 h 90"/>
                <a:gd name="T24" fmla="*/ 56 w 553"/>
                <a:gd name="T25" fmla="*/ 12 h 90"/>
                <a:gd name="T26" fmla="*/ 42 w 553"/>
                <a:gd name="T27" fmla="*/ 9 h 90"/>
                <a:gd name="T28" fmla="*/ 29 w 553"/>
                <a:gd name="T29" fmla="*/ 7 h 90"/>
                <a:gd name="T30" fmla="*/ 17 w 553"/>
                <a:gd name="T31" fmla="*/ 7 h 90"/>
                <a:gd name="T32" fmla="*/ 4 w 553"/>
                <a:gd name="T33" fmla="*/ 10 h 90"/>
                <a:gd name="T34" fmla="*/ 1 w 553"/>
                <a:gd name="T35" fmla="*/ 10 h 90"/>
                <a:gd name="T36" fmla="*/ 0 w 553"/>
                <a:gd name="T37" fmla="*/ 9 h 90"/>
                <a:gd name="T38" fmla="*/ 0 w 553"/>
                <a:gd name="T39" fmla="*/ 7 h 90"/>
                <a:gd name="T40" fmla="*/ 1 w 553"/>
                <a:gd name="T41" fmla="*/ 5 h 90"/>
                <a:gd name="T42" fmla="*/ 1 w 553"/>
                <a:gd name="T43" fmla="*/ 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de-DE"/>
            </a:p>
          </p:txBody>
        </p:sp>
        <p:sp>
          <p:nvSpPr>
            <p:cNvPr id="33873" name="Freeform 255"/>
            <p:cNvSpPr>
              <a:spLocks/>
            </p:cNvSpPr>
            <p:nvPr/>
          </p:nvSpPr>
          <p:spPr bwMode="auto">
            <a:xfrm>
              <a:off x="647" y="2450"/>
              <a:ext cx="18" cy="229"/>
            </a:xfrm>
            <a:custGeom>
              <a:avLst/>
              <a:gdLst>
                <a:gd name="T0" fmla="*/ 14 w 128"/>
                <a:gd name="T1" fmla="*/ 3 h 1605"/>
                <a:gd name="T2" fmla="*/ 14 w 128"/>
                <a:gd name="T3" fmla="*/ 26 h 1605"/>
                <a:gd name="T4" fmla="*/ 15 w 128"/>
                <a:gd name="T5" fmla="*/ 50 h 1605"/>
                <a:gd name="T6" fmla="*/ 18 w 128"/>
                <a:gd name="T7" fmla="*/ 110 h 1605"/>
                <a:gd name="T8" fmla="*/ 18 w 128"/>
                <a:gd name="T9" fmla="*/ 138 h 1605"/>
                <a:gd name="T10" fmla="*/ 16 w 128"/>
                <a:gd name="T11" fmla="*/ 171 h 1605"/>
                <a:gd name="T12" fmla="*/ 15 w 128"/>
                <a:gd name="T13" fmla="*/ 185 h 1605"/>
                <a:gd name="T14" fmla="*/ 13 w 128"/>
                <a:gd name="T15" fmla="*/ 197 h 1605"/>
                <a:gd name="T16" fmla="*/ 10 w 128"/>
                <a:gd name="T17" fmla="*/ 224 h 1605"/>
                <a:gd name="T18" fmla="*/ 8 w 128"/>
                <a:gd name="T19" fmla="*/ 228 h 1605"/>
                <a:gd name="T20" fmla="*/ 5 w 128"/>
                <a:gd name="T21" fmla="*/ 229 h 1605"/>
                <a:gd name="T22" fmla="*/ 1 w 128"/>
                <a:gd name="T23" fmla="*/ 227 h 1605"/>
                <a:gd name="T24" fmla="*/ 0 w 128"/>
                <a:gd name="T25" fmla="*/ 223 h 1605"/>
                <a:gd name="T26" fmla="*/ 1 w 128"/>
                <a:gd name="T27" fmla="*/ 209 h 1605"/>
                <a:gd name="T28" fmla="*/ 3 w 128"/>
                <a:gd name="T29" fmla="*/ 197 h 1605"/>
                <a:gd name="T30" fmla="*/ 6 w 128"/>
                <a:gd name="T31" fmla="*/ 170 h 1605"/>
                <a:gd name="T32" fmla="*/ 9 w 128"/>
                <a:gd name="T33" fmla="*/ 138 h 1605"/>
                <a:gd name="T34" fmla="*/ 11 w 128"/>
                <a:gd name="T35" fmla="*/ 110 h 1605"/>
                <a:gd name="T36" fmla="*/ 11 w 128"/>
                <a:gd name="T37" fmla="*/ 82 h 1605"/>
                <a:gd name="T38" fmla="*/ 10 w 128"/>
                <a:gd name="T39" fmla="*/ 50 h 1605"/>
                <a:gd name="T40" fmla="*/ 9 w 128"/>
                <a:gd name="T41" fmla="*/ 2 h 1605"/>
                <a:gd name="T42" fmla="*/ 10 w 128"/>
                <a:gd name="T43" fmla="*/ 1 h 1605"/>
                <a:gd name="T44" fmla="*/ 12 w 128"/>
                <a:gd name="T45" fmla="*/ 0 h 1605"/>
                <a:gd name="T46" fmla="*/ 14 w 128"/>
                <a:gd name="T47" fmla="*/ 3 h 1605"/>
                <a:gd name="T48" fmla="*/ 14 w 128"/>
                <a:gd name="T49" fmla="*/ 3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de-DE"/>
            </a:p>
          </p:txBody>
        </p:sp>
        <p:sp>
          <p:nvSpPr>
            <p:cNvPr id="33874" name="Freeform 256"/>
            <p:cNvSpPr>
              <a:spLocks/>
            </p:cNvSpPr>
            <p:nvPr/>
          </p:nvSpPr>
          <p:spPr bwMode="auto">
            <a:xfrm>
              <a:off x="530" y="2444"/>
              <a:ext cx="43" cy="25"/>
            </a:xfrm>
            <a:custGeom>
              <a:avLst/>
              <a:gdLst>
                <a:gd name="T0" fmla="*/ 2 w 301"/>
                <a:gd name="T1" fmla="*/ 16 h 179"/>
                <a:gd name="T2" fmla="*/ 7 w 301"/>
                <a:gd name="T3" fmla="*/ 13 h 179"/>
                <a:gd name="T4" fmla="*/ 11 w 301"/>
                <a:gd name="T5" fmla="*/ 11 h 179"/>
                <a:gd name="T6" fmla="*/ 20 w 301"/>
                <a:gd name="T7" fmla="*/ 8 h 179"/>
                <a:gd name="T8" fmla="*/ 39 w 301"/>
                <a:gd name="T9" fmla="*/ 0 h 179"/>
                <a:gd name="T10" fmla="*/ 41 w 301"/>
                <a:gd name="T11" fmla="*/ 0 h 179"/>
                <a:gd name="T12" fmla="*/ 42 w 301"/>
                <a:gd name="T13" fmla="*/ 1 h 179"/>
                <a:gd name="T14" fmla="*/ 43 w 301"/>
                <a:gd name="T15" fmla="*/ 3 h 179"/>
                <a:gd name="T16" fmla="*/ 42 w 301"/>
                <a:gd name="T17" fmla="*/ 5 h 179"/>
                <a:gd name="T18" fmla="*/ 37 w 301"/>
                <a:gd name="T19" fmla="*/ 8 h 179"/>
                <a:gd name="T20" fmla="*/ 33 w 301"/>
                <a:gd name="T21" fmla="*/ 10 h 179"/>
                <a:gd name="T22" fmla="*/ 29 w 301"/>
                <a:gd name="T23" fmla="*/ 12 h 179"/>
                <a:gd name="T24" fmla="*/ 25 w 301"/>
                <a:gd name="T25" fmla="*/ 14 h 179"/>
                <a:gd name="T26" fmla="*/ 21 w 301"/>
                <a:gd name="T27" fmla="*/ 16 h 179"/>
                <a:gd name="T28" fmla="*/ 17 w 301"/>
                <a:gd name="T29" fmla="*/ 18 h 179"/>
                <a:gd name="T30" fmla="*/ 12 w 301"/>
                <a:gd name="T31" fmla="*/ 21 h 179"/>
                <a:gd name="T32" fmla="*/ 8 w 301"/>
                <a:gd name="T33" fmla="*/ 24 h 179"/>
                <a:gd name="T34" fmla="*/ 4 w 301"/>
                <a:gd name="T35" fmla="*/ 25 h 179"/>
                <a:gd name="T36" fmla="*/ 1 w 301"/>
                <a:gd name="T37" fmla="*/ 23 h 179"/>
                <a:gd name="T38" fmla="*/ 0 w 301"/>
                <a:gd name="T39" fmla="*/ 20 h 179"/>
                <a:gd name="T40" fmla="*/ 2 w 301"/>
                <a:gd name="T41" fmla="*/ 16 h 179"/>
                <a:gd name="T42" fmla="*/ 2 w 301"/>
                <a:gd name="T43" fmla="*/ 16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de-DE"/>
            </a:p>
          </p:txBody>
        </p:sp>
        <p:sp>
          <p:nvSpPr>
            <p:cNvPr id="33875" name="Freeform 257"/>
            <p:cNvSpPr>
              <a:spLocks/>
            </p:cNvSpPr>
            <p:nvPr/>
          </p:nvSpPr>
          <p:spPr bwMode="auto">
            <a:xfrm>
              <a:off x="495" y="2636"/>
              <a:ext cx="7" cy="27"/>
            </a:xfrm>
            <a:custGeom>
              <a:avLst/>
              <a:gdLst>
                <a:gd name="T0" fmla="*/ 7 w 54"/>
                <a:gd name="T1" fmla="*/ 3 h 184"/>
                <a:gd name="T2" fmla="*/ 7 w 54"/>
                <a:gd name="T3" fmla="*/ 10 h 184"/>
                <a:gd name="T4" fmla="*/ 7 w 54"/>
                <a:gd name="T5" fmla="*/ 16 h 184"/>
                <a:gd name="T6" fmla="*/ 7 w 54"/>
                <a:gd name="T7" fmla="*/ 25 h 184"/>
                <a:gd name="T8" fmla="*/ 6 w 54"/>
                <a:gd name="T9" fmla="*/ 27 h 184"/>
                <a:gd name="T10" fmla="*/ 5 w 54"/>
                <a:gd name="T11" fmla="*/ 27 h 184"/>
                <a:gd name="T12" fmla="*/ 2 w 54"/>
                <a:gd name="T13" fmla="*/ 23 h 184"/>
                <a:gd name="T14" fmla="*/ 1 w 54"/>
                <a:gd name="T15" fmla="*/ 17 h 184"/>
                <a:gd name="T16" fmla="*/ 0 w 54"/>
                <a:gd name="T17" fmla="*/ 4 h 184"/>
                <a:gd name="T18" fmla="*/ 1 w 54"/>
                <a:gd name="T19" fmla="*/ 1 h 184"/>
                <a:gd name="T20" fmla="*/ 4 w 54"/>
                <a:gd name="T21" fmla="*/ 0 h 184"/>
                <a:gd name="T22" fmla="*/ 6 w 54"/>
                <a:gd name="T23" fmla="*/ 1 h 184"/>
                <a:gd name="T24" fmla="*/ 7 w 54"/>
                <a:gd name="T25" fmla="*/ 3 h 184"/>
                <a:gd name="T26" fmla="*/ 7 w 54"/>
                <a:gd name="T27" fmla="*/ 3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de-DE"/>
            </a:p>
          </p:txBody>
        </p:sp>
        <p:sp>
          <p:nvSpPr>
            <p:cNvPr id="33876" name="Freeform 258"/>
            <p:cNvSpPr>
              <a:spLocks/>
            </p:cNvSpPr>
            <p:nvPr/>
          </p:nvSpPr>
          <p:spPr bwMode="auto">
            <a:xfrm>
              <a:off x="598" y="2453"/>
              <a:ext cx="51" cy="35"/>
            </a:xfrm>
            <a:custGeom>
              <a:avLst/>
              <a:gdLst>
                <a:gd name="T0" fmla="*/ 46 w 359"/>
                <a:gd name="T1" fmla="*/ 33 h 241"/>
                <a:gd name="T2" fmla="*/ 44 w 359"/>
                <a:gd name="T3" fmla="*/ 22 h 241"/>
                <a:gd name="T4" fmla="*/ 44 w 359"/>
                <a:gd name="T5" fmla="*/ 11 h 241"/>
                <a:gd name="T6" fmla="*/ 19 w 359"/>
                <a:gd name="T7" fmla="*/ 10 h 241"/>
                <a:gd name="T8" fmla="*/ 11 w 359"/>
                <a:gd name="T9" fmla="*/ 7 h 241"/>
                <a:gd name="T10" fmla="*/ 3 w 359"/>
                <a:gd name="T11" fmla="*/ 6 h 241"/>
                <a:gd name="T12" fmla="*/ 0 w 359"/>
                <a:gd name="T13" fmla="*/ 3 h 241"/>
                <a:gd name="T14" fmla="*/ 1 w 359"/>
                <a:gd name="T15" fmla="*/ 1 h 241"/>
                <a:gd name="T16" fmla="*/ 3 w 359"/>
                <a:gd name="T17" fmla="*/ 0 h 241"/>
                <a:gd name="T18" fmla="*/ 12 w 359"/>
                <a:gd name="T19" fmla="*/ 0 h 241"/>
                <a:gd name="T20" fmla="*/ 21 w 359"/>
                <a:gd name="T21" fmla="*/ 1 h 241"/>
                <a:gd name="T22" fmla="*/ 34 w 359"/>
                <a:gd name="T23" fmla="*/ 3 h 241"/>
                <a:gd name="T24" fmla="*/ 48 w 359"/>
                <a:gd name="T25" fmla="*/ 5 h 241"/>
                <a:gd name="T26" fmla="*/ 51 w 359"/>
                <a:gd name="T27" fmla="*/ 8 h 241"/>
                <a:gd name="T28" fmla="*/ 51 w 359"/>
                <a:gd name="T29" fmla="*/ 31 h 241"/>
                <a:gd name="T30" fmla="*/ 51 w 359"/>
                <a:gd name="T31" fmla="*/ 34 h 241"/>
                <a:gd name="T32" fmla="*/ 49 w 359"/>
                <a:gd name="T33" fmla="*/ 35 h 241"/>
                <a:gd name="T34" fmla="*/ 46 w 359"/>
                <a:gd name="T35" fmla="*/ 33 h 241"/>
                <a:gd name="T36" fmla="*/ 46 w 359"/>
                <a:gd name="T37" fmla="*/ 33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de-DE"/>
            </a:p>
          </p:txBody>
        </p:sp>
        <p:sp>
          <p:nvSpPr>
            <p:cNvPr id="33877" name="Freeform 259"/>
            <p:cNvSpPr>
              <a:spLocks/>
            </p:cNvSpPr>
            <p:nvPr/>
          </p:nvSpPr>
          <p:spPr bwMode="auto">
            <a:xfrm>
              <a:off x="604" y="2500"/>
              <a:ext cx="45" cy="10"/>
            </a:xfrm>
            <a:custGeom>
              <a:avLst/>
              <a:gdLst>
                <a:gd name="T0" fmla="*/ 42 w 317"/>
                <a:gd name="T1" fmla="*/ 10 h 67"/>
                <a:gd name="T2" fmla="*/ 26 w 317"/>
                <a:gd name="T3" fmla="*/ 10 h 67"/>
                <a:gd name="T4" fmla="*/ 9 w 317"/>
                <a:gd name="T5" fmla="*/ 8 h 67"/>
                <a:gd name="T6" fmla="*/ 3 w 317"/>
                <a:gd name="T7" fmla="*/ 7 h 67"/>
                <a:gd name="T8" fmla="*/ 1 w 317"/>
                <a:gd name="T9" fmla="*/ 6 h 67"/>
                <a:gd name="T10" fmla="*/ 0 w 317"/>
                <a:gd name="T11" fmla="*/ 3 h 67"/>
                <a:gd name="T12" fmla="*/ 1 w 317"/>
                <a:gd name="T13" fmla="*/ 1 h 67"/>
                <a:gd name="T14" fmla="*/ 4 w 317"/>
                <a:gd name="T15" fmla="*/ 0 h 67"/>
                <a:gd name="T16" fmla="*/ 10 w 317"/>
                <a:gd name="T17" fmla="*/ 1 h 67"/>
                <a:gd name="T18" fmla="*/ 26 w 317"/>
                <a:gd name="T19" fmla="*/ 4 h 67"/>
                <a:gd name="T20" fmla="*/ 42 w 317"/>
                <a:gd name="T21" fmla="*/ 4 h 67"/>
                <a:gd name="T22" fmla="*/ 45 w 317"/>
                <a:gd name="T23" fmla="*/ 7 h 67"/>
                <a:gd name="T24" fmla="*/ 44 w 317"/>
                <a:gd name="T25" fmla="*/ 9 h 67"/>
                <a:gd name="T26" fmla="*/ 42 w 317"/>
                <a:gd name="T27" fmla="*/ 10 h 67"/>
                <a:gd name="T28" fmla="*/ 42 w 317"/>
                <a:gd name="T29" fmla="*/ 1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de-DE"/>
            </a:p>
          </p:txBody>
        </p:sp>
        <p:sp>
          <p:nvSpPr>
            <p:cNvPr id="33878" name="Freeform 260"/>
            <p:cNvSpPr>
              <a:spLocks/>
            </p:cNvSpPr>
            <p:nvPr/>
          </p:nvSpPr>
          <p:spPr bwMode="auto">
            <a:xfrm>
              <a:off x="583" y="2532"/>
              <a:ext cx="67" cy="11"/>
            </a:xfrm>
            <a:custGeom>
              <a:avLst/>
              <a:gdLst>
                <a:gd name="T0" fmla="*/ 64 w 471"/>
                <a:gd name="T1" fmla="*/ 10 h 79"/>
                <a:gd name="T2" fmla="*/ 50 w 471"/>
                <a:gd name="T3" fmla="*/ 11 h 79"/>
                <a:gd name="T4" fmla="*/ 37 w 471"/>
                <a:gd name="T5" fmla="*/ 10 h 79"/>
                <a:gd name="T6" fmla="*/ 22 w 471"/>
                <a:gd name="T7" fmla="*/ 8 h 79"/>
                <a:gd name="T8" fmla="*/ 4 w 471"/>
                <a:gd name="T9" fmla="*/ 8 h 79"/>
                <a:gd name="T10" fmla="*/ 1 w 471"/>
                <a:gd name="T11" fmla="*/ 7 h 79"/>
                <a:gd name="T12" fmla="*/ 0 w 471"/>
                <a:gd name="T13" fmla="*/ 4 h 79"/>
                <a:gd name="T14" fmla="*/ 1 w 471"/>
                <a:gd name="T15" fmla="*/ 1 h 79"/>
                <a:gd name="T16" fmla="*/ 4 w 471"/>
                <a:gd name="T17" fmla="*/ 0 h 79"/>
                <a:gd name="T18" fmla="*/ 22 w 471"/>
                <a:gd name="T19" fmla="*/ 1 h 79"/>
                <a:gd name="T20" fmla="*/ 37 w 471"/>
                <a:gd name="T21" fmla="*/ 3 h 79"/>
                <a:gd name="T22" fmla="*/ 50 w 471"/>
                <a:gd name="T23" fmla="*/ 4 h 79"/>
                <a:gd name="T24" fmla="*/ 63 w 471"/>
                <a:gd name="T25" fmla="*/ 3 h 79"/>
                <a:gd name="T26" fmla="*/ 66 w 471"/>
                <a:gd name="T27" fmla="*/ 4 h 79"/>
                <a:gd name="T28" fmla="*/ 67 w 471"/>
                <a:gd name="T29" fmla="*/ 7 h 79"/>
                <a:gd name="T30" fmla="*/ 66 w 471"/>
                <a:gd name="T31" fmla="*/ 9 h 79"/>
                <a:gd name="T32" fmla="*/ 64 w 471"/>
                <a:gd name="T33" fmla="*/ 10 h 79"/>
                <a:gd name="T34" fmla="*/ 64 w 471"/>
                <a:gd name="T35" fmla="*/ 1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de-DE"/>
            </a:p>
          </p:txBody>
        </p:sp>
        <p:sp>
          <p:nvSpPr>
            <p:cNvPr id="33879" name="Freeform 261"/>
            <p:cNvSpPr>
              <a:spLocks/>
            </p:cNvSpPr>
            <p:nvPr/>
          </p:nvSpPr>
          <p:spPr bwMode="auto">
            <a:xfrm>
              <a:off x="614" y="2572"/>
              <a:ext cx="34" cy="52"/>
            </a:xfrm>
            <a:custGeom>
              <a:avLst/>
              <a:gdLst>
                <a:gd name="T0" fmla="*/ 4 w 239"/>
                <a:gd name="T1" fmla="*/ 1 h 364"/>
                <a:gd name="T2" fmla="*/ 29 w 239"/>
                <a:gd name="T3" fmla="*/ 0 h 364"/>
                <a:gd name="T4" fmla="*/ 34 w 239"/>
                <a:gd name="T5" fmla="*/ 2 h 364"/>
                <a:gd name="T6" fmla="*/ 34 w 239"/>
                <a:gd name="T7" fmla="*/ 7 h 364"/>
                <a:gd name="T8" fmla="*/ 30 w 239"/>
                <a:gd name="T9" fmla="*/ 17 h 364"/>
                <a:gd name="T10" fmla="*/ 29 w 239"/>
                <a:gd name="T11" fmla="*/ 27 h 364"/>
                <a:gd name="T12" fmla="*/ 29 w 239"/>
                <a:gd name="T13" fmla="*/ 36 h 364"/>
                <a:gd name="T14" fmla="*/ 29 w 239"/>
                <a:gd name="T15" fmla="*/ 47 h 364"/>
                <a:gd name="T16" fmla="*/ 27 w 239"/>
                <a:gd name="T17" fmla="*/ 51 h 364"/>
                <a:gd name="T18" fmla="*/ 23 w 239"/>
                <a:gd name="T19" fmla="*/ 52 h 364"/>
                <a:gd name="T20" fmla="*/ 20 w 239"/>
                <a:gd name="T21" fmla="*/ 51 h 364"/>
                <a:gd name="T22" fmla="*/ 19 w 239"/>
                <a:gd name="T23" fmla="*/ 47 h 364"/>
                <a:gd name="T24" fmla="*/ 22 w 239"/>
                <a:gd name="T25" fmla="*/ 10 h 364"/>
                <a:gd name="T26" fmla="*/ 4 w 239"/>
                <a:gd name="T27" fmla="*/ 9 h 364"/>
                <a:gd name="T28" fmla="*/ 1 w 239"/>
                <a:gd name="T29" fmla="*/ 8 h 364"/>
                <a:gd name="T30" fmla="*/ 0 w 239"/>
                <a:gd name="T31" fmla="*/ 5 h 364"/>
                <a:gd name="T32" fmla="*/ 1 w 239"/>
                <a:gd name="T33" fmla="*/ 2 h 364"/>
                <a:gd name="T34" fmla="*/ 4 w 239"/>
                <a:gd name="T35" fmla="*/ 1 h 364"/>
                <a:gd name="T36" fmla="*/ 4 w 239"/>
                <a:gd name="T37" fmla="*/ 1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de-DE"/>
            </a:p>
          </p:txBody>
        </p:sp>
        <p:sp>
          <p:nvSpPr>
            <p:cNvPr id="33880" name="Freeform 262"/>
            <p:cNvSpPr>
              <a:spLocks/>
            </p:cNvSpPr>
            <p:nvPr/>
          </p:nvSpPr>
          <p:spPr bwMode="auto">
            <a:xfrm>
              <a:off x="240" y="2694"/>
              <a:ext cx="45" cy="10"/>
            </a:xfrm>
            <a:custGeom>
              <a:avLst/>
              <a:gdLst>
                <a:gd name="T0" fmla="*/ 2 w 311"/>
                <a:gd name="T1" fmla="*/ 5 h 70"/>
                <a:gd name="T2" fmla="*/ 40 w 311"/>
                <a:gd name="T3" fmla="*/ 10 h 70"/>
                <a:gd name="T4" fmla="*/ 43 w 311"/>
                <a:gd name="T5" fmla="*/ 9 h 70"/>
                <a:gd name="T6" fmla="*/ 45 w 311"/>
                <a:gd name="T7" fmla="*/ 6 h 70"/>
                <a:gd name="T8" fmla="*/ 44 w 311"/>
                <a:gd name="T9" fmla="*/ 3 h 70"/>
                <a:gd name="T10" fmla="*/ 41 w 311"/>
                <a:gd name="T11" fmla="*/ 1 h 70"/>
                <a:gd name="T12" fmla="*/ 22 w 311"/>
                <a:gd name="T13" fmla="*/ 1 h 70"/>
                <a:gd name="T14" fmla="*/ 3 w 311"/>
                <a:gd name="T15" fmla="*/ 0 h 70"/>
                <a:gd name="T16" fmla="*/ 0 w 311"/>
                <a:gd name="T17" fmla="*/ 2 h 70"/>
                <a:gd name="T18" fmla="*/ 0 w 311"/>
                <a:gd name="T19" fmla="*/ 4 h 70"/>
                <a:gd name="T20" fmla="*/ 2 w 311"/>
                <a:gd name="T21" fmla="*/ 5 h 70"/>
                <a:gd name="T22" fmla="*/ 2 w 311"/>
                <a:gd name="T23" fmla="*/ 5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de-DE"/>
            </a:p>
          </p:txBody>
        </p:sp>
        <p:sp>
          <p:nvSpPr>
            <p:cNvPr id="33881" name="Freeform 263"/>
            <p:cNvSpPr>
              <a:spLocks/>
            </p:cNvSpPr>
            <p:nvPr/>
          </p:nvSpPr>
          <p:spPr bwMode="auto">
            <a:xfrm>
              <a:off x="287" y="2595"/>
              <a:ext cx="11" cy="66"/>
            </a:xfrm>
            <a:custGeom>
              <a:avLst/>
              <a:gdLst>
                <a:gd name="T0" fmla="*/ 5 w 75"/>
                <a:gd name="T1" fmla="*/ 3 h 465"/>
                <a:gd name="T2" fmla="*/ 7 w 75"/>
                <a:gd name="T3" fmla="*/ 16 h 465"/>
                <a:gd name="T4" fmla="*/ 9 w 75"/>
                <a:gd name="T5" fmla="*/ 28 h 465"/>
                <a:gd name="T6" fmla="*/ 11 w 75"/>
                <a:gd name="T7" fmla="*/ 54 h 465"/>
                <a:gd name="T8" fmla="*/ 11 w 75"/>
                <a:gd name="T9" fmla="*/ 63 h 465"/>
                <a:gd name="T10" fmla="*/ 10 w 75"/>
                <a:gd name="T11" fmla="*/ 65 h 465"/>
                <a:gd name="T12" fmla="*/ 7 w 75"/>
                <a:gd name="T13" fmla="*/ 66 h 465"/>
                <a:gd name="T14" fmla="*/ 4 w 75"/>
                <a:gd name="T15" fmla="*/ 63 h 465"/>
                <a:gd name="T16" fmla="*/ 4 w 75"/>
                <a:gd name="T17" fmla="*/ 53 h 465"/>
                <a:gd name="T18" fmla="*/ 5 w 75"/>
                <a:gd name="T19" fmla="*/ 40 h 465"/>
                <a:gd name="T20" fmla="*/ 3 w 75"/>
                <a:gd name="T21" fmla="*/ 28 h 465"/>
                <a:gd name="T22" fmla="*/ 0 w 75"/>
                <a:gd name="T23" fmla="*/ 3 h 465"/>
                <a:gd name="T24" fmla="*/ 1 w 75"/>
                <a:gd name="T25" fmla="*/ 1 h 465"/>
                <a:gd name="T26" fmla="*/ 3 w 75"/>
                <a:gd name="T27" fmla="*/ 0 h 465"/>
                <a:gd name="T28" fmla="*/ 5 w 75"/>
                <a:gd name="T29" fmla="*/ 3 h 465"/>
                <a:gd name="T30" fmla="*/ 5 w 75"/>
                <a:gd name="T31" fmla="*/ 3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de-DE"/>
            </a:p>
          </p:txBody>
        </p:sp>
        <p:sp>
          <p:nvSpPr>
            <p:cNvPr id="33882" name="Freeform 264"/>
            <p:cNvSpPr>
              <a:spLocks/>
            </p:cNvSpPr>
            <p:nvPr/>
          </p:nvSpPr>
          <p:spPr bwMode="auto">
            <a:xfrm>
              <a:off x="290" y="2595"/>
              <a:ext cx="30" cy="63"/>
            </a:xfrm>
            <a:custGeom>
              <a:avLst/>
              <a:gdLst>
                <a:gd name="T0" fmla="*/ 4 w 207"/>
                <a:gd name="T1" fmla="*/ 1 h 447"/>
                <a:gd name="T2" fmla="*/ 10 w 207"/>
                <a:gd name="T3" fmla="*/ 6 h 447"/>
                <a:gd name="T4" fmla="*/ 15 w 207"/>
                <a:gd name="T5" fmla="*/ 11 h 447"/>
                <a:gd name="T6" fmla="*/ 23 w 207"/>
                <a:gd name="T7" fmla="*/ 24 h 447"/>
                <a:gd name="T8" fmla="*/ 25 w 207"/>
                <a:gd name="T9" fmla="*/ 36 h 447"/>
                <a:gd name="T10" fmla="*/ 28 w 207"/>
                <a:gd name="T11" fmla="*/ 51 h 447"/>
                <a:gd name="T12" fmla="*/ 29 w 207"/>
                <a:gd name="T13" fmla="*/ 57 h 447"/>
                <a:gd name="T14" fmla="*/ 30 w 207"/>
                <a:gd name="T15" fmla="*/ 62 h 447"/>
                <a:gd name="T16" fmla="*/ 28 w 207"/>
                <a:gd name="T17" fmla="*/ 63 h 447"/>
                <a:gd name="T18" fmla="*/ 25 w 207"/>
                <a:gd name="T19" fmla="*/ 62 h 447"/>
                <a:gd name="T20" fmla="*/ 21 w 207"/>
                <a:gd name="T21" fmla="*/ 58 h 447"/>
                <a:gd name="T22" fmla="*/ 21 w 207"/>
                <a:gd name="T23" fmla="*/ 52 h 447"/>
                <a:gd name="T24" fmla="*/ 18 w 207"/>
                <a:gd name="T25" fmla="*/ 37 h 447"/>
                <a:gd name="T26" fmla="*/ 16 w 207"/>
                <a:gd name="T27" fmla="*/ 25 h 447"/>
                <a:gd name="T28" fmla="*/ 14 w 207"/>
                <a:gd name="T29" fmla="*/ 19 h 447"/>
                <a:gd name="T30" fmla="*/ 10 w 207"/>
                <a:gd name="T31" fmla="*/ 14 h 447"/>
                <a:gd name="T32" fmla="*/ 6 w 207"/>
                <a:gd name="T33" fmla="*/ 9 h 447"/>
                <a:gd name="T34" fmla="*/ 0 w 207"/>
                <a:gd name="T35" fmla="*/ 5 h 447"/>
                <a:gd name="T36" fmla="*/ 0 w 207"/>
                <a:gd name="T37" fmla="*/ 1 h 447"/>
                <a:gd name="T38" fmla="*/ 2 w 207"/>
                <a:gd name="T39" fmla="*/ 0 h 447"/>
                <a:gd name="T40" fmla="*/ 4 w 207"/>
                <a:gd name="T41" fmla="*/ 1 h 447"/>
                <a:gd name="T42" fmla="*/ 4 w 207"/>
                <a:gd name="T43" fmla="*/ 1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de-DE"/>
            </a:p>
          </p:txBody>
        </p:sp>
        <p:sp>
          <p:nvSpPr>
            <p:cNvPr id="33883" name="Freeform 265"/>
            <p:cNvSpPr>
              <a:spLocks/>
            </p:cNvSpPr>
            <p:nvPr/>
          </p:nvSpPr>
          <p:spPr bwMode="auto">
            <a:xfrm>
              <a:off x="253" y="2610"/>
              <a:ext cx="29" cy="12"/>
            </a:xfrm>
            <a:custGeom>
              <a:avLst/>
              <a:gdLst>
                <a:gd name="T0" fmla="*/ 2 w 201"/>
                <a:gd name="T1" fmla="*/ 2 h 87"/>
                <a:gd name="T2" fmla="*/ 9 w 201"/>
                <a:gd name="T3" fmla="*/ 0 h 87"/>
                <a:gd name="T4" fmla="*/ 16 w 201"/>
                <a:gd name="T5" fmla="*/ 0 h 87"/>
                <a:gd name="T6" fmla="*/ 23 w 201"/>
                <a:gd name="T7" fmla="*/ 2 h 87"/>
                <a:gd name="T8" fmla="*/ 28 w 201"/>
                <a:gd name="T9" fmla="*/ 6 h 87"/>
                <a:gd name="T10" fmla="*/ 29 w 201"/>
                <a:gd name="T11" fmla="*/ 9 h 87"/>
                <a:gd name="T12" fmla="*/ 28 w 201"/>
                <a:gd name="T13" fmla="*/ 11 h 87"/>
                <a:gd name="T14" fmla="*/ 25 w 201"/>
                <a:gd name="T15" fmla="*/ 12 h 87"/>
                <a:gd name="T16" fmla="*/ 22 w 201"/>
                <a:gd name="T17" fmla="*/ 10 h 87"/>
                <a:gd name="T18" fmla="*/ 18 w 201"/>
                <a:gd name="T19" fmla="*/ 7 h 87"/>
                <a:gd name="T20" fmla="*/ 14 w 201"/>
                <a:gd name="T21" fmla="*/ 6 h 87"/>
                <a:gd name="T22" fmla="*/ 3 w 201"/>
                <a:gd name="T23" fmla="*/ 7 h 87"/>
                <a:gd name="T24" fmla="*/ 1 w 201"/>
                <a:gd name="T25" fmla="*/ 7 h 87"/>
                <a:gd name="T26" fmla="*/ 0 w 201"/>
                <a:gd name="T27" fmla="*/ 5 h 87"/>
                <a:gd name="T28" fmla="*/ 0 w 201"/>
                <a:gd name="T29" fmla="*/ 3 h 87"/>
                <a:gd name="T30" fmla="*/ 2 w 201"/>
                <a:gd name="T31" fmla="*/ 2 h 87"/>
                <a:gd name="T32" fmla="*/ 2 w 201"/>
                <a:gd name="T33" fmla="*/ 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de-DE"/>
            </a:p>
          </p:txBody>
        </p:sp>
        <p:sp>
          <p:nvSpPr>
            <p:cNvPr id="33884" name="Freeform 266"/>
            <p:cNvSpPr>
              <a:spLocks/>
            </p:cNvSpPr>
            <p:nvPr/>
          </p:nvSpPr>
          <p:spPr bwMode="auto">
            <a:xfrm>
              <a:off x="255" y="2626"/>
              <a:ext cx="25" cy="11"/>
            </a:xfrm>
            <a:custGeom>
              <a:avLst/>
              <a:gdLst>
                <a:gd name="T0" fmla="*/ 2 w 177"/>
                <a:gd name="T1" fmla="*/ 2 h 76"/>
                <a:gd name="T2" fmla="*/ 8 w 177"/>
                <a:gd name="T3" fmla="*/ 0 h 76"/>
                <a:gd name="T4" fmla="*/ 14 w 177"/>
                <a:gd name="T5" fmla="*/ 0 h 76"/>
                <a:gd name="T6" fmla="*/ 24 w 177"/>
                <a:gd name="T7" fmla="*/ 6 h 76"/>
                <a:gd name="T8" fmla="*/ 25 w 177"/>
                <a:gd name="T9" fmla="*/ 10 h 76"/>
                <a:gd name="T10" fmla="*/ 23 w 177"/>
                <a:gd name="T11" fmla="*/ 11 h 76"/>
                <a:gd name="T12" fmla="*/ 21 w 177"/>
                <a:gd name="T13" fmla="*/ 10 h 76"/>
                <a:gd name="T14" fmla="*/ 18 w 177"/>
                <a:gd name="T15" fmla="*/ 8 h 76"/>
                <a:gd name="T16" fmla="*/ 13 w 177"/>
                <a:gd name="T17" fmla="*/ 6 h 76"/>
                <a:gd name="T18" fmla="*/ 3 w 177"/>
                <a:gd name="T19" fmla="*/ 7 h 76"/>
                <a:gd name="T20" fmla="*/ 1 w 177"/>
                <a:gd name="T21" fmla="*/ 7 h 76"/>
                <a:gd name="T22" fmla="*/ 0 w 177"/>
                <a:gd name="T23" fmla="*/ 5 h 76"/>
                <a:gd name="T24" fmla="*/ 0 w 177"/>
                <a:gd name="T25" fmla="*/ 3 h 76"/>
                <a:gd name="T26" fmla="*/ 2 w 177"/>
                <a:gd name="T27" fmla="*/ 2 h 76"/>
                <a:gd name="T28" fmla="*/ 2 w 177"/>
                <a:gd name="T29" fmla="*/ 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de-DE"/>
            </a:p>
          </p:txBody>
        </p:sp>
        <p:sp>
          <p:nvSpPr>
            <p:cNvPr id="33885" name="Freeform 267"/>
            <p:cNvSpPr>
              <a:spLocks/>
            </p:cNvSpPr>
            <p:nvPr/>
          </p:nvSpPr>
          <p:spPr bwMode="auto">
            <a:xfrm>
              <a:off x="255" y="2642"/>
              <a:ext cx="28" cy="12"/>
            </a:xfrm>
            <a:custGeom>
              <a:avLst/>
              <a:gdLst>
                <a:gd name="T0" fmla="*/ 3 w 199"/>
                <a:gd name="T1" fmla="*/ 1 h 84"/>
                <a:gd name="T2" fmla="*/ 13 w 199"/>
                <a:gd name="T3" fmla="*/ 0 h 84"/>
                <a:gd name="T4" fmla="*/ 20 w 199"/>
                <a:gd name="T5" fmla="*/ 3 h 84"/>
                <a:gd name="T6" fmla="*/ 27 w 199"/>
                <a:gd name="T7" fmla="*/ 7 h 84"/>
                <a:gd name="T8" fmla="*/ 28 w 199"/>
                <a:gd name="T9" fmla="*/ 9 h 84"/>
                <a:gd name="T10" fmla="*/ 28 w 199"/>
                <a:gd name="T11" fmla="*/ 11 h 84"/>
                <a:gd name="T12" fmla="*/ 26 w 199"/>
                <a:gd name="T13" fmla="*/ 12 h 84"/>
                <a:gd name="T14" fmla="*/ 24 w 199"/>
                <a:gd name="T15" fmla="*/ 12 h 84"/>
                <a:gd name="T16" fmla="*/ 21 w 199"/>
                <a:gd name="T17" fmla="*/ 10 h 84"/>
                <a:gd name="T18" fmla="*/ 18 w 199"/>
                <a:gd name="T19" fmla="*/ 9 h 84"/>
                <a:gd name="T20" fmla="*/ 12 w 199"/>
                <a:gd name="T21" fmla="*/ 8 h 84"/>
                <a:gd name="T22" fmla="*/ 3 w 199"/>
                <a:gd name="T23" fmla="*/ 7 h 84"/>
                <a:gd name="T24" fmla="*/ 0 w 199"/>
                <a:gd name="T25" fmla="*/ 4 h 84"/>
                <a:gd name="T26" fmla="*/ 0 w 199"/>
                <a:gd name="T27" fmla="*/ 2 h 84"/>
                <a:gd name="T28" fmla="*/ 3 w 199"/>
                <a:gd name="T29" fmla="*/ 1 h 84"/>
                <a:gd name="T30" fmla="*/ 3 w 199"/>
                <a:gd name="T31" fmla="*/ 1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de-DE"/>
            </a:p>
          </p:txBody>
        </p:sp>
        <p:sp>
          <p:nvSpPr>
            <p:cNvPr id="33886" name="Freeform 268"/>
            <p:cNvSpPr>
              <a:spLocks/>
            </p:cNvSpPr>
            <p:nvPr/>
          </p:nvSpPr>
          <p:spPr bwMode="auto">
            <a:xfrm>
              <a:off x="262" y="2667"/>
              <a:ext cx="23" cy="18"/>
            </a:xfrm>
            <a:custGeom>
              <a:avLst/>
              <a:gdLst>
                <a:gd name="T0" fmla="*/ 12 w 162"/>
                <a:gd name="T1" fmla="*/ 0 h 129"/>
                <a:gd name="T2" fmla="*/ 8 w 162"/>
                <a:gd name="T3" fmla="*/ 1 h 129"/>
                <a:gd name="T4" fmla="*/ 3 w 162"/>
                <a:gd name="T5" fmla="*/ 3 h 129"/>
                <a:gd name="T6" fmla="*/ 0 w 162"/>
                <a:gd name="T7" fmla="*/ 7 h 129"/>
                <a:gd name="T8" fmla="*/ 0 w 162"/>
                <a:gd name="T9" fmla="*/ 11 h 129"/>
                <a:gd name="T10" fmla="*/ 3 w 162"/>
                <a:gd name="T11" fmla="*/ 15 h 129"/>
                <a:gd name="T12" fmla="*/ 7 w 162"/>
                <a:gd name="T13" fmla="*/ 18 h 129"/>
                <a:gd name="T14" fmla="*/ 16 w 162"/>
                <a:gd name="T15" fmla="*/ 16 h 129"/>
                <a:gd name="T16" fmla="*/ 23 w 162"/>
                <a:gd name="T17" fmla="*/ 11 h 129"/>
                <a:gd name="T18" fmla="*/ 23 w 162"/>
                <a:gd name="T19" fmla="*/ 8 h 129"/>
                <a:gd name="T20" fmla="*/ 21 w 162"/>
                <a:gd name="T21" fmla="*/ 7 h 129"/>
                <a:gd name="T22" fmla="*/ 19 w 162"/>
                <a:gd name="T23" fmla="*/ 7 h 129"/>
                <a:gd name="T24" fmla="*/ 17 w 162"/>
                <a:gd name="T25" fmla="*/ 9 h 129"/>
                <a:gd name="T26" fmla="*/ 15 w 162"/>
                <a:gd name="T27" fmla="*/ 10 h 129"/>
                <a:gd name="T28" fmla="*/ 9 w 162"/>
                <a:gd name="T29" fmla="*/ 11 h 129"/>
                <a:gd name="T30" fmla="*/ 6 w 162"/>
                <a:gd name="T31" fmla="*/ 9 h 129"/>
                <a:gd name="T32" fmla="*/ 6 w 162"/>
                <a:gd name="T33" fmla="*/ 7 h 129"/>
                <a:gd name="T34" fmla="*/ 7 w 162"/>
                <a:gd name="T35" fmla="*/ 6 h 129"/>
                <a:gd name="T36" fmla="*/ 12 w 162"/>
                <a:gd name="T37" fmla="*/ 5 h 129"/>
                <a:gd name="T38" fmla="*/ 14 w 162"/>
                <a:gd name="T39" fmla="*/ 5 h 129"/>
                <a:gd name="T40" fmla="*/ 15 w 162"/>
                <a:gd name="T41" fmla="*/ 3 h 129"/>
                <a:gd name="T42" fmla="*/ 14 w 162"/>
                <a:gd name="T43" fmla="*/ 1 h 129"/>
                <a:gd name="T44" fmla="*/ 12 w 162"/>
                <a:gd name="T45" fmla="*/ 0 h 129"/>
                <a:gd name="T46" fmla="*/ 12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de-DE"/>
            </a:p>
          </p:txBody>
        </p:sp>
        <p:sp>
          <p:nvSpPr>
            <p:cNvPr id="33887" name="Freeform 269"/>
            <p:cNvSpPr>
              <a:spLocks/>
            </p:cNvSpPr>
            <p:nvPr/>
          </p:nvSpPr>
          <p:spPr bwMode="auto">
            <a:xfrm>
              <a:off x="658" y="2594"/>
              <a:ext cx="21" cy="14"/>
            </a:xfrm>
            <a:custGeom>
              <a:avLst/>
              <a:gdLst>
                <a:gd name="T0" fmla="*/ 1 w 147"/>
                <a:gd name="T1" fmla="*/ 9 h 102"/>
                <a:gd name="T2" fmla="*/ 5 w 147"/>
                <a:gd name="T3" fmla="*/ 7 h 102"/>
                <a:gd name="T4" fmla="*/ 9 w 147"/>
                <a:gd name="T5" fmla="*/ 5 h 102"/>
                <a:gd name="T6" fmla="*/ 13 w 147"/>
                <a:gd name="T7" fmla="*/ 3 h 102"/>
                <a:gd name="T8" fmla="*/ 17 w 147"/>
                <a:gd name="T9" fmla="*/ 0 h 102"/>
                <a:gd name="T10" fmla="*/ 19 w 147"/>
                <a:gd name="T11" fmla="*/ 0 h 102"/>
                <a:gd name="T12" fmla="*/ 21 w 147"/>
                <a:gd name="T13" fmla="*/ 1 h 102"/>
                <a:gd name="T14" fmla="*/ 21 w 147"/>
                <a:gd name="T15" fmla="*/ 3 h 102"/>
                <a:gd name="T16" fmla="*/ 20 w 147"/>
                <a:gd name="T17" fmla="*/ 5 h 102"/>
                <a:gd name="T18" fmla="*/ 15 w 147"/>
                <a:gd name="T19" fmla="*/ 7 h 102"/>
                <a:gd name="T20" fmla="*/ 12 w 147"/>
                <a:gd name="T21" fmla="*/ 9 h 102"/>
                <a:gd name="T22" fmla="*/ 8 w 147"/>
                <a:gd name="T23" fmla="*/ 11 h 102"/>
                <a:gd name="T24" fmla="*/ 4 w 147"/>
                <a:gd name="T25" fmla="*/ 14 h 102"/>
                <a:gd name="T26" fmla="*/ 2 w 147"/>
                <a:gd name="T27" fmla="*/ 14 h 102"/>
                <a:gd name="T28" fmla="*/ 0 w 147"/>
                <a:gd name="T29" fmla="*/ 13 h 102"/>
                <a:gd name="T30" fmla="*/ 1 w 147"/>
                <a:gd name="T31" fmla="*/ 9 h 102"/>
                <a:gd name="T32" fmla="*/ 1 w 147"/>
                <a:gd name="T33" fmla="*/ 9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de-DE"/>
            </a:p>
          </p:txBody>
        </p:sp>
        <p:sp>
          <p:nvSpPr>
            <p:cNvPr id="33888" name="Freeform 270"/>
            <p:cNvSpPr>
              <a:spLocks/>
            </p:cNvSpPr>
            <p:nvPr/>
          </p:nvSpPr>
          <p:spPr bwMode="auto">
            <a:xfrm>
              <a:off x="681" y="2595"/>
              <a:ext cx="33" cy="18"/>
            </a:xfrm>
            <a:custGeom>
              <a:avLst/>
              <a:gdLst>
                <a:gd name="T0" fmla="*/ 3 w 228"/>
                <a:gd name="T1" fmla="*/ 0 h 127"/>
                <a:gd name="T2" fmla="*/ 17 w 228"/>
                <a:gd name="T3" fmla="*/ 4 h 127"/>
                <a:gd name="T4" fmla="*/ 23 w 228"/>
                <a:gd name="T5" fmla="*/ 7 h 127"/>
                <a:gd name="T6" fmla="*/ 27 w 228"/>
                <a:gd name="T7" fmla="*/ 9 h 127"/>
                <a:gd name="T8" fmla="*/ 31 w 228"/>
                <a:gd name="T9" fmla="*/ 10 h 127"/>
                <a:gd name="T10" fmla="*/ 33 w 228"/>
                <a:gd name="T11" fmla="*/ 13 h 127"/>
                <a:gd name="T12" fmla="*/ 33 w 228"/>
                <a:gd name="T13" fmla="*/ 16 h 127"/>
                <a:gd name="T14" fmla="*/ 31 w 228"/>
                <a:gd name="T15" fmla="*/ 18 h 127"/>
                <a:gd name="T16" fmla="*/ 27 w 228"/>
                <a:gd name="T17" fmla="*/ 18 h 127"/>
                <a:gd name="T18" fmla="*/ 21 w 228"/>
                <a:gd name="T19" fmla="*/ 14 h 127"/>
                <a:gd name="T20" fmla="*/ 18 w 228"/>
                <a:gd name="T21" fmla="*/ 12 h 127"/>
                <a:gd name="T22" fmla="*/ 15 w 228"/>
                <a:gd name="T23" fmla="*/ 10 h 127"/>
                <a:gd name="T24" fmla="*/ 12 w 228"/>
                <a:gd name="T25" fmla="*/ 9 h 127"/>
                <a:gd name="T26" fmla="*/ 9 w 228"/>
                <a:gd name="T27" fmla="*/ 7 h 127"/>
                <a:gd name="T28" fmla="*/ 2 w 228"/>
                <a:gd name="T29" fmla="*/ 5 h 127"/>
                <a:gd name="T30" fmla="*/ 0 w 228"/>
                <a:gd name="T31" fmla="*/ 2 h 127"/>
                <a:gd name="T32" fmla="*/ 1 w 228"/>
                <a:gd name="T33" fmla="*/ 1 h 127"/>
                <a:gd name="T34" fmla="*/ 3 w 228"/>
                <a:gd name="T35" fmla="*/ 0 h 127"/>
                <a:gd name="T36" fmla="*/ 3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de-DE"/>
            </a:p>
          </p:txBody>
        </p:sp>
        <p:sp>
          <p:nvSpPr>
            <p:cNvPr id="33889" name="Freeform 271"/>
            <p:cNvSpPr>
              <a:spLocks/>
            </p:cNvSpPr>
            <p:nvPr/>
          </p:nvSpPr>
          <p:spPr bwMode="auto">
            <a:xfrm>
              <a:off x="708" y="2608"/>
              <a:ext cx="9" cy="90"/>
            </a:xfrm>
            <a:custGeom>
              <a:avLst/>
              <a:gdLst>
                <a:gd name="T0" fmla="*/ 8 w 60"/>
                <a:gd name="T1" fmla="*/ 3 h 636"/>
                <a:gd name="T2" fmla="*/ 7 w 60"/>
                <a:gd name="T3" fmla="*/ 8 h 636"/>
                <a:gd name="T4" fmla="*/ 8 w 60"/>
                <a:gd name="T5" fmla="*/ 43 h 636"/>
                <a:gd name="T6" fmla="*/ 9 w 60"/>
                <a:gd name="T7" fmla="*/ 86 h 636"/>
                <a:gd name="T8" fmla="*/ 7 w 60"/>
                <a:gd name="T9" fmla="*/ 89 h 636"/>
                <a:gd name="T10" fmla="*/ 4 w 60"/>
                <a:gd name="T11" fmla="*/ 90 h 636"/>
                <a:gd name="T12" fmla="*/ 1 w 60"/>
                <a:gd name="T13" fmla="*/ 89 h 636"/>
                <a:gd name="T14" fmla="*/ 0 w 60"/>
                <a:gd name="T15" fmla="*/ 85 h 636"/>
                <a:gd name="T16" fmla="*/ 2 w 60"/>
                <a:gd name="T17" fmla="*/ 64 h 636"/>
                <a:gd name="T18" fmla="*/ 3 w 60"/>
                <a:gd name="T19" fmla="*/ 43 h 636"/>
                <a:gd name="T20" fmla="*/ 1 w 60"/>
                <a:gd name="T21" fmla="*/ 8 h 636"/>
                <a:gd name="T22" fmla="*/ 0 w 60"/>
                <a:gd name="T23" fmla="*/ 3 h 636"/>
                <a:gd name="T24" fmla="*/ 1 w 60"/>
                <a:gd name="T25" fmla="*/ 1 h 636"/>
                <a:gd name="T26" fmla="*/ 4 w 60"/>
                <a:gd name="T27" fmla="*/ 0 h 636"/>
                <a:gd name="T28" fmla="*/ 8 w 60"/>
                <a:gd name="T29" fmla="*/ 3 h 636"/>
                <a:gd name="T30" fmla="*/ 8 w 60"/>
                <a:gd name="T31" fmla="*/ 3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de-DE"/>
            </a:p>
          </p:txBody>
        </p:sp>
        <p:sp>
          <p:nvSpPr>
            <p:cNvPr id="33890" name="Freeform 272"/>
            <p:cNvSpPr>
              <a:spLocks/>
            </p:cNvSpPr>
            <p:nvPr/>
          </p:nvSpPr>
          <p:spPr bwMode="auto">
            <a:xfrm>
              <a:off x="667" y="2613"/>
              <a:ext cx="14" cy="81"/>
            </a:xfrm>
            <a:custGeom>
              <a:avLst/>
              <a:gdLst>
                <a:gd name="T0" fmla="*/ 14 w 102"/>
                <a:gd name="T1" fmla="*/ 5 h 564"/>
                <a:gd name="T2" fmla="*/ 11 w 102"/>
                <a:gd name="T3" fmla="*/ 19 h 564"/>
                <a:gd name="T4" fmla="*/ 9 w 102"/>
                <a:gd name="T5" fmla="*/ 77 h 564"/>
                <a:gd name="T6" fmla="*/ 7 w 102"/>
                <a:gd name="T7" fmla="*/ 80 h 564"/>
                <a:gd name="T8" fmla="*/ 4 w 102"/>
                <a:gd name="T9" fmla="*/ 81 h 564"/>
                <a:gd name="T10" fmla="*/ 1 w 102"/>
                <a:gd name="T11" fmla="*/ 80 h 564"/>
                <a:gd name="T12" fmla="*/ 0 w 102"/>
                <a:gd name="T13" fmla="*/ 76 h 564"/>
                <a:gd name="T14" fmla="*/ 5 w 102"/>
                <a:gd name="T15" fmla="*/ 19 h 564"/>
                <a:gd name="T16" fmla="*/ 6 w 102"/>
                <a:gd name="T17" fmla="*/ 3 h 564"/>
                <a:gd name="T18" fmla="*/ 8 w 102"/>
                <a:gd name="T19" fmla="*/ 0 h 564"/>
                <a:gd name="T20" fmla="*/ 11 w 102"/>
                <a:gd name="T21" fmla="*/ 0 h 564"/>
                <a:gd name="T22" fmla="*/ 13 w 102"/>
                <a:gd name="T23" fmla="*/ 2 h 564"/>
                <a:gd name="T24" fmla="*/ 14 w 102"/>
                <a:gd name="T25" fmla="*/ 5 h 564"/>
                <a:gd name="T26" fmla="*/ 14 w 102"/>
                <a:gd name="T27" fmla="*/ 5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de-DE"/>
            </a:p>
          </p:txBody>
        </p:sp>
        <p:sp>
          <p:nvSpPr>
            <p:cNvPr id="33891" name="Freeform 273"/>
            <p:cNvSpPr>
              <a:spLocks/>
            </p:cNvSpPr>
            <p:nvPr/>
          </p:nvSpPr>
          <p:spPr bwMode="auto">
            <a:xfrm>
              <a:off x="656" y="2691"/>
              <a:ext cx="48" cy="15"/>
            </a:xfrm>
            <a:custGeom>
              <a:avLst/>
              <a:gdLst>
                <a:gd name="T0" fmla="*/ 6 w 337"/>
                <a:gd name="T1" fmla="*/ 0 h 106"/>
                <a:gd name="T2" fmla="*/ 12 w 337"/>
                <a:gd name="T3" fmla="*/ 4 h 106"/>
                <a:gd name="T4" fmla="*/ 15 w 337"/>
                <a:gd name="T5" fmla="*/ 6 h 106"/>
                <a:gd name="T6" fmla="*/ 18 w 337"/>
                <a:gd name="T7" fmla="*/ 7 h 106"/>
                <a:gd name="T8" fmla="*/ 31 w 337"/>
                <a:gd name="T9" fmla="*/ 5 h 106"/>
                <a:gd name="T10" fmla="*/ 36 w 337"/>
                <a:gd name="T11" fmla="*/ 3 h 106"/>
                <a:gd name="T12" fmla="*/ 43 w 337"/>
                <a:gd name="T13" fmla="*/ 1 h 106"/>
                <a:gd name="T14" fmla="*/ 46 w 337"/>
                <a:gd name="T15" fmla="*/ 2 h 106"/>
                <a:gd name="T16" fmla="*/ 48 w 337"/>
                <a:gd name="T17" fmla="*/ 5 h 106"/>
                <a:gd name="T18" fmla="*/ 48 w 337"/>
                <a:gd name="T19" fmla="*/ 8 h 106"/>
                <a:gd name="T20" fmla="*/ 47 w 337"/>
                <a:gd name="T21" fmla="*/ 9 h 106"/>
                <a:gd name="T22" fmla="*/ 45 w 337"/>
                <a:gd name="T23" fmla="*/ 9 h 106"/>
                <a:gd name="T24" fmla="*/ 38 w 337"/>
                <a:gd name="T25" fmla="*/ 12 h 106"/>
                <a:gd name="T26" fmla="*/ 31 w 337"/>
                <a:gd name="T27" fmla="*/ 13 h 106"/>
                <a:gd name="T28" fmla="*/ 25 w 337"/>
                <a:gd name="T29" fmla="*/ 15 h 106"/>
                <a:gd name="T30" fmla="*/ 18 w 337"/>
                <a:gd name="T31" fmla="*/ 15 h 106"/>
                <a:gd name="T32" fmla="*/ 10 w 337"/>
                <a:gd name="T33" fmla="*/ 12 h 106"/>
                <a:gd name="T34" fmla="*/ 6 w 337"/>
                <a:gd name="T35" fmla="*/ 10 h 106"/>
                <a:gd name="T36" fmla="*/ 2 w 337"/>
                <a:gd name="T37" fmla="*/ 8 h 106"/>
                <a:gd name="T38" fmla="*/ 0 w 337"/>
                <a:gd name="T39" fmla="*/ 5 h 106"/>
                <a:gd name="T40" fmla="*/ 0 w 337"/>
                <a:gd name="T41" fmla="*/ 2 h 106"/>
                <a:gd name="T42" fmla="*/ 2 w 337"/>
                <a:gd name="T43" fmla="*/ 0 h 106"/>
                <a:gd name="T44" fmla="*/ 6 w 337"/>
                <a:gd name="T45" fmla="*/ 0 h 106"/>
                <a:gd name="T46" fmla="*/ 6 w 337"/>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de-DE"/>
            </a:p>
          </p:txBody>
        </p:sp>
        <p:sp>
          <p:nvSpPr>
            <p:cNvPr id="33892" name="Freeform 274"/>
            <p:cNvSpPr>
              <a:spLocks/>
            </p:cNvSpPr>
            <p:nvPr/>
          </p:nvSpPr>
          <p:spPr bwMode="auto">
            <a:xfrm>
              <a:off x="686" y="2618"/>
              <a:ext cx="17" cy="10"/>
            </a:xfrm>
            <a:custGeom>
              <a:avLst/>
              <a:gdLst>
                <a:gd name="T0" fmla="*/ 3 w 120"/>
                <a:gd name="T1" fmla="*/ 0 h 66"/>
                <a:gd name="T2" fmla="*/ 9 w 120"/>
                <a:gd name="T3" fmla="*/ 0 h 66"/>
                <a:gd name="T4" fmla="*/ 16 w 120"/>
                <a:gd name="T5" fmla="*/ 5 h 66"/>
                <a:gd name="T6" fmla="*/ 17 w 120"/>
                <a:gd name="T7" fmla="*/ 9 h 66"/>
                <a:gd name="T8" fmla="*/ 15 w 120"/>
                <a:gd name="T9" fmla="*/ 10 h 66"/>
                <a:gd name="T10" fmla="*/ 13 w 120"/>
                <a:gd name="T11" fmla="*/ 9 h 66"/>
                <a:gd name="T12" fmla="*/ 7 w 120"/>
                <a:gd name="T13" fmla="*/ 6 h 66"/>
                <a:gd name="T14" fmla="*/ 3 w 120"/>
                <a:gd name="T15" fmla="*/ 6 h 66"/>
                <a:gd name="T16" fmla="*/ 0 w 120"/>
                <a:gd name="T17" fmla="*/ 3 h 66"/>
                <a:gd name="T18" fmla="*/ 1 w 120"/>
                <a:gd name="T19" fmla="*/ 1 h 66"/>
                <a:gd name="T20" fmla="*/ 3 w 120"/>
                <a:gd name="T21" fmla="*/ 0 h 66"/>
                <a:gd name="T22" fmla="*/ 3 w 120"/>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de-DE"/>
            </a:p>
          </p:txBody>
        </p:sp>
        <p:sp>
          <p:nvSpPr>
            <p:cNvPr id="33893" name="Freeform 275"/>
            <p:cNvSpPr>
              <a:spLocks/>
            </p:cNvSpPr>
            <p:nvPr/>
          </p:nvSpPr>
          <p:spPr bwMode="auto">
            <a:xfrm>
              <a:off x="687" y="2630"/>
              <a:ext cx="18" cy="14"/>
            </a:xfrm>
            <a:custGeom>
              <a:avLst/>
              <a:gdLst>
                <a:gd name="T0" fmla="*/ 3 w 128"/>
                <a:gd name="T1" fmla="*/ 0 h 96"/>
                <a:gd name="T2" fmla="*/ 11 w 128"/>
                <a:gd name="T3" fmla="*/ 2 h 96"/>
                <a:gd name="T4" fmla="*/ 18 w 128"/>
                <a:gd name="T5" fmla="*/ 9 h 96"/>
                <a:gd name="T6" fmla="*/ 18 w 128"/>
                <a:gd name="T7" fmla="*/ 13 h 96"/>
                <a:gd name="T8" fmla="*/ 16 w 128"/>
                <a:gd name="T9" fmla="*/ 14 h 96"/>
                <a:gd name="T10" fmla="*/ 14 w 128"/>
                <a:gd name="T11" fmla="*/ 13 h 96"/>
                <a:gd name="T12" fmla="*/ 8 w 128"/>
                <a:gd name="T13" fmla="*/ 8 h 96"/>
                <a:gd name="T14" fmla="*/ 2 w 128"/>
                <a:gd name="T15" fmla="*/ 5 h 96"/>
                <a:gd name="T16" fmla="*/ 0 w 128"/>
                <a:gd name="T17" fmla="*/ 4 h 96"/>
                <a:gd name="T18" fmla="*/ 0 w 128"/>
                <a:gd name="T19" fmla="*/ 2 h 96"/>
                <a:gd name="T20" fmla="*/ 1 w 128"/>
                <a:gd name="T21" fmla="*/ 0 h 96"/>
                <a:gd name="T22" fmla="*/ 3 w 128"/>
                <a:gd name="T23" fmla="*/ 0 h 96"/>
                <a:gd name="T24" fmla="*/ 3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de-DE"/>
            </a:p>
          </p:txBody>
        </p:sp>
        <p:sp>
          <p:nvSpPr>
            <p:cNvPr id="33894" name="Freeform 276"/>
            <p:cNvSpPr>
              <a:spLocks/>
            </p:cNvSpPr>
            <p:nvPr/>
          </p:nvSpPr>
          <p:spPr bwMode="auto">
            <a:xfrm>
              <a:off x="685" y="2650"/>
              <a:ext cx="18" cy="9"/>
            </a:xfrm>
            <a:custGeom>
              <a:avLst/>
              <a:gdLst>
                <a:gd name="T0" fmla="*/ 2 w 123"/>
                <a:gd name="T1" fmla="*/ 2 h 59"/>
                <a:gd name="T2" fmla="*/ 7 w 123"/>
                <a:gd name="T3" fmla="*/ 0 h 59"/>
                <a:gd name="T4" fmla="*/ 12 w 123"/>
                <a:gd name="T5" fmla="*/ 1 h 59"/>
                <a:gd name="T6" fmla="*/ 17 w 123"/>
                <a:gd name="T7" fmla="*/ 4 h 59"/>
                <a:gd name="T8" fmla="*/ 18 w 123"/>
                <a:gd name="T9" fmla="*/ 7 h 59"/>
                <a:gd name="T10" fmla="*/ 17 w 123"/>
                <a:gd name="T11" fmla="*/ 9 h 59"/>
                <a:gd name="T12" fmla="*/ 14 w 123"/>
                <a:gd name="T13" fmla="*/ 9 h 59"/>
                <a:gd name="T14" fmla="*/ 8 w 123"/>
                <a:gd name="T15" fmla="*/ 8 h 59"/>
                <a:gd name="T16" fmla="*/ 4 w 123"/>
                <a:gd name="T17" fmla="*/ 8 h 59"/>
                <a:gd name="T18" fmla="*/ 1 w 123"/>
                <a:gd name="T19" fmla="*/ 7 h 59"/>
                <a:gd name="T20" fmla="*/ 0 w 123"/>
                <a:gd name="T21" fmla="*/ 5 h 59"/>
                <a:gd name="T22" fmla="*/ 0 w 123"/>
                <a:gd name="T23" fmla="*/ 3 h 59"/>
                <a:gd name="T24" fmla="*/ 2 w 123"/>
                <a:gd name="T25" fmla="*/ 2 h 59"/>
                <a:gd name="T26" fmla="*/ 2 w 123"/>
                <a:gd name="T27" fmla="*/ 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de-DE"/>
            </a:p>
          </p:txBody>
        </p:sp>
        <p:sp>
          <p:nvSpPr>
            <p:cNvPr id="33895" name="Freeform 277"/>
            <p:cNvSpPr>
              <a:spLocks/>
            </p:cNvSpPr>
            <p:nvPr/>
          </p:nvSpPr>
          <p:spPr bwMode="auto">
            <a:xfrm>
              <a:off x="683" y="2666"/>
              <a:ext cx="19" cy="22"/>
            </a:xfrm>
            <a:custGeom>
              <a:avLst/>
              <a:gdLst>
                <a:gd name="T0" fmla="*/ 17 w 136"/>
                <a:gd name="T1" fmla="*/ 20 h 153"/>
                <a:gd name="T2" fmla="*/ 10 w 136"/>
                <a:gd name="T3" fmla="*/ 22 h 153"/>
                <a:gd name="T4" fmla="*/ 3 w 136"/>
                <a:gd name="T5" fmla="*/ 20 h 153"/>
                <a:gd name="T6" fmla="*/ 0 w 136"/>
                <a:gd name="T7" fmla="*/ 13 h 153"/>
                <a:gd name="T8" fmla="*/ 0 w 136"/>
                <a:gd name="T9" fmla="*/ 5 h 153"/>
                <a:gd name="T10" fmla="*/ 1 w 136"/>
                <a:gd name="T11" fmla="*/ 2 h 153"/>
                <a:gd name="T12" fmla="*/ 4 w 136"/>
                <a:gd name="T13" fmla="*/ 0 h 153"/>
                <a:gd name="T14" fmla="*/ 6 w 136"/>
                <a:gd name="T15" fmla="*/ 0 h 153"/>
                <a:gd name="T16" fmla="*/ 9 w 136"/>
                <a:gd name="T17" fmla="*/ 2 h 153"/>
                <a:gd name="T18" fmla="*/ 9 w 136"/>
                <a:gd name="T19" fmla="*/ 5 h 153"/>
                <a:gd name="T20" fmla="*/ 8 w 136"/>
                <a:gd name="T21" fmla="*/ 7 h 153"/>
                <a:gd name="T22" fmla="*/ 9 w 136"/>
                <a:gd name="T23" fmla="*/ 14 h 153"/>
                <a:gd name="T24" fmla="*/ 12 w 136"/>
                <a:gd name="T25" fmla="*/ 15 h 153"/>
                <a:gd name="T26" fmla="*/ 16 w 136"/>
                <a:gd name="T27" fmla="*/ 15 h 153"/>
                <a:gd name="T28" fmla="*/ 18 w 136"/>
                <a:gd name="T29" fmla="*/ 15 h 153"/>
                <a:gd name="T30" fmla="*/ 19 w 136"/>
                <a:gd name="T31" fmla="*/ 16 h 153"/>
                <a:gd name="T32" fmla="*/ 19 w 136"/>
                <a:gd name="T33" fmla="*/ 18 h 153"/>
                <a:gd name="T34" fmla="*/ 17 w 136"/>
                <a:gd name="T35" fmla="*/ 20 h 153"/>
                <a:gd name="T36" fmla="*/ 17 w 136"/>
                <a:gd name="T37" fmla="*/ 2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de-DE"/>
            </a:p>
          </p:txBody>
        </p:sp>
        <p:sp>
          <p:nvSpPr>
            <p:cNvPr id="33896" name="Freeform 278"/>
            <p:cNvSpPr>
              <a:spLocks/>
            </p:cNvSpPr>
            <p:nvPr/>
          </p:nvSpPr>
          <p:spPr bwMode="auto">
            <a:xfrm>
              <a:off x="309" y="2403"/>
              <a:ext cx="225" cy="25"/>
            </a:xfrm>
            <a:custGeom>
              <a:avLst/>
              <a:gdLst>
                <a:gd name="T0" fmla="*/ 2 w 1579"/>
                <a:gd name="T1" fmla="*/ 20 h 175"/>
                <a:gd name="T2" fmla="*/ 9 w 1579"/>
                <a:gd name="T3" fmla="*/ 17 h 175"/>
                <a:gd name="T4" fmla="*/ 17 w 1579"/>
                <a:gd name="T5" fmla="*/ 14 h 175"/>
                <a:gd name="T6" fmla="*/ 24 w 1579"/>
                <a:gd name="T7" fmla="*/ 11 h 175"/>
                <a:gd name="T8" fmla="*/ 31 w 1579"/>
                <a:gd name="T9" fmla="*/ 9 h 175"/>
                <a:gd name="T10" fmla="*/ 45 w 1579"/>
                <a:gd name="T11" fmla="*/ 7 h 175"/>
                <a:gd name="T12" fmla="*/ 61 w 1579"/>
                <a:gd name="T13" fmla="*/ 5 h 175"/>
                <a:gd name="T14" fmla="*/ 85 w 1579"/>
                <a:gd name="T15" fmla="*/ 3 h 175"/>
                <a:gd name="T16" fmla="*/ 106 w 1579"/>
                <a:gd name="T17" fmla="*/ 1 h 175"/>
                <a:gd name="T18" fmla="*/ 127 w 1579"/>
                <a:gd name="T19" fmla="*/ 0 h 175"/>
                <a:gd name="T20" fmla="*/ 150 w 1579"/>
                <a:gd name="T21" fmla="*/ 1 h 175"/>
                <a:gd name="T22" fmla="*/ 168 w 1579"/>
                <a:gd name="T23" fmla="*/ 0 h 175"/>
                <a:gd name="T24" fmla="*/ 176 w 1579"/>
                <a:gd name="T25" fmla="*/ 1 h 175"/>
                <a:gd name="T26" fmla="*/ 193 w 1579"/>
                <a:gd name="T27" fmla="*/ 4 h 175"/>
                <a:gd name="T28" fmla="*/ 199 w 1579"/>
                <a:gd name="T29" fmla="*/ 5 h 175"/>
                <a:gd name="T30" fmla="*/ 212 w 1579"/>
                <a:gd name="T31" fmla="*/ 9 h 175"/>
                <a:gd name="T32" fmla="*/ 222 w 1579"/>
                <a:gd name="T33" fmla="*/ 12 h 175"/>
                <a:gd name="T34" fmla="*/ 225 w 1579"/>
                <a:gd name="T35" fmla="*/ 14 h 175"/>
                <a:gd name="T36" fmla="*/ 225 w 1579"/>
                <a:gd name="T37" fmla="*/ 17 h 175"/>
                <a:gd name="T38" fmla="*/ 223 w 1579"/>
                <a:gd name="T39" fmla="*/ 20 h 175"/>
                <a:gd name="T40" fmla="*/ 219 w 1579"/>
                <a:gd name="T41" fmla="*/ 21 h 175"/>
                <a:gd name="T42" fmla="*/ 210 w 1579"/>
                <a:gd name="T43" fmla="*/ 18 h 175"/>
                <a:gd name="T44" fmla="*/ 197 w 1579"/>
                <a:gd name="T45" fmla="*/ 15 h 175"/>
                <a:gd name="T46" fmla="*/ 191 w 1579"/>
                <a:gd name="T47" fmla="*/ 13 h 175"/>
                <a:gd name="T48" fmla="*/ 175 w 1579"/>
                <a:gd name="T49" fmla="*/ 10 h 175"/>
                <a:gd name="T50" fmla="*/ 168 w 1579"/>
                <a:gd name="T51" fmla="*/ 10 h 175"/>
                <a:gd name="T52" fmla="*/ 150 w 1579"/>
                <a:gd name="T53" fmla="*/ 11 h 175"/>
                <a:gd name="T54" fmla="*/ 106 w 1579"/>
                <a:gd name="T55" fmla="*/ 11 h 175"/>
                <a:gd name="T56" fmla="*/ 62 w 1579"/>
                <a:gd name="T57" fmla="*/ 14 h 175"/>
                <a:gd name="T58" fmla="*/ 32 w 1579"/>
                <a:gd name="T59" fmla="*/ 17 h 175"/>
                <a:gd name="T60" fmla="*/ 19 w 1579"/>
                <a:gd name="T61" fmla="*/ 19 h 175"/>
                <a:gd name="T62" fmla="*/ 11 w 1579"/>
                <a:gd name="T63" fmla="*/ 22 h 175"/>
                <a:gd name="T64" fmla="*/ 4 w 1579"/>
                <a:gd name="T65" fmla="*/ 25 h 175"/>
                <a:gd name="T66" fmla="*/ 2 w 1579"/>
                <a:gd name="T67" fmla="*/ 25 h 175"/>
                <a:gd name="T68" fmla="*/ 0 w 1579"/>
                <a:gd name="T69" fmla="*/ 24 h 175"/>
                <a:gd name="T70" fmla="*/ 0 w 1579"/>
                <a:gd name="T71" fmla="*/ 22 h 175"/>
                <a:gd name="T72" fmla="*/ 2 w 1579"/>
                <a:gd name="T73" fmla="*/ 20 h 175"/>
                <a:gd name="T74" fmla="*/ 2 w 1579"/>
                <a:gd name="T75" fmla="*/ 2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de-DE"/>
            </a:p>
          </p:txBody>
        </p:sp>
        <p:sp>
          <p:nvSpPr>
            <p:cNvPr id="33897" name="Freeform 279"/>
            <p:cNvSpPr>
              <a:spLocks/>
            </p:cNvSpPr>
            <p:nvPr/>
          </p:nvSpPr>
          <p:spPr bwMode="auto">
            <a:xfrm>
              <a:off x="305" y="2430"/>
              <a:ext cx="24" cy="209"/>
            </a:xfrm>
            <a:custGeom>
              <a:avLst/>
              <a:gdLst>
                <a:gd name="T0" fmla="*/ 5 w 166"/>
                <a:gd name="T1" fmla="*/ 2 h 1459"/>
                <a:gd name="T2" fmla="*/ 7 w 166"/>
                <a:gd name="T3" fmla="*/ 47 h 1459"/>
                <a:gd name="T4" fmla="*/ 8 w 166"/>
                <a:gd name="T5" fmla="*/ 68 h 1459"/>
                <a:gd name="T6" fmla="*/ 10 w 166"/>
                <a:gd name="T7" fmla="*/ 92 h 1459"/>
                <a:gd name="T8" fmla="*/ 11 w 166"/>
                <a:gd name="T9" fmla="*/ 109 h 1459"/>
                <a:gd name="T10" fmla="*/ 12 w 166"/>
                <a:gd name="T11" fmla="*/ 124 h 1459"/>
                <a:gd name="T12" fmla="*/ 14 w 166"/>
                <a:gd name="T13" fmla="*/ 140 h 1459"/>
                <a:gd name="T14" fmla="*/ 17 w 166"/>
                <a:gd name="T15" fmla="*/ 157 h 1459"/>
                <a:gd name="T16" fmla="*/ 19 w 166"/>
                <a:gd name="T17" fmla="*/ 173 h 1459"/>
                <a:gd name="T18" fmla="*/ 20 w 166"/>
                <a:gd name="T19" fmla="*/ 181 h 1459"/>
                <a:gd name="T20" fmla="*/ 22 w 166"/>
                <a:gd name="T21" fmla="*/ 190 h 1459"/>
                <a:gd name="T22" fmla="*/ 24 w 166"/>
                <a:gd name="T23" fmla="*/ 204 h 1459"/>
                <a:gd name="T24" fmla="*/ 23 w 166"/>
                <a:gd name="T25" fmla="*/ 208 h 1459"/>
                <a:gd name="T26" fmla="*/ 20 w 166"/>
                <a:gd name="T27" fmla="*/ 209 h 1459"/>
                <a:gd name="T28" fmla="*/ 17 w 166"/>
                <a:gd name="T29" fmla="*/ 209 h 1459"/>
                <a:gd name="T30" fmla="*/ 15 w 166"/>
                <a:gd name="T31" fmla="*/ 205 h 1459"/>
                <a:gd name="T32" fmla="*/ 13 w 166"/>
                <a:gd name="T33" fmla="*/ 192 h 1459"/>
                <a:gd name="T34" fmla="*/ 10 w 166"/>
                <a:gd name="T35" fmla="*/ 175 h 1459"/>
                <a:gd name="T36" fmla="*/ 8 w 166"/>
                <a:gd name="T37" fmla="*/ 158 h 1459"/>
                <a:gd name="T38" fmla="*/ 5 w 166"/>
                <a:gd name="T39" fmla="*/ 125 h 1459"/>
                <a:gd name="T40" fmla="*/ 3 w 166"/>
                <a:gd name="T41" fmla="*/ 92 h 1459"/>
                <a:gd name="T42" fmla="*/ 1 w 166"/>
                <a:gd name="T43" fmla="*/ 48 h 1459"/>
                <a:gd name="T44" fmla="*/ 0 w 166"/>
                <a:gd name="T45" fmla="*/ 3 h 1459"/>
                <a:gd name="T46" fmla="*/ 1 w 166"/>
                <a:gd name="T47" fmla="*/ 1 h 1459"/>
                <a:gd name="T48" fmla="*/ 2 w 166"/>
                <a:gd name="T49" fmla="*/ 0 h 1459"/>
                <a:gd name="T50" fmla="*/ 5 w 166"/>
                <a:gd name="T51" fmla="*/ 2 h 1459"/>
                <a:gd name="T52" fmla="*/ 5 w 166"/>
                <a:gd name="T53" fmla="*/ 2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de-DE"/>
            </a:p>
          </p:txBody>
        </p:sp>
        <p:sp>
          <p:nvSpPr>
            <p:cNvPr id="33898" name="Freeform 280"/>
            <p:cNvSpPr>
              <a:spLocks/>
            </p:cNvSpPr>
            <p:nvPr/>
          </p:nvSpPr>
          <p:spPr bwMode="auto">
            <a:xfrm>
              <a:off x="323" y="2632"/>
              <a:ext cx="173" cy="12"/>
            </a:xfrm>
            <a:custGeom>
              <a:avLst/>
              <a:gdLst>
                <a:gd name="T0" fmla="*/ 5 w 1215"/>
                <a:gd name="T1" fmla="*/ 0 h 83"/>
                <a:gd name="T2" fmla="*/ 25 w 1215"/>
                <a:gd name="T3" fmla="*/ 2 h 83"/>
                <a:gd name="T4" fmla="*/ 49 w 1215"/>
                <a:gd name="T5" fmla="*/ 4 h 83"/>
                <a:gd name="T6" fmla="*/ 65 w 1215"/>
                <a:gd name="T7" fmla="*/ 4 h 83"/>
                <a:gd name="T8" fmla="*/ 79 w 1215"/>
                <a:gd name="T9" fmla="*/ 4 h 83"/>
                <a:gd name="T10" fmla="*/ 94 w 1215"/>
                <a:gd name="T11" fmla="*/ 2 h 83"/>
                <a:gd name="T12" fmla="*/ 110 w 1215"/>
                <a:gd name="T13" fmla="*/ 1 h 83"/>
                <a:gd name="T14" fmla="*/ 130 w 1215"/>
                <a:gd name="T15" fmla="*/ 1 h 83"/>
                <a:gd name="T16" fmla="*/ 170 w 1215"/>
                <a:gd name="T17" fmla="*/ 0 h 83"/>
                <a:gd name="T18" fmla="*/ 173 w 1215"/>
                <a:gd name="T19" fmla="*/ 2 h 83"/>
                <a:gd name="T20" fmla="*/ 172 w 1215"/>
                <a:gd name="T21" fmla="*/ 4 h 83"/>
                <a:gd name="T22" fmla="*/ 171 w 1215"/>
                <a:gd name="T23" fmla="*/ 5 h 83"/>
                <a:gd name="T24" fmla="*/ 150 w 1215"/>
                <a:gd name="T25" fmla="*/ 8 h 83"/>
                <a:gd name="T26" fmla="*/ 130 w 1215"/>
                <a:gd name="T27" fmla="*/ 10 h 83"/>
                <a:gd name="T28" fmla="*/ 110 w 1215"/>
                <a:gd name="T29" fmla="*/ 10 h 83"/>
                <a:gd name="T30" fmla="*/ 77 w 1215"/>
                <a:gd name="T31" fmla="*/ 12 h 83"/>
                <a:gd name="T32" fmla="*/ 44 w 1215"/>
                <a:gd name="T33" fmla="*/ 11 h 83"/>
                <a:gd name="T34" fmla="*/ 22 w 1215"/>
                <a:gd name="T35" fmla="*/ 10 h 83"/>
                <a:gd name="T36" fmla="*/ 1 w 1215"/>
                <a:gd name="T37" fmla="*/ 7 h 83"/>
                <a:gd name="T38" fmla="*/ 0 w 1215"/>
                <a:gd name="T39" fmla="*/ 5 h 83"/>
                <a:gd name="T40" fmla="*/ 1 w 1215"/>
                <a:gd name="T41" fmla="*/ 3 h 83"/>
                <a:gd name="T42" fmla="*/ 3 w 1215"/>
                <a:gd name="T43" fmla="*/ 1 h 83"/>
                <a:gd name="T44" fmla="*/ 5 w 1215"/>
                <a:gd name="T45" fmla="*/ 0 h 83"/>
                <a:gd name="T46" fmla="*/ 5 w 1215"/>
                <a:gd name="T47" fmla="*/ 0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de-DE"/>
            </a:p>
          </p:txBody>
        </p:sp>
        <p:sp>
          <p:nvSpPr>
            <p:cNvPr id="33899" name="Freeform 281"/>
            <p:cNvSpPr>
              <a:spLocks/>
            </p:cNvSpPr>
            <p:nvPr/>
          </p:nvSpPr>
          <p:spPr bwMode="auto">
            <a:xfrm>
              <a:off x="336" y="2439"/>
              <a:ext cx="170" cy="139"/>
            </a:xfrm>
            <a:custGeom>
              <a:avLst/>
              <a:gdLst>
                <a:gd name="T0" fmla="*/ 0 w 1189"/>
                <a:gd name="T1" fmla="*/ 25 h 974"/>
                <a:gd name="T2" fmla="*/ 2 w 1189"/>
                <a:gd name="T3" fmla="*/ 22 h 974"/>
                <a:gd name="T4" fmla="*/ 4 w 1189"/>
                <a:gd name="T5" fmla="*/ 19 h 974"/>
                <a:gd name="T6" fmla="*/ 9 w 1189"/>
                <a:gd name="T7" fmla="*/ 14 h 974"/>
                <a:gd name="T8" fmla="*/ 11 w 1189"/>
                <a:gd name="T9" fmla="*/ 12 h 974"/>
                <a:gd name="T10" fmla="*/ 14 w 1189"/>
                <a:gd name="T11" fmla="*/ 10 h 974"/>
                <a:gd name="T12" fmla="*/ 17 w 1189"/>
                <a:gd name="T13" fmla="*/ 8 h 974"/>
                <a:gd name="T14" fmla="*/ 21 w 1189"/>
                <a:gd name="T15" fmla="*/ 6 h 974"/>
                <a:gd name="T16" fmla="*/ 35 w 1189"/>
                <a:gd name="T17" fmla="*/ 4 h 974"/>
                <a:gd name="T18" fmla="*/ 58 w 1189"/>
                <a:gd name="T19" fmla="*/ 1 h 974"/>
                <a:gd name="T20" fmla="*/ 78 w 1189"/>
                <a:gd name="T21" fmla="*/ 0 h 974"/>
                <a:gd name="T22" fmla="*/ 121 w 1189"/>
                <a:gd name="T23" fmla="*/ 2 h 974"/>
                <a:gd name="T24" fmla="*/ 153 w 1189"/>
                <a:gd name="T25" fmla="*/ 7 h 974"/>
                <a:gd name="T26" fmla="*/ 164 w 1189"/>
                <a:gd name="T27" fmla="*/ 15 h 974"/>
                <a:gd name="T28" fmla="*/ 168 w 1189"/>
                <a:gd name="T29" fmla="*/ 21 h 974"/>
                <a:gd name="T30" fmla="*/ 170 w 1189"/>
                <a:gd name="T31" fmla="*/ 28 h 974"/>
                <a:gd name="T32" fmla="*/ 170 w 1189"/>
                <a:gd name="T33" fmla="*/ 44 h 974"/>
                <a:gd name="T34" fmla="*/ 169 w 1189"/>
                <a:gd name="T35" fmla="*/ 59 h 974"/>
                <a:gd name="T36" fmla="*/ 165 w 1189"/>
                <a:gd name="T37" fmla="*/ 90 h 974"/>
                <a:gd name="T38" fmla="*/ 162 w 1189"/>
                <a:gd name="T39" fmla="*/ 113 h 974"/>
                <a:gd name="T40" fmla="*/ 161 w 1189"/>
                <a:gd name="T41" fmla="*/ 124 h 974"/>
                <a:gd name="T42" fmla="*/ 158 w 1189"/>
                <a:gd name="T43" fmla="*/ 136 h 974"/>
                <a:gd name="T44" fmla="*/ 156 w 1189"/>
                <a:gd name="T45" fmla="*/ 139 h 974"/>
                <a:gd name="T46" fmla="*/ 153 w 1189"/>
                <a:gd name="T47" fmla="*/ 139 h 974"/>
                <a:gd name="T48" fmla="*/ 150 w 1189"/>
                <a:gd name="T49" fmla="*/ 134 h 974"/>
                <a:gd name="T50" fmla="*/ 154 w 1189"/>
                <a:gd name="T51" fmla="*/ 112 h 974"/>
                <a:gd name="T52" fmla="*/ 156 w 1189"/>
                <a:gd name="T53" fmla="*/ 89 h 974"/>
                <a:gd name="T54" fmla="*/ 158 w 1189"/>
                <a:gd name="T55" fmla="*/ 59 h 974"/>
                <a:gd name="T56" fmla="*/ 158 w 1189"/>
                <a:gd name="T57" fmla="*/ 29 h 974"/>
                <a:gd name="T58" fmla="*/ 156 w 1189"/>
                <a:gd name="T59" fmla="*/ 24 h 974"/>
                <a:gd name="T60" fmla="*/ 153 w 1189"/>
                <a:gd name="T61" fmla="*/ 20 h 974"/>
                <a:gd name="T62" fmla="*/ 149 w 1189"/>
                <a:gd name="T63" fmla="*/ 18 h 974"/>
                <a:gd name="T64" fmla="*/ 144 w 1189"/>
                <a:gd name="T65" fmla="*/ 16 h 974"/>
                <a:gd name="T66" fmla="*/ 120 w 1189"/>
                <a:gd name="T67" fmla="*/ 14 h 974"/>
                <a:gd name="T68" fmla="*/ 98 w 1189"/>
                <a:gd name="T69" fmla="*/ 13 h 974"/>
                <a:gd name="T70" fmla="*/ 78 w 1189"/>
                <a:gd name="T71" fmla="*/ 13 h 974"/>
                <a:gd name="T72" fmla="*/ 36 w 1189"/>
                <a:gd name="T73" fmla="*/ 17 h 974"/>
                <a:gd name="T74" fmla="*/ 25 w 1189"/>
                <a:gd name="T75" fmla="*/ 18 h 974"/>
                <a:gd name="T76" fmla="*/ 13 w 1189"/>
                <a:gd name="T77" fmla="*/ 21 h 974"/>
                <a:gd name="T78" fmla="*/ 8 w 1189"/>
                <a:gd name="T79" fmla="*/ 23 h 974"/>
                <a:gd name="T80" fmla="*/ 5 w 1189"/>
                <a:gd name="T81" fmla="*/ 28 h 974"/>
                <a:gd name="T82" fmla="*/ 3 w 1189"/>
                <a:gd name="T83" fmla="*/ 29 h 974"/>
                <a:gd name="T84" fmla="*/ 1 w 1189"/>
                <a:gd name="T85" fmla="*/ 29 h 974"/>
                <a:gd name="T86" fmla="*/ 0 w 1189"/>
                <a:gd name="T87" fmla="*/ 25 h 974"/>
                <a:gd name="T88" fmla="*/ 0 w 1189"/>
                <a:gd name="T89" fmla="*/ 25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de-DE"/>
            </a:p>
          </p:txBody>
        </p:sp>
        <p:sp>
          <p:nvSpPr>
            <p:cNvPr id="33900" name="Freeform 282"/>
            <p:cNvSpPr>
              <a:spLocks/>
            </p:cNvSpPr>
            <p:nvPr/>
          </p:nvSpPr>
          <p:spPr bwMode="auto">
            <a:xfrm>
              <a:off x="336" y="2505"/>
              <a:ext cx="104" cy="82"/>
            </a:xfrm>
            <a:custGeom>
              <a:avLst/>
              <a:gdLst>
                <a:gd name="T0" fmla="*/ 5 w 726"/>
                <a:gd name="T1" fmla="*/ 3 h 571"/>
                <a:gd name="T2" fmla="*/ 8 w 726"/>
                <a:gd name="T3" fmla="*/ 25 h 571"/>
                <a:gd name="T4" fmla="*/ 10 w 726"/>
                <a:gd name="T5" fmla="*/ 36 h 571"/>
                <a:gd name="T6" fmla="*/ 13 w 726"/>
                <a:gd name="T7" fmla="*/ 48 h 571"/>
                <a:gd name="T8" fmla="*/ 16 w 726"/>
                <a:gd name="T9" fmla="*/ 58 h 571"/>
                <a:gd name="T10" fmla="*/ 17 w 726"/>
                <a:gd name="T11" fmla="*/ 62 h 571"/>
                <a:gd name="T12" fmla="*/ 21 w 726"/>
                <a:gd name="T13" fmla="*/ 66 h 571"/>
                <a:gd name="T14" fmla="*/ 25 w 726"/>
                <a:gd name="T15" fmla="*/ 69 h 571"/>
                <a:gd name="T16" fmla="*/ 29 w 726"/>
                <a:gd name="T17" fmla="*/ 71 h 571"/>
                <a:gd name="T18" fmla="*/ 37 w 726"/>
                <a:gd name="T19" fmla="*/ 73 h 571"/>
                <a:gd name="T20" fmla="*/ 56 w 726"/>
                <a:gd name="T21" fmla="*/ 73 h 571"/>
                <a:gd name="T22" fmla="*/ 71 w 726"/>
                <a:gd name="T23" fmla="*/ 73 h 571"/>
                <a:gd name="T24" fmla="*/ 86 w 726"/>
                <a:gd name="T25" fmla="*/ 74 h 571"/>
                <a:gd name="T26" fmla="*/ 101 w 726"/>
                <a:gd name="T27" fmla="*/ 75 h 571"/>
                <a:gd name="T28" fmla="*/ 104 w 726"/>
                <a:gd name="T29" fmla="*/ 77 h 571"/>
                <a:gd name="T30" fmla="*/ 104 w 726"/>
                <a:gd name="T31" fmla="*/ 79 h 571"/>
                <a:gd name="T32" fmla="*/ 101 w 726"/>
                <a:gd name="T33" fmla="*/ 80 h 571"/>
                <a:gd name="T34" fmla="*/ 71 w 726"/>
                <a:gd name="T35" fmla="*/ 82 h 571"/>
                <a:gd name="T36" fmla="*/ 55 w 726"/>
                <a:gd name="T37" fmla="*/ 82 h 571"/>
                <a:gd name="T38" fmla="*/ 35 w 726"/>
                <a:gd name="T39" fmla="*/ 79 h 571"/>
                <a:gd name="T40" fmla="*/ 27 w 726"/>
                <a:gd name="T41" fmla="*/ 76 h 571"/>
                <a:gd name="T42" fmla="*/ 22 w 726"/>
                <a:gd name="T43" fmla="*/ 74 h 571"/>
                <a:gd name="T44" fmla="*/ 18 w 726"/>
                <a:gd name="T45" fmla="*/ 71 h 571"/>
                <a:gd name="T46" fmla="*/ 14 w 726"/>
                <a:gd name="T47" fmla="*/ 66 h 571"/>
                <a:gd name="T48" fmla="*/ 11 w 726"/>
                <a:gd name="T49" fmla="*/ 61 h 571"/>
                <a:gd name="T50" fmla="*/ 8 w 726"/>
                <a:gd name="T51" fmla="*/ 49 h 571"/>
                <a:gd name="T52" fmla="*/ 3 w 726"/>
                <a:gd name="T53" fmla="*/ 26 h 571"/>
                <a:gd name="T54" fmla="*/ 0 w 726"/>
                <a:gd name="T55" fmla="*/ 3 h 571"/>
                <a:gd name="T56" fmla="*/ 1 w 726"/>
                <a:gd name="T57" fmla="*/ 1 h 571"/>
                <a:gd name="T58" fmla="*/ 2 w 726"/>
                <a:gd name="T59" fmla="*/ 0 h 571"/>
                <a:gd name="T60" fmla="*/ 5 w 726"/>
                <a:gd name="T61" fmla="*/ 3 h 571"/>
                <a:gd name="T62" fmla="*/ 5 w 726"/>
                <a:gd name="T63" fmla="*/ 3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de-DE"/>
            </a:p>
          </p:txBody>
        </p:sp>
        <p:sp>
          <p:nvSpPr>
            <p:cNvPr id="33901" name="Freeform 283"/>
            <p:cNvSpPr>
              <a:spLocks/>
            </p:cNvSpPr>
            <p:nvPr/>
          </p:nvSpPr>
          <p:spPr bwMode="auto">
            <a:xfrm>
              <a:off x="484" y="2590"/>
              <a:ext cx="16" cy="21"/>
            </a:xfrm>
            <a:custGeom>
              <a:avLst/>
              <a:gdLst>
                <a:gd name="T0" fmla="*/ 15 w 109"/>
                <a:gd name="T1" fmla="*/ 18 h 144"/>
                <a:gd name="T2" fmla="*/ 14 w 109"/>
                <a:gd name="T3" fmla="*/ 20 h 144"/>
                <a:gd name="T4" fmla="*/ 12 w 109"/>
                <a:gd name="T5" fmla="*/ 21 h 144"/>
                <a:gd name="T6" fmla="*/ 9 w 109"/>
                <a:gd name="T7" fmla="*/ 18 h 144"/>
                <a:gd name="T8" fmla="*/ 9 w 109"/>
                <a:gd name="T9" fmla="*/ 8 h 144"/>
                <a:gd name="T10" fmla="*/ 3 w 109"/>
                <a:gd name="T11" fmla="*/ 7 h 144"/>
                <a:gd name="T12" fmla="*/ 0 w 109"/>
                <a:gd name="T13" fmla="*/ 5 h 144"/>
                <a:gd name="T14" fmla="*/ 0 w 109"/>
                <a:gd name="T15" fmla="*/ 3 h 144"/>
                <a:gd name="T16" fmla="*/ 1 w 109"/>
                <a:gd name="T17" fmla="*/ 1 h 144"/>
                <a:gd name="T18" fmla="*/ 4 w 109"/>
                <a:gd name="T19" fmla="*/ 0 h 144"/>
                <a:gd name="T20" fmla="*/ 12 w 109"/>
                <a:gd name="T21" fmla="*/ 1 h 144"/>
                <a:gd name="T22" fmla="*/ 16 w 109"/>
                <a:gd name="T23" fmla="*/ 3 h 144"/>
                <a:gd name="T24" fmla="*/ 16 w 109"/>
                <a:gd name="T25" fmla="*/ 10 h 144"/>
                <a:gd name="T26" fmla="*/ 15 w 109"/>
                <a:gd name="T27" fmla="*/ 18 h 144"/>
                <a:gd name="T28" fmla="*/ 15 w 109"/>
                <a:gd name="T29" fmla="*/ 18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de-DE"/>
            </a:p>
          </p:txBody>
        </p:sp>
        <p:sp>
          <p:nvSpPr>
            <p:cNvPr id="33902" name="Freeform 284"/>
            <p:cNvSpPr>
              <a:spLocks/>
            </p:cNvSpPr>
            <p:nvPr/>
          </p:nvSpPr>
          <p:spPr bwMode="auto">
            <a:xfrm>
              <a:off x="458" y="2597"/>
              <a:ext cx="19" cy="22"/>
            </a:xfrm>
            <a:custGeom>
              <a:avLst/>
              <a:gdLst>
                <a:gd name="T0" fmla="*/ 18 w 134"/>
                <a:gd name="T1" fmla="*/ 19 h 152"/>
                <a:gd name="T2" fmla="*/ 17 w 134"/>
                <a:gd name="T3" fmla="*/ 21 h 152"/>
                <a:gd name="T4" fmla="*/ 15 w 134"/>
                <a:gd name="T5" fmla="*/ 22 h 152"/>
                <a:gd name="T6" fmla="*/ 13 w 134"/>
                <a:gd name="T7" fmla="*/ 19 h 152"/>
                <a:gd name="T8" fmla="*/ 13 w 134"/>
                <a:gd name="T9" fmla="*/ 7 h 152"/>
                <a:gd name="T10" fmla="*/ 2 w 134"/>
                <a:gd name="T11" fmla="*/ 5 h 152"/>
                <a:gd name="T12" fmla="*/ 1 w 134"/>
                <a:gd name="T13" fmla="*/ 4 h 152"/>
                <a:gd name="T14" fmla="*/ 0 w 134"/>
                <a:gd name="T15" fmla="*/ 2 h 152"/>
                <a:gd name="T16" fmla="*/ 1 w 134"/>
                <a:gd name="T17" fmla="*/ 0 h 152"/>
                <a:gd name="T18" fmla="*/ 3 w 134"/>
                <a:gd name="T19" fmla="*/ 0 h 152"/>
                <a:gd name="T20" fmla="*/ 16 w 134"/>
                <a:gd name="T21" fmla="*/ 1 h 152"/>
                <a:gd name="T22" fmla="*/ 19 w 134"/>
                <a:gd name="T23" fmla="*/ 5 h 152"/>
                <a:gd name="T24" fmla="*/ 19 w 134"/>
                <a:gd name="T25" fmla="*/ 10 h 152"/>
                <a:gd name="T26" fmla="*/ 18 w 134"/>
                <a:gd name="T27" fmla="*/ 19 h 152"/>
                <a:gd name="T28" fmla="*/ 18 w 134"/>
                <a:gd name="T29" fmla="*/ 19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de-DE"/>
            </a:p>
          </p:txBody>
        </p:sp>
        <p:sp>
          <p:nvSpPr>
            <p:cNvPr id="33903" name="Freeform 285"/>
            <p:cNvSpPr>
              <a:spLocks/>
            </p:cNvSpPr>
            <p:nvPr/>
          </p:nvSpPr>
          <p:spPr bwMode="auto">
            <a:xfrm>
              <a:off x="435" y="2596"/>
              <a:ext cx="20" cy="23"/>
            </a:xfrm>
            <a:custGeom>
              <a:avLst/>
              <a:gdLst>
                <a:gd name="T0" fmla="*/ 17 w 137"/>
                <a:gd name="T1" fmla="*/ 21 h 157"/>
                <a:gd name="T2" fmla="*/ 15 w 137"/>
                <a:gd name="T3" fmla="*/ 23 h 157"/>
                <a:gd name="T4" fmla="*/ 13 w 137"/>
                <a:gd name="T5" fmla="*/ 23 h 157"/>
                <a:gd name="T6" fmla="*/ 11 w 137"/>
                <a:gd name="T7" fmla="*/ 20 h 157"/>
                <a:gd name="T8" fmla="*/ 13 w 137"/>
                <a:gd name="T9" fmla="*/ 9 h 157"/>
                <a:gd name="T10" fmla="*/ 2 w 137"/>
                <a:gd name="T11" fmla="*/ 5 h 157"/>
                <a:gd name="T12" fmla="*/ 0 w 137"/>
                <a:gd name="T13" fmla="*/ 4 h 157"/>
                <a:gd name="T14" fmla="*/ 0 w 137"/>
                <a:gd name="T15" fmla="*/ 2 h 157"/>
                <a:gd name="T16" fmla="*/ 1 w 137"/>
                <a:gd name="T17" fmla="*/ 1 h 157"/>
                <a:gd name="T18" fmla="*/ 3 w 137"/>
                <a:gd name="T19" fmla="*/ 0 h 157"/>
                <a:gd name="T20" fmla="*/ 17 w 137"/>
                <a:gd name="T21" fmla="*/ 1 h 157"/>
                <a:gd name="T22" fmla="*/ 20 w 137"/>
                <a:gd name="T23" fmla="*/ 5 h 157"/>
                <a:gd name="T24" fmla="*/ 19 w 137"/>
                <a:gd name="T25" fmla="*/ 13 h 157"/>
                <a:gd name="T26" fmla="*/ 17 w 137"/>
                <a:gd name="T27" fmla="*/ 21 h 157"/>
                <a:gd name="T28" fmla="*/ 17 w 137"/>
                <a:gd name="T29" fmla="*/ 21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de-DE"/>
            </a:p>
          </p:txBody>
        </p:sp>
        <p:sp>
          <p:nvSpPr>
            <p:cNvPr id="33904" name="Freeform 286"/>
            <p:cNvSpPr>
              <a:spLocks/>
            </p:cNvSpPr>
            <p:nvPr/>
          </p:nvSpPr>
          <p:spPr bwMode="auto">
            <a:xfrm>
              <a:off x="406" y="2596"/>
              <a:ext cx="22" cy="21"/>
            </a:xfrm>
            <a:custGeom>
              <a:avLst/>
              <a:gdLst>
                <a:gd name="T0" fmla="*/ 20 w 155"/>
                <a:gd name="T1" fmla="*/ 18 h 147"/>
                <a:gd name="T2" fmla="*/ 19 w 155"/>
                <a:gd name="T3" fmla="*/ 20 h 147"/>
                <a:gd name="T4" fmla="*/ 18 w 155"/>
                <a:gd name="T5" fmla="*/ 21 h 147"/>
                <a:gd name="T6" fmla="*/ 15 w 155"/>
                <a:gd name="T7" fmla="*/ 19 h 147"/>
                <a:gd name="T8" fmla="*/ 13 w 155"/>
                <a:gd name="T9" fmla="*/ 8 h 147"/>
                <a:gd name="T10" fmla="*/ 8 w 155"/>
                <a:gd name="T11" fmla="*/ 7 h 147"/>
                <a:gd name="T12" fmla="*/ 2 w 155"/>
                <a:gd name="T13" fmla="*/ 5 h 147"/>
                <a:gd name="T14" fmla="*/ 0 w 155"/>
                <a:gd name="T15" fmla="*/ 4 h 147"/>
                <a:gd name="T16" fmla="*/ 0 w 155"/>
                <a:gd name="T17" fmla="*/ 2 h 147"/>
                <a:gd name="T18" fmla="*/ 1 w 155"/>
                <a:gd name="T19" fmla="*/ 0 h 147"/>
                <a:gd name="T20" fmla="*/ 3 w 155"/>
                <a:gd name="T21" fmla="*/ 0 h 147"/>
                <a:gd name="T22" fmla="*/ 18 w 155"/>
                <a:gd name="T23" fmla="*/ 0 h 147"/>
                <a:gd name="T24" fmla="*/ 21 w 155"/>
                <a:gd name="T25" fmla="*/ 2 h 147"/>
                <a:gd name="T26" fmla="*/ 22 w 155"/>
                <a:gd name="T27" fmla="*/ 5 h 147"/>
                <a:gd name="T28" fmla="*/ 20 w 155"/>
                <a:gd name="T29" fmla="*/ 18 h 147"/>
                <a:gd name="T30" fmla="*/ 20 w 155"/>
                <a:gd name="T31" fmla="*/ 18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de-DE"/>
            </a:p>
          </p:txBody>
        </p:sp>
        <p:sp>
          <p:nvSpPr>
            <p:cNvPr id="33905" name="Freeform 287"/>
            <p:cNvSpPr>
              <a:spLocks/>
            </p:cNvSpPr>
            <p:nvPr/>
          </p:nvSpPr>
          <p:spPr bwMode="auto">
            <a:xfrm>
              <a:off x="342" y="2590"/>
              <a:ext cx="23" cy="22"/>
            </a:xfrm>
            <a:custGeom>
              <a:avLst/>
              <a:gdLst>
                <a:gd name="T0" fmla="*/ 22 w 162"/>
                <a:gd name="T1" fmla="*/ 18 h 151"/>
                <a:gd name="T2" fmla="*/ 21 w 162"/>
                <a:gd name="T3" fmla="*/ 21 h 151"/>
                <a:gd name="T4" fmla="*/ 19 w 162"/>
                <a:gd name="T5" fmla="*/ 22 h 151"/>
                <a:gd name="T6" fmla="*/ 15 w 162"/>
                <a:gd name="T7" fmla="*/ 18 h 151"/>
                <a:gd name="T8" fmla="*/ 14 w 162"/>
                <a:gd name="T9" fmla="*/ 11 h 151"/>
                <a:gd name="T10" fmla="*/ 12 w 162"/>
                <a:gd name="T11" fmla="*/ 9 h 151"/>
                <a:gd name="T12" fmla="*/ 10 w 162"/>
                <a:gd name="T13" fmla="*/ 9 h 151"/>
                <a:gd name="T14" fmla="*/ 4 w 162"/>
                <a:gd name="T15" fmla="*/ 9 h 151"/>
                <a:gd name="T16" fmla="*/ 1 w 162"/>
                <a:gd name="T17" fmla="*/ 7 h 151"/>
                <a:gd name="T18" fmla="*/ 0 w 162"/>
                <a:gd name="T19" fmla="*/ 4 h 151"/>
                <a:gd name="T20" fmla="*/ 1 w 162"/>
                <a:gd name="T21" fmla="*/ 1 h 151"/>
                <a:gd name="T22" fmla="*/ 5 w 162"/>
                <a:gd name="T23" fmla="*/ 0 h 151"/>
                <a:gd name="T24" fmla="*/ 14 w 162"/>
                <a:gd name="T25" fmla="*/ 1 h 151"/>
                <a:gd name="T26" fmla="*/ 22 w 162"/>
                <a:gd name="T27" fmla="*/ 5 h 151"/>
                <a:gd name="T28" fmla="*/ 23 w 162"/>
                <a:gd name="T29" fmla="*/ 11 h 151"/>
                <a:gd name="T30" fmla="*/ 22 w 162"/>
                <a:gd name="T31" fmla="*/ 18 h 151"/>
                <a:gd name="T32" fmla="*/ 22 w 162"/>
                <a:gd name="T33" fmla="*/ 18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de-DE"/>
            </a:p>
          </p:txBody>
        </p:sp>
        <p:sp>
          <p:nvSpPr>
            <p:cNvPr id="33906" name="Freeform 288"/>
            <p:cNvSpPr>
              <a:spLocks/>
            </p:cNvSpPr>
            <p:nvPr/>
          </p:nvSpPr>
          <p:spPr bwMode="auto">
            <a:xfrm>
              <a:off x="343" y="2637"/>
              <a:ext cx="13" cy="22"/>
            </a:xfrm>
            <a:custGeom>
              <a:avLst/>
              <a:gdLst>
                <a:gd name="T0" fmla="*/ 12 w 88"/>
                <a:gd name="T1" fmla="*/ 2 h 152"/>
                <a:gd name="T2" fmla="*/ 13 w 88"/>
                <a:gd name="T3" fmla="*/ 8 h 152"/>
                <a:gd name="T4" fmla="*/ 12 w 88"/>
                <a:gd name="T5" fmla="*/ 15 h 152"/>
                <a:gd name="T6" fmla="*/ 8 w 88"/>
                <a:gd name="T7" fmla="*/ 18 h 152"/>
                <a:gd name="T8" fmla="*/ 4 w 88"/>
                <a:gd name="T9" fmla="*/ 22 h 152"/>
                <a:gd name="T10" fmla="*/ 2 w 88"/>
                <a:gd name="T11" fmla="*/ 22 h 152"/>
                <a:gd name="T12" fmla="*/ 0 w 88"/>
                <a:gd name="T13" fmla="*/ 21 h 152"/>
                <a:gd name="T14" fmla="*/ 1 w 88"/>
                <a:gd name="T15" fmla="*/ 17 h 152"/>
                <a:gd name="T16" fmla="*/ 6 w 88"/>
                <a:gd name="T17" fmla="*/ 11 h 152"/>
                <a:gd name="T18" fmla="*/ 7 w 88"/>
                <a:gd name="T19" fmla="*/ 3 h 152"/>
                <a:gd name="T20" fmla="*/ 7 w 88"/>
                <a:gd name="T21" fmla="*/ 1 h 152"/>
                <a:gd name="T22" fmla="*/ 9 w 88"/>
                <a:gd name="T23" fmla="*/ 0 h 152"/>
                <a:gd name="T24" fmla="*/ 12 w 88"/>
                <a:gd name="T25" fmla="*/ 2 h 152"/>
                <a:gd name="T26" fmla="*/ 12 w 88"/>
                <a:gd name="T27" fmla="*/ 2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de-DE"/>
            </a:p>
          </p:txBody>
        </p:sp>
        <p:sp>
          <p:nvSpPr>
            <p:cNvPr id="33907" name="Freeform 289"/>
            <p:cNvSpPr>
              <a:spLocks/>
            </p:cNvSpPr>
            <p:nvPr/>
          </p:nvSpPr>
          <p:spPr bwMode="auto">
            <a:xfrm>
              <a:off x="464" y="2634"/>
              <a:ext cx="28" cy="26"/>
            </a:xfrm>
            <a:custGeom>
              <a:avLst/>
              <a:gdLst>
                <a:gd name="T0" fmla="*/ 9 w 195"/>
                <a:gd name="T1" fmla="*/ 4 h 186"/>
                <a:gd name="T2" fmla="*/ 10 w 195"/>
                <a:gd name="T3" fmla="*/ 14 h 186"/>
                <a:gd name="T4" fmla="*/ 14 w 195"/>
                <a:gd name="T5" fmla="*/ 16 h 186"/>
                <a:gd name="T6" fmla="*/ 19 w 195"/>
                <a:gd name="T7" fmla="*/ 19 h 186"/>
                <a:gd name="T8" fmla="*/ 23 w 195"/>
                <a:gd name="T9" fmla="*/ 21 h 186"/>
                <a:gd name="T10" fmla="*/ 28 w 195"/>
                <a:gd name="T11" fmla="*/ 23 h 186"/>
                <a:gd name="T12" fmla="*/ 28 w 195"/>
                <a:gd name="T13" fmla="*/ 24 h 186"/>
                <a:gd name="T14" fmla="*/ 26 w 195"/>
                <a:gd name="T15" fmla="*/ 26 h 186"/>
                <a:gd name="T16" fmla="*/ 19 w 195"/>
                <a:gd name="T17" fmla="*/ 26 h 186"/>
                <a:gd name="T18" fmla="*/ 5 w 195"/>
                <a:gd name="T19" fmla="*/ 17 h 186"/>
                <a:gd name="T20" fmla="*/ 2 w 195"/>
                <a:gd name="T21" fmla="*/ 10 h 186"/>
                <a:gd name="T22" fmla="*/ 0 w 195"/>
                <a:gd name="T23" fmla="*/ 3 h 186"/>
                <a:gd name="T24" fmla="*/ 1 w 195"/>
                <a:gd name="T25" fmla="*/ 1 h 186"/>
                <a:gd name="T26" fmla="*/ 3 w 195"/>
                <a:gd name="T27" fmla="*/ 0 h 186"/>
                <a:gd name="T28" fmla="*/ 7 w 195"/>
                <a:gd name="T29" fmla="*/ 1 h 186"/>
                <a:gd name="T30" fmla="*/ 9 w 195"/>
                <a:gd name="T31" fmla="*/ 4 h 186"/>
                <a:gd name="T32" fmla="*/ 9 w 195"/>
                <a:gd name="T33" fmla="*/ 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de-DE"/>
            </a:p>
          </p:txBody>
        </p:sp>
        <p:sp>
          <p:nvSpPr>
            <p:cNvPr id="33908" name="Freeform 290"/>
            <p:cNvSpPr>
              <a:spLocks/>
            </p:cNvSpPr>
            <p:nvPr/>
          </p:nvSpPr>
          <p:spPr bwMode="auto">
            <a:xfrm>
              <a:off x="500" y="2416"/>
              <a:ext cx="38" cy="218"/>
            </a:xfrm>
            <a:custGeom>
              <a:avLst/>
              <a:gdLst>
                <a:gd name="T0" fmla="*/ 36 w 263"/>
                <a:gd name="T1" fmla="*/ 2 h 1524"/>
                <a:gd name="T2" fmla="*/ 38 w 263"/>
                <a:gd name="T3" fmla="*/ 21 h 1524"/>
                <a:gd name="T4" fmla="*/ 37 w 263"/>
                <a:gd name="T5" fmla="*/ 45 h 1524"/>
                <a:gd name="T6" fmla="*/ 36 w 263"/>
                <a:gd name="T7" fmla="*/ 68 h 1524"/>
                <a:gd name="T8" fmla="*/ 35 w 263"/>
                <a:gd name="T9" fmla="*/ 82 h 1524"/>
                <a:gd name="T10" fmla="*/ 33 w 263"/>
                <a:gd name="T11" fmla="*/ 99 h 1524"/>
                <a:gd name="T12" fmla="*/ 30 w 263"/>
                <a:gd name="T13" fmla="*/ 114 h 1524"/>
                <a:gd name="T14" fmla="*/ 26 w 263"/>
                <a:gd name="T15" fmla="*/ 145 h 1524"/>
                <a:gd name="T16" fmla="*/ 24 w 263"/>
                <a:gd name="T17" fmla="*/ 162 h 1524"/>
                <a:gd name="T18" fmla="*/ 22 w 263"/>
                <a:gd name="T19" fmla="*/ 170 h 1524"/>
                <a:gd name="T20" fmla="*/ 20 w 263"/>
                <a:gd name="T21" fmla="*/ 179 h 1524"/>
                <a:gd name="T22" fmla="*/ 17 w 263"/>
                <a:gd name="T23" fmla="*/ 189 h 1524"/>
                <a:gd name="T24" fmla="*/ 14 w 263"/>
                <a:gd name="T25" fmla="*/ 199 h 1524"/>
                <a:gd name="T26" fmla="*/ 12 w 263"/>
                <a:gd name="T27" fmla="*/ 203 h 1524"/>
                <a:gd name="T28" fmla="*/ 10 w 263"/>
                <a:gd name="T29" fmla="*/ 207 h 1524"/>
                <a:gd name="T30" fmla="*/ 8 w 263"/>
                <a:gd name="T31" fmla="*/ 212 h 1524"/>
                <a:gd name="T32" fmla="*/ 5 w 263"/>
                <a:gd name="T33" fmla="*/ 217 h 1524"/>
                <a:gd name="T34" fmla="*/ 3 w 263"/>
                <a:gd name="T35" fmla="*/ 218 h 1524"/>
                <a:gd name="T36" fmla="*/ 1 w 263"/>
                <a:gd name="T37" fmla="*/ 218 h 1524"/>
                <a:gd name="T38" fmla="*/ 0 w 263"/>
                <a:gd name="T39" fmla="*/ 214 h 1524"/>
                <a:gd name="T40" fmla="*/ 4 w 263"/>
                <a:gd name="T41" fmla="*/ 205 h 1524"/>
                <a:gd name="T42" fmla="*/ 6 w 263"/>
                <a:gd name="T43" fmla="*/ 196 h 1524"/>
                <a:gd name="T44" fmla="*/ 10 w 263"/>
                <a:gd name="T45" fmla="*/ 176 h 1524"/>
                <a:gd name="T46" fmla="*/ 16 w 263"/>
                <a:gd name="T47" fmla="*/ 144 h 1524"/>
                <a:gd name="T48" fmla="*/ 18 w 263"/>
                <a:gd name="T49" fmla="*/ 128 h 1524"/>
                <a:gd name="T50" fmla="*/ 21 w 263"/>
                <a:gd name="T51" fmla="*/ 113 h 1524"/>
                <a:gd name="T52" fmla="*/ 26 w 263"/>
                <a:gd name="T53" fmla="*/ 82 h 1524"/>
                <a:gd name="T54" fmla="*/ 28 w 263"/>
                <a:gd name="T55" fmla="*/ 67 h 1524"/>
                <a:gd name="T56" fmla="*/ 30 w 263"/>
                <a:gd name="T57" fmla="*/ 45 h 1524"/>
                <a:gd name="T58" fmla="*/ 32 w 263"/>
                <a:gd name="T59" fmla="*/ 21 h 1524"/>
                <a:gd name="T60" fmla="*/ 31 w 263"/>
                <a:gd name="T61" fmla="*/ 3 h 1524"/>
                <a:gd name="T62" fmla="*/ 31 w 263"/>
                <a:gd name="T63" fmla="*/ 1 h 1524"/>
                <a:gd name="T64" fmla="*/ 33 w 263"/>
                <a:gd name="T65" fmla="*/ 0 h 1524"/>
                <a:gd name="T66" fmla="*/ 36 w 263"/>
                <a:gd name="T67" fmla="*/ 2 h 1524"/>
                <a:gd name="T68" fmla="*/ 36 w 263"/>
                <a:gd name="T69" fmla="*/ 2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de-DE"/>
            </a:p>
          </p:txBody>
        </p:sp>
        <p:sp>
          <p:nvSpPr>
            <p:cNvPr id="33909" name="Freeform 291"/>
            <p:cNvSpPr>
              <a:spLocks/>
            </p:cNvSpPr>
            <p:nvPr/>
          </p:nvSpPr>
          <p:spPr bwMode="auto">
            <a:xfrm>
              <a:off x="240" y="2588"/>
              <a:ext cx="45" cy="102"/>
            </a:xfrm>
            <a:custGeom>
              <a:avLst/>
              <a:gdLst>
                <a:gd name="T0" fmla="*/ 43 w 315"/>
                <a:gd name="T1" fmla="*/ 5 h 713"/>
                <a:gd name="T2" fmla="*/ 26 w 315"/>
                <a:gd name="T3" fmla="*/ 7 h 713"/>
                <a:gd name="T4" fmla="*/ 18 w 315"/>
                <a:gd name="T5" fmla="*/ 9 h 713"/>
                <a:gd name="T6" fmla="*/ 10 w 315"/>
                <a:gd name="T7" fmla="*/ 13 h 713"/>
                <a:gd name="T8" fmla="*/ 8 w 315"/>
                <a:gd name="T9" fmla="*/ 17 h 713"/>
                <a:gd name="T10" fmla="*/ 7 w 315"/>
                <a:gd name="T11" fmla="*/ 20 h 713"/>
                <a:gd name="T12" fmla="*/ 7 w 315"/>
                <a:gd name="T13" fmla="*/ 22 h 713"/>
                <a:gd name="T14" fmla="*/ 9 w 315"/>
                <a:gd name="T15" fmla="*/ 34 h 713"/>
                <a:gd name="T16" fmla="*/ 7 w 315"/>
                <a:gd name="T17" fmla="*/ 98 h 713"/>
                <a:gd name="T18" fmla="*/ 6 w 315"/>
                <a:gd name="T19" fmla="*/ 101 h 713"/>
                <a:gd name="T20" fmla="*/ 3 w 315"/>
                <a:gd name="T21" fmla="*/ 102 h 713"/>
                <a:gd name="T22" fmla="*/ 0 w 315"/>
                <a:gd name="T23" fmla="*/ 98 h 713"/>
                <a:gd name="T24" fmla="*/ 1 w 315"/>
                <a:gd name="T25" fmla="*/ 66 h 713"/>
                <a:gd name="T26" fmla="*/ 4 w 315"/>
                <a:gd name="T27" fmla="*/ 33 h 713"/>
                <a:gd name="T28" fmla="*/ 3 w 315"/>
                <a:gd name="T29" fmla="*/ 20 h 713"/>
                <a:gd name="T30" fmla="*/ 3 w 315"/>
                <a:gd name="T31" fmla="*/ 14 h 713"/>
                <a:gd name="T32" fmla="*/ 5 w 315"/>
                <a:gd name="T33" fmla="*/ 11 h 713"/>
                <a:gd name="T34" fmla="*/ 7 w 315"/>
                <a:gd name="T35" fmla="*/ 9 h 713"/>
                <a:gd name="T36" fmla="*/ 11 w 315"/>
                <a:gd name="T37" fmla="*/ 6 h 713"/>
                <a:gd name="T38" fmla="*/ 15 w 315"/>
                <a:gd name="T39" fmla="*/ 4 h 713"/>
                <a:gd name="T40" fmla="*/ 24 w 315"/>
                <a:gd name="T41" fmla="*/ 3 h 713"/>
                <a:gd name="T42" fmla="*/ 42 w 315"/>
                <a:gd name="T43" fmla="*/ 0 h 713"/>
                <a:gd name="T44" fmla="*/ 44 w 315"/>
                <a:gd name="T45" fmla="*/ 0 h 713"/>
                <a:gd name="T46" fmla="*/ 45 w 315"/>
                <a:gd name="T47" fmla="*/ 2 h 713"/>
                <a:gd name="T48" fmla="*/ 45 w 315"/>
                <a:gd name="T49" fmla="*/ 4 h 713"/>
                <a:gd name="T50" fmla="*/ 43 w 315"/>
                <a:gd name="T51" fmla="*/ 5 h 713"/>
                <a:gd name="T52" fmla="*/ 43 w 315"/>
                <a:gd name="T53" fmla="*/ 5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de-DE"/>
            </a:p>
          </p:txBody>
        </p:sp>
        <p:sp>
          <p:nvSpPr>
            <p:cNvPr id="33910" name="Freeform 292"/>
            <p:cNvSpPr>
              <a:spLocks/>
            </p:cNvSpPr>
            <p:nvPr/>
          </p:nvSpPr>
          <p:spPr bwMode="auto">
            <a:xfrm>
              <a:off x="548" y="2674"/>
              <a:ext cx="32" cy="36"/>
            </a:xfrm>
            <a:custGeom>
              <a:avLst/>
              <a:gdLst>
                <a:gd name="T0" fmla="*/ 27 w 224"/>
                <a:gd name="T1" fmla="*/ 0 h 248"/>
                <a:gd name="T2" fmla="*/ 30 w 224"/>
                <a:gd name="T3" fmla="*/ 0 h 248"/>
                <a:gd name="T4" fmla="*/ 32 w 224"/>
                <a:gd name="T5" fmla="*/ 2 h 248"/>
                <a:gd name="T6" fmla="*/ 32 w 224"/>
                <a:gd name="T7" fmla="*/ 5 h 248"/>
                <a:gd name="T8" fmla="*/ 30 w 224"/>
                <a:gd name="T9" fmla="*/ 7 h 248"/>
                <a:gd name="T10" fmla="*/ 22 w 224"/>
                <a:gd name="T11" fmla="*/ 12 h 248"/>
                <a:gd name="T12" fmla="*/ 22 w 224"/>
                <a:gd name="T13" fmla="*/ 16 h 248"/>
                <a:gd name="T14" fmla="*/ 23 w 224"/>
                <a:gd name="T15" fmla="*/ 20 h 248"/>
                <a:gd name="T16" fmla="*/ 21 w 224"/>
                <a:gd name="T17" fmla="*/ 25 h 248"/>
                <a:gd name="T18" fmla="*/ 17 w 224"/>
                <a:gd name="T19" fmla="*/ 28 h 248"/>
                <a:gd name="T20" fmla="*/ 15 w 224"/>
                <a:gd name="T21" fmla="*/ 30 h 248"/>
                <a:gd name="T22" fmla="*/ 12 w 224"/>
                <a:gd name="T23" fmla="*/ 31 h 248"/>
                <a:gd name="T24" fmla="*/ 7 w 224"/>
                <a:gd name="T25" fmla="*/ 34 h 248"/>
                <a:gd name="T26" fmla="*/ 3 w 224"/>
                <a:gd name="T27" fmla="*/ 36 h 248"/>
                <a:gd name="T28" fmla="*/ 0 w 224"/>
                <a:gd name="T29" fmla="*/ 35 h 248"/>
                <a:gd name="T30" fmla="*/ 0 w 224"/>
                <a:gd name="T31" fmla="*/ 32 h 248"/>
                <a:gd name="T32" fmla="*/ 1 w 224"/>
                <a:gd name="T33" fmla="*/ 30 h 248"/>
                <a:gd name="T34" fmla="*/ 3 w 224"/>
                <a:gd name="T35" fmla="*/ 28 h 248"/>
                <a:gd name="T36" fmla="*/ 5 w 224"/>
                <a:gd name="T37" fmla="*/ 25 h 248"/>
                <a:gd name="T38" fmla="*/ 9 w 224"/>
                <a:gd name="T39" fmla="*/ 23 h 248"/>
                <a:gd name="T40" fmla="*/ 13 w 224"/>
                <a:gd name="T41" fmla="*/ 19 h 248"/>
                <a:gd name="T42" fmla="*/ 16 w 224"/>
                <a:gd name="T43" fmla="*/ 7 h 248"/>
                <a:gd name="T44" fmla="*/ 21 w 224"/>
                <a:gd name="T45" fmla="*/ 3 h 248"/>
                <a:gd name="T46" fmla="*/ 27 w 224"/>
                <a:gd name="T47" fmla="*/ 0 h 248"/>
                <a:gd name="T48" fmla="*/ 27 w 224"/>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de-DE"/>
            </a:p>
          </p:txBody>
        </p:sp>
        <p:sp>
          <p:nvSpPr>
            <p:cNvPr id="33911" name="Freeform 293"/>
            <p:cNvSpPr>
              <a:spLocks/>
            </p:cNvSpPr>
            <p:nvPr/>
          </p:nvSpPr>
          <p:spPr bwMode="auto">
            <a:xfrm>
              <a:off x="573" y="2662"/>
              <a:ext cx="89" cy="71"/>
            </a:xfrm>
            <a:custGeom>
              <a:avLst/>
              <a:gdLst>
                <a:gd name="T0" fmla="*/ 18 w 624"/>
                <a:gd name="T1" fmla="*/ 7 h 493"/>
                <a:gd name="T2" fmla="*/ 7 w 624"/>
                <a:gd name="T3" fmla="*/ 17 h 493"/>
                <a:gd name="T4" fmla="*/ 7 w 624"/>
                <a:gd name="T5" fmla="*/ 25 h 493"/>
                <a:gd name="T6" fmla="*/ 15 w 624"/>
                <a:gd name="T7" fmla="*/ 39 h 493"/>
                <a:gd name="T8" fmla="*/ 14 w 624"/>
                <a:gd name="T9" fmla="*/ 51 h 493"/>
                <a:gd name="T10" fmla="*/ 16 w 624"/>
                <a:gd name="T11" fmla="*/ 54 h 493"/>
                <a:gd name="T12" fmla="*/ 21 w 624"/>
                <a:gd name="T13" fmla="*/ 58 h 493"/>
                <a:gd name="T14" fmla="*/ 45 w 624"/>
                <a:gd name="T15" fmla="*/ 62 h 493"/>
                <a:gd name="T16" fmla="*/ 64 w 624"/>
                <a:gd name="T17" fmla="*/ 57 h 493"/>
                <a:gd name="T18" fmla="*/ 76 w 624"/>
                <a:gd name="T19" fmla="*/ 48 h 493"/>
                <a:gd name="T20" fmla="*/ 76 w 624"/>
                <a:gd name="T21" fmla="*/ 30 h 493"/>
                <a:gd name="T22" fmla="*/ 72 w 624"/>
                <a:gd name="T23" fmla="*/ 24 h 493"/>
                <a:gd name="T24" fmla="*/ 66 w 624"/>
                <a:gd name="T25" fmla="*/ 18 h 493"/>
                <a:gd name="T26" fmla="*/ 60 w 624"/>
                <a:gd name="T27" fmla="*/ 13 h 493"/>
                <a:gd name="T28" fmla="*/ 49 w 624"/>
                <a:gd name="T29" fmla="*/ 7 h 493"/>
                <a:gd name="T30" fmla="*/ 38 w 624"/>
                <a:gd name="T31" fmla="*/ 5 h 493"/>
                <a:gd name="T32" fmla="*/ 36 w 624"/>
                <a:gd name="T33" fmla="*/ 2 h 493"/>
                <a:gd name="T34" fmla="*/ 52 w 624"/>
                <a:gd name="T35" fmla="*/ 0 h 493"/>
                <a:gd name="T36" fmla="*/ 81 w 624"/>
                <a:gd name="T37" fmla="*/ 17 h 493"/>
                <a:gd name="T38" fmla="*/ 88 w 624"/>
                <a:gd name="T39" fmla="*/ 46 h 493"/>
                <a:gd name="T40" fmla="*/ 82 w 624"/>
                <a:gd name="T41" fmla="*/ 56 h 493"/>
                <a:gd name="T42" fmla="*/ 76 w 624"/>
                <a:gd name="T43" fmla="*/ 62 h 493"/>
                <a:gd name="T44" fmla="*/ 67 w 624"/>
                <a:gd name="T45" fmla="*/ 67 h 493"/>
                <a:gd name="T46" fmla="*/ 45 w 624"/>
                <a:gd name="T47" fmla="*/ 71 h 493"/>
                <a:gd name="T48" fmla="*/ 18 w 624"/>
                <a:gd name="T49" fmla="*/ 65 h 493"/>
                <a:gd name="T50" fmla="*/ 11 w 624"/>
                <a:gd name="T51" fmla="*/ 61 h 493"/>
                <a:gd name="T52" fmla="*/ 7 w 624"/>
                <a:gd name="T53" fmla="*/ 54 h 493"/>
                <a:gd name="T54" fmla="*/ 8 w 624"/>
                <a:gd name="T55" fmla="*/ 35 h 493"/>
                <a:gd name="T56" fmla="*/ 0 w 624"/>
                <a:gd name="T57" fmla="*/ 23 h 493"/>
                <a:gd name="T58" fmla="*/ 3 w 624"/>
                <a:gd name="T59" fmla="*/ 12 h 493"/>
                <a:gd name="T60" fmla="*/ 10 w 624"/>
                <a:gd name="T61" fmla="*/ 7 h 493"/>
                <a:gd name="T62" fmla="*/ 16 w 624"/>
                <a:gd name="T63" fmla="*/ 3 h 493"/>
                <a:gd name="T64" fmla="*/ 25 w 624"/>
                <a:gd name="T65" fmla="*/ 3 h 493"/>
                <a:gd name="T66" fmla="*/ 24 w 624"/>
                <a:gd name="T67" fmla="*/ 6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de-DE"/>
            </a:p>
          </p:txBody>
        </p:sp>
        <p:sp>
          <p:nvSpPr>
            <p:cNvPr id="33912" name="Freeform 294"/>
            <p:cNvSpPr>
              <a:spLocks/>
            </p:cNvSpPr>
            <p:nvPr/>
          </p:nvSpPr>
          <p:spPr bwMode="auto">
            <a:xfrm>
              <a:off x="595" y="2685"/>
              <a:ext cx="1" cy="1"/>
            </a:xfrm>
            <a:custGeom>
              <a:avLst/>
              <a:gdLst>
                <a:gd name="T0" fmla="*/ 1 w 2"/>
                <a:gd name="T1" fmla="*/ 0 h 2"/>
                <a:gd name="T2" fmla="*/ 0 w 2"/>
                <a:gd name="T3" fmla="*/ 1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de-DE"/>
            </a:p>
          </p:txBody>
        </p:sp>
        <p:sp>
          <p:nvSpPr>
            <p:cNvPr id="33913" name="Freeform 295"/>
            <p:cNvSpPr>
              <a:spLocks/>
            </p:cNvSpPr>
            <p:nvPr/>
          </p:nvSpPr>
          <p:spPr bwMode="auto">
            <a:xfrm>
              <a:off x="589" y="2668"/>
              <a:ext cx="48" cy="35"/>
            </a:xfrm>
            <a:custGeom>
              <a:avLst/>
              <a:gdLst>
                <a:gd name="T0" fmla="*/ 45 w 333"/>
                <a:gd name="T1" fmla="*/ 6 h 248"/>
                <a:gd name="T2" fmla="*/ 35 w 333"/>
                <a:gd name="T3" fmla="*/ 4 h 248"/>
                <a:gd name="T4" fmla="*/ 25 w 333"/>
                <a:gd name="T5" fmla="*/ 6 h 248"/>
                <a:gd name="T6" fmla="*/ 17 w 333"/>
                <a:gd name="T7" fmla="*/ 8 h 248"/>
                <a:gd name="T8" fmla="*/ 10 w 333"/>
                <a:gd name="T9" fmla="*/ 13 h 248"/>
                <a:gd name="T10" fmla="*/ 7 w 333"/>
                <a:gd name="T11" fmla="*/ 16 h 248"/>
                <a:gd name="T12" fmla="*/ 12 w 333"/>
                <a:gd name="T13" fmla="*/ 21 h 248"/>
                <a:gd name="T14" fmla="*/ 14 w 333"/>
                <a:gd name="T15" fmla="*/ 24 h 248"/>
                <a:gd name="T16" fmla="*/ 17 w 333"/>
                <a:gd name="T17" fmla="*/ 26 h 248"/>
                <a:gd name="T18" fmla="*/ 20 w 333"/>
                <a:gd name="T19" fmla="*/ 28 h 248"/>
                <a:gd name="T20" fmla="*/ 22 w 333"/>
                <a:gd name="T21" fmla="*/ 29 h 248"/>
                <a:gd name="T22" fmla="*/ 28 w 333"/>
                <a:gd name="T23" fmla="*/ 31 h 248"/>
                <a:gd name="T24" fmla="*/ 30 w 333"/>
                <a:gd name="T25" fmla="*/ 33 h 248"/>
                <a:gd name="T26" fmla="*/ 29 w 333"/>
                <a:gd name="T27" fmla="*/ 35 h 248"/>
                <a:gd name="T28" fmla="*/ 27 w 333"/>
                <a:gd name="T29" fmla="*/ 35 h 248"/>
                <a:gd name="T30" fmla="*/ 15 w 333"/>
                <a:gd name="T31" fmla="*/ 29 h 248"/>
                <a:gd name="T32" fmla="*/ 9 w 333"/>
                <a:gd name="T33" fmla="*/ 25 h 248"/>
                <a:gd name="T34" fmla="*/ 6 w 333"/>
                <a:gd name="T35" fmla="*/ 24 h 248"/>
                <a:gd name="T36" fmla="*/ 3 w 333"/>
                <a:gd name="T37" fmla="*/ 22 h 248"/>
                <a:gd name="T38" fmla="*/ 1 w 333"/>
                <a:gd name="T39" fmla="*/ 21 h 248"/>
                <a:gd name="T40" fmla="*/ 0 w 333"/>
                <a:gd name="T41" fmla="*/ 17 h 248"/>
                <a:gd name="T42" fmla="*/ 1 w 333"/>
                <a:gd name="T43" fmla="*/ 13 h 248"/>
                <a:gd name="T44" fmla="*/ 7 w 333"/>
                <a:gd name="T45" fmla="*/ 8 h 248"/>
                <a:gd name="T46" fmla="*/ 11 w 333"/>
                <a:gd name="T47" fmla="*/ 6 h 248"/>
                <a:gd name="T48" fmla="*/ 15 w 333"/>
                <a:gd name="T49" fmla="*/ 4 h 248"/>
                <a:gd name="T50" fmla="*/ 24 w 333"/>
                <a:gd name="T51" fmla="*/ 2 h 248"/>
                <a:gd name="T52" fmla="*/ 36 w 333"/>
                <a:gd name="T53" fmla="*/ 0 h 248"/>
                <a:gd name="T54" fmla="*/ 47 w 333"/>
                <a:gd name="T55" fmla="*/ 2 h 248"/>
                <a:gd name="T56" fmla="*/ 48 w 333"/>
                <a:gd name="T57" fmla="*/ 4 h 248"/>
                <a:gd name="T58" fmla="*/ 47 w 333"/>
                <a:gd name="T59" fmla="*/ 5 h 248"/>
                <a:gd name="T60" fmla="*/ 45 w 333"/>
                <a:gd name="T61" fmla="*/ 6 h 248"/>
                <a:gd name="T62" fmla="*/ 45 w 333"/>
                <a:gd name="T63" fmla="*/ 6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de-DE"/>
            </a:p>
          </p:txBody>
        </p:sp>
        <p:sp>
          <p:nvSpPr>
            <p:cNvPr id="33914" name="Freeform 296"/>
            <p:cNvSpPr>
              <a:spLocks/>
            </p:cNvSpPr>
            <p:nvPr/>
          </p:nvSpPr>
          <p:spPr bwMode="auto">
            <a:xfrm>
              <a:off x="353" y="2490"/>
              <a:ext cx="87" cy="74"/>
            </a:xfrm>
            <a:custGeom>
              <a:avLst/>
              <a:gdLst>
                <a:gd name="T0" fmla="*/ 10 w 606"/>
                <a:gd name="T1" fmla="*/ 4 h 522"/>
                <a:gd name="T2" fmla="*/ 13 w 606"/>
                <a:gd name="T3" fmla="*/ 15 h 522"/>
                <a:gd name="T4" fmla="*/ 16 w 606"/>
                <a:gd name="T5" fmla="*/ 29 h 522"/>
                <a:gd name="T6" fmla="*/ 18 w 606"/>
                <a:gd name="T7" fmla="*/ 35 h 522"/>
                <a:gd name="T8" fmla="*/ 21 w 606"/>
                <a:gd name="T9" fmla="*/ 41 h 522"/>
                <a:gd name="T10" fmla="*/ 23 w 606"/>
                <a:gd name="T11" fmla="*/ 46 h 522"/>
                <a:gd name="T12" fmla="*/ 26 w 606"/>
                <a:gd name="T13" fmla="*/ 49 h 522"/>
                <a:gd name="T14" fmla="*/ 29 w 606"/>
                <a:gd name="T15" fmla="*/ 51 h 522"/>
                <a:gd name="T16" fmla="*/ 32 w 606"/>
                <a:gd name="T17" fmla="*/ 52 h 522"/>
                <a:gd name="T18" fmla="*/ 38 w 606"/>
                <a:gd name="T19" fmla="*/ 52 h 522"/>
                <a:gd name="T20" fmla="*/ 51 w 606"/>
                <a:gd name="T21" fmla="*/ 52 h 522"/>
                <a:gd name="T22" fmla="*/ 59 w 606"/>
                <a:gd name="T23" fmla="*/ 55 h 522"/>
                <a:gd name="T24" fmla="*/ 66 w 606"/>
                <a:gd name="T25" fmla="*/ 57 h 522"/>
                <a:gd name="T26" fmla="*/ 73 w 606"/>
                <a:gd name="T27" fmla="*/ 60 h 522"/>
                <a:gd name="T28" fmla="*/ 81 w 606"/>
                <a:gd name="T29" fmla="*/ 61 h 522"/>
                <a:gd name="T30" fmla="*/ 85 w 606"/>
                <a:gd name="T31" fmla="*/ 63 h 522"/>
                <a:gd name="T32" fmla="*/ 87 w 606"/>
                <a:gd name="T33" fmla="*/ 66 h 522"/>
                <a:gd name="T34" fmla="*/ 86 w 606"/>
                <a:gd name="T35" fmla="*/ 70 h 522"/>
                <a:gd name="T36" fmla="*/ 84 w 606"/>
                <a:gd name="T37" fmla="*/ 71 h 522"/>
                <a:gd name="T38" fmla="*/ 82 w 606"/>
                <a:gd name="T39" fmla="*/ 72 h 522"/>
                <a:gd name="T40" fmla="*/ 65 w 606"/>
                <a:gd name="T41" fmla="*/ 74 h 522"/>
                <a:gd name="T42" fmla="*/ 47 w 606"/>
                <a:gd name="T43" fmla="*/ 74 h 522"/>
                <a:gd name="T44" fmla="*/ 28 w 606"/>
                <a:gd name="T45" fmla="*/ 72 h 522"/>
                <a:gd name="T46" fmla="*/ 13 w 606"/>
                <a:gd name="T47" fmla="*/ 65 h 522"/>
                <a:gd name="T48" fmla="*/ 7 w 606"/>
                <a:gd name="T49" fmla="*/ 54 h 522"/>
                <a:gd name="T50" fmla="*/ 3 w 606"/>
                <a:gd name="T51" fmla="*/ 38 h 522"/>
                <a:gd name="T52" fmla="*/ 0 w 606"/>
                <a:gd name="T53" fmla="*/ 6 h 522"/>
                <a:gd name="T54" fmla="*/ 1 w 606"/>
                <a:gd name="T55" fmla="*/ 2 h 522"/>
                <a:gd name="T56" fmla="*/ 2 w 606"/>
                <a:gd name="T57" fmla="*/ 1 h 522"/>
                <a:gd name="T58" fmla="*/ 4 w 606"/>
                <a:gd name="T59" fmla="*/ 0 h 522"/>
                <a:gd name="T60" fmla="*/ 8 w 606"/>
                <a:gd name="T61" fmla="*/ 1 h 522"/>
                <a:gd name="T62" fmla="*/ 10 w 606"/>
                <a:gd name="T63" fmla="*/ 4 h 522"/>
                <a:gd name="T64" fmla="*/ 10 w 606"/>
                <a:gd name="T65" fmla="*/ 4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de-DE"/>
            </a:p>
          </p:txBody>
        </p:sp>
        <p:sp>
          <p:nvSpPr>
            <p:cNvPr id="33915" name="Freeform 297"/>
            <p:cNvSpPr>
              <a:spLocks/>
            </p:cNvSpPr>
            <p:nvPr/>
          </p:nvSpPr>
          <p:spPr bwMode="auto">
            <a:xfrm>
              <a:off x="407" y="2461"/>
              <a:ext cx="77" cy="66"/>
            </a:xfrm>
            <a:custGeom>
              <a:avLst/>
              <a:gdLst>
                <a:gd name="T0" fmla="*/ 61 w 538"/>
                <a:gd name="T1" fmla="*/ 63 h 457"/>
                <a:gd name="T2" fmla="*/ 59 w 538"/>
                <a:gd name="T3" fmla="*/ 29 h 457"/>
                <a:gd name="T4" fmla="*/ 56 w 538"/>
                <a:gd name="T5" fmla="*/ 27 h 457"/>
                <a:gd name="T6" fmla="*/ 53 w 538"/>
                <a:gd name="T7" fmla="*/ 26 h 457"/>
                <a:gd name="T8" fmla="*/ 47 w 538"/>
                <a:gd name="T9" fmla="*/ 25 h 457"/>
                <a:gd name="T10" fmla="*/ 34 w 538"/>
                <a:gd name="T11" fmla="*/ 23 h 457"/>
                <a:gd name="T12" fmla="*/ 26 w 538"/>
                <a:gd name="T13" fmla="*/ 20 h 457"/>
                <a:gd name="T14" fmla="*/ 20 w 538"/>
                <a:gd name="T15" fmla="*/ 16 h 457"/>
                <a:gd name="T16" fmla="*/ 16 w 538"/>
                <a:gd name="T17" fmla="*/ 15 h 457"/>
                <a:gd name="T18" fmla="*/ 13 w 538"/>
                <a:gd name="T19" fmla="*/ 13 h 457"/>
                <a:gd name="T20" fmla="*/ 5 w 538"/>
                <a:gd name="T21" fmla="*/ 11 h 457"/>
                <a:gd name="T22" fmla="*/ 1 w 538"/>
                <a:gd name="T23" fmla="*/ 9 h 457"/>
                <a:gd name="T24" fmla="*/ 0 w 538"/>
                <a:gd name="T25" fmla="*/ 5 h 457"/>
                <a:gd name="T26" fmla="*/ 2 w 538"/>
                <a:gd name="T27" fmla="*/ 2 h 457"/>
                <a:gd name="T28" fmla="*/ 6 w 538"/>
                <a:gd name="T29" fmla="*/ 0 h 457"/>
                <a:gd name="T30" fmla="*/ 41 w 538"/>
                <a:gd name="T31" fmla="*/ 2 h 457"/>
                <a:gd name="T32" fmla="*/ 59 w 538"/>
                <a:gd name="T33" fmla="*/ 6 h 457"/>
                <a:gd name="T34" fmla="*/ 66 w 538"/>
                <a:gd name="T35" fmla="*/ 10 h 457"/>
                <a:gd name="T36" fmla="*/ 73 w 538"/>
                <a:gd name="T37" fmla="*/ 15 h 457"/>
                <a:gd name="T38" fmla="*/ 77 w 538"/>
                <a:gd name="T39" fmla="*/ 24 h 457"/>
                <a:gd name="T40" fmla="*/ 77 w 538"/>
                <a:gd name="T41" fmla="*/ 34 h 457"/>
                <a:gd name="T42" fmla="*/ 74 w 538"/>
                <a:gd name="T43" fmla="*/ 56 h 457"/>
                <a:gd name="T44" fmla="*/ 73 w 538"/>
                <a:gd name="T45" fmla="*/ 61 h 457"/>
                <a:gd name="T46" fmla="*/ 68 w 538"/>
                <a:gd name="T47" fmla="*/ 65 h 457"/>
                <a:gd name="T48" fmla="*/ 64 w 538"/>
                <a:gd name="T49" fmla="*/ 66 h 457"/>
                <a:gd name="T50" fmla="*/ 61 w 538"/>
                <a:gd name="T51" fmla="*/ 63 h 457"/>
                <a:gd name="T52" fmla="*/ 61 w 538"/>
                <a:gd name="T53" fmla="*/ 63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de-DE"/>
            </a:p>
          </p:txBody>
        </p:sp>
      </p:grpSp>
      <p:grpSp>
        <p:nvGrpSpPr>
          <p:cNvPr id="8" name="Group 298"/>
          <p:cNvGrpSpPr>
            <a:grpSpLocks/>
          </p:cNvGrpSpPr>
          <p:nvPr/>
        </p:nvGrpSpPr>
        <p:grpSpPr bwMode="auto">
          <a:xfrm>
            <a:off x="6883847" y="2851671"/>
            <a:ext cx="2938462" cy="628650"/>
            <a:chOff x="3777" y="1555"/>
            <a:chExt cx="1851" cy="396"/>
          </a:xfrm>
        </p:grpSpPr>
        <p:sp>
          <p:nvSpPr>
            <p:cNvPr id="33828" name="Rectangle 299"/>
            <p:cNvSpPr>
              <a:spLocks noChangeArrowheads="1"/>
            </p:cNvSpPr>
            <p:nvPr/>
          </p:nvSpPr>
          <p:spPr bwMode="auto">
            <a:xfrm>
              <a:off x="3802" y="1555"/>
              <a:ext cx="1764" cy="396"/>
            </a:xfrm>
            <a:prstGeom prst="rect">
              <a:avLst/>
            </a:prstGeom>
            <a:solidFill>
              <a:srgbClr val="FFFF99"/>
            </a:solidFill>
            <a:ln w="12700">
              <a:noFill/>
              <a:miter lim="800000"/>
              <a:headEnd type="none" w="sm" len="sm"/>
              <a:tailEnd type="none" w="sm" len="sm"/>
            </a:ln>
          </p:spPr>
          <p:txBody>
            <a:bodyPr wrap="none" anchor="ctr"/>
            <a:lstStyle/>
            <a:p>
              <a:endParaRPr lang="de-DE"/>
            </a:p>
          </p:txBody>
        </p:sp>
        <p:sp>
          <p:nvSpPr>
            <p:cNvPr id="33829" name="Text Box 300"/>
            <p:cNvSpPr txBox="1">
              <a:spLocks noChangeArrowheads="1"/>
            </p:cNvSpPr>
            <p:nvPr/>
          </p:nvSpPr>
          <p:spPr bwMode="auto">
            <a:xfrm>
              <a:off x="3777" y="1580"/>
              <a:ext cx="1851" cy="304"/>
            </a:xfrm>
            <a:prstGeom prst="rect">
              <a:avLst/>
            </a:prstGeom>
            <a:noFill/>
            <a:ln w="12700">
              <a:noFill/>
              <a:miter lim="800000"/>
              <a:headEnd type="none" w="sm" len="sm"/>
              <a:tailEnd type="none" w="sm" len="sm"/>
            </a:ln>
          </p:spPr>
          <p:txBody>
            <a:bodyPr>
              <a:spAutoFit/>
            </a:bodyPr>
            <a:lstStyle/>
            <a:p>
              <a:pPr algn="l" eaLnBrk="0" hangingPunct="0">
                <a:lnSpc>
                  <a:spcPct val="80000"/>
                </a:lnSpc>
              </a:pPr>
              <a:r>
                <a:rPr lang="de-DE" sz="1600">
                  <a:latin typeface="Arial" pitchFamily="34" charset="0"/>
                </a:rPr>
                <a:t>(1) „Host 129.13.35.71 is looking for host 129.13.35.73“</a:t>
              </a:r>
            </a:p>
          </p:txBody>
        </p:sp>
      </p:grpSp>
      <p:sp>
        <p:nvSpPr>
          <p:cNvPr id="302"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1386518"/>
                                        </p:tgtEl>
                                        <p:attrNameLst>
                                          <p:attrName>style.visibility</p:attrName>
                                        </p:attrNameLst>
                                      </p:cBhvr>
                                      <p:to>
                                        <p:strVal val="visible"/>
                                      </p:to>
                                    </p:set>
                                    <p:animEffect transition="in" filter="wipe(up)">
                                      <p:cBhvr>
                                        <p:cTn id="10" dur="500"/>
                                        <p:tgtEl>
                                          <p:spTgt spid="1386518"/>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1386519"/>
                                        </p:tgtEl>
                                        <p:attrNameLst>
                                          <p:attrName>style.visibility</p:attrName>
                                        </p:attrNameLst>
                                      </p:cBhvr>
                                      <p:to>
                                        <p:strVal val="visible"/>
                                      </p:to>
                                    </p:set>
                                    <p:animEffect transition="in" filter="wipe(right)">
                                      <p:cBhvr>
                                        <p:cTn id="14" dur="500"/>
                                        <p:tgtEl>
                                          <p:spTgt spid="1386519"/>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86520"/>
                                        </p:tgtEl>
                                        <p:attrNameLst>
                                          <p:attrName>style.visibility</p:attrName>
                                        </p:attrNameLst>
                                      </p:cBhvr>
                                      <p:to>
                                        <p:strVal val="visible"/>
                                      </p:to>
                                    </p:set>
                                    <p:animEffect transition="in" filter="wipe(up)">
                                      <p:cBhvr>
                                        <p:cTn id="18" dur="500"/>
                                        <p:tgtEl>
                                          <p:spTgt spid="1386520"/>
                                        </p:tgtEl>
                                      </p:cBhvr>
                                    </p:animEffect>
                                  </p:childTnLst>
                                </p:cTn>
                              </p:par>
                            </p:childTnLst>
                          </p:cTn>
                        </p:par>
                        <p:par>
                          <p:cTn id="19" fill="hold">
                            <p:stCondLst>
                              <p:cond delay="2000"/>
                            </p:stCondLst>
                            <p:childTnLst>
                              <p:par>
                                <p:cTn id="20" presetID="4" presetClass="entr" presetSubtype="32" fill="hold" grpId="0" nodeType="afterEffect">
                                  <p:stCondLst>
                                    <p:cond delay="0"/>
                                  </p:stCondLst>
                                  <p:childTnLst>
                                    <p:set>
                                      <p:cBhvr>
                                        <p:cTn id="21" dur="1" fill="hold">
                                          <p:stCondLst>
                                            <p:cond delay="0"/>
                                          </p:stCondLst>
                                        </p:cTn>
                                        <p:tgtEl>
                                          <p:spTgt spid="1386517"/>
                                        </p:tgtEl>
                                        <p:attrNameLst>
                                          <p:attrName>style.visibility</p:attrName>
                                        </p:attrNameLst>
                                      </p:cBhvr>
                                      <p:to>
                                        <p:strVal val="visible"/>
                                      </p:to>
                                    </p:set>
                                    <p:animEffect transition="in" filter="box(out)">
                                      <p:cBhvr>
                                        <p:cTn id="22" dur="500"/>
                                        <p:tgtEl>
                                          <p:spTgt spid="1386517"/>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par>
                          <p:cTn id="27" fill="hold">
                            <p:stCondLst>
                              <p:cond delay="3000"/>
                            </p:stCondLst>
                            <p:childTnLst>
                              <p:par>
                                <p:cTn id="28" presetID="4"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386527"/>
                                        </p:tgtEl>
                                        <p:attrNameLst>
                                          <p:attrName>style.visibility</p:attrName>
                                        </p:attrNameLst>
                                      </p:cBhvr>
                                      <p:to>
                                        <p:strVal val="visible"/>
                                      </p:to>
                                    </p:set>
                                    <p:animEffect transition="in" filter="wipe(left)">
                                      <p:cBhvr>
                                        <p:cTn id="38" dur="500"/>
                                        <p:tgtEl>
                                          <p:spTgt spid="1386527"/>
                                        </p:tgtEl>
                                      </p:cBhvr>
                                    </p:animEffect>
                                  </p:childTnLst>
                                </p:cTn>
                              </p:par>
                            </p:childTnLst>
                          </p:cTn>
                        </p:par>
                        <p:par>
                          <p:cTn id="39" fill="hold">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1386528"/>
                                        </p:tgtEl>
                                        <p:attrNameLst>
                                          <p:attrName>style.visibility</p:attrName>
                                        </p:attrNameLst>
                                      </p:cBhvr>
                                      <p:to>
                                        <p:strVal val="visible"/>
                                      </p:to>
                                    </p:set>
                                    <p:animEffect transition="in" filter="wipe(down)">
                                      <p:cBhvr>
                                        <p:cTn id="42" dur="500"/>
                                        <p:tgtEl>
                                          <p:spTgt spid="1386528"/>
                                        </p:tgtEl>
                                      </p:cBhvr>
                                    </p:animEffect>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1386529"/>
                                        </p:tgtEl>
                                        <p:attrNameLst>
                                          <p:attrName>style.visibility</p:attrName>
                                        </p:attrNameLst>
                                      </p:cBhvr>
                                      <p:to>
                                        <p:strVal val="visible"/>
                                      </p:to>
                                    </p:set>
                                    <p:animEffect transition="in" filter="wipe(right)">
                                      <p:cBhvr>
                                        <p:cTn id="46" dur="500"/>
                                        <p:tgtEl>
                                          <p:spTgt spid="1386529"/>
                                        </p:tgtEl>
                                      </p:cBhvr>
                                    </p:animEffect>
                                  </p:childTnLst>
                                </p:cTn>
                              </p:par>
                            </p:childTnLst>
                          </p:cTn>
                        </p:par>
                        <p:par>
                          <p:cTn id="47" fill="hold">
                            <p:stCondLst>
                              <p:cond delay="2000"/>
                            </p:stCondLst>
                            <p:childTnLst>
                              <p:par>
                                <p:cTn id="48" presetID="22" presetClass="entr" presetSubtype="4" fill="hold" grpId="0" nodeType="afterEffect">
                                  <p:stCondLst>
                                    <p:cond delay="0"/>
                                  </p:stCondLst>
                                  <p:childTnLst>
                                    <p:set>
                                      <p:cBhvr>
                                        <p:cTn id="49" dur="1" fill="hold">
                                          <p:stCondLst>
                                            <p:cond delay="0"/>
                                          </p:stCondLst>
                                        </p:cTn>
                                        <p:tgtEl>
                                          <p:spTgt spid="1386530"/>
                                        </p:tgtEl>
                                        <p:attrNameLst>
                                          <p:attrName>style.visibility</p:attrName>
                                        </p:attrNameLst>
                                      </p:cBhvr>
                                      <p:to>
                                        <p:strVal val="visible"/>
                                      </p:to>
                                    </p:set>
                                    <p:animEffect transition="in" filter="wipe(down)">
                                      <p:cBhvr>
                                        <p:cTn id="50" dur="500"/>
                                        <p:tgtEl>
                                          <p:spTgt spid="1386530"/>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1386531"/>
                                        </p:tgtEl>
                                        <p:attrNameLst>
                                          <p:attrName>style.visibility</p:attrName>
                                        </p:attrNameLst>
                                      </p:cBhvr>
                                      <p:to>
                                        <p:strVal val="visible"/>
                                      </p:to>
                                    </p:set>
                                    <p:animEffect transition="in" filter="wipe(left)">
                                      <p:cBhvr>
                                        <p:cTn id="54" dur="500"/>
                                        <p:tgtEl>
                                          <p:spTgt spid="1386531"/>
                                        </p:tgtEl>
                                      </p:cBhvr>
                                    </p:animEffect>
                                  </p:childTnLst>
                                </p:cTn>
                              </p:par>
                            </p:childTnLst>
                          </p:cTn>
                        </p:par>
                        <p:par>
                          <p:cTn id="55" fill="hold">
                            <p:stCondLst>
                              <p:cond delay="3000"/>
                            </p:stCondLst>
                            <p:childTnLst>
                              <p:par>
                                <p:cTn id="56" presetID="22" presetClass="entr" presetSubtype="4" fill="hold" grpId="0" nodeType="afterEffect">
                                  <p:stCondLst>
                                    <p:cond delay="0"/>
                                  </p:stCondLst>
                                  <p:childTnLst>
                                    <p:set>
                                      <p:cBhvr>
                                        <p:cTn id="57" dur="1" fill="hold">
                                          <p:stCondLst>
                                            <p:cond delay="0"/>
                                          </p:stCondLst>
                                        </p:cTn>
                                        <p:tgtEl>
                                          <p:spTgt spid="1386532"/>
                                        </p:tgtEl>
                                        <p:attrNameLst>
                                          <p:attrName>style.visibility</p:attrName>
                                        </p:attrNameLst>
                                      </p:cBhvr>
                                      <p:to>
                                        <p:strVal val="visible"/>
                                      </p:to>
                                    </p:set>
                                    <p:animEffect transition="in" filter="wipe(down)">
                                      <p:cBhvr>
                                        <p:cTn id="58" dur="500"/>
                                        <p:tgtEl>
                                          <p:spTgt spid="1386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517" grpId="0" animBg="1"/>
      <p:bldP spid="1386518" grpId="0" animBg="1"/>
      <p:bldP spid="1386519" grpId="0" animBg="1"/>
      <p:bldP spid="1386520" grpId="0" animBg="1"/>
      <p:bldP spid="1386527" grpId="0" animBg="1"/>
      <p:bldP spid="1386528" grpId="0" animBg="1"/>
      <p:bldP spid="1386529" grpId="0" animBg="1"/>
      <p:bldP spid="1386530" grpId="0" animBg="1"/>
      <p:bldP spid="1386531" grpId="0" animBg="1"/>
      <p:bldP spid="13865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p:txBody>
          <a:bodyPr/>
          <a:lstStyle/>
          <a:p>
            <a:pPr eaLnBrk="1" hangingPunct="1"/>
            <a:r>
              <a:rPr lang="en-US" smtClean="0"/>
              <a:t>Scalability Problems of IP</a:t>
            </a:r>
          </a:p>
        </p:txBody>
      </p:sp>
      <p:sp>
        <p:nvSpPr>
          <p:cNvPr id="34820" name="Rectangle 5"/>
          <p:cNvSpPr>
            <a:spLocks noGrp="1" noChangeArrowheads="1"/>
          </p:cNvSpPr>
          <p:nvPr>
            <p:ph idx="1"/>
          </p:nvPr>
        </p:nvSpPr>
        <p:spPr/>
        <p:txBody>
          <a:bodyPr/>
          <a:lstStyle/>
          <a:p>
            <a:pPr eaLnBrk="1" hangingPunct="1"/>
            <a:endParaRPr lang="en-US" smtClean="0"/>
          </a:p>
          <a:p>
            <a:pPr eaLnBrk="1" hangingPunct="1"/>
            <a:r>
              <a:rPr lang="en-US" smtClean="0"/>
              <a:t>Class A and B networks can contain </a:t>
            </a:r>
            <a:r>
              <a:rPr lang="en-US" i="1" smtClean="0"/>
              <a:t>many</a:t>
            </a:r>
            <a:r>
              <a:rPr lang="en-US" smtClean="0"/>
              <a:t> hosts</a:t>
            </a:r>
          </a:p>
          <a:p>
            <a:pPr lvl="1" eaLnBrk="1" hangingPunct="1"/>
            <a:r>
              <a:rPr lang="en-US" smtClean="0"/>
              <a:t>Too many for a router to easily deal with</a:t>
            </a:r>
          </a:p>
          <a:p>
            <a:pPr lvl="1" eaLnBrk="1" hangingPunct="1"/>
            <a:r>
              <a:rPr lang="en-US" smtClean="0"/>
              <a:t>Additionally, administrative problems in larger networks</a:t>
            </a:r>
          </a:p>
          <a:p>
            <a:pPr lvl="1" eaLnBrk="1" hangingPunct="1">
              <a:buFont typeface="Wingdings" pitchFamily="2" charset="2"/>
              <a:buChar char="Ø"/>
            </a:pPr>
            <a:r>
              <a:rPr lang="en-US" smtClean="0"/>
              <a:t>Solution: Subnetting, i.e. a network is subdivided into several smaller networks by breaking up the address space</a:t>
            </a:r>
          </a:p>
          <a:p>
            <a:pPr eaLnBrk="1" hangingPunct="1"/>
            <a:endParaRPr lang="en-US" smtClean="0"/>
          </a:p>
          <a:p>
            <a:pPr eaLnBrk="1" hangingPunct="1"/>
            <a:r>
              <a:rPr lang="en-US" smtClean="0"/>
              <a:t>Network classes waste a lot of addresses</a:t>
            </a:r>
          </a:p>
          <a:p>
            <a:pPr lvl="1" eaLnBrk="1" hangingPunct="1"/>
            <a:r>
              <a:rPr lang="en-US" smtClean="0"/>
              <a:t>Example: Organization with 2000 hosts requires a class B address, wasting 64K-2K ≈ 62.000 host addresses</a:t>
            </a:r>
          </a:p>
          <a:p>
            <a:pPr lvl="1" eaLnBrk="1" hangingPunct="1">
              <a:buFont typeface="Wingdings" pitchFamily="2" charset="2"/>
              <a:buChar char="Ø"/>
            </a:pPr>
            <a:r>
              <a:rPr lang="en-US" smtClean="0"/>
              <a:t>Solution: Classless addressing </a:t>
            </a:r>
            <a:r>
              <a:rPr lang="en-US" smtClean="0">
                <a:sym typeface="Wingdings" pitchFamily="2" charset="2"/>
              </a:rPr>
              <a:t></a:t>
            </a:r>
            <a:r>
              <a:rPr lang="en-US" smtClean="0"/>
              <a:t> Classless Inter Domain Routing (CIDR)</a:t>
            </a:r>
          </a:p>
          <a:p>
            <a:pPr lvl="2" eaLnBrk="1" hangingPunct="1"/>
            <a:r>
              <a:rPr lang="en-US" smtClean="0"/>
              <a:t>Dynamic boundaries between host/network part of IP address</a:t>
            </a:r>
          </a:p>
          <a:p>
            <a:pPr lvl="2" eaLnBrk="1" hangingPunct="1"/>
            <a:r>
              <a:rPr lang="en-US" smtClean="0"/>
              <a:t>Aggregation on routers to reduce size of global routing table</a:t>
            </a:r>
          </a:p>
          <a:p>
            <a:pPr eaLnBrk="1" hangingPunct="1"/>
            <a:endParaRPr lang="en-US"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Subnetting</a:t>
            </a:r>
          </a:p>
        </p:txBody>
      </p:sp>
      <p:sp>
        <p:nvSpPr>
          <p:cNvPr id="35844" name="Rectangle 3"/>
          <p:cNvSpPr>
            <a:spLocks noGrp="1" noChangeArrowheads="1"/>
          </p:cNvSpPr>
          <p:nvPr>
            <p:ph idx="1"/>
          </p:nvPr>
        </p:nvSpPr>
        <p:spPr/>
        <p:txBody>
          <a:bodyPr/>
          <a:lstStyle/>
          <a:p>
            <a:pPr eaLnBrk="1" hangingPunct="1">
              <a:lnSpc>
                <a:spcPct val="90000"/>
              </a:lnSpc>
            </a:pPr>
            <a:r>
              <a:rPr lang="en-US" sz="2000" dirty="0"/>
              <a:t>Suppose an organization has one class B address but is organized into several LANs</a:t>
            </a:r>
          </a:p>
          <a:p>
            <a:pPr lvl="1" eaLnBrk="1" hangingPunct="1">
              <a:lnSpc>
                <a:spcPct val="90000"/>
              </a:lnSpc>
            </a:pPr>
            <a:r>
              <a:rPr lang="en-US" dirty="0"/>
              <a:t>Example: University with different departments</a:t>
            </a:r>
          </a:p>
          <a:p>
            <a:pPr lvl="1" eaLnBrk="1" hangingPunct="1">
              <a:lnSpc>
                <a:spcPct val="90000"/>
              </a:lnSpc>
            </a:pPr>
            <a:endParaRPr lang="en-US" dirty="0"/>
          </a:p>
          <a:p>
            <a:pPr lvl="1" eaLnBrk="1" hangingPunct="1">
              <a:lnSpc>
                <a:spcPct val="90000"/>
              </a:lnSpc>
            </a:pPr>
            <a:endParaRPr lang="en-US" dirty="0"/>
          </a:p>
          <a:p>
            <a:pPr lvl="1" eaLnBrk="1" hangingPunct="1">
              <a:lnSpc>
                <a:spcPct val="90000"/>
              </a:lnSpc>
            </a:pPr>
            <a:endParaRPr lang="en-US" dirty="0"/>
          </a:p>
          <a:p>
            <a:pPr lvl="1" eaLnBrk="1" hangingPunct="1">
              <a:lnSpc>
                <a:spcPct val="90000"/>
              </a:lnSpc>
            </a:pPr>
            <a:endParaRPr lang="en-US" dirty="0"/>
          </a:p>
          <a:p>
            <a:pPr lvl="1" eaLnBrk="1" hangingPunct="1">
              <a:lnSpc>
                <a:spcPct val="90000"/>
              </a:lnSpc>
            </a:pPr>
            <a:endParaRPr lang="en-US" dirty="0"/>
          </a:p>
          <a:p>
            <a:pPr lvl="1" eaLnBrk="1" hangingPunct="1">
              <a:lnSpc>
                <a:spcPct val="90000"/>
              </a:lnSpc>
            </a:pPr>
            <a:endParaRPr lang="en-US" dirty="0"/>
          </a:p>
          <a:p>
            <a:pPr lvl="1" eaLnBrk="1" hangingPunct="1">
              <a:lnSpc>
                <a:spcPct val="90000"/>
              </a:lnSpc>
            </a:pPr>
            <a:endParaRPr lang="en-US" dirty="0"/>
          </a:p>
          <a:p>
            <a:pPr eaLnBrk="1" hangingPunct="1">
              <a:lnSpc>
                <a:spcPct val="90000"/>
              </a:lnSpc>
            </a:pPr>
            <a:endParaRPr lang="en-US" sz="2000" dirty="0" smtClean="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r>
              <a:rPr lang="en-US" sz="2000" dirty="0"/>
              <a:t>Main router should be concerned with whole networks</a:t>
            </a:r>
          </a:p>
          <a:p>
            <a:pPr lvl="1" eaLnBrk="1" hangingPunct="1">
              <a:lnSpc>
                <a:spcPct val="90000"/>
              </a:lnSpc>
            </a:pPr>
            <a:r>
              <a:rPr lang="en-US" dirty="0"/>
              <a:t>Should not be bothered with all the nodes in each departments</a:t>
            </a:r>
          </a:p>
          <a:p>
            <a:pPr eaLnBrk="1" hangingPunct="1">
              <a:lnSpc>
                <a:spcPct val="90000"/>
              </a:lnSpc>
            </a:pPr>
            <a:r>
              <a:rPr lang="en-US" sz="2000" dirty="0"/>
              <a:t>Obvious case for hierarchical routing and addressing</a:t>
            </a:r>
          </a:p>
          <a:p>
            <a:pPr lvl="1" eaLnBrk="1" hangingPunct="1">
              <a:lnSpc>
                <a:spcPct val="90000"/>
              </a:lnSpc>
              <a:buFont typeface="Wingdings" pitchFamily="2" charset="2"/>
              <a:buChar char="Ø"/>
            </a:pPr>
            <a:r>
              <a:rPr lang="en-US" dirty="0"/>
              <a:t>How to put hierarchies into existing IP addresses?</a:t>
            </a:r>
          </a:p>
        </p:txBody>
      </p:sp>
      <p:pic>
        <p:nvPicPr>
          <p:cNvPr id="35845" name="Picture 4" descr="5-57"/>
          <p:cNvPicPr>
            <a:picLocks noChangeAspect="1" noChangeArrowheads="1"/>
          </p:cNvPicPr>
          <p:nvPr/>
        </p:nvPicPr>
        <p:blipFill>
          <a:blip r:embed="rId3" cstate="print"/>
          <a:srcRect/>
          <a:stretch>
            <a:fillRect/>
          </a:stretch>
        </p:blipFill>
        <p:spPr bwMode="auto">
          <a:xfrm>
            <a:off x="2941638" y="2039939"/>
            <a:ext cx="6310312" cy="2541587"/>
          </a:xfrm>
          <a:prstGeom prst="rect">
            <a:avLst/>
          </a:prstGeom>
          <a:noFill/>
          <a:ln w="9525">
            <a:noFill/>
            <a:miter lim="800000"/>
            <a:headEnd/>
            <a:tailEnd/>
          </a:ln>
        </p:spPr>
      </p:pic>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mtClean="0"/>
              <a:t>Subnetting – Hierarchies in Addresses </a:t>
            </a:r>
          </a:p>
        </p:txBody>
      </p:sp>
      <p:sp>
        <p:nvSpPr>
          <p:cNvPr id="36868" name="Rectangle 3"/>
          <p:cNvSpPr>
            <a:spLocks noGrp="1" noChangeArrowheads="1"/>
          </p:cNvSpPr>
          <p:nvPr>
            <p:ph idx="1"/>
          </p:nvPr>
        </p:nvSpPr>
        <p:spPr/>
        <p:txBody>
          <a:bodyPr/>
          <a:lstStyle/>
          <a:p>
            <a:pPr eaLnBrk="1" hangingPunct="1"/>
            <a:r>
              <a:rPr lang="en-US" dirty="0" smtClean="0"/>
              <a:t>Manipulating class bits to introduce more hierarchy levels is not practical </a:t>
            </a:r>
          </a:p>
          <a:p>
            <a:pPr eaLnBrk="1" hangingPunct="1"/>
            <a:r>
              <a:rPr lang="en-US" dirty="0" smtClean="0"/>
              <a:t>Idea: Have more hierarchy levels implicitly </a:t>
            </a:r>
          </a:p>
          <a:p>
            <a:pPr lvl="1" eaLnBrk="1" hangingPunct="1"/>
            <a:r>
              <a:rPr lang="en-US" dirty="0" smtClean="0"/>
              <a:t>Introduce a </a:t>
            </a:r>
            <a:r>
              <a:rPr lang="en-US" i="1" dirty="0" smtClean="0"/>
              <a:t>subnet</a:t>
            </a:r>
            <a:r>
              <a:rPr lang="en-US" dirty="0" smtClean="0"/>
              <a:t>, represented by “borrowing” bits from host part of IP address</a:t>
            </a:r>
          </a:p>
          <a:p>
            <a:pPr lvl="1" eaLnBrk="1" hangingPunct="1"/>
            <a:r>
              <a:rPr lang="en-US" dirty="0" smtClean="0"/>
              <a:t>Local router has to know where to apply this split</a:t>
            </a:r>
          </a:p>
          <a:p>
            <a:pPr lvl="2" eaLnBrk="1" hangingPunct="1"/>
            <a:r>
              <a:rPr lang="en-US" dirty="0" smtClean="0"/>
              <a:t>Needs a </a:t>
            </a:r>
            <a:r>
              <a:rPr lang="en-US" i="1" dirty="0" smtClean="0"/>
              <a:t>subnet mask</a:t>
            </a:r>
            <a:endParaRPr lang="en-US" dirty="0" smtClean="0"/>
          </a:p>
          <a:p>
            <a:pPr lvl="1" eaLnBrk="1" hangingPunct="1"/>
            <a:r>
              <a:rPr lang="en-US" dirty="0" smtClean="0"/>
              <a:t>Represented as </a:t>
            </a:r>
            <a:r>
              <a:rPr lang="en-US" dirty="0" err="1" smtClean="0"/>
              <a:t>x.y.u</a:t>
            </a:r>
            <a:r>
              <a:rPr lang="en-US" b="1" dirty="0" smtClean="0"/>
              <a:t>/#bits</a:t>
            </a:r>
            <a:r>
              <a:rPr lang="en-US" dirty="0" smtClean="0"/>
              <a:t> or as bit pattern needed to mask out the host bits</a:t>
            </a:r>
          </a:p>
          <a:p>
            <a:pPr lvl="1" eaLnBrk="1" hangingPunct="1"/>
            <a:endParaRPr lang="en-US" dirty="0" smtClean="0"/>
          </a:p>
        </p:txBody>
      </p:sp>
      <p:grpSp>
        <p:nvGrpSpPr>
          <p:cNvPr id="36869" name="Group 7"/>
          <p:cNvGrpSpPr>
            <a:grpSpLocks/>
          </p:cNvGrpSpPr>
          <p:nvPr/>
        </p:nvGrpSpPr>
        <p:grpSpPr bwMode="auto">
          <a:xfrm>
            <a:off x="2319339" y="4149726"/>
            <a:ext cx="7553325" cy="2232025"/>
            <a:chOff x="538" y="2614"/>
            <a:chExt cx="4758" cy="1406"/>
          </a:xfrm>
        </p:grpSpPr>
        <p:pic>
          <p:nvPicPr>
            <p:cNvPr id="36870" name="Picture 4" descr="5-58"/>
            <p:cNvPicPr>
              <a:picLocks noChangeAspect="1" noChangeArrowheads="1"/>
            </p:cNvPicPr>
            <p:nvPr/>
          </p:nvPicPr>
          <p:blipFill>
            <a:blip r:embed="rId3" cstate="print"/>
            <a:srcRect/>
            <a:stretch>
              <a:fillRect/>
            </a:stretch>
          </p:blipFill>
          <p:spPr bwMode="auto">
            <a:xfrm>
              <a:off x="538" y="2614"/>
              <a:ext cx="4758" cy="952"/>
            </a:xfrm>
            <a:prstGeom prst="rect">
              <a:avLst/>
            </a:prstGeom>
            <a:noFill/>
            <a:ln w="9525">
              <a:noFill/>
              <a:miter lim="800000"/>
              <a:headEnd/>
              <a:tailEnd/>
            </a:ln>
          </p:spPr>
        </p:pic>
        <p:sp>
          <p:nvSpPr>
            <p:cNvPr id="36871" name="AutoShape 5"/>
            <p:cNvSpPr>
              <a:spLocks/>
            </p:cNvSpPr>
            <p:nvPr/>
          </p:nvSpPr>
          <p:spPr bwMode="auto">
            <a:xfrm rot="16200000">
              <a:off x="4109" y="2528"/>
              <a:ext cx="175" cy="2197"/>
            </a:xfrm>
            <a:prstGeom prst="leftBrace">
              <a:avLst>
                <a:gd name="adj1" fmla="val 102571"/>
                <a:gd name="adj2" fmla="val 50000"/>
              </a:avLst>
            </a:prstGeom>
            <a:noFill/>
            <a:ln w="19050">
              <a:solidFill>
                <a:schemeClr val="tx1"/>
              </a:solidFill>
              <a:round/>
              <a:headEnd/>
              <a:tailEnd/>
            </a:ln>
          </p:spPr>
          <p:txBody>
            <a:bodyPr anchor="ctr">
              <a:noAutofit/>
            </a:bodyPr>
            <a:lstStyle/>
            <a:p>
              <a:endParaRPr lang="de-DE"/>
            </a:p>
          </p:txBody>
        </p:sp>
        <p:sp>
          <p:nvSpPr>
            <p:cNvPr id="36872" name="Text Box 6"/>
            <p:cNvSpPr txBox="1">
              <a:spLocks noChangeArrowheads="1"/>
            </p:cNvSpPr>
            <p:nvPr/>
          </p:nvSpPr>
          <p:spPr bwMode="auto">
            <a:xfrm>
              <a:off x="3570" y="3770"/>
              <a:ext cx="1333" cy="250"/>
            </a:xfrm>
            <a:prstGeom prst="rect">
              <a:avLst/>
            </a:prstGeom>
            <a:solidFill>
              <a:schemeClr val="bg1"/>
            </a:solidFill>
            <a:ln w="19050" algn="ctr">
              <a:noFill/>
              <a:miter lim="800000"/>
              <a:headEnd/>
              <a:tailEnd/>
            </a:ln>
          </p:spPr>
          <p:txBody>
            <a:bodyPr wrap="none">
              <a:spAutoFit/>
            </a:bodyPr>
            <a:lstStyle/>
            <a:p>
              <a:r>
                <a:rPr lang="en-US" sz="2000">
                  <a:latin typeface="Arial" pitchFamily="34" charset="0"/>
                </a:rPr>
                <a:t>Original host part</a:t>
              </a:r>
            </a:p>
          </p:txBody>
        </p:sp>
      </p:grpSp>
      <p:sp>
        <p:nvSpPr>
          <p:cNvPr id="9"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9"/>
          <p:cNvSpPr>
            <a:spLocks noGrp="1" noChangeArrowheads="1"/>
          </p:cNvSpPr>
          <p:nvPr>
            <p:ph type="title"/>
          </p:nvPr>
        </p:nvSpPr>
        <p:spPr/>
        <p:txBody>
          <a:bodyPr/>
          <a:lstStyle/>
          <a:p>
            <a:pPr eaLnBrk="1" hangingPunct="1"/>
            <a:r>
              <a:rPr lang="en-US" smtClean="0"/>
              <a:t>Controling IP: ICMP</a:t>
            </a:r>
          </a:p>
        </p:txBody>
      </p:sp>
      <p:sp>
        <p:nvSpPr>
          <p:cNvPr id="37892" name="Rectangle 30"/>
          <p:cNvSpPr>
            <a:spLocks noGrp="1" noChangeArrowheads="1"/>
          </p:cNvSpPr>
          <p:nvPr>
            <p:ph idx="1"/>
          </p:nvPr>
        </p:nvSpPr>
        <p:spPr/>
        <p:txBody>
          <a:bodyPr/>
          <a:lstStyle/>
          <a:p>
            <a:pPr eaLnBrk="1" hangingPunct="1">
              <a:lnSpc>
                <a:spcPct val="90000"/>
              </a:lnSpc>
            </a:pPr>
            <a:r>
              <a:rPr lang="en-US" dirty="0" smtClean="0"/>
              <a:t>IP is responsible for (unreliable) data transfer only</a:t>
            </a:r>
          </a:p>
          <a:p>
            <a:pPr eaLnBrk="1" hangingPunct="1">
              <a:lnSpc>
                <a:spcPct val="90000"/>
              </a:lnSpc>
            </a:pPr>
            <a:r>
              <a:rPr lang="en-US" dirty="0" smtClean="0"/>
              <a:t>Internet Control Message Protocol (ICMP) is used for error reporting and testing</a:t>
            </a:r>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Examples:</a:t>
            </a:r>
          </a:p>
          <a:p>
            <a:pPr lvl="1" eaLnBrk="1" hangingPunct="1">
              <a:lnSpc>
                <a:spcPct val="90000"/>
              </a:lnSpc>
            </a:pPr>
            <a:r>
              <a:rPr lang="en-US" dirty="0" smtClean="0"/>
              <a:t>Destination Unreachable</a:t>
            </a:r>
          </a:p>
          <a:p>
            <a:pPr lvl="1" eaLnBrk="1" hangingPunct="1">
              <a:lnSpc>
                <a:spcPct val="90000"/>
              </a:lnSpc>
            </a:pPr>
            <a:r>
              <a:rPr lang="en-US" dirty="0" smtClean="0"/>
              <a:t>Time Exceeded: Time-to-Live field reaches 0</a:t>
            </a:r>
          </a:p>
          <a:p>
            <a:pPr lvl="2" eaLnBrk="1" hangingPunct="1">
              <a:lnSpc>
                <a:spcPct val="90000"/>
              </a:lnSpc>
            </a:pPr>
            <a:r>
              <a:rPr lang="en-US" dirty="0" smtClean="0"/>
              <a:t>Also used when looking up routes using traceroute</a:t>
            </a:r>
          </a:p>
          <a:p>
            <a:pPr lvl="1" eaLnBrk="1" hangingPunct="1">
              <a:lnSpc>
                <a:spcPct val="90000"/>
              </a:lnSpc>
            </a:pPr>
            <a:r>
              <a:rPr lang="en-US" dirty="0" smtClean="0"/>
              <a:t>Echo Request / Reply ("ping")</a:t>
            </a:r>
          </a:p>
          <a:p>
            <a:pPr lvl="1" eaLnBrk="1" hangingPunct="1">
              <a:lnSpc>
                <a:spcPct val="90000"/>
              </a:lnSpc>
            </a:pPr>
            <a:r>
              <a:rPr lang="en-US" dirty="0" smtClean="0"/>
              <a:t>Timestamp Request / Reply</a:t>
            </a:r>
          </a:p>
        </p:txBody>
      </p:sp>
      <p:grpSp>
        <p:nvGrpSpPr>
          <p:cNvPr id="37893" name="Group 4"/>
          <p:cNvGrpSpPr>
            <a:grpSpLocks/>
          </p:cNvGrpSpPr>
          <p:nvPr/>
        </p:nvGrpSpPr>
        <p:grpSpPr bwMode="auto">
          <a:xfrm>
            <a:off x="2162175" y="2641600"/>
            <a:ext cx="8001000" cy="1219200"/>
            <a:chOff x="816" y="2160"/>
            <a:chExt cx="5040" cy="768"/>
          </a:xfrm>
        </p:grpSpPr>
        <p:sp>
          <p:nvSpPr>
            <p:cNvPr id="1378309" name="Rectangle 5"/>
            <p:cNvSpPr>
              <a:spLocks noChangeArrowheads="1"/>
            </p:cNvSpPr>
            <p:nvPr/>
          </p:nvSpPr>
          <p:spPr bwMode="auto">
            <a:xfrm>
              <a:off x="1731" y="2160"/>
              <a:ext cx="525" cy="196"/>
            </a:xfrm>
            <a:prstGeom prst="rect">
              <a:avLst/>
            </a:prstGeom>
            <a:solidFill>
              <a:srgbClr val="FFFFCC"/>
            </a:solidFill>
            <a:ln w="12700">
              <a:solidFill>
                <a:schemeClr val="tx1"/>
              </a:solidFill>
              <a:miter lim="800000"/>
              <a:headEnd/>
              <a:tailEnd/>
            </a:ln>
            <a:effectLst>
              <a:outerShdw dist="17961" dir="2700000" algn="ctr" rotWithShape="0">
                <a:schemeClr val="hlink"/>
              </a:outerShdw>
            </a:effectLst>
          </p:spPr>
          <p:txBody>
            <a:bodyPr wrap="none" anchor="ctr"/>
            <a:lstStyle/>
            <a:p>
              <a:pPr eaLnBrk="0" hangingPunct="0">
                <a:defRPr/>
              </a:pPr>
              <a:r>
                <a:rPr lang="de-DE">
                  <a:latin typeface="Arial" charset="0"/>
                </a:rPr>
                <a:t>Router</a:t>
              </a:r>
            </a:p>
          </p:txBody>
        </p:sp>
        <p:sp>
          <p:nvSpPr>
            <p:cNvPr id="1378310" name="Rectangle 6"/>
            <p:cNvSpPr>
              <a:spLocks noChangeArrowheads="1"/>
            </p:cNvSpPr>
            <p:nvPr/>
          </p:nvSpPr>
          <p:spPr bwMode="auto">
            <a:xfrm>
              <a:off x="2774" y="2392"/>
              <a:ext cx="525" cy="196"/>
            </a:xfrm>
            <a:prstGeom prst="rect">
              <a:avLst/>
            </a:prstGeom>
            <a:solidFill>
              <a:srgbClr val="FFFFCC"/>
            </a:solidFill>
            <a:ln w="12700">
              <a:solidFill>
                <a:schemeClr val="tx1"/>
              </a:solidFill>
              <a:miter lim="800000"/>
              <a:headEnd/>
              <a:tailEnd/>
            </a:ln>
            <a:effectLst>
              <a:outerShdw dist="17961" dir="2700000" algn="ctr" rotWithShape="0">
                <a:schemeClr val="hlink"/>
              </a:outerShdw>
            </a:effectLst>
          </p:spPr>
          <p:txBody>
            <a:bodyPr wrap="none" anchor="ctr"/>
            <a:lstStyle/>
            <a:p>
              <a:pPr>
                <a:defRPr/>
              </a:pPr>
              <a:endParaRPr lang="de-DE"/>
            </a:p>
          </p:txBody>
        </p:sp>
        <p:sp>
          <p:nvSpPr>
            <p:cNvPr id="1378311" name="Rectangle 7"/>
            <p:cNvSpPr>
              <a:spLocks noChangeArrowheads="1"/>
            </p:cNvSpPr>
            <p:nvPr/>
          </p:nvSpPr>
          <p:spPr bwMode="auto">
            <a:xfrm>
              <a:off x="4568" y="2392"/>
              <a:ext cx="525" cy="196"/>
            </a:xfrm>
            <a:prstGeom prst="rect">
              <a:avLst/>
            </a:prstGeom>
            <a:solidFill>
              <a:srgbClr val="FFFFCC"/>
            </a:solidFill>
            <a:ln w="12700">
              <a:solidFill>
                <a:schemeClr val="tx1"/>
              </a:solidFill>
              <a:miter lim="800000"/>
              <a:headEnd/>
              <a:tailEnd/>
            </a:ln>
            <a:effectLst>
              <a:outerShdw dist="17961" dir="2700000" algn="ctr" rotWithShape="0">
                <a:schemeClr val="hlink"/>
              </a:outerShdw>
            </a:effectLst>
          </p:spPr>
          <p:txBody>
            <a:bodyPr wrap="none" anchor="ctr"/>
            <a:lstStyle/>
            <a:p>
              <a:pPr>
                <a:defRPr/>
              </a:pPr>
              <a:endParaRPr lang="de-DE"/>
            </a:p>
          </p:txBody>
        </p:sp>
        <p:sp>
          <p:nvSpPr>
            <p:cNvPr id="37897" name="Line 8"/>
            <p:cNvSpPr>
              <a:spLocks noChangeShapeType="1"/>
            </p:cNvSpPr>
            <p:nvPr/>
          </p:nvSpPr>
          <p:spPr bwMode="auto">
            <a:xfrm flipH="1">
              <a:off x="3316" y="2484"/>
              <a:ext cx="1248" cy="0"/>
            </a:xfrm>
            <a:prstGeom prst="line">
              <a:avLst/>
            </a:prstGeom>
            <a:noFill/>
            <a:ln w="22225">
              <a:solidFill>
                <a:schemeClr val="tx1"/>
              </a:solidFill>
              <a:prstDash val="lgDash"/>
              <a:round/>
              <a:headEnd type="none" w="sm" len="sm"/>
              <a:tailEnd type="none" w="sm" len="sm"/>
            </a:ln>
          </p:spPr>
          <p:txBody>
            <a:bodyPr wrap="none" anchor="ctr"/>
            <a:lstStyle/>
            <a:p>
              <a:endParaRPr lang="en-US"/>
            </a:p>
          </p:txBody>
        </p:sp>
        <p:sp>
          <p:nvSpPr>
            <p:cNvPr id="37898" name="Rectangle 9"/>
            <p:cNvSpPr>
              <a:spLocks noChangeArrowheads="1"/>
            </p:cNvSpPr>
            <p:nvPr/>
          </p:nvSpPr>
          <p:spPr bwMode="auto">
            <a:xfrm>
              <a:off x="3473" y="2256"/>
              <a:ext cx="756" cy="404"/>
            </a:xfrm>
            <a:prstGeom prst="rect">
              <a:avLst/>
            </a:prstGeom>
            <a:noFill/>
            <a:ln w="9525">
              <a:noFill/>
              <a:miter lim="800000"/>
              <a:headEnd/>
              <a:tailEnd/>
            </a:ln>
          </p:spPr>
          <p:txBody>
            <a:bodyPr wrap="none" lIns="92075" tIns="46038" rIns="92075" bIns="46038">
              <a:spAutoFit/>
            </a:bodyPr>
            <a:lstStyle/>
            <a:p>
              <a:pPr eaLnBrk="0" hangingPunct="0"/>
              <a:r>
                <a:rPr lang="de-DE">
                  <a:latin typeface="Arial" pitchFamily="34" charset="0"/>
                </a:rPr>
                <a:t>line</a:t>
              </a:r>
            </a:p>
            <a:p>
              <a:pPr eaLnBrk="0" hangingPunct="0"/>
              <a:r>
                <a:rPr lang="de-DE">
                  <a:latin typeface="Arial" pitchFamily="34" charset="0"/>
                </a:rPr>
                <a:t>interupted</a:t>
              </a:r>
            </a:p>
          </p:txBody>
        </p:sp>
        <p:sp>
          <p:nvSpPr>
            <p:cNvPr id="37899" name="Line 10"/>
            <p:cNvSpPr>
              <a:spLocks noChangeShapeType="1"/>
            </p:cNvSpPr>
            <p:nvPr/>
          </p:nvSpPr>
          <p:spPr bwMode="auto">
            <a:xfrm>
              <a:off x="5110" y="2484"/>
              <a:ext cx="390" cy="0"/>
            </a:xfrm>
            <a:prstGeom prst="line">
              <a:avLst/>
            </a:prstGeom>
            <a:noFill/>
            <a:ln w="22225">
              <a:solidFill>
                <a:schemeClr val="tx1"/>
              </a:solidFill>
              <a:round/>
              <a:headEnd type="none" w="sm" len="sm"/>
              <a:tailEnd type="none" w="sm" len="sm"/>
            </a:ln>
          </p:spPr>
          <p:txBody>
            <a:bodyPr wrap="none" anchor="ctr"/>
            <a:lstStyle/>
            <a:p>
              <a:endParaRPr lang="en-US"/>
            </a:p>
          </p:txBody>
        </p:sp>
        <p:sp>
          <p:nvSpPr>
            <p:cNvPr id="37900" name="Rectangle 11"/>
            <p:cNvSpPr>
              <a:spLocks noChangeArrowheads="1"/>
            </p:cNvSpPr>
            <p:nvPr/>
          </p:nvSpPr>
          <p:spPr bwMode="auto">
            <a:xfrm>
              <a:off x="2790" y="2398"/>
              <a:ext cx="548" cy="231"/>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pitchFamily="34" charset="0"/>
                </a:rPr>
                <a:t>Router</a:t>
              </a:r>
            </a:p>
          </p:txBody>
        </p:sp>
        <p:sp>
          <p:nvSpPr>
            <p:cNvPr id="37901" name="Rectangle 12"/>
            <p:cNvSpPr>
              <a:spLocks noChangeArrowheads="1"/>
            </p:cNvSpPr>
            <p:nvPr/>
          </p:nvSpPr>
          <p:spPr bwMode="auto">
            <a:xfrm>
              <a:off x="4558" y="2373"/>
              <a:ext cx="548" cy="231"/>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pitchFamily="34" charset="0"/>
                </a:rPr>
                <a:t>Router</a:t>
              </a:r>
            </a:p>
          </p:txBody>
        </p:sp>
        <p:sp>
          <p:nvSpPr>
            <p:cNvPr id="37902" name="Line 13"/>
            <p:cNvSpPr>
              <a:spLocks noChangeShapeType="1"/>
            </p:cNvSpPr>
            <p:nvPr/>
          </p:nvSpPr>
          <p:spPr bwMode="auto">
            <a:xfrm flipH="1">
              <a:off x="2304" y="2544"/>
              <a:ext cx="466" cy="48"/>
            </a:xfrm>
            <a:prstGeom prst="line">
              <a:avLst/>
            </a:prstGeom>
            <a:noFill/>
            <a:ln w="22225">
              <a:solidFill>
                <a:schemeClr val="tx1"/>
              </a:solidFill>
              <a:round/>
              <a:headEnd type="none" w="sm" len="sm"/>
              <a:tailEnd type="none" w="sm" len="sm"/>
            </a:ln>
          </p:spPr>
          <p:txBody>
            <a:bodyPr wrap="none" anchor="ctr"/>
            <a:lstStyle/>
            <a:p>
              <a:endParaRPr lang="en-US"/>
            </a:p>
          </p:txBody>
        </p:sp>
        <p:sp>
          <p:nvSpPr>
            <p:cNvPr id="37903" name="Line 14"/>
            <p:cNvSpPr>
              <a:spLocks noChangeShapeType="1"/>
            </p:cNvSpPr>
            <p:nvPr/>
          </p:nvSpPr>
          <p:spPr bwMode="auto">
            <a:xfrm flipH="1" flipV="1">
              <a:off x="2304" y="2304"/>
              <a:ext cx="466" cy="132"/>
            </a:xfrm>
            <a:prstGeom prst="line">
              <a:avLst/>
            </a:prstGeom>
            <a:noFill/>
            <a:ln w="22225">
              <a:solidFill>
                <a:schemeClr val="tx1"/>
              </a:solidFill>
              <a:round/>
              <a:headEnd type="none" w="sm" len="sm"/>
              <a:tailEnd type="none" w="sm" len="sm"/>
            </a:ln>
          </p:spPr>
          <p:txBody>
            <a:bodyPr wrap="none" anchor="ctr"/>
            <a:lstStyle/>
            <a:p>
              <a:endParaRPr lang="en-US"/>
            </a:p>
          </p:txBody>
        </p:sp>
        <p:sp>
          <p:nvSpPr>
            <p:cNvPr id="37904" name="Line 15"/>
            <p:cNvSpPr>
              <a:spLocks noChangeShapeType="1"/>
            </p:cNvSpPr>
            <p:nvPr/>
          </p:nvSpPr>
          <p:spPr bwMode="auto">
            <a:xfrm flipV="1">
              <a:off x="1296" y="2304"/>
              <a:ext cx="382" cy="96"/>
            </a:xfrm>
            <a:prstGeom prst="line">
              <a:avLst/>
            </a:prstGeom>
            <a:noFill/>
            <a:ln w="22225">
              <a:solidFill>
                <a:schemeClr val="tx1"/>
              </a:solidFill>
              <a:round/>
              <a:headEnd type="none" w="sm" len="sm"/>
              <a:tailEnd type="none" w="sm" len="sm"/>
            </a:ln>
          </p:spPr>
          <p:txBody>
            <a:bodyPr wrap="none" anchor="ctr"/>
            <a:lstStyle/>
            <a:p>
              <a:endParaRPr lang="en-US"/>
            </a:p>
          </p:txBody>
        </p:sp>
        <p:sp>
          <p:nvSpPr>
            <p:cNvPr id="37905" name="Line 16"/>
            <p:cNvSpPr>
              <a:spLocks noChangeShapeType="1"/>
            </p:cNvSpPr>
            <p:nvPr/>
          </p:nvSpPr>
          <p:spPr bwMode="auto">
            <a:xfrm flipH="1" flipV="1">
              <a:off x="2304" y="2208"/>
              <a:ext cx="453" cy="156"/>
            </a:xfrm>
            <a:prstGeom prst="line">
              <a:avLst/>
            </a:prstGeom>
            <a:noFill/>
            <a:ln w="31750">
              <a:solidFill>
                <a:srgbClr val="0000FF"/>
              </a:solidFill>
              <a:round/>
              <a:headEnd type="none" w="sm" len="sm"/>
              <a:tailEnd type="triangle" w="med" len="lg"/>
            </a:ln>
          </p:spPr>
          <p:txBody>
            <a:bodyPr wrap="none" anchor="ctr"/>
            <a:lstStyle/>
            <a:p>
              <a:endParaRPr lang="en-US"/>
            </a:p>
          </p:txBody>
        </p:sp>
        <p:sp>
          <p:nvSpPr>
            <p:cNvPr id="37906" name="Line 17"/>
            <p:cNvSpPr>
              <a:spLocks noChangeShapeType="1"/>
            </p:cNvSpPr>
            <p:nvPr/>
          </p:nvSpPr>
          <p:spPr bwMode="auto">
            <a:xfrm flipH="1">
              <a:off x="1248" y="2208"/>
              <a:ext cx="312" cy="96"/>
            </a:xfrm>
            <a:prstGeom prst="line">
              <a:avLst/>
            </a:prstGeom>
            <a:noFill/>
            <a:ln w="31750">
              <a:solidFill>
                <a:srgbClr val="0000FF"/>
              </a:solidFill>
              <a:round/>
              <a:headEnd type="none" w="sm" len="sm"/>
              <a:tailEnd type="triangle" w="med" len="lg"/>
            </a:ln>
          </p:spPr>
          <p:txBody>
            <a:bodyPr wrap="none" anchor="ctr"/>
            <a:lstStyle/>
            <a:p>
              <a:endParaRPr lang="en-US"/>
            </a:p>
          </p:txBody>
        </p:sp>
        <p:sp>
          <p:nvSpPr>
            <p:cNvPr id="37907" name="Line 18"/>
            <p:cNvSpPr>
              <a:spLocks noChangeShapeType="1"/>
            </p:cNvSpPr>
            <p:nvPr/>
          </p:nvSpPr>
          <p:spPr bwMode="auto">
            <a:xfrm flipH="1">
              <a:off x="2991" y="2820"/>
              <a:ext cx="260" cy="0"/>
            </a:xfrm>
            <a:prstGeom prst="line">
              <a:avLst/>
            </a:prstGeom>
            <a:noFill/>
            <a:ln w="31750">
              <a:solidFill>
                <a:srgbClr val="0000FF"/>
              </a:solidFill>
              <a:round/>
              <a:headEnd type="none" w="sm" len="sm"/>
              <a:tailEnd type="triangle" w="med" len="lg"/>
            </a:ln>
          </p:spPr>
          <p:txBody>
            <a:bodyPr wrap="none" anchor="ctr"/>
            <a:lstStyle/>
            <a:p>
              <a:endParaRPr lang="en-US"/>
            </a:p>
          </p:txBody>
        </p:sp>
        <p:sp>
          <p:nvSpPr>
            <p:cNvPr id="37908" name="Rectangle 19"/>
            <p:cNvSpPr>
              <a:spLocks noChangeArrowheads="1"/>
            </p:cNvSpPr>
            <p:nvPr/>
          </p:nvSpPr>
          <p:spPr bwMode="auto">
            <a:xfrm>
              <a:off x="3292" y="2697"/>
              <a:ext cx="1172" cy="231"/>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pitchFamily="34" charset="0"/>
                </a:rPr>
                <a:t>ICMP messages</a:t>
              </a:r>
            </a:p>
          </p:txBody>
        </p:sp>
        <p:grpSp>
          <p:nvGrpSpPr>
            <p:cNvPr id="37909" name="Group 20"/>
            <p:cNvGrpSpPr>
              <a:grpSpLocks/>
            </p:cNvGrpSpPr>
            <p:nvPr/>
          </p:nvGrpSpPr>
          <p:grpSpPr bwMode="auto">
            <a:xfrm>
              <a:off x="863" y="2356"/>
              <a:ext cx="481" cy="332"/>
              <a:chOff x="6675" y="11615"/>
              <a:chExt cx="1202" cy="831"/>
            </a:xfrm>
          </p:grpSpPr>
          <p:pic>
            <p:nvPicPr>
              <p:cNvPr id="37916" name="Picture 21"/>
              <p:cNvPicPr>
                <a:picLocks noChangeAspect="1" noChangeArrowheads="1"/>
              </p:cNvPicPr>
              <p:nvPr/>
            </p:nvPicPr>
            <p:blipFill>
              <a:blip r:embed="rId3" cstate="print"/>
              <a:srcRect/>
              <a:stretch>
                <a:fillRect/>
              </a:stretch>
            </p:blipFill>
            <p:spPr bwMode="auto">
              <a:xfrm>
                <a:off x="6675" y="11615"/>
                <a:ext cx="1202" cy="831"/>
              </a:xfrm>
              <a:prstGeom prst="rect">
                <a:avLst/>
              </a:prstGeom>
              <a:noFill/>
              <a:ln w="9525">
                <a:noFill/>
                <a:miter lim="800000"/>
                <a:headEnd/>
                <a:tailEnd/>
              </a:ln>
            </p:spPr>
          </p:pic>
          <p:pic>
            <p:nvPicPr>
              <p:cNvPr id="37917" name="Picture 22"/>
              <p:cNvPicPr>
                <a:picLocks noChangeAspect="1" noChangeArrowheads="1"/>
              </p:cNvPicPr>
              <p:nvPr/>
            </p:nvPicPr>
            <p:blipFill>
              <a:blip r:embed="rId4" cstate="print"/>
              <a:srcRect/>
              <a:stretch>
                <a:fillRect/>
              </a:stretch>
            </p:blipFill>
            <p:spPr bwMode="auto">
              <a:xfrm>
                <a:off x="6675" y="11615"/>
                <a:ext cx="1202" cy="831"/>
              </a:xfrm>
              <a:prstGeom prst="rect">
                <a:avLst/>
              </a:prstGeom>
              <a:noFill/>
              <a:ln w="9525">
                <a:noFill/>
                <a:miter lim="800000"/>
                <a:headEnd/>
                <a:tailEnd/>
              </a:ln>
            </p:spPr>
          </p:pic>
        </p:grpSp>
        <p:grpSp>
          <p:nvGrpSpPr>
            <p:cNvPr id="37910" name="Group 23"/>
            <p:cNvGrpSpPr>
              <a:grpSpLocks/>
            </p:cNvGrpSpPr>
            <p:nvPr/>
          </p:nvGrpSpPr>
          <p:grpSpPr bwMode="auto">
            <a:xfrm>
              <a:off x="5316" y="2304"/>
              <a:ext cx="481" cy="336"/>
              <a:chOff x="6675" y="11615"/>
              <a:chExt cx="1202" cy="831"/>
            </a:xfrm>
          </p:grpSpPr>
          <p:pic>
            <p:nvPicPr>
              <p:cNvPr id="37914" name="Picture 24"/>
              <p:cNvPicPr>
                <a:picLocks noChangeAspect="1" noChangeArrowheads="1"/>
              </p:cNvPicPr>
              <p:nvPr/>
            </p:nvPicPr>
            <p:blipFill>
              <a:blip r:embed="rId3" cstate="print"/>
              <a:srcRect/>
              <a:stretch>
                <a:fillRect/>
              </a:stretch>
            </p:blipFill>
            <p:spPr bwMode="auto">
              <a:xfrm>
                <a:off x="6675" y="11615"/>
                <a:ext cx="1202" cy="831"/>
              </a:xfrm>
              <a:prstGeom prst="rect">
                <a:avLst/>
              </a:prstGeom>
              <a:noFill/>
              <a:ln w="9525">
                <a:noFill/>
                <a:miter lim="800000"/>
                <a:headEnd/>
                <a:tailEnd/>
              </a:ln>
            </p:spPr>
          </p:pic>
          <p:pic>
            <p:nvPicPr>
              <p:cNvPr id="37915" name="Picture 25"/>
              <p:cNvPicPr>
                <a:picLocks noChangeAspect="1" noChangeArrowheads="1"/>
              </p:cNvPicPr>
              <p:nvPr/>
            </p:nvPicPr>
            <p:blipFill>
              <a:blip r:embed="rId4" cstate="print"/>
              <a:srcRect/>
              <a:stretch>
                <a:fillRect/>
              </a:stretch>
            </p:blipFill>
            <p:spPr bwMode="auto">
              <a:xfrm>
                <a:off x="6675" y="11615"/>
                <a:ext cx="1202" cy="831"/>
              </a:xfrm>
              <a:prstGeom prst="rect">
                <a:avLst/>
              </a:prstGeom>
              <a:noFill/>
              <a:ln w="9525">
                <a:noFill/>
                <a:miter lim="800000"/>
                <a:headEnd/>
                <a:tailEnd/>
              </a:ln>
            </p:spPr>
          </p:pic>
        </p:grpSp>
        <p:sp>
          <p:nvSpPr>
            <p:cNvPr id="37911" name="Text Box 26"/>
            <p:cNvSpPr txBox="1">
              <a:spLocks noChangeArrowheads="1"/>
            </p:cNvSpPr>
            <p:nvPr/>
          </p:nvSpPr>
          <p:spPr bwMode="auto">
            <a:xfrm>
              <a:off x="816" y="2687"/>
              <a:ext cx="580" cy="231"/>
            </a:xfrm>
            <a:prstGeom prst="rect">
              <a:avLst/>
            </a:prstGeom>
            <a:noFill/>
            <a:ln w="12700">
              <a:noFill/>
              <a:miter lim="800000"/>
              <a:headEnd type="none" w="sm" len="sm"/>
              <a:tailEnd type="none" w="sm" len="sm"/>
            </a:ln>
          </p:spPr>
          <p:txBody>
            <a:bodyPr wrap="none">
              <a:spAutoFit/>
            </a:bodyPr>
            <a:lstStyle/>
            <a:p>
              <a:pPr algn="l" eaLnBrk="0" hangingPunct="0"/>
              <a:r>
                <a:rPr lang="de-DE">
                  <a:latin typeface="Arial" pitchFamily="34" charset="0"/>
                </a:rPr>
                <a:t>Sender</a:t>
              </a:r>
            </a:p>
          </p:txBody>
        </p:sp>
        <p:sp>
          <p:nvSpPr>
            <p:cNvPr id="37912" name="Text Box 27"/>
            <p:cNvSpPr txBox="1">
              <a:spLocks noChangeArrowheads="1"/>
            </p:cNvSpPr>
            <p:nvPr/>
          </p:nvSpPr>
          <p:spPr bwMode="auto">
            <a:xfrm>
              <a:off x="5172" y="2639"/>
              <a:ext cx="684" cy="231"/>
            </a:xfrm>
            <a:prstGeom prst="rect">
              <a:avLst/>
            </a:prstGeom>
            <a:noFill/>
            <a:ln w="12700">
              <a:noFill/>
              <a:miter lim="800000"/>
              <a:headEnd type="none" w="sm" len="sm"/>
              <a:tailEnd type="none" w="sm" len="sm"/>
            </a:ln>
          </p:spPr>
          <p:txBody>
            <a:bodyPr wrap="none">
              <a:spAutoFit/>
            </a:bodyPr>
            <a:lstStyle/>
            <a:p>
              <a:pPr algn="l" eaLnBrk="0" hangingPunct="0"/>
              <a:r>
                <a:rPr lang="de-DE">
                  <a:latin typeface="Arial" pitchFamily="34" charset="0"/>
                </a:rPr>
                <a:t>Receiver</a:t>
              </a:r>
            </a:p>
          </p:txBody>
        </p:sp>
        <p:sp>
          <p:nvSpPr>
            <p:cNvPr id="1378332" name="Rectangle 28"/>
            <p:cNvSpPr>
              <a:spLocks noChangeArrowheads="1"/>
            </p:cNvSpPr>
            <p:nvPr/>
          </p:nvSpPr>
          <p:spPr bwMode="auto">
            <a:xfrm>
              <a:off x="1728" y="2496"/>
              <a:ext cx="525" cy="196"/>
            </a:xfrm>
            <a:prstGeom prst="rect">
              <a:avLst/>
            </a:prstGeom>
            <a:solidFill>
              <a:srgbClr val="FFFFCC"/>
            </a:solidFill>
            <a:ln w="12700">
              <a:solidFill>
                <a:schemeClr val="tx1"/>
              </a:solidFill>
              <a:miter lim="800000"/>
              <a:headEnd/>
              <a:tailEnd/>
            </a:ln>
            <a:effectLst>
              <a:outerShdw dist="17961" dir="2700000" algn="ctr" rotWithShape="0">
                <a:schemeClr val="hlink"/>
              </a:outerShdw>
            </a:effectLst>
          </p:spPr>
          <p:txBody>
            <a:bodyPr wrap="none" anchor="ctr"/>
            <a:lstStyle/>
            <a:p>
              <a:pPr eaLnBrk="0" hangingPunct="0">
                <a:defRPr/>
              </a:pPr>
              <a:r>
                <a:rPr lang="de-DE">
                  <a:latin typeface="Arial" charset="0"/>
                </a:rPr>
                <a:t>Router</a:t>
              </a:r>
            </a:p>
          </p:txBody>
        </p:sp>
      </p:grpSp>
      <p:sp>
        <p:nvSpPr>
          <p:cNvPr id="30"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t>Reasons for Multiple Networks</a:t>
            </a:r>
          </a:p>
        </p:txBody>
      </p:sp>
      <p:sp>
        <p:nvSpPr>
          <p:cNvPr id="7172" name="Rectangle 3"/>
          <p:cNvSpPr>
            <a:spLocks noGrp="1" noChangeArrowheads="1"/>
          </p:cNvSpPr>
          <p:nvPr>
            <p:ph idx="1"/>
          </p:nvPr>
        </p:nvSpPr>
        <p:spPr/>
        <p:txBody>
          <a:bodyPr/>
          <a:lstStyle/>
          <a:p>
            <a:r>
              <a:rPr lang="en-US" dirty="0" smtClean="0"/>
              <a:t>Limited number of users/throughput in a single network</a:t>
            </a:r>
          </a:p>
          <a:p>
            <a:r>
              <a:rPr lang="en-US" dirty="0" smtClean="0"/>
              <a:t>Historical reasons:</a:t>
            </a:r>
          </a:p>
          <a:p>
            <a:pPr lvl="1"/>
            <a:r>
              <a:rPr lang="en-US" dirty="0" smtClean="0"/>
              <a:t>Different groups started out individually setting up networks</a:t>
            </a:r>
          </a:p>
          <a:p>
            <a:pPr lvl="1"/>
            <a:r>
              <a:rPr lang="en-US" dirty="0" smtClean="0"/>
              <a:t>Usually heterogeneous</a:t>
            </a:r>
          </a:p>
          <a:p>
            <a:r>
              <a:rPr lang="en-US" dirty="0" smtClean="0"/>
              <a:t>Geographic distribution of different groups over different buildings, campus, …</a:t>
            </a:r>
          </a:p>
          <a:p>
            <a:pPr lvl="1"/>
            <a:r>
              <a:rPr lang="en-US" dirty="0" smtClean="0"/>
              <a:t>Impractical/impossible to use a single network because of distance</a:t>
            </a:r>
          </a:p>
          <a:p>
            <a:pPr lvl="2"/>
            <a:r>
              <a:rPr lang="en-US" dirty="0" smtClean="0"/>
              <a:t>Most MAC protocols set maximum segment length for medium access, e.g., CSMA/CD</a:t>
            </a:r>
          </a:p>
          <a:p>
            <a:pPr lvl="1"/>
            <a:r>
              <a:rPr lang="en-US" dirty="0" smtClean="0"/>
              <a:t>Long round-trip delay will negatively influence performance</a:t>
            </a:r>
          </a:p>
          <a:p>
            <a:r>
              <a:rPr lang="en-US" dirty="0" smtClean="0"/>
              <a:t>Reliability</a:t>
            </a:r>
          </a:p>
          <a:p>
            <a:pPr lvl="1"/>
            <a:r>
              <a:rPr lang="en-US" dirty="0" smtClean="0"/>
              <a:t>Don’t put all your eggs into one basket</a:t>
            </a:r>
          </a:p>
          <a:p>
            <a:pPr lvl="1"/>
            <a:r>
              <a:rPr lang="en-US" dirty="0" smtClean="0"/>
              <a:t>“Babbling idiot” problem (isolation of errors)</a:t>
            </a:r>
          </a:p>
          <a:p>
            <a:r>
              <a:rPr lang="en-US" dirty="0" smtClean="0"/>
              <a:t>Security</a:t>
            </a:r>
          </a:p>
          <a:p>
            <a:pPr lvl="1"/>
            <a:r>
              <a:rPr lang="en-US" dirty="0" smtClean="0"/>
              <a:t>Contain possible damage caused by promiscuous operation</a:t>
            </a:r>
          </a:p>
          <a:p>
            <a:r>
              <a:rPr lang="en-US" dirty="0" smtClean="0"/>
              <a:t>Political / business reasons</a:t>
            </a:r>
          </a:p>
          <a:p>
            <a:pPr lvl="1"/>
            <a:r>
              <a:rPr lang="en-US" dirty="0" smtClean="0"/>
              <a:t>Different authorities, policies, laws, levels of trust, …</a:t>
            </a:r>
            <a:endParaRPr lang="en-US"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mtClean="0"/>
              <a:t>Conclusion: Internet Protocol</a:t>
            </a:r>
          </a:p>
        </p:txBody>
      </p:sp>
      <p:sp>
        <p:nvSpPr>
          <p:cNvPr id="38916" name="Rectangle 3"/>
          <p:cNvSpPr>
            <a:spLocks noGrp="1" noChangeArrowheads="1"/>
          </p:cNvSpPr>
          <p:nvPr>
            <p:ph idx="1"/>
          </p:nvPr>
        </p:nvSpPr>
        <p:spPr/>
        <p:txBody>
          <a:bodyPr/>
          <a:lstStyle/>
          <a:p>
            <a:pPr eaLnBrk="1" hangingPunct="1"/>
            <a:endParaRPr lang="en-US" dirty="0" smtClean="0"/>
          </a:p>
          <a:p>
            <a:pPr eaLnBrk="1" hangingPunct="1"/>
            <a:r>
              <a:rPr lang="en-US" dirty="0" smtClean="0"/>
              <a:t>Unreliable datagram transfer</a:t>
            </a:r>
          </a:p>
          <a:p>
            <a:pPr eaLnBrk="1" hangingPunct="1"/>
            <a:endParaRPr lang="en-US" dirty="0" smtClean="0"/>
          </a:p>
          <a:p>
            <a:pPr eaLnBrk="1" hangingPunct="1"/>
            <a:r>
              <a:rPr lang="en-US" dirty="0" smtClean="0"/>
              <a:t>Needs supporting protocols</a:t>
            </a:r>
          </a:p>
          <a:p>
            <a:pPr lvl="1" eaLnBrk="1" hangingPunct="1"/>
            <a:r>
              <a:rPr lang="en-US" dirty="0" smtClean="0"/>
              <a:t>ARP for mapping IP to MAC address</a:t>
            </a:r>
          </a:p>
          <a:p>
            <a:pPr lvl="1" eaLnBrk="1" hangingPunct="1"/>
            <a:r>
              <a:rPr lang="en-US" dirty="0" smtClean="0"/>
              <a:t>ICMP for error signaling</a:t>
            </a:r>
          </a:p>
          <a:p>
            <a:pPr eaLnBrk="1" hangingPunct="1"/>
            <a:endParaRPr lang="en-US" dirty="0" smtClean="0"/>
          </a:p>
          <a:p>
            <a:pPr eaLnBrk="1" hangingPunct="1"/>
            <a:r>
              <a:rPr lang="en-US" dirty="0" smtClean="0"/>
              <a:t>Classical addressing wastes addresses</a:t>
            </a:r>
          </a:p>
          <a:p>
            <a:pPr lvl="1" eaLnBrk="1" hangingPunct="1"/>
            <a:r>
              <a:rPr lang="en-US" dirty="0" err="1" smtClean="0"/>
              <a:t>Subnetting</a:t>
            </a:r>
            <a:r>
              <a:rPr lang="en-US" dirty="0" smtClean="0"/>
              <a:t>, subnet masks</a:t>
            </a:r>
          </a:p>
          <a:p>
            <a:pPr lvl="1" eaLnBrk="1" hangingPunct="1"/>
            <a:r>
              <a:rPr lang="en-US" dirty="0" smtClean="0"/>
              <a:t>Classless addressing, CIDR</a:t>
            </a:r>
          </a:p>
          <a:p>
            <a:pPr eaLnBrk="1" hangingPunct="1"/>
            <a:endParaRPr lang="en-US" dirty="0" smtClean="0"/>
          </a:p>
          <a:p>
            <a:pPr eaLnBrk="1" hangingPunct="1"/>
            <a:r>
              <a:rPr lang="en-US" dirty="0" smtClean="0"/>
              <a:t>Version 4 dominant, version 6 coming (since years…)</a:t>
            </a:r>
          </a:p>
          <a:p>
            <a:pPr lvl="1" eaLnBrk="1" hangingPunct="1"/>
            <a:r>
              <a:rPr lang="en-US" b="1" dirty="0" smtClean="0"/>
              <a:t>Much</a:t>
            </a:r>
            <a:r>
              <a:rPr lang="en-US" dirty="0" smtClean="0"/>
              <a:t> more in </a:t>
            </a:r>
            <a:r>
              <a:rPr lang="en-US" dirty="0" err="1" smtClean="0"/>
              <a:t>Telematics</a:t>
            </a:r>
            <a:endParaRPr lang="en-US" dirty="0"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t>Content</a:t>
            </a:r>
          </a:p>
        </p:txBody>
      </p:sp>
      <p:sp>
        <p:nvSpPr>
          <p:cNvPr id="31748" name="Rectangle 3"/>
          <p:cNvSpPr>
            <a:spLocks noGrp="1" noChangeArrowheads="1"/>
          </p:cNvSpPr>
          <p:nvPr>
            <p:ph idx="1"/>
          </p:nvPr>
        </p:nvSpPr>
        <p:spPr/>
        <p:txBody>
          <a:bodyPr/>
          <a:lstStyle/>
          <a:p>
            <a:pPr marL="419100" indent="-419100">
              <a:lnSpc>
                <a:spcPct val="90000"/>
              </a:lnSpc>
              <a:buFontTx/>
              <a:buAutoNum type="arabicPeriod" startAt="8"/>
            </a:pPr>
            <a:r>
              <a:rPr lang="en-US" sz="2000" dirty="0"/>
              <a:t>Networked Computer &amp; </a:t>
            </a:r>
            <a:r>
              <a:rPr lang="en-US" sz="2000" dirty="0" smtClean="0"/>
              <a:t>Internet</a:t>
            </a:r>
          </a:p>
          <a:p>
            <a:pPr marL="419100" indent="-419100">
              <a:lnSpc>
                <a:spcPct val="90000"/>
              </a:lnSpc>
              <a:buFontTx/>
              <a:buAutoNum type="arabicPeriod" startAt="8"/>
            </a:pPr>
            <a:endParaRPr lang="en-US" sz="2000" dirty="0"/>
          </a:p>
          <a:p>
            <a:pPr marL="419100" indent="-419100">
              <a:lnSpc>
                <a:spcPct val="90000"/>
              </a:lnSpc>
              <a:buFontTx/>
              <a:buAutoNum type="arabicPeriod" startAt="9"/>
            </a:pPr>
            <a:r>
              <a:rPr lang="en-US" sz="2000" dirty="0" smtClean="0"/>
              <a:t>Host-to-Network</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b="1" dirty="0" smtClean="0"/>
              <a:t>Internetworking</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a:t>Transport </a:t>
            </a:r>
            <a:r>
              <a:rPr lang="en-US" sz="2000" dirty="0" smtClean="0"/>
              <a:t>Layer</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Applications</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Network Security</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Example</a:t>
            </a:r>
            <a:endParaRPr lang="en-US" sz="2000" dirty="0"/>
          </a:p>
          <a:p>
            <a:pPr marL="419100" indent="-419100">
              <a:lnSpc>
                <a:spcPct val="90000"/>
              </a:lnSpc>
            </a:pPr>
            <a:endParaRPr lang="en-US" sz="2000" dirty="0"/>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71612671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Assume you are in Berlin and want to send an IP-packet to a computer in Tokyo. Which destination MAC-address will the outgoing packet contain? Why? How does the computer know this address?</a:t>
            </a:r>
          </a:p>
          <a:p>
            <a:pPr lvl="1"/>
            <a:r>
              <a:rPr lang="en-US" dirty="0" smtClean="0"/>
              <a:t>How does CIDR help to reduce wasted addresses and routing overhead?</a:t>
            </a:r>
          </a:p>
          <a:p>
            <a:pPr lvl="1"/>
            <a:r>
              <a:rPr lang="en-US" dirty="0" smtClean="0"/>
              <a:t>How can </a:t>
            </a:r>
            <a:r>
              <a:rPr lang="en-US" dirty="0" err="1" smtClean="0"/>
              <a:t>subnetting</a:t>
            </a:r>
            <a:r>
              <a:rPr lang="en-US" dirty="0" smtClean="0"/>
              <a:t> help? Which part of the address can be “</a:t>
            </a:r>
            <a:r>
              <a:rPr lang="en-US" dirty="0" err="1" smtClean="0"/>
              <a:t>subnetted</a:t>
            </a:r>
            <a:r>
              <a:rPr lang="en-US" dirty="0" smtClean="0"/>
              <a:t>”?</a:t>
            </a:r>
          </a:p>
          <a:p>
            <a:pPr lvl="1"/>
            <a:r>
              <a:rPr lang="en-US" dirty="0" smtClean="0"/>
              <a:t>What is the role of ICMP?</a:t>
            </a:r>
          </a:p>
          <a:p>
            <a:pPr lvl="1"/>
            <a:endParaRPr lang="en-US" dirty="0" smtClean="0"/>
          </a:p>
          <a:p>
            <a:pPr lvl="1"/>
            <a:endParaRPr lang="en-US" dirty="0"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57770731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mtClean="0"/>
              <a:t>Internetworking Units</a:t>
            </a:r>
          </a:p>
        </p:txBody>
      </p:sp>
      <p:sp>
        <p:nvSpPr>
          <p:cNvPr id="8196" name="Rectangle 3"/>
          <p:cNvSpPr>
            <a:spLocks noChangeArrowheads="1"/>
          </p:cNvSpPr>
          <p:nvPr/>
        </p:nvSpPr>
        <p:spPr bwMode="auto">
          <a:xfrm>
            <a:off x="4638675" y="12516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WWW Server</a:t>
            </a:r>
          </a:p>
        </p:txBody>
      </p:sp>
      <p:sp>
        <p:nvSpPr>
          <p:cNvPr id="8197" name="Rectangle 4"/>
          <p:cNvSpPr>
            <a:spLocks noChangeArrowheads="1"/>
          </p:cNvSpPr>
          <p:nvPr/>
        </p:nvSpPr>
        <p:spPr bwMode="auto">
          <a:xfrm>
            <a:off x="4638675" y="15564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HTTP</a:t>
            </a:r>
          </a:p>
        </p:txBody>
      </p:sp>
      <p:sp>
        <p:nvSpPr>
          <p:cNvPr id="8198" name="Rectangle 5"/>
          <p:cNvSpPr>
            <a:spLocks noChangeArrowheads="1"/>
          </p:cNvSpPr>
          <p:nvPr/>
        </p:nvSpPr>
        <p:spPr bwMode="auto">
          <a:xfrm>
            <a:off x="4638675" y="18612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TCP</a:t>
            </a:r>
          </a:p>
        </p:txBody>
      </p:sp>
      <p:sp>
        <p:nvSpPr>
          <p:cNvPr id="8199" name="Rectangle 6"/>
          <p:cNvSpPr>
            <a:spLocks noChangeArrowheads="1"/>
          </p:cNvSpPr>
          <p:nvPr/>
        </p:nvSpPr>
        <p:spPr bwMode="auto">
          <a:xfrm>
            <a:off x="4638675" y="21660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IP</a:t>
            </a:r>
          </a:p>
        </p:txBody>
      </p:sp>
      <p:sp>
        <p:nvSpPr>
          <p:cNvPr id="8200" name="Rectangle 7"/>
          <p:cNvSpPr>
            <a:spLocks noChangeArrowheads="1"/>
          </p:cNvSpPr>
          <p:nvPr/>
        </p:nvSpPr>
        <p:spPr bwMode="auto">
          <a:xfrm>
            <a:off x="4638675" y="24708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LLC</a:t>
            </a:r>
          </a:p>
        </p:txBody>
      </p:sp>
      <p:sp>
        <p:nvSpPr>
          <p:cNvPr id="8201" name="Rectangle 8"/>
          <p:cNvSpPr>
            <a:spLocks noChangeArrowheads="1"/>
          </p:cNvSpPr>
          <p:nvPr/>
        </p:nvSpPr>
        <p:spPr bwMode="auto">
          <a:xfrm>
            <a:off x="4638675" y="27756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MAC</a:t>
            </a:r>
          </a:p>
        </p:txBody>
      </p:sp>
      <p:sp>
        <p:nvSpPr>
          <p:cNvPr id="8202" name="Rectangle 9"/>
          <p:cNvSpPr>
            <a:spLocks noChangeArrowheads="1"/>
          </p:cNvSpPr>
          <p:nvPr/>
        </p:nvSpPr>
        <p:spPr bwMode="auto">
          <a:xfrm>
            <a:off x="4638675" y="30804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PHY</a:t>
            </a:r>
          </a:p>
        </p:txBody>
      </p:sp>
      <p:sp>
        <p:nvSpPr>
          <p:cNvPr id="8203" name="Rectangle 10"/>
          <p:cNvSpPr>
            <a:spLocks noChangeArrowheads="1"/>
          </p:cNvSpPr>
          <p:nvPr/>
        </p:nvSpPr>
        <p:spPr bwMode="auto">
          <a:xfrm>
            <a:off x="2047875" y="39186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WWW-Browser</a:t>
            </a:r>
          </a:p>
        </p:txBody>
      </p:sp>
      <p:sp>
        <p:nvSpPr>
          <p:cNvPr id="8204" name="Rectangle 11"/>
          <p:cNvSpPr>
            <a:spLocks noChangeArrowheads="1"/>
          </p:cNvSpPr>
          <p:nvPr/>
        </p:nvSpPr>
        <p:spPr bwMode="auto">
          <a:xfrm>
            <a:off x="2047875" y="42234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HTTP</a:t>
            </a:r>
          </a:p>
        </p:txBody>
      </p:sp>
      <p:sp>
        <p:nvSpPr>
          <p:cNvPr id="8205" name="Rectangle 12"/>
          <p:cNvSpPr>
            <a:spLocks noChangeArrowheads="1"/>
          </p:cNvSpPr>
          <p:nvPr/>
        </p:nvSpPr>
        <p:spPr bwMode="auto">
          <a:xfrm>
            <a:off x="2047875" y="45282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TCP</a:t>
            </a:r>
          </a:p>
        </p:txBody>
      </p:sp>
      <p:sp>
        <p:nvSpPr>
          <p:cNvPr id="8206" name="Rectangle 13"/>
          <p:cNvSpPr>
            <a:spLocks noChangeArrowheads="1"/>
          </p:cNvSpPr>
          <p:nvPr/>
        </p:nvSpPr>
        <p:spPr bwMode="auto">
          <a:xfrm>
            <a:off x="2047875" y="48330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IP</a:t>
            </a:r>
          </a:p>
        </p:txBody>
      </p:sp>
      <p:sp>
        <p:nvSpPr>
          <p:cNvPr id="8207" name="Rectangle 14"/>
          <p:cNvSpPr>
            <a:spLocks noChangeArrowheads="1"/>
          </p:cNvSpPr>
          <p:nvPr/>
        </p:nvSpPr>
        <p:spPr bwMode="auto">
          <a:xfrm>
            <a:off x="2047875" y="51378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LLC</a:t>
            </a:r>
          </a:p>
        </p:txBody>
      </p:sp>
      <p:sp>
        <p:nvSpPr>
          <p:cNvPr id="8208" name="Rectangle 15"/>
          <p:cNvSpPr>
            <a:spLocks noChangeArrowheads="1"/>
          </p:cNvSpPr>
          <p:nvPr/>
        </p:nvSpPr>
        <p:spPr bwMode="auto">
          <a:xfrm>
            <a:off x="2047875" y="54426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MAC (WLAN)</a:t>
            </a:r>
          </a:p>
        </p:txBody>
      </p:sp>
      <p:sp>
        <p:nvSpPr>
          <p:cNvPr id="8209" name="Rectangle 16"/>
          <p:cNvSpPr>
            <a:spLocks noChangeArrowheads="1"/>
          </p:cNvSpPr>
          <p:nvPr/>
        </p:nvSpPr>
        <p:spPr bwMode="auto">
          <a:xfrm>
            <a:off x="2047875" y="57474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PHY</a:t>
            </a:r>
          </a:p>
        </p:txBody>
      </p:sp>
      <p:sp>
        <p:nvSpPr>
          <p:cNvPr id="8210" name="Rectangle 17"/>
          <p:cNvSpPr>
            <a:spLocks noChangeArrowheads="1"/>
          </p:cNvSpPr>
          <p:nvPr/>
        </p:nvSpPr>
        <p:spPr bwMode="auto">
          <a:xfrm>
            <a:off x="3724275" y="5137869"/>
            <a:ext cx="3048000" cy="304800"/>
          </a:xfrm>
          <a:prstGeom prst="rect">
            <a:avLst/>
          </a:prstGeom>
          <a:solidFill>
            <a:schemeClr val="bg1"/>
          </a:solidFill>
          <a:ln w="12700" algn="ctr">
            <a:solidFill>
              <a:schemeClr val="tx1"/>
            </a:solidFill>
            <a:miter lim="800000"/>
            <a:headEnd type="none" w="sm" len="sm"/>
            <a:tailEnd type="none" w="sm" len="sm"/>
          </a:ln>
        </p:spPr>
        <p:txBody>
          <a:bodyPr wrap="none" anchor="ctr"/>
          <a:lstStyle/>
          <a:p>
            <a:pPr eaLnBrk="0" hangingPunct="0"/>
            <a:r>
              <a:rPr lang="de-DE" sz="1400">
                <a:latin typeface="Arial" pitchFamily="34" charset="0"/>
              </a:rPr>
              <a:t>LLC</a:t>
            </a:r>
          </a:p>
        </p:txBody>
      </p:sp>
      <p:sp>
        <p:nvSpPr>
          <p:cNvPr id="8211" name="Rectangle 18"/>
          <p:cNvSpPr>
            <a:spLocks noChangeArrowheads="1"/>
          </p:cNvSpPr>
          <p:nvPr/>
        </p:nvSpPr>
        <p:spPr bwMode="auto">
          <a:xfrm>
            <a:off x="3724276" y="5442669"/>
            <a:ext cx="1419225" cy="304800"/>
          </a:xfrm>
          <a:prstGeom prst="rect">
            <a:avLst/>
          </a:prstGeom>
          <a:solidFill>
            <a:schemeClr val="bg1"/>
          </a:solidFill>
          <a:ln w="12700" algn="ctr">
            <a:solidFill>
              <a:schemeClr val="tx1"/>
            </a:solidFill>
            <a:miter lim="800000"/>
            <a:headEnd type="none" w="sm" len="sm"/>
            <a:tailEnd type="none" w="sm" len="sm"/>
          </a:ln>
        </p:spPr>
        <p:txBody>
          <a:bodyPr wrap="none" anchor="ctr"/>
          <a:lstStyle/>
          <a:p>
            <a:pPr eaLnBrk="0" hangingPunct="0"/>
            <a:r>
              <a:rPr lang="de-DE" sz="1400">
                <a:latin typeface="Arial" pitchFamily="34" charset="0"/>
              </a:rPr>
              <a:t>MAC (WLAN)</a:t>
            </a:r>
          </a:p>
        </p:txBody>
      </p:sp>
      <p:sp>
        <p:nvSpPr>
          <p:cNvPr id="8212" name="Rectangle 19"/>
          <p:cNvSpPr>
            <a:spLocks noChangeArrowheads="1"/>
          </p:cNvSpPr>
          <p:nvPr/>
        </p:nvSpPr>
        <p:spPr bwMode="auto">
          <a:xfrm>
            <a:off x="3724276" y="5747469"/>
            <a:ext cx="1419225" cy="304800"/>
          </a:xfrm>
          <a:prstGeom prst="rect">
            <a:avLst/>
          </a:prstGeom>
          <a:solidFill>
            <a:schemeClr val="bg1"/>
          </a:solidFill>
          <a:ln w="12700" algn="ctr">
            <a:solidFill>
              <a:schemeClr val="tx1"/>
            </a:solidFill>
            <a:miter lim="800000"/>
            <a:headEnd type="none" w="sm" len="sm"/>
            <a:tailEnd type="none" w="sm" len="sm"/>
          </a:ln>
        </p:spPr>
        <p:txBody>
          <a:bodyPr wrap="none" anchor="ctr"/>
          <a:lstStyle/>
          <a:p>
            <a:pPr eaLnBrk="0" hangingPunct="0"/>
            <a:r>
              <a:rPr lang="de-DE" sz="1400">
                <a:latin typeface="Arial" pitchFamily="34" charset="0"/>
              </a:rPr>
              <a:t>PHY</a:t>
            </a:r>
          </a:p>
        </p:txBody>
      </p:sp>
      <p:cxnSp>
        <p:nvCxnSpPr>
          <p:cNvPr id="8213" name="AutoShape 20"/>
          <p:cNvCxnSpPr>
            <a:cxnSpLocks noChangeShapeType="1"/>
            <a:stCxn id="8209" idx="2"/>
            <a:endCxn id="8212" idx="2"/>
          </p:cNvCxnSpPr>
          <p:nvPr/>
        </p:nvCxnSpPr>
        <p:spPr bwMode="auto">
          <a:xfrm rot="16200000" flipH="1">
            <a:off x="3621088" y="5241057"/>
            <a:ext cx="1588" cy="1624013"/>
          </a:xfrm>
          <a:prstGeom prst="bentConnector3">
            <a:avLst>
              <a:gd name="adj1" fmla="val 14400005"/>
            </a:avLst>
          </a:prstGeom>
          <a:noFill/>
          <a:ln w="12700">
            <a:solidFill>
              <a:schemeClr val="tx1"/>
            </a:solidFill>
            <a:miter lim="800000"/>
            <a:headEnd/>
            <a:tailEnd/>
          </a:ln>
        </p:spPr>
      </p:cxnSp>
      <p:sp>
        <p:nvSpPr>
          <p:cNvPr id="8214" name="Text Box 21"/>
          <p:cNvSpPr txBox="1">
            <a:spLocks noChangeArrowheads="1"/>
          </p:cNvSpPr>
          <p:nvPr/>
        </p:nvSpPr>
        <p:spPr bwMode="auto">
          <a:xfrm>
            <a:off x="3321050" y="6220544"/>
            <a:ext cx="647700" cy="304800"/>
          </a:xfrm>
          <a:prstGeom prst="rect">
            <a:avLst/>
          </a:prstGeom>
          <a:noFill/>
          <a:ln w="12700">
            <a:noFill/>
            <a:miter lim="800000"/>
            <a:headEnd/>
            <a:tailEnd/>
          </a:ln>
        </p:spPr>
        <p:txBody>
          <a:bodyPr wrap="none" anchor="ctr">
            <a:spAutoFit/>
          </a:bodyPr>
          <a:lstStyle/>
          <a:p>
            <a:pPr eaLnBrk="0" hangingPunct="0"/>
            <a:r>
              <a:rPr lang="de-DE" sz="1400">
                <a:latin typeface="Arial" pitchFamily="34" charset="0"/>
              </a:rPr>
              <a:t>Radio</a:t>
            </a:r>
          </a:p>
        </p:txBody>
      </p:sp>
      <p:sp>
        <p:nvSpPr>
          <p:cNvPr id="8215" name="Rectangle 22"/>
          <p:cNvSpPr>
            <a:spLocks noChangeArrowheads="1"/>
          </p:cNvSpPr>
          <p:nvPr/>
        </p:nvSpPr>
        <p:spPr bwMode="auto">
          <a:xfrm>
            <a:off x="5353051" y="5442669"/>
            <a:ext cx="1419225" cy="304800"/>
          </a:xfrm>
          <a:prstGeom prst="rect">
            <a:avLst/>
          </a:prstGeom>
          <a:solidFill>
            <a:schemeClr val="bg1"/>
          </a:solidFill>
          <a:ln w="12700" algn="ctr">
            <a:solidFill>
              <a:schemeClr val="tx1"/>
            </a:solidFill>
            <a:miter lim="800000"/>
            <a:headEnd type="none" w="sm" len="sm"/>
            <a:tailEnd type="none" w="sm" len="sm"/>
          </a:ln>
        </p:spPr>
        <p:txBody>
          <a:bodyPr wrap="none" anchor="ctr"/>
          <a:lstStyle/>
          <a:p>
            <a:pPr eaLnBrk="0" hangingPunct="0"/>
            <a:r>
              <a:rPr lang="de-DE" sz="1400">
                <a:latin typeface="Arial" pitchFamily="34" charset="0"/>
              </a:rPr>
              <a:t>MAC (Ethernet)</a:t>
            </a:r>
          </a:p>
        </p:txBody>
      </p:sp>
      <p:sp>
        <p:nvSpPr>
          <p:cNvPr id="8216" name="Rectangle 23"/>
          <p:cNvSpPr>
            <a:spLocks noChangeArrowheads="1"/>
          </p:cNvSpPr>
          <p:nvPr/>
        </p:nvSpPr>
        <p:spPr bwMode="auto">
          <a:xfrm>
            <a:off x="5353051" y="5747469"/>
            <a:ext cx="1419225" cy="304800"/>
          </a:xfrm>
          <a:prstGeom prst="rect">
            <a:avLst/>
          </a:prstGeom>
          <a:solidFill>
            <a:schemeClr val="bg1"/>
          </a:solidFill>
          <a:ln w="12700" algn="ctr">
            <a:solidFill>
              <a:schemeClr val="tx1"/>
            </a:solidFill>
            <a:miter lim="800000"/>
            <a:headEnd type="none" w="sm" len="sm"/>
            <a:tailEnd type="none" w="sm" len="sm"/>
          </a:ln>
        </p:spPr>
        <p:txBody>
          <a:bodyPr wrap="none" anchor="ctr"/>
          <a:lstStyle/>
          <a:p>
            <a:pPr eaLnBrk="0" hangingPunct="0"/>
            <a:r>
              <a:rPr lang="de-DE" sz="1400">
                <a:latin typeface="Arial" pitchFamily="34" charset="0"/>
              </a:rPr>
              <a:t>PHY</a:t>
            </a:r>
          </a:p>
        </p:txBody>
      </p:sp>
      <p:cxnSp>
        <p:nvCxnSpPr>
          <p:cNvPr id="8217" name="AutoShape 24"/>
          <p:cNvCxnSpPr>
            <a:cxnSpLocks noChangeShapeType="1"/>
            <a:stCxn id="8216" idx="2"/>
            <a:endCxn id="8220" idx="2"/>
          </p:cNvCxnSpPr>
          <p:nvPr/>
        </p:nvCxnSpPr>
        <p:spPr bwMode="auto">
          <a:xfrm rot="16200000" flipH="1">
            <a:off x="6873875" y="5241057"/>
            <a:ext cx="1588" cy="1624012"/>
          </a:xfrm>
          <a:prstGeom prst="bentConnector3">
            <a:avLst>
              <a:gd name="adj1" fmla="val 14400005"/>
            </a:avLst>
          </a:prstGeom>
          <a:noFill/>
          <a:ln w="12700">
            <a:solidFill>
              <a:schemeClr val="tx1"/>
            </a:solidFill>
            <a:miter lim="800000"/>
            <a:headEnd/>
            <a:tailEnd/>
          </a:ln>
        </p:spPr>
      </p:cxnSp>
      <p:sp>
        <p:nvSpPr>
          <p:cNvPr id="8218" name="Rectangle 25"/>
          <p:cNvSpPr>
            <a:spLocks noChangeArrowheads="1"/>
          </p:cNvSpPr>
          <p:nvPr/>
        </p:nvSpPr>
        <p:spPr bwMode="auto">
          <a:xfrm>
            <a:off x="6924675" y="51378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LLC</a:t>
            </a:r>
          </a:p>
        </p:txBody>
      </p:sp>
      <p:sp>
        <p:nvSpPr>
          <p:cNvPr id="8219" name="Rectangle 26"/>
          <p:cNvSpPr>
            <a:spLocks noChangeArrowheads="1"/>
          </p:cNvSpPr>
          <p:nvPr/>
        </p:nvSpPr>
        <p:spPr bwMode="auto">
          <a:xfrm>
            <a:off x="6924675" y="54426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MAC (Ethernet)</a:t>
            </a:r>
          </a:p>
        </p:txBody>
      </p:sp>
      <p:sp>
        <p:nvSpPr>
          <p:cNvPr id="8220" name="Rectangle 27"/>
          <p:cNvSpPr>
            <a:spLocks noChangeArrowheads="1"/>
          </p:cNvSpPr>
          <p:nvPr/>
        </p:nvSpPr>
        <p:spPr bwMode="auto">
          <a:xfrm>
            <a:off x="6924675" y="57474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PHY</a:t>
            </a:r>
          </a:p>
        </p:txBody>
      </p:sp>
      <p:sp>
        <p:nvSpPr>
          <p:cNvPr id="8221" name="Rectangle 28"/>
          <p:cNvSpPr>
            <a:spLocks noChangeArrowheads="1"/>
          </p:cNvSpPr>
          <p:nvPr/>
        </p:nvSpPr>
        <p:spPr bwMode="auto">
          <a:xfrm>
            <a:off x="6924675" y="4833069"/>
            <a:ext cx="3048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IP</a:t>
            </a:r>
          </a:p>
        </p:txBody>
      </p:sp>
      <p:sp>
        <p:nvSpPr>
          <p:cNvPr id="8222" name="Text Box 29"/>
          <p:cNvSpPr txBox="1">
            <a:spLocks noChangeArrowheads="1"/>
          </p:cNvSpPr>
          <p:nvPr/>
        </p:nvSpPr>
        <p:spPr bwMode="auto">
          <a:xfrm>
            <a:off x="5943600" y="6220544"/>
            <a:ext cx="1811338" cy="304800"/>
          </a:xfrm>
          <a:prstGeom prst="rect">
            <a:avLst/>
          </a:prstGeom>
          <a:noFill/>
          <a:ln w="12700">
            <a:noFill/>
            <a:miter lim="800000"/>
            <a:headEnd/>
            <a:tailEnd/>
          </a:ln>
        </p:spPr>
        <p:txBody>
          <a:bodyPr wrap="none" anchor="ctr">
            <a:spAutoFit/>
          </a:bodyPr>
          <a:lstStyle/>
          <a:p>
            <a:pPr eaLnBrk="0" hangingPunct="0"/>
            <a:r>
              <a:rPr lang="de-DE" sz="1400">
                <a:latin typeface="Arial" pitchFamily="34" charset="0"/>
              </a:rPr>
              <a:t>UTP5 – Twisted Pair</a:t>
            </a:r>
          </a:p>
        </p:txBody>
      </p:sp>
      <p:sp>
        <p:nvSpPr>
          <p:cNvPr id="8223" name="Rectangle 30"/>
          <p:cNvSpPr>
            <a:spLocks noChangeArrowheads="1"/>
          </p:cNvSpPr>
          <p:nvPr/>
        </p:nvSpPr>
        <p:spPr bwMode="auto">
          <a:xfrm>
            <a:off x="8448675" y="51378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LLC</a:t>
            </a:r>
          </a:p>
        </p:txBody>
      </p:sp>
      <p:sp>
        <p:nvSpPr>
          <p:cNvPr id="8224" name="Rectangle 31"/>
          <p:cNvSpPr>
            <a:spLocks noChangeArrowheads="1"/>
          </p:cNvSpPr>
          <p:nvPr/>
        </p:nvSpPr>
        <p:spPr bwMode="auto">
          <a:xfrm>
            <a:off x="8448675" y="54426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MAC (xyz)</a:t>
            </a:r>
          </a:p>
        </p:txBody>
      </p:sp>
      <p:sp>
        <p:nvSpPr>
          <p:cNvPr id="8225" name="Rectangle 32"/>
          <p:cNvSpPr>
            <a:spLocks noChangeArrowheads="1"/>
          </p:cNvSpPr>
          <p:nvPr/>
        </p:nvSpPr>
        <p:spPr bwMode="auto">
          <a:xfrm>
            <a:off x="8448675" y="5747469"/>
            <a:ext cx="1524000" cy="304800"/>
          </a:xfrm>
          <a:prstGeom prst="rect">
            <a:avLst/>
          </a:prstGeom>
          <a:solidFill>
            <a:schemeClr val="bg1"/>
          </a:solidFill>
          <a:ln w="12700">
            <a:solidFill>
              <a:schemeClr val="tx1"/>
            </a:solidFill>
            <a:miter lim="800000"/>
            <a:headEnd type="none" w="sm" len="sm"/>
            <a:tailEnd type="none" w="sm" len="sm"/>
          </a:ln>
        </p:spPr>
        <p:txBody>
          <a:bodyPr wrap="none" anchor="ctr"/>
          <a:lstStyle/>
          <a:p>
            <a:pPr eaLnBrk="0" hangingPunct="0"/>
            <a:r>
              <a:rPr lang="de-DE" sz="1400">
                <a:latin typeface="Arial" pitchFamily="34" charset="0"/>
              </a:rPr>
              <a:t>PHY</a:t>
            </a:r>
          </a:p>
        </p:txBody>
      </p:sp>
      <p:sp>
        <p:nvSpPr>
          <p:cNvPr id="8226" name="Freeform 33"/>
          <p:cNvSpPr>
            <a:spLocks/>
          </p:cNvSpPr>
          <p:nvPr/>
        </p:nvSpPr>
        <p:spPr bwMode="auto">
          <a:xfrm>
            <a:off x="6438901" y="1404070"/>
            <a:ext cx="3533775" cy="1381125"/>
          </a:xfrm>
          <a:custGeom>
            <a:avLst/>
            <a:gdLst>
              <a:gd name="T0" fmla="*/ 399470 w 3680"/>
              <a:gd name="T1" fmla="*/ 44167 h 1501"/>
              <a:gd name="T2" fmla="*/ 674106 w 3680"/>
              <a:gd name="T3" fmla="*/ 22083 h 1501"/>
              <a:gd name="T4" fmla="*/ 823907 w 3680"/>
              <a:gd name="T5" fmla="*/ 0 h 1501"/>
              <a:gd name="T6" fmla="*/ 1023643 w 3680"/>
              <a:gd name="T7" fmla="*/ 0 h 1501"/>
              <a:gd name="T8" fmla="*/ 1223378 w 3680"/>
              <a:gd name="T9" fmla="*/ 11042 h 1501"/>
              <a:gd name="T10" fmla="*/ 1423113 w 3680"/>
              <a:gd name="T11" fmla="*/ 44167 h 1501"/>
              <a:gd name="T12" fmla="*/ 1610364 w 3680"/>
              <a:gd name="T13" fmla="*/ 77291 h 1501"/>
              <a:gd name="T14" fmla="*/ 1722715 w 3680"/>
              <a:gd name="T15" fmla="*/ 88333 h 1501"/>
              <a:gd name="T16" fmla="*/ 1872517 w 3680"/>
              <a:gd name="T17" fmla="*/ 88333 h 1501"/>
              <a:gd name="T18" fmla="*/ 2034802 w 3680"/>
              <a:gd name="T19" fmla="*/ 88333 h 1501"/>
              <a:gd name="T20" fmla="*/ 2184603 w 3680"/>
              <a:gd name="T21" fmla="*/ 77291 h 1501"/>
              <a:gd name="T22" fmla="*/ 2309438 w 3680"/>
              <a:gd name="T23" fmla="*/ 55208 h 1501"/>
              <a:gd name="T24" fmla="*/ 2509173 w 3680"/>
              <a:gd name="T25" fmla="*/ 44167 h 1501"/>
              <a:gd name="T26" fmla="*/ 2758841 w 3680"/>
              <a:gd name="T27" fmla="*/ 33125 h 1501"/>
              <a:gd name="T28" fmla="*/ 3008510 w 3680"/>
              <a:gd name="T29" fmla="*/ 33125 h 1501"/>
              <a:gd name="T30" fmla="*/ 3133345 w 3680"/>
              <a:gd name="T31" fmla="*/ 44167 h 1501"/>
              <a:gd name="T32" fmla="*/ 3258179 w 3680"/>
              <a:gd name="T33" fmla="*/ 77291 h 1501"/>
              <a:gd name="T34" fmla="*/ 3308113 w 3680"/>
              <a:gd name="T35" fmla="*/ 176666 h 1501"/>
              <a:gd name="T36" fmla="*/ 3320596 w 3680"/>
              <a:gd name="T37" fmla="*/ 287083 h 1501"/>
              <a:gd name="T38" fmla="*/ 3333080 w 3680"/>
              <a:gd name="T39" fmla="*/ 419582 h 1501"/>
              <a:gd name="T40" fmla="*/ 3308113 w 3680"/>
              <a:gd name="T41" fmla="*/ 529999 h 1501"/>
              <a:gd name="T42" fmla="*/ 3308113 w 3680"/>
              <a:gd name="T43" fmla="*/ 640415 h 1501"/>
              <a:gd name="T44" fmla="*/ 3358047 w 3680"/>
              <a:gd name="T45" fmla="*/ 750831 h 1501"/>
              <a:gd name="T46" fmla="*/ 3457914 w 3680"/>
              <a:gd name="T47" fmla="*/ 883331 h 1501"/>
              <a:gd name="T48" fmla="*/ 3507848 w 3680"/>
              <a:gd name="T49" fmla="*/ 1004789 h 1501"/>
              <a:gd name="T50" fmla="*/ 3532815 w 3680"/>
              <a:gd name="T51" fmla="*/ 1203539 h 1501"/>
              <a:gd name="T52" fmla="*/ 3507848 w 3680"/>
              <a:gd name="T53" fmla="*/ 1313955 h 1501"/>
              <a:gd name="T54" fmla="*/ 3395497 w 3680"/>
              <a:gd name="T55" fmla="*/ 1380205 h 1501"/>
              <a:gd name="T56" fmla="*/ 3233212 w 3680"/>
              <a:gd name="T57" fmla="*/ 1380205 h 1501"/>
              <a:gd name="T58" fmla="*/ 2983543 w 3680"/>
              <a:gd name="T59" fmla="*/ 1347080 h 1501"/>
              <a:gd name="T60" fmla="*/ 2758841 w 3680"/>
              <a:gd name="T61" fmla="*/ 1313955 h 1501"/>
              <a:gd name="T62" fmla="*/ 2571590 w 3680"/>
              <a:gd name="T63" fmla="*/ 1258747 h 1501"/>
              <a:gd name="T64" fmla="*/ 2359371 w 3680"/>
              <a:gd name="T65" fmla="*/ 1203539 h 1501"/>
              <a:gd name="T66" fmla="*/ 2134669 w 3680"/>
              <a:gd name="T67" fmla="*/ 1170414 h 1501"/>
              <a:gd name="T68" fmla="*/ 1984868 w 3680"/>
              <a:gd name="T69" fmla="*/ 1170414 h 1501"/>
              <a:gd name="T70" fmla="*/ 1897483 w 3680"/>
              <a:gd name="T71" fmla="*/ 1269789 h 1501"/>
              <a:gd name="T72" fmla="*/ 1785133 w 3680"/>
              <a:gd name="T73" fmla="*/ 1336038 h 1501"/>
              <a:gd name="T74" fmla="*/ 1647815 w 3680"/>
              <a:gd name="T75" fmla="*/ 1336038 h 1501"/>
              <a:gd name="T76" fmla="*/ 1373179 w 3680"/>
              <a:gd name="T77" fmla="*/ 1324997 h 1501"/>
              <a:gd name="T78" fmla="*/ 1098543 w 3680"/>
              <a:gd name="T79" fmla="*/ 1313955 h 1501"/>
              <a:gd name="T80" fmla="*/ 911291 w 3680"/>
              <a:gd name="T81" fmla="*/ 1280830 h 1501"/>
              <a:gd name="T82" fmla="*/ 786457 w 3680"/>
              <a:gd name="T83" fmla="*/ 1236664 h 1501"/>
              <a:gd name="T84" fmla="*/ 611689 w 3680"/>
              <a:gd name="T85" fmla="*/ 1159372 h 1501"/>
              <a:gd name="T86" fmla="*/ 386987 w 3680"/>
              <a:gd name="T87" fmla="*/ 1126247 h 1501"/>
              <a:gd name="T88" fmla="*/ 274636 w 3680"/>
              <a:gd name="T89" fmla="*/ 1093122 h 1501"/>
              <a:gd name="T90" fmla="*/ 162285 w 3680"/>
              <a:gd name="T91" fmla="*/ 1048956 h 1501"/>
              <a:gd name="T92" fmla="*/ 87384 w 3680"/>
              <a:gd name="T93" fmla="*/ 960623 h 1501"/>
              <a:gd name="T94" fmla="*/ 62417 w 3680"/>
              <a:gd name="T95" fmla="*/ 850206 h 1501"/>
              <a:gd name="T96" fmla="*/ 24967 w 3680"/>
              <a:gd name="T97" fmla="*/ 717707 h 1501"/>
              <a:gd name="T98" fmla="*/ 0 w 3680"/>
              <a:gd name="T99" fmla="*/ 596249 h 1501"/>
              <a:gd name="T100" fmla="*/ 24967 w 3680"/>
              <a:gd name="T101" fmla="*/ 496874 h 1501"/>
              <a:gd name="T102" fmla="*/ 74901 w 3680"/>
              <a:gd name="T103" fmla="*/ 364374 h 1501"/>
              <a:gd name="T104" fmla="*/ 149801 w 3680"/>
              <a:gd name="T105" fmla="*/ 253958 h 1501"/>
              <a:gd name="T106" fmla="*/ 212219 w 3680"/>
              <a:gd name="T107" fmla="*/ 154583 h 1501"/>
              <a:gd name="T108" fmla="*/ 287119 w 3680"/>
              <a:gd name="T109" fmla="*/ 66250 h 15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80"/>
              <a:gd name="T166" fmla="*/ 0 h 1501"/>
              <a:gd name="T167" fmla="*/ 3680 w 3680"/>
              <a:gd name="T168" fmla="*/ 1501 h 15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80" h="1501">
                <a:moveTo>
                  <a:pt x="299" y="72"/>
                </a:moveTo>
                <a:lnTo>
                  <a:pt x="338" y="48"/>
                </a:lnTo>
                <a:lnTo>
                  <a:pt x="416" y="48"/>
                </a:lnTo>
                <a:lnTo>
                  <a:pt x="494" y="48"/>
                </a:lnTo>
                <a:lnTo>
                  <a:pt x="572" y="36"/>
                </a:lnTo>
                <a:lnTo>
                  <a:pt x="702" y="24"/>
                </a:lnTo>
                <a:lnTo>
                  <a:pt x="754" y="24"/>
                </a:lnTo>
                <a:lnTo>
                  <a:pt x="806" y="0"/>
                </a:lnTo>
                <a:lnTo>
                  <a:pt x="858" y="0"/>
                </a:lnTo>
                <a:lnTo>
                  <a:pt x="936" y="0"/>
                </a:lnTo>
                <a:lnTo>
                  <a:pt x="1014" y="0"/>
                </a:lnTo>
                <a:lnTo>
                  <a:pt x="1066" y="0"/>
                </a:lnTo>
                <a:lnTo>
                  <a:pt x="1118" y="0"/>
                </a:lnTo>
                <a:lnTo>
                  <a:pt x="1170" y="0"/>
                </a:lnTo>
                <a:lnTo>
                  <a:pt x="1274" y="12"/>
                </a:lnTo>
                <a:lnTo>
                  <a:pt x="1378" y="24"/>
                </a:lnTo>
                <a:lnTo>
                  <a:pt x="1430" y="24"/>
                </a:lnTo>
                <a:lnTo>
                  <a:pt x="1482" y="48"/>
                </a:lnTo>
                <a:lnTo>
                  <a:pt x="1521" y="60"/>
                </a:lnTo>
                <a:lnTo>
                  <a:pt x="1599" y="72"/>
                </a:lnTo>
                <a:lnTo>
                  <a:pt x="1677" y="84"/>
                </a:lnTo>
                <a:lnTo>
                  <a:pt x="1716" y="96"/>
                </a:lnTo>
                <a:lnTo>
                  <a:pt x="1755" y="96"/>
                </a:lnTo>
                <a:lnTo>
                  <a:pt x="1794" y="96"/>
                </a:lnTo>
                <a:lnTo>
                  <a:pt x="1846" y="96"/>
                </a:lnTo>
                <a:lnTo>
                  <a:pt x="1898" y="96"/>
                </a:lnTo>
                <a:lnTo>
                  <a:pt x="1950" y="96"/>
                </a:lnTo>
                <a:lnTo>
                  <a:pt x="2041" y="96"/>
                </a:lnTo>
                <a:lnTo>
                  <a:pt x="2080" y="96"/>
                </a:lnTo>
                <a:lnTo>
                  <a:pt x="2119" y="96"/>
                </a:lnTo>
                <a:lnTo>
                  <a:pt x="2158" y="84"/>
                </a:lnTo>
                <a:lnTo>
                  <a:pt x="2197" y="84"/>
                </a:lnTo>
                <a:lnTo>
                  <a:pt x="2275" y="84"/>
                </a:lnTo>
                <a:lnTo>
                  <a:pt x="2314" y="72"/>
                </a:lnTo>
                <a:lnTo>
                  <a:pt x="2353" y="72"/>
                </a:lnTo>
                <a:lnTo>
                  <a:pt x="2405" y="60"/>
                </a:lnTo>
                <a:lnTo>
                  <a:pt x="2483" y="48"/>
                </a:lnTo>
                <a:lnTo>
                  <a:pt x="2535" y="48"/>
                </a:lnTo>
                <a:lnTo>
                  <a:pt x="2613" y="48"/>
                </a:lnTo>
                <a:lnTo>
                  <a:pt x="2717" y="36"/>
                </a:lnTo>
                <a:lnTo>
                  <a:pt x="2795" y="36"/>
                </a:lnTo>
                <a:lnTo>
                  <a:pt x="2873" y="36"/>
                </a:lnTo>
                <a:lnTo>
                  <a:pt x="2951" y="36"/>
                </a:lnTo>
                <a:lnTo>
                  <a:pt x="3029" y="36"/>
                </a:lnTo>
                <a:lnTo>
                  <a:pt x="3133" y="36"/>
                </a:lnTo>
                <a:lnTo>
                  <a:pt x="3185" y="36"/>
                </a:lnTo>
                <a:lnTo>
                  <a:pt x="3224" y="36"/>
                </a:lnTo>
                <a:lnTo>
                  <a:pt x="3263" y="48"/>
                </a:lnTo>
                <a:lnTo>
                  <a:pt x="3315" y="60"/>
                </a:lnTo>
                <a:lnTo>
                  <a:pt x="3354" y="72"/>
                </a:lnTo>
                <a:lnTo>
                  <a:pt x="3393" y="84"/>
                </a:lnTo>
                <a:lnTo>
                  <a:pt x="3419" y="120"/>
                </a:lnTo>
                <a:lnTo>
                  <a:pt x="3445" y="156"/>
                </a:lnTo>
                <a:lnTo>
                  <a:pt x="3445" y="192"/>
                </a:lnTo>
                <a:lnTo>
                  <a:pt x="3445" y="240"/>
                </a:lnTo>
                <a:lnTo>
                  <a:pt x="3458" y="276"/>
                </a:lnTo>
                <a:lnTo>
                  <a:pt x="3458" y="312"/>
                </a:lnTo>
                <a:lnTo>
                  <a:pt x="3471" y="360"/>
                </a:lnTo>
                <a:lnTo>
                  <a:pt x="3471" y="408"/>
                </a:lnTo>
                <a:lnTo>
                  <a:pt x="3471" y="456"/>
                </a:lnTo>
                <a:lnTo>
                  <a:pt x="3458" y="504"/>
                </a:lnTo>
                <a:lnTo>
                  <a:pt x="3458" y="540"/>
                </a:lnTo>
                <a:lnTo>
                  <a:pt x="3445" y="576"/>
                </a:lnTo>
                <a:lnTo>
                  <a:pt x="3445" y="612"/>
                </a:lnTo>
                <a:lnTo>
                  <a:pt x="3445" y="648"/>
                </a:lnTo>
                <a:lnTo>
                  <a:pt x="3445" y="696"/>
                </a:lnTo>
                <a:lnTo>
                  <a:pt x="3458" y="732"/>
                </a:lnTo>
                <a:lnTo>
                  <a:pt x="3471" y="780"/>
                </a:lnTo>
                <a:lnTo>
                  <a:pt x="3497" y="816"/>
                </a:lnTo>
                <a:lnTo>
                  <a:pt x="3523" y="864"/>
                </a:lnTo>
                <a:lnTo>
                  <a:pt x="3549" y="912"/>
                </a:lnTo>
                <a:lnTo>
                  <a:pt x="3601" y="960"/>
                </a:lnTo>
                <a:lnTo>
                  <a:pt x="3627" y="1008"/>
                </a:lnTo>
                <a:lnTo>
                  <a:pt x="3653" y="1056"/>
                </a:lnTo>
                <a:lnTo>
                  <a:pt x="3653" y="1092"/>
                </a:lnTo>
                <a:lnTo>
                  <a:pt x="3666" y="1128"/>
                </a:lnTo>
                <a:lnTo>
                  <a:pt x="3679" y="1212"/>
                </a:lnTo>
                <a:lnTo>
                  <a:pt x="3679" y="1308"/>
                </a:lnTo>
                <a:lnTo>
                  <a:pt x="3666" y="1356"/>
                </a:lnTo>
                <a:lnTo>
                  <a:pt x="3653" y="1392"/>
                </a:lnTo>
                <a:lnTo>
                  <a:pt x="3653" y="1428"/>
                </a:lnTo>
                <a:lnTo>
                  <a:pt x="3627" y="1464"/>
                </a:lnTo>
                <a:lnTo>
                  <a:pt x="3575" y="1500"/>
                </a:lnTo>
                <a:lnTo>
                  <a:pt x="3536" y="1500"/>
                </a:lnTo>
                <a:lnTo>
                  <a:pt x="3497" y="1500"/>
                </a:lnTo>
                <a:lnTo>
                  <a:pt x="3445" y="1500"/>
                </a:lnTo>
                <a:lnTo>
                  <a:pt x="3367" y="1500"/>
                </a:lnTo>
                <a:lnTo>
                  <a:pt x="3315" y="1488"/>
                </a:lnTo>
                <a:lnTo>
                  <a:pt x="3211" y="1476"/>
                </a:lnTo>
                <a:lnTo>
                  <a:pt x="3107" y="1464"/>
                </a:lnTo>
                <a:lnTo>
                  <a:pt x="3029" y="1452"/>
                </a:lnTo>
                <a:lnTo>
                  <a:pt x="2951" y="1440"/>
                </a:lnTo>
                <a:lnTo>
                  <a:pt x="2873" y="1428"/>
                </a:lnTo>
                <a:lnTo>
                  <a:pt x="2769" y="1416"/>
                </a:lnTo>
                <a:lnTo>
                  <a:pt x="2717" y="1392"/>
                </a:lnTo>
                <a:lnTo>
                  <a:pt x="2678" y="1368"/>
                </a:lnTo>
                <a:lnTo>
                  <a:pt x="2639" y="1356"/>
                </a:lnTo>
                <a:lnTo>
                  <a:pt x="2561" y="1344"/>
                </a:lnTo>
                <a:lnTo>
                  <a:pt x="2457" y="1308"/>
                </a:lnTo>
                <a:lnTo>
                  <a:pt x="2353" y="1296"/>
                </a:lnTo>
                <a:lnTo>
                  <a:pt x="2301" y="1284"/>
                </a:lnTo>
                <a:lnTo>
                  <a:pt x="2223" y="1272"/>
                </a:lnTo>
                <a:lnTo>
                  <a:pt x="2171" y="1272"/>
                </a:lnTo>
                <a:lnTo>
                  <a:pt x="2119" y="1272"/>
                </a:lnTo>
                <a:lnTo>
                  <a:pt x="2067" y="1272"/>
                </a:lnTo>
                <a:lnTo>
                  <a:pt x="2015" y="1272"/>
                </a:lnTo>
                <a:lnTo>
                  <a:pt x="1989" y="1308"/>
                </a:lnTo>
                <a:lnTo>
                  <a:pt x="1976" y="1380"/>
                </a:lnTo>
                <a:lnTo>
                  <a:pt x="1950" y="1416"/>
                </a:lnTo>
                <a:lnTo>
                  <a:pt x="1898" y="1452"/>
                </a:lnTo>
                <a:lnTo>
                  <a:pt x="1859" y="1452"/>
                </a:lnTo>
                <a:lnTo>
                  <a:pt x="1820" y="1452"/>
                </a:lnTo>
                <a:lnTo>
                  <a:pt x="1768" y="1452"/>
                </a:lnTo>
                <a:lnTo>
                  <a:pt x="1716" y="1452"/>
                </a:lnTo>
                <a:lnTo>
                  <a:pt x="1586" y="1452"/>
                </a:lnTo>
                <a:lnTo>
                  <a:pt x="1508" y="1440"/>
                </a:lnTo>
                <a:lnTo>
                  <a:pt x="1430" y="1440"/>
                </a:lnTo>
                <a:lnTo>
                  <a:pt x="1326" y="1440"/>
                </a:lnTo>
                <a:lnTo>
                  <a:pt x="1248" y="1428"/>
                </a:lnTo>
                <a:lnTo>
                  <a:pt x="1144" y="1428"/>
                </a:lnTo>
                <a:lnTo>
                  <a:pt x="1066" y="1416"/>
                </a:lnTo>
                <a:lnTo>
                  <a:pt x="988" y="1404"/>
                </a:lnTo>
                <a:lnTo>
                  <a:pt x="949" y="1392"/>
                </a:lnTo>
                <a:lnTo>
                  <a:pt x="897" y="1380"/>
                </a:lnTo>
                <a:lnTo>
                  <a:pt x="858" y="1356"/>
                </a:lnTo>
                <a:lnTo>
                  <a:pt x="819" y="1344"/>
                </a:lnTo>
                <a:lnTo>
                  <a:pt x="780" y="1308"/>
                </a:lnTo>
                <a:lnTo>
                  <a:pt x="741" y="1296"/>
                </a:lnTo>
                <a:lnTo>
                  <a:pt x="637" y="1260"/>
                </a:lnTo>
                <a:lnTo>
                  <a:pt x="559" y="1260"/>
                </a:lnTo>
                <a:lnTo>
                  <a:pt x="455" y="1236"/>
                </a:lnTo>
                <a:lnTo>
                  <a:pt x="403" y="1224"/>
                </a:lnTo>
                <a:lnTo>
                  <a:pt x="364" y="1212"/>
                </a:lnTo>
                <a:lnTo>
                  <a:pt x="325" y="1200"/>
                </a:lnTo>
                <a:lnTo>
                  <a:pt x="286" y="1188"/>
                </a:lnTo>
                <a:lnTo>
                  <a:pt x="247" y="1176"/>
                </a:lnTo>
                <a:lnTo>
                  <a:pt x="208" y="1164"/>
                </a:lnTo>
                <a:lnTo>
                  <a:pt x="169" y="1140"/>
                </a:lnTo>
                <a:lnTo>
                  <a:pt x="130" y="1116"/>
                </a:lnTo>
                <a:lnTo>
                  <a:pt x="104" y="1080"/>
                </a:lnTo>
                <a:lnTo>
                  <a:pt x="91" y="1044"/>
                </a:lnTo>
                <a:lnTo>
                  <a:pt x="78" y="996"/>
                </a:lnTo>
                <a:lnTo>
                  <a:pt x="78" y="960"/>
                </a:lnTo>
                <a:lnTo>
                  <a:pt x="65" y="924"/>
                </a:lnTo>
                <a:lnTo>
                  <a:pt x="52" y="876"/>
                </a:lnTo>
                <a:lnTo>
                  <a:pt x="26" y="828"/>
                </a:lnTo>
                <a:lnTo>
                  <a:pt x="26" y="780"/>
                </a:lnTo>
                <a:lnTo>
                  <a:pt x="26" y="732"/>
                </a:lnTo>
                <a:lnTo>
                  <a:pt x="0" y="684"/>
                </a:lnTo>
                <a:lnTo>
                  <a:pt x="0" y="648"/>
                </a:lnTo>
                <a:lnTo>
                  <a:pt x="13" y="612"/>
                </a:lnTo>
                <a:lnTo>
                  <a:pt x="26" y="576"/>
                </a:lnTo>
                <a:lnTo>
                  <a:pt x="26" y="540"/>
                </a:lnTo>
                <a:lnTo>
                  <a:pt x="26" y="492"/>
                </a:lnTo>
                <a:lnTo>
                  <a:pt x="52" y="444"/>
                </a:lnTo>
                <a:lnTo>
                  <a:pt x="78" y="396"/>
                </a:lnTo>
                <a:lnTo>
                  <a:pt x="104" y="348"/>
                </a:lnTo>
                <a:lnTo>
                  <a:pt x="130" y="312"/>
                </a:lnTo>
                <a:lnTo>
                  <a:pt x="156" y="276"/>
                </a:lnTo>
                <a:lnTo>
                  <a:pt x="169" y="240"/>
                </a:lnTo>
                <a:lnTo>
                  <a:pt x="182" y="204"/>
                </a:lnTo>
                <a:lnTo>
                  <a:pt x="221" y="168"/>
                </a:lnTo>
                <a:lnTo>
                  <a:pt x="234" y="132"/>
                </a:lnTo>
                <a:lnTo>
                  <a:pt x="273" y="108"/>
                </a:lnTo>
                <a:lnTo>
                  <a:pt x="299" y="72"/>
                </a:lnTo>
              </a:path>
            </a:pathLst>
          </a:custGeom>
          <a:noFill/>
          <a:ln w="12700" cap="rnd">
            <a:solidFill>
              <a:schemeClr val="tx1"/>
            </a:solidFill>
            <a:round/>
            <a:headEnd/>
            <a:tailEnd/>
          </a:ln>
        </p:spPr>
        <p:txBody>
          <a:bodyPr/>
          <a:lstStyle/>
          <a:p>
            <a:endParaRPr lang="de-DE"/>
          </a:p>
        </p:txBody>
      </p:sp>
      <p:sp>
        <p:nvSpPr>
          <p:cNvPr id="1481762" name="Rectangle 34"/>
          <p:cNvSpPr>
            <a:spLocks noChangeArrowheads="1"/>
          </p:cNvSpPr>
          <p:nvPr/>
        </p:nvSpPr>
        <p:spPr bwMode="auto">
          <a:xfrm>
            <a:off x="9026526" y="2401020"/>
            <a:ext cx="492125" cy="169863"/>
          </a:xfrm>
          <a:prstGeom prst="rect">
            <a:avLst/>
          </a:prstGeom>
          <a:solidFill>
            <a:schemeClr val="bg1"/>
          </a:solidFill>
          <a:ln w="12700">
            <a:solidFill>
              <a:schemeClr val="tx1"/>
            </a:solidFill>
            <a:miter lim="800000"/>
            <a:headEnd/>
            <a:tailEnd/>
          </a:ln>
          <a:effectLst>
            <a:outerShdw dist="17961" dir="2700000" algn="ctr" rotWithShape="0">
              <a:schemeClr val="hlink"/>
            </a:outerShdw>
          </a:effectLst>
        </p:spPr>
        <p:txBody>
          <a:bodyPr wrap="none" anchor="ctr"/>
          <a:lstStyle/>
          <a:p>
            <a:pPr eaLnBrk="0" hangingPunct="0">
              <a:defRPr/>
            </a:pPr>
            <a:r>
              <a:rPr lang="de-DE" sz="1200">
                <a:latin typeface="Arial" charset="0"/>
              </a:rPr>
              <a:t>Router</a:t>
            </a:r>
          </a:p>
        </p:txBody>
      </p:sp>
      <p:sp>
        <p:nvSpPr>
          <p:cNvPr id="1481763" name="Rectangle 35"/>
          <p:cNvSpPr>
            <a:spLocks noChangeArrowheads="1"/>
          </p:cNvSpPr>
          <p:nvPr/>
        </p:nvSpPr>
        <p:spPr bwMode="auto">
          <a:xfrm>
            <a:off x="7427914" y="2224807"/>
            <a:ext cx="492125" cy="169862"/>
          </a:xfrm>
          <a:prstGeom prst="rect">
            <a:avLst/>
          </a:prstGeom>
          <a:solidFill>
            <a:schemeClr val="bg1"/>
          </a:solidFill>
          <a:ln w="12700">
            <a:solidFill>
              <a:schemeClr val="tx1"/>
            </a:solidFill>
            <a:miter lim="800000"/>
            <a:headEnd/>
            <a:tailEnd/>
          </a:ln>
          <a:effectLst>
            <a:outerShdw dist="17961" dir="2700000" algn="ctr" rotWithShape="0">
              <a:schemeClr val="hlink"/>
            </a:outerShdw>
          </a:effectLst>
        </p:spPr>
        <p:txBody>
          <a:bodyPr wrap="none" anchor="ctr"/>
          <a:lstStyle/>
          <a:p>
            <a:pPr eaLnBrk="0" hangingPunct="0">
              <a:defRPr/>
            </a:pPr>
            <a:r>
              <a:rPr lang="de-DE" sz="1200">
                <a:latin typeface="Arial" charset="0"/>
              </a:rPr>
              <a:t>Router</a:t>
            </a:r>
          </a:p>
        </p:txBody>
      </p:sp>
      <p:sp>
        <p:nvSpPr>
          <p:cNvPr id="1481764" name="Rectangle 36"/>
          <p:cNvSpPr>
            <a:spLocks noChangeArrowheads="1"/>
          </p:cNvSpPr>
          <p:nvPr/>
        </p:nvSpPr>
        <p:spPr bwMode="auto">
          <a:xfrm>
            <a:off x="9026526" y="1650132"/>
            <a:ext cx="492125" cy="169862"/>
          </a:xfrm>
          <a:prstGeom prst="rect">
            <a:avLst/>
          </a:prstGeom>
          <a:solidFill>
            <a:schemeClr val="bg1"/>
          </a:solidFill>
          <a:ln w="12700">
            <a:solidFill>
              <a:schemeClr val="tx1"/>
            </a:solidFill>
            <a:miter lim="800000"/>
            <a:headEnd/>
            <a:tailEnd/>
          </a:ln>
          <a:effectLst>
            <a:outerShdw dist="17961" dir="2700000" algn="ctr" rotWithShape="0">
              <a:schemeClr val="hlink"/>
            </a:outerShdw>
          </a:effectLst>
        </p:spPr>
        <p:txBody>
          <a:bodyPr wrap="none" anchor="ctr"/>
          <a:lstStyle/>
          <a:p>
            <a:pPr eaLnBrk="0" hangingPunct="0">
              <a:defRPr/>
            </a:pPr>
            <a:r>
              <a:rPr lang="de-DE" sz="1200">
                <a:latin typeface="Arial" charset="0"/>
              </a:rPr>
              <a:t>Router</a:t>
            </a:r>
          </a:p>
        </p:txBody>
      </p:sp>
      <p:sp>
        <p:nvSpPr>
          <p:cNvPr id="1481765" name="Rectangle 37"/>
          <p:cNvSpPr>
            <a:spLocks noChangeArrowheads="1"/>
          </p:cNvSpPr>
          <p:nvPr/>
        </p:nvSpPr>
        <p:spPr bwMode="auto">
          <a:xfrm>
            <a:off x="6829426" y="1651720"/>
            <a:ext cx="492125" cy="168275"/>
          </a:xfrm>
          <a:prstGeom prst="rect">
            <a:avLst/>
          </a:prstGeom>
          <a:solidFill>
            <a:schemeClr val="bg1"/>
          </a:solidFill>
          <a:ln w="12700">
            <a:solidFill>
              <a:schemeClr val="tx1"/>
            </a:solidFill>
            <a:miter lim="800000"/>
            <a:headEnd/>
            <a:tailEnd/>
          </a:ln>
          <a:effectLst>
            <a:outerShdw dist="17961" dir="2700000" algn="ctr" rotWithShape="0">
              <a:schemeClr val="hlink"/>
            </a:outerShdw>
          </a:effectLst>
        </p:spPr>
        <p:txBody>
          <a:bodyPr wrap="none" anchor="ctr"/>
          <a:lstStyle/>
          <a:p>
            <a:pPr eaLnBrk="0" hangingPunct="0">
              <a:defRPr/>
            </a:pPr>
            <a:r>
              <a:rPr lang="de-DE" sz="1200">
                <a:latin typeface="Arial" charset="0"/>
              </a:rPr>
              <a:t>Router</a:t>
            </a:r>
            <a:endParaRPr lang="de-DE" sz="2000">
              <a:latin typeface="Arial" charset="0"/>
            </a:endParaRPr>
          </a:p>
        </p:txBody>
      </p:sp>
      <p:sp>
        <p:nvSpPr>
          <p:cNvPr id="8231" name="Line 38"/>
          <p:cNvSpPr>
            <a:spLocks noChangeShapeType="1"/>
          </p:cNvSpPr>
          <p:nvPr/>
        </p:nvSpPr>
        <p:spPr bwMode="auto">
          <a:xfrm>
            <a:off x="7324726" y="1735857"/>
            <a:ext cx="1698625" cy="0"/>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8232" name="Line 39"/>
          <p:cNvSpPr>
            <a:spLocks noChangeShapeType="1"/>
          </p:cNvSpPr>
          <p:nvPr/>
        </p:nvSpPr>
        <p:spPr bwMode="auto">
          <a:xfrm>
            <a:off x="9272588" y="1823170"/>
            <a:ext cx="0" cy="574675"/>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8233" name="Line 40"/>
          <p:cNvSpPr>
            <a:spLocks noChangeShapeType="1"/>
          </p:cNvSpPr>
          <p:nvPr/>
        </p:nvSpPr>
        <p:spPr bwMode="auto">
          <a:xfrm flipH="1">
            <a:off x="7773988" y="1823170"/>
            <a:ext cx="1249362" cy="398463"/>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8234" name="Line 41"/>
          <p:cNvSpPr>
            <a:spLocks noChangeShapeType="1"/>
          </p:cNvSpPr>
          <p:nvPr/>
        </p:nvSpPr>
        <p:spPr bwMode="auto">
          <a:xfrm>
            <a:off x="7075488" y="1823170"/>
            <a:ext cx="449262" cy="398463"/>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8235" name="Line 42"/>
          <p:cNvSpPr>
            <a:spLocks noChangeShapeType="1"/>
          </p:cNvSpPr>
          <p:nvPr/>
        </p:nvSpPr>
        <p:spPr bwMode="auto">
          <a:xfrm flipV="1">
            <a:off x="9272588" y="2574057"/>
            <a:ext cx="0" cy="2651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36" name="Line 43"/>
          <p:cNvSpPr>
            <a:spLocks noChangeShapeType="1"/>
          </p:cNvSpPr>
          <p:nvPr/>
        </p:nvSpPr>
        <p:spPr bwMode="auto">
          <a:xfrm>
            <a:off x="9521825" y="1735857"/>
            <a:ext cx="4000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37" name="Line 44"/>
          <p:cNvSpPr>
            <a:spLocks noChangeShapeType="1"/>
          </p:cNvSpPr>
          <p:nvPr/>
        </p:nvSpPr>
        <p:spPr bwMode="auto">
          <a:xfrm>
            <a:off x="7675563" y="2397845"/>
            <a:ext cx="0" cy="5302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238" name="Line 45"/>
          <p:cNvSpPr>
            <a:spLocks noChangeShapeType="1"/>
          </p:cNvSpPr>
          <p:nvPr/>
        </p:nvSpPr>
        <p:spPr bwMode="auto">
          <a:xfrm flipH="1">
            <a:off x="6315076" y="1735857"/>
            <a:ext cx="511175" cy="0"/>
          </a:xfrm>
          <a:prstGeom prst="line">
            <a:avLst/>
          </a:prstGeom>
          <a:noFill/>
          <a:ln w="12700">
            <a:solidFill>
              <a:schemeClr val="tx1"/>
            </a:solidFill>
            <a:round/>
            <a:headEnd type="none" w="sm" len="sm"/>
            <a:tailEnd type="none" w="sm" len="sm"/>
          </a:ln>
        </p:spPr>
        <p:txBody>
          <a:bodyPr wrap="none" anchor="ctr"/>
          <a:lstStyle/>
          <a:p>
            <a:endParaRPr lang="en-US"/>
          </a:p>
        </p:txBody>
      </p:sp>
      <p:cxnSp>
        <p:nvCxnSpPr>
          <p:cNvPr id="8239" name="AutoShape 46"/>
          <p:cNvCxnSpPr>
            <a:cxnSpLocks noChangeShapeType="1"/>
            <a:stCxn id="8225" idx="2"/>
            <a:endCxn id="8235" idx="0"/>
          </p:cNvCxnSpPr>
          <p:nvPr/>
        </p:nvCxnSpPr>
        <p:spPr bwMode="auto">
          <a:xfrm rot="5400000" flipH="1" flipV="1">
            <a:off x="7635876" y="4415557"/>
            <a:ext cx="3211512" cy="61913"/>
          </a:xfrm>
          <a:prstGeom prst="bentConnector5">
            <a:avLst>
              <a:gd name="adj1" fmla="val -7120"/>
              <a:gd name="adj2" fmla="val 1553843"/>
              <a:gd name="adj3" fmla="val 43894"/>
            </a:avLst>
          </a:prstGeom>
          <a:noFill/>
          <a:ln w="12700">
            <a:solidFill>
              <a:schemeClr val="tx1"/>
            </a:solidFill>
            <a:miter lim="800000"/>
            <a:headEnd/>
            <a:tailEnd/>
          </a:ln>
        </p:spPr>
      </p:cxnSp>
      <p:sp>
        <p:nvSpPr>
          <p:cNvPr id="8240" name="Text Box 47"/>
          <p:cNvSpPr txBox="1">
            <a:spLocks noChangeArrowheads="1"/>
          </p:cNvSpPr>
          <p:nvPr/>
        </p:nvSpPr>
        <p:spPr bwMode="auto">
          <a:xfrm>
            <a:off x="9537700" y="4163144"/>
            <a:ext cx="528638" cy="304800"/>
          </a:xfrm>
          <a:prstGeom prst="rect">
            <a:avLst/>
          </a:prstGeom>
          <a:noFill/>
          <a:ln w="12700">
            <a:noFill/>
            <a:miter lim="800000"/>
            <a:headEnd/>
            <a:tailEnd/>
          </a:ln>
        </p:spPr>
        <p:txBody>
          <a:bodyPr wrap="none" anchor="ctr">
            <a:spAutoFit/>
          </a:bodyPr>
          <a:lstStyle/>
          <a:p>
            <a:pPr eaLnBrk="0" hangingPunct="0"/>
            <a:r>
              <a:rPr lang="de-DE" sz="1400">
                <a:latin typeface="Arial" pitchFamily="34" charset="0"/>
              </a:rPr>
              <a:t>fiber</a:t>
            </a:r>
          </a:p>
        </p:txBody>
      </p:sp>
      <p:sp>
        <p:nvSpPr>
          <p:cNvPr id="8241" name="Text Box 48"/>
          <p:cNvSpPr txBox="1">
            <a:spLocks noChangeArrowheads="1"/>
          </p:cNvSpPr>
          <p:nvPr/>
        </p:nvSpPr>
        <p:spPr bwMode="auto">
          <a:xfrm>
            <a:off x="7900989" y="1419944"/>
            <a:ext cx="528637" cy="304800"/>
          </a:xfrm>
          <a:prstGeom prst="rect">
            <a:avLst/>
          </a:prstGeom>
          <a:noFill/>
          <a:ln w="12700">
            <a:noFill/>
            <a:miter lim="800000"/>
            <a:headEnd/>
            <a:tailEnd/>
          </a:ln>
        </p:spPr>
        <p:txBody>
          <a:bodyPr wrap="none" anchor="ctr">
            <a:spAutoFit/>
          </a:bodyPr>
          <a:lstStyle/>
          <a:p>
            <a:pPr eaLnBrk="0" hangingPunct="0"/>
            <a:r>
              <a:rPr lang="de-DE" sz="1400">
                <a:latin typeface="Arial" pitchFamily="34" charset="0"/>
              </a:rPr>
              <a:t>fiber</a:t>
            </a:r>
          </a:p>
        </p:txBody>
      </p:sp>
      <p:sp>
        <p:nvSpPr>
          <p:cNvPr id="8242" name="Text Box 49"/>
          <p:cNvSpPr txBox="1">
            <a:spLocks noChangeArrowheads="1"/>
          </p:cNvSpPr>
          <p:nvPr/>
        </p:nvSpPr>
        <p:spPr bwMode="auto">
          <a:xfrm>
            <a:off x="8434389" y="1953344"/>
            <a:ext cx="528637" cy="304800"/>
          </a:xfrm>
          <a:prstGeom prst="rect">
            <a:avLst/>
          </a:prstGeom>
          <a:noFill/>
          <a:ln w="12700">
            <a:noFill/>
            <a:miter lim="800000"/>
            <a:headEnd/>
            <a:tailEnd/>
          </a:ln>
        </p:spPr>
        <p:txBody>
          <a:bodyPr wrap="none" anchor="ctr">
            <a:spAutoFit/>
          </a:bodyPr>
          <a:lstStyle/>
          <a:p>
            <a:pPr eaLnBrk="0" hangingPunct="0"/>
            <a:r>
              <a:rPr lang="de-DE" sz="1400">
                <a:latin typeface="Arial" pitchFamily="34" charset="0"/>
              </a:rPr>
              <a:t>fiber</a:t>
            </a:r>
          </a:p>
        </p:txBody>
      </p:sp>
      <p:sp>
        <p:nvSpPr>
          <p:cNvPr id="8243" name="Text Box 50"/>
          <p:cNvSpPr txBox="1">
            <a:spLocks noChangeArrowheads="1"/>
          </p:cNvSpPr>
          <p:nvPr/>
        </p:nvSpPr>
        <p:spPr bwMode="auto">
          <a:xfrm>
            <a:off x="6815139" y="1953344"/>
            <a:ext cx="528637" cy="304800"/>
          </a:xfrm>
          <a:prstGeom prst="rect">
            <a:avLst/>
          </a:prstGeom>
          <a:noFill/>
          <a:ln w="12700">
            <a:noFill/>
            <a:miter lim="800000"/>
            <a:headEnd/>
            <a:tailEnd/>
          </a:ln>
        </p:spPr>
        <p:txBody>
          <a:bodyPr wrap="none" anchor="ctr">
            <a:spAutoFit/>
          </a:bodyPr>
          <a:lstStyle/>
          <a:p>
            <a:pPr eaLnBrk="0" hangingPunct="0"/>
            <a:r>
              <a:rPr lang="de-DE" sz="1400">
                <a:latin typeface="Arial" pitchFamily="34" charset="0"/>
              </a:rPr>
              <a:t>fiber</a:t>
            </a:r>
          </a:p>
        </p:txBody>
      </p:sp>
      <p:cxnSp>
        <p:nvCxnSpPr>
          <p:cNvPr id="8244" name="AutoShape 51"/>
          <p:cNvCxnSpPr>
            <a:cxnSpLocks noChangeShapeType="1"/>
            <a:stCxn id="8202" idx="2"/>
            <a:endCxn id="8237" idx="1"/>
          </p:cNvCxnSpPr>
          <p:nvPr/>
        </p:nvCxnSpPr>
        <p:spPr bwMode="auto">
          <a:xfrm rot="5400000" flipH="1" flipV="1">
            <a:off x="6309519" y="2019225"/>
            <a:ext cx="457200" cy="2274888"/>
          </a:xfrm>
          <a:prstGeom prst="bentConnector3">
            <a:avLst>
              <a:gd name="adj1" fmla="val -50000"/>
            </a:avLst>
          </a:prstGeom>
          <a:noFill/>
          <a:ln w="12700">
            <a:solidFill>
              <a:schemeClr val="tx1"/>
            </a:solidFill>
            <a:miter lim="800000"/>
            <a:headEnd/>
            <a:tailEnd/>
          </a:ln>
        </p:spPr>
      </p:cxnSp>
      <p:sp>
        <p:nvSpPr>
          <p:cNvPr id="8245" name="Text Box 52"/>
          <p:cNvSpPr txBox="1">
            <a:spLocks noChangeArrowheads="1"/>
          </p:cNvSpPr>
          <p:nvPr/>
        </p:nvSpPr>
        <p:spPr bwMode="auto">
          <a:xfrm>
            <a:off x="2333626" y="3629744"/>
            <a:ext cx="942975" cy="304800"/>
          </a:xfrm>
          <a:prstGeom prst="rect">
            <a:avLst/>
          </a:prstGeom>
          <a:noFill/>
          <a:ln w="12700">
            <a:noFill/>
            <a:miter lim="800000"/>
            <a:headEnd/>
            <a:tailEnd/>
          </a:ln>
        </p:spPr>
        <p:txBody>
          <a:bodyPr wrap="none" anchor="ctr">
            <a:spAutoFit/>
          </a:bodyPr>
          <a:lstStyle/>
          <a:p>
            <a:pPr eaLnBrk="0" hangingPunct="0"/>
            <a:r>
              <a:rPr lang="de-DE" sz="1400">
                <a:latin typeface="Arial" pitchFamily="34" charset="0"/>
              </a:rPr>
              <a:t>Notebook</a:t>
            </a:r>
          </a:p>
        </p:txBody>
      </p:sp>
      <p:sp>
        <p:nvSpPr>
          <p:cNvPr id="8246" name="Text Box 53"/>
          <p:cNvSpPr txBox="1">
            <a:spLocks noChangeArrowheads="1"/>
          </p:cNvSpPr>
          <p:nvPr/>
        </p:nvSpPr>
        <p:spPr bwMode="auto">
          <a:xfrm>
            <a:off x="8108950" y="4544144"/>
            <a:ext cx="755650" cy="304800"/>
          </a:xfrm>
          <a:prstGeom prst="rect">
            <a:avLst/>
          </a:prstGeom>
          <a:noFill/>
          <a:ln w="12700">
            <a:noFill/>
            <a:miter lim="800000"/>
            <a:headEnd/>
            <a:tailEnd/>
          </a:ln>
        </p:spPr>
        <p:txBody>
          <a:bodyPr wrap="none" anchor="ctr">
            <a:spAutoFit/>
          </a:bodyPr>
          <a:lstStyle/>
          <a:p>
            <a:pPr eaLnBrk="0" hangingPunct="0"/>
            <a:r>
              <a:rPr lang="de-DE" sz="1400" b="1">
                <a:latin typeface="Arial" pitchFamily="34" charset="0"/>
              </a:rPr>
              <a:t>Router</a:t>
            </a:r>
          </a:p>
        </p:txBody>
      </p:sp>
      <p:sp>
        <p:nvSpPr>
          <p:cNvPr id="8247" name="Text Box 54"/>
          <p:cNvSpPr txBox="1">
            <a:spLocks noChangeArrowheads="1"/>
          </p:cNvSpPr>
          <p:nvPr/>
        </p:nvSpPr>
        <p:spPr bwMode="auto">
          <a:xfrm>
            <a:off x="4865688" y="4848944"/>
            <a:ext cx="755650" cy="304800"/>
          </a:xfrm>
          <a:prstGeom prst="rect">
            <a:avLst/>
          </a:prstGeom>
          <a:noFill/>
          <a:ln w="12700">
            <a:noFill/>
            <a:miter lim="800000"/>
            <a:headEnd/>
            <a:tailEnd/>
          </a:ln>
        </p:spPr>
        <p:txBody>
          <a:bodyPr wrap="none" anchor="ctr">
            <a:spAutoFit/>
          </a:bodyPr>
          <a:lstStyle/>
          <a:p>
            <a:pPr eaLnBrk="0" hangingPunct="0"/>
            <a:r>
              <a:rPr lang="de-DE" sz="1400" b="1">
                <a:latin typeface="Arial" pitchFamily="34" charset="0"/>
              </a:rPr>
              <a:t>Switch</a:t>
            </a:r>
          </a:p>
        </p:txBody>
      </p:sp>
      <p:sp>
        <p:nvSpPr>
          <p:cNvPr id="8248" name="Line 55"/>
          <p:cNvSpPr>
            <a:spLocks noChangeShapeType="1"/>
          </p:cNvSpPr>
          <p:nvPr/>
        </p:nvSpPr>
        <p:spPr bwMode="auto">
          <a:xfrm>
            <a:off x="4486275" y="1175469"/>
            <a:ext cx="0" cy="2743200"/>
          </a:xfrm>
          <a:prstGeom prst="line">
            <a:avLst/>
          </a:prstGeom>
          <a:noFill/>
          <a:ln w="28575">
            <a:solidFill>
              <a:srgbClr val="FF0000"/>
            </a:solidFill>
            <a:round/>
            <a:headEnd/>
            <a:tailEnd/>
          </a:ln>
        </p:spPr>
        <p:txBody>
          <a:bodyPr wrap="none" anchor="ctr"/>
          <a:lstStyle/>
          <a:p>
            <a:endParaRPr lang="en-US"/>
          </a:p>
        </p:txBody>
      </p:sp>
      <p:sp>
        <p:nvSpPr>
          <p:cNvPr id="8249" name="Text Box 56"/>
          <p:cNvSpPr txBox="1">
            <a:spLocks noChangeArrowheads="1"/>
          </p:cNvSpPr>
          <p:nvPr/>
        </p:nvSpPr>
        <p:spPr bwMode="auto">
          <a:xfrm>
            <a:off x="4025901" y="3826594"/>
            <a:ext cx="912813" cy="304800"/>
          </a:xfrm>
          <a:prstGeom prst="rect">
            <a:avLst/>
          </a:prstGeom>
          <a:noFill/>
          <a:ln w="12700">
            <a:noFill/>
            <a:miter lim="800000"/>
            <a:headEnd/>
            <a:tailEnd/>
          </a:ln>
        </p:spPr>
        <p:txBody>
          <a:bodyPr wrap="none" anchor="ctr">
            <a:spAutoFit/>
          </a:bodyPr>
          <a:lstStyle/>
          <a:p>
            <a:pPr eaLnBrk="0" hangingPunct="0"/>
            <a:r>
              <a:rPr lang="de-DE" sz="1400" b="1">
                <a:solidFill>
                  <a:srgbClr val="FF0000"/>
                </a:solidFill>
                <a:latin typeface="Arial" pitchFamily="34" charset="0"/>
              </a:rPr>
              <a:t>Gateway</a:t>
            </a:r>
          </a:p>
        </p:txBody>
      </p:sp>
      <p:sp>
        <p:nvSpPr>
          <p:cNvPr id="8250" name="Line 57"/>
          <p:cNvSpPr>
            <a:spLocks noChangeShapeType="1"/>
          </p:cNvSpPr>
          <p:nvPr/>
        </p:nvSpPr>
        <p:spPr bwMode="auto">
          <a:xfrm>
            <a:off x="6375400" y="3385269"/>
            <a:ext cx="0" cy="457200"/>
          </a:xfrm>
          <a:prstGeom prst="line">
            <a:avLst/>
          </a:prstGeom>
          <a:noFill/>
          <a:ln w="28575">
            <a:solidFill>
              <a:srgbClr val="FF0000"/>
            </a:solidFill>
            <a:round/>
            <a:headEnd/>
            <a:tailEnd/>
          </a:ln>
        </p:spPr>
        <p:txBody>
          <a:bodyPr wrap="none" anchor="ctr"/>
          <a:lstStyle/>
          <a:p>
            <a:endParaRPr lang="en-US"/>
          </a:p>
        </p:txBody>
      </p:sp>
      <p:sp>
        <p:nvSpPr>
          <p:cNvPr id="8251" name="Text Box 58"/>
          <p:cNvSpPr txBox="1">
            <a:spLocks noChangeArrowheads="1"/>
          </p:cNvSpPr>
          <p:nvPr/>
        </p:nvSpPr>
        <p:spPr bwMode="auto">
          <a:xfrm>
            <a:off x="5967414" y="3782144"/>
            <a:ext cx="795337" cy="304800"/>
          </a:xfrm>
          <a:prstGeom prst="rect">
            <a:avLst/>
          </a:prstGeom>
          <a:noFill/>
          <a:ln w="12700">
            <a:noFill/>
            <a:miter lim="800000"/>
            <a:headEnd/>
            <a:tailEnd/>
          </a:ln>
        </p:spPr>
        <p:txBody>
          <a:bodyPr wrap="none" anchor="ctr">
            <a:spAutoFit/>
          </a:bodyPr>
          <a:lstStyle/>
          <a:p>
            <a:pPr eaLnBrk="0" hangingPunct="0"/>
            <a:r>
              <a:rPr lang="de-DE" sz="1400">
                <a:solidFill>
                  <a:srgbClr val="FF0000"/>
                </a:solidFill>
                <a:latin typeface="Arial" pitchFamily="34" charset="0"/>
              </a:rPr>
              <a:t>Firewall</a:t>
            </a:r>
          </a:p>
        </p:txBody>
      </p:sp>
      <p:sp>
        <p:nvSpPr>
          <p:cNvPr id="8252" name="Rectangle 59"/>
          <p:cNvSpPr>
            <a:spLocks noChangeArrowheads="1"/>
          </p:cNvSpPr>
          <p:nvPr/>
        </p:nvSpPr>
        <p:spPr bwMode="auto">
          <a:xfrm>
            <a:off x="2200275" y="1251669"/>
            <a:ext cx="2133600" cy="2209800"/>
          </a:xfrm>
          <a:prstGeom prst="rect">
            <a:avLst/>
          </a:prstGeom>
          <a:solidFill>
            <a:schemeClr val="bg1"/>
          </a:solidFill>
          <a:ln w="12700">
            <a:solidFill>
              <a:schemeClr val="tx1"/>
            </a:solidFill>
            <a:miter lim="800000"/>
            <a:headEnd type="none" w="sm" len="sm"/>
            <a:tailEnd type="none" w="sm" len="sm"/>
          </a:ln>
        </p:spPr>
        <p:txBody>
          <a:bodyPr wrap="none" anchor="ctr"/>
          <a:lstStyle/>
          <a:p>
            <a:pPr algn="l" eaLnBrk="0" hangingPunct="0"/>
            <a:r>
              <a:rPr lang="de-DE" sz="1400">
                <a:latin typeface="Arial" pitchFamily="34" charset="0"/>
              </a:rPr>
              <a:t>Proprietary Systems,</a:t>
            </a:r>
          </a:p>
          <a:p>
            <a:pPr algn="l" eaLnBrk="0" hangingPunct="0"/>
            <a:r>
              <a:rPr lang="de-DE" sz="1400">
                <a:latin typeface="Arial" pitchFamily="34" charset="0"/>
              </a:rPr>
              <a:t>Interior networks, …</a:t>
            </a:r>
          </a:p>
        </p:txBody>
      </p:sp>
      <p:sp>
        <p:nvSpPr>
          <p:cNvPr id="1481788" name="Rectangle 60"/>
          <p:cNvSpPr>
            <a:spLocks noChangeArrowheads="1"/>
          </p:cNvSpPr>
          <p:nvPr/>
        </p:nvSpPr>
        <p:spPr bwMode="auto">
          <a:xfrm>
            <a:off x="8832850" y="3213819"/>
            <a:ext cx="852488" cy="215900"/>
          </a:xfrm>
          <a:prstGeom prst="rect">
            <a:avLst/>
          </a:prstGeom>
          <a:solidFill>
            <a:schemeClr val="bg1"/>
          </a:solidFill>
          <a:ln w="12700">
            <a:solidFill>
              <a:schemeClr val="tx1"/>
            </a:solidFill>
            <a:miter lim="800000"/>
            <a:headEnd/>
            <a:tailEnd/>
          </a:ln>
          <a:effectLst>
            <a:outerShdw dist="17961" dir="2700000" algn="ctr" rotWithShape="0">
              <a:schemeClr val="hlink"/>
            </a:outerShdw>
          </a:effectLst>
        </p:spPr>
        <p:txBody>
          <a:bodyPr wrap="none" anchor="ctr"/>
          <a:lstStyle/>
          <a:p>
            <a:pPr eaLnBrk="0" hangingPunct="0">
              <a:defRPr/>
            </a:pPr>
            <a:r>
              <a:rPr lang="de-DE" sz="1200" b="1">
                <a:latin typeface="Arial" charset="0"/>
              </a:rPr>
              <a:t>Repeater</a:t>
            </a:r>
          </a:p>
        </p:txBody>
      </p:sp>
      <p:sp>
        <p:nvSpPr>
          <p:cNvPr id="1481789" name="Rectangle 61"/>
          <p:cNvSpPr>
            <a:spLocks noChangeArrowheads="1"/>
          </p:cNvSpPr>
          <p:nvPr/>
        </p:nvSpPr>
        <p:spPr bwMode="auto">
          <a:xfrm>
            <a:off x="8832850" y="3932957"/>
            <a:ext cx="852488" cy="215900"/>
          </a:xfrm>
          <a:prstGeom prst="rect">
            <a:avLst/>
          </a:prstGeom>
          <a:solidFill>
            <a:schemeClr val="bg1"/>
          </a:solidFill>
          <a:ln w="12700">
            <a:solidFill>
              <a:schemeClr val="tx1"/>
            </a:solidFill>
            <a:miter lim="800000"/>
            <a:headEnd/>
            <a:tailEnd/>
          </a:ln>
          <a:effectLst>
            <a:outerShdw dist="17961" dir="2700000" algn="ctr" rotWithShape="0">
              <a:schemeClr val="hlink"/>
            </a:outerShdw>
          </a:effectLst>
        </p:spPr>
        <p:txBody>
          <a:bodyPr wrap="none" anchor="ctr"/>
          <a:lstStyle/>
          <a:p>
            <a:pPr eaLnBrk="0" hangingPunct="0">
              <a:defRPr/>
            </a:pPr>
            <a:r>
              <a:rPr lang="de-DE" sz="1200" b="1">
                <a:latin typeface="Arial" charset="0"/>
              </a:rPr>
              <a:t>Repeater</a:t>
            </a:r>
          </a:p>
        </p:txBody>
      </p:sp>
      <p:sp>
        <p:nvSpPr>
          <p:cNvPr id="63"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4"/>
          <p:cNvSpPr>
            <a:spLocks noGrp="1" noChangeArrowheads="1"/>
          </p:cNvSpPr>
          <p:nvPr>
            <p:ph type="title"/>
          </p:nvPr>
        </p:nvSpPr>
        <p:spPr/>
        <p:txBody>
          <a:bodyPr/>
          <a:lstStyle/>
          <a:p>
            <a:pPr eaLnBrk="1" hangingPunct="1"/>
            <a:r>
              <a:rPr lang="en-US" smtClean="0"/>
              <a:t>Internetworking Units</a:t>
            </a:r>
          </a:p>
        </p:txBody>
      </p:sp>
      <p:sp>
        <p:nvSpPr>
          <p:cNvPr id="9220" name="Rectangle 5"/>
          <p:cNvSpPr>
            <a:spLocks noChangeArrowheads="1"/>
          </p:cNvSpPr>
          <p:nvPr/>
        </p:nvSpPr>
        <p:spPr bwMode="auto">
          <a:xfrm>
            <a:off x="4550296" y="3521344"/>
            <a:ext cx="920750" cy="366712"/>
          </a:xfrm>
          <a:prstGeom prst="rect">
            <a:avLst/>
          </a:prstGeom>
          <a:noFill/>
          <a:ln w="9525">
            <a:noFill/>
            <a:miter lim="800000"/>
            <a:headEnd/>
            <a:tailEnd/>
          </a:ln>
        </p:spPr>
        <p:txBody>
          <a:bodyPr wrap="none" lIns="92075" tIns="46038" rIns="92075" bIns="46038">
            <a:spAutoFit/>
          </a:bodyPr>
          <a:lstStyle/>
          <a:p>
            <a:pPr eaLnBrk="0" hangingPunct="0"/>
            <a:r>
              <a:rPr lang="de-DE" b="1">
                <a:latin typeface="Arial" pitchFamily="34" charset="0"/>
              </a:rPr>
              <a:t>Switch</a:t>
            </a:r>
          </a:p>
        </p:txBody>
      </p:sp>
      <p:sp>
        <p:nvSpPr>
          <p:cNvPr id="9221" name="Rectangle 9"/>
          <p:cNvSpPr>
            <a:spLocks noChangeArrowheads="1"/>
          </p:cNvSpPr>
          <p:nvPr/>
        </p:nvSpPr>
        <p:spPr bwMode="auto">
          <a:xfrm>
            <a:off x="2708796" y="4056332"/>
            <a:ext cx="1162050" cy="366713"/>
          </a:xfrm>
          <a:prstGeom prst="rect">
            <a:avLst/>
          </a:prstGeom>
          <a:noFill/>
          <a:ln w="9525">
            <a:noFill/>
            <a:miter lim="800000"/>
            <a:headEnd/>
            <a:tailEnd/>
          </a:ln>
        </p:spPr>
        <p:txBody>
          <a:bodyPr wrap="none" lIns="92075" tIns="46038" rIns="92075" bIns="46038">
            <a:spAutoFit/>
          </a:bodyPr>
          <a:lstStyle/>
          <a:p>
            <a:pPr algn="l" eaLnBrk="0" hangingPunct="0"/>
            <a:r>
              <a:rPr lang="de-DE" b="1">
                <a:latin typeface="Arial" pitchFamily="34" charset="0"/>
              </a:rPr>
              <a:t>Repeater</a:t>
            </a:r>
          </a:p>
        </p:txBody>
      </p:sp>
      <p:grpSp>
        <p:nvGrpSpPr>
          <p:cNvPr id="9222" name="Group 10"/>
          <p:cNvGrpSpPr>
            <a:grpSpLocks/>
          </p:cNvGrpSpPr>
          <p:nvPr/>
        </p:nvGrpSpPr>
        <p:grpSpPr bwMode="auto">
          <a:xfrm>
            <a:off x="7298260" y="2473594"/>
            <a:ext cx="528637" cy="2703512"/>
            <a:chOff x="5459" y="1248"/>
            <a:chExt cx="361" cy="1703"/>
          </a:xfrm>
        </p:grpSpPr>
        <p:sp>
          <p:nvSpPr>
            <p:cNvPr id="1480715" name="Rectangle 11"/>
            <p:cNvSpPr>
              <a:spLocks noChangeArrowheads="1"/>
            </p:cNvSpPr>
            <p:nvPr/>
          </p:nvSpPr>
          <p:spPr bwMode="auto">
            <a:xfrm>
              <a:off x="5459" y="1248"/>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a:t>
              </a:r>
            </a:p>
          </p:txBody>
        </p:sp>
        <p:sp>
          <p:nvSpPr>
            <p:cNvPr id="1480716" name="Rectangle 12"/>
            <p:cNvSpPr>
              <a:spLocks noChangeArrowheads="1"/>
            </p:cNvSpPr>
            <p:nvPr/>
          </p:nvSpPr>
          <p:spPr bwMode="auto">
            <a:xfrm>
              <a:off x="5459" y="1584"/>
              <a:ext cx="361" cy="323"/>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4</a:t>
              </a:r>
            </a:p>
          </p:txBody>
        </p:sp>
        <p:sp>
          <p:nvSpPr>
            <p:cNvPr id="1480717" name="Rectangle 13"/>
            <p:cNvSpPr>
              <a:spLocks noChangeArrowheads="1"/>
            </p:cNvSpPr>
            <p:nvPr/>
          </p:nvSpPr>
          <p:spPr bwMode="auto">
            <a:xfrm>
              <a:off x="5459" y="1920"/>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3</a:t>
              </a:r>
            </a:p>
          </p:txBody>
        </p:sp>
        <p:sp>
          <p:nvSpPr>
            <p:cNvPr id="1480718" name="Rectangle 14"/>
            <p:cNvSpPr>
              <a:spLocks noChangeArrowheads="1"/>
            </p:cNvSpPr>
            <p:nvPr/>
          </p:nvSpPr>
          <p:spPr bwMode="auto">
            <a:xfrm>
              <a:off x="5459" y="2256"/>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2</a:t>
              </a:r>
            </a:p>
          </p:txBody>
        </p:sp>
        <p:sp>
          <p:nvSpPr>
            <p:cNvPr id="1480719" name="Rectangle 15"/>
            <p:cNvSpPr>
              <a:spLocks noChangeArrowheads="1"/>
            </p:cNvSpPr>
            <p:nvPr/>
          </p:nvSpPr>
          <p:spPr bwMode="auto">
            <a:xfrm>
              <a:off x="5459" y="2592"/>
              <a:ext cx="361" cy="359"/>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1</a:t>
              </a:r>
            </a:p>
          </p:txBody>
        </p:sp>
      </p:grpSp>
      <p:sp>
        <p:nvSpPr>
          <p:cNvPr id="9223" name="Rectangle 16"/>
          <p:cNvSpPr>
            <a:spLocks noChangeArrowheads="1"/>
          </p:cNvSpPr>
          <p:nvPr/>
        </p:nvSpPr>
        <p:spPr bwMode="auto">
          <a:xfrm>
            <a:off x="2042046" y="5539056"/>
            <a:ext cx="2222500" cy="336550"/>
          </a:xfrm>
          <a:prstGeom prst="rect">
            <a:avLst/>
          </a:prstGeom>
          <a:noFill/>
          <a:ln w="9525">
            <a:noFill/>
            <a:miter lim="800000"/>
            <a:headEnd/>
            <a:tailEnd/>
          </a:ln>
        </p:spPr>
        <p:txBody>
          <a:bodyPr lIns="92075" tIns="46038" rIns="92075" bIns="46038">
            <a:spAutoFit/>
          </a:bodyPr>
          <a:lstStyle/>
          <a:p>
            <a:pPr eaLnBrk="0" hangingPunct="0"/>
            <a:r>
              <a:rPr lang="de-DE" sz="1600">
                <a:latin typeface="Arial" pitchFamily="34" charset="0"/>
              </a:rPr>
              <a:t>e.g. Deep sea cable</a:t>
            </a:r>
          </a:p>
        </p:txBody>
      </p:sp>
      <p:sp>
        <p:nvSpPr>
          <p:cNvPr id="9224" name="Rectangle 17"/>
          <p:cNvSpPr>
            <a:spLocks noChangeArrowheads="1"/>
          </p:cNvSpPr>
          <p:nvPr/>
        </p:nvSpPr>
        <p:spPr bwMode="auto">
          <a:xfrm>
            <a:off x="6266384" y="3018107"/>
            <a:ext cx="920750" cy="366713"/>
          </a:xfrm>
          <a:prstGeom prst="rect">
            <a:avLst/>
          </a:prstGeom>
          <a:noFill/>
          <a:ln w="9525">
            <a:noFill/>
            <a:miter lim="800000"/>
            <a:headEnd/>
            <a:tailEnd/>
          </a:ln>
        </p:spPr>
        <p:txBody>
          <a:bodyPr wrap="none" lIns="92075" tIns="46038" rIns="92075" bIns="46038">
            <a:spAutoFit/>
          </a:bodyPr>
          <a:lstStyle/>
          <a:p>
            <a:pPr algn="l" eaLnBrk="0" hangingPunct="0"/>
            <a:r>
              <a:rPr lang="de-DE" b="1">
                <a:latin typeface="Arial" pitchFamily="34" charset="0"/>
              </a:rPr>
              <a:t>Router</a:t>
            </a:r>
          </a:p>
        </p:txBody>
      </p:sp>
      <p:sp>
        <p:nvSpPr>
          <p:cNvPr id="9225" name="Rectangle 18"/>
          <p:cNvSpPr>
            <a:spLocks noChangeArrowheads="1"/>
          </p:cNvSpPr>
          <p:nvPr/>
        </p:nvSpPr>
        <p:spPr bwMode="auto">
          <a:xfrm>
            <a:off x="4418534" y="5539056"/>
            <a:ext cx="1079500" cy="336550"/>
          </a:xfrm>
          <a:prstGeom prst="rect">
            <a:avLst/>
          </a:prstGeom>
          <a:noFill/>
          <a:ln w="9525">
            <a:noFill/>
            <a:miter lim="800000"/>
            <a:headEnd/>
            <a:tailEnd/>
          </a:ln>
        </p:spPr>
        <p:txBody>
          <a:bodyPr lIns="92075" tIns="46038" rIns="92075" bIns="46038">
            <a:spAutoFit/>
          </a:bodyPr>
          <a:lstStyle/>
          <a:p>
            <a:pPr algn="l" eaLnBrk="0" hangingPunct="0"/>
            <a:r>
              <a:rPr lang="de-DE" sz="1600">
                <a:latin typeface="Arial" pitchFamily="34" charset="0"/>
              </a:rPr>
              <a:t>Ethernets</a:t>
            </a:r>
          </a:p>
        </p:txBody>
      </p:sp>
      <p:sp>
        <p:nvSpPr>
          <p:cNvPr id="9226" name="Rectangle 19"/>
          <p:cNvSpPr>
            <a:spLocks noChangeArrowheads="1"/>
          </p:cNvSpPr>
          <p:nvPr/>
        </p:nvSpPr>
        <p:spPr bwMode="auto">
          <a:xfrm>
            <a:off x="6290197" y="5543819"/>
            <a:ext cx="874713" cy="336550"/>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pitchFamily="34" charset="0"/>
              </a:rPr>
              <a:t>Internet</a:t>
            </a:r>
          </a:p>
        </p:txBody>
      </p:sp>
      <p:grpSp>
        <p:nvGrpSpPr>
          <p:cNvPr id="9227" name="Group 20"/>
          <p:cNvGrpSpPr>
            <a:grpSpLocks/>
          </p:cNvGrpSpPr>
          <p:nvPr/>
        </p:nvGrpSpPr>
        <p:grpSpPr bwMode="auto">
          <a:xfrm>
            <a:off x="5540896" y="2473594"/>
            <a:ext cx="528638" cy="2703512"/>
            <a:chOff x="5459" y="1248"/>
            <a:chExt cx="361" cy="1703"/>
          </a:xfrm>
        </p:grpSpPr>
        <p:sp>
          <p:nvSpPr>
            <p:cNvPr id="1480725" name="Rectangle 21"/>
            <p:cNvSpPr>
              <a:spLocks noChangeArrowheads="1"/>
            </p:cNvSpPr>
            <p:nvPr/>
          </p:nvSpPr>
          <p:spPr bwMode="auto">
            <a:xfrm>
              <a:off x="5459" y="1248"/>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a:t>
              </a:r>
            </a:p>
          </p:txBody>
        </p:sp>
        <p:sp>
          <p:nvSpPr>
            <p:cNvPr id="1480726" name="Rectangle 22"/>
            <p:cNvSpPr>
              <a:spLocks noChangeArrowheads="1"/>
            </p:cNvSpPr>
            <p:nvPr/>
          </p:nvSpPr>
          <p:spPr bwMode="auto">
            <a:xfrm>
              <a:off x="5459" y="1584"/>
              <a:ext cx="361" cy="323"/>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4</a:t>
              </a:r>
            </a:p>
          </p:txBody>
        </p:sp>
        <p:sp>
          <p:nvSpPr>
            <p:cNvPr id="1480727" name="Rectangle 23"/>
            <p:cNvSpPr>
              <a:spLocks noChangeArrowheads="1"/>
            </p:cNvSpPr>
            <p:nvPr/>
          </p:nvSpPr>
          <p:spPr bwMode="auto">
            <a:xfrm>
              <a:off x="5459" y="1920"/>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3</a:t>
              </a:r>
            </a:p>
          </p:txBody>
        </p:sp>
        <p:sp>
          <p:nvSpPr>
            <p:cNvPr id="1480728" name="Rectangle 24"/>
            <p:cNvSpPr>
              <a:spLocks noChangeArrowheads="1"/>
            </p:cNvSpPr>
            <p:nvPr/>
          </p:nvSpPr>
          <p:spPr bwMode="auto">
            <a:xfrm>
              <a:off x="5459" y="2256"/>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2</a:t>
              </a:r>
            </a:p>
          </p:txBody>
        </p:sp>
        <p:sp>
          <p:nvSpPr>
            <p:cNvPr id="1480729" name="Rectangle 25"/>
            <p:cNvSpPr>
              <a:spLocks noChangeArrowheads="1"/>
            </p:cNvSpPr>
            <p:nvPr/>
          </p:nvSpPr>
          <p:spPr bwMode="auto">
            <a:xfrm>
              <a:off x="5459" y="2592"/>
              <a:ext cx="361" cy="359"/>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1</a:t>
              </a:r>
            </a:p>
          </p:txBody>
        </p:sp>
      </p:grpSp>
      <p:grpSp>
        <p:nvGrpSpPr>
          <p:cNvPr id="9228" name="Group 26"/>
          <p:cNvGrpSpPr>
            <a:grpSpLocks/>
          </p:cNvGrpSpPr>
          <p:nvPr/>
        </p:nvGrpSpPr>
        <p:grpSpPr bwMode="auto">
          <a:xfrm>
            <a:off x="3869260" y="2473594"/>
            <a:ext cx="528637" cy="2703512"/>
            <a:chOff x="5459" y="1248"/>
            <a:chExt cx="361" cy="1703"/>
          </a:xfrm>
        </p:grpSpPr>
        <p:sp>
          <p:nvSpPr>
            <p:cNvPr id="1480731" name="Rectangle 27"/>
            <p:cNvSpPr>
              <a:spLocks noChangeArrowheads="1"/>
            </p:cNvSpPr>
            <p:nvPr/>
          </p:nvSpPr>
          <p:spPr bwMode="auto">
            <a:xfrm>
              <a:off x="5459" y="1248"/>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a:t>
              </a:r>
            </a:p>
          </p:txBody>
        </p:sp>
        <p:sp>
          <p:nvSpPr>
            <p:cNvPr id="1480732" name="Rectangle 28"/>
            <p:cNvSpPr>
              <a:spLocks noChangeArrowheads="1"/>
            </p:cNvSpPr>
            <p:nvPr/>
          </p:nvSpPr>
          <p:spPr bwMode="auto">
            <a:xfrm>
              <a:off x="5459" y="1584"/>
              <a:ext cx="361" cy="323"/>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4</a:t>
              </a:r>
            </a:p>
          </p:txBody>
        </p:sp>
        <p:sp>
          <p:nvSpPr>
            <p:cNvPr id="1480733" name="Rectangle 29"/>
            <p:cNvSpPr>
              <a:spLocks noChangeArrowheads="1"/>
            </p:cNvSpPr>
            <p:nvPr/>
          </p:nvSpPr>
          <p:spPr bwMode="auto">
            <a:xfrm>
              <a:off x="5459" y="1920"/>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3</a:t>
              </a:r>
            </a:p>
          </p:txBody>
        </p:sp>
        <p:sp>
          <p:nvSpPr>
            <p:cNvPr id="1480734" name="Rectangle 30"/>
            <p:cNvSpPr>
              <a:spLocks noChangeArrowheads="1"/>
            </p:cNvSpPr>
            <p:nvPr/>
          </p:nvSpPr>
          <p:spPr bwMode="auto">
            <a:xfrm>
              <a:off x="5459" y="2256"/>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2</a:t>
              </a:r>
            </a:p>
          </p:txBody>
        </p:sp>
        <p:sp>
          <p:nvSpPr>
            <p:cNvPr id="1480735" name="Rectangle 31"/>
            <p:cNvSpPr>
              <a:spLocks noChangeArrowheads="1"/>
            </p:cNvSpPr>
            <p:nvPr/>
          </p:nvSpPr>
          <p:spPr bwMode="auto">
            <a:xfrm>
              <a:off x="5459" y="2592"/>
              <a:ext cx="361" cy="359"/>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1</a:t>
              </a:r>
            </a:p>
          </p:txBody>
        </p:sp>
      </p:grpSp>
      <p:grpSp>
        <p:nvGrpSpPr>
          <p:cNvPr id="9229" name="Group 32"/>
          <p:cNvGrpSpPr>
            <a:grpSpLocks/>
          </p:cNvGrpSpPr>
          <p:nvPr/>
        </p:nvGrpSpPr>
        <p:grpSpPr bwMode="auto">
          <a:xfrm>
            <a:off x="2188096" y="2473594"/>
            <a:ext cx="528638" cy="2703512"/>
            <a:chOff x="5459" y="1248"/>
            <a:chExt cx="361" cy="1703"/>
          </a:xfrm>
        </p:grpSpPr>
        <p:sp>
          <p:nvSpPr>
            <p:cNvPr id="1480737" name="Rectangle 33"/>
            <p:cNvSpPr>
              <a:spLocks noChangeArrowheads="1"/>
            </p:cNvSpPr>
            <p:nvPr/>
          </p:nvSpPr>
          <p:spPr bwMode="auto">
            <a:xfrm>
              <a:off x="5459" y="1248"/>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a:t>
              </a:r>
            </a:p>
          </p:txBody>
        </p:sp>
        <p:sp>
          <p:nvSpPr>
            <p:cNvPr id="1480738" name="Rectangle 34"/>
            <p:cNvSpPr>
              <a:spLocks noChangeArrowheads="1"/>
            </p:cNvSpPr>
            <p:nvPr/>
          </p:nvSpPr>
          <p:spPr bwMode="auto">
            <a:xfrm>
              <a:off x="5459" y="1584"/>
              <a:ext cx="361" cy="323"/>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4</a:t>
              </a:r>
            </a:p>
          </p:txBody>
        </p:sp>
        <p:sp>
          <p:nvSpPr>
            <p:cNvPr id="1480739" name="Rectangle 35"/>
            <p:cNvSpPr>
              <a:spLocks noChangeArrowheads="1"/>
            </p:cNvSpPr>
            <p:nvPr/>
          </p:nvSpPr>
          <p:spPr bwMode="auto">
            <a:xfrm>
              <a:off x="5459" y="1920"/>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3</a:t>
              </a:r>
            </a:p>
          </p:txBody>
        </p:sp>
        <p:sp>
          <p:nvSpPr>
            <p:cNvPr id="1480740" name="Rectangle 36"/>
            <p:cNvSpPr>
              <a:spLocks noChangeArrowheads="1"/>
            </p:cNvSpPr>
            <p:nvPr/>
          </p:nvSpPr>
          <p:spPr bwMode="auto">
            <a:xfrm>
              <a:off x="5459" y="2256"/>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2</a:t>
              </a:r>
            </a:p>
          </p:txBody>
        </p:sp>
        <p:sp>
          <p:nvSpPr>
            <p:cNvPr id="1480741" name="Rectangle 37"/>
            <p:cNvSpPr>
              <a:spLocks noChangeArrowheads="1"/>
            </p:cNvSpPr>
            <p:nvPr/>
          </p:nvSpPr>
          <p:spPr bwMode="auto">
            <a:xfrm>
              <a:off x="5459" y="2592"/>
              <a:ext cx="361" cy="359"/>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1</a:t>
              </a:r>
            </a:p>
          </p:txBody>
        </p:sp>
      </p:grpSp>
      <p:sp>
        <p:nvSpPr>
          <p:cNvPr id="9230" name="Rectangle 38"/>
          <p:cNvSpPr>
            <a:spLocks noChangeArrowheads="1"/>
          </p:cNvSpPr>
          <p:nvPr/>
        </p:nvSpPr>
        <p:spPr bwMode="auto">
          <a:xfrm>
            <a:off x="6912496" y="5189807"/>
            <a:ext cx="1371600" cy="327025"/>
          </a:xfrm>
          <a:prstGeom prst="rect">
            <a:avLst/>
          </a:prstGeom>
          <a:solidFill>
            <a:srgbClr val="C0C0C0"/>
          </a:solidFill>
          <a:ln w="12700">
            <a:noFill/>
            <a:miter lim="800000"/>
            <a:headEnd/>
            <a:tailEnd/>
          </a:ln>
        </p:spPr>
        <p:txBody>
          <a:bodyPr wrap="none" anchor="ctr"/>
          <a:lstStyle/>
          <a:p>
            <a:endParaRPr lang="de-DE"/>
          </a:p>
        </p:txBody>
      </p:sp>
      <p:sp>
        <p:nvSpPr>
          <p:cNvPr id="9231" name="Rectangle 39"/>
          <p:cNvSpPr>
            <a:spLocks noChangeArrowheads="1"/>
          </p:cNvSpPr>
          <p:nvPr/>
        </p:nvSpPr>
        <p:spPr bwMode="auto">
          <a:xfrm>
            <a:off x="5159896" y="5186632"/>
            <a:ext cx="1295400" cy="327025"/>
          </a:xfrm>
          <a:prstGeom prst="rect">
            <a:avLst/>
          </a:prstGeom>
          <a:solidFill>
            <a:srgbClr val="C0C0C0"/>
          </a:solidFill>
          <a:ln w="12700">
            <a:noFill/>
            <a:miter lim="800000"/>
            <a:headEnd/>
            <a:tailEnd/>
          </a:ln>
        </p:spPr>
        <p:txBody>
          <a:bodyPr wrap="none" anchor="ctr"/>
          <a:lstStyle/>
          <a:p>
            <a:endParaRPr lang="de-DE"/>
          </a:p>
        </p:txBody>
      </p:sp>
      <p:sp>
        <p:nvSpPr>
          <p:cNvPr id="9232" name="Rectangle 40"/>
          <p:cNvSpPr>
            <a:spLocks noChangeArrowheads="1"/>
          </p:cNvSpPr>
          <p:nvPr/>
        </p:nvSpPr>
        <p:spPr bwMode="auto">
          <a:xfrm>
            <a:off x="3483496" y="5186632"/>
            <a:ext cx="1295400" cy="327025"/>
          </a:xfrm>
          <a:prstGeom prst="rect">
            <a:avLst/>
          </a:prstGeom>
          <a:solidFill>
            <a:srgbClr val="C0C0C0"/>
          </a:solidFill>
          <a:ln w="12700">
            <a:noFill/>
            <a:miter lim="800000"/>
            <a:headEnd/>
            <a:tailEnd/>
          </a:ln>
        </p:spPr>
        <p:txBody>
          <a:bodyPr wrap="none" anchor="ctr"/>
          <a:lstStyle/>
          <a:p>
            <a:endParaRPr lang="de-DE"/>
          </a:p>
        </p:txBody>
      </p:sp>
      <p:sp>
        <p:nvSpPr>
          <p:cNvPr id="9233" name="Rectangle 41"/>
          <p:cNvSpPr>
            <a:spLocks noChangeArrowheads="1"/>
          </p:cNvSpPr>
          <p:nvPr/>
        </p:nvSpPr>
        <p:spPr bwMode="auto">
          <a:xfrm>
            <a:off x="1883297" y="5186632"/>
            <a:ext cx="1160463" cy="327025"/>
          </a:xfrm>
          <a:prstGeom prst="rect">
            <a:avLst/>
          </a:prstGeom>
          <a:solidFill>
            <a:srgbClr val="C0C0C0"/>
          </a:solidFill>
          <a:ln w="12700">
            <a:noFill/>
            <a:miter lim="800000"/>
            <a:headEnd/>
            <a:tailEnd/>
          </a:ln>
        </p:spPr>
        <p:txBody>
          <a:bodyPr wrap="none" anchor="ctr"/>
          <a:lstStyle/>
          <a:p>
            <a:endParaRPr lang="de-DE"/>
          </a:p>
        </p:txBody>
      </p:sp>
      <p:grpSp>
        <p:nvGrpSpPr>
          <p:cNvPr id="9234" name="Group 42"/>
          <p:cNvGrpSpPr>
            <a:grpSpLocks/>
          </p:cNvGrpSpPr>
          <p:nvPr/>
        </p:nvGrpSpPr>
        <p:grpSpPr bwMode="auto">
          <a:xfrm>
            <a:off x="4672534" y="4110306"/>
            <a:ext cx="563562" cy="1066800"/>
            <a:chOff x="2832" y="2352"/>
            <a:chExt cx="384" cy="768"/>
          </a:xfrm>
        </p:grpSpPr>
        <p:sp>
          <p:nvSpPr>
            <p:cNvPr id="1480747" name="Rectangle 43"/>
            <p:cNvSpPr>
              <a:spLocks noChangeArrowheads="1"/>
            </p:cNvSpPr>
            <p:nvPr/>
          </p:nvSpPr>
          <p:spPr bwMode="auto">
            <a:xfrm>
              <a:off x="2832" y="2352"/>
              <a:ext cx="193" cy="384"/>
            </a:xfrm>
            <a:prstGeom prst="rect">
              <a:avLst/>
            </a:prstGeom>
            <a:solidFill>
              <a:srgbClr val="CCFFCC"/>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2</a:t>
              </a:r>
            </a:p>
          </p:txBody>
        </p:sp>
        <p:sp>
          <p:nvSpPr>
            <p:cNvPr id="1480748" name="Rectangle 44"/>
            <p:cNvSpPr>
              <a:spLocks noChangeArrowheads="1"/>
            </p:cNvSpPr>
            <p:nvPr/>
          </p:nvSpPr>
          <p:spPr bwMode="auto">
            <a:xfrm>
              <a:off x="3025" y="2352"/>
              <a:ext cx="191" cy="384"/>
            </a:xfrm>
            <a:prstGeom prst="rect">
              <a:avLst/>
            </a:prstGeom>
            <a:solidFill>
              <a:srgbClr val="CCFFCC"/>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2</a:t>
              </a:r>
            </a:p>
          </p:txBody>
        </p:sp>
        <p:sp>
          <p:nvSpPr>
            <p:cNvPr id="1480749" name="Rectangle 45"/>
            <p:cNvSpPr>
              <a:spLocks noChangeArrowheads="1"/>
            </p:cNvSpPr>
            <p:nvPr/>
          </p:nvSpPr>
          <p:spPr bwMode="auto">
            <a:xfrm>
              <a:off x="2832" y="2736"/>
              <a:ext cx="193" cy="384"/>
            </a:xfrm>
            <a:prstGeom prst="rect">
              <a:avLst/>
            </a:prstGeom>
            <a:solidFill>
              <a:srgbClr val="CCFFCC"/>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1</a:t>
              </a:r>
            </a:p>
          </p:txBody>
        </p:sp>
        <p:sp>
          <p:nvSpPr>
            <p:cNvPr id="1480750" name="Rectangle 46"/>
            <p:cNvSpPr>
              <a:spLocks noChangeArrowheads="1"/>
            </p:cNvSpPr>
            <p:nvPr/>
          </p:nvSpPr>
          <p:spPr bwMode="auto">
            <a:xfrm>
              <a:off x="3025" y="2736"/>
              <a:ext cx="191" cy="384"/>
            </a:xfrm>
            <a:prstGeom prst="rect">
              <a:avLst/>
            </a:prstGeom>
            <a:solidFill>
              <a:srgbClr val="CCFFCC"/>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1</a:t>
              </a:r>
            </a:p>
          </p:txBody>
        </p:sp>
      </p:grpSp>
      <p:grpSp>
        <p:nvGrpSpPr>
          <p:cNvPr id="9235" name="Group 47"/>
          <p:cNvGrpSpPr>
            <a:grpSpLocks/>
          </p:cNvGrpSpPr>
          <p:nvPr/>
        </p:nvGrpSpPr>
        <p:grpSpPr bwMode="auto">
          <a:xfrm>
            <a:off x="6426722" y="3500706"/>
            <a:ext cx="561975" cy="1676400"/>
            <a:chOff x="4464" y="1968"/>
            <a:chExt cx="384" cy="1152"/>
          </a:xfrm>
        </p:grpSpPr>
        <p:sp>
          <p:nvSpPr>
            <p:cNvPr id="1480752" name="Rectangle 48"/>
            <p:cNvSpPr>
              <a:spLocks noChangeArrowheads="1"/>
            </p:cNvSpPr>
            <p:nvPr/>
          </p:nvSpPr>
          <p:spPr bwMode="auto">
            <a:xfrm>
              <a:off x="4464" y="1968"/>
              <a:ext cx="192" cy="384"/>
            </a:xfrm>
            <a:prstGeom prst="rect">
              <a:avLst/>
            </a:prstGeom>
            <a:solidFill>
              <a:srgbClr val="FFFF99"/>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3</a:t>
              </a:r>
            </a:p>
          </p:txBody>
        </p:sp>
        <p:sp>
          <p:nvSpPr>
            <p:cNvPr id="1480753" name="Rectangle 49"/>
            <p:cNvSpPr>
              <a:spLocks noChangeArrowheads="1"/>
            </p:cNvSpPr>
            <p:nvPr/>
          </p:nvSpPr>
          <p:spPr bwMode="auto">
            <a:xfrm>
              <a:off x="4656" y="1968"/>
              <a:ext cx="192" cy="384"/>
            </a:xfrm>
            <a:prstGeom prst="rect">
              <a:avLst/>
            </a:prstGeom>
            <a:solidFill>
              <a:srgbClr val="FFFF99"/>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3</a:t>
              </a:r>
            </a:p>
          </p:txBody>
        </p:sp>
        <p:sp>
          <p:nvSpPr>
            <p:cNvPr id="1480754" name="Rectangle 50"/>
            <p:cNvSpPr>
              <a:spLocks noChangeArrowheads="1"/>
            </p:cNvSpPr>
            <p:nvPr/>
          </p:nvSpPr>
          <p:spPr bwMode="auto">
            <a:xfrm>
              <a:off x="4464" y="2352"/>
              <a:ext cx="192" cy="384"/>
            </a:xfrm>
            <a:prstGeom prst="rect">
              <a:avLst/>
            </a:prstGeom>
            <a:solidFill>
              <a:srgbClr val="FFFF99"/>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2</a:t>
              </a:r>
            </a:p>
          </p:txBody>
        </p:sp>
        <p:sp>
          <p:nvSpPr>
            <p:cNvPr id="1480755" name="Rectangle 51"/>
            <p:cNvSpPr>
              <a:spLocks noChangeArrowheads="1"/>
            </p:cNvSpPr>
            <p:nvPr/>
          </p:nvSpPr>
          <p:spPr bwMode="auto">
            <a:xfrm>
              <a:off x="4656" y="2352"/>
              <a:ext cx="192" cy="384"/>
            </a:xfrm>
            <a:prstGeom prst="rect">
              <a:avLst/>
            </a:prstGeom>
            <a:solidFill>
              <a:srgbClr val="FFFF99"/>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2</a:t>
              </a:r>
            </a:p>
          </p:txBody>
        </p:sp>
        <p:sp>
          <p:nvSpPr>
            <p:cNvPr id="1480756" name="Rectangle 52"/>
            <p:cNvSpPr>
              <a:spLocks noChangeArrowheads="1"/>
            </p:cNvSpPr>
            <p:nvPr/>
          </p:nvSpPr>
          <p:spPr bwMode="auto">
            <a:xfrm>
              <a:off x="4464" y="2736"/>
              <a:ext cx="192" cy="384"/>
            </a:xfrm>
            <a:prstGeom prst="rect">
              <a:avLst/>
            </a:prstGeom>
            <a:solidFill>
              <a:srgbClr val="FFFF99"/>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1</a:t>
              </a:r>
            </a:p>
          </p:txBody>
        </p:sp>
        <p:sp>
          <p:nvSpPr>
            <p:cNvPr id="1480757" name="Rectangle 53"/>
            <p:cNvSpPr>
              <a:spLocks noChangeArrowheads="1"/>
            </p:cNvSpPr>
            <p:nvPr/>
          </p:nvSpPr>
          <p:spPr bwMode="auto">
            <a:xfrm>
              <a:off x="4656" y="2736"/>
              <a:ext cx="192" cy="384"/>
            </a:xfrm>
            <a:prstGeom prst="rect">
              <a:avLst/>
            </a:prstGeom>
            <a:solidFill>
              <a:srgbClr val="FFFF99"/>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1</a:t>
              </a:r>
            </a:p>
          </p:txBody>
        </p:sp>
      </p:grpSp>
      <p:grpSp>
        <p:nvGrpSpPr>
          <p:cNvPr id="9236" name="Group 54"/>
          <p:cNvGrpSpPr>
            <a:grpSpLocks/>
          </p:cNvGrpSpPr>
          <p:nvPr/>
        </p:nvGrpSpPr>
        <p:grpSpPr bwMode="auto">
          <a:xfrm>
            <a:off x="9122296" y="2446607"/>
            <a:ext cx="528638" cy="2703513"/>
            <a:chOff x="5459" y="1248"/>
            <a:chExt cx="361" cy="1703"/>
          </a:xfrm>
        </p:grpSpPr>
        <p:sp>
          <p:nvSpPr>
            <p:cNvPr id="1480759" name="Rectangle 55"/>
            <p:cNvSpPr>
              <a:spLocks noChangeArrowheads="1"/>
            </p:cNvSpPr>
            <p:nvPr/>
          </p:nvSpPr>
          <p:spPr bwMode="auto">
            <a:xfrm>
              <a:off x="5459" y="1248"/>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a:t>
              </a:r>
            </a:p>
          </p:txBody>
        </p:sp>
        <p:sp>
          <p:nvSpPr>
            <p:cNvPr id="1480760" name="Rectangle 56"/>
            <p:cNvSpPr>
              <a:spLocks noChangeArrowheads="1"/>
            </p:cNvSpPr>
            <p:nvPr/>
          </p:nvSpPr>
          <p:spPr bwMode="auto">
            <a:xfrm>
              <a:off x="5459" y="1584"/>
              <a:ext cx="361" cy="323"/>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4</a:t>
              </a:r>
            </a:p>
          </p:txBody>
        </p:sp>
        <p:sp>
          <p:nvSpPr>
            <p:cNvPr id="1480761" name="Rectangle 57"/>
            <p:cNvSpPr>
              <a:spLocks noChangeArrowheads="1"/>
            </p:cNvSpPr>
            <p:nvPr/>
          </p:nvSpPr>
          <p:spPr bwMode="auto">
            <a:xfrm>
              <a:off x="5459" y="1920"/>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3</a:t>
              </a:r>
            </a:p>
          </p:txBody>
        </p:sp>
        <p:sp>
          <p:nvSpPr>
            <p:cNvPr id="1480762" name="Rectangle 58"/>
            <p:cNvSpPr>
              <a:spLocks noChangeArrowheads="1"/>
            </p:cNvSpPr>
            <p:nvPr/>
          </p:nvSpPr>
          <p:spPr bwMode="auto">
            <a:xfrm>
              <a:off x="5459" y="2256"/>
              <a:ext cx="361" cy="324"/>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2</a:t>
              </a:r>
            </a:p>
          </p:txBody>
        </p:sp>
        <p:sp>
          <p:nvSpPr>
            <p:cNvPr id="1480763" name="Rectangle 59"/>
            <p:cNvSpPr>
              <a:spLocks noChangeArrowheads="1"/>
            </p:cNvSpPr>
            <p:nvPr/>
          </p:nvSpPr>
          <p:spPr bwMode="auto">
            <a:xfrm>
              <a:off x="5459" y="2592"/>
              <a:ext cx="361" cy="359"/>
            </a:xfrm>
            <a:prstGeom prst="rect">
              <a:avLst/>
            </a:prstGeom>
            <a:solidFill>
              <a:schemeClr val="bg1"/>
            </a:solidFill>
            <a:ln w="25400">
              <a:solidFill>
                <a:srgbClr val="000000"/>
              </a:solidFill>
              <a:miter lim="800000"/>
              <a:headEnd/>
              <a:tailEnd/>
            </a:ln>
            <a:effectLst>
              <a:outerShdw dist="35921" dir="2700000" algn="ctr" rotWithShape="0">
                <a:schemeClr val="accent2"/>
              </a:outerShdw>
            </a:effectLst>
          </p:spPr>
          <p:txBody>
            <a:bodyPr wrap="none" anchor="ctr"/>
            <a:lstStyle/>
            <a:p>
              <a:pPr eaLnBrk="0" hangingPunct="0">
                <a:defRPr/>
              </a:pPr>
              <a:r>
                <a:rPr lang="de-DE" sz="2000">
                  <a:latin typeface="Arial" charset="0"/>
                </a:rPr>
                <a:t>1</a:t>
              </a:r>
            </a:p>
          </p:txBody>
        </p:sp>
      </p:grpSp>
      <p:sp>
        <p:nvSpPr>
          <p:cNvPr id="9237" name="Rectangle 60"/>
          <p:cNvSpPr>
            <a:spLocks noChangeArrowheads="1"/>
          </p:cNvSpPr>
          <p:nvPr/>
        </p:nvSpPr>
        <p:spPr bwMode="auto">
          <a:xfrm>
            <a:off x="8665097" y="5189807"/>
            <a:ext cx="1254125" cy="327025"/>
          </a:xfrm>
          <a:prstGeom prst="rect">
            <a:avLst/>
          </a:prstGeom>
          <a:solidFill>
            <a:srgbClr val="C0C0C0"/>
          </a:solidFill>
          <a:ln w="12700">
            <a:noFill/>
            <a:miter lim="800000"/>
            <a:headEnd/>
            <a:tailEnd/>
          </a:ln>
        </p:spPr>
        <p:txBody>
          <a:bodyPr wrap="none" anchor="ctr"/>
          <a:lstStyle/>
          <a:p>
            <a:endParaRPr lang="de-DE"/>
          </a:p>
        </p:txBody>
      </p:sp>
      <p:sp>
        <p:nvSpPr>
          <p:cNvPr id="1480765" name="Rectangle 61"/>
          <p:cNvSpPr>
            <a:spLocks noChangeArrowheads="1"/>
          </p:cNvSpPr>
          <p:nvPr/>
        </p:nvSpPr>
        <p:spPr bwMode="auto">
          <a:xfrm>
            <a:off x="8179321" y="3500706"/>
            <a:ext cx="280988" cy="558800"/>
          </a:xfrm>
          <a:prstGeom prst="rect">
            <a:avLst/>
          </a:prstGeom>
          <a:solidFill>
            <a:srgbClr val="66CCFF"/>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3</a:t>
            </a:r>
          </a:p>
        </p:txBody>
      </p:sp>
      <p:sp>
        <p:nvSpPr>
          <p:cNvPr id="1480766" name="Rectangle 62"/>
          <p:cNvSpPr>
            <a:spLocks noChangeArrowheads="1"/>
          </p:cNvSpPr>
          <p:nvPr/>
        </p:nvSpPr>
        <p:spPr bwMode="auto">
          <a:xfrm>
            <a:off x="8179321" y="4059506"/>
            <a:ext cx="280988" cy="558800"/>
          </a:xfrm>
          <a:prstGeom prst="rect">
            <a:avLst/>
          </a:prstGeom>
          <a:solidFill>
            <a:srgbClr val="66CCFF"/>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2</a:t>
            </a:r>
          </a:p>
        </p:txBody>
      </p:sp>
      <p:sp>
        <p:nvSpPr>
          <p:cNvPr id="1480767" name="Rectangle 63"/>
          <p:cNvSpPr>
            <a:spLocks noChangeArrowheads="1"/>
          </p:cNvSpPr>
          <p:nvPr/>
        </p:nvSpPr>
        <p:spPr bwMode="auto">
          <a:xfrm>
            <a:off x="8179321" y="4618306"/>
            <a:ext cx="280988" cy="558800"/>
          </a:xfrm>
          <a:prstGeom prst="rect">
            <a:avLst/>
          </a:prstGeom>
          <a:solidFill>
            <a:srgbClr val="66CCFF"/>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1</a:t>
            </a:r>
          </a:p>
        </p:txBody>
      </p:sp>
      <p:sp>
        <p:nvSpPr>
          <p:cNvPr id="9241" name="Rectangle 64"/>
          <p:cNvSpPr>
            <a:spLocks noChangeArrowheads="1"/>
          </p:cNvSpPr>
          <p:nvPr/>
        </p:nvSpPr>
        <p:spPr bwMode="auto">
          <a:xfrm>
            <a:off x="8179321" y="2473594"/>
            <a:ext cx="280988" cy="1027112"/>
          </a:xfrm>
          <a:prstGeom prst="rect">
            <a:avLst/>
          </a:prstGeom>
          <a:solidFill>
            <a:srgbClr val="66CCFF"/>
          </a:solidFill>
          <a:ln w="19050">
            <a:solidFill>
              <a:schemeClr val="tx1"/>
            </a:solidFill>
            <a:miter lim="800000"/>
            <a:headEnd type="none" w="sm" len="sm"/>
            <a:tailEnd type="none" w="sm" len="sm"/>
          </a:ln>
        </p:spPr>
        <p:txBody>
          <a:bodyPr wrap="none" anchor="ctr"/>
          <a:lstStyle/>
          <a:p>
            <a:pPr eaLnBrk="0" hangingPunct="0"/>
            <a:r>
              <a:rPr lang="de-DE" sz="2000" i="1">
                <a:latin typeface="Arial" pitchFamily="34" charset="0"/>
                <a:sym typeface="Symbol" pitchFamily="18" charset="2"/>
              </a:rPr>
              <a:t>n</a:t>
            </a:r>
            <a:endParaRPr lang="de-DE" sz="2000">
              <a:latin typeface="Arial" pitchFamily="34" charset="0"/>
              <a:sym typeface="Symbol" pitchFamily="18" charset="2"/>
            </a:endParaRPr>
          </a:p>
          <a:p>
            <a:pPr eaLnBrk="0" hangingPunct="0"/>
            <a:r>
              <a:rPr lang="de-DE" sz="2000">
                <a:latin typeface="Arial" pitchFamily="34" charset="0"/>
                <a:sym typeface="Symbol" pitchFamily="18" charset="2"/>
              </a:rPr>
              <a:t></a:t>
            </a:r>
          </a:p>
          <a:p>
            <a:pPr eaLnBrk="0" hangingPunct="0"/>
            <a:r>
              <a:rPr lang="de-DE" sz="2000">
                <a:latin typeface="Arial" pitchFamily="34" charset="0"/>
                <a:sym typeface="Symbol" pitchFamily="18" charset="2"/>
              </a:rPr>
              <a:t>4 </a:t>
            </a:r>
            <a:endParaRPr lang="de-DE" sz="2000">
              <a:latin typeface="Arial" pitchFamily="34" charset="0"/>
            </a:endParaRPr>
          </a:p>
        </p:txBody>
      </p:sp>
      <p:sp>
        <p:nvSpPr>
          <p:cNvPr id="1480769" name="Rectangle 65"/>
          <p:cNvSpPr>
            <a:spLocks noChangeArrowheads="1"/>
          </p:cNvSpPr>
          <p:nvPr/>
        </p:nvSpPr>
        <p:spPr bwMode="auto">
          <a:xfrm>
            <a:off x="8460310" y="2473594"/>
            <a:ext cx="280987" cy="1027112"/>
          </a:xfrm>
          <a:prstGeom prst="rect">
            <a:avLst/>
          </a:prstGeom>
          <a:solidFill>
            <a:srgbClr val="66CCFF"/>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i="1">
                <a:latin typeface="Arial" charset="0"/>
                <a:sym typeface="Symbol" pitchFamily="18" charset="2"/>
              </a:rPr>
              <a:t>n</a:t>
            </a:r>
            <a:endParaRPr lang="de-DE" sz="2000">
              <a:latin typeface="Arial" charset="0"/>
              <a:sym typeface="Symbol" pitchFamily="18" charset="2"/>
            </a:endParaRPr>
          </a:p>
          <a:p>
            <a:pPr eaLnBrk="0" hangingPunct="0">
              <a:defRPr/>
            </a:pPr>
            <a:r>
              <a:rPr lang="de-DE" sz="2000">
                <a:latin typeface="Arial" charset="0"/>
                <a:sym typeface="Symbol" pitchFamily="18" charset="2"/>
              </a:rPr>
              <a:t></a:t>
            </a:r>
          </a:p>
          <a:p>
            <a:pPr eaLnBrk="0" hangingPunct="0">
              <a:defRPr/>
            </a:pPr>
            <a:r>
              <a:rPr lang="de-DE" sz="2000">
                <a:latin typeface="Arial" charset="0"/>
                <a:sym typeface="Symbol" pitchFamily="18" charset="2"/>
              </a:rPr>
              <a:t>4</a:t>
            </a:r>
          </a:p>
        </p:txBody>
      </p:sp>
      <p:sp>
        <p:nvSpPr>
          <p:cNvPr id="9243" name="Rectangle 66"/>
          <p:cNvSpPr>
            <a:spLocks noChangeArrowheads="1"/>
          </p:cNvSpPr>
          <p:nvPr/>
        </p:nvSpPr>
        <p:spPr bwMode="auto">
          <a:xfrm>
            <a:off x="7958659" y="1884632"/>
            <a:ext cx="1123950" cy="366713"/>
          </a:xfrm>
          <a:prstGeom prst="rect">
            <a:avLst/>
          </a:prstGeom>
          <a:noFill/>
          <a:ln w="9525">
            <a:noFill/>
            <a:miter lim="800000"/>
            <a:headEnd/>
            <a:tailEnd/>
          </a:ln>
        </p:spPr>
        <p:txBody>
          <a:bodyPr wrap="none" lIns="92075" tIns="46038" rIns="92075" bIns="46038">
            <a:spAutoFit/>
          </a:bodyPr>
          <a:lstStyle/>
          <a:p>
            <a:pPr algn="l" eaLnBrk="0" hangingPunct="0"/>
            <a:r>
              <a:rPr lang="de-DE" b="1">
                <a:latin typeface="Arial" pitchFamily="34" charset="0"/>
              </a:rPr>
              <a:t>Gateway</a:t>
            </a:r>
          </a:p>
        </p:txBody>
      </p:sp>
      <p:grpSp>
        <p:nvGrpSpPr>
          <p:cNvPr id="9244" name="Group 67"/>
          <p:cNvGrpSpPr>
            <a:grpSpLocks/>
          </p:cNvGrpSpPr>
          <p:nvPr/>
        </p:nvGrpSpPr>
        <p:grpSpPr bwMode="auto">
          <a:xfrm>
            <a:off x="2996134" y="4643706"/>
            <a:ext cx="563562" cy="533400"/>
            <a:chOff x="1296" y="2736"/>
            <a:chExt cx="384" cy="384"/>
          </a:xfrm>
        </p:grpSpPr>
        <p:sp>
          <p:nvSpPr>
            <p:cNvPr id="1480772" name="Rectangle 68"/>
            <p:cNvSpPr>
              <a:spLocks noChangeArrowheads="1"/>
            </p:cNvSpPr>
            <p:nvPr/>
          </p:nvSpPr>
          <p:spPr bwMode="auto">
            <a:xfrm>
              <a:off x="1296" y="2736"/>
              <a:ext cx="193" cy="384"/>
            </a:xfrm>
            <a:prstGeom prst="rect">
              <a:avLst/>
            </a:prstGeom>
            <a:solidFill>
              <a:srgbClr val="99CCFF"/>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1</a:t>
              </a:r>
            </a:p>
          </p:txBody>
        </p:sp>
        <p:sp>
          <p:nvSpPr>
            <p:cNvPr id="1480773" name="Rectangle 69"/>
            <p:cNvSpPr>
              <a:spLocks noChangeArrowheads="1"/>
            </p:cNvSpPr>
            <p:nvPr/>
          </p:nvSpPr>
          <p:spPr bwMode="auto">
            <a:xfrm>
              <a:off x="1489" y="2736"/>
              <a:ext cx="191" cy="384"/>
            </a:xfrm>
            <a:prstGeom prst="rect">
              <a:avLst/>
            </a:prstGeom>
            <a:solidFill>
              <a:srgbClr val="99CCFF"/>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1</a:t>
              </a:r>
            </a:p>
          </p:txBody>
        </p:sp>
      </p:grpSp>
      <p:sp>
        <p:nvSpPr>
          <p:cNvPr id="9245" name="Rectangle 70"/>
          <p:cNvSpPr>
            <a:spLocks noChangeArrowheads="1"/>
          </p:cNvSpPr>
          <p:nvPr/>
        </p:nvSpPr>
        <p:spPr bwMode="auto">
          <a:xfrm>
            <a:off x="7547497" y="5543819"/>
            <a:ext cx="2271713" cy="336550"/>
          </a:xfrm>
          <a:prstGeom prst="rect">
            <a:avLst/>
          </a:prstGeom>
          <a:noFill/>
          <a:ln w="9525">
            <a:noFill/>
            <a:miter lim="800000"/>
            <a:headEnd/>
            <a:tailEnd/>
          </a:ln>
        </p:spPr>
        <p:txBody>
          <a:bodyPr wrap="none" lIns="92075" tIns="46038" rIns="92075" bIns="46038">
            <a:spAutoFit/>
          </a:bodyPr>
          <a:lstStyle/>
          <a:p>
            <a:pPr eaLnBrk="0" hangingPunct="0"/>
            <a:r>
              <a:rPr lang="de-DE" sz="1600">
                <a:latin typeface="Arial" pitchFamily="34" charset="0"/>
              </a:rPr>
              <a:t>Applications (email, …)</a:t>
            </a:r>
          </a:p>
        </p:txBody>
      </p:sp>
      <p:sp>
        <p:nvSpPr>
          <p:cNvPr id="1480775" name="Rectangle 71"/>
          <p:cNvSpPr>
            <a:spLocks noChangeArrowheads="1"/>
          </p:cNvSpPr>
          <p:nvPr/>
        </p:nvSpPr>
        <p:spPr bwMode="auto">
          <a:xfrm>
            <a:off x="8460310" y="3500706"/>
            <a:ext cx="280987" cy="558800"/>
          </a:xfrm>
          <a:prstGeom prst="rect">
            <a:avLst/>
          </a:prstGeom>
          <a:solidFill>
            <a:srgbClr val="66CCFF"/>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3</a:t>
            </a:r>
          </a:p>
        </p:txBody>
      </p:sp>
      <p:sp>
        <p:nvSpPr>
          <p:cNvPr id="1480776" name="Rectangle 72"/>
          <p:cNvSpPr>
            <a:spLocks noChangeArrowheads="1"/>
          </p:cNvSpPr>
          <p:nvPr/>
        </p:nvSpPr>
        <p:spPr bwMode="auto">
          <a:xfrm>
            <a:off x="8460310" y="4059506"/>
            <a:ext cx="280987" cy="558800"/>
          </a:xfrm>
          <a:prstGeom prst="rect">
            <a:avLst/>
          </a:prstGeom>
          <a:solidFill>
            <a:srgbClr val="66CCFF"/>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2</a:t>
            </a:r>
          </a:p>
        </p:txBody>
      </p:sp>
      <p:sp>
        <p:nvSpPr>
          <p:cNvPr id="1480777" name="Rectangle 73"/>
          <p:cNvSpPr>
            <a:spLocks noChangeArrowheads="1"/>
          </p:cNvSpPr>
          <p:nvPr/>
        </p:nvSpPr>
        <p:spPr bwMode="auto">
          <a:xfrm>
            <a:off x="8460310" y="4618306"/>
            <a:ext cx="280987" cy="558800"/>
          </a:xfrm>
          <a:prstGeom prst="rect">
            <a:avLst/>
          </a:prstGeom>
          <a:solidFill>
            <a:srgbClr val="66CCFF"/>
          </a:solidFill>
          <a:ln w="19050">
            <a:solidFill>
              <a:schemeClr val="tx1"/>
            </a:solidFill>
            <a:miter lim="800000"/>
            <a:headEnd type="none" w="sm" len="sm"/>
            <a:tailEnd type="none" w="sm" len="sm"/>
          </a:ln>
          <a:effectLst>
            <a:outerShdw dist="35921" dir="2700000" algn="ctr" rotWithShape="0">
              <a:schemeClr val="accent1"/>
            </a:outerShdw>
          </a:effectLst>
        </p:spPr>
        <p:txBody>
          <a:bodyPr wrap="none" anchor="ctr"/>
          <a:lstStyle/>
          <a:p>
            <a:pPr eaLnBrk="0" hangingPunct="0">
              <a:defRPr/>
            </a:pPr>
            <a:r>
              <a:rPr lang="de-DE" sz="2000">
                <a:latin typeface="Arial" charset="0"/>
              </a:rPr>
              <a:t>1</a:t>
            </a:r>
          </a:p>
        </p:txBody>
      </p:sp>
      <p:sp>
        <p:nvSpPr>
          <p:cNvPr id="70"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Repeater / Hub</a:t>
            </a:r>
          </a:p>
        </p:txBody>
      </p:sp>
      <p:sp>
        <p:nvSpPr>
          <p:cNvPr id="10244" name="Rectangle 3"/>
          <p:cNvSpPr>
            <a:spLocks noGrp="1" noChangeArrowheads="1"/>
          </p:cNvSpPr>
          <p:nvPr>
            <p:ph idx="1"/>
          </p:nvPr>
        </p:nvSpPr>
        <p:spPr/>
        <p:txBody>
          <a:bodyPr/>
          <a:lstStyle/>
          <a:p>
            <a:pPr eaLnBrk="1" hangingPunct="1"/>
            <a:r>
              <a:rPr lang="en-US" dirty="0" smtClean="0"/>
              <a:t>Simplest option: Repeater</a:t>
            </a:r>
          </a:p>
          <a:p>
            <a:pPr lvl="1" eaLnBrk="1" hangingPunct="1"/>
            <a:r>
              <a:rPr lang="en-US" dirty="0" smtClean="0"/>
              <a:t>Physical layer device, connected to two or more cables</a:t>
            </a:r>
          </a:p>
          <a:p>
            <a:pPr lvl="1" eaLnBrk="1" hangingPunct="1"/>
            <a:r>
              <a:rPr lang="en-US" dirty="0" smtClean="0"/>
              <a:t>Amplifies/regenerates arriving signal, puts on other cables </a:t>
            </a:r>
          </a:p>
          <a:p>
            <a:pPr lvl="2" eaLnBrk="1" hangingPunct="1"/>
            <a:r>
              <a:rPr lang="en-US" dirty="0" smtClean="0"/>
              <a:t>Combats attenuation</a:t>
            </a:r>
          </a:p>
          <a:p>
            <a:pPr lvl="2" eaLnBrk="1" hangingPunct="1">
              <a:buFont typeface="Wingdings" pitchFamily="2" charset="2"/>
              <a:buChar char="Ø"/>
            </a:pPr>
            <a:r>
              <a:rPr lang="en-US" dirty="0" smtClean="0"/>
              <a:t>Signal encodes data (represented by bits)</a:t>
            </a:r>
          </a:p>
          <a:p>
            <a:pPr lvl="3" eaLnBrk="1" hangingPunct="1"/>
            <a:r>
              <a:rPr lang="en-US" dirty="0" smtClean="0"/>
              <a:t>Can be regenerated</a:t>
            </a:r>
          </a:p>
          <a:p>
            <a:pPr lvl="3" eaLnBrk="1" hangingPunct="1"/>
            <a:r>
              <a:rPr lang="en-US" dirty="0" smtClean="0"/>
              <a:t>Opposed to only amplified (which would also amplify noise)</a:t>
            </a:r>
          </a:p>
          <a:p>
            <a:pPr lvl="3" eaLnBrk="1" hangingPunct="1">
              <a:buFont typeface="Wingdings" pitchFamily="2" charset="2"/>
              <a:buChar char="Ø"/>
            </a:pPr>
            <a:r>
              <a:rPr lang="en-US" dirty="0" smtClean="0"/>
              <a:t>Analog vs. digital transmission</a:t>
            </a:r>
          </a:p>
          <a:p>
            <a:pPr lvl="1" eaLnBrk="1" hangingPunct="1"/>
            <a:r>
              <a:rPr lang="en-US" dirty="0" smtClean="0"/>
              <a:t>Neither understands nor cares about </a:t>
            </a:r>
            <a:r>
              <a:rPr lang="en-US" i="1" dirty="0" smtClean="0"/>
              <a:t>content (bits) </a:t>
            </a:r>
            <a:r>
              <a:rPr lang="en-US" dirty="0" smtClean="0"/>
              <a:t>of packets</a:t>
            </a:r>
          </a:p>
        </p:txBody>
      </p:sp>
      <p:sp>
        <p:nvSpPr>
          <p:cNvPr id="10245" name="Rectangle 4"/>
          <p:cNvSpPr>
            <a:spLocks noChangeArrowheads="1"/>
          </p:cNvSpPr>
          <p:nvPr/>
        </p:nvSpPr>
        <p:spPr bwMode="auto">
          <a:xfrm>
            <a:off x="4359163" y="5136523"/>
            <a:ext cx="1241425" cy="409575"/>
          </a:xfrm>
          <a:prstGeom prst="rect">
            <a:avLst/>
          </a:prstGeom>
          <a:noFill/>
          <a:ln w="12700" algn="ctr">
            <a:solidFill>
              <a:srgbClr val="003065"/>
            </a:solidFill>
            <a:miter lim="800000"/>
            <a:headEnd/>
            <a:tailEnd/>
          </a:ln>
        </p:spPr>
        <p:txBody>
          <a:bodyPr wrap="none" anchor="ctr">
            <a:spAutoFit/>
          </a:bodyPr>
          <a:lstStyle/>
          <a:p>
            <a:r>
              <a:rPr lang="en-US" sz="2000">
                <a:latin typeface="Arial" pitchFamily="34" charset="0"/>
              </a:rPr>
              <a:t>Repeater</a:t>
            </a:r>
          </a:p>
        </p:txBody>
      </p:sp>
      <p:sp>
        <p:nvSpPr>
          <p:cNvPr id="10246" name="Freeform 5"/>
          <p:cNvSpPr>
            <a:spLocks/>
          </p:cNvSpPr>
          <p:nvPr/>
        </p:nvSpPr>
        <p:spPr bwMode="auto">
          <a:xfrm>
            <a:off x="2214564" y="5277922"/>
            <a:ext cx="1865212" cy="369332"/>
          </a:xfrm>
          <a:custGeom>
            <a:avLst/>
            <a:gdLst>
              <a:gd name="T0" fmla="*/ 2611437 w 1645"/>
              <a:gd name="T1" fmla="*/ 184150 h 446"/>
              <a:gd name="T2" fmla="*/ 2032000 w 1645"/>
              <a:gd name="T3" fmla="*/ 11112 h 446"/>
              <a:gd name="T4" fmla="*/ 1179512 w 1645"/>
              <a:gd name="T5" fmla="*/ 112713 h 446"/>
              <a:gd name="T6" fmla="*/ 671512 w 1645"/>
              <a:gd name="T7" fmla="*/ 660400 h 446"/>
              <a:gd name="T8" fmla="*/ 0 w 1645"/>
              <a:gd name="T9" fmla="*/ 396875 h 446"/>
              <a:gd name="T10" fmla="*/ 0 60000 65536"/>
              <a:gd name="T11" fmla="*/ 0 60000 65536"/>
              <a:gd name="T12" fmla="*/ 0 60000 65536"/>
              <a:gd name="T13" fmla="*/ 0 60000 65536"/>
              <a:gd name="T14" fmla="*/ 0 60000 65536"/>
              <a:gd name="T15" fmla="*/ 0 w 1645"/>
              <a:gd name="T16" fmla="*/ 0 h 446"/>
              <a:gd name="T17" fmla="*/ 1645 w 1645"/>
              <a:gd name="T18" fmla="*/ 446 h 446"/>
            </a:gdLst>
            <a:ahLst/>
            <a:cxnLst>
              <a:cxn ang="T10">
                <a:pos x="T0" y="T1"/>
              </a:cxn>
              <a:cxn ang="T11">
                <a:pos x="T2" y="T3"/>
              </a:cxn>
              <a:cxn ang="T12">
                <a:pos x="T4" y="T5"/>
              </a:cxn>
              <a:cxn ang="T13">
                <a:pos x="T6" y="T7"/>
              </a:cxn>
              <a:cxn ang="T14">
                <a:pos x="T8" y="T9"/>
              </a:cxn>
            </a:cxnLst>
            <a:rect l="T15" t="T16" r="T17" b="T18"/>
            <a:pathLst>
              <a:path w="1645" h="446">
                <a:moveTo>
                  <a:pt x="1645" y="116"/>
                </a:moveTo>
                <a:cubicBezTo>
                  <a:pt x="1537" y="65"/>
                  <a:pt x="1430" y="14"/>
                  <a:pt x="1280" y="7"/>
                </a:cubicBezTo>
                <a:cubicBezTo>
                  <a:pt x="1130" y="0"/>
                  <a:pt x="886" y="3"/>
                  <a:pt x="743" y="71"/>
                </a:cubicBezTo>
                <a:cubicBezTo>
                  <a:pt x="600" y="139"/>
                  <a:pt x="547" y="386"/>
                  <a:pt x="423" y="416"/>
                </a:cubicBezTo>
                <a:cubicBezTo>
                  <a:pt x="299" y="446"/>
                  <a:pt x="149" y="348"/>
                  <a:pt x="0" y="250"/>
                </a:cubicBezTo>
              </a:path>
            </a:pathLst>
          </a:custGeom>
          <a:noFill/>
          <a:ln w="28575">
            <a:solidFill>
              <a:srgbClr val="003065"/>
            </a:solidFill>
            <a:round/>
            <a:headEnd/>
            <a:tailEnd/>
          </a:ln>
        </p:spPr>
        <p:txBody>
          <a:bodyPr wrap="square" anchor="ctr">
            <a:spAutoFit/>
          </a:bodyPr>
          <a:lstStyle/>
          <a:p>
            <a:endParaRPr lang="de-DE"/>
          </a:p>
        </p:txBody>
      </p:sp>
      <p:sp>
        <p:nvSpPr>
          <p:cNvPr id="10247" name="Freeform 6"/>
          <p:cNvSpPr>
            <a:spLocks/>
          </p:cNvSpPr>
          <p:nvPr/>
        </p:nvSpPr>
        <p:spPr bwMode="auto">
          <a:xfrm>
            <a:off x="5879976" y="5192714"/>
            <a:ext cx="1138362" cy="369332"/>
          </a:xfrm>
          <a:custGeom>
            <a:avLst/>
            <a:gdLst>
              <a:gd name="T0" fmla="*/ 0 w 1286"/>
              <a:gd name="T1" fmla="*/ 109538 h 186"/>
              <a:gd name="T2" fmla="*/ 355600 w 1286"/>
              <a:gd name="T3" fmla="*/ 38100 h 186"/>
              <a:gd name="T4" fmla="*/ 842963 w 1286"/>
              <a:gd name="T5" fmla="*/ 38100 h 186"/>
              <a:gd name="T6" fmla="*/ 1443037 w 1286"/>
              <a:gd name="T7" fmla="*/ 271463 h 186"/>
              <a:gd name="T8" fmla="*/ 2041525 w 1286"/>
              <a:gd name="T9" fmla="*/ 179387 h 186"/>
              <a:gd name="T10" fmla="*/ 0 60000 65536"/>
              <a:gd name="T11" fmla="*/ 0 60000 65536"/>
              <a:gd name="T12" fmla="*/ 0 60000 65536"/>
              <a:gd name="T13" fmla="*/ 0 60000 65536"/>
              <a:gd name="T14" fmla="*/ 0 60000 65536"/>
              <a:gd name="T15" fmla="*/ 0 w 1286"/>
              <a:gd name="T16" fmla="*/ 0 h 186"/>
              <a:gd name="T17" fmla="*/ 1286 w 1286"/>
              <a:gd name="T18" fmla="*/ 186 h 186"/>
            </a:gdLst>
            <a:ahLst/>
            <a:cxnLst>
              <a:cxn ang="T10">
                <a:pos x="T0" y="T1"/>
              </a:cxn>
              <a:cxn ang="T11">
                <a:pos x="T2" y="T3"/>
              </a:cxn>
              <a:cxn ang="T12">
                <a:pos x="T4" y="T5"/>
              </a:cxn>
              <a:cxn ang="T13">
                <a:pos x="T6" y="T7"/>
              </a:cxn>
              <a:cxn ang="T14">
                <a:pos x="T8" y="T9"/>
              </a:cxn>
            </a:cxnLst>
            <a:rect l="T15" t="T16" r="T17" b="T18"/>
            <a:pathLst>
              <a:path w="1286" h="186">
                <a:moveTo>
                  <a:pt x="0" y="69"/>
                </a:moveTo>
                <a:cubicBezTo>
                  <a:pt x="68" y="50"/>
                  <a:pt x="136" y="31"/>
                  <a:pt x="224" y="24"/>
                </a:cubicBezTo>
                <a:cubicBezTo>
                  <a:pt x="312" y="17"/>
                  <a:pt x="417" y="0"/>
                  <a:pt x="531" y="24"/>
                </a:cubicBezTo>
                <a:cubicBezTo>
                  <a:pt x="645" y="48"/>
                  <a:pt x="783" y="156"/>
                  <a:pt x="909" y="171"/>
                </a:cubicBezTo>
                <a:cubicBezTo>
                  <a:pt x="1035" y="186"/>
                  <a:pt x="1160" y="149"/>
                  <a:pt x="1286" y="113"/>
                </a:cubicBezTo>
              </a:path>
            </a:pathLst>
          </a:custGeom>
          <a:noFill/>
          <a:ln w="28575">
            <a:solidFill>
              <a:srgbClr val="003065"/>
            </a:solidFill>
            <a:round/>
            <a:headEnd/>
            <a:tailEnd/>
          </a:ln>
        </p:spPr>
        <p:txBody>
          <a:bodyPr wrap="square" anchor="ctr">
            <a:spAutoFit/>
          </a:bodyPr>
          <a:lstStyle/>
          <a:p>
            <a:endParaRPr lang="de-DE"/>
          </a:p>
        </p:txBody>
      </p:sp>
      <p:sp>
        <p:nvSpPr>
          <p:cNvPr id="10248" name="Text Box 7"/>
          <p:cNvSpPr txBox="1">
            <a:spLocks noChangeArrowheads="1"/>
          </p:cNvSpPr>
          <p:nvPr/>
        </p:nvSpPr>
        <p:spPr bwMode="auto">
          <a:xfrm>
            <a:off x="2639616" y="4638492"/>
            <a:ext cx="1160462" cy="396875"/>
          </a:xfrm>
          <a:prstGeom prst="rect">
            <a:avLst/>
          </a:prstGeom>
          <a:noFill/>
          <a:ln w="12700" algn="ctr">
            <a:noFill/>
            <a:miter lim="800000"/>
            <a:headEnd/>
            <a:tailEnd/>
          </a:ln>
        </p:spPr>
        <p:txBody>
          <a:bodyPr wrap="none">
            <a:spAutoFit/>
          </a:bodyPr>
          <a:lstStyle/>
          <a:p>
            <a:r>
              <a:rPr lang="en-US" sz="2000" dirty="0">
                <a:latin typeface="Arial" pitchFamily="34" charset="0"/>
              </a:rPr>
              <a:t>Signal in</a:t>
            </a:r>
          </a:p>
        </p:txBody>
      </p:sp>
      <p:sp>
        <p:nvSpPr>
          <p:cNvPr id="10249" name="Text Box 8"/>
          <p:cNvSpPr txBox="1">
            <a:spLocks noChangeArrowheads="1"/>
          </p:cNvSpPr>
          <p:nvPr/>
        </p:nvSpPr>
        <p:spPr bwMode="auto">
          <a:xfrm>
            <a:off x="4125007" y="5647254"/>
            <a:ext cx="1709738" cy="396875"/>
          </a:xfrm>
          <a:prstGeom prst="rect">
            <a:avLst/>
          </a:prstGeom>
          <a:noFill/>
          <a:ln w="12700" algn="ctr">
            <a:noFill/>
            <a:miter lim="800000"/>
            <a:headEnd/>
            <a:tailEnd/>
          </a:ln>
        </p:spPr>
        <p:txBody>
          <a:bodyPr wrap="none">
            <a:spAutoFit/>
          </a:bodyPr>
          <a:lstStyle/>
          <a:p>
            <a:r>
              <a:rPr lang="en-US" sz="2000" dirty="0">
                <a:latin typeface="Arial" pitchFamily="34" charset="0"/>
              </a:rPr>
              <a:t>Regeneration</a:t>
            </a:r>
          </a:p>
        </p:txBody>
      </p:sp>
      <p:sp>
        <p:nvSpPr>
          <p:cNvPr id="10250" name="Text Box 9"/>
          <p:cNvSpPr txBox="1">
            <a:spLocks noChangeArrowheads="1"/>
          </p:cNvSpPr>
          <p:nvPr/>
        </p:nvSpPr>
        <p:spPr bwMode="auto">
          <a:xfrm>
            <a:off x="5703888" y="4638492"/>
            <a:ext cx="1314450" cy="396875"/>
          </a:xfrm>
          <a:prstGeom prst="rect">
            <a:avLst/>
          </a:prstGeom>
          <a:noFill/>
          <a:ln w="12700" algn="ctr">
            <a:noFill/>
            <a:miter lim="800000"/>
            <a:headEnd/>
            <a:tailEnd/>
          </a:ln>
        </p:spPr>
        <p:txBody>
          <a:bodyPr wrap="none">
            <a:spAutoFit/>
          </a:bodyPr>
          <a:lstStyle/>
          <a:p>
            <a:r>
              <a:rPr lang="en-US" sz="2000" dirty="0">
                <a:latin typeface="Arial" pitchFamily="34" charset="0"/>
              </a:rPr>
              <a:t>Signal out</a:t>
            </a:r>
          </a:p>
        </p:txBody>
      </p:sp>
      <p:pic>
        <p:nvPicPr>
          <p:cNvPr id="10251" name="Picture 10" descr="4-47"/>
          <p:cNvPicPr>
            <a:picLocks noChangeAspect="1" noChangeArrowheads="1"/>
          </p:cNvPicPr>
          <p:nvPr/>
        </p:nvPicPr>
        <p:blipFill>
          <a:blip r:embed="rId2" cstate="print"/>
          <a:srcRect r="75868" b="9177"/>
          <a:stretch>
            <a:fillRect/>
          </a:stretch>
        </p:blipFill>
        <p:spPr bwMode="auto">
          <a:xfrm>
            <a:off x="8256589" y="3429001"/>
            <a:ext cx="1997075" cy="2608263"/>
          </a:xfrm>
          <a:prstGeom prst="rect">
            <a:avLst/>
          </a:prstGeom>
          <a:noFill/>
          <a:ln w="9525">
            <a:noFill/>
            <a:miter lim="800000"/>
            <a:headEnd/>
            <a:tailEnd/>
          </a:ln>
        </p:spPr>
      </p:pic>
      <p:sp>
        <p:nvSpPr>
          <p:cNvPr id="12"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Problems of Physical Layer Solutions</a:t>
            </a:r>
          </a:p>
        </p:txBody>
      </p:sp>
      <p:sp>
        <p:nvSpPr>
          <p:cNvPr id="11268" name="Rectangle 3"/>
          <p:cNvSpPr>
            <a:spLocks noGrp="1" noChangeArrowheads="1"/>
          </p:cNvSpPr>
          <p:nvPr>
            <p:ph idx="1"/>
          </p:nvPr>
        </p:nvSpPr>
        <p:spPr/>
        <p:txBody>
          <a:bodyPr/>
          <a:lstStyle/>
          <a:p>
            <a:pPr eaLnBrk="1" hangingPunct="1"/>
            <a:endParaRPr lang="en-US" dirty="0" smtClean="0"/>
          </a:p>
          <a:p>
            <a:pPr eaLnBrk="1" hangingPunct="1"/>
            <a:r>
              <a:rPr lang="en-US" dirty="0" smtClean="0"/>
              <a:t>Physical layer devices, e.g. repeater or hub, do not solve the more interesting problems</a:t>
            </a:r>
          </a:p>
          <a:p>
            <a:pPr lvl="1" eaLnBrk="1" hangingPunct="1"/>
            <a:r>
              <a:rPr lang="en-US" dirty="0" smtClean="0"/>
              <a:t>E.g. no mechanism for handling load, scalability, ...</a:t>
            </a:r>
          </a:p>
          <a:p>
            <a:pPr eaLnBrk="1" hangingPunct="1"/>
            <a:endParaRPr lang="en-US" dirty="0" smtClean="0"/>
          </a:p>
          <a:p>
            <a:pPr eaLnBrk="1" hangingPunct="1"/>
            <a:r>
              <a:rPr lang="en-US" dirty="0" smtClean="0"/>
              <a:t>Some knowledge of data link layer structure is necessary</a:t>
            </a:r>
          </a:p>
          <a:p>
            <a:pPr lvl="1" eaLnBrk="1" hangingPunct="1"/>
            <a:r>
              <a:rPr lang="en-US" dirty="0" smtClean="0"/>
              <a:t>Ability to understand/inspect content of packets/frames and do something with that knowledge</a:t>
            </a:r>
          </a:p>
          <a:p>
            <a:pPr eaLnBrk="1" hangingPunct="1"/>
            <a:endParaRPr lang="en-US" dirty="0" smtClean="0"/>
          </a:p>
          <a:p>
            <a:pPr eaLnBrk="1" hangingPunct="1">
              <a:buFont typeface="Wingdings" pitchFamily="2" charset="2"/>
              <a:buChar char="Ø"/>
            </a:pPr>
            <a:r>
              <a:rPr lang="en-US" dirty="0" smtClean="0"/>
              <a:t>Link-layer devices:</a:t>
            </a:r>
          </a:p>
          <a:p>
            <a:pPr lvl="1" eaLnBrk="1" hangingPunct="1"/>
            <a:r>
              <a:rPr lang="en-US" dirty="0" smtClean="0"/>
              <a:t>Switch: Interconnect several terminals</a:t>
            </a:r>
          </a:p>
          <a:p>
            <a:pPr lvl="1" eaLnBrk="1" hangingPunct="1"/>
            <a:r>
              <a:rPr lang="en-US" dirty="0" smtClean="0"/>
              <a:t>Bridge: Interconnect several networks (of different type)</a:t>
            </a:r>
          </a:p>
          <a:p>
            <a:pPr lvl="1" eaLnBrk="1" hangingPunct="1">
              <a:buFont typeface="Wingdings" pitchFamily="2" charset="2"/>
              <a:buChar char="Ø"/>
            </a:pPr>
            <a:r>
              <a:rPr lang="en-US" dirty="0" smtClean="0"/>
              <a:t>Nowadays terms sometimes used interchangeably</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Switch</a:t>
            </a:r>
          </a:p>
        </p:txBody>
      </p:sp>
      <p:sp>
        <p:nvSpPr>
          <p:cNvPr id="12292" name="Rectangle 3"/>
          <p:cNvSpPr>
            <a:spLocks noGrp="1" noChangeArrowheads="1"/>
          </p:cNvSpPr>
          <p:nvPr>
            <p:ph idx="1"/>
          </p:nvPr>
        </p:nvSpPr>
        <p:spPr/>
        <p:txBody>
          <a:bodyPr/>
          <a:lstStyle/>
          <a:p>
            <a:pPr eaLnBrk="1" hangingPunct="1">
              <a:lnSpc>
                <a:spcPct val="90000"/>
              </a:lnSpc>
            </a:pPr>
            <a:r>
              <a:rPr lang="en-US" dirty="0" smtClean="0"/>
              <a:t>Used to connect several terminals or networks</a:t>
            </a:r>
          </a:p>
          <a:p>
            <a:pPr eaLnBrk="1" hangingPunct="1">
              <a:lnSpc>
                <a:spcPct val="90000"/>
              </a:lnSpc>
            </a:pPr>
            <a:endParaRPr lang="en-US" dirty="0" smtClean="0"/>
          </a:p>
          <a:p>
            <a:pPr eaLnBrk="1" hangingPunct="1">
              <a:lnSpc>
                <a:spcPct val="90000"/>
              </a:lnSpc>
            </a:pPr>
            <a:r>
              <a:rPr lang="en-US" dirty="0" smtClean="0"/>
              <a:t>Switch inspects arriving packet’s MAC addresses and forwards it </a:t>
            </a:r>
            <a:r>
              <a:rPr lang="en-US" i="1" dirty="0" smtClean="0"/>
              <a:t>only</a:t>
            </a:r>
            <a:r>
              <a:rPr lang="en-US" dirty="0" smtClean="0"/>
              <a:t> on correct cable/port</a:t>
            </a:r>
          </a:p>
          <a:p>
            <a:pPr lvl="1" eaLnBrk="1" hangingPunct="1">
              <a:lnSpc>
                <a:spcPct val="90000"/>
              </a:lnSpc>
            </a:pPr>
            <a:r>
              <a:rPr lang="en-US" dirty="0" smtClean="0"/>
              <a:t>Does not bother other terminals</a:t>
            </a:r>
          </a:p>
          <a:p>
            <a:pPr lvl="1" eaLnBrk="1" hangingPunct="1">
              <a:lnSpc>
                <a:spcPct val="90000"/>
              </a:lnSpc>
            </a:pPr>
            <a:r>
              <a:rPr lang="en-US" dirty="0" smtClean="0"/>
              <a:t>Requires data buffer and knowledge </a:t>
            </a:r>
            <a:r>
              <a:rPr lang="en-US" i="1" dirty="0" smtClean="0"/>
              <a:t>on which</a:t>
            </a:r>
            <a:r>
              <a:rPr lang="en-US" dirty="0" smtClean="0"/>
              <a:t> port which terminal is connected</a:t>
            </a:r>
          </a:p>
          <a:p>
            <a:pPr lvl="2" eaLnBrk="1" hangingPunct="1">
              <a:lnSpc>
                <a:spcPct val="90000"/>
              </a:lnSpc>
            </a:pPr>
            <a:r>
              <a:rPr lang="en-US" dirty="0" smtClean="0"/>
              <a:t>Mapping function of MAC address to port</a:t>
            </a:r>
          </a:p>
          <a:p>
            <a:pPr lvl="2" eaLnBrk="1" hangingPunct="1">
              <a:lnSpc>
                <a:spcPct val="90000"/>
              </a:lnSpc>
            </a:pPr>
            <a:endParaRPr lang="en-US" dirty="0" smtClean="0"/>
          </a:p>
          <a:p>
            <a:pPr eaLnBrk="1" hangingPunct="1">
              <a:lnSpc>
                <a:spcPct val="90000"/>
              </a:lnSpc>
              <a:buFont typeface="Wingdings" pitchFamily="2" charset="2"/>
              <a:buChar char="Ø"/>
            </a:pPr>
            <a:r>
              <a:rPr lang="en-US" dirty="0" smtClean="0"/>
              <a:t>How to obtain knowledge about network topology?</a:t>
            </a:r>
          </a:p>
          <a:p>
            <a:pPr lvl="1" eaLnBrk="1" hangingPunct="1">
              <a:lnSpc>
                <a:spcPct val="90000"/>
              </a:lnSpc>
            </a:pPr>
            <a:r>
              <a:rPr lang="en-US" dirty="0" smtClean="0"/>
              <a:t>Observe </a:t>
            </a:r>
            <a:r>
              <a:rPr lang="en-US" i="1" dirty="0" smtClean="0"/>
              <a:t>from </a:t>
            </a:r>
            <a:r>
              <a:rPr lang="en-US" dirty="0" smtClean="0"/>
              <a:t>where packets come to decide how to reach sending terminal</a:t>
            </a:r>
          </a:p>
          <a:p>
            <a:pPr lvl="1" eaLnBrk="1" hangingPunct="1">
              <a:lnSpc>
                <a:spcPct val="90000"/>
              </a:lnSpc>
              <a:buFont typeface="Wingdings" pitchFamily="2" charset="2"/>
              <a:buChar char="Ø"/>
            </a:pPr>
            <a:endParaRPr lang="en-US" i="1" dirty="0" smtClean="0"/>
          </a:p>
          <a:p>
            <a:pPr lvl="1" eaLnBrk="1" hangingPunct="1">
              <a:lnSpc>
                <a:spcPct val="90000"/>
              </a:lnSpc>
              <a:buFont typeface="Wingdings" pitchFamily="2" charset="2"/>
              <a:buChar char="Ø"/>
            </a:pPr>
            <a:r>
              <a:rPr lang="en-US" i="1" dirty="0" smtClean="0"/>
              <a:t>Backward learning</a:t>
            </a:r>
          </a:p>
        </p:txBody>
      </p:sp>
      <p:pic>
        <p:nvPicPr>
          <p:cNvPr id="12293" name="Picture 4" descr="4-47"/>
          <p:cNvPicPr>
            <a:picLocks noChangeAspect="1" noChangeArrowheads="1"/>
          </p:cNvPicPr>
          <p:nvPr/>
        </p:nvPicPr>
        <p:blipFill>
          <a:blip r:embed="rId2" cstate="print"/>
          <a:srcRect l="73297" b="9563"/>
          <a:stretch>
            <a:fillRect/>
          </a:stretch>
        </p:blipFill>
        <p:spPr bwMode="auto">
          <a:xfrm>
            <a:off x="8760296" y="3068960"/>
            <a:ext cx="2209800" cy="2597150"/>
          </a:xfrm>
          <a:prstGeom prst="rect">
            <a:avLst/>
          </a:prstGeom>
          <a:noFill/>
          <a:ln w="9525">
            <a:noFill/>
            <a:miter lim="800000"/>
            <a:headEnd/>
            <a:tailEnd/>
          </a:ln>
        </p:spPr>
      </p:pic>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13.2"/>
</p:tagLst>
</file>

<file path=ppt/theme/theme1.xml><?xml version="1.0" encoding="utf-8"?>
<a:theme xmlns:a="http://schemas.openxmlformats.org/drawingml/2006/main" name="FU Berlin 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 Berlin 16zu9" id="{6A0AA7C1-154F-415F-9E59-73336D9E052C}" vid="{314C15C1-1F9B-42D9-AFEB-D535BD0AE863}"/>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CD_FU</Template>
  <TotalTime>0</TotalTime>
  <Words>4965</Words>
  <Application>Microsoft Office PowerPoint</Application>
  <PresentationFormat>Widescreen</PresentationFormat>
  <Paragraphs>879</Paragraphs>
  <Slides>42</Slides>
  <Notes>25</Notes>
  <HiddenSlides>2</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42</vt:i4>
      </vt:variant>
      <vt:variant>
        <vt:lpstr>Custom Shows</vt:lpstr>
      </vt:variant>
      <vt:variant>
        <vt:i4>1</vt:i4>
      </vt:variant>
    </vt:vector>
  </HeadingPairs>
  <TitlesOfParts>
    <vt:vector size="51" baseType="lpstr">
      <vt:lpstr>Arial</vt:lpstr>
      <vt:lpstr>Consolas</vt:lpstr>
      <vt:lpstr>Courier New</vt:lpstr>
      <vt:lpstr>Symbol</vt:lpstr>
      <vt:lpstr>Times New Roman</vt:lpstr>
      <vt:lpstr>Verdana</vt:lpstr>
      <vt:lpstr>Wingdings</vt:lpstr>
      <vt:lpstr>FU Berlin 16zu9</vt:lpstr>
      <vt:lpstr>TI III: Operating Systems &amp; Computer Networks  Internetworking</vt:lpstr>
      <vt:lpstr>Content</vt:lpstr>
      <vt:lpstr>Network Layer</vt:lpstr>
      <vt:lpstr>Reasons for Multiple Networks</vt:lpstr>
      <vt:lpstr>Internetworking Units</vt:lpstr>
      <vt:lpstr>Internetworking Units</vt:lpstr>
      <vt:lpstr>Repeater / Hub</vt:lpstr>
      <vt:lpstr>Problems of Physical Layer Solutions</vt:lpstr>
      <vt:lpstr>Switch</vt:lpstr>
      <vt:lpstr>Backward Learning – Algorithm </vt:lpstr>
      <vt:lpstr>Flooding by Bridges – Problems </vt:lpstr>
      <vt:lpstr>LAN/LAN Interconnection: VLANs</vt:lpstr>
      <vt:lpstr>Questions &amp; Tasks</vt:lpstr>
      <vt:lpstr>Routers</vt:lpstr>
      <vt:lpstr>(redone)</vt:lpstr>
      <vt:lpstr>The Idea of Internet Routing</vt:lpstr>
      <vt:lpstr>Autonomous Systems in the IP World</vt:lpstr>
      <vt:lpstr>Intra-domain Routing: OSPF</vt:lpstr>
      <vt:lpstr>Basic Ideas of Link State Routing</vt:lpstr>
      <vt:lpstr>Inter-domain Routing: BGPv4</vt:lpstr>
      <vt:lpstr>Conclusion: Interconnections</vt:lpstr>
      <vt:lpstr>Questions &amp; Tasks</vt:lpstr>
      <vt:lpstr>Internet Protocol</vt:lpstr>
      <vt:lpstr>Simplified View of Internet protocols</vt:lpstr>
      <vt:lpstr>IP and Supporting Protocols</vt:lpstr>
      <vt:lpstr>Data Encapsulation / Decapsulation</vt:lpstr>
      <vt:lpstr>Internet Protocol (IP)</vt:lpstr>
      <vt:lpstr>Properties of IP</vt:lpstr>
      <vt:lpstr>IPv4 Datagram</vt:lpstr>
      <vt:lpstr>IPv4 Datagram</vt:lpstr>
      <vt:lpstr>Structured IP Addresses and Address Classes (Classical View)</vt:lpstr>
      <vt:lpstr>Special IP Addresses</vt:lpstr>
      <vt:lpstr>Questions &amp; Tasks</vt:lpstr>
      <vt:lpstr>Bridging Addressing Gap: ARP</vt:lpstr>
      <vt:lpstr>Example: ARP</vt:lpstr>
      <vt:lpstr>Scalability Problems of IP</vt:lpstr>
      <vt:lpstr>Subnetting</vt:lpstr>
      <vt:lpstr>Subnetting – Hierarchies in Addresses </vt:lpstr>
      <vt:lpstr>Controling IP: ICMP</vt:lpstr>
      <vt:lpstr>Conclusion: Internet Protocol</vt:lpstr>
      <vt:lpstr>Content</vt:lpstr>
      <vt:lpstr>Questions &amp; Tasks</vt:lpstr>
      <vt:lpstr>Class 2</vt:lpstr>
    </vt:vector>
  </TitlesOfParts>
  <Company>AG Technische Informatik, Freie Universität Berlin</Company>
  <LinksUpToDate>false</LinksUpToDate>
  <SharedDoc>false</SharedDoc>
  <HyperlinkBase>http://cst.mi.fu-berlin.de/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&amp; Computer Networks</dc:title>
  <dc:subject>Internetworking</dc:subject>
  <dc:creator>Georg Wittenburg</dc:creator>
  <cp:lastModifiedBy>Schiller, Jochen</cp:lastModifiedBy>
  <cp:revision>527</cp:revision>
  <cp:lastPrinted>2014-01-30T09:54:56Z</cp:lastPrinted>
  <dcterms:created xsi:type="dcterms:W3CDTF">2003-07-01T08:37:13Z</dcterms:created>
  <dcterms:modified xsi:type="dcterms:W3CDTF">2020-06-16T14:15:32Z</dcterms:modified>
</cp:coreProperties>
</file>