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6"/>
  </p:notesMasterIdLst>
  <p:handoutMasterIdLst>
    <p:handoutMasterId r:id="rId37"/>
  </p:handoutMasterIdLst>
  <p:sldIdLst>
    <p:sldId id="342" r:id="rId2"/>
    <p:sldId id="410" r:id="rId3"/>
    <p:sldId id="346" r:id="rId4"/>
    <p:sldId id="391" r:id="rId5"/>
    <p:sldId id="349" r:id="rId6"/>
    <p:sldId id="384" r:id="rId7"/>
    <p:sldId id="350" r:id="rId8"/>
    <p:sldId id="402" r:id="rId9"/>
    <p:sldId id="415" r:id="rId10"/>
    <p:sldId id="352" r:id="rId11"/>
    <p:sldId id="353" r:id="rId12"/>
    <p:sldId id="354" r:id="rId13"/>
    <p:sldId id="357" r:id="rId14"/>
    <p:sldId id="360" r:id="rId15"/>
    <p:sldId id="362" r:id="rId16"/>
    <p:sldId id="363" r:id="rId17"/>
    <p:sldId id="394" r:id="rId18"/>
    <p:sldId id="395" r:id="rId19"/>
    <p:sldId id="412" r:id="rId20"/>
    <p:sldId id="414" r:id="rId21"/>
    <p:sldId id="366" r:id="rId22"/>
    <p:sldId id="367" r:id="rId23"/>
    <p:sldId id="369" r:id="rId24"/>
    <p:sldId id="405" r:id="rId25"/>
    <p:sldId id="406" r:id="rId26"/>
    <p:sldId id="374" r:id="rId27"/>
    <p:sldId id="375" r:id="rId28"/>
    <p:sldId id="377" r:id="rId29"/>
    <p:sldId id="381" r:id="rId30"/>
    <p:sldId id="396" r:id="rId31"/>
    <p:sldId id="380" r:id="rId32"/>
    <p:sldId id="390" r:id="rId33"/>
    <p:sldId id="411" r:id="rId34"/>
    <p:sldId id="413" r:id="rId35"/>
  </p:sldIdLst>
  <p:sldSz cx="12192000" cy="6858000"/>
  <p:notesSz cx="7315200" cy="96012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CCFF"/>
    <a:srgbClr val="003366"/>
    <a:srgbClr val="003399"/>
    <a:srgbClr val="0033CC"/>
    <a:srgbClr val="FF99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3" autoAdjust="0"/>
    <p:restoredTop sz="89741" autoAdjust="0"/>
  </p:normalViewPr>
  <p:slideViewPr>
    <p:cSldViewPr>
      <p:cViewPr varScale="1">
        <p:scale>
          <a:sx n="121" d="100"/>
          <a:sy n="121" d="100"/>
        </p:scale>
        <p:origin x="126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notesViewPr>
    <p:cSldViewPr>
      <p:cViewPr varScale="1">
        <p:scale>
          <a:sx n="78" d="100"/>
          <a:sy n="78" d="100"/>
        </p:scale>
        <p:origin x="-2124" y="-78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2" y="0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72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2" y="9120172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D25A3717-BC9B-4E78-B0DF-06680D3A38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5137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1963" y="722313"/>
            <a:ext cx="6392862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72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0172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FA82497B-A906-46E6-A8CA-8C66BEAB3B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13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5AB78-1A5F-42F5-8ED6-E3DB994FD90D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84213"/>
            <a:ext cx="6489700" cy="36512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89" y="4560086"/>
            <a:ext cx="5339180" cy="4335209"/>
          </a:xfrm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9516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22E1B-DAC6-4D5B-AE53-20C93CC13B4E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738188"/>
            <a:ext cx="6413500" cy="36083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739" y="4569021"/>
            <a:ext cx="5329365" cy="435010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Note: check the sliding window explanation in the link layer chapter</a:t>
            </a:r>
          </a:p>
        </p:txBody>
      </p:sp>
    </p:spTree>
    <p:extLst>
      <p:ext uri="{BB962C8B-B14F-4D97-AF65-F5344CB8AC3E}">
        <p14:creationId xmlns:p14="http://schemas.microsoft.com/office/powerpoint/2010/main" val="18951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22E1B-DAC6-4D5B-AE53-20C93CC13B4E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738188"/>
            <a:ext cx="6413500" cy="36083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739" y="4569021"/>
            <a:ext cx="5329365" cy="435010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Note: check the sliding window explanation in the link layer chapter</a:t>
            </a:r>
          </a:p>
        </p:txBody>
      </p:sp>
    </p:spTree>
    <p:extLst>
      <p:ext uri="{BB962C8B-B14F-4D97-AF65-F5344CB8AC3E}">
        <p14:creationId xmlns:p14="http://schemas.microsoft.com/office/powerpoint/2010/main" val="2183056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31C74-5C69-4E34-8AA6-CEEEC4CED189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82600" y="252413"/>
            <a:ext cx="8202613" cy="461486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070" y="4938356"/>
            <a:ext cx="6687061" cy="4150542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- Source- und Destinationport identifizieren die Endpunkte der Verbindung. Wie die Hosts ihre Ports zuweisen, bleibt ihnen überlassen (bis auf die standardisierten bis Nummer 1023)</a:t>
            </a:r>
          </a:p>
          <a:p>
            <a:pPr eaLnBrk="1" hangingPunct="1"/>
            <a:r>
              <a:rPr lang="de-DE" smtClean="0"/>
              <a:t>- Sequence number enthält die Byte-Folgenummer</a:t>
            </a:r>
          </a:p>
          <a:p>
            <a:pPr eaLnBrk="1" hangingPunct="1"/>
            <a:r>
              <a:rPr lang="de-DE" smtClean="0"/>
              <a:t>- Piggyback acknowledgement: Huckepackverschickung von Quittungen. Die nächste erwartete Folgenummer</a:t>
            </a:r>
          </a:p>
          <a:p>
            <a:pPr eaLnBrk="1" hangingPunct="1"/>
            <a:r>
              <a:rPr lang="de-DE" smtClean="0"/>
              <a:t>- TCP header length: Anzahl der 32-bit-Wörter im Paketkopf</a:t>
            </a:r>
          </a:p>
          <a:p>
            <a:pPr eaLnBrk="1" hangingPunct="1"/>
            <a:r>
              <a:rPr lang="de-DE" smtClean="0"/>
              <a:t>- URG: Wird auf 1 gesetzt, falls der Urgent Pointer verwendet wird</a:t>
            </a:r>
          </a:p>
          <a:p>
            <a:pPr eaLnBrk="1" hangingPunct="1"/>
            <a:r>
              <a:rPr lang="de-DE" smtClean="0"/>
              <a:t>- SYN: Wird beim Verbindungsaufbau verwendet, um CONNECT.Req/Ind anzuzeigen</a:t>
            </a:r>
          </a:p>
          <a:p>
            <a:pPr eaLnBrk="1" hangingPunct="1"/>
            <a:r>
              <a:rPr lang="de-DE" smtClean="0"/>
              <a:t>- ACK: Unterscheidet bei gesetztem SYN-Bit eine CR-PDU von einer CC-PDU.</a:t>
            </a:r>
            <a:br>
              <a:rPr lang="de-DE" smtClean="0"/>
            </a:br>
            <a:r>
              <a:rPr lang="de-DE" smtClean="0"/>
              <a:t>Signalisiert die Gültigkeit des Acknowledgement-Feldes</a:t>
            </a:r>
          </a:p>
          <a:p>
            <a:pPr eaLnBrk="1" hangingPunct="1"/>
            <a:r>
              <a:rPr lang="de-DE" smtClean="0"/>
              <a:t>- FIN: Gibt an, dass der Sender keine Daten mehr senden möchte</a:t>
            </a:r>
          </a:p>
          <a:p>
            <a:pPr eaLnBrk="1" hangingPunct="1"/>
            <a:r>
              <a:rPr lang="de-DE" smtClean="0"/>
              <a:t>- RST: Wird benutzt, um eine Verbindung zurückzusetzen</a:t>
            </a:r>
          </a:p>
          <a:p>
            <a:pPr eaLnBrk="1" hangingPunct="1"/>
            <a:r>
              <a:rPr lang="de-DE" smtClean="0"/>
              <a:t>- EOM (bzw. PSH): Dieses Bit zeigt das Ende einer Nachricht an</a:t>
            </a:r>
          </a:p>
          <a:p>
            <a:pPr eaLnBrk="1" hangingPunct="1"/>
            <a:r>
              <a:rPr lang="de-DE" smtClean="0"/>
              <a:t>- Window: Dient zur Flusskontrolle. Anzahl der Bytes, die nach dem höchsten bestätigten Byte gesendet werden dürfen</a:t>
            </a:r>
          </a:p>
          <a:p>
            <a:pPr eaLnBrk="1" hangingPunct="1"/>
            <a:r>
              <a:rPr lang="de-DE" smtClean="0"/>
              <a:t>- Checksum: Enthält die Prüfsumme über Paketkopf und Daten</a:t>
            </a:r>
          </a:p>
          <a:p>
            <a:pPr eaLnBrk="1" hangingPunct="1"/>
            <a:r>
              <a:rPr lang="de-DE" smtClean="0"/>
              <a:t>- Urgent Pointer: Relativer Zeiger auf wichtige Daten</a:t>
            </a:r>
          </a:p>
          <a:p>
            <a:pPr eaLnBrk="1" hangingPunct="1"/>
            <a:r>
              <a:rPr lang="de-DE" smtClean="0"/>
              <a:t>- Das Options-Feld kann Optionen variabler Länge aufnehmen</a:t>
            </a:r>
          </a:p>
        </p:txBody>
      </p:sp>
    </p:spTree>
    <p:extLst>
      <p:ext uri="{BB962C8B-B14F-4D97-AF65-F5344CB8AC3E}">
        <p14:creationId xmlns:p14="http://schemas.microsoft.com/office/powerpoint/2010/main" val="2539787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A488A-1FB4-47E6-A683-A4EE334AB546}" type="slidenum">
              <a:rPr lang="de-DE">
                <a:latin typeface="Arial" pitchFamily="34" charset="0"/>
              </a:rPr>
              <a:pPr/>
              <a:t>33</a:t>
            </a:fld>
            <a:endParaRPr lang="de-DE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3075" cy="3838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5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A488A-1FB4-47E6-A683-A4EE334AB546}" type="slidenum">
              <a:rPr lang="de-DE">
                <a:latin typeface="Arial" pitchFamily="34" charset="0"/>
              </a:rPr>
              <a:pPr/>
              <a:t>2</a:t>
            </a:fld>
            <a:endParaRPr lang="de-DE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3075" cy="3838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3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A6ADA-E6CD-4D94-B0CA-CE75D7E07995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977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EDDD5-5A40-4695-94C7-F7E8224AE5D5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82600" y="252413"/>
            <a:ext cx="8202613" cy="461486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070" y="4938356"/>
            <a:ext cx="6687061" cy="4150542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05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2091C1-995F-4C6E-8EB2-E19CAFFD822B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82600" y="252413"/>
            <a:ext cx="8202613" cy="461486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070" y="4938356"/>
            <a:ext cx="6687061" cy="4150542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Der Nummerraum der Ports ist wie folgt unterteilt:</a:t>
            </a:r>
          </a:p>
          <a:p>
            <a:pPr eaLnBrk="1" hangingPunct="1"/>
            <a:r>
              <a:rPr lang="de-DE" smtClean="0"/>
              <a:t>Well known ports: 0 – 1023</a:t>
            </a:r>
          </a:p>
          <a:p>
            <a:pPr eaLnBrk="1" hangingPunct="1"/>
            <a:r>
              <a:rPr lang="de-DE" smtClean="0"/>
              <a:t>Registered ports: 1024 – 49151</a:t>
            </a:r>
          </a:p>
          <a:p>
            <a:pPr eaLnBrk="1" hangingPunct="1"/>
            <a:r>
              <a:rPr lang="de-DE" smtClean="0"/>
              <a:t>	z.B. 3074/tcp	Xbox game port</a:t>
            </a:r>
          </a:p>
          <a:p>
            <a:pPr eaLnBrk="1" hangingPunct="1"/>
            <a:r>
              <a:rPr lang="de-DE" smtClean="0"/>
              <a:t>Dynamic/private ports: 49152 – 65535</a:t>
            </a:r>
          </a:p>
          <a:p>
            <a:pPr eaLnBrk="1" hangingPunct="1"/>
            <a:r>
              <a:rPr lang="de-DE" smtClean="0"/>
              <a:t>	werden auf Anforderung vom Betriebssystem vergeben</a:t>
            </a:r>
          </a:p>
          <a:p>
            <a:pPr eaLnBrk="1" hangingPunct="1"/>
            <a:r>
              <a:rPr lang="de-DE" smtClean="0"/>
              <a:t>Siehe auch www.iana.org/assignments/portnumbers</a:t>
            </a:r>
          </a:p>
        </p:txBody>
      </p:sp>
    </p:spTree>
    <p:extLst>
      <p:ext uri="{BB962C8B-B14F-4D97-AF65-F5344CB8AC3E}">
        <p14:creationId xmlns:p14="http://schemas.microsoft.com/office/powerpoint/2010/main" val="39424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6AAEA-BE4D-42BB-94E4-72F6EA13DD1A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738188"/>
            <a:ext cx="6413500" cy="36083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739" y="4569021"/>
            <a:ext cx="5329365" cy="435010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welchem Fall scheitert das Protokoll, also gibt eine Verbindung unkorrekt auf? </a:t>
            </a:r>
          </a:p>
        </p:txBody>
      </p:sp>
    </p:spTree>
    <p:extLst>
      <p:ext uri="{BB962C8B-B14F-4D97-AF65-F5344CB8AC3E}">
        <p14:creationId xmlns:p14="http://schemas.microsoft.com/office/powerpoint/2010/main" val="185729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80A91-398C-4CAD-832C-466A61E0B3A1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82600" y="252413"/>
            <a:ext cx="8202613" cy="4614862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070" y="4938356"/>
            <a:ext cx="6687061" cy="4150542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Verbindungsaufbau:</a:t>
            </a:r>
          </a:p>
          <a:p>
            <a:pPr lvl="1" eaLnBrk="1" hangingPunct="1"/>
            <a:r>
              <a:rPr lang="de-DE" smtClean="0"/>
              <a:t>Der Initiator sendet ein TCP-Paket mit gesetztem SYN-Flag und einer frei gewählten initialen Sequenznummer.</a:t>
            </a:r>
          </a:p>
          <a:p>
            <a:pPr lvl="1" eaLnBrk="1" hangingPunct="1"/>
            <a:r>
              <a:rPr lang="de-DE" smtClean="0"/>
              <a:t>Daraufhin antwortet der Gerufene mit einem TCP-Paket, bei dem das SYN-Flag ebenso wie das ACK-Flag gesetzt ist (oft auch als SYNACK bezeichnet), und bestätigt das empfangene Paket. Zudem wird ebenfalls eine Sequenznummer gewählt.</a:t>
            </a:r>
          </a:p>
          <a:p>
            <a:pPr lvl="1" eaLnBrk="1" hangingPunct="1"/>
            <a:r>
              <a:rPr lang="de-DE" smtClean="0"/>
              <a:t>Schließlich wird mit dem dritten Paket vom Initiator der Verbindungsaufbau abgeschlossen. Hier ist das SYN-Flag nicht gesetzt, nur das ACK-Flag.</a:t>
            </a:r>
          </a:p>
          <a:p>
            <a:pPr eaLnBrk="1" hangingPunct="1"/>
            <a:r>
              <a:rPr lang="de-DE" smtClean="0"/>
              <a:t>Datenübertragung:</a:t>
            </a:r>
          </a:p>
          <a:p>
            <a:pPr lvl="1" eaLnBrk="1" hangingPunct="1"/>
            <a:r>
              <a:rPr lang="de-DE" smtClean="0"/>
              <a:t>BEIDE Partner können nun Daten vollduplex senden, hierbei bestätigt ein Paket mit gesetztem ACK-Flag immer den vollständigen Empfang aller Daten (byteorientiert!) bis zur angegebenen Sequenznummer-1.</a:t>
            </a:r>
          </a:p>
          <a:p>
            <a:pPr eaLnBrk="1" hangingPunct="1"/>
            <a:r>
              <a:rPr lang="de-DE" smtClean="0"/>
              <a:t>Verbindungsabbau:</a:t>
            </a:r>
          </a:p>
          <a:p>
            <a:pPr lvl="1" eaLnBrk="1" hangingPunct="1"/>
            <a:r>
              <a:rPr lang="de-DE" smtClean="0"/>
              <a:t>Auch der Verbindungsabbau ist bestätigt, der Initiator des Abbaus (was beide Partner sein können) startet mit einem TCP-Paket mit gesetztem FIN-Flag, dieses wird bestätigt. Ist der andere Partner ebenfalls zum Schließen bereit, so sendet auch er ein TCP-Paket mit gesetztem FIN-Flag, welches vom Initiator bestätigt wird. Damit ist die Verbindung für den Partner beendet. Der Initiator muss noch eine gewisse Zeit warten, bis die Verbindung endgültig beendet ist.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258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1E363-2655-44A8-94B4-D3CE66438136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82600" y="252413"/>
            <a:ext cx="8202613" cy="461486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070" y="4938356"/>
            <a:ext cx="6687061" cy="4150542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Der in der vorigen Folie gezeigte Ablauf würde nacheinander die folgenden Zustände beim Initiator durchlaufen:</a:t>
            </a:r>
          </a:p>
          <a:p>
            <a:pPr eaLnBrk="1" hangingPunct="1"/>
            <a:r>
              <a:rPr lang="de-DE" smtClean="0"/>
              <a:t>CLOSED – SYN_SENT – ESTABLISHED – FIN_WAIT_1 – FIN_WAIT_2 – TIME_WAIT – CLOSED</a:t>
            </a:r>
          </a:p>
          <a:p>
            <a:pPr eaLnBrk="1" hangingPunct="1"/>
            <a:r>
              <a:rPr lang="de-DE" smtClean="0"/>
              <a:t>Bei der gerufenen Station müsste zunächst der LISTEN-Zustand eingenommen werden, damit überhaupt auf einen Verbindungsaufbauwunsch reagiert werden kann (typisch für z.B. Server). Die zugehörige Abfolge der Zustände wäre dann:</a:t>
            </a:r>
          </a:p>
          <a:p>
            <a:pPr eaLnBrk="1" hangingPunct="1"/>
            <a:r>
              <a:rPr lang="de-DE" smtClean="0"/>
              <a:t>CLOSED – LISTEN – SYN_RCVD – ESTABLISHED – CLOSE_WAIT – LAST_ACK – CLOSED  </a:t>
            </a:r>
          </a:p>
        </p:txBody>
      </p:sp>
    </p:spTree>
    <p:extLst>
      <p:ext uri="{BB962C8B-B14F-4D97-AF65-F5344CB8AC3E}">
        <p14:creationId xmlns:p14="http://schemas.microsoft.com/office/powerpoint/2010/main" val="276378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6651C-2995-4151-B805-8DC4EF97E645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738188"/>
            <a:ext cx="6413500" cy="36083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739" y="4569021"/>
            <a:ext cx="5329365" cy="435010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Flow con</a:t>
            </a:r>
          </a:p>
        </p:txBody>
      </p:sp>
    </p:spTree>
    <p:extLst>
      <p:ext uri="{BB962C8B-B14F-4D97-AF65-F5344CB8AC3E}">
        <p14:creationId xmlns:p14="http://schemas.microsoft.com/office/powerpoint/2010/main" val="141481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7"/>
            <a:ext cx="8623300" cy="1057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500" b="1" smtClean="0">
                <a:solidFill>
                  <a:srgbClr val="0066CC"/>
                </a:solidFill>
              </a:defRPr>
            </a:lvl1pPr>
          </a:lstStyle>
          <a:p>
            <a:pPr lvl="0">
              <a:spcBef>
                <a:spcPts val="375"/>
              </a:spcBef>
            </a:pPr>
            <a:r>
              <a:rPr lang="en-US" smtClean="0"/>
              <a:t>Click to edit Master subtitle style</a:t>
            </a:r>
            <a:endParaRPr lang="de-DE" smtClean="0"/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5"/>
            <a:ext cx="8636000" cy="1470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700" smtClean="0"/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20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4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563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147300" y="6656399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563" b="1" dirty="0" smtClean="0">
                <a:solidFill>
                  <a:srgbClr val="5F5F5F"/>
                </a:solidFill>
              </a:rPr>
              <a:t>11.</a:t>
            </a:r>
            <a:fld id="{53965218-A59B-4292-9C98-79B58A46A890}" type="slidenum">
              <a:rPr lang="de-DE" sz="563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563" b="1" dirty="0">
              <a:solidFill>
                <a:srgbClr val="5F5F5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347138" y="295280"/>
            <a:ext cx="5761567" cy="1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600" b="1" dirty="0" smtClean="0">
                <a:solidFill>
                  <a:srgbClr val="5F5F5F"/>
                </a:solidFill>
                <a:cs typeface="Arial" charset="0"/>
              </a:rPr>
              <a:t>Prof. Dr.-Ing. Jochen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600" b="1" dirty="0" smtClean="0">
                <a:solidFill>
                  <a:srgbClr val="5F5F5F"/>
                </a:solidFill>
                <a:cs typeface="Arial" charset="0"/>
              </a:rPr>
              <a:t>Computer</a:t>
            </a:r>
            <a:r>
              <a:rPr lang="de-DE" sz="600" b="1" baseline="0" dirty="0" smtClean="0">
                <a:solidFill>
                  <a:srgbClr val="5F5F5F"/>
                </a:solidFill>
                <a:cs typeface="Arial" charset="0"/>
              </a:rPr>
              <a:t> Systems &amp; </a:t>
            </a:r>
            <a:r>
              <a:rPr lang="de-DE" sz="600" b="1" baseline="0" dirty="0" err="1" smtClean="0">
                <a:solidFill>
                  <a:srgbClr val="5F5F5F"/>
                </a:solidFill>
                <a:cs typeface="Arial" charset="0"/>
              </a:rPr>
              <a:t>Telematics</a:t>
            </a:r>
            <a:endParaRPr lang="de-DE" sz="600" b="1" dirty="0" smtClean="0">
              <a:solidFill>
                <a:srgbClr val="5F5F5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27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151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9" y="838200"/>
            <a:ext cx="2880783" cy="5478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8" y="838200"/>
            <a:ext cx="8439151" cy="5478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1626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6" y="3"/>
            <a:ext cx="80645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9186" y="981075"/>
            <a:ext cx="11713633" cy="259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39186" y="3730625"/>
            <a:ext cx="11713633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9619"/>
      </p:ext>
    </p:extLst>
  </p:cSld>
  <p:clrMapOvr>
    <a:masterClrMapping/>
  </p:clrMapOvr>
  <p:transition advClick="0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6" y="3"/>
            <a:ext cx="80645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9184" y="981075"/>
            <a:ext cx="5755216" cy="534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2" y="981075"/>
            <a:ext cx="5755217" cy="534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05460"/>
      </p:ext>
    </p:extLst>
  </p:cSld>
  <p:clrMapOvr>
    <a:masterClrMapping/>
  </p:clrMapOvr>
  <p:transition advClick="0"/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5" y="1"/>
            <a:ext cx="8064500" cy="835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239184" y="981075"/>
            <a:ext cx="5755216" cy="534828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1" y="981075"/>
            <a:ext cx="5755217" cy="53482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891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8106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577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8" y="1808163"/>
            <a:ext cx="5659967" cy="45085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5" y="1808163"/>
            <a:ext cx="5659967" cy="45085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016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281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49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6847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665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6660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20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75"/>
              </a:spcBef>
            </a:pPr>
            <a:r>
              <a:rPr lang="de-DE" dirty="0" smtClean="0"/>
              <a:t>Mastertextformat bearbeiten</a:t>
            </a:r>
          </a:p>
          <a:p>
            <a:pPr marL="266700" lvl="1" indent="-132160">
              <a:spcBef>
                <a:spcPts val="375"/>
              </a:spcBef>
            </a:pPr>
            <a:r>
              <a:rPr lang="de-DE" dirty="0" smtClean="0"/>
              <a:t>Zweite Ebene</a:t>
            </a:r>
          </a:p>
          <a:p>
            <a:pPr marL="542925" lvl="2" indent="-141685">
              <a:spcBef>
                <a:spcPts val="375"/>
              </a:spcBef>
            </a:pPr>
            <a:r>
              <a:rPr lang="de-DE" dirty="0" smtClean="0"/>
              <a:t>Dritte Ebene</a:t>
            </a:r>
          </a:p>
          <a:p>
            <a:pPr marL="809625" lvl="3" indent="-132160">
              <a:spcBef>
                <a:spcPts val="375"/>
              </a:spcBef>
            </a:pPr>
            <a:r>
              <a:rPr lang="de-DE" dirty="0" smtClean="0"/>
              <a:t>Vierte Ebene</a:t>
            </a:r>
          </a:p>
          <a:p>
            <a:pPr marL="1076325" lvl="4" indent="-132160">
              <a:spcBef>
                <a:spcPts val="375"/>
              </a:spcBef>
            </a:pPr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56399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563" b="1" dirty="0" smtClean="0">
                <a:solidFill>
                  <a:srgbClr val="5F5F5F"/>
                </a:solidFill>
              </a:rPr>
              <a:t>11.</a:t>
            </a:r>
            <a:fld id="{53965218-A59B-4292-9C98-79B58A46A890}" type="slidenum">
              <a:rPr lang="de-DE" sz="563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563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563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45121" y="60524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23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de-DE" sz="2250" b="1" smtClean="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5pPr>
      <a:lvl6pPr marL="25717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6pPr>
      <a:lvl7pPr marL="5143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7pPr>
      <a:lvl8pPr marL="77152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8pPr>
      <a:lvl9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defRPr lang="de-DE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200025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2pPr>
      <a:lvl3pPr marL="407194" indent="-106264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3pPr>
      <a:lvl4pPr marL="60721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4pPr>
      <a:lvl5pPr marL="80724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 lang="de-DE" dirty="0" smtClean="0">
          <a:solidFill>
            <a:srgbClr val="000000"/>
          </a:solidFill>
          <a:latin typeface="+mn-lt"/>
        </a:defRPr>
      </a:lvl5pPr>
      <a:lvl6pPr marL="106441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32159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157876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183594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600" dirty="0"/>
              <a:t>Prof. Dr.-Ing. Jochen Schiller</a:t>
            </a:r>
          </a:p>
          <a:p>
            <a:r>
              <a:rPr lang="de-DE" sz="1600" dirty="0"/>
              <a:t>Computer Systems &amp; </a:t>
            </a:r>
            <a:r>
              <a:rPr lang="de-DE" sz="1600" dirty="0" err="1"/>
              <a:t>Telematics</a:t>
            </a:r>
            <a:endParaRPr lang="de-DE" sz="1600" dirty="0"/>
          </a:p>
          <a:p>
            <a:r>
              <a:rPr lang="de-DE" sz="1600" dirty="0"/>
              <a:t>Freie Universität Berlin, Germany</a:t>
            </a:r>
          </a:p>
        </p:txBody>
      </p:sp>
      <p:sp>
        <p:nvSpPr>
          <p:cNvPr id="4099" name="Rectangle 52"/>
          <p:cNvSpPr>
            <a:spLocks noGrp="1" noChangeArrowheads="1"/>
          </p:cNvSpPr>
          <p:nvPr>
            <p:ph type="ctrTitle"/>
          </p:nvPr>
        </p:nvSpPr>
        <p:spPr>
          <a:xfrm>
            <a:off x="2209801" y="2130426"/>
            <a:ext cx="9070775" cy="1470025"/>
          </a:xfrm>
        </p:spPr>
        <p:txBody>
          <a:bodyPr/>
          <a:lstStyle/>
          <a:p>
            <a:r>
              <a:rPr lang="en-US" dirty="0"/>
              <a:t>TI III: Operating </a:t>
            </a:r>
            <a:r>
              <a:rPr lang="en-US" dirty="0" smtClean="0"/>
              <a:t>Systems &amp; Computer Networks </a:t>
            </a:r>
            <a:br>
              <a:rPr lang="en-US" dirty="0" smtClean="0"/>
            </a:br>
            <a:r>
              <a:rPr lang="en-US" b="0" dirty="0" smtClean="0"/>
              <a:t>Transport Layer</a:t>
            </a:r>
          </a:p>
        </p:txBody>
      </p:sp>
      <p:sp>
        <p:nvSpPr>
          <p:cNvPr id="4098" name="Rectangle 8"/>
          <p:cNvSpPr>
            <a:spLocks noGrp="1" noChangeArrowheads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4101" name="Line 77"/>
          <p:cNvSpPr>
            <a:spLocks noChangeShapeType="1"/>
          </p:cNvSpPr>
          <p:nvPr/>
        </p:nvSpPr>
        <p:spPr bwMode="auto">
          <a:xfrm>
            <a:off x="8382000" y="5715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Line 78"/>
          <p:cNvSpPr>
            <a:spLocks noChangeShapeType="1"/>
          </p:cNvSpPr>
          <p:nvPr/>
        </p:nvSpPr>
        <p:spPr bwMode="auto">
          <a:xfrm>
            <a:off x="9906000" y="5715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79"/>
          <p:cNvSpPr>
            <a:spLocks noChangeShapeType="1"/>
          </p:cNvSpPr>
          <p:nvPr/>
        </p:nvSpPr>
        <p:spPr bwMode="auto">
          <a:xfrm>
            <a:off x="8382000" y="60198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Rectangle 80"/>
          <p:cNvSpPr>
            <a:spLocks noChangeArrowheads="1"/>
          </p:cNvSpPr>
          <p:nvPr/>
        </p:nvSpPr>
        <p:spPr bwMode="auto">
          <a:xfrm>
            <a:off x="9448800" y="35814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7</a:t>
            </a:r>
          </a:p>
        </p:txBody>
      </p:sp>
      <p:sp>
        <p:nvSpPr>
          <p:cNvPr id="394321" name="Rectangle 81"/>
          <p:cNvSpPr>
            <a:spLocks noChangeArrowheads="1"/>
          </p:cNvSpPr>
          <p:nvPr/>
        </p:nvSpPr>
        <p:spPr bwMode="auto">
          <a:xfrm>
            <a:off x="9448800" y="38862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6</a:t>
            </a:r>
          </a:p>
        </p:txBody>
      </p:sp>
      <p:sp>
        <p:nvSpPr>
          <p:cNvPr id="394322" name="Rectangle 82"/>
          <p:cNvSpPr>
            <a:spLocks noChangeArrowheads="1"/>
          </p:cNvSpPr>
          <p:nvPr/>
        </p:nvSpPr>
        <p:spPr bwMode="auto">
          <a:xfrm>
            <a:off x="9448800" y="41910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5</a:t>
            </a:r>
          </a:p>
        </p:txBody>
      </p:sp>
      <p:sp>
        <p:nvSpPr>
          <p:cNvPr id="394323" name="Rectangle 83"/>
          <p:cNvSpPr>
            <a:spLocks noChangeArrowheads="1"/>
          </p:cNvSpPr>
          <p:nvPr/>
        </p:nvSpPr>
        <p:spPr bwMode="auto">
          <a:xfrm>
            <a:off x="9448800" y="4495800"/>
            <a:ext cx="914400" cy="304800"/>
          </a:xfrm>
          <a:prstGeom prst="rect">
            <a:avLst/>
          </a:prstGeom>
          <a:solidFill>
            <a:srgbClr val="007BC6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4</a:t>
            </a:r>
          </a:p>
        </p:txBody>
      </p:sp>
      <p:sp>
        <p:nvSpPr>
          <p:cNvPr id="394324" name="Rectangle 84"/>
          <p:cNvSpPr>
            <a:spLocks noChangeArrowheads="1"/>
          </p:cNvSpPr>
          <p:nvPr/>
        </p:nvSpPr>
        <p:spPr bwMode="auto">
          <a:xfrm>
            <a:off x="9448800" y="4800600"/>
            <a:ext cx="914400" cy="304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3</a:t>
            </a:r>
          </a:p>
        </p:txBody>
      </p:sp>
      <p:sp>
        <p:nvSpPr>
          <p:cNvPr id="394325" name="Rectangle 85"/>
          <p:cNvSpPr>
            <a:spLocks noChangeArrowheads="1"/>
          </p:cNvSpPr>
          <p:nvPr/>
        </p:nvSpPr>
        <p:spPr bwMode="auto">
          <a:xfrm>
            <a:off x="9448800" y="5105400"/>
            <a:ext cx="914400" cy="304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2</a:t>
            </a:r>
          </a:p>
        </p:txBody>
      </p:sp>
      <p:sp>
        <p:nvSpPr>
          <p:cNvPr id="394326" name="Rectangle 86"/>
          <p:cNvSpPr>
            <a:spLocks noChangeArrowheads="1"/>
          </p:cNvSpPr>
          <p:nvPr/>
        </p:nvSpPr>
        <p:spPr bwMode="auto">
          <a:xfrm>
            <a:off x="9448800" y="5410200"/>
            <a:ext cx="914400" cy="304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1</a:t>
            </a:r>
          </a:p>
        </p:txBody>
      </p:sp>
      <p:sp>
        <p:nvSpPr>
          <p:cNvPr id="394327" name="Rectangle 87"/>
          <p:cNvSpPr>
            <a:spLocks noChangeArrowheads="1"/>
          </p:cNvSpPr>
          <p:nvPr/>
        </p:nvSpPr>
        <p:spPr bwMode="auto">
          <a:xfrm>
            <a:off x="7924800" y="35814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7</a:t>
            </a:r>
          </a:p>
        </p:txBody>
      </p:sp>
      <p:sp>
        <p:nvSpPr>
          <p:cNvPr id="394328" name="Rectangle 88"/>
          <p:cNvSpPr>
            <a:spLocks noChangeArrowheads="1"/>
          </p:cNvSpPr>
          <p:nvPr/>
        </p:nvSpPr>
        <p:spPr bwMode="auto">
          <a:xfrm>
            <a:off x="7924800" y="38862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6</a:t>
            </a:r>
          </a:p>
        </p:txBody>
      </p:sp>
      <p:sp>
        <p:nvSpPr>
          <p:cNvPr id="394329" name="Rectangle 89"/>
          <p:cNvSpPr>
            <a:spLocks noChangeArrowheads="1"/>
          </p:cNvSpPr>
          <p:nvPr/>
        </p:nvSpPr>
        <p:spPr bwMode="auto">
          <a:xfrm>
            <a:off x="7924800" y="41910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5</a:t>
            </a:r>
          </a:p>
        </p:txBody>
      </p:sp>
      <p:sp>
        <p:nvSpPr>
          <p:cNvPr id="394330" name="Rectangle 90"/>
          <p:cNvSpPr>
            <a:spLocks noChangeArrowheads="1"/>
          </p:cNvSpPr>
          <p:nvPr/>
        </p:nvSpPr>
        <p:spPr bwMode="auto">
          <a:xfrm>
            <a:off x="7924800" y="4495800"/>
            <a:ext cx="914400" cy="304800"/>
          </a:xfrm>
          <a:prstGeom prst="rect">
            <a:avLst/>
          </a:prstGeom>
          <a:solidFill>
            <a:srgbClr val="007BC6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4</a:t>
            </a:r>
          </a:p>
        </p:txBody>
      </p:sp>
      <p:sp>
        <p:nvSpPr>
          <p:cNvPr id="394331" name="Rectangle 91"/>
          <p:cNvSpPr>
            <a:spLocks noChangeArrowheads="1"/>
          </p:cNvSpPr>
          <p:nvPr/>
        </p:nvSpPr>
        <p:spPr bwMode="auto">
          <a:xfrm>
            <a:off x="7924800" y="4800600"/>
            <a:ext cx="914400" cy="304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3</a:t>
            </a:r>
          </a:p>
        </p:txBody>
      </p:sp>
      <p:sp>
        <p:nvSpPr>
          <p:cNvPr id="394332" name="Rectangle 92"/>
          <p:cNvSpPr>
            <a:spLocks noChangeArrowheads="1"/>
          </p:cNvSpPr>
          <p:nvPr/>
        </p:nvSpPr>
        <p:spPr bwMode="auto">
          <a:xfrm>
            <a:off x="7924800" y="5105400"/>
            <a:ext cx="914400" cy="304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2</a:t>
            </a:r>
          </a:p>
        </p:txBody>
      </p:sp>
      <p:sp>
        <p:nvSpPr>
          <p:cNvPr id="394333" name="Rectangle 93"/>
          <p:cNvSpPr>
            <a:spLocks noChangeArrowheads="1"/>
          </p:cNvSpPr>
          <p:nvPr/>
        </p:nvSpPr>
        <p:spPr bwMode="auto">
          <a:xfrm>
            <a:off x="7924800" y="5410200"/>
            <a:ext cx="914400" cy="304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accent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400" b="1"/>
              <a:t>1</a:t>
            </a:r>
          </a:p>
        </p:txBody>
      </p:sp>
      <p:sp>
        <p:nvSpPr>
          <p:cNvPr id="4118" name="Line 94"/>
          <p:cNvSpPr>
            <a:spLocks noChangeShapeType="1"/>
          </p:cNvSpPr>
          <p:nvPr/>
        </p:nvSpPr>
        <p:spPr bwMode="auto">
          <a:xfrm>
            <a:off x="8839201" y="4652963"/>
            <a:ext cx="612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med"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Establishment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establish a joint context and a connection between sender and receiver?</a:t>
            </a:r>
          </a:p>
          <a:p>
            <a:pPr lvl="1"/>
            <a:r>
              <a:rPr lang="en-US" dirty="0" smtClean="0"/>
              <a:t>Only relevant in end-systems (not for routers), network layer (IP) assumed to be connection-less</a:t>
            </a:r>
          </a:p>
          <a:p>
            <a:endParaRPr lang="en-US" dirty="0" smtClean="0"/>
          </a:p>
          <a:p>
            <a:r>
              <a:rPr lang="en-US" dirty="0" smtClean="0"/>
              <a:t>Naïve solution: </a:t>
            </a:r>
          </a:p>
          <a:p>
            <a:pPr lvl="1"/>
            <a:r>
              <a:rPr lang="en-US" dirty="0" smtClean="0"/>
              <a:t>Sender sends</a:t>
            </a:r>
          </a:p>
          <a:p>
            <a:pPr lvl="2"/>
            <a:r>
              <a:rPr lang="en-US" dirty="0" smtClean="0"/>
              <a:t>CONNECTION REQUEST  </a:t>
            </a:r>
          </a:p>
          <a:p>
            <a:pPr lvl="1"/>
            <a:r>
              <a:rPr lang="en-US" dirty="0" smtClean="0"/>
              <a:t>Receiver answers with</a:t>
            </a:r>
          </a:p>
          <a:p>
            <a:pPr lvl="2"/>
            <a:r>
              <a:rPr lang="en-US" dirty="0" smtClean="0"/>
              <a:t>CONNECTION ACCEPTED</a:t>
            </a:r>
          </a:p>
          <a:p>
            <a:pPr lvl="1"/>
            <a:r>
              <a:rPr lang="en-US" dirty="0" smtClean="0"/>
              <a:t>Sender proceeds once that</a:t>
            </a:r>
          </a:p>
          <a:p>
            <a:pPr lvl="2"/>
            <a:r>
              <a:rPr lang="en-US" dirty="0" smtClean="0"/>
              <a:t>message is received</a:t>
            </a:r>
          </a:p>
          <a:p>
            <a:endParaRPr lang="en-US" dirty="0" smtClean="0"/>
          </a:p>
        </p:txBody>
      </p:sp>
      <p:sp>
        <p:nvSpPr>
          <p:cNvPr id="1229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7867922" y="2781308"/>
            <a:ext cx="1468438" cy="2878144"/>
            <a:chOff x="3787" y="1752"/>
            <a:chExt cx="925" cy="1813"/>
          </a:xfrm>
        </p:grpSpPr>
        <p:sp>
          <p:nvSpPr>
            <p:cNvPr id="12294" name="Line 4"/>
            <p:cNvSpPr>
              <a:spLocks noChangeShapeType="1"/>
            </p:cNvSpPr>
            <p:nvPr/>
          </p:nvSpPr>
          <p:spPr bwMode="auto">
            <a:xfrm>
              <a:off x="3787" y="1752"/>
              <a:ext cx="0" cy="1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/>
              <a:tailEnd type="triangle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95" name="Line 5"/>
            <p:cNvSpPr>
              <a:spLocks noChangeShapeType="1"/>
            </p:cNvSpPr>
            <p:nvPr/>
          </p:nvSpPr>
          <p:spPr bwMode="auto">
            <a:xfrm>
              <a:off x="4687" y="1752"/>
              <a:ext cx="0" cy="1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/>
              <a:tailEnd type="triangle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96" name="Line 6"/>
            <p:cNvSpPr>
              <a:spLocks noChangeShapeType="1"/>
            </p:cNvSpPr>
            <p:nvPr/>
          </p:nvSpPr>
          <p:spPr bwMode="auto">
            <a:xfrm>
              <a:off x="3793" y="2043"/>
              <a:ext cx="893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 rot="900000">
              <a:off x="3835" y="1858"/>
              <a:ext cx="877" cy="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charset="0"/>
                </a:rPr>
                <a:t>CONNECTION</a:t>
              </a:r>
              <a:br>
                <a:rPr lang="en-US" sz="1400" dirty="0">
                  <a:latin typeface="Arial" charset="0"/>
                </a:rPr>
              </a:br>
              <a:r>
                <a:rPr lang="en-US" sz="1400" dirty="0">
                  <a:latin typeface="Arial" charset="0"/>
                </a:rPr>
                <a:t>REQUEST</a:t>
              </a:r>
            </a:p>
          </p:txBody>
        </p:sp>
        <p:sp>
          <p:nvSpPr>
            <p:cNvPr id="12298" name="Line 8"/>
            <p:cNvSpPr>
              <a:spLocks noChangeShapeType="1"/>
            </p:cNvSpPr>
            <p:nvPr/>
          </p:nvSpPr>
          <p:spPr bwMode="auto">
            <a:xfrm flipH="1">
              <a:off x="3817" y="2516"/>
              <a:ext cx="869" cy="2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 rot="20700000">
              <a:off x="3887" y="2331"/>
              <a:ext cx="732" cy="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charset="0"/>
                </a:rPr>
                <a:t>CONN</a:t>
              </a:r>
              <a:br>
                <a:rPr lang="en-US" sz="1400" dirty="0">
                  <a:latin typeface="Arial" charset="0"/>
                </a:rPr>
              </a:br>
              <a:r>
                <a:rPr lang="en-US" sz="1400" dirty="0">
                  <a:latin typeface="Arial" charset="0"/>
                </a:rPr>
                <a:t>ACCEPTED</a:t>
              </a:r>
            </a:p>
          </p:txBody>
        </p:sp>
        <p:sp>
          <p:nvSpPr>
            <p:cNvPr id="12300" name="Line 10"/>
            <p:cNvSpPr>
              <a:spLocks noChangeShapeType="1"/>
            </p:cNvSpPr>
            <p:nvPr/>
          </p:nvSpPr>
          <p:spPr bwMode="auto">
            <a:xfrm>
              <a:off x="3806" y="3144"/>
              <a:ext cx="893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1" name="Text Box 11"/>
            <p:cNvSpPr txBox="1">
              <a:spLocks noChangeArrowheads="1"/>
            </p:cNvSpPr>
            <p:nvPr/>
          </p:nvSpPr>
          <p:spPr bwMode="auto">
            <a:xfrm rot="900000">
              <a:off x="4032" y="3070"/>
              <a:ext cx="399" cy="19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charset="0"/>
                </a:rPr>
                <a:t>DATA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of Naïve Solution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Naïve solution fails in realistic networks</a:t>
            </a:r>
          </a:p>
          <a:p>
            <a:pPr lvl="1"/>
            <a:r>
              <a:rPr lang="en-US" dirty="0" smtClean="0"/>
              <a:t>In which packets can be lost, stored/reordered, and duplicated</a:t>
            </a:r>
          </a:p>
          <a:p>
            <a:endParaRPr lang="en-US" dirty="0" smtClean="0"/>
          </a:p>
          <a:p>
            <a:r>
              <a:rPr lang="en-US" dirty="0" smtClean="0"/>
              <a:t>Example failure scenario: All packets are duplicated and delayed</a:t>
            </a:r>
          </a:p>
          <a:p>
            <a:pPr lvl="1"/>
            <a:r>
              <a:rPr lang="en-US" dirty="0" smtClean="0"/>
              <a:t>Due to congestion, errors, re-routing, ...</a:t>
            </a:r>
          </a:p>
          <a:p>
            <a:endParaRPr lang="en-US" dirty="0" smtClean="0"/>
          </a:p>
          <a:p>
            <a:r>
              <a:rPr lang="en-US" dirty="0" smtClean="0"/>
              <a:t>Result: Two independent transactions performed, while only one was intended</a:t>
            </a:r>
          </a:p>
          <a:p>
            <a:pPr lvl="1"/>
            <a:r>
              <a:rPr lang="en-US" dirty="0" smtClean="0"/>
              <a:t>Similar to replay attack</a:t>
            </a:r>
          </a:p>
          <a:p>
            <a:endParaRPr lang="en-US" dirty="0" smtClean="0"/>
          </a:p>
          <a:p>
            <a:r>
              <a:rPr lang="en-US" dirty="0" smtClean="0"/>
              <a:t>Problematic are delayed duplicates!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31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grpSp>
        <p:nvGrpSpPr>
          <p:cNvPr id="13317" name="Group 36"/>
          <p:cNvGrpSpPr>
            <a:grpSpLocks/>
          </p:cNvGrpSpPr>
          <p:nvPr/>
        </p:nvGrpSpPr>
        <p:grpSpPr bwMode="auto">
          <a:xfrm>
            <a:off x="6715126" y="981076"/>
            <a:ext cx="3952875" cy="5273675"/>
            <a:chOff x="3270" y="618"/>
            <a:chExt cx="2490" cy="3322"/>
          </a:xfrm>
        </p:grpSpPr>
        <p:sp>
          <p:nvSpPr>
            <p:cNvPr id="13318" name="Line 4"/>
            <p:cNvSpPr>
              <a:spLocks noChangeShapeType="1"/>
            </p:cNvSpPr>
            <p:nvPr/>
          </p:nvSpPr>
          <p:spPr bwMode="auto">
            <a:xfrm>
              <a:off x="3981" y="618"/>
              <a:ext cx="1" cy="31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19" name="Line 5"/>
            <p:cNvSpPr>
              <a:spLocks noChangeShapeType="1"/>
            </p:cNvSpPr>
            <p:nvPr/>
          </p:nvSpPr>
          <p:spPr bwMode="auto">
            <a:xfrm flipH="1">
              <a:off x="5284" y="618"/>
              <a:ext cx="3" cy="31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0" name="Line 6"/>
            <p:cNvSpPr>
              <a:spLocks noChangeShapeType="1"/>
            </p:cNvSpPr>
            <p:nvPr/>
          </p:nvSpPr>
          <p:spPr bwMode="auto">
            <a:xfrm>
              <a:off x="3496" y="1056"/>
              <a:ext cx="4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21" name="Text Box 7"/>
            <p:cNvSpPr txBox="1">
              <a:spLocks noChangeArrowheads="1"/>
            </p:cNvSpPr>
            <p:nvPr/>
          </p:nvSpPr>
          <p:spPr bwMode="auto">
            <a:xfrm>
              <a:off x="3270" y="657"/>
              <a:ext cx="629" cy="36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Transfer 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money</a:t>
              </a:r>
            </a:p>
          </p:txBody>
        </p:sp>
        <p:sp>
          <p:nvSpPr>
            <p:cNvPr id="13322" name="Line 8"/>
            <p:cNvSpPr>
              <a:spLocks noChangeShapeType="1"/>
            </p:cNvSpPr>
            <p:nvPr/>
          </p:nvSpPr>
          <p:spPr bwMode="auto">
            <a:xfrm>
              <a:off x="3975" y="1051"/>
              <a:ext cx="1308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23" name="Line 9"/>
            <p:cNvSpPr>
              <a:spLocks noChangeShapeType="1"/>
            </p:cNvSpPr>
            <p:nvPr/>
          </p:nvSpPr>
          <p:spPr bwMode="auto">
            <a:xfrm flipH="1">
              <a:off x="3984" y="1412"/>
              <a:ext cx="1305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>
              <a:off x="3979" y="1766"/>
              <a:ext cx="1306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25" name="Text Box 11"/>
            <p:cNvSpPr txBox="1">
              <a:spLocks noChangeArrowheads="1"/>
            </p:cNvSpPr>
            <p:nvPr/>
          </p:nvSpPr>
          <p:spPr bwMode="auto">
            <a:xfrm rot="900000">
              <a:off x="4206" y="858"/>
              <a:ext cx="975" cy="36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CONNECTION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REQUEST</a:t>
              </a:r>
            </a:p>
          </p:txBody>
        </p:sp>
        <p:sp>
          <p:nvSpPr>
            <p:cNvPr id="13326" name="Text Box 12"/>
            <p:cNvSpPr txBox="1">
              <a:spLocks noChangeArrowheads="1"/>
            </p:cNvSpPr>
            <p:nvPr/>
          </p:nvSpPr>
          <p:spPr bwMode="auto">
            <a:xfrm rot="-900000">
              <a:off x="4065" y="1238"/>
              <a:ext cx="810" cy="36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CONN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ACCEPTED</a:t>
              </a:r>
            </a:p>
          </p:txBody>
        </p:sp>
        <p:sp>
          <p:nvSpPr>
            <p:cNvPr id="13327" name="Text Box 13"/>
            <p:cNvSpPr txBox="1">
              <a:spLocks noChangeArrowheads="1"/>
            </p:cNvSpPr>
            <p:nvPr/>
          </p:nvSpPr>
          <p:spPr bwMode="auto">
            <a:xfrm rot="900000">
              <a:off x="4339" y="1741"/>
              <a:ext cx="803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TRANSFER</a:t>
              </a:r>
            </a:p>
          </p:txBody>
        </p:sp>
        <p:sp>
          <p:nvSpPr>
            <p:cNvPr id="13328" name="Line 14"/>
            <p:cNvSpPr>
              <a:spLocks noChangeShapeType="1"/>
            </p:cNvSpPr>
            <p:nvPr/>
          </p:nvSpPr>
          <p:spPr bwMode="auto">
            <a:xfrm flipH="1">
              <a:off x="3974" y="2201"/>
              <a:ext cx="1305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9" name="Text Box 15"/>
            <p:cNvSpPr txBox="1">
              <a:spLocks noChangeArrowheads="1"/>
            </p:cNvSpPr>
            <p:nvPr/>
          </p:nvSpPr>
          <p:spPr bwMode="auto">
            <a:xfrm rot="-900000">
              <a:off x="4473" y="2111"/>
              <a:ext cx="301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OK</a:t>
              </a:r>
            </a:p>
          </p:txBody>
        </p:sp>
        <p:sp>
          <p:nvSpPr>
            <p:cNvPr id="13330" name="Line 16"/>
            <p:cNvSpPr>
              <a:spLocks noChangeShapeType="1"/>
            </p:cNvSpPr>
            <p:nvPr/>
          </p:nvSpPr>
          <p:spPr bwMode="auto">
            <a:xfrm>
              <a:off x="5286" y="2138"/>
              <a:ext cx="4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5341" y="1902"/>
              <a:ext cx="301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OK</a:t>
              </a:r>
            </a:p>
          </p:txBody>
        </p:sp>
        <p:sp>
          <p:nvSpPr>
            <p:cNvPr id="13332" name="Freeform 19"/>
            <p:cNvSpPr>
              <a:spLocks/>
            </p:cNvSpPr>
            <p:nvPr/>
          </p:nvSpPr>
          <p:spPr bwMode="auto">
            <a:xfrm>
              <a:off x="4278" y="1118"/>
              <a:ext cx="1007" cy="1677"/>
            </a:xfrm>
            <a:custGeom>
              <a:avLst/>
              <a:gdLst>
                <a:gd name="T0" fmla="*/ 0 w 1007"/>
                <a:gd name="T1" fmla="*/ 5 h 2127"/>
                <a:gd name="T2" fmla="*/ 96 w 1007"/>
                <a:gd name="T3" fmla="*/ 67 h 2127"/>
                <a:gd name="T4" fmla="*/ 173 w 1007"/>
                <a:gd name="T5" fmla="*/ 406 h 2127"/>
                <a:gd name="T6" fmla="*/ 373 w 1007"/>
                <a:gd name="T7" fmla="*/ 1348 h 2127"/>
                <a:gd name="T8" fmla="*/ 1007 w 1007"/>
                <a:gd name="T9" fmla="*/ 1610 h 2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7"/>
                <a:gd name="T16" fmla="*/ 0 h 2127"/>
                <a:gd name="T17" fmla="*/ 1007 w 1007"/>
                <a:gd name="T18" fmla="*/ 2127 h 2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7" h="2127">
                  <a:moveTo>
                    <a:pt x="0" y="7"/>
                  </a:moveTo>
                  <a:cubicBezTo>
                    <a:pt x="33" y="3"/>
                    <a:pt x="67" y="0"/>
                    <a:pt x="96" y="88"/>
                  </a:cubicBezTo>
                  <a:cubicBezTo>
                    <a:pt x="125" y="176"/>
                    <a:pt x="127" y="255"/>
                    <a:pt x="173" y="537"/>
                  </a:cubicBezTo>
                  <a:cubicBezTo>
                    <a:pt x="219" y="819"/>
                    <a:pt x="234" y="1516"/>
                    <a:pt x="373" y="1781"/>
                  </a:cubicBezTo>
                  <a:cubicBezTo>
                    <a:pt x="512" y="2046"/>
                    <a:pt x="902" y="2069"/>
                    <a:pt x="1007" y="212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noAutofit/>
            </a:bodyPr>
            <a:lstStyle/>
            <a:p>
              <a:endParaRPr lang="en-US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flipH="1">
              <a:off x="3973" y="2815"/>
              <a:ext cx="1305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 rot="-900000">
              <a:off x="4054" y="2642"/>
              <a:ext cx="810" cy="36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CONN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ACCEPTED</a:t>
              </a:r>
            </a:p>
          </p:txBody>
        </p:sp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3393" y="2955"/>
              <a:ext cx="485" cy="36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??? </a:t>
              </a:r>
            </a:p>
            <a:p>
              <a:r>
                <a:rPr lang="en-US" sz="1600">
                  <a:latin typeface="Arial" charset="0"/>
                </a:rPr>
                <a:t>DROP</a:t>
              </a:r>
            </a:p>
          </p:txBody>
        </p:sp>
        <p:sp>
          <p:nvSpPr>
            <p:cNvPr id="13336" name="Freeform 20"/>
            <p:cNvSpPr>
              <a:spLocks/>
            </p:cNvSpPr>
            <p:nvPr/>
          </p:nvSpPr>
          <p:spPr bwMode="auto">
            <a:xfrm>
              <a:off x="4261" y="1832"/>
              <a:ext cx="1007" cy="1586"/>
            </a:xfrm>
            <a:custGeom>
              <a:avLst/>
              <a:gdLst>
                <a:gd name="T0" fmla="*/ 0 w 1007"/>
                <a:gd name="T1" fmla="*/ 5 h 2127"/>
                <a:gd name="T2" fmla="*/ 96 w 1007"/>
                <a:gd name="T3" fmla="*/ 67 h 2127"/>
                <a:gd name="T4" fmla="*/ 173 w 1007"/>
                <a:gd name="T5" fmla="*/ 406 h 2127"/>
                <a:gd name="T6" fmla="*/ 373 w 1007"/>
                <a:gd name="T7" fmla="*/ 1348 h 2127"/>
                <a:gd name="T8" fmla="*/ 1007 w 1007"/>
                <a:gd name="T9" fmla="*/ 1610 h 2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7"/>
                <a:gd name="T16" fmla="*/ 0 h 2127"/>
                <a:gd name="T17" fmla="*/ 1007 w 1007"/>
                <a:gd name="T18" fmla="*/ 2127 h 2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7" h="2127">
                  <a:moveTo>
                    <a:pt x="0" y="7"/>
                  </a:moveTo>
                  <a:cubicBezTo>
                    <a:pt x="33" y="3"/>
                    <a:pt x="67" y="0"/>
                    <a:pt x="96" y="88"/>
                  </a:cubicBezTo>
                  <a:cubicBezTo>
                    <a:pt x="125" y="176"/>
                    <a:pt x="127" y="255"/>
                    <a:pt x="173" y="537"/>
                  </a:cubicBezTo>
                  <a:cubicBezTo>
                    <a:pt x="219" y="819"/>
                    <a:pt x="234" y="1516"/>
                    <a:pt x="373" y="1781"/>
                  </a:cubicBezTo>
                  <a:cubicBezTo>
                    <a:pt x="512" y="2046"/>
                    <a:pt x="902" y="2069"/>
                    <a:pt x="1007" y="212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noAutofit/>
            </a:bodyPr>
            <a:lstStyle/>
            <a:p>
              <a:endParaRPr lang="en-US"/>
            </a:p>
          </p:txBody>
        </p:sp>
        <p:sp>
          <p:nvSpPr>
            <p:cNvPr id="13337" name="Line 24"/>
            <p:cNvSpPr>
              <a:spLocks noChangeShapeType="1"/>
            </p:cNvSpPr>
            <p:nvPr/>
          </p:nvSpPr>
          <p:spPr bwMode="auto">
            <a:xfrm flipH="1">
              <a:off x="3974" y="3455"/>
              <a:ext cx="1305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38" name="Text Box 25"/>
            <p:cNvSpPr txBox="1">
              <a:spLocks noChangeArrowheads="1"/>
            </p:cNvSpPr>
            <p:nvPr/>
          </p:nvSpPr>
          <p:spPr bwMode="auto">
            <a:xfrm rot="-900000">
              <a:off x="4455" y="3370"/>
              <a:ext cx="301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OK</a:t>
              </a:r>
            </a:p>
          </p:txBody>
        </p:sp>
        <p:sp>
          <p:nvSpPr>
            <p:cNvPr id="13339" name="Text Box 26"/>
            <p:cNvSpPr txBox="1">
              <a:spLocks noChangeArrowheads="1"/>
            </p:cNvSpPr>
            <p:nvPr/>
          </p:nvSpPr>
          <p:spPr bwMode="auto">
            <a:xfrm>
              <a:off x="3393" y="3574"/>
              <a:ext cx="485" cy="366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??? </a:t>
              </a:r>
            </a:p>
            <a:p>
              <a:r>
                <a:rPr lang="en-US" sz="1600">
                  <a:latin typeface="Arial" charset="0"/>
                </a:rPr>
                <a:t>DROP</a:t>
              </a:r>
            </a:p>
          </p:txBody>
        </p:sp>
        <p:sp>
          <p:nvSpPr>
            <p:cNvPr id="13340" name="Line 27"/>
            <p:cNvSpPr>
              <a:spLocks noChangeShapeType="1"/>
            </p:cNvSpPr>
            <p:nvPr/>
          </p:nvSpPr>
          <p:spPr bwMode="auto">
            <a:xfrm>
              <a:off x="5286" y="3442"/>
              <a:ext cx="4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41" name="Text Box 28"/>
            <p:cNvSpPr txBox="1">
              <a:spLocks noChangeArrowheads="1"/>
            </p:cNvSpPr>
            <p:nvPr/>
          </p:nvSpPr>
          <p:spPr bwMode="auto">
            <a:xfrm>
              <a:off x="5341" y="3206"/>
              <a:ext cx="301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OK</a:t>
              </a:r>
            </a:p>
          </p:txBody>
        </p:sp>
        <p:grpSp>
          <p:nvGrpSpPr>
            <p:cNvPr id="13342" name="Group 29"/>
            <p:cNvGrpSpPr>
              <a:grpSpLocks/>
            </p:cNvGrpSpPr>
            <p:nvPr/>
          </p:nvGrpSpPr>
          <p:grpSpPr bwMode="auto">
            <a:xfrm>
              <a:off x="5548" y="3230"/>
              <a:ext cx="144" cy="346"/>
              <a:chOff x="3844" y="1361"/>
              <a:chExt cx="320" cy="885"/>
            </a:xfrm>
          </p:grpSpPr>
          <p:sp>
            <p:nvSpPr>
              <p:cNvPr id="13343" name="Freeform 30"/>
              <p:cNvSpPr>
                <a:spLocks/>
              </p:cNvSpPr>
              <p:nvPr/>
            </p:nvSpPr>
            <p:spPr bwMode="auto">
              <a:xfrm>
                <a:off x="3844" y="1361"/>
                <a:ext cx="320" cy="885"/>
              </a:xfrm>
              <a:custGeom>
                <a:avLst/>
                <a:gdLst>
                  <a:gd name="T0" fmla="*/ 180 w 640"/>
                  <a:gd name="T1" fmla="*/ 380 h 1769"/>
                  <a:gd name="T2" fmla="*/ 251 w 640"/>
                  <a:gd name="T3" fmla="*/ 2 h 1769"/>
                  <a:gd name="T4" fmla="*/ 244 w 640"/>
                  <a:gd name="T5" fmla="*/ 0 h 1769"/>
                  <a:gd name="T6" fmla="*/ 0 w 640"/>
                  <a:gd name="T7" fmla="*/ 521 h 1769"/>
                  <a:gd name="T8" fmla="*/ 113 w 640"/>
                  <a:gd name="T9" fmla="*/ 511 h 1769"/>
                  <a:gd name="T10" fmla="*/ 21 w 640"/>
                  <a:gd name="T11" fmla="*/ 882 h 1769"/>
                  <a:gd name="T12" fmla="*/ 29 w 640"/>
                  <a:gd name="T13" fmla="*/ 885 h 1769"/>
                  <a:gd name="T14" fmla="*/ 320 w 640"/>
                  <a:gd name="T15" fmla="*/ 354 h 1769"/>
                  <a:gd name="T16" fmla="*/ 180 w 640"/>
                  <a:gd name="T17" fmla="*/ 380 h 17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0"/>
                  <a:gd name="T28" fmla="*/ 0 h 1769"/>
                  <a:gd name="T29" fmla="*/ 640 w 640"/>
                  <a:gd name="T30" fmla="*/ 1769 h 17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0" h="1769">
                    <a:moveTo>
                      <a:pt x="360" y="760"/>
                    </a:moveTo>
                    <a:lnTo>
                      <a:pt x="503" y="4"/>
                    </a:lnTo>
                    <a:lnTo>
                      <a:pt x="488" y="0"/>
                    </a:lnTo>
                    <a:lnTo>
                      <a:pt x="0" y="1042"/>
                    </a:lnTo>
                    <a:lnTo>
                      <a:pt x="226" y="1022"/>
                    </a:lnTo>
                    <a:lnTo>
                      <a:pt x="43" y="1763"/>
                    </a:lnTo>
                    <a:lnTo>
                      <a:pt x="58" y="1769"/>
                    </a:lnTo>
                    <a:lnTo>
                      <a:pt x="640" y="708"/>
                    </a:lnTo>
                    <a:lnTo>
                      <a:pt x="360" y="7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31"/>
              <p:cNvSpPr>
                <a:spLocks/>
              </p:cNvSpPr>
              <p:nvPr/>
            </p:nvSpPr>
            <p:spPr bwMode="auto">
              <a:xfrm>
                <a:off x="3883" y="1461"/>
                <a:ext cx="236" cy="659"/>
              </a:xfrm>
              <a:custGeom>
                <a:avLst/>
                <a:gdLst>
                  <a:gd name="T0" fmla="*/ 176 w 473"/>
                  <a:gd name="T1" fmla="*/ 0 h 1319"/>
                  <a:gd name="T2" fmla="*/ 0 w 473"/>
                  <a:gd name="T3" fmla="*/ 394 h 1319"/>
                  <a:gd name="T4" fmla="*/ 107 w 473"/>
                  <a:gd name="T5" fmla="*/ 384 h 1319"/>
                  <a:gd name="T6" fmla="*/ 34 w 473"/>
                  <a:gd name="T7" fmla="*/ 659 h 1319"/>
                  <a:gd name="T8" fmla="*/ 236 w 473"/>
                  <a:gd name="T9" fmla="*/ 287 h 1319"/>
                  <a:gd name="T10" fmla="*/ 110 w 473"/>
                  <a:gd name="T11" fmla="*/ 310 h 1319"/>
                  <a:gd name="T12" fmla="*/ 176 w 473"/>
                  <a:gd name="T13" fmla="*/ 0 h 13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3"/>
                  <a:gd name="T22" fmla="*/ 0 h 1319"/>
                  <a:gd name="T23" fmla="*/ 473 w 473"/>
                  <a:gd name="T24" fmla="*/ 1319 h 13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3" h="1319">
                    <a:moveTo>
                      <a:pt x="353" y="0"/>
                    </a:moveTo>
                    <a:lnTo>
                      <a:pt x="0" y="788"/>
                    </a:lnTo>
                    <a:lnTo>
                      <a:pt x="214" y="768"/>
                    </a:lnTo>
                    <a:lnTo>
                      <a:pt x="69" y="1319"/>
                    </a:lnTo>
                    <a:lnTo>
                      <a:pt x="473" y="575"/>
                    </a:lnTo>
                    <a:lnTo>
                      <a:pt x="220" y="621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32"/>
              <p:cNvSpPr>
                <a:spLocks/>
              </p:cNvSpPr>
              <p:nvPr/>
            </p:nvSpPr>
            <p:spPr bwMode="auto">
              <a:xfrm>
                <a:off x="3883" y="1461"/>
                <a:ext cx="176" cy="659"/>
              </a:xfrm>
              <a:custGeom>
                <a:avLst/>
                <a:gdLst>
                  <a:gd name="T0" fmla="*/ 73 w 353"/>
                  <a:gd name="T1" fmla="*/ 588 h 1319"/>
                  <a:gd name="T2" fmla="*/ 131 w 353"/>
                  <a:gd name="T3" fmla="*/ 368 h 1319"/>
                  <a:gd name="T4" fmla="*/ 24 w 353"/>
                  <a:gd name="T5" fmla="*/ 378 h 1319"/>
                  <a:gd name="T6" fmla="*/ 161 w 353"/>
                  <a:gd name="T7" fmla="*/ 72 h 1319"/>
                  <a:gd name="T8" fmla="*/ 176 w 353"/>
                  <a:gd name="T9" fmla="*/ 0 h 1319"/>
                  <a:gd name="T10" fmla="*/ 0 w 353"/>
                  <a:gd name="T11" fmla="*/ 394 h 1319"/>
                  <a:gd name="T12" fmla="*/ 107 w 353"/>
                  <a:gd name="T13" fmla="*/ 384 h 1319"/>
                  <a:gd name="T14" fmla="*/ 34 w 353"/>
                  <a:gd name="T15" fmla="*/ 659 h 1319"/>
                  <a:gd name="T16" fmla="*/ 73 w 353"/>
                  <a:gd name="T17" fmla="*/ 588 h 13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3"/>
                  <a:gd name="T28" fmla="*/ 0 h 1319"/>
                  <a:gd name="T29" fmla="*/ 353 w 353"/>
                  <a:gd name="T30" fmla="*/ 1319 h 13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3" h="1319">
                    <a:moveTo>
                      <a:pt x="146" y="1177"/>
                    </a:moveTo>
                    <a:lnTo>
                      <a:pt x="262" y="736"/>
                    </a:lnTo>
                    <a:lnTo>
                      <a:pt x="49" y="756"/>
                    </a:lnTo>
                    <a:lnTo>
                      <a:pt x="323" y="144"/>
                    </a:lnTo>
                    <a:lnTo>
                      <a:pt x="353" y="0"/>
                    </a:lnTo>
                    <a:lnTo>
                      <a:pt x="0" y="788"/>
                    </a:lnTo>
                    <a:lnTo>
                      <a:pt x="214" y="768"/>
                    </a:lnTo>
                    <a:lnTo>
                      <a:pt x="69" y="1319"/>
                    </a:lnTo>
                    <a:lnTo>
                      <a:pt x="146" y="1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Sophisticated Solution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Idea: Add additional handshake</a:t>
            </a:r>
          </a:p>
          <a:p>
            <a:pPr lvl="1"/>
            <a:r>
              <a:rPr lang="en-US" smtClean="0"/>
              <a:t>Sender has to re-confirm to receiver that it actually wants to set up this connection</a:t>
            </a:r>
          </a:p>
          <a:p>
            <a:endParaRPr lang="en-US" smtClean="0"/>
          </a:p>
          <a:p>
            <a:r>
              <a:rPr lang="en-US" smtClean="0"/>
              <a:t>Add third message to connection setup phase:</a:t>
            </a:r>
          </a:p>
          <a:p>
            <a:endParaRPr lang="en-US" smtClean="0"/>
          </a:p>
          <a:p>
            <a:r>
              <a:rPr lang="en-US" smtClean="0"/>
              <a:t>Three-way handshake</a:t>
            </a:r>
          </a:p>
          <a:p>
            <a:pPr lvl="1"/>
            <a:r>
              <a:rPr lang="en-US" smtClean="0"/>
              <a:t>This third message can already carry data for efficiency (piggy backing)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33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grpSp>
        <p:nvGrpSpPr>
          <p:cNvPr id="14341" name="Group 12"/>
          <p:cNvGrpSpPr>
            <a:grpSpLocks/>
          </p:cNvGrpSpPr>
          <p:nvPr/>
        </p:nvGrpSpPr>
        <p:grpSpPr bwMode="auto">
          <a:xfrm>
            <a:off x="7648579" y="2022475"/>
            <a:ext cx="1471613" cy="3062294"/>
            <a:chOff x="4151" y="1183"/>
            <a:chExt cx="927" cy="1929"/>
          </a:xfrm>
        </p:grpSpPr>
        <p:sp>
          <p:nvSpPr>
            <p:cNvPr id="14342" name="Line 4"/>
            <p:cNvSpPr>
              <a:spLocks noChangeShapeType="1"/>
            </p:cNvSpPr>
            <p:nvPr/>
          </p:nvSpPr>
          <p:spPr bwMode="auto">
            <a:xfrm>
              <a:off x="4151" y="1183"/>
              <a:ext cx="0" cy="19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>
              <a:off x="5051" y="1183"/>
              <a:ext cx="0" cy="19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>
              <a:off x="4157" y="1565"/>
              <a:ext cx="893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 rot="900000">
              <a:off x="4199" y="1404"/>
              <a:ext cx="877" cy="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charset="0"/>
                </a:rPr>
                <a:t>CONNECTION</a:t>
              </a:r>
              <a:br>
                <a:rPr lang="en-US" sz="1400" dirty="0">
                  <a:latin typeface="Arial" charset="0"/>
                </a:rPr>
              </a:br>
              <a:r>
                <a:rPr lang="en-US" sz="1400" dirty="0">
                  <a:latin typeface="Arial" charset="0"/>
                </a:rPr>
                <a:t>REQUEST</a:t>
              </a:r>
            </a:p>
          </p:txBody>
        </p:sp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 flipH="1">
              <a:off x="4181" y="2038"/>
              <a:ext cx="869" cy="2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47" name="Text Box 9"/>
            <p:cNvSpPr txBox="1">
              <a:spLocks noChangeArrowheads="1"/>
            </p:cNvSpPr>
            <p:nvPr/>
          </p:nvSpPr>
          <p:spPr bwMode="auto">
            <a:xfrm rot="20700000">
              <a:off x="4213" y="1848"/>
              <a:ext cx="732" cy="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charset="0"/>
                </a:rPr>
                <a:t>CONN</a:t>
              </a:r>
              <a:br>
                <a:rPr lang="en-US" sz="1400" dirty="0">
                  <a:latin typeface="Arial" charset="0"/>
                </a:rPr>
              </a:br>
              <a:r>
                <a:rPr lang="en-US" sz="1400" dirty="0">
                  <a:latin typeface="Arial" charset="0"/>
                </a:rPr>
                <a:t>ACCEPTED</a:t>
              </a:r>
            </a:p>
          </p:txBody>
        </p:sp>
        <p:sp>
          <p:nvSpPr>
            <p:cNvPr id="14348" name="Line 10"/>
            <p:cNvSpPr>
              <a:spLocks noChangeShapeType="1"/>
            </p:cNvSpPr>
            <p:nvPr/>
          </p:nvSpPr>
          <p:spPr bwMode="auto">
            <a:xfrm>
              <a:off x="4170" y="2666"/>
              <a:ext cx="893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49" name="Text Box 11"/>
            <p:cNvSpPr txBox="1">
              <a:spLocks noChangeArrowheads="1"/>
            </p:cNvSpPr>
            <p:nvPr/>
          </p:nvSpPr>
          <p:spPr bwMode="auto">
            <a:xfrm rot="900000">
              <a:off x="4277" y="2472"/>
              <a:ext cx="801" cy="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CONN </a:t>
              </a:r>
              <a:br>
                <a:rPr lang="en-US" sz="1400">
                  <a:latin typeface="Arial" charset="0"/>
                </a:rPr>
              </a:br>
              <a:r>
                <a:rPr lang="en-US" sz="1400">
                  <a:latin typeface="Arial" charset="0"/>
                </a:rPr>
                <a:t>CONFIRMED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Setup – Further Issues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for TCP:</a:t>
            </a:r>
          </a:p>
          <a:p>
            <a:pPr lvl="1"/>
            <a:r>
              <a:rPr lang="en-US" dirty="0" smtClean="0"/>
              <a:t>SYN (synchronize) packet – connection setup</a:t>
            </a:r>
          </a:p>
          <a:p>
            <a:pPr lvl="1"/>
            <a:r>
              <a:rPr lang="en-US" dirty="0" smtClean="0"/>
              <a:t>SYN/ACK packet – Connection accepted</a:t>
            </a:r>
          </a:p>
          <a:p>
            <a:pPr lvl="2"/>
            <a:r>
              <a:rPr lang="en-US" dirty="0" smtClean="0"/>
              <a:t>Previous sequence number is acknowledged; new sequence number from receiver is proposed</a:t>
            </a:r>
          </a:p>
          <a:p>
            <a:pPr lvl="1"/>
            <a:r>
              <a:rPr lang="en-US" dirty="0" smtClean="0"/>
              <a:t>ACK packet – Connection confirmation</a:t>
            </a:r>
          </a:p>
          <a:p>
            <a:pPr lvl="2"/>
            <a:r>
              <a:rPr lang="en-US" dirty="0" smtClean="0"/>
              <a:t>Combined with DATA</a:t>
            </a:r>
          </a:p>
          <a:p>
            <a:endParaRPr lang="en-US" dirty="0" smtClean="0"/>
          </a:p>
          <a:p>
            <a:r>
              <a:rPr lang="en-US" dirty="0" smtClean="0"/>
              <a:t>Sequence numbers used for:</a:t>
            </a:r>
          </a:p>
          <a:p>
            <a:pPr lvl="1"/>
            <a:r>
              <a:rPr lang="en-US" dirty="0" smtClean="0"/>
              <a:t>Identification of duplicate connection setup messages</a:t>
            </a:r>
          </a:p>
          <a:p>
            <a:pPr lvl="1"/>
            <a:r>
              <a:rPr lang="en-US" dirty="0" smtClean="0"/>
              <a:t>Acknowledgement of following data packets</a:t>
            </a:r>
          </a:p>
          <a:p>
            <a:endParaRPr lang="en-US" dirty="0" smtClean="0"/>
          </a:p>
          <a:p>
            <a:r>
              <a:rPr lang="en-US" dirty="0" smtClean="0"/>
              <a:t>Crashing or malicious nodes may leave connections half open, i.e., not reply to SYN/ACK</a:t>
            </a:r>
          </a:p>
          <a:p>
            <a:pPr lvl="1"/>
            <a:r>
              <a:rPr lang="en-US" dirty="0" smtClean="0"/>
              <a:t>Tie up some resources (kernel-space memory)</a:t>
            </a:r>
          </a:p>
          <a:p>
            <a:pPr lvl="1"/>
            <a:r>
              <a:rPr lang="en-US" dirty="0" smtClean="0"/>
              <a:t>Resources need to be freed after timeout</a:t>
            </a:r>
          </a:p>
          <a:p>
            <a:pPr lvl="1"/>
            <a:r>
              <a:rPr lang="en-US" dirty="0" smtClean="0"/>
              <a:t>Possible attack: SYN-Flooding</a:t>
            </a:r>
          </a:p>
        </p:txBody>
      </p:sp>
      <p:sp>
        <p:nvSpPr>
          <p:cNvPr id="1536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Release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Goal: Release connection when both peers have agreed that they have received all data and have nothing more to say</a:t>
            </a:r>
          </a:p>
          <a:p>
            <a:pPr lvl="1"/>
            <a:r>
              <a:rPr lang="en-US" dirty="0" smtClean="0"/>
              <a:t>Both sides must have invoked a “Close”-like service primitive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Given that packets may be lost, how to acknowledge reliably that no further communication is required</a:t>
            </a:r>
          </a:p>
          <a:p>
            <a:pPr lvl="1"/>
            <a:r>
              <a:rPr lang="en-US" dirty="0" smtClean="0"/>
              <a:t>ACKs would require to be </a:t>
            </a:r>
            <a:r>
              <a:rPr lang="en-US" dirty="0" err="1" smtClean="0"/>
              <a:t>ACKed</a:t>
            </a:r>
            <a:r>
              <a:rPr lang="en-US" dirty="0" smtClean="0"/>
              <a:t>, which would require to be </a:t>
            </a:r>
            <a:r>
              <a:rPr lang="en-US" dirty="0" err="1" smtClean="0"/>
              <a:t>ACKed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6389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Analogy: Two army problem (coordinated attack)</a:t>
            </a:r>
          </a:p>
          <a:p>
            <a:pPr lvl="1"/>
            <a:r>
              <a:rPr lang="en-US" dirty="0" smtClean="0"/>
              <a:t>Two armies form up for an attack against each other </a:t>
            </a:r>
          </a:p>
          <a:p>
            <a:pPr lvl="1"/>
            <a:r>
              <a:rPr lang="en-US" dirty="0" smtClean="0"/>
              <a:t>One army is split into two parts that must attack together</a:t>
            </a:r>
          </a:p>
          <a:p>
            <a:pPr lvl="1"/>
            <a:r>
              <a:rPr lang="en-US" dirty="0" smtClean="0"/>
              <a:t>Communication via messengers who can be captured </a:t>
            </a:r>
          </a:p>
          <a:p>
            <a:r>
              <a:rPr lang="en-US" dirty="0" smtClean="0"/>
              <a:t>Which rules shall commanders use to agree on attack date? </a:t>
            </a:r>
          </a:p>
          <a:p>
            <a:r>
              <a:rPr lang="en-US" dirty="0" smtClean="0"/>
              <a:t>Provably unsolvable if messages can be lost</a:t>
            </a:r>
            <a:endParaRPr lang="de-DE" dirty="0"/>
          </a:p>
        </p:txBody>
      </p:sp>
      <p:sp>
        <p:nvSpPr>
          <p:cNvPr id="1638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2819400" y="4430714"/>
            <a:ext cx="6553200" cy="1906587"/>
            <a:chOff x="288" y="2304"/>
            <a:chExt cx="5280" cy="1536"/>
          </a:xfrm>
        </p:grpSpPr>
        <p:sp>
          <p:nvSpPr>
            <p:cNvPr id="16391" name="Rectangle 6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" y="2304"/>
              <a:ext cx="5040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Char char="·"/>
              </a:pPr>
              <a:endParaRPr lang="en-US" sz="1600" b="1">
                <a:latin typeface="Arial" charset="0"/>
              </a:endParaRPr>
            </a:p>
          </p:txBody>
        </p:sp>
        <p:sp>
          <p:nvSpPr>
            <p:cNvPr id="16392" name="Freeform 7"/>
            <p:cNvSpPr>
              <a:spLocks/>
            </p:cNvSpPr>
            <p:nvPr/>
          </p:nvSpPr>
          <p:spPr bwMode="auto">
            <a:xfrm>
              <a:off x="528" y="2805"/>
              <a:ext cx="4932" cy="1001"/>
            </a:xfrm>
            <a:custGeom>
              <a:avLst/>
              <a:gdLst>
                <a:gd name="T0" fmla="*/ 0 w 4932"/>
                <a:gd name="T1" fmla="*/ 332 h 1001"/>
                <a:gd name="T2" fmla="*/ 216 w 4932"/>
                <a:gd name="T3" fmla="*/ 368 h 1001"/>
                <a:gd name="T4" fmla="*/ 446 w 4932"/>
                <a:gd name="T5" fmla="*/ 360 h 1001"/>
                <a:gd name="T6" fmla="*/ 568 w 4932"/>
                <a:gd name="T7" fmla="*/ 332 h 1001"/>
                <a:gd name="T8" fmla="*/ 640 w 4932"/>
                <a:gd name="T9" fmla="*/ 303 h 1001"/>
                <a:gd name="T10" fmla="*/ 806 w 4932"/>
                <a:gd name="T11" fmla="*/ 260 h 1001"/>
                <a:gd name="T12" fmla="*/ 936 w 4932"/>
                <a:gd name="T13" fmla="*/ 267 h 1001"/>
                <a:gd name="T14" fmla="*/ 1008 w 4932"/>
                <a:gd name="T15" fmla="*/ 368 h 1001"/>
                <a:gd name="T16" fmla="*/ 1087 w 4932"/>
                <a:gd name="T17" fmla="*/ 504 h 1001"/>
                <a:gd name="T18" fmla="*/ 1130 w 4932"/>
                <a:gd name="T19" fmla="*/ 569 h 1001"/>
                <a:gd name="T20" fmla="*/ 1238 w 4932"/>
                <a:gd name="T21" fmla="*/ 670 h 1001"/>
                <a:gd name="T22" fmla="*/ 1296 w 4932"/>
                <a:gd name="T23" fmla="*/ 684 h 1001"/>
                <a:gd name="T24" fmla="*/ 1432 w 4932"/>
                <a:gd name="T25" fmla="*/ 735 h 1001"/>
                <a:gd name="T26" fmla="*/ 1519 w 4932"/>
                <a:gd name="T27" fmla="*/ 800 h 1001"/>
                <a:gd name="T28" fmla="*/ 1598 w 4932"/>
                <a:gd name="T29" fmla="*/ 879 h 1001"/>
                <a:gd name="T30" fmla="*/ 1706 w 4932"/>
                <a:gd name="T31" fmla="*/ 929 h 1001"/>
                <a:gd name="T32" fmla="*/ 2001 w 4932"/>
                <a:gd name="T33" fmla="*/ 1001 h 1001"/>
                <a:gd name="T34" fmla="*/ 2210 w 4932"/>
                <a:gd name="T35" fmla="*/ 994 h 1001"/>
                <a:gd name="T36" fmla="*/ 2260 w 4932"/>
                <a:gd name="T37" fmla="*/ 965 h 1001"/>
                <a:gd name="T38" fmla="*/ 2484 w 4932"/>
                <a:gd name="T39" fmla="*/ 893 h 1001"/>
                <a:gd name="T40" fmla="*/ 2952 w 4932"/>
                <a:gd name="T41" fmla="*/ 879 h 1001"/>
                <a:gd name="T42" fmla="*/ 3168 w 4932"/>
                <a:gd name="T43" fmla="*/ 821 h 1001"/>
                <a:gd name="T44" fmla="*/ 3204 w 4932"/>
                <a:gd name="T45" fmla="*/ 778 h 1001"/>
                <a:gd name="T46" fmla="*/ 3247 w 4932"/>
                <a:gd name="T47" fmla="*/ 742 h 1001"/>
                <a:gd name="T48" fmla="*/ 3283 w 4932"/>
                <a:gd name="T49" fmla="*/ 677 h 1001"/>
                <a:gd name="T50" fmla="*/ 3326 w 4932"/>
                <a:gd name="T51" fmla="*/ 612 h 1001"/>
                <a:gd name="T52" fmla="*/ 3405 w 4932"/>
                <a:gd name="T53" fmla="*/ 490 h 1001"/>
                <a:gd name="T54" fmla="*/ 3463 w 4932"/>
                <a:gd name="T55" fmla="*/ 404 h 1001"/>
                <a:gd name="T56" fmla="*/ 3528 w 4932"/>
                <a:gd name="T57" fmla="*/ 317 h 1001"/>
                <a:gd name="T58" fmla="*/ 3693 w 4932"/>
                <a:gd name="T59" fmla="*/ 159 h 1001"/>
                <a:gd name="T60" fmla="*/ 3744 w 4932"/>
                <a:gd name="T61" fmla="*/ 116 h 1001"/>
                <a:gd name="T62" fmla="*/ 3801 w 4932"/>
                <a:gd name="T63" fmla="*/ 72 h 1001"/>
                <a:gd name="T64" fmla="*/ 3895 w 4932"/>
                <a:gd name="T65" fmla="*/ 15 h 1001"/>
                <a:gd name="T66" fmla="*/ 3938 w 4932"/>
                <a:gd name="T67" fmla="*/ 0 h 1001"/>
                <a:gd name="T68" fmla="*/ 4219 w 4932"/>
                <a:gd name="T69" fmla="*/ 36 h 1001"/>
                <a:gd name="T70" fmla="*/ 4291 w 4932"/>
                <a:gd name="T71" fmla="*/ 80 h 1001"/>
                <a:gd name="T72" fmla="*/ 4406 w 4932"/>
                <a:gd name="T73" fmla="*/ 173 h 1001"/>
                <a:gd name="T74" fmla="*/ 4579 w 4932"/>
                <a:gd name="T75" fmla="*/ 281 h 1001"/>
                <a:gd name="T76" fmla="*/ 4651 w 4932"/>
                <a:gd name="T77" fmla="*/ 310 h 1001"/>
                <a:gd name="T78" fmla="*/ 4932 w 4932"/>
                <a:gd name="T79" fmla="*/ 332 h 10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32"/>
                <a:gd name="T121" fmla="*/ 0 h 1001"/>
                <a:gd name="T122" fmla="*/ 4932 w 4932"/>
                <a:gd name="T123" fmla="*/ 1001 h 10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32" h="1001">
                  <a:moveTo>
                    <a:pt x="0" y="332"/>
                  </a:moveTo>
                  <a:cubicBezTo>
                    <a:pt x="73" y="341"/>
                    <a:pt x="142" y="359"/>
                    <a:pt x="216" y="368"/>
                  </a:cubicBezTo>
                  <a:cubicBezTo>
                    <a:pt x="293" y="365"/>
                    <a:pt x="370" y="366"/>
                    <a:pt x="446" y="360"/>
                  </a:cubicBezTo>
                  <a:cubicBezTo>
                    <a:pt x="483" y="357"/>
                    <a:pt x="531" y="338"/>
                    <a:pt x="568" y="332"/>
                  </a:cubicBezTo>
                  <a:cubicBezTo>
                    <a:pt x="593" y="323"/>
                    <a:pt x="615" y="311"/>
                    <a:pt x="640" y="303"/>
                  </a:cubicBezTo>
                  <a:cubicBezTo>
                    <a:pt x="680" y="263"/>
                    <a:pt x="754" y="270"/>
                    <a:pt x="806" y="260"/>
                  </a:cubicBezTo>
                  <a:cubicBezTo>
                    <a:pt x="849" y="262"/>
                    <a:pt x="893" y="261"/>
                    <a:pt x="936" y="267"/>
                  </a:cubicBezTo>
                  <a:cubicBezTo>
                    <a:pt x="963" y="271"/>
                    <a:pt x="1001" y="357"/>
                    <a:pt x="1008" y="368"/>
                  </a:cubicBezTo>
                  <a:cubicBezTo>
                    <a:pt x="1035" y="412"/>
                    <a:pt x="1063" y="457"/>
                    <a:pt x="1087" y="504"/>
                  </a:cubicBezTo>
                  <a:cubicBezTo>
                    <a:pt x="1103" y="535"/>
                    <a:pt x="1101" y="551"/>
                    <a:pt x="1130" y="569"/>
                  </a:cubicBezTo>
                  <a:cubicBezTo>
                    <a:pt x="1158" y="613"/>
                    <a:pt x="1196" y="639"/>
                    <a:pt x="1238" y="670"/>
                  </a:cubicBezTo>
                  <a:cubicBezTo>
                    <a:pt x="1254" y="682"/>
                    <a:pt x="1296" y="684"/>
                    <a:pt x="1296" y="684"/>
                  </a:cubicBezTo>
                  <a:cubicBezTo>
                    <a:pt x="1336" y="705"/>
                    <a:pt x="1388" y="724"/>
                    <a:pt x="1432" y="735"/>
                  </a:cubicBezTo>
                  <a:cubicBezTo>
                    <a:pt x="1461" y="754"/>
                    <a:pt x="1496" y="773"/>
                    <a:pt x="1519" y="800"/>
                  </a:cubicBezTo>
                  <a:cubicBezTo>
                    <a:pt x="1542" y="828"/>
                    <a:pt x="1567" y="860"/>
                    <a:pt x="1598" y="879"/>
                  </a:cubicBezTo>
                  <a:cubicBezTo>
                    <a:pt x="1631" y="899"/>
                    <a:pt x="1669" y="917"/>
                    <a:pt x="1706" y="929"/>
                  </a:cubicBezTo>
                  <a:cubicBezTo>
                    <a:pt x="1786" y="983"/>
                    <a:pt x="1907" y="993"/>
                    <a:pt x="2001" y="1001"/>
                  </a:cubicBezTo>
                  <a:cubicBezTo>
                    <a:pt x="2071" y="999"/>
                    <a:pt x="2141" y="1000"/>
                    <a:pt x="2210" y="994"/>
                  </a:cubicBezTo>
                  <a:cubicBezTo>
                    <a:pt x="2234" y="992"/>
                    <a:pt x="2240" y="974"/>
                    <a:pt x="2260" y="965"/>
                  </a:cubicBezTo>
                  <a:cubicBezTo>
                    <a:pt x="2325" y="936"/>
                    <a:pt x="2413" y="896"/>
                    <a:pt x="2484" y="893"/>
                  </a:cubicBezTo>
                  <a:cubicBezTo>
                    <a:pt x="2640" y="887"/>
                    <a:pt x="2952" y="879"/>
                    <a:pt x="2952" y="879"/>
                  </a:cubicBezTo>
                  <a:cubicBezTo>
                    <a:pt x="3032" y="869"/>
                    <a:pt x="3093" y="845"/>
                    <a:pt x="3168" y="821"/>
                  </a:cubicBezTo>
                  <a:cubicBezTo>
                    <a:pt x="3218" y="787"/>
                    <a:pt x="3159" y="832"/>
                    <a:pt x="3204" y="778"/>
                  </a:cubicBezTo>
                  <a:cubicBezTo>
                    <a:pt x="3216" y="764"/>
                    <a:pt x="3234" y="755"/>
                    <a:pt x="3247" y="742"/>
                  </a:cubicBezTo>
                  <a:cubicBezTo>
                    <a:pt x="3255" y="716"/>
                    <a:pt x="3264" y="696"/>
                    <a:pt x="3283" y="677"/>
                  </a:cubicBezTo>
                  <a:cubicBezTo>
                    <a:pt x="3292" y="650"/>
                    <a:pt x="3308" y="635"/>
                    <a:pt x="3326" y="612"/>
                  </a:cubicBezTo>
                  <a:cubicBezTo>
                    <a:pt x="3341" y="568"/>
                    <a:pt x="3378" y="529"/>
                    <a:pt x="3405" y="490"/>
                  </a:cubicBezTo>
                  <a:cubicBezTo>
                    <a:pt x="3425" y="461"/>
                    <a:pt x="3437" y="428"/>
                    <a:pt x="3463" y="404"/>
                  </a:cubicBezTo>
                  <a:cubicBezTo>
                    <a:pt x="3477" y="359"/>
                    <a:pt x="3500" y="359"/>
                    <a:pt x="3528" y="317"/>
                  </a:cubicBezTo>
                  <a:cubicBezTo>
                    <a:pt x="3572" y="251"/>
                    <a:pt x="3638" y="213"/>
                    <a:pt x="3693" y="159"/>
                  </a:cubicBezTo>
                  <a:cubicBezTo>
                    <a:pt x="3741" y="112"/>
                    <a:pt x="3687" y="144"/>
                    <a:pt x="3744" y="116"/>
                  </a:cubicBezTo>
                  <a:cubicBezTo>
                    <a:pt x="3764" y="95"/>
                    <a:pt x="3774" y="82"/>
                    <a:pt x="3801" y="72"/>
                  </a:cubicBezTo>
                  <a:cubicBezTo>
                    <a:pt x="3830" y="44"/>
                    <a:pt x="3857" y="30"/>
                    <a:pt x="3895" y="15"/>
                  </a:cubicBezTo>
                  <a:cubicBezTo>
                    <a:pt x="3909" y="9"/>
                    <a:pt x="3938" y="0"/>
                    <a:pt x="3938" y="0"/>
                  </a:cubicBezTo>
                  <a:cubicBezTo>
                    <a:pt x="4141" y="8"/>
                    <a:pt x="4090" y="5"/>
                    <a:pt x="4219" y="36"/>
                  </a:cubicBezTo>
                  <a:cubicBezTo>
                    <a:pt x="4244" y="54"/>
                    <a:pt x="4267" y="59"/>
                    <a:pt x="4291" y="80"/>
                  </a:cubicBezTo>
                  <a:cubicBezTo>
                    <a:pt x="4330" y="115"/>
                    <a:pt x="4355" y="157"/>
                    <a:pt x="4406" y="173"/>
                  </a:cubicBezTo>
                  <a:cubicBezTo>
                    <a:pt x="4458" y="212"/>
                    <a:pt x="4517" y="261"/>
                    <a:pt x="4579" y="281"/>
                  </a:cubicBezTo>
                  <a:cubicBezTo>
                    <a:pt x="4607" y="311"/>
                    <a:pt x="4586" y="294"/>
                    <a:pt x="4651" y="310"/>
                  </a:cubicBezTo>
                  <a:cubicBezTo>
                    <a:pt x="4746" y="333"/>
                    <a:pt x="4832" y="332"/>
                    <a:pt x="4932" y="3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3" name="Group 8"/>
            <p:cNvGrpSpPr>
              <a:grpSpLocks/>
            </p:cNvGrpSpPr>
            <p:nvPr/>
          </p:nvGrpSpPr>
          <p:grpSpPr bwMode="auto">
            <a:xfrm>
              <a:off x="1872" y="3237"/>
              <a:ext cx="536" cy="514"/>
              <a:chOff x="1872" y="3168"/>
              <a:chExt cx="536" cy="514"/>
            </a:xfrm>
          </p:grpSpPr>
          <p:sp>
            <p:nvSpPr>
              <p:cNvPr id="16538" name="Freeform 9"/>
              <p:cNvSpPr>
                <a:spLocks/>
              </p:cNvSpPr>
              <p:nvPr/>
            </p:nvSpPr>
            <p:spPr bwMode="auto">
              <a:xfrm flipH="1">
                <a:off x="1985" y="3254"/>
                <a:ext cx="352" cy="237"/>
              </a:xfrm>
              <a:custGeom>
                <a:avLst/>
                <a:gdLst>
                  <a:gd name="T0" fmla="*/ 0 w 2463"/>
                  <a:gd name="T1" fmla="*/ 27 h 1656"/>
                  <a:gd name="T2" fmla="*/ 45 w 2463"/>
                  <a:gd name="T3" fmla="*/ 237 h 1656"/>
                  <a:gd name="T4" fmla="*/ 352 w 2463"/>
                  <a:gd name="T5" fmla="*/ 199 h 1656"/>
                  <a:gd name="T6" fmla="*/ 299 w 2463"/>
                  <a:gd name="T7" fmla="*/ 0 h 1656"/>
                  <a:gd name="T8" fmla="*/ 0 w 2463"/>
                  <a:gd name="T9" fmla="*/ 27 h 1656"/>
                  <a:gd name="T10" fmla="*/ 0 w 2463"/>
                  <a:gd name="T11" fmla="*/ 27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63"/>
                  <a:gd name="T19" fmla="*/ 0 h 1656"/>
                  <a:gd name="T20" fmla="*/ 2463 w 2463"/>
                  <a:gd name="T21" fmla="*/ 1656 h 16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63" h="1656">
                    <a:moveTo>
                      <a:pt x="0" y="187"/>
                    </a:moveTo>
                    <a:lnTo>
                      <a:pt x="318" y="1656"/>
                    </a:lnTo>
                    <a:lnTo>
                      <a:pt x="2463" y="1388"/>
                    </a:lnTo>
                    <a:lnTo>
                      <a:pt x="2094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10"/>
              <p:cNvSpPr>
                <a:spLocks/>
              </p:cNvSpPr>
              <p:nvPr/>
            </p:nvSpPr>
            <p:spPr bwMode="auto">
              <a:xfrm flipH="1">
                <a:off x="1872" y="3546"/>
                <a:ext cx="536" cy="136"/>
              </a:xfrm>
              <a:custGeom>
                <a:avLst/>
                <a:gdLst>
                  <a:gd name="T0" fmla="*/ 0 w 3752"/>
                  <a:gd name="T1" fmla="*/ 47 h 955"/>
                  <a:gd name="T2" fmla="*/ 182 w 3752"/>
                  <a:gd name="T3" fmla="*/ 0 h 955"/>
                  <a:gd name="T4" fmla="*/ 536 w 3752"/>
                  <a:gd name="T5" fmla="*/ 34 h 955"/>
                  <a:gd name="T6" fmla="*/ 272 w 3752"/>
                  <a:gd name="T7" fmla="*/ 136 h 955"/>
                  <a:gd name="T8" fmla="*/ 0 w 3752"/>
                  <a:gd name="T9" fmla="*/ 47 h 955"/>
                  <a:gd name="T10" fmla="*/ 0 w 3752"/>
                  <a:gd name="T11" fmla="*/ 47 h 9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52"/>
                  <a:gd name="T19" fmla="*/ 0 h 955"/>
                  <a:gd name="T20" fmla="*/ 3752 w 3752"/>
                  <a:gd name="T21" fmla="*/ 955 h 9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52" h="955">
                    <a:moveTo>
                      <a:pt x="0" y="329"/>
                    </a:moveTo>
                    <a:lnTo>
                      <a:pt x="1271" y="0"/>
                    </a:lnTo>
                    <a:lnTo>
                      <a:pt x="3752" y="239"/>
                    </a:lnTo>
                    <a:lnTo>
                      <a:pt x="1906" y="955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BCD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11"/>
              <p:cNvSpPr>
                <a:spLocks/>
              </p:cNvSpPr>
              <p:nvPr/>
            </p:nvSpPr>
            <p:spPr bwMode="auto">
              <a:xfrm flipH="1">
                <a:off x="2030" y="3278"/>
                <a:ext cx="256" cy="185"/>
              </a:xfrm>
              <a:custGeom>
                <a:avLst/>
                <a:gdLst>
                  <a:gd name="T0" fmla="*/ 169 w 1793"/>
                  <a:gd name="T1" fmla="*/ 5 h 1289"/>
                  <a:gd name="T2" fmla="*/ 111 w 1793"/>
                  <a:gd name="T3" fmla="*/ 0 h 1289"/>
                  <a:gd name="T4" fmla="*/ 73 w 1793"/>
                  <a:gd name="T5" fmla="*/ 4 h 1289"/>
                  <a:gd name="T6" fmla="*/ 54 w 1793"/>
                  <a:gd name="T7" fmla="*/ 9 h 1289"/>
                  <a:gd name="T8" fmla="*/ 52 w 1793"/>
                  <a:gd name="T9" fmla="*/ 34 h 1289"/>
                  <a:gd name="T10" fmla="*/ 56 w 1793"/>
                  <a:gd name="T11" fmla="*/ 65 h 1289"/>
                  <a:gd name="T12" fmla="*/ 27 w 1793"/>
                  <a:gd name="T13" fmla="*/ 105 h 1289"/>
                  <a:gd name="T14" fmla="*/ 9 w 1793"/>
                  <a:gd name="T15" fmla="*/ 136 h 1289"/>
                  <a:gd name="T16" fmla="*/ 0 w 1793"/>
                  <a:gd name="T17" fmla="*/ 153 h 1289"/>
                  <a:gd name="T18" fmla="*/ 25 w 1793"/>
                  <a:gd name="T19" fmla="*/ 170 h 1289"/>
                  <a:gd name="T20" fmla="*/ 74 w 1793"/>
                  <a:gd name="T21" fmla="*/ 185 h 1289"/>
                  <a:gd name="T22" fmla="*/ 87 w 1793"/>
                  <a:gd name="T23" fmla="*/ 149 h 1289"/>
                  <a:gd name="T24" fmla="*/ 107 w 1793"/>
                  <a:gd name="T25" fmla="*/ 108 h 1289"/>
                  <a:gd name="T26" fmla="*/ 227 w 1793"/>
                  <a:gd name="T27" fmla="*/ 134 h 1289"/>
                  <a:gd name="T28" fmla="*/ 254 w 1793"/>
                  <a:gd name="T29" fmla="*/ 106 h 1289"/>
                  <a:gd name="T30" fmla="*/ 256 w 1793"/>
                  <a:gd name="T31" fmla="*/ 85 h 1289"/>
                  <a:gd name="T32" fmla="*/ 242 w 1793"/>
                  <a:gd name="T33" fmla="*/ 62 h 1289"/>
                  <a:gd name="T34" fmla="*/ 221 w 1793"/>
                  <a:gd name="T35" fmla="*/ 39 h 1289"/>
                  <a:gd name="T36" fmla="*/ 196 w 1793"/>
                  <a:gd name="T37" fmla="*/ 14 h 1289"/>
                  <a:gd name="T38" fmla="*/ 169 w 1793"/>
                  <a:gd name="T39" fmla="*/ 5 h 1289"/>
                  <a:gd name="T40" fmla="*/ 169 w 1793"/>
                  <a:gd name="T41" fmla="*/ 5 h 12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93"/>
                  <a:gd name="T64" fmla="*/ 0 h 1289"/>
                  <a:gd name="T65" fmla="*/ 1793 w 1793"/>
                  <a:gd name="T66" fmla="*/ 1289 h 12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93" h="1289">
                    <a:moveTo>
                      <a:pt x="1184" y="32"/>
                    </a:moveTo>
                    <a:lnTo>
                      <a:pt x="777" y="0"/>
                    </a:lnTo>
                    <a:lnTo>
                      <a:pt x="508" y="25"/>
                    </a:lnTo>
                    <a:lnTo>
                      <a:pt x="376" y="64"/>
                    </a:lnTo>
                    <a:lnTo>
                      <a:pt x="361" y="234"/>
                    </a:lnTo>
                    <a:lnTo>
                      <a:pt x="393" y="450"/>
                    </a:lnTo>
                    <a:lnTo>
                      <a:pt x="192" y="731"/>
                    </a:lnTo>
                    <a:lnTo>
                      <a:pt x="62" y="947"/>
                    </a:lnTo>
                    <a:lnTo>
                      <a:pt x="0" y="1064"/>
                    </a:lnTo>
                    <a:lnTo>
                      <a:pt x="177" y="1186"/>
                    </a:lnTo>
                    <a:lnTo>
                      <a:pt x="515" y="1289"/>
                    </a:lnTo>
                    <a:lnTo>
                      <a:pt x="607" y="1040"/>
                    </a:lnTo>
                    <a:lnTo>
                      <a:pt x="746" y="753"/>
                    </a:lnTo>
                    <a:lnTo>
                      <a:pt x="1593" y="932"/>
                    </a:lnTo>
                    <a:lnTo>
                      <a:pt x="1778" y="738"/>
                    </a:lnTo>
                    <a:lnTo>
                      <a:pt x="1793" y="590"/>
                    </a:lnTo>
                    <a:lnTo>
                      <a:pt x="1692" y="434"/>
                    </a:lnTo>
                    <a:lnTo>
                      <a:pt x="1545" y="273"/>
                    </a:lnTo>
                    <a:lnTo>
                      <a:pt x="1370" y="95"/>
                    </a:lnTo>
                    <a:lnTo>
                      <a:pt x="1184" y="32"/>
                    </a:lnTo>
                    <a:close/>
                  </a:path>
                </a:pathLst>
              </a:custGeom>
              <a:solidFill>
                <a:srgbClr val="9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12"/>
              <p:cNvSpPr>
                <a:spLocks/>
              </p:cNvSpPr>
              <p:nvPr/>
            </p:nvSpPr>
            <p:spPr bwMode="auto">
              <a:xfrm flipH="1">
                <a:off x="2079" y="3293"/>
                <a:ext cx="110" cy="130"/>
              </a:xfrm>
              <a:custGeom>
                <a:avLst/>
                <a:gdLst>
                  <a:gd name="T0" fmla="*/ 0 w 769"/>
                  <a:gd name="T1" fmla="*/ 112 h 909"/>
                  <a:gd name="T2" fmla="*/ 45 w 769"/>
                  <a:gd name="T3" fmla="*/ 130 h 909"/>
                  <a:gd name="T4" fmla="*/ 89 w 769"/>
                  <a:gd name="T5" fmla="*/ 128 h 909"/>
                  <a:gd name="T6" fmla="*/ 110 w 769"/>
                  <a:gd name="T7" fmla="*/ 117 h 909"/>
                  <a:gd name="T8" fmla="*/ 107 w 769"/>
                  <a:gd name="T9" fmla="*/ 50 h 909"/>
                  <a:gd name="T10" fmla="*/ 88 w 769"/>
                  <a:gd name="T11" fmla="*/ 3 h 909"/>
                  <a:gd name="T12" fmla="*/ 70 w 769"/>
                  <a:gd name="T13" fmla="*/ 0 h 909"/>
                  <a:gd name="T14" fmla="*/ 58 w 769"/>
                  <a:gd name="T15" fmla="*/ 32 h 909"/>
                  <a:gd name="T16" fmla="*/ 31 w 769"/>
                  <a:gd name="T17" fmla="*/ 70 h 909"/>
                  <a:gd name="T18" fmla="*/ 0 w 769"/>
                  <a:gd name="T19" fmla="*/ 112 h 909"/>
                  <a:gd name="T20" fmla="*/ 0 w 769"/>
                  <a:gd name="T21" fmla="*/ 112 h 9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9"/>
                  <a:gd name="T34" fmla="*/ 0 h 909"/>
                  <a:gd name="T35" fmla="*/ 769 w 769"/>
                  <a:gd name="T36" fmla="*/ 909 h 9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9" h="909">
                    <a:moveTo>
                      <a:pt x="0" y="784"/>
                    </a:moveTo>
                    <a:lnTo>
                      <a:pt x="316" y="909"/>
                    </a:lnTo>
                    <a:lnTo>
                      <a:pt x="624" y="892"/>
                    </a:lnTo>
                    <a:lnTo>
                      <a:pt x="769" y="815"/>
                    </a:lnTo>
                    <a:lnTo>
                      <a:pt x="747" y="349"/>
                    </a:lnTo>
                    <a:lnTo>
                      <a:pt x="615" y="24"/>
                    </a:lnTo>
                    <a:lnTo>
                      <a:pt x="486" y="0"/>
                    </a:lnTo>
                    <a:lnTo>
                      <a:pt x="407" y="226"/>
                    </a:lnTo>
                    <a:lnTo>
                      <a:pt x="215" y="489"/>
                    </a:lnTo>
                    <a:lnTo>
                      <a:pt x="0" y="784"/>
                    </a:lnTo>
                    <a:close/>
                  </a:path>
                </a:pathLst>
              </a:custGeom>
              <a:solidFill>
                <a:srgbClr val="D3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13"/>
              <p:cNvSpPr>
                <a:spLocks/>
              </p:cNvSpPr>
              <p:nvPr/>
            </p:nvSpPr>
            <p:spPr bwMode="auto">
              <a:xfrm flipH="1">
                <a:off x="2021" y="3405"/>
                <a:ext cx="271" cy="141"/>
              </a:xfrm>
              <a:custGeom>
                <a:avLst/>
                <a:gdLst>
                  <a:gd name="T0" fmla="*/ 47 w 1900"/>
                  <a:gd name="T1" fmla="*/ 43 h 985"/>
                  <a:gd name="T2" fmla="*/ 44 w 1900"/>
                  <a:gd name="T3" fmla="*/ 61 h 985"/>
                  <a:gd name="T4" fmla="*/ 51 w 1900"/>
                  <a:gd name="T5" fmla="*/ 86 h 985"/>
                  <a:gd name="T6" fmla="*/ 41 w 1900"/>
                  <a:gd name="T7" fmla="*/ 90 h 985"/>
                  <a:gd name="T8" fmla="*/ 29 w 1900"/>
                  <a:gd name="T9" fmla="*/ 79 h 985"/>
                  <a:gd name="T10" fmla="*/ 18 w 1900"/>
                  <a:gd name="T11" fmla="*/ 89 h 985"/>
                  <a:gd name="T12" fmla="*/ 0 w 1900"/>
                  <a:gd name="T13" fmla="*/ 119 h 985"/>
                  <a:gd name="T14" fmla="*/ 8 w 1900"/>
                  <a:gd name="T15" fmla="*/ 119 h 985"/>
                  <a:gd name="T16" fmla="*/ 21 w 1900"/>
                  <a:gd name="T17" fmla="*/ 116 h 985"/>
                  <a:gd name="T18" fmla="*/ 63 w 1900"/>
                  <a:gd name="T19" fmla="*/ 141 h 985"/>
                  <a:gd name="T20" fmla="*/ 93 w 1900"/>
                  <a:gd name="T21" fmla="*/ 136 h 985"/>
                  <a:gd name="T22" fmla="*/ 115 w 1900"/>
                  <a:gd name="T23" fmla="*/ 117 h 985"/>
                  <a:gd name="T24" fmla="*/ 141 w 1900"/>
                  <a:gd name="T25" fmla="*/ 94 h 985"/>
                  <a:gd name="T26" fmla="*/ 173 w 1900"/>
                  <a:gd name="T27" fmla="*/ 88 h 985"/>
                  <a:gd name="T28" fmla="*/ 194 w 1900"/>
                  <a:gd name="T29" fmla="*/ 101 h 985"/>
                  <a:gd name="T30" fmla="*/ 205 w 1900"/>
                  <a:gd name="T31" fmla="*/ 121 h 985"/>
                  <a:gd name="T32" fmla="*/ 207 w 1900"/>
                  <a:gd name="T33" fmla="*/ 133 h 985"/>
                  <a:gd name="T34" fmla="*/ 216 w 1900"/>
                  <a:gd name="T35" fmla="*/ 138 h 985"/>
                  <a:gd name="T36" fmla="*/ 230 w 1900"/>
                  <a:gd name="T37" fmla="*/ 138 h 985"/>
                  <a:gd name="T38" fmla="*/ 271 w 1900"/>
                  <a:gd name="T39" fmla="*/ 117 h 985"/>
                  <a:gd name="T40" fmla="*/ 256 w 1900"/>
                  <a:gd name="T41" fmla="*/ 118 h 985"/>
                  <a:gd name="T42" fmla="*/ 240 w 1900"/>
                  <a:gd name="T43" fmla="*/ 109 h 985"/>
                  <a:gd name="T44" fmla="*/ 250 w 1900"/>
                  <a:gd name="T45" fmla="*/ 83 h 985"/>
                  <a:gd name="T46" fmla="*/ 252 w 1900"/>
                  <a:gd name="T47" fmla="*/ 51 h 985"/>
                  <a:gd name="T48" fmla="*/ 241 w 1900"/>
                  <a:gd name="T49" fmla="*/ 29 h 985"/>
                  <a:gd name="T50" fmla="*/ 215 w 1900"/>
                  <a:gd name="T51" fmla="*/ 22 h 985"/>
                  <a:gd name="T52" fmla="*/ 207 w 1900"/>
                  <a:gd name="T53" fmla="*/ 0 h 985"/>
                  <a:gd name="T54" fmla="*/ 187 w 1900"/>
                  <a:gd name="T55" fmla="*/ 14 h 985"/>
                  <a:gd name="T56" fmla="*/ 134 w 1900"/>
                  <a:gd name="T57" fmla="*/ 13 h 985"/>
                  <a:gd name="T58" fmla="*/ 107 w 1900"/>
                  <a:gd name="T59" fmla="*/ 1 h 985"/>
                  <a:gd name="T60" fmla="*/ 80 w 1900"/>
                  <a:gd name="T61" fmla="*/ 50 h 985"/>
                  <a:gd name="T62" fmla="*/ 47 w 1900"/>
                  <a:gd name="T63" fmla="*/ 43 h 985"/>
                  <a:gd name="T64" fmla="*/ 47 w 1900"/>
                  <a:gd name="T65" fmla="*/ 43 h 9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0"/>
                  <a:gd name="T100" fmla="*/ 0 h 985"/>
                  <a:gd name="T101" fmla="*/ 1900 w 1900"/>
                  <a:gd name="T102" fmla="*/ 985 h 9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0" h="985">
                    <a:moveTo>
                      <a:pt x="331" y="301"/>
                    </a:moveTo>
                    <a:lnTo>
                      <a:pt x="307" y="426"/>
                    </a:lnTo>
                    <a:lnTo>
                      <a:pt x="355" y="598"/>
                    </a:lnTo>
                    <a:lnTo>
                      <a:pt x="285" y="628"/>
                    </a:lnTo>
                    <a:lnTo>
                      <a:pt x="200" y="550"/>
                    </a:lnTo>
                    <a:lnTo>
                      <a:pt x="124" y="620"/>
                    </a:lnTo>
                    <a:lnTo>
                      <a:pt x="0" y="829"/>
                    </a:lnTo>
                    <a:lnTo>
                      <a:pt x="54" y="829"/>
                    </a:lnTo>
                    <a:lnTo>
                      <a:pt x="147" y="807"/>
                    </a:lnTo>
                    <a:lnTo>
                      <a:pt x="439" y="985"/>
                    </a:lnTo>
                    <a:lnTo>
                      <a:pt x="653" y="947"/>
                    </a:lnTo>
                    <a:lnTo>
                      <a:pt x="808" y="814"/>
                    </a:lnTo>
                    <a:lnTo>
                      <a:pt x="991" y="658"/>
                    </a:lnTo>
                    <a:lnTo>
                      <a:pt x="1215" y="613"/>
                    </a:lnTo>
                    <a:lnTo>
                      <a:pt x="1362" y="705"/>
                    </a:lnTo>
                    <a:lnTo>
                      <a:pt x="1438" y="846"/>
                    </a:lnTo>
                    <a:lnTo>
                      <a:pt x="1453" y="931"/>
                    </a:lnTo>
                    <a:lnTo>
                      <a:pt x="1516" y="962"/>
                    </a:lnTo>
                    <a:lnTo>
                      <a:pt x="1616" y="962"/>
                    </a:lnTo>
                    <a:lnTo>
                      <a:pt x="1900" y="814"/>
                    </a:lnTo>
                    <a:lnTo>
                      <a:pt x="1793" y="822"/>
                    </a:lnTo>
                    <a:lnTo>
                      <a:pt x="1685" y="759"/>
                    </a:lnTo>
                    <a:lnTo>
                      <a:pt x="1754" y="582"/>
                    </a:lnTo>
                    <a:lnTo>
                      <a:pt x="1769" y="356"/>
                    </a:lnTo>
                    <a:lnTo>
                      <a:pt x="1693" y="201"/>
                    </a:lnTo>
                    <a:lnTo>
                      <a:pt x="1507" y="155"/>
                    </a:lnTo>
                    <a:lnTo>
                      <a:pt x="1453" y="0"/>
                    </a:lnTo>
                    <a:lnTo>
                      <a:pt x="1308" y="100"/>
                    </a:lnTo>
                    <a:lnTo>
                      <a:pt x="938" y="92"/>
                    </a:lnTo>
                    <a:lnTo>
                      <a:pt x="747" y="7"/>
                    </a:lnTo>
                    <a:lnTo>
                      <a:pt x="561" y="349"/>
                    </a:lnTo>
                    <a:lnTo>
                      <a:pt x="331" y="301"/>
                    </a:lnTo>
                    <a:close/>
                  </a:path>
                </a:pathLst>
              </a:custGeom>
              <a:solidFill>
                <a:srgbClr val="8C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14"/>
              <p:cNvSpPr>
                <a:spLocks/>
              </p:cNvSpPr>
              <p:nvPr/>
            </p:nvSpPr>
            <p:spPr bwMode="auto">
              <a:xfrm flipH="1">
                <a:off x="2069" y="3173"/>
                <a:ext cx="67" cy="70"/>
              </a:xfrm>
              <a:custGeom>
                <a:avLst/>
                <a:gdLst>
                  <a:gd name="T0" fmla="*/ 2 w 469"/>
                  <a:gd name="T1" fmla="*/ 70 h 489"/>
                  <a:gd name="T2" fmla="*/ 67 w 469"/>
                  <a:gd name="T3" fmla="*/ 70 h 489"/>
                  <a:gd name="T4" fmla="*/ 53 w 469"/>
                  <a:gd name="T5" fmla="*/ 34 h 489"/>
                  <a:gd name="T6" fmla="*/ 42 w 469"/>
                  <a:gd name="T7" fmla="*/ 4 h 489"/>
                  <a:gd name="T8" fmla="*/ 21 w 469"/>
                  <a:gd name="T9" fmla="*/ 0 h 489"/>
                  <a:gd name="T10" fmla="*/ 12 w 469"/>
                  <a:gd name="T11" fmla="*/ 12 h 489"/>
                  <a:gd name="T12" fmla="*/ 0 w 469"/>
                  <a:gd name="T13" fmla="*/ 36 h 489"/>
                  <a:gd name="T14" fmla="*/ 2 w 469"/>
                  <a:gd name="T15" fmla="*/ 70 h 489"/>
                  <a:gd name="T16" fmla="*/ 2 w 469"/>
                  <a:gd name="T17" fmla="*/ 70 h 4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9"/>
                  <a:gd name="T28" fmla="*/ 0 h 489"/>
                  <a:gd name="T29" fmla="*/ 469 w 469"/>
                  <a:gd name="T30" fmla="*/ 489 h 4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9" h="489">
                    <a:moveTo>
                      <a:pt x="15" y="489"/>
                    </a:moveTo>
                    <a:lnTo>
                      <a:pt x="469" y="489"/>
                    </a:lnTo>
                    <a:lnTo>
                      <a:pt x="368" y="240"/>
                    </a:lnTo>
                    <a:lnTo>
                      <a:pt x="292" y="31"/>
                    </a:lnTo>
                    <a:lnTo>
                      <a:pt x="145" y="0"/>
                    </a:lnTo>
                    <a:lnTo>
                      <a:pt x="85" y="85"/>
                    </a:lnTo>
                    <a:lnTo>
                      <a:pt x="0" y="248"/>
                    </a:lnTo>
                    <a:lnTo>
                      <a:pt x="15" y="489"/>
                    </a:lnTo>
                    <a:close/>
                  </a:path>
                </a:pathLst>
              </a:custGeom>
              <a:solidFill>
                <a:srgbClr val="F2D8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15"/>
              <p:cNvSpPr>
                <a:spLocks/>
              </p:cNvSpPr>
              <p:nvPr/>
            </p:nvSpPr>
            <p:spPr bwMode="auto">
              <a:xfrm flipH="1">
                <a:off x="2107" y="3296"/>
                <a:ext cx="44" cy="150"/>
              </a:xfrm>
              <a:custGeom>
                <a:avLst/>
                <a:gdLst>
                  <a:gd name="T0" fmla="*/ 37 w 308"/>
                  <a:gd name="T1" fmla="*/ 3 h 1046"/>
                  <a:gd name="T2" fmla="*/ 37 w 308"/>
                  <a:gd name="T3" fmla="*/ 37 h 1046"/>
                  <a:gd name="T4" fmla="*/ 23 w 308"/>
                  <a:gd name="T5" fmla="*/ 80 h 1046"/>
                  <a:gd name="T6" fmla="*/ 0 w 308"/>
                  <a:gd name="T7" fmla="*/ 132 h 1046"/>
                  <a:gd name="T8" fmla="*/ 12 w 308"/>
                  <a:gd name="T9" fmla="*/ 150 h 1046"/>
                  <a:gd name="T10" fmla="*/ 30 w 308"/>
                  <a:gd name="T11" fmla="*/ 128 h 1046"/>
                  <a:gd name="T12" fmla="*/ 34 w 308"/>
                  <a:gd name="T13" fmla="*/ 76 h 1046"/>
                  <a:gd name="T14" fmla="*/ 44 w 308"/>
                  <a:gd name="T15" fmla="*/ 27 h 1046"/>
                  <a:gd name="T16" fmla="*/ 43 w 308"/>
                  <a:gd name="T17" fmla="*/ 0 h 1046"/>
                  <a:gd name="T18" fmla="*/ 37 w 308"/>
                  <a:gd name="T19" fmla="*/ 3 h 1046"/>
                  <a:gd name="T20" fmla="*/ 37 w 308"/>
                  <a:gd name="T21" fmla="*/ 3 h 10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8"/>
                  <a:gd name="T34" fmla="*/ 0 h 1046"/>
                  <a:gd name="T35" fmla="*/ 308 w 308"/>
                  <a:gd name="T36" fmla="*/ 1046 h 10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8" h="1046">
                    <a:moveTo>
                      <a:pt x="256" y="23"/>
                    </a:moveTo>
                    <a:lnTo>
                      <a:pt x="262" y="255"/>
                    </a:lnTo>
                    <a:lnTo>
                      <a:pt x="163" y="558"/>
                    </a:lnTo>
                    <a:lnTo>
                      <a:pt x="0" y="922"/>
                    </a:lnTo>
                    <a:lnTo>
                      <a:pt x="86" y="1046"/>
                    </a:lnTo>
                    <a:lnTo>
                      <a:pt x="208" y="892"/>
                    </a:lnTo>
                    <a:lnTo>
                      <a:pt x="239" y="528"/>
                    </a:lnTo>
                    <a:lnTo>
                      <a:pt x="308" y="186"/>
                    </a:lnTo>
                    <a:lnTo>
                      <a:pt x="302" y="0"/>
                    </a:lnTo>
                    <a:lnTo>
                      <a:pt x="256" y="23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16"/>
              <p:cNvSpPr>
                <a:spLocks/>
              </p:cNvSpPr>
              <p:nvPr/>
            </p:nvSpPr>
            <p:spPr bwMode="auto">
              <a:xfrm flipH="1">
                <a:off x="1994" y="3358"/>
                <a:ext cx="305" cy="68"/>
              </a:xfrm>
              <a:custGeom>
                <a:avLst/>
                <a:gdLst>
                  <a:gd name="T0" fmla="*/ 18 w 2138"/>
                  <a:gd name="T1" fmla="*/ 0 h 474"/>
                  <a:gd name="T2" fmla="*/ 60 w 2138"/>
                  <a:gd name="T3" fmla="*/ 11 h 474"/>
                  <a:gd name="T4" fmla="*/ 123 w 2138"/>
                  <a:gd name="T5" fmla="*/ 21 h 474"/>
                  <a:gd name="T6" fmla="*/ 206 w 2138"/>
                  <a:gd name="T7" fmla="*/ 41 h 474"/>
                  <a:gd name="T8" fmla="*/ 305 w 2138"/>
                  <a:gd name="T9" fmla="*/ 64 h 474"/>
                  <a:gd name="T10" fmla="*/ 295 w 2138"/>
                  <a:gd name="T11" fmla="*/ 68 h 474"/>
                  <a:gd name="T12" fmla="*/ 207 w 2138"/>
                  <a:gd name="T13" fmla="*/ 54 h 474"/>
                  <a:gd name="T14" fmla="*/ 137 w 2138"/>
                  <a:gd name="T15" fmla="*/ 34 h 474"/>
                  <a:gd name="T16" fmla="*/ 108 w 2138"/>
                  <a:gd name="T17" fmla="*/ 30 h 474"/>
                  <a:gd name="T18" fmla="*/ 94 w 2138"/>
                  <a:gd name="T19" fmla="*/ 39 h 474"/>
                  <a:gd name="T20" fmla="*/ 77 w 2138"/>
                  <a:gd name="T21" fmla="*/ 22 h 474"/>
                  <a:gd name="T22" fmla="*/ 19 w 2138"/>
                  <a:gd name="T23" fmla="*/ 19 h 474"/>
                  <a:gd name="T24" fmla="*/ 0 w 2138"/>
                  <a:gd name="T25" fmla="*/ 14 h 474"/>
                  <a:gd name="T26" fmla="*/ 18 w 2138"/>
                  <a:gd name="T27" fmla="*/ 0 h 474"/>
                  <a:gd name="T28" fmla="*/ 18 w 2138"/>
                  <a:gd name="T29" fmla="*/ 0 h 4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38"/>
                  <a:gd name="T46" fmla="*/ 0 h 474"/>
                  <a:gd name="T47" fmla="*/ 2138 w 2138"/>
                  <a:gd name="T48" fmla="*/ 474 h 47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38" h="474">
                    <a:moveTo>
                      <a:pt x="124" y="0"/>
                    </a:moveTo>
                    <a:lnTo>
                      <a:pt x="422" y="79"/>
                    </a:lnTo>
                    <a:lnTo>
                      <a:pt x="862" y="148"/>
                    </a:lnTo>
                    <a:lnTo>
                      <a:pt x="1446" y="288"/>
                    </a:lnTo>
                    <a:lnTo>
                      <a:pt x="2138" y="443"/>
                    </a:lnTo>
                    <a:lnTo>
                      <a:pt x="2069" y="474"/>
                    </a:lnTo>
                    <a:lnTo>
                      <a:pt x="1453" y="374"/>
                    </a:lnTo>
                    <a:lnTo>
                      <a:pt x="961" y="234"/>
                    </a:lnTo>
                    <a:lnTo>
                      <a:pt x="754" y="210"/>
                    </a:lnTo>
                    <a:lnTo>
                      <a:pt x="661" y="273"/>
                    </a:lnTo>
                    <a:lnTo>
                      <a:pt x="538" y="155"/>
                    </a:lnTo>
                    <a:lnTo>
                      <a:pt x="130" y="133"/>
                    </a:lnTo>
                    <a:lnTo>
                      <a:pt x="0" y="95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B28E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17"/>
              <p:cNvSpPr>
                <a:spLocks/>
              </p:cNvSpPr>
              <p:nvPr/>
            </p:nvSpPr>
            <p:spPr bwMode="auto">
              <a:xfrm flipH="1">
                <a:off x="2081" y="3244"/>
                <a:ext cx="40" cy="61"/>
              </a:xfrm>
              <a:custGeom>
                <a:avLst/>
                <a:gdLst>
                  <a:gd name="T0" fmla="*/ 4 w 278"/>
                  <a:gd name="T1" fmla="*/ 0 h 427"/>
                  <a:gd name="T2" fmla="*/ 0 w 278"/>
                  <a:gd name="T3" fmla="*/ 49 h 427"/>
                  <a:gd name="T4" fmla="*/ 4 w 278"/>
                  <a:gd name="T5" fmla="*/ 58 h 427"/>
                  <a:gd name="T6" fmla="*/ 16 w 278"/>
                  <a:gd name="T7" fmla="*/ 61 h 427"/>
                  <a:gd name="T8" fmla="*/ 26 w 278"/>
                  <a:gd name="T9" fmla="*/ 53 h 427"/>
                  <a:gd name="T10" fmla="*/ 27 w 278"/>
                  <a:gd name="T11" fmla="*/ 40 h 427"/>
                  <a:gd name="T12" fmla="*/ 40 w 278"/>
                  <a:gd name="T13" fmla="*/ 42 h 427"/>
                  <a:gd name="T14" fmla="*/ 39 w 278"/>
                  <a:gd name="T15" fmla="*/ 33 h 427"/>
                  <a:gd name="T16" fmla="*/ 32 w 278"/>
                  <a:gd name="T17" fmla="*/ 21 h 427"/>
                  <a:gd name="T18" fmla="*/ 28 w 278"/>
                  <a:gd name="T19" fmla="*/ 3 h 427"/>
                  <a:gd name="T20" fmla="*/ 4 w 278"/>
                  <a:gd name="T21" fmla="*/ 0 h 427"/>
                  <a:gd name="T22" fmla="*/ 4 w 278"/>
                  <a:gd name="T23" fmla="*/ 0 h 4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8"/>
                  <a:gd name="T37" fmla="*/ 0 h 427"/>
                  <a:gd name="T38" fmla="*/ 278 w 278"/>
                  <a:gd name="T39" fmla="*/ 427 h 4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8" h="427">
                    <a:moveTo>
                      <a:pt x="25" y="0"/>
                    </a:moveTo>
                    <a:lnTo>
                      <a:pt x="0" y="340"/>
                    </a:lnTo>
                    <a:lnTo>
                      <a:pt x="25" y="403"/>
                    </a:lnTo>
                    <a:lnTo>
                      <a:pt x="109" y="427"/>
                    </a:lnTo>
                    <a:lnTo>
                      <a:pt x="178" y="372"/>
                    </a:lnTo>
                    <a:lnTo>
                      <a:pt x="186" y="279"/>
                    </a:lnTo>
                    <a:lnTo>
                      <a:pt x="278" y="294"/>
                    </a:lnTo>
                    <a:lnTo>
                      <a:pt x="271" y="233"/>
                    </a:lnTo>
                    <a:lnTo>
                      <a:pt x="224" y="148"/>
                    </a:lnTo>
                    <a:lnTo>
                      <a:pt x="193" y="2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DC9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18"/>
              <p:cNvSpPr>
                <a:spLocks/>
              </p:cNvSpPr>
              <p:nvPr/>
            </p:nvSpPr>
            <p:spPr bwMode="auto">
              <a:xfrm flipH="1">
                <a:off x="2069" y="3397"/>
                <a:ext cx="23" cy="19"/>
              </a:xfrm>
              <a:custGeom>
                <a:avLst/>
                <a:gdLst>
                  <a:gd name="T0" fmla="*/ 11 w 162"/>
                  <a:gd name="T1" fmla="*/ 0 h 131"/>
                  <a:gd name="T2" fmla="*/ 2 w 162"/>
                  <a:gd name="T3" fmla="*/ 1 h 131"/>
                  <a:gd name="T4" fmla="*/ 0 w 162"/>
                  <a:gd name="T5" fmla="*/ 17 h 131"/>
                  <a:gd name="T6" fmla="*/ 9 w 162"/>
                  <a:gd name="T7" fmla="*/ 19 h 131"/>
                  <a:gd name="T8" fmla="*/ 23 w 162"/>
                  <a:gd name="T9" fmla="*/ 3 h 131"/>
                  <a:gd name="T10" fmla="*/ 11 w 162"/>
                  <a:gd name="T11" fmla="*/ 0 h 131"/>
                  <a:gd name="T12" fmla="*/ 11 w 162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2"/>
                  <a:gd name="T22" fmla="*/ 0 h 131"/>
                  <a:gd name="T23" fmla="*/ 162 w 162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2" h="131">
                    <a:moveTo>
                      <a:pt x="77" y="0"/>
                    </a:moveTo>
                    <a:lnTo>
                      <a:pt x="16" y="6"/>
                    </a:lnTo>
                    <a:lnTo>
                      <a:pt x="0" y="116"/>
                    </a:lnTo>
                    <a:lnTo>
                      <a:pt x="61" y="131"/>
                    </a:lnTo>
                    <a:lnTo>
                      <a:pt x="162" y="2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DC9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19"/>
              <p:cNvSpPr>
                <a:spLocks/>
              </p:cNvSpPr>
              <p:nvPr/>
            </p:nvSpPr>
            <p:spPr bwMode="auto">
              <a:xfrm flipH="1">
                <a:off x="2199" y="3364"/>
                <a:ext cx="18" cy="20"/>
              </a:xfrm>
              <a:custGeom>
                <a:avLst/>
                <a:gdLst>
                  <a:gd name="T0" fmla="*/ 0 w 122"/>
                  <a:gd name="T1" fmla="*/ 6 h 140"/>
                  <a:gd name="T2" fmla="*/ 2 w 122"/>
                  <a:gd name="T3" fmla="*/ 20 h 140"/>
                  <a:gd name="T4" fmla="*/ 18 w 122"/>
                  <a:gd name="T5" fmla="*/ 20 h 140"/>
                  <a:gd name="T6" fmla="*/ 10 w 122"/>
                  <a:gd name="T7" fmla="*/ 0 h 140"/>
                  <a:gd name="T8" fmla="*/ 0 w 122"/>
                  <a:gd name="T9" fmla="*/ 6 h 140"/>
                  <a:gd name="T10" fmla="*/ 0 w 122"/>
                  <a:gd name="T11" fmla="*/ 6 h 1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40"/>
                  <a:gd name="T20" fmla="*/ 122 w 122"/>
                  <a:gd name="T21" fmla="*/ 140 h 1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40">
                    <a:moveTo>
                      <a:pt x="0" y="45"/>
                    </a:moveTo>
                    <a:lnTo>
                      <a:pt x="15" y="140"/>
                    </a:lnTo>
                    <a:lnTo>
                      <a:pt x="122" y="140"/>
                    </a:lnTo>
                    <a:lnTo>
                      <a:pt x="69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DC9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20"/>
              <p:cNvSpPr>
                <a:spLocks/>
              </p:cNvSpPr>
              <p:nvPr/>
            </p:nvSpPr>
            <p:spPr bwMode="auto">
              <a:xfrm flipH="1">
                <a:off x="1922" y="3576"/>
                <a:ext cx="100" cy="61"/>
              </a:xfrm>
              <a:custGeom>
                <a:avLst/>
                <a:gdLst>
                  <a:gd name="T0" fmla="*/ 16 w 699"/>
                  <a:gd name="T1" fmla="*/ 0 h 433"/>
                  <a:gd name="T2" fmla="*/ 0 w 699"/>
                  <a:gd name="T3" fmla="*/ 41 h 433"/>
                  <a:gd name="T4" fmla="*/ 24 w 699"/>
                  <a:gd name="T5" fmla="*/ 51 h 433"/>
                  <a:gd name="T6" fmla="*/ 64 w 699"/>
                  <a:gd name="T7" fmla="*/ 61 h 433"/>
                  <a:gd name="T8" fmla="*/ 90 w 699"/>
                  <a:gd name="T9" fmla="*/ 57 h 433"/>
                  <a:gd name="T10" fmla="*/ 100 w 699"/>
                  <a:gd name="T11" fmla="*/ 21 h 433"/>
                  <a:gd name="T12" fmla="*/ 100 w 699"/>
                  <a:gd name="T13" fmla="*/ 11 h 433"/>
                  <a:gd name="T14" fmla="*/ 75 w 699"/>
                  <a:gd name="T15" fmla="*/ 22 h 433"/>
                  <a:gd name="T16" fmla="*/ 43 w 699"/>
                  <a:gd name="T17" fmla="*/ 12 h 433"/>
                  <a:gd name="T18" fmla="*/ 16 w 699"/>
                  <a:gd name="T19" fmla="*/ 0 h 433"/>
                  <a:gd name="T20" fmla="*/ 16 w 699"/>
                  <a:gd name="T21" fmla="*/ 0 h 4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9"/>
                  <a:gd name="T34" fmla="*/ 0 h 433"/>
                  <a:gd name="T35" fmla="*/ 699 w 699"/>
                  <a:gd name="T36" fmla="*/ 433 h 4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9" h="433">
                    <a:moveTo>
                      <a:pt x="114" y="0"/>
                    </a:moveTo>
                    <a:lnTo>
                      <a:pt x="0" y="294"/>
                    </a:lnTo>
                    <a:lnTo>
                      <a:pt x="168" y="363"/>
                    </a:lnTo>
                    <a:lnTo>
                      <a:pt x="445" y="433"/>
                    </a:lnTo>
                    <a:lnTo>
                      <a:pt x="630" y="403"/>
                    </a:lnTo>
                    <a:lnTo>
                      <a:pt x="699" y="146"/>
                    </a:lnTo>
                    <a:lnTo>
                      <a:pt x="699" y="76"/>
                    </a:lnTo>
                    <a:lnTo>
                      <a:pt x="523" y="154"/>
                    </a:lnTo>
                    <a:lnTo>
                      <a:pt x="299" y="8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21"/>
              <p:cNvSpPr>
                <a:spLocks/>
              </p:cNvSpPr>
              <p:nvPr/>
            </p:nvSpPr>
            <p:spPr bwMode="auto">
              <a:xfrm flipH="1">
                <a:off x="2026" y="3590"/>
                <a:ext cx="104" cy="49"/>
              </a:xfrm>
              <a:custGeom>
                <a:avLst/>
                <a:gdLst>
                  <a:gd name="T0" fmla="*/ 0 w 723"/>
                  <a:gd name="T1" fmla="*/ 22 h 341"/>
                  <a:gd name="T2" fmla="*/ 33 w 723"/>
                  <a:gd name="T3" fmla="*/ 22 h 341"/>
                  <a:gd name="T4" fmla="*/ 66 w 723"/>
                  <a:gd name="T5" fmla="*/ 8 h 341"/>
                  <a:gd name="T6" fmla="*/ 96 w 723"/>
                  <a:gd name="T7" fmla="*/ 0 h 341"/>
                  <a:gd name="T8" fmla="*/ 104 w 723"/>
                  <a:gd name="T9" fmla="*/ 7 h 341"/>
                  <a:gd name="T10" fmla="*/ 87 w 723"/>
                  <a:gd name="T11" fmla="*/ 20 h 341"/>
                  <a:gd name="T12" fmla="*/ 73 w 723"/>
                  <a:gd name="T13" fmla="*/ 49 h 341"/>
                  <a:gd name="T14" fmla="*/ 54 w 723"/>
                  <a:gd name="T15" fmla="*/ 48 h 341"/>
                  <a:gd name="T16" fmla="*/ 11 w 723"/>
                  <a:gd name="T17" fmla="*/ 47 h 341"/>
                  <a:gd name="T18" fmla="*/ 0 w 723"/>
                  <a:gd name="T19" fmla="*/ 22 h 341"/>
                  <a:gd name="T20" fmla="*/ 0 w 723"/>
                  <a:gd name="T21" fmla="*/ 22 h 3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3"/>
                  <a:gd name="T34" fmla="*/ 0 h 341"/>
                  <a:gd name="T35" fmla="*/ 723 w 723"/>
                  <a:gd name="T36" fmla="*/ 341 h 3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3" h="341">
                    <a:moveTo>
                      <a:pt x="0" y="155"/>
                    </a:moveTo>
                    <a:lnTo>
                      <a:pt x="230" y="155"/>
                    </a:lnTo>
                    <a:lnTo>
                      <a:pt x="461" y="54"/>
                    </a:lnTo>
                    <a:lnTo>
                      <a:pt x="669" y="0"/>
                    </a:lnTo>
                    <a:lnTo>
                      <a:pt x="723" y="46"/>
                    </a:lnTo>
                    <a:lnTo>
                      <a:pt x="608" y="140"/>
                    </a:lnTo>
                    <a:lnTo>
                      <a:pt x="507" y="341"/>
                    </a:lnTo>
                    <a:lnTo>
                      <a:pt x="377" y="333"/>
                    </a:lnTo>
                    <a:lnTo>
                      <a:pt x="76" y="325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2E5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22"/>
              <p:cNvSpPr>
                <a:spLocks/>
              </p:cNvSpPr>
              <p:nvPr/>
            </p:nvSpPr>
            <p:spPr bwMode="auto">
              <a:xfrm flipH="1">
                <a:off x="2217" y="3562"/>
                <a:ext cx="124" cy="53"/>
              </a:xfrm>
              <a:custGeom>
                <a:avLst/>
                <a:gdLst>
                  <a:gd name="T0" fmla="*/ 0 w 869"/>
                  <a:gd name="T1" fmla="*/ 28 h 373"/>
                  <a:gd name="T2" fmla="*/ 28 w 869"/>
                  <a:gd name="T3" fmla="*/ 10 h 373"/>
                  <a:gd name="T4" fmla="*/ 47 w 869"/>
                  <a:gd name="T5" fmla="*/ 0 h 373"/>
                  <a:gd name="T6" fmla="*/ 67 w 869"/>
                  <a:gd name="T7" fmla="*/ 16 h 373"/>
                  <a:gd name="T8" fmla="*/ 108 w 869"/>
                  <a:gd name="T9" fmla="*/ 21 h 373"/>
                  <a:gd name="T10" fmla="*/ 124 w 869"/>
                  <a:gd name="T11" fmla="*/ 32 h 373"/>
                  <a:gd name="T12" fmla="*/ 117 w 869"/>
                  <a:gd name="T13" fmla="*/ 41 h 373"/>
                  <a:gd name="T14" fmla="*/ 94 w 869"/>
                  <a:gd name="T15" fmla="*/ 53 h 373"/>
                  <a:gd name="T16" fmla="*/ 41 w 869"/>
                  <a:gd name="T17" fmla="*/ 50 h 373"/>
                  <a:gd name="T18" fmla="*/ 18 w 869"/>
                  <a:gd name="T19" fmla="*/ 45 h 373"/>
                  <a:gd name="T20" fmla="*/ 0 w 869"/>
                  <a:gd name="T21" fmla="*/ 28 h 373"/>
                  <a:gd name="T22" fmla="*/ 0 w 869"/>
                  <a:gd name="T23" fmla="*/ 28 h 3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9"/>
                  <a:gd name="T37" fmla="*/ 0 h 373"/>
                  <a:gd name="T38" fmla="*/ 869 w 869"/>
                  <a:gd name="T39" fmla="*/ 373 h 3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9" h="373">
                    <a:moveTo>
                      <a:pt x="0" y="194"/>
                    </a:moveTo>
                    <a:lnTo>
                      <a:pt x="193" y="70"/>
                    </a:lnTo>
                    <a:lnTo>
                      <a:pt x="331" y="0"/>
                    </a:lnTo>
                    <a:lnTo>
                      <a:pt x="470" y="116"/>
                    </a:lnTo>
                    <a:lnTo>
                      <a:pt x="760" y="147"/>
                    </a:lnTo>
                    <a:lnTo>
                      <a:pt x="869" y="225"/>
                    </a:lnTo>
                    <a:lnTo>
                      <a:pt x="823" y="286"/>
                    </a:lnTo>
                    <a:lnTo>
                      <a:pt x="661" y="373"/>
                    </a:lnTo>
                    <a:lnTo>
                      <a:pt x="284" y="349"/>
                    </a:lnTo>
                    <a:lnTo>
                      <a:pt x="124" y="318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23"/>
              <p:cNvSpPr>
                <a:spLocks/>
              </p:cNvSpPr>
              <p:nvPr/>
            </p:nvSpPr>
            <p:spPr bwMode="auto">
              <a:xfrm flipH="1">
                <a:off x="2077" y="3214"/>
                <a:ext cx="31" cy="17"/>
              </a:xfrm>
              <a:custGeom>
                <a:avLst/>
                <a:gdLst>
                  <a:gd name="T0" fmla="*/ 28 w 217"/>
                  <a:gd name="T1" fmla="*/ 0 h 118"/>
                  <a:gd name="T2" fmla="*/ 20 w 217"/>
                  <a:gd name="T3" fmla="*/ 0 h 118"/>
                  <a:gd name="T4" fmla="*/ 14 w 217"/>
                  <a:gd name="T5" fmla="*/ 1 h 118"/>
                  <a:gd name="T6" fmla="*/ 7 w 217"/>
                  <a:gd name="T7" fmla="*/ 4 h 118"/>
                  <a:gd name="T8" fmla="*/ 4 w 217"/>
                  <a:gd name="T9" fmla="*/ 9 h 118"/>
                  <a:gd name="T10" fmla="*/ 0 w 217"/>
                  <a:gd name="T11" fmla="*/ 17 h 118"/>
                  <a:gd name="T12" fmla="*/ 4 w 217"/>
                  <a:gd name="T13" fmla="*/ 17 h 118"/>
                  <a:gd name="T14" fmla="*/ 12 w 217"/>
                  <a:gd name="T15" fmla="*/ 12 h 118"/>
                  <a:gd name="T16" fmla="*/ 17 w 217"/>
                  <a:gd name="T17" fmla="*/ 11 h 118"/>
                  <a:gd name="T18" fmla="*/ 21 w 217"/>
                  <a:gd name="T19" fmla="*/ 11 h 118"/>
                  <a:gd name="T20" fmla="*/ 31 w 217"/>
                  <a:gd name="T21" fmla="*/ 12 h 118"/>
                  <a:gd name="T22" fmla="*/ 28 w 217"/>
                  <a:gd name="T23" fmla="*/ 0 h 118"/>
                  <a:gd name="T24" fmla="*/ 28 w 217"/>
                  <a:gd name="T25" fmla="*/ 0 h 1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118"/>
                  <a:gd name="T41" fmla="*/ 217 w 217"/>
                  <a:gd name="T42" fmla="*/ 118 h 1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118">
                    <a:moveTo>
                      <a:pt x="195" y="0"/>
                    </a:moveTo>
                    <a:lnTo>
                      <a:pt x="141" y="3"/>
                    </a:lnTo>
                    <a:lnTo>
                      <a:pt x="96" y="5"/>
                    </a:lnTo>
                    <a:lnTo>
                      <a:pt x="51" y="27"/>
                    </a:lnTo>
                    <a:lnTo>
                      <a:pt x="25" y="63"/>
                    </a:lnTo>
                    <a:lnTo>
                      <a:pt x="0" y="118"/>
                    </a:lnTo>
                    <a:lnTo>
                      <a:pt x="27" y="115"/>
                    </a:lnTo>
                    <a:lnTo>
                      <a:pt x="83" y="80"/>
                    </a:lnTo>
                    <a:lnTo>
                      <a:pt x="122" y="73"/>
                    </a:lnTo>
                    <a:lnTo>
                      <a:pt x="147" y="75"/>
                    </a:lnTo>
                    <a:lnTo>
                      <a:pt x="217" y="81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24"/>
              <p:cNvSpPr>
                <a:spLocks/>
              </p:cNvSpPr>
              <p:nvPr/>
            </p:nvSpPr>
            <p:spPr bwMode="auto">
              <a:xfrm flipH="1">
                <a:off x="2102" y="3168"/>
                <a:ext cx="6" cy="13"/>
              </a:xfrm>
              <a:custGeom>
                <a:avLst/>
                <a:gdLst>
                  <a:gd name="T0" fmla="*/ 0 w 40"/>
                  <a:gd name="T1" fmla="*/ 0 h 91"/>
                  <a:gd name="T2" fmla="*/ 0 w 40"/>
                  <a:gd name="T3" fmla="*/ 9 h 91"/>
                  <a:gd name="T4" fmla="*/ 2 w 40"/>
                  <a:gd name="T5" fmla="*/ 13 h 91"/>
                  <a:gd name="T6" fmla="*/ 4 w 40"/>
                  <a:gd name="T7" fmla="*/ 11 h 91"/>
                  <a:gd name="T8" fmla="*/ 6 w 40"/>
                  <a:gd name="T9" fmla="*/ 3 h 91"/>
                  <a:gd name="T10" fmla="*/ 6 w 40"/>
                  <a:gd name="T11" fmla="*/ 0 h 91"/>
                  <a:gd name="T12" fmla="*/ 0 w 40"/>
                  <a:gd name="T13" fmla="*/ 0 h 91"/>
                  <a:gd name="T14" fmla="*/ 0 w 40"/>
                  <a:gd name="T15" fmla="*/ 0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91"/>
                  <a:gd name="T26" fmla="*/ 40 w 40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91">
                    <a:moveTo>
                      <a:pt x="0" y="0"/>
                    </a:moveTo>
                    <a:lnTo>
                      <a:pt x="0" y="61"/>
                    </a:lnTo>
                    <a:lnTo>
                      <a:pt x="10" y="91"/>
                    </a:lnTo>
                    <a:lnTo>
                      <a:pt x="30" y="76"/>
                    </a:lnTo>
                    <a:lnTo>
                      <a:pt x="40" y="21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25"/>
              <p:cNvSpPr>
                <a:spLocks/>
              </p:cNvSpPr>
              <p:nvPr/>
            </p:nvSpPr>
            <p:spPr bwMode="auto">
              <a:xfrm flipH="1">
                <a:off x="2082" y="3273"/>
                <a:ext cx="29" cy="34"/>
              </a:xfrm>
              <a:custGeom>
                <a:avLst/>
                <a:gdLst>
                  <a:gd name="T0" fmla="*/ 10 w 206"/>
                  <a:gd name="T1" fmla="*/ 3 h 241"/>
                  <a:gd name="T2" fmla="*/ 12 w 206"/>
                  <a:gd name="T3" fmla="*/ 7 h 241"/>
                  <a:gd name="T4" fmla="*/ 13 w 206"/>
                  <a:gd name="T5" fmla="*/ 12 h 241"/>
                  <a:gd name="T6" fmla="*/ 12 w 206"/>
                  <a:gd name="T7" fmla="*/ 18 h 241"/>
                  <a:gd name="T8" fmla="*/ 10 w 206"/>
                  <a:gd name="T9" fmla="*/ 23 h 241"/>
                  <a:gd name="T10" fmla="*/ 8 w 206"/>
                  <a:gd name="T11" fmla="*/ 26 h 241"/>
                  <a:gd name="T12" fmla="*/ 5 w 206"/>
                  <a:gd name="T13" fmla="*/ 28 h 241"/>
                  <a:gd name="T14" fmla="*/ 0 w 206"/>
                  <a:gd name="T15" fmla="*/ 29 h 241"/>
                  <a:gd name="T16" fmla="*/ 0 w 206"/>
                  <a:gd name="T17" fmla="*/ 31 h 241"/>
                  <a:gd name="T18" fmla="*/ 6 w 206"/>
                  <a:gd name="T19" fmla="*/ 34 h 241"/>
                  <a:gd name="T20" fmla="*/ 12 w 206"/>
                  <a:gd name="T21" fmla="*/ 31 h 241"/>
                  <a:gd name="T22" fmla="*/ 15 w 206"/>
                  <a:gd name="T23" fmla="*/ 27 h 241"/>
                  <a:gd name="T24" fmla="*/ 19 w 206"/>
                  <a:gd name="T25" fmla="*/ 19 h 241"/>
                  <a:gd name="T26" fmla="*/ 19 w 206"/>
                  <a:gd name="T27" fmla="*/ 13 h 241"/>
                  <a:gd name="T28" fmla="*/ 25 w 206"/>
                  <a:gd name="T29" fmla="*/ 14 h 241"/>
                  <a:gd name="T30" fmla="*/ 29 w 206"/>
                  <a:gd name="T31" fmla="*/ 14 h 241"/>
                  <a:gd name="T32" fmla="*/ 27 w 206"/>
                  <a:gd name="T33" fmla="*/ 11 h 241"/>
                  <a:gd name="T34" fmla="*/ 21 w 206"/>
                  <a:gd name="T35" fmla="*/ 6 h 241"/>
                  <a:gd name="T36" fmla="*/ 17 w 206"/>
                  <a:gd name="T37" fmla="*/ 2 h 241"/>
                  <a:gd name="T38" fmla="*/ 12 w 206"/>
                  <a:gd name="T39" fmla="*/ 0 h 241"/>
                  <a:gd name="T40" fmla="*/ 10 w 206"/>
                  <a:gd name="T41" fmla="*/ 3 h 241"/>
                  <a:gd name="T42" fmla="*/ 10 w 206"/>
                  <a:gd name="T43" fmla="*/ 3 h 2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6"/>
                  <a:gd name="T67" fmla="*/ 0 h 241"/>
                  <a:gd name="T68" fmla="*/ 206 w 206"/>
                  <a:gd name="T69" fmla="*/ 241 h 24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6" h="241">
                    <a:moveTo>
                      <a:pt x="69" y="20"/>
                    </a:moveTo>
                    <a:lnTo>
                      <a:pt x="85" y="50"/>
                    </a:lnTo>
                    <a:lnTo>
                      <a:pt x="92" y="88"/>
                    </a:lnTo>
                    <a:lnTo>
                      <a:pt x="85" y="127"/>
                    </a:lnTo>
                    <a:lnTo>
                      <a:pt x="72" y="161"/>
                    </a:lnTo>
                    <a:lnTo>
                      <a:pt x="57" y="185"/>
                    </a:lnTo>
                    <a:lnTo>
                      <a:pt x="34" y="201"/>
                    </a:lnTo>
                    <a:lnTo>
                      <a:pt x="0" y="204"/>
                    </a:lnTo>
                    <a:lnTo>
                      <a:pt x="3" y="223"/>
                    </a:lnTo>
                    <a:lnTo>
                      <a:pt x="42" y="241"/>
                    </a:lnTo>
                    <a:lnTo>
                      <a:pt x="88" y="223"/>
                    </a:lnTo>
                    <a:lnTo>
                      <a:pt x="110" y="191"/>
                    </a:lnTo>
                    <a:lnTo>
                      <a:pt x="133" y="134"/>
                    </a:lnTo>
                    <a:lnTo>
                      <a:pt x="137" y="93"/>
                    </a:lnTo>
                    <a:lnTo>
                      <a:pt x="176" y="100"/>
                    </a:lnTo>
                    <a:lnTo>
                      <a:pt x="206" y="96"/>
                    </a:lnTo>
                    <a:lnTo>
                      <a:pt x="191" y="81"/>
                    </a:lnTo>
                    <a:lnTo>
                      <a:pt x="146" y="45"/>
                    </a:lnTo>
                    <a:lnTo>
                      <a:pt x="118" y="15"/>
                    </a:lnTo>
                    <a:lnTo>
                      <a:pt x="85" y="0"/>
                    </a:lnTo>
                    <a:lnTo>
                      <a:pt x="6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26"/>
              <p:cNvSpPr>
                <a:spLocks/>
              </p:cNvSpPr>
              <p:nvPr/>
            </p:nvSpPr>
            <p:spPr bwMode="auto">
              <a:xfrm flipH="1">
                <a:off x="2065" y="3171"/>
                <a:ext cx="76" cy="133"/>
              </a:xfrm>
              <a:custGeom>
                <a:avLst/>
                <a:gdLst>
                  <a:gd name="T0" fmla="*/ 28 w 533"/>
                  <a:gd name="T1" fmla="*/ 1 h 933"/>
                  <a:gd name="T2" fmla="*/ 17 w 533"/>
                  <a:gd name="T3" fmla="*/ 11 h 933"/>
                  <a:gd name="T4" fmla="*/ 8 w 533"/>
                  <a:gd name="T5" fmla="*/ 28 h 933"/>
                  <a:gd name="T6" fmla="*/ 3 w 533"/>
                  <a:gd name="T7" fmla="*/ 54 h 933"/>
                  <a:gd name="T8" fmla="*/ 0 w 533"/>
                  <a:gd name="T9" fmla="*/ 69 h 933"/>
                  <a:gd name="T10" fmla="*/ 4 w 533"/>
                  <a:gd name="T11" fmla="*/ 77 h 933"/>
                  <a:gd name="T12" fmla="*/ 13 w 533"/>
                  <a:gd name="T13" fmla="*/ 76 h 933"/>
                  <a:gd name="T14" fmla="*/ 21 w 533"/>
                  <a:gd name="T15" fmla="*/ 82 h 933"/>
                  <a:gd name="T16" fmla="*/ 20 w 533"/>
                  <a:gd name="T17" fmla="*/ 107 h 933"/>
                  <a:gd name="T18" fmla="*/ 17 w 533"/>
                  <a:gd name="T19" fmla="*/ 123 h 933"/>
                  <a:gd name="T20" fmla="*/ 22 w 533"/>
                  <a:gd name="T21" fmla="*/ 133 h 933"/>
                  <a:gd name="T22" fmla="*/ 24 w 533"/>
                  <a:gd name="T23" fmla="*/ 126 h 933"/>
                  <a:gd name="T24" fmla="*/ 25 w 533"/>
                  <a:gd name="T25" fmla="*/ 110 h 933"/>
                  <a:gd name="T26" fmla="*/ 27 w 533"/>
                  <a:gd name="T27" fmla="*/ 94 h 933"/>
                  <a:gd name="T28" fmla="*/ 33 w 533"/>
                  <a:gd name="T29" fmla="*/ 83 h 933"/>
                  <a:gd name="T30" fmla="*/ 47 w 533"/>
                  <a:gd name="T31" fmla="*/ 88 h 933"/>
                  <a:gd name="T32" fmla="*/ 51 w 533"/>
                  <a:gd name="T33" fmla="*/ 100 h 933"/>
                  <a:gd name="T34" fmla="*/ 54 w 533"/>
                  <a:gd name="T35" fmla="*/ 107 h 933"/>
                  <a:gd name="T36" fmla="*/ 61 w 533"/>
                  <a:gd name="T37" fmla="*/ 113 h 933"/>
                  <a:gd name="T38" fmla="*/ 59 w 533"/>
                  <a:gd name="T39" fmla="*/ 103 h 933"/>
                  <a:gd name="T40" fmla="*/ 53 w 533"/>
                  <a:gd name="T41" fmla="*/ 90 h 933"/>
                  <a:gd name="T42" fmla="*/ 53 w 533"/>
                  <a:gd name="T43" fmla="*/ 72 h 933"/>
                  <a:gd name="T44" fmla="*/ 69 w 533"/>
                  <a:gd name="T45" fmla="*/ 73 h 933"/>
                  <a:gd name="T46" fmla="*/ 76 w 533"/>
                  <a:gd name="T47" fmla="*/ 68 h 933"/>
                  <a:gd name="T48" fmla="*/ 68 w 533"/>
                  <a:gd name="T49" fmla="*/ 55 h 933"/>
                  <a:gd name="T50" fmla="*/ 62 w 533"/>
                  <a:gd name="T51" fmla="*/ 32 h 933"/>
                  <a:gd name="T52" fmla="*/ 52 w 533"/>
                  <a:gd name="T53" fmla="*/ 7 h 933"/>
                  <a:gd name="T54" fmla="*/ 43 w 533"/>
                  <a:gd name="T55" fmla="*/ 0 h 933"/>
                  <a:gd name="T56" fmla="*/ 38 w 533"/>
                  <a:gd name="T57" fmla="*/ 7 h 933"/>
                  <a:gd name="T58" fmla="*/ 46 w 533"/>
                  <a:gd name="T59" fmla="*/ 11 h 933"/>
                  <a:gd name="T60" fmla="*/ 52 w 533"/>
                  <a:gd name="T61" fmla="*/ 22 h 933"/>
                  <a:gd name="T62" fmla="*/ 57 w 533"/>
                  <a:gd name="T63" fmla="*/ 39 h 933"/>
                  <a:gd name="T64" fmla="*/ 60 w 533"/>
                  <a:gd name="T65" fmla="*/ 55 h 933"/>
                  <a:gd name="T66" fmla="*/ 65 w 533"/>
                  <a:gd name="T67" fmla="*/ 67 h 933"/>
                  <a:gd name="T68" fmla="*/ 46 w 533"/>
                  <a:gd name="T69" fmla="*/ 67 h 933"/>
                  <a:gd name="T70" fmla="*/ 23 w 533"/>
                  <a:gd name="T71" fmla="*/ 66 h 933"/>
                  <a:gd name="T72" fmla="*/ 10 w 533"/>
                  <a:gd name="T73" fmla="*/ 66 h 933"/>
                  <a:gd name="T74" fmla="*/ 12 w 533"/>
                  <a:gd name="T75" fmla="*/ 44 h 933"/>
                  <a:gd name="T76" fmla="*/ 17 w 533"/>
                  <a:gd name="T77" fmla="*/ 24 h 933"/>
                  <a:gd name="T78" fmla="*/ 26 w 533"/>
                  <a:gd name="T79" fmla="*/ 10 h 933"/>
                  <a:gd name="T80" fmla="*/ 34 w 533"/>
                  <a:gd name="T81" fmla="*/ 6 h 933"/>
                  <a:gd name="T82" fmla="*/ 34 w 533"/>
                  <a:gd name="T83" fmla="*/ 0 h 93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3"/>
                  <a:gd name="T127" fmla="*/ 0 h 933"/>
                  <a:gd name="T128" fmla="*/ 533 w 533"/>
                  <a:gd name="T129" fmla="*/ 933 h 93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3" h="933">
                    <a:moveTo>
                      <a:pt x="241" y="0"/>
                    </a:moveTo>
                    <a:lnTo>
                      <a:pt x="195" y="9"/>
                    </a:lnTo>
                    <a:lnTo>
                      <a:pt x="147" y="40"/>
                    </a:lnTo>
                    <a:lnTo>
                      <a:pt x="116" y="77"/>
                    </a:lnTo>
                    <a:lnTo>
                      <a:pt x="86" y="135"/>
                    </a:lnTo>
                    <a:lnTo>
                      <a:pt x="58" y="193"/>
                    </a:lnTo>
                    <a:lnTo>
                      <a:pt x="36" y="300"/>
                    </a:lnTo>
                    <a:lnTo>
                      <a:pt x="21" y="380"/>
                    </a:lnTo>
                    <a:lnTo>
                      <a:pt x="21" y="447"/>
                    </a:lnTo>
                    <a:lnTo>
                      <a:pt x="0" y="484"/>
                    </a:lnTo>
                    <a:lnTo>
                      <a:pt x="5" y="518"/>
                    </a:lnTo>
                    <a:lnTo>
                      <a:pt x="28" y="542"/>
                    </a:lnTo>
                    <a:lnTo>
                      <a:pt x="55" y="545"/>
                    </a:lnTo>
                    <a:lnTo>
                      <a:pt x="89" y="535"/>
                    </a:lnTo>
                    <a:lnTo>
                      <a:pt x="150" y="508"/>
                    </a:lnTo>
                    <a:lnTo>
                      <a:pt x="147" y="576"/>
                    </a:lnTo>
                    <a:lnTo>
                      <a:pt x="142" y="668"/>
                    </a:lnTo>
                    <a:lnTo>
                      <a:pt x="137" y="752"/>
                    </a:lnTo>
                    <a:lnTo>
                      <a:pt x="119" y="807"/>
                    </a:lnTo>
                    <a:lnTo>
                      <a:pt x="122" y="863"/>
                    </a:lnTo>
                    <a:lnTo>
                      <a:pt x="137" y="899"/>
                    </a:lnTo>
                    <a:lnTo>
                      <a:pt x="153" y="933"/>
                    </a:lnTo>
                    <a:lnTo>
                      <a:pt x="173" y="921"/>
                    </a:lnTo>
                    <a:lnTo>
                      <a:pt x="168" y="887"/>
                    </a:lnTo>
                    <a:lnTo>
                      <a:pt x="168" y="836"/>
                    </a:lnTo>
                    <a:lnTo>
                      <a:pt x="173" y="771"/>
                    </a:lnTo>
                    <a:lnTo>
                      <a:pt x="180" y="734"/>
                    </a:lnTo>
                    <a:lnTo>
                      <a:pt x="191" y="661"/>
                    </a:lnTo>
                    <a:lnTo>
                      <a:pt x="200" y="573"/>
                    </a:lnTo>
                    <a:lnTo>
                      <a:pt x="234" y="584"/>
                    </a:lnTo>
                    <a:lnTo>
                      <a:pt x="279" y="591"/>
                    </a:lnTo>
                    <a:lnTo>
                      <a:pt x="332" y="615"/>
                    </a:lnTo>
                    <a:lnTo>
                      <a:pt x="340" y="658"/>
                    </a:lnTo>
                    <a:lnTo>
                      <a:pt x="359" y="698"/>
                    </a:lnTo>
                    <a:lnTo>
                      <a:pt x="371" y="722"/>
                    </a:lnTo>
                    <a:lnTo>
                      <a:pt x="381" y="752"/>
                    </a:lnTo>
                    <a:lnTo>
                      <a:pt x="408" y="780"/>
                    </a:lnTo>
                    <a:lnTo>
                      <a:pt x="427" y="792"/>
                    </a:lnTo>
                    <a:lnTo>
                      <a:pt x="435" y="756"/>
                    </a:lnTo>
                    <a:lnTo>
                      <a:pt x="416" y="726"/>
                    </a:lnTo>
                    <a:lnTo>
                      <a:pt x="386" y="683"/>
                    </a:lnTo>
                    <a:lnTo>
                      <a:pt x="371" y="633"/>
                    </a:lnTo>
                    <a:lnTo>
                      <a:pt x="363" y="550"/>
                    </a:lnTo>
                    <a:lnTo>
                      <a:pt x="374" y="508"/>
                    </a:lnTo>
                    <a:lnTo>
                      <a:pt x="432" y="518"/>
                    </a:lnTo>
                    <a:lnTo>
                      <a:pt x="484" y="515"/>
                    </a:lnTo>
                    <a:lnTo>
                      <a:pt x="526" y="506"/>
                    </a:lnTo>
                    <a:lnTo>
                      <a:pt x="533" y="477"/>
                    </a:lnTo>
                    <a:lnTo>
                      <a:pt x="508" y="450"/>
                    </a:lnTo>
                    <a:lnTo>
                      <a:pt x="477" y="385"/>
                    </a:lnTo>
                    <a:lnTo>
                      <a:pt x="462" y="316"/>
                    </a:lnTo>
                    <a:lnTo>
                      <a:pt x="432" y="224"/>
                    </a:lnTo>
                    <a:lnTo>
                      <a:pt x="396" y="120"/>
                    </a:lnTo>
                    <a:lnTo>
                      <a:pt x="364" y="50"/>
                    </a:lnTo>
                    <a:lnTo>
                      <a:pt x="325" y="16"/>
                    </a:lnTo>
                    <a:lnTo>
                      <a:pt x="300" y="2"/>
                    </a:lnTo>
                    <a:lnTo>
                      <a:pt x="267" y="2"/>
                    </a:lnTo>
                    <a:lnTo>
                      <a:pt x="264" y="47"/>
                    </a:lnTo>
                    <a:lnTo>
                      <a:pt x="300" y="55"/>
                    </a:lnTo>
                    <a:lnTo>
                      <a:pt x="320" y="77"/>
                    </a:lnTo>
                    <a:lnTo>
                      <a:pt x="340" y="113"/>
                    </a:lnTo>
                    <a:lnTo>
                      <a:pt x="363" y="156"/>
                    </a:lnTo>
                    <a:lnTo>
                      <a:pt x="381" y="199"/>
                    </a:lnTo>
                    <a:lnTo>
                      <a:pt x="401" y="273"/>
                    </a:lnTo>
                    <a:lnTo>
                      <a:pt x="416" y="334"/>
                    </a:lnTo>
                    <a:lnTo>
                      <a:pt x="420" y="385"/>
                    </a:lnTo>
                    <a:lnTo>
                      <a:pt x="432" y="419"/>
                    </a:lnTo>
                    <a:lnTo>
                      <a:pt x="459" y="468"/>
                    </a:lnTo>
                    <a:lnTo>
                      <a:pt x="408" y="468"/>
                    </a:lnTo>
                    <a:lnTo>
                      <a:pt x="320" y="468"/>
                    </a:lnTo>
                    <a:lnTo>
                      <a:pt x="229" y="465"/>
                    </a:lnTo>
                    <a:lnTo>
                      <a:pt x="158" y="462"/>
                    </a:lnTo>
                    <a:lnTo>
                      <a:pt x="97" y="468"/>
                    </a:lnTo>
                    <a:lnTo>
                      <a:pt x="70" y="465"/>
                    </a:lnTo>
                    <a:lnTo>
                      <a:pt x="73" y="392"/>
                    </a:lnTo>
                    <a:lnTo>
                      <a:pt x="82" y="309"/>
                    </a:lnTo>
                    <a:lnTo>
                      <a:pt x="97" y="231"/>
                    </a:lnTo>
                    <a:lnTo>
                      <a:pt x="116" y="169"/>
                    </a:lnTo>
                    <a:lnTo>
                      <a:pt x="150" y="106"/>
                    </a:lnTo>
                    <a:lnTo>
                      <a:pt x="181" y="67"/>
                    </a:lnTo>
                    <a:lnTo>
                      <a:pt x="213" y="52"/>
                    </a:lnTo>
                    <a:lnTo>
                      <a:pt x="241" y="43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27"/>
              <p:cNvSpPr>
                <a:spLocks/>
              </p:cNvSpPr>
              <p:nvPr/>
            </p:nvSpPr>
            <p:spPr bwMode="auto">
              <a:xfrm flipH="1">
                <a:off x="2110" y="3309"/>
                <a:ext cx="28" cy="80"/>
              </a:xfrm>
              <a:custGeom>
                <a:avLst/>
                <a:gdLst>
                  <a:gd name="T0" fmla="*/ 25 w 198"/>
                  <a:gd name="T1" fmla="*/ 0 h 560"/>
                  <a:gd name="T2" fmla="*/ 24 w 198"/>
                  <a:gd name="T3" fmla="*/ 2 h 560"/>
                  <a:gd name="T4" fmla="*/ 23 w 198"/>
                  <a:gd name="T5" fmla="*/ 16 h 560"/>
                  <a:gd name="T6" fmla="*/ 21 w 198"/>
                  <a:gd name="T7" fmla="*/ 25 h 560"/>
                  <a:gd name="T8" fmla="*/ 17 w 198"/>
                  <a:gd name="T9" fmla="*/ 36 h 560"/>
                  <a:gd name="T10" fmla="*/ 12 w 198"/>
                  <a:gd name="T11" fmla="*/ 50 h 560"/>
                  <a:gd name="T12" fmla="*/ 8 w 198"/>
                  <a:gd name="T13" fmla="*/ 63 h 560"/>
                  <a:gd name="T14" fmla="*/ 0 w 198"/>
                  <a:gd name="T15" fmla="*/ 78 h 560"/>
                  <a:gd name="T16" fmla="*/ 5 w 198"/>
                  <a:gd name="T17" fmla="*/ 80 h 560"/>
                  <a:gd name="T18" fmla="*/ 10 w 198"/>
                  <a:gd name="T19" fmla="*/ 71 h 560"/>
                  <a:gd name="T20" fmla="*/ 16 w 198"/>
                  <a:gd name="T21" fmla="*/ 55 h 560"/>
                  <a:gd name="T22" fmla="*/ 21 w 198"/>
                  <a:gd name="T23" fmla="*/ 43 h 560"/>
                  <a:gd name="T24" fmla="*/ 23 w 198"/>
                  <a:gd name="T25" fmla="*/ 33 h 560"/>
                  <a:gd name="T26" fmla="*/ 26 w 198"/>
                  <a:gd name="T27" fmla="*/ 20 h 560"/>
                  <a:gd name="T28" fmla="*/ 28 w 198"/>
                  <a:gd name="T29" fmla="*/ 5 h 560"/>
                  <a:gd name="T30" fmla="*/ 25 w 198"/>
                  <a:gd name="T31" fmla="*/ 0 h 560"/>
                  <a:gd name="T32" fmla="*/ 25 w 198"/>
                  <a:gd name="T33" fmla="*/ 0 h 5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8"/>
                  <a:gd name="T52" fmla="*/ 0 h 560"/>
                  <a:gd name="T53" fmla="*/ 198 w 198"/>
                  <a:gd name="T54" fmla="*/ 560 h 5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8" h="560">
                    <a:moveTo>
                      <a:pt x="179" y="0"/>
                    </a:moveTo>
                    <a:lnTo>
                      <a:pt x="167" y="15"/>
                    </a:lnTo>
                    <a:lnTo>
                      <a:pt x="162" y="111"/>
                    </a:lnTo>
                    <a:lnTo>
                      <a:pt x="147" y="173"/>
                    </a:lnTo>
                    <a:lnTo>
                      <a:pt x="121" y="249"/>
                    </a:lnTo>
                    <a:lnTo>
                      <a:pt x="86" y="349"/>
                    </a:lnTo>
                    <a:lnTo>
                      <a:pt x="55" y="438"/>
                    </a:lnTo>
                    <a:lnTo>
                      <a:pt x="0" y="548"/>
                    </a:lnTo>
                    <a:lnTo>
                      <a:pt x="37" y="560"/>
                    </a:lnTo>
                    <a:lnTo>
                      <a:pt x="71" y="495"/>
                    </a:lnTo>
                    <a:lnTo>
                      <a:pt x="116" y="387"/>
                    </a:lnTo>
                    <a:lnTo>
                      <a:pt x="147" y="301"/>
                    </a:lnTo>
                    <a:lnTo>
                      <a:pt x="162" y="231"/>
                    </a:lnTo>
                    <a:lnTo>
                      <a:pt x="182" y="142"/>
                    </a:lnTo>
                    <a:lnTo>
                      <a:pt x="198" y="35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28"/>
              <p:cNvSpPr>
                <a:spLocks/>
              </p:cNvSpPr>
              <p:nvPr/>
            </p:nvSpPr>
            <p:spPr bwMode="auto">
              <a:xfrm flipH="1">
                <a:off x="2106" y="3321"/>
                <a:ext cx="16" cy="69"/>
              </a:xfrm>
              <a:custGeom>
                <a:avLst/>
                <a:gdLst>
                  <a:gd name="T0" fmla="*/ 16 w 112"/>
                  <a:gd name="T1" fmla="*/ 0 h 488"/>
                  <a:gd name="T2" fmla="*/ 14 w 112"/>
                  <a:gd name="T3" fmla="*/ 14 h 488"/>
                  <a:gd name="T4" fmla="*/ 11 w 112"/>
                  <a:gd name="T5" fmla="*/ 27 h 488"/>
                  <a:gd name="T6" fmla="*/ 9 w 112"/>
                  <a:gd name="T7" fmla="*/ 41 h 488"/>
                  <a:gd name="T8" fmla="*/ 8 w 112"/>
                  <a:gd name="T9" fmla="*/ 53 h 488"/>
                  <a:gd name="T10" fmla="*/ 7 w 112"/>
                  <a:gd name="T11" fmla="*/ 69 h 488"/>
                  <a:gd name="T12" fmla="*/ 0 w 112"/>
                  <a:gd name="T13" fmla="*/ 68 h 488"/>
                  <a:gd name="T14" fmla="*/ 1 w 112"/>
                  <a:gd name="T15" fmla="*/ 61 h 488"/>
                  <a:gd name="T16" fmla="*/ 3 w 112"/>
                  <a:gd name="T17" fmla="*/ 45 h 488"/>
                  <a:gd name="T18" fmla="*/ 6 w 112"/>
                  <a:gd name="T19" fmla="*/ 34 h 488"/>
                  <a:gd name="T20" fmla="*/ 9 w 112"/>
                  <a:gd name="T21" fmla="*/ 20 h 488"/>
                  <a:gd name="T22" fmla="*/ 12 w 112"/>
                  <a:gd name="T23" fmla="*/ 6 h 488"/>
                  <a:gd name="T24" fmla="*/ 13 w 112"/>
                  <a:gd name="T25" fmla="*/ 0 h 488"/>
                  <a:gd name="T26" fmla="*/ 16 w 112"/>
                  <a:gd name="T27" fmla="*/ 0 h 488"/>
                  <a:gd name="T28" fmla="*/ 16 w 112"/>
                  <a:gd name="T29" fmla="*/ 0 h 4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2"/>
                  <a:gd name="T46" fmla="*/ 0 h 488"/>
                  <a:gd name="T47" fmla="*/ 112 w 112"/>
                  <a:gd name="T48" fmla="*/ 488 h 4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2" h="488">
                    <a:moveTo>
                      <a:pt x="112" y="0"/>
                    </a:moveTo>
                    <a:lnTo>
                      <a:pt x="97" y="97"/>
                    </a:lnTo>
                    <a:lnTo>
                      <a:pt x="76" y="192"/>
                    </a:lnTo>
                    <a:lnTo>
                      <a:pt x="66" y="293"/>
                    </a:lnTo>
                    <a:lnTo>
                      <a:pt x="54" y="376"/>
                    </a:lnTo>
                    <a:lnTo>
                      <a:pt x="51" y="488"/>
                    </a:lnTo>
                    <a:lnTo>
                      <a:pt x="0" y="479"/>
                    </a:lnTo>
                    <a:lnTo>
                      <a:pt x="5" y="431"/>
                    </a:lnTo>
                    <a:lnTo>
                      <a:pt x="23" y="315"/>
                    </a:lnTo>
                    <a:lnTo>
                      <a:pt x="39" y="242"/>
                    </a:lnTo>
                    <a:lnTo>
                      <a:pt x="63" y="139"/>
                    </a:lnTo>
                    <a:lnTo>
                      <a:pt x="85" y="42"/>
                    </a:lnTo>
                    <a:lnTo>
                      <a:pt x="9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29"/>
              <p:cNvSpPr>
                <a:spLocks/>
              </p:cNvSpPr>
              <p:nvPr/>
            </p:nvSpPr>
            <p:spPr bwMode="auto">
              <a:xfrm flipH="1">
                <a:off x="2164" y="3329"/>
                <a:ext cx="8" cy="8"/>
              </a:xfrm>
              <a:custGeom>
                <a:avLst/>
                <a:gdLst>
                  <a:gd name="T0" fmla="*/ 0 w 54"/>
                  <a:gd name="T1" fmla="*/ 8 h 51"/>
                  <a:gd name="T2" fmla="*/ 4 w 54"/>
                  <a:gd name="T3" fmla="*/ 6 h 51"/>
                  <a:gd name="T4" fmla="*/ 8 w 54"/>
                  <a:gd name="T5" fmla="*/ 4 h 51"/>
                  <a:gd name="T6" fmla="*/ 7 w 54"/>
                  <a:gd name="T7" fmla="*/ 0 h 51"/>
                  <a:gd name="T8" fmla="*/ 3 w 54"/>
                  <a:gd name="T9" fmla="*/ 2 h 51"/>
                  <a:gd name="T10" fmla="*/ 1 w 54"/>
                  <a:gd name="T11" fmla="*/ 4 h 51"/>
                  <a:gd name="T12" fmla="*/ 0 w 54"/>
                  <a:gd name="T13" fmla="*/ 8 h 51"/>
                  <a:gd name="T14" fmla="*/ 0 w 54"/>
                  <a:gd name="T15" fmla="*/ 8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"/>
                  <a:gd name="T25" fmla="*/ 0 h 51"/>
                  <a:gd name="T26" fmla="*/ 54 w 54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" h="51">
                    <a:moveTo>
                      <a:pt x="0" y="51"/>
                    </a:moveTo>
                    <a:lnTo>
                      <a:pt x="27" y="39"/>
                    </a:lnTo>
                    <a:lnTo>
                      <a:pt x="54" y="28"/>
                    </a:lnTo>
                    <a:lnTo>
                      <a:pt x="50" y="0"/>
                    </a:lnTo>
                    <a:lnTo>
                      <a:pt x="21" y="12"/>
                    </a:lnTo>
                    <a:lnTo>
                      <a:pt x="5" y="2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30"/>
              <p:cNvSpPr>
                <a:spLocks/>
              </p:cNvSpPr>
              <p:nvPr/>
            </p:nvSpPr>
            <p:spPr bwMode="auto">
              <a:xfrm flipH="1">
                <a:off x="2168" y="3318"/>
                <a:ext cx="33" cy="48"/>
              </a:xfrm>
              <a:custGeom>
                <a:avLst/>
                <a:gdLst>
                  <a:gd name="T0" fmla="*/ 0 w 229"/>
                  <a:gd name="T1" fmla="*/ 45 h 331"/>
                  <a:gd name="T2" fmla="*/ 1 w 229"/>
                  <a:gd name="T3" fmla="*/ 41 h 331"/>
                  <a:gd name="T4" fmla="*/ 8 w 229"/>
                  <a:gd name="T5" fmla="*/ 34 h 331"/>
                  <a:gd name="T6" fmla="*/ 15 w 229"/>
                  <a:gd name="T7" fmla="*/ 23 h 331"/>
                  <a:gd name="T8" fmla="*/ 21 w 229"/>
                  <a:gd name="T9" fmla="*/ 12 h 331"/>
                  <a:gd name="T10" fmla="*/ 29 w 229"/>
                  <a:gd name="T11" fmla="*/ 0 h 331"/>
                  <a:gd name="T12" fmla="*/ 33 w 229"/>
                  <a:gd name="T13" fmla="*/ 6 h 331"/>
                  <a:gd name="T14" fmla="*/ 26 w 229"/>
                  <a:gd name="T15" fmla="*/ 15 h 331"/>
                  <a:gd name="T16" fmla="*/ 18 w 229"/>
                  <a:gd name="T17" fmla="*/ 28 h 331"/>
                  <a:gd name="T18" fmla="*/ 8 w 229"/>
                  <a:gd name="T19" fmla="*/ 42 h 331"/>
                  <a:gd name="T20" fmla="*/ 3 w 229"/>
                  <a:gd name="T21" fmla="*/ 48 h 331"/>
                  <a:gd name="T22" fmla="*/ 0 w 229"/>
                  <a:gd name="T23" fmla="*/ 45 h 331"/>
                  <a:gd name="T24" fmla="*/ 0 w 229"/>
                  <a:gd name="T25" fmla="*/ 45 h 3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9"/>
                  <a:gd name="T40" fmla="*/ 0 h 331"/>
                  <a:gd name="T41" fmla="*/ 229 w 229"/>
                  <a:gd name="T42" fmla="*/ 331 h 3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9" h="331">
                    <a:moveTo>
                      <a:pt x="0" y="312"/>
                    </a:moveTo>
                    <a:lnTo>
                      <a:pt x="9" y="284"/>
                    </a:lnTo>
                    <a:lnTo>
                      <a:pt x="55" y="233"/>
                    </a:lnTo>
                    <a:lnTo>
                      <a:pt x="107" y="158"/>
                    </a:lnTo>
                    <a:lnTo>
                      <a:pt x="146" y="85"/>
                    </a:lnTo>
                    <a:lnTo>
                      <a:pt x="198" y="0"/>
                    </a:lnTo>
                    <a:lnTo>
                      <a:pt x="229" y="40"/>
                    </a:lnTo>
                    <a:lnTo>
                      <a:pt x="183" y="105"/>
                    </a:lnTo>
                    <a:lnTo>
                      <a:pt x="126" y="196"/>
                    </a:lnTo>
                    <a:lnTo>
                      <a:pt x="58" y="288"/>
                    </a:lnTo>
                    <a:lnTo>
                      <a:pt x="20" y="331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31"/>
              <p:cNvSpPr>
                <a:spLocks/>
              </p:cNvSpPr>
              <p:nvPr/>
            </p:nvSpPr>
            <p:spPr bwMode="auto">
              <a:xfrm flipH="1">
                <a:off x="2229" y="3346"/>
                <a:ext cx="21" cy="22"/>
              </a:xfrm>
              <a:custGeom>
                <a:avLst/>
                <a:gdLst>
                  <a:gd name="T0" fmla="*/ 18 w 148"/>
                  <a:gd name="T1" fmla="*/ 0 h 158"/>
                  <a:gd name="T2" fmla="*/ 12 w 148"/>
                  <a:gd name="T3" fmla="*/ 6 h 158"/>
                  <a:gd name="T4" fmla="*/ 7 w 148"/>
                  <a:gd name="T5" fmla="*/ 11 h 158"/>
                  <a:gd name="T6" fmla="*/ 0 w 148"/>
                  <a:gd name="T7" fmla="*/ 20 h 158"/>
                  <a:gd name="T8" fmla="*/ 6 w 148"/>
                  <a:gd name="T9" fmla="*/ 22 h 158"/>
                  <a:gd name="T10" fmla="*/ 10 w 148"/>
                  <a:gd name="T11" fmla="*/ 15 h 158"/>
                  <a:gd name="T12" fmla="*/ 16 w 148"/>
                  <a:gd name="T13" fmla="*/ 11 h 158"/>
                  <a:gd name="T14" fmla="*/ 21 w 148"/>
                  <a:gd name="T15" fmla="*/ 5 h 158"/>
                  <a:gd name="T16" fmla="*/ 18 w 148"/>
                  <a:gd name="T17" fmla="*/ 0 h 158"/>
                  <a:gd name="T18" fmla="*/ 18 w 148"/>
                  <a:gd name="T19" fmla="*/ 0 h 1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8"/>
                  <a:gd name="T31" fmla="*/ 0 h 158"/>
                  <a:gd name="T32" fmla="*/ 148 w 148"/>
                  <a:gd name="T33" fmla="*/ 158 h 1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8" h="158">
                    <a:moveTo>
                      <a:pt x="128" y="0"/>
                    </a:moveTo>
                    <a:lnTo>
                      <a:pt x="84" y="40"/>
                    </a:lnTo>
                    <a:lnTo>
                      <a:pt x="46" y="76"/>
                    </a:lnTo>
                    <a:lnTo>
                      <a:pt x="0" y="146"/>
                    </a:lnTo>
                    <a:lnTo>
                      <a:pt x="42" y="158"/>
                    </a:lnTo>
                    <a:lnTo>
                      <a:pt x="69" y="111"/>
                    </a:lnTo>
                    <a:lnTo>
                      <a:pt x="110" y="76"/>
                    </a:lnTo>
                    <a:lnTo>
                      <a:pt x="148" y="3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32"/>
              <p:cNvSpPr>
                <a:spLocks/>
              </p:cNvSpPr>
              <p:nvPr/>
            </p:nvSpPr>
            <p:spPr bwMode="auto">
              <a:xfrm flipH="1">
                <a:off x="2192" y="3367"/>
                <a:ext cx="26" cy="34"/>
              </a:xfrm>
              <a:custGeom>
                <a:avLst/>
                <a:gdLst>
                  <a:gd name="T0" fmla="*/ 0 w 183"/>
                  <a:gd name="T1" fmla="*/ 2 h 233"/>
                  <a:gd name="T2" fmla="*/ 1 w 183"/>
                  <a:gd name="T3" fmla="*/ 11 h 233"/>
                  <a:gd name="T4" fmla="*/ 1 w 183"/>
                  <a:gd name="T5" fmla="*/ 15 h 233"/>
                  <a:gd name="T6" fmla="*/ 1 w 183"/>
                  <a:gd name="T7" fmla="*/ 21 h 233"/>
                  <a:gd name="T8" fmla="*/ 3 w 183"/>
                  <a:gd name="T9" fmla="*/ 27 h 233"/>
                  <a:gd name="T10" fmla="*/ 5 w 183"/>
                  <a:gd name="T11" fmla="*/ 30 h 233"/>
                  <a:gd name="T12" fmla="*/ 9 w 183"/>
                  <a:gd name="T13" fmla="*/ 33 h 233"/>
                  <a:gd name="T14" fmla="*/ 13 w 183"/>
                  <a:gd name="T15" fmla="*/ 34 h 233"/>
                  <a:gd name="T16" fmla="*/ 17 w 183"/>
                  <a:gd name="T17" fmla="*/ 32 h 233"/>
                  <a:gd name="T18" fmla="*/ 26 w 183"/>
                  <a:gd name="T19" fmla="*/ 28 h 233"/>
                  <a:gd name="T20" fmla="*/ 24 w 183"/>
                  <a:gd name="T21" fmla="*/ 22 h 233"/>
                  <a:gd name="T22" fmla="*/ 21 w 183"/>
                  <a:gd name="T23" fmla="*/ 22 h 233"/>
                  <a:gd name="T24" fmla="*/ 16 w 183"/>
                  <a:gd name="T25" fmla="*/ 24 h 233"/>
                  <a:gd name="T26" fmla="*/ 13 w 183"/>
                  <a:gd name="T27" fmla="*/ 24 h 233"/>
                  <a:gd name="T28" fmla="*/ 10 w 183"/>
                  <a:gd name="T29" fmla="*/ 21 h 233"/>
                  <a:gd name="T30" fmla="*/ 12 w 183"/>
                  <a:gd name="T31" fmla="*/ 19 h 233"/>
                  <a:gd name="T32" fmla="*/ 17 w 183"/>
                  <a:gd name="T33" fmla="*/ 18 h 233"/>
                  <a:gd name="T34" fmla="*/ 19 w 183"/>
                  <a:gd name="T35" fmla="*/ 13 h 233"/>
                  <a:gd name="T36" fmla="*/ 19 w 183"/>
                  <a:gd name="T37" fmla="*/ 11 h 233"/>
                  <a:gd name="T38" fmla="*/ 15 w 183"/>
                  <a:gd name="T39" fmla="*/ 13 h 233"/>
                  <a:gd name="T40" fmla="*/ 11 w 183"/>
                  <a:gd name="T41" fmla="*/ 13 h 233"/>
                  <a:gd name="T42" fmla="*/ 8 w 183"/>
                  <a:gd name="T43" fmla="*/ 12 h 233"/>
                  <a:gd name="T44" fmla="*/ 6 w 183"/>
                  <a:gd name="T45" fmla="*/ 7 h 233"/>
                  <a:gd name="T46" fmla="*/ 5 w 183"/>
                  <a:gd name="T47" fmla="*/ 3 h 233"/>
                  <a:gd name="T48" fmla="*/ 3 w 183"/>
                  <a:gd name="T49" fmla="*/ 0 h 233"/>
                  <a:gd name="T50" fmla="*/ 0 w 183"/>
                  <a:gd name="T51" fmla="*/ 2 h 233"/>
                  <a:gd name="T52" fmla="*/ 0 w 183"/>
                  <a:gd name="T53" fmla="*/ 2 h 2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3"/>
                  <a:gd name="T82" fmla="*/ 0 h 233"/>
                  <a:gd name="T83" fmla="*/ 183 w 183"/>
                  <a:gd name="T84" fmla="*/ 233 h 2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3" h="233">
                    <a:moveTo>
                      <a:pt x="0" y="15"/>
                    </a:moveTo>
                    <a:lnTo>
                      <a:pt x="8" y="76"/>
                    </a:lnTo>
                    <a:lnTo>
                      <a:pt x="8" y="104"/>
                    </a:lnTo>
                    <a:lnTo>
                      <a:pt x="5" y="141"/>
                    </a:lnTo>
                    <a:lnTo>
                      <a:pt x="23" y="184"/>
                    </a:lnTo>
                    <a:lnTo>
                      <a:pt x="38" y="207"/>
                    </a:lnTo>
                    <a:lnTo>
                      <a:pt x="61" y="226"/>
                    </a:lnTo>
                    <a:lnTo>
                      <a:pt x="89" y="233"/>
                    </a:lnTo>
                    <a:lnTo>
                      <a:pt x="122" y="217"/>
                    </a:lnTo>
                    <a:lnTo>
                      <a:pt x="183" y="192"/>
                    </a:lnTo>
                    <a:lnTo>
                      <a:pt x="168" y="149"/>
                    </a:lnTo>
                    <a:lnTo>
                      <a:pt x="150" y="149"/>
                    </a:lnTo>
                    <a:lnTo>
                      <a:pt x="114" y="165"/>
                    </a:lnTo>
                    <a:lnTo>
                      <a:pt x="92" y="165"/>
                    </a:lnTo>
                    <a:lnTo>
                      <a:pt x="68" y="141"/>
                    </a:lnTo>
                    <a:lnTo>
                      <a:pt x="84" y="129"/>
                    </a:lnTo>
                    <a:lnTo>
                      <a:pt x="122" y="122"/>
                    </a:lnTo>
                    <a:lnTo>
                      <a:pt x="137" y="91"/>
                    </a:lnTo>
                    <a:lnTo>
                      <a:pt x="134" y="73"/>
                    </a:lnTo>
                    <a:lnTo>
                      <a:pt x="104" y="88"/>
                    </a:lnTo>
                    <a:lnTo>
                      <a:pt x="74" y="91"/>
                    </a:lnTo>
                    <a:lnTo>
                      <a:pt x="53" y="79"/>
                    </a:lnTo>
                    <a:lnTo>
                      <a:pt x="43" y="49"/>
                    </a:lnTo>
                    <a:lnTo>
                      <a:pt x="34" y="18"/>
                    </a:lnTo>
                    <a:lnTo>
                      <a:pt x="2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33"/>
              <p:cNvSpPr>
                <a:spLocks/>
              </p:cNvSpPr>
              <p:nvPr/>
            </p:nvSpPr>
            <p:spPr bwMode="auto">
              <a:xfrm flipH="1">
                <a:off x="2221" y="3355"/>
                <a:ext cx="81" cy="29"/>
              </a:xfrm>
              <a:custGeom>
                <a:avLst/>
                <a:gdLst>
                  <a:gd name="T0" fmla="*/ 74 w 571"/>
                  <a:gd name="T1" fmla="*/ 14 h 208"/>
                  <a:gd name="T2" fmla="*/ 64 w 571"/>
                  <a:gd name="T3" fmla="*/ 11 h 208"/>
                  <a:gd name="T4" fmla="*/ 52 w 571"/>
                  <a:gd name="T5" fmla="*/ 9 h 208"/>
                  <a:gd name="T6" fmla="*/ 42 w 571"/>
                  <a:gd name="T7" fmla="*/ 7 h 208"/>
                  <a:gd name="T8" fmla="*/ 30 w 571"/>
                  <a:gd name="T9" fmla="*/ 4 h 208"/>
                  <a:gd name="T10" fmla="*/ 24 w 571"/>
                  <a:gd name="T11" fmla="*/ 1 h 208"/>
                  <a:gd name="T12" fmla="*/ 19 w 571"/>
                  <a:gd name="T13" fmla="*/ 0 h 208"/>
                  <a:gd name="T14" fmla="*/ 13 w 571"/>
                  <a:gd name="T15" fmla="*/ 1 h 208"/>
                  <a:gd name="T16" fmla="*/ 9 w 571"/>
                  <a:gd name="T17" fmla="*/ 4 h 208"/>
                  <a:gd name="T18" fmla="*/ 5 w 571"/>
                  <a:gd name="T19" fmla="*/ 8 h 208"/>
                  <a:gd name="T20" fmla="*/ 1 w 571"/>
                  <a:gd name="T21" fmla="*/ 14 h 208"/>
                  <a:gd name="T22" fmla="*/ 0 w 571"/>
                  <a:gd name="T23" fmla="*/ 18 h 208"/>
                  <a:gd name="T24" fmla="*/ 0 w 571"/>
                  <a:gd name="T25" fmla="*/ 23 h 208"/>
                  <a:gd name="T26" fmla="*/ 2 w 571"/>
                  <a:gd name="T27" fmla="*/ 26 h 208"/>
                  <a:gd name="T28" fmla="*/ 8 w 571"/>
                  <a:gd name="T29" fmla="*/ 27 h 208"/>
                  <a:gd name="T30" fmla="*/ 17 w 571"/>
                  <a:gd name="T31" fmla="*/ 29 h 208"/>
                  <a:gd name="T32" fmla="*/ 31 w 571"/>
                  <a:gd name="T33" fmla="*/ 27 h 208"/>
                  <a:gd name="T34" fmla="*/ 52 w 571"/>
                  <a:gd name="T35" fmla="*/ 26 h 208"/>
                  <a:gd name="T36" fmla="*/ 66 w 571"/>
                  <a:gd name="T37" fmla="*/ 26 h 208"/>
                  <a:gd name="T38" fmla="*/ 77 w 571"/>
                  <a:gd name="T39" fmla="*/ 27 h 208"/>
                  <a:gd name="T40" fmla="*/ 80 w 571"/>
                  <a:gd name="T41" fmla="*/ 25 h 208"/>
                  <a:gd name="T42" fmla="*/ 81 w 571"/>
                  <a:gd name="T43" fmla="*/ 21 h 208"/>
                  <a:gd name="T44" fmla="*/ 76 w 571"/>
                  <a:gd name="T45" fmla="*/ 19 h 208"/>
                  <a:gd name="T46" fmla="*/ 60 w 571"/>
                  <a:gd name="T47" fmla="*/ 19 h 208"/>
                  <a:gd name="T48" fmla="*/ 27 w 571"/>
                  <a:gd name="T49" fmla="*/ 19 h 208"/>
                  <a:gd name="T50" fmla="*/ 19 w 571"/>
                  <a:gd name="T51" fmla="*/ 18 h 208"/>
                  <a:gd name="T52" fmla="*/ 15 w 571"/>
                  <a:gd name="T53" fmla="*/ 17 h 208"/>
                  <a:gd name="T54" fmla="*/ 14 w 571"/>
                  <a:gd name="T55" fmla="*/ 13 h 208"/>
                  <a:gd name="T56" fmla="*/ 17 w 571"/>
                  <a:gd name="T57" fmla="*/ 10 h 208"/>
                  <a:gd name="T58" fmla="*/ 22 w 571"/>
                  <a:gd name="T59" fmla="*/ 10 h 208"/>
                  <a:gd name="T60" fmla="*/ 35 w 571"/>
                  <a:gd name="T61" fmla="*/ 11 h 208"/>
                  <a:gd name="T62" fmla="*/ 52 w 571"/>
                  <a:gd name="T63" fmla="*/ 15 h 208"/>
                  <a:gd name="T64" fmla="*/ 64 w 571"/>
                  <a:gd name="T65" fmla="*/ 16 h 208"/>
                  <a:gd name="T66" fmla="*/ 71 w 571"/>
                  <a:gd name="T67" fmla="*/ 18 h 208"/>
                  <a:gd name="T68" fmla="*/ 76 w 571"/>
                  <a:gd name="T69" fmla="*/ 18 h 208"/>
                  <a:gd name="T70" fmla="*/ 74 w 571"/>
                  <a:gd name="T71" fmla="*/ 14 h 208"/>
                  <a:gd name="T72" fmla="*/ 74 w 571"/>
                  <a:gd name="T73" fmla="*/ 14 h 2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71"/>
                  <a:gd name="T112" fmla="*/ 0 h 208"/>
                  <a:gd name="T113" fmla="*/ 571 w 571"/>
                  <a:gd name="T114" fmla="*/ 208 h 20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71" h="208">
                    <a:moveTo>
                      <a:pt x="523" y="100"/>
                    </a:moveTo>
                    <a:lnTo>
                      <a:pt x="454" y="80"/>
                    </a:lnTo>
                    <a:lnTo>
                      <a:pt x="365" y="62"/>
                    </a:lnTo>
                    <a:lnTo>
                      <a:pt x="294" y="47"/>
                    </a:lnTo>
                    <a:lnTo>
                      <a:pt x="213" y="27"/>
                    </a:lnTo>
                    <a:lnTo>
                      <a:pt x="172" y="4"/>
                    </a:lnTo>
                    <a:lnTo>
                      <a:pt x="131" y="0"/>
                    </a:lnTo>
                    <a:lnTo>
                      <a:pt x="91" y="9"/>
                    </a:lnTo>
                    <a:lnTo>
                      <a:pt x="66" y="30"/>
                    </a:lnTo>
                    <a:lnTo>
                      <a:pt x="34" y="55"/>
                    </a:lnTo>
                    <a:lnTo>
                      <a:pt x="9" y="100"/>
                    </a:lnTo>
                    <a:lnTo>
                      <a:pt x="0" y="131"/>
                    </a:lnTo>
                    <a:lnTo>
                      <a:pt x="0" y="162"/>
                    </a:lnTo>
                    <a:lnTo>
                      <a:pt x="15" y="184"/>
                    </a:lnTo>
                    <a:lnTo>
                      <a:pt x="55" y="193"/>
                    </a:lnTo>
                    <a:lnTo>
                      <a:pt x="119" y="208"/>
                    </a:lnTo>
                    <a:lnTo>
                      <a:pt x="218" y="196"/>
                    </a:lnTo>
                    <a:lnTo>
                      <a:pt x="365" y="188"/>
                    </a:lnTo>
                    <a:lnTo>
                      <a:pt x="465" y="188"/>
                    </a:lnTo>
                    <a:lnTo>
                      <a:pt x="541" y="193"/>
                    </a:lnTo>
                    <a:lnTo>
                      <a:pt x="563" y="180"/>
                    </a:lnTo>
                    <a:lnTo>
                      <a:pt x="571" y="153"/>
                    </a:lnTo>
                    <a:lnTo>
                      <a:pt x="533" y="135"/>
                    </a:lnTo>
                    <a:lnTo>
                      <a:pt x="423" y="138"/>
                    </a:lnTo>
                    <a:lnTo>
                      <a:pt x="187" y="138"/>
                    </a:lnTo>
                    <a:lnTo>
                      <a:pt x="137" y="131"/>
                    </a:lnTo>
                    <a:lnTo>
                      <a:pt x="106" y="120"/>
                    </a:lnTo>
                    <a:lnTo>
                      <a:pt x="96" y="92"/>
                    </a:lnTo>
                    <a:lnTo>
                      <a:pt x="122" y="73"/>
                    </a:lnTo>
                    <a:lnTo>
                      <a:pt x="157" y="70"/>
                    </a:lnTo>
                    <a:lnTo>
                      <a:pt x="249" y="77"/>
                    </a:lnTo>
                    <a:lnTo>
                      <a:pt x="365" y="104"/>
                    </a:lnTo>
                    <a:lnTo>
                      <a:pt x="449" y="116"/>
                    </a:lnTo>
                    <a:lnTo>
                      <a:pt x="499" y="126"/>
                    </a:lnTo>
                    <a:lnTo>
                      <a:pt x="533" y="126"/>
                    </a:lnTo>
                    <a:lnTo>
                      <a:pt x="523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34"/>
              <p:cNvSpPr>
                <a:spLocks/>
              </p:cNvSpPr>
              <p:nvPr/>
            </p:nvSpPr>
            <p:spPr bwMode="auto">
              <a:xfrm flipH="1">
                <a:off x="2198" y="3362"/>
                <a:ext cx="19" cy="22"/>
              </a:xfrm>
              <a:custGeom>
                <a:avLst/>
                <a:gdLst>
                  <a:gd name="T0" fmla="*/ 0 w 128"/>
                  <a:gd name="T1" fmla="*/ 8 h 150"/>
                  <a:gd name="T2" fmla="*/ 4 w 128"/>
                  <a:gd name="T3" fmla="*/ 4 h 150"/>
                  <a:gd name="T4" fmla="*/ 9 w 128"/>
                  <a:gd name="T5" fmla="*/ 0 h 150"/>
                  <a:gd name="T6" fmla="*/ 14 w 128"/>
                  <a:gd name="T7" fmla="*/ 0 h 150"/>
                  <a:gd name="T8" fmla="*/ 17 w 128"/>
                  <a:gd name="T9" fmla="*/ 7 h 150"/>
                  <a:gd name="T10" fmla="*/ 19 w 128"/>
                  <a:gd name="T11" fmla="*/ 13 h 150"/>
                  <a:gd name="T12" fmla="*/ 19 w 128"/>
                  <a:gd name="T13" fmla="*/ 20 h 150"/>
                  <a:gd name="T14" fmla="*/ 16 w 128"/>
                  <a:gd name="T15" fmla="*/ 22 h 150"/>
                  <a:gd name="T16" fmla="*/ 13 w 128"/>
                  <a:gd name="T17" fmla="*/ 18 h 150"/>
                  <a:gd name="T18" fmla="*/ 12 w 128"/>
                  <a:gd name="T19" fmla="*/ 12 h 150"/>
                  <a:gd name="T20" fmla="*/ 11 w 128"/>
                  <a:gd name="T21" fmla="*/ 8 h 150"/>
                  <a:gd name="T22" fmla="*/ 8 w 128"/>
                  <a:gd name="T23" fmla="*/ 7 h 150"/>
                  <a:gd name="T24" fmla="*/ 3 w 128"/>
                  <a:gd name="T25" fmla="*/ 12 h 150"/>
                  <a:gd name="T26" fmla="*/ 0 w 128"/>
                  <a:gd name="T27" fmla="*/ 8 h 150"/>
                  <a:gd name="T28" fmla="*/ 0 w 128"/>
                  <a:gd name="T29" fmla="*/ 8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8"/>
                  <a:gd name="T46" fmla="*/ 0 h 150"/>
                  <a:gd name="T47" fmla="*/ 128 w 128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8" h="150">
                    <a:moveTo>
                      <a:pt x="0" y="52"/>
                    </a:moveTo>
                    <a:lnTo>
                      <a:pt x="30" y="25"/>
                    </a:lnTo>
                    <a:lnTo>
                      <a:pt x="61" y="0"/>
                    </a:lnTo>
                    <a:lnTo>
                      <a:pt x="97" y="3"/>
                    </a:lnTo>
                    <a:lnTo>
                      <a:pt x="112" y="45"/>
                    </a:lnTo>
                    <a:lnTo>
                      <a:pt x="128" y="92"/>
                    </a:lnTo>
                    <a:lnTo>
                      <a:pt x="128" y="138"/>
                    </a:lnTo>
                    <a:lnTo>
                      <a:pt x="109" y="150"/>
                    </a:lnTo>
                    <a:lnTo>
                      <a:pt x="86" y="122"/>
                    </a:lnTo>
                    <a:lnTo>
                      <a:pt x="82" y="83"/>
                    </a:lnTo>
                    <a:lnTo>
                      <a:pt x="76" y="55"/>
                    </a:lnTo>
                    <a:lnTo>
                      <a:pt x="51" y="49"/>
                    </a:lnTo>
                    <a:lnTo>
                      <a:pt x="18" y="8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35"/>
              <p:cNvSpPr>
                <a:spLocks/>
              </p:cNvSpPr>
              <p:nvPr/>
            </p:nvSpPr>
            <p:spPr bwMode="auto">
              <a:xfrm flipH="1">
                <a:off x="2068" y="3374"/>
                <a:ext cx="128" cy="43"/>
              </a:xfrm>
              <a:custGeom>
                <a:avLst/>
                <a:gdLst>
                  <a:gd name="T0" fmla="*/ 2 w 897"/>
                  <a:gd name="T1" fmla="*/ 0 h 302"/>
                  <a:gd name="T2" fmla="*/ 17 w 897"/>
                  <a:gd name="T3" fmla="*/ 2 h 302"/>
                  <a:gd name="T4" fmla="*/ 36 w 897"/>
                  <a:gd name="T5" fmla="*/ 6 h 302"/>
                  <a:gd name="T6" fmla="*/ 52 w 897"/>
                  <a:gd name="T7" fmla="*/ 9 h 302"/>
                  <a:gd name="T8" fmla="*/ 73 w 897"/>
                  <a:gd name="T9" fmla="*/ 13 h 302"/>
                  <a:gd name="T10" fmla="*/ 89 w 897"/>
                  <a:gd name="T11" fmla="*/ 16 h 302"/>
                  <a:gd name="T12" fmla="*/ 101 w 897"/>
                  <a:gd name="T13" fmla="*/ 20 h 302"/>
                  <a:gd name="T14" fmla="*/ 109 w 897"/>
                  <a:gd name="T15" fmla="*/ 22 h 302"/>
                  <a:gd name="T16" fmla="*/ 108 w 897"/>
                  <a:gd name="T17" fmla="*/ 27 h 302"/>
                  <a:gd name="T18" fmla="*/ 106 w 897"/>
                  <a:gd name="T19" fmla="*/ 34 h 302"/>
                  <a:gd name="T20" fmla="*/ 108 w 897"/>
                  <a:gd name="T21" fmla="*/ 37 h 302"/>
                  <a:gd name="T22" fmla="*/ 111 w 897"/>
                  <a:gd name="T23" fmla="*/ 37 h 302"/>
                  <a:gd name="T24" fmla="*/ 115 w 897"/>
                  <a:gd name="T25" fmla="*/ 33 h 302"/>
                  <a:gd name="T26" fmla="*/ 118 w 897"/>
                  <a:gd name="T27" fmla="*/ 28 h 302"/>
                  <a:gd name="T28" fmla="*/ 121 w 897"/>
                  <a:gd name="T29" fmla="*/ 24 h 302"/>
                  <a:gd name="T30" fmla="*/ 125 w 897"/>
                  <a:gd name="T31" fmla="*/ 24 h 302"/>
                  <a:gd name="T32" fmla="*/ 128 w 897"/>
                  <a:gd name="T33" fmla="*/ 27 h 302"/>
                  <a:gd name="T34" fmla="*/ 127 w 897"/>
                  <a:gd name="T35" fmla="*/ 31 h 302"/>
                  <a:gd name="T36" fmla="*/ 121 w 897"/>
                  <a:gd name="T37" fmla="*/ 37 h 302"/>
                  <a:gd name="T38" fmla="*/ 115 w 897"/>
                  <a:gd name="T39" fmla="*/ 41 h 302"/>
                  <a:gd name="T40" fmla="*/ 111 w 897"/>
                  <a:gd name="T41" fmla="*/ 43 h 302"/>
                  <a:gd name="T42" fmla="*/ 105 w 897"/>
                  <a:gd name="T43" fmla="*/ 42 h 302"/>
                  <a:gd name="T44" fmla="*/ 97 w 897"/>
                  <a:gd name="T45" fmla="*/ 39 h 302"/>
                  <a:gd name="T46" fmla="*/ 81 w 897"/>
                  <a:gd name="T47" fmla="*/ 34 h 302"/>
                  <a:gd name="T48" fmla="*/ 74 w 897"/>
                  <a:gd name="T49" fmla="*/ 31 h 302"/>
                  <a:gd name="T50" fmla="*/ 57 w 897"/>
                  <a:gd name="T51" fmla="*/ 27 h 302"/>
                  <a:gd name="T52" fmla="*/ 41 w 897"/>
                  <a:gd name="T53" fmla="*/ 23 h 302"/>
                  <a:gd name="T54" fmla="*/ 28 w 897"/>
                  <a:gd name="T55" fmla="*/ 20 h 302"/>
                  <a:gd name="T56" fmla="*/ 16 w 897"/>
                  <a:gd name="T57" fmla="*/ 18 h 302"/>
                  <a:gd name="T58" fmla="*/ 6 w 897"/>
                  <a:gd name="T59" fmla="*/ 16 h 302"/>
                  <a:gd name="T60" fmla="*/ 0 w 897"/>
                  <a:gd name="T61" fmla="*/ 16 h 302"/>
                  <a:gd name="T62" fmla="*/ 4 w 897"/>
                  <a:gd name="T63" fmla="*/ 9 h 302"/>
                  <a:gd name="T64" fmla="*/ 20 w 897"/>
                  <a:gd name="T65" fmla="*/ 13 h 302"/>
                  <a:gd name="T66" fmla="*/ 42 w 897"/>
                  <a:gd name="T67" fmla="*/ 18 h 302"/>
                  <a:gd name="T68" fmla="*/ 64 w 897"/>
                  <a:gd name="T69" fmla="*/ 23 h 302"/>
                  <a:gd name="T70" fmla="*/ 79 w 897"/>
                  <a:gd name="T71" fmla="*/ 27 h 302"/>
                  <a:gd name="T72" fmla="*/ 85 w 897"/>
                  <a:gd name="T73" fmla="*/ 28 h 302"/>
                  <a:gd name="T74" fmla="*/ 92 w 897"/>
                  <a:gd name="T75" fmla="*/ 29 h 302"/>
                  <a:gd name="T76" fmla="*/ 96 w 897"/>
                  <a:gd name="T77" fmla="*/ 30 h 302"/>
                  <a:gd name="T78" fmla="*/ 98 w 897"/>
                  <a:gd name="T79" fmla="*/ 28 h 302"/>
                  <a:gd name="T80" fmla="*/ 92 w 897"/>
                  <a:gd name="T81" fmla="*/ 25 h 302"/>
                  <a:gd name="T82" fmla="*/ 81 w 897"/>
                  <a:gd name="T83" fmla="*/ 22 h 302"/>
                  <a:gd name="T84" fmla="*/ 61 w 897"/>
                  <a:gd name="T85" fmla="*/ 17 h 302"/>
                  <a:gd name="T86" fmla="*/ 43 w 897"/>
                  <a:gd name="T87" fmla="*/ 14 h 302"/>
                  <a:gd name="T88" fmla="*/ 27 w 897"/>
                  <a:gd name="T89" fmla="*/ 10 h 302"/>
                  <a:gd name="T90" fmla="*/ 16 w 897"/>
                  <a:gd name="T91" fmla="*/ 6 h 302"/>
                  <a:gd name="T92" fmla="*/ 4 w 897"/>
                  <a:gd name="T93" fmla="*/ 5 h 302"/>
                  <a:gd name="T94" fmla="*/ 1 w 897"/>
                  <a:gd name="T95" fmla="*/ 4 h 302"/>
                  <a:gd name="T96" fmla="*/ 2 w 897"/>
                  <a:gd name="T97" fmla="*/ 0 h 302"/>
                  <a:gd name="T98" fmla="*/ 2 w 897"/>
                  <a:gd name="T99" fmla="*/ 0 h 3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7"/>
                  <a:gd name="T151" fmla="*/ 0 h 302"/>
                  <a:gd name="T152" fmla="*/ 897 w 897"/>
                  <a:gd name="T153" fmla="*/ 302 h 3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7" h="302">
                    <a:moveTo>
                      <a:pt x="15" y="0"/>
                    </a:moveTo>
                    <a:lnTo>
                      <a:pt x="122" y="12"/>
                    </a:lnTo>
                    <a:lnTo>
                      <a:pt x="255" y="45"/>
                    </a:lnTo>
                    <a:lnTo>
                      <a:pt x="365" y="64"/>
                    </a:lnTo>
                    <a:lnTo>
                      <a:pt x="510" y="88"/>
                    </a:lnTo>
                    <a:lnTo>
                      <a:pt x="624" y="110"/>
                    </a:lnTo>
                    <a:lnTo>
                      <a:pt x="711" y="141"/>
                    </a:lnTo>
                    <a:lnTo>
                      <a:pt x="764" y="156"/>
                    </a:lnTo>
                    <a:lnTo>
                      <a:pt x="757" y="187"/>
                    </a:lnTo>
                    <a:lnTo>
                      <a:pt x="742" y="241"/>
                    </a:lnTo>
                    <a:lnTo>
                      <a:pt x="757" y="260"/>
                    </a:lnTo>
                    <a:lnTo>
                      <a:pt x="779" y="257"/>
                    </a:lnTo>
                    <a:lnTo>
                      <a:pt x="803" y="233"/>
                    </a:lnTo>
                    <a:lnTo>
                      <a:pt x="830" y="199"/>
                    </a:lnTo>
                    <a:lnTo>
                      <a:pt x="845" y="171"/>
                    </a:lnTo>
                    <a:lnTo>
                      <a:pt x="876" y="171"/>
                    </a:lnTo>
                    <a:lnTo>
                      <a:pt x="897" y="192"/>
                    </a:lnTo>
                    <a:lnTo>
                      <a:pt x="891" y="217"/>
                    </a:lnTo>
                    <a:lnTo>
                      <a:pt x="848" y="260"/>
                    </a:lnTo>
                    <a:lnTo>
                      <a:pt x="803" y="291"/>
                    </a:lnTo>
                    <a:lnTo>
                      <a:pt x="776" y="302"/>
                    </a:lnTo>
                    <a:lnTo>
                      <a:pt x="739" y="294"/>
                    </a:lnTo>
                    <a:lnTo>
                      <a:pt x="678" y="272"/>
                    </a:lnTo>
                    <a:lnTo>
                      <a:pt x="571" y="241"/>
                    </a:lnTo>
                    <a:lnTo>
                      <a:pt x="517" y="217"/>
                    </a:lnTo>
                    <a:lnTo>
                      <a:pt x="399" y="187"/>
                    </a:lnTo>
                    <a:lnTo>
                      <a:pt x="286" y="164"/>
                    </a:lnTo>
                    <a:lnTo>
                      <a:pt x="198" y="138"/>
                    </a:lnTo>
                    <a:lnTo>
                      <a:pt x="115" y="126"/>
                    </a:lnTo>
                    <a:lnTo>
                      <a:pt x="45" y="115"/>
                    </a:lnTo>
                    <a:lnTo>
                      <a:pt x="0" y="110"/>
                    </a:lnTo>
                    <a:lnTo>
                      <a:pt x="27" y="64"/>
                    </a:lnTo>
                    <a:lnTo>
                      <a:pt x="141" y="88"/>
                    </a:lnTo>
                    <a:lnTo>
                      <a:pt x="297" y="123"/>
                    </a:lnTo>
                    <a:lnTo>
                      <a:pt x="449" y="161"/>
                    </a:lnTo>
                    <a:lnTo>
                      <a:pt x="551" y="187"/>
                    </a:lnTo>
                    <a:lnTo>
                      <a:pt x="596" y="199"/>
                    </a:lnTo>
                    <a:lnTo>
                      <a:pt x="642" y="207"/>
                    </a:lnTo>
                    <a:lnTo>
                      <a:pt x="673" y="211"/>
                    </a:lnTo>
                    <a:lnTo>
                      <a:pt x="688" y="196"/>
                    </a:lnTo>
                    <a:lnTo>
                      <a:pt x="642" y="176"/>
                    </a:lnTo>
                    <a:lnTo>
                      <a:pt x="571" y="153"/>
                    </a:lnTo>
                    <a:lnTo>
                      <a:pt x="429" y="119"/>
                    </a:lnTo>
                    <a:lnTo>
                      <a:pt x="304" y="95"/>
                    </a:lnTo>
                    <a:lnTo>
                      <a:pt x="192" y="73"/>
                    </a:lnTo>
                    <a:lnTo>
                      <a:pt x="110" y="45"/>
                    </a:lnTo>
                    <a:lnTo>
                      <a:pt x="30" y="33"/>
                    </a:lnTo>
                    <a:lnTo>
                      <a:pt x="9" y="2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36"/>
              <p:cNvSpPr>
                <a:spLocks/>
              </p:cNvSpPr>
              <p:nvPr/>
            </p:nvSpPr>
            <p:spPr bwMode="auto">
              <a:xfrm flipH="1">
                <a:off x="2147" y="3405"/>
                <a:ext cx="35" cy="18"/>
              </a:xfrm>
              <a:custGeom>
                <a:avLst/>
                <a:gdLst>
                  <a:gd name="T0" fmla="*/ 3 w 247"/>
                  <a:gd name="T1" fmla="*/ 0 h 125"/>
                  <a:gd name="T2" fmla="*/ 10 w 247"/>
                  <a:gd name="T3" fmla="*/ 3 h 125"/>
                  <a:gd name="T4" fmla="*/ 18 w 247"/>
                  <a:gd name="T5" fmla="*/ 6 h 125"/>
                  <a:gd name="T6" fmla="*/ 25 w 247"/>
                  <a:gd name="T7" fmla="*/ 8 h 125"/>
                  <a:gd name="T8" fmla="*/ 35 w 247"/>
                  <a:gd name="T9" fmla="*/ 12 h 125"/>
                  <a:gd name="T10" fmla="*/ 31 w 247"/>
                  <a:gd name="T11" fmla="*/ 18 h 125"/>
                  <a:gd name="T12" fmla="*/ 19 w 247"/>
                  <a:gd name="T13" fmla="*/ 13 h 125"/>
                  <a:gd name="T14" fmla="*/ 9 w 247"/>
                  <a:gd name="T15" fmla="*/ 10 h 125"/>
                  <a:gd name="T16" fmla="*/ 0 w 247"/>
                  <a:gd name="T17" fmla="*/ 7 h 125"/>
                  <a:gd name="T18" fmla="*/ 0 w 247"/>
                  <a:gd name="T19" fmla="*/ 3 h 125"/>
                  <a:gd name="T20" fmla="*/ 3 w 247"/>
                  <a:gd name="T21" fmla="*/ 0 h 125"/>
                  <a:gd name="T22" fmla="*/ 3 w 247"/>
                  <a:gd name="T23" fmla="*/ 0 h 1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7"/>
                  <a:gd name="T37" fmla="*/ 0 h 125"/>
                  <a:gd name="T38" fmla="*/ 247 w 247"/>
                  <a:gd name="T39" fmla="*/ 125 h 1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7" h="125">
                    <a:moveTo>
                      <a:pt x="22" y="0"/>
                    </a:moveTo>
                    <a:lnTo>
                      <a:pt x="71" y="24"/>
                    </a:lnTo>
                    <a:lnTo>
                      <a:pt x="128" y="43"/>
                    </a:lnTo>
                    <a:lnTo>
                      <a:pt x="176" y="58"/>
                    </a:lnTo>
                    <a:lnTo>
                      <a:pt x="247" y="80"/>
                    </a:lnTo>
                    <a:lnTo>
                      <a:pt x="216" y="125"/>
                    </a:lnTo>
                    <a:lnTo>
                      <a:pt x="136" y="92"/>
                    </a:lnTo>
                    <a:lnTo>
                      <a:pt x="61" y="67"/>
                    </a:lnTo>
                    <a:lnTo>
                      <a:pt x="3" y="47"/>
                    </a:lnTo>
                    <a:lnTo>
                      <a:pt x="0" y="2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37"/>
              <p:cNvSpPr>
                <a:spLocks/>
              </p:cNvSpPr>
              <p:nvPr/>
            </p:nvSpPr>
            <p:spPr bwMode="auto">
              <a:xfrm flipH="1">
                <a:off x="2092" y="3412"/>
                <a:ext cx="28" cy="12"/>
              </a:xfrm>
              <a:custGeom>
                <a:avLst/>
                <a:gdLst>
                  <a:gd name="T0" fmla="*/ 0 w 200"/>
                  <a:gd name="T1" fmla="*/ 4 h 85"/>
                  <a:gd name="T2" fmla="*/ 11 w 200"/>
                  <a:gd name="T3" fmla="*/ 4 h 85"/>
                  <a:gd name="T4" fmla="*/ 16 w 200"/>
                  <a:gd name="T5" fmla="*/ 3 h 85"/>
                  <a:gd name="T6" fmla="*/ 23 w 200"/>
                  <a:gd name="T7" fmla="*/ 0 h 85"/>
                  <a:gd name="T8" fmla="*/ 28 w 200"/>
                  <a:gd name="T9" fmla="*/ 4 h 85"/>
                  <a:gd name="T10" fmla="*/ 24 w 200"/>
                  <a:gd name="T11" fmla="*/ 7 h 85"/>
                  <a:gd name="T12" fmla="*/ 20 w 200"/>
                  <a:gd name="T13" fmla="*/ 10 h 85"/>
                  <a:gd name="T14" fmla="*/ 14 w 200"/>
                  <a:gd name="T15" fmla="*/ 11 h 85"/>
                  <a:gd name="T16" fmla="*/ 6 w 200"/>
                  <a:gd name="T17" fmla="*/ 11 h 85"/>
                  <a:gd name="T18" fmla="*/ 0 w 200"/>
                  <a:gd name="T19" fmla="*/ 12 h 85"/>
                  <a:gd name="T20" fmla="*/ 0 w 200"/>
                  <a:gd name="T21" fmla="*/ 4 h 85"/>
                  <a:gd name="T22" fmla="*/ 0 w 200"/>
                  <a:gd name="T23" fmla="*/ 4 h 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"/>
                  <a:gd name="T37" fmla="*/ 0 h 85"/>
                  <a:gd name="T38" fmla="*/ 200 w 200"/>
                  <a:gd name="T39" fmla="*/ 85 h 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" h="85">
                    <a:moveTo>
                      <a:pt x="0" y="30"/>
                    </a:moveTo>
                    <a:lnTo>
                      <a:pt x="75" y="27"/>
                    </a:lnTo>
                    <a:lnTo>
                      <a:pt x="112" y="20"/>
                    </a:lnTo>
                    <a:lnTo>
                      <a:pt x="166" y="0"/>
                    </a:lnTo>
                    <a:lnTo>
                      <a:pt x="200" y="27"/>
                    </a:lnTo>
                    <a:lnTo>
                      <a:pt x="170" y="52"/>
                    </a:lnTo>
                    <a:lnTo>
                      <a:pt x="145" y="68"/>
                    </a:lnTo>
                    <a:lnTo>
                      <a:pt x="99" y="76"/>
                    </a:lnTo>
                    <a:lnTo>
                      <a:pt x="41" y="81"/>
                    </a:lnTo>
                    <a:lnTo>
                      <a:pt x="0" y="8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38"/>
              <p:cNvSpPr>
                <a:spLocks/>
              </p:cNvSpPr>
              <p:nvPr/>
            </p:nvSpPr>
            <p:spPr bwMode="auto">
              <a:xfrm flipH="1">
                <a:off x="2114" y="3396"/>
                <a:ext cx="43" cy="56"/>
              </a:xfrm>
              <a:custGeom>
                <a:avLst/>
                <a:gdLst>
                  <a:gd name="T0" fmla="*/ 15 w 297"/>
                  <a:gd name="T1" fmla="*/ 0 h 392"/>
                  <a:gd name="T2" fmla="*/ 10 w 297"/>
                  <a:gd name="T3" fmla="*/ 12 h 392"/>
                  <a:gd name="T4" fmla="*/ 4 w 297"/>
                  <a:gd name="T5" fmla="*/ 20 h 392"/>
                  <a:gd name="T6" fmla="*/ 0 w 297"/>
                  <a:gd name="T7" fmla="*/ 30 h 392"/>
                  <a:gd name="T8" fmla="*/ 1 w 297"/>
                  <a:gd name="T9" fmla="*/ 33 h 392"/>
                  <a:gd name="T10" fmla="*/ 3 w 297"/>
                  <a:gd name="T11" fmla="*/ 40 h 392"/>
                  <a:gd name="T12" fmla="*/ 10 w 297"/>
                  <a:gd name="T13" fmla="*/ 51 h 392"/>
                  <a:gd name="T14" fmla="*/ 15 w 297"/>
                  <a:gd name="T15" fmla="*/ 55 h 392"/>
                  <a:gd name="T16" fmla="*/ 19 w 297"/>
                  <a:gd name="T17" fmla="*/ 56 h 392"/>
                  <a:gd name="T18" fmla="*/ 24 w 297"/>
                  <a:gd name="T19" fmla="*/ 54 h 392"/>
                  <a:gd name="T20" fmla="*/ 30 w 297"/>
                  <a:gd name="T21" fmla="*/ 45 h 392"/>
                  <a:gd name="T22" fmla="*/ 35 w 297"/>
                  <a:gd name="T23" fmla="*/ 36 h 392"/>
                  <a:gd name="T24" fmla="*/ 39 w 297"/>
                  <a:gd name="T25" fmla="*/ 32 h 392"/>
                  <a:gd name="T26" fmla="*/ 41 w 297"/>
                  <a:gd name="T27" fmla="*/ 24 h 392"/>
                  <a:gd name="T28" fmla="*/ 41 w 297"/>
                  <a:gd name="T29" fmla="*/ 17 h 392"/>
                  <a:gd name="T30" fmla="*/ 43 w 297"/>
                  <a:gd name="T31" fmla="*/ 11 h 392"/>
                  <a:gd name="T32" fmla="*/ 34 w 297"/>
                  <a:gd name="T33" fmla="*/ 7 h 392"/>
                  <a:gd name="T34" fmla="*/ 33 w 297"/>
                  <a:gd name="T35" fmla="*/ 16 h 392"/>
                  <a:gd name="T36" fmla="*/ 31 w 297"/>
                  <a:gd name="T37" fmla="*/ 25 h 392"/>
                  <a:gd name="T38" fmla="*/ 27 w 297"/>
                  <a:gd name="T39" fmla="*/ 32 h 392"/>
                  <a:gd name="T40" fmla="*/ 23 w 297"/>
                  <a:gd name="T41" fmla="*/ 40 h 392"/>
                  <a:gd name="T42" fmla="*/ 18 w 297"/>
                  <a:gd name="T43" fmla="*/ 46 h 392"/>
                  <a:gd name="T44" fmla="*/ 14 w 297"/>
                  <a:gd name="T45" fmla="*/ 42 h 392"/>
                  <a:gd name="T46" fmla="*/ 11 w 297"/>
                  <a:gd name="T47" fmla="*/ 37 h 392"/>
                  <a:gd name="T48" fmla="*/ 10 w 297"/>
                  <a:gd name="T49" fmla="*/ 32 h 392"/>
                  <a:gd name="T50" fmla="*/ 11 w 297"/>
                  <a:gd name="T51" fmla="*/ 27 h 392"/>
                  <a:gd name="T52" fmla="*/ 15 w 297"/>
                  <a:gd name="T53" fmla="*/ 18 h 392"/>
                  <a:gd name="T54" fmla="*/ 18 w 297"/>
                  <a:gd name="T55" fmla="*/ 11 h 392"/>
                  <a:gd name="T56" fmla="*/ 23 w 297"/>
                  <a:gd name="T57" fmla="*/ 2 h 392"/>
                  <a:gd name="T58" fmla="*/ 15 w 297"/>
                  <a:gd name="T59" fmla="*/ 0 h 392"/>
                  <a:gd name="T60" fmla="*/ 15 w 297"/>
                  <a:gd name="T61" fmla="*/ 0 h 3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97"/>
                  <a:gd name="T94" fmla="*/ 0 h 392"/>
                  <a:gd name="T95" fmla="*/ 297 w 297"/>
                  <a:gd name="T96" fmla="*/ 392 h 3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97" h="392">
                    <a:moveTo>
                      <a:pt x="103" y="0"/>
                    </a:moveTo>
                    <a:lnTo>
                      <a:pt x="70" y="82"/>
                    </a:lnTo>
                    <a:lnTo>
                      <a:pt x="30" y="143"/>
                    </a:lnTo>
                    <a:lnTo>
                      <a:pt x="0" y="208"/>
                    </a:lnTo>
                    <a:lnTo>
                      <a:pt x="5" y="234"/>
                    </a:lnTo>
                    <a:lnTo>
                      <a:pt x="24" y="277"/>
                    </a:lnTo>
                    <a:lnTo>
                      <a:pt x="66" y="354"/>
                    </a:lnTo>
                    <a:lnTo>
                      <a:pt x="106" y="385"/>
                    </a:lnTo>
                    <a:lnTo>
                      <a:pt x="134" y="392"/>
                    </a:lnTo>
                    <a:lnTo>
                      <a:pt x="164" y="377"/>
                    </a:lnTo>
                    <a:lnTo>
                      <a:pt x="210" y="312"/>
                    </a:lnTo>
                    <a:lnTo>
                      <a:pt x="243" y="254"/>
                    </a:lnTo>
                    <a:lnTo>
                      <a:pt x="271" y="223"/>
                    </a:lnTo>
                    <a:lnTo>
                      <a:pt x="286" y="169"/>
                    </a:lnTo>
                    <a:lnTo>
                      <a:pt x="284" y="118"/>
                    </a:lnTo>
                    <a:lnTo>
                      <a:pt x="297" y="77"/>
                    </a:lnTo>
                    <a:lnTo>
                      <a:pt x="237" y="46"/>
                    </a:lnTo>
                    <a:lnTo>
                      <a:pt x="228" y="113"/>
                    </a:lnTo>
                    <a:lnTo>
                      <a:pt x="213" y="177"/>
                    </a:lnTo>
                    <a:lnTo>
                      <a:pt x="188" y="226"/>
                    </a:lnTo>
                    <a:lnTo>
                      <a:pt x="161" y="277"/>
                    </a:lnTo>
                    <a:lnTo>
                      <a:pt x="122" y="319"/>
                    </a:lnTo>
                    <a:lnTo>
                      <a:pt x="100" y="292"/>
                    </a:lnTo>
                    <a:lnTo>
                      <a:pt x="76" y="257"/>
                    </a:lnTo>
                    <a:lnTo>
                      <a:pt x="70" y="223"/>
                    </a:lnTo>
                    <a:lnTo>
                      <a:pt x="76" y="186"/>
                    </a:lnTo>
                    <a:lnTo>
                      <a:pt x="106" y="128"/>
                    </a:lnTo>
                    <a:lnTo>
                      <a:pt x="127" y="77"/>
                    </a:lnTo>
                    <a:lnTo>
                      <a:pt x="161" y="1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39"/>
              <p:cNvSpPr>
                <a:spLocks/>
              </p:cNvSpPr>
              <p:nvPr/>
            </p:nvSpPr>
            <p:spPr bwMode="auto">
              <a:xfrm flipH="1">
                <a:off x="2072" y="3305"/>
                <a:ext cx="27" cy="95"/>
              </a:xfrm>
              <a:custGeom>
                <a:avLst/>
                <a:gdLst>
                  <a:gd name="T0" fmla="*/ 0 w 189"/>
                  <a:gd name="T1" fmla="*/ 3 h 663"/>
                  <a:gd name="T2" fmla="*/ 4 w 189"/>
                  <a:gd name="T3" fmla="*/ 10 h 663"/>
                  <a:gd name="T4" fmla="*/ 6 w 189"/>
                  <a:gd name="T5" fmla="*/ 18 h 663"/>
                  <a:gd name="T6" fmla="*/ 9 w 189"/>
                  <a:gd name="T7" fmla="*/ 29 h 663"/>
                  <a:gd name="T8" fmla="*/ 12 w 189"/>
                  <a:gd name="T9" fmla="*/ 43 h 663"/>
                  <a:gd name="T10" fmla="*/ 13 w 189"/>
                  <a:gd name="T11" fmla="*/ 57 h 663"/>
                  <a:gd name="T12" fmla="*/ 13 w 189"/>
                  <a:gd name="T13" fmla="*/ 73 h 663"/>
                  <a:gd name="T14" fmla="*/ 11 w 189"/>
                  <a:gd name="T15" fmla="*/ 94 h 663"/>
                  <a:gd name="T16" fmla="*/ 15 w 189"/>
                  <a:gd name="T17" fmla="*/ 95 h 663"/>
                  <a:gd name="T18" fmla="*/ 18 w 189"/>
                  <a:gd name="T19" fmla="*/ 94 h 663"/>
                  <a:gd name="T20" fmla="*/ 21 w 189"/>
                  <a:gd name="T21" fmla="*/ 90 h 663"/>
                  <a:gd name="T22" fmla="*/ 20 w 189"/>
                  <a:gd name="T23" fmla="*/ 80 h 663"/>
                  <a:gd name="T24" fmla="*/ 21 w 189"/>
                  <a:gd name="T25" fmla="*/ 73 h 663"/>
                  <a:gd name="T26" fmla="*/ 24 w 189"/>
                  <a:gd name="T27" fmla="*/ 64 h 663"/>
                  <a:gd name="T28" fmla="*/ 26 w 189"/>
                  <a:gd name="T29" fmla="*/ 54 h 663"/>
                  <a:gd name="T30" fmla="*/ 27 w 189"/>
                  <a:gd name="T31" fmla="*/ 43 h 663"/>
                  <a:gd name="T32" fmla="*/ 27 w 189"/>
                  <a:gd name="T33" fmla="*/ 39 h 663"/>
                  <a:gd name="T34" fmla="*/ 25 w 189"/>
                  <a:gd name="T35" fmla="*/ 38 h 663"/>
                  <a:gd name="T36" fmla="*/ 23 w 189"/>
                  <a:gd name="T37" fmla="*/ 41 h 663"/>
                  <a:gd name="T38" fmla="*/ 21 w 189"/>
                  <a:gd name="T39" fmla="*/ 52 h 663"/>
                  <a:gd name="T40" fmla="*/ 20 w 189"/>
                  <a:gd name="T41" fmla="*/ 45 h 663"/>
                  <a:gd name="T42" fmla="*/ 16 w 189"/>
                  <a:gd name="T43" fmla="*/ 32 h 663"/>
                  <a:gd name="T44" fmla="*/ 12 w 189"/>
                  <a:gd name="T45" fmla="*/ 19 h 663"/>
                  <a:gd name="T46" fmla="*/ 9 w 189"/>
                  <a:gd name="T47" fmla="*/ 11 h 663"/>
                  <a:gd name="T48" fmla="*/ 5 w 189"/>
                  <a:gd name="T49" fmla="*/ 0 h 663"/>
                  <a:gd name="T50" fmla="*/ 0 w 189"/>
                  <a:gd name="T51" fmla="*/ 3 h 663"/>
                  <a:gd name="T52" fmla="*/ 0 w 189"/>
                  <a:gd name="T53" fmla="*/ 3 h 6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9"/>
                  <a:gd name="T82" fmla="*/ 0 h 663"/>
                  <a:gd name="T83" fmla="*/ 189 w 189"/>
                  <a:gd name="T84" fmla="*/ 663 h 6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9" h="663">
                    <a:moveTo>
                      <a:pt x="0" y="23"/>
                    </a:moveTo>
                    <a:lnTo>
                      <a:pt x="27" y="73"/>
                    </a:lnTo>
                    <a:lnTo>
                      <a:pt x="45" y="126"/>
                    </a:lnTo>
                    <a:lnTo>
                      <a:pt x="65" y="199"/>
                    </a:lnTo>
                    <a:lnTo>
                      <a:pt x="83" y="299"/>
                    </a:lnTo>
                    <a:lnTo>
                      <a:pt x="91" y="398"/>
                    </a:lnTo>
                    <a:lnTo>
                      <a:pt x="91" y="510"/>
                    </a:lnTo>
                    <a:lnTo>
                      <a:pt x="80" y="654"/>
                    </a:lnTo>
                    <a:lnTo>
                      <a:pt x="106" y="663"/>
                    </a:lnTo>
                    <a:lnTo>
                      <a:pt x="129" y="654"/>
                    </a:lnTo>
                    <a:lnTo>
                      <a:pt x="144" y="629"/>
                    </a:lnTo>
                    <a:lnTo>
                      <a:pt x="141" y="556"/>
                    </a:lnTo>
                    <a:lnTo>
                      <a:pt x="144" y="506"/>
                    </a:lnTo>
                    <a:lnTo>
                      <a:pt x="171" y="445"/>
                    </a:lnTo>
                    <a:lnTo>
                      <a:pt x="179" y="378"/>
                    </a:lnTo>
                    <a:lnTo>
                      <a:pt x="189" y="302"/>
                    </a:lnTo>
                    <a:lnTo>
                      <a:pt x="189" y="272"/>
                    </a:lnTo>
                    <a:lnTo>
                      <a:pt x="174" y="268"/>
                    </a:lnTo>
                    <a:lnTo>
                      <a:pt x="161" y="284"/>
                    </a:lnTo>
                    <a:lnTo>
                      <a:pt x="144" y="360"/>
                    </a:lnTo>
                    <a:lnTo>
                      <a:pt x="137" y="317"/>
                    </a:lnTo>
                    <a:lnTo>
                      <a:pt x="113" y="226"/>
                    </a:lnTo>
                    <a:lnTo>
                      <a:pt x="86" y="131"/>
                    </a:lnTo>
                    <a:lnTo>
                      <a:pt x="65" y="79"/>
                    </a:lnTo>
                    <a:lnTo>
                      <a:pt x="34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40"/>
              <p:cNvSpPr>
                <a:spLocks/>
              </p:cNvSpPr>
              <p:nvPr/>
            </p:nvSpPr>
            <p:spPr bwMode="auto">
              <a:xfrm flipH="1">
                <a:off x="2120" y="3303"/>
                <a:ext cx="57" cy="78"/>
              </a:xfrm>
              <a:custGeom>
                <a:avLst/>
                <a:gdLst>
                  <a:gd name="T0" fmla="*/ 53 w 402"/>
                  <a:gd name="T1" fmla="*/ 0 h 548"/>
                  <a:gd name="T2" fmla="*/ 50 w 402"/>
                  <a:gd name="T3" fmla="*/ 10 h 548"/>
                  <a:gd name="T4" fmla="*/ 44 w 402"/>
                  <a:gd name="T5" fmla="*/ 19 h 548"/>
                  <a:gd name="T6" fmla="*/ 38 w 402"/>
                  <a:gd name="T7" fmla="*/ 30 h 548"/>
                  <a:gd name="T8" fmla="*/ 33 w 402"/>
                  <a:gd name="T9" fmla="*/ 38 h 548"/>
                  <a:gd name="T10" fmla="*/ 25 w 402"/>
                  <a:gd name="T11" fmla="*/ 47 h 548"/>
                  <a:gd name="T12" fmla="*/ 16 w 402"/>
                  <a:gd name="T13" fmla="*/ 56 h 548"/>
                  <a:gd name="T14" fmla="*/ 10 w 402"/>
                  <a:gd name="T15" fmla="*/ 64 h 548"/>
                  <a:gd name="T16" fmla="*/ 0 w 402"/>
                  <a:gd name="T17" fmla="*/ 75 h 548"/>
                  <a:gd name="T18" fmla="*/ 7 w 402"/>
                  <a:gd name="T19" fmla="*/ 78 h 548"/>
                  <a:gd name="T20" fmla="*/ 14 w 402"/>
                  <a:gd name="T21" fmla="*/ 70 h 548"/>
                  <a:gd name="T22" fmla="*/ 22 w 402"/>
                  <a:gd name="T23" fmla="*/ 60 h 548"/>
                  <a:gd name="T24" fmla="*/ 31 w 402"/>
                  <a:gd name="T25" fmla="*/ 49 h 548"/>
                  <a:gd name="T26" fmla="*/ 38 w 402"/>
                  <a:gd name="T27" fmla="*/ 42 h 548"/>
                  <a:gd name="T28" fmla="*/ 44 w 402"/>
                  <a:gd name="T29" fmla="*/ 32 h 548"/>
                  <a:gd name="T30" fmla="*/ 50 w 402"/>
                  <a:gd name="T31" fmla="*/ 22 h 548"/>
                  <a:gd name="T32" fmla="*/ 54 w 402"/>
                  <a:gd name="T33" fmla="*/ 12 h 548"/>
                  <a:gd name="T34" fmla="*/ 57 w 402"/>
                  <a:gd name="T35" fmla="*/ 3 h 548"/>
                  <a:gd name="T36" fmla="*/ 53 w 402"/>
                  <a:gd name="T37" fmla="*/ 0 h 548"/>
                  <a:gd name="T38" fmla="*/ 53 w 402"/>
                  <a:gd name="T39" fmla="*/ 0 h 5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2"/>
                  <a:gd name="T61" fmla="*/ 0 h 548"/>
                  <a:gd name="T62" fmla="*/ 402 w 402"/>
                  <a:gd name="T63" fmla="*/ 548 h 54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2" h="548">
                    <a:moveTo>
                      <a:pt x="374" y="0"/>
                    </a:moveTo>
                    <a:lnTo>
                      <a:pt x="356" y="70"/>
                    </a:lnTo>
                    <a:lnTo>
                      <a:pt x="313" y="131"/>
                    </a:lnTo>
                    <a:lnTo>
                      <a:pt x="268" y="214"/>
                    </a:lnTo>
                    <a:lnTo>
                      <a:pt x="231" y="269"/>
                    </a:lnTo>
                    <a:lnTo>
                      <a:pt x="176" y="329"/>
                    </a:lnTo>
                    <a:lnTo>
                      <a:pt x="115" y="390"/>
                    </a:lnTo>
                    <a:lnTo>
                      <a:pt x="67" y="452"/>
                    </a:lnTo>
                    <a:lnTo>
                      <a:pt x="0" y="525"/>
                    </a:lnTo>
                    <a:lnTo>
                      <a:pt x="51" y="548"/>
                    </a:lnTo>
                    <a:lnTo>
                      <a:pt x="97" y="491"/>
                    </a:lnTo>
                    <a:lnTo>
                      <a:pt x="156" y="420"/>
                    </a:lnTo>
                    <a:lnTo>
                      <a:pt x="222" y="342"/>
                    </a:lnTo>
                    <a:lnTo>
                      <a:pt x="265" y="292"/>
                    </a:lnTo>
                    <a:lnTo>
                      <a:pt x="310" y="222"/>
                    </a:lnTo>
                    <a:lnTo>
                      <a:pt x="353" y="153"/>
                    </a:lnTo>
                    <a:lnTo>
                      <a:pt x="383" y="85"/>
                    </a:lnTo>
                    <a:lnTo>
                      <a:pt x="402" y="2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41"/>
              <p:cNvSpPr>
                <a:spLocks/>
              </p:cNvSpPr>
              <p:nvPr/>
            </p:nvSpPr>
            <p:spPr bwMode="auto">
              <a:xfrm flipH="1">
                <a:off x="2022" y="3293"/>
                <a:ext cx="69" cy="114"/>
              </a:xfrm>
              <a:custGeom>
                <a:avLst/>
                <a:gdLst>
                  <a:gd name="T0" fmla="*/ 4 w 484"/>
                  <a:gd name="T1" fmla="*/ 0 h 796"/>
                  <a:gd name="T2" fmla="*/ 17 w 484"/>
                  <a:gd name="T3" fmla="*/ 9 h 796"/>
                  <a:gd name="T4" fmla="*/ 27 w 484"/>
                  <a:gd name="T5" fmla="*/ 17 h 796"/>
                  <a:gd name="T6" fmla="*/ 35 w 484"/>
                  <a:gd name="T7" fmla="*/ 24 h 796"/>
                  <a:gd name="T8" fmla="*/ 43 w 484"/>
                  <a:gd name="T9" fmla="*/ 32 h 796"/>
                  <a:gd name="T10" fmla="*/ 52 w 484"/>
                  <a:gd name="T11" fmla="*/ 43 h 796"/>
                  <a:gd name="T12" fmla="*/ 60 w 484"/>
                  <a:gd name="T13" fmla="*/ 53 h 796"/>
                  <a:gd name="T14" fmla="*/ 66 w 484"/>
                  <a:gd name="T15" fmla="*/ 63 h 796"/>
                  <a:gd name="T16" fmla="*/ 69 w 484"/>
                  <a:gd name="T17" fmla="*/ 73 h 796"/>
                  <a:gd name="T18" fmla="*/ 69 w 484"/>
                  <a:gd name="T19" fmla="*/ 78 h 796"/>
                  <a:gd name="T20" fmla="*/ 69 w 484"/>
                  <a:gd name="T21" fmla="*/ 83 h 796"/>
                  <a:gd name="T22" fmla="*/ 65 w 484"/>
                  <a:gd name="T23" fmla="*/ 89 h 796"/>
                  <a:gd name="T24" fmla="*/ 58 w 484"/>
                  <a:gd name="T25" fmla="*/ 98 h 796"/>
                  <a:gd name="T26" fmla="*/ 52 w 484"/>
                  <a:gd name="T27" fmla="*/ 105 h 796"/>
                  <a:gd name="T28" fmla="*/ 42 w 484"/>
                  <a:gd name="T29" fmla="*/ 113 h 796"/>
                  <a:gd name="T30" fmla="*/ 35 w 484"/>
                  <a:gd name="T31" fmla="*/ 114 h 796"/>
                  <a:gd name="T32" fmla="*/ 30 w 484"/>
                  <a:gd name="T33" fmla="*/ 111 h 796"/>
                  <a:gd name="T34" fmla="*/ 33 w 484"/>
                  <a:gd name="T35" fmla="*/ 108 h 796"/>
                  <a:gd name="T36" fmla="*/ 41 w 484"/>
                  <a:gd name="T37" fmla="*/ 103 h 796"/>
                  <a:gd name="T38" fmla="*/ 49 w 484"/>
                  <a:gd name="T39" fmla="*/ 93 h 796"/>
                  <a:gd name="T40" fmla="*/ 54 w 484"/>
                  <a:gd name="T41" fmla="*/ 88 h 796"/>
                  <a:gd name="T42" fmla="*/ 58 w 484"/>
                  <a:gd name="T43" fmla="*/ 81 h 796"/>
                  <a:gd name="T44" fmla="*/ 58 w 484"/>
                  <a:gd name="T45" fmla="*/ 74 h 796"/>
                  <a:gd name="T46" fmla="*/ 56 w 484"/>
                  <a:gd name="T47" fmla="*/ 68 h 796"/>
                  <a:gd name="T48" fmla="*/ 53 w 484"/>
                  <a:gd name="T49" fmla="*/ 60 h 796"/>
                  <a:gd name="T50" fmla="*/ 47 w 484"/>
                  <a:gd name="T51" fmla="*/ 50 h 796"/>
                  <a:gd name="T52" fmla="*/ 40 w 484"/>
                  <a:gd name="T53" fmla="*/ 42 h 796"/>
                  <a:gd name="T54" fmla="*/ 33 w 484"/>
                  <a:gd name="T55" fmla="*/ 33 h 796"/>
                  <a:gd name="T56" fmla="*/ 25 w 484"/>
                  <a:gd name="T57" fmla="*/ 25 h 796"/>
                  <a:gd name="T58" fmla="*/ 16 w 484"/>
                  <a:gd name="T59" fmla="*/ 16 h 796"/>
                  <a:gd name="T60" fmla="*/ 9 w 484"/>
                  <a:gd name="T61" fmla="*/ 9 h 796"/>
                  <a:gd name="T62" fmla="*/ 0 w 484"/>
                  <a:gd name="T63" fmla="*/ 4 h 796"/>
                  <a:gd name="T64" fmla="*/ 4 w 484"/>
                  <a:gd name="T65" fmla="*/ 0 h 796"/>
                  <a:gd name="T66" fmla="*/ 4 w 484"/>
                  <a:gd name="T67" fmla="*/ 0 h 7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4"/>
                  <a:gd name="T103" fmla="*/ 0 h 796"/>
                  <a:gd name="T104" fmla="*/ 484 w 484"/>
                  <a:gd name="T105" fmla="*/ 796 h 7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4" h="796">
                    <a:moveTo>
                      <a:pt x="28" y="0"/>
                    </a:moveTo>
                    <a:lnTo>
                      <a:pt x="119" y="61"/>
                    </a:lnTo>
                    <a:lnTo>
                      <a:pt x="191" y="121"/>
                    </a:lnTo>
                    <a:lnTo>
                      <a:pt x="249" y="171"/>
                    </a:lnTo>
                    <a:lnTo>
                      <a:pt x="305" y="226"/>
                    </a:lnTo>
                    <a:lnTo>
                      <a:pt x="366" y="297"/>
                    </a:lnTo>
                    <a:lnTo>
                      <a:pt x="418" y="372"/>
                    </a:lnTo>
                    <a:lnTo>
                      <a:pt x="460" y="440"/>
                    </a:lnTo>
                    <a:lnTo>
                      <a:pt x="481" y="508"/>
                    </a:lnTo>
                    <a:lnTo>
                      <a:pt x="484" y="544"/>
                    </a:lnTo>
                    <a:lnTo>
                      <a:pt x="481" y="583"/>
                    </a:lnTo>
                    <a:lnTo>
                      <a:pt x="458" y="624"/>
                    </a:lnTo>
                    <a:lnTo>
                      <a:pt x="407" y="686"/>
                    </a:lnTo>
                    <a:lnTo>
                      <a:pt x="362" y="731"/>
                    </a:lnTo>
                    <a:lnTo>
                      <a:pt x="295" y="789"/>
                    </a:lnTo>
                    <a:lnTo>
                      <a:pt x="249" y="796"/>
                    </a:lnTo>
                    <a:lnTo>
                      <a:pt x="210" y="777"/>
                    </a:lnTo>
                    <a:lnTo>
                      <a:pt x="229" y="755"/>
                    </a:lnTo>
                    <a:lnTo>
                      <a:pt x="286" y="716"/>
                    </a:lnTo>
                    <a:lnTo>
                      <a:pt x="347" y="646"/>
                    </a:lnTo>
                    <a:lnTo>
                      <a:pt x="381" y="612"/>
                    </a:lnTo>
                    <a:lnTo>
                      <a:pt x="404" y="566"/>
                    </a:lnTo>
                    <a:lnTo>
                      <a:pt x="407" y="520"/>
                    </a:lnTo>
                    <a:lnTo>
                      <a:pt x="396" y="478"/>
                    </a:lnTo>
                    <a:lnTo>
                      <a:pt x="371" y="417"/>
                    </a:lnTo>
                    <a:lnTo>
                      <a:pt x="331" y="348"/>
                    </a:lnTo>
                    <a:lnTo>
                      <a:pt x="283" y="290"/>
                    </a:lnTo>
                    <a:lnTo>
                      <a:pt x="229" y="232"/>
                    </a:lnTo>
                    <a:lnTo>
                      <a:pt x="176" y="174"/>
                    </a:lnTo>
                    <a:lnTo>
                      <a:pt x="115" y="113"/>
                    </a:lnTo>
                    <a:lnTo>
                      <a:pt x="61" y="61"/>
                    </a:lnTo>
                    <a:lnTo>
                      <a:pt x="0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42"/>
              <p:cNvSpPr>
                <a:spLocks/>
              </p:cNvSpPr>
              <p:nvPr/>
            </p:nvSpPr>
            <p:spPr bwMode="auto">
              <a:xfrm flipH="1">
                <a:off x="2120" y="3274"/>
                <a:ext cx="120" cy="93"/>
              </a:xfrm>
              <a:custGeom>
                <a:avLst/>
                <a:gdLst>
                  <a:gd name="T0" fmla="*/ 118 w 837"/>
                  <a:gd name="T1" fmla="*/ 7 h 651"/>
                  <a:gd name="T2" fmla="*/ 103 w 837"/>
                  <a:gd name="T3" fmla="*/ 5 h 651"/>
                  <a:gd name="T4" fmla="*/ 83 w 837"/>
                  <a:gd name="T5" fmla="*/ 2 h 651"/>
                  <a:gd name="T6" fmla="*/ 71 w 837"/>
                  <a:gd name="T7" fmla="*/ 0 h 651"/>
                  <a:gd name="T8" fmla="*/ 58 w 837"/>
                  <a:gd name="T9" fmla="*/ 0 h 651"/>
                  <a:gd name="T10" fmla="*/ 45 w 837"/>
                  <a:gd name="T11" fmla="*/ 0 h 651"/>
                  <a:gd name="T12" fmla="*/ 33 w 837"/>
                  <a:gd name="T13" fmla="*/ 1 h 651"/>
                  <a:gd name="T14" fmla="*/ 23 w 837"/>
                  <a:gd name="T15" fmla="*/ 2 h 651"/>
                  <a:gd name="T16" fmla="*/ 16 w 837"/>
                  <a:gd name="T17" fmla="*/ 4 h 651"/>
                  <a:gd name="T18" fmla="*/ 9 w 837"/>
                  <a:gd name="T19" fmla="*/ 6 h 651"/>
                  <a:gd name="T20" fmla="*/ 4 w 837"/>
                  <a:gd name="T21" fmla="*/ 10 h 651"/>
                  <a:gd name="T22" fmla="*/ 2 w 837"/>
                  <a:gd name="T23" fmla="*/ 13 h 651"/>
                  <a:gd name="T24" fmla="*/ 0 w 837"/>
                  <a:gd name="T25" fmla="*/ 19 h 651"/>
                  <a:gd name="T26" fmla="*/ 0 w 837"/>
                  <a:gd name="T27" fmla="*/ 27 h 651"/>
                  <a:gd name="T28" fmla="*/ 0 w 837"/>
                  <a:gd name="T29" fmla="*/ 38 h 651"/>
                  <a:gd name="T30" fmla="*/ 2 w 837"/>
                  <a:gd name="T31" fmla="*/ 50 h 651"/>
                  <a:gd name="T32" fmla="*/ 4 w 837"/>
                  <a:gd name="T33" fmla="*/ 63 h 651"/>
                  <a:gd name="T34" fmla="*/ 7 w 837"/>
                  <a:gd name="T35" fmla="*/ 73 h 651"/>
                  <a:gd name="T36" fmla="*/ 10 w 837"/>
                  <a:gd name="T37" fmla="*/ 82 h 651"/>
                  <a:gd name="T38" fmla="*/ 14 w 837"/>
                  <a:gd name="T39" fmla="*/ 88 h 651"/>
                  <a:gd name="T40" fmla="*/ 18 w 837"/>
                  <a:gd name="T41" fmla="*/ 93 h 651"/>
                  <a:gd name="T42" fmla="*/ 19 w 837"/>
                  <a:gd name="T43" fmla="*/ 89 h 651"/>
                  <a:gd name="T44" fmla="*/ 18 w 837"/>
                  <a:gd name="T45" fmla="*/ 81 h 651"/>
                  <a:gd name="T46" fmla="*/ 15 w 837"/>
                  <a:gd name="T47" fmla="*/ 74 h 651"/>
                  <a:gd name="T48" fmla="*/ 13 w 837"/>
                  <a:gd name="T49" fmla="*/ 64 h 651"/>
                  <a:gd name="T50" fmla="*/ 11 w 837"/>
                  <a:gd name="T51" fmla="*/ 55 h 651"/>
                  <a:gd name="T52" fmla="*/ 10 w 837"/>
                  <a:gd name="T53" fmla="*/ 48 h 651"/>
                  <a:gd name="T54" fmla="*/ 9 w 837"/>
                  <a:gd name="T55" fmla="*/ 38 h 651"/>
                  <a:gd name="T56" fmla="*/ 9 w 837"/>
                  <a:gd name="T57" fmla="*/ 31 h 651"/>
                  <a:gd name="T58" fmla="*/ 10 w 837"/>
                  <a:gd name="T59" fmla="*/ 24 h 651"/>
                  <a:gd name="T60" fmla="*/ 11 w 837"/>
                  <a:gd name="T61" fmla="*/ 20 h 651"/>
                  <a:gd name="T62" fmla="*/ 15 w 837"/>
                  <a:gd name="T63" fmla="*/ 16 h 651"/>
                  <a:gd name="T64" fmla="*/ 24 w 837"/>
                  <a:gd name="T65" fmla="*/ 13 h 651"/>
                  <a:gd name="T66" fmla="*/ 33 w 837"/>
                  <a:gd name="T67" fmla="*/ 11 h 651"/>
                  <a:gd name="T68" fmla="*/ 48 w 837"/>
                  <a:gd name="T69" fmla="*/ 9 h 651"/>
                  <a:gd name="T70" fmla="*/ 61 w 837"/>
                  <a:gd name="T71" fmla="*/ 9 h 651"/>
                  <a:gd name="T72" fmla="*/ 76 w 837"/>
                  <a:gd name="T73" fmla="*/ 9 h 651"/>
                  <a:gd name="T74" fmla="*/ 91 w 837"/>
                  <a:gd name="T75" fmla="*/ 10 h 651"/>
                  <a:gd name="T76" fmla="*/ 104 w 837"/>
                  <a:gd name="T77" fmla="*/ 12 h 651"/>
                  <a:gd name="T78" fmla="*/ 120 w 837"/>
                  <a:gd name="T79" fmla="*/ 15 h 651"/>
                  <a:gd name="T80" fmla="*/ 118 w 837"/>
                  <a:gd name="T81" fmla="*/ 7 h 651"/>
                  <a:gd name="T82" fmla="*/ 118 w 837"/>
                  <a:gd name="T83" fmla="*/ 7 h 6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37"/>
                  <a:gd name="T127" fmla="*/ 0 h 651"/>
                  <a:gd name="T128" fmla="*/ 837 w 837"/>
                  <a:gd name="T129" fmla="*/ 651 h 6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37" h="651">
                    <a:moveTo>
                      <a:pt x="824" y="52"/>
                    </a:moveTo>
                    <a:lnTo>
                      <a:pt x="718" y="33"/>
                    </a:lnTo>
                    <a:lnTo>
                      <a:pt x="581" y="15"/>
                    </a:lnTo>
                    <a:lnTo>
                      <a:pt x="496" y="3"/>
                    </a:lnTo>
                    <a:lnTo>
                      <a:pt x="404" y="0"/>
                    </a:lnTo>
                    <a:lnTo>
                      <a:pt x="313" y="0"/>
                    </a:lnTo>
                    <a:lnTo>
                      <a:pt x="228" y="7"/>
                    </a:lnTo>
                    <a:lnTo>
                      <a:pt x="161" y="15"/>
                    </a:lnTo>
                    <a:lnTo>
                      <a:pt x="110" y="25"/>
                    </a:lnTo>
                    <a:lnTo>
                      <a:pt x="64" y="45"/>
                    </a:lnTo>
                    <a:lnTo>
                      <a:pt x="31" y="68"/>
                    </a:lnTo>
                    <a:lnTo>
                      <a:pt x="11" y="91"/>
                    </a:lnTo>
                    <a:lnTo>
                      <a:pt x="0" y="133"/>
                    </a:lnTo>
                    <a:lnTo>
                      <a:pt x="0" y="190"/>
                    </a:lnTo>
                    <a:lnTo>
                      <a:pt x="3" y="267"/>
                    </a:lnTo>
                    <a:lnTo>
                      <a:pt x="16" y="352"/>
                    </a:lnTo>
                    <a:lnTo>
                      <a:pt x="31" y="444"/>
                    </a:lnTo>
                    <a:lnTo>
                      <a:pt x="46" y="513"/>
                    </a:lnTo>
                    <a:lnTo>
                      <a:pt x="69" y="575"/>
                    </a:lnTo>
                    <a:lnTo>
                      <a:pt x="100" y="616"/>
                    </a:lnTo>
                    <a:lnTo>
                      <a:pt x="125" y="651"/>
                    </a:lnTo>
                    <a:lnTo>
                      <a:pt x="130" y="624"/>
                    </a:lnTo>
                    <a:lnTo>
                      <a:pt x="125" y="570"/>
                    </a:lnTo>
                    <a:lnTo>
                      <a:pt x="107" y="520"/>
                    </a:lnTo>
                    <a:lnTo>
                      <a:pt x="92" y="447"/>
                    </a:lnTo>
                    <a:lnTo>
                      <a:pt x="76" y="386"/>
                    </a:lnTo>
                    <a:lnTo>
                      <a:pt x="69" y="334"/>
                    </a:lnTo>
                    <a:lnTo>
                      <a:pt x="61" y="267"/>
                    </a:lnTo>
                    <a:lnTo>
                      <a:pt x="61" y="214"/>
                    </a:lnTo>
                    <a:lnTo>
                      <a:pt x="69" y="168"/>
                    </a:lnTo>
                    <a:lnTo>
                      <a:pt x="76" y="138"/>
                    </a:lnTo>
                    <a:lnTo>
                      <a:pt x="103" y="110"/>
                    </a:lnTo>
                    <a:lnTo>
                      <a:pt x="164" y="91"/>
                    </a:lnTo>
                    <a:lnTo>
                      <a:pt x="232" y="76"/>
                    </a:lnTo>
                    <a:lnTo>
                      <a:pt x="334" y="65"/>
                    </a:lnTo>
                    <a:lnTo>
                      <a:pt x="426" y="65"/>
                    </a:lnTo>
                    <a:lnTo>
                      <a:pt x="532" y="61"/>
                    </a:lnTo>
                    <a:lnTo>
                      <a:pt x="632" y="68"/>
                    </a:lnTo>
                    <a:lnTo>
                      <a:pt x="723" y="83"/>
                    </a:lnTo>
                    <a:lnTo>
                      <a:pt x="837" y="102"/>
                    </a:lnTo>
                    <a:lnTo>
                      <a:pt x="8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43"/>
              <p:cNvSpPr>
                <a:spLocks/>
              </p:cNvSpPr>
              <p:nvPr/>
            </p:nvSpPr>
            <p:spPr bwMode="auto">
              <a:xfrm flipH="1">
                <a:off x="1988" y="3407"/>
                <a:ext cx="91" cy="22"/>
              </a:xfrm>
              <a:custGeom>
                <a:avLst/>
                <a:gdLst>
                  <a:gd name="T0" fmla="*/ 6 w 639"/>
                  <a:gd name="T1" fmla="*/ 0 h 154"/>
                  <a:gd name="T2" fmla="*/ 19 w 639"/>
                  <a:gd name="T3" fmla="*/ 1 h 154"/>
                  <a:gd name="T4" fmla="*/ 32 w 639"/>
                  <a:gd name="T5" fmla="*/ 3 h 154"/>
                  <a:gd name="T6" fmla="*/ 44 w 639"/>
                  <a:gd name="T7" fmla="*/ 4 h 154"/>
                  <a:gd name="T8" fmla="*/ 58 w 639"/>
                  <a:gd name="T9" fmla="*/ 8 h 154"/>
                  <a:gd name="T10" fmla="*/ 70 w 639"/>
                  <a:gd name="T11" fmla="*/ 11 h 154"/>
                  <a:gd name="T12" fmla="*/ 76 w 639"/>
                  <a:gd name="T13" fmla="*/ 12 h 154"/>
                  <a:gd name="T14" fmla="*/ 82 w 639"/>
                  <a:gd name="T15" fmla="*/ 8 h 154"/>
                  <a:gd name="T16" fmla="*/ 85 w 639"/>
                  <a:gd name="T17" fmla="*/ 5 h 154"/>
                  <a:gd name="T18" fmla="*/ 88 w 639"/>
                  <a:gd name="T19" fmla="*/ 6 h 154"/>
                  <a:gd name="T20" fmla="*/ 91 w 639"/>
                  <a:gd name="T21" fmla="*/ 10 h 154"/>
                  <a:gd name="T22" fmla="*/ 90 w 639"/>
                  <a:gd name="T23" fmla="*/ 15 h 154"/>
                  <a:gd name="T24" fmla="*/ 89 w 639"/>
                  <a:gd name="T25" fmla="*/ 19 h 154"/>
                  <a:gd name="T26" fmla="*/ 87 w 639"/>
                  <a:gd name="T27" fmla="*/ 22 h 154"/>
                  <a:gd name="T28" fmla="*/ 82 w 639"/>
                  <a:gd name="T29" fmla="*/ 22 h 154"/>
                  <a:gd name="T30" fmla="*/ 74 w 639"/>
                  <a:gd name="T31" fmla="*/ 21 h 154"/>
                  <a:gd name="T32" fmla="*/ 63 w 639"/>
                  <a:gd name="T33" fmla="*/ 17 h 154"/>
                  <a:gd name="T34" fmla="*/ 49 w 639"/>
                  <a:gd name="T35" fmla="*/ 13 h 154"/>
                  <a:gd name="T36" fmla="*/ 37 w 639"/>
                  <a:gd name="T37" fmla="*/ 10 h 154"/>
                  <a:gd name="T38" fmla="*/ 26 w 639"/>
                  <a:gd name="T39" fmla="*/ 7 h 154"/>
                  <a:gd name="T40" fmla="*/ 18 w 639"/>
                  <a:gd name="T41" fmla="*/ 7 h 154"/>
                  <a:gd name="T42" fmla="*/ 6 w 639"/>
                  <a:gd name="T43" fmla="*/ 6 h 154"/>
                  <a:gd name="T44" fmla="*/ 0 w 639"/>
                  <a:gd name="T45" fmla="*/ 4 h 154"/>
                  <a:gd name="T46" fmla="*/ 6 w 639"/>
                  <a:gd name="T47" fmla="*/ 0 h 154"/>
                  <a:gd name="T48" fmla="*/ 6 w 639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9"/>
                  <a:gd name="T76" fmla="*/ 0 h 154"/>
                  <a:gd name="T77" fmla="*/ 639 w 639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9" h="154">
                    <a:moveTo>
                      <a:pt x="42" y="0"/>
                    </a:moveTo>
                    <a:lnTo>
                      <a:pt x="134" y="8"/>
                    </a:lnTo>
                    <a:lnTo>
                      <a:pt x="228" y="20"/>
                    </a:lnTo>
                    <a:lnTo>
                      <a:pt x="311" y="31"/>
                    </a:lnTo>
                    <a:lnTo>
                      <a:pt x="408" y="54"/>
                    </a:lnTo>
                    <a:lnTo>
                      <a:pt x="490" y="76"/>
                    </a:lnTo>
                    <a:lnTo>
                      <a:pt x="536" y="84"/>
                    </a:lnTo>
                    <a:lnTo>
                      <a:pt x="578" y="54"/>
                    </a:lnTo>
                    <a:lnTo>
                      <a:pt x="596" y="36"/>
                    </a:lnTo>
                    <a:lnTo>
                      <a:pt x="620" y="42"/>
                    </a:lnTo>
                    <a:lnTo>
                      <a:pt x="639" y="73"/>
                    </a:lnTo>
                    <a:lnTo>
                      <a:pt x="635" y="104"/>
                    </a:lnTo>
                    <a:lnTo>
                      <a:pt x="627" y="134"/>
                    </a:lnTo>
                    <a:lnTo>
                      <a:pt x="612" y="154"/>
                    </a:lnTo>
                    <a:lnTo>
                      <a:pt x="574" y="154"/>
                    </a:lnTo>
                    <a:lnTo>
                      <a:pt x="520" y="146"/>
                    </a:lnTo>
                    <a:lnTo>
                      <a:pt x="441" y="119"/>
                    </a:lnTo>
                    <a:lnTo>
                      <a:pt x="347" y="88"/>
                    </a:lnTo>
                    <a:lnTo>
                      <a:pt x="259" y="69"/>
                    </a:lnTo>
                    <a:lnTo>
                      <a:pt x="182" y="51"/>
                    </a:lnTo>
                    <a:lnTo>
                      <a:pt x="125" y="46"/>
                    </a:lnTo>
                    <a:lnTo>
                      <a:pt x="45" y="39"/>
                    </a:lnTo>
                    <a:lnTo>
                      <a:pt x="0" y="3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44"/>
              <p:cNvSpPr>
                <a:spLocks/>
              </p:cNvSpPr>
              <p:nvPr/>
            </p:nvSpPr>
            <p:spPr bwMode="auto">
              <a:xfrm flipH="1">
                <a:off x="2177" y="3379"/>
                <a:ext cx="109" cy="124"/>
              </a:xfrm>
              <a:custGeom>
                <a:avLst/>
                <a:gdLst>
                  <a:gd name="T0" fmla="*/ 20 w 765"/>
                  <a:gd name="T1" fmla="*/ 11 h 872"/>
                  <a:gd name="T2" fmla="*/ 9 w 765"/>
                  <a:gd name="T3" fmla="*/ 28 h 872"/>
                  <a:gd name="T4" fmla="*/ 0 w 765"/>
                  <a:gd name="T5" fmla="*/ 48 h 872"/>
                  <a:gd name="T6" fmla="*/ 3 w 765"/>
                  <a:gd name="T7" fmla="*/ 58 h 872"/>
                  <a:gd name="T8" fmla="*/ 24 w 765"/>
                  <a:gd name="T9" fmla="*/ 68 h 872"/>
                  <a:gd name="T10" fmla="*/ 36 w 765"/>
                  <a:gd name="T11" fmla="*/ 80 h 872"/>
                  <a:gd name="T12" fmla="*/ 35 w 765"/>
                  <a:gd name="T13" fmla="*/ 93 h 872"/>
                  <a:gd name="T14" fmla="*/ 40 w 765"/>
                  <a:gd name="T15" fmla="*/ 107 h 872"/>
                  <a:gd name="T16" fmla="*/ 33 w 765"/>
                  <a:gd name="T17" fmla="*/ 110 h 872"/>
                  <a:gd name="T18" fmla="*/ 24 w 765"/>
                  <a:gd name="T19" fmla="*/ 106 h 872"/>
                  <a:gd name="T20" fmla="*/ 21 w 765"/>
                  <a:gd name="T21" fmla="*/ 110 h 872"/>
                  <a:gd name="T22" fmla="*/ 27 w 765"/>
                  <a:gd name="T23" fmla="*/ 120 h 872"/>
                  <a:gd name="T24" fmla="*/ 39 w 765"/>
                  <a:gd name="T25" fmla="*/ 124 h 872"/>
                  <a:gd name="T26" fmla="*/ 49 w 765"/>
                  <a:gd name="T27" fmla="*/ 118 h 872"/>
                  <a:gd name="T28" fmla="*/ 50 w 765"/>
                  <a:gd name="T29" fmla="*/ 109 h 872"/>
                  <a:gd name="T30" fmla="*/ 46 w 765"/>
                  <a:gd name="T31" fmla="*/ 97 h 872"/>
                  <a:gd name="T32" fmla="*/ 43 w 765"/>
                  <a:gd name="T33" fmla="*/ 83 h 872"/>
                  <a:gd name="T34" fmla="*/ 55 w 765"/>
                  <a:gd name="T35" fmla="*/ 78 h 872"/>
                  <a:gd name="T36" fmla="*/ 68 w 765"/>
                  <a:gd name="T37" fmla="*/ 85 h 872"/>
                  <a:gd name="T38" fmla="*/ 76 w 765"/>
                  <a:gd name="T39" fmla="*/ 90 h 872"/>
                  <a:gd name="T40" fmla="*/ 82 w 765"/>
                  <a:gd name="T41" fmla="*/ 86 h 872"/>
                  <a:gd name="T42" fmla="*/ 85 w 765"/>
                  <a:gd name="T43" fmla="*/ 70 h 872"/>
                  <a:gd name="T44" fmla="*/ 93 w 765"/>
                  <a:gd name="T45" fmla="*/ 49 h 872"/>
                  <a:gd name="T46" fmla="*/ 102 w 765"/>
                  <a:gd name="T47" fmla="*/ 26 h 872"/>
                  <a:gd name="T48" fmla="*/ 109 w 765"/>
                  <a:gd name="T49" fmla="*/ 13 h 872"/>
                  <a:gd name="T50" fmla="*/ 98 w 765"/>
                  <a:gd name="T51" fmla="*/ 19 h 872"/>
                  <a:gd name="T52" fmla="*/ 85 w 765"/>
                  <a:gd name="T53" fmla="*/ 42 h 872"/>
                  <a:gd name="T54" fmla="*/ 75 w 765"/>
                  <a:gd name="T55" fmla="*/ 64 h 872"/>
                  <a:gd name="T56" fmla="*/ 68 w 765"/>
                  <a:gd name="T57" fmla="*/ 71 h 872"/>
                  <a:gd name="T58" fmla="*/ 44 w 765"/>
                  <a:gd name="T59" fmla="*/ 64 h 872"/>
                  <a:gd name="T60" fmla="*/ 27 w 765"/>
                  <a:gd name="T61" fmla="*/ 60 h 872"/>
                  <a:gd name="T62" fmla="*/ 14 w 765"/>
                  <a:gd name="T63" fmla="*/ 55 h 872"/>
                  <a:gd name="T64" fmla="*/ 9 w 765"/>
                  <a:gd name="T65" fmla="*/ 45 h 872"/>
                  <a:gd name="T66" fmla="*/ 18 w 765"/>
                  <a:gd name="T67" fmla="*/ 25 h 872"/>
                  <a:gd name="T68" fmla="*/ 30 w 765"/>
                  <a:gd name="T69" fmla="*/ 7 h 872"/>
                  <a:gd name="T70" fmla="*/ 27 w 765"/>
                  <a:gd name="T71" fmla="*/ 1 h 8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5"/>
                  <a:gd name="T109" fmla="*/ 0 h 872"/>
                  <a:gd name="T110" fmla="*/ 765 w 765"/>
                  <a:gd name="T111" fmla="*/ 872 h 8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5" h="872">
                    <a:moveTo>
                      <a:pt x="186" y="9"/>
                    </a:moveTo>
                    <a:lnTo>
                      <a:pt x="138" y="77"/>
                    </a:lnTo>
                    <a:lnTo>
                      <a:pt x="99" y="131"/>
                    </a:lnTo>
                    <a:lnTo>
                      <a:pt x="61" y="196"/>
                    </a:lnTo>
                    <a:lnTo>
                      <a:pt x="26" y="258"/>
                    </a:lnTo>
                    <a:lnTo>
                      <a:pt x="0" y="337"/>
                    </a:lnTo>
                    <a:lnTo>
                      <a:pt x="0" y="377"/>
                    </a:lnTo>
                    <a:lnTo>
                      <a:pt x="20" y="407"/>
                    </a:lnTo>
                    <a:lnTo>
                      <a:pt x="65" y="435"/>
                    </a:lnTo>
                    <a:lnTo>
                      <a:pt x="167" y="480"/>
                    </a:lnTo>
                    <a:lnTo>
                      <a:pt x="262" y="508"/>
                    </a:lnTo>
                    <a:lnTo>
                      <a:pt x="251" y="563"/>
                    </a:lnTo>
                    <a:lnTo>
                      <a:pt x="244" y="615"/>
                    </a:lnTo>
                    <a:lnTo>
                      <a:pt x="247" y="653"/>
                    </a:lnTo>
                    <a:lnTo>
                      <a:pt x="262" y="707"/>
                    </a:lnTo>
                    <a:lnTo>
                      <a:pt x="278" y="752"/>
                    </a:lnTo>
                    <a:lnTo>
                      <a:pt x="266" y="784"/>
                    </a:lnTo>
                    <a:lnTo>
                      <a:pt x="229" y="774"/>
                    </a:lnTo>
                    <a:lnTo>
                      <a:pt x="193" y="756"/>
                    </a:lnTo>
                    <a:lnTo>
                      <a:pt x="167" y="744"/>
                    </a:lnTo>
                    <a:lnTo>
                      <a:pt x="142" y="752"/>
                    </a:lnTo>
                    <a:lnTo>
                      <a:pt x="145" y="774"/>
                    </a:lnTo>
                    <a:lnTo>
                      <a:pt x="163" y="814"/>
                    </a:lnTo>
                    <a:lnTo>
                      <a:pt x="193" y="845"/>
                    </a:lnTo>
                    <a:lnTo>
                      <a:pt x="232" y="867"/>
                    </a:lnTo>
                    <a:lnTo>
                      <a:pt x="272" y="872"/>
                    </a:lnTo>
                    <a:lnTo>
                      <a:pt x="312" y="860"/>
                    </a:lnTo>
                    <a:lnTo>
                      <a:pt x="343" y="832"/>
                    </a:lnTo>
                    <a:lnTo>
                      <a:pt x="354" y="805"/>
                    </a:lnTo>
                    <a:lnTo>
                      <a:pt x="354" y="764"/>
                    </a:lnTo>
                    <a:lnTo>
                      <a:pt x="335" y="734"/>
                    </a:lnTo>
                    <a:lnTo>
                      <a:pt x="323" y="683"/>
                    </a:lnTo>
                    <a:lnTo>
                      <a:pt x="308" y="630"/>
                    </a:lnTo>
                    <a:lnTo>
                      <a:pt x="305" y="581"/>
                    </a:lnTo>
                    <a:lnTo>
                      <a:pt x="315" y="523"/>
                    </a:lnTo>
                    <a:lnTo>
                      <a:pt x="384" y="545"/>
                    </a:lnTo>
                    <a:lnTo>
                      <a:pt x="434" y="563"/>
                    </a:lnTo>
                    <a:lnTo>
                      <a:pt x="480" y="595"/>
                    </a:lnTo>
                    <a:lnTo>
                      <a:pt x="500" y="615"/>
                    </a:lnTo>
                    <a:lnTo>
                      <a:pt x="531" y="633"/>
                    </a:lnTo>
                    <a:lnTo>
                      <a:pt x="552" y="621"/>
                    </a:lnTo>
                    <a:lnTo>
                      <a:pt x="574" y="603"/>
                    </a:lnTo>
                    <a:lnTo>
                      <a:pt x="589" y="560"/>
                    </a:lnTo>
                    <a:lnTo>
                      <a:pt x="600" y="495"/>
                    </a:lnTo>
                    <a:lnTo>
                      <a:pt x="620" y="426"/>
                    </a:lnTo>
                    <a:lnTo>
                      <a:pt x="650" y="346"/>
                    </a:lnTo>
                    <a:lnTo>
                      <a:pt x="686" y="258"/>
                    </a:lnTo>
                    <a:lnTo>
                      <a:pt x="719" y="184"/>
                    </a:lnTo>
                    <a:lnTo>
                      <a:pt x="749" y="123"/>
                    </a:lnTo>
                    <a:lnTo>
                      <a:pt x="765" y="93"/>
                    </a:lnTo>
                    <a:lnTo>
                      <a:pt x="731" y="73"/>
                    </a:lnTo>
                    <a:lnTo>
                      <a:pt x="686" y="135"/>
                    </a:lnTo>
                    <a:lnTo>
                      <a:pt x="641" y="203"/>
                    </a:lnTo>
                    <a:lnTo>
                      <a:pt x="597" y="297"/>
                    </a:lnTo>
                    <a:lnTo>
                      <a:pt x="559" y="374"/>
                    </a:lnTo>
                    <a:lnTo>
                      <a:pt x="528" y="453"/>
                    </a:lnTo>
                    <a:lnTo>
                      <a:pt x="513" y="508"/>
                    </a:lnTo>
                    <a:lnTo>
                      <a:pt x="475" y="500"/>
                    </a:lnTo>
                    <a:lnTo>
                      <a:pt x="406" y="477"/>
                    </a:lnTo>
                    <a:lnTo>
                      <a:pt x="312" y="450"/>
                    </a:lnTo>
                    <a:lnTo>
                      <a:pt x="247" y="438"/>
                    </a:lnTo>
                    <a:lnTo>
                      <a:pt x="186" y="422"/>
                    </a:lnTo>
                    <a:lnTo>
                      <a:pt x="132" y="404"/>
                    </a:lnTo>
                    <a:lnTo>
                      <a:pt x="96" y="385"/>
                    </a:lnTo>
                    <a:lnTo>
                      <a:pt x="65" y="357"/>
                    </a:lnTo>
                    <a:lnTo>
                      <a:pt x="65" y="316"/>
                    </a:lnTo>
                    <a:lnTo>
                      <a:pt x="87" y="251"/>
                    </a:lnTo>
                    <a:lnTo>
                      <a:pt x="126" y="174"/>
                    </a:lnTo>
                    <a:lnTo>
                      <a:pt x="171" y="105"/>
                    </a:lnTo>
                    <a:lnTo>
                      <a:pt x="209" y="50"/>
                    </a:lnTo>
                    <a:lnTo>
                      <a:pt x="239" y="0"/>
                    </a:lnTo>
                    <a:lnTo>
                      <a:pt x="18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45"/>
              <p:cNvSpPr>
                <a:spLocks/>
              </p:cNvSpPr>
              <p:nvPr/>
            </p:nvSpPr>
            <p:spPr bwMode="auto">
              <a:xfrm flipH="1">
                <a:off x="2035" y="3417"/>
                <a:ext cx="49" cy="111"/>
              </a:xfrm>
              <a:custGeom>
                <a:avLst/>
                <a:gdLst>
                  <a:gd name="T0" fmla="*/ 0 w 341"/>
                  <a:gd name="T1" fmla="*/ 4 h 777"/>
                  <a:gd name="T2" fmla="*/ 0 w 341"/>
                  <a:gd name="T3" fmla="*/ 9 h 777"/>
                  <a:gd name="T4" fmla="*/ 3 w 341"/>
                  <a:gd name="T5" fmla="*/ 14 h 777"/>
                  <a:gd name="T6" fmla="*/ 9 w 341"/>
                  <a:gd name="T7" fmla="*/ 16 h 777"/>
                  <a:gd name="T8" fmla="*/ 16 w 341"/>
                  <a:gd name="T9" fmla="*/ 18 h 777"/>
                  <a:gd name="T10" fmla="*/ 24 w 341"/>
                  <a:gd name="T11" fmla="*/ 21 h 777"/>
                  <a:gd name="T12" fmla="*/ 31 w 341"/>
                  <a:gd name="T13" fmla="*/ 24 h 777"/>
                  <a:gd name="T14" fmla="*/ 34 w 341"/>
                  <a:gd name="T15" fmla="*/ 28 h 777"/>
                  <a:gd name="T16" fmla="*/ 38 w 341"/>
                  <a:gd name="T17" fmla="*/ 35 h 777"/>
                  <a:gd name="T18" fmla="*/ 39 w 341"/>
                  <a:gd name="T19" fmla="*/ 39 h 777"/>
                  <a:gd name="T20" fmla="*/ 40 w 341"/>
                  <a:gd name="T21" fmla="*/ 46 h 777"/>
                  <a:gd name="T22" fmla="*/ 39 w 341"/>
                  <a:gd name="T23" fmla="*/ 52 h 777"/>
                  <a:gd name="T24" fmla="*/ 37 w 341"/>
                  <a:gd name="T25" fmla="*/ 62 h 777"/>
                  <a:gd name="T26" fmla="*/ 33 w 341"/>
                  <a:gd name="T27" fmla="*/ 74 h 777"/>
                  <a:gd name="T28" fmla="*/ 29 w 341"/>
                  <a:gd name="T29" fmla="*/ 84 h 777"/>
                  <a:gd name="T30" fmla="*/ 26 w 341"/>
                  <a:gd name="T31" fmla="*/ 92 h 777"/>
                  <a:gd name="T32" fmla="*/ 26 w 341"/>
                  <a:gd name="T33" fmla="*/ 97 h 777"/>
                  <a:gd name="T34" fmla="*/ 28 w 341"/>
                  <a:gd name="T35" fmla="*/ 104 h 777"/>
                  <a:gd name="T36" fmla="*/ 29 w 341"/>
                  <a:gd name="T37" fmla="*/ 109 h 777"/>
                  <a:gd name="T38" fmla="*/ 34 w 341"/>
                  <a:gd name="T39" fmla="*/ 111 h 777"/>
                  <a:gd name="T40" fmla="*/ 38 w 341"/>
                  <a:gd name="T41" fmla="*/ 110 h 777"/>
                  <a:gd name="T42" fmla="*/ 43 w 341"/>
                  <a:gd name="T43" fmla="*/ 108 h 777"/>
                  <a:gd name="T44" fmla="*/ 44 w 341"/>
                  <a:gd name="T45" fmla="*/ 105 h 777"/>
                  <a:gd name="T46" fmla="*/ 41 w 341"/>
                  <a:gd name="T47" fmla="*/ 103 h 777"/>
                  <a:gd name="T48" fmla="*/ 39 w 341"/>
                  <a:gd name="T49" fmla="*/ 97 h 777"/>
                  <a:gd name="T50" fmla="*/ 39 w 341"/>
                  <a:gd name="T51" fmla="*/ 90 h 777"/>
                  <a:gd name="T52" fmla="*/ 40 w 341"/>
                  <a:gd name="T53" fmla="*/ 83 h 777"/>
                  <a:gd name="T54" fmla="*/ 44 w 341"/>
                  <a:gd name="T55" fmla="*/ 73 h 777"/>
                  <a:gd name="T56" fmla="*/ 47 w 341"/>
                  <a:gd name="T57" fmla="*/ 62 h 777"/>
                  <a:gd name="T58" fmla="*/ 48 w 341"/>
                  <a:gd name="T59" fmla="*/ 52 h 777"/>
                  <a:gd name="T60" fmla="*/ 49 w 341"/>
                  <a:gd name="T61" fmla="*/ 42 h 777"/>
                  <a:gd name="T62" fmla="*/ 48 w 341"/>
                  <a:gd name="T63" fmla="*/ 32 h 777"/>
                  <a:gd name="T64" fmla="*/ 46 w 341"/>
                  <a:gd name="T65" fmla="*/ 26 h 777"/>
                  <a:gd name="T66" fmla="*/ 40 w 341"/>
                  <a:gd name="T67" fmla="*/ 18 h 777"/>
                  <a:gd name="T68" fmla="*/ 34 w 341"/>
                  <a:gd name="T69" fmla="*/ 15 h 777"/>
                  <a:gd name="T70" fmla="*/ 27 w 341"/>
                  <a:gd name="T71" fmla="*/ 14 h 777"/>
                  <a:gd name="T72" fmla="*/ 18 w 341"/>
                  <a:gd name="T73" fmla="*/ 11 h 777"/>
                  <a:gd name="T74" fmla="*/ 11 w 341"/>
                  <a:gd name="T75" fmla="*/ 9 h 777"/>
                  <a:gd name="T76" fmla="*/ 6 w 341"/>
                  <a:gd name="T77" fmla="*/ 6 h 777"/>
                  <a:gd name="T78" fmla="*/ 5 w 341"/>
                  <a:gd name="T79" fmla="*/ 0 h 777"/>
                  <a:gd name="T80" fmla="*/ 0 w 341"/>
                  <a:gd name="T81" fmla="*/ 4 h 777"/>
                  <a:gd name="T82" fmla="*/ 0 w 341"/>
                  <a:gd name="T83" fmla="*/ 4 h 7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777"/>
                  <a:gd name="T128" fmla="*/ 341 w 341"/>
                  <a:gd name="T129" fmla="*/ 777 h 7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777">
                    <a:moveTo>
                      <a:pt x="0" y="26"/>
                    </a:moveTo>
                    <a:lnTo>
                      <a:pt x="0" y="65"/>
                    </a:lnTo>
                    <a:lnTo>
                      <a:pt x="23" y="96"/>
                    </a:lnTo>
                    <a:lnTo>
                      <a:pt x="61" y="114"/>
                    </a:lnTo>
                    <a:lnTo>
                      <a:pt x="110" y="129"/>
                    </a:lnTo>
                    <a:lnTo>
                      <a:pt x="168" y="149"/>
                    </a:lnTo>
                    <a:lnTo>
                      <a:pt x="213" y="169"/>
                    </a:lnTo>
                    <a:lnTo>
                      <a:pt x="239" y="196"/>
                    </a:lnTo>
                    <a:lnTo>
                      <a:pt x="265" y="242"/>
                    </a:lnTo>
                    <a:lnTo>
                      <a:pt x="269" y="276"/>
                    </a:lnTo>
                    <a:lnTo>
                      <a:pt x="277" y="325"/>
                    </a:lnTo>
                    <a:lnTo>
                      <a:pt x="269" y="367"/>
                    </a:lnTo>
                    <a:lnTo>
                      <a:pt x="259" y="437"/>
                    </a:lnTo>
                    <a:lnTo>
                      <a:pt x="232" y="521"/>
                    </a:lnTo>
                    <a:lnTo>
                      <a:pt x="201" y="591"/>
                    </a:lnTo>
                    <a:lnTo>
                      <a:pt x="183" y="643"/>
                    </a:lnTo>
                    <a:lnTo>
                      <a:pt x="183" y="682"/>
                    </a:lnTo>
                    <a:lnTo>
                      <a:pt x="193" y="729"/>
                    </a:lnTo>
                    <a:lnTo>
                      <a:pt x="204" y="762"/>
                    </a:lnTo>
                    <a:lnTo>
                      <a:pt x="235" y="777"/>
                    </a:lnTo>
                    <a:lnTo>
                      <a:pt x="265" y="771"/>
                    </a:lnTo>
                    <a:lnTo>
                      <a:pt x="296" y="759"/>
                    </a:lnTo>
                    <a:lnTo>
                      <a:pt x="308" y="735"/>
                    </a:lnTo>
                    <a:lnTo>
                      <a:pt x="284" y="720"/>
                    </a:lnTo>
                    <a:lnTo>
                      <a:pt x="269" y="682"/>
                    </a:lnTo>
                    <a:lnTo>
                      <a:pt x="269" y="628"/>
                    </a:lnTo>
                    <a:lnTo>
                      <a:pt x="280" y="582"/>
                    </a:lnTo>
                    <a:lnTo>
                      <a:pt x="308" y="514"/>
                    </a:lnTo>
                    <a:lnTo>
                      <a:pt x="326" y="437"/>
                    </a:lnTo>
                    <a:lnTo>
                      <a:pt x="335" y="364"/>
                    </a:lnTo>
                    <a:lnTo>
                      <a:pt x="341" y="297"/>
                    </a:lnTo>
                    <a:lnTo>
                      <a:pt x="335" y="221"/>
                    </a:lnTo>
                    <a:lnTo>
                      <a:pt x="320" y="181"/>
                    </a:lnTo>
                    <a:lnTo>
                      <a:pt x="280" y="129"/>
                    </a:lnTo>
                    <a:lnTo>
                      <a:pt x="239" y="108"/>
                    </a:lnTo>
                    <a:lnTo>
                      <a:pt x="186" y="96"/>
                    </a:lnTo>
                    <a:lnTo>
                      <a:pt x="125" y="80"/>
                    </a:lnTo>
                    <a:lnTo>
                      <a:pt x="76" y="61"/>
                    </a:lnTo>
                    <a:lnTo>
                      <a:pt x="41" y="43"/>
                    </a:lnTo>
                    <a:lnTo>
                      <a:pt x="34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46"/>
              <p:cNvSpPr>
                <a:spLocks/>
              </p:cNvSpPr>
              <p:nvPr/>
            </p:nvSpPr>
            <p:spPr bwMode="auto">
              <a:xfrm flipH="1">
                <a:off x="2019" y="3517"/>
                <a:ext cx="52" cy="31"/>
              </a:xfrm>
              <a:custGeom>
                <a:avLst/>
                <a:gdLst>
                  <a:gd name="T0" fmla="*/ 5 w 364"/>
                  <a:gd name="T1" fmla="*/ 18 h 217"/>
                  <a:gd name="T2" fmla="*/ 9 w 364"/>
                  <a:gd name="T3" fmla="*/ 21 h 217"/>
                  <a:gd name="T4" fmla="*/ 13 w 364"/>
                  <a:gd name="T5" fmla="*/ 21 h 217"/>
                  <a:gd name="T6" fmla="*/ 25 w 364"/>
                  <a:gd name="T7" fmla="*/ 15 h 217"/>
                  <a:gd name="T8" fmla="*/ 38 w 364"/>
                  <a:gd name="T9" fmla="*/ 9 h 217"/>
                  <a:gd name="T10" fmla="*/ 52 w 364"/>
                  <a:gd name="T11" fmla="*/ 0 h 217"/>
                  <a:gd name="T12" fmla="*/ 52 w 364"/>
                  <a:gd name="T13" fmla="*/ 4 h 217"/>
                  <a:gd name="T14" fmla="*/ 50 w 364"/>
                  <a:gd name="T15" fmla="*/ 8 h 217"/>
                  <a:gd name="T16" fmla="*/ 41 w 364"/>
                  <a:gd name="T17" fmla="*/ 14 h 217"/>
                  <a:gd name="T18" fmla="*/ 29 w 364"/>
                  <a:gd name="T19" fmla="*/ 21 h 217"/>
                  <a:gd name="T20" fmla="*/ 16 w 364"/>
                  <a:gd name="T21" fmla="*/ 28 h 217"/>
                  <a:gd name="T22" fmla="*/ 11 w 364"/>
                  <a:gd name="T23" fmla="*/ 31 h 217"/>
                  <a:gd name="T24" fmla="*/ 4 w 364"/>
                  <a:gd name="T25" fmla="*/ 31 h 217"/>
                  <a:gd name="T26" fmla="*/ 0 w 364"/>
                  <a:gd name="T27" fmla="*/ 27 h 217"/>
                  <a:gd name="T28" fmla="*/ 1 w 364"/>
                  <a:gd name="T29" fmla="*/ 20 h 217"/>
                  <a:gd name="T30" fmla="*/ 5 w 364"/>
                  <a:gd name="T31" fmla="*/ 18 h 217"/>
                  <a:gd name="T32" fmla="*/ 5 w 364"/>
                  <a:gd name="T33" fmla="*/ 18 h 2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4"/>
                  <a:gd name="T52" fmla="*/ 0 h 217"/>
                  <a:gd name="T53" fmla="*/ 364 w 364"/>
                  <a:gd name="T54" fmla="*/ 217 h 2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4" h="217">
                    <a:moveTo>
                      <a:pt x="33" y="126"/>
                    </a:moveTo>
                    <a:lnTo>
                      <a:pt x="60" y="146"/>
                    </a:lnTo>
                    <a:lnTo>
                      <a:pt x="94" y="146"/>
                    </a:lnTo>
                    <a:lnTo>
                      <a:pt x="173" y="107"/>
                    </a:lnTo>
                    <a:lnTo>
                      <a:pt x="264" y="61"/>
                    </a:lnTo>
                    <a:lnTo>
                      <a:pt x="361" y="0"/>
                    </a:lnTo>
                    <a:lnTo>
                      <a:pt x="364" y="31"/>
                    </a:lnTo>
                    <a:lnTo>
                      <a:pt x="350" y="58"/>
                    </a:lnTo>
                    <a:lnTo>
                      <a:pt x="284" y="101"/>
                    </a:lnTo>
                    <a:lnTo>
                      <a:pt x="204" y="149"/>
                    </a:lnTo>
                    <a:lnTo>
                      <a:pt x="112" y="196"/>
                    </a:lnTo>
                    <a:lnTo>
                      <a:pt x="76" y="217"/>
                    </a:lnTo>
                    <a:lnTo>
                      <a:pt x="25" y="217"/>
                    </a:lnTo>
                    <a:lnTo>
                      <a:pt x="0" y="187"/>
                    </a:lnTo>
                    <a:lnTo>
                      <a:pt x="7" y="141"/>
                    </a:lnTo>
                    <a:lnTo>
                      <a:pt x="33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47"/>
              <p:cNvSpPr>
                <a:spLocks/>
              </p:cNvSpPr>
              <p:nvPr/>
            </p:nvSpPr>
            <p:spPr bwMode="auto">
              <a:xfrm flipH="1">
                <a:off x="2269" y="3487"/>
                <a:ext cx="25" cy="38"/>
              </a:xfrm>
              <a:custGeom>
                <a:avLst/>
                <a:gdLst>
                  <a:gd name="T0" fmla="*/ 22 w 177"/>
                  <a:gd name="T1" fmla="*/ 0 h 269"/>
                  <a:gd name="T2" fmla="*/ 18 w 177"/>
                  <a:gd name="T3" fmla="*/ 7 h 269"/>
                  <a:gd name="T4" fmla="*/ 14 w 177"/>
                  <a:gd name="T5" fmla="*/ 15 h 269"/>
                  <a:gd name="T6" fmla="*/ 10 w 177"/>
                  <a:gd name="T7" fmla="*/ 21 h 269"/>
                  <a:gd name="T8" fmla="*/ 5 w 177"/>
                  <a:gd name="T9" fmla="*/ 29 h 269"/>
                  <a:gd name="T10" fmla="*/ 0 w 177"/>
                  <a:gd name="T11" fmla="*/ 34 h 269"/>
                  <a:gd name="T12" fmla="*/ 1 w 177"/>
                  <a:gd name="T13" fmla="*/ 38 h 269"/>
                  <a:gd name="T14" fmla="*/ 5 w 177"/>
                  <a:gd name="T15" fmla="*/ 38 h 269"/>
                  <a:gd name="T16" fmla="*/ 10 w 177"/>
                  <a:gd name="T17" fmla="*/ 33 h 269"/>
                  <a:gd name="T18" fmla="*/ 13 w 177"/>
                  <a:gd name="T19" fmla="*/ 29 h 269"/>
                  <a:gd name="T20" fmla="*/ 18 w 177"/>
                  <a:gd name="T21" fmla="*/ 23 h 269"/>
                  <a:gd name="T22" fmla="*/ 21 w 177"/>
                  <a:gd name="T23" fmla="*/ 16 h 269"/>
                  <a:gd name="T24" fmla="*/ 24 w 177"/>
                  <a:gd name="T25" fmla="*/ 9 h 269"/>
                  <a:gd name="T26" fmla="*/ 25 w 177"/>
                  <a:gd name="T27" fmla="*/ 3 h 269"/>
                  <a:gd name="T28" fmla="*/ 22 w 177"/>
                  <a:gd name="T29" fmla="*/ 0 h 269"/>
                  <a:gd name="T30" fmla="*/ 22 w 177"/>
                  <a:gd name="T31" fmla="*/ 0 h 2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7"/>
                  <a:gd name="T49" fmla="*/ 0 h 269"/>
                  <a:gd name="T50" fmla="*/ 177 w 177"/>
                  <a:gd name="T51" fmla="*/ 269 h 2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7" h="269">
                    <a:moveTo>
                      <a:pt x="155" y="0"/>
                    </a:moveTo>
                    <a:lnTo>
                      <a:pt x="124" y="51"/>
                    </a:lnTo>
                    <a:lnTo>
                      <a:pt x="102" y="104"/>
                    </a:lnTo>
                    <a:lnTo>
                      <a:pt x="71" y="150"/>
                    </a:lnTo>
                    <a:lnTo>
                      <a:pt x="33" y="204"/>
                    </a:lnTo>
                    <a:lnTo>
                      <a:pt x="0" y="242"/>
                    </a:lnTo>
                    <a:lnTo>
                      <a:pt x="6" y="266"/>
                    </a:lnTo>
                    <a:lnTo>
                      <a:pt x="33" y="269"/>
                    </a:lnTo>
                    <a:lnTo>
                      <a:pt x="71" y="236"/>
                    </a:lnTo>
                    <a:lnTo>
                      <a:pt x="94" y="204"/>
                    </a:lnTo>
                    <a:lnTo>
                      <a:pt x="128" y="166"/>
                    </a:lnTo>
                    <a:lnTo>
                      <a:pt x="148" y="113"/>
                    </a:lnTo>
                    <a:lnTo>
                      <a:pt x="167" y="62"/>
                    </a:lnTo>
                    <a:lnTo>
                      <a:pt x="177" y="21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48"/>
              <p:cNvSpPr>
                <a:spLocks/>
              </p:cNvSpPr>
              <p:nvPr/>
            </p:nvSpPr>
            <p:spPr bwMode="auto">
              <a:xfrm flipH="1">
                <a:off x="2083" y="3485"/>
                <a:ext cx="188" cy="65"/>
              </a:xfrm>
              <a:custGeom>
                <a:avLst/>
                <a:gdLst>
                  <a:gd name="T0" fmla="*/ 3 w 1318"/>
                  <a:gd name="T1" fmla="*/ 25 h 455"/>
                  <a:gd name="T2" fmla="*/ 11 w 1318"/>
                  <a:gd name="T3" fmla="*/ 33 h 455"/>
                  <a:gd name="T4" fmla="*/ 21 w 1318"/>
                  <a:gd name="T5" fmla="*/ 40 h 455"/>
                  <a:gd name="T6" fmla="*/ 30 w 1318"/>
                  <a:gd name="T7" fmla="*/ 47 h 455"/>
                  <a:gd name="T8" fmla="*/ 39 w 1318"/>
                  <a:gd name="T9" fmla="*/ 51 h 455"/>
                  <a:gd name="T10" fmla="*/ 47 w 1318"/>
                  <a:gd name="T11" fmla="*/ 52 h 455"/>
                  <a:gd name="T12" fmla="*/ 55 w 1318"/>
                  <a:gd name="T13" fmla="*/ 53 h 455"/>
                  <a:gd name="T14" fmla="*/ 64 w 1318"/>
                  <a:gd name="T15" fmla="*/ 51 h 455"/>
                  <a:gd name="T16" fmla="*/ 71 w 1318"/>
                  <a:gd name="T17" fmla="*/ 49 h 455"/>
                  <a:gd name="T18" fmla="*/ 80 w 1318"/>
                  <a:gd name="T19" fmla="*/ 43 h 455"/>
                  <a:gd name="T20" fmla="*/ 88 w 1318"/>
                  <a:gd name="T21" fmla="*/ 37 h 455"/>
                  <a:gd name="T22" fmla="*/ 96 w 1318"/>
                  <a:gd name="T23" fmla="*/ 28 h 455"/>
                  <a:gd name="T24" fmla="*/ 104 w 1318"/>
                  <a:gd name="T25" fmla="*/ 18 h 455"/>
                  <a:gd name="T26" fmla="*/ 113 w 1318"/>
                  <a:gd name="T27" fmla="*/ 9 h 455"/>
                  <a:gd name="T28" fmla="*/ 122 w 1318"/>
                  <a:gd name="T29" fmla="*/ 5 h 455"/>
                  <a:gd name="T30" fmla="*/ 131 w 1318"/>
                  <a:gd name="T31" fmla="*/ 2 h 455"/>
                  <a:gd name="T32" fmla="*/ 142 w 1318"/>
                  <a:gd name="T33" fmla="*/ 0 h 455"/>
                  <a:gd name="T34" fmla="*/ 154 w 1318"/>
                  <a:gd name="T35" fmla="*/ 0 h 455"/>
                  <a:gd name="T36" fmla="*/ 163 w 1318"/>
                  <a:gd name="T37" fmla="*/ 2 h 455"/>
                  <a:gd name="T38" fmla="*/ 168 w 1318"/>
                  <a:gd name="T39" fmla="*/ 4 h 455"/>
                  <a:gd name="T40" fmla="*/ 174 w 1318"/>
                  <a:gd name="T41" fmla="*/ 9 h 455"/>
                  <a:gd name="T42" fmla="*/ 179 w 1318"/>
                  <a:gd name="T43" fmla="*/ 15 h 455"/>
                  <a:gd name="T44" fmla="*/ 182 w 1318"/>
                  <a:gd name="T45" fmla="*/ 24 h 455"/>
                  <a:gd name="T46" fmla="*/ 185 w 1318"/>
                  <a:gd name="T47" fmla="*/ 32 h 455"/>
                  <a:gd name="T48" fmla="*/ 188 w 1318"/>
                  <a:gd name="T49" fmla="*/ 39 h 455"/>
                  <a:gd name="T50" fmla="*/ 188 w 1318"/>
                  <a:gd name="T51" fmla="*/ 48 h 455"/>
                  <a:gd name="T52" fmla="*/ 186 w 1318"/>
                  <a:gd name="T53" fmla="*/ 52 h 455"/>
                  <a:gd name="T54" fmla="*/ 182 w 1318"/>
                  <a:gd name="T55" fmla="*/ 49 h 455"/>
                  <a:gd name="T56" fmla="*/ 179 w 1318"/>
                  <a:gd name="T57" fmla="*/ 41 h 455"/>
                  <a:gd name="T58" fmla="*/ 177 w 1318"/>
                  <a:gd name="T59" fmla="*/ 32 h 455"/>
                  <a:gd name="T60" fmla="*/ 173 w 1318"/>
                  <a:gd name="T61" fmla="*/ 26 h 455"/>
                  <a:gd name="T62" fmla="*/ 167 w 1318"/>
                  <a:gd name="T63" fmla="*/ 18 h 455"/>
                  <a:gd name="T64" fmla="*/ 161 w 1318"/>
                  <a:gd name="T65" fmla="*/ 15 h 455"/>
                  <a:gd name="T66" fmla="*/ 153 w 1318"/>
                  <a:gd name="T67" fmla="*/ 13 h 455"/>
                  <a:gd name="T68" fmla="*/ 143 w 1318"/>
                  <a:gd name="T69" fmla="*/ 13 h 455"/>
                  <a:gd name="T70" fmla="*/ 135 w 1318"/>
                  <a:gd name="T71" fmla="*/ 14 h 455"/>
                  <a:gd name="T72" fmla="*/ 127 w 1318"/>
                  <a:gd name="T73" fmla="*/ 15 h 455"/>
                  <a:gd name="T74" fmla="*/ 121 w 1318"/>
                  <a:gd name="T75" fmla="*/ 19 h 455"/>
                  <a:gd name="T76" fmla="*/ 114 w 1318"/>
                  <a:gd name="T77" fmla="*/ 25 h 455"/>
                  <a:gd name="T78" fmla="*/ 106 w 1318"/>
                  <a:gd name="T79" fmla="*/ 32 h 455"/>
                  <a:gd name="T80" fmla="*/ 99 w 1318"/>
                  <a:gd name="T81" fmla="*/ 40 h 455"/>
                  <a:gd name="T82" fmla="*/ 91 w 1318"/>
                  <a:gd name="T83" fmla="*/ 47 h 455"/>
                  <a:gd name="T84" fmla="*/ 79 w 1318"/>
                  <a:gd name="T85" fmla="*/ 57 h 455"/>
                  <a:gd name="T86" fmla="*/ 69 w 1318"/>
                  <a:gd name="T87" fmla="*/ 62 h 455"/>
                  <a:gd name="T88" fmla="*/ 60 w 1318"/>
                  <a:gd name="T89" fmla="*/ 64 h 455"/>
                  <a:gd name="T90" fmla="*/ 52 w 1318"/>
                  <a:gd name="T91" fmla="*/ 65 h 455"/>
                  <a:gd name="T92" fmla="*/ 45 w 1318"/>
                  <a:gd name="T93" fmla="*/ 64 h 455"/>
                  <a:gd name="T94" fmla="*/ 36 w 1318"/>
                  <a:gd name="T95" fmla="*/ 60 h 455"/>
                  <a:gd name="T96" fmla="*/ 28 w 1318"/>
                  <a:gd name="T97" fmla="*/ 56 h 455"/>
                  <a:gd name="T98" fmla="*/ 16 w 1318"/>
                  <a:gd name="T99" fmla="*/ 49 h 455"/>
                  <a:gd name="T100" fmla="*/ 5 w 1318"/>
                  <a:gd name="T101" fmla="*/ 41 h 455"/>
                  <a:gd name="T102" fmla="*/ 0 w 1318"/>
                  <a:gd name="T103" fmla="*/ 35 h 455"/>
                  <a:gd name="T104" fmla="*/ 0 w 1318"/>
                  <a:gd name="T105" fmla="*/ 29 h 455"/>
                  <a:gd name="T106" fmla="*/ 3 w 1318"/>
                  <a:gd name="T107" fmla="*/ 25 h 455"/>
                  <a:gd name="T108" fmla="*/ 3 w 1318"/>
                  <a:gd name="T109" fmla="*/ 25 h 4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18"/>
                  <a:gd name="T166" fmla="*/ 0 h 455"/>
                  <a:gd name="T167" fmla="*/ 1318 w 1318"/>
                  <a:gd name="T168" fmla="*/ 455 h 45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18" h="455">
                    <a:moveTo>
                      <a:pt x="22" y="177"/>
                    </a:moveTo>
                    <a:lnTo>
                      <a:pt x="79" y="229"/>
                    </a:lnTo>
                    <a:lnTo>
                      <a:pt x="147" y="281"/>
                    </a:lnTo>
                    <a:lnTo>
                      <a:pt x="213" y="327"/>
                    </a:lnTo>
                    <a:lnTo>
                      <a:pt x="272" y="357"/>
                    </a:lnTo>
                    <a:lnTo>
                      <a:pt x="330" y="364"/>
                    </a:lnTo>
                    <a:lnTo>
                      <a:pt x="388" y="369"/>
                    </a:lnTo>
                    <a:lnTo>
                      <a:pt x="448" y="357"/>
                    </a:lnTo>
                    <a:lnTo>
                      <a:pt x="497" y="342"/>
                    </a:lnTo>
                    <a:lnTo>
                      <a:pt x="558" y="299"/>
                    </a:lnTo>
                    <a:lnTo>
                      <a:pt x="615" y="259"/>
                    </a:lnTo>
                    <a:lnTo>
                      <a:pt x="670" y="196"/>
                    </a:lnTo>
                    <a:lnTo>
                      <a:pt x="731" y="128"/>
                    </a:lnTo>
                    <a:lnTo>
                      <a:pt x="791" y="66"/>
                    </a:lnTo>
                    <a:lnTo>
                      <a:pt x="852" y="36"/>
                    </a:lnTo>
                    <a:lnTo>
                      <a:pt x="920" y="12"/>
                    </a:lnTo>
                    <a:lnTo>
                      <a:pt x="996" y="0"/>
                    </a:lnTo>
                    <a:lnTo>
                      <a:pt x="1080" y="0"/>
                    </a:lnTo>
                    <a:lnTo>
                      <a:pt x="1141" y="12"/>
                    </a:lnTo>
                    <a:lnTo>
                      <a:pt x="1181" y="30"/>
                    </a:lnTo>
                    <a:lnTo>
                      <a:pt x="1220" y="66"/>
                    </a:lnTo>
                    <a:lnTo>
                      <a:pt x="1254" y="108"/>
                    </a:lnTo>
                    <a:lnTo>
                      <a:pt x="1278" y="165"/>
                    </a:lnTo>
                    <a:lnTo>
                      <a:pt x="1300" y="223"/>
                    </a:lnTo>
                    <a:lnTo>
                      <a:pt x="1315" y="272"/>
                    </a:lnTo>
                    <a:lnTo>
                      <a:pt x="1318" y="334"/>
                    </a:lnTo>
                    <a:lnTo>
                      <a:pt x="1303" y="364"/>
                    </a:lnTo>
                    <a:lnTo>
                      <a:pt x="1273" y="342"/>
                    </a:lnTo>
                    <a:lnTo>
                      <a:pt x="1257" y="284"/>
                    </a:lnTo>
                    <a:lnTo>
                      <a:pt x="1239" y="223"/>
                    </a:lnTo>
                    <a:lnTo>
                      <a:pt x="1212" y="181"/>
                    </a:lnTo>
                    <a:lnTo>
                      <a:pt x="1174" y="128"/>
                    </a:lnTo>
                    <a:lnTo>
                      <a:pt x="1129" y="104"/>
                    </a:lnTo>
                    <a:lnTo>
                      <a:pt x="1072" y="88"/>
                    </a:lnTo>
                    <a:lnTo>
                      <a:pt x="1004" y="88"/>
                    </a:lnTo>
                    <a:lnTo>
                      <a:pt x="943" y="97"/>
                    </a:lnTo>
                    <a:lnTo>
                      <a:pt x="889" y="108"/>
                    </a:lnTo>
                    <a:lnTo>
                      <a:pt x="846" y="131"/>
                    </a:lnTo>
                    <a:lnTo>
                      <a:pt x="798" y="174"/>
                    </a:lnTo>
                    <a:lnTo>
                      <a:pt x="740" y="226"/>
                    </a:lnTo>
                    <a:lnTo>
                      <a:pt x="696" y="277"/>
                    </a:lnTo>
                    <a:lnTo>
                      <a:pt x="639" y="330"/>
                    </a:lnTo>
                    <a:lnTo>
                      <a:pt x="554" y="398"/>
                    </a:lnTo>
                    <a:lnTo>
                      <a:pt x="483" y="432"/>
                    </a:lnTo>
                    <a:lnTo>
                      <a:pt x="419" y="448"/>
                    </a:lnTo>
                    <a:lnTo>
                      <a:pt x="363" y="455"/>
                    </a:lnTo>
                    <a:lnTo>
                      <a:pt x="315" y="445"/>
                    </a:lnTo>
                    <a:lnTo>
                      <a:pt x="251" y="422"/>
                    </a:lnTo>
                    <a:lnTo>
                      <a:pt x="193" y="395"/>
                    </a:lnTo>
                    <a:lnTo>
                      <a:pt x="114" y="345"/>
                    </a:lnTo>
                    <a:lnTo>
                      <a:pt x="38" y="284"/>
                    </a:lnTo>
                    <a:lnTo>
                      <a:pt x="0" y="242"/>
                    </a:lnTo>
                    <a:lnTo>
                      <a:pt x="0" y="204"/>
                    </a:lnTo>
                    <a:lnTo>
                      <a:pt x="22" y="1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49"/>
              <p:cNvSpPr>
                <a:spLocks/>
              </p:cNvSpPr>
              <p:nvPr/>
            </p:nvSpPr>
            <p:spPr bwMode="auto">
              <a:xfrm flipH="1">
                <a:off x="2075" y="3562"/>
                <a:ext cx="183" cy="34"/>
              </a:xfrm>
              <a:custGeom>
                <a:avLst/>
                <a:gdLst>
                  <a:gd name="T0" fmla="*/ 0 w 1278"/>
                  <a:gd name="T1" fmla="*/ 8 h 241"/>
                  <a:gd name="T2" fmla="*/ 7 w 1278"/>
                  <a:gd name="T3" fmla="*/ 5 h 241"/>
                  <a:gd name="T4" fmla="*/ 18 w 1278"/>
                  <a:gd name="T5" fmla="*/ 3 h 241"/>
                  <a:gd name="T6" fmla="*/ 33 w 1278"/>
                  <a:gd name="T7" fmla="*/ 3 h 241"/>
                  <a:gd name="T8" fmla="*/ 44 w 1278"/>
                  <a:gd name="T9" fmla="*/ 5 h 241"/>
                  <a:gd name="T10" fmla="*/ 52 w 1278"/>
                  <a:gd name="T11" fmla="*/ 5 h 241"/>
                  <a:gd name="T12" fmla="*/ 62 w 1278"/>
                  <a:gd name="T13" fmla="*/ 3 h 241"/>
                  <a:gd name="T14" fmla="*/ 73 w 1278"/>
                  <a:gd name="T15" fmla="*/ 1 h 241"/>
                  <a:gd name="T16" fmla="*/ 84 w 1278"/>
                  <a:gd name="T17" fmla="*/ 0 h 241"/>
                  <a:gd name="T18" fmla="*/ 95 w 1278"/>
                  <a:gd name="T19" fmla="*/ 0 h 241"/>
                  <a:gd name="T20" fmla="*/ 110 w 1278"/>
                  <a:gd name="T21" fmla="*/ 2 h 241"/>
                  <a:gd name="T22" fmla="*/ 116 w 1278"/>
                  <a:gd name="T23" fmla="*/ 4 h 241"/>
                  <a:gd name="T24" fmla="*/ 125 w 1278"/>
                  <a:gd name="T25" fmla="*/ 10 h 241"/>
                  <a:gd name="T26" fmla="*/ 131 w 1278"/>
                  <a:gd name="T27" fmla="*/ 12 h 241"/>
                  <a:gd name="T28" fmla="*/ 144 w 1278"/>
                  <a:gd name="T29" fmla="*/ 15 h 241"/>
                  <a:gd name="T30" fmla="*/ 158 w 1278"/>
                  <a:gd name="T31" fmla="*/ 17 h 241"/>
                  <a:gd name="T32" fmla="*/ 168 w 1278"/>
                  <a:gd name="T33" fmla="*/ 19 h 241"/>
                  <a:gd name="T34" fmla="*/ 177 w 1278"/>
                  <a:gd name="T35" fmla="*/ 21 h 241"/>
                  <a:gd name="T36" fmla="*/ 182 w 1278"/>
                  <a:gd name="T37" fmla="*/ 24 h 241"/>
                  <a:gd name="T38" fmla="*/ 183 w 1278"/>
                  <a:gd name="T39" fmla="*/ 26 h 241"/>
                  <a:gd name="T40" fmla="*/ 183 w 1278"/>
                  <a:gd name="T41" fmla="*/ 30 h 241"/>
                  <a:gd name="T42" fmla="*/ 177 w 1278"/>
                  <a:gd name="T43" fmla="*/ 31 h 241"/>
                  <a:gd name="T44" fmla="*/ 166 w 1278"/>
                  <a:gd name="T45" fmla="*/ 31 h 241"/>
                  <a:gd name="T46" fmla="*/ 151 w 1278"/>
                  <a:gd name="T47" fmla="*/ 32 h 241"/>
                  <a:gd name="T48" fmla="*/ 141 w 1278"/>
                  <a:gd name="T49" fmla="*/ 33 h 241"/>
                  <a:gd name="T50" fmla="*/ 132 w 1278"/>
                  <a:gd name="T51" fmla="*/ 34 h 241"/>
                  <a:gd name="T52" fmla="*/ 124 w 1278"/>
                  <a:gd name="T53" fmla="*/ 32 h 241"/>
                  <a:gd name="T54" fmla="*/ 113 w 1278"/>
                  <a:gd name="T55" fmla="*/ 31 h 241"/>
                  <a:gd name="T56" fmla="*/ 100 w 1278"/>
                  <a:gd name="T57" fmla="*/ 32 h 241"/>
                  <a:gd name="T58" fmla="*/ 85 w 1278"/>
                  <a:gd name="T59" fmla="*/ 32 h 241"/>
                  <a:gd name="T60" fmla="*/ 73 w 1278"/>
                  <a:gd name="T61" fmla="*/ 30 h 241"/>
                  <a:gd name="T62" fmla="*/ 62 w 1278"/>
                  <a:gd name="T63" fmla="*/ 27 h 241"/>
                  <a:gd name="T64" fmla="*/ 53 w 1278"/>
                  <a:gd name="T65" fmla="*/ 21 h 241"/>
                  <a:gd name="T66" fmla="*/ 47 w 1278"/>
                  <a:gd name="T67" fmla="*/ 17 h 241"/>
                  <a:gd name="T68" fmla="*/ 39 w 1278"/>
                  <a:gd name="T69" fmla="*/ 12 h 241"/>
                  <a:gd name="T70" fmla="*/ 29 w 1278"/>
                  <a:gd name="T71" fmla="*/ 11 h 241"/>
                  <a:gd name="T72" fmla="*/ 18 w 1278"/>
                  <a:gd name="T73" fmla="*/ 11 h 241"/>
                  <a:gd name="T74" fmla="*/ 11 w 1278"/>
                  <a:gd name="T75" fmla="*/ 12 h 241"/>
                  <a:gd name="T76" fmla="*/ 7 w 1278"/>
                  <a:gd name="T77" fmla="*/ 12 h 241"/>
                  <a:gd name="T78" fmla="*/ 2 w 1278"/>
                  <a:gd name="T79" fmla="*/ 12 h 241"/>
                  <a:gd name="T80" fmla="*/ 0 w 1278"/>
                  <a:gd name="T81" fmla="*/ 8 h 241"/>
                  <a:gd name="T82" fmla="*/ 0 w 1278"/>
                  <a:gd name="T83" fmla="*/ 8 h 2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78"/>
                  <a:gd name="T127" fmla="*/ 0 h 241"/>
                  <a:gd name="T128" fmla="*/ 1278 w 1278"/>
                  <a:gd name="T129" fmla="*/ 241 h 24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78" h="241">
                    <a:moveTo>
                      <a:pt x="0" y="58"/>
                    </a:moveTo>
                    <a:lnTo>
                      <a:pt x="49" y="34"/>
                    </a:lnTo>
                    <a:lnTo>
                      <a:pt x="125" y="18"/>
                    </a:lnTo>
                    <a:lnTo>
                      <a:pt x="232" y="18"/>
                    </a:lnTo>
                    <a:lnTo>
                      <a:pt x="308" y="34"/>
                    </a:lnTo>
                    <a:lnTo>
                      <a:pt x="366" y="34"/>
                    </a:lnTo>
                    <a:lnTo>
                      <a:pt x="430" y="18"/>
                    </a:lnTo>
                    <a:lnTo>
                      <a:pt x="513" y="7"/>
                    </a:lnTo>
                    <a:lnTo>
                      <a:pt x="585" y="3"/>
                    </a:lnTo>
                    <a:lnTo>
                      <a:pt x="664" y="0"/>
                    </a:lnTo>
                    <a:lnTo>
                      <a:pt x="765" y="12"/>
                    </a:lnTo>
                    <a:lnTo>
                      <a:pt x="813" y="30"/>
                    </a:lnTo>
                    <a:lnTo>
                      <a:pt x="871" y="73"/>
                    </a:lnTo>
                    <a:lnTo>
                      <a:pt x="917" y="88"/>
                    </a:lnTo>
                    <a:lnTo>
                      <a:pt x="1007" y="103"/>
                    </a:lnTo>
                    <a:lnTo>
                      <a:pt x="1103" y="119"/>
                    </a:lnTo>
                    <a:lnTo>
                      <a:pt x="1172" y="134"/>
                    </a:lnTo>
                    <a:lnTo>
                      <a:pt x="1236" y="150"/>
                    </a:lnTo>
                    <a:lnTo>
                      <a:pt x="1270" y="168"/>
                    </a:lnTo>
                    <a:lnTo>
                      <a:pt x="1278" y="183"/>
                    </a:lnTo>
                    <a:lnTo>
                      <a:pt x="1275" y="211"/>
                    </a:lnTo>
                    <a:lnTo>
                      <a:pt x="1236" y="221"/>
                    </a:lnTo>
                    <a:lnTo>
                      <a:pt x="1156" y="218"/>
                    </a:lnTo>
                    <a:lnTo>
                      <a:pt x="1057" y="226"/>
                    </a:lnTo>
                    <a:lnTo>
                      <a:pt x="984" y="236"/>
                    </a:lnTo>
                    <a:lnTo>
                      <a:pt x="920" y="241"/>
                    </a:lnTo>
                    <a:lnTo>
                      <a:pt x="867" y="226"/>
                    </a:lnTo>
                    <a:lnTo>
                      <a:pt x="786" y="221"/>
                    </a:lnTo>
                    <a:lnTo>
                      <a:pt x="700" y="226"/>
                    </a:lnTo>
                    <a:lnTo>
                      <a:pt x="594" y="226"/>
                    </a:lnTo>
                    <a:lnTo>
                      <a:pt x="513" y="214"/>
                    </a:lnTo>
                    <a:lnTo>
                      <a:pt x="433" y="192"/>
                    </a:lnTo>
                    <a:lnTo>
                      <a:pt x="369" y="150"/>
                    </a:lnTo>
                    <a:lnTo>
                      <a:pt x="330" y="119"/>
                    </a:lnTo>
                    <a:lnTo>
                      <a:pt x="274" y="88"/>
                    </a:lnTo>
                    <a:lnTo>
                      <a:pt x="201" y="80"/>
                    </a:lnTo>
                    <a:lnTo>
                      <a:pt x="125" y="76"/>
                    </a:lnTo>
                    <a:lnTo>
                      <a:pt x="80" y="83"/>
                    </a:lnTo>
                    <a:lnTo>
                      <a:pt x="46" y="88"/>
                    </a:lnTo>
                    <a:lnTo>
                      <a:pt x="11" y="8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"/>
              <p:cNvSpPr>
                <a:spLocks/>
              </p:cNvSpPr>
              <p:nvPr/>
            </p:nvSpPr>
            <p:spPr bwMode="auto">
              <a:xfrm flipH="1">
                <a:off x="2057" y="3617"/>
                <a:ext cx="77" cy="26"/>
              </a:xfrm>
              <a:custGeom>
                <a:avLst/>
                <a:gdLst>
                  <a:gd name="T0" fmla="*/ 4 w 535"/>
                  <a:gd name="T1" fmla="*/ 0 h 180"/>
                  <a:gd name="T2" fmla="*/ 9 w 535"/>
                  <a:gd name="T3" fmla="*/ 7 h 180"/>
                  <a:gd name="T4" fmla="*/ 14 w 535"/>
                  <a:gd name="T5" fmla="*/ 13 h 180"/>
                  <a:gd name="T6" fmla="*/ 22 w 535"/>
                  <a:gd name="T7" fmla="*/ 17 h 180"/>
                  <a:gd name="T8" fmla="*/ 31 w 535"/>
                  <a:gd name="T9" fmla="*/ 17 h 180"/>
                  <a:gd name="T10" fmla="*/ 45 w 535"/>
                  <a:gd name="T11" fmla="*/ 18 h 180"/>
                  <a:gd name="T12" fmla="*/ 59 w 535"/>
                  <a:gd name="T13" fmla="*/ 18 h 180"/>
                  <a:gd name="T14" fmla="*/ 70 w 535"/>
                  <a:gd name="T15" fmla="*/ 19 h 180"/>
                  <a:gd name="T16" fmla="*/ 76 w 535"/>
                  <a:gd name="T17" fmla="*/ 22 h 180"/>
                  <a:gd name="T18" fmla="*/ 77 w 535"/>
                  <a:gd name="T19" fmla="*/ 26 h 180"/>
                  <a:gd name="T20" fmla="*/ 73 w 535"/>
                  <a:gd name="T21" fmla="*/ 26 h 180"/>
                  <a:gd name="T22" fmla="*/ 66 w 535"/>
                  <a:gd name="T23" fmla="*/ 24 h 180"/>
                  <a:gd name="T24" fmla="*/ 52 w 535"/>
                  <a:gd name="T25" fmla="*/ 24 h 180"/>
                  <a:gd name="T26" fmla="*/ 36 w 535"/>
                  <a:gd name="T27" fmla="*/ 23 h 180"/>
                  <a:gd name="T28" fmla="*/ 23 w 535"/>
                  <a:gd name="T29" fmla="*/ 22 h 180"/>
                  <a:gd name="T30" fmla="*/ 14 w 535"/>
                  <a:gd name="T31" fmla="*/ 19 h 180"/>
                  <a:gd name="T32" fmla="*/ 5 w 535"/>
                  <a:gd name="T33" fmla="*/ 15 h 180"/>
                  <a:gd name="T34" fmla="*/ 2 w 535"/>
                  <a:gd name="T35" fmla="*/ 10 h 180"/>
                  <a:gd name="T36" fmla="*/ 0 w 535"/>
                  <a:gd name="T37" fmla="*/ 4 h 180"/>
                  <a:gd name="T38" fmla="*/ 0 w 535"/>
                  <a:gd name="T39" fmla="*/ 0 h 180"/>
                  <a:gd name="T40" fmla="*/ 4 w 535"/>
                  <a:gd name="T41" fmla="*/ 0 h 180"/>
                  <a:gd name="T42" fmla="*/ 4 w 535"/>
                  <a:gd name="T43" fmla="*/ 0 h 1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5"/>
                  <a:gd name="T67" fmla="*/ 0 h 180"/>
                  <a:gd name="T68" fmla="*/ 535 w 535"/>
                  <a:gd name="T69" fmla="*/ 180 h 1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5" h="180">
                    <a:moveTo>
                      <a:pt x="31" y="0"/>
                    </a:moveTo>
                    <a:lnTo>
                      <a:pt x="64" y="46"/>
                    </a:lnTo>
                    <a:lnTo>
                      <a:pt x="95" y="89"/>
                    </a:lnTo>
                    <a:lnTo>
                      <a:pt x="155" y="116"/>
                    </a:lnTo>
                    <a:lnTo>
                      <a:pt x="216" y="119"/>
                    </a:lnTo>
                    <a:lnTo>
                      <a:pt x="316" y="122"/>
                    </a:lnTo>
                    <a:lnTo>
                      <a:pt x="407" y="122"/>
                    </a:lnTo>
                    <a:lnTo>
                      <a:pt x="486" y="131"/>
                    </a:lnTo>
                    <a:lnTo>
                      <a:pt x="529" y="150"/>
                    </a:lnTo>
                    <a:lnTo>
                      <a:pt x="535" y="177"/>
                    </a:lnTo>
                    <a:lnTo>
                      <a:pt x="510" y="180"/>
                    </a:lnTo>
                    <a:lnTo>
                      <a:pt x="456" y="169"/>
                    </a:lnTo>
                    <a:lnTo>
                      <a:pt x="361" y="169"/>
                    </a:lnTo>
                    <a:lnTo>
                      <a:pt x="250" y="162"/>
                    </a:lnTo>
                    <a:lnTo>
                      <a:pt x="158" y="154"/>
                    </a:lnTo>
                    <a:lnTo>
                      <a:pt x="95" y="134"/>
                    </a:lnTo>
                    <a:lnTo>
                      <a:pt x="37" y="107"/>
                    </a:lnTo>
                    <a:lnTo>
                      <a:pt x="11" y="69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1"/>
              <p:cNvSpPr>
                <a:spLocks/>
              </p:cNvSpPr>
              <p:nvPr/>
            </p:nvSpPr>
            <p:spPr bwMode="auto">
              <a:xfrm flipH="1">
                <a:off x="2033" y="3586"/>
                <a:ext cx="100" cy="32"/>
              </a:xfrm>
              <a:custGeom>
                <a:avLst/>
                <a:gdLst>
                  <a:gd name="T0" fmla="*/ 2 w 696"/>
                  <a:gd name="T1" fmla="*/ 22 h 227"/>
                  <a:gd name="T2" fmla="*/ 8 w 696"/>
                  <a:gd name="T3" fmla="*/ 24 h 227"/>
                  <a:gd name="T4" fmla="*/ 19 w 696"/>
                  <a:gd name="T5" fmla="*/ 23 h 227"/>
                  <a:gd name="T6" fmla="*/ 30 w 696"/>
                  <a:gd name="T7" fmla="*/ 21 h 227"/>
                  <a:gd name="T8" fmla="*/ 45 w 696"/>
                  <a:gd name="T9" fmla="*/ 17 h 227"/>
                  <a:gd name="T10" fmla="*/ 59 w 696"/>
                  <a:gd name="T11" fmla="*/ 11 h 227"/>
                  <a:gd name="T12" fmla="*/ 69 w 696"/>
                  <a:gd name="T13" fmla="*/ 6 h 227"/>
                  <a:gd name="T14" fmla="*/ 80 w 696"/>
                  <a:gd name="T15" fmla="*/ 2 h 227"/>
                  <a:gd name="T16" fmla="*/ 94 w 696"/>
                  <a:gd name="T17" fmla="*/ 0 h 227"/>
                  <a:gd name="T18" fmla="*/ 100 w 696"/>
                  <a:gd name="T19" fmla="*/ 0 h 227"/>
                  <a:gd name="T20" fmla="*/ 100 w 696"/>
                  <a:gd name="T21" fmla="*/ 4 h 227"/>
                  <a:gd name="T22" fmla="*/ 92 w 696"/>
                  <a:gd name="T23" fmla="*/ 6 h 227"/>
                  <a:gd name="T24" fmla="*/ 84 w 696"/>
                  <a:gd name="T25" fmla="*/ 8 h 227"/>
                  <a:gd name="T26" fmla="*/ 74 w 696"/>
                  <a:gd name="T27" fmla="*/ 11 h 227"/>
                  <a:gd name="T28" fmla="*/ 64 w 696"/>
                  <a:gd name="T29" fmla="*/ 17 h 227"/>
                  <a:gd name="T30" fmla="*/ 55 w 696"/>
                  <a:gd name="T31" fmla="*/ 21 h 227"/>
                  <a:gd name="T32" fmla="*/ 45 w 696"/>
                  <a:gd name="T33" fmla="*/ 26 h 227"/>
                  <a:gd name="T34" fmla="*/ 35 w 696"/>
                  <a:gd name="T35" fmla="*/ 29 h 227"/>
                  <a:gd name="T36" fmla="*/ 27 w 696"/>
                  <a:gd name="T37" fmla="*/ 31 h 227"/>
                  <a:gd name="T38" fmla="*/ 19 w 696"/>
                  <a:gd name="T39" fmla="*/ 32 h 227"/>
                  <a:gd name="T40" fmla="*/ 10 w 696"/>
                  <a:gd name="T41" fmla="*/ 31 h 227"/>
                  <a:gd name="T42" fmla="*/ 5 w 696"/>
                  <a:gd name="T43" fmla="*/ 30 h 227"/>
                  <a:gd name="T44" fmla="*/ 2 w 696"/>
                  <a:gd name="T45" fmla="*/ 28 h 227"/>
                  <a:gd name="T46" fmla="*/ 0 w 696"/>
                  <a:gd name="T47" fmla="*/ 25 h 227"/>
                  <a:gd name="T48" fmla="*/ 2 w 696"/>
                  <a:gd name="T49" fmla="*/ 22 h 227"/>
                  <a:gd name="T50" fmla="*/ 2 w 696"/>
                  <a:gd name="T51" fmla="*/ 22 h 2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227"/>
                  <a:gd name="T80" fmla="*/ 696 w 696"/>
                  <a:gd name="T81" fmla="*/ 227 h 2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227">
                    <a:moveTo>
                      <a:pt x="12" y="157"/>
                    </a:moveTo>
                    <a:lnTo>
                      <a:pt x="58" y="169"/>
                    </a:lnTo>
                    <a:lnTo>
                      <a:pt x="134" y="166"/>
                    </a:lnTo>
                    <a:lnTo>
                      <a:pt x="210" y="150"/>
                    </a:lnTo>
                    <a:lnTo>
                      <a:pt x="310" y="123"/>
                    </a:lnTo>
                    <a:lnTo>
                      <a:pt x="411" y="76"/>
                    </a:lnTo>
                    <a:lnTo>
                      <a:pt x="483" y="43"/>
                    </a:lnTo>
                    <a:lnTo>
                      <a:pt x="559" y="12"/>
                    </a:lnTo>
                    <a:lnTo>
                      <a:pt x="651" y="0"/>
                    </a:lnTo>
                    <a:lnTo>
                      <a:pt x="696" y="3"/>
                    </a:lnTo>
                    <a:lnTo>
                      <a:pt x="696" y="28"/>
                    </a:lnTo>
                    <a:lnTo>
                      <a:pt x="641" y="43"/>
                    </a:lnTo>
                    <a:lnTo>
                      <a:pt x="584" y="58"/>
                    </a:lnTo>
                    <a:lnTo>
                      <a:pt x="514" y="80"/>
                    </a:lnTo>
                    <a:lnTo>
                      <a:pt x="442" y="119"/>
                    </a:lnTo>
                    <a:lnTo>
                      <a:pt x="381" y="150"/>
                    </a:lnTo>
                    <a:lnTo>
                      <a:pt x="310" y="184"/>
                    </a:lnTo>
                    <a:lnTo>
                      <a:pt x="244" y="208"/>
                    </a:lnTo>
                    <a:lnTo>
                      <a:pt x="188" y="218"/>
                    </a:lnTo>
                    <a:lnTo>
                      <a:pt x="134" y="227"/>
                    </a:lnTo>
                    <a:lnTo>
                      <a:pt x="73" y="223"/>
                    </a:lnTo>
                    <a:lnTo>
                      <a:pt x="36" y="211"/>
                    </a:lnTo>
                    <a:lnTo>
                      <a:pt x="12" y="196"/>
                    </a:lnTo>
                    <a:lnTo>
                      <a:pt x="0" y="177"/>
                    </a:lnTo>
                    <a:lnTo>
                      <a:pt x="12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2"/>
              <p:cNvSpPr>
                <a:spLocks/>
              </p:cNvSpPr>
              <p:nvPr/>
            </p:nvSpPr>
            <p:spPr bwMode="auto">
              <a:xfrm flipH="1">
                <a:off x="2026" y="3592"/>
                <a:ext cx="31" cy="45"/>
              </a:xfrm>
              <a:custGeom>
                <a:avLst/>
                <a:gdLst>
                  <a:gd name="T0" fmla="*/ 27 w 218"/>
                  <a:gd name="T1" fmla="*/ 0 h 314"/>
                  <a:gd name="T2" fmla="*/ 21 w 218"/>
                  <a:gd name="T3" fmla="*/ 3 h 314"/>
                  <a:gd name="T4" fmla="*/ 14 w 218"/>
                  <a:gd name="T5" fmla="*/ 10 h 314"/>
                  <a:gd name="T6" fmla="*/ 8 w 218"/>
                  <a:gd name="T7" fmla="*/ 19 h 314"/>
                  <a:gd name="T8" fmla="*/ 4 w 218"/>
                  <a:gd name="T9" fmla="*/ 28 h 314"/>
                  <a:gd name="T10" fmla="*/ 2 w 218"/>
                  <a:gd name="T11" fmla="*/ 35 h 314"/>
                  <a:gd name="T12" fmla="*/ 0 w 218"/>
                  <a:gd name="T13" fmla="*/ 43 h 314"/>
                  <a:gd name="T14" fmla="*/ 2 w 218"/>
                  <a:gd name="T15" fmla="*/ 45 h 314"/>
                  <a:gd name="T16" fmla="*/ 9 w 218"/>
                  <a:gd name="T17" fmla="*/ 43 h 314"/>
                  <a:gd name="T18" fmla="*/ 13 w 218"/>
                  <a:gd name="T19" fmla="*/ 38 h 314"/>
                  <a:gd name="T20" fmla="*/ 20 w 218"/>
                  <a:gd name="T21" fmla="*/ 29 h 314"/>
                  <a:gd name="T22" fmla="*/ 24 w 218"/>
                  <a:gd name="T23" fmla="*/ 24 h 314"/>
                  <a:gd name="T24" fmla="*/ 23 w 218"/>
                  <a:gd name="T25" fmla="*/ 21 h 314"/>
                  <a:gd name="T26" fmla="*/ 19 w 218"/>
                  <a:gd name="T27" fmla="*/ 18 h 314"/>
                  <a:gd name="T28" fmla="*/ 14 w 218"/>
                  <a:gd name="T29" fmla="*/ 19 h 314"/>
                  <a:gd name="T30" fmla="*/ 21 w 218"/>
                  <a:gd name="T31" fmla="*/ 13 h 314"/>
                  <a:gd name="T32" fmla="*/ 28 w 218"/>
                  <a:gd name="T33" fmla="*/ 8 h 314"/>
                  <a:gd name="T34" fmla="*/ 31 w 218"/>
                  <a:gd name="T35" fmla="*/ 4 h 314"/>
                  <a:gd name="T36" fmla="*/ 30 w 218"/>
                  <a:gd name="T37" fmla="*/ 1 h 314"/>
                  <a:gd name="T38" fmla="*/ 27 w 218"/>
                  <a:gd name="T39" fmla="*/ 0 h 314"/>
                  <a:gd name="T40" fmla="*/ 27 w 218"/>
                  <a:gd name="T41" fmla="*/ 0 h 3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8"/>
                  <a:gd name="T64" fmla="*/ 0 h 314"/>
                  <a:gd name="T65" fmla="*/ 218 w 218"/>
                  <a:gd name="T66" fmla="*/ 314 h 3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8" h="314">
                    <a:moveTo>
                      <a:pt x="192" y="0"/>
                    </a:moveTo>
                    <a:lnTo>
                      <a:pt x="146" y="19"/>
                    </a:lnTo>
                    <a:lnTo>
                      <a:pt x="100" y="73"/>
                    </a:lnTo>
                    <a:lnTo>
                      <a:pt x="55" y="131"/>
                    </a:lnTo>
                    <a:lnTo>
                      <a:pt x="27" y="193"/>
                    </a:lnTo>
                    <a:lnTo>
                      <a:pt x="12" y="241"/>
                    </a:lnTo>
                    <a:lnTo>
                      <a:pt x="0" y="303"/>
                    </a:lnTo>
                    <a:lnTo>
                      <a:pt x="15" y="314"/>
                    </a:lnTo>
                    <a:lnTo>
                      <a:pt x="61" y="303"/>
                    </a:lnTo>
                    <a:lnTo>
                      <a:pt x="91" y="264"/>
                    </a:lnTo>
                    <a:lnTo>
                      <a:pt x="141" y="203"/>
                    </a:lnTo>
                    <a:lnTo>
                      <a:pt x="167" y="165"/>
                    </a:lnTo>
                    <a:lnTo>
                      <a:pt x="161" y="146"/>
                    </a:lnTo>
                    <a:lnTo>
                      <a:pt x="134" y="126"/>
                    </a:lnTo>
                    <a:lnTo>
                      <a:pt x="100" y="135"/>
                    </a:lnTo>
                    <a:lnTo>
                      <a:pt x="146" y="88"/>
                    </a:lnTo>
                    <a:lnTo>
                      <a:pt x="195" y="58"/>
                    </a:lnTo>
                    <a:lnTo>
                      <a:pt x="218" y="27"/>
                    </a:lnTo>
                    <a:lnTo>
                      <a:pt x="210" y="4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3"/>
              <p:cNvSpPr>
                <a:spLocks/>
              </p:cNvSpPr>
              <p:nvPr/>
            </p:nvSpPr>
            <p:spPr bwMode="auto">
              <a:xfrm flipH="1">
                <a:off x="2003" y="3575"/>
                <a:ext cx="20" cy="41"/>
              </a:xfrm>
              <a:custGeom>
                <a:avLst/>
                <a:gdLst>
                  <a:gd name="T0" fmla="*/ 14 w 137"/>
                  <a:gd name="T1" fmla="*/ 0 h 284"/>
                  <a:gd name="T2" fmla="*/ 9 w 137"/>
                  <a:gd name="T3" fmla="*/ 11 h 284"/>
                  <a:gd name="T4" fmla="*/ 7 w 137"/>
                  <a:gd name="T5" fmla="*/ 19 h 284"/>
                  <a:gd name="T6" fmla="*/ 4 w 137"/>
                  <a:gd name="T7" fmla="*/ 29 h 284"/>
                  <a:gd name="T8" fmla="*/ 0 w 137"/>
                  <a:gd name="T9" fmla="*/ 38 h 284"/>
                  <a:gd name="T10" fmla="*/ 0 w 137"/>
                  <a:gd name="T11" fmla="*/ 41 h 284"/>
                  <a:gd name="T12" fmla="*/ 4 w 137"/>
                  <a:gd name="T13" fmla="*/ 38 h 284"/>
                  <a:gd name="T14" fmla="*/ 9 w 137"/>
                  <a:gd name="T15" fmla="*/ 29 h 284"/>
                  <a:gd name="T16" fmla="*/ 13 w 137"/>
                  <a:gd name="T17" fmla="*/ 20 h 284"/>
                  <a:gd name="T18" fmla="*/ 17 w 137"/>
                  <a:gd name="T19" fmla="*/ 12 h 284"/>
                  <a:gd name="T20" fmla="*/ 20 w 137"/>
                  <a:gd name="T21" fmla="*/ 6 h 284"/>
                  <a:gd name="T22" fmla="*/ 20 w 137"/>
                  <a:gd name="T23" fmla="*/ 0 h 284"/>
                  <a:gd name="T24" fmla="*/ 14 w 137"/>
                  <a:gd name="T25" fmla="*/ 0 h 284"/>
                  <a:gd name="T26" fmla="*/ 14 w 137"/>
                  <a:gd name="T27" fmla="*/ 0 h 2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7"/>
                  <a:gd name="T43" fmla="*/ 0 h 284"/>
                  <a:gd name="T44" fmla="*/ 137 w 137"/>
                  <a:gd name="T45" fmla="*/ 284 h 2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7" h="284">
                    <a:moveTo>
                      <a:pt x="94" y="0"/>
                    </a:moveTo>
                    <a:lnTo>
                      <a:pt x="60" y="76"/>
                    </a:lnTo>
                    <a:lnTo>
                      <a:pt x="45" y="134"/>
                    </a:lnTo>
                    <a:lnTo>
                      <a:pt x="26" y="204"/>
                    </a:lnTo>
                    <a:lnTo>
                      <a:pt x="0" y="260"/>
                    </a:lnTo>
                    <a:lnTo>
                      <a:pt x="0" y="284"/>
                    </a:lnTo>
                    <a:lnTo>
                      <a:pt x="30" y="265"/>
                    </a:lnTo>
                    <a:lnTo>
                      <a:pt x="63" y="204"/>
                    </a:lnTo>
                    <a:lnTo>
                      <a:pt x="91" y="138"/>
                    </a:lnTo>
                    <a:lnTo>
                      <a:pt x="117" y="85"/>
                    </a:lnTo>
                    <a:lnTo>
                      <a:pt x="137" y="43"/>
                    </a:lnTo>
                    <a:lnTo>
                      <a:pt x="137" y="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4"/>
              <p:cNvSpPr>
                <a:spLocks/>
              </p:cNvSpPr>
              <p:nvPr/>
            </p:nvSpPr>
            <p:spPr bwMode="auto">
              <a:xfrm flipH="1">
                <a:off x="1921" y="3599"/>
                <a:ext cx="101" cy="43"/>
              </a:xfrm>
              <a:custGeom>
                <a:avLst/>
                <a:gdLst>
                  <a:gd name="T0" fmla="*/ 5 w 711"/>
                  <a:gd name="T1" fmla="*/ 16 h 296"/>
                  <a:gd name="T2" fmla="*/ 10 w 711"/>
                  <a:gd name="T3" fmla="*/ 16 h 296"/>
                  <a:gd name="T4" fmla="*/ 19 w 711"/>
                  <a:gd name="T5" fmla="*/ 19 h 296"/>
                  <a:gd name="T6" fmla="*/ 33 w 711"/>
                  <a:gd name="T7" fmla="*/ 26 h 296"/>
                  <a:gd name="T8" fmla="*/ 44 w 711"/>
                  <a:gd name="T9" fmla="*/ 31 h 296"/>
                  <a:gd name="T10" fmla="*/ 60 w 711"/>
                  <a:gd name="T11" fmla="*/ 34 h 296"/>
                  <a:gd name="T12" fmla="*/ 65 w 711"/>
                  <a:gd name="T13" fmla="*/ 35 h 296"/>
                  <a:gd name="T14" fmla="*/ 73 w 711"/>
                  <a:gd name="T15" fmla="*/ 36 h 296"/>
                  <a:gd name="T16" fmla="*/ 83 w 711"/>
                  <a:gd name="T17" fmla="*/ 35 h 296"/>
                  <a:gd name="T18" fmla="*/ 90 w 711"/>
                  <a:gd name="T19" fmla="*/ 30 h 296"/>
                  <a:gd name="T20" fmla="*/ 92 w 711"/>
                  <a:gd name="T21" fmla="*/ 22 h 296"/>
                  <a:gd name="T22" fmla="*/ 93 w 711"/>
                  <a:gd name="T23" fmla="*/ 12 h 296"/>
                  <a:gd name="T24" fmla="*/ 95 w 711"/>
                  <a:gd name="T25" fmla="*/ 4 h 296"/>
                  <a:gd name="T26" fmla="*/ 98 w 711"/>
                  <a:gd name="T27" fmla="*/ 0 h 296"/>
                  <a:gd name="T28" fmla="*/ 101 w 711"/>
                  <a:gd name="T29" fmla="*/ 1 h 296"/>
                  <a:gd name="T30" fmla="*/ 101 w 711"/>
                  <a:gd name="T31" fmla="*/ 5 h 296"/>
                  <a:gd name="T32" fmla="*/ 100 w 711"/>
                  <a:gd name="T33" fmla="*/ 13 h 296"/>
                  <a:gd name="T34" fmla="*/ 98 w 711"/>
                  <a:gd name="T35" fmla="*/ 19 h 296"/>
                  <a:gd name="T36" fmla="*/ 96 w 711"/>
                  <a:gd name="T37" fmla="*/ 27 h 296"/>
                  <a:gd name="T38" fmla="*/ 95 w 711"/>
                  <a:gd name="T39" fmla="*/ 30 h 296"/>
                  <a:gd name="T40" fmla="*/ 94 w 711"/>
                  <a:gd name="T41" fmla="*/ 35 h 296"/>
                  <a:gd name="T42" fmla="*/ 89 w 711"/>
                  <a:gd name="T43" fmla="*/ 37 h 296"/>
                  <a:gd name="T44" fmla="*/ 83 w 711"/>
                  <a:gd name="T45" fmla="*/ 41 h 296"/>
                  <a:gd name="T46" fmla="*/ 77 w 711"/>
                  <a:gd name="T47" fmla="*/ 42 h 296"/>
                  <a:gd name="T48" fmla="*/ 70 w 711"/>
                  <a:gd name="T49" fmla="*/ 43 h 296"/>
                  <a:gd name="T50" fmla="*/ 62 w 711"/>
                  <a:gd name="T51" fmla="*/ 43 h 296"/>
                  <a:gd name="T52" fmla="*/ 53 w 711"/>
                  <a:gd name="T53" fmla="*/ 40 h 296"/>
                  <a:gd name="T54" fmla="*/ 44 w 711"/>
                  <a:gd name="T55" fmla="*/ 38 h 296"/>
                  <a:gd name="T56" fmla="*/ 35 w 711"/>
                  <a:gd name="T57" fmla="*/ 38 h 296"/>
                  <a:gd name="T58" fmla="*/ 19 w 711"/>
                  <a:gd name="T59" fmla="*/ 38 h 296"/>
                  <a:gd name="T60" fmla="*/ 9 w 711"/>
                  <a:gd name="T61" fmla="*/ 38 h 296"/>
                  <a:gd name="T62" fmla="*/ 2 w 711"/>
                  <a:gd name="T63" fmla="*/ 36 h 296"/>
                  <a:gd name="T64" fmla="*/ 0 w 711"/>
                  <a:gd name="T65" fmla="*/ 32 h 296"/>
                  <a:gd name="T66" fmla="*/ 3 w 711"/>
                  <a:gd name="T67" fmla="*/ 27 h 296"/>
                  <a:gd name="T68" fmla="*/ 6 w 711"/>
                  <a:gd name="T69" fmla="*/ 22 h 296"/>
                  <a:gd name="T70" fmla="*/ 5 w 711"/>
                  <a:gd name="T71" fmla="*/ 19 h 296"/>
                  <a:gd name="T72" fmla="*/ 5 w 711"/>
                  <a:gd name="T73" fmla="*/ 16 h 296"/>
                  <a:gd name="T74" fmla="*/ 5 w 711"/>
                  <a:gd name="T75" fmla="*/ 16 h 2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11"/>
                  <a:gd name="T115" fmla="*/ 0 h 296"/>
                  <a:gd name="T116" fmla="*/ 711 w 711"/>
                  <a:gd name="T117" fmla="*/ 296 h 29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11" h="296">
                    <a:moveTo>
                      <a:pt x="33" y="112"/>
                    </a:moveTo>
                    <a:lnTo>
                      <a:pt x="69" y="107"/>
                    </a:lnTo>
                    <a:lnTo>
                      <a:pt x="137" y="134"/>
                    </a:lnTo>
                    <a:lnTo>
                      <a:pt x="233" y="180"/>
                    </a:lnTo>
                    <a:lnTo>
                      <a:pt x="307" y="211"/>
                    </a:lnTo>
                    <a:lnTo>
                      <a:pt x="419" y="234"/>
                    </a:lnTo>
                    <a:lnTo>
                      <a:pt x="456" y="241"/>
                    </a:lnTo>
                    <a:lnTo>
                      <a:pt x="517" y="249"/>
                    </a:lnTo>
                    <a:lnTo>
                      <a:pt x="583" y="238"/>
                    </a:lnTo>
                    <a:lnTo>
                      <a:pt x="632" y="204"/>
                    </a:lnTo>
                    <a:lnTo>
                      <a:pt x="650" y="153"/>
                    </a:lnTo>
                    <a:lnTo>
                      <a:pt x="654" y="81"/>
                    </a:lnTo>
                    <a:lnTo>
                      <a:pt x="672" y="27"/>
                    </a:lnTo>
                    <a:lnTo>
                      <a:pt x="693" y="0"/>
                    </a:lnTo>
                    <a:lnTo>
                      <a:pt x="711" y="8"/>
                    </a:lnTo>
                    <a:lnTo>
                      <a:pt x="708" y="35"/>
                    </a:lnTo>
                    <a:lnTo>
                      <a:pt x="704" y="88"/>
                    </a:lnTo>
                    <a:lnTo>
                      <a:pt x="693" y="131"/>
                    </a:lnTo>
                    <a:lnTo>
                      <a:pt x="678" y="183"/>
                    </a:lnTo>
                    <a:lnTo>
                      <a:pt x="669" y="207"/>
                    </a:lnTo>
                    <a:lnTo>
                      <a:pt x="662" y="244"/>
                    </a:lnTo>
                    <a:lnTo>
                      <a:pt x="624" y="253"/>
                    </a:lnTo>
                    <a:lnTo>
                      <a:pt x="586" y="281"/>
                    </a:lnTo>
                    <a:lnTo>
                      <a:pt x="541" y="287"/>
                    </a:lnTo>
                    <a:lnTo>
                      <a:pt x="495" y="296"/>
                    </a:lnTo>
                    <a:lnTo>
                      <a:pt x="434" y="296"/>
                    </a:lnTo>
                    <a:lnTo>
                      <a:pt x="373" y="276"/>
                    </a:lnTo>
                    <a:lnTo>
                      <a:pt x="307" y="264"/>
                    </a:lnTo>
                    <a:lnTo>
                      <a:pt x="248" y="264"/>
                    </a:lnTo>
                    <a:lnTo>
                      <a:pt x="137" y="264"/>
                    </a:lnTo>
                    <a:lnTo>
                      <a:pt x="60" y="259"/>
                    </a:lnTo>
                    <a:lnTo>
                      <a:pt x="15" y="249"/>
                    </a:lnTo>
                    <a:lnTo>
                      <a:pt x="0" y="219"/>
                    </a:lnTo>
                    <a:lnTo>
                      <a:pt x="23" y="188"/>
                    </a:lnTo>
                    <a:lnTo>
                      <a:pt x="42" y="149"/>
                    </a:lnTo>
                    <a:lnTo>
                      <a:pt x="38" y="134"/>
                    </a:lnTo>
                    <a:lnTo>
                      <a:pt x="33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5"/>
              <p:cNvSpPr>
                <a:spLocks/>
              </p:cNvSpPr>
              <p:nvPr/>
            </p:nvSpPr>
            <p:spPr bwMode="auto">
              <a:xfrm flipH="1">
                <a:off x="1923" y="3576"/>
                <a:ext cx="76" cy="25"/>
              </a:xfrm>
              <a:custGeom>
                <a:avLst/>
                <a:gdLst>
                  <a:gd name="T0" fmla="*/ 0 w 533"/>
                  <a:gd name="T1" fmla="*/ 3 h 178"/>
                  <a:gd name="T2" fmla="*/ 3 w 533"/>
                  <a:gd name="T3" fmla="*/ 0 h 178"/>
                  <a:gd name="T4" fmla="*/ 10 w 533"/>
                  <a:gd name="T5" fmla="*/ 1 h 178"/>
                  <a:gd name="T6" fmla="*/ 20 w 533"/>
                  <a:gd name="T7" fmla="*/ 7 h 178"/>
                  <a:gd name="T8" fmla="*/ 33 w 533"/>
                  <a:gd name="T9" fmla="*/ 12 h 178"/>
                  <a:gd name="T10" fmla="*/ 44 w 533"/>
                  <a:gd name="T11" fmla="*/ 14 h 178"/>
                  <a:gd name="T12" fmla="*/ 54 w 533"/>
                  <a:gd name="T13" fmla="*/ 15 h 178"/>
                  <a:gd name="T14" fmla="*/ 59 w 533"/>
                  <a:gd name="T15" fmla="*/ 15 h 178"/>
                  <a:gd name="T16" fmla="*/ 67 w 533"/>
                  <a:gd name="T17" fmla="*/ 15 h 178"/>
                  <a:gd name="T18" fmla="*/ 72 w 533"/>
                  <a:gd name="T19" fmla="*/ 13 h 178"/>
                  <a:gd name="T20" fmla="*/ 76 w 533"/>
                  <a:gd name="T21" fmla="*/ 12 h 178"/>
                  <a:gd name="T22" fmla="*/ 75 w 533"/>
                  <a:gd name="T23" fmla="*/ 15 h 178"/>
                  <a:gd name="T24" fmla="*/ 71 w 533"/>
                  <a:gd name="T25" fmla="*/ 19 h 178"/>
                  <a:gd name="T26" fmla="*/ 65 w 533"/>
                  <a:gd name="T27" fmla="*/ 23 h 178"/>
                  <a:gd name="T28" fmla="*/ 56 w 533"/>
                  <a:gd name="T29" fmla="*/ 25 h 178"/>
                  <a:gd name="T30" fmla="*/ 48 w 533"/>
                  <a:gd name="T31" fmla="*/ 24 h 178"/>
                  <a:gd name="T32" fmla="*/ 35 w 533"/>
                  <a:gd name="T33" fmla="*/ 22 h 178"/>
                  <a:gd name="T34" fmla="*/ 24 w 533"/>
                  <a:gd name="T35" fmla="*/ 18 h 178"/>
                  <a:gd name="T36" fmla="*/ 17 w 533"/>
                  <a:gd name="T37" fmla="*/ 14 h 178"/>
                  <a:gd name="T38" fmla="*/ 11 w 533"/>
                  <a:gd name="T39" fmla="*/ 11 h 178"/>
                  <a:gd name="T40" fmla="*/ 5 w 533"/>
                  <a:gd name="T41" fmla="*/ 8 h 178"/>
                  <a:gd name="T42" fmla="*/ 0 w 533"/>
                  <a:gd name="T43" fmla="*/ 7 h 178"/>
                  <a:gd name="T44" fmla="*/ 0 w 533"/>
                  <a:gd name="T45" fmla="*/ 3 h 178"/>
                  <a:gd name="T46" fmla="*/ 0 w 533"/>
                  <a:gd name="T47" fmla="*/ 3 h 1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3"/>
                  <a:gd name="T73" fmla="*/ 0 h 178"/>
                  <a:gd name="T74" fmla="*/ 533 w 533"/>
                  <a:gd name="T75" fmla="*/ 178 h 17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3" h="178">
                    <a:moveTo>
                      <a:pt x="0" y="21"/>
                    </a:moveTo>
                    <a:lnTo>
                      <a:pt x="22" y="0"/>
                    </a:lnTo>
                    <a:lnTo>
                      <a:pt x="68" y="5"/>
                    </a:lnTo>
                    <a:lnTo>
                      <a:pt x="137" y="52"/>
                    </a:lnTo>
                    <a:lnTo>
                      <a:pt x="228" y="82"/>
                    </a:lnTo>
                    <a:lnTo>
                      <a:pt x="311" y="101"/>
                    </a:lnTo>
                    <a:lnTo>
                      <a:pt x="377" y="110"/>
                    </a:lnTo>
                    <a:lnTo>
                      <a:pt x="411" y="110"/>
                    </a:lnTo>
                    <a:lnTo>
                      <a:pt x="469" y="105"/>
                    </a:lnTo>
                    <a:lnTo>
                      <a:pt x="502" y="94"/>
                    </a:lnTo>
                    <a:lnTo>
                      <a:pt x="533" y="85"/>
                    </a:lnTo>
                    <a:lnTo>
                      <a:pt x="525" y="110"/>
                    </a:lnTo>
                    <a:lnTo>
                      <a:pt x="497" y="135"/>
                    </a:lnTo>
                    <a:lnTo>
                      <a:pt x="457" y="163"/>
                    </a:lnTo>
                    <a:lnTo>
                      <a:pt x="396" y="178"/>
                    </a:lnTo>
                    <a:lnTo>
                      <a:pt x="335" y="169"/>
                    </a:lnTo>
                    <a:lnTo>
                      <a:pt x="243" y="155"/>
                    </a:lnTo>
                    <a:lnTo>
                      <a:pt x="167" y="131"/>
                    </a:lnTo>
                    <a:lnTo>
                      <a:pt x="122" y="101"/>
                    </a:lnTo>
                    <a:lnTo>
                      <a:pt x="76" y="77"/>
                    </a:lnTo>
                    <a:lnTo>
                      <a:pt x="37" y="58"/>
                    </a:lnTo>
                    <a:lnTo>
                      <a:pt x="0" y="5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6"/>
              <p:cNvSpPr>
                <a:spLocks/>
              </p:cNvSpPr>
              <p:nvPr/>
            </p:nvSpPr>
            <p:spPr bwMode="auto">
              <a:xfrm flipH="1">
                <a:off x="2213" y="3558"/>
                <a:ext cx="130" cy="61"/>
              </a:xfrm>
              <a:custGeom>
                <a:avLst/>
                <a:gdLst>
                  <a:gd name="T0" fmla="*/ 13 w 912"/>
                  <a:gd name="T1" fmla="*/ 23 h 430"/>
                  <a:gd name="T2" fmla="*/ 34 w 912"/>
                  <a:gd name="T3" fmla="*/ 12 h 430"/>
                  <a:gd name="T4" fmla="*/ 50 w 912"/>
                  <a:gd name="T5" fmla="*/ 0 h 430"/>
                  <a:gd name="T6" fmla="*/ 56 w 912"/>
                  <a:gd name="T7" fmla="*/ 5 h 430"/>
                  <a:gd name="T8" fmla="*/ 70 w 912"/>
                  <a:gd name="T9" fmla="*/ 16 h 430"/>
                  <a:gd name="T10" fmla="*/ 90 w 912"/>
                  <a:gd name="T11" fmla="*/ 22 h 430"/>
                  <a:gd name="T12" fmla="*/ 110 w 912"/>
                  <a:gd name="T13" fmla="*/ 23 h 430"/>
                  <a:gd name="T14" fmla="*/ 125 w 912"/>
                  <a:gd name="T15" fmla="*/ 27 h 430"/>
                  <a:gd name="T16" fmla="*/ 130 w 912"/>
                  <a:gd name="T17" fmla="*/ 34 h 430"/>
                  <a:gd name="T18" fmla="*/ 127 w 912"/>
                  <a:gd name="T19" fmla="*/ 42 h 430"/>
                  <a:gd name="T20" fmla="*/ 116 w 912"/>
                  <a:gd name="T21" fmla="*/ 48 h 430"/>
                  <a:gd name="T22" fmla="*/ 104 w 912"/>
                  <a:gd name="T23" fmla="*/ 54 h 430"/>
                  <a:gd name="T24" fmla="*/ 89 w 912"/>
                  <a:gd name="T25" fmla="*/ 58 h 430"/>
                  <a:gd name="T26" fmla="*/ 60 w 912"/>
                  <a:gd name="T27" fmla="*/ 57 h 430"/>
                  <a:gd name="T28" fmla="*/ 31 w 912"/>
                  <a:gd name="T29" fmla="*/ 57 h 430"/>
                  <a:gd name="T30" fmla="*/ 12 w 912"/>
                  <a:gd name="T31" fmla="*/ 61 h 430"/>
                  <a:gd name="T32" fmla="*/ 3 w 912"/>
                  <a:gd name="T33" fmla="*/ 56 h 430"/>
                  <a:gd name="T34" fmla="*/ 8 w 912"/>
                  <a:gd name="T35" fmla="*/ 47 h 430"/>
                  <a:gd name="T36" fmla="*/ 8 w 912"/>
                  <a:gd name="T37" fmla="*/ 41 h 430"/>
                  <a:gd name="T38" fmla="*/ 6 w 912"/>
                  <a:gd name="T39" fmla="*/ 34 h 430"/>
                  <a:gd name="T40" fmla="*/ 12 w 912"/>
                  <a:gd name="T41" fmla="*/ 36 h 430"/>
                  <a:gd name="T42" fmla="*/ 25 w 912"/>
                  <a:gd name="T43" fmla="*/ 45 h 430"/>
                  <a:gd name="T44" fmla="*/ 54 w 912"/>
                  <a:gd name="T45" fmla="*/ 47 h 430"/>
                  <a:gd name="T46" fmla="*/ 87 w 912"/>
                  <a:gd name="T47" fmla="*/ 49 h 430"/>
                  <a:gd name="T48" fmla="*/ 98 w 912"/>
                  <a:gd name="T49" fmla="*/ 53 h 430"/>
                  <a:gd name="T50" fmla="*/ 108 w 912"/>
                  <a:gd name="T51" fmla="*/ 44 h 430"/>
                  <a:gd name="T52" fmla="*/ 123 w 912"/>
                  <a:gd name="T53" fmla="*/ 38 h 430"/>
                  <a:gd name="T54" fmla="*/ 104 w 912"/>
                  <a:gd name="T55" fmla="*/ 31 h 430"/>
                  <a:gd name="T56" fmla="*/ 81 w 912"/>
                  <a:gd name="T57" fmla="*/ 28 h 430"/>
                  <a:gd name="T58" fmla="*/ 64 w 912"/>
                  <a:gd name="T59" fmla="*/ 22 h 430"/>
                  <a:gd name="T60" fmla="*/ 52 w 912"/>
                  <a:gd name="T61" fmla="*/ 11 h 430"/>
                  <a:gd name="T62" fmla="*/ 44 w 912"/>
                  <a:gd name="T63" fmla="*/ 11 h 430"/>
                  <a:gd name="T64" fmla="*/ 32 w 912"/>
                  <a:gd name="T65" fmla="*/ 18 h 430"/>
                  <a:gd name="T66" fmla="*/ 14 w 912"/>
                  <a:gd name="T67" fmla="*/ 28 h 430"/>
                  <a:gd name="T68" fmla="*/ 0 w 912"/>
                  <a:gd name="T69" fmla="*/ 29 h 4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2"/>
                  <a:gd name="T106" fmla="*/ 0 h 430"/>
                  <a:gd name="T107" fmla="*/ 912 w 912"/>
                  <a:gd name="T108" fmla="*/ 430 h 4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2" h="430">
                    <a:moveTo>
                      <a:pt x="0" y="203"/>
                    </a:moveTo>
                    <a:lnTo>
                      <a:pt x="91" y="162"/>
                    </a:lnTo>
                    <a:lnTo>
                      <a:pt x="170" y="123"/>
                    </a:lnTo>
                    <a:lnTo>
                      <a:pt x="236" y="86"/>
                    </a:lnTo>
                    <a:lnTo>
                      <a:pt x="293" y="43"/>
                    </a:lnTo>
                    <a:lnTo>
                      <a:pt x="349" y="0"/>
                    </a:lnTo>
                    <a:lnTo>
                      <a:pt x="376" y="10"/>
                    </a:lnTo>
                    <a:lnTo>
                      <a:pt x="391" y="35"/>
                    </a:lnTo>
                    <a:lnTo>
                      <a:pt x="437" y="78"/>
                    </a:lnTo>
                    <a:lnTo>
                      <a:pt x="491" y="111"/>
                    </a:lnTo>
                    <a:lnTo>
                      <a:pt x="559" y="138"/>
                    </a:lnTo>
                    <a:lnTo>
                      <a:pt x="628" y="157"/>
                    </a:lnTo>
                    <a:lnTo>
                      <a:pt x="711" y="157"/>
                    </a:lnTo>
                    <a:lnTo>
                      <a:pt x="772" y="162"/>
                    </a:lnTo>
                    <a:lnTo>
                      <a:pt x="841" y="181"/>
                    </a:lnTo>
                    <a:lnTo>
                      <a:pt x="879" y="193"/>
                    </a:lnTo>
                    <a:lnTo>
                      <a:pt x="908" y="215"/>
                    </a:lnTo>
                    <a:lnTo>
                      <a:pt x="912" y="242"/>
                    </a:lnTo>
                    <a:lnTo>
                      <a:pt x="905" y="269"/>
                    </a:lnTo>
                    <a:lnTo>
                      <a:pt x="894" y="295"/>
                    </a:lnTo>
                    <a:lnTo>
                      <a:pt x="856" y="319"/>
                    </a:lnTo>
                    <a:lnTo>
                      <a:pt x="814" y="337"/>
                    </a:lnTo>
                    <a:lnTo>
                      <a:pt x="775" y="358"/>
                    </a:lnTo>
                    <a:lnTo>
                      <a:pt x="729" y="380"/>
                    </a:lnTo>
                    <a:lnTo>
                      <a:pt x="684" y="414"/>
                    </a:lnTo>
                    <a:lnTo>
                      <a:pt x="623" y="410"/>
                    </a:lnTo>
                    <a:lnTo>
                      <a:pt x="528" y="399"/>
                    </a:lnTo>
                    <a:lnTo>
                      <a:pt x="422" y="399"/>
                    </a:lnTo>
                    <a:lnTo>
                      <a:pt x="300" y="395"/>
                    </a:lnTo>
                    <a:lnTo>
                      <a:pt x="216" y="404"/>
                    </a:lnTo>
                    <a:lnTo>
                      <a:pt x="148" y="414"/>
                    </a:lnTo>
                    <a:lnTo>
                      <a:pt x="84" y="430"/>
                    </a:lnTo>
                    <a:lnTo>
                      <a:pt x="45" y="423"/>
                    </a:lnTo>
                    <a:lnTo>
                      <a:pt x="23" y="392"/>
                    </a:lnTo>
                    <a:lnTo>
                      <a:pt x="26" y="358"/>
                    </a:lnTo>
                    <a:lnTo>
                      <a:pt x="56" y="334"/>
                    </a:lnTo>
                    <a:lnTo>
                      <a:pt x="91" y="334"/>
                    </a:lnTo>
                    <a:lnTo>
                      <a:pt x="56" y="292"/>
                    </a:lnTo>
                    <a:lnTo>
                      <a:pt x="41" y="272"/>
                    </a:lnTo>
                    <a:lnTo>
                      <a:pt x="41" y="239"/>
                    </a:lnTo>
                    <a:lnTo>
                      <a:pt x="64" y="227"/>
                    </a:lnTo>
                    <a:lnTo>
                      <a:pt x="84" y="254"/>
                    </a:lnTo>
                    <a:lnTo>
                      <a:pt x="133" y="289"/>
                    </a:lnTo>
                    <a:lnTo>
                      <a:pt x="178" y="315"/>
                    </a:lnTo>
                    <a:lnTo>
                      <a:pt x="261" y="327"/>
                    </a:lnTo>
                    <a:lnTo>
                      <a:pt x="376" y="334"/>
                    </a:lnTo>
                    <a:lnTo>
                      <a:pt x="506" y="334"/>
                    </a:lnTo>
                    <a:lnTo>
                      <a:pt x="608" y="342"/>
                    </a:lnTo>
                    <a:lnTo>
                      <a:pt x="653" y="358"/>
                    </a:lnTo>
                    <a:lnTo>
                      <a:pt x="684" y="373"/>
                    </a:lnTo>
                    <a:lnTo>
                      <a:pt x="704" y="337"/>
                    </a:lnTo>
                    <a:lnTo>
                      <a:pt x="760" y="310"/>
                    </a:lnTo>
                    <a:lnTo>
                      <a:pt x="826" y="289"/>
                    </a:lnTo>
                    <a:lnTo>
                      <a:pt x="863" y="269"/>
                    </a:lnTo>
                    <a:lnTo>
                      <a:pt x="818" y="239"/>
                    </a:lnTo>
                    <a:lnTo>
                      <a:pt x="729" y="220"/>
                    </a:lnTo>
                    <a:lnTo>
                      <a:pt x="650" y="203"/>
                    </a:lnTo>
                    <a:lnTo>
                      <a:pt x="570" y="196"/>
                    </a:lnTo>
                    <a:lnTo>
                      <a:pt x="498" y="178"/>
                    </a:lnTo>
                    <a:lnTo>
                      <a:pt x="452" y="154"/>
                    </a:lnTo>
                    <a:lnTo>
                      <a:pt x="407" y="120"/>
                    </a:lnTo>
                    <a:lnTo>
                      <a:pt x="364" y="81"/>
                    </a:lnTo>
                    <a:lnTo>
                      <a:pt x="346" y="43"/>
                    </a:lnTo>
                    <a:lnTo>
                      <a:pt x="312" y="78"/>
                    </a:lnTo>
                    <a:lnTo>
                      <a:pt x="278" y="96"/>
                    </a:lnTo>
                    <a:lnTo>
                      <a:pt x="224" y="126"/>
                    </a:lnTo>
                    <a:lnTo>
                      <a:pt x="160" y="166"/>
                    </a:lnTo>
                    <a:lnTo>
                      <a:pt x="99" y="196"/>
                    </a:lnTo>
                    <a:lnTo>
                      <a:pt x="48" y="215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394" name="Picture 57" descr="pe0158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2805"/>
              <a:ext cx="43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58"/>
            <p:cNvGrpSpPr>
              <a:grpSpLocks/>
            </p:cNvGrpSpPr>
            <p:nvPr/>
          </p:nvGrpSpPr>
          <p:grpSpPr bwMode="auto">
            <a:xfrm>
              <a:off x="2400" y="3333"/>
              <a:ext cx="514" cy="501"/>
              <a:chOff x="2400" y="3264"/>
              <a:chExt cx="514" cy="501"/>
            </a:xfrm>
          </p:grpSpPr>
          <p:sp>
            <p:nvSpPr>
              <p:cNvPr id="16468" name="Freeform 59"/>
              <p:cNvSpPr>
                <a:spLocks/>
              </p:cNvSpPr>
              <p:nvPr/>
            </p:nvSpPr>
            <p:spPr bwMode="auto">
              <a:xfrm>
                <a:off x="2442" y="3268"/>
                <a:ext cx="388" cy="313"/>
              </a:xfrm>
              <a:custGeom>
                <a:avLst/>
                <a:gdLst>
                  <a:gd name="T0" fmla="*/ 0 w 3108"/>
                  <a:gd name="T1" fmla="*/ 95 h 2502"/>
                  <a:gd name="T2" fmla="*/ 86 w 3108"/>
                  <a:gd name="T3" fmla="*/ 313 h 2502"/>
                  <a:gd name="T4" fmla="*/ 388 w 3108"/>
                  <a:gd name="T5" fmla="*/ 232 h 2502"/>
                  <a:gd name="T6" fmla="*/ 352 w 3108"/>
                  <a:gd name="T7" fmla="*/ 0 h 2502"/>
                  <a:gd name="T8" fmla="*/ 0 w 3108"/>
                  <a:gd name="T9" fmla="*/ 95 h 2502"/>
                  <a:gd name="T10" fmla="*/ 0 w 3108"/>
                  <a:gd name="T11" fmla="*/ 95 h 25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08"/>
                  <a:gd name="T19" fmla="*/ 0 h 2502"/>
                  <a:gd name="T20" fmla="*/ 3108 w 3108"/>
                  <a:gd name="T21" fmla="*/ 2502 h 25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08" h="2502">
                    <a:moveTo>
                      <a:pt x="0" y="763"/>
                    </a:moveTo>
                    <a:lnTo>
                      <a:pt x="686" y="2502"/>
                    </a:lnTo>
                    <a:lnTo>
                      <a:pt x="3108" y="1852"/>
                    </a:lnTo>
                    <a:lnTo>
                      <a:pt x="2821" y="0"/>
                    </a:lnTo>
                    <a:lnTo>
                      <a:pt x="0" y="76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60"/>
              <p:cNvSpPr>
                <a:spLocks/>
              </p:cNvSpPr>
              <p:nvPr/>
            </p:nvSpPr>
            <p:spPr bwMode="auto">
              <a:xfrm>
                <a:off x="2760" y="3305"/>
                <a:ext cx="153" cy="127"/>
              </a:xfrm>
              <a:custGeom>
                <a:avLst/>
                <a:gdLst>
                  <a:gd name="T0" fmla="*/ 32 w 1228"/>
                  <a:gd name="T1" fmla="*/ 9 h 1012"/>
                  <a:gd name="T2" fmla="*/ 44 w 1228"/>
                  <a:gd name="T3" fmla="*/ 0 h 1012"/>
                  <a:gd name="T4" fmla="*/ 67 w 1228"/>
                  <a:gd name="T5" fmla="*/ 12 h 1012"/>
                  <a:gd name="T6" fmla="*/ 138 w 1228"/>
                  <a:gd name="T7" fmla="*/ 31 h 1012"/>
                  <a:gd name="T8" fmla="*/ 150 w 1228"/>
                  <a:gd name="T9" fmla="*/ 37 h 1012"/>
                  <a:gd name="T10" fmla="*/ 153 w 1228"/>
                  <a:gd name="T11" fmla="*/ 53 h 1012"/>
                  <a:gd name="T12" fmla="*/ 104 w 1228"/>
                  <a:gd name="T13" fmla="*/ 104 h 1012"/>
                  <a:gd name="T14" fmla="*/ 97 w 1228"/>
                  <a:gd name="T15" fmla="*/ 127 h 1012"/>
                  <a:gd name="T16" fmla="*/ 56 w 1228"/>
                  <a:gd name="T17" fmla="*/ 111 h 1012"/>
                  <a:gd name="T18" fmla="*/ 0 w 1228"/>
                  <a:gd name="T19" fmla="*/ 90 h 1012"/>
                  <a:gd name="T20" fmla="*/ 32 w 1228"/>
                  <a:gd name="T21" fmla="*/ 9 h 1012"/>
                  <a:gd name="T22" fmla="*/ 32 w 1228"/>
                  <a:gd name="T23" fmla="*/ 9 h 10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28"/>
                  <a:gd name="T37" fmla="*/ 0 h 1012"/>
                  <a:gd name="T38" fmla="*/ 1228 w 1228"/>
                  <a:gd name="T39" fmla="*/ 1012 h 10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28" h="1012">
                    <a:moveTo>
                      <a:pt x="255" y="68"/>
                    </a:moveTo>
                    <a:lnTo>
                      <a:pt x="355" y="0"/>
                    </a:lnTo>
                    <a:lnTo>
                      <a:pt x="540" y="99"/>
                    </a:lnTo>
                    <a:lnTo>
                      <a:pt x="1109" y="245"/>
                    </a:lnTo>
                    <a:lnTo>
                      <a:pt x="1207" y="294"/>
                    </a:lnTo>
                    <a:lnTo>
                      <a:pt x="1228" y="422"/>
                    </a:lnTo>
                    <a:lnTo>
                      <a:pt x="835" y="826"/>
                    </a:lnTo>
                    <a:lnTo>
                      <a:pt x="775" y="1012"/>
                    </a:lnTo>
                    <a:lnTo>
                      <a:pt x="452" y="886"/>
                    </a:lnTo>
                    <a:lnTo>
                      <a:pt x="0" y="718"/>
                    </a:lnTo>
                    <a:lnTo>
                      <a:pt x="255" y="68"/>
                    </a:lnTo>
                    <a:close/>
                  </a:path>
                </a:pathLst>
              </a:custGeom>
              <a:solidFill>
                <a:srgbClr val="D8F2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61"/>
              <p:cNvSpPr>
                <a:spLocks/>
              </p:cNvSpPr>
              <p:nvPr/>
            </p:nvSpPr>
            <p:spPr bwMode="auto">
              <a:xfrm>
                <a:off x="2489" y="3272"/>
                <a:ext cx="184" cy="130"/>
              </a:xfrm>
              <a:custGeom>
                <a:avLst/>
                <a:gdLst>
                  <a:gd name="T0" fmla="*/ 7 w 1474"/>
                  <a:gd name="T1" fmla="*/ 105 h 1042"/>
                  <a:gd name="T2" fmla="*/ 0 w 1474"/>
                  <a:gd name="T3" fmla="*/ 113 h 1042"/>
                  <a:gd name="T4" fmla="*/ 10 w 1474"/>
                  <a:gd name="T5" fmla="*/ 118 h 1042"/>
                  <a:gd name="T6" fmla="*/ 3 w 1474"/>
                  <a:gd name="T7" fmla="*/ 130 h 1042"/>
                  <a:gd name="T8" fmla="*/ 11 w 1474"/>
                  <a:gd name="T9" fmla="*/ 129 h 1042"/>
                  <a:gd name="T10" fmla="*/ 68 w 1474"/>
                  <a:gd name="T11" fmla="*/ 109 h 1042"/>
                  <a:gd name="T12" fmla="*/ 101 w 1474"/>
                  <a:gd name="T13" fmla="*/ 105 h 1042"/>
                  <a:gd name="T14" fmla="*/ 125 w 1474"/>
                  <a:gd name="T15" fmla="*/ 107 h 1042"/>
                  <a:gd name="T16" fmla="*/ 135 w 1474"/>
                  <a:gd name="T17" fmla="*/ 103 h 1042"/>
                  <a:gd name="T18" fmla="*/ 146 w 1474"/>
                  <a:gd name="T19" fmla="*/ 93 h 1042"/>
                  <a:gd name="T20" fmla="*/ 155 w 1474"/>
                  <a:gd name="T21" fmla="*/ 68 h 1042"/>
                  <a:gd name="T22" fmla="*/ 184 w 1474"/>
                  <a:gd name="T23" fmla="*/ 22 h 1042"/>
                  <a:gd name="T24" fmla="*/ 181 w 1474"/>
                  <a:gd name="T25" fmla="*/ 11 h 1042"/>
                  <a:gd name="T26" fmla="*/ 179 w 1474"/>
                  <a:gd name="T27" fmla="*/ 2 h 1042"/>
                  <a:gd name="T28" fmla="*/ 169 w 1474"/>
                  <a:gd name="T29" fmla="*/ 0 h 1042"/>
                  <a:gd name="T30" fmla="*/ 7 w 1474"/>
                  <a:gd name="T31" fmla="*/ 105 h 1042"/>
                  <a:gd name="T32" fmla="*/ 7 w 1474"/>
                  <a:gd name="T33" fmla="*/ 105 h 10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74"/>
                  <a:gd name="T52" fmla="*/ 0 h 1042"/>
                  <a:gd name="T53" fmla="*/ 1474 w 1474"/>
                  <a:gd name="T54" fmla="*/ 1042 h 10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74" h="1042">
                    <a:moveTo>
                      <a:pt x="60" y="845"/>
                    </a:moveTo>
                    <a:lnTo>
                      <a:pt x="0" y="905"/>
                    </a:lnTo>
                    <a:lnTo>
                      <a:pt x="79" y="943"/>
                    </a:lnTo>
                    <a:lnTo>
                      <a:pt x="21" y="1042"/>
                    </a:lnTo>
                    <a:lnTo>
                      <a:pt x="89" y="1032"/>
                    </a:lnTo>
                    <a:lnTo>
                      <a:pt x="541" y="874"/>
                    </a:lnTo>
                    <a:lnTo>
                      <a:pt x="807" y="845"/>
                    </a:lnTo>
                    <a:lnTo>
                      <a:pt x="1001" y="855"/>
                    </a:lnTo>
                    <a:lnTo>
                      <a:pt x="1082" y="825"/>
                    </a:lnTo>
                    <a:lnTo>
                      <a:pt x="1167" y="747"/>
                    </a:lnTo>
                    <a:lnTo>
                      <a:pt x="1238" y="542"/>
                    </a:lnTo>
                    <a:lnTo>
                      <a:pt x="1474" y="176"/>
                    </a:lnTo>
                    <a:lnTo>
                      <a:pt x="1453" y="89"/>
                    </a:lnTo>
                    <a:lnTo>
                      <a:pt x="1433" y="18"/>
                    </a:lnTo>
                    <a:lnTo>
                      <a:pt x="1355" y="0"/>
                    </a:lnTo>
                    <a:lnTo>
                      <a:pt x="60" y="845"/>
                    </a:lnTo>
                    <a:close/>
                  </a:path>
                </a:pathLst>
              </a:custGeom>
              <a:solidFill>
                <a:srgbClr val="FFDB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62"/>
              <p:cNvSpPr>
                <a:spLocks/>
              </p:cNvSpPr>
              <p:nvPr/>
            </p:nvSpPr>
            <p:spPr bwMode="auto">
              <a:xfrm>
                <a:off x="2751" y="3303"/>
                <a:ext cx="152" cy="111"/>
              </a:xfrm>
              <a:custGeom>
                <a:avLst/>
                <a:gdLst>
                  <a:gd name="T0" fmla="*/ 23 w 1216"/>
                  <a:gd name="T1" fmla="*/ 0 h 894"/>
                  <a:gd name="T2" fmla="*/ 16 w 1216"/>
                  <a:gd name="T3" fmla="*/ 12 h 894"/>
                  <a:gd name="T4" fmla="*/ 11 w 1216"/>
                  <a:gd name="T5" fmla="*/ 43 h 894"/>
                  <a:gd name="T6" fmla="*/ 0 w 1216"/>
                  <a:gd name="T7" fmla="*/ 89 h 894"/>
                  <a:gd name="T8" fmla="*/ 22 w 1216"/>
                  <a:gd name="T9" fmla="*/ 95 h 894"/>
                  <a:gd name="T10" fmla="*/ 73 w 1216"/>
                  <a:gd name="T11" fmla="*/ 106 h 894"/>
                  <a:gd name="T12" fmla="*/ 107 w 1216"/>
                  <a:gd name="T13" fmla="*/ 111 h 894"/>
                  <a:gd name="T14" fmla="*/ 115 w 1216"/>
                  <a:gd name="T15" fmla="*/ 88 h 894"/>
                  <a:gd name="T16" fmla="*/ 131 w 1216"/>
                  <a:gd name="T17" fmla="*/ 61 h 894"/>
                  <a:gd name="T18" fmla="*/ 152 w 1216"/>
                  <a:gd name="T19" fmla="*/ 29 h 894"/>
                  <a:gd name="T20" fmla="*/ 142 w 1216"/>
                  <a:gd name="T21" fmla="*/ 22 h 894"/>
                  <a:gd name="T22" fmla="*/ 118 w 1216"/>
                  <a:gd name="T23" fmla="*/ 11 h 894"/>
                  <a:gd name="T24" fmla="*/ 82 w 1216"/>
                  <a:gd name="T25" fmla="*/ 17 h 894"/>
                  <a:gd name="T26" fmla="*/ 54 w 1216"/>
                  <a:gd name="T27" fmla="*/ 17 h 894"/>
                  <a:gd name="T28" fmla="*/ 23 w 1216"/>
                  <a:gd name="T29" fmla="*/ 0 h 894"/>
                  <a:gd name="T30" fmla="*/ 23 w 1216"/>
                  <a:gd name="T31" fmla="*/ 0 h 8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16"/>
                  <a:gd name="T49" fmla="*/ 0 h 894"/>
                  <a:gd name="T50" fmla="*/ 1216 w 1216"/>
                  <a:gd name="T51" fmla="*/ 894 h 8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16" h="894">
                    <a:moveTo>
                      <a:pt x="187" y="0"/>
                    </a:moveTo>
                    <a:lnTo>
                      <a:pt x="128" y="98"/>
                    </a:lnTo>
                    <a:lnTo>
                      <a:pt x="89" y="344"/>
                    </a:lnTo>
                    <a:lnTo>
                      <a:pt x="0" y="717"/>
                    </a:lnTo>
                    <a:lnTo>
                      <a:pt x="177" y="766"/>
                    </a:lnTo>
                    <a:lnTo>
                      <a:pt x="580" y="854"/>
                    </a:lnTo>
                    <a:lnTo>
                      <a:pt x="855" y="894"/>
                    </a:lnTo>
                    <a:lnTo>
                      <a:pt x="924" y="707"/>
                    </a:lnTo>
                    <a:lnTo>
                      <a:pt x="1050" y="490"/>
                    </a:lnTo>
                    <a:lnTo>
                      <a:pt x="1216" y="236"/>
                    </a:lnTo>
                    <a:lnTo>
                      <a:pt x="1139" y="176"/>
                    </a:lnTo>
                    <a:lnTo>
                      <a:pt x="942" y="87"/>
                    </a:lnTo>
                    <a:lnTo>
                      <a:pt x="658" y="138"/>
                    </a:lnTo>
                    <a:lnTo>
                      <a:pt x="432" y="138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E5CC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63"/>
              <p:cNvSpPr>
                <a:spLocks/>
              </p:cNvSpPr>
              <p:nvPr/>
            </p:nvSpPr>
            <p:spPr bwMode="auto">
              <a:xfrm>
                <a:off x="2490" y="3268"/>
                <a:ext cx="171" cy="111"/>
              </a:xfrm>
              <a:custGeom>
                <a:avLst/>
                <a:gdLst>
                  <a:gd name="T0" fmla="*/ 39 w 1365"/>
                  <a:gd name="T1" fmla="*/ 22 h 885"/>
                  <a:gd name="T2" fmla="*/ 31 w 1365"/>
                  <a:gd name="T3" fmla="*/ 43 h 885"/>
                  <a:gd name="T4" fmla="*/ 18 w 1365"/>
                  <a:gd name="T5" fmla="*/ 76 h 885"/>
                  <a:gd name="T6" fmla="*/ 0 w 1365"/>
                  <a:gd name="T7" fmla="*/ 109 h 885"/>
                  <a:gd name="T8" fmla="*/ 25 w 1365"/>
                  <a:gd name="T9" fmla="*/ 111 h 885"/>
                  <a:gd name="T10" fmla="*/ 68 w 1365"/>
                  <a:gd name="T11" fmla="*/ 97 h 885"/>
                  <a:gd name="T12" fmla="*/ 112 w 1365"/>
                  <a:gd name="T13" fmla="*/ 91 h 885"/>
                  <a:gd name="T14" fmla="*/ 135 w 1365"/>
                  <a:gd name="T15" fmla="*/ 81 h 885"/>
                  <a:gd name="T16" fmla="*/ 171 w 1365"/>
                  <a:gd name="T17" fmla="*/ 0 h 885"/>
                  <a:gd name="T18" fmla="*/ 161 w 1365"/>
                  <a:gd name="T19" fmla="*/ 0 h 885"/>
                  <a:gd name="T20" fmla="*/ 102 w 1365"/>
                  <a:gd name="T21" fmla="*/ 27 h 885"/>
                  <a:gd name="T22" fmla="*/ 55 w 1365"/>
                  <a:gd name="T23" fmla="*/ 32 h 885"/>
                  <a:gd name="T24" fmla="*/ 39 w 1365"/>
                  <a:gd name="T25" fmla="*/ 22 h 885"/>
                  <a:gd name="T26" fmla="*/ 39 w 1365"/>
                  <a:gd name="T27" fmla="*/ 22 h 8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5"/>
                  <a:gd name="T43" fmla="*/ 0 h 885"/>
                  <a:gd name="T44" fmla="*/ 1365 w 1365"/>
                  <a:gd name="T45" fmla="*/ 885 h 8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5" h="885">
                    <a:moveTo>
                      <a:pt x="315" y="177"/>
                    </a:moveTo>
                    <a:lnTo>
                      <a:pt x="247" y="345"/>
                    </a:lnTo>
                    <a:lnTo>
                      <a:pt x="147" y="609"/>
                    </a:lnTo>
                    <a:lnTo>
                      <a:pt x="0" y="866"/>
                    </a:lnTo>
                    <a:lnTo>
                      <a:pt x="198" y="885"/>
                    </a:lnTo>
                    <a:lnTo>
                      <a:pt x="539" y="777"/>
                    </a:lnTo>
                    <a:lnTo>
                      <a:pt x="893" y="728"/>
                    </a:lnTo>
                    <a:lnTo>
                      <a:pt x="1079" y="649"/>
                    </a:lnTo>
                    <a:lnTo>
                      <a:pt x="1365" y="0"/>
                    </a:lnTo>
                    <a:lnTo>
                      <a:pt x="1286" y="0"/>
                    </a:lnTo>
                    <a:lnTo>
                      <a:pt x="816" y="217"/>
                    </a:lnTo>
                    <a:lnTo>
                      <a:pt x="441" y="257"/>
                    </a:lnTo>
                    <a:lnTo>
                      <a:pt x="315" y="177"/>
                    </a:lnTo>
                    <a:close/>
                  </a:path>
                </a:pathLst>
              </a:custGeom>
              <a:solidFill>
                <a:srgbClr val="FFFC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64"/>
              <p:cNvSpPr>
                <a:spLocks/>
              </p:cNvSpPr>
              <p:nvPr/>
            </p:nvSpPr>
            <p:spPr bwMode="auto">
              <a:xfrm>
                <a:off x="2654" y="3352"/>
                <a:ext cx="53" cy="24"/>
              </a:xfrm>
              <a:custGeom>
                <a:avLst/>
                <a:gdLst>
                  <a:gd name="T0" fmla="*/ 53 w 423"/>
                  <a:gd name="T1" fmla="*/ 13 h 197"/>
                  <a:gd name="T2" fmla="*/ 39 w 423"/>
                  <a:gd name="T3" fmla="*/ 0 h 197"/>
                  <a:gd name="T4" fmla="*/ 9 w 423"/>
                  <a:gd name="T5" fmla="*/ 6 h 197"/>
                  <a:gd name="T6" fmla="*/ 0 w 423"/>
                  <a:gd name="T7" fmla="*/ 14 h 197"/>
                  <a:gd name="T8" fmla="*/ 11 w 423"/>
                  <a:gd name="T9" fmla="*/ 14 h 197"/>
                  <a:gd name="T10" fmla="*/ 34 w 423"/>
                  <a:gd name="T11" fmla="*/ 24 h 197"/>
                  <a:gd name="T12" fmla="*/ 53 w 423"/>
                  <a:gd name="T13" fmla="*/ 13 h 197"/>
                  <a:gd name="T14" fmla="*/ 53 w 423"/>
                  <a:gd name="T15" fmla="*/ 13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3"/>
                  <a:gd name="T25" fmla="*/ 0 h 197"/>
                  <a:gd name="T26" fmla="*/ 423 w 423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3" h="197">
                    <a:moveTo>
                      <a:pt x="423" y="108"/>
                    </a:moveTo>
                    <a:lnTo>
                      <a:pt x="315" y="0"/>
                    </a:lnTo>
                    <a:lnTo>
                      <a:pt x="68" y="48"/>
                    </a:lnTo>
                    <a:lnTo>
                      <a:pt x="0" y="118"/>
                    </a:lnTo>
                    <a:lnTo>
                      <a:pt x="89" y="118"/>
                    </a:lnTo>
                    <a:lnTo>
                      <a:pt x="275" y="197"/>
                    </a:lnTo>
                    <a:lnTo>
                      <a:pt x="423" y="108"/>
                    </a:lnTo>
                    <a:close/>
                  </a:path>
                </a:pathLst>
              </a:custGeom>
              <a:solidFill>
                <a:srgbClr val="B28E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65"/>
              <p:cNvSpPr>
                <a:spLocks/>
              </p:cNvSpPr>
              <p:nvPr/>
            </p:nvSpPr>
            <p:spPr bwMode="auto">
              <a:xfrm>
                <a:off x="2518" y="3380"/>
                <a:ext cx="287" cy="182"/>
              </a:xfrm>
              <a:custGeom>
                <a:avLst/>
                <a:gdLst>
                  <a:gd name="T0" fmla="*/ 47 w 2295"/>
                  <a:gd name="T1" fmla="*/ 181 h 1455"/>
                  <a:gd name="T2" fmla="*/ 0 w 2295"/>
                  <a:gd name="T3" fmla="*/ 172 h 1455"/>
                  <a:gd name="T4" fmla="*/ 18 w 2295"/>
                  <a:gd name="T5" fmla="*/ 141 h 1455"/>
                  <a:gd name="T6" fmla="*/ 63 w 2295"/>
                  <a:gd name="T7" fmla="*/ 91 h 1455"/>
                  <a:gd name="T8" fmla="*/ 46 w 2295"/>
                  <a:gd name="T9" fmla="*/ 60 h 1455"/>
                  <a:gd name="T10" fmla="*/ 46 w 2295"/>
                  <a:gd name="T11" fmla="*/ 3 h 1455"/>
                  <a:gd name="T12" fmla="*/ 64 w 2295"/>
                  <a:gd name="T13" fmla="*/ 0 h 1455"/>
                  <a:gd name="T14" fmla="*/ 77 w 2295"/>
                  <a:gd name="T15" fmla="*/ 20 h 1455"/>
                  <a:gd name="T16" fmla="*/ 103 w 2295"/>
                  <a:gd name="T17" fmla="*/ 32 h 1455"/>
                  <a:gd name="T18" fmla="*/ 152 w 2295"/>
                  <a:gd name="T19" fmla="*/ 27 h 1455"/>
                  <a:gd name="T20" fmla="*/ 189 w 2295"/>
                  <a:gd name="T21" fmla="*/ 34 h 1455"/>
                  <a:gd name="T22" fmla="*/ 216 w 2295"/>
                  <a:gd name="T23" fmla="*/ 56 h 1455"/>
                  <a:gd name="T24" fmla="*/ 243 w 2295"/>
                  <a:gd name="T25" fmla="*/ 53 h 1455"/>
                  <a:gd name="T26" fmla="*/ 287 w 2295"/>
                  <a:gd name="T27" fmla="*/ 25 h 1455"/>
                  <a:gd name="T28" fmla="*/ 286 w 2295"/>
                  <a:gd name="T29" fmla="*/ 37 h 1455"/>
                  <a:gd name="T30" fmla="*/ 260 w 2295"/>
                  <a:gd name="T31" fmla="*/ 86 h 1455"/>
                  <a:gd name="T32" fmla="*/ 233 w 2295"/>
                  <a:gd name="T33" fmla="*/ 111 h 1455"/>
                  <a:gd name="T34" fmla="*/ 231 w 2295"/>
                  <a:gd name="T35" fmla="*/ 145 h 1455"/>
                  <a:gd name="T36" fmla="*/ 226 w 2295"/>
                  <a:gd name="T37" fmla="*/ 182 h 1455"/>
                  <a:gd name="T38" fmla="*/ 47 w 2295"/>
                  <a:gd name="T39" fmla="*/ 181 h 1455"/>
                  <a:gd name="T40" fmla="*/ 47 w 2295"/>
                  <a:gd name="T41" fmla="*/ 181 h 14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95"/>
                  <a:gd name="T64" fmla="*/ 0 h 1455"/>
                  <a:gd name="T65" fmla="*/ 2295 w 2295"/>
                  <a:gd name="T66" fmla="*/ 1455 h 14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95" h="1455">
                    <a:moveTo>
                      <a:pt x="372" y="1446"/>
                    </a:moveTo>
                    <a:lnTo>
                      <a:pt x="0" y="1376"/>
                    </a:lnTo>
                    <a:lnTo>
                      <a:pt x="147" y="1131"/>
                    </a:lnTo>
                    <a:lnTo>
                      <a:pt x="500" y="727"/>
                    </a:lnTo>
                    <a:lnTo>
                      <a:pt x="364" y="482"/>
                    </a:lnTo>
                    <a:lnTo>
                      <a:pt x="364" y="20"/>
                    </a:lnTo>
                    <a:lnTo>
                      <a:pt x="510" y="0"/>
                    </a:lnTo>
                    <a:lnTo>
                      <a:pt x="618" y="158"/>
                    </a:lnTo>
                    <a:lnTo>
                      <a:pt x="824" y="256"/>
                    </a:lnTo>
                    <a:lnTo>
                      <a:pt x="1216" y="218"/>
                    </a:lnTo>
                    <a:lnTo>
                      <a:pt x="1511" y="275"/>
                    </a:lnTo>
                    <a:lnTo>
                      <a:pt x="1726" y="444"/>
                    </a:lnTo>
                    <a:lnTo>
                      <a:pt x="1942" y="423"/>
                    </a:lnTo>
                    <a:lnTo>
                      <a:pt x="2295" y="197"/>
                    </a:lnTo>
                    <a:lnTo>
                      <a:pt x="2287" y="295"/>
                    </a:lnTo>
                    <a:lnTo>
                      <a:pt x="2080" y="688"/>
                    </a:lnTo>
                    <a:lnTo>
                      <a:pt x="1863" y="884"/>
                    </a:lnTo>
                    <a:lnTo>
                      <a:pt x="1844" y="1159"/>
                    </a:lnTo>
                    <a:lnTo>
                      <a:pt x="1806" y="1455"/>
                    </a:lnTo>
                    <a:lnTo>
                      <a:pt x="372" y="1446"/>
                    </a:lnTo>
                    <a:close/>
                  </a:path>
                </a:pathLst>
              </a:custGeom>
              <a:solidFill>
                <a:srgbClr val="3FA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66"/>
              <p:cNvSpPr>
                <a:spLocks/>
              </p:cNvSpPr>
              <p:nvPr/>
            </p:nvSpPr>
            <p:spPr bwMode="auto">
              <a:xfrm>
                <a:off x="2559" y="3484"/>
                <a:ext cx="174" cy="145"/>
              </a:xfrm>
              <a:custGeom>
                <a:avLst/>
                <a:gdLst>
                  <a:gd name="T0" fmla="*/ 71 w 1394"/>
                  <a:gd name="T1" fmla="*/ 0 h 1159"/>
                  <a:gd name="T2" fmla="*/ 91 w 1394"/>
                  <a:gd name="T3" fmla="*/ 16 h 1159"/>
                  <a:gd name="T4" fmla="*/ 131 w 1394"/>
                  <a:gd name="T5" fmla="*/ 23 h 1159"/>
                  <a:gd name="T6" fmla="*/ 172 w 1394"/>
                  <a:gd name="T7" fmla="*/ 21 h 1159"/>
                  <a:gd name="T8" fmla="*/ 174 w 1394"/>
                  <a:gd name="T9" fmla="*/ 55 h 1159"/>
                  <a:gd name="T10" fmla="*/ 172 w 1394"/>
                  <a:gd name="T11" fmla="*/ 76 h 1159"/>
                  <a:gd name="T12" fmla="*/ 111 w 1394"/>
                  <a:gd name="T13" fmla="*/ 98 h 1159"/>
                  <a:gd name="T14" fmla="*/ 86 w 1394"/>
                  <a:gd name="T15" fmla="*/ 128 h 1159"/>
                  <a:gd name="T16" fmla="*/ 78 w 1394"/>
                  <a:gd name="T17" fmla="*/ 145 h 1159"/>
                  <a:gd name="T18" fmla="*/ 52 w 1394"/>
                  <a:gd name="T19" fmla="*/ 143 h 1159"/>
                  <a:gd name="T20" fmla="*/ 0 w 1394"/>
                  <a:gd name="T21" fmla="*/ 129 h 1159"/>
                  <a:gd name="T22" fmla="*/ 1 w 1394"/>
                  <a:gd name="T23" fmla="*/ 87 h 1159"/>
                  <a:gd name="T24" fmla="*/ 20 w 1394"/>
                  <a:gd name="T25" fmla="*/ 25 h 1159"/>
                  <a:gd name="T26" fmla="*/ 71 w 1394"/>
                  <a:gd name="T27" fmla="*/ 0 h 1159"/>
                  <a:gd name="T28" fmla="*/ 71 w 1394"/>
                  <a:gd name="T29" fmla="*/ 0 h 1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94"/>
                  <a:gd name="T46" fmla="*/ 0 h 1159"/>
                  <a:gd name="T47" fmla="*/ 1394 w 1394"/>
                  <a:gd name="T48" fmla="*/ 1159 h 1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94" h="1159">
                    <a:moveTo>
                      <a:pt x="569" y="0"/>
                    </a:moveTo>
                    <a:lnTo>
                      <a:pt x="727" y="129"/>
                    </a:lnTo>
                    <a:lnTo>
                      <a:pt x="1050" y="186"/>
                    </a:lnTo>
                    <a:lnTo>
                      <a:pt x="1374" y="167"/>
                    </a:lnTo>
                    <a:lnTo>
                      <a:pt x="1394" y="443"/>
                    </a:lnTo>
                    <a:lnTo>
                      <a:pt x="1374" y="610"/>
                    </a:lnTo>
                    <a:lnTo>
                      <a:pt x="893" y="787"/>
                    </a:lnTo>
                    <a:lnTo>
                      <a:pt x="688" y="1021"/>
                    </a:lnTo>
                    <a:lnTo>
                      <a:pt x="628" y="1159"/>
                    </a:lnTo>
                    <a:lnTo>
                      <a:pt x="413" y="1140"/>
                    </a:lnTo>
                    <a:lnTo>
                      <a:pt x="0" y="1032"/>
                    </a:lnTo>
                    <a:lnTo>
                      <a:pt x="10" y="698"/>
                    </a:lnTo>
                    <a:lnTo>
                      <a:pt x="158" y="19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8C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67"/>
              <p:cNvSpPr>
                <a:spLocks/>
              </p:cNvSpPr>
              <p:nvPr/>
            </p:nvSpPr>
            <p:spPr bwMode="auto">
              <a:xfrm>
                <a:off x="2684" y="3359"/>
                <a:ext cx="37" cy="63"/>
              </a:xfrm>
              <a:custGeom>
                <a:avLst/>
                <a:gdLst>
                  <a:gd name="T0" fmla="*/ 17 w 295"/>
                  <a:gd name="T1" fmla="*/ 0 h 502"/>
                  <a:gd name="T2" fmla="*/ 6 w 295"/>
                  <a:gd name="T3" fmla="*/ 0 h 502"/>
                  <a:gd name="T4" fmla="*/ 5 w 295"/>
                  <a:gd name="T5" fmla="*/ 11 h 502"/>
                  <a:gd name="T6" fmla="*/ 6 w 295"/>
                  <a:gd name="T7" fmla="*/ 42 h 502"/>
                  <a:gd name="T8" fmla="*/ 0 w 295"/>
                  <a:gd name="T9" fmla="*/ 54 h 502"/>
                  <a:gd name="T10" fmla="*/ 5 w 295"/>
                  <a:gd name="T11" fmla="*/ 62 h 502"/>
                  <a:gd name="T12" fmla="*/ 12 w 295"/>
                  <a:gd name="T13" fmla="*/ 63 h 502"/>
                  <a:gd name="T14" fmla="*/ 19 w 295"/>
                  <a:gd name="T15" fmla="*/ 57 h 502"/>
                  <a:gd name="T16" fmla="*/ 24 w 295"/>
                  <a:gd name="T17" fmla="*/ 46 h 502"/>
                  <a:gd name="T18" fmla="*/ 37 w 295"/>
                  <a:gd name="T19" fmla="*/ 46 h 502"/>
                  <a:gd name="T20" fmla="*/ 34 w 295"/>
                  <a:gd name="T21" fmla="*/ 37 h 502"/>
                  <a:gd name="T22" fmla="*/ 21 w 295"/>
                  <a:gd name="T23" fmla="*/ 15 h 502"/>
                  <a:gd name="T24" fmla="*/ 17 w 295"/>
                  <a:gd name="T25" fmla="*/ 0 h 502"/>
                  <a:gd name="T26" fmla="*/ 17 w 295"/>
                  <a:gd name="T27" fmla="*/ 0 h 5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5"/>
                  <a:gd name="T43" fmla="*/ 0 h 502"/>
                  <a:gd name="T44" fmla="*/ 295 w 295"/>
                  <a:gd name="T45" fmla="*/ 502 h 5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5" h="502">
                    <a:moveTo>
                      <a:pt x="138" y="0"/>
                    </a:moveTo>
                    <a:lnTo>
                      <a:pt x="48" y="0"/>
                    </a:lnTo>
                    <a:lnTo>
                      <a:pt x="38" y="87"/>
                    </a:lnTo>
                    <a:lnTo>
                      <a:pt x="48" y="334"/>
                    </a:lnTo>
                    <a:lnTo>
                      <a:pt x="0" y="434"/>
                    </a:lnTo>
                    <a:lnTo>
                      <a:pt x="38" y="491"/>
                    </a:lnTo>
                    <a:lnTo>
                      <a:pt x="97" y="502"/>
                    </a:lnTo>
                    <a:lnTo>
                      <a:pt x="155" y="453"/>
                    </a:lnTo>
                    <a:lnTo>
                      <a:pt x="195" y="364"/>
                    </a:lnTo>
                    <a:lnTo>
                      <a:pt x="295" y="364"/>
                    </a:lnTo>
                    <a:lnTo>
                      <a:pt x="274" y="296"/>
                    </a:lnTo>
                    <a:lnTo>
                      <a:pt x="166" y="119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EDC9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68"/>
              <p:cNvSpPr>
                <a:spLocks/>
              </p:cNvSpPr>
              <p:nvPr/>
            </p:nvSpPr>
            <p:spPr bwMode="auto">
              <a:xfrm>
                <a:off x="2800" y="3395"/>
                <a:ext cx="15" cy="17"/>
              </a:xfrm>
              <a:custGeom>
                <a:avLst/>
                <a:gdLst>
                  <a:gd name="T0" fmla="*/ 0 w 120"/>
                  <a:gd name="T1" fmla="*/ 10 h 138"/>
                  <a:gd name="T2" fmla="*/ 4 w 120"/>
                  <a:gd name="T3" fmla="*/ 0 h 138"/>
                  <a:gd name="T4" fmla="*/ 15 w 120"/>
                  <a:gd name="T5" fmla="*/ 2 h 138"/>
                  <a:gd name="T6" fmla="*/ 14 w 120"/>
                  <a:gd name="T7" fmla="*/ 13 h 138"/>
                  <a:gd name="T8" fmla="*/ 5 w 120"/>
                  <a:gd name="T9" fmla="*/ 17 h 138"/>
                  <a:gd name="T10" fmla="*/ 0 w 120"/>
                  <a:gd name="T11" fmla="*/ 16 h 138"/>
                  <a:gd name="T12" fmla="*/ 0 w 120"/>
                  <a:gd name="T13" fmla="*/ 10 h 138"/>
                  <a:gd name="T14" fmla="*/ 0 w 120"/>
                  <a:gd name="T15" fmla="*/ 10 h 1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38"/>
                  <a:gd name="T26" fmla="*/ 120 w 120"/>
                  <a:gd name="T27" fmla="*/ 138 h 1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38">
                    <a:moveTo>
                      <a:pt x="0" y="79"/>
                    </a:moveTo>
                    <a:lnTo>
                      <a:pt x="32" y="0"/>
                    </a:lnTo>
                    <a:lnTo>
                      <a:pt x="120" y="19"/>
                    </a:lnTo>
                    <a:lnTo>
                      <a:pt x="109" y="108"/>
                    </a:lnTo>
                    <a:lnTo>
                      <a:pt x="40" y="138"/>
                    </a:lnTo>
                    <a:lnTo>
                      <a:pt x="0" y="128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EDC9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69"/>
              <p:cNvSpPr>
                <a:spLocks/>
              </p:cNvSpPr>
              <p:nvPr/>
            </p:nvSpPr>
            <p:spPr bwMode="auto">
              <a:xfrm>
                <a:off x="2558" y="3361"/>
                <a:ext cx="19" cy="20"/>
              </a:xfrm>
              <a:custGeom>
                <a:avLst/>
                <a:gdLst>
                  <a:gd name="T0" fmla="*/ 0 w 157"/>
                  <a:gd name="T1" fmla="*/ 15 h 157"/>
                  <a:gd name="T2" fmla="*/ 7 w 157"/>
                  <a:gd name="T3" fmla="*/ 2 h 157"/>
                  <a:gd name="T4" fmla="*/ 19 w 157"/>
                  <a:gd name="T5" fmla="*/ 0 h 157"/>
                  <a:gd name="T6" fmla="*/ 14 w 157"/>
                  <a:gd name="T7" fmla="*/ 20 h 157"/>
                  <a:gd name="T8" fmla="*/ 0 w 157"/>
                  <a:gd name="T9" fmla="*/ 15 h 157"/>
                  <a:gd name="T10" fmla="*/ 0 w 157"/>
                  <a:gd name="T11" fmla="*/ 15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157"/>
                  <a:gd name="T20" fmla="*/ 157 w 157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157">
                    <a:moveTo>
                      <a:pt x="0" y="119"/>
                    </a:moveTo>
                    <a:lnTo>
                      <a:pt x="59" y="19"/>
                    </a:lnTo>
                    <a:lnTo>
                      <a:pt x="157" y="0"/>
                    </a:lnTo>
                    <a:lnTo>
                      <a:pt x="119" y="15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EDC9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70"/>
              <p:cNvSpPr>
                <a:spLocks/>
              </p:cNvSpPr>
              <p:nvPr/>
            </p:nvSpPr>
            <p:spPr bwMode="auto">
              <a:xfrm>
                <a:off x="2627" y="3416"/>
                <a:ext cx="105" cy="97"/>
              </a:xfrm>
              <a:custGeom>
                <a:avLst/>
                <a:gdLst>
                  <a:gd name="T0" fmla="*/ 61 w 842"/>
                  <a:gd name="T1" fmla="*/ 0 h 775"/>
                  <a:gd name="T2" fmla="*/ 40 w 842"/>
                  <a:gd name="T3" fmla="*/ 27 h 775"/>
                  <a:gd name="T4" fmla="*/ 22 w 842"/>
                  <a:gd name="T5" fmla="*/ 49 h 775"/>
                  <a:gd name="T6" fmla="*/ 0 w 842"/>
                  <a:gd name="T7" fmla="*/ 69 h 775"/>
                  <a:gd name="T8" fmla="*/ 17 w 842"/>
                  <a:gd name="T9" fmla="*/ 82 h 775"/>
                  <a:gd name="T10" fmla="*/ 56 w 842"/>
                  <a:gd name="T11" fmla="*/ 95 h 775"/>
                  <a:gd name="T12" fmla="*/ 81 w 842"/>
                  <a:gd name="T13" fmla="*/ 97 h 775"/>
                  <a:gd name="T14" fmla="*/ 104 w 842"/>
                  <a:gd name="T15" fmla="*/ 90 h 775"/>
                  <a:gd name="T16" fmla="*/ 105 w 842"/>
                  <a:gd name="T17" fmla="*/ 64 h 775"/>
                  <a:gd name="T18" fmla="*/ 94 w 842"/>
                  <a:gd name="T19" fmla="*/ 27 h 775"/>
                  <a:gd name="T20" fmla="*/ 82 w 842"/>
                  <a:gd name="T21" fmla="*/ 1 h 775"/>
                  <a:gd name="T22" fmla="*/ 61 w 842"/>
                  <a:gd name="T23" fmla="*/ 0 h 775"/>
                  <a:gd name="T24" fmla="*/ 61 w 842"/>
                  <a:gd name="T25" fmla="*/ 0 h 7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2"/>
                  <a:gd name="T40" fmla="*/ 0 h 775"/>
                  <a:gd name="T41" fmla="*/ 842 w 842"/>
                  <a:gd name="T42" fmla="*/ 775 h 7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2" h="775">
                    <a:moveTo>
                      <a:pt x="490" y="0"/>
                    </a:moveTo>
                    <a:lnTo>
                      <a:pt x="324" y="215"/>
                    </a:lnTo>
                    <a:lnTo>
                      <a:pt x="175" y="392"/>
                    </a:lnTo>
                    <a:lnTo>
                      <a:pt x="0" y="550"/>
                    </a:lnTo>
                    <a:lnTo>
                      <a:pt x="137" y="658"/>
                    </a:lnTo>
                    <a:lnTo>
                      <a:pt x="450" y="756"/>
                    </a:lnTo>
                    <a:lnTo>
                      <a:pt x="647" y="775"/>
                    </a:lnTo>
                    <a:lnTo>
                      <a:pt x="833" y="717"/>
                    </a:lnTo>
                    <a:lnTo>
                      <a:pt x="842" y="510"/>
                    </a:lnTo>
                    <a:lnTo>
                      <a:pt x="756" y="215"/>
                    </a:lnTo>
                    <a:lnTo>
                      <a:pt x="656" y="9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FFFC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71"/>
              <p:cNvSpPr>
                <a:spLocks/>
              </p:cNvSpPr>
              <p:nvPr/>
            </p:nvSpPr>
            <p:spPr bwMode="auto">
              <a:xfrm>
                <a:off x="2487" y="3712"/>
                <a:ext cx="163" cy="53"/>
              </a:xfrm>
              <a:custGeom>
                <a:avLst/>
                <a:gdLst>
                  <a:gd name="T0" fmla="*/ 21 w 1304"/>
                  <a:gd name="T1" fmla="*/ 24 h 424"/>
                  <a:gd name="T2" fmla="*/ 0 w 1304"/>
                  <a:gd name="T3" fmla="*/ 28 h 424"/>
                  <a:gd name="T4" fmla="*/ 3 w 1304"/>
                  <a:gd name="T5" fmla="*/ 14 h 424"/>
                  <a:gd name="T6" fmla="*/ 60 w 1304"/>
                  <a:gd name="T7" fmla="*/ 13 h 424"/>
                  <a:gd name="T8" fmla="*/ 151 w 1304"/>
                  <a:gd name="T9" fmla="*/ 0 h 424"/>
                  <a:gd name="T10" fmla="*/ 163 w 1304"/>
                  <a:gd name="T11" fmla="*/ 4 h 424"/>
                  <a:gd name="T12" fmla="*/ 124 w 1304"/>
                  <a:gd name="T13" fmla="*/ 53 h 424"/>
                  <a:gd name="T14" fmla="*/ 71 w 1304"/>
                  <a:gd name="T15" fmla="*/ 43 h 424"/>
                  <a:gd name="T16" fmla="*/ 21 w 1304"/>
                  <a:gd name="T17" fmla="*/ 24 h 424"/>
                  <a:gd name="T18" fmla="*/ 21 w 1304"/>
                  <a:gd name="T19" fmla="*/ 24 h 4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4"/>
                  <a:gd name="T31" fmla="*/ 0 h 424"/>
                  <a:gd name="T32" fmla="*/ 1304 w 1304"/>
                  <a:gd name="T33" fmla="*/ 424 h 4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4" h="424">
                    <a:moveTo>
                      <a:pt x="166" y="189"/>
                    </a:moveTo>
                    <a:lnTo>
                      <a:pt x="0" y="227"/>
                    </a:lnTo>
                    <a:lnTo>
                      <a:pt x="28" y="109"/>
                    </a:lnTo>
                    <a:lnTo>
                      <a:pt x="480" y="100"/>
                    </a:lnTo>
                    <a:lnTo>
                      <a:pt x="1205" y="0"/>
                    </a:lnTo>
                    <a:lnTo>
                      <a:pt x="1304" y="32"/>
                    </a:lnTo>
                    <a:lnTo>
                      <a:pt x="990" y="424"/>
                    </a:lnTo>
                    <a:lnTo>
                      <a:pt x="567" y="347"/>
                    </a:lnTo>
                    <a:lnTo>
                      <a:pt x="166" y="189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72"/>
              <p:cNvSpPr>
                <a:spLocks/>
              </p:cNvSpPr>
              <p:nvPr/>
            </p:nvSpPr>
            <p:spPr bwMode="auto">
              <a:xfrm>
                <a:off x="2474" y="3688"/>
                <a:ext cx="177" cy="57"/>
              </a:xfrm>
              <a:custGeom>
                <a:avLst/>
                <a:gdLst>
                  <a:gd name="T0" fmla="*/ 0 w 1414"/>
                  <a:gd name="T1" fmla="*/ 41 h 451"/>
                  <a:gd name="T2" fmla="*/ 32 w 1414"/>
                  <a:gd name="T3" fmla="*/ 36 h 451"/>
                  <a:gd name="T4" fmla="*/ 79 w 1414"/>
                  <a:gd name="T5" fmla="*/ 46 h 451"/>
                  <a:gd name="T6" fmla="*/ 135 w 1414"/>
                  <a:gd name="T7" fmla="*/ 57 h 451"/>
                  <a:gd name="T8" fmla="*/ 151 w 1414"/>
                  <a:gd name="T9" fmla="*/ 40 h 451"/>
                  <a:gd name="T10" fmla="*/ 177 w 1414"/>
                  <a:gd name="T11" fmla="*/ 11 h 451"/>
                  <a:gd name="T12" fmla="*/ 150 w 1414"/>
                  <a:gd name="T13" fmla="*/ 0 h 451"/>
                  <a:gd name="T14" fmla="*/ 21 w 1414"/>
                  <a:gd name="T15" fmla="*/ 15 h 451"/>
                  <a:gd name="T16" fmla="*/ 0 w 1414"/>
                  <a:gd name="T17" fmla="*/ 41 h 451"/>
                  <a:gd name="T18" fmla="*/ 0 w 1414"/>
                  <a:gd name="T19" fmla="*/ 41 h 4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4"/>
                  <a:gd name="T31" fmla="*/ 0 h 451"/>
                  <a:gd name="T32" fmla="*/ 1414 w 1414"/>
                  <a:gd name="T33" fmla="*/ 451 h 4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4" h="451">
                    <a:moveTo>
                      <a:pt x="0" y="323"/>
                    </a:moveTo>
                    <a:lnTo>
                      <a:pt x="255" y="285"/>
                    </a:lnTo>
                    <a:lnTo>
                      <a:pt x="629" y="364"/>
                    </a:lnTo>
                    <a:lnTo>
                      <a:pt x="1080" y="451"/>
                    </a:lnTo>
                    <a:lnTo>
                      <a:pt x="1207" y="315"/>
                    </a:lnTo>
                    <a:lnTo>
                      <a:pt x="1414" y="88"/>
                    </a:lnTo>
                    <a:lnTo>
                      <a:pt x="1199" y="0"/>
                    </a:lnTo>
                    <a:lnTo>
                      <a:pt x="168" y="117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F2E5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73"/>
              <p:cNvSpPr>
                <a:spLocks/>
              </p:cNvSpPr>
              <p:nvPr/>
            </p:nvSpPr>
            <p:spPr bwMode="auto">
              <a:xfrm>
                <a:off x="2476" y="3645"/>
                <a:ext cx="177" cy="82"/>
              </a:xfrm>
              <a:custGeom>
                <a:avLst/>
                <a:gdLst>
                  <a:gd name="T0" fmla="*/ 0 w 1422"/>
                  <a:gd name="T1" fmla="*/ 55 h 649"/>
                  <a:gd name="T2" fmla="*/ 40 w 1422"/>
                  <a:gd name="T3" fmla="*/ 63 h 649"/>
                  <a:gd name="T4" fmla="*/ 81 w 1422"/>
                  <a:gd name="T5" fmla="*/ 82 h 649"/>
                  <a:gd name="T6" fmla="*/ 121 w 1422"/>
                  <a:gd name="T7" fmla="*/ 82 h 649"/>
                  <a:gd name="T8" fmla="*/ 139 w 1422"/>
                  <a:gd name="T9" fmla="*/ 68 h 649"/>
                  <a:gd name="T10" fmla="*/ 177 w 1422"/>
                  <a:gd name="T11" fmla="*/ 31 h 649"/>
                  <a:gd name="T12" fmla="*/ 145 w 1422"/>
                  <a:gd name="T13" fmla="*/ 25 h 649"/>
                  <a:gd name="T14" fmla="*/ 87 w 1422"/>
                  <a:gd name="T15" fmla="*/ 9 h 649"/>
                  <a:gd name="T16" fmla="*/ 82 w 1422"/>
                  <a:gd name="T17" fmla="*/ 0 h 649"/>
                  <a:gd name="T18" fmla="*/ 51 w 1422"/>
                  <a:gd name="T19" fmla="*/ 26 h 649"/>
                  <a:gd name="T20" fmla="*/ 20 w 1422"/>
                  <a:gd name="T21" fmla="*/ 35 h 649"/>
                  <a:gd name="T22" fmla="*/ 0 w 1422"/>
                  <a:gd name="T23" fmla="*/ 55 h 649"/>
                  <a:gd name="T24" fmla="*/ 0 w 1422"/>
                  <a:gd name="T25" fmla="*/ 55 h 6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2"/>
                  <a:gd name="T40" fmla="*/ 0 h 649"/>
                  <a:gd name="T41" fmla="*/ 1422 w 1422"/>
                  <a:gd name="T42" fmla="*/ 649 h 6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2" h="649">
                    <a:moveTo>
                      <a:pt x="0" y="432"/>
                    </a:moveTo>
                    <a:lnTo>
                      <a:pt x="323" y="501"/>
                    </a:lnTo>
                    <a:lnTo>
                      <a:pt x="647" y="649"/>
                    </a:lnTo>
                    <a:lnTo>
                      <a:pt x="971" y="649"/>
                    </a:lnTo>
                    <a:lnTo>
                      <a:pt x="1118" y="540"/>
                    </a:lnTo>
                    <a:lnTo>
                      <a:pt x="1422" y="246"/>
                    </a:lnTo>
                    <a:lnTo>
                      <a:pt x="1167" y="197"/>
                    </a:lnTo>
                    <a:lnTo>
                      <a:pt x="696" y="69"/>
                    </a:lnTo>
                    <a:lnTo>
                      <a:pt x="656" y="0"/>
                    </a:lnTo>
                    <a:lnTo>
                      <a:pt x="412" y="206"/>
                    </a:lnTo>
                    <a:lnTo>
                      <a:pt x="157" y="275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D8F2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74"/>
              <p:cNvSpPr>
                <a:spLocks/>
              </p:cNvSpPr>
              <p:nvPr/>
            </p:nvSpPr>
            <p:spPr bwMode="auto">
              <a:xfrm>
                <a:off x="2406" y="3606"/>
                <a:ext cx="131" cy="86"/>
              </a:xfrm>
              <a:custGeom>
                <a:avLst/>
                <a:gdLst>
                  <a:gd name="T0" fmla="*/ 0 w 1050"/>
                  <a:gd name="T1" fmla="*/ 21 h 687"/>
                  <a:gd name="T2" fmla="*/ 23 w 1050"/>
                  <a:gd name="T3" fmla="*/ 41 h 687"/>
                  <a:gd name="T4" fmla="*/ 53 w 1050"/>
                  <a:gd name="T5" fmla="*/ 81 h 687"/>
                  <a:gd name="T6" fmla="*/ 67 w 1050"/>
                  <a:gd name="T7" fmla="*/ 86 h 687"/>
                  <a:gd name="T8" fmla="*/ 92 w 1050"/>
                  <a:gd name="T9" fmla="*/ 75 h 687"/>
                  <a:gd name="T10" fmla="*/ 131 w 1050"/>
                  <a:gd name="T11" fmla="*/ 60 h 687"/>
                  <a:gd name="T12" fmla="*/ 60 w 1050"/>
                  <a:gd name="T13" fmla="*/ 0 h 687"/>
                  <a:gd name="T14" fmla="*/ 0 w 1050"/>
                  <a:gd name="T15" fmla="*/ 21 h 687"/>
                  <a:gd name="T16" fmla="*/ 0 w 1050"/>
                  <a:gd name="T17" fmla="*/ 21 h 6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0"/>
                  <a:gd name="T28" fmla="*/ 0 h 687"/>
                  <a:gd name="T29" fmla="*/ 1050 w 1050"/>
                  <a:gd name="T30" fmla="*/ 687 h 6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0" h="687">
                    <a:moveTo>
                      <a:pt x="0" y="167"/>
                    </a:moveTo>
                    <a:lnTo>
                      <a:pt x="187" y="324"/>
                    </a:lnTo>
                    <a:lnTo>
                      <a:pt x="423" y="649"/>
                    </a:lnTo>
                    <a:lnTo>
                      <a:pt x="540" y="687"/>
                    </a:lnTo>
                    <a:lnTo>
                      <a:pt x="737" y="599"/>
                    </a:lnTo>
                    <a:lnTo>
                      <a:pt x="1050" y="482"/>
                    </a:lnTo>
                    <a:lnTo>
                      <a:pt x="48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D3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75"/>
              <p:cNvSpPr>
                <a:spLocks/>
              </p:cNvSpPr>
              <p:nvPr/>
            </p:nvSpPr>
            <p:spPr bwMode="auto">
              <a:xfrm>
                <a:off x="2435" y="3575"/>
                <a:ext cx="101" cy="102"/>
              </a:xfrm>
              <a:custGeom>
                <a:avLst/>
                <a:gdLst>
                  <a:gd name="T0" fmla="*/ 0 w 805"/>
                  <a:gd name="T1" fmla="*/ 10 h 816"/>
                  <a:gd name="T2" fmla="*/ 4 w 805"/>
                  <a:gd name="T3" fmla="*/ 32 h 816"/>
                  <a:gd name="T4" fmla="*/ 3 w 805"/>
                  <a:gd name="T5" fmla="*/ 59 h 816"/>
                  <a:gd name="T6" fmla="*/ 17 w 805"/>
                  <a:gd name="T7" fmla="*/ 88 h 816"/>
                  <a:gd name="T8" fmla="*/ 42 w 805"/>
                  <a:gd name="T9" fmla="*/ 102 h 816"/>
                  <a:gd name="T10" fmla="*/ 91 w 805"/>
                  <a:gd name="T11" fmla="*/ 87 h 816"/>
                  <a:gd name="T12" fmla="*/ 101 w 805"/>
                  <a:gd name="T13" fmla="*/ 76 h 816"/>
                  <a:gd name="T14" fmla="*/ 85 w 805"/>
                  <a:gd name="T15" fmla="*/ 53 h 816"/>
                  <a:gd name="T16" fmla="*/ 76 w 805"/>
                  <a:gd name="T17" fmla="*/ 27 h 816"/>
                  <a:gd name="T18" fmla="*/ 86 w 805"/>
                  <a:gd name="T19" fmla="*/ 0 h 816"/>
                  <a:gd name="T20" fmla="*/ 49 w 805"/>
                  <a:gd name="T21" fmla="*/ 7 h 816"/>
                  <a:gd name="T22" fmla="*/ 25 w 805"/>
                  <a:gd name="T23" fmla="*/ 11 h 816"/>
                  <a:gd name="T24" fmla="*/ 0 w 805"/>
                  <a:gd name="T25" fmla="*/ 10 h 816"/>
                  <a:gd name="T26" fmla="*/ 0 w 805"/>
                  <a:gd name="T27" fmla="*/ 10 h 8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5"/>
                  <a:gd name="T43" fmla="*/ 0 h 816"/>
                  <a:gd name="T44" fmla="*/ 805 w 805"/>
                  <a:gd name="T45" fmla="*/ 816 h 8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5" h="816">
                    <a:moveTo>
                      <a:pt x="0" y="79"/>
                    </a:moveTo>
                    <a:lnTo>
                      <a:pt x="30" y="255"/>
                    </a:lnTo>
                    <a:lnTo>
                      <a:pt x="20" y="473"/>
                    </a:lnTo>
                    <a:lnTo>
                      <a:pt x="138" y="707"/>
                    </a:lnTo>
                    <a:lnTo>
                      <a:pt x="332" y="816"/>
                    </a:lnTo>
                    <a:lnTo>
                      <a:pt x="726" y="698"/>
                    </a:lnTo>
                    <a:lnTo>
                      <a:pt x="805" y="609"/>
                    </a:lnTo>
                    <a:lnTo>
                      <a:pt x="677" y="424"/>
                    </a:lnTo>
                    <a:lnTo>
                      <a:pt x="607" y="217"/>
                    </a:lnTo>
                    <a:lnTo>
                      <a:pt x="688" y="0"/>
                    </a:lnTo>
                    <a:lnTo>
                      <a:pt x="392" y="60"/>
                    </a:lnTo>
                    <a:lnTo>
                      <a:pt x="196" y="8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C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76"/>
              <p:cNvSpPr>
                <a:spLocks/>
              </p:cNvSpPr>
              <p:nvPr/>
            </p:nvSpPr>
            <p:spPr bwMode="auto">
              <a:xfrm>
                <a:off x="2662" y="3433"/>
                <a:ext cx="35" cy="93"/>
              </a:xfrm>
              <a:custGeom>
                <a:avLst/>
                <a:gdLst>
                  <a:gd name="T0" fmla="*/ 30 w 283"/>
                  <a:gd name="T1" fmla="*/ 0 h 747"/>
                  <a:gd name="T2" fmla="*/ 11 w 283"/>
                  <a:gd name="T3" fmla="*/ 54 h 747"/>
                  <a:gd name="T4" fmla="*/ 0 w 283"/>
                  <a:gd name="T5" fmla="*/ 72 h 747"/>
                  <a:gd name="T6" fmla="*/ 2 w 283"/>
                  <a:gd name="T7" fmla="*/ 93 h 747"/>
                  <a:gd name="T8" fmla="*/ 16 w 283"/>
                  <a:gd name="T9" fmla="*/ 88 h 747"/>
                  <a:gd name="T10" fmla="*/ 32 w 283"/>
                  <a:gd name="T11" fmla="*/ 38 h 747"/>
                  <a:gd name="T12" fmla="*/ 35 w 283"/>
                  <a:gd name="T13" fmla="*/ 13 h 747"/>
                  <a:gd name="T14" fmla="*/ 30 w 283"/>
                  <a:gd name="T15" fmla="*/ 0 h 747"/>
                  <a:gd name="T16" fmla="*/ 30 w 283"/>
                  <a:gd name="T17" fmla="*/ 0 h 7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"/>
                  <a:gd name="T28" fmla="*/ 0 h 747"/>
                  <a:gd name="T29" fmla="*/ 283 w 283"/>
                  <a:gd name="T30" fmla="*/ 747 h 7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" h="747">
                    <a:moveTo>
                      <a:pt x="245" y="0"/>
                    </a:moveTo>
                    <a:lnTo>
                      <a:pt x="89" y="433"/>
                    </a:lnTo>
                    <a:lnTo>
                      <a:pt x="0" y="580"/>
                    </a:lnTo>
                    <a:lnTo>
                      <a:pt x="19" y="747"/>
                    </a:lnTo>
                    <a:lnTo>
                      <a:pt x="128" y="708"/>
                    </a:lnTo>
                    <a:lnTo>
                      <a:pt x="255" y="304"/>
                    </a:lnTo>
                    <a:lnTo>
                      <a:pt x="283" y="107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FDB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77"/>
              <p:cNvSpPr>
                <a:spLocks/>
              </p:cNvSpPr>
              <p:nvPr/>
            </p:nvSpPr>
            <p:spPr bwMode="auto">
              <a:xfrm>
                <a:off x="2633" y="3535"/>
                <a:ext cx="216" cy="132"/>
              </a:xfrm>
              <a:custGeom>
                <a:avLst/>
                <a:gdLst>
                  <a:gd name="T0" fmla="*/ 205 w 1727"/>
                  <a:gd name="T1" fmla="*/ 0 h 1053"/>
                  <a:gd name="T2" fmla="*/ 55 w 1727"/>
                  <a:gd name="T3" fmla="*/ 38 h 1053"/>
                  <a:gd name="T4" fmla="*/ 23 w 1727"/>
                  <a:gd name="T5" fmla="*/ 53 h 1053"/>
                  <a:gd name="T6" fmla="*/ 0 w 1727"/>
                  <a:gd name="T7" fmla="*/ 82 h 1053"/>
                  <a:gd name="T8" fmla="*/ 6 w 1727"/>
                  <a:gd name="T9" fmla="*/ 108 h 1053"/>
                  <a:gd name="T10" fmla="*/ 31 w 1727"/>
                  <a:gd name="T11" fmla="*/ 129 h 1053"/>
                  <a:gd name="T12" fmla="*/ 54 w 1727"/>
                  <a:gd name="T13" fmla="*/ 132 h 1053"/>
                  <a:gd name="T14" fmla="*/ 125 w 1727"/>
                  <a:gd name="T15" fmla="*/ 113 h 1053"/>
                  <a:gd name="T16" fmla="*/ 207 w 1727"/>
                  <a:gd name="T17" fmla="*/ 64 h 1053"/>
                  <a:gd name="T18" fmla="*/ 216 w 1727"/>
                  <a:gd name="T19" fmla="*/ 53 h 1053"/>
                  <a:gd name="T20" fmla="*/ 205 w 1727"/>
                  <a:gd name="T21" fmla="*/ 0 h 1053"/>
                  <a:gd name="T22" fmla="*/ 205 w 1727"/>
                  <a:gd name="T23" fmla="*/ 0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27"/>
                  <a:gd name="T37" fmla="*/ 0 h 1053"/>
                  <a:gd name="T38" fmla="*/ 1727 w 1727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27" h="1053">
                    <a:moveTo>
                      <a:pt x="1638" y="0"/>
                    </a:moveTo>
                    <a:lnTo>
                      <a:pt x="441" y="304"/>
                    </a:lnTo>
                    <a:lnTo>
                      <a:pt x="187" y="423"/>
                    </a:lnTo>
                    <a:lnTo>
                      <a:pt x="0" y="658"/>
                    </a:lnTo>
                    <a:lnTo>
                      <a:pt x="49" y="864"/>
                    </a:lnTo>
                    <a:lnTo>
                      <a:pt x="245" y="1033"/>
                    </a:lnTo>
                    <a:lnTo>
                      <a:pt x="433" y="1053"/>
                    </a:lnTo>
                    <a:lnTo>
                      <a:pt x="999" y="904"/>
                    </a:lnTo>
                    <a:lnTo>
                      <a:pt x="1657" y="511"/>
                    </a:lnTo>
                    <a:lnTo>
                      <a:pt x="1727" y="423"/>
                    </a:ln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78"/>
              <p:cNvSpPr>
                <a:spLocks/>
              </p:cNvSpPr>
              <p:nvPr/>
            </p:nvSpPr>
            <p:spPr bwMode="auto">
              <a:xfrm>
                <a:off x="2690" y="3605"/>
                <a:ext cx="38" cy="43"/>
              </a:xfrm>
              <a:custGeom>
                <a:avLst/>
                <a:gdLst>
                  <a:gd name="T0" fmla="*/ 10 w 305"/>
                  <a:gd name="T1" fmla="*/ 4 h 344"/>
                  <a:gd name="T2" fmla="*/ 28 w 305"/>
                  <a:gd name="T3" fmla="*/ 0 h 344"/>
                  <a:gd name="T4" fmla="*/ 38 w 305"/>
                  <a:gd name="T5" fmla="*/ 12 h 344"/>
                  <a:gd name="T6" fmla="*/ 35 w 305"/>
                  <a:gd name="T7" fmla="*/ 32 h 344"/>
                  <a:gd name="T8" fmla="*/ 27 w 305"/>
                  <a:gd name="T9" fmla="*/ 43 h 344"/>
                  <a:gd name="T10" fmla="*/ 11 w 305"/>
                  <a:gd name="T11" fmla="*/ 39 h 344"/>
                  <a:gd name="T12" fmla="*/ 0 w 305"/>
                  <a:gd name="T13" fmla="*/ 28 h 344"/>
                  <a:gd name="T14" fmla="*/ 1 w 305"/>
                  <a:gd name="T15" fmla="*/ 17 h 344"/>
                  <a:gd name="T16" fmla="*/ 10 w 305"/>
                  <a:gd name="T17" fmla="*/ 4 h 344"/>
                  <a:gd name="T18" fmla="*/ 10 w 305"/>
                  <a:gd name="T19" fmla="*/ 4 h 3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5"/>
                  <a:gd name="T31" fmla="*/ 0 h 344"/>
                  <a:gd name="T32" fmla="*/ 305 w 305"/>
                  <a:gd name="T33" fmla="*/ 344 h 3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5" h="344">
                    <a:moveTo>
                      <a:pt x="79" y="29"/>
                    </a:moveTo>
                    <a:lnTo>
                      <a:pt x="226" y="0"/>
                    </a:lnTo>
                    <a:lnTo>
                      <a:pt x="305" y="98"/>
                    </a:lnTo>
                    <a:lnTo>
                      <a:pt x="284" y="255"/>
                    </a:lnTo>
                    <a:lnTo>
                      <a:pt x="215" y="344"/>
                    </a:lnTo>
                    <a:lnTo>
                      <a:pt x="90" y="313"/>
                    </a:lnTo>
                    <a:lnTo>
                      <a:pt x="0" y="226"/>
                    </a:lnTo>
                    <a:lnTo>
                      <a:pt x="9" y="138"/>
                    </a:lnTo>
                    <a:lnTo>
                      <a:pt x="79" y="2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79"/>
              <p:cNvSpPr>
                <a:spLocks/>
              </p:cNvSpPr>
              <p:nvPr/>
            </p:nvSpPr>
            <p:spPr bwMode="auto">
              <a:xfrm>
                <a:off x="2646" y="3573"/>
                <a:ext cx="76" cy="83"/>
              </a:xfrm>
              <a:custGeom>
                <a:avLst/>
                <a:gdLst>
                  <a:gd name="T0" fmla="*/ 76 w 608"/>
                  <a:gd name="T1" fmla="*/ 0 h 669"/>
                  <a:gd name="T2" fmla="*/ 51 w 608"/>
                  <a:gd name="T3" fmla="*/ 8 h 669"/>
                  <a:gd name="T4" fmla="*/ 30 w 608"/>
                  <a:gd name="T5" fmla="*/ 15 h 669"/>
                  <a:gd name="T6" fmla="*/ 15 w 608"/>
                  <a:gd name="T7" fmla="*/ 23 h 669"/>
                  <a:gd name="T8" fmla="*/ 6 w 608"/>
                  <a:gd name="T9" fmla="*/ 34 h 669"/>
                  <a:gd name="T10" fmla="*/ 2 w 608"/>
                  <a:gd name="T11" fmla="*/ 43 h 669"/>
                  <a:gd name="T12" fmla="*/ 0 w 608"/>
                  <a:gd name="T13" fmla="*/ 53 h 669"/>
                  <a:gd name="T14" fmla="*/ 2 w 608"/>
                  <a:gd name="T15" fmla="*/ 65 h 669"/>
                  <a:gd name="T16" fmla="*/ 10 w 608"/>
                  <a:gd name="T17" fmla="*/ 75 h 669"/>
                  <a:gd name="T18" fmla="*/ 27 w 608"/>
                  <a:gd name="T19" fmla="*/ 83 h 669"/>
                  <a:gd name="T20" fmla="*/ 32 w 608"/>
                  <a:gd name="T21" fmla="*/ 76 h 669"/>
                  <a:gd name="T22" fmla="*/ 20 w 608"/>
                  <a:gd name="T23" fmla="*/ 68 h 669"/>
                  <a:gd name="T24" fmla="*/ 13 w 608"/>
                  <a:gd name="T25" fmla="*/ 61 h 669"/>
                  <a:gd name="T26" fmla="*/ 15 w 608"/>
                  <a:gd name="T27" fmla="*/ 49 h 669"/>
                  <a:gd name="T28" fmla="*/ 19 w 608"/>
                  <a:gd name="T29" fmla="*/ 39 h 669"/>
                  <a:gd name="T30" fmla="*/ 27 w 608"/>
                  <a:gd name="T31" fmla="*/ 30 h 669"/>
                  <a:gd name="T32" fmla="*/ 76 w 608"/>
                  <a:gd name="T33" fmla="*/ 0 h 669"/>
                  <a:gd name="T34" fmla="*/ 76 w 608"/>
                  <a:gd name="T35" fmla="*/ 0 h 6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8"/>
                  <a:gd name="T55" fmla="*/ 0 h 669"/>
                  <a:gd name="T56" fmla="*/ 608 w 608"/>
                  <a:gd name="T57" fmla="*/ 669 h 66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8" h="669">
                    <a:moveTo>
                      <a:pt x="608" y="0"/>
                    </a:moveTo>
                    <a:lnTo>
                      <a:pt x="409" y="62"/>
                    </a:lnTo>
                    <a:lnTo>
                      <a:pt x="237" y="122"/>
                    </a:lnTo>
                    <a:lnTo>
                      <a:pt x="118" y="188"/>
                    </a:lnTo>
                    <a:lnTo>
                      <a:pt x="50" y="272"/>
                    </a:lnTo>
                    <a:lnTo>
                      <a:pt x="20" y="344"/>
                    </a:lnTo>
                    <a:lnTo>
                      <a:pt x="0" y="424"/>
                    </a:lnTo>
                    <a:lnTo>
                      <a:pt x="20" y="522"/>
                    </a:lnTo>
                    <a:lnTo>
                      <a:pt x="80" y="601"/>
                    </a:lnTo>
                    <a:lnTo>
                      <a:pt x="216" y="669"/>
                    </a:lnTo>
                    <a:lnTo>
                      <a:pt x="254" y="610"/>
                    </a:lnTo>
                    <a:lnTo>
                      <a:pt x="157" y="552"/>
                    </a:lnTo>
                    <a:lnTo>
                      <a:pt x="108" y="492"/>
                    </a:lnTo>
                    <a:lnTo>
                      <a:pt x="118" y="395"/>
                    </a:lnTo>
                    <a:lnTo>
                      <a:pt x="148" y="315"/>
                    </a:lnTo>
                    <a:lnTo>
                      <a:pt x="216" y="245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80"/>
              <p:cNvSpPr>
                <a:spLocks/>
              </p:cNvSpPr>
              <p:nvPr/>
            </p:nvSpPr>
            <p:spPr bwMode="auto">
              <a:xfrm>
                <a:off x="2660" y="3631"/>
                <a:ext cx="131" cy="86"/>
              </a:xfrm>
              <a:custGeom>
                <a:avLst/>
                <a:gdLst>
                  <a:gd name="T0" fmla="*/ 38 w 1050"/>
                  <a:gd name="T1" fmla="*/ 9 h 688"/>
                  <a:gd name="T2" fmla="*/ 22 w 1050"/>
                  <a:gd name="T3" fmla="*/ 34 h 688"/>
                  <a:gd name="T4" fmla="*/ 0 w 1050"/>
                  <a:gd name="T5" fmla="*/ 81 h 688"/>
                  <a:gd name="T6" fmla="*/ 18 w 1050"/>
                  <a:gd name="T7" fmla="*/ 86 h 688"/>
                  <a:gd name="T8" fmla="*/ 116 w 1050"/>
                  <a:gd name="T9" fmla="*/ 84 h 688"/>
                  <a:gd name="T10" fmla="*/ 131 w 1050"/>
                  <a:gd name="T11" fmla="*/ 64 h 688"/>
                  <a:gd name="T12" fmla="*/ 79 w 1050"/>
                  <a:gd name="T13" fmla="*/ 13 h 688"/>
                  <a:gd name="T14" fmla="*/ 70 w 1050"/>
                  <a:gd name="T15" fmla="*/ 0 h 688"/>
                  <a:gd name="T16" fmla="*/ 54 w 1050"/>
                  <a:gd name="T17" fmla="*/ 16 h 688"/>
                  <a:gd name="T18" fmla="*/ 38 w 1050"/>
                  <a:gd name="T19" fmla="*/ 9 h 688"/>
                  <a:gd name="T20" fmla="*/ 38 w 1050"/>
                  <a:gd name="T21" fmla="*/ 9 h 6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50"/>
                  <a:gd name="T34" fmla="*/ 0 h 688"/>
                  <a:gd name="T35" fmla="*/ 1050 w 1050"/>
                  <a:gd name="T36" fmla="*/ 688 h 6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50" h="688">
                    <a:moveTo>
                      <a:pt x="303" y="69"/>
                    </a:moveTo>
                    <a:lnTo>
                      <a:pt x="177" y="275"/>
                    </a:lnTo>
                    <a:lnTo>
                      <a:pt x="0" y="647"/>
                    </a:lnTo>
                    <a:lnTo>
                      <a:pt x="148" y="688"/>
                    </a:lnTo>
                    <a:lnTo>
                      <a:pt x="933" y="668"/>
                    </a:lnTo>
                    <a:lnTo>
                      <a:pt x="1050" y="511"/>
                    </a:lnTo>
                    <a:lnTo>
                      <a:pt x="637" y="107"/>
                    </a:lnTo>
                    <a:lnTo>
                      <a:pt x="560" y="0"/>
                    </a:lnTo>
                    <a:lnTo>
                      <a:pt x="432" y="127"/>
                    </a:lnTo>
                    <a:lnTo>
                      <a:pt x="303" y="6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81"/>
              <p:cNvSpPr>
                <a:spLocks/>
              </p:cNvSpPr>
              <p:nvPr/>
            </p:nvSpPr>
            <p:spPr bwMode="auto">
              <a:xfrm>
                <a:off x="2556" y="3358"/>
                <a:ext cx="25" cy="27"/>
              </a:xfrm>
              <a:custGeom>
                <a:avLst/>
                <a:gdLst>
                  <a:gd name="T0" fmla="*/ 0 w 197"/>
                  <a:gd name="T1" fmla="*/ 22 h 210"/>
                  <a:gd name="T2" fmla="*/ 1 w 197"/>
                  <a:gd name="T3" fmla="*/ 14 h 210"/>
                  <a:gd name="T4" fmla="*/ 3 w 197"/>
                  <a:gd name="T5" fmla="*/ 6 h 210"/>
                  <a:gd name="T6" fmla="*/ 6 w 197"/>
                  <a:gd name="T7" fmla="*/ 2 h 210"/>
                  <a:gd name="T8" fmla="*/ 11 w 197"/>
                  <a:gd name="T9" fmla="*/ 0 h 210"/>
                  <a:gd name="T10" fmla="*/ 19 w 197"/>
                  <a:gd name="T11" fmla="*/ 0 h 210"/>
                  <a:gd name="T12" fmla="*/ 24 w 197"/>
                  <a:gd name="T13" fmla="*/ 3 h 210"/>
                  <a:gd name="T14" fmla="*/ 25 w 197"/>
                  <a:gd name="T15" fmla="*/ 12 h 210"/>
                  <a:gd name="T16" fmla="*/ 24 w 197"/>
                  <a:gd name="T17" fmla="*/ 20 h 210"/>
                  <a:gd name="T18" fmla="*/ 21 w 197"/>
                  <a:gd name="T19" fmla="*/ 25 h 210"/>
                  <a:gd name="T20" fmla="*/ 16 w 197"/>
                  <a:gd name="T21" fmla="*/ 27 h 210"/>
                  <a:gd name="T22" fmla="*/ 8 w 197"/>
                  <a:gd name="T23" fmla="*/ 26 h 210"/>
                  <a:gd name="T24" fmla="*/ 4 w 197"/>
                  <a:gd name="T25" fmla="*/ 23 h 210"/>
                  <a:gd name="T26" fmla="*/ 8 w 197"/>
                  <a:gd name="T27" fmla="*/ 21 h 210"/>
                  <a:gd name="T28" fmla="*/ 13 w 197"/>
                  <a:gd name="T29" fmla="*/ 21 h 210"/>
                  <a:gd name="T30" fmla="*/ 17 w 197"/>
                  <a:gd name="T31" fmla="*/ 16 h 210"/>
                  <a:gd name="T32" fmla="*/ 18 w 197"/>
                  <a:gd name="T33" fmla="*/ 9 h 210"/>
                  <a:gd name="T34" fmla="*/ 16 w 197"/>
                  <a:gd name="T35" fmla="*/ 7 h 210"/>
                  <a:gd name="T36" fmla="*/ 10 w 197"/>
                  <a:gd name="T37" fmla="*/ 8 h 210"/>
                  <a:gd name="T38" fmla="*/ 7 w 197"/>
                  <a:gd name="T39" fmla="*/ 14 h 210"/>
                  <a:gd name="T40" fmla="*/ 4 w 197"/>
                  <a:gd name="T41" fmla="*/ 18 h 210"/>
                  <a:gd name="T42" fmla="*/ 0 w 197"/>
                  <a:gd name="T43" fmla="*/ 22 h 210"/>
                  <a:gd name="T44" fmla="*/ 0 w 197"/>
                  <a:gd name="T45" fmla="*/ 22 h 2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7"/>
                  <a:gd name="T70" fmla="*/ 0 h 210"/>
                  <a:gd name="T71" fmla="*/ 197 w 197"/>
                  <a:gd name="T72" fmla="*/ 210 h 2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7" h="210">
                    <a:moveTo>
                      <a:pt x="0" y="174"/>
                    </a:moveTo>
                    <a:lnTo>
                      <a:pt x="5" y="108"/>
                    </a:lnTo>
                    <a:lnTo>
                      <a:pt x="20" y="45"/>
                    </a:lnTo>
                    <a:lnTo>
                      <a:pt x="45" y="13"/>
                    </a:lnTo>
                    <a:lnTo>
                      <a:pt x="89" y="0"/>
                    </a:lnTo>
                    <a:lnTo>
                      <a:pt x="149" y="0"/>
                    </a:lnTo>
                    <a:lnTo>
                      <a:pt x="193" y="26"/>
                    </a:lnTo>
                    <a:lnTo>
                      <a:pt x="197" y="92"/>
                    </a:lnTo>
                    <a:lnTo>
                      <a:pt x="193" y="154"/>
                    </a:lnTo>
                    <a:lnTo>
                      <a:pt x="165" y="194"/>
                    </a:lnTo>
                    <a:lnTo>
                      <a:pt x="125" y="210"/>
                    </a:lnTo>
                    <a:lnTo>
                      <a:pt x="65" y="206"/>
                    </a:lnTo>
                    <a:lnTo>
                      <a:pt x="32" y="181"/>
                    </a:lnTo>
                    <a:lnTo>
                      <a:pt x="62" y="167"/>
                    </a:lnTo>
                    <a:lnTo>
                      <a:pt x="101" y="162"/>
                    </a:lnTo>
                    <a:lnTo>
                      <a:pt x="133" y="125"/>
                    </a:lnTo>
                    <a:lnTo>
                      <a:pt x="141" y="69"/>
                    </a:lnTo>
                    <a:lnTo>
                      <a:pt x="125" y="53"/>
                    </a:lnTo>
                    <a:lnTo>
                      <a:pt x="76" y="62"/>
                    </a:lnTo>
                    <a:lnTo>
                      <a:pt x="52" y="108"/>
                    </a:lnTo>
                    <a:lnTo>
                      <a:pt x="32" y="141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82"/>
              <p:cNvSpPr>
                <a:spLocks/>
              </p:cNvSpPr>
              <p:nvPr/>
            </p:nvSpPr>
            <p:spPr bwMode="auto">
              <a:xfrm>
                <a:off x="2534" y="3264"/>
                <a:ext cx="127" cy="39"/>
              </a:xfrm>
              <a:custGeom>
                <a:avLst/>
                <a:gdLst>
                  <a:gd name="T0" fmla="*/ 1 w 1010"/>
                  <a:gd name="T1" fmla="*/ 27 h 309"/>
                  <a:gd name="T2" fmla="*/ 7 w 1010"/>
                  <a:gd name="T3" fmla="*/ 27 h 309"/>
                  <a:gd name="T4" fmla="*/ 15 w 1010"/>
                  <a:gd name="T5" fmla="*/ 31 h 309"/>
                  <a:gd name="T6" fmla="*/ 21 w 1010"/>
                  <a:gd name="T7" fmla="*/ 32 h 309"/>
                  <a:gd name="T8" fmla="*/ 31 w 1010"/>
                  <a:gd name="T9" fmla="*/ 32 h 309"/>
                  <a:gd name="T10" fmla="*/ 41 w 1010"/>
                  <a:gd name="T11" fmla="*/ 29 h 309"/>
                  <a:gd name="T12" fmla="*/ 50 w 1010"/>
                  <a:gd name="T13" fmla="*/ 27 h 309"/>
                  <a:gd name="T14" fmla="*/ 63 w 1010"/>
                  <a:gd name="T15" fmla="*/ 22 h 309"/>
                  <a:gd name="T16" fmla="*/ 74 w 1010"/>
                  <a:gd name="T17" fmla="*/ 18 h 309"/>
                  <a:gd name="T18" fmla="*/ 87 w 1010"/>
                  <a:gd name="T19" fmla="*/ 12 h 309"/>
                  <a:gd name="T20" fmla="*/ 99 w 1010"/>
                  <a:gd name="T21" fmla="*/ 7 h 309"/>
                  <a:gd name="T22" fmla="*/ 110 w 1010"/>
                  <a:gd name="T23" fmla="*/ 3 h 309"/>
                  <a:gd name="T24" fmla="*/ 118 w 1010"/>
                  <a:gd name="T25" fmla="*/ 0 h 309"/>
                  <a:gd name="T26" fmla="*/ 124 w 1010"/>
                  <a:gd name="T27" fmla="*/ 0 h 309"/>
                  <a:gd name="T28" fmla="*/ 127 w 1010"/>
                  <a:gd name="T29" fmla="*/ 3 h 309"/>
                  <a:gd name="T30" fmla="*/ 125 w 1010"/>
                  <a:gd name="T31" fmla="*/ 6 h 309"/>
                  <a:gd name="T32" fmla="*/ 119 w 1010"/>
                  <a:gd name="T33" fmla="*/ 7 h 309"/>
                  <a:gd name="T34" fmla="*/ 108 w 1010"/>
                  <a:gd name="T35" fmla="*/ 11 h 309"/>
                  <a:gd name="T36" fmla="*/ 96 w 1010"/>
                  <a:gd name="T37" fmla="*/ 17 h 309"/>
                  <a:gd name="T38" fmla="*/ 87 w 1010"/>
                  <a:gd name="T39" fmla="*/ 21 h 309"/>
                  <a:gd name="T40" fmla="*/ 72 w 1010"/>
                  <a:gd name="T41" fmla="*/ 28 h 309"/>
                  <a:gd name="T42" fmla="*/ 53 w 1010"/>
                  <a:gd name="T43" fmla="*/ 34 h 309"/>
                  <a:gd name="T44" fmla="*/ 39 w 1010"/>
                  <a:gd name="T45" fmla="*/ 37 h 309"/>
                  <a:gd name="T46" fmla="*/ 29 w 1010"/>
                  <a:gd name="T47" fmla="*/ 39 h 309"/>
                  <a:gd name="T48" fmla="*/ 15 w 1010"/>
                  <a:gd name="T49" fmla="*/ 39 h 309"/>
                  <a:gd name="T50" fmla="*/ 8 w 1010"/>
                  <a:gd name="T51" fmla="*/ 36 h 309"/>
                  <a:gd name="T52" fmla="*/ 0 w 1010"/>
                  <a:gd name="T53" fmla="*/ 32 h 309"/>
                  <a:gd name="T54" fmla="*/ 1 w 1010"/>
                  <a:gd name="T55" fmla="*/ 27 h 309"/>
                  <a:gd name="T56" fmla="*/ 1 w 1010"/>
                  <a:gd name="T57" fmla="*/ 27 h 3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0"/>
                  <a:gd name="T88" fmla="*/ 0 h 309"/>
                  <a:gd name="T89" fmla="*/ 1010 w 1010"/>
                  <a:gd name="T90" fmla="*/ 309 h 3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0" h="309">
                    <a:moveTo>
                      <a:pt x="11" y="214"/>
                    </a:moveTo>
                    <a:lnTo>
                      <a:pt x="55" y="217"/>
                    </a:lnTo>
                    <a:lnTo>
                      <a:pt x="123" y="247"/>
                    </a:lnTo>
                    <a:lnTo>
                      <a:pt x="168" y="253"/>
                    </a:lnTo>
                    <a:lnTo>
                      <a:pt x="245" y="252"/>
                    </a:lnTo>
                    <a:lnTo>
                      <a:pt x="325" y="233"/>
                    </a:lnTo>
                    <a:lnTo>
                      <a:pt x="401" y="210"/>
                    </a:lnTo>
                    <a:lnTo>
                      <a:pt x="504" y="176"/>
                    </a:lnTo>
                    <a:lnTo>
                      <a:pt x="585" y="141"/>
                    </a:lnTo>
                    <a:lnTo>
                      <a:pt x="691" y="92"/>
                    </a:lnTo>
                    <a:lnTo>
                      <a:pt x="786" y="56"/>
                    </a:lnTo>
                    <a:lnTo>
                      <a:pt x="871" y="20"/>
                    </a:lnTo>
                    <a:lnTo>
                      <a:pt x="938" y="0"/>
                    </a:lnTo>
                    <a:lnTo>
                      <a:pt x="986" y="0"/>
                    </a:lnTo>
                    <a:lnTo>
                      <a:pt x="1010" y="20"/>
                    </a:lnTo>
                    <a:lnTo>
                      <a:pt x="993" y="46"/>
                    </a:lnTo>
                    <a:lnTo>
                      <a:pt x="950" y="56"/>
                    </a:lnTo>
                    <a:lnTo>
                      <a:pt x="862" y="89"/>
                    </a:lnTo>
                    <a:lnTo>
                      <a:pt x="765" y="138"/>
                    </a:lnTo>
                    <a:lnTo>
                      <a:pt x="694" y="170"/>
                    </a:lnTo>
                    <a:lnTo>
                      <a:pt x="572" y="223"/>
                    </a:lnTo>
                    <a:lnTo>
                      <a:pt x="421" y="269"/>
                    </a:lnTo>
                    <a:lnTo>
                      <a:pt x="313" y="296"/>
                    </a:lnTo>
                    <a:lnTo>
                      <a:pt x="227" y="309"/>
                    </a:lnTo>
                    <a:lnTo>
                      <a:pt x="120" y="306"/>
                    </a:lnTo>
                    <a:lnTo>
                      <a:pt x="63" y="286"/>
                    </a:lnTo>
                    <a:lnTo>
                      <a:pt x="0" y="250"/>
                    </a:lnTo>
                    <a:lnTo>
                      <a:pt x="11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83"/>
              <p:cNvSpPr>
                <a:spLocks/>
              </p:cNvSpPr>
              <p:nvPr/>
            </p:nvSpPr>
            <p:spPr bwMode="auto">
              <a:xfrm>
                <a:off x="2495" y="3373"/>
                <a:ext cx="63" cy="19"/>
              </a:xfrm>
              <a:custGeom>
                <a:avLst/>
                <a:gdLst>
                  <a:gd name="T0" fmla="*/ 0 w 506"/>
                  <a:gd name="T1" fmla="*/ 15 h 152"/>
                  <a:gd name="T2" fmla="*/ 11 w 506"/>
                  <a:gd name="T3" fmla="*/ 14 h 152"/>
                  <a:gd name="T4" fmla="*/ 24 w 506"/>
                  <a:gd name="T5" fmla="*/ 14 h 152"/>
                  <a:gd name="T6" fmla="*/ 34 w 506"/>
                  <a:gd name="T7" fmla="*/ 10 h 152"/>
                  <a:gd name="T8" fmla="*/ 43 w 506"/>
                  <a:gd name="T9" fmla="*/ 5 h 152"/>
                  <a:gd name="T10" fmla="*/ 54 w 506"/>
                  <a:gd name="T11" fmla="*/ 2 h 152"/>
                  <a:gd name="T12" fmla="*/ 59 w 506"/>
                  <a:gd name="T13" fmla="*/ 0 h 152"/>
                  <a:gd name="T14" fmla="*/ 63 w 506"/>
                  <a:gd name="T15" fmla="*/ 0 h 152"/>
                  <a:gd name="T16" fmla="*/ 59 w 506"/>
                  <a:gd name="T17" fmla="*/ 4 h 152"/>
                  <a:gd name="T18" fmla="*/ 47 w 506"/>
                  <a:gd name="T19" fmla="*/ 10 h 152"/>
                  <a:gd name="T20" fmla="*/ 34 w 506"/>
                  <a:gd name="T21" fmla="*/ 14 h 152"/>
                  <a:gd name="T22" fmla="*/ 23 w 506"/>
                  <a:gd name="T23" fmla="*/ 18 h 152"/>
                  <a:gd name="T24" fmla="*/ 11 w 506"/>
                  <a:gd name="T25" fmla="*/ 19 h 152"/>
                  <a:gd name="T26" fmla="*/ 4 w 506"/>
                  <a:gd name="T27" fmla="*/ 19 h 152"/>
                  <a:gd name="T28" fmla="*/ 0 w 506"/>
                  <a:gd name="T29" fmla="*/ 15 h 152"/>
                  <a:gd name="T30" fmla="*/ 0 w 506"/>
                  <a:gd name="T31" fmla="*/ 15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6"/>
                  <a:gd name="T49" fmla="*/ 0 h 152"/>
                  <a:gd name="T50" fmla="*/ 506 w 506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6" h="152">
                    <a:moveTo>
                      <a:pt x="0" y="119"/>
                    </a:moveTo>
                    <a:lnTo>
                      <a:pt x="89" y="116"/>
                    </a:lnTo>
                    <a:lnTo>
                      <a:pt x="193" y="113"/>
                    </a:lnTo>
                    <a:lnTo>
                      <a:pt x="273" y="80"/>
                    </a:lnTo>
                    <a:lnTo>
                      <a:pt x="345" y="40"/>
                    </a:lnTo>
                    <a:lnTo>
                      <a:pt x="430" y="16"/>
                    </a:lnTo>
                    <a:lnTo>
                      <a:pt x="473" y="0"/>
                    </a:lnTo>
                    <a:lnTo>
                      <a:pt x="506" y="0"/>
                    </a:lnTo>
                    <a:lnTo>
                      <a:pt x="470" y="31"/>
                    </a:lnTo>
                    <a:lnTo>
                      <a:pt x="375" y="76"/>
                    </a:lnTo>
                    <a:lnTo>
                      <a:pt x="273" y="116"/>
                    </a:lnTo>
                    <a:lnTo>
                      <a:pt x="187" y="145"/>
                    </a:lnTo>
                    <a:lnTo>
                      <a:pt x="89" y="149"/>
                    </a:lnTo>
                    <a:lnTo>
                      <a:pt x="33" y="152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84"/>
              <p:cNvSpPr>
                <a:spLocks/>
              </p:cNvSpPr>
              <p:nvPr/>
            </p:nvSpPr>
            <p:spPr bwMode="auto">
              <a:xfrm>
                <a:off x="2577" y="3370"/>
                <a:ext cx="50" cy="11"/>
              </a:xfrm>
              <a:custGeom>
                <a:avLst/>
                <a:gdLst>
                  <a:gd name="T0" fmla="*/ 2 w 400"/>
                  <a:gd name="T1" fmla="*/ 8 h 89"/>
                  <a:gd name="T2" fmla="*/ 11 w 400"/>
                  <a:gd name="T3" fmla="*/ 6 h 89"/>
                  <a:gd name="T4" fmla="*/ 21 w 400"/>
                  <a:gd name="T5" fmla="*/ 5 h 89"/>
                  <a:gd name="T6" fmla="*/ 26 w 400"/>
                  <a:gd name="T7" fmla="*/ 5 h 89"/>
                  <a:gd name="T8" fmla="*/ 32 w 400"/>
                  <a:gd name="T9" fmla="*/ 6 h 89"/>
                  <a:gd name="T10" fmla="*/ 37 w 400"/>
                  <a:gd name="T11" fmla="*/ 5 h 89"/>
                  <a:gd name="T12" fmla="*/ 50 w 400"/>
                  <a:gd name="T13" fmla="*/ 0 h 89"/>
                  <a:gd name="T14" fmla="*/ 48 w 400"/>
                  <a:gd name="T15" fmla="*/ 5 h 89"/>
                  <a:gd name="T16" fmla="*/ 42 w 400"/>
                  <a:gd name="T17" fmla="*/ 8 h 89"/>
                  <a:gd name="T18" fmla="*/ 35 w 400"/>
                  <a:gd name="T19" fmla="*/ 10 h 89"/>
                  <a:gd name="T20" fmla="*/ 31 w 400"/>
                  <a:gd name="T21" fmla="*/ 10 h 89"/>
                  <a:gd name="T22" fmla="*/ 25 w 400"/>
                  <a:gd name="T23" fmla="*/ 10 h 89"/>
                  <a:gd name="T24" fmla="*/ 17 w 400"/>
                  <a:gd name="T25" fmla="*/ 10 h 89"/>
                  <a:gd name="T26" fmla="*/ 10 w 400"/>
                  <a:gd name="T27" fmla="*/ 10 h 89"/>
                  <a:gd name="T28" fmla="*/ 0 w 400"/>
                  <a:gd name="T29" fmla="*/ 11 h 89"/>
                  <a:gd name="T30" fmla="*/ 2 w 400"/>
                  <a:gd name="T31" fmla="*/ 8 h 89"/>
                  <a:gd name="T32" fmla="*/ 2 w 400"/>
                  <a:gd name="T33" fmla="*/ 8 h 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0"/>
                  <a:gd name="T52" fmla="*/ 0 h 89"/>
                  <a:gd name="T53" fmla="*/ 400 w 400"/>
                  <a:gd name="T54" fmla="*/ 89 h 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0" h="89">
                    <a:moveTo>
                      <a:pt x="16" y="65"/>
                    </a:moveTo>
                    <a:lnTo>
                      <a:pt x="88" y="49"/>
                    </a:lnTo>
                    <a:lnTo>
                      <a:pt x="164" y="41"/>
                    </a:lnTo>
                    <a:lnTo>
                      <a:pt x="205" y="41"/>
                    </a:lnTo>
                    <a:lnTo>
                      <a:pt x="253" y="52"/>
                    </a:lnTo>
                    <a:lnTo>
                      <a:pt x="297" y="41"/>
                    </a:lnTo>
                    <a:lnTo>
                      <a:pt x="400" y="0"/>
                    </a:lnTo>
                    <a:lnTo>
                      <a:pt x="381" y="41"/>
                    </a:lnTo>
                    <a:lnTo>
                      <a:pt x="338" y="68"/>
                    </a:lnTo>
                    <a:lnTo>
                      <a:pt x="281" y="81"/>
                    </a:lnTo>
                    <a:lnTo>
                      <a:pt x="245" y="81"/>
                    </a:lnTo>
                    <a:lnTo>
                      <a:pt x="200" y="78"/>
                    </a:lnTo>
                    <a:lnTo>
                      <a:pt x="133" y="78"/>
                    </a:lnTo>
                    <a:lnTo>
                      <a:pt x="81" y="81"/>
                    </a:lnTo>
                    <a:lnTo>
                      <a:pt x="0" y="89"/>
                    </a:lnTo>
                    <a:lnTo>
                      <a:pt x="1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85"/>
              <p:cNvSpPr>
                <a:spLocks/>
              </p:cNvSpPr>
              <p:nvPr/>
            </p:nvSpPr>
            <p:spPr bwMode="auto">
              <a:xfrm>
                <a:off x="2499" y="3378"/>
                <a:ext cx="59" cy="25"/>
              </a:xfrm>
              <a:custGeom>
                <a:avLst/>
                <a:gdLst>
                  <a:gd name="T0" fmla="*/ 2 w 473"/>
                  <a:gd name="T1" fmla="*/ 21 h 201"/>
                  <a:gd name="T2" fmla="*/ 12 w 473"/>
                  <a:gd name="T3" fmla="*/ 19 h 201"/>
                  <a:gd name="T4" fmla="*/ 20 w 473"/>
                  <a:gd name="T5" fmla="*/ 17 h 201"/>
                  <a:gd name="T6" fmla="*/ 27 w 473"/>
                  <a:gd name="T7" fmla="*/ 14 h 201"/>
                  <a:gd name="T8" fmla="*/ 35 w 473"/>
                  <a:gd name="T9" fmla="*/ 9 h 201"/>
                  <a:gd name="T10" fmla="*/ 45 w 473"/>
                  <a:gd name="T11" fmla="*/ 4 h 201"/>
                  <a:gd name="T12" fmla="*/ 53 w 473"/>
                  <a:gd name="T13" fmla="*/ 1 h 201"/>
                  <a:gd name="T14" fmla="*/ 59 w 473"/>
                  <a:gd name="T15" fmla="*/ 0 h 201"/>
                  <a:gd name="T16" fmla="*/ 58 w 473"/>
                  <a:gd name="T17" fmla="*/ 3 h 201"/>
                  <a:gd name="T18" fmla="*/ 49 w 473"/>
                  <a:gd name="T19" fmla="*/ 8 h 201"/>
                  <a:gd name="T20" fmla="*/ 36 w 473"/>
                  <a:gd name="T21" fmla="*/ 17 h 201"/>
                  <a:gd name="T22" fmla="*/ 26 w 473"/>
                  <a:gd name="T23" fmla="*/ 21 h 201"/>
                  <a:gd name="T24" fmla="*/ 17 w 473"/>
                  <a:gd name="T25" fmla="*/ 23 h 201"/>
                  <a:gd name="T26" fmla="*/ 8 w 473"/>
                  <a:gd name="T27" fmla="*/ 25 h 201"/>
                  <a:gd name="T28" fmla="*/ 0 w 473"/>
                  <a:gd name="T29" fmla="*/ 24 h 201"/>
                  <a:gd name="T30" fmla="*/ 2 w 473"/>
                  <a:gd name="T31" fmla="*/ 21 h 201"/>
                  <a:gd name="T32" fmla="*/ 2 w 473"/>
                  <a:gd name="T33" fmla="*/ 21 h 2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3"/>
                  <a:gd name="T52" fmla="*/ 0 h 201"/>
                  <a:gd name="T53" fmla="*/ 473 w 473"/>
                  <a:gd name="T54" fmla="*/ 201 h 2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3" h="201">
                    <a:moveTo>
                      <a:pt x="13" y="165"/>
                    </a:moveTo>
                    <a:lnTo>
                      <a:pt x="95" y="155"/>
                    </a:lnTo>
                    <a:lnTo>
                      <a:pt x="157" y="136"/>
                    </a:lnTo>
                    <a:lnTo>
                      <a:pt x="220" y="109"/>
                    </a:lnTo>
                    <a:lnTo>
                      <a:pt x="282" y="76"/>
                    </a:lnTo>
                    <a:lnTo>
                      <a:pt x="358" y="36"/>
                    </a:lnTo>
                    <a:lnTo>
                      <a:pt x="421" y="8"/>
                    </a:lnTo>
                    <a:lnTo>
                      <a:pt x="473" y="0"/>
                    </a:lnTo>
                    <a:lnTo>
                      <a:pt x="462" y="24"/>
                    </a:lnTo>
                    <a:lnTo>
                      <a:pt x="394" y="68"/>
                    </a:lnTo>
                    <a:lnTo>
                      <a:pt x="285" y="133"/>
                    </a:lnTo>
                    <a:lnTo>
                      <a:pt x="209" y="165"/>
                    </a:lnTo>
                    <a:lnTo>
                      <a:pt x="138" y="188"/>
                    </a:lnTo>
                    <a:lnTo>
                      <a:pt x="65" y="201"/>
                    </a:lnTo>
                    <a:lnTo>
                      <a:pt x="0" y="193"/>
                    </a:lnTo>
                    <a:lnTo>
                      <a:pt x="13" y="1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86"/>
              <p:cNvSpPr>
                <a:spLocks/>
              </p:cNvSpPr>
              <p:nvPr/>
            </p:nvSpPr>
            <p:spPr bwMode="auto">
              <a:xfrm>
                <a:off x="2488" y="3291"/>
                <a:ext cx="75" cy="90"/>
              </a:xfrm>
              <a:custGeom>
                <a:avLst/>
                <a:gdLst>
                  <a:gd name="T0" fmla="*/ 1 w 606"/>
                  <a:gd name="T1" fmla="*/ 85 h 720"/>
                  <a:gd name="T2" fmla="*/ 9 w 606"/>
                  <a:gd name="T3" fmla="*/ 90 h 720"/>
                  <a:gd name="T4" fmla="*/ 18 w 606"/>
                  <a:gd name="T5" fmla="*/ 90 h 720"/>
                  <a:gd name="T6" fmla="*/ 27 w 606"/>
                  <a:gd name="T7" fmla="*/ 90 h 720"/>
                  <a:gd name="T8" fmla="*/ 39 w 606"/>
                  <a:gd name="T9" fmla="*/ 88 h 720"/>
                  <a:gd name="T10" fmla="*/ 49 w 606"/>
                  <a:gd name="T11" fmla="*/ 85 h 720"/>
                  <a:gd name="T12" fmla="*/ 59 w 606"/>
                  <a:gd name="T13" fmla="*/ 82 h 720"/>
                  <a:gd name="T14" fmla="*/ 67 w 606"/>
                  <a:gd name="T15" fmla="*/ 78 h 720"/>
                  <a:gd name="T16" fmla="*/ 75 w 606"/>
                  <a:gd name="T17" fmla="*/ 72 h 720"/>
                  <a:gd name="T18" fmla="*/ 65 w 606"/>
                  <a:gd name="T19" fmla="*/ 75 h 720"/>
                  <a:gd name="T20" fmla="*/ 52 w 606"/>
                  <a:gd name="T21" fmla="*/ 78 h 720"/>
                  <a:gd name="T22" fmla="*/ 39 w 606"/>
                  <a:gd name="T23" fmla="*/ 81 h 720"/>
                  <a:gd name="T24" fmla="*/ 26 w 606"/>
                  <a:gd name="T25" fmla="*/ 84 h 720"/>
                  <a:gd name="T26" fmla="*/ 20 w 606"/>
                  <a:gd name="T27" fmla="*/ 85 h 720"/>
                  <a:gd name="T28" fmla="*/ 11 w 606"/>
                  <a:gd name="T29" fmla="*/ 84 h 720"/>
                  <a:gd name="T30" fmla="*/ 7 w 606"/>
                  <a:gd name="T31" fmla="*/ 83 h 720"/>
                  <a:gd name="T32" fmla="*/ 12 w 606"/>
                  <a:gd name="T33" fmla="*/ 80 h 720"/>
                  <a:gd name="T34" fmla="*/ 17 w 606"/>
                  <a:gd name="T35" fmla="*/ 76 h 720"/>
                  <a:gd name="T36" fmla="*/ 21 w 606"/>
                  <a:gd name="T37" fmla="*/ 67 h 720"/>
                  <a:gd name="T38" fmla="*/ 26 w 606"/>
                  <a:gd name="T39" fmla="*/ 55 h 720"/>
                  <a:gd name="T40" fmla="*/ 30 w 606"/>
                  <a:gd name="T41" fmla="*/ 45 h 720"/>
                  <a:gd name="T42" fmla="*/ 33 w 606"/>
                  <a:gd name="T43" fmla="*/ 34 h 720"/>
                  <a:gd name="T44" fmla="*/ 35 w 606"/>
                  <a:gd name="T45" fmla="*/ 24 h 720"/>
                  <a:gd name="T46" fmla="*/ 37 w 606"/>
                  <a:gd name="T47" fmla="*/ 16 h 720"/>
                  <a:gd name="T48" fmla="*/ 39 w 606"/>
                  <a:gd name="T49" fmla="*/ 10 h 720"/>
                  <a:gd name="T50" fmla="*/ 44 w 606"/>
                  <a:gd name="T51" fmla="*/ 3 h 720"/>
                  <a:gd name="T52" fmla="*/ 44 w 606"/>
                  <a:gd name="T53" fmla="*/ 0 h 720"/>
                  <a:gd name="T54" fmla="*/ 40 w 606"/>
                  <a:gd name="T55" fmla="*/ 0 h 720"/>
                  <a:gd name="T56" fmla="*/ 33 w 606"/>
                  <a:gd name="T57" fmla="*/ 11 h 720"/>
                  <a:gd name="T58" fmla="*/ 30 w 606"/>
                  <a:gd name="T59" fmla="*/ 16 h 720"/>
                  <a:gd name="T60" fmla="*/ 28 w 606"/>
                  <a:gd name="T61" fmla="*/ 30 h 720"/>
                  <a:gd name="T62" fmla="*/ 22 w 606"/>
                  <a:gd name="T63" fmla="*/ 44 h 720"/>
                  <a:gd name="T64" fmla="*/ 17 w 606"/>
                  <a:gd name="T65" fmla="*/ 59 h 720"/>
                  <a:gd name="T66" fmla="*/ 12 w 606"/>
                  <a:gd name="T67" fmla="*/ 69 h 720"/>
                  <a:gd name="T68" fmla="*/ 6 w 606"/>
                  <a:gd name="T69" fmla="*/ 77 h 720"/>
                  <a:gd name="T70" fmla="*/ 0 w 606"/>
                  <a:gd name="T71" fmla="*/ 81 h 720"/>
                  <a:gd name="T72" fmla="*/ 1 w 606"/>
                  <a:gd name="T73" fmla="*/ 85 h 720"/>
                  <a:gd name="T74" fmla="*/ 1 w 606"/>
                  <a:gd name="T75" fmla="*/ 85 h 7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06"/>
                  <a:gd name="T115" fmla="*/ 0 h 720"/>
                  <a:gd name="T116" fmla="*/ 606 w 606"/>
                  <a:gd name="T117" fmla="*/ 720 h 7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06" h="720">
                    <a:moveTo>
                      <a:pt x="5" y="683"/>
                    </a:moveTo>
                    <a:lnTo>
                      <a:pt x="76" y="716"/>
                    </a:lnTo>
                    <a:lnTo>
                      <a:pt x="142" y="720"/>
                    </a:lnTo>
                    <a:lnTo>
                      <a:pt x="221" y="716"/>
                    </a:lnTo>
                    <a:lnTo>
                      <a:pt x="313" y="704"/>
                    </a:lnTo>
                    <a:lnTo>
                      <a:pt x="398" y="683"/>
                    </a:lnTo>
                    <a:lnTo>
                      <a:pt x="478" y="656"/>
                    </a:lnTo>
                    <a:lnTo>
                      <a:pt x="543" y="623"/>
                    </a:lnTo>
                    <a:lnTo>
                      <a:pt x="606" y="574"/>
                    </a:lnTo>
                    <a:lnTo>
                      <a:pt x="527" y="598"/>
                    </a:lnTo>
                    <a:lnTo>
                      <a:pt x="422" y="623"/>
                    </a:lnTo>
                    <a:lnTo>
                      <a:pt x="313" y="647"/>
                    </a:lnTo>
                    <a:lnTo>
                      <a:pt x="210" y="672"/>
                    </a:lnTo>
                    <a:lnTo>
                      <a:pt x="158" y="680"/>
                    </a:lnTo>
                    <a:lnTo>
                      <a:pt x="89" y="672"/>
                    </a:lnTo>
                    <a:lnTo>
                      <a:pt x="54" y="663"/>
                    </a:lnTo>
                    <a:lnTo>
                      <a:pt x="101" y="640"/>
                    </a:lnTo>
                    <a:lnTo>
                      <a:pt x="138" y="607"/>
                    </a:lnTo>
                    <a:lnTo>
                      <a:pt x="169" y="539"/>
                    </a:lnTo>
                    <a:lnTo>
                      <a:pt x="214" y="443"/>
                    </a:lnTo>
                    <a:lnTo>
                      <a:pt x="241" y="358"/>
                    </a:lnTo>
                    <a:lnTo>
                      <a:pt x="270" y="269"/>
                    </a:lnTo>
                    <a:lnTo>
                      <a:pt x="286" y="193"/>
                    </a:lnTo>
                    <a:lnTo>
                      <a:pt x="297" y="125"/>
                    </a:lnTo>
                    <a:lnTo>
                      <a:pt x="318" y="76"/>
                    </a:lnTo>
                    <a:lnTo>
                      <a:pt x="359" y="28"/>
                    </a:lnTo>
                    <a:lnTo>
                      <a:pt x="359" y="0"/>
                    </a:lnTo>
                    <a:lnTo>
                      <a:pt x="326" y="3"/>
                    </a:lnTo>
                    <a:lnTo>
                      <a:pt x="266" y="92"/>
                    </a:lnTo>
                    <a:lnTo>
                      <a:pt x="241" y="128"/>
                    </a:lnTo>
                    <a:lnTo>
                      <a:pt x="225" y="240"/>
                    </a:lnTo>
                    <a:lnTo>
                      <a:pt x="177" y="351"/>
                    </a:lnTo>
                    <a:lnTo>
                      <a:pt x="138" y="476"/>
                    </a:lnTo>
                    <a:lnTo>
                      <a:pt x="96" y="552"/>
                    </a:lnTo>
                    <a:lnTo>
                      <a:pt x="49" y="615"/>
                    </a:lnTo>
                    <a:lnTo>
                      <a:pt x="0" y="647"/>
                    </a:lnTo>
                    <a:lnTo>
                      <a:pt x="5" y="6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87"/>
              <p:cNvSpPr>
                <a:spLocks/>
              </p:cNvSpPr>
              <p:nvPr/>
            </p:nvSpPr>
            <p:spPr bwMode="auto">
              <a:xfrm>
                <a:off x="2578" y="3295"/>
                <a:ext cx="95" cy="81"/>
              </a:xfrm>
              <a:custGeom>
                <a:avLst/>
                <a:gdLst>
                  <a:gd name="T0" fmla="*/ 2 w 766"/>
                  <a:gd name="T1" fmla="*/ 76 h 647"/>
                  <a:gd name="T2" fmla="*/ 12 w 766"/>
                  <a:gd name="T3" fmla="*/ 73 h 647"/>
                  <a:gd name="T4" fmla="*/ 22 w 766"/>
                  <a:gd name="T5" fmla="*/ 71 h 647"/>
                  <a:gd name="T6" fmla="*/ 28 w 766"/>
                  <a:gd name="T7" fmla="*/ 70 h 647"/>
                  <a:gd name="T8" fmla="*/ 41 w 766"/>
                  <a:gd name="T9" fmla="*/ 69 h 647"/>
                  <a:gd name="T10" fmla="*/ 47 w 766"/>
                  <a:gd name="T11" fmla="*/ 63 h 647"/>
                  <a:gd name="T12" fmla="*/ 52 w 766"/>
                  <a:gd name="T13" fmla="*/ 55 h 647"/>
                  <a:gd name="T14" fmla="*/ 59 w 766"/>
                  <a:gd name="T15" fmla="*/ 43 h 647"/>
                  <a:gd name="T16" fmla="*/ 75 w 766"/>
                  <a:gd name="T17" fmla="*/ 20 h 647"/>
                  <a:gd name="T18" fmla="*/ 83 w 766"/>
                  <a:gd name="T19" fmla="*/ 11 h 647"/>
                  <a:gd name="T20" fmla="*/ 91 w 766"/>
                  <a:gd name="T21" fmla="*/ 0 h 647"/>
                  <a:gd name="T22" fmla="*/ 94 w 766"/>
                  <a:gd name="T23" fmla="*/ 1 h 647"/>
                  <a:gd name="T24" fmla="*/ 95 w 766"/>
                  <a:gd name="T25" fmla="*/ 5 h 647"/>
                  <a:gd name="T26" fmla="*/ 87 w 766"/>
                  <a:gd name="T27" fmla="*/ 14 h 647"/>
                  <a:gd name="T28" fmla="*/ 79 w 766"/>
                  <a:gd name="T29" fmla="*/ 24 h 647"/>
                  <a:gd name="T30" fmla="*/ 73 w 766"/>
                  <a:gd name="T31" fmla="*/ 32 h 647"/>
                  <a:gd name="T32" fmla="*/ 67 w 766"/>
                  <a:gd name="T33" fmla="*/ 43 h 647"/>
                  <a:gd name="T34" fmla="*/ 62 w 766"/>
                  <a:gd name="T35" fmla="*/ 52 h 647"/>
                  <a:gd name="T36" fmla="*/ 57 w 766"/>
                  <a:gd name="T37" fmla="*/ 61 h 647"/>
                  <a:gd name="T38" fmla="*/ 51 w 766"/>
                  <a:gd name="T39" fmla="*/ 68 h 647"/>
                  <a:gd name="T40" fmla="*/ 45 w 766"/>
                  <a:gd name="T41" fmla="*/ 73 h 647"/>
                  <a:gd name="T42" fmla="*/ 39 w 766"/>
                  <a:gd name="T43" fmla="*/ 74 h 647"/>
                  <a:gd name="T44" fmla="*/ 29 w 766"/>
                  <a:gd name="T45" fmla="*/ 75 h 647"/>
                  <a:gd name="T46" fmla="*/ 21 w 766"/>
                  <a:gd name="T47" fmla="*/ 77 h 647"/>
                  <a:gd name="T48" fmla="*/ 0 w 766"/>
                  <a:gd name="T49" fmla="*/ 81 h 647"/>
                  <a:gd name="T50" fmla="*/ 2 w 766"/>
                  <a:gd name="T51" fmla="*/ 76 h 647"/>
                  <a:gd name="T52" fmla="*/ 2 w 766"/>
                  <a:gd name="T53" fmla="*/ 76 h 64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66"/>
                  <a:gd name="T82" fmla="*/ 0 h 647"/>
                  <a:gd name="T83" fmla="*/ 766 w 766"/>
                  <a:gd name="T84" fmla="*/ 647 h 64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66" h="647">
                    <a:moveTo>
                      <a:pt x="14" y="604"/>
                    </a:moveTo>
                    <a:lnTo>
                      <a:pt x="96" y="584"/>
                    </a:lnTo>
                    <a:lnTo>
                      <a:pt x="175" y="571"/>
                    </a:lnTo>
                    <a:lnTo>
                      <a:pt x="224" y="562"/>
                    </a:lnTo>
                    <a:lnTo>
                      <a:pt x="333" y="551"/>
                    </a:lnTo>
                    <a:lnTo>
                      <a:pt x="381" y="506"/>
                    </a:lnTo>
                    <a:lnTo>
                      <a:pt x="420" y="443"/>
                    </a:lnTo>
                    <a:lnTo>
                      <a:pt x="477" y="342"/>
                    </a:lnTo>
                    <a:lnTo>
                      <a:pt x="602" y="160"/>
                    </a:lnTo>
                    <a:lnTo>
                      <a:pt x="668" y="84"/>
                    </a:lnTo>
                    <a:lnTo>
                      <a:pt x="733" y="0"/>
                    </a:lnTo>
                    <a:lnTo>
                      <a:pt x="760" y="8"/>
                    </a:lnTo>
                    <a:lnTo>
                      <a:pt x="766" y="40"/>
                    </a:lnTo>
                    <a:lnTo>
                      <a:pt x="701" y="108"/>
                    </a:lnTo>
                    <a:lnTo>
                      <a:pt x="638" y="190"/>
                    </a:lnTo>
                    <a:lnTo>
                      <a:pt x="586" y="257"/>
                    </a:lnTo>
                    <a:lnTo>
                      <a:pt x="540" y="345"/>
                    </a:lnTo>
                    <a:lnTo>
                      <a:pt x="496" y="418"/>
                    </a:lnTo>
                    <a:lnTo>
                      <a:pt x="457" y="490"/>
                    </a:lnTo>
                    <a:lnTo>
                      <a:pt x="409" y="543"/>
                    </a:lnTo>
                    <a:lnTo>
                      <a:pt x="365" y="587"/>
                    </a:lnTo>
                    <a:lnTo>
                      <a:pt x="313" y="595"/>
                    </a:lnTo>
                    <a:lnTo>
                      <a:pt x="237" y="598"/>
                    </a:lnTo>
                    <a:lnTo>
                      <a:pt x="167" y="614"/>
                    </a:lnTo>
                    <a:lnTo>
                      <a:pt x="0" y="647"/>
                    </a:lnTo>
                    <a:lnTo>
                      <a:pt x="14" y="6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88"/>
              <p:cNvSpPr>
                <a:spLocks/>
              </p:cNvSpPr>
              <p:nvPr/>
            </p:nvSpPr>
            <p:spPr bwMode="auto">
              <a:xfrm>
                <a:off x="2574" y="3270"/>
                <a:ext cx="97" cy="96"/>
              </a:xfrm>
              <a:custGeom>
                <a:avLst/>
                <a:gdLst>
                  <a:gd name="T0" fmla="*/ 4 w 772"/>
                  <a:gd name="T1" fmla="*/ 96 h 769"/>
                  <a:gd name="T2" fmla="*/ 12 w 772"/>
                  <a:gd name="T3" fmla="*/ 95 h 769"/>
                  <a:gd name="T4" fmla="*/ 27 w 772"/>
                  <a:gd name="T5" fmla="*/ 92 h 769"/>
                  <a:gd name="T6" fmla="*/ 36 w 772"/>
                  <a:gd name="T7" fmla="*/ 90 h 769"/>
                  <a:gd name="T8" fmla="*/ 45 w 772"/>
                  <a:gd name="T9" fmla="*/ 88 h 769"/>
                  <a:gd name="T10" fmla="*/ 51 w 772"/>
                  <a:gd name="T11" fmla="*/ 81 h 769"/>
                  <a:gd name="T12" fmla="*/ 60 w 772"/>
                  <a:gd name="T13" fmla="*/ 72 h 769"/>
                  <a:gd name="T14" fmla="*/ 70 w 772"/>
                  <a:gd name="T15" fmla="*/ 63 h 769"/>
                  <a:gd name="T16" fmla="*/ 80 w 772"/>
                  <a:gd name="T17" fmla="*/ 50 h 769"/>
                  <a:gd name="T18" fmla="*/ 79 w 772"/>
                  <a:gd name="T19" fmla="*/ 39 h 769"/>
                  <a:gd name="T20" fmla="*/ 83 w 772"/>
                  <a:gd name="T21" fmla="*/ 32 h 769"/>
                  <a:gd name="T22" fmla="*/ 87 w 772"/>
                  <a:gd name="T23" fmla="*/ 25 h 769"/>
                  <a:gd name="T24" fmla="*/ 93 w 772"/>
                  <a:gd name="T25" fmla="*/ 18 h 769"/>
                  <a:gd name="T26" fmla="*/ 97 w 772"/>
                  <a:gd name="T27" fmla="*/ 11 h 769"/>
                  <a:gd name="T28" fmla="*/ 94 w 772"/>
                  <a:gd name="T29" fmla="*/ 8 h 769"/>
                  <a:gd name="T30" fmla="*/ 89 w 772"/>
                  <a:gd name="T31" fmla="*/ 11 h 769"/>
                  <a:gd name="T32" fmla="*/ 83 w 772"/>
                  <a:gd name="T33" fmla="*/ 19 h 769"/>
                  <a:gd name="T34" fmla="*/ 79 w 772"/>
                  <a:gd name="T35" fmla="*/ 27 h 769"/>
                  <a:gd name="T36" fmla="*/ 75 w 772"/>
                  <a:gd name="T37" fmla="*/ 33 h 769"/>
                  <a:gd name="T38" fmla="*/ 72 w 772"/>
                  <a:gd name="T39" fmla="*/ 41 h 769"/>
                  <a:gd name="T40" fmla="*/ 68 w 772"/>
                  <a:gd name="T41" fmla="*/ 52 h 769"/>
                  <a:gd name="T42" fmla="*/ 68 w 772"/>
                  <a:gd name="T43" fmla="*/ 47 h 769"/>
                  <a:gd name="T44" fmla="*/ 73 w 772"/>
                  <a:gd name="T45" fmla="*/ 32 h 769"/>
                  <a:gd name="T46" fmla="*/ 78 w 772"/>
                  <a:gd name="T47" fmla="*/ 22 h 769"/>
                  <a:gd name="T48" fmla="*/ 84 w 772"/>
                  <a:gd name="T49" fmla="*/ 13 h 769"/>
                  <a:gd name="T50" fmla="*/ 90 w 772"/>
                  <a:gd name="T51" fmla="*/ 4 h 769"/>
                  <a:gd name="T52" fmla="*/ 88 w 772"/>
                  <a:gd name="T53" fmla="*/ 0 h 769"/>
                  <a:gd name="T54" fmla="*/ 83 w 772"/>
                  <a:gd name="T55" fmla="*/ 0 h 769"/>
                  <a:gd name="T56" fmla="*/ 77 w 772"/>
                  <a:gd name="T57" fmla="*/ 9 h 769"/>
                  <a:gd name="T58" fmla="*/ 71 w 772"/>
                  <a:gd name="T59" fmla="*/ 20 h 769"/>
                  <a:gd name="T60" fmla="*/ 66 w 772"/>
                  <a:gd name="T61" fmla="*/ 32 h 769"/>
                  <a:gd name="T62" fmla="*/ 60 w 772"/>
                  <a:gd name="T63" fmla="*/ 46 h 769"/>
                  <a:gd name="T64" fmla="*/ 55 w 772"/>
                  <a:gd name="T65" fmla="*/ 58 h 769"/>
                  <a:gd name="T66" fmla="*/ 49 w 772"/>
                  <a:gd name="T67" fmla="*/ 73 h 769"/>
                  <a:gd name="T68" fmla="*/ 45 w 772"/>
                  <a:gd name="T69" fmla="*/ 80 h 769"/>
                  <a:gd name="T70" fmla="*/ 39 w 772"/>
                  <a:gd name="T71" fmla="*/ 85 h 769"/>
                  <a:gd name="T72" fmla="*/ 26 w 772"/>
                  <a:gd name="T73" fmla="*/ 88 h 769"/>
                  <a:gd name="T74" fmla="*/ 16 w 772"/>
                  <a:gd name="T75" fmla="*/ 90 h 769"/>
                  <a:gd name="T76" fmla="*/ 9 w 772"/>
                  <a:gd name="T77" fmla="*/ 92 h 769"/>
                  <a:gd name="T78" fmla="*/ 0 w 772"/>
                  <a:gd name="T79" fmla="*/ 90 h 769"/>
                  <a:gd name="T80" fmla="*/ 4 w 772"/>
                  <a:gd name="T81" fmla="*/ 96 h 769"/>
                  <a:gd name="T82" fmla="*/ 4 w 772"/>
                  <a:gd name="T83" fmla="*/ 96 h 7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72"/>
                  <a:gd name="T127" fmla="*/ 0 h 769"/>
                  <a:gd name="T128" fmla="*/ 772 w 772"/>
                  <a:gd name="T129" fmla="*/ 769 h 76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72" h="769">
                    <a:moveTo>
                      <a:pt x="30" y="769"/>
                    </a:moveTo>
                    <a:lnTo>
                      <a:pt x="92" y="760"/>
                    </a:lnTo>
                    <a:lnTo>
                      <a:pt x="214" y="739"/>
                    </a:lnTo>
                    <a:lnTo>
                      <a:pt x="290" y="720"/>
                    </a:lnTo>
                    <a:lnTo>
                      <a:pt x="359" y="704"/>
                    </a:lnTo>
                    <a:lnTo>
                      <a:pt x="407" y="651"/>
                    </a:lnTo>
                    <a:lnTo>
                      <a:pt x="474" y="579"/>
                    </a:lnTo>
                    <a:lnTo>
                      <a:pt x="555" y="507"/>
                    </a:lnTo>
                    <a:lnTo>
                      <a:pt x="635" y="398"/>
                    </a:lnTo>
                    <a:lnTo>
                      <a:pt x="631" y="313"/>
                    </a:lnTo>
                    <a:lnTo>
                      <a:pt x="660" y="257"/>
                    </a:lnTo>
                    <a:lnTo>
                      <a:pt x="691" y="201"/>
                    </a:lnTo>
                    <a:lnTo>
                      <a:pt x="740" y="144"/>
                    </a:lnTo>
                    <a:lnTo>
                      <a:pt x="772" y="92"/>
                    </a:lnTo>
                    <a:lnTo>
                      <a:pt x="750" y="65"/>
                    </a:lnTo>
                    <a:lnTo>
                      <a:pt x="707" y="92"/>
                    </a:lnTo>
                    <a:lnTo>
                      <a:pt x="660" y="152"/>
                    </a:lnTo>
                    <a:lnTo>
                      <a:pt x="625" y="217"/>
                    </a:lnTo>
                    <a:lnTo>
                      <a:pt x="598" y="263"/>
                    </a:lnTo>
                    <a:lnTo>
                      <a:pt x="571" y="329"/>
                    </a:lnTo>
                    <a:lnTo>
                      <a:pt x="543" y="418"/>
                    </a:lnTo>
                    <a:lnTo>
                      <a:pt x="543" y="378"/>
                    </a:lnTo>
                    <a:lnTo>
                      <a:pt x="579" y="253"/>
                    </a:lnTo>
                    <a:lnTo>
                      <a:pt x="619" y="177"/>
                    </a:lnTo>
                    <a:lnTo>
                      <a:pt x="667" y="105"/>
                    </a:lnTo>
                    <a:lnTo>
                      <a:pt x="715" y="29"/>
                    </a:lnTo>
                    <a:lnTo>
                      <a:pt x="704" y="0"/>
                    </a:lnTo>
                    <a:lnTo>
                      <a:pt x="664" y="0"/>
                    </a:lnTo>
                    <a:lnTo>
                      <a:pt x="615" y="76"/>
                    </a:lnTo>
                    <a:lnTo>
                      <a:pt x="566" y="161"/>
                    </a:lnTo>
                    <a:lnTo>
                      <a:pt x="522" y="253"/>
                    </a:lnTo>
                    <a:lnTo>
                      <a:pt x="479" y="371"/>
                    </a:lnTo>
                    <a:lnTo>
                      <a:pt x="438" y="467"/>
                    </a:lnTo>
                    <a:lnTo>
                      <a:pt x="386" y="582"/>
                    </a:lnTo>
                    <a:lnTo>
                      <a:pt x="359" y="644"/>
                    </a:lnTo>
                    <a:lnTo>
                      <a:pt x="313" y="680"/>
                    </a:lnTo>
                    <a:lnTo>
                      <a:pt x="210" y="704"/>
                    </a:lnTo>
                    <a:lnTo>
                      <a:pt x="129" y="720"/>
                    </a:lnTo>
                    <a:lnTo>
                      <a:pt x="70" y="736"/>
                    </a:lnTo>
                    <a:lnTo>
                      <a:pt x="0" y="720"/>
                    </a:lnTo>
                    <a:lnTo>
                      <a:pt x="30" y="7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89"/>
              <p:cNvSpPr>
                <a:spLocks/>
              </p:cNvSpPr>
              <p:nvPr/>
            </p:nvSpPr>
            <p:spPr bwMode="auto">
              <a:xfrm>
                <a:off x="2665" y="3365"/>
                <a:ext cx="27" cy="45"/>
              </a:xfrm>
              <a:custGeom>
                <a:avLst/>
                <a:gdLst>
                  <a:gd name="T0" fmla="*/ 21 w 217"/>
                  <a:gd name="T1" fmla="*/ 43 h 362"/>
                  <a:gd name="T2" fmla="*/ 22 w 217"/>
                  <a:gd name="T3" fmla="*/ 36 h 362"/>
                  <a:gd name="T4" fmla="*/ 23 w 217"/>
                  <a:gd name="T5" fmla="*/ 27 h 362"/>
                  <a:gd name="T6" fmla="*/ 23 w 217"/>
                  <a:gd name="T7" fmla="*/ 18 h 362"/>
                  <a:gd name="T8" fmla="*/ 22 w 217"/>
                  <a:gd name="T9" fmla="*/ 15 h 362"/>
                  <a:gd name="T10" fmla="*/ 18 w 217"/>
                  <a:gd name="T11" fmla="*/ 13 h 362"/>
                  <a:gd name="T12" fmla="*/ 15 w 217"/>
                  <a:gd name="T13" fmla="*/ 11 h 362"/>
                  <a:gd name="T14" fmla="*/ 12 w 217"/>
                  <a:gd name="T15" fmla="*/ 9 h 362"/>
                  <a:gd name="T16" fmla="*/ 7 w 217"/>
                  <a:gd name="T17" fmla="*/ 7 h 362"/>
                  <a:gd name="T18" fmla="*/ 0 w 217"/>
                  <a:gd name="T19" fmla="*/ 4 h 362"/>
                  <a:gd name="T20" fmla="*/ 1 w 217"/>
                  <a:gd name="T21" fmla="*/ 0 h 362"/>
                  <a:gd name="T22" fmla="*/ 9 w 217"/>
                  <a:gd name="T23" fmla="*/ 0 h 362"/>
                  <a:gd name="T24" fmla="*/ 13 w 217"/>
                  <a:gd name="T25" fmla="*/ 3 h 362"/>
                  <a:gd name="T26" fmla="*/ 17 w 217"/>
                  <a:gd name="T27" fmla="*/ 5 h 362"/>
                  <a:gd name="T28" fmla="*/ 23 w 217"/>
                  <a:gd name="T29" fmla="*/ 7 h 362"/>
                  <a:gd name="T30" fmla="*/ 25 w 217"/>
                  <a:gd name="T31" fmla="*/ 11 h 362"/>
                  <a:gd name="T32" fmla="*/ 27 w 217"/>
                  <a:gd name="T33" fmla="*/ 16 h 362"/>
                  <a:gd name="T34" fmla="*/ 27 w 217"/>
                  <a:gd name="T35" fmla="*/ 38 h 362"/>
                  <a:gd name="T36" fmla="*/ 25 w 217"/>
                  <a:gd name="T37" fmla="*/ 45 h 362"/>
                  <a:gd name="T38" fmla="*/ 21 w 217"/>
                  <a:gd name="T39" fmla="*/ 43 h 362"/>
                  <a:gd name="T40" fmla="*/ 21 w 217"/>
                  <a:gd name="T41" fmla="*/ 43 h 3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7"/>
                  <a:gd name="T64" fmla="*/ 0 h 362"/>
                  <a:gd name="T65" fmla="*/ 217 w 217"/>
                  <a:gd name="T66" fmla="*/ 362 h 3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7" h="362">
                    <a:moveTo>
                      <a:pt x="165" y="342"/>
                    </a:moveTo>
                    <a:lnTo>
                      <a:pt x="173" y="290"/>
                    </a:lnTo>
                    <a:lnTo>
                      <a:pt x="184" y="221"/>
                    </a:lnTo>
                    <a:lnTo>
                      <a:pt x="184" y="148"/>
                    </a:lnTo>
                    <a:lnTo>
                      <a:pt x="173" y="118"/>
                    </a:lnTo>
                    <a:lnTo>
                      <a:pt x="145" y="105"/>
                    </a:lnTo>
                    <a:lnTo>
                      <a:pt x="118" y="92"/>
                    </a:lnTo>
                    <a:lnTo>
                      <a:pt x="97" y="72"/>
                    </a:lnTo>
                    <a:lnTo>
                      <a:pt x="56" y="53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72" y="4"/>
                    </a:lnTo>
                    <a:lnTo>
                      <a:pt x="108" y="24"/>
                    </a:lnTo>
                    <a:lnTo>
                      <a:pt x="138" y="40"/>
                    </a:lnTo>
                    <a:lnTo>
                      <a:pt x="184" y="56"/>
                    </a:lnTo>
                    <a:lnTo>
                      <a:pt x="204" y="85"/>
                    </a:lnTo>
                    <a:lnTo>
                      <a:pt x="217" y="129"/>
                    </a:lnTo>
                    <a:lnTo>
                      <a:pt x="217" y="306"/>
                    </a:lnTo>
                    <a:lnTo>
                      <a:pt x="197" y="362"/>
                    </a:lnTo>
                    <a:lnTo>
                      <a:pt x="165" y="3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90"/>
              <p:cNvSpPr>
                <a:spLocks/>
              </p:cNvSpPr>
              <p:nvPr/>
            </p:nvSpPr>
            <p:spPr bwMode="auto">
              <a:xfrm>
                <a:off x="2703" y="3399"/>
                <a:ext cx="15" cy="17"/>
              </a:xfrm>
              <a:custGeom>
                <a:avLst/>
                <a:gdLst>
                  <a:gd name="T0" fmla="*/ 0 w 125"/>
                  <a:gd name="T1" fmla="*/ 17 h 134"/>
                  <a:gd name="T2" fmla="*/ 1 w 125"/>
                  <a:gd name="T3" fmla="*/ 2 h 134"/>
                  <a:gd name="T4" fmla="*/ 3 w 125"/>
                  <a:gd name="T5" fmla="*/ 0 h 134"/>
                  <a:gd name="T6" fmla="*/ 7 w 125"/>
                  <a:gd name="T7" fmla="*/ 1 h 134"/>
                  <a:gd name="T8" fmla="*/ 15 w 125"/>
                  <a:gd name="T9" fmla="*/ 4 h 134"/>
                  <a:gd name="T10" fmla="*/ 15 w 125"/>
                  <a:gd name="T11" fmla="*/ 8 h 134"/>
                  <a:gd name="T12" fmla="*/ 11 w 125"/>
                  <a:gd name="T13" fmla="*/ 8 h 134"/>
                  <a:gd name="T14" fmla="*/ 8 w 125"/>
                  <a:gd name="T15" fmla="*/ 8 h 134"/>
                  <a:gd name="T16" fmla="*/ 7 w 125"/>
                  <a:gd name="T17" fmla="*/ 16 h 134"/>
                  <a:gd name="T18" fmla="*/ 0 w 125"/>
                  <a:gd name="T19" fmla="*/ 17 h 134"/>
                  <a:gd name="T20" fmla="*/ 0 w 125"/>
                  <a:gd name="T21" fmla="*/ 17 h 1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5"/>
                  <a:gd name="T34" fmla="*/ 0 h 134"/>
                  <a:gd name="T35" fmla="*/ 125 w 125"/>
                  <a:gd name="T36" fmla="*/ 134 h 1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5" h="134">
                    <a:moveTo>
                      <a:pt x="0" y="134"/>
                    </a:moveTo>
                    <a:lnTo>
                      <a:pt x="8" y="13"/>
                    </a:lnTo>
                    <a:lnTo>
                      <a:pt x="24" y="0"/>
                    </a:lnTo>
                    <a:lnTo>
                      <a:pt x="60" y="9"/>
                    </a:lnTo>
                    <a:lnTo>
                      <a:pt x="125" y="32"/>
                    </a:lnTo>
                    <a:lnTo>
                      <a:pt x="125" y="61"/>
                    </a:lnTo>
                    <a:lnTo>
                      <a:pt x="93" y="61"/>
                    </a:lnTo>
                    <a:lnTo>
                      <a:pt x="70" y="61"/>
                    </a:lnTo>
                    <a:lnTo>
                      <a:pt x="6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91"/>
              <p:cNvSpPr>
                <a:spLocks/>
              </p:cNvSpPr>
              <p:nvPr/>
            </p:nvSpPr>
            <p:spPr bwMode="auto">
              <a:xfrm>
                <a:off x="2662" y="3346"/>
                <a:ext cx="60" cy="54"/>
              </a:xfrm>
              <a:custGeom>
                <a:avLst/>
                <a:gdLst>
                  <a:gd name="T0" fmla="*/ 0 w 480"/>
                  <a:gd name="T1" fmla="*/ 10 h 430"/>
                  <a:gd name="T2" fmla="*/ 5 w 480"/>
                  <a:gd name="T3" fmla="*/ 5 h 430"/>
                  <a:gd name="T4" fmla="*/ 11 w 480"/>
                  <a:gd name="T5" fmla="*/ 5 h 430"/>
                  <a:gd name="T6" fmla="*/ 14 w 480"/>
                  <a:gd name="T7" fmla="*/ 5 h 430"/>
                  <a:gd name="T8" fmla="*/ 18 w 480"/>
                  <a:gd name="T9" fmla="*/ 1 h 430"/>
                  <a:gd name="T10" fmla="*/ 25 w 480"/>
                  <a:gd name="T11" fmla="*/ 0 h 430"/>
                  <a:gd name="T12" fmla="*/ 31 w 480"/>
                  <a:gd name="T13" fmla="*/ 1 h 430"/>
                  <a:gd name="T14" fmla="*/ 36 w 480"/>
                  <a:gd name="T15" fmla="*/ 5 h 430"/>
                  <a:gd name="T16" fmla="*/ 40 w 480"/>
                  <a:gd name="T17" fmla="*/ 10 h 430"/>
                  <a:gd name="T18" fmla="*/ 43 w 480"/>
                  <a:gd name="T19" fmla="*/ 12 h 430"/>
                  <a:gd name="T20" fmla="*/ 46 w 480"/>
                  <a:gd name="T21" fmla="*/ 22 h 430"/>
                  <a:gd name="T22" fmla="*/ 49 w 480"/>
                  <a:gd name="T23" fmla="*/ 32 h 430"/>
                  <a:gd name="T24" fmla="*/ 53 w 480"/>
                  <a:gd name="T25" fmla="*/ 41 h 430"/>
                  <a:gd name="T26" fmla="*/ 55 w 480"/>
                  <a:gd name="T27" fmla="*/ 46 h 430"/>
                  <a:gd name="T28" fmla="*/ 60 w 480"/>
                  <a:gd name="T29" fmla="*/ 52 h 430"/>
                  <a:gd name="T30" fmla="*/ 57 w 480"/>
                  <a:gd name="T31" fmla="*/ 54 h 430"/>
                  <a:gd name="T32" fmla="*/ 53 w 480"/>
                  <a:gd name="T33" fmla="*/ 52 h 430"/>
                  <a:gd name="T34" fmla="*/ 49 w 480"/>
                  <a:gd name="T35" fmla="*/ 49 h 430"/>
                  <a:gd name="T36" fmla="*/ 45 w 480"/>
                  <a:gd name="T37" fmla="*/ 43 h 430"/>
                  <a:gd name="T38" fmla="*/ 42 w 480"/>
                  <a:gd name="T39" fmla="*/ 33 h 430"/>
                  <a:gd name="T40" fmla="*/ 40 w 480"/>
                  <a:gd name="T41" fmla="*/ 26 h 430"/>
                  <a:gd name="T42" fmla="*/ 38 w 480"/>
                  <a:gd name="T43" fmla="*/ 19 h 430"/>
                  <a:gd name="T44" fmla="*/ 37 w 480"/>
                  <a:gd name="T45" fmla="*/ 14 h 430"/>
                  <a:gd name="T46" fmla="*/ 33 w 480"/>
                  <a:gd name="T47" fmla="*/ 12 h 430"/>
                  <a:gd name="T48" fmla="*/ 30 w 480"/>
                  <a:gd name="T49" fmla="*/ 8 h 430"/>
                  <a:gd name="T50" fmla="*/ 28 w 480"/>
                  <a:gd name="T51" fmla="*/ 7 h 430"/>
                  <a:gd name="T52" fmla="*/ 25 w 480"/>
                  <a:gd name="T53" fmla="*/ 8 h 430"/>
                  <a:gd name="T54" fmla="*/ 23 w 480"/>
                  <a:gd name="T55" fmla="*/ 12 h 430"/>
                  <a:gd name="T56" fmla="*/ 21 w 480"/>
                  <a:gd name="T57" fmla="*/ 13 h 430"/>
                  <a:gd name="T58" fmla="*/ 18 w 480"/>
                  <a:gd name="T59" fmla="*/ 11 h 430"/>
                  <a:gd name="T60" fmla="*/ 14 w 480"/>
                  <a:gd name="T61" fmla="*/ 10 h 430"/>
                  <a:gd name="T62" fmla="*/ 10 w 480"/>
                  <a:gd name="T63" fmla="*/ 12 h 430"/>
                  <a:gd name="T64" fmla="*/ 5 w 480"/>
                  <a:gd name="T65" fmla="*/ 16 h 430"/>
                  <a:gd name="T66" fmla="*/ 1 w 480"/>
                  <a:gd name="T67" fmla="*/ 14 h 430"/>
                  <a:gd name="T68" fmla="*/ 0 w 480"/>
                  <a:gd name="T69" fmla="*/ 10 h 430"/>
                  <a:gd name="T70" fmla="*/ 0 w 480"/>
                  <a:gd name="T71" fmla="*/ 10 h 43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0"/>
                  <a:gd name="T109" fmla="*/ 0 h 430"/>
                  <a:gd name="T110" fmla="*/ 480 w 480"/>
                  <a:gd name="T111" fmla="*/ 430 h 43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0" h="430">
                    <a:moveTo>
                      <a:pt x="0" y="83"/>
                    </a:moveTo>
                    <a:lnTo>
                      <a:pt x="43" y="43"/>
                    </a:lnTo>
                    <a:lnTo>
                      <a:pt x="88" y="36"/>
                    </a:lnTo>
                    <a:lnTo>
                      <a:pt x="115" y="36"/>
                    </a:lnTo>
                    <a:lnTo>
                      <a:pt x="144" y="11"/>
                    </a:lnTo>
                    <a:lnTo>
                      <a:pt x="196" y="0"/>
                    </a:lnTo>
                    <a:lnTo>
                      <a:pt x="248" y="11"/>
                    </a:lnTo>
                    <a:lnTo>
                      <a:pt x="285" y="36"/>
                    </a:lnTo>
                    <a:lnTo>
                      <a:pt x="316" y="83"/>
                    </a:lnTo>
                    <a:lnTo>
                      <a:pt x="345" y="96"/>
                    </a:lnTo>
                    <a:lnTo>
                      <a:pt x="365" y="172"/>
                    </a:lnTo>
                    <a:lnTo>
                      <a:pt x="394" y="256"/>
                    </a:lnTo>
                    <a:lnTo>
                      <a:pt x="421" y="326"/>
                    </a:lnTo>
                    <a:lnTo>
                      <a:pt x="441" y="365"/>
                    </a:lnTo>
                    <a:lnTo>
                      <a:pt x="480" y="414"/>
                    </a:lnTo>
                    <a:lnTo>
                      <a:pt x="457" y="430"/>
                    </a:lnTo>
                    <a:lnTo>
                      <a:pt x="421" y="418"/>
                    </a:lnTo>
                    <a:lnTo>
                      <a:pt x="389" y="389"/>
                    </a:lnTo>
                    <a:lnTo>
                      <a:pt x="357" y="342"/>
                    </a:lnTo>
                    <a:lnTo>
                      <a:pt x="332" y="266"/>
                    </a:lnTo>
                    <a:lnTo>
                      <a:pt x="316" y="207"/>
                    </a:lnTo>
                    <a:lnTo>
                      <a:pt x="305" y="152"/>
                    </a:lnTo>
                    <a:lnTo>
                      <a:pt x="296" y="115"/>
                    </a:lnTo>
                    <a:lnTo>
                      <a:pt x="264" y="96"/>
                    </a:lnTo>
                    <a:lnTo>
                      <a:pt x="243" y="66"/>
                    </a:lnTo>
                    <a:lnTo>
                      <a:pt x="220" y="55"/>
                    </a:lnTo>
                    <a:lnTo>
                      <a:pt x="196" y="66"/>
                    </a:lnTo>
                    <a:lnTo>
                      <a:pt x="184" y="96"/>
                    </a:lnTo>
                    <a:lnTo>
                      <a:pt x="168" y="104"/>
                    </a:lnTo>
                    <a:lnTo>
                      <a:pt x="147" y="88"/>
                    </a:lnTo>
                    <a:lnTo>
                      <a:pt x="112" y="83"/>
                    </a:lnTo>
                    <a:lnTo>
                      <a:pt x="79" y="92"/>
                    </a:lnTo>
                    <a:lnTo>
                      <a:pt x="39" y="125"/>
                    </a:lnTo>
                    <a:lnTo>
                      <a:pt x="11" y="10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92"/>
              <p:cNvSpPr>
                <a:spLocks/>
              </p:cNvSpPr>
              <p:nvPr/>
            </p:nvSpPr>
            <p:spPr bwMode="auto">
              <a:xfrm>
                <a:off x="2556" y="3386"/>
                <a:ext cx="38" cy="89"/>
              </a:xfrm>
              <a:custGeom>
                <a:avLst/>
                <a:gdLst>
                  <a:gd name="T0" fmla="*/ 4 w 305"/>
                  <a:gd name="T1" fmla="*/ 1 h 712"/>
                  <a:gd name="T2" fmla="*/ 2 w 305"/>
                  <a:gd name="T3" fmla="*/ 17 h 712"/>
                  <a:gd name="T4" fmla="*/ 0 w 305"/>
                  <a:gd name="T5" fmla="*/ 36 h 712"/>
                  <a:gd name="T6" fmla="*/ 1 w 305"/>
                  <a:gd name="T7" fmla="*/ 51 h 712"/>
                  <a:gd name="T8" fmla="*/ 4 w 305"/>
                  <a:gd name="T9" fmla="*/ 62 h 712"/>
                  <a:gd name="T10" fmla="*/ 6 w 305"/>
                  <a:gd name="T11" fmla="*/ 70 h 712"/>
                  <a:gd name="T12" fmla="*/ 11 w 305"/>
                  <a:gd name="T13" fmla="*/ 78 h 712"/>
                  <a:gd name="T14" fmla="*/ 17 w 305"/>
                  <a:gd name="T15" fmla="*/ 85 h 712"/>
                  <a:gd name="T16" fmla="*/ 23 w 305"/>
                  <a:gd name="T17" fmla="*/ 88 h 712"/>
                  <a:gd name="T18" fmla="*/ 28 w 305"/>
                  <a:gd name="T19" fmla="*/ 89 h 712"/>
                  <a:gd name="T20" fmla="*/ 35 w 305"/>
                  <a:gd name="T21" fmla="*/ 89 h 712"/>
                  <a:gd name="T22" fmla="*/ 38 w 305"/>
                  <a:gd name="T23" fmla="*/ 88 h 712"/>
                  <a:gd name="T24" fmla="*/ 32 w 305"/>
                  <a:gd name="T25" fmla="*/ 83 h 712"/>
                  <a:gd name="T26" fmla="*/ 25 w 305"/>
                  <a:gd name="T27" fmla="*/ 77 h 712"/>
                  <a:gd name="T28" fmla="*/ 19 w 305"/>
                  <a:gd name="T29" fmla="*/ 70 h 712"/>
                  <a:gd name="T30" fmla="*/ 15 w 305"/>
                  <a:gd name="T31" fmla="*/ 62 h 712"/>
                  <a:gd name="T32" fmla="*/ 12 w 305"/>
                  <a:gd name="T33" fmla="*/ 54 h 712"/>
                  <a:gd name="T34" fmla="*/ 10 w 305"/>
                  <a:gd name="T35" fmla="*/ 42 h 712"/>
                  <a:gd name="T36" fmla="*/ 10 w 305"/>
                  <a:gd name="T37" fmla="*/ 32 h 712"/>
                  <a:gd name="T38" fmla="*/ 10 w 305"/>
                  <a:gd name="T39" fmla="*/ 20 h 712"/>
                  <a:gd name="T40" fmla="*/ 10 w 305"/>
                  <a:gd name="T41" fmla="*/ 0 h 712"/>
                  <a:gd name="T42" fmla="*/ 4 w 305"/>
                  <a:gd name="T43" fmla="*/ 1 h 712"/>
                  <a:gd name="T44" fmla="*/ 4 w 305"/>
                  <a:gd name="T45" fmla="*/ 1 h 7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5"/>
                  <a:gd name="T70" fmla="*/ 0 h 712"/>
                  <a:gd name="T71" fmla="*/ 305 w 305"/>
                  <a:gd name="T72" fmla="*/ 712 h 7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5" h="712">
                    <a:moveTo>
                      <a:pt x="36" y="5"/>
                    </a:moveTo>
                    <a:lnTo>
                      <a:pt x="16" y="133"/>
                    </a:lnTo>
                    <a:lnTo>
                      <a:pt x="0" y="290"/>
                    </a:lnTo>
                    <a:lnTo>
                      <a:pt x="10" y="410"/>
                    </a:lnTo>
                    <a:lnTo>
                      <a:pt x="32" y="498"/>
                    </a:lnTo>
                    <a:lnTo>
                      <a:pt x="51" y="558"/>
                    </a:lnTo>
                    <a:lnTo>
                      <a:pt x="89" y="623"/>
                    </a:lnTo>
                    <a:lnTo>
                      <a:pt x="138" y="679"/>
                    </a:lnTo>
                    <a:lnTo>
                      <a:pt x="181" y="701"/>
                    </a:lnTo>
                    <a:lnTo>
                      <a:pt x="226" y="712"/>
                    </a:lnTo>
                    <a:lnTo>
                      <a:pt x="282" y="712"/>
                    </a:lnTo>
                    <a:lnTo>
                      <a:pt x="305" y="704"/>
                    </a:lnTo>
                    <a:lnTo>
                      <a:pt x="258" y="660"/>
                    </a:lnTo>
                    <a:lnTo>
                      <a:pt x="201" y="612"/>
                    </a:lnTo>
                    <a:lnTo>
                      <a:pt x="150" y="558"/>
                    </a:lnTo>
                    <a:lnTo>
                      <a:pt x="117" y="495"/>
                    </a:lnTo>
                    <a:lnTo>
                      <a:pt x="98" y="432"/>
                    </a:lnTo>
                    <a:lnTo>
                      <a:pt x="79" y="332"/>
                    </a:lnTo>
                    <a:lnTo>
                      <a:pt x="81" y="258"/>
                    </a:lnTo>
                    <a:lnTo>
                      <a:pt x="84" y="162"/>
                    </a:lnTo>
                    <a:lnTo>
                      <a:pt x="84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93"/>
              <p:cNvSpPr>
                <a:spLocks/>
              </p:cNvSpPr>
              <p:nvPr/>
            </p:nvSpPr>
            <p:spPr bwMode="auto">
              <a:xfrm>
                <a:off x="2578" y="3379"/>
                <a:ext cx="105" cy="39"/>
              </a:xfrm>
              <a:custGeom>
                <a:avLst/>
                <a:gdLst>
                  <a:gd name="T0" fmla="*/ 0 w 838"/>
                  <a:gd name="T1" fmla="*/ 0 h 313"/>
                  <a:gd name="T2" fmla="*/ 3 w 838"/>
                  <a:gd name="T3" fmla="*/ 9 h 313"/>
                  <a:gd name="T4" fmla="*/ 10 w 838"/>
                  <a:gd name="T5" fmla="*/ 17 h 313"/>
                  <a:gd name="T6" fmla="*/ 16 w 838"/>
                  <a:gd name="T7" fmla="*/ 24 h 313"/>
                  <a:gd name="T8" fmla="*/ 25 w 838"/>
                  <a:gd name="T9" fmla="*/ 30 h 313"/>
                  <a:gd name="T10" fmla="*/ 32 w 838"/>
                  <a:gd name="T11" fmla="*/ 34 h 313"/>
                  <a:gd name="T12" fmla="*/ 43 w 838"/>
                  <a:gd name="T13" fmla="*/ 38 h 313"/>
                  <a:gd name="T14" fmla="*/ 53 w 838"/>
                  <a:gd name="T15" fmla="*/ 39 h 313"/>
                  <a:gd name="T16" fmla="*/ 63 w 838"/>
                  <a:gd name="T17" fmla="*/ 36 h 313"/>
                  <a:gd name="T18" fmla="*/ 73 w 838"/>
                  <a:gd name="T19" fmla="*/ 33 h 313"/>
                  <a:gd name="T20" fmla="*/ 85 w 838"/>
                  <a:gd name="T21" fmla="*/ 32 h 313"/>
                  <a:gd name="T22" fmla="*/ 95 w 838"/>
                  <a:gd name="T23" fmla="*/ 31 h 313"/>
                  <a:gd name="T24" fmla="*/ 100 w 838"/>
                  <a:gd name="T25" fmla="*/ 31 h 313"/>
                  <a:gd name="T26" fmla="*/ 105 w 838"/>
                  <a:gd name="T27" fmla="*/ 29 h 313"/>
                  <a:gd name="T28" fmla="*/ 102 w 838"/>
                  <a:gd name="T29" fmla="*/ 26 h 313"/>
                  <a:gd name="T30" fmla="*/ 95 w 838"/>
                  <a:gd name="T31" fmla="*/ 24 h 313"/>
                  <a:gd name="T32" fmla="*/ 87 w 838"/>
                  <a:gd name="T33" fmla="*/ 24 h 313"/>
                  <a:gd name="T34" fmla="*/ 77 w 838"/>
                  <a:gd name="T35" fmla="*/ 25 h 313"/>
                  <a:gd name="T36" fmla="*/ 70 w 838"/>
                  <a:gd name="T37" fmla="*/ 27 h 313"/>
                  <a:gd name="T38" fmla="*/ 62 w 838"/>
                  <a:gd name="T39" fmla="*/ 28 h 313"/>
                  <a:gd name="T40" fmla="*/ 53 w 838"/>
                  <a:gd name="T41" fmla="*/ 28 h 313"/>
                  <a:gd name="T42" fmla="*/ 43 w 838"/>
                  <a:gd name="T43" fmla="*/ 27 h 313"/>
                  <a:gd name="T44" fmla="*/ 33 w 838"/>
                  <a:gd name="T45" fmla="*/ 23 h 313"/>
                  <a:gd name="T46" fmla="*/ 25 w 838"/>
                  <a:gd name="T47" fmla="*/ 17 h 313"/>
                  <a:gd name="T48" fmla="*/ 14 w 838"/>
                  <a:gd name="T49" fmla="*/ 8 h 313"/>
                  <a:gd name="T50" fmla="*/ 5 w 838"/>
                  <a:gd name="T51" fmla="*/ 0 h 313"/>
                  <a:gd name="T52" fmla="*/ 0 w 838"/>
                  <a:gd name="T53" fmla="*/ 0 h 313"/>
                  <a:gd name="T54" fmla="*/ 0 w 838"/>
                  <a:gd name="T55" fmla="*/ 0 h 3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38"/>
                  <a:gd name="T85" fmla="*/ 0 h 313"/>
                  <a:gd name="T86" fmla="*/ 838 w 838"/>
                  <a:gd name="T87" fmla="*/ 313 h 31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38" h="313">
                    <a:moveTo>
                      <a:pt x="0" y="0"/>
                    </a:moveTo>
                    <a:lnTo>
                      <a:pt x="27" y="71"/>
                    </a:lnTo>
                    <a:lnTo>
                      <a:pt x="79" y="139"/>
                    </a:lnTo>
                    <a:lnTo>
                      <a:pt x="131" y="190"/>
                    </a:lnTo>
                    <a:lnTo>
                      <a:pt x="200" y="240"/>
                    </a:lnTo>
                    <a:lnTo>
                      <a:pt x="253" y="272"/>
                    </a:lnTo>
                    <a:lnTo>
                      <a:pt x="347" y="304"/>
                    </a:lnTo>
                    <a:lnTo>
                      <a:pt x="422" y="313"/>
                    </a:lnTo>
                    <a:lnTo>
                      <a:pt x="506" y="289"/>
                    </a:lnTo>
                    <a:lnTo>
                      <a:pt x="585" y="267"/>
                    </a:lnTo>
                    <a:lnTo>
                      <a:pt x="680" y="253"/>
                    </a:lnTo>
                    <a:lnTo>
                      <a:pt x="756" y="248"/>
                    </a:lnTo>
                    <a:lnTo>
                      <a:pt x="799" y="248"/>
                    </a:lnTo>
                    <a:lnTo>
                      <a:pt x="838" y="231"/>
                    </a:lnTo>
                    <a:lnTo>
                      <a:pt x="815" y="212"/>
                    </a:lnTo>
                    <a:lnTo>
                      <a:pt x="756" y="196"/>
                    </a:lnTo>
                    <a:lnTo>
                      <a:pt x="693" y="191"/>
                    </a:lnTo>
                    <a:lnTo>
                      <a:pt x="617" y="201"/>
                    </a:lnTo>
                    <a:lnTo>
                      <a:pt x="558" y="217"/>
                    </a:lnTo>
                    <a:lnTo>
                      <a:pt x="492" y="224"/>
                    </a:lnTo>
                    <a:lnTo>
                      <a:pt x="421" y="228"/>
                    </a:lnTo>
                    <a:lnTo>
                      <a:pt x="343" y="213"/>
                    </a:lnTo>
                    <a:lnTo>
                      <a:pt x="267" y="186"/>
                    </a:lnTo>
                    <a:lnTo>
                      <a:pt x="196" y="136"/>
                    </a:lnTo>
                    <a:lnTo>
                      <a:pt x="108" y="66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94"/>
              <p:cNvSpPr>
                <a:spLocks/>
              </p:cNvSpPr>
              <p:nvPr/>
            </p:nvSpPr>
            <p:spPr bwMode="auto">
              <a:xfrm>
                <a:off x="2516" y="3416"/>
                <a:ext cx="170" cy="149"/>
              </a:xfrm>
              <a:custGeom>
                <a:avLst/>
                <a:gdLst>
                  <a:gd name="T0" fmla="*/ 58 w 1366"/>
                  <a:gd name="T1" fmla="*/ 59 h 1190"/>
                  <a:gd name="T2" fmla="*/ 44 w 1366"/>
                  <a:gd name="T3" fmla="*/ 76 h 1190"/>
                  <a:gd name="T4" fmla="*/ 33 w 1366"/>
                  <a:gd name="T5" fmla="*/ 89 h 1190"/>
                  <a:gd name="T6" fmla="*/ 23 w 1366"/>
                  <a:gd name="T7" fmla="*/ 101 h 1190"/>
                  <a:gd name="T8" fmla="*/ 13 w 1366"/>
                  <a:gd name="T9" fmla="*/ 115 h 1190"/>
                  <a:gd name="T10" fmla="*/ 7 w 1366"/>
                  <a:gd name="T11" fmla="*/ 124 h 1190"/>
                  <a:gd name="T12" fmla="*/ 0 w 1366"/>
                  <a:gd name="T13" fmla="*/ 133 h 1190"/>
                  <a:gd name="T14" fmla="*/ 1 w 1366"/>
                  <a:gd name="T15" fmla="*/ 137 h 1190"/>
                  <a:gd name="T16" fmla="*/ 7 w 1366"/>
                  <a:gd name="T17" fmla="*/ 139 h 1190"/>
                  <a:gd name="T18" fmla="*/ 18 w 1366"/>
                  <a:gd name="T19" fmla="*/ 140 h 1190"/>
                  <a:gd name="T20" fmla="*/ 50 w 1366"/>
                  <a:gd name="T21" fmla="*/ 149 h 1190"/>
                  <a:gd name="T22" fmla="*/ 54 w 1366"/>
                  <a:gd name="T23" fmla="*/ 132 h 1190"/>
                  <a:gd name="T24" fmla="*/ 49 w 1366"/>
                  <a:gd name="T25" fmla="*/ 137 h 1190"/>
                  <a:gd name="T26" fmla="*/ 42 w 1366"/>
                  <a:gd name="T27" fmla="*/ 139 h 1190"/>
                  <a:gd name="T28" fmla="*/ 33 w 1366"/>
                  <a:gd name="T29" fmla="*/ 136 h 1190"/>
                  <a:gd name="T30" fmla="*/ 22 w 1366"/>
                  <a:gd name="T31" fmla="*/ 134 h 1190"/>
                  <a:gd name="T32" fmla="*/ 11 w 1366"/>
                  <a:gd name="T33" fmla="*/ 131 h 1190"/>
                  <a:gd name="T34" fmla="*/ 19 w 1366"/>
                  <a:gd name="T35" fmla="*/ 125 h 1190"/>
                  <a:gd name="T36" fmla="*/ 27 w 1366"/>
                  <a:gd name="T37" fmla="*/ 118 h 1190"/>
                  <a:gd name="T38" fmla="*/ 40 w 1366"/>
                  <a:gd name="T39" fmla="*/ 110 h 1190"/>
                  <a:gd name="T40" fmla="*/ 51 w 1366"/>
                  <a:gd name="T41" fmla="*/ 103 h 1190"/>
                  <a:gd name="T42" fmla="*/ 62 w 1366"/>
                  <a:gd name="T43" fmla="*/ 97 h 1190"/>
                  <a:gd name="T44" fmla="*/ 79 w 1366"/>
                  <a:gd name="T45" fmla="*/ 89 h 1190"/>
                  <a:gd name="T46" fmla="*/ 94 w 1366"/>
                  <a:gd name="T47" fmla="*/ 82 h 1190"/>
                  <a:gd name="T48" fmla="*/ 106 w 1366"/>
                  <a:gd name="T49" fmla="*/ 73 h 1190"/>
                  <a:gd name="T50" fmla="*/ 114 w 1366"/>
                  <a:gd name="T51" fmla="*/ 67 h 1190"/>
                  <a:gd name="T52" fmla="*/ 124 w 1366"/>
                  <a:gd name="T53" fmla="*/ 60 h 1190"/>
                  <a:gd name="T54" fmla="*/ 132 w 1366"/>
                  <a:gd name="T55" fmla="*/ 53 h 1190"/>
                  <a:gd name="T56" fmla="*/ 142 w 1366"/>
                  <a:gd name="T57" fmla="*/ 42 h 1190"/>
                  <a:gd name="T58" fmla="*/ 150 w 1366"/>
                  <a:gd name="T59" fmla="*/ 31 h 1190"/>
                  <a:gd name="T60" fmla="*/ 157 w 1366"/>
                  <a:gd name="T61" fmla="*/ 21 h 1190"/>
                  <a:gd name="T62" fmla="*/ 164 w 1366"/>
                  <a:gd name="T63" fmla="*/ 12 h 1190"/>
                  <a:gd name="T64" fmla="*/ 170 w 1366"/>
                  <a:gd name="T65" fmla="*/ 4 h 1190"/>
                  <a:gd name="T66" fmla="*/ 167 w 1366"/>
                  <a:gd name="T67" fmla="*/ 0 h 1190"/>
                  <a:gd name="T68" fmla="*/ 158 w 1366"/>
                  <a:gd name="T69" fmla="*/ 10 h 1190"/>
                  <a:gd name="T70" fmla="*/ 152 w 1366"/>
                  <a:gd name="T71" fmla="*/ 18 h 1190"/>
                  <a:gd name="T72" fmla="*/ 146 w 1366"/>
                  <a:gd name="T73" fmla="*/ 27 h 1190"/>
                  <a:gd name="T74" fmla="*/ 139 w 1366"/>
                  <a:gd name="T75" fmla="*/ 36 h 1190"/>
                  <a:gd name="T76" fmla="*/ 131 w 1366"/>
                  <a:gd name="T77" fmla="*/ 44 h 1190"/>
                  <a:gd name="T78" fmla="*/ 123 w 1366"/>
                  <a:gd name="T79" fmla="*/ 52 h 1190"/>
                  <a:gd name="T80" fmla="*/ 110 w 1366"/>
                  <a:gd name="T81" fmla="*/ 62 h 1190"/>
                  <a:gd name="T82" fmla="*/ 96 w 1366"/>
                  <a:gd name="T83" fmla="*/ 71 h 1190"/>
                  <a:gd name="T84" fmla="*/ 79 w 1366"/>
                  <a:gd name="T85" fmla="*/ 81 h 1190"/>
                  <a:gd name="T86" fmla="*/ 62 w 1366"/>
                  <a:gd name="T87" fmla="*/ 89 h 1190"/>
                  <a:gd name="T88" fmla="*/ 49 w 1366"/>
                  <a:gd name="T89" fmla="*/ 95 h 1190"/>
                  <a:gd name="T90" fmla="*/ 33 w 1366"/>
                  <a:gd name="T91" fmla="*/ 103 h 1190"/>
                  <a:gd name="T92" fmla="*/ 20 w 1366"/>
                  <a:gd name="T93" fmla="*/ 113 h 1190"/>
                  <a:gd name="T94" fmla="*/ 25 w 1366"/>
                  <a:gd name="T95" fmla="*/ 106 h 1190"/>
                  <a:gd name="T96" fmla="*/ 36 w 1366"/>
                  <a:gd name="T97" fmla="*/ 93 h 1190"/>
                  <a:gd name="T98" fmla="*/ 47 w 1366"/>
                  <a:gd name="T99" fmla="*/ 81 h 1190"/>
                  <a:gd name="T100" fmla="*/ 57 w 1366"/>
                  <a:gd name="T101" fmla="*/ 69 h 1190"/>
                  <a:gd name="T102" fmla="*/ 64 w 1366"/>
                  <a:gd name="T103" fmla="*/ 61 h 1190"/>
                  <a:gd name="T104" fmla="*/ 58 w 1366"/>
                  <a:gd name="T105" fmla="*/ 59 h 1190"/>
                  <a:gd name="T106" fmla="*/ 58 w 1366"/>
                  <a:gd name="T107" fmla="*/ 59 h 11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66"/>
                  <a:gd name="T163" fmla="*/ 0 h 1190"/>
                  <a:gd name="T164" fmla="*/ 1366 w 1366"/>
                  <a:gd name="T165" fmla="*/ 1190 h 11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66" h="1190">
                    <a:moveTo>
                      <a:pt x="469" y="474"/>
                    </a:moveTo>
                    <a:lnTo>
                      <a:pt x="354" y="607"/>
                    </a:lnTo>
                    <a:lnTo>
                      <a:pt x="262" y="710"/>
                    </a:lnTo>
                    <a:lnTo>
                      <a:pt x="186" y="808"/>
                    </a:lnTo>
                    <a:lnTo>
                      <a:pt x="104" y="920"/>
                    </a:lnTo>
                    <a:lnTo>
                      <a:pt x="58" y="993"/>
                    </a:lnTo>
                    <a:lnTo>
                      <a:pt x="0" y="1066"/>
                    </a:lnTo>
                    <a:lnTo>
                      <a:pt x="12" y="1098"/>
                    </a:lnTo>
                    <a:lnTo>
                      <a:pt x="58" y="1109"/>
                    </a:lnTo>
                    <a:lnTo>
                      <a:pt x="145" y="1121"/>
                    </a:lnTo>
                    <a:lnTo>
                      <a:pt x="398" y="1190"/>
                    </a:lnTo>
                    <a:lnTo>
                      <a:pt x="430" y="1058"/>
                    </a:lnTo>
                    <a:lnTo>
                      <a:pt x="390" y="1098"/>
                    </a:lnTo>
                    <a:lnTo>
                      <a:pt x="341" y="1114"/>
                    </a:lnTo>
                    <a:lnTo>
                      <a:pt x="269" y="1088"/>
                    </a:lnTo>
                    <a:lnTo>
                      <a:pt x="177" y="1069"/>
                    </a:lnTo>
                    <a:lnTo>
                      <a:pt x="88" y="1045"/>
                    </a:lnTo>
                    <a:lnTo>
                      <a:pt x="156" y="1000"/>
                    </a:lnTo>
                    <a:lnTo>
                      <a:pt x="216" y="941"/>
                    </a:lnTo>
                    <a:lnTo>
                      <a:pt x="318" y="881"/>
                    </a:lnTo>
                    <a:lnTo>
                      <a:pt x="409" y="819"/>
                    </a:lnTo>
                    <a:lnTo>
                      <a:pt x="502" y="776"/>
                    </a:lnTo>
                    <a:lnTo>
                      <a:pt x="634" y="710"/>
                    </a:lnTo>
                    <a:lnTo>
                      <a:pt x="752" y="651"/>
                    </a:lnTo>
                    <a:lnTo>
                      <a:pt x="855" y="582"/>
                    </a:lnTo>
                    <a:lnTo>
                      <a:pt x="920" y="533"/>
                    </a:lnTo>
                    <a:lnTo>
                      <a:pt x="996" y="482"/>
                    </a:lnTo>
                    <a:lnTo>
                      <a:pt x="1064" y="422"/>
                    </a:lnTo>
                    <a:lnTo>
                      <a:pt x="1140" y="333"/>
                    </a:lnTo>
                    <a:lnTo>
                      <a:pt x="1206" y="249"/>
                    </a:lnTo>
                    <a:lnTo>
                      <a:pt x="1261" y="167"/>
                    </a:lnTo>
                    <a:lnTo>
                      <a:pt x="1317" y="99"/>
                    </a:lnTo>
                    <a:lnTo>
                      <a:pt x="1366" y="33"/>
                    </a:lnTo>
                    <a:lnTo>
                      <a:pt x="1344" y="0"/>
                    </a:lnTo>
                    <a:lnTo>
                      <a:pt x="1272" y="80"/>
                    </a:lnTo>
                    <a:lnTo>
                      <a:pt x="1225" y="140"/>
                    </a:lnTo>
                    <a:lnTo>
                      <a:pt x="1176" y="213"/>
                    </a:lnTo>
                    <a:lnTo>
                      <a:pt x="1113" y="289"/>
                    </a:lnTo>
                    <a:lnTo>
                      <a:pt x="1051" y="349"/>
                    </a:lnTo>
                    <a:lnTo>
                      <a:pt x="986" y="414"/>
                    </a:lnTo>
                    <a:lnTo>
                      <a:pt x="880" y="499"/>
                    </a:lnTo>
                    <a:lnTo>
                      <a:pt x="768" y="571"/>
                    </a:lnTo>
                    <a:lnTo>
                      <a:pt x="634" y="647"/>
                    </a:lnTo>
                    <a:lnTo>
                      <a:pt x="499" y="707"/>
                    </a:lnTo>
                    <a:lnTo>
                      <a:pt x="390" y="756"/>
                    </a:lnTo>
                    <a:lnTo>
                      <a:pt x="269" y="824"/>
                    </a:lnTo>
                    <a:lnTo>
                      <a:pt x="164" y="901"/>
                    </a:lnTo>
                    <a:lnTo>
                      <a:pt x="197" y="848"/>
                    </a:lnTo>
                    <a:lnTo>
                      <a:pt x="289" y="740"/>
                    </a:lnTo>
                    <a:lnTo>
                      <a:pt x="377" y="644"/>
                    </a:lnTo>
                    <a:lnTo>
                      <a:pt x="458" y="555"/>
                    </a:lnTo>
                    <a:lnTo>
                      <a:pt x="518" y="487"/>
                    </a:lnTo>
                    <a:lnTo>
                      <a:pt x="469" y="4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95"/>
              <p:cNvSpPr>
                <a:spLocks/>
              </p:cNvSpPr>
              <p:nvPr/>
            </p:nvSpPr>
            <p:spPr bwMode="auto">
              <a:xfrm>
                <a:off x="2625" y="3480"/>
                <a:ext cx="40" cy="29"/>
              </a:xfrm>
              <a:custGeom>
                <a:avLst/>
                <a:gdLst>
                  <a:gd name="T0" fmla="*/ 0 w 319"/>
                  <a:gd name="T1" fmla="*/ 6 h 232"/>
                  <a:gd name="T2" fmla="*/ 6 w 319"/>
                  <a:gd name="T3" fmla="*/ 11 h 232"/>
                  <a:gd name="T4" fmla="*/ 11 w 319"/>
                  <a:gd name="T5" fmla="*/ 16 h 232"/>
                  <a:gd name="T6" fmla="*/ 15 w 319"/>
                  <a:gd name="T7" fmla="*/ 19 h 232"/>
                  <a:gd name="T8" fmla="*/ 22 w 319"/>
                  <a:gd name="T9" fmla="*/ 23 h 232"/>
                  <a:gd name="T10" fmla="*/ 32 w 319"/>
                  <a:gd name="T11" fmla="*/ 27 h 232"/>
                  <a:gd name="T12" fmla="*/ 39 w 319"/>
                  <a:gd name="T13" fmla="*/ 29 h 232"/>
                  <a:gd name="T14" fmla="*/ 40 w 319"/>
                  <a:gd name="T15" fmla="*/ 22 h 232"/>
                  <a:gd name="T16" fmla="*/ 29 w 319"/>
                  <a:gd name="T17" fmla="*/ 19 h 232"/>
                  <a:gd name="T18" fmla="*/ 23 w 319"/>
                  <a:gd name="T19" fmla="*/ 15 h 232"/>
                  <a:gd name="T20" fmla="*/ 17 w 319"/>
                  <a:gd name="T21" fmla="*/ 11 h 232"/>
                  <a:gd name="T22" fmla="*/ 11 w 319"/>
                  <a:gd name="T23" fmla="*/ 7 h 232"/>
                  <a:gd name="T24" fmla="*/ 6 w 319"/>
                  <a:gd name="T25" fmla="*/ 0 h 232"/>
                  <a:gd name="T26" fmla="*/ 0 w 319"/>
                  <a:gd name="T27" fmla="*/ 6 h 232"/>
                  <a:gd name="T28" fmla="*/ 0 w 319"/>
                  <a:gd name="T29" fmla="*/ 6 h 2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9"/>
                  <a:gd name="T46" fmla="*/ 0 h 232"/>
                  <a:gd name="T47" fmla="*/ 319 w 319"/>
                  <a:gd name="T48" fmla="*/ 232 h 2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9" h="232">
                    <a:moveTo>
                      <a:pt x="0" y="48"/>
                    </a:moveTo>
                    <a:lnTo>
                      <a:pt x="44" y="89"/>
                    </a:lnTo>
                    <a:lnTo>
                      <a:pt x="87" y="129"/>
                    </a:lnTo>
                    <a:lnTo>
                      <a:pt x="123" y="154"/>
                    </a:lnTo>
                    <a:lnTo>
                      <a:pt x="172" y="181"/>
                    </a:lnTo>
                    <a:lnTo>
                      <a:pt x="253" y="213"/>
                    </a:lnTo>
                    <a:lnTo>
                      <a:pt x="313" y="232"/>
                    </a:lnTo>
                    <a:lnTo>
                      <a:pt x="319" y="173"/>
                    </a:lnTo>
                    <a:lnTo>
                      <a:pt x="234" y="151"/>
                    </a:lnTo>
                    <a:lnTo>
                      <a:pt x="181" y="121"/>
                    </a:lnTo>
                    <a:lnTo>
                      <a:pt x="132" y="89"/>
                    </a:lnTo>
                    <a:lnTo>
                      <a:pt x="87" y="56"/>
                    </a:lnTo>
                    <a:lnTo>
                      <a:pt x="4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96"/>
              <p:cNvSpPr>
                <a:spLocks/>
              </p:cNvSpPr>
              <p:nvPr/>
            </p:nvSpPr>
            <p:spPr bwMode="auto">
              <a:xfrm>
                <a:off x="2681" y="3500"/>
                <a:ext cx="49" cy="14"/>
              </a:xfrm>
              <a:custGeom>
                <a:avLst/>
                <a:gdLst>
                  <a:gd name="T0" fmla="*/ 3 w 398"/>
                  <a:gd name="T1" fmla="*/ 4 h 106"/>
                  <a:gd name="T2" fmla="*/ 11 w 398"/>
                  <a:gd name="T3" fmla="*/ 7 h 106"/>
                  <a:gd name="T4" fmla="*/ 17 w 398"/>
                  <a:gd name="T5" fmla="*/ 8 h 106"/>
                  <a:gd name="T6" fmla="*/ 24 w 398"/>
                  <a:gd name="T7" fmla="*/ 8 h 106"/>
                  <a:gd name="T8" fmla="*/ 30 w 398"/>
                  <a:gd name="T9" fmla="*/ 7 h 106"/>
                  <a:gd name="T10" fmla="*/ 37 w 398"/>
                  <a:gd name="T11" fmla="*/ 5 h 106"/>
                  <a:gd name="T12" fmla="*/ 44 w 398"/>
                  <a:gd name="T13" fmla="*/ 3 h 106"/>
                  <a:gd name="T14" fmla="*/ 49 w 398"/>
                  <a:gd name="T15" fmla="*/ 0 h 106"/>
                  <a:gd name="T16" fmla="*/ 49 w 398"/>
                  <a:gd name="T17" fmla="*/ 5 h 106"/>
                  <a:gd name="T18" fmla="*/ 45 w 398"/>
                  <a:gd name="T19" fmla="*/ 9 h 106"/>
                  <a:gd name="T20" fmla="*/ 38 w 398"/>
                  <a:gd name="T21" fmla="*/ 12 h 106"/>
                  <a:gd name="T22" fmla="*/ 28 w 398"/>
                  <a:gd name="T23" fmla="*/ 14 h 106"/>
                  <a:gd name="T24" fmla="*/ 20 w 398"/>
                  <a:gd name="T25" fmla="*/ 14 h 106"/>
                  <a:gd name="T26" fmla="*/ 14 w 398"/>
                  <a:gd name="T27" fmla="*/ 14 h 106"/>
                  <a:gd name="T28" fmla="*/ 7 w 398"/>
                  <a:gd name="T29" fmla="*/ 12 h 106"/>
                  <a:gd name="T30" fmla="*/ 0 w 398"/>
                  <a:gd name="T31" fmla="*/ 10 h 106"/>
                  <a:gd name="T32" fmla="*/ 3 w 398"/>
                  <a:gd name="T33" fmla="*/ 4 h 106"/>
                  <a:gd name="T34" fmla="*/ 3 w 398"/>
                  <a:gd name="T35" fmla="*/ 4 h 1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8"/>
                  <a:gd name="T55" fmla="*/ 0 h 106"/>
                  <a:gd name="T56" fmla="*/ 398 w 398"/>
                  <a:gd name="T57" fmla="*/ 106 h 1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8" h="106">
                    <a:moveTo>
                      <a:pt x="21" y="29"/>
                    </a:moveTo>
                    <a:lnTo>
                      <a:pt x="90" y="52"/>
                    </a:lnTo>
                    <a:lnTo>
                      <a:pt x="136" y="59"/>
                    </a:lnTo>
                    <a:lnTo>
                      <a:pt x="196" y="59"/>
                    </a:lnTo>
                    <a:lnTo>
                      <a:pt x="242" y="52"/>
                    </a:lnTo>
                    <a:lnTo>
                      <a:pt x="302" y="35"/>
                    </a:lnTo>
                    <a:lnTo>
                      <a:pt x="360" y="24"/>
                    </a:lnTo>
                    <a:lnTo>
                      <a:pt x="398" y="0"/>
                    </a:lnTo>
                    <a:lnTo>
                      <a:pt x="398" y="35"/>
                    </a:lnTo>
                    <a:lnTo>
                      <a:pt x="362" y="68"/>
                    </a:lnTo>
                    <a:lnTo>
                      <a:pt x="308" y="89"/>
                    </a:lnTo>
                    <a:lnTo>
                      <a:pt x="231" y="104"/>
                    </a:lnTo>
                    <a:lnTo>
                      <a:pt x="161" y="106"/>
                    </a:lnTo>
                    <a:lnTo>
                      <a:pt x="117" y="104"/>
                    </a:lnTo>
                    <a:lnTo>
                      <a:pt x="60" y="94"/>
                    </a:lnTo>
                    <a:lnTo>
                      <a:pt x="0" y="78"/>
                    </a:lnTo>
                    <a:lnTo>
                      <a:pt x="2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97"/>
              <p:cNvSpPr>
                <a:spLocks/>
              </p:cNvSpPr>
              <p:nvPr/>
            </p:nvSpPr>
            <p:spPr bwMode="auto">
              <a:xfrm>
                <a:off x="2742" y="3495"/>
                <a:ext cx="11" cy="55"/>
              </a:xfrm>
              <a:custGeom>
                <a:avLst/>
                <a:gdLst>
                  <a:gd name="T0" fmla="*/ 4 w 89"/>
                  <a:gd name="T1" fmla="*/ 0 h 438"/>
                  <a:gd name="T2" fmla="*/ 5 w 89"/>
                  <a:gd name="T3" fmla="*/ 14 h 438"/>
                  <a:gd name="T4" fmla="*/ 5 w 89"/>
                  <a:gd name="T5" fmla="*/ 27 h 438"/>
                  <a:gd name="T6" fmla="*/ 4 w 89"/>
                  <a:gd name="T7" fmla="*/ 36 h 438"/>
                  <a:gd name="T8" fmla="*/ 2 w 89"/>
                  <a:gd name="T9" fmla="*/ 45 h 438"/>
                  <a:gd name="T10" fmla="*/ 0 w 89"/>
                  <a:gd name="T11" fmla="*/ 55 h 438"/>
                  <a:gd name="T12" fmla="*/ 3 w 89"/>
                  <a:gd name="T13" fmla="*/ 54 h 438"/>
                  <a:gd name="T14" fmla="*/ 7 w 89"/>
                  <a:gd name="T15" fmla="*/ 49 h 438"/>
                  <a:gd name="T16" fmla="*/ 10 w 89"/>
                  <a:gd name="T17" fmla="*/ 40 h 438"/>
                  <a:gd name="T18" fmla="*/ 11 w 89"/>
                  <a:gd name="T19" fmla="*/ 31 h 438"/>
                  <a:gd name="T20" fmla="*/ 11 w 89"/>
                  <a:gd name="T21" fmla="*/ 20 h 438"/>
                  <a:gd name="T22" fmla="*/ 11 w 89"/>
                  <a:gd name="T23" fmla="*/ 10 h 438"/>
                  <a:gd name="T24" fmla="*/ 9 w 89"/>
                  <a:gd name="T25" fmla="*/ 1 h 438"/>
                  <a:gd name="T26" fmla="*/ 4 w 89"/>
                  <a:gd name="T27" fmla="*/ 0 h 438"/>
                  <a:gd name="T28" fmla="*/ 4 w 89"/>
                  <a:gd name="T29" fmla="*/ 0 h 4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9"/>
                  <a:gd name="T46" fmla="*/ 0 h 438"/>
                  <a:gd name="T47" fmla="*/ 89 w 89"/>
                  <a:gd name="T48" fmla="*/ 438 h 4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9" h="438">
                    <a:moveTo>
                      <a:pt x="29" y="0"/>
                    </a:moveTo>
                    <a:lnTo>
                      <a:pt x="37" y="109"/>
                    </a:lnTo>
                    <a:lnTo>
                      <a:pt x="37" y="214"/>
                    </a:lnTo>
                    <a:lnTo>
                      <a:pt x="29" y="290"/>
                    </a:lnTo>
                    <a:lnTo>
                      <a:pt x="13" y="359"/>
                    </a:lnTo>
                    <a:lnTo>
                      <a:pt x="0" y="438"/>
                    </a:lnTo>
                    <a:lnTo>
                      <a:pt x="24" y="427"/>
                    </a:lnTo>
                    <a:lnTo>
                      <a:pt x="53" y="388"/>
                    </a:lnTo>
                    <a:lnTo>
                      <a:pt x="81" y="315"/>
                    </a:lnTo>
                    <a:lnTo>
                      <a:pt x="89" y="250"/>
                    </a:lnTo>
                    <a:lnTo>
                      <a:pt x="89" y="158"/>
                    </a:lnTo>
                    <a:lnTo>
                      <a:pt x="86" y="76"/>
                    </a:lnTo>
                    <a:lnTo>
                      <a:pt x="73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98"/>
              <p:cNvSpPr>
                <a:spLocks/>
              </p:cNvSpPr>
              <p:nvPr/>
            </p:nvSpPr>
            <p:spPr bwMode="auto">
              <a:xfrm>
                <a:off x="2660" y="3421"/>
                <a:ext cx="35" cy="111"/>
              </a:xfrm>
              <a:custGeom>
                <a:avLst/>
                <a:gdLst>
                  <a:gd name="T0" fmla="*/ 29 w 280"/>
                  <a:gd name="T1" fmla="*/ 1 h 889"/>
                  <a:gd name="T2" fmla="*/ 27 w 280"/>
                  <a:gd name="T3" fmla="*/ 18 h 889"/>
                  <a:gd name="T4" fmla="*/ 25 w 280"/>
                  <a:gd name="T5" fmla="*/ 26 h 889"/>
                  <a:gd name="T6" fmla="*/ 21 w 280"/>
                  <a:gd name="T7" fmla="*/ 42 h 889"/>
                  <a:gd name="T8" fmla="*/ 16 w 280"/>
                  <a:gd name="T9" fmla="*/ 54 h 889"/>
                  <a:gd name="T10" fmla="*/ 9 w 280"/>
                  <a:gd name="T11" fmla="*/ 65 h 889"/>
                  <a:gd name="T12" fmla="*/ 1 w 280"/>
                  <a:gd name="T13" fmla="*/ 82 h 889"/>
                  <a:gd name="T14" fmla="*/ 0 w 280"/>
                  <a:gd name="T15" fmla="*/ 90 h 889"/>
                  <a:gd name="T16" fmla="*/ 0 w 280"/>
                  <a:gd name="T17" fmla="*/ 104 h 889"/>
                  <a:gd name="T18" fmla="*/ 1 w 280"/>
                  <a:gd name="T19" fmla="*/ 111 h 889"/>
                  <a:gd name="T20" fmla="*/ 4 w 280"/>
                  <a:gd name="T21" fmla="*/ 111 h 889"/>
                  <a:gd name="T22" fmla="*/ 11 w 280"/>
                  <a:gd name="T23" fmla="*/ 108 h 889"/>
                  <a:gd name="T24" fmla="*/ 16 w 280"/>
                  <a:gd name="T25" fmla="*/ 104 h 889"/>
                  <a:gd name="T26" fmla="*/ 21 w 280"/>
                  <a:gd name="T27" fmla="*/ 96 h 889"/>
                  <a:gd name="T28" fmla="*/ 20 w 280"/>
                  <a:gd name="T29" fmla="*/ 90 h 889"/>
                  <a:gd name="T30" fmla="*/ 16 w 280"/>
                  <a:gd name="T31" fmla="*/ 96 h 889"/>
                  <a:gd name="T32" fmla="*/ 9 w 280"/>
                  <a:gd name="T33" fmla="*/ 102 h 889"/>
                  <a:gd name="T34" fmla="*/ 7 w 280"/>
                  <a:gd name="T35" fmla="*/ 93 h 889"/>
                  <a:gd name="T36" fmla="*/ 7 w 280"/>
                  <a:gd name="T37" fmla="*/ 82 h 889"/>
                  <a:gd name="T38" fmla="*/ 11 w 280"/>
                  <a:gd name="T39" fmla="*/ 74 h 889"/>
                  <a:gd name="T40" fmla="*/ 16 w 280"/>
                  <a:gd name="T41" fmla="*/ 65 h 889"/>
                  <a:gd name="T42" fmla="*/ 22 w 280"/>
                  <a:gd name="T43" fmla="*/ 55 h 889"/>
                  <a:gd name="T44" fmla="*/ 27 w 280"/>
                  <a:gd name="T45" fmla="*/ 44 h 889"/>
                  <a:gd name="T46" fmla="*/ 30 w 280"/>
                  <a:gd name="T47" fmla="*/ 33 h 889"/>
                  <a:gd name="T48" fmla="*/ 34 w 280"/>
                  <a:gd name="T49" fmla="*/ 23 h 889"/>
                  <a:gd name="T50" fmla="*/ 34 w 280"/>
                  <a:gd name="T51" fmla="*/ 9 h 889"/>
                  <a:gd name="T52" fmla="*/ 35 w 280"/>
                  <a:gd name="T53" fmla="*/ 0 h 889"/>
                  <a:gd name="T54" fmla="*/ 29 w 280"/>
                  <a:gd name="T55" fmla="*/ 1 h 889"/>
                  <a:gd name="T56" fmla="*/ 29 w 280"/>
                  <a:gd name="T57" fmla="*/ 1 h 8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0"/>
                  <a:gd name="T88" fmla="*/ 0 h 889"/>
                  <a:gd name="T89" fmla="*/ 280 w 280"/>
                  <a:gd name="T90" fmla="*/ 889 h 88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0" h="889">
                    <a:moveTo>
                      <a:pt x="236" y="8"/>
                    </a:moveTo>
                    <a:lnTo>
                      <a:pt x="220" y="142"/>
                    </a:lnTo>
                    <a:lnTo>
                      <a:pt x="204" y="207"/>
                    </a:lnTo>
                    <a:lnTo>
                      <a:pt x="168" y="335"/>
                    </a:lnTo>
                    <a:lnTo>
                      <a:pt x="128" y="431"/>
                    </a:lnTo>
                    <a:lnTo>
                      <a:pt x="76" y="524"/>
                    </a:lnTo>
                    <a:lnTo>
                      <a:pt x="11" y="657"/>
                    </a:lnTo>
                    <a:lnTo>
                      <a:pt x="0" y="720"/>
                    </a:lnTo>
                    <a:lnTo>
                      <a:pt x="0" y="832"/>
                    </a:lnTo>
                    <a:lnTo>
                      <a:pt x="11" y="885"/>
                    </a:lnTo>
                    <a:lnTo>
                      <a:pt x="35" y="889"/>
                    </a:lnTo>
                    <a:lnTo>
                      <a:pt x="87" y="865"/>
                    </a:lnTo>
                    <a:lnTo>
                      <a:pt x="131" y="832"/>
                    </a:lnTo>
                    <a:lnTo>
                      <a:pt x="171" y="766"/>
                    </a:lnTo>
                    <a:lnTo>
                      <a:pt x="158" y="719"/>
                    </a:lnTo>
                    <a:lnTo>
                      <a:pt x="128" y="772"/>
                    </a:lnTo>
                    <a:lnTo>
                      <a:pt x="68" y="816"/>
                    </a:lnTo>
                    <a:lnTo>
                      <a:pt x="59" y="744"/>
                    </a:lnTo>
                    <a:lnTo>
                      <a:pt x="55" y="657"/>
                    </a:lnTo>
                    <a:lnTo>
                      <a:pt x="87" y="592"/>
                    </a:lnTo>
                    <a:lnTo>
                      <a:pt x="131" y="519"/>
                    </a:lnTo>
                    <a:lnTo>
                      <a:pt x="180" y="438"/>
                    </a:lnTo>
                    <a:lnTo>
                      <a:pt x="217" y="355"/>
                    </a:lnTo>
                    <a:lnTo>
                      <a:pt x="243" y="261"/>
                    </a:lnTo>
                    <a:lnTo>
                      <a:pt x="269" y="185"/>
                    </a:lnTo>
                    <a:lnTo>
                      <a:pt x="275" y="76"/>
                    </a:lnTo>
                    <a:lnTo>
                      <a:pt x="280" y="0"/>
                    </a:lnTo>
                    <a:lnTo>
                      <a:pt x="2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99"/>
              <p:cNvSpPr>
                <a:spLocks/>
              </p:cNvSpPr>
              <p:nvPr/>
            </p:nvSpPr>
            <p:spPr bwMode="auto">
              <a:xfrm>
                <a:off x="2709" y="3425"/>
                <a:ext cx="28" cy="137"/>
              </a:xfrm>
              <a:custGeom>
                <a:avLst/>
                <a:gdLst>
                  <a:gd name="T0" fmla="*/ 0 w 220"/>
                  <a:gd name="T1" fmla="*/ 4 h 1101"/>
                  <a:gd name="T2" fmla="*/ 5 w 220"/>
                  <a:gd name="T3" fmla="*/ 16 h 1101"/>
                  <a:gd name="T4" fmla="*/ 9 w 220"/>
                  <a:gd name="T5" fmla="*/ 26 h 1101"/>
                  <a:gd name="T6" fmla="*/ 14 w 220"/>
                  <a:gd name="T7" fmla="*/ 39 h 1101"/>
                  <a:gd name="T8" fmla="*/ 17 w 220"/>
                  <a:gd name="T9" fmla="*/ 55 h 1101"/>
                  <a:gd name="T10" fmla="*/ 19 w 220"/>
                  <a:gd name="T11" fmla="*/ 72 h 1101"/>
                  <a:gd name="T12" fmla="*/ 20 w 220"/>
                  <a:gd name="T13" fmla="*/ 88 h 1101"/>
                  <a:gd name="T14" fmla="*/ 20 w 220"/>
                  <a:gd name="T15" fmla="*/ 107 h 1101"/>
                  <a:gd name="T16" fmla="*/ 19 w 220"/>
                  <a:gd name="T17" fmla="*/ 119 h 1101"/>
                  <a:gd name="T18" fmla="*/ 14 w 220"/>
                  <a:gd name="T19" fmla="*/ 137 h 1101"/>
                  <a:gd name="T20" fmla="*/ 23 w 220"/>
                  <a:gd name="T21" fmla="*/ 137 h 1101"/>
                  <a:gd name="T22" fmla="*/ 25 w 220"/>
                  <a:gd name="T23" fmla="*/ 128 h 1101"/>
                  <a:gd name="T24" fmla="*/ 27 w 220"/>
                  <a:gd name="T25" fmla="*/ 111 h 1101"/>
                  <a:gd name="T26" fmla="*/ 28 w 220"/>
                  <a:gd name="T27" fmla="*/ 97 h 1101"/>
                  <a:gd name="T28" fmla="*/ 27 w 220"/>
                  <a:gd name="T29" fmla="*/ 83 h 1101"/>
                  <a:gd name="T30" fmla="*/ 27 w 220"/>
                  <a:gd name="T31" fmla="*/ 68 h 1101"/>
                  <a:gd name="T32" fmla="*/ 25 w 220"/>
                  <a:gd name="T33" fmla="*/ 55 h 1101"/>
                  <a:gd name="T34" fmla="*/ 21 w 220"/>
                  <a:gd name="T35" fmla="*/ 41 h 1101"/>
                  <a:gd name="T36" fmla="*/ 17 w 220"/>
                  <a:gd name="T37" fmla="*/ 29 h 1101"/>
                  <a:gd name="T38" fmla="*/ 10 w 220"/>
                  <a:gd name="T39" fmla="*/ 13 h 1101"/>
                  <a:gd name="T40" fmla="*/ 5 w 220"/>
                  <a:gd name="T41" fmla="*/ 0 h 1101"/>
                  <a:gd name="T42" fmla="*/ 0 w 220"/>
                  <a:gd name="T43" fmla="*/ 4 h 1101"/>
                  <a:gd name="T44" fmla="*/ 0 w 220"/>
                  <a:gd name="T45" fmla="*/ 4 h 11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0"/>
                  <a:gd name="T70" fmla="*/ 0 h 1101"/>
                  <a:gd name="T71" fmla="*/ 220 w 220"/>
                  <a:gd name="T72" fmla="*/ 1101 h 110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0" h="1101">
                    <a:moveTo>
                      <a:pt x="0" y="30"/>
                    </a:moveTo>
                    <a:lnTo>
                      <a:pt x="39" y="128"/>
                    </a:lnTo>
                    <a:lnTo>
                      <a:pt x="74" y="211"/>
                    </a:lnTo>
                    <a:lnTo>
                      <a:pt x="107" y="312"/>
                    </a:lnTo>
                    <a:lnTo>
                      <a:pt x="134" y="441"/>
                    </a:lnTo>
                    <a:lnTo>
                      <a:pt x="147" y="578"/>
                    </a:lnTo>
                    <a:lnTo>
                      <a:pt x="155" y="710"/>
                    </a:lnTo>
                    <a:lnTo>
                      <a:pt x="155" y="859"/>
                    </a:lnTo>
                    <a:lnTo>
                      <a:pt x="147" y="956"/>
                    </a:lnTo>
                    <a:lnTo>
                      <a:pt x="112" y="1101"/>
                    </a:lnTo>
                    <a:lnTo>
                      <a:pt x="180" y="1101"/>
                    </a:lnTo>
                    <a:lnTo>
                      <a:pt x="194" y="1025"/>
                    </a:lnTo>
                    <a:lnTo>
                      <a:pt x="215" y="891"/>
                    </a:lnTo>
                    <a:lnTo>
                      <a:pt x="220" y="779"/>
                    </a:lnTo>
                    <a:lnTo>
                      <a:pt x="216" y="668"/>
                    </a:lnTo>
                    <a:lnTo>
                      <a:pt x="210" y="546"/>
                    </a:lnTo>
                    <a:lnTo>
                      <a:pt x="199" y="441"/>
                    </a:lnTo>
                    <a:lnTo>
                      <a:pt x="167" y="332"/>
                    </a:lnTo>
                    <a:lnTo>
                      <a:pt x="134" y="231"/>
                    </a:lnTo>
                    <a:lnTo>
                      <a:pt x="82" y="106"/>
                    </a:lnTo>
                    <a:lnTo>
                      <a:pt x="3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100"/>
              <p:cNvSpPr>
                <a:spLocks/>
              </p:cNvSpPr>
              <p:nvPr/>
            </p:nvSpPr>
            <p:spPr bwMode="auto">
              <a:xfrm>
                <a:off x="2677" y="3424"/>
                <a:ext cx="23" cy="93"/>
              </a:xfrm>
              <a:custGeom>
                <a:avLst/>
                <a:gdLst>
                  <a:gd name="T0" fmla="*/ 15 w 185"/>
                  <a:gd name="T1" fmla="*/ 11 h 748"/>
                  <a:gd name="T2" fmla="*/ 16 w 185"/>
                  <a:gd name="T3" fmla="*/ 29 h 748"/>
                  <a:gd name="T4" fmla="*/ 13 w 185"/>
                  <a:gd name="T5" fmla="*/ 43 h 748"/>
                  <a:gd name="T6" fmla="*/ 10 w 185"/>
                  <a:gd name="T7" fmla="*/ 56 h 748"/>
                  <a:gd name="T8" fmla="*/ 7 w 185"/>
                  <a:gd name="T9" fmla="*/ 71 h 748"/>
                  <a:gd name="T10" fmla="*/ 3 w 185"/>
                  <a:gd name="T11" fmla="*/ 81 h 748"/>
                  <a:gd name="T12" fmla="*/ 0 w 185"/>
                  <a:gd name="T13" fmla="*/ 93 h 748"/>
                  <a:gd name="T14" fmla="*/ 4 w 185"/>
                  <a:gd name="T15" fmla="*/ 93 h 748"/>
                  <a:gd name="T16" fmla="*/ 7 w 185"/>
                  <a:gd name="T17" fmla="*/ 84 h 748"/>
                  <a:gd name="T18" fmla="*/ 13 w 185"/>
                  <a:gd name="T19" fmla="*/ 65 h 748"/>
                  <a:gd name="T20" fmla="*/ 19 w 185"/>
                  <a:gd name="T21" fmla="*/ 48 h 748"/>
                  <a:gd name="T22" fmla="*/ 21 w 185"/>
                  <a:gd name="T23" fmla="*/ 35 h 748"/>
                  <a:gd name="T24" fmla="*/ 23 w 185"/>
                  <a:gd name="T25" fmla="*/ 21 h 748"/>
                  <a:gd name="T26" fmla="*/ 23 w 185"/>
                  <a:gd name="T27" fmla="*/ 10 h 748"/>
                  <a:gd name="T28" fmla="*/ 23 w 185"/>
                  <a:gd name="T29" fmla="*/ 2 h 748"/>
                  <a:gd name="T30" fmla="*/ 17 w 185"/>
                  <a:gd name="T31" fmla="*/ 0 h 748"/>
                  <a:gd name="T32" fmla="*/ 15 w 185"/>
                  <a:gd name="T33" fmla="*/ 11 h 748"/>
                  <a:gd name="T34" fmla="*/ 15 w 185"/>
                  <a:gd name="T35" fmla="*/ 11 h 7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5"/>
                  <a:gd name="T55" fmla="*/ 0 h 748"/>
                  <a:gd name="T56" fmla="*/ 185 w 185"/>
                  <a:gd name="T57" fmla="*/ 748 h 7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5" h="748">
                    <a:moveTo>
                      <a:pt x="120" y="88"/>
                    </a:moveTo>
                    <a:lnTo>
                      <a:pt x="128" y="234"/>
                    </a:lnTo>
                    <a:lnTo>
                      <a:pt x="107" y="348"/>
                    </a:lnTo>
                    <a:lnTo>
                      <a:pt x="84" y="451"/>
                    </a:lnTo>
                    <a:lnTo>
                      <a:pt x="57" y="568"/>
                    </a:lnTo>
                    <a:lnTo>
                      <a:pt x="21" y="653"/>
                    </a:lnTo>
                    <a:lnTo>
                      <a:pt x="0" y="745"/>
                    </a:lnTo>
                    <a:lnTo>
                      <a:pt x="35" y="748"/>
                    </a:lnTo>
                    <a:lnTo>
                      <a:pt x="60" y="674"/>
                    </a:lnTo>
                    <a:lnTo>
                      <a:pt x="107" y="523"/>
                    </a:lnTo>
                    <a:lnTo>
                      <a:pt x="149" y="384"/>
                    </a:lnTo>
                    <a:lnTo>
                      <a:pt x="169" y="283"/>
                    </a:lnTo>
                    <a:lnTo>
                      <a:pt x="183" y="170"/>
                    </a:lnTo>
                    <a:lnTo>
                      <a:pt x="185" y="82"/>
                    </a:lnTo>
                    <a:lnTo>
                      <a:pt x="185" y="17"/>
                    </a:lnTo>
                    <a:lnTo>
                      <a:pt x="133" y="0"/>
                    </a:lnTo>
                    <a:lnTo>
                      <a:pt x="12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101"/>
              <p:cNvSpPr>
                <a:spLocks/>
              </p:cNvSpPr>
              <p:nvPr/>
            </p:nvSpPr>
            <p:spPr bwMode="auto">
              <a:xfrm>
                <a:off x="2553" y="3511"/>
                <a:ext cx="78" cy="127"/>
              </a:xfrm>
              <a:custGeom>
                <a:avLst/>
                <a:gdLst>
                  <a:gd name="T0" fmla="*/ 24 w 621"/>
                  <a:gd name="T1" fmla="*/ 0 h 1017"/>
                  <a:gd name="T2" fmla="*/ 19 w 621"/>
                  <a:gd name="T3" fmla="*/ 18 h 1017"/>
                  <a:gd name="T4" fmla="*/ 13 w 621"/>
                  <a:gd name="T5" fmla="*/ 35 h 1017"/>
                  <a:gd name="T6" fmla="*/ 7 w 621"/>
                  <a:gd name="T7" fmla="*/ 51 h 1017"/>
                  <a:gd name="T8" fmla="*/ 4 w 621"/>
                  <a:gd name="T9" fmla="*/ 64 h 1017"/>
                  <a:gd name="T10" fmla="*/ 0 w 621"/>
                  <a:gd name="T11" fmla="*/ 78 h 1017"/>
                  <a:gd name="T12" fmla="*/ 0 w 621"/>
                  <a:gd name="T13" fmla="*/ 92 h 1017"/>
                  <a:gd name="T14" fmla="*/ 0 w 621"/>
                  <a:gd name="T15" fmla="*/ 100 h 1017"/>
                  <a:gd name="T16" fmla="*/ 5 w 621"/>
                  <a:gd name="T17" fmla="*/ 106 h 1017"/>
                  <a:gd name="T18" fmla="*/ 20 w 621"/>
                  <a:gd name="T19" fmla="*/ 110 h 1017"/>
                  <a:gd name="T20" fmla="*/ 34 w 621"/>
                  <a:gd name="T21" fmla="*/ 117 h 1017"/>
                  <a:gd name="T22" fmla="*/ 47 w 621"/>
                  <a:gd name="T23" fmla="*/ 122 h 1017"/>
                  <a:gd name="T24" fmla="*/ 57 w 621"/>
                  <a:gd name="T25" fmla="*/ 125 h 1017"/>
                  <a:gd name="T26" fmla="*/ 65 w 621"/>
                  <a:gd name="T27" fmla="*/ 127 h 1017"/>
                  <a:gd name="T28" fmla="*/ 74 w 621"/>
                  <a:gd name="T29" fmla="*/ 127 h 1017"/>
                  <a:gd name="T30" fmla="*/ 78 w 621"/>
                  <a:gd name="T31" fmla="*/ 125 h 1017"/>
                  <a:gd name="T32" fmla="*/ 78 w 621"/>
                  <a:gd name="T33" fmla="*/ 119 h 1017"/>
                  <a:gd name="T34" fmla="*/ 77 w 621"/>
                  <a:gd name="T35" fmla="*/ 115 h 1017"/>
                  <a:gd name="T36" fmla="*/ 76 w 621"/>
                  <a:gd name="T37" fmla="*/ 110 h 1017"/>
                  <a:gd name="T38" fmla="*/ 73 w 621"/>
                  <a:gd name="T39" fmla="*/ 108 h 1017"/>
                  <a:gd name="T40" fmla="*/ 62 w 621"/>
                  <a:gd name="T41" fmla="*/ 106 h 1017"/>
                  <a:gd name="T42" fmla="*/ 37 w 621"/>
                  <a:gd name="T43" fmla="*/ 101 h 1017"/>
                  <a:gd name="T44" fmla="*/ 15 w 621"/>
                  <a:gd name="T45" fmla="*/ 99 h 1017"/>
                  <a:gd name="T46" fmla="*/ 11 w 621"/>
                  <a:gd name="T47" fmla="*/ 100 h 1017"/>
                  <a:gd name="T48" fmla="*/ 9 w 621"/>
                  <a:gd name="T49" fmla="*/ 100 h 1017"/>
                  <a:gd name="T50" fmla="*/ 9 w 621"/>
                  <a:gd name="T51" fmla="*/ 91 h 1017"/>
                  <a:gd name="T52" fmla="*/ 11 w 621"/>
                  <a:gd name="T53" fmla="*/ 72 h 1017"/>
                  <a:gd name="T54" fmla="*/ 13 w 621"/>
                  <a:gd name="T55" fmla="*/ 58 h 1017"/>
                  <a:gd name="T56" fmla="*/ 20 w 621"/>
                  <a:gd name="T57" fmla="*/ 38 h 1017"/>
                  <a:gd name="T58" fmla="*/ 28 w 621"/>
                  <a:gd name="T59" fmla="*/ 14 h 1017"/>
                  <a:gd name="T60" fmla="*/ 31 w 621"/>
                  <a:gd name="T61" fmla="*/ 3 h 1017"/>
                  <a:gd name="T62" fmla="*/ 24 w 621"/>
                  <a:gd name="T63" fmla="*/ 0 h 1017"/>
                  <a:gd name="T64" fmla="*/ 24 w 621"/>
                  <a:gd name="T65" fmla="*/ 0 h 10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1"/>
                  <a:gd name="T100" fmla="*/ 0 h 1017"/>
                  <a:gd name="T101" fmla="*/ 621 w 621"/>
                  <a:gd name="T102" fmla="*/ 1017 h 10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1" h="1017">
                    <a:moveTo>
                      <a:pt x="188" y="0"/>
                    </a:moveTo>
                    <a:lnTo>
                      <a:pt x="148" y="141"/>
                    </a:lnTo>
                    <a:lnTo>
                      <a:pt x="104" y="280"/>
                    </a:lnTo>
                    <a:lnTo>
                      <a:pt x="52" y="411"/>
                    </a:lnTo>
                    <a:lnTo>
                      <a:pt x="28" y="510"/>
                    </a:lnTo>
                    <a:lnTo>
                      <a:pt x="3" y="628"/>
                    </a:lnTo>
                    <a:lnTo>
                      <a:pt x="0" y="736"/>
                    </a:lnTo>
                    <a:lnTo>
                      <a:pt x="3" y="803"/>
                    </a:lnTo>
                    <a:lnTo>
                      <a:pt x="39" y="848"/>
                    </a:lnTo>
                    <a:lnTo>
                      <a:pt x="156" y="884"/>
                    </a:lnTo>
                    <a:lnTo>
                      <a:pt x="269" y="937"/>
                    </a:lnTo>
                    <a:lnTo>
                      <a:pt x="371" y="973"/>
                    </a:lnTo>
                    <a:lnTo>
                      <a:pt x="453" y="1002"/>
                    </a:lnTo>
                    <a:lnTo>
                      <a:pt x="517" y="1013"/>
                    </a:lnTo>
                    <a:lnTo>
                      <a:pt x="588" y="1017"/>
                    </a:lnTo>
                    <a:lnTo>
                      <a:pt x="618" y="997"/>
                    </a:lnTo>
                    <a:lnTo>
                      <a:pt x="621" y="949"/>
                    </a:lnTo>
                    <a:lnTo>
                      <a:pt x="613" y="921"/>
                    </a:lnTo>
                    <a:lnTo>
                      <a:pt x="605" y="878"/>
                    </a:lnTo>
                    <a:lnTo>
                      <a:pt x="581" y="861"/>
                    </a:lnTo>
                    <a:lnTo>
                      <a:pt x="493" y="848"/>
                    </a:lnTo>
                    <a:lnTo>
                      <a:pt x="292" y="812"/>
                    </a:lnTo>
                    <a:lnTo>
                      <a:pt x="121" y="796"/>
                    </a:lnTo>
                    <a:lnTo>
                      <a:pt x="88" y="803"/>
                    </a:lnTo>
                    <a:lnTo>
                      <a:pt x="72" y="803"/>
                    </a:lnTo>
                    <a:lnTo>
                      <a:pt x="68" y="732"/>
                    </a:lnTo>
                    <a:lnTo>
                      <a:pt x="85" y="576"/>
                    </a:lnTo>
                    <a:lnTo>
                      <a:pt x="107" y="463"/>
                    </a:lnTo>
                    <a:lnTo>
                      <a:pt x="156" y="305"/>
                    </a:lnTo>
                    <a:lnTo>
                      <a:pt x="220" y="112"/>
                    </a:lnTo>
                    <a:lnTo>
                      <a:pt x="243" y="27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102"/>
              <p:cNvSpPr>
                <a:spLocks/>
              </p:cNvSpPr>
              <p:nvPr/>
            </p:nvSpPr>
            <p:spPr bwMode="auto">
              <a:xfrm>
                <a:off x="2696" y="3409"/>
                <a:ext cx="102" cy="31"/>
              </a:xfrm>
              <a:custGeom>
                <a:avLst/>
                <a:gdLst>
                  <a:gd name="T0" fmla="*/ 0 w 813"/>
                  <a:gd name="T1" fmla="*/ 9 h 244"/>
                  <a:gd name="T2" fmla="*/ 8 w 813"/>
                  <a:gd name="T3" fmla="*/ 4 h 244"/>
                  <a:gd name="T4" fmla="*/ 14 w 813"/>
                  <a:gd name="T5" fmla="*/ 3 h 244"/>
                  <a:gd name="T6" fmla="*/ 17 w 813"/>
                  <a:gd name="T7" fmla="*/ 3 h 244"/>
                  <a:gd name="T8" fmla="*/ 25 w 813"/>
                  <a:gd name="T9" fmla="*/ 8 h 244"/>
                  <a:gd name="T10" fmla="*/ 30 w 813"/>
                  <a:gd name="T11" fmla="*/ 12 h 244"/>
                  <a:gd name="T12" fmla="*/ 36 w 813"/>
                  <a:gd name="T13" fmla="*/ 17 h 244"/>
                  <a:gd name="T14" fmla="*/ 42 w 813"/>
                  <a:gd name="T15" fmla="*/ 20 h 244"/>
                  <a:gd name="T16" fmla="*/ 47 w 813"/>
                  <a:gd name="T17" fmla="*/ 22 h 244"/>
                  <a:gd name="T18" fmla="*/ 54 w 813"/>
                  <a:gd name="T19" fmla="*/ 22 h 244"/>
                  <a:gd name="T20" fmla="*/ 62 w 813"/>
                  <a:gd name="T21" fmla="*/ 20 h 244"/>
                  <a:gd name="T22" fmla="*/ 70 w 813"/>
                  <a:gd name="T23" fmla="*/ 17 h 244"/>
                  <a:gd name="T24" fmla="*/ 80 w 813"/>
                  <a:gd name="T25" fmla="*/ 12 h 244"/>
                  <a:gd name="T26" fmla="*/ 87 w 813"/>
                  <a:gd name="T27" fmla="*/ 8 h 244"/>
                  <a:gd name="T28" fmla="*/ 97 w 813"/>
                  <a:gd name="T29" fmla="*/ 0 h 244"/>
                  <a:gd name="T30" fmla="*/ 102 w 813"/>
                  <a:gd name="T31" fmla="*/ 1 h 244"/>
                  <a:gd name="T32" fmla="*/ 98 w 813"/>
                  <a:gd name="T33" fmla="*/ 8 h 244"/>
                  <a:gd name="T34" fmla="*/ 93 w 813"/>
                  <a:gd name="T35" fmla="*/ 13 h 244"/>
                  <a:gd name="T36" fmla="*/ 85 w 813"/>
                  <a:gd name="T37" fmla="*/ 19 h 244"/>
                  <a:gd name="T38" fmla="*/ 78 w 813"/>
                  <a:gd name="T39" fmla="*/ 24 h 244"/>
                  <a:gd name="T40" fmla="*/ 70 w 813"/>
                  <a:gd name="T41" fmla="*/ 27 h 244"/>
                  <a:gd name="T42" fmla="*/ 62 w 813"/>
                  <a:gd name="T43" fmla="*/ 30 h 244"/>
                  <a:gd name="T44" fmla="*/ 55 w 813"/>
                  <a:gd name="T45" fmla="*/ 31 h 244"/>
                  <a:gd name="T46" fmla="*/ 46 w 813"/>
                  <a:gd name="T47" fmla="*/ 30 h 244"/>
                  <a:gd name="T48" fmla="*/ 41 w 813"/>
                  <a:gd name="T49" fmla="*/ 29 h 244"/>
                  <a:gd name="T50" fmla="*/ 36 w 813"/>
                  <a:gd name="T51" fmla="*/ 26 h 244"/>
                  <a:gd name="T52" fmla="*/ 30 w 813"/>
                  <a:gd name="T53" fmla="*/ 22 h 244"/>
                  <a:gd name="T54" fmla="*/ 17 w 813"/>
                  <a:gd name="T55" fmla="*/ 12 h 244"/>
                  <a:gd name="T56" fmla="*/ 14 w 813"/>
                  <a:gd name="T57" fmla="*/ 10 h 244"/>
                  <a:gd name="T58" fmla="*/ 10 w 813"/>
                  <a:gd name="T59" fmla="*/ 11 h 244"/>
                  <a:gd name="T60" fmla="*/ 7 w 813"/>
                  <a:gd name="T61" fmla="*/ 15 h 244"/>
                  <a:gd name="T62" fmla="*/ 4 w 813"/>
                  <a:gd name="T63" fmla="*/ 14 h 244"/>
                  <a:gd name="T64" fmla="*/ 2 w 813"/>
                  <a:gd name="T65" fmla="*/ 13 h 244"/>
                  <a:gd name="T66" fmla="*/ 0 w 813"/>
                  <a:gd name="T67" fmla="*/ 9 h 244"/>
                  <a:gd name="T68" fmla="*/ 0 w 813"/>
                  <a:gd name="T69" fmla="*/ 9 h 2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3"/>
                  <a:gd name="T106" fmla="*/ 0 h 244"/>
                  <a:gd name="T107" fmla="*/ 813 w 813"/>
                  <a:gd name="T108" fmla="*/ 244 h 2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3" h="244">
                    <a:moveTo>
                      <a:pt x="0" y="70"/>
                    </a:moveTo>
                    <a:lnTo>
                      <a:pt x="60" y="33"/>
                    </a:lnTo>
                    <a:lnTo>
                      <a:pt x="109" y="24"/>
                    </a:lnTo>
                    <a:lnTo>
                      <a:pt x="139" y="27"/>
                    </a:lnTo>
                    <a:lnTo>
                      <a:pt x="197" y="60"/>
                    </a:lnTo>
                    <a:lnTo>
                      <a:pt x="240" y="98"/>
                    </a:lnTo>
                    <a:lnTo>
                      <a:pt x="289" y="135"/>
                    </a:lnTo>
                    <a:lnTo>
                      <a:pt x="332" y="155"/>
                    </a:lnTo>
                    <a:lnTo>
                      <a:pt x="378" y="172"/>
                    </a:lnTo>
                    <a:lnTo>
                      <a:pt x="430" y="172"/>
                    </a:lnTo>
                    <a:lnTo>
                      <a:pt x="493" y="160"/>
                    </a:lnTo>
                    <a:lnTo>
                      <a:pt x="561" y="133"/>
                    </a:lnTo>
                    <a:lnTo>
                      <a:pt x="637" y="97"/>
                    </a:lnTo>
                    <a:lnTo>
                      <a:pt x="694" y="60"/>
                    </a:lnTo>
                    <a:lnTo>
                      <a:pt x="770" y="0"/>
                    </a:lnTo>
                    <a:lnTo>
                      <a:pt x="813" y="8"/>
                    </a:lnTo>
                    <a:lnTo>
                      <a:pt x="782" y="60"/>
                    </a:lnTo>
                    <a:lnTo>
                      <a:pt x="741" y="103"/>
                    </a:lnTo>
                    <a:lnTo>
                      <a:pt x="674" y="152"/>
                    </a:lnTo>
                    <a:lnTo>
                      <a:pt x="621" y="187"/>
                    </a:lnTo>
                    <a:lnTo>
                      <a:pt x="555" y="215"/>
                    </a:lnTo>
                    <a:lnTo>
                      <a:pt x="496" y="236"/>
                    </a:lnTo>
                    <a:lnTo>
                      <a:pt x="438" y="244"/>
                    </a:lnTo>
                    <a:lnTo>
                      <a:pt x="368" y="237"/>
                    </a:lnTo>
                    <a:lnTo>
                      <a:pt x="329" y="228"/>
                    </a:lnTo>
                    <a:lnTo>
                      <a:pt x="287" y="206"/>
                    </a:lnTo>
                    <a:lnTo>
                      <a:pt x="240" y="174"/>
                    </a:lnTo>
                    <a:lnTo>
                      <a:pt x="139" y="97"/>
                    </a:lnTo>
                    <a:lnTo>
                      <a:pt x="112" y="80"/>
                    </a:lnTo>
                    <a:lnTo>
                      <a:pt x="76" y="86"/>
                    </a:lnTo>
                    <a:lnTo>
                      <a:pt x="55" y="116"/>
                    </a:lnTo>
                    <a:lnTo>
                      <a:pt x="30" y="113"/>
                    </a:lnTo>
                    <a:lnTo>
                      <a:pt x="16" y="10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103"/>
              <p:cNvSpPr>
                <a:spLocks/>
              </p:cNvSpPr>
              <p:nvPr/>
            </p:nvSpPr>
            <p:spPr bwMode="auto">
              <a:xfrm>
                <a:off x="2744" y="3414"/>
                <a:ext cx="62" cy="81"/>
              </a:xfrm>
              <a:custGeom>
                <a:avLst/>
                <a:gdLst>
                  <a:gd name="T0" fmla="*/ 0 w 498"/>
                  <a:gd name="T1" fmla="*/ 73 h 644"/>
                  <a:gd name="T2" fmla="*/ 10 w 498"/>
                  <a:gd name="T3" fmla="*/ 68 h 644"/>
                  <a:gd name="T4" fmla="*/ 18 w 498"/>
                  <a:gd name="T5" fmla="*/ 63 h 644"/>
                  <a:gd name="T6" fmla="*/ 24 w 498"/>
                  <a:gd name="T7" fmla="*/ 56 h 644"/>
                  <a:gd name="T8" fmla="*/ 31 w 498"/>
                  <a:gd name="T9" fmla="*/ 47 h 644"/>
                  <a:gd name="T10" fmla="*/ 37 w 498"/>
                  <a:gd name="T11" fmla="*/ 38 h 644"/>
                  <a:gd name="T12" fmla="*/ 43 w 498"/>
                  <a:gd name="T13" fmla="*/ 25 h 644"/>
                  <a:gd name="T14" fmla="*/ 50 w 498"/>
                  <a:gd name="T15" fmla="*/ 12 h 644"/>
                  <a:gd name="T16" fmla="*/ 57 w 498"/>
                  <a:gd name="T17" fmla="*/ 0 h 644"/>
                  <a:gd name="T18" fmla="*/ 62 w 498"/>
                  <a:gd name="T19" fmla="*/ 3 h 644"/>
                  <a:gd name="T20" fmla="*/ 57 w 498"/>
                  <a:gd name="T21" fmla="*/ 15 h 644"/>
                  <a:gd name="T22" fmla="*/ 49 w 498"/>
                  <a:gd name="T23" fmla="*/ 33 h 644"/>
                  <a:gd name="T24" fmla="*/ 46 w 498"/>
                  <a:gd name="T25" fmla="*/ 40 h 644"/>
                  <a:gd name="T26" fmla="*/ 41 w 498"/>
                  <a:gd name="T27" fmla="*/ 48 h 644"/>
                  <a:gd name="T28" fmla="*/ 34 w 498"/>
                  <a:gd name="T29" fmla="*/ 59 h 644"/>
                  <a:gd name="T30" fmla="*/ 25 w 498"/>
                  <a:gd name="T31" fmla="*/ 69 h 644"/>
                  <a:gd name="T32" fmla="*/ 16 w 498"/>
                  <a:gd name="T33" fmla="*/ 76 h 644"/>
                  <a:gd name="T34" fmla="*/ 6 w 498"/>
                  <a:gd name="T35" fmla="*/ 81 h 644"/>
                  <a:gd name="T36" fmla="*/ 0 w 498"/>
                  <a:gd name="T37" fmla="*/ 73 h 644"/>
                  <a:gd name="T38" fmla="*/ 0 w 498"/>
                  <a:gd name="T39" fmla="*/ 73 h 6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98"/>
                  <a:gd name="T61" fmla="*/ 0 h 644"/>
                  <a:gd name="T62" fmla="*/ 498 w 498"/>
                  <a:gd name="T63" fmla="*/ 644 h 6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98" h="644">
                    <a:moveTo>
                      <a:pt x="0" y="584"/>
                    </a:moveTo>
                    <a:lnTo>
                      <a:pt x="84" y="539"/>
                    </a:lnTo>
                    <a:lnTo>
                      <a:pt x="142" y="498"/>
                    </a:lnTo>
                    <a:lnTo>
                      <a:pt x="193" y="447"/>
                    </a:lnTo>
                    <a:lnTo>
                      <a:pt x="245" y="375"/>
                    </a:lnTo>
                    <a:lnTo>
                      <a:pt x="294" y="299"/>
                    </a:lnTo>
                    <a:lnTo>
                      <a:pt x="346" y="197"/>
                    </a:lnTo>
                    <a:lnTo>
                      <a:pt x="398" y="96"/>
                    </a:lnTo>
                    <a:lnTo>
                      <a:pt x="458" y="0"/>
                    </a:lnTo>
                    <a:lnTo>
                      <a:pt x="498" y="20"/>
                    </a:lnTo>
                    <a:lnTo>
                      <a:pt x="454" y="121"/>
                    </a:lnTo>
                    <a:lnTo>
                      <a:pt x="392" y="262"/>
                    </a:lnTo>
                    <a:lnTo>
                      <a:pt x="367" y="318"/>
                    </a:lnTo>
                    <a:lnTo>
                      <a:pt x="333" y="378"/>
                    </a:lnTo>
                    <a:lnTo>
                      <a:pt x="270" y="470"/>
                    </a:lnTo>
                    <a:lnTo>
                      <a:pt x="201" y="546"/>
                    </a:lnTo>
                    <a:lnTo>
                      <a:pt x="129" y="604"/>
                    </a:lnTo>
                    <a:lnTo>
                      <a:pt x="49" y="64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104"/>
              <p:cNvSpPr>
                <a:spLocks/>
              </p:cNvSpPr>
              <p:nvPr/>
            </p:nvSpPr>
            <p:spPr bwMode="auto">
              <a:xfrm>
                <a:off x="2806" y="3400"/>
                <a:ext cx="51" cy="35"/>
              </a:xfrm>
              <a:custGeom>
                <a:avLst/>
                <a:gdLst>
                  <a:gd name="T0" fmla="*/ 0 w 413"/>
                  <a:gd name="T1" fmla="*/ 7 h 276"/>
                  <a:gd name="T2" fmla="*/ 9 w 413"/>
                  <a:gd name="T3" fmla="*/ 16 h 276"/>
                  <a:gd name="T4" fmla="*/ 14 w 413"/>
                  <a:gd name="T5" fmla="*/ 19 h 276"/>
                  <a:gd name="T6" fmla="*/ 18 w 413"/>
                  <a:gd name="T7" fmla="*/ 20 h 276"/>
                  <a:gd name="T8" fmla="*/ 26 w 413"/>
                  <a:gd name="T9" fmla="*/ 23 h 276"/>
                  <a:gd name="T10" fmla="*/ 36 w 413"/>
                  <a:gd name="T11" fmla="*/ 26 h 276"/>
                  <a:gd name="T12" fmla="*/ 43 w 413"/>
                  <a:gd name="T13" fmla="*/ 32 h 276"/>
                  <a:gd name="T14" fmla="*/ 48 w 413"/>
                  <a:gd name="T15" fmla="*/ 35 h 276"/>
                  <a:gd name="T16" fmla="*/ 51 w 413"/>
                  <a:gd name="T17" fmla="*/ 34 h 276"/>
                  <a:gd name="T18" fmla="*/ 50 w 413"/>
                  <a:gd name="T19" fmla="*/ 30 h 276"/>
                  <a:gd name="T20" fmla="*/ 46 w 413"/>
                  <a:gd name="T21" fmla="*/ 26 h 276"/>
                  <a:gd name="T22" fmla="*/ 31 w 413"/>
                  <a:gd name="T23" fmla="*/ 19 h 276"/>
                  <a:gd name="T24" fmla="*/ 20 w 413"/>
                  <a:gd name="T25" fmla="*/ 15 h 276"/>
                  <a:gd name="T26" fmla="*/ 14 w 413"/>
                  <a:gd name="T27" fmla="*/ 13 h 276"/>
                  <a:gd name="T28" fmla="*/ 9 w 413"/>
                  <a:gd name="T29" fmla="*/ 9 h 276"/>
                  <a:gd name="T30" fmla="*/ 24 w 413"/>
                  <a:gd name="T31" fmla="*/ 12 h 276"/>
                  <a:gd name="T32" fmla="*/ 35 w 413"/>
                  <a:gd name="T33" fmla="*/ 15 h 276"/>
                  <a:gd name="T34" fmla="*/ 43 w 413"/>
                  <a:gd name="T35" fmla="*/ 16 h 276"/>
                  <a:gd name="T36" fmla="*/ 50 w 413"/>
                  <a:gd name="T37" fmla="*/ 17 h 276"/>
                  <a:gd name="T38" fmla="*/ 49 w 413"/>
                  <a:gd name="T39" fmla="*/ 13 h 276"/>
                  <a:gd name="T40" fmla="*/ 43 w 413"/>
                  <a:gd name="T41" fmla="*/ 10 h 276"/>
                  <a:gd name="T42" fmla="*/ 34 w 413"/>
                  <a:gd name="T43" fmla="*/ 7 h 276"/>
                  <a:gd name="T44" fmla="*/ 22 w 413"/>
                  <a:gd name="T45" fmla="*/ 4 h 276"/>
                  <a:gd name="T46" fmla="*/ 12 w 413"/>
                  <a:gd name="T47" fmla="*/ 3 h 276"/>
                  <a:gd name="T48" fmla="*/ 7 w 413"/>
                  <a:gd name="T49" fmla="*/ 0 h 276"/>
                  <a:gd name="T50" fmla="*/ 3 w 413"/>
                  <a:gd name="T51" fmla="*/ 4 h 276"/>
                  <a:gd name="T52" fmla="*/ 0 w 413"/>
                  <a:gd name="T53" fmla="*/ 7 h 276"/>
                  <a:gd name="T54" fmla="*/ 0 w 413"/>
                  <a:gd name="T55" fmla="*/ 7 h 27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3"/>
                  <a:gd name="T85" fmla="*/ 0 h 276"/>
                  <a:gd name="T86" fmla="*/ 413 w 413"/>
                  <a:gd name="T87" fmla="*/ 276 h 27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3" h="276">
                    <a:moveTo>
                      <a:pt x="0" y="52"/>
                    </a:moveTo>
                    <a:lnTo>
                      <a:pt x="76" y="125"/>
                    </a:lnTo>
                    <a:lnTo>
                      <a:pt x="111" y="148"/>
                    </a:lnTo>
                    <a:lnTo>
                      <a:pt x="147" y="161"/>
                    </a:lnTo>
                    <a:lnTo>
                      <a:pt x="209" y="181"/>
                    </a:lnTo>
                    <a:lnTo>
                      <a:pt x="288" y="208"/>
                    </a:lnTo>
                    <a:lnTo>
                      <a:pt x="351" y="249"/>
                    </a:lnTo>
                    <a:lnTo>
                      <a:pt x="387" y="276"/>
                    </a:lnTo>
                    <a:lnTo>
                      <a:pt x="413" y="270"/>
                    </a:lnTo>
                    <a:lnTo>
                      <a:pt x="408" y="233"/>
                    </a:lnTo>
                    <a:lnTo>
                      <a:pt x="371" y="205"/>
                    </a:lnTo>
                    <a:lnTo>
                      <a:pt x="253" y="152"/>
                    </a:lnTo>
                    <a:lnTo>
                      <a:pt x="163" y="121"/>
                    </a:lnTo>
                    <a:lnTo>
                      <a:pt x="111" y="99"/>
                    </a:lnTo>
                    <a:lnTo>
                      <a:pt x="76" y="69"/>
                    </a:lnTo>
                    <a:lnTo>
                      <a:pt x="193" y="93"/>
                    </a:lnTo>
                    <a:lnTo>
                      <a:pt x="285" y="115"/>
                    </a:lnTo>
                    <a:lnTo>
                      <a:pt x="348" y="129"/>
                    </a:lnTo>
                    <a:lnTo>
                      <a:pt x="408" y="136"/>
                    </a:lnTo>
                    <a:lnTo>
                      <a:pt x="400" y="105"/>
                    </a:lnTo>
                    <a:lnTo>
                      <a:pt x="345" y="76"/>
                    </a:lnTo>
                    <a:lnTo>
                      <a:pt x="275" y="56"/>
                    </a:lnTo>
                    <a:lnTo>
                      <a:pt x="180" y="33"/>
                    </a:lnTo>
                    <a:lnTo>
                      <a:pt x="100" y="20"/>
                    </a:lnTo>
                    <a:lnTo>
                      <a:pt x="55" y="0"/>
                    </a:lnTo>
                    <a:lnTo>
                      <a:pt x="28" y="3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105"/>
              <p:cNvSpPr>
                <a:spLocks/>
              </p:cNvSpPr>
              <p:nvPr/>
            </p:nvSpPr>
            <p:spPr bwMode="auto">
              <a:xfrm>
                <a:off x="2855" y="3421"/>
                <a:ext cx="7" cy="6"/>
              </a:xfrm>
              <a:custGeom>
                <a:avLst/>
                <a:gdLst>
                  <a:gd name="T0" fmla="*/ 1 w 52"/>
                  <a:gd name="T1" fmla="*/ 0 h 44"/>
                  <a:gd name="T2" fmla="*/ 4 w 52"/>
                  <a:gd name="T3" fmla="*/ 0 h 44"/>
                  <a:gd name="T4" fmla="*/ 7 w 52"/>
                  <a:gd name="T5" fmla="*/ 2 h 44"/>
                  <a:gd name="T6" fmla="*/ 5 w 52"/>
                  <a:gd name="T7" fmla="*/ 6 h 44"/>
                  <a:gd name="T8" fmla="*/ 1 w 52"/>
                  <a:gd name="T9" fmla="*/ 5 h 44"/>
                  <a:gd name="T10" fmla="*/ 0 w 52"/>
                  <a:gd name="T11" fmla="*/ 3 h 44"/>
                  <a:gd name="T12" fmla="*/ 1 w 52"/>
                  <a:gd name="T13" fmla="*/ 0 h 44"/>
                  <a:gd name="T14" fmla="*/ 1 w 52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44"/>
                  <a:gd name="T26" fmla="*/ 52 w 52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44">
                    <a:moveTo>
                      <a:pt x="6" y="0"/>
                    </a:moveTo>
                    <a:lnTo>
                      <a:pt x="33" y="0"/>
                    </a:lnTo>
                    <a:lnTo>
                      <a:pt x="52" y="12"/>
                    </a:lnTo>
                    <a:lnTo>
                      <a:pt x="39" y="44"/>
                    </a:lnTo>
                    <a:lnTo>
                      <a:pt x="11" y="39"/>
                    </a:lnTo>
                    <a:lnTo>
                      <a:pt x="0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106"/>
              <p:cNvSpPr>
                <a:spLocks/>
              </p:cNvSpPr>
              <p:nvPr/>
            </p:nvSpPr>
            <p:spPr bwMode="auto">
              <a:xfrm>
                <a:off x="2798" y="3390"/>
                <a:ext cx="20" cy="23"/>
              </a:xfrm>
              <a:custGeom>
                <a:avLst/>
                <a:gdLst>
                  <a:gd name="T0" fmla="*/ 18 w 166"/>
                  <a:gd name="T1" fmla="*/ 13 h 186"/>
                  <a:gd name="T2" fmla="*/ 20 w 166"/>
                  <a:gd name="T3" fmla="*/ 9 h 186"/>
                  <a:gd name="T4" fmla="*/ 19 w 166"/>
                  <a:gd name="T5" fmla="*/ 5 h 186"/>
                  <a:gd name="T6" fmla="*/ 14 w 166"/>
                  <a:gd name="T7" fmla="*/ 2 h 186"/>
                  <a:gd name="T8" fmla="*/ 10 w 166"/>
                  <a:gd name="T9" fmla="*/ 0 h 186"/>
                  <a:gd name="T10" fmla="*/ 3 w 166"/>
                  <a:gd name="T11" fmla="*/ 5 h 186"/>
                  <a:gd name="T12" fmla="*/ 0 w 166"/>
                  <a:gd name="T13" fmla="*/ 10 h 186"/>
                  <a:gd name="T14" fmla="*/ 0 w 166"/>
                  <a:gd name="T15" fmla="*/ 15 h 186"/>
                  <a:gd name="T16" fmla="*/ 3 w 166"/>
                  <a:gd name="T17" fmla="*/ 19 h 186"/>
                  <a:gd name="T18" fmla="*/ 6 w 166"/>
                  <a:gd name="T19" fmla="*/ 23 h 186"/>
                  <a:gd name="T20" fmla="*/ 12 w 166"/>
                  <a:gd name="T21" fmla="*/ 21 h 186"/>
                  <a:gd name="T22" fmla="*/ 10 w 166"/>
                  <a:gd name="T23" fmla="*/ 16 h 186"/>
                  <a:gd name="T24" fmla="*/ 7 w 166"/>
                  <a:gd name="T25" fmla="*/ 17 h 186"/>
                  <a:gd name="T26" fmla="*/ 5 w 166"/>
                  <a:gd name="T27" fmla="*/ 15 h 186"/>
                  <a:gd name="T28" fmla="*/ 6 w 166"/>
                  <a:gd name="T29" fmla="*/ 10 h 186"/>
                  <a:gd name="T30" fmla="*/ 11 w 166"/>
                  <a:gd name="T31" fmla="*/ 8 h 186"/>
                  <a:gd name="T32" fmla="*/ 13 w 166"/>
                  <a:gd name="T33" fmla="*/ 8 h 186"/>
                  <a:gd name="T34" fmla="*/ 14 w 166"/>
                  <a:gd name="T35" fmla="*/ 13 h 186"/>
                  <a:gd name="T36" fmla="*/ 18 w 166"/>
                  <a:gd name="T37" fmla="*/ 13 h 186"/>
                  <a:gd name="T38" fmla="*/ 18 w 166"/>
                  <a:gd name="T39" fmla="*/ 13 h 1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6"/>
                  <a:gd name="T61" fmla="*/ 0 h 186"/>
                  <a:gd name="T62" fmla="*/ 166 w 166"/>
                  <a:gd name="T63" fmla="*/ 186 h 18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6" h="186">
                    <a:moveTo>
                      <a:pt x="150" y="104"/>
                    </a:moveTo>
                    <a:lnTo>
                      <a:pt x="166" y="72"/>
                    </a:lnTo>
                    <a:lnTo>
                      <a:pt x="158" y="41"/>
                    </a:lnTo>
                    <a:lnTo>
                      <a:pt x="118" y="16"/>
                    </a:lnTo>
                    <a:lnTo>
                      <a:pt x="82" y="0"/>
                    </a:lnTo>
                    <a:lnTo>
                      <a:pt x="29" y="41"/>
                    </a:lnTo>
                    <a:lnTo>
                      <a:pt x="0" y="81"/>
                    </a:lnTo>
                    <a:lnTo>
                      <a:pt x="0" y="125"/>
                    </a:lnTo>
                    <a:lnTo>
                      <a:pt x="22" y="157"/>
                    </a:lnTo>
                    <a:lnTo>
                      <a:pt x="52" y="186"/>
                    </a:lnTo>
                    <a:lnTo>
                      <a:pt x="101" y="169"/>
                    </a:lnTo>
                    <a:lnTo>
                      <a:pt x="85" y="130"/>
                    </a:lnTo>
                    <a:lnTo>
                      <a:pt x="61" y="137"/>
                    </a:lnTo>
                    <a:lnTo>
                      <a:pt x="45" y="125"/>
                    </a:lnTo>
                    <a:lnTo>
                      <a:pt x="52" y="81"/>
                    </a:lnTo>
                    <a:lnTo>
                      <a:pt x="94" y="61"/>
                    </a:lnTo>
                    <a:lnTo>
                      <a:pt x="109" y="65"/>
                    </a:lnTo>
                    <a:lnTo>
                      <a:pt x="114" y="109"/>
                    </a:lnTo>
                    <a:lnTo>
                      <a:pt x="15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107"/>
              <p:cNvSpPr>
                <a:spLocks/>
              </p:cNvSpPr>
              <p:nvPr/>
            </p:nvSpPr>
            <p:spPr bwMode="auto">
              <a:xfrm>
                <a:off x="2793" y="3303"/>
                <a:ext cx="40" cy="16"/>
              </a:xfrm>
              <a:custGeom>
                <a:avLst/>
                <a:gdLst>
                  <a:gd name="T0" fmla="*/ 0 w 321"/>
                  <a:gd name="T1" fmla="*/ 8 h 128"/>
                  <a:gd name="T2" fmla="*/ 6 w 321"/>
                  <a:gd name="T3" fmla="*/ 2 h 128"/>
                  <a:gd name="T4" fmla="*/ 9 w 321"/>
                  <a:gd name="T5" fmla="*/ 0 h 128"/>
                  <a:gd name="T6" fmla="*/ 14 w 321"/>
                  <a:gd name="T7" fmla="*/ 1 h 128"/>
                  <a:gd name="T8" fmla="*/ 22 w 321"/>
                  <a:gd name="T9" fmla="*/ 5 h 128"/>
                  <a:gd name="T10" fmla="*/ 40 w 321"/>
                  <a:gd name="T11" fmla="*/ 16 h 128"/>
                  <a:gd name="T12" fmla="*/ 27 w 321"/>
                  <a:gd name="T13" fmla="*/ 16 h 128"/>
                  <a:gd name="T14" fmla="*/ 17 w 321"/>
                  <a:gd name="T15" fmla="*/ 9 h 128"/>
                  <a:gd name="T16" fmla="*/ 11 w 321"/>
                  <a:gd name="T17" fmla="*/ 7 h 128"/>
                  <a:gd name="T18" fmla="*/ 5 w 321"/>
                  <a:gd name="T19" fmla="*/ 9 h 128"/>
                  <a:gd name="T20" fmla="*/ 0 w 321"/>
                  <a:gd name="T21" fmla="*/ 8 h 128"/>
                  <a:gd name="T22" fmla="*/ 0 w 321"/>
                  <a:gd name="T23" fmla="*/ 8 h 1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1"/>
                  <a:gd name="T37" fmla="*/ 0 h 128"/>
                  <a:gd name="T38" fmla="*/ 321 w 321"/>
                  <a:gd name="T39" fmla="*/ 128 h 1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1" h="128">
                    <a:moveTo>
                      <a:pt x="0" y="66"/>
                    </a:moveTo>
                    <a:lnTo>
                      <a:pt x="49" y="14"/>
                    </a:lnTo>
                    <a:lnTo>
                      <a:pt x="75" y="0"/>
                    </a:lnTo>
                    <a:lnTo>
                      <a:pt x="114" y="11"/>
                    </a:lnTo>
                    <a:lnTo>
                      <a:pt x="179" y="39"/>
                    </a:lnTo>
                    <a:lnTo>
                      <a:pt x="321" y="128"/>
                    </a:lnTo>
                    <a:lnTo>
                      <a:pt x="220" y="128"/>
                    </a:lnTo>
                    <a:lnTo>
                      <a:pt x="138" y="74"/>
                    </a:lnTo>
                    <a:lnTo>
                      <a:pt x="89" y="55"/>
                    </a:lnTo>
                    <a:lnTo>
                      <a:pt x="43" y="7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108"/>
              <p:cNvSpPr>
                <a:spLocks/>
              </p:cNvSpPr>
              <p:nvPr/>
            </p:nvSpPr>
            <p:spPr bwMode="auto">
              <a:xfrm>
                <a:off x="2745" y="3296"/>
                <a:ext cx="50" cy="105"/>
              </a:xfrm>
              <a:custGeom>
                <a:avLst/>
                <a:gdLst>
                  <a:gd name="T0" fmla="*/ 31 w 401"/>
                  <a:gd name="T1" fmla="*/ 4 h 837"/>
                  <a:gd name="T2" fmla="*/ 27 w 401"/>
                  <a:gd name="T3" fmla="*/ 13 h 837"/>
                  <a:gd name="T4" fmla="*/ 26 w 401"/>
                  <a:gd name="T5" fmla="*/ 20 h 837"/>
                  <a:gd name="T6" fmla="*/ 25 w 401"/>
                  <a:gd name="T7" fmla="*/ 35 h 837"/>
                  <a:gd name="T8" fmla="*/ 23 w 401"/>
                  <a:gd name="T9" fmla="*/ 53 h 837"/>
                  <a:gd name="T10" fmla="*/ 20 w 401"/>
                  <a:gd name="T11" fmla="*/ 66 h 837"/>
                  <a:gd name="T12" fmla="*/ 16 w 401"/>
                  <a:gd name="T13" fmla="*/ 77 h 837"/>
                  <a:gd name="T14" fmla="*/ 13 w 401"/>
                  <a:gd name="T15" fmla="*/ 87 h 837"/>
                  <a:gd name="T16" fmla="*/ 13 w 401"/>
                  <a:gd name="T17" fmla="*/ 92 h 837"/>
                  <a:gd name="T18" fmla="*/ 19 w 401"/>
                  <a:gd name="T19" fmla="*/ 95 h 837"/>
                  <a:gd name="T20" fmla="*/ 30 w 401"/>
                  <a:gd name="T21" fmla="*/ 97 h 837"/>
                  <a:gd name="T22" fmla="*/ 40 w 401"/>
                  <a:gd name="T23" fmla="*/ 97 h 837"/>
                  <a:gd name="T24" fmla="*/ 50 w 401"/>
                  <a:gd name="T25" fmla="*/ 99 h 837"/>
                  <a:gd name="T26" fmla="*/ 50 w 401"/>
                  <a:gd name="T27" fmla="*/ 105 h 837"/>
                  <a:gd name="T28" fmla="*/ 41 w 401"/>
                  <a:gd name="T29" fmla="*/ 104 h 837"/>
                  <a:gd name="T30" fmla="*/ 33 w 401"/>
                  <a:gd name="T31" fmla="*/ 104 h 837"/>
                  <a:gd name="T32" fmla="*/ 23 w 401"/>
                  <a:gd name="T33" fmla="*/ 102 h 837"/>
                  <a:gd name="T34" fmla="*/ 16 w 401"/>
                  <a:gd name="T35" fmla="*/ 100 h 837"/>
                  <a:gd name="T36" fmla="*/ 10 w 401"/>
                  <a:gd name="T37" fmla="*/ 97 h 837"/>
                  <a:gd name="T38" fmla="*/ 6 w 401"/>
                  <a:gd name="T39" fmla="*/ 98 h 837"/>
                  <a:gd name="T40" fmla="*/ 2 w 401"/>
                  <a:gd name="T41" fmla="*/ 98 h 837"/>
                  <a:gd name="T42" fmla="*/ 0 w 401"/>
                  <a:gd name="T43" fmla="*/ 96 h 837"/>
                  <a:gd name="T44" fmla="*/ 1 w 401"/>
                  <a:gd name="T45" fmla="*/ 91 h 837"/>
                  <a:gd name="T46" fmla="*/ 6 w 401"/>
                  <a:gd name="T47" fmla="*/ 85 h 837"/>
                  <a:gd name="T48" fmla="*/ 10 w 401"/>
                  <a:gd name="T49" fmla="*/ 76 h 837"/>
                  <a:gd name="T50" fmla="*/ 14 w 401"/>
                  <a:gd name="T51" fmla="*/ 63 h 837"/>
                  <a:gd name="T52" fmla="*/ 17 w 401"/>
                  <a:gd name="T53" fmla="*/ 47 h 837"/>
                  <a:gd name="T54" fmla="*/ 18 w 401"/>
                  <a:gd name="T55" fmla="*/ 30 h 837"/>
                  <a:gd name="T56" fmla="*/ 20 w 401"/>
                  <a:gd name="T57" fmla="*/ 19 h 837"/>
                  <a:gd name="T58" fmla="*/ 22 w 401"/>
                  <a:gd name="T59" fmla="*/ 11 h 837"/>
                  <a:gd name="T60" fmla="*/ 25 w 401"/>
                  <a:gd name="T61" fmla="*/ 3 h 837"/>
                  <a:gd name="T62" fmla="*/ 29 w 401"/>
                  <a:gd name="T63" fmla="*/ 0 h 837"/>
                  <a:gd name="T64" fmla="*/ 31 w 401"/>
                  <a:gd name="T65" fmla="*/ 4 h 837"/>
                  <a:gd name="T66" fmla="*/ 31 w 401"/>
                  <a:gd name="T67" fmla="*/ 4 h 8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1"/>
                  <a:gd name="T103" fmla="*/ 0 h 837"/>
                  <a:gd name="T104" fmla="*/ 401 w 401"/>
                  <a:gd name="T105" fmla="*/ 837 h 8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1" h="837">
                    <a:moveTo>
                      <a:pt x="250" y="32"/>
                    </a:moveTo>
                    <a:lnTo>
                      <a:pt x="220" y="104"/>
                    </a:lnTo>
                    <a:lnTo>
                      <a:pt x="210" y="157"/>
                    </a:lnTo>
                    <a:lnTo>
                      <a:pt x="201" y="282"/>
                    </a:lnTo>
                    <a:lnTo>
                      <a:pt x="185" y="422"/>
                    </a:lnTo>
                    <a:lnTo>
                      <a:pt x="163" y="530"/>
                    </a:lnTo>
                    <a:lnTo>
                      <a:pt x="128" y="616"/>
                    </a:lnTo>
                    <a:lnTo>
                      <a:pt x="104" y="695"/>
                    </a:lnTo>
                    <a:lnTo>
                      <a:pt x="104" y="731"/>
                    </a:lnTo>
                    <a:lnTo>
                      <a:pt x="153" y="757"/>
                    </a:lnTo>
                    <a:lnTo>
                      <a:pt x="242" y="771"/>
                    </a:lnTo>
                    <a:lnTo>
                      <a:pt x="321" y="777"/>
                    </a:lnTo>
                    <a:lnTo>
                      <a:pt x="401" y="793"/>
                    </a:lnTo>
                    <a:lnTo>
                      <a:pt x="397" y="837"/>
                    </a:lnTo>
                    <a:lnTo>
                      <a:pt x="325" y="829"/>
                    </a:lnTo>
                    <a:lnTo>
                      <a:pt x="266" y="829"/>
                    </a:lnTo>
                    <a:lnTo>
                      <a:pt x="185" y="817"/>
                    </a:lnTo>
                    <a:lnTo>
                      <a:pt x="128" y="801"/>
                    </a:lnTo>
                    <a:lnTo>
                      <a:pt x="82" y="777"/>
                    </a:lnTo>
                    <a:lnTo>
                      <a:pt x="46" y="780"/>
                    </a:lnTo>
                    <a:lnTo>
                      <a:pt x="16" y="780"/>
                    </a:lnTo>
                    <a:lnTo>
                      <a:pt x="0" y="764"/>
                    </a:lnTo>
                    <a:lnTo>
                      <a:pt x="9" y="728"/>
                    </a:lnTo>
                    <a:lnTo>
                      <a:pt x="49" y="679"/>
                    </a:lnTo>
                    <a:lnTo>
                      <a:pt x="82" y="606"/>
                    </a:lnTo>
                    <a:lnTo>
                      <a:pt x="112" y="503"/>
                    </a:lnTo>
                    <a:lnTo>
                      <a:pt x="134" y="378"/>
                    </a:lnTo>
                    <a:lnTo>
                      <a:pt x="144" y="238"/>
                    </a:lnTo>
                    <a:lnTo>
                      <a:pt x="161" y="149"/>
                    </a:lnTo>
                    <a:lnTo>
                      <a:pt x="177" y="84"/>
                    </a:lnTo>
                    <a:lnTo>
                      <a:pt x="201" y="21"/>
                    </a:lnTo>
                    <a:lnTo>
                      <a:pt x="229" y="0"/>
                    </a:lnTo>
                    <a:lnTo>
                      <a:pt x="25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109"/>
              <p:cNvSpPr>
                <a:spLocks/>
              </p:cNvSpPr>
              <p:nvPr/>
            </p:nvSpPr>
            <p:spPr bwMode="auto">
              <a:xfrm>
                <a:off x="2777" y="3303"/>
                <a:ext cx="123" cy="24"/>
              </a:xfrm>
              <a:custGeom>
                <a:avLst/>
                <a:gdLst>
                  <a:gd name="T0" fmla="*/ 3 w 983"/>
                  <a:gd name="T1" fmla="*/ 0 h 195"/>
                  <a:gd name="T2" fmla="*/ 13 w 983"/>
                  <a:gd name="T3" fmla="*/ 5 h 195"/>
                  <a:gd name="T4" fmla="*/ 20 w 983"/>
                  <a:gd name="T5" fmla="*/ 8 h 195"/>
                  <a:gd name="T6" fmla="*/ 28 w 983"/>
                  <a:gd name="T7" fmla="*/ 11 h 195"/>
                  <a:gd name="T8" fmla="*/ 37 w 983"/>
                  <a:gd name="T9" fmla="*/ 13 h 195"/>
                  <a:gd name="T10" fmla="*/ 50 w 983"/>
                  <a:gd name="T11" fmla="*/ 14 h 195"/>
                  <a:gd name="T12" fmla="*/ 62 w 983"/>
                  <a:gd name="T13" fmla="*/ 13 h 195"/>
                  <a:gd name="T14" fmla="*/ 73 w 983"/>
                  <a:gd name="T15" fmla="*/ 12 h 195"/>
                  <a:gd name="T16" fmla="*/ 88 w 983"/>
                  <a:gd name="T17" fmla="*/ 10 h 195"/>
                  <a:gd name="T18" fmla="*/ 98 w 983"/>
                  <a:gd name="T19" fmla="*/ 11 h 195"/>
                  <a:gd name="T20" fmla="*/ 104 w 983"/>
                  <a:gd name="T21" fmla="*/ 12 h 195"/>
                  <a:gd name="T22" fmla="*/ 110 w 983"/>
                  <a:gd name="T23" fmla="*/ 14 h 195"/>
                  <a:gd name="T24" fmla="*/ 118 w 983"/>
                  <a:gd name="T25" fmla="*/ 18 h 195"/>
                  <a:gd name="T26" fmla="*/ 123 w 983"/>
                  <a:gd name="T27" fmla="*/ 23 h 195"/>
                  <a:gd name="T28" fmla="*/ 118 w 983"/>
                  <a:gd name="T29" fmla="*/ 24 h 195"/>
                  <a:gd name="T30" fmla="*/ 109 w 983"/>
                  <a:gd name="T31" fmla="*/ 21 h 195"/>
                  <a:gd name="T32" fmla="*/ 101 w 983"/>
                  <a:gd name="T33" fmla="*/ 19 h 195"/>
                  <a:gd name="T34" fmla="*/ 94 w 983"/>
                  <a:gd name="T35" fmla="*/ 19 h 195"/>
                  <a:gd name="T36" fmla="*/ 84 w 983"/>
                  <a:gd name="T37" fmla="*/ 19 h 195"/>
                  <a:gd name="T38" fmla="*/ 75 w 983"/>
                  <a:gd name="T39" fmla="*/ 19 h 195"/>
                  <a:gd name="T40" fmla="*/ 65 w 983"/>
                  <a:gd name="T41" fmla="*/ 20 h 195"/>
                  <a:gd name="T42" fmla="*/ 56 w 983"/>
                  <a:gd name="T43" fmla="*/ 22 h 195"/>
                  <a:gd name="T44" fmla="*/ 49 w 983"/>
                  <a:gd name="T45" fmla="*/ 21 h 195"/>
                  <a:gd name="T46" fmla="*/ 41 w 983"/>
                  <a:gd name="T47" fmla="*/ 20 h 195"/>
                  <a:gd name="T48" fmla="*/ 33 w 983"/>
                  <a:gd name="T49" fmla="*/ 19 h 195"/>
                  <a:gd name="T50" fmla="*/ 27 w 983"/>
                  <a:gd name="T51" fmla="*/ 17 h 195"/>
                  <a:gd name="T52" fmla="*/ 20 w 983"/>
                  <a:gd name="T53" fmla="*/ 16 h 195"/>
                  <a:gd name="T54" fmla="*/ 15 w 983"/>
                  <a:gd name="T55" fmla="*/ 13 h 195"/>
                  <a:gd name="T56" fmla="*/ 9 w 983"/>
                  <a:gd name="T57" fmla="*/ 10 h 195"/>
                  <a:gd name="T58" fmla="*/ 1 w 983"/>
                  <a:gd name="T59" fmla="*/ 6 h 195"/>
                  <a:gd name="T60" fmla="*/ 0 w 983"/>
                  <a:gd name="T61" fmla="*/ 4 h 195"/>
                  <a:gd name="T62" fmla="*/ 3 w 983"/>
                  <a:gd name="T63" fmla="*/ 0 h 195"/>
                  <a:gd name="T64" fmla="*/ 3 w 983"/>
                  <a:gd name="T65" fmla="*/ 0 h 1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83"/>
                  <a:gd name="T100" fmla="*/ 0 h 195"/>
                  <a:gd name="T101" fmla="*/ 983 w 983"/>
                  <a:gd name="T102" fmla="*/ 195 h 1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83" h="195">
                    <a:moveTo>
                      <a:pt x="24" y="0"/>
                    </a:moveTo>
                    <a:lnTo>
                      <a:pt x="107" y="39"/>
                    </a:lnTo>
                    <a:lnTo>
                      <a:pt x="159" y="63"/>
                    </a:lnTo>
                    <a:lnTo>
                      <a:pt x="221" y="93"/>
                    </a:lnTo>
                    <a:lnTo>
                      <a:pt x="299" y="109"/>
                    </a:lnTo>
                    <a:lnTo>
                      <a:pt x="398" y="117"/>
                    </a:lnTo>
                    <a:lnTo>
                      <a:pt x="499" y="104"/>
                    </a:lnTo>
                    <a:lnTo>
                      <a:pt x="580" y="95"/>
                    </a:lnTo>
                    <a:lnTo>
                      <a:pt x="705" y="82"/>
                    </a:lnTo>
                    <a:lnTo>
                      <a:pt x="783" y="87"/>
                    </a:lnTo>
                    <a:lnTo>
                      <a:pt x="830" y="98"/>
                    </a:lnTo>
                    <a:lnTo>
                      <a:pt x="879" y="115"/>
                    </a:lnTo>
                    <a:lnTo>
                      <a:pt x="942" y="147"/>
                    </a:lnTo>
                    <a:lnTo>
                      <a:pt x="983" y="184"/>
                    </a:lnTo>
                    <a:lnTo>
                      <a:pt x="942" y="195"/>
                    </a:lnTo>
                    <a:lnTo>
                      <a:pt x="869" y="171"/>
                    </a:lnTo>
                    <a:lnTo>
                      <a:pt x="806" y="158"/>
                    </a:lnTo>
                    <a:lnTo>
                      <a:pt x="751" y="155"/>
                    </a:lnTo>
                    <a:lnTo>
                      <a:pt x="669" y="155"/>
                    </a:lnTo>
                    <a:lnTo>
                      <a:pt x="597" y="155"/>
                    </a:lnTo>
                    <a:lnTo>
                      <a:pt x="521" y="166"/>
                    </a:lnTo>
                    <a:lnTo>
                      <a:pt x="447" y="175"/>
                    </a:lnTo>
                    <a:lnTo>
                      <a:pt x="390" y="171"/>
                    </a:lnTo>
                    <a:lnTo>
                      <a:pt x="327" y="166"/>
                    </a:lnTo>
                    <a:lnTo>
                      <a:pt x="262" y="157"/>
                    </a:lnTo>
                    <a:lnTo>
                      <a:pt x="212" y="142"/>
                    </a:lnTo>
                    <a:lnTo>
                      <a:pt x="161" y="126"/>
                    </a:lnTo>
                    <a:lnTo>
                      <a:pt x="120" y="104"/>
                    </a:lnTo>
                    <a:lnTo>
                      <a:pt x="71" y="79"/>
                    </a:lnTo>
                    <a:lnTo>
                      <a:pt x="4" y="46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110"/>
              <p:cNvSpPr>
                <a:spLocks/>
              </p:cNvSpPr>
              <p:nvPr/>
            </p:nvSpPr>
            <p:spPr bwMode="auto">
              <a:xfrm>
                <a:off x="2859" y="3329"/>
                <a:ext cx="55" cy="88"/>
              </a:xfrm>
              <a:custGeom>
                <a:avLst/>
                <a:gdLst>
                  <a:gd name="T0" fmla="*/ 42 w 442"/>
                  <a:gd name="T1" fmla="*/ 0 h 704"/>
                  <a:gd name="T2" fmla="*/ 35 w 442"/>
                  <a:gd name="T3" fmla="*/ 12 h 704"/>
                  <a:gd name="T4" fmla="*/ 25 w 442"/>
                  <a:gd name="T5" fmla="*/ 28 h 704"/>
                  <a:gd name="T6" fmla="*/ 16 w 442"/>
                  <a:gd name="T7" fmla="*/ 40 h 704"/>
                  <a:gd name="T8" fmla="*/ 8 w 442"/>
                  <a:gd name="T9" fmla="*/ 52 h 704"/>
                  <a:gd name="T10" fmla="*/ 4 w 442"/>
                  <a:gd name="T11" fmla="*/ 60 h 704"/>
                  <a:gd name="T12" fmla="*/ 1 w 442"/>
                  <a:gd name="T13" fmla="*/ 70 h 704"/>
                  <a:gd name="T14" fmla="*/ 0 w 442"/>
                  <a:gd name="T15" fmla="*/ 78 h 704"/>
                  <a:gd name="T16" fmla="*/ 1 w 442"/>
                  <a:gd name="T17" fmla="*/ 85 h 704"/>
                  <a:gd name="T18" fmla="*/ 4 w 442"/>
                  <a:gd name="T19" fmla="*/ 88 h 704"/>
                  <a:gd name="T20" fmla="*/ 6 w 442"/>
                  <a:gd name="T21" fmla="*/ 84 h 704"/>
                  <a:gd name="T22" fmla="*/ 15 w 442"/>
                  <a:gd name="T23" fmla="*/ 72 h 704"/>
                  <a:gd name="T24" fmla="*/ 30 w 442"/>
                  <a:gd name="T25" fmla="*/ 56 h 704"/>
                  <a:gd name="T26" fmla="*/ 44 w 442"/>
                  <a:gd name="T27" fmla="*/ 40 h 704"/>
                  <a:gd name="T28" fmla="*/ 52 w 442"/>
                  <a:gd name="T29" fmla="*/ 33 h 704"/>
                  <a:gd name="T30" fmla="*/ 55 w 442"/>
                  <a:gd name="T31" fmla="*/ 30 h 704"/>
                  <a:gd name="T32" fmla="*/ 53 w 442"/>
                  <a:gd name="T33" fmla="*/ 27 h 704"/>
                  <a:gd name="T34" fmla="*/ 49 w 442"/>
                  <a:gd name="T35" fmla="*/ 30 h 704"/>
                  <a:gd name="T36" fmla="*/ 40 w 442"/>
                  <a:gd name="T37" fmla="*/ 37 h 704"/>
                  <a:gd name="T38" fmla="*/ 30 w 442"/>
                  <a:gd name="T39" fmla="*/ 47 h 704"/>
                  <a:gd name="T40" fmla="*/ 21 w 442"/>
                  <a:gd name="T41" fmla="*/ 57 h 704"/>
                  <a:gd name="T42" fmla="*/ 10 w 442"/>
                  <a:gd name="T43" fmla="*/ 70 h 704"/>
                  <a:gd name="T44" fmla="*/ 15 w 442"/>
                  <a:gd name="T45" fmla="*/ 61 h 704"/>
                  <a:gd name="T46" fmla="*/ 21 w 442"/>
                  <a:gd name="T47" fmla="*/ 53 h 704"/>
                  <a:gd name="T48" fmla="*/ 32 w 442"/>
                  <a:gd name="T49" fmla="*/ 41 h 704"/>
                  <a:gd name="T50" fmla="*/ 43 w 442"/>
                  <a:gd name="T51" fmla="*/ 29 h 704"/>
                  <a:gd name="T52" fmla="*/ 53 w 442"/>
                  <a:gd name="T53" fmla="*/ 16 h 704"/>
                  <a:gd name="T54" fmla="*/ 49 w 442"/>
                  <a:gd name="T55" fmla="*/ 14 h 704"/>
                  <a:gd name="T56" fmla="*/ 46 w 442"/>
                  <a:gd name="T57" fmla="*/ 16 h 704"/>
                  <a:gd name="T58" fmla="*/ 22 w 442"/>
                  <a:gd name="T59" fmla="*/ 45 h 704"/>
                  <a:gd name="T60" fmla="*/ 28 w 442"/>
                  <a:gd name="T61" fmla="*/ 36 h 704"/>
                  <a:gd name="T62" fmla="*/ 35 w 442"/>
                  <a:gd name="T63" fmla="*/ 26 h 704"/>
                  <a:gd name="T64" fmla="*/ 40 w 442"/>
                  <a:gd name="T65" fmla="*/ 15 h 704"/>
                  <a:gd name="T66" fmla="*/ 47 w 442"/>
                  <a:gd name="T67" fmla="*/ 5 h 704"/>
                  <a:gd name="T68" fmla="*/ 46 w 442"/>
                  <a:gd name="T69" fmla="*/ 1 h 704"/>
                  <a:gd name="T70" fmla="*/ 42 w 442"/>
                  <a:gd name="T71" fmla="*/ 0 h 704"/>
                  <a:gd name="T72" fmla="*/ 42 w 442"/>
                  <a:gd name="T73" fmla="*/ 0 h 7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2"/>
                  <a:gd name="T112" fmla="*/ 0 h 704"/>
                  <a:gd name="T113" fmla="*/ 442 w 442"/>
                  <a:gd name="T114" fmla="*/ 704 h 7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2" h="704">
                    <a:moveTo>
                      <a:pt x="338" y="0"/>
                    </a:moveTo>
                    <a:lnTo>
                      <a:pt x="278" y="97"/>
                    </a:lnTo>
                    <a:lnTo>
                      <a:pt x="197" y="221"/>
                    </a:lnTo>
                    <a:lnTo>
                      <a:pt x="126" y="323"/>
                    </a:lnTo>
                    <a:lnTo>
                      <a:pt x="68" y="418"/>
                    </a:lnTo>
                    <a:lnTo>
                      <a:pt x="33" y="483"/>
                    </a:lnTo>
                    <a:lnTo>
                      <a:pt x="12" y="559"/>
                    </a:lnTo>
                    <a:lnTo>
                      <a:pt x="0" y="621"/>
                    </a:lnTo>
                    <a:lnTo>
                      <a:pt x="6" y="677"/>
                    </a:lnTo>
                    <a:lnTo>
                      <a:pt x="36" y="704"/>
                    </a:lnTo>
                    <a:lnTo>
                      <a:pt x="49" y="668"/>
                    </a:lnTo>
                    <a:lnTo>
                      <a:pt x="117" y="576"/>
                    </a:lnTo>
                    <a:lnTo>
                      <a:pt x="242" y="447"/>
                    </a:lnTo>
                    <a:lnTo>
                      <a:pt x="357" y="318"/>
                    </a:lnTo>
                    <a:lnTo>
                      <a:pt x="417" y="266"/>
                    </a:lnTo>
                    <a:lnTo>
                      <a:pt x="442" y="242"/>
                    </a:lnTo>
                    <a:lnTo>
                      <a:pt x="427" y="217"/>
                    </a:lnTo>
                    <a:lnTo>
                      <a:pt x="390" y="242"/>
                    </a:lnTo>
                    <a:lnTo>
                      <a:pt x="325" y="299"/>
                    </a:lnTo>
                    <a:lnTo>
                      <a:pt x="242" y="378"/>
                    </a:lnTo>
                    <a:lnTo>
                      <a:pt x="169" y="458"/>
                    </a:lnTo>
                    <a:lnTo>
                      <a:pt x="82" y="563"/>
                    </a:lnTo>
                    <a:lnTo>
                      <a:pt x="121" y="487"/>
                    </a:lnTo>
                    <a:lnTo>
                      <a:pt x="169" y="426"/>
                    </a:lnTo>
                    <a:lnTo>
                      <a:pt x="260" y="324"/>
                    </a:lnTo>
                    <a:lnTo>
                      <a:pt x="345" y="234"/>
                    </a:lnTo>
                    <a:lnTo>
                      <a:pt x="422" y="128"/>
                    </a:lnTo>
                    <a:lnTo>
                      <a:pt x="397" y="109"/>
                    </a:lnTo>
                    <a:lnTo>
                      <a:pt x="367" y="128"/>
                    </a:lnTo>
                    <a:lnTo>
                      <a:pt x="180" y="358"/>
                    </a:lnTo>
                    <a:lnTo>
                      <a:pt x="226" y="286"/>
                    </a:lnTo>
                    <a:lnTo>
                      <a:pt x="278" y="210"/>
                    </a:lnTo>
                    <a:lnTo>
                      <a:pt x="325" y="122"/>
                    </a:lnTo>
                    <a:lnTo>
                      <a:pt x="374" y="40"/>
                    </a:lnTo>
                    <a:lnTo>
                      <a:pt x="370" y="4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111"/>
              <p:cNvSpPr>
                <a:spLocks/>
              </p:cNvSpPr>
              <p:nvPr/>
            </p:nvSpPr>
            <p:spPr bwMode="auto">
              <a:xfrm>
                <a:off x="2659" y="3643"/>
                <a:ext cx="38" cy="68"/>
              </a:xfrm>
              <a:custGeom>
                <a:avLst/>
                <a:gdLst>
                  <a:gd name="T0" fmla="*/ 33 w 310"/>
                  <a:gd name="T1" fmla="*/ 0 h 539"/>
                  <a:gd name="T2" fmla="*/ 28 w 310"/>
                  <a:gd name="T3" fmla="*/ 6 h 539"/>
                  <a:gd name="T4" fmla="*/ 22 w 310"/>
                  <a:gd name="T5" fmla="*/ 15 h 539"/>
                  <a:gd name="T6" fmla="*/ 16 w 310"/>
                  <a:gd name="T7" fmla="*/ 27 h 539"/>
                  <a:gd name="T8" fmla="*/ 12 w 310"/>
                  <a:gd name="T9" fmla="*/ 39 h 539"/>
                  <a:gd name="T10" fmla="*/ 6 w 310"/>
                  <a:gd name="T11" fmla="*/ 51 h 539"/>
                  <a:gd name="T12" fmla="*/ 0 w 310"/>
                  <a:gd name="T13" fmla="*/ 63 h 539"/>
                  <a:gd name="T14" fmla="*/ 0 w 310"/>
                  <a:gd name="T15" fmla="*/ 68 h 539"/>
                  <a:gd name="T16" fmla="*/ 7 w 310"/>
                  <a:gd name="T17" fmla="*/ 65 h 539"/>
                  <a:gd name="T18" fmla="*/ 13 w 310"/>
                  <a:gd name="T19" fmla="*/ 58 h 539"/>
                  <a:gd name="T20" fmla="*/ 19 w 310"/>
                  <a:gd name="T21" fmla="*/ 44 h 539"/>
                  <a:gd name="T22" fmla="*/ 27 w 310"/>
                  <a:gd name="T23" fmla="*/ 25 h 539"/>
                  <a:gd name="T24" fmla="*/ 32 w 310"/>
                  <a:gd name="T25" fmla="*/ 16 h 539"/>
                  <a:gd name="T26" fmla="*/ 35 w 310"/>
                  <a:gd name="T27" fmla="*/ 10 h 539"/>
                  <a:gd name="T28" fmla="*/ 38 w 310"/>
                  <a:gd name="T29" fmla="*/ 3 h 539"/>
                  <a:gd name="T30" fmla="*/ 33 w 310"/>
                  <a:gd name="T31" fmla="*/ 0 h 539"/>
                  <a:gd name="T32" fmla="*/ 33 w 310"/>
                  <a:gd name="T33" fmla="*/ 0 h 5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0"/>
                  <a:gd name="T52" fmla="*/ 0 h 539"/>
                  <a:gd name="T53" fmla="*/ 310 w 310"/>
                  <a:gd name="T54" fmla="*/ 539 h 5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0" h="539">
                    <a:moveTo>
                      <a:pt x="270" y="0"/>
                    </a:moveTo>
                    <a:lnTo>
                      <a:pt x="226" y="47"/>
                    </a:lnTo>
                    <a:lnTo>
                      <a:pt x="182" y="121"/>
                    </a:lnTo>
                    <a:lnTo>
                      <a:pt x="134" y="217"/>
                    </a:lnTo>
                    <a:lnTo>
                      <a:pt x="98" y="310"/>
                    </a:lnTo>
                    <a:lnTo>
                      <a:pt x="53" y="405"/>
                    </a:lnTo>
                    <a:lnTo>
                      <a:pt x="4" y="499"/>
                    </a:lnTo>
                    <a:lnTo>
                      <a:pt x="0" y="539"/>
                    </a:lnTo>
                    <a:lnTo>
                      <a:pt x="57" y="514"/>
                    </a:lnTo>
                    <a:lnTo>
                      <a:pt x="106" y="463"/>
                    </a:lnTo>
                    <a:lnTo>
                      <a:pt x="158" y="349"/>
                    </a:lnTo>
                    <a:lnTo>
                      <a:pt x="223" y="201"/>
                    </a:lnTo>
                    <a:lnTo>
                      <a:pt x="257" y="123"/>
                    </a:lnTo>
                    <a:lnTo>
                      <a:pt x="283" y="76"/>
                    </a:lnTo>
                    <a:lnTo>
                      <a:pt x="310" y="2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112"/>
              <p:cNvSpPr>
                <a:spLocks/>
              </p:cNvSpPr>
              <p:nvPr/>
            </p:nvSpPr>
            <p:spPr bwMode="auto">
              <a:xfrm>
                <a:off x="2667" y="3601"/>
                <a:ext cx="182" cy="117"/>
              </a:xfrm>
              <a:custGeom>
                <a:avLst/>
                <a:gdLst>
                  <a:gd name="T0" fmla="*/ 3 w 1454"/>
                  <a:gd name="T1" fmla="*/ 110 h 933"/>
                  <a:gd name="T2" fmla="*/ 16 w 1454"/>
                  <a:gd name="T3" fmla="*/ 111 h 933"/>
                  <a:gd name="T4" fmla="*/ 30 w 1454"/>
                  <a:gd name="T5" fmla="*/ 110 h 933"/>
                  <a:gd name="T6" fmla="*/ 48 w 1454"/>
                  <a:gd name="T7" fmla="*/ 108 h 933"/>
                  <a:gd name="T8" fmla="*/ 69 w 1454"/>
                  <a:gd name="T9" fmla="*/ 107 h 933"/>
                  <a:gd name="T10" fmla="*/ 84 w 1454"/>
                  <a:gd name="T11" fmla="*/ 107 h 933"/>
                  <a:gd name="T12" fmla="*/ 100 w 1454"/>
                  <a:gd name="T13" fmla="*/ 107 h 933"/>
                  <a:gd name="T14" fmla="*/ 111 w 1454"/>
                  <a:gd name="T15" fmla="*/ 107 h 933"/>
                  <a:gd name="T16" fmla="*/ 117 w 1454"/>
                  <a:gd name="T17" fmla="*/ 99 h 933"/>
                  <a:gd name="T18" fmla="*/ 113 w 1454"/>
                  <a:gd name="T19" fmla="*/ 93 h 933"/>
                  <a:gd name="T20" fmla="*/ 105 w 1454"/>
                  <a:gd name="T21" fmla="*/ 83 h 933"/>
                  <a:gd name="T22" fmla="*/ 95 w 1454"/>
                  <a:gd name="T23" fmla="*/ 72 h 933"/>
                  <a:gd name="T24" fmla="*/ 79 w 1454"/>
                  <a:gd name="T25" fmla="*/ 56 h 933"/>
                  <a:gd name="T26" fmla="*/ 68 w 1454"/>
                  <a:gd name="T27" fmla="*/ 42 h 933"/>
                  <a:gd name="T28" fmla="*/ 67 w 1454"/>
                  <a:gd name="T29" fmla="*/ 35 h 933"/>
                  <a:gd name="T30" fmla="*/ 71 w 1454"/>
                  <a:gd name="T31" fmla="*/ 36 h 933"/>
                  <a:gd name="T32" fmla="*/ 76 w 1454"/>
                  <a:gd name="T33" fmla="*/ 42 h 933"/>
                  <a:gd name="T34" fmla="*/ 79 w 1454"/>
                  <a:gd name="T35" fmla="*/ 45 h 933"/>
                  <a:gd name="T36" fmla="*/ 85 w 1454"/>
                  <a:gd name="T37" fmla="*/ 43 h 933"/>
                  <a:gd name="T38" fmla="*/ 93 w 1454"/>
                  <a:gd name="T39" fmla="*/ 41 h 933"/>
                  <a:gd name="T40" fmla="*/ 108 w 1454"/>
                  <a:gd name="T41" fmla="*/ 32 h 933"/>
                  <a:gd name="T42" fmla="*/ 127 w 1454"/>
                  <a:gd name="T43" fmla="*/ 21 h 933"/>
                  <a:gd name="T44" fmla="*/ 147 w 1454"/>
                  <a:gd name="T45" fmla="*/ 11 h 933"/>
                  <a:gd name="T46" fmla="*/ 167 w 1454"/>
                  <a:gd name="T47" fmla="*/ 3 h 933"/>
                  <a:gd name="T48" fmla="*/ 177 w 1454"/>
                  <a:gd name="T49" fmla="*/ 0 h 933"/>
                  <a:gd name="T50" fmla="*/ 182 w 1454"/>
                  <a:gd name="T51" fmla="*/ 2 h 933"/>
                  <a:gd name="T52" fmla="*/ 181 w 1454"/>
                  <a:gd name="T53" fmla="*/ 4 h 933"/>
                  <a:gd name="T54" fmla="*/ 168 w 1454"/>
                  <a:gd name="T55" fmla="*/ 11 h 933"/>
                  <a:gd name="T56" fmla="*/ 149 w 1454"/>
                  <a:gd name="T57" fmla="*/ 20 h 933"/>
                  <a:gd name="T58" fmla="*/ 129 w 1454"/>
                  <a:gd name="T59" fmla="*/ 32 h 933"/>
                  <a:gd name="T60" fmla="*/ 118 w 1454"/>
                  <a:gd name="T61" fmla="*/ 39 h 933"/>
                  <a:gd name="T62" fmla="*/ 120 w 1454"/>
                  <a:gd name="T63" fmla="*/ 45 h 933"/>
                  <a:gd name="T64" fmla="*/ 129 w 1454"/>
                  <a:gd name="T65" fmla="*/ 52 h 933"/>
                  <a:gd name="T66" fmla="*/ 136 w 1454"/>
                  <a:gd name="T67" fmla="*/ 62 h 933"/>
                  <a:gd name="T68" fmla="*/ 139 w 1454"/>
                  <a:gd name="T69" fmla="*/ 68 h 933"/>
                  <a:gd name="T70" fmla="*/ 142 w 1454"/>
                  <a:gd name="T71" fmla="*/ 75 h 933"/>
                  <a:gd name="T72" fmla="*/ 142 w 1454"/>
                  <a:gd name="T73" fmla="*/ 79 h 933"/>
                  <a:gd name="T74" fmla="*/ 140 w 1454"/>
                  <a:gd name="T75" fmla="*/ 84 h 933"/>
                  <a:gd name="T76" fmla="*/ 131 w 1454"/>
                  <a:gd name="T77" fmla="*/ 94 h 933"/>
                  <a:gd name="T78" fmla="*/ 126 w 1454"/>
                  <a:gd name="T79" fmla="*/ 100 h 933"/>
                  <a:gd name="T80" fmla="*/ 121 w 1454"/>
                  <a:gd name="T81" fmla="*/ 106 h 933"/>
                  <a:gd name="T82" fmla="*/ 118 w 1454"/>
                  <a:gd name="T83" fmla="*/ 111 h 933"/>
                  <a:gd name="T84" fmla="*/ 116 w 1454"/>
                  <a:gd name="T85" fmla="*/ 115 h 933"/>
                  <a:gd name="T86" fmla="*/ 111 w 1454"/>
                  <a:gd name="T87" fmla="*/ 116 h 933"/>
                  <a:gd name="T88" fmla="*/ 103 w 1454"/>
                  <a:gd name="T89" fmla="*/ 117 h 933"/>
                  <a:gd name="T90" fmla="*/ 90 w 1454"/>
                  <a:gd name="T91" fmla="*/ 116 h 933"/>
                  <a:gd name="T92" fmla="*/ 74 w 1454"/>
                  <a:gd name="T93" fmla="*/ 115 h 933"/>
                  <a:gd name="T94" fmla="*/ 53 w 1454"/>
                  <a:gd name="T95" fmla="*/ 115 h 933"/>
                  <a:gd name="T96" fmla="*/ 28 w 1454"/>
                  <a:gd name="T97" fmla="*/ 117 h 933"/>
                  <a:gd name="T98" fmla="*/ 14 w 1454"/>
                  <a:gd name="T99" fmla="*/ 117 h 933"/>
                  <a:gd name="T100" fmla="*/ 3 w 1454"/>
                  <a:gd name="T101" fmla="*/ 116 h 933"/>
                  <a:gd name="T102" fmla="*/ 0 w 1454"/>
                  <a:gd name="T103" fmla="*/ 113 h 933"/>
                  <a:gd name="T104" fmla="*/ 0 w 1454"/>
                  <a:gd name="T105" fmla="*/ 110 h 933"/>
                  <a:gd name="T106" fmla="*/ 3 w 1454"/>
                  <a:gd name="T107" fmla="*/ 110 h 933"/>
                  <a:gd name="T108" fmla="*/ 3 w 1454"/>
                  <a:gd name="T109" fmla="*/ 110 h 9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54"/>
                  <a:gd name="T166" fmla="*/ 0 h 933"/>
                  <a:gd name="T167" fmla="*/ 1454 w 1454"/>
                  <a:gd name="T168" fmla="*/ 933 h 9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54" h="933">
                    <a:moveTo>
                      <a:pt x="21" y="874"/>
                    </a:moveTo>
                    <a:lnTo>
                      <a:pt x="125" y="885"/>
                    </a:lnTo>
                    <a:lnTo>
                      <a:pt x="237" y="877"/>
                    </a:lnTo>
                    <a:lnTo>
                      <a:pt x="385" y="861"/>
                    </a:lnTo>
                    <a:lnTo>
                      <a:pt x="555" y="854"/>
                    </a:lnTo>
                    <a:lnTo>
                      <a:pt x="671" y="854"/>
                    </a:lnTo>
                    <a:lnTo>
                      <a:pt x="802" y="854"/>
                    </a:lnTo>
                    <a:lnTo>
                      <a:pt x="884" y="857"/>
                    </a:lnTo>
                    <a:lnTo>
                      <a:pt x="937" y="789"/>
                    </a:lnTo>
                    <a:lnTo>
                      <a:pt x="900" y="740"/>
                    </a:lnTo>
                    <a:lnTo>
                      <a:pt x="839" y="661"/>
                    </a:lnTo>
                    <a:lnTo>
                      <a:pt x="756" y="575"/>
                    </a:lnTo>
                    <a:lnTo>
                      <a:pt x="635" y="444"/>
                    </a:lnTo>
                    <a:lnTo>
                      <a:pt x="543" y="338"/>
                    </a:lnTo>
                    <a:lnTo>
                      <a:pt x="533" y="279"/>
                    </a:lnTo>
                    <a:lnTo>
                      <a:pt x="566" y="290"/>
                    </a:lnTo>
                    <a:lnTo>
                      <a:pt x="606" y="338"/>
                    </a:lnTo>
                    <a:lnTo>
                      <a:pt x="631" y="358"/>
                    </a:lnTo>
                    <a:lnTo>
                      <a:pt x="679" y="346"/>
                    </a:lnTo>
                    <a:lnTo>
                      <a:pt x="743" y="325"/>
                    </a:lnTo>
                    <a:lnTo>
                      <a:pt x="864" y="254"/>
                    </a:lnTo>
                    <a:lnTo>
                      <a:pt x="1016" y="170"/>
                    </a:lnTo>
                    <a:lnTo>
                      <a:pt x="1177" y="85"/>
                    </a:lnTo>
                    <a:lnTo>
                      <a:pt x="1338" y="26"/>
                    </a:lnTo>
                    <a:lnTo>
                      <a:pt x="1417" y="0"/>
                    </a:lnTo>
                    <a:lnTo>
                      <a:pt x="1454" y="13"/>
                    </a:lnTo>
                    <a:lnTo>
                      <a:pt x="1449" y="29"/>
                    </a:lnTo>
                    <a:lnTo>
                      <a:pt x="1341" y="85"/>
                    </a:lnTo>
                    <a:lnTo>
                      <a:pt x="1188" y="157"/>
                    </a:lnTo>
                    <a:lnTo>
                      <a:pt x="1028" y="259"/>
                    </a:lnTo>
                    <a:lnTo>
                      <a:pt x="943" y="314"/>
                    </a:lnTo>
                    <a:lnTo>
                      <a:pt x="960" y="362"/>
                    </a:lnTo>
                    <a:lnTo>
                      <a:pt x="1028" y="418"/>
                    </a:lnTo>
                    <a:lnTo>
                      <a:pt x="1088" y="496"/>
                    </a:lnTo>
                    <a:lnTo>
                      <a:pt x="1109" y="543"/>
                    </a:lnTo>
                    <a:lnTo>
                      <a:pt x="1137" y="596"/>
                    </a:lnTo>
                    <a:lnTo>
                      <a:pt x="1131" y="628"/>
                    </a:lnTo>
                    <a:lnTo>
                      <a:pt x="1120" y="673"/>
                    </a:lnTo>
                    <a:lnTo>
                      <a:pt x="1049" y="752"/>
                    </a:lnTo>
                    <a:lnTo>
                      <a:pt x="1006" y="801"/>
                    </a:lnTo>
                    <a:lnTo>
                      <a:pt x="963" y="844"/>
                    </a:lnTo>
                    <a:lnTo>
                      <a:pt x="940" y="885"/>
                    </a:lnTo>
                    <a:lnTo>
                      <a:pt x="924" y="917"/>
                    </a:lnTo>
                    <a:lnTo>
                      <a:pt x="884" y="926"/>
                    </a:lnTo>
                    <a:lnTo>
                      <a:pt x="823" y="933"/>
                    </a:lnTo>
                    <a:lnTo>
                      <a:pt x="723" y="926"/>
                    </a:lnTo>
                    <a:lnTo>
                      <a:pt x="595" y="917"/>
                    </a:lnTo>
                    <a:lnTo>
                      <a:pt x="421" y="920"/>
                    </a:lnTo>
                    <a:lnTo>
                      <a:pt x="220" y="933"/>
                    </a:lnTo>
                    <a:lnTo>
                      <a:pt x="108" y="933"/>
                    </a:lnTo>
                    <a:lnTo>
                      <a:pt x="24" y="926"/>
                    </a:lnTo>
                    <a:lnTo>
                      <a:pt x="0" y="901"/>
                    </a:lnTo>
                    <a:lnTo>
                      <a:pt x="0" y="877"/>
                    </a:lnTo>
                    <a:lnTo>
                      <a:pt x="21" y="8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113"/>
              <p:cNvSpPr>
                <a:spLocks/>
              </p:cNvSpPr>
              <p:nvPr/>
            </p:nvSpPr>
            <p:spPr bwMode="auto">
              <a:xfrm>
                <a:off x="2688" y="3612"/>
                <a:ext cx="28" cy="28"/>
              </a:xfrm>
              <a:custGeom>
                <a:avLst/>
                <a:gdLst>
                  <a:gd name="T0" fmla="*/ 22 w 226"/>
                  <a:gd name="T1" fmla="*/ 2 h 225"/>
                  <a:gd name="T2" fmla="*/ 16 w 226"/>
                  <a:gd name="T3" fmla="*/ 0 h 225"/>
                  <a:gd name="T4" fmla="*/ 9 w 226"/>
                  <a:gd name="T5" fmla="*/ 1 h 225"/>
                  <a:gd name="T6" fmla="*/ 4 w 226"/>
                  <a:gd name="T7" fmla="*/ 3 h 225"/>
                  <a:gd name="T8" fmla="*/ 1 w 226"/>
                  <a:gd name="T9" fmla="*/ 8 h 225"/>
                  <a:gd name="T10" fmla="*/ 0 w 226"/>
                  <a:gd name="T11" fmla="*/ 14 h 225"/>
                  <a:gd name="T12" fmla="*/ 0 w 226"/>
                  <a:gd name="T13" fmla="*/ 19 h 225"/>
                  <a:gd name="T14" fmla="*/ 2 w 226"/>
                  <a:gd name="T15" fmla="*/ 23 h 225"/>
                  <a:gd name="T16" fmla="*/ 5 w 226"/>
                  <a:gd name="T17" fmla="*/ 26 h 225"/>
                  <a:gd name="T18" fmla="*/ 10 w 226"/>
                  <a:gd name="T19" fmla="*/ 28 h 225"/>
                  <a:gd name="T20" fmla="*/ 17 w 226"/>
                  <a:gd name="T21" fmla="*/ 28 h 225"/>
                  <a:gd name="T22" fmla="*/ 22 w 226"/>
                  <a:gd name="T23" fmla="*/ 27 h 225"/>
                  <a:gd name="T24" fmla="*/ 25 w 226"/>
                  <a:gd name="T25" fmla="*/ 23 h 225"/>
                  <a:gd name="T26" fmla="*/ 27 w 226"/>
                  <a:gd name="T27" fmla="*/ 19 h 225"/>
                  <a:gd name="T28" fmla="*/ 28 w 226"/>
                  <a:gd name="T29" fmla="*/ 14 h 225"/>
                  <a:gd name="T30" fmla="*/ 28 w 226"/>
                  <a:gd name="T31" fmla="*/ 10 h 225"/>
                  <a:gd name="T32" fmla="*/ 25 w 226"/>
                  <a:gd name="T33" fmla="*/ 11 h 225"/>
                  <a:gd name="T34" fmla="*/ 21 w 226"/>
                  <a:gd name="T35" fmla="*/ 16 h 225"/>
                  <a:gd name="T36" fmla="*/ 17 w 226"/>
                  <a:gd name="T37" fmla="*/ 20 h 225"/>
                  <a:gd name="T38" fmla="*/ 13 w 226"/>
                  <a:gd name="T39" fmla="*/ 22 h 225"/>
                  <a:gd name="T40" fmla="*/ 8 w 226"/>
                  <a:gd name="T41" fmla="*/ 21 h 225"/>
                  <a:gd name="T42" fmla="*/ 6 w 226"/>
                  <a:gd name="T43" fmla="*/ 17 h 225"/>
                  <a:gd name="T44" fmla="*/ 7 w 226"/>
                  <a:gd name="T45" fmla="*/ 14 h 225"/>
                  <a:gd name="T46" fmla="*/ 10 w 226"/>
                  <a:gd name="T47" fmla="*/ 9 h 225"/>
                  <a:gd name="T48" fmla="*/ 14 w 226"/>
                  <a:gd name="T49" fmla="*/ 6 h 225"/>
                  <a:gd name="T50" fmla="*/ 19 w 226"/>
                  <a:gd name="T51" fmla="*/ 5 h 225"/>
                  <a:gd name="T52" fmla="*/ 23 w 226"/>
                  <a:gd name="T53" fmla="*/ 5 h 225"/>
                  <a:gd name="T54" fmla="*/ 22 w 226"/>
                  <a:gd name="T55" fmla="*/ 2 h 225"/>
                  <a:gd name="T56" fmla="*/ 22 w 226"/>
                  <a:gd name="T57" fmla="*/ 2 h 22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6"/>
                  <a:gd name="T88" fmla="*/ 0 h 225"/>
                  <a:gd name="T89" fmla="*/ 226 w 226"/>
                  <a:gd name="T90" fmla="*/ 225 h 22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6" h="225">
                    <a:moveTo>
                      <a:pt x="177" y="16"/>
                    </a:moveTo>
                    <a:lnTo>
                      <a:pt x="128" y="0"/>
                    </a:lnTo>
                    <a:lnTo>
                      <a:pt x="73" y="8"/>
                    </a:lnTo>
                    <a:lnTo>
                      <a:pt x="36" y="24"/>
                    </a:lnTo>
                    <a:lnTo>
                      <a:pt x="9" y="64"/>
                    </a:lnTo>
                    <a:lnTo>
                      <a:pt x="0" y="113"/>
                    </a:lnTo>
                    <a:lnTo>
                      <a:pt x="0" y="149"/>
                    </a:lnTo>
                    <a:lnTo>
                      <a:pt x="20" y="185"/>
                    </a:lnTo>
                    <a:lnTo>
                      <a:pt x="41" y="209"/>
                    </a:lnTo>
                    <a:lnTo>
                      <a:pt x="82" y="225"/>
                    </a:lnTo>
                    <a:lnTo>
                      <a:pt x="134" y="225"/>
                    </a:lnTo>
                    <a:lnTo>
                      <a:pt x="174" y="217"/>
                    </a:lnTo>
                    <a:lnTo>
                      <a:pt x="198" y="185"/>
                    </a:lnTo>
                    <a:lnTo>
                      <a:pt x="217" y="152"/>
                    </a:lnTo>
                    <a:lnTo>
                      <a:pt x="226" y="113"/>
                    </a:lnTo>
                    <a:lnTo>
                      <a:pt x="226" y="80"/>
                    </a:lnTo>
                    <a:lnTo>
                      <a:pt x="198" y="92"/>
                    </a:lnTo>
                    <a:lnTo>
                      <a:pt x="171" y="129"/>
                    </a:lnTo>
                    <a:lnTo>
                      <a:pt x="141" y="157"/>
                    </a:lnTo>
                    <a:lnTo>
                      <a:pt x="101" y="173"/>
                    </a:lnTo>
                    <a:lnTo>
                      <a:pt x="65" y="168"/>
                    </a:lnTo>
                    <a:lnTo>
                      <a:pt x="52" y="136"/>
                    </a:lnTo>
                    <a:lnTo>
                      <a:pt x="57" y="109"/>
                    </a:lnTo>
                    <a:lnTo>
                      <a:pt x="82" y="76"/>
                    </a:lnTo>
                    <a:lnTo>
                      <a:pt x="114" y="48"/>
                    </a:lnTo>
                    <a:lnTo>
                      <a:pt x="150" y="43"/>
                    </a:lnTo>
                    <a:lnTo>
                      <a:pt x="182" y="43"/>
                    </a:lnTo>
                    <a:lnTo>
                      <a:pt x="17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114"/>
              <p:cNvSpPr>
                <a:spLocks/>
              </p:cNvSpPr>
              <p:nvPr/>
            </p:nvSpPr>
            <p:spPr bwMode="auto">
              <a:xfrm>
                <a:off x="2694" y="3601"/>
                <a:ext cx="40" cy="50"/>
              </a:xfrm>
              <a:custGeom>
                <a:avLst/>
                <a:gdLst>
                  <a:gd name="T0" fmla="*/ 5 w 321"/>
                  <a:gd name="T1" fmla="*/ 4 h 398"/>
                  <a:gd name="T2" fmla="*/ 13 w 321"/>
                  <a:gd name="T3" fmla="*/ 1 h 398"/>
                  <a:gd name="T4" fmla="*/ 20 w 321"/>
                  <a:gd name="T5" fmla="*/ 0 h 398"/>
                  <a:gd name="T6" fmla="*/ 25 w 321"/>
                  <a:gd name="T7" fmla="*/ 2 h 398"/>
                  <a:gd name="T8" fmla="*/ 31 w 321"/>
                  <a:gd name="T9" fmla="*/ 5 h 398"/>
                  <a:gd name="T10" fmla="*/ 35 w 321"/>
                  <a:gd name="T11" fmla="*/ 10 h 398"/>
                  <a:gd name="T12" fmla="*/ 38 w 321"/>
                  <a:gd name="T13" fmla="*/ 15 h 398"/>
                  <a:gd name="T14" fmla="*/ 39 w 321"/>
                  <a:gd name="T15" fmla="*/ 22 h 398"/>
                  <a:gd name="T16" fmla="*/ 40 w 321"/>
                  <a:gd name="T17" fmla="*/ 27 h 398"/>
                  <a:gd name="T18" fmla="*/ 37 w 321"/>
                  <a:gd name="T19" fmla="*/ 35 h 398"/>
                  <a:gd name="T20" fmla="*/ 35 w 321"/>
                  <a:gd name="T21" fmla="*/ 39 h 398"/>
                  <a:gd name="T22" fmla="*/ 30 w 321"/>
                  <a:gd name="T23" fmla="*/ 44 h 398"/>
                  <a:gd name="T24" fmla="*/ 25 w 321"/>
                  <a:gd name="T25" fmla="*/ 48 h 398"/>
                  <a:gd name="T26" fmla="*/ 21 w 321"/>
                  <a:gd name="T27" fmla="*/ 50 h 398"/>
                  <a:gd name="T28" fmla="*/ 14 w 321"/>
                  <a:gd name="T29" fmla="*/ 50 h 398"/>
                  <a:gd name="T30" fmla="*/ 8 w 321"/>
                  <a:gd name="T31" fmla="*/ 47 h 398"/>
                  <a:gd name="T32" fmla="*/ 3 w 321"/>
                  <a:gd name="T33" fmla="*/ 42 h 398"/>
                  <a:gd name="T34" fmla="*/ 0 w 321"/>
                  <a:gd name="T35" fmla="*/ 34 h 398"/>
                  <a:gd name="T36" fmla="*/ 11 w 321"/>
                  <a:gd name="T37" fmla="*/ 35 h 398"/>
                  <a:gd name="T38" fmla="*/ 19 w 321"/>
                  <a:gd name="T39" fmla="*/ 37 h 398"/>
                  <a:gd name="T40" fmla="*/ 25 w 321"/>
                  <a:gd name="T41" fmla="*/ 34 h 398"/>
                  <a:gd name="T42" fmla="*/ 27 w 321"/>
                  <a:gd name="T43" fmla="*/ 30 h 398"/>
                  <a:gd name="T44" fmla="*/ 29 w 321"/>
                  <a:gd name="T45" fmla="*/ 25 h 398"/>
                  <a:gd name="T46" fmla="*/ 30 w 321"/>
                  <a:gd name="T47" fmla="*/ 20 h 398"/>
                  <a:gd name="T48" fmla="*/ 29 w 321"/>
                  <a:gd name="T49" fmla="*/ 15 h 398"/>
                  <a:gd name="T50" fmla="*/ 25 w 321"/>
                  <a:gd name="T51" fmla="*/ 11 h 398"/>
                  <a:gd name="T52" fmla="*/ 21 w 321"/>
                  <a:gd name="T53" fmla="*/ 9 h 398"/>
                  <a:gd name="T54" fmla="*/ 16 w 321"/>
                  <a:gd name="T55" fmla="*/ 8 h 398"/>
                  <a:gd name="T56" fmla="*/ 13 w 321"/>
                  <a:gd name="T57" fmla="*/ 9 h 398"/>
                  <a:gd name="T58" fmla="*/ 9 w 321"/>
                  <a:gd name="T59" fmla="*/ 14 h 398"/>
                  <a:gd name="T60" fmla="*/ 4 w 321"/>
                  <a:gd name="T61" fmla="*/ 15 h 398"/>
                  <a:gd name="T62" fmla="*/ 5 w 321"/>
                  <a:gd name="T63" fmla="*/ 4 h 398"/>
                  <a:gd name="T64" fmla="*/ 5 w 321"/>
                  <a:gd name="T65" fmla="*/ 4 h 3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1"/>
                  <a:gd name="T100" fmla="*/ 0 h 398"/>
                  <a:gd name="T101" fmla="*/ 321 w 321"/>
                  <a:gd name="T102" fmla="*/ 398 h 3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1" h="398">
                    <a:moveTo>
                      <a:pt x="43" y="32"/>
                    </a:moveTo>
                    <a:lnTo>
                      <a:pt x="101" y="9"/>
                    </a:lnTo>
                    <a:lnTo>
                      <a:pt x="161" y="0"/>
                    </a:lnTo>
                    <a:lnTo>
                      <a:pt x="198" y="13"/>
                    </a:lnTo>
                    <a:lnTo>
                      <a:pt x="250" y="42"/>
                    </a:lnTo>
                    <a:lnTo>
                      <a:pt x="280" y="76"/>
                    </a:lnTo>
                    <a:lnTo>
                      <a:pt x="305" y="121"/>
                    </a:lnTo>
                    <a:lnTo>
                      <a:pt x="316" y="178"/>
                    </a:lnTo>
                    <a:lnTo>
                      <a:pt x="321" y="217"/>
                    </a:lnTo>
                    <a:lnTo>
                      <a:pt x="296" y="275"/>
                    </a:lnTo>
                    <a:lnTo>
                      <a:pt x="277" y="314"/>
                    </a:lnTo>
                    <a:lnTo>
                      <a:pt x="244" y="351"/>
                    </a:lnTo>
                    <a:lnTo>
                      <a:pt x="204" y="382"/>
                    </a:lnTo>
                    <a:lnTo>
                      <a:pt x="165" y="395"/>
                    </a:lnTo>
                    <a:lnTo>
                      <a:pt x="112" y="398"/>
                    </a:lnTo>
                    <a:lnTo>
                      <a:pt x="65" y="371"/>
                    </a:lnTo>
                    <a:lnTo>
                      <a:pt x="24" y="335"/>
                    </a:lnTo>
                    <a:lnTo>
                      <a:pt x="0" y="270"/>
                    </a:lnTo>
                    <a:lnTo>
                      <a:pt x="89" y="275"/>
                    </a:lnTo>
                    <a:lnTo>
                      <a:pt x="152" y="295"/>
                    </a:lnTo>
                    <a:lnTo>
                      <a:pt x="198" y="270"/>
                    </a:lnTo>
                    <a:lnTo>
                      <a:pt x="220" y="238"/>
                    </a:lnTo>
                    <a:lnTo>
                      <a:pt x="234" y="200"/>
                    </a:lnTo>
                    <a:lnTo>
                      <a:pt x="237" y="161"/>
                    </a:lnTo>
                    <a:lnTo>
                      <a:pt x="229" y="121"/>
                    </a:lnTo>
                    <a:lnTo>
                      <a:pt x="201" y="89"/>
                    </a:lnTo>
                    <a:lnTo>
                      <a:pt x="168" y="69"/>
                    </a:lnTo>
                    <a:lnTo>
                      <a:pt x="125" y="65"/>
                    </a:lnTo>
                    <a:lnTo>
                      <a:pt x="101" y="69"/>
                    </a:lnTo>
                    <a:lnTo>
                      <a:pt x="73" y="114"/>
                    </a:lnTo>
                    <a:lnTo>
                      <a:pt x="33" y="121"/>
                    </a:lnTo>
                    <a:lnTo>
                      <a:pt x="43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115"/>
              <p:cNvSpPr>
                <a:spLocks/>
              </p:cNvSpPr>
              <p:nvPr/>
            </p:nvSpPr>
            <p:spPr bwMode="auto">
              <a:xfrm>
                <a:off x="2795" y="3674"/>
                <a:ext cx="76" cy="38"/>
              </a:xfrm>
              <a:custGeom>
                <a:avLst/>
                <a:gdLst>
                  <a:gd name="T0" fmla="*/ 25 w 611"/>
                  <a:gd name="T1" fmla="*/ 0 h 304"/>
                  <a:gd name="T2" fmla="*/ 16 w 611"/>
                  <a:gd name="T3" fmla="*/ 11 h 304"/>
                  <a:gd name="T4" fmla="*/ 6 w 611"/>
                  <a:gd name="T5" fmla="*/ 23 h 304"/>
                  <a:gd name="T6" fmla="*/ 1 w 611"/>
                  <a:gd name="T7" fmla="*/ 33 h 304"/>
                  <a:gd name="T8" fmla="*/ 0 w 611"/>
                  <a:gd name="T9" fmla="*/ 38 h 304"/>
                  <a:gd name="T10" fmla="*/ 5 w 611"/>
                  <a:gd name="T11" fmla="*/ 38 h 304"/>
                  <a:gd name="T12" fmla="*/ 16 w 611"/>
                  <a:gd name="T13" fmla="*/ 37 h 304"/>
                  <a:gd name="T14" fmla="*/ 28 w 611"/>
                  <a:gd name="T15" fmla="*/ 36 h 304"/>
                  <a:gd name="T16" fmla="*/ 33 w 611"/>
                  <a:gd name="T17" fmla="*/ 34 h 304"/>
                  <a:gd name="T18" fmla="*/ 38 w 611"/>
                  <a:gd name="T19" fmla="*/ 32 h 304"/>
                  <a:gd name="T20" fmla="*/ 43 w 611"/>
                  <a:gd name="T21" fmla="*/ 32 h 304"/>
                  <a:gd name="T22" fmla="*/ 50 w 611"/>
                  <a:gd name="T23" fmla="*/ 34 h 304"/>
                  <a:gd name="T24" fmla="*/ 61 w 611"/>
                  <a:gd name="T25" fmla="*/ 35 h 304"/>
                  <a:gd name="T26" fmla="*/ 61 w 611"/>
                  <a:gd name="T27" fmla="*/ 30 h 304"/>
                  <a:gd name="T28" fmla="*/ 69 w 611"/>
                  <a:gd name="T29" fmla="*/ 25 h 304"/>
                  <a:gd name="T30" fmla="*/ 72 w 611"/>
                  <a:gd name="T31" fmla="*/ 17 h 304"/>
                  <a:gd name="T32" fmla="*/ 76 w 611"/>
                  <a:gd name="T33" fmla="*/ 13 h 304"/>
                  <a:gd name="T34" fmla="*/ 76 w 611"/>
                  <a:gd name="T35" fmla="*/ 9 h 304"/>
                  <a:gd name="T36" fmla="*/ 74 w 611"/>
                  <a:gd name="T37" fmla="*/ 5 h 304"/>
                  <a:gd name="T38" fmla="*/ 68 w 611"/>
                  <a:gd name="T39" fmla="*/ 4 h 304"/>
                  <a:gd name="T40" fmla="*/ 56 w 611"/>
                  <a:gd name="T41" fmla="*/ 3 h 304"/>
                  <a:gd name="T42" fmla="*/ 49 w 611"/>
                  <a:gd name="T43" fmla="*/ 3 h 304"/>
                  <a:gd name="T44" fmla="*/ 45 w 611"/>
                  <a:gd name="T45" fmla="*/ 1 h 304"/>
                  <a:gd name="T46" fmla="*/ 37 w 611"/>
                  <a:gd name="T47" fmla="*/ 0 h 304"/>
                  <a:gd name="T48" fmla="*/ 31 w 611"/>
                  <a:gd name="T49" fmla="*/ 0 h 304"/>
                  <a:gd name="T50" fmla="*/ 25 w 611"/>
                  <a:gd name="T51" fmla="*/ 0 h 304"/>
                  <a:gd name="T52" fmla="*/ 25 w 611"/>
                  <a:gd name="T53" fmla="*/ 0 h 3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11"/>
                  <a:gd name="T82" fmla="*/ 0 h 304"/>
                  <a:gd name="T83" fmla="*/ 611 w 611"/>
                  <a:gd name="T84" fmla="*/ 304 h 30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11" h="304">
                    <a:moveTo>
                      <a:pt x="201" y="0"/>
                    </a:moveTo>
                    <a:lnTo>
                      <a:pt x="125" y="92"/>
                    </a:lnTo>
                    <a:lnTo>
                      <a:pt x="49" y="187"/>
                    </a:lnTo>
                    <a:lnTo>
                      <a:pt x="5" y="260"/>
                    </a:lnTo>
                    <a:lnTo>
                      <a:pt x="0" y="304"/>
                    </a:lnTo>
                    <a:lnTo>
                      <a:pt x="37" y="304"/>
                    </a:lnTo>
                    <a:lnTo>
                      <a:pt x="125" y="296"/>
                    </a:lnTo>
                    <a:lnTo>
                      <a:pt x="226" y="287"/>
                    </a:lnTo>
                    <a:lnTo>
                      <a:pt x="266" y="273"/>
                    </a:lnTo>
                    <a:lnTo>
                      <a:pt x="306" y="253"/>
                    </a:lnTo>
                    <a:lnTo>
                      <a:pt x="345" y="257"/>
                    </a:lnTo>
                    <a:lnTo>
                      <a:pt x="398" y="273"/>
                    </a:lnTo>
                    <a:lnTo>
                      <a:pt x="489" y="276"/>
                    </a:lnTo>
                    <a:lnTo>
                      <a:pt x="494" y="244"/>
                    </a:lnTo>
                    <a:lnTo>
                      <a:pt x="551" y="204"/>
                    </a:lnTo>
                    <a:lnTo>
                      <a:pt x="582" y="135"/>
                    </a:lnTo>
                    <a:lnTo>
                      <a:pt x="608" y="103"/>
                    </a:lnTo>
                    <a:lnTo>
                      <a:pt x="611" y="70"/>
                    </a:lnTo>
                    <a:lnTo>
                      <a:pt x="598" y="43"/>
                    </a:lnTo>
                    <a:lnTo>
                      <a:pt x="543" y="31"/>
                    </a:lnTo>
                    <a:lnTo>
                      <a:pt x="454" y="27"/>
                    </a:lnTo>
                    <a:lnTo>
                      <a:pt x="391" y="23"/>
                    </a:lnTo>
                    <a:lnTo>
                      <a:pt x="358" y="7"/>
                    </a:lnTo>
                    <a:lnTo>
                      <a:pt x="295" y="0"/>
                    </a:lnTo>
                    <a:lnTo>
                      <a:pt x="246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116"/>
              <p:cNvSpPr>
                <a:spLocks/>
              </p:cNvSpPr>
              <p:nvPr/>
            </p:nvSpPr>
            <p:spPr bwMode="auto">
              <a:xfrm>
                <a:off x="2820" y="3549"/>
                <a:ext cx="21" cy="56"/>
              </a:xfrm>
              <a:custGeom>
                <a:avLst/>
                <a:gdLst>
                  <a:gd name="T0" fmla="*/ 6 w 166"/>
                  <a:gd name="T1" fmla="*/ 0 h 449"/>
                  <a:gd name="T2" fmla="*/ 6 w 166"/>
                  <a:gd name="T3" fmla="*/ 12 h 449"/>
                  <a:gd name="T4" fmla="*/ 8 w 166"/>
                  <a:gd name="T5" fmla="*/ 22 h 449"/>
                  <a:gd name="T6" fmla="*/ 10 w 166"/>
                  <a:gd name="T7" fmla="*/ 30 h 449"/>
                  <a:gd name="T8" fmla="*/ 12 w 166"/>
                  <a:gd name="T9" fmla="*/ 39 h 449"/>
                  <a:gd name="T10" fmla="*/ 14 w 166"/>
                  <a:gd name="T11" fmla="*/ 44 h 449"/>
                  <a:gd name="T12" fmla="*/ 21 w 166"/>
                  <a:gd name="T13" fmla="*/ 54 h 449"/>
                  <a:gd name="T14" fmla="*/ 18 w 166"/>
                  <a:gd name="T15" fmla="*/ 56 h 449"/>
                  <a:gd name="T16" fmla="*/ 9 w 166"/>
                  <a:gd name="T17" fmla="*/ 45 h 449"/>
                  <a:gd name="T18" fmla="*/ 5 w 166"/>
                  <a:gd name="T19" fmla="*/ 34 h 449"/>
                  <a:gd name="T20" fmla="*/ 2 w 166"/>
                  <a:gd name="T21" fmla="*/ 25 h 449"/>
                  <a:gd name="T22" fmla="*/ 0 w 166"/>
                  <a:gd name="T23" fmla="*/ 13 h 449"/>
                  <a:gd name="T24" fmla="*/ 1 w 166"/>
                  <a:gd name="T25" fmla="*/ 5 h 449"/>
                  <a:gd name="T26" fmla="*/ 2 w 166"/>
                  <a:gd name="T27" fmla="*/ 0 h 449"/>
                  <a:gd name="T28" fmla="*/ 6 w 166"/>
                  <a:gd name="T29" fmla="*/ 0 h 449"/>
                  <a:gd name="T30" fmla="*/ 6 w 166"/>
                  <a:gd name="T31" fmla="*/ 0 h 4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6"/>
                  <a:gd name="T49" fmla="*/ 0 h 449"/>
                  <a:gd name="T50" fmla="*/ 166 w 166"/>
                  <a:gd name="T51" fmla="*/ 449 h 4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6" h="449">
                    <a:moveTo>
                      <a:pt x="48" y="0"/>
                    </a:moveTo>
                    <a:lnTo>
                      <a:pt x="48" y="95"/>
                    </a:lnTo>
                    <a:lnTo>
                      <a:pt x="65" y="173"/>
                    </a:lnTo>
                    <a:lnTo>
                      <a:pt x="81" y="240"/>
                    </a:lnTo>
                    <a:lnTo>
                      <a:pt x="97" y="309"/>
                    </a:lnTo>
                    <a:lnTo>
                      <a:pt x="114" y="354"/>
                    </a:lnTo>
                    <a:lnTo>
                      <a:pt x="166" y="433"/>
                    </a:lnTo>
                    <a:lnTo>
                      <a:pt x="141" y="449"/>
                    </a:lnTo>
                    <a:lnTo>
                      <a:pt x="72" y="361"/>
                    </a:lnTo>
                    <a:lnTo>
                      <a:pt x="41" y="276"/>
                    </a:lnTo>
                    <a:lnTo>
                      <a:pt x="16" y="200"/>
                    </a:lnTo>
                    <a:lnTo>
                      <a:pt x="0" y="108"/>
                    </a:lnTo>
                    <a:lnTo>
                      <a:pt x="5" y="39"/>
                    </a:lnTo>
                    <a:lnTo>
                      <a:pt x="16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117"/>
              <p:cNvSpPr>
                <a:spLocks/>
              </p:cNvSpPr>
              <p:nvPr/>
            </p:nvSpPr>
            <p:spPr bwMode="auto">
              <a:xfrm>
                <a:off x="2831" y="3536"/>
                <a:ext cx="22" cy="64"/>
              </a:xfrm>
              <a:custGeom>
                <a:avLst/>
                <a:gdLst>
                  <a:gd name="T0" fmla="*/ 1 w 177"/>
                  <a:gd name="T1" fmla="*/ 2 h 512"/>
                  <a:gd name="T2" fmla="*/ 0 w 177"/>
                  <a:gd name="T3" fmla="*/ 10 h 512"/>
                  <a:gd name="T4" fmla="*/ 0 w 177"/>
                  <a:gd name="T5" fmla="*/ 21 h 512"/>
                  <a:gd name="T6" fmla="*/ 1 w 177"/>
                  <a:gd name="T7" fmla="*/ 31 h 512"/>
                  <a:gd name="T8" fmla="*/ 3 w 177"/>
                  <a:gd name="T9" fmla="*/ 40 h 512"/>
                  <a:gd name="T10" fmla="*/ 4 w 177"/>
                  <a:gd name="T11" fmla="*/ 48 h 512"/>
                  <a:gd name="T12" fmla="*/ 7 w 177"/>
                  <a:gd name="T13" fmla="*/ 53 h 512"/>
                  <a:gd name="T14" fmla="*/ 10 w 177"/>
                  <a:gd name="T15" fmla="*/ 59 h 512"/>
                  <a:gd name="T16" fmla="*/ 17 w 177"/>
                  <a:gd name="T17" fmla="*/ 64 h 512"/>
                  <a:gd name="T18" fmla="*/ 15 w 177"/>
                  <a:gd name="T19" fmla="*/ 58 h 512"/>
                  <a:gd name="T20" fmla="*/ 13 w 177"/>
                  <a:gd name="T21" fmla="*/ 51 h 512"/>
                  <a:gd name="T22" fmla="*/ 10 w 177"/>
                  <a:gd name="T23" fmla="*/ 45 h 512"/>
                  <a:gd name="T24" fmla="*/ 9 w 177"/>
                  <a:gd name="T25" fmla="*/ 40 h 512"/>
                  <a:gd name="T26" fmla="*/ 11 w 177"/>
                  <a:gd name="T27" fmla="*/ 36 h 512"/>
                  <a:gd name="T28" fmla="*/ 13 w 177"/>
                  <a:gd name="T29" fmla="*/ 39 h 512"/>
                  <a:gd name="T30" fmla="*/ 15 w 177"/>
                  <a:gd name="T31" fmla="*/ 43 h 512"/>
                  <a:gd name="T32" fmla="*/ 17 w 177"/>
                  <a:gd name="T33" fmla="*/ 50 h 512"/>
                  <a:gd name="T34" fmla="*/ 20 w 177"/>
                  <a:gd name="T35" fmla="*/ 61 h 512"/>
                  <a:gd name="T36" fmla="*/ 21 w 177"/>
                  <a:gd name="T37" fmla="*/ 53 h 512"/>
                  <a:gd name="T38" fmla="*/ 22 w 177"/>
                  <a:gd name="T39" fmla="*/ 42 h 512"/>
                  <a:gd name="T40" fmla="*/ 21 w 177"/>
                  <a:gd name="T41" fmla="*/ 31 h 512"/>
                  <a:gd name="T42" fmla="*/ 20 w 177"/>
                  <a:gd name="T43" fmla="*/ 22 h 512"/>
                  <a:gd name="T44" fmla="*/ 18 w 177"/>
                  <a:gd name="T45" fmla="*/ 17 h 512"/>
                  <a:gd name="T46" fmla="*/ 16 w 177"/>
                  <a:gd name="T47" fmla="*/ 9 h 512"/>
                  <a:gd name="T48" fmla="*/ 10 w 177"/>
                  <a:gd name="T49" fmla="*/ 3 h 512"/>
                  <a:gd name="T50" fmla="*/ 6 w 177"/>
                  <a:gd name="T51" fmla="*/ 0 h 512"/>
                  <a:gd name="T52" fmla="*/ 1 w 177"/>
                  <a:gd name="T53" fmla="*/ 2 h 512"/>
                  <a:gd name="T54" fmla="*/ 1 w 177"/>
                  <a:gd name="T55" fmla="*/ 2 h 5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7"/>
                  <a:gd name="T85" fmla="*/ 0 h 512"/>
                  <a:gd name="T86" fmla="*/ 177 w 177"/>
                  <a:gd name="T87" fmla="*/ 512 h 5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7" h="512">
                    <a:moveTo>
                      <a:pt x="8" y="17"/>
                    </a:moveTo>
                    <a:lnTo>
                      <a:pt x="0" y="82"/>
                    </a:lnTo>
                    <a:lnTo>
                      <a:pt x="0" y="171"/>
                    </a:lnTo>
                    <a:lnTo>
                      <a:pt x="12" y="250"/>
                    </a:lnTo>
                    <a:lnTo>
                      <a:pt x="25" y="318"/>
                    </a:lnTo>
                    <a:lnTo>
                      <a:pt x="35" y="382"/>
                    </a:lnTo>
                    <a:lnTo>
                      <a:pt x="55" y="427"/>
                    </a:lnTo>
                    <a:lnTo>
                      <a:pt x="81" y="470"/>
                    </a:lnTo>
                    <a:lnTo>
                      <a:pt x="136" y="512"/>
                    </a:lnTo>
                    <a:lnTo>
                      <a:pt x="117" y="467"/>
                    </a:lnTo>
                    <a:lnTo>
                      <a:pt x="101" y="411"/>
                    </a:lnTo>
                    <a:lnTo>
                      <a:pt x="81" y="362"/>
                    </a:lnTo>
                    <a:lnTo>
                      <a:pt x="71" y="318"/>
                    </a:lnTo>
                    <a:lnTo>
                      <a:pt x="88" y="290"/>
                    </a:lnTo>
                    <a:lnTo>
                      <a:pt x="104" y="315"/>
                    </a:lnTo>
                    <a:lnTo>
                      <a:pt x="117" y="342"/>
                    </a:lnTo>
                    <a:lnTo>
                      <a:pt x="133" y="399"/>
                    </a:lnTo>
                    <a:lnTo>
                      <a:pt x="160" y="491"/>
                    </a:lnTo>
                    <a:lnTo>
                      <a:pt x="172" y="427"/>
                    </a:lnTo>
                    <a:lnTo>
                      <a:pt x="177" y="339"/>
                    </a:lnTo>
                    <a:lnTo>
                      <a:pt x="172" y="250"/>
                    </a:lnTo>
                    <a:lnTo>
                      <a:pt x="160" y="174"/>
                    </a:lnTo>
                    <a:lnTo>
                      <a:pt x="141" y="134"/>
                    </a:lnTo>
                    <a:lnTo>
                      <a:pt x="125" y="73"/>
                    </a:lnTo>
                    <a:lnTo>
                      <a:pt x="84" y="25"/>
                    </a:lnTo>
                    <a:lnTo>
                      <a:pt x="49" y="0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118"/>
              <p:cNvSpPr>
                <a:spLocks/>
              </p:cNvSpPr>
              <p:nvPr/>
            </p:nvSpPr>
            <p:spPr bwMode="auto">
              <a:xfrm>
                <a:off x="2633" y="3535"/>
                <a:ext cx="206" cy="137"/>
              </a:xfrm>
              <a:custGeom>
                <a:avLst/>
                <a:gdLst>
                  <a:gd name="T0" fmla="*/ 48 w 1649"/>
                  <a:gd name="T1" fmla="*/ 127 h 1099"/>
                  <a:gd name="T2" fmla="*/ 38 w 1649"/>
                  <a:gd name="T3" fmla="*/ 125 h 1099"/>
                  <a:gd name="T4" fmla="*/ 28 w 1649"/>
                  <a:gd name="T5" fmla="*/ 121 h 1099"/>
                  <a:gd name="T6" fmla="*/ 22 w 1649"/>
                  <a:gd name="T7" fmla="*/ 119 h 1099"/>
                  <a:gd name="T8" fmla="*/ 17 w 1649"/>
                  <a:gd name="T9" fmla="*/ 115 h 1099"/>
                  <a:gd name="T10" fmla="*/ 14 w 1649"/>
                  <a:gd name="T11" fmla="*/ 110 h 1099"/>
                  <a:gd name="T12" fmla="*/ 11 w 1649"/>
                  <a:gd name="T13" fmla="*/ 104 h 1099"/>
                  <a:gd name="T14" fmla="*/ 9 w 1649"/>
                  <a:gd name="T15" fmla="*/ 98 h 1099"/>
                  <a:gd name="T16" fmla="*/ 9 w 1649"/>
                  <a:gd name="T17" fmla="*/ 89 h 1099"/>
                  <a:gd name="T18" fmla="*/ 10 w 1649"/>
                  <a:gd name="T19" fmla="*/ 81 h 1099"/>
                  <a:gd name="T20" fmla="*/ 14 w 1649"/>
                  <a:gd name="T21" fmla="*/ 71 h 1099"/>
                  <a:gd name="T22" fmla="*/ 20 w 1649"/>
                  <a:gd name="T23" fmla="*/ 62 h 1099"/>
                  <a:gd name="T24" fmla="*/ 29 w 1649"/>
                  <a:gd name="T25" fmla="*/ 55 h 1099"/>
                  <a:gd name="T26" fmla="*/ 40 w 1649"/>
                  <a:gd name="T27" fmla="*/ 48 h 1099"/>
                  <a:gd name="T28" fmla="*/ 52 w 1649"/>
                  <a:gd name="T29" fmla="*/ 44 h 1099"/>
                  <a:gd name="T30" fmla="*/ 67 w 1649"/>
                  <a:gd name="T31" fmla="*/ 39 h 1099"/>
                  <a:gd name="T32" fmla="*/ 86 w 1649"/>
                  <a:gd name="T33" fmla="*/ 34 h 1099"/>
                  <a:gd name="T34" fmla="*/ 105 w 1649"/>
                  <a:gd name="T35" fmla="*/ 31 h 1099"/>
                  <a:gd name="T36" fmla="*/ 126 w 1649"/>
                  <a:gd name="T37" fmla="*/ 26 h 1099"/>
                  <a:gd name="T38" fmla="*/ 146 w 1649"/>
                  <a:gd name="T39" fmla="*/ 21 h 1099"/>
                  <a:gd name="T40" fmla="*/ 162 w 1649"/>
                  <a:gd name="T41" fmla="*/ 18 h 1099"/>
                  <a:gd name="T42" fmla="*/ 183 w 1649"/>
                  <a:gd name="T43" fmla="*/ 11 h 1099"/>
                  <a:gd name="T44" fmla="*/ 203 w 1649"/>
                  <a:gd name="T45" fmla="*/ 6 h 1099"/>
                  <a:gd name="T46" fmla="*/ 206 w 1649"/>
                  <a:gd name="T47" fmla="*/ 4 h 1099"/>
                  <a:gd name="T48" fmla="*/ 205 w 1649"/>
                  <a:gd name="T49" fmla="*/ 0 h 1099"/>
                  <a:gd name="T50" fmla="*/ 199 w 1649"/>
                  <a:gd name="T51" fmla="*/ 0 h 1099"/>
                  <a:gd name="T52" fmla="*/ 191 w 1649"/>
                  <a:gd name="T53" fmla="*/ 2 h 1099"/>
                  <a:gd name="T54" fmla="*/ 172 w 1649"/>
                  <a:gd name="T55" fmla="*/ 7 h 1099"/>
                  <a:gd name="T56" fmla="*/ 155 w 1649"/>
                  <a:gd name="T57" fmla="*/ 11 h 1099"/>
                  <a:gd name="T58" fmla="*/ 136 w 1649"/>
                  <a:gd name="T59" fmla="*/ 14 h 1099"/>
                  <a:gd name="T60" fmla="*/ 118 w 1649"/>
                  <a:gd name="T61" fmla="*/ 19 h 1099"/>
                  <a:gd name="T62" fmla="*/ 97 w 1649"/>
                  <a:gd name="T63" fmla="*/ 24 h 1099"/>
                  <a:gd name="T64" fmla="*/ 81 w 1649"/>
                  <a:gd name="T65" fmla="*/ 27 h 1099"/>
                  <a:gd name="T66" fmla="*/ 62 w 1649"/>
                  <a:gd name="T67" fmla="*/ 30 h 1099"/>
                  <a:gd name="T68" fmla="*/ 50 w 1649"/>
                  <a:gd name="T69" fmla="*/ 34 h 1099"/>
                  <a:gd name="T70" fmla="*/ 39 w 1649"/>
                  <a:gd name="T71" fmla="*/ 38 h 1099"/>
                  <a:gd name="T72" fmla="*/ 31 w 1649"/>
                  <a:gd name="T73" fmla="*/ 43 h 1099"/>
                  <a:gd name="T74" fmla="*/ 23 w 1649"/>
                  <a:gd name="T75" fmla="*/ 48 h 1099"/>
                  <a:gd name="T76" fmla="*/ 16 w 1649"/>
                  <a:gd name="T77" fmla="*/ 54 h 1099"/>
                  <a:gd name="T78" fmla="*/ 10 w 1649"/>
                  <a:gd name="T79" fmla="*/ 61 h 1099"/>
                  <a:gd name="T80" fmla="*/ 5 w 1649"/>
                  <a:gd name="T81" fmla="*/ 68 h 1099"/>
                  <a:gd name="T82" fmla="*/ 1 w 1649"/>
                  <a:gd name="T83" fmla="*/ 77 h 1099"/>
                  <a:gd name="T84" fmla="*/ 0 w 1649"/>
                  <a:gd name="T85" fmla="*/ 85 h 1099"/>
                  <a:gd name="T86" fmla="*/ 0 w 1649"/>
                  <a:gd name="T87" fmla="*/ 94 h 1099"/>
                  <a:gd name="T88" fmla="*/ 1 w 1649"/>
                  <a:gd name="T89" fmla="*/ 104 h 1099"/>
                  <a:gd name="T90" fmla="*/ 6 w 1649"/>
                  <a:gd name="T91" fmla="*/ 113 h 1099"/>
                  <a:gd name="T92" fmla="*/ 11 w 1649"/>
                  <a:gd name="T93" fmla="*/ 120 h 1099"/>
                  <a:gd name="T94" fmla="*/ 21 w 1649"/>
                  <a:gd name="T95" fmla="*/ 127 h 1099"/>
                  <a:gd name="T96" fmla="*/ 34 w 1649"/>
                  <a:gd name="T97" fmla="*/ 133 h 1099"/>
                  <a:gd name="T98" fmla="*/ 48 w 1649"/>
                  <a:gd name="T99" fmla="*/ 137 h 1099"/>
                  <a:gd name="T100" fmla="*/ 48 w 1649"/>
                  <a:gd name="T101" fmla="*/ 127 h 1099"/>
                  <a:gd name="T102" fmla="*/ 48 w 1649"/>
                  <a:gd name="T103" fmla="*/ 127 h 10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649"/>
                  <a:gd name="T157" fmla="*/ 0 h 1099"/>
                  <a:gd name="T158" fmla="*/ 1649 w 1649"/>
                  <a:gd name="T159" fmla="*/ 1099 h 10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649" h="1099">
                    <a:moveTo>
                      <a:pt x="384" y="1017"/>
                    </a:moveTo>
                    <a:lnTo>
                      <a:pt x="308" y="1001"/>
                    </a:lnTo>
                    <a:lnTo>
                      <a:pt x="221" y="974"/>
                    </a:lnTo>
                    <a:lnTo>
                      <a:pt x="177" y="953"/>
                    </a:lnTo>
                    <a:lnTo>
                      <a:pt x="137" y="923"/>
                    </a:lnTo>
                    <a:lnTo>
                      <a:pt x="109" y="881"/>
                    </a:lnTo>
                    <a:lnTo>
                      <a:pt x="92" y="833"/>
                    </a:lnTo>
                    <a:lnTo>
                      <a:pt x="76" y="784"/>
                    </a:lnTo>
                    <a:lnTo>
                      <a:pt x="71" y="711"/>
                    </a:lnTo>
                    <a:lnTo>
                      <a:pt x="77" y="648"/>
                    </a:lnTo>
                    <a:lnTo>
                      <a:pt x="114" y="570"/>
                    </a:lnTo>
                    <a:lnTo>
                      <a:pt x="164" y="501"/>
                    </a:lnTo>
                    <a:lnTo>
                      <a:pt x="231" y="439"/>
                    </a:lnTo>
                    <a:lnTo>
                      <a:pt x="319" y="385"/>
                    </a:lnTo>
                    <a:lnTo>
                      <a:pt x="419" y="349"/>
                    </a:lnTo>
                    <a:lnTo>
                      <a:pt x="534" y="309"/>
                    </a:lnTo>
                    <a:lnTo>
                      <a:pt x="692" y="275"/>
                    </a:lnTo>
                    <a:lnTo>
                      <a:pt x="844" y="246"/>
                    </a:lnTo>
                    <a:lnTo>
                      <a:pt x="1010" y="211"/>
                    </a:lnTo>
                    <a:lnTo>
                      <a:pt x="1165" y="172"/>
                    </a:lnTo>
                    <a:lnTo>
                      <a:pt x="1295" y="141"/>
                    </a:lnTo>
                    <a:lnTo>
                      <a:pt x="1464" y="92"/>
                    </a:lnTo>
                    <a:lnTo>
                      <a:pt x="1624" y="47"/>
                    </a:lnTo>
                    <a:lnTo>
                      <a:pt x="1649" y="32"/>
                    </a:lnTo>
                    <a:lnTo>
                      <a:pt x="1644" y="4"/>
                    </a:lnTo>
                    <a:lnTo>
                      <a:pt x="1594" y="0"/>
                    </a:lnTo>
                    <a:lnTo>
                      <a:pt x="1532" y="16"/>
                    </a:lnTo>
                    <a:lnTo>
                      <a:pt x="1380" y="53"/>
                    </a:lnTo>
                    <a:lnTo>
                      <a:pt x="1239" y="89"/>
                    </a:lnTo>
                    <a:lnTo>
                      <a:pt x="1088" y="116"/>
                    </a:lnTo>
                    <a:lnTo>
                      <a:pt x="942" y="156"/>
                    </a:lnTo>
                    <a:lnTo>
                      <a:pt x="773" y="189"/>
                    </a:lnTo>
                    <a:lnTo>
                      <a:pt x="645" y="214"/>
                    </a:lnTo>
                    <a:lnTo>
                      <a:pt x="493" y="241"/>
                    </a:lnTo>
                    <a:lnTo>
                      <a:pt x="398" y="273"/>
                    </a:lnTo>
                    <a:lnTo>
                      <a:pt x="316" y="306"/>
                    </a:lnTo>
                    <a:lnTo>
                      <a:pt x="248" y="346"/>
                    </a:lnTo>
                    <a:lnTo>
                      <a:pt x="185" y="382"/>
                    </a:lnTo>
                    <a:lnTo>
                      <a:pt x="131" y="431"/>
                    </a:lnTo>
                    <a:lnTo>
                      <a:pt x="79" y="487"/>
                    </a:lnTo>
                    <a:lnTo>
                      <a:pt x="44" y="543"/>
                    </a:lnTo>
                    <a:lnTo>
                      <a:pt x="12" y="615"/>
                    </a:lnTo>
                    <a:lnTo>
                      <a:pt x="0" y="684"/>
                    </a:lnTo>
                    <a:lnTo>
                      <a:pt x="0" y="757"/>
                    </a:lnTo>
                    <a:lnTo>
                      <a:pt x="12" y="833"/>
                    </a:lnTo>
                    <a:lnTo>
                      <a:pt x="45" y="903"/>
                    </a:lnTo>
                    <a:lnTo>
                      <a:pt x="92" y="964"/>
                    </a:lnTo>
                    <a:lnTo>
                      <a:pt x="168" y="1020"/>
                    </a:lnTo>
                    <a:lnTo>
                      <a:pt x="275" y="1064"/>
                    </a:lnTo>
                    <a:lnTo>
                      <a:pt x="381" y="1099"/>
                    </a:lnTo>
                    <a:lnTo>
                      <a:pt x="384" y="10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119"/>
              <p:cNvSpPr>
                <a:spLocks/>
              </p:cNvSpPr>
              <p:nvPr/>
            </p:nvSpPr>
            <p:spPr bwMode="auto">
              <a:xfrm>
                <a:off x="2469" y="3656"/>
                <a:ext cx="60" cy="23"/>
              </a:xfrm>
              <a:custGeom>
                <a:avLst/>
                <a:gdLst>
                  <a:gd name="T0" fmla="*/ 0 w 485"/>
                  <a:gd name="T1" fmla="*/ 22 h 187"/>
                  <a:gd name="T2" fmla="*/ 11 w 485"/>
                  <a:gd name="T3" fmla="*/ 18 h 187"/>
                  <a:gd name="T4" fmla="*/ 21 w 485"/>
                  <a:gd name="T5" fmla="*/ 14 h 187"/>
                  <a:gd name="T6" fmla="*/ 32 w 485"/>
                  <a:gd name="T7" fmla="*/ 10 h 187"/>
                  <a:gd name="T8" fmla="*/ 46 w 485"/>
                  <a:gd name="T9" fmla="*/ 6 h 187"/>
                  <a:gd name="T10" fmla="*/ 52 w 485"/>
                  <a:gd name="T11" fmla="*/ 2 h 187"/>
                  <a:gd name="T12" fmla="*/ 57 w 485"/>
                  <a:gd name="T13" fmla="*/ 0 h 187"/>
                  <a:gd name="T14" fmla="*/ 60 w 485"/>
                  <a:gd name="T15" fmla="*/ 2 h 187"/>
                  <a:gd name="T16" fmla="*/ 60 w 485"/>
                  <a:gd name="T17" fmla="*/ 5 h 187"/>
                  <a:gd name="T18" fmla="*/ 54 w 485"/>
                  <a:gd name="T19" fmla="*/ 8 h 187"/>
                  <a:gd name="T20" fmla="*/ 40 w 485"/>
                  <a:gd name="T21" fmla="*/ 13 h 187"/>
                  <a:gd name="T22" fmla="*/ 21 w 485"/>
                  <a:gd name="T23" fmla="*/ 19 h 187"/>
                  <a:gd name="T24" fmla="*/ 7 w 485"/>
                  <a:gd name="T25" fmla="*/ 23 h 187"/>
                  <a:gd name="T26" fmla="*/ 0 w 485"/>
                  <a:gd name="T27" fmla="*/ 22 h 187"/>
                  <a:gd name="T28" fmla="*/ 0 w 485"/>
                  <a:gd name="T29" fmla="*/ 22 h 1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5"/>
                  <a:gd name="T46" fmla="*/ 0 h 187"/>
                  <a:gd name="T47" fmla="*/ 485 w 485"/>
                  <a:gd name="T48" fmla="*/ 187 h 1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5" h="187">
                    <a:moveTo>
                      <a:pt x="0" y="181"/>
                    </a:moveTo>
                    <a:lnTo>
                      <a:pt x="87" y="147"/>
                    </a:lnTo>
                    <a:lnTo>
                      <a:pt x="173" y="114"/>
                    </a:lnTo>
                    <a:lnTo>
                      <a:pt x="261" y="81"/>
                    </a:lnTo>
                    <a:lnTo>
                      <a:pt x="373" y="46"/>
                    </a:lnTo>
                    <a:lnTo>
                      <a:pt x="422" y="13"/>
                    </a:lnTo>
                    <a:lnTo>
                      <a:pt x="462" y="0"/>
                    </a:lnTo>
                    <a:lnTo>
                      <a:pt x="485" y="16"/>
                    </a:lnTo>
                    <a:lnTo>
                      <a:pt x="481" y="37"/>
                    </a:lnTo>
                    <a:lnTo>
                      <a:pt x="438" y="65"/>
                    </a:lnTo>
                    <a:lnTo>
                      <a:pt x="326" y="109"/>
                    </a:lnTo>
                    <a:lnTo>
                      <a:pt x="173" y="154"/>
                    </a:lnTo>
                    <a:lnTo>
                      <a:pt x="57" y="187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120"/>
              <p:cNvSpPr>
                <a:spLocks/>
              </p:cNvSpPr>
              <p:nvPr/>
            </p:nvSpPr>
            <p:spPr bwMode="auto">
              <a:xfrm>
                <a:off x="2400" y="3615"/>
                <a:ext cx="33" cy="14"/>
              </a:xfrm>
              <a:custGeom>
                <a:avLst/>
                <a:gdLst>
                  <a:gd name="T0" fmla="*/ 29 w 267"/>
                  <a:gd name="T1" fmla="*/ 0 h 114"/>
                  <a:gd name="T2" fmla="*/ 21 w 267"/>
                  <a:gd name="T3" fmla="*/ 4 h 114"/>
                  <a:gd name="T4" fmla="*/ 9 w 267"/>
                  <a:gd name="T5" fmla="*/ 8 h 114"/>
                  <a:gd name="T6" fmla="*/ 0 w 267"/>
                  <a:gd name="T7" fmla="*/ 10 h 114"/>
                  <a:gd name="T8" fmla="*/ 3 w 267"/>
                  <a:gd name="T9" fmla="*/ 14 h 114"/>
                  <a:gd name="T10" fmla="*/ 11 w 267"/>
                  <a:gd name="T11" fmla="*/ 14 h 114"/>
                  <a:gd name="T12" fmla="*/ 23 w 267"/>
                  <a:gd name="T13" fmla="*/ 11 h 114"/>
                  <a:gd name="T14" fmla="*/ 32 w 267"/>
                  <a:gd name="T15" fmla="*/ 8 h 114"/>
                  <a:gd name="T16" fmla="*/ 33 w 267"/>
                  <a:gd name="T17" fmla="*/ 4 h 114"/>
                  <a:gd name="T18" fmla="*/ 29 w 267"/>
                  <a:gd name="T19" fmla="*/ 0 h 114"/>
                  <a:gd name="T20" fmla="*/ 29 w 267"/>
                  <a:gd name="T21" fmla="*/ 0 h 1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7"/>
                  <a:gd name="T34" fmla="*/ 0 h 114"/>
                  <a:gd name="T35" fmla="*/ 267 w 267"/>
                  <a:gd name="T36" fmla="*/ 114 h 1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7" h="114">
                    <a:moveTo>
                      <a:pt x="235" y="0"/>
                    </a:moveTo>
                    <a:lnTo>
                      <a:pt x="173" y="33"/>
                    </a:lnTo>
                    <a:lnTo>
                      <a:pt x="75" y="65"/>
                    </a:lnTo>
                    <a:lnTo>
                      <a:pt x="0" y="78"/>
                    </a:lnTo>
                    <a:lnTo>
                      <a:pt x="26" y="114"/>
                    </a:lnTo>
                    <a:lnTo>
                      <a:pt x="90" y="114"/>
                    </a:lnTo>
                    <a:lnTo>
                      <a:pt x="188" y="91"/>
                    </a:lnTo>
                    <a:lnTo>
                      <a:pt x="260" y="62"/>
                    </a:lnTo>
                    <a:lnTo>
                      <a:pt x="267" y="29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121"/>
              <p:cNvSpPr>
                <a:spLocks/>
              </p:cNvSpPr>
              <p:nvPr/>
            </p:nvSpPr>
            <p:spPr bwMode="auto">
              <a:xfrm>
                <a:off x="2433" y="3590"/>
                <a:ext cx="37" cy="82"/>
              </a:xfrm>
              <a:custGeom>
                <a:avLst/>
                <a:gdLst>
                  <a:gd name="T0" fmla="*/ 0 w 297"/>
                  <a:gd name="T1" fmla="*/ 0 h 657"/>
                  <a:gd name="T2" fmla="*/ 5 w 297"/>
                  <a:gd name="T3" fmla="*/ 2 h 657"/>
                  <a:gd name="T4" fmla="*/ 8 w 297"/>
                  <a:gd name="T5" fmla="*/ 6 h 657"/>
                  <a:gd name="T6" fmla="*/ 9 w 297"/>
                  <a:gd name="T7" fmla="*/ 17 h 657"/>
                  <a:gd name="T8" fmla="*/ 8 w 297"/>
                  <a:gd name="T9" fmla="*/ 26 h 657"/>
                  <a:gd name="T10" fmla="*/ 8 w 297"/>
                  <a:gd name="T11" fmla="*/ 34 h 657"/>
                  <a:gd name="T12" fmla="*/ 9 w 297"/>
                  <a:gd name="T13" fmla="*/ 41 h 657"/>
                  <a:gd name="T14" fmla="*/ 11 w 297"/>
                  <a:gd name="T15" fmla="*/ 49 h 657"/>
                  <a:gd name="T16" fmla="*/ 15 w 297"/>
                  <a:gd name="T17" fmla="*/ 58 h 657"/>
                  <a:gd name="T18" fmla="*/ 20 w 297"/>
                  <a:gd name="T19" fmla="*/ 66 h 657"/>
                  <a:gd name="T20" fmla="*/ 26 w 297"/>
                  <a:gd name="T21" fmla="*/ 71 h 657"/>
                  <a:gd name="T22" fmla="*/ 31 w 297"/>
                  <a:gd name="T23" fmla="*/ 75 h 657"/>
                  <a:gd name="T24" fmla="*/ 37 w 297"/>
                  <a:gd name="T25" fmla="*/ 79 h 657"/>
                  <a:gd name="T26" fmla="*/ 37 w 297"/>
                  <a:gd name="T27" fmla="*/ 82 h 657"/>
                  <a:gd name="T28" fmla="*/ 33 w 297"/>
                  <a:gd name="T29" fmla="*/ 81 h 657"/>
                  <a:gd name="T30" fmla="*/ 27 w 297"/>
                  <a:gd name="T31" fmla="*/ 79 h 657"/>
                  <a:gd name="T32" fmla="*/ 20 w 297"/>
                  <a:gd name="T33" fmla="*/ 76 h 657"/>
                  <a:gd name="T34" fmla="*/ 17 w 297"/>
                  <a:gd name="T35" fmla="*/ 73 h 657"/>
                  <a:gd name="T36" fmla="*/ 11 w 297"/>
                  <a:gd name="T37" fmla="*/ 65 h 657"/>
                  <a:gd name="T38" fmla="*/ 6 w 297"/>
                  <a:gd name="T39" fmla="*/ 57 h 657"/>
                  <a:gd name="T40" fmla="*/ 2 w 297"/>
                  <a:gd name="T41" fmla="*/ 44 h 657"/>
                  <a:gd name="T42" fmla="*/ 1 w 297"/>
                  <a:gd name="T43" fmla="*/ 34 h 657"/>
                  <a:gd name="T44" fmla="*/ 1 w 297"/>
                  <a:gd name="T45" fmla="*/ 24 h 657"/>
                  <a:gd name="T46" fmla="*/ 3 w 297"/>
                  <a:gd name="T47" fmla="*/ 18 h 657"/>
                  <a:gd name="T48" fmla="*/ 2 w 297"/>
                  <a:gd name="T49" fmla="*/ 10 h 657"/>
                  <a:gd name="T50" fmla="*/ 0 w 297"/>
                  <a:gd name="T51" fmla="*/ 3 h 657"/>
                  <a:gd name="T52" fmla="*/ 0 w 297"/>
                  <a:gd name="T53" fmla="*/ 0 h 657"/>
                  <a:gd name="T54" fmla="*/ 0 w 297"/>
                  <a:gd name="T55" fmla="*/ 0 h 65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97"/>
                  <a:gd name="T85" fmla="*/ 0 h 657"/>
                  <a:gd name="T86" fmla="*/ 297 w 297"/>
                  <a:gd name="T87" fmla="*/ 657 h 65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97" h="657">
                    <a:moveTo>
                      <a:pt x="0" y="0"/>
                    </a:moveTo>
                    <a:lnTo>
                      <a:pt x="39" y="13"/>
                    </a:lnTo>
                    <a:lnTo>
                      <a:pt x="65" y="52"/>
                    </a:lnTo>
                    <a:lnTo>
                      <a:pt x="72" y="133"/>
                    </a:lnTo>
                    <a:lnTo>
                      <a:pt x="66" y="206"/>
                    </a:lnTo>
                    <a:lnTo>
                      <a:pt x="66" y="272"/>
                    </a:lnTo>
                    <a:lnTo>
                      <a:pt x="72" y="331"/>
                    </a:lnTo>
                    <a:lnTo>
                      <a:pt x="88" y="394"/>
                    </a:lnTo>
                    <a:lnTo>
                      <a:pt x="117" y="467"/>
                    </a:lnTo>
                    <a:lnTo>
                      <a:pt x="164" y="532"/>
                    </a:lnTo>
                    <a:lnTo>
                      <a:pt x="210" y="571"/>
                    </a:lnTo>
                    <a:lnTo>
                      <a:pt x="246" y="600"/>
                    </a:lnTo>
                    <a:lnTo>
                      <a:pt x="297" y="631"/>
                    </a:lnTo>
                    <a:lnTo>
                      <a:pt x="297" y="657"/>
                    </a:lnTo>
                    <a:lnTo>
                      <a:pt x="265" y="652"/>
                    </a:lnTo>
                    <a:lnTo>
                      <a:pt x="217" y="636"/>
                    </a:lnTo>
                    <a:lnTo>
                      <a:pt x="164" y="611"/>
                    </a:lnTo>
                    <a:lnTo>
                      <a:pt x="134" y="581"/>
                    </a:lnTo>
                    <a:lnTo>
                      <a:pt x="88" y="522"/>
                    </a:lnTo>
                    <a:lnTo>
                      <a:pt x="49" y="456"/>
                    </a:lnTo>
                    <a:lnTo>
                      <a:pt x="16" y="354"/>
                    </a:lnTo>
                    <a:lnTo>
                      <a:pt x="9" y="274"/>
                    </a:lnTo>
                    <a:lnTo>
                      <a:pt x="9" y="196"/>
                    </a:lnTo>
                    <a:lnTo>
                      <a:pt x="23" y="141"/>
                    </a:lnTo>
                    <a:lnTo>
                      <a:pt x="20" y="81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122"/>
              <p:cNvSpPr>
                <a:spLocks/>
              </p:cNvSpPr>
              <p:nvPr/>
            </p:nvSpPr>
            <p:spPr bwMode="auto">
              <a:xfrm>
                <a:off x="2510" y="3580"/>
                <a:ext cx="28" cy="73"/>
              </a:xfrm>
              <a:custGeom>
                <a:avLst/>
                <a:gdLst>
                  <a:gd name="T0" fmla="*/ 10 w 223"/>
                  <a:gd name="T1" fmla="*/ 3 h 582"/>
                  <a:gd name="T2" fmla="*/ 7 w 223"/>
                  <a:gd name="T3" fmla="*/ 16 h 582"/>
                  <a:gd name="T4" fmla="*/ 7 w 223"/>
                  <a:gd name="T5" fmla="*/ 24 h 582"/>
                  <a:gd name="T6" fmla="*/ 8 w 223"/>
                  <a:gd name="T7" fmla="*/ 34 h 582"/>
                  <a:gd name="T8" fmla="*/ 12 w 223"/>
                  <a:gd name="T9" fmla="*/ 41 h 582"/>
                  <a:gd name="T10" fmla="*/ 16 w 223"/>
                  <a:gd name="T11" fmla="*/ 50 h 582"/>
                  <a:gd name="T12" fmla="*/ 23 w 223"/>
                  <a:gd name="T13" fmla="*/ 59 h 582"/>
                  <a:gd name="T14" fmla="*/ 28 w 223"/>
                  <a:gd name="T15" fmla="*/ 69 h 582"/>
                  <a:gd name="T16" fmla="*/ 28 w 223"/>
                  <a:gd name="T17" fmla="*/ 73 h 582"/>
                  <a:gd name="T18" fmla="*/ 21 w 223"/>
                  <a:gd name="T19" fmla="*/ 67 h 582"/>
                  <a:gd name="T20" fmla="*/ 14 w 223"/>
                  <a:gd name="T21" fmla="*/ 58 h 582"/>
                  <a:gd name="T22" fmla="*/ 7 w 223"/>
                  <a:gd name="T23" fmla="*/ 46 h 582"/>
                  <a:gd name="T24" fmla="*/ 2 w 223"/>
                  <a:gd name="T25" fmla="*/ 37 h 582"/>
                  <a:gd name="T26" fmla="*/ 0 w 223"/>
                  <a:gd name="T27" fmla="*/ 29 h 582"/>
                  <a:gd name="T28" fmla="*/ 0 w 223"/>
                  <a:gd name="T29" fmla="*/ 22 h 582"/>
                  <a:gd name="T30" fmla="*/ 0 w 223"/>
                  <a:gd name="T31" fmla="*/ 16 h 582"/>
                  <a:gd name="T32" fmla="*/ 4 w 223"/>
                  <a:gd name="T33" fmla="*/ 1 h 582"/>
                  <a:gd name="T34" fmla="*/ 7 w 223"/>
                  <a:gd name="T35" fmla="*/ 0 h 582"/>
                  <a:gd name="T36" fmla="*/ 10 w 223"/>
                  <a:gd name="T37" fmla="*/ 3 h 582"/>
                  <a:gd name="T38" fmla="*/ 10 w 223"/>
                  <a:gd name="T39" fmla="*/ 3 h 5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3"/>
                  <a:gd name="T61" fmla="*/ 0 h 582"/>
                  <a:gd name="T62" fmla="*/ 223 w 223"/>
                  <a:gd name="T63" fmla="*/ 582 h 58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3" h="582">
                    <a:moveTo>
                      <a:pt x="79" y="23"/>
                    </a:moveTo>
                    <a:lnTo>
                      <a:pt x="59" y="128"/>
                    </a:lnTo>
                    <a:lnTo>
                      <a:pt x="55" y="194"/>
                    </a:lnTo>
                    <a:lnTo>
                      <a:pt x="65" y="270"/>
                    </a:lnTo>
                    <a:lnTo>
                      <a:pt x="92" y="329"/>
                    </a:lnTo>
                    <a:lnTo>
                      <a:pt x="128" y="395"/>
                    </a:lnTo>
                    <a:lnTo>
                      <a:pt x="180" y="474"/>
                    </a:lnTo>
                    <a:lnTo>
                      <a:pt x="220" y="547"/>
                    </a:lnTo>
                    <a:lnTo>
                      <a:pt x="223" y="582"/>
                    </a:lnTo>
                    <a:lnTo>
                      <a:pt x="164" y="536"/>
                    </a:lnTo>
                    <a:lnTo>
                      <a:pt x="108" y="463"/>
                    </a:lnTo>
                    <a:lnTo>
                      <a:pt x="52" y="368"/>
                    </a:lnTo>
                    <a:lnTo>
                      <a:pt x="16" y="292"/>
                    </a:lnTo>
                    <a:lnTo>
                      <a:pt x="3" y="229"/>
                    </a:lnTo>
                    <a:lnTo>
                      <a:pt x="0" y="177"/>
                    </a:lnTo>
                    <a:lnTo>
                      <a:pt x="3" y="125"/>
                    </a:lnTo>
                    <a:lnTo>
                      <a:pt x="28" y="4"/>
                    </a:lnTo>
                    <a:lnTo>
                      <a:pt x="59" y="0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123"/>
              <p:cNvSpPr>
                <a:spLocks/>
              </p:cNvSpPr>
              <p:nvPr/>
            </p:nvSpPr>
            <p:spPr bwMode="auto">
              <a:xfrm>
                <a:off x="2435" y="3572"/>
                <a:ext cx="88" cy="19"/>
              </a:xfrm>
              <a:custGeom>
                <a:avLst/>
                <a:gdLst>
                  <a:gd name="T0" fmla="*/ 0 w 707"/>
                  <a:gd name="T1" fmla="*/ 13 h 147"/>
                  <a:gd name="T2" fmla="*/ 10 w 707"/>
                  <a:gd name="T3" fmla="*/ 12 h 147"/>
                  <a:gd name="T4" fmla="*/ 23 w 707"/>
                  <a:gd name="T5" fmla="*/ 13 h 147"/>
                  <a:gd name="T6" fmla="*/ 34 w 707"/>
                  <a:gd name="T7" fmla="*/ 12 h 147"/>
                  <a:gd name="T8" fmla="*/ 44 w 707"/>
                  <a:gd name="T9" fmla="*/ 10 h 147"/>
                  <a:gd name="T10" fmla="*/ 58 w 707"/>
                  <a:gd name="T11" fmla="*/ 6 h 147"/>
                  <a:gd name="T12" fmla="*/ 69 w 707"/>
                  <a:gd name="T13" fmla="*/ 3 h 147"/>
                  <a:gd name="T14" fmla="*/ 81 w 707"/>
                  <a:gd name="T15" fmla="*/ 0 h 147"/>
                  <a:gd name="T16" fmla="*/ 87 w 707"/>
                  <a:gd name="T17" fmla="*/ 1 h 147"/>
                  <a:gd name="T18" fmla="*/ 88 w 707"/>
                  <a:gd name="T19" fmla="*/ 3 h 147"/>
                  <a:gd name="T20" fmla="*/ 86 w 707"/>
                  <a:gd name="T21" fmla="*/ 6 h 147"/>
                  <a:gd name="T22" fmla="*/ 80 w 707"/>
                  <a:gd name="T23" fmla="*/ 6 h 147"/>
                  <a:gd name="T24" fmla="*/ 63 w 707"/>
                  <a:gd name="T25" fmla="*/ 11 h 147"/>
                  <a:gd name="T26" fmla="*/ 52 w 707"/>
                  <a:gd name="T27" fmla="*/ 14 h 147"/>
                  <a:gd name="T28" fmla="*/ 44 w 707"/>
                  <a:gd name="T29" fmla="*/ 16 h 147"/>
                  <a:gd name="T30" fmla="*/ 36 w 707"/>
                  <a:gd name="T31" fmla="*/ 18 h 147"/>
                  <a:gd name="T32" fmla="*/ 25 w 707"/>
                  <a:gd name="T33" fmla="*/ 19 h 147"/>
                  <a:gd name="T34" fmla="*/ 14 w 707"/>
                  <a:gd name="T35" fmla="*/ 18 h 147"/>
                  <a:gd name="T36" fmla="*/ 5 w 707"/>
                  <a:gd name="T37" fmla="*/ 17 h 147"/>
                  <a:gd name="T38" fmla="*/ 0 w 707"/>
                  <a:gd name="T39" fmla="*/ 16 h 147"/>
                  <a:gd name="T40" fmla="*/ 0 w 707"/>
                  <a:gd name="T41" fmla="*/ 13 h 147"/>
                  <a:gd name="T42" fmla="*/ 0 w 707"/>
                  <a:gd name="T43" fmla="*/ 13 h 1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7"/>
                  <a:gd name="T67" fmla="*/ 0 h 147"/>
                  <a:gd name="T68" fmla="*/ 707 w 707"/>
                  <a:gd name="T69" fmla="*/ 147 h 1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7" h="147">
                    <a:moveTo>
                      <a:pt x="4" y="98"/>
                    </a:moveTo>
                    <a:lnTo>
                      <a:pt x="84" y="94"/>
                    </a:lnTo>
                    <a:lnTo>
                      <a:pt x="181" y="101"/>
                    </a:lnTo>
                    <a:lnTo>
                      <a:pt x="277" y="92"/>
                    </a:lnTo>
                    <a:lnTo>
                      <a:pt x="355" y="77"/>
                    </a:lnTo>
                    <a:lnTo>
                      <a:pt x="462" y="49"/>
                    </a:lnTo>
                    <a:lnTo>
                      <a:pt x="554" y="25"/>
                    </a:lnTo>
                    <a:lnTo>
                      <a:pt x="652" y="0"/>
                    </a:lnTo>
                    <a:lnTo>
                      <a:pt x="695" y="9"/>
                    </a:lnTo>
                    <a:lnTo>
                      <a:pt x="707" y="25"/>
                    </a:lnTo>
                    <a:lnTo>
                      <a:pt x="687" y="49"/>
                    </a:lnTo>
                    <a:lnTo>
                      <a:pt x="642" y="49"/>
                    </a:lnTo>
                    <a:lnTo>
                      <a:pt x="506" y="82"/>
                    </a:lnTo>
                    <a:lnTo>
                      <a:pt x="420" y="107"/>
                    </a:lnTo>
                    <a:lnTo>
                      <a:pt x="350" y="123"/>
                    </a:lnTo>
                    <a:lnTo>
                      <a:pt x="286" y="136"/>
                    </a:lnTo>
                    <a:lnTo>
                      <a:pt x="201" y="147"/>
                    </a:lnTo>
                    <a:lnTo>
                      <a:pt x="109" y="141"/>
                    </a:lnTo>
                    <a:lnTo>
                      <a:pt x="40" y="128"/>
                    </a:lnTo>
                    <a:lnTo>
                      <a:pt x="0" y="121"/>
                    </a:lnTo>
                    <a:lnTo>
                      <a:pt x="4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124"/>
              <p:cNvSpPr>
                <a:spLocks/>
              </p:cNvSpPr>
              <p:nvPr/>
            </p:nvSpPr>
            <p:spPr bwMode="auto">
              <a:xfrm>
                <a:off x="2404" y="3630"/>
                <a:ext cx="159" cy="66"/>
              </a:xfrm>
              <a:custGeom>
                <a:avLst/>
                <a:gdLst>
                  <a:gd name="T0" fmla="*/ 1 w 1272"/>
                  <a:gd name="T1" fmla="*/ 29 h 529"/>
                  <a:gd name="T2" fmla="*/ 12 w 1272"/>
                  <a:gd name="T3" fmla="*/ 26 h 529"/>
                  <a:gd name="T4" fmla="*/ 20 w 1272"/>
                  <a:gd name="T5" fmla="*/ 24 h 529"/>
                  <a:gd name="T6" fmla="*/ 23 w 1272"/>
                  <a:gd name="T7" fmla="*/ 21 h 529"/>
                  <a:gd name="T8" fmla="*/ 22 w 1272"/>
                  <a:gd name="T9" fmla="*/ 18 h 529"/>
                  <a:gd name="T10" fmla="*/ 17 w 1272"/>
                  <a:gd name="T11" fmla="*/ 12 h 529"/>
                  <a:gd name="T12" fmla="*/ 9 w 1272"/>
                  <a:gd name="T13" fmla="*/ 7 h 529"/>
                  <a:gd name="T14" fmla="*/ 4 w 1272"/>
                  <a:gd name="T15" fmla="*/ 4 h 529"/>
                  <a:gd name="T16" fmla="*/ 4 w 1272"/>
                  <a:gd name="T17" fmla="*/ 0 h 529"/>
                  <a:gd name="T18" fmla="*/ 9 w 1272"/>
                  <a:gd name="T19" fmla="*/ 0 h 529"/>
                  <a:gd name="T20" fmla="*/ 13 w 1272"/>
                  <a:gd name="T21" fmla="*/ 3 h 529"/>
                  <a:gd name="T22" fmla="*/ 20 w 1272"/>
                  <a:gd name="T23" fmla="*/ 6 h 529"/>
                  <a:gd name="T24" fmla="*/ 27 w 1272"/>
                  <a:gd name="T25" fmla="*/ 12 h 529"/>
                  <a:gd name="T26" fmla="*/ 35 w 1272"/>
                  <a:gd name="T27" fmla="*/ 24 h 529"/>
                  <a:gd name="T28" fmla="*/ 46 w 1272"/>
                  <a:gd name="T29" fmla="*/ 39 h 529"/>
                  <a:gd name="T30" fmla="*/ 54 w 1272"/>
                  <a:gd name="T31" fmla="*/ 48 h 529"/>
                  <a:gd name="T32" fmla="*/ 62 w 1272"/>
                  <a:gd name="T33" fmla="*/ 55 h 529"/>
                  <a:gd name="T34" fmla="*/ 68 w 1272"/>
                  <a:gd name="T35" fmla="*/ 58 h 529"/>
                  <a:gd name="T36" fmla="*/ 74 w 1272"/>
                  <a:gd name="T37" fmla="*/ 59 h 529"/>
                  <a:gd name="T38" fmla="*/ 80 w 1272"/>
                  <a:gd name="T39" fmla="*/ 56 h 529"/>
                  <a:gd name="T40" fmla="*/ 84 w 1272"/>
                  <a:gd name="T41" fmla="*/ 53 h 529"/>
                  <a:gd name="T42" fmla="*/ 91 w 1272"/>
                  <a:gd name="T43" fmla="*/ 48 h 529"/>
                  <a:gd name="T44" fmla="*/ 102 w 1272"/>
                  <a:gd name="T45" fmla="*/ 44 h 529"/>
                  <a:gd name="T46" fmla="*/ 113 w 1272"/>
                  <a:gd name="T47" fmla="*/ 41 h 529"/>
                  <a:gd name="T48" fmla="*/ 122 w 1272"/>
                  <a:gd name="T49" fmla="*/ 38 h 529"/>
                  <a:gd name="T50" fmla="*/ 130 w 1272"/>
                  <a:gd name="T51" fmla="*/ 34 h 529"/>
                  <a:gd name="T52" fmla="*/ 137 w 1272"/>
                  <a:gd name="T53" fmla="*/ 30 h 529"/>
                  <a:gd name="T54" fmla="*/ 144 w 1272"/>
                  <a:gd name="T55" fmla="*/ 25 h 529"/>
                  <a:gd name="T56" fmla="*/ 150 w 1272"/>
                  <a:gd name="T57" fmla="*/ 18 h 529"/>
                  <a:gd name="T58" fmla="*/ 154 w 1272"/>
                  <a:gd name="T59" fmla="*/ 15 h 529"/>
                  <a:gd name="T60" fmla="*/ 159 w 1272"/>
                  <a:gd name="T61" fmla="*/ 16 h 529"/>
                  <a:gd name="T62" fmla="*/ 159 w 1272"/>
                  <a:gd name="T63" fmla="*/ 19 h 529"/>
                  <a:gd name="T64" fmla="*/ 153 w 1272"/>
                  <a:gd name="T65" fmla="*/ 26 h 529"/>
                  <a:gd name="T66" fmla="*/ 147 w 1272"/>
                  <a:gd name="T67" fmla="*/ 32 h 529"/>
                  <a:gd name="T68" fmla="*/ 137 w 1272"/>
                  <a:gd name="T69" fmla="*/ 39 h 529"/>
                  <a:gd name="T70" fmla="*/ 124 w 1272"/>
                  <a:gd name="T71" fmla="*/ 44 h 529"/>
                  <a:gd name="T72" fmla="*/ 112 w 1272"/>
                  <a:gd name="T73" fmla="*/ 48 h 529"/>
                  <a:gd name="T74" fmla="*/ 100 w 1272"/>
                  <a:gd name="T75" fmla="*/ 51 h 529"/>
                  <a:gd name="T76" fmla="*/ 91 w 1272"/>
                  <a:gd name="T77" fmla="*/ 56 h 529"/>
                  <a:gd name="T78" fmla="*/ 83 w 1272"/>
                  <a:gd name="T79" fmla="*/ 59 h 529"/>
                  <a:gd name="T80" fmla="*/ 76 w 1272"/>
                  <a:gd name="T81" fmla="*/ 64 h 529"/>
                  <a:gd name="T82" fmla="*/ 73 w 1272"/>
                  <a:gd name="T83" fmla="*/ 66 h 529"/>
                  <a:gd name="T84" fmla="*/ 70 w 1272"/>
                  <a:gd name="T85" fmla="*/ 65 h 529"/>
                  <a:gd name="T86" fmla="*/ 69 w 1272"/>
                  <a:gd name="T87" fmla="*/ 63 h 529"/>
                  <a:gd name="T88" fmla="*/ 64 w 1272"/>
                  <a:gd name="T89" fmla="*/ 64 h 529"/>
                  <a:gd name="T90" fmla="*/ 58 w 1272"/>
                  <a:gd name="T91" fmla="*/ 62 h 529"/>
                  <a:gd name="T92" fmla="*/ 54 w 1272"/>
                  <a:gd name="T93" fmla="*/ 59 h 529"/>
                  <a:gd name="T94" fmla="*/ 46 w 1272"/>
                  <a:gd name="T95" fmla="*/ 52 h 529"/>
                  <a:gd name="T96" fmla="*/ 43 w 1272"/>
                  <a:gd name="T97" fmla="*/ 48 h 529"/>
                  <a:gd name="T98" fmla="*/ 41 w 1272"/>
                  <a:gd name="T99" fmla="*/ 52 h 529"/>
                  <a:gd name="T100" fmla="*/ 37 w 1272"/>
                  <a:gd name="T101" fmla="*/ 51 h 529"/>
                  <a:gd name="T102" fmla="*/ 33 w 1272"/>
                  <a:gd name="T103" fmla="*/ 47 h 529"/>
                  <a:gd name="T104" fmla="*/ 24 w 1272"/>
                  <a:gd name="T105" fmla="*/ 43 h 529"/>
                  <a:gd name="T106" fmla="*/ 14 w 1272"/>
                  <a:gd name="T107" fmla="*/ 39 h 529"/>
                  <a:gd name="T108" fmla="*/ 8 w 1272"/>
                  <a:gd name="T109" fmla="*/ 38 h 529"/>
                  <a:gd name="T110" fmla="*/ 2 w 1272"/>
                  <a:gd name="T111" fmla="*/ 35 h 529"/>
                  <a:gd name="T112" fmla="*/ 0 w 1272"/>
                  <a:gd name="T113" fmla="*/ 32 h 529"/>
                  <a:gd name="T114" fmla="*/ 1 w 1272"/>
                  <a:gd name="T115" fmla="*/ 29 h 529"/>
                  <a:gd name="T116" fmla="*/ 1 w 1272"/>
                  <a:gd name="T117" fmla="*/ 29 h 5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2"/>
                  <a:gd name="T178" fmla="*/ 0 h 529"/>
                  <a:gd name="T179" fmla="*/ 1272 w 1272"/>
                  <a:gd name="T180" fmla="*/ 529 h 5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2" h="529">
                    <a:moveTo>
                      <a:pt x="9" y="233"/>
                    </a:moveTo>
                    <a:lnTo>
                      <a:pt x="93" y="212"/>
                    </a:lnTo>
                    <a:lnTo>
                      <a:pt x="158" y="196"/>
                    </a:lnTo>
                    <a:lnTo>
                      <a:pt x="185" y="171"/>
                    </a:lnTo>
                    <a:lnTo>
                      <a:pt x="177" y="141"/>
                    </a:lnTo>
                    <a:lnTo>
                      <a:pt x="132" y="95"/>
                    </a:lnTo>
                    <a:lnTo>
                      <a:pt x="72" y="59"/>
                    </a:lnTo>
                    <a:lnTo>
                      <a:pt x="33" y="35"/>
                    </a:lnTo>
                    <a:lnTo>
                      <a:pt x="29" y="0"/>
                    </a:lnTo>
                    <a:lnTo>
                      <a:pt x="69" y="3"/>
                    </a:lnTo>
                    <a:lnTo>
                      <a:pt x="105" y="22"/>
                    </a:lnTo>
                    <a:lnTo>
                      <a:pt x="161" y="52"/>
                    </a:lnTo>
                    <a:lnTo>
                      <a:pt x="213" y="95"/>
                    </a:lnTo>
                    <a:lnTo>
                      <a:pt x="276" y="191"/>
                    </a:lnTo>
                    <a:lnTo>
                      <a:pt x="365" y="312"/>
                    </a:lnTo>
                    <a:lnTo>
                      <a:pt x="434" y="388"/>
                    </a:lnTo>
                    <a:lnTo>
                      <a:pt x="497" y="440"/>
                    </a:lnTo>
                    <a:lnTo>
                      <a:pt x="545" y="465"/>
                    </a:lnTo>
                    <a:lnTo>
                      <a:pt x="594" y="470"/>
                    </a:lnTo>
                    <a:lnTo>
                      <a:pt x="638" y="449"/>
                    </a:lnTo>
                    <a:lnTo>
                      <a:pt x="670" y="421"/>
                    </a:lnTo>
                    <a:lnTo>
                      <a:pt x="730" y="388"/>
                    </a:lnTo>
                    <a:lnTo>
                      <a:pt x="815" y="354"/>
                    </a:lnTo>
                    <a:lnTo>
                      <a:pt x="904" y="329"/>
                    </a:lnTo>
                    <a:lnTo>
                      <a:pt x="977" y="305"/>
                    </a:lnTo>
                    <a:lnTo>
                      <a:pt x="1040" y="272"/>
                    </a:lnTo>
                    <a:lnTo>
                      <a:pt x="1095" y="240"/>
                    </a:lnTo>
                    <a:lnTo>
                      <a:pt x="1154" y="200"/>
                    </a:lnTo>
                    <a:lnTo>
                      <a:pt x="1200" y="147"/>
                    </a:lnTo>
                    <a:lnTo>
                      <a:pt x="1233" y="119"/>
                    </a:lnTo>
                    <a:lnTo>
                      <a:pt x="1272" y="128"/>
                    </a:lnTo>
                    <a:lnTo>
                      <a:pt x="1272" y="155"/>
                    </a:lnTo>
                    <a:lnTo>
                      <a:pt x="1220" y="207"/>
                    </a:lnTo>
                    <a:lnTo>
                      <a:pt x="1173" y="256"/>
                    </a:lnTo>
                    <a:lnTo>
                      <a:pt x="1095" y="309"/>
                    </a:lnTo>
                    <a:lnTo>
                      <a:pt x="996" y="354"/>
                    </a:lnTo>
                    <a:lnTo>
                      <a:pt x="895" y="381"/>
                    </a:lnTo>
                    <a:lnTo>
                      <a:pt x="798" y="410"/>
                    </a:lnTo>
                    <a:lnTo>
                      <a:pt x="730" y="446"/>
                    </a:lnTo>
                    <a:lnTo>
                      <a:pt x="664" y="476"/>
                    </a:lnTo>
                    <a:lnTo>
                      <a:pt x="611" y="509"/>
                    </a:lnTo>
                    <a:lnTo>
                      <a:pt x="586" y="529"/>
                    </a:lnTo>
                    <a:lnTo>
                      <a:pt x="562" y="522"/>
                    </a:lnTo>
                    <a:lnTo>
                      <a:pt x="555" y="506"/>
                    </a:lnTo>
                    <a:lnTo>
                      <a:pt x="510" y="513"/>
                    </a:lnTo>
                    <a:lnTo>
                      <a:pt x="466" y="498"/>
                    </a:lnTo>
                    <a:lnTo>
                      <a:pt x="430" y="470"/>
                    </a:lnTo>
                    <a:lnTo>
                      <a:pt x="371" y="413"/>
                    </a:lnTo>
                    <a:lnTo>
                      <a:pt x="341" y="385"/>
                    </a:lnTo>
                    <a:lnTo>
                      <a:pt x="325" y="413"/>
                    </a:lnTo>
                    <a:lnTo>
                      <a:pt x="298" y="405"/>
                    </a:lnTo>
                    <a:lnTo>
                      <a:pt x="260" y="377"/>
                    </a:lnTo>
                    <a:lnTo>
                      <a:pt x="194" y="348"/>
                    </a:lnTo>
                    <a:lnTo>
                      <a:pt x="109" y="316"/>
                    </a:lnTo>
                    <a:lnTo>
                      <a:pt x="66" y="301"/>
                    </a:lnTo>
                    <a:lnTo>
                      <a:pt x="20" y="280"/>
                    </a:lnTo>
                    <a:lnTo>
                      <a:pt x="0" y="260"/>
                    </a:lnTo>
                    <a:lnTo>
                      <a:pt x="9" y="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125"/>
              <p:cNvSpPr>
                <a:spLocks/>
              </p:cNvSpPr>
              <p:nvPr/>
            </p:nvSpPr>
            <p:spPr bwMode="auto">
              <a:xfrm>
                <a:off x="2475" y="3703"/>
                <a:ext cx="22" cy="29"/>
              </a:xfrm>
              <a:custGeom>
                <a:avLst/>
                <a:gdLst>
                  <a:gd name="T0" fmla="*/ 0 w 181"/>
                  <a:gd name="T1" fmla="*/ 23 h 233"/>
                  <a:gd name="T2" fmla="*/ 6 w 181"/>
                  <a:gd name="T3" fmla="*/ 13 h 233"/>
                  <a:gd name="T4" fmla="*/ 13 w 181"/>
                  <a:gd name="T5" fmla="*/ 5 h 233"/>
                  <a:gd name="T6" fmla="*/ 21 w 181"/>
                  <a:gd name="T7" fmla="*/ 0 h 233"/>
                  <a:gd name="T8" fmla="*/ 22 w 181"/>
                  <a:gd name="T9" fmla="*/ 6 h 233"/>
                  <a:gd name="T10" fmla="*/ 15 w 181"/>
                  <a:gd name="T11" fmla="*/ 12 h 233"/>
                  <a:gd name="T12" fmla="*/ 9 w 181"/>
                  <a:gd name="T13" fmla="*/ 19 h 233"/>
                  <a:gd name="T14" fmla="*/ 5 w 181"/>
                  <a:gd name="T15" fmla="*/ 26 h 233"/>
                  <a:gd name="T16" fmla="*/ 4 w 181"/>
                  <a:gd name="T17" fmla="*/ 29 h 233"/>
                  <a:gd name="T18" fmla="*/ 1 w 181"/>
                  <a:gd name="T19" fmla="*/ 29 h 233"/>
                  <a:gd name="T20" fmla="*/ 0 w 181"/>
                  <a:gd name="T21" fmla="*/ 23 h 233"/>
                  <a:gd name="T22" fmla="*/ 0 w 181"/>
                  <a:gd name="T23" fmla="*/ 23 h 2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1"/>
                  <a:gd name="T37" fmla="*/ 0 h 233"/>
                  <a:gd name="T38" fmla="*/ 181 w 181"/>
                  <a:gd name="T39" fmla="*/ 233 h 2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1" h="233">
                    <a:moveTo>
                      <a:pt x="0" y="181"/>
                    </a:moveTo>
                    <a:lnTo>
                      <a:pt x="52" y="102"/>
                    </a:lnTo>
                    <a:lnTo>
                      <a:pt x="106" y="42"/>
                    </a:lnTo>
                    <a:lnTo>
                      <a:pt x="171" y="0"/>
                    </a:lnTo>
                    <a:lnTo>
                      <a:pt x="181" y="45"/>
                    </a:lnTo>
                    <a:lnTo>
                      <a:pt x="125" y="98"/>
                    </a:lnTo>
                    <a:lnTo>
                      <a:pt x="73" y="154"/>
                    </a:lnTo>
                    <a:lnTo>
                      <a:pt x="42" y="211"/>
                    </a:lnTo>
                    <a:lnTo>
                      <a:pt x="36" y="233"/>
                    </a:lnTo>
                    <a:lnTo>
                      <a:pt x="6" y="233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126"/>
              <p:cNvSpPr>
                <a:spLocks/>
              </p:cNvSpPr>
              <p:nvPr/>
            </p:nvSpPr>
            <p:spPr bwMode="auto">
              <a:xfrm>
                <a:off x="2563" y="3655"/>
                <a:ext cx="90" cy="23"/>
              </a:xfrm>
              <a:custGeom>
                <a:avLst/>
                <a:gdLst>
                  <a:gd name="T0" fmla="*/ 2 w 723"/>
                  <a:gd name="T1" fmla="*/ 1 h 188"/>
                  <a:gd name="T2" fmla="*/ 6 w 723"/>
                  <a:gd name="T3" fmla="*/ 0 h 188"/>
                  <a:gd name="T4" fmla="*/ 11 w 723"/>
                  <a:gd name="T5" fmla="*/ 1 h 188"/>
                  <a:gd name="T6" fmla="*/ 19 w 723"/>
                  <a:gd name="T7" fmla="*/ 3 h 188"/>
                  <a:gd name="T8" fmla="*/ 31 w 723"/>
                  <a:gd name="T9" fmla="*/ 7 h 188"/>
                  <a:gd name="T10" fmla="*/ 41 w 723"/>
                  <a:gd name="T11" fmla="*/ 11 h 188"/>
                  <a:gd name="T12" fmla="*/ 51 w 723"/>
                  <a:gd name="T13" fmla="*/ 14 h 188"/>
                  <a:gd name="T14" fmla="*/ 61 w 723"/>
                  <a:gd name="T15" fmla="*/ 15 h 188"/>
                  <a:gd name="T16" fmla="*/ 74 w 723"/>
                  <a:gd name="T17" fmla="*/ 17 h 188"/>
                  <a:gd name="T18" fmla="*/ 90 w 723"/>
                  <a:gd name="T19" fmla="*/ 17 h 188"/>
                  <a:gd name="T20" fmla="*/ 88 w 723"/>
                  <a:gd name="T21" fmla="*/ 20 h 188"/>
                  <a:gd name="T22" fmla="*/ 79 w 723"/>
                  <a:gd name="T23" fmla="*/ 22 h 188"/>
                  <a:gd name="T24" fmla="*/ 68 w 723"/>
                  <a:gd name="T25" fmla="*/ 23 h 188"/>
                  <a:gd name="T26" fmla="*/ 54 w 723"/>
                  <a:gd name="T27" fmla="*/ 22 h 188"/>
                  <a:gd name="T28" fmla="*/ 38 w 723"/>
                  <a:gd name="T29" fmla="*/ 16 h 188"/>
                  <a:gd name="T30" fmla="*/ 24 w 723"/>
                  <a:gd name="T31" fmla="*/ 11 h 188"/>
                  <a:gd name="T32" fmla="*/ 13 w 723"/>
                  <a:gd name="T33" fmla="*/ 9 h 188"/>
                  <a:gd name="T34" fmla="*/ 5 w 723"/>
                  <a:gd name="T35" fmla="*/ 7 h 188"/>
                  <a:gd name="T36" fmla="*/ 0 w 723"/>
                  <a:gd name="T37" fmla="*/ 4 h 188"/>
                  <a:gd name="T38" fmla="*/ 2 w 723"/>
                  <a:gd name="T39" fmla="*/ 1 h 188"/>
                  <a:gd name="T40" fmla="*/ 2 w 723"/>
                  <a:gd name="T41" fmla="*/ 1 h 1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3"/>
                  <a:gd name="T64" fmla="*/ 0 h 188"/>
                  <a:gd name="T65" fmla="*/ 723 w 723"/>
                  <a:gd name="T66" fmla="*/ 188 h 1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3" h="188">
                    <a:moveTo>
                      <a:pt x="13" y="7"/>
                    </a:moveTo>
                    <a:lnTo>
                      <a:pt x="46" y="0"/>
                    </a:lnTo>
                    <a:lnTo>
                      <a:pt x="92" y="7"/>
                    </a:lnTo>
                    <a:lnTo>
                      <a:pt x="154" y="23"/>
                    </a:lnTo>
                    <a:lnTo>
                      <a:pt x="253" y="56"/>
                    </a:lnTo>
                    <a:lnTo>
                      <a:pt x="329" y="88"/>
                    </a:lnTo>
                    <a:lnTo>
                      <a:pt x="410" y="112"/>
                    </a:lnTo>
                    <a:lnTo>
                      <a:pt x="494" y="121"/>
                    </a:lnTo>
                    <a:lnTo>
                      <a:pt x="598" y="137"/>
                    </a:lnTo>
                    <a:lnTo>
                      <a:pt x="723" y="137"/>
                    </a:lnTo>
                    <a:lnTo>
                      <a:pt x="704" y="164"/>
                    </a:lnTo>
                    <a:lnTo>
                      <a:pt x="638" y="181"/>
                    </a:lnTo>
                    <a:lnTo>
                      <a:pt x="546" y="188"/>
                    </a:lnTo>
                    <a:lnTo>
                      <a:pt x="434" y="177"/>
                    </a:lnTo>
                    <a:lnTo>
                      <a:pt x="306" y="132"/>
                    </a:lnTo>
                    <a:lnTo>
                      <a:pt x="194" y="93"/>
                    </a:lnTo>
                    <a:lnTo>
                      <a:pt x="102" y="72"/>
                    </a:lnTo>
                    <a:lnTo>
                      <a:pt x="37" y="60"/>
                    </a:lnTo>
                    <a:lnTo>
                      <a:pt x="0" y="36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127"/>
              <p:cNvSpPr>
                <a:spLocks/>
              </p:cNvSpPr>
              <p:nvPr/>
            </p:nvSpPr>
            <p:spPr bwMode="auto">
              <a:xfrm>
                <a:off x="2476" y="3675"/>
                <a:ext cx="178" cy="59"/>
              </a:xfrm>
              <a:custGeom>
                <a:avLst/>
                <a:gdLst>
                  <a:gd name="T0" fmla="*/ 2 w 1425"/>
                  <a:gd name="T1" fmla="*/ 22 h 471"/>
                  <a:gd name="T2" fmla="*/ 13 w 1425"/>
                  <a:gd name="T3" fmla="*/ 22 h 471"/>
                  <a:gd name="T4" fmla="*/ 25 w 1425"/>
                  <a:gd name="T5" fmla="*/ 23 h 471"/>
                  <a:gd name="T6" fmla="*/ 35 w 1425"/>
                  <a:gd name="T7" fmla="*/ 25 h 471"/>
                  <a:gd name="T8" fmla="*/ 45 w 1425"/>
                  <a:gd name="T9" fmla="*/ 29 h 471"/>
                  <a:gd name="T10" fmla="*/ 58 w 1425"/>
                  <a:gd name="T11" fmla="*/ 33 h 471"/>
                  <a:gd name="T12" fmla="*/ 69 w 1425"/>
                  <a:gd name="T13" fmla="*/ 37 h 471"/>
                  <a:gd name="T14" fmla="*/ 77 w 1425"/>
                  <a:gd name="T15" fmla="*/ 42 h 471"/>
                  <a:gd name="T16" fmla="*/ 90 w 1425"/>
                  <a:gd name="T17" fmla="*/ 46 h 471"/>
                  <a:gd name="T18" fmla="*/ 98 w 1425"/>
                  <a:gd name="T19" fmla="*/ 47 h 471"/>
                  <a:gd name="T20" fmla="*/ 106 w 1425"/>
                  <a:gd name="T21" fmla="*/ 49 h 471"/>
                  <a:gd name="T22" fmla="*/ 113 w 1425"/>
                  <a:gd name="T23" fmla="*/ 50 h 471"/>
                  <a:gd name="T24" fmla="*/ 117 w 1425"/>
                  <a:gd name="T25" fmla="*/ 49 h 471"/>
                  <a:gd name="T26" fmla="*/ 121 w 1425"/>
                  <a:gd name="T27" fmla="*/ 47 h 471"/>
                  <a:gd name="T28" fmla="*/ 125 w 1425"/>
                  <a:gd name="T29" fmla="*/ 43 h 471"/>
                  <a:gd name="T30" fmla="*/ 128 w 1425"/>
                  <a:gd name="T31" fmla="*/ 39 h 471"/>
                  <a:gd name="T32" fmla="*/ 136 w 1425"/>
                  <a:gd name="T33" fmla="*/ 33 h 471"/>
                  <a:gd name="T34" fmla="*/ 141 w 1425"/>
                  <a:gd name="T35" fmla="*/ 29 h 471"/>
                  <a:gd name="T36" fmla="*/ 150 w 1425"/>
                  <a:gd name="T37" fmla="*/ 24 h 471"/>
                  <a:gd name="T38" fmla="*/ 159 w 1425"/>
                  <a:gd name="T39" fmla="*/ 17 h 471"/>
                  <a:gd name="T40" fmla="*/ 169 w 1425"/>
                  <a:gd name="T41" fmla="*/ 7 h 471"/>
                  <a:gd name="T42" fmla="*/ 172 w 1425"/>
                  <a:gd name="T43" fmla="*/ 0 h 471"/>
                  <a:gd name="T44" fmla="*/ 177 w 1425"/>
                  <a:gd name="T45" fmla="*/ 2 h 471"/>
                  <a:gd name="T46" fmla="*/ 178 w 1425"/>
                  <a:gd name="T47" fmla="*/ 7 h 471"/>
                  <a:gd name="T48" fmla="*/ 174 w 1425"/>
                  <a:gd name="T49" fmla="*/ 11 h 471"/>
                  <a:gd name="T50" fmla="*/ 165 w 1425"/>
                  <a:gd name="T51" fmla="*/ 21 h 471"/>
                  <a:gd name="T52" fmla="*/ 156 w 1425"/>
                  <a:gd name="T53" fmla="*/ 30 h 471"/>
                  <a:gd name="T54" fmla="*/ 145 w 1425"/>
                  <a:gd name="T55" fmla="*/ 37 h 471"/>
                  <a:gd name="T56" fmla="*/ 136 w 1425"/>
                  <a:gd name="T57" fmla="*/ 43 h 471"/>
                  <a:gd name="T58" fmla="*/ 127 w 1425"/>
                  <a:gd name="T59" fmla="*/ 50 h 471"/>
                  <a:gd name="T60" fmla="*/ 119 w 1425"/>
                  <a:gd name="T61" fmla="*/ 59 h 471"/>
                  <a:gd name="T62" fmla="*/ 116 w 1425"/>
                  <a:gd name="T63" fmla="*/ 55 h 471"/>
                  <a:gd name="T64" fmla="*/ 107 w 1425"/>
                  <a:gd name="T65" fmla="*/ 56 h 471"/>
                  <a:gd name="T66" fmla="*/ 101 w 1425"/>
                  <a:gd name="T67" fmla="*/ 56 h 471"/>
                  <a:gd name="T68" fmla="*/ 91 w 1425"/>
                  <a:gd name="T69" fmla="*/ 55 h 471"/>
                  <a:gd name="T70" fmla="*/ 79 w 1425"/>
                  <a:gd name="T71" fmla="*/ 51 h 471"/>
                  <a:gd name="T72" fmla="*/ 66 w 1425"/>
                  <a:gd name="T73" fmla="*/ 45 h 471"/>
                  <a:gd name="T74" fmla="*/ 52 w 1425"/>
                  <a:gd name="T75" fmla="*/ 40 h 471"/>
                  <a:gd name="T76" fmla="*/ 35 w 1425"/>
                  <a:gd name="T77" fmla="*/ 34 h 471"/>
                  <a:gd name="T78" fmla="*/ 25 w 1425"/>
                  <a:gd name="T79" fmla="*/ 31 h 471"/>
                  <a:gd name="T80" fmla="*/ 9 w 1425"/>
                  <a:gd name="T81" fmla="*/ 29 h 471"/>
                  <a:gd name="T82" fmla="*/ 3 w 1425"/>
                  <a:gd name="T83" fmla="*/ 28 h 471"/>
                  <a:gd name="T84" fmla="*/ 0 w 1425"/>
                  <a:gd name="T85" fmla="*/ 25 h 471"/>
                  <a:gd name="T86" fmla="*/ 2 w 1425"/>
                  <a:gd name="T87" fmla="*/ 22 h 471"/>
                  <a:gd name="T88" fmla="*/ 2 w 1425"/>
                  <a:gd name="T89" fmla="*/ 22 h 4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25"/>
                  <a:gd name="T136" fmla="*/ 0 h 471"/>
                  <a:gd name="T137" fmla="*/ 1425 w 1425"/>
                  <a:gd name="T138" fmla="*/ 471 h 4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25" h="471">
                    <a:moveTo>
                      <a:pt x="13" y="177"/>
                    </a:moveTo>
                    <a:lnTo>
                      <a:pt x="105" y="177"/>
                    </a:lnTo>
                    <a:lnTo>
                      <a:pt x="204" y="185"/>
                    </a:lnTo>
                    <a:lnTo>
                      <a:pt x="277" y="201"/>
                    </a:lnTo>
                    <a:lnTo>
                      <a:pt x="362" y="231"/>
                    </a:lnTo>
                    <a:lnTo>
                      <a:pt x="462" y="266"/>
                    </a:lnTo>
                    <a:lnTo>
                      <a:pt x="549" y="299"/>
                    </a:lnTo>
                    <a:lnTo>
                      <a:pt x="615" y="339"/>
                    </a:lnTo>
                    <a:lnTo>
                      <a:pt x="723" y="366"/>
                    </a:lnTo>
                    <a:lnTo>
                      <a:pt x="783" y="378"/>
                    </a:lnTo>
                    <a:lnTo>
                      <a:pt x="848" y="391"/>
                    </a:lnTo>
                    <a:lnTo>
                      <a:pt x="908" y="402"/>
                    </a:lnTo>
                    <a:lnTo>
                      <a:pt x="940" y="395"/>
                    </a:lnTo>
                    <a:lnTo>
                      <a:pt x="968" y="378"/>
                    </a:lnTo>
                    <a:lnTo>
                      <a:pt x="1000" y="346"/>
                    </a:lnTo>
                    <a:lnTo>
                      <a:pt x="1023" y="315"/>
                    </a:lnTo>
                    <a:lnTo>
                      <a:pt x="1088" y="263"/>
                    </a:lnTo>
                    <a:lnTo>
                      <a:pt x="1131" y="234"/>
                    </a:lnTo>
                    <a:lnTo>
                      <a:pt x="1197" y="194"/>
                    </a:lnTo>
                    <a:lnTo>
                      <a:pt x="1273" y="138"/>
                    </a:lnTo>
                    <a:lnTo>
                      <a:pt x="1349" y="57"/>
                    </a:lnTo>
                    <a:lnTo>
                      <a:pt x="1378" y="0"/>
                    </a:lnTo>
                    <a:lnTo>
                      <a:pt x="1417" y="13"/>
                    </a:lnTo>
                    <a:lnTo>
                      <a:pt x="1425" y="57"/>
                    </a:lnTo>
                    <a:lnTo>
                      <a:pt x="1389" y="89"/>
                    </a:lnTo>
                    <a:lnTo>
                      <a:pt x="1322" y="171"/>
                    </a:lnTo>
                    <a:lnTo>
                      <a:pt x="1249" y="237"/>
                    </a:lnTo>
                    <a:lnTo>
                      <a:pt x="1164" y="294"/>
                    </a:lnTo>
                    <a:lnTo>
                      <a:pt x="1085" y="346"/>
                    </a:lnTo>
                    <a:lnTo>
                      <a:pt x="1020" y="402"/>
                    </a:lnTo>
                    <a:lnTo>
                      <a:pt x="951" y="471"/>
                    </a:lnTo>
                    <a:lnTo>
                      <a:pt x="927" y="443"/>
                    </a:lnTo>
                    <a:lnTo>
                      <a:pt x="856" y="451"/>
                    </a:lnTo>
                    <a:lnTo>
                      <a:pt x="807" y="451"/>
                    </a:lnTo>
                    <a:lnTo>
                      <a:pt x="731" y="438"/>
                    </a:lnTo>
                    <a:lnTo>
                      <a:pt x="635" y="411"/>
                    </a:lnTo>
                    <a:lnTo>
                      <a:pt x="527" y="362"/>
                    </a:lnTo>
                    <a:lnTo>
                      <a:pt x="415" y="319"/>
                    </a:lnTo>
                    <a:lnTo>
                      <a:pt x="280" y="274"/>
                    </a:lnTo>
                    <a:lnTo>
                      <a:pt x="198" y="250"/>
                    </a:lnTo>
                    <a:lnTo>
                      <a:pt x="73" y="234"/>
                    </a:lnTo>
                    <a:lnTo>
                      <a:pt x="21" y="221"/>
                    </a:lnTo>
                    <a:lnTo>
                      <a:pt x="0" y="198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128"/>
              <p:cNvSpPr>
                <a:spLocks/>
              </p:cNvSpPr>
              <p:nvPr/>
            </p:nvSpPr>
            <p:spPr bwMode="auto">
              <a:xfrm>
                <a:off x="2485" y="3695"/>
                <a:ext cx="167" cy="51"/>
              </a:xfrm>
              <a:custGeom>
                <a:avLst/>
                <a:gdLst>
                  <a:gd name="T0" fmla="*/ 0 w 1332"/>
                  <a:gd name="T1" fmla="*/ 30 h 405"/>
                  <a:gd name="T2" fmla="*/ 5 w 1332"/>
                  <a:gd name="T3" fmla="*/ 28 h 405"/>
                  <a:gd name="T4" fmla="*/ 18 w 1332"/>
                  <a:gd name="T5" fmla="*/ 26 h 405"/>
                  <a:gd name="T6" fmla="*/ 28 w 1332"/>
                  <a:gd name="T7" fmla="*/ 27 h 405"/>
                  <a:gd name="T8" fmla="*/ 40 w 1332"/>
                  <a:gd name="T9" fmla="*/ 28 h 405"/>
                  <a:gd name="T10" fmla="*/ 54 w 1332"/>
                  <a:gd name="T11" fmla="*/ 31 h 405"/>
                  <a:gd name="T12" fmla="*/ 67 w 1332"/>
                  <a:gd name="T13" fmla="*/ 35 h 405"/>
                  <a:gd name="T14" fmla="*/ 80 w 1332"/>
                  <a:gd name="T15" fmla="*/ 39 h 405"/>
                  <a:gd name="T16" fmla="*/ 93 w 1332"/>
                  <a:gd name="T17" fmla="*/ 42 h 405"/>
                  <a:gd name="T18" fmla="*/ 102 w 1332"/>
                  <a:gd name="T19" fmla="*/ 43 h 405"/>
                  <a:gd name="T20" fmla="*/ 112 w 1332"/>
                  <a:gd name="T21" fmla="*/ 45 h 405"/>
                  <a:gd name="T22" fmla="*/ 118 w 1332"/>
                  <a:gd name="T23" fmla="*/ 45 h 405"/>
                  <a:gd name="T24" fmla="*/ 124 w 1332"/>
                  <a:gd name="T25" fmla="*/ 44 h 405"/>
                  <a:gd name="T26" fmla="*/ 130 w 1332"/>
                  <a:gd name="T27" fmla="*/ 40 h 405"/>
                  <a:gd name="T28" fmla="*/ 137 w 1332"/>
                  <a:gd name="T29" fmla="*/ 30 h 405"/>
                  <a:gd name="T30" fmla="*/ 145 w 1332"/>
                  <a:gd name="T31" fmla="*/ 20 h 405"/>
                  <a:gd name="T32" fmla="*/ 153 w 1332"/>
                  <a:gd name="T33" fmla="*/ 12 h 405"/>
                  <a:gd name="T34" fmla="*/ 164 w 1332"/>
                  <a:gd name="T35" fmla="*/ 0 h 405"/>
                  <a:gd name="T36" fmla="*/ 167 w 1332"/>
                  <a:gd name="T37" fmla="*/ 5 h 405"/>
                  <a:gd name="T38" fmla="*/ 166 w 1332"/>
                  <a:gd name="T39" fmla="*/ 10 h 405"/>
                  <a:gd name="T40" fmla="*/ 162 w 1332"/>
                  <a:gd name="T41" fmla="*/ 12 h 405"/>
                  <a:gd name="T42" fmla="*/ 152 w 1332"/>
                  <a:gd name="T43" fmla="*/ 22 h 405"/>
                  <a:gd name="T44" fmla="*/ 143 w 1332"/>
                  <a:gd name="T45" fmla="*/ 31 h 405"/>
                  <a:gd name="T46" fmla="*/ 135 w 1332"/>
                  <a:gd name="T47" fmla="*/ 40 h 405"/>
                  <a:gd name="T48" fmla="*/ 129 w 1332"/>
                  <a:gd name="T49" fmla="*/ 47 h 405"/>
                  <a:gd name="T50" fmla="*/ 122 w 1332"/>
                  <a:gd name="T51" fmla="*/ 50 h 405"/>
                  <a:gd name="T52" fmla="*/ 114 w 1332"/>
                  <a:gd name="T53" fmla="*/ 51 h 405"/>
                  <a:gd name="T54" fmla="*/ 105 w 1332"/>
                  <a:gd name="T55" fmla="*/ 51 h 405"/>
                  <a:gd name="T56" fmla="*/ 99 w 1332"/>
                  <a:gd name="T57" fmla="*/ 48 h 405"/>
                  <a:gd name="T58" fmla="*/ 83 w 1332"/>
                  <a:gd name="T59" fmla="*/ 45 h 405"/>
                  <a:gd name="T60" fmla="*/ 70 w 1332"/>
                  <a:gd name="T61" fmla="*/ 42 h 405"/>
                  <a:gd name="T62" fmla="*/ 56 w 1332"/>
                  <a:gd name="T63" fmla="*/ 38 h 405"/>
                  <a:gd name="T64" fmla="*/ 42 w 1332"/>
                  <a:gd name="T65" fmla="*/ 35 h 405"/>
                  <a:gd name="T66" fmla="*/ 29 w 1332"/>
                  <a:gd name="T67" fmla="*/ 32 h 405"/>
                  <a:gd name="T68" fmla="*/ 21 w 1332"/>
                  <a:gd name="T69" fmla="*/ 31 h 405"/>
                  <a:gd name="T70" fmla="*/ 9 w 1332"/>
                  <a:gd name="T71" fmla="*/ 32 h 405"/>
                  <a:gd name="T72" fmla="*/ 1 w 1332"/>
                  <a:gd name="T73" fmla="*/ 33 h 405"/>
                  <a:gd name="T74" fmla="*/ 0 w 1332"/>
                  <a:gd name="T75" fmla="*/ 30 h 405"/>
                  <a:gd name="T76" fmla="*/ 0 w 1332"/>
                  <a:gd name="T77" fmla="*/ 30 h 4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32"/>
                  <a:gd name="T118" fmla="*/ 0 h 405"/>
                  <a:gd name="T119" fmla="*/ 1332 w 1332"/>
                  <a:gd name="T120" fmla="*/ 405 h 4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32" h="405">
                    <a:moveTo>
                      <a:pt x="0" y="241"/>
                    </a:moveTo>
                    <a:lnTo>
                      <a:pt x="36" y="220"/>
                    </a:lnTo>
                    <a:lnTo>
                      <a:pt x="147" y="208"/>
                    </a:lnTo>
                    <a:lnTo>
                      <a:pt x="223" y="214"/>
                    </a:lnTo>
                    <a:lnTo>
                      <a:pt x="321" y="220"/>
                    </a:lnTo>
                    <a:lnTo>
                      <a:pt x="430" y="250"/>
                    </a:lnTo>
                    <a:lnTo>
                      <a:pt x="533" y="280"/>
                    </a:lnTo>
                    <a:lnTo>
                      <a:pt x="637" y="306"/>
                    </a:lnTo>
                    <a:lnTo>
                      <a:pt x="743" y="333"/>
                    </a:lnTo>
                    <a:lnTo>
                      <a:pt x="815" y="345"/>
                    </a:lnTo>
                    <a:lnTo>
                      <a:pt x="890" y="358"/>
                    </a:lnTo>
                    <a:lnTo>
                      <a:pt x="943" y="358"/>
                    </a:lnTo>
                    <a:lnTo>
                      <a:pt x="987" y="350"/>
                    </a:lnTo>
                    <a:lnTo>
                      <a:pt x="1039" y="318"/>
                    </a:lnTo>
                    <a:lnTo>
                      <a:pt x="1095" y="237"/>
                    </a:lnTo>
                    <a:lnTo>
                      <a:pt x="1156" y="161"/>
                    </a:lnTo>
                    <a:lnTo>
                      <a:pt x="1219" y="92"/>
                    </a:lnTo>
                    <a:lnTo>
                      <a:pt x="1305" y="0"/>
                    </a:lnTo>
                    <a:lnTo>
                      <a:pt x="1332" y="36"/>
                    </a:lnTo>
                    <a:lnTo>
                      <a:pt x="1325" y="76"/>
                    </a:lnTo>
                    <a:lnTo>
                      <a:pt x="1292" y="92"/>
                    </a:lnTo>
                    <a:lnTo>
                      <a:pt x="1213" y="171"/>
                    </a:lnTo>
                    <a:lnTo>
                      <a:pt x="1143" y="244"/>
                    </a:lnTo>
                    <a:lnTo>
                      <a:pt x="1075" y="318"/>
                    </a:lnTo>
                    <a:lnTo>
                      <a:pt x="1031" y="375"/>
                    </a:lnTo>
                    <a:lnTo>
                      <a:pt x="976" y="398"/>
                    </a:lnTo>
                    <a:lnTo>
                      <a:pt x="911" y="405"/>
                    </a:lnTo>
                    <a:lnTo>
                      <a:pt x="838" y="402"/>
                    </a:lnTo>
                    <a:lnTo>
                      <a:pt x="786" y="385"/>
                    </a:lnTo>
                    <a:lnTo>
                      <a:pt x="661" y="361"/>
                    </a:lnTo>
                    <a:lnTo>
                      <a:pt x="562" y="333"/>
                    </a:lnTo>
                    <a:lnTo>
                      <a:pt x="449" y="302"/>
                    </a:lnTo>
                    <a:lnTo>
                      <a:pt x="332" y="277"/>
                    </a:lnTo>
                    <a:lnTo>
                      <a:pt x="229" y="257"/>
                    </a:lnTo>
                    <a:lnTo>
                      <a:pt x="171" y="250"/>
                    </a:lnTo>
                    <a:lnTo>
                      <a:pt x="73" y="253"/>
                    </a:lnTo>
                    <a:lnTo>
                      <a:pt x="7" y="266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6" name="Freeform 129"/>
            <p:cNvSpPr>
              <a:spLocks/>
            </p:cNvSpPr>
            <p:nvPr/>
          </p:nvSpPr>
          <p:spPr bwMode="auto">
            <a:xfrm>
              <a:off x="2497" y="3781"/>
              <a:ext cx="157" cy="59"/>
            </a:xfrm>
            <a:custGeom>
              <a:avLst/>
              <a:gdLst>
                <a:gd name="T0" fmla="*/ 2 w 1260"/>
                <a:gd name="T1" fmla="*/ 22 h 472"/>
                <a:gd name="T2" fmla="*/ 7 w 1260"/>
                <a:gd name="T3" fmla="*/ 20 h 472"/>
                <a:gd name="T4" fmla="*/ 14 w 1260"/>
                <a:gd name="T5" fmla="*/ 20 h 472"/>
                <a:gd name="T6" fmla="*/ 23 w 1260"/>
                <a:gd name="T7" fmla="*/ 22 h 472"/>
                <a:gd name="T8" fmla="*/ 32 w 1260"/>
                <a:gd name="T9" fmla="*/ 23 h 472"/>
                <a:gd name="T10" fmla="*/ 42 w 1260"/>
                <a:gd name="T11" fmla="*/ 27 h 472"/>
                <a:gd name="T12" fmla="*/ 60 w 1260"/>
                <a:gd name="T13" fmla="*/ 34 h 472"/>
                <a:gd name="T14" fmla="*/ 72 w 1260"/>
                <a:gd name="T15" fmla="*/ 39 h 472"/>
                <a:gd name="T16" fmla="*/ 83 w 1260"/>
                <a:gd name="T17" fmla="*/ 41 h 472"/>
                <a:gd name="T18" fmla="*/ 96 w 1260"/>
                <a:gd name="T19" fmla="*/ 43 h 472"/>
                <a:gd name="T20" fmla="*/ 107 w 1260"/>
                <a:gd name="T21" fmla="*/ 45 h 472"/>
                <a:gd name="T22" fmla="*/ 111 w 1260"/>
                <a:gd name="T23" fmla="*/ 45 h 472"/>
                <a:gd name="T24" fmla="*/ 118 w 1260"/>
                <a:gd name="T25" fmla="*/ 39 h 472"/>
                <a:gd name="T26" fmla="*/ 127 w 1260"/>
                <a:gd name="T27" fmla="*/ 29 h 472"/>
                <a:gd name="T28" fmla="*/ 142 w 1260"/>
                <a:gd name="T29" fmla="*/ 13 h 472"/>
                <a:gd name="T30" fmla="*/ 149 w 1260"/>
                <a:gd name="T31" fmla="*/ 6 h 472"/>
                <a:gd name="T32" fmla="*/ 147 w 1260"/>
                <a:gd name="T33" fmla="*/ 4 h 472"/>
                <a:gd name="T34" fmla="*/ 147 w 1260"/>
                <a:gd name="T35" fmla="*/ 1 h 472"/>
                <a:gd name="T36" fmla="*/ 150 w 1260"/>
                <a:gd name="T37" fmla="*/ 0 h 472"/>
                <a:gd name="T38" fmla="*/ 157 w 1260"/>
                <a:gd name="T39" fmla="*/ 4 h 472"/>
                <a:gd name="T40" fmla="*/ 156 w 1260"/>
                <a:gd name="T41" fmla="*/ 7 h 472"/>
                <a:gd name="T42" fmla="*/ 150 w 1260"/>
                <a:gd name="T43" fmla="*/ 13 h 472"/>
                <a:gd name="T44" fmla="*/ 153 w 1260"/>
                <a:gd name="T45" fmla="*/ 13 h 472"/>
                <a:gd name="T46" fmla="*/ 156 w 1260"/>
                <a:gd name="T47" fmla="*/ 15 h 472"/>
                <a:gd name="T48" fmla="*/ 157 w 1260"/>
                <a:gd name="T49" fmla="*/ 18 h 472"/>
                <a:gd name="T50" fmla="*/ 155 w 1260"/>
                <a:gd name="T51" fmla="*/ 22 h 472"/>
                <a:gd name="T52" fmla="*/ 147 w 1260"/>
                <a:gd name="T53" fmla="*/ 27 h 472"/>
                <a:gd name="T54" fmla="*/ 136 w 1260"/>
                <a:gd name="T55" fmla="*/ 35 h 472"/>
                <a:gd name="T56" fmla="*/ 125 w 1260"/>
                <a:gd name="T57" fmla="*/ 43 h 472"/>
                <a:gd name="T58" fmla="*/ 118 w 1260"/>
                <a:gd name="T59" fmla="*/ 48 h 472"/>
                <a:gd name="T60" fmla="*/ 114 w 1260"/>
                <a:gd name="T61" fmla="*/ 53 h 472"/>
                <a:gd name="T62" fmla="*/ 113 w 1260"/>
                <a:gd name="T63" fmla="*/ 59 h 472"/>
                <a:gd name="T64" fmla="*/ 110 w 1260"/>
                <a:gd name="T65" fmla="*/ 57 h 472"/>
                <a:gd name="T66" fmla="*/ 110 w 1260"/>
                <a:gd name="T67" fmla="*/ 53 h 472"/>
                <a:gd name="T68" fmla="*/ 109 w 1260"/>
                <a:gd name="T69" fmla="*/ 49 h 472"/>
                <a:gd name="T70" fmla="*/ 99 w 1260"/>
                <a:gd name="T71" fmla="*/ 51 h 472"/>
                <a:gd name="T72" fmla="*/ 90 w 1260"/>
                <a:gd name="T73" fmla="*/ 51 h 472"/>
                <a:gd name="T74" fmla="*/ 78 w 1260"/>
                <a:gd name="T75" fmla="*/ 48 h 472"/>
                <a:gd name="T76" fmla="*/ 66 w 1260"/>
                <a:gd name="T77" fmla="*/ 45 h 472"/>
                <a:gd name="T78" fmla="*/ 49 w 1260"/>
                <a:gd name="T79" fmla="*/ 42 h 472"/>
                <a:gd name="T80" fmla="*/ 32 w 1260"/>
                <a:gd name="T81" fmla="*/ 40 h 472"/>
                <a:gd name="T82" fmla="*/ 18 w 1260"/>
                <a:gd name="T83" fmla="*/ 40 h 472"/>
                <a:gd name="T84" fmla="*/ 8 w 1260"/>
                <a:gd name="T85" fmla="*/ 41 h 472"/>
                <a:gd name="T86" fmla="*/ 2 w 1260"/>
                <a:gd name="T87" fmla="*/ 41 h 472"/>
                <a:gd name="T88" fmla="*/ 0 w 1260"/>
                <a:gd name="T89" fmla="*/ 39 h 472"/>
                <a:gd name="T90" fmla="*/ 0 w 1260"/>
                <a:gd name="T91" fmla="*/ 35 h 472"/>
                <a:gd name="T92" fmla="*/ 5 w 1260"/>
                <a:gd name="T93" fmla="*/ 32 h 472"/>
                <a:gd name="T94" fmla="*/ 10 w 1260"/>
                <a:gd name="T95" fmla="*/ 27 h 472"/>
                <a:gd name="T96" fmla="*/ 5 w 1260"/>
                <a:gd name="T97" fmla="*/ 27 h 472"/>
                <a:gd name="T98" fmla="*/ 1 w 1260"/>
                <a:gd name="T99" fmla="*/ 27 h 472"/>
                <a:gd name="T100" fmla="*/ 2 w 1260"/>
                <a:gd name="T101" fmla="*/ 22 h 472"/>
                <a:gd name="T102" fmla="*/ 2 w 1260"/>
                <a:gd name="T103" fmla="*/ 22 h 4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0"/>
                <a:gd name="T157" fmla="*/ 0 h 472"/>
                <a:gd name="T158" fmla="*/ 1260 w 1260"/>
                <a:gd name="T159" fmla="*/ 472 h 4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0" h="472">
                  <a:moveTo>
                    <a:pt x="20" y="177"/>
                  </a:moveTo>
                  <a:lnTo>
                    <a:pt x="55" y="160"/>
                  </a:lnTo>
                  <a:lnTo>
                    <a:pt x="112" y="160"/>
                  </a:lnTo>
                  <a:lnTo>
                    <a:pt x="185" y="173"/>
                  </a:lnTo>
                  <a:lnTo>
                    <a:pt x="256" y="186"/>
                  </a:lnTo>
                  <a:lnTo>
                    <a:pt x="341" y="214"/>
                  </a:lnTo>
                  <a:lnTo>
                    <a:pt x="482" y="274"/>
                  </a:lnTo>
                  <a:lnTo>
                    <a:pt x="575" y="315"/>
                  </a:lnTo>
                  <a:lnTo>
                    <a:pt x="670" y="331"/>
                  </a:lnTo>
                  <a:lnTo>
                    <a:pt x="767" y="347"/>
                  </a:lnTo>
                  <a:lnTo>
                    <a:pt x="858" y="363"/>
                  </a:lnTo>
                  <a:lnTo>
                    <a:pt x="890" y="358"/>
                  </a:lnTo>
                  <a:lnTo>
                    <a:pt x="947" y="315"/>
                  </a:lnTo>
                  <a:lnTo>
                    <a:pt x="1020" y="233"/>
                  </a:lnTo>
                  <a:lnTo>
                    <a:pt x="1143" y="105"/>
                  </a:lnTo>
                  <a:lnTo>
                    <a:pt x="1197" y="48"/>
                  </a:lnTo>
                  <a:lnTo>
                    <a:pt x="1176" y="29"/>
                  </a:lnTo>
                  <a:lnTo>
                    <a:pt x="1180" y="8"/>
                  </a:lnTo>
                  <a:lnTo>
                    <a:pt x="1200" y="0"/>
                  </a:lnTo>
                  <a:lnTo>
                    <a:pt x="1260" y="32"/>
                  </a:lnTo>
                  <a:lnTo>
                    <a:pt x="1252" y="57"/>
                  </a:lnTo>
                  <a:lnTo>
                    <a:pt x="1200" y="105"/>
                  </a:lnTo>
                  <a:lnTo>
                    <a:pt x="1229" y="105"/>
                  </a:lnTo>
                  <a:lnTo>
                    <a:pt x="1249" y="121"/>
                  </a:lnTo>
                  <a:lnTo>
                    <a:pt x="1260" y="144"/>
                  </a:lnTo>
                  <a:lnTo>
                    <a:pt x="1240" y="177"/>
                  </a:lnTo>
                  <a:lnTo>
                    <a:pt x="1180" y="214"/>
                  </a:lnTo>
                  <a:lnTo>
                    <a:pt x="1091" y="282"/>
                  </a:lnTo>
                  <a:lnTo>
                    <a:pt x="1007" y="342"/>
                  </a:lnTo>
                  <a:lnTo>
                    <a:pt x="947" y="383"/>
                  </a:lnTo>
                  <a:lnTo>
                    <a:pt x="914" y="426"/>
                  </a:lnTo>
                  <a:lnTo>
                    <a:pt x="907" y="472"/>
                  </a:lnTo>
                  <a:lnTo>
                    <a:pt x="879" y="459"/>
                  </a:lnTo>
                  <a:lnTo>
                    <a:pt x="879" y="426"/>
                  </a:lnTo>
                  <a:lnTo>
                    <a:pt x="874" y="394"/>
                  </a:lnTo>
                  <a:lnTo>
                    <a:pt x="798" y="407"/>
                  </a:lnTo>
                  <a:lnTo>
                    <a:pt x="719" y="404"/>
                  </a:lnTo>
                  <a:lnTo>
                    <a:pt x="626" y="387"/>
                  </a:lnTo>
                  <a:lnTo>
                    <a:pt x="529" y="363"/>
                  </a:lnTo>
                  <a:lnTo>
                    <a:pt x="394" y="338"/>
                  </a:lnTo>
                  <a:lnTo>
                    <a:pt x="256" y="322"/>
                  </a:lnTo>
                  <a:lnTo>
                    <a:pt x="141" y="322"/>
                  </a:lnTo>
                  <a:lnTo>
                    <a:pt x="65" y="331"/>
                  </a:lnTo>
                  <a:lnTo>
                    <a:pt x="20" y="331"/>
                  </a:lnTo>
                  <a:lnTo>
                    <a:pt x="0" y="315"/>
                  </a:lnTo>
                  <a:lnTo>
                    <a:pt x="0" y="279"/>
                  </a:lnTo>
                  <a:lnTo>
                    <a:pt x="44" y="258"/>
                  </a:lnTo>
                  <a:lnTo>
                    <a:pt x="79" y="217"/>
                  </a:lnTo>
                  <a:lnTo>
                    <a:pt x="39" y="217"/>
                  </a:lnTo>
                  <a:lnTo>
                    <a:pt x="12" y="214"/>
                  </a:lnTo>
                  <a:lnTo>
                    <a:pt x="20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6397" name="Picture 130" descr="pe01590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4" y="2805"/>
              <a:ext cx="38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8" name="Group 131"/>
            <p:cNvGrpSpPr>
              <a:grpSpLocks/>
            </p:cNvGrpSpPr>
            <p:nvPr/>
          </p:nvGrpSpPr>
          <p:grpSpPr bwMode="auto">
            <a:xfrm>
              <a:off x="2976" y="3384"/>
              <a:ext cx="480" cy="332"/>
              <a:chOff x="2976" y="3315"/>
              <a:chExt cx="480" cy="332"/>
            </a:xfrm>
          </p:grpSpPr>
          <p:sp>
            <p:nvSpPr>
              <p:cNvPr id="16424" name="Freeform 132"/>
              <p:cNvSpPr>
                <a:spLocks/>
              </p:cNvSpPr>
              <p:nvPr/>
            </p:nvSpPr>
            <p:spPr bwMode="auto">
              <a:xfrm>
                <a:off x="3144" y="3315"/>
                <a:ext cx="310" cy="276"/>
              </a:xfrm>
              <a:custGeom>
                <a:avLst/>
                <a:gdLst>
                  <a:gd name="T0" fmla="*/ 105 w 2166"/>
                  <a:gd name="T1" fmla="*/ 0 h 1930"/>
                  <a:gd name="T2" fmla="*/ 0 w 2166"/>
                  <a:gd name="T3" fmla="*/ 171 h 1930"/>
                  <a:gd name="T4" fmla="*/ 239 w 2166"/>
                  <a:gd name="T5" fmla="*/ 276 h 1930"/>
                  <a:gd name="T6" fmla="*/ 310 w 2166"/>
                  <a:gd name="T7" fmla="*/ 59 h 1930"/>
                  <a:gd name="T8" fmla="*/ 105 w 2166"/>
                  <a:gd name="T9" fmla="*/ 0 h 1930"/>
                  <a:gd name="T10" fmla="*/ 105 w 2166"/>
                  <a:gd name="T11" fmla="*/ 0 h 19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6"/>
                  <a:gd name="T19" fmla="*/ 0 h 1930"/>
                  <a:gd name="T20" fmla="*/ 2166 w 2166"/>
                  <a:gd name="T21" fmla="*/ 1930 h 19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6" h="1930">
                    <a:moveTo>
                      <a:pt x="733" y="0"/>
                    </a:moveTo>
                    <a:lnTo>
                      <a:pt x="0" y="1196"/>
                    </a:lnTo>
                    <a:lnTo>
                      <a:pt x="1672" y="1930"/>
                    </a:lnTo>
                    <a:lnTo>
                      <a:pt x="2166" y="410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133"/>
              <p:cNvSpPr>
                <a:spLocks/>
              </p:cNvSpPr>
              <p:nvPr/>
            </p:nvSpPr>
            <p:spPr bwMode="auto">
              <a:xfrm>
                <a:off x="3367" y="3334"/>
                <a:ext cx="45" cy="94"/>
              </a:xfrm>
              <a:custGeom>
                <a:avLst/>
                <a:gdLst>
                  <a:gd name="T0" fmla="*/ 23 w 320"/>
                  <a:gd name="T1" fmla="*/ 0 h 655"/>
                  <a:gd name="T2" fmla="*/ 26 w 320"/>
                  <a:gd name="T3" fmla="*/ 17 h 655"/>
                  <a:gd name="T4" fmla="*/ 20 w 320"/>
                  <a:gd name="T5" fmla="*/ 31 h 655"/>
                  <a:gd name="T6" fmla="*/ 5 w 320"/>
                  <a:gd name="T7" fmla="*/ 49 h 655"/>
                  <a:gd name="T8" fmla="*/ 0 w 320"/>
                  <a:gd name="T9" fmla="*/ 65 h 655"/>
                  <a:gd name="T10" fmla="*/ 3 w 320"/>
                  <a:gd name="T11" fmla="*/ 83 h 655"/>
                  <a:gd name="T12" fmla="*/ 13 w 320"/>
                  <a:gd name="T13" fmla="*/ 94 h 655"/>
                  <a:gd name="T14" fmla="*/ 26 w 320"/>
                  <a:gd name="T15" fmla="*/ 93 h 655"/>
                  <a:gd name="T16" fmla="*/ 37 w 320"/>
                  <a:gd name="T17" fmla="*/ 82 h 655"/>
                  <a:gd name="T18" fmla="*/ 45 w 320"/>
                  <a:gd name="T19" fmla="*/ 64 h 655"/>
                  <a:gd name="T20" fmla="*/ 43 w 320"/>
                  <a:gd name="T21" fmla="*/ 50 h 655"/>
                  <a:gd name="T22" fmla="*/ 37 w 320"/>
                  <a:gd name="T23" fmla="*/ 34 h 655"/>
                  <a:gd name="T24" fmla="*/ 34 w 320"/>
                  <a:gd name="T25" fmla="*/ 12 h 655"/>
                  <a:gd name="T26" fmla="*/ 30 w 320"/>
                  <a:gd name="T27" fmla="*/ 3 h 655"/>
                  <a:gd name="T28" fmla="*/ 23 w 320"/>
                  <a:gd name="T29" fmla="*/ 0 h 655"/>
                  <a:gd name="T30" fmla="*/ 23 w 320"/>
                  <a:gd name="T31" fmla="*/ 0 h 6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0"/>
                  <a:gd name="T49" fmla="*/ 0 h 655"/>
                  <a:gd name="T50" fmla="*/ 320 w 320"/>
                  <a:gd name="T51" fmla="*/ 655 h 6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0" h="655">
                    <a:moveTo>
                      <a:pt x="165" y="0"/>
                    </a:moveTo>
                    <a:lnTo>
                      <a:pt x="185" y="120"/>
                    </a:lnTo>
                    <a:lnTo>
                      <a:pt x="145" y="219"/>
                    </a:lnTo>
                    <a:lnTo>
                      <a:pt x="36" y="339"/>
                    </a:lnTo>
                    <a:lnTo>
                      <a:pt x="0" y="450"/>
                    </a:lnTo>
                    <a:lnTo>
                      <a:pt x="20" y="579"/>
                    </a:lnTo>
                    <a:lnTo>
                      <a:pt x="90" y="655"/>
                    </a:lnTo>
                    <a:lnTo>
                      <a:pt x="185" y="645"/>
                    </a:lnTo>
                    <a:lnTo>
                      <a:pt x="265" y="569"/>
                    </a:lnTo>
                    <a:lnTo>
                      <a:pt x="320" y="444"/>
                    </a:lnTo>
                    <a:lnTo>
                      <a:pt x="305" y="349"/>
                    </a:lnTo>
                    <a:lnTo>
                      <a:pt x="265" y="239"/>
                    </a:lnTo>
                    <a:lnTo>
                      <a:pt x="240" y="84"/>
                    </a:lnTo>
                    <a:lnTo>
                      <a:pt x="210" y="2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D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134"/>
              <p:cNvSpPr>
                <a:spLocks/>
              </p:cNvSpPr>
              <p:nvPr/>
            </p:nvSpPr>
            <p:spPr bwMode="auto">
              <a:xfrm>
                <a:off x="2976" y="3361"/>
                <a:ext cx="347" cy="225"/>
              </a:xfrm>
              <a:custGeom>
                <a:avLst/>
                <a:gdLst>
                  <a:gd name="T0" fmla="*/ 263 w 2431"/>
                  <a:gd name="T1" fmla="*/ 225 h 1579"/>
                  <a:gd name="T2" fmla="*/ 265 w 2431"/>
                  <a:gd name="T3" fmla="*/ 204 h 1579"/>
                  <a:gd name="T4" fmla="*/ 251 w 2431"/>
                  <a:gd name="T5" fmla="*/ 175 h 1579"/>
                  <a:gd name="T6" fmla="*/ 259 w 2431"/>
                  <a:gd name="T7" fmla="*/ 150 h 1579"/>
                  <a:gd name="T8" fmla="*/ 268 w 2431"/>
                  <a:gd name="T9" fmla="*/ 124 h 1579"/>
                  <a:gd name="T10" fmla="*/ 292 w 2431"/>
                  <a:gd name="T11" fmla="*/ 93 h 1579"/>
                  <a:gd name="T12" fmla="*/ 313 w 2431"/>
                  <a:gd name="T13" fmla="*/ 76 h 1579"/>
                  <a:gd name="T14" fmla="*/ 347 w 2431"/>
                  <a:gd name="T15" fmla="*/ 67 h 1579"/>
                  <a:gd name="T16" fmla="*/ 347 w 2431"/>
                  <a:gd name="T17" fmla="*/ 52 h 1579"/>
                  <a:gd name="T18" fmla="*/ 319 w 2431"/>
                  <a:gd name="T19" fmla="*/ 38 h 1579"/>
                  <a:gd name="T20" fmla="*/ 284 w 2431"/>
                  <a:gd name="T21" fmla="*/ 37 h 1579"/>
                  <a:gd name="T22" fmla="*/ 253 w 2431"/>
                  <a:gd name="T23" fmla="*/ 43 h 1579"/>
                  <a:gd name="T24" fmla="*/ 202 w 2431"/>
                  <a:gd name="T25" fmla="*/ 44 h 1579"/>
                  <a:gd name="T26" fmla="*/ 178 w 2431"/>
                  <a:gd name="T27" fmla="*/ 43 h 1579"/>
                  <a:gd name="T28" fmla="*/ 177 w 2431"/>
                  <a:gd name="T29" fmla="*/ 32 h 1579"/>
                  <a:gd name="T30" fmla="*/ 185 w 2431"/>
                  <a:gd name="T31" fmla="*/ 16 h 1579"/>
                  <a:gd name="T32" fmla="*/ 189 w 2431"/>
                  <a:gd name="T33" fmla="*/ 2 h 1579"/>
                  <a:gd name="T34" fmla="*/ 168 w 2431"/>
                  <a:gd name="T35" fmla="*/ 0 h 1579"/>
                  <a:gd name="T36" fmla="*/ 144 w 2431"/>
                  <a:gd name="T37" fmla="*/ 3 h 1579"/>
                  <a:gd name="T38" fmla="*/ 115 w 2431"/>
                  <a:gd name="T39" fmla="*/ 23 h 1579"/>
                  <a:gd name="T40" fmla="*/ 99 w 2431"/>
                  <a:gd name="T41" fmla="*/ 48 h 1579"/>
                  <a:gd name="T42" fmla="*/ 96 w 2431"/>
                  <a:gd name="T43" fmla="*/ 70 h 1579"/>
                  <a:gd name="T44" fmla="*/ 73 w 2431"/>
                  <a:gd name="T45" fmla="*/ 80 h 1579"/>
                  <a:gd name="T46" fmla="*/ 40 w 2431"/>
                  <a:gd name="T47" fmla="*/ 119 h 1579"/>
                  <a:gd name="T48" fmla="*/ 14 w 2431"/>
                  <a:gd name="T49" fmla="*/ 142 h 1579"/>
                  <a:gd name="T50" fmla="*/ 5 w 2431"/>
                  <a:gd name="T51" fmla="*/ 144 h 1579"/>
                  <a:gd name="T52" fmla="*/ 0 w 2431"/>
                  <a:gd name="T53" fmla="*/ 144 h 1579"/>
                  <a:gd name="T54" fmla="*/ 3 w 2431"/>
                  <a:gd name="T55" fmla="*/ 150 h 1579"/>
                  <a:gd name="T56" fmla="*/ 12 w 2431"/>
                  <a:gd name="T57" fmla="*/ 167 h 1579"/>
                  <a:gd name="T58" fmla="*/ 31 w 2431"/>
                  <a:gd name="T59" fmla="*/ 188 h 1579"/>
                  <a:gd name="T60" fmla="*/ 63 w 2431"/>
                  <a:gd name="T61" fmla="*/ 207 h 1579"/>
                  <a:gd name="T62" fmla="*/ 113 w 2431"/>
                  <a:gd name="T63" fmla="*/ 224 h 1579"/>
                  <a:gd name="T64" fmla="*/ 263 w 2431"/>
                  <a:gd name="T65" fmla="*/ 225 h 1579"/>
                  <a:gd name="T66" fmla="*/ 263 w 2431"/>
                  <a:gd name="T67" fmla="*/ 225 h 15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31"/>
                  <a:gd name="T103" fmla="*/ 0 h 1579"/>
                  <a:gd name="T104" fmla="*/ 2431 w 2431"/>
                  <a:gd name="T105" fmla="*/ 1579 h 15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31" h="1579">
                    <a:moveTo>
                      <a:pt x="1840" y="1579"/>
                    </a:moveTo>
                    <a:lnTo>
                      <a:pt x="1854" y="1434"/>
                    </a:lnTo>
                    <a:lnTo>
                      <a:pt x="1759" y="1227"/>
                    </a:lnTo>
                    <a:lnTo>
                      <a:pt x="1816" y="1056"/>
                    </a:lnTo>
                    <a:lnTo>
                      <a:pt x="1878" y="868"/>
                    </a:lnTo>
                    <a:lnTo>
                      <a:pt x="2047" y="655"/>
                    </a:lnTo>
                    <a:lnTo>
                      <a:pt x="2192" y="534"/>
                    </a:lnTo>
                    <a:lnTo>
                      <a:pt x="2431" y="472"/>
                    </a:lnTo>
                    <a:lnTo>
                      <a:pt x="2431" y="365"/>
                    </a:lnTo>
                    <a:lnTo>
                      <a:pt x="2237" y="270"/>
                    </a:lnTo>
                    <a:lnTo>
                      <a:pt x="1988" y="263"/>
                    </a:lnTo>
                    <a:lnTo>
                      <a:pt x="1771" y="304"/>
                    </a:lnTo>
                    <a:lnTo>
                      <a:pt x="1413" y="308"/>
                    </a:lnTo>
                    <a:lnTo>
                      <a:pt x="1244" y="302"/>
                    </a:lnTo>
                    <a:lnTo>
                      <a:pt x="1237" y="227"/>
                    </a:lnTo>
                    <a:lnTo>
                      <a:pt x="1294" y="113"/>
                    </a:lnTo>
                    <a:lnTo>
                      <a:pt x="1325" y="12"/>
                    </a:lnTo>
                    <a:lnTo>
                      <a:pt x="1180" y="0"/>
                    </a:lnTo>
                    <a:lnTo>
                      <a:pt x="1011" y="19"/>
                    </a:lnTo>
                    <a:lnTo>
                      <a:pt x="804" y="163"/>
                    </a:lnTo>
                    <a:lnTo>
                      <a:pt x="697" y="339"/>
                    </a:lnTo>
                    <a:lnTo>
                      <a:pt x="671" y="491"/>
                    </a:lnTo>
                    <a:lnTo>
                      <a:pt x="514" y="560"/>
                    </a:lnTo>
                    <a:lnTo>
                      <a:pt x="282" y="837"/>
                    </a:lnTo>
                    <a:lnTo>
                      <a:pt x="100" y="994"/>
                    </a:lnTo>
                    <a:lnTo>
                      <a:pt x="37" y="1013"/>
                    </a:lnTo>
                    <a:lnTo>
                      <a:pt x="0" y="1013"/>
                    </a:lnTo>
                    <a:lnTo>
                      <a:pt x="24" y="1051"/>
                    </a:lnTo>
                    <a:lnTo>
                      <a:pt x="87" y="1170"/>
                    </a:lnTo>
                    <a:lnTo>
                      <a:pt x="219" y="1321"/>
                    </a:lnTo>
                    <a:lnTo>
                      <a:pt x="439" y="1453"/>
                    </a:lnTo>
                    <a:lnTo>
                      <a:pt x="790" y="1573"/>
                    </a:lnTo>
                    <a:lnTo>
                      <a:pt x="1840" y="1579"/>
                    </a:lnTo>
                    <a:close/>
                  </a:path>
                </a:pathLst>
              </a:custGeom>
              <a:solidFill>
                <a:srgbClr val="3FA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135"/>
              <p:cNvSpPr>
                <a:spLocks/>
              </p:cNvSpPr>
              <p:nvPr/>
            </p:nvSpPr>
            <p:spPr bwMode="auto">
              <a:xfrm>
                <a:off x="3130" y="3408"/>
                <a:ext cx="89" cy="112"/>
              </a:xfrm>
              <a:custGeom>
                <a:avLst/>
                <a:gdLst>
                  <a:gd name="T0" fmla="*/ 48 w 622"/>
                  <a:gd name="T1" fmla="*/ 0 h 786"/>
                  <a:gd name="T2" fmla="*/ 47 w 622"/>
                  <a:gd name="T3" fmla="*/ 20 h 786"/>
                  <a:gd name="T4" fmla="*/ 31 w 622"/>
                  <a:gd name="T5" fmla="*/ 45 h 786"/>
                  <a:gd name="T6" fmla="*/ 0 w 622"/>
                  <a:gd name="T7" fmla="*/ 97 h 786"/>
                  <a:gd name="T8" fmla="*/ 36 w 622"/>
                  <a:gd name="T9" fmla="*/ 108 h 786"/>
                  <a:gd name="T10" fmla="*/ 81 w 622"/>
                  <a:gd name="T11" fmla="*/ 112 h 786"/>
                  <a:gd name="T12" fmla="*/ 87 w 622"/>
                  <a:gd name="T13" fmla="*/ 75 h 786"/>
                  <a:gd name="T14" fmla="*/ 89 w 622"/>
                  <a:gd name="T15" fmla="*/ 44 h 786"/>
                  <a:gd name="T16" fmla="*/ 83 w 622"/>
                  <a:gd name="T17" fmla="*/ 21 h 786"/>
                  <a:gd name="T18" fmla="*/ 74 w 622"/>
                  <a:gd name="T19" fmla="*/ 4 h 786"/>
                  <a:gd name="T20" fmla="*/ 48 w 622"/>
                  <a:gd name="T21" fmla="*/ 0 h 786"/>
                  <a:gd name="T22" fmla="*/ 48 w 622"/>
                  <a:gd name="T23" fmla="*/ 0 h 7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2"/>
                  <a:gd name="T37" fmla="*/ 0 h 786"/>
                  <a:gd name="T38" fmla="*/ 622 w 622"/>
                  <a:gd name="T39" fmla="*/ 786 h 7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2" h="786">
                    <a:moveTo>
                      <a:pt x="333" y="0"/>
                    </a:moveTo>
                    <a:lnTo>
                      <a:pt x="327" y="138"/>
                    </a:lnTo>
                    <a:lnTo>
                      <a:pt x="220" y="315"/>
                    </a:lnTo>
                    <a:lnTo>
                      <a:pt x="0" y="679"/>
                    </a:lnTo>
                    <a:lnTo>
                      <a:pt x="251" y="755"/>
                    </a:lnTo>
                    <a:lnTo>
                      <a:pt x="565" y="786"/>
                    </a:lnTo>
                    <a:lnTo>
                      <a:pt x="610" y="529"/>
                    </a:lnTo>
                    <a:lnTo>
                      <a:pt x="622" y="309"/>
                    </a:lnTo>
                    <a:lnTo>
                      <a:pt x="579" y="145"/>
                    </a:lnTo>
                    <a:lnTo>
                      <a:pt x="515" y="31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FFF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136"/>
              <p:cNvSpPr>
                <a:spLocks/>
              </p:cNvSpPr>
              <p:nvPr/>
            </p:nvSpPr>
            <p:spPr bwMode="auto">
              <a:xfrm>
                <a:off x="3044" y="3498"/>
                <a:ext cx="179" cy="112"/>
              </a:xfrm>
              <a:custGeom>
                <a:avLst/>
                <a:gdLst>
                  <a:gd name="T0" fmla="*/ 0 w 1252"/>
                  <a:gd name="T1" fmla="*/ 74 h 779"/>
                  <a:gd name="T2" fmla="*/ 15 w 1252"/>
                  <a:gd name="T3" fmla="*/ 110 h 779"/>
                  <a:gd name="T4" fmla="*/ 94 w 1252"/>
                  <a:gd name="T5" fmla="*/ 112 h 779"/>
                  <a:gd name="T6" fmla="*/ 179 w 1252"/>
                  <a:gd name="T7" fmla="*/ 89 h 779"/>
                  <a:gd name="T8" fmla="*/ 166 w 1252"/>
                  <a:gd name="T9" fmla="*/ 74 h 779"/>
                  <a:gd name="T10" fmla="*/ 165 w 1252"/>
                  <a:gd name="T11" fmla="*/ 47 h 779"/>
                  <a:gd name="T12" fmla="*/ 168 w 1252"/>
                  <a:gd name="T13" fmla="*/ 13 h 779"/>
                  <a:gd name="T14" fmla="*/ 147 w 1252"/>
                  <a:gd name="T15" fmla="*/ 20 h 779"/>
                  <a:gd name="T16" fmla="*/ 123 w 1252"/>
                  <a:gd name="T17" fmla="*/ 13 h 779"/>
                  <a:gd name="T18" fmla="*/ 106 w 1252"/>
                  <a:gd name="T19" fmla="*/ 10 h 779"/>
                  <a:gd name="T20" fmla="*/ 90 w 1252"/>
                  <a:gd name="T21" fmla="*/ 0 h 779"/>
                  <a:gd name="T22" fmla="*/ 59 w 1252"/>
                  <a:gd name="T23" fmla="*/ 46 h 779"/>
                  <a:gd name="T24" fmla="*/ 48 w 1252"/>
                  <a:gd name="T25" fmla="*/ 86 h 779"/>
                  <a:gd name="T26" fmla="*/ 22 w 1252"/>
                  <a:gd name="T27" fmla="*/ 79 h 779"/>
                  <a:gd name="T28" fmla="*/ 0 w 1252"/>
                  <a:gd name="T29" fmla="*/ 74 h 779"/>
                  <a:gd name="T30" fmla="*/ 0 w 1252"/>
                  <a:gd name="T31" fmla="*/ 74 h 77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52"/>
                  <a:gd name="T49" fmla="*/ 0 h 779"/>
                  <a:gd name="T50" fmla="*/ 1252 w 1252"/>
                  <a:gd name="T51" fmla="*/ 779 h 77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52" h="779">
                    <a:moveTo>
                      <a:pt x="0" y="515"/>
                    </a:moveTo>
                    <a:lnTo>
                      <a:pt x="107" y="767"/>
                    </a:lnTo>
                    <a:lnTo>
                      <a:pt x="654" y="779"/>
                    </a:lnTo>
                    <a:lnTo>
                      <a:pt x="1252" y="622"/>
                    </a:lnTo>
                    <a:lnTo>
                      <a:pt x="1164" y="515"/>
                    </a:lnTo>
                    <a:lnTo>
                      <a:pt x="1157" y="326"/>
                    </a:lnTo>
                    <a:lnTo>
                      <a:pt x="1176" y="88"/>
                    </a:lnTo>
                    <a:lnTo>
                      <a:pt x="1031" y="138"/>
                    </a:lnTo>
                    <a:lnTo>
                      <a:pt x="862" y="88"/>
                    </a:lnTo>
                    <a:lnTo>
                      <a:pt x="742" y="69"/>
                    </a:lnTo>
                    <a:lnTo>
                      <a:pt x="629" y="0"/>
                    </a:lnTo>
                    <a:lnTo>
                      <a:pt x="416" y="321"/>
                    </a:lnTo>
                    <a:lnTo>
                      <a:pt x="333" y="598"/>
                    </a:lnTo>
                    <a:lnTo>
                      <a:pt x="152" y="547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rgbClr val="8C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137"/>
              <p:cNvSpPr>
                <a:spLocks/>
              </p:cNvSpPr>
              <p:nvPr/>
            </p:nvSpPr>
            <p:spPr bwMode="auto">
              <a:xfrm>
                <a:off x="3159" y="3410"/>
                <a:ext cx="38" cy="144"/>
              </a:xfrm>
              <a:custGeom>
                <a:avLst/>
                <a:gdLst>
                  <a:gd name="T0" fmla="*/ 34 w 264"/>
                  <a:gd name="T1" fmla="*/ 0 h 1007"/>
                  <a:gd name="T2" fmla="*/ 30 w 264"/>
                  <a:gd name="T3" fmla="*/ 32 h 1007"/>
                  <a:gd name="T4" fmla="*/ 18 w 264"/>
                  <a:gd name="T5" fmla="*/ 66 h 1007"/>
                  <a:gd name="T6" fmla="*/ 2 w 264"/>
                  <a:gd name="T7" fmla="*/ 108 h 1007"/>
                  <a:gd name="T8" fmla="*/ 0 w 264"/>
                  <a:gd name="T9" fmla="*/ 122 h 1007"/>
                  <a:gd name="T10" fmla="*/ 7 w 264"/>
                  <a:gd name="T11" fmla="*/ 144 h 1007"/>
                  <a:gd name="T12" fmla="*/ 29 w 264"/>
                  <a:gd name="T13" fmla="*/ 126 h 1007"/>
                  <a:gd name="T14" fmla="*/ 26 w 264"/>
                  <a:gd name="T15" fmla="*/ 104 h 1007"/>
                  <a:gd name="T16" fmla="*/ 27 w 264"/>
                  <a:gd name="T17" fmla="*/ 82 h 1007"/>
                  <a:gd name="T18" fmla="*/ 36 w 264"/>
                  <a:gd name="T19" fmla="*/ 47 h 1007"/>
                  <a:gd name="T20" fmla="*/ 38 w 264"/>
                  <a:gd name="T21" fmla="*/ 22 h 1007"/>
                  <a:gd name="T22" fmla="*/ 34 w 264"/>
                  <a:gd name="T23" fmla="*/ 0 h 1007"/>
                  <a:gd name="T24" fmla="*/ 34 w 264"/>
                  <a:gd name="T25" fmla="*/ 0 h 10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4"/>
                  <a:gd name="T40" fmla="*/ 0 h 1007"/>
                  <a:gd name="T41" fmla="*/ 264 w 264"/>
                  <a:gd name="T42" fmla="*/ 1007 h 10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4" h="1007">
                    <a:moveTo>
                      <a:pt x="233" y="0"/>
                    </a:moveTo>
                    <a:lnTo>
                      <a:pt x="207" y="226"/>
                    </a:lnTo>
                    <a:lnTo>
                      <a:pt x="126" y="459"/>
                    </a:lnTo>
                    <a:lnTo>
                      <a:pt x="13" y="755"/>
                    </a:lnTo>
                    <a:lnTo>
                      <a:pt x="0" y="850"/>
                    </a:lnTo>
                    <a:lnTo>
                      <a:pt x="50" y="1007"/>
                    </a:lnTo>
                    <a:lnTo>
                      <a:pt x="201" y="881"/>
                    </a:lnTo>
                    <a:lnTo>
                      <a:pt x="182" y="729"/>
                    </a:lnTo>
                    <a:lnTo>
                      <a:pt x="189" y="572"/>
                    </a:lnTo>
                    <a:lnTo>
                      <a:pt x="252" y="327"/>
                    </a:lnTo>
                    <a:lnTo>
                      <a:pt x="264" y="157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138"/>
              <p:cNvSpPr>
                <a:spLocks/>
              </p:cNvSpPr>
              <p:nvPr/>
            </p:nvSpPr>
            <p:spPr bwMode="auto">
              <a:xfrm>
                <a:off x="3177" y="3319"/>
                <a:ext cx="39" cy="40"/>
              </a:xfrm>
              <a:custGeom>
                <a:avLst/>
                <a:gdLst>
                  <a:gd name="T0" fmla="*/ 22 w 275"/>
                  <a:gd name="T1" fmla="*/ 40 h 281"/>
                  <a:gd name="T2" fmla="*/ 7 w 275"/>
                  <a:gd name="T3" fmla="*/ 22 h 281"/>
                  <a:gd name="T4" fmla="*/ 0 w 275"/>
                  <a:gd name="T5" fmla="*/ 10 h 281"/>
                  <a:gd name="T6" fmla="*/ 6 w 275"/>
                  <a:gd name="T7" fmla="*/ 5 h 281"/>
                  <a:gd name="T8" fmla="*/ 12 w 275"/>
                  <a:gd name="T9" fmla="*/ 7 h 281"/>
                  <a:gd name="T10" fmla="*/ 17 w 275"/>
                  <a:gd name="T11" fmla="*/ 0 h 281"/>
                  <a:gd name="T12" fmla="*/ 24 w 275"/>
                  <a:gd name="T13" fmla="*/ 2 h 281"/>
                  <a:gd name="T14" fmla="*/ 35 w 275"/>
                  <a:gd name="T15" fmla="*/ 16 h 281"/>
                  <a:gd name="T16" fmla="*/ 39 w 275"/>
                  <a:gd name="T17" fmla="*/ 34 h 281"/>
                  <a:gd name="T18" fmla="*/ 22 w 275"/>
                  <a:gd name="T19" fmla="*/ 40 h 281"/>
                  <a:gd name="T20" fmla="*/ 22 w 275"/>
                  <a:gd name="T21" fmla="*/ 40 h 2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5"/>
                  <a:gd name="T34" fmla="*/ 0 h 281"/>
                  <a:gd name="T35" fmla="*/ 275 w 275"/>
                  <a:gd name="T36" fmla="*/ 281 h 2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5" h="281">
                    <a:moveTo>
                      <a:pt x="154" y="281"/>
                    </a:moveTo>
                    <a:lnTo>
                      <a:pt x="48" y="154"/>
                    </a:lnTo>
                    <a:lnTo>
                      <a:pt x="0" y="69"/>
                    </a:lnTo>
                    <a:lnTo>
                      <a:pt x="42" y="38"/>
                    </a:lnTo>
                    <a:lnTo>
                      <a:pt x="85" y="48"/>
                    </a:lnTo>
                    <a:lnTo>
                      <a:pt x="122" y="0"/>
                    </a:lnTo>
                    <a:lnTo>
                      <a:pt x="169" y="17"/>
                    </a:lnTo>
                    <a:lnTo>
                      <a:pt x="244" y="111"/>
                    </a:lnTo>
                    <a:lnTo>
                      <a:pt x="275" y="238"/>
                    </a:lnTo>
                    <a:lnTo>
                      <a:pt x="154" y="281"/>
                    </a:lnTo>
                    <a:close/>
                  </a:path>
                </a:pathLst>
              </a:custGeom>
              <a:solidFill>
                <a:srgbClr val="B28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139"/>
              <p:cNvSpPr>
                <a:spLocks/>
              </p:cNvSpPr>
              <p:nvPr/>
            </p:nvSpPr>
            <p:spPr bwMode="auto">
              <a:xfrm>
                <a:off x="3315" y="3414"/>
                <a:ext cx="31" cy="16"/>
              </a:xfrm>
              <a:custGeom>
                <a:avLst/>
                <a:gdLst>
                  <a:gd name="T0" fmla="*/ 8 w 217"/>
                  <a:gd name="T1" fmla="*/ 0 h 107"/>
                  <a:gd name="T2" fmla="*/ 22 w 217"/>
                  <a:gd name="T3" fmla="*/ 3 h 107"/>
                  <a:gd name="T4" fmla="*/ 31 w 217"/>
                  <a:gd name="T5" fmla="*/ 8 h 107"/>
                  <a:gd name="T6" fmla="*/ 27 w 217"/>
                  <a:gd name="T7" fmla="*/ 16 h 107"/>
                  <a:gd name="T8" fmla="*/ 15 w 217"/>
                  <a:gd name="T9" fmla="*/ 13 h 107"/>
                  <a:gd name="T10" fmla="*/ 3 w 217"/>
                  <a:gd name="T11" fmla="*/ 13 h 107"/>
                  <a:gd name="T12" fmla="*/ 0 w 217"/>
                  <a:gd name="T13" fmla="*/ 7 h 107"/>
                  <a:gd name="T14" fmla="*/ 8 w 217"/>
                  <a:gd name="T15" fmla="*/ 0 h 107"/>
                  <a:gd name="T16" fmla="*/ 8 w 217"/>
                  <a:gd name="T17" fmla="*/ 0 h 1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7"/>
                  <a:gd name="T28" fmla="*/ 0 h 107"/>
                  <a:gd name="T29" fmla="*/ 217 w 217"/>
                  <a:gd name="T30" fmla="*/ 107 h 1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7" h="107">
                    <a:moveTo>
                      <a:pt x="53" y="0"/>
                    </a:moveTo>
                    <a:lnTo>
                      <a:pt x="153" y="17"/>
                    </a:lnTo>
                    <a:lnTo>
                      <a:pt x="217" y="53"/>
                    </a:lnTo>
                    <a:lnTo>
                      <a:pt x="190" y="107"/>
                    </a:lnTo>
                    <a:lnTo>
                      <a:pt x="105" y="90"/>
                    </a:lnTo>
                    <a:lnTo>
                      <a:pt x="21" y="90"/>
                    </a:lnTo>
                    <a:lnTo>
                      <a:pt x="0" y="4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BC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140"/>
              <p:cNvSpPr>
                <a:spLocks/>
              </p:cNvSpPr>
              <p:nvPr/>
            </p:nvSpPr>
            <p:spPr bwMode="auto">
              <a:xfrm>
                <a:off x="3159" y="3349"/>
                <a:ext cx="74" cy="70"/>
              </a:xfrm>
              <a:custGeom>
                <a:avLst/>
                <a:gdLst>
                  <a:gd name="T0" fmla="*/ 38 w 519"/>
                  <a:gd name="T1" fmla="*/ 14 h 492"/>
                  <a:gd name="T2" fmla="*/ 38 w 519"/>
                  <a:gd name="T3" fmla="*/ 4 h 492"/>
                  <a:gd name="T4" fmla="*/ 46 w 519"/>
                  <a:gd name="T5" fmla="*/ 0 h 492"/>
                  <a:gd name="T6" fmla="*/ 54 w 519"/>
                  <a:gd name="T7" fmla="*/ 1 h 492"/>
                  <a:gd name="T8" fmla="*/ 62 w 519"/>
                  <a:gd name="T9" fmla="*/ 19 h 492"/>
                  <a:gd name="T10" fmla="*/ 63 w 519"/>
                  <a:gd name="T11" fmla="*/ 26 h 492"/>
                  <a:gd name="T12" fmla="*/ 74 w 519"/>
                  <a:gd name="T13" fmla="*/ 37 h 492"/>
                  <a:gd name="T14" fmla="*/ 74 w 519"/>
                  <a:gd name="T15" fmla="*/ 40 h 492"/>
                  <a:gd name="T16" fmla="*/ 68 w 519"/>
                  <a:gd name="T17" fmla="*/ 40 h 492"/>
                  <a:gd name="T18" fmla="*/ 59 w 519"/>
                  <a:gd name="T19" fmla="*/ 37 h 492"/>
                  <a:gd name="T20" fmla="*/ 53 w 519"/>
                  <a:gd name="T21" fmla="*/ 53 h 492"/>
                  <a:gd name="T22" fmla="*/ 46 w 519"/>
                  <a:gd name="T23" fmla="*/ 69 h 492"/>
                  <a:gd name="T24" fmla="*/ 33 w 519"/>
                  <a:gd name="T25" fmla="*/ 70 h 492"/>
                  <a:gd name="T26" fmla="*/ 29 w 519"/>
                  <a:gd name="T27" fmla="*/ 65 h 492"/>
                  <a:gd name="T28" fmla="*/ 25 w 519"/>
                  <a:gd name="T29" fmla="*/ 56 h 492"/>
                  <a:gd name="T30" fmla="*/ 32 w 519"/>
                  <a:gd name="T31" fmla="*/ 48 h 492"/>
                  <a:gd name="T32" fmla="*/ 38 w 519"/>
                  <a:gd name="T33" fmla="*/ 37 h 492"/>
                  <a:gd name="T34" fmla="*/ 39 w 519"/>
                  <a:gd name="T35" fmla="*/ 23 h 492"/>
                  <a:gd name="T36" fmla="*/ 29 w 519"/>
                  <a:gd name="T37" fmla="*/ 23 h 492"/>
                  <a:gd name="T38" fmla="*/ 23 w 519"/>
                  <a:gd name="T39" fmla="*/ 31 h 492"/>
                  <a:gd name="T40" fmla="*/ 15 w 519"/>
                  <a:gd name="T41" fmla="*/ 29 h 492"/>
                  <a:gd name="T42" fmla="*/ 3 w 519"/>
                  <a:gd name="T43" fmla="*/ 27 h 492"/>
                  <a:gd name="T44" fmla="*/ 0 w 519"/>
                  <a:gd name="T45" fmla="*/ 21 h 492"/>
                  <a:gd name="T46" fmla="*/ 2 w 519"/>
                  <a:gd name="T47" fmla="*/ 14 h 492"/>
                  <a:gd name="T48" fmla="*/ 14 w 519"/>
                  <a:gd name="T49" fmla="*/ 13 h 492"/>
                  <a:gd name="T50" fmla="*/ 27 w 519"/>
                  <a:gd name="T51" fmla="*/ 14 h 492"/>
                  <a:gd name="T52" fmla="*/ 38 w 519"/>
                  <a:gd name="T53" fmla="*/ 14 h 492"/>
                  <a:gd name="T54" fmla="*/ 38 w 519"/>
                  <a:gd name="T55" fmla="*/ 14 h 49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19"/>
                  <a:gd name="T85" fmla="*/ 0 h 492"/>
                  <a:gd name="T86" fmla="*/ 519 w 519"/>
                  <a:gd name="T87" fmla="*/ 492 h 49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19" h="492">
                    <a:moveTo>
                      <a:pt x="265" y="100"/>
                    </a:moveTo>
                    <a:lnTo>
                      <a:pt x="265" y="27"/>
                    </a:lnTo>
                    <a:lnTo>
                      <a:pt x="323" y="0"/>
                    </a:lnTo>
                    <a:lnTo>
                      <a:pt x="381" y="10"/>
                    </a:lnTo>
                    <a:lnTo>
                      <a:pt x="434" y="133"/>
                    </a:lnTo>
                    <a:lnTo>
                      <a:pt x="444" y="185"/>
                    </a:lnTo>
                    <a:lnTo>
                      <a:pt x="519" y="260"/>
                    </a:lnTo>
                    <a:lnTo>
                      <a:pt x="519" y="281"/>
                    </a:lnTo>
                    <a:lnTo>
                      <a:pt x="477" y="281"/>
                    </a:lnTo>
                    <a:lnTo>
                      <a:pt x="413" y="260"/>
                    </a:lnTo>
                    <a:lnTo>
                      <a:pt x="371" y="371"/>
                    </a:lnTo>
                    <a:lnTo>
                      <a:pt x="323" y="487"/>
                    </a:lnTo>
                    <a:lnTo>
                      <a:pt x="233" y="492"/>
                    </a:lnTo>
                    <a:lnTo>
                      <a:pt x="202" y="460"/>
                    </a:lnTo>
                    <a:lnTo>
                      <a:pt x="175" y="397"/>
                    </a:lnTo>
                    <a:lnTo>
                      <a:pt x="227" y="339"/>
                    </a:lnTo>
                    <a:lnTo>
                      <a:pt x="265" y="260"/>
                    </a:lnTo>
                    <a:lnTo>
                      <a:pt x="275" y="164"/>
                    </a:lnTo>
                    <a:lnTo>
                      <a:pt x="206" y="164"/>
                    </a:lnTo>
                    <a:lnTo>
                      <a:pt x="159" y="217"/>
                    </a:lnTo>
                    <a:lnTo>
                      <a:pt x="106" y="206"/>
                    </a:lnTo>
                    <a:lnTo>
                      <a:pt x="21" y="191"/>
                    </a:lnTo>
                    <a:lnTo>
                      <a:pt x="0" y="148"/>
                    </a:lnTo>
                    <a:lnTo>
                      <a:pt x="11" y="100"/>
                    </a:lnTo>
                    <a:lnTo>
                      <a:pt x="96" y="90"/>
                    </a:lnTo>
                    <a:lnTo>
                      <a:pt x="191" y="95"/>
                    </a:lnTo>
                    <a:lnTo>
                      <a:pt x="265" y="100"/>
                    </a:lnTo>
                    <a:close/>
                  </a:path>
                </a:pathLst>
              </a:custGeom>
              <a:solidFill>
                <a:srgbClr val="EBC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141"/>
              <p:cNvSpPr>
                <a:spLocks/>
              </p:cNvSpPr>
              <p:nvPr/>
            </p:nvSpPr>
            <p:spPr bwMode="auto">
              <a:xfrm>
                <a:off x="3377" y="3366"/>
                <a:ext cx="25" cy="46"/>
              </a:xfrm>
              <a:custGeom>
                <a:avLst/>
                <a:gdLst>
                  <a:gd name="T0" fmla="*/ 19 w 180"/>
                  <a:gd name="T1" fmla="*/ 0 h 319"/>
                  <a:gd name="T2" fmla="*/ 9 w 180"/>
                  <a:gd name="T3" fmla="*/ 12 h 319"/>
                  <a:gd name="T4" fmla="*/ 0 w 180"/>
                  <a:gd name="T5" fmla="*/ 32 h 319"/>
                  <a:gd name="T6" fmla="*/ 3 w 180"/>
                  <a:gd name="T7" fmla="*/ 43 h 319"/>
                  <a:gd name="T8" fmla="*/ 8 w 180"/>
                  <a:gd name="T9" fmla="*/ 46 h 319"/>
                  <a:gd name="T10" fmla="*/ 19 w 180"/>
                  <a:gd name="T11" fmla="*/ 39 h 319"/>
                  <a:gd name="T12" fmla="*/ 25 w 180"/>
                  <a:gd name="T13" fmla="*/ 31 h 319"/>
                  <a:gd name="T14" fmla="*/ 25 w 180"/>
                  <a:gd name="T15" fmla="*/ 19 h 319"/>
                  <a:gd name="T16" fmla="*/ 19 w 180"/>
                  <a:gd name="T17" fmla="*/ 0 h 319"/>
                  <a:gd name="T18" fmla="*/ 19 w 180"/>
                  <a:gd name="T19" fmla="*/ 0 h 3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"/>
                  <a:gd name="T31" fmla="*/ 0 h 319"/>
                  <a:gd name="T32" fmla="*/ 180 w 180"/>
                  <a:gd name="T33" fmla="*/ 319 h 3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" h="319">
                    <a:moveTo>
                      <a:pt x="140" y="0"/>
                    </a:moveTo>
                    <a:lnTo>
                      <a:pt x="65" y="84"/>
                    </a:lnTo>
                    <a:lnTo>
                      <a:pt x="0" y="219"/>
                    </a:lnTo>
                    <a:lnTo>
                      <a:pt x="20" y="299"/>
                    </a:lnTo>
                    <a:lnTo>
                      <a:pt x="61" y="319"/>
                    </a:lnTo>
                    <a:lnTo>
                      <a:pt x="135" y="269"/>
                    </a:lnTo>
                    <a:lnTo>
                      <a:pt x="180" y="215"/>
                    </a:lnTo>
                    <a:lnTo>
                      <a:pt x="180" y="13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D3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142"/>
              <p:cNvSpPr>
                <a:spLocks/>
              </p:cNvSpPr>
              <p:nvPr/>
            </p:nvSpPr>
            <p:spPr bwMode="auto">
              <a:xfrm>
                <a:off x="3378" y="3379"/>
                <a:ext cx="21" cy="32"/>
              </a:xfrm>
              <a:custGeom>
                <a:avLst/>
                <a:gdLst>
                  <a:gd name="T0" fmla="*/ 0 w 145"/>
                  <a:gd name="T1" fmla="*/ 28 h 219"/>
                  <a:gd name="T2" fmla="*/ 3 w 145"/>
                  <a:gd name="T3" fmla="*/ 15 h 219"/>
                  <a:gd name="T4" fmla="*/ 11 w 145"/>
                  <a:gd name="T5" fmla="*/ 6 h 219"/>
                  <a:gd name="T6" fmla="*/ 18 w 145"/>
                  <a:gd name="T7" fmla="*/ 0 h 219"/>
                  <a:gd name="T8" fmla="*/ 21 w 145"/>
                  <a:gd name="T9" fmla="*/ 10 h 219"/>
                  <a:gd name="T10" fmla="*/ 17 w 145"/>
                  <a:gd name="T11" fmla="*/ 26 h 219"/>
                  <a:gd name="T12" fmla="*/ 7 w 145"/>
                  <a:gd name="T13" fmla="*/ 32 h 219"/>
                  <a:gd name="T14" fmla="*/ 0 w 145"/>
                  <a:gd name="T15" fmla="*/ 28 h 219"/>
                  <a:gd name="T16" fmla="*/ 0 w 145"/>
                  <a:gd name="T17" fmla="*/ 28 h 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5"/>
                  <a:gd name="T28" fmla="*/ 0 h 219"/>
                  <a:gd name="T29" fmla="*/ 145 w 145"/>
                  <a:gd name="T30" fmla="*/ 219 h 2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5" h="219">
                    <a:moveTo>
                      <a:pt x="0" y="189"/>
                    </a:moveTo>
                    <a:lnTo>
                      <a:pt x="20" y="105"/>
                    </a:lnTo>
                    <a:lnTo>
                      <a:pt x="75" y="40"/>
                    </a:lnTo>
                    <a:lnTo>
                      <a:pt x="125" y="0"/>
                    </a:lnTo>
                    <a:lnTo>
                      <a:pt x="145" y="69"/>
                    </a:lnTo>
                    <a:lnTo>
                      <a:pt x="115" y="175"/>
                    </a:lnTo>
                    <a:lnTo>
                      <a:pt x="51" y="219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143"/>
              <p:cNvSpPr>
                <a:spLocks/>
              </p:cNvSpPr>
              <p:nvPr/>
            </p:nvSpPr>
            <p:spPr bwMode="auto">
              <a:xfrm>
                <a:off x="3239" y="3556"/>
                <a:ext cx="131" cy="86"/>
              </a:xfrm>
              <a:custGeom>
                <a:avLst/>
                <a:gdLst>
                  <a:gd name="T0" fmla="*/ 0 w 919"/>
                  <a:gd name="T1" fmla="*/ 73 h 601"/>
                  <a:gd name="T2" fmla="*/ 33 w 919"/>
                  <a:gd name="T3" fmla="*/ 78 h 601"/>
                  <a:gd name="T4" fmla="*/ 61 w 919"/>
                  <a:gd name="T5" fmla="*/ 86 h 601"/>
                  <a:gd name="T6" fmla="*/ 85 w 919"/>
                  <a:gd name="T7" fmla="*/ 85 h 601"/>
                  <a:gd name="T8" fmla="*/ 117 w 919"/>
                  <a:gd name="T9" fmla="*/ 80 h 601"/>
                  <a:gd name="T10" fmla="*/ 131 w 919"/>
                  <a:gd name="T11" fmla="*/ 78 h 601"/>
                  <a:gd name="T12" fmla="*/ 92 w 919"/>
                  <a:gd name="T13" fmla="*/ 4 h 601"/>
                  <a:gd name="T14" fmla="*/ 49 w 919"/>
                  <a:gd name="T15" fmla="*/ 0 h 601"/>
                  <a:gd name="T16" fmla="*/ 19 w 919"/>
                  <a:gd name="T17" fmla="*/ 41 h 601"/>
                  <a:gd name="T18" fmla="*/ 0 w 919"/>
                  <a:gd name="T19" fmla="*/ 73 h 601"/>
                  <a:gd name="T20" fmla="*/ 0 w 919"/>
                  <a:gd name="T21" fmla="*/ 73 h 6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9"/>
                  <a:gd name="T34" fmla="*/ 0 h 601"/>
                  <a:gd name="T35" fmla="*/ 919 w 919"/>
                  <a:gd name="T36" fmla="*/ 601 h 6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9" h="601">
                    <a:moveTo>
                      <a:pt x="0" y="512"/>
                    </a:moveTo>
                    <a:lnTo>
                      <a:pt x="230" y="542"/>
                    </a:lnTo>
                    <a:lnTo>
                      <a:pt x="425" y="601"/>
                    </a:lnTo>
                    <a:lnTo>
                      <a:pt x="595" y="595"/>
                    </a:lnTo>
                    <a:lnTo>
                      <a:pt x="824" y="560"/>
                    </a:lnTo>
                    <a:lnTo>
                      <a:pt x="919" y="548"/>
                    </a:lnTo>
                    <a:lnTo>
                      <a:pt x="642" y="29"/>
                    </a:lnTo>
                    <a:lnTo>
                      <a:pt x="342" y="0"/>
                    </a:lnTo>
                    <a:lnTo>
                      <a:pt x="136" y="289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144"/>
              <p:cNvSpPr>
                <a:spLocks/>
              </p:cNvSpPr>
              <p:nvPr/>
            </p:nvSpPr>
            <p:spPr bwMode="auto">
              <a:xfrm>
                <a:off x="3226" y="3459"/>
                <a:ext cx="224" cy="119"/>
              </a:xfrm>
              <a:custGeom>
                <a:avLst/>
                <a:gdLst>
                  <a:gd name="T0" fmla="*/ 10 w 1566"/>
                  <a:gd name="T1" fmla="*/ 50 h 831"/>
                  <a:gd name="T2" fmla="*/ 29 w 1566"/>
                  <a:gd name="T3" fmla="*/ 31 h 831"/>
                  <a:gd name="T4" fmla="*/ 61 w 1566"/>
                  <a:gd name="T5" fmla="*/ 22 h 831"/>
                  <a:gd name="T6" fmla="*/ 117 w 1566"/>
                  <a:gd name="T7" fmla="*/ 16 h 831"/>
                  <a:gd name="T8" fmla="*/ 179 w 1566"/>
                  <a:gd name="T9" fmla="*/ 10 h 831"/>
                  <a:gd name="T10" fmla="*/ 205 w 1566"/>
                  <a:gd name="T11" fmla="*/ 2 h 831"/>
                  <a:gd name="T12" fmla="*/ 211 w 1566"/>
                  <a:gd name="T13" fmla="*/ 0 h 831"/>
                  <a:gd name="T14" fmla="*/ 221 w 1566"/>
                  <a:gd name="T15" fmla="*/ 7 h 831"/>
                  <a:gd name="T16" fmla="*/ 224 w 1566"/>
                  <a:gd name="T17" fmla="*/ 33 h 831"/>
                  <a:gd name="T18" fmla="*/ 222 w 1566"/>
                  <a:gd name="T19" fmla="*/ 58 h 831"/>
                  <a:gd name="T20" fmla="*/ 170 w 1566"/>
                  <a:gd name="T21" fmla="*/ 78 h 831"/>
                  <a:gd name="T22" fmla="*/ 115 w 1566"/>
                  <a:gd name="T23" fmla="*/ 101 h 831"/>
                  <a:gd name="T24" fmla="*/ 85 w 1566"/>
                  <a:gd name="T25" fmla="*/ 106 h 831"/>
                  <a:gd name="T26" fmla="*/ 61 w 1566"/>
                  <a:gd name="T27" fmla="*/ 97 h 831"/>
                  <a:gd name="T28" fmla="*/ 45 w 1566"/>
                  <a:gd name="T29" fmla="*/ 119 h 831"/>
                  <a:gd name="T30" fmla="*/ 27 w 1566"/>
                  <a:gd name="T31" fmla="*/ 111 h 831"/>
                  <a:gd name="T32" fmla="*/ 10 w 1566"/>
                  <a:gd name="T33" fmla="*/ 98 h 831"/>
                  <a:gd name="T34" fmla="*/ 0 w 1566"/>
                  <a:gd name="T35" fmla="*/ 72 h 831"/>
                  <a:gd name="T36" fmla="*/ 10 w 1566"/>
                  <a:gd name="T37" fmla="*/ 50 h 831"/>
                  <a:gd name="T38" fmla="*/ 10 w 1566"/>
                  <a:gd name="T39" fmla="*/ 50 h 8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66"/>
                  <a:gd name="T61" fmla="*/ 0 h 831"/>
                  <a:gd name="T62" fmla="*/ 1566 w 1566"/>
                  <a:gd name="T63" fmla="*/ 831 h 83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66" h="831">
                    <a:moveTo>
                      <a:pt x="71" y="348"/>
                    </a:moveTo>
                    <a:lnTo>
                      <a:pt x="201" y="218"/>
                    </a:lnTo>
                    <a:lnTo>
                      <a:pt x="425" y="154"/>
                    </a:lnTo>
                    <a:lnTo>
                      <a:pt x="819" y="113"/>
                    </a:lnTo>
                    <a:lnTo>
                      <a:pt x="1248" y="71"/>
                    </a:lnTo>
                    <a:lnTo>
                      <a:pt x="1431" y="12"/>
                    </a:lnTo>
                    <a:lnTo>
                      <a:pt x="1478" y="0"/>
                    </a:lnTo>
                    <a:lnTo>
                      <a:pt x="1542" y="47"/>
                    </a:lnTo>
                    <a:lnTo>
                      <a:pt x="1566" y="231"/>
                    </a:lnTo>
                    <a:lnTo>
                      <a:pt x="1553" y="407"/>
                    </a:lnTo>
                    <a:lnTo>
                      <a:pt x="1189" y="542"/>
                    </a:lnTo>
                    <a:lnTo>
                      <a:pt x="801" y="707"/>
                    </a:lnTo>
                    <a:lnTo>
                      <a:pt x="595" y="737"/>
                    </a:lnTo>
                    <a:lnTo>
                      <a:pt x="425" y="678"/>
                    </a:lnTo>
                    <a:lnTo>
                      <a:pt x="318" y="831"/>
                    </a:lnTo>
                    <a:lnTo>
                      <a:pt x="189" y="778"/>
                    </a:lnTo>
                    <a:lnTo>
                      <a:pt x="71" y="684"/>
                    </a:lnTo>
                    <a:lnTo>
                      <a:pt x="0" y="501"/>
                    </a:lnTo>
                    <a:lnTo>
                      <a:pt x="71" y="348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145"/>
              <p:cNvSpPr>
                <a:spLocks/>
              </p:cNvSpPr>
              <p:nvPr/>
            </p:nvSpPr>
            <p:spPr bwMode="auto">
              <a:xfrm>
                <a:off x="3147" y="3359"/>
                <a:ext cx="56" cy="60"/>
              </a:xfrm>
              <a:custGeom>
                <a:avLst/>
                <a:gdLst>
                  <a:gd name="T0" fmla="*/ 27 w 391"/>
                  <a:gd name="T1" fmla="*/ 0 h 421"/>
                  <a:gd name="T2" fmla="*/ 42 w 391"/>
                  <a:gd name="T3" fmla="*/ 2 h 421"/>
                  <a:gd name="T4" fmla="*/ 55 w 391"/>
                  <a:gd name="T5" fmla="*/ 8 h 421"/>
                  <a:gd name="T6" fmla="*/ 54 w 391"/>
                  <a:gd name="T7" fmla="*/ 21 h 421"/>
                  <a:gd name="T8" fmla="*/ 50 w 391"/>
                  <a:gd name="T9" fmla="*/ 38 h 421"/>
                  <a:gd name="T10" fmla="*/ 44 w 391"/>
                  <a:gd name="T11" fmla="*/ 46 h 421"/>
                  <a:gd name="T12" fmla="*/ 37 w 391"/>
                  <a:gd name="T13" fmla="*/ 50 h 421"/>
                  <a:gd name="T14" fmla="*/ 14 w 391"/>
                  <a:gd name="T15" fmla="*/ 49 h 421"/>
                  <a:gd name="T16" fmla="*/ 7 w 391"/>
                  <a:gd name="T17" fmla="*/ 56 h 421"/>
                  <a:gd name="T18" fmla="*/ 3 w 391"/>
                  <a:gd name="T19" fmla="*/ 60 h 421"/>
                  <a:gd name="T20" fmla="*/ 0 w 391"/>
                  <a:gd name="T21" fmla="*/ 47 h 421"/>
                  <a:gd name="T22" fmla="*/ 0 w 391"/>
                  <a:gd name="T23" fmla="*/ 33 h 421"/>
                  <a:gd name="T24" fmla="*/ 7 w 391"/>
                  <a:gd name="T25" fmla="*/ 19 h 421"/>
                  <a:gd name="T26" fmla="*/ 17 w 391"/>
                  <a:gd name="T27" fmla="*/ 17 h 421"/>
                  <a:gd name="T28" fmla="*/ 12 w 391"/>
                  <a:gd name="T29" fmla="*/ 27 h 421"/>
                  <a:gd name="T30" fmla="*/ 9 w 391"/>
                  <a:gd name="T31" fmla="*/ 41 h 421"/>
                  <a:gd name="T32" fmla="*/ 29 w 391"/>
                  <a:gd name="T33" fmla="*/ 40 h 421"/>
                  <a:gd name="T34" fmla="*/ 39 w 391"/>
                  <a:gd name="T35" fmla="*/ 42 h 421"/>
                  <a:gd name="T36" fmla="*/ 47 w 391"/>
                  <a:gd name="T37" fmla="*/ 28 h 421"/>
                  <a:gd name="T38" fmla="*/ 51 w 391"/>
                  <a:gd name="T39" fmla="*/ 18 h 421"/>
                  <a:gd name="T40" fmla="*/ 47 w 391"/>
                  <a:gd name="T41" fmla="*/ 13 h 421"/>
                  <a:gd name="T42" fmla="*/ 41 w 391"/>
                  <a:gd name="T43" fmla="*/ 18 h 421"/>
                  <a:gd name="T44" fmla="*/ 32 w 391"/>
                  <a:gd name="T45" fmla="*/ 25 h 421"/>
                  <a:gd name="T46" fmla="*/ 24 w 391"/>
                  <a:gd name="T47" fmla="*/ 23 h 421"/>
                  <a:gd name="T48" fmla="*/ 18 w 391"/>
                  <a:gd name="T49" fmla="*/ 15 h 421"/>
                  <a:gd name="T50" fmla="*/ 23 w 391"/>
                  <a:gd name="T51" fmla="*/ 13 h 421"/>
                  <a:gd name="T52" fmla="*/ 29 w 391"/>
                  <a:gd name="T53" fmla="*/ 17 h 421"/>
                  <a:gd name="T54" fmla="*/ 36 w 391"/>
                  <a:gd name="T55" fmla="*/ 15 h 421"/>
                  <a:gd name="T56" fmla="*/ 40 w 391"/>
                  <a:gd name="T57" fmla="*/ 10 h 421"/>
                  <a:gd name="T58" fmla="*/ 34 w 391"/>
                  <a:gd name="T59" fmla="*/ 6 h 421"/>
                  <a:gd name="T60" fmla="*/ 20 w 391"/>
                  <a:gd name="T61" fmla="*/ 7 h 421"/>
                  <a:gd name="T62" fmla="*/ 18 w 391"/>
                  <a:gd name="T63" fmla="*/ 1 h 4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1"/>
                  <a:gd name="T97" fmla="*/ 0 h 421"/>
                  <a:gd name="T98" fmla="*/ 391 w 391"/>
                  <a:gd name="T99" fmla="*/ 421 h 4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1" h="421">
                    <a:moveTo>
                      <a:pt x="129" y="4"/>
                    </a:moveTo>
                    <a:lnTo>
                      <a:pt x="187" y="0"/>
                    </a:lnTo>
                    <a:lnTo>
                      <a:pt x="235" y="4"/>
                    </a:lnTo>
                    <a:lnTo>
                      <a:pt x="292" y="14"/>
                    </a:lnTo>
                    <a:lnTo>
                      <a:pt x="356" y="35"/>
                    </a:lnTo>
                    <a:lnTo>
                      <a:pt x="383" y="55"/>
                    </a:lnTo>
                    <a:lnTo>
                      <a:pt x="391" y="78"/>
                    </a:lnTo>
                    <a:lnTo>
                      <a:pt x="380" y="149"/>
                    </a:lnTo>
                    <a:lnTo>
                      <a:pt x="369" y="207"/>
                    </a:lnTo>
                    <a:lnTo>
                      <a:pt x="346" y="265"/>
                    </a:lnTo>
                    <a:lnTo>
                      <a:pt x="319" y="303"/>
                    </a:lnTo>
                    <a:lnTo>
                      <a:pt x="306" y="320"/>
                    </a:lnTo>
                    <a:lnTo>
                      <a:pt x="298" y="336"/>
                    </a:lnTo>
                    <a:lnTo>
                      <a:pt x="261" y="353"/>
                    </a:lnTo>
                    <a:lnTo>
                      <a:pt x="180" y="353"/>
                    </a:lnTo>
                    <a:lnTo>
                      <a:pt x="99" y="347"/>
                    </a:lnTo>
                    <a:lnTo>
                      <a:pt x="51" y="347"/>
                    </a:lnTo>
                    <a:lnTo>
                      <a:pt x="48" y="394"/>
                    </a:lnTo>
                    <a:lnTo>
                      <a:pt x="38" y="421"/>
                    </a:lnTo>
                    <a:lnTo>
                      <a:pt x="24" y="421"/>
                    </a:lnTo>
                    <a:lnTo>
                      <a:pt x="10" y="388"/>
                    </a:lnTo>
                    <a:lnTo>
                      <a:pt x="0" y="333"/>
                    </a:lnTo>
                    <a:lnTo>
                      <a:pt x="0" y="289"/>
                    </a:lnTo>
                    <a:lnTo>
                      <a:pt x="3" y="234"/>
                    </a:lnTo>
                    <a:lnTo>
                      <a:pt x="24" y="177"/>
                    </a:lnTo>
                    <a:lnTo>
                      <a:pt x="51" y="133"/>
                    </a:lnTo>
                    <a:lnTo>
                      <a:pt x="92" y="88"/>
                    </a:lnTo>
                    <a:lnTo>
                      <a:pt x="116" y="116"/>
                    </a:lnTo>
                    <a:lnTo>
                      <a:pt x="109" y="153"/>
                    </a:lnTo>
                    <a:lnTo>
                      <a:pt x="84" y="191"/>
                    </a:lnTo>
                    <a:lnTo>
                      <a:pt x="64" y="237"/>
                    </a:lnTo>
                    <a:lnTo>
                      <a:pt x="61" y="289"/>
                    </a:lnTo>
                    <a:lnTo>
                      <a:pt x="126" y="285"/>
                    </a:lnTo>
                    <a:lnTo>
                      <a:pt x="204" y="282"/>
                    </a:lnTo>
                    <a:lnTo>
                      <a:pt x="255" y="285"/>
                    </a:lnTo>
                    <a:lnTo>
                      <a:pt x="275" y="295"/>
                    </a:lnTo>
                    <a:lnTo>
                      <a:pt x="302" y="262"/>
                    </a:lnTo>
                    <a:lnTo>
                      <a:pt x="329" y="197"/>
                    </a:lnTo>
                    <a:lnTo>
                      <a:pt x="346" y="159"/>
                    </a:lnTo>
                    <a:lnTo>
                      <a:pt x="353" y="123"/>
                    </a:lnTo>
                    <a:lnTo>
                      <a:pt x="346" y="98"/>
                    </a:lnTo>
                    <a:lnTo>
                      <a:pt x="329" y="88"/>
                    </a:lnTo>
                    <a:lnTo>
                      <a:pt x="306" y="103"/>
                    </a:lnTo>
                    <a:lnTo>
                      <a:pt x="288" y="129"/>
                    </a:lnTo>
                    <a:lnTo>
                      <a:pt x="258" y="159"/>
                    </a:lnTo>
                    <a:lnTo>
                      <a:pt x="224" y="177"/>
                    </a:lnTo>
                    <a:lnTo>
                      <a:pt x="200" y="177"/>
                    </a:lnTo>
                    <a:lnTo>
                      <a:pt x="167" y="159"/>
                    </a:lnTo>
                    <a:lnTo>
                      <a:pt x="142" y="133"/>
                    </a:lnTo>
                    <a:lnTo>
                      <a:pt x="129" y="103"/>
                    </a:lnTo>
                    <a:lnTo>
                      <a:pt x="126" y="82"/>
                    </a:lnTo>
                    <a:lnTo>
                      <a:pt x="164" y="88"/>
                    </a:lnTo>
                    <a:lnTo>
                      <a:pt x="174" y="109"/>
                    </a:lnTo>
                    <a:lnTo>
                      <a:pt x="204" y="119"/>
                    </a:lnTo>
                    <a:lnTo>
                      <a:pt x="235" y="113"/>
                    </a:lnTo>
                    <a:lnTo>
                      <a:pt x="251" y="103"/>
                    </a:lnTo>
                    <a:lnTo>
                      <a:pt x="255" y="75"/>
                    </a:lnTo>
                    <a:lnTo>
                      <a:pt x="278" y="68"/>
                    </a:lnTo>
                    <a:lnTo>
                      <a:pt x="278" y="55"/>
                    </a:lnTo>
                    <a:lnTo>
                      <a:pt x="237" y="45"/>
                    </a:lnTo>
                    <a:lnTo>
                      <a:pt x="160" y="48"/>
                    </a:lnTo>
                    <a:lnTo>
                      <a:pt x="139" y="48"/>
                    </a:lnTo>
                    <a:lnTo>
                      <a:pt x="122" y="27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146"/>
              <p:cNvSpPr>
                <a:spLocks/>
              </p:cNvSpPr>
              <p:nvPr/>
            </p:nvSpPr>
            <p:spPr bwMode="auto">
              <a:xfrm>
                <a:off x="3179" y="3323"/>
                <a:ext cx="55" cy="65"/>
              </a:xfrm>
              <a:custGeom>
                <a:avLst/>
                <a:gdLst>
                  <a:gd name="T0" fmla="*/ 19 w 387"/>
                  <a:gd name="T1" fmla="*/ 38 h 455"/>
                  <a:gd name="T2" fmla="*/ 15 w 387"/>
                  <a:gd name="T3" fmla="*/ 32 h 455"/>
                  <a:gd name="T4" fmla="*/ 13 w 387"/>
                  <a:gd name="T5" fmla="*/ 27 h 455"/>
                  <a:gd name="T6" fmla="*/ 11 w 387"/>
                  <a:gd name="T7" fmla="*/ 24 h 455"/>
                  <a:gd name="T8" fmla="*/ 6 w 387"/>
                  <a:gd name="T9" fmla="*/ 18 h 455"/>
                  <a:gd name="T10" fmla="*/ 2 w 387"/>
                  <a:gd name="T11" fmla="*/ 14 h 455"/>
                  <a:gd name="T12" fmla="*/ 0 w 387"/>
                  <a:gd name="T13" fmla="*/ 10 h 455"/>
                  <a:gd name="T14" fmla="*/ 2 w 387"/>
                  <a:gd name="T15" fmla="*/ 6 h 455"/>
                  <a:gd name="T16" fmla="*/ 7 w 387"/>
                  <a:gd name="T17" fmla="*/ 6 h 455"/>
                  <a:gd name="T18" fmla="*/ 11 w 387"/>
                  <a:gd name="T19" fmla="*/ 7 h 455"/>
                  <a:gd name="T20" fmla="*/ 12 w 387"/>
                  <a:gd name="T21" fmla="*/ 2 h 455"/>
                  <a:gd name="T22" fmla="*/ 15 w 387"/>
                  <a:gd name="T23" fmla="*/ 0 h 455"/>
                  <a:gd name="T24" fmla="*/ 21 w 387"/>
                  <a:gd name="T25" fmla="*/ 0 h 455"/>
                  <a:gd name="T26" fmla="*/ 26 w 387"/>
                  <a:gd name="T27" fmla="*/ 2 h 455"/>
                  <a:gd name="T28" fmla="*/ 30 w 387"/>
                  <a:gd name="T29" fmla="*/ 7 h 455"/>
                  <a:gd name="T30" fmla="*/ 33 w 387"/>
                  <a:gd name="T31" fmla="*/ 13 h 455"/>
                  <a:gd name="T32" fmla="*/ 35 w 387"/>
                  <a:gd name="T33" fmla="*/ 20 h 455"/>
                  <a:gd name="T34" fmla="*/ 35 w 387"/>
                  <a:gd name="T35" fmla="*/ 25 h 455"/>
                  <a:gd name="T36" fmla="*/ 39 w 387"/>
                  <a:gd name="T37" fmla="*/ 29 h 455"/>
                  <a:gd name="T38" fmla="*/ 42 w 387"/>
                  <a:gd name="T39" fmla="*/ 36 h 455"/>
                  <a:gd name="T40" fmla="*/ 44 w 387"/>
                  <a:gd name="T41" fmla="*/ 45 h 455"/>
                  <a:gd name="T42" fmla="*/ 45 w 387"/>
                  <a:gd name="T43" fmla="*/ 52 h 455"/>
                  <a:gd name="T44" fmla="*/ 50 w 387"/>
                  <a:gd name="T45" fmla="*/ 55 h 455"/>
                  <a:gd name="T46" fmla="*/ 54 w 387"/>
                  <a:gd name="T47" fmla="*/ 60 h 455"/>
                  <a:gd name="T48" fmla="*/ 55 w 387"/>
                  <a:gd name="T49" fmla="*/ 65 h 455"/>
                  <a:gd name="T50" fmla="*/ 52 w 387"/>
                  <a:gd name="T51" fmla="*/ 65 h 455"/>
                  <a:gd name="T52" fmla="*/ 49 w 387"/>
                  <a:gd name="T53" fmla="*/ 62 h 455"/>
                  <a:gd name="T54" fmla="*/ 43 w 387"/>
                  <a:gd name="T55" fmla="*/ 59 h 455"/>
                  <a:gd name="T56" fmla="*/ 40 w 387"/>
                  <a:gd name="T57" fmla="*/ 54 h 455"/>
                  <a:gd name="T58" fmla="*/ 39 w 387"/>
                  <a:gd name="T59" fmla="*/ 48 h 455"/>
                  <a:gd name="T60" fmla="*/ 38 w 387"/>
                  <a:gd name="T61" fmla="*/ 42 h 455"/>
                  <a:gd name="T62" fmla="*/ 35 w 387"/>
                  <a:gd name="T63" fmla="*/ 36 h 455"/>
                  <a:gd name="T64" fmla="*/ 32 w 387"/>
                  <a:gd name="T65" fmla="*/ 30 h 455"/>
                  <a:gd name="T66" fmla="*/ 31 w 387"/>
                  <a:gd name="T67" fmla="*/ 27 h 455"/>
                  <a:gd name="T68" fmla="*/ 32 w 387"/>
                  <a:gd name="T69" fmla="*/ 25 h 455"/>
                  <a:gd name="T70" fmla="*/ 30 w 387"/>
                  <a:gd name="T71" fmla="*/ 23 h 455"/>
                  <a:gd name="T72" fmla="*/ 28 w 387"/>
                  <a:gd name="T73" fmla="*/ 18 h 455"/>
                  <a:gd name="T74" fmla="*/ 27 w 387"/>
                  <a:gd name="T75" fmla="*/ 14 h 455"/>
                  <a:gd name="T76" fmla="*/ 25 w 387"/>
                  <a:gd name="T77" fmla="*/ 11 h 455"/>
                  <a:gd name="T78" fmla="*/ 22 w 387"/>
                  <a:gd name="T79" fmla="*/ 7 h 455"/>
                  <a:gd name="T80" fmla="*/ 20 w 387"/>
                  <a:gd name="T81" fmla="*/ 7 h 455"/>
                  <a:gd name="T82" fmla="*/ 18 w 387"/>
                  <a:gd name="T83" fmla="*/ 8 h 455"/>
                  <a:gd name="T84" fmla="*/ 16 w 387"/>
                  <a:gd name="T85" fmla="*/ 12 h 455"/>
                  <a:gd name="T86" fmla="*/ 12 w 387"/>
                  <a:gd name="T87" fmla="*/ 13 h 455"/>
                  <a:gd name="T88" fmla="*/ 9 w 387"/>
                  <a:gd name="T89" fmla="*/ 14 h 455"/>
                  <a:gd name="T90" fmla="*/ 13 w 387"/>
                  <a:gd name="T91" fmla="*/ 19 h 455"/>
                  <a:gd name="T92" fmla="*/ 16 w 387"/>
                  <a:gd name="T93" fmla="*/ 25 h 455"/>
                  <a:gd name="T94" fmla="*/ 18 w 387"/>
                  <a:gd name="T95" fmla="*/ 28 h 455"/>
                  <a:gd name="T96" fmla="*/ 22 w 387"/>
                  <a:gd name="T97" fmla="*/ 26 h 455"/>
                  <a:gd name="T98" fmla="*/ 27 w 387"/>
                  <a:gd name="T99" fmla="*/ 26 h 455"/>
                  <a:gd name="T100" fmla="*/ 24 w 387"/>
                  <a:gd name="T101" fmla="*/ 29 h 455"/>
                  <a:gd name="T102" fmla="*/ 22 w 387"/>
                  <a:gd name="T103" fmla="*/ 31 h 455"/>
                  <a:gd name="T104" fmla="*/ 23 w 387"/>
                  <a:gd name="T105" fmla="*/ 37 h 455"/>
                  <a:gd name="T106" fmla="*/ 19 w 387"/>
                  <a:gd name="T107" fmla="*/ 38 h 455"/>
                  <a:gd name="T108" fmla="*/ 19 w 387"/>
                  <a:gd name="T109" fmla="*/ 38 h 4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7"/>
                  <a:gd name="T166" fmla="*/ 0 h 455"/>
                  <a:gd name="T167" fmla="*/ 387 w 387"/>
                  <a:gd name="T168" fmla="*/ 455 h 45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7" h="455">
                    <a:moveTo>
                      <a:pt x="132" y="265"/>
                    </a:moveTo>
                    <a:lnTo>
                      <a:pt x="105" y="221"/>
                    </a:lnTo>
                    <a:lnTo>
                      <a:pt x="89" y="190"/>
                    </a:lnTo>
                    <a:lnTo>
                      <a:pt x="74" y="167"/>
                    </a:lnTo>
                    <a:lnTo>
                      <a:pt x="41" y="129"/>
                    </a:lnTo>
                    <a:lnTo>
                      <a:pt x="13" y="95"/>
                    </a:lnTo>
                    <a:lnTo>
                      <a:pt x="0" y="68"/>
                    </a:lnTo>
                    <a:lnTo>
                      <a:pt x="17" y="41"/>
                    </a:lnTo>
                    <a:lnTo>
                      <a:pt x="51" y="41"/>
                    </a:lnTo>
                    <a:lnTo>
                      <a:pt x="74" y="47"/>
                    </a:lnTo>
                    <a:lnTo>
                      <a:pt x="85" y="17"/>
                    </a:lnTo>
                    <a:lnTo>
                      <a:pt x="109" y="0"/>
                    </a:lnTo>
                    <a:lnTo>
                      <a:pt x="149" y="0"/>
                    </a:lnTo>
                    <a:lnTo>
                      <a:pt x="180" y="14"/>
                    </a:lnTo>
                    <a:lnTo>
                      <a:pt x="210" y="47"/>
                    </a:lnTo>
                    <a:lnTo>
                      <a:pt x="233" y="92"/>
                    </a:lnTo>
                    <a:lnTo>
                      <a:pt x="248" y="139"/>
                    </a:lnTo>
                    <a:lnTo>
                      <a:pt x="248" y="177"/>
                    </a:lnTo>
                    <a:lnTo>
                      <a:pt x="271" y="200"/>
                    </a:lnTo>
                    <a:lnTo>
                      <a:pt x="295" y="251"/>
                    </a:lnTo>
                    <a:lnTo>
                      <a:pt x="312" y="316"/>
                    </a:lnTo>
                    <a:lnTo>
                      <a:pt x="319" y="364"/>
                    </a:lnTo>
                    <a:lnTo>
                      <a:pt x="349" y="387"/>
                    </a:lnTo>
                    <a:lnTo>
                      <a:pt x="380" y="422"/>
                    </a:lnTo>
                    <a:lnTo>
                      <a:pt x="387" y="455"/>
                    </a:lnTo>
                    <a:lnTo>
                      <a:pt x="366" y="452"/>
                    </a:lnTo>
                    <a:lnTo>
                      <a:pt x="343" y="432"/>
                    </a:lnTo>
                    <a:lnTo>
                      <a:pt x="306" y="410"/>
                    </a:lnTo>
                    <a:lnTo>
                      <a:pt x="281" y="380"/>
                    </a:lnTo>
                    <a:lnTo>
                      <a:pt x="275" y="339"/>
                    </a:lnTo>
                    <a:lnTo>
                      <a:pt x="265" y="292"/>
                    </a:lnTo>
                    <a:lnTo>
                      <a:pt x="245" y="251"/>
                    </a:lnTo>
                    <a:lnTo>
                      <a:pt x="223" y="207"/>
                    </a:lnTo>
                    <a:lnTo>
                      <a:pt x="220" y="190"/>
                    </a:lnTo>
                    <a:lnTo>
                      <a:pt x="227" y="177"/>
                    </a:lnTo>
                    <a:lnTo>
                      <a:pt x="213" y="160"/>
                    </a:lnTo>
                    <a:lnTo>
                      <a:pt x="200" y="129"/>
                    </a:lnTo>
                    <a:lnTo>
                      <a:pt x="187" y="99"/>
                    </a:lnTo>
                    <a:lnTo>
                      <a:pt x="177" y="75"/>
                    </a:lnTo>
                    <a:lnTo>
                      <a:pt x="156" y="51"/>
                    </a:lnTo>
                    <a:lnTo>
                      <a:pt x="139" y="47"/>
                    </a:lnTo>
                    <a:lnTo>
                      <a:pt x="125" y="57"/>
                    </a:lnTo>
                    <a:lnTo>
                      <a:pt x="115" y="85"/>
                    </a:lnTo>
                    <a:lnTo>
                      <a:pt x="85" y="92"/>
                    </a:lnTo>
                    <a:lnTo>
                      <a:pt x="64" y="99"/>
                    </a:lnTo>
                    <a:lnTo>
                      <a:pt x="92" y="132"/>
                    </a:lnTo>
                    <a:lnTo>
                      <a:pt x="115" y="173"/>
                    </a:lnTo>
                    <a:lnTo>
                      <a:pt x="125" y="197"/>
                    </a:lnTo>
                    <a:lnTo>
                      <a:pt x="152" y="180"/>
                    </a:lnTo>
                    <a:lnTo>
                      <a:pt x="187" y="180"/>
                    </a:lnTo>
                    <a:lnTo>
                      <a:pt x="167" y="200"/>
                    </a:lnTo>
                    <a:lnTo>
                      <a:pt x="152" y="218"/>
                    </a:lnTo>
                    <a:lnTo>
                      <a:pt x="159" y="258"/>
                    </a:lnTo>
                    <a:lnTo>
                      <a:pt x="132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147"/>
              <p:cNvSpPr>
                <a:spLocks/>
              </p:cNvSpPr>
              <p:nvPr/>
            </p:nvSpPr>
            <p:spPr bwMode="auto">
              <a:xfrm>
                <a:off x="3202" y="3383"/>
                <a:ext cx="30" cy="37"/>
              </a:xfrm>
              <a:custGeom>
                <a:avLst/>
                <a:gdLst>
                  <a:gd name="T0" fmla="*/ 0 w 206"/>
                  <a:gd name="T1" fmla="*/ 35 h 260"/>
                  <a:gd name="T2" fmla="*/ 6 w 206"/>
                  <a:gd name="T3" fmla="*/ 24 h 260"/>
                  <a:gd name="T4" fmla="*/ 8 w 206"/>
                  <a:gd name="T5" fmla="*/ 17 h 260"/>
                  <a:gd name="T6" fmla="*/ 9 w 206"/>
                  <a:gd name="T7" fmla="*/ 11 h 260"/>
                  <a:gd name="T8" fmla="*/ 9 w 206"/>
                  <a:gd name="T9" fmla="*/ 2 h 260"/>
                  <a:gd name="T10" fmla="*/ 12 w 206"/>
                  <a:gd name="T11" fmla="*/ 0 h 260"/>
                  <a:gd name="T12" fmla="*/ 16 w 206"/>
                  <a:gd name="T13" fmla="*/ 0 h 260"/>
                  <a:gd name="T14" fmla="*/ 22 w 206"/>
                  <a:gd name="T15" fmla="*/ 2 h 260"/>
                  <a:gd name="T16" fmla="*/ 30 w 206"/>
                  <a:gd name="T17" fmla="*/ 6 h 260"/>
                  <a:gd name="T18" fmla="*/ 28 w 206"/>
                  <a:gd name="T19" fmla="*/ 9 h 260"/>
                  <a:gd name="T20" fmla="*/ 24 w 206"/>
                  <a:gd name="T21" fmla="*/ 7 h 260"/>
                  <a:gd name="T22" fmla="*/ 18 w 206"/>
                  <a:gd name="T23" fmla="*/ 7 h 260"/>
                  <a:gd name="T24" fmla="*/ 17 w 206"/>
                  <a:gd name="T25" fmla="*/ 12 h 260"/>
                  <a:gd name="T26" fmla="*/ 15 w 206"/>
                  <a:gd name="T27" fmla="*/ 19 h 260"/>
                  <a:gd name="T28" fmla="*/ 10 w 206"/>
                  <a:gd name="T29" fmla="*/ 28 h 260"/>
                  <a:gd name="T30" fmla="*/ 6 w 206"/>
                  <a:gd name="T31" fmla="*/ 37 h 260"/>
                  <a:gd name="T32" fmla="*/ 0 w 206"/>
                  <a:gd name="T33" fmla="*/ 35 h 260"/>
                  <a:gd name="T34" fmla="*/ 0 w 206"/>
                  <a:gd name="T35" fmla="*/ 35 h 2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6"/>
                  <a:gd name="T55" fmla="*/ 0 h 260"/>
                  <a:gd name="T56" fmla="*/ 206 w 206"/>
                  <a:gd name="T57" fmla="*/ 260 h 2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6" h="260">
                    <a:moveTo>
                      <a:pt x="0" y="243"/>
                    </a:moveTo>
                    <a:lnTo>
                      <a:pt x="40" y="172"/>
                    </a:lnTo>
                    <a:lnTo>
                      <a:pt x="57" y="121"/>
                    </a:lnTo>
                    <a:lnTo>
                      <a:pt x="64" y="74"/>
                    </a:lnTo>
                    <a:lnTo>
                      <a:pt x="64" y="16"/>
                    </a:lnTo>
                    <a:lnTo>
                      <a:pt x="82" y="0"/>
                    </a:lnTo>
                    <a:lnTo>
                      <a:pt x="112" y="0"/>
                    </a:lnTo>
                    <a:lnTo>
                      <a:pt x="153" y="13"/>
                    </a:lnTo>
                    <a:lnTo>
                      <a:pt x="206" y="43"/>
                    </a:lnTo>
                    <a:lnTo>
                      <a:pt x="193" y="66"/>
                    </a:lnTo>
                    <a:lnTo>
                      <a:pt x="166" y="50"/>
                    </a:lnTo>
                    <a:lnTo>
                      <a:pt x="125" y="46"/>
                    </a:lnTo>
                    <a:lnTo>
                      <a:pt x="118" y="84"/>
                    </a:lnTo>
                    <a:lnTo>
                      <a:pt x="102" y="132"/>
                    </a:lnTo>
                    <a:lnTo>
                      <a:pt x="68" y="196"/>
                    </a:lnTo>
                    <a:lnTo>
                      <a:pt x="44" y="260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148"/>
              <p:cNvSpPr>
                <a:spLocks/>
              </p:cNvSpPr>
              <p:nvPr/>
            </p:nvSpPr>
            <p:spPr bwMode="auto">
              <a:xfrm>
                <a:off x="3326" y="3413"/>
                <a:ext cx="23" cy="19"/>
              </a:xfrm>
              <a:custGeom>
                <a:avLst/>
                <a:gdLst>
                  <a:gd name="T0" fmla="*/ 0 w 164"/>
                  <a:gd name="T1" fmla="*/ 7 h 136"/>
                  <a:gd name="T2" fmla="*/ 5 w 164"/>
                  <a:gd name="T3" fmla="*/ 2 h 136"/>
                  <a:gd name="T4" fmla="*/ 11 w 164"/>
                  <a:gd name="T5" fmla="*/ 0 h 136"/>
                  <a:gd name="T6" fmla="*/ 16 w 164"/>
                  <a:gd name="T7" fmla="*/ 2 h 136"/>
                  <a:gd name="T8" fmla="*/ 20 w 164"/>
                  <a:gd name="T9" fmla="*/ 6 h 136"/>
                  <a:gd name="T10" fmla="*/ 15 w 164"/>
                  <a:gd name="T11" fmla="*/ 9 h 136"/>
                  <a:gd name="T12" fmla="*/ 12 w 164"/>
                  <a:gd name="T13" fmla="*/ 6 h 136"/>
                  <a:gd name="T14" fmla="*/ 9 w 164"/>
                  <a:gd name="T15" fmla="*/ 6 h 136"/>
                  <a:gd name="T16" fmla="*/ 6 w 164"/>
                  <a:gd name="T17" fmla="*/ 9 h 136"/>
                  <a:gd name="T18" fmla="*/ 7 w 164"/>
                  <a:gd name="T19" fmla="*/ 12 h 136"/>
                  <a:gd name="T20" fmla="*/ 12 w 164"/>
                  <a:gd name="T21" fmla="*/ 13 h 136"/>
                  <a:gd name="T22" fmla="*/ 16 w 164"/>
                  <a:gd name="T23" fmla="*/ 11 h 136"/>
                  <a:gd name="T24" fmla="*/ 23 w 164"/>
                  <a:gd name="T25" fmla="*/ 13 h 136"/>
                  <a:gd name="T26" fmla="*/ 20 w 164"/>
                  <a:gd name="T27" fmla="*/ 16 h 136"/>
                  <a:gd name="T28" fmla="*/ 17 w 164"/>
                  <a:gd name="T29" fmla="*/ 19 h 136"/>
                  <a:gd name="T30" fmla="*/ 12 w 164"/>
                  <a:gd name="T31" fmla="*/ 19 h 136"/>
                  <a:gd name="T32" fmla="*/ 8 w 164"/>
                  <a:gd name="T33" fmla="*/ 18 h 136"/>
                  <a:gd name="T34" fmla="*/ 4 w 164"/>
                  <a:gd name="T35" fmla="*/ 16 h 136"/>
                  <a:gd name="T36" fmla="*/ 1 w 164"/>
                  <a:gd name="T37" fmla="*/ 13 h 136"/>
                  <a:gd name="T38" fmla="*/ 0 w 164"/>
                  <a:gd name="T39" fmla="*/ 10 h 136"/>
                  <a:gd name="T40" fmla="*/ 0 w 164"/>
                  <a:gd name="T41" fmla="*/ 7 h 136"/>
                  <a:gd name="T42" fmla="*/ 0 w 164"/>
                  <a:gd name="T43" fmla="*/ 7 h 1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4"/>
                  <a:gd name="T67" fmla="*/ 0 h 136"/>
                  <a:gd name="T68" fmla="*/ 164 w 164"/>
                  <a:gd name="T69" fmla="*/ 136 h 1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4" h="136">
                    <a:moveTo>
                      <a:pt x="0" y="47"/>
                    </a:moveTo>
                    <a:lnTo>
                      <a:pt x="35" y="13"/>
                    </a:lnTo>
                    <a:lnTo>
                      <a:pt x="78" y="0"/>
                    </a:lnTo>
                    <a:lnTo>
                      <a:pt x="116" y="13"/>
                    </a:lnTo>
                    <a:lnTo>
                      <a:pt x="146" y="40"/>
                    </a:lnTo>
                    <a:lnTo>
                      <a:pt x="109" y="61"/>
                    </a:lnTo>
                    <a:lnTo>
                      <a:pt x="89" y="43"/>
                    </a:lnTo>
                    <a:lnTo>
                      <a:pt x="61" y="43"/>
                    </a:lnTo>
                    <a:lnTo>
                      <a:pt x="41" y="61"/>
                    </a:lnTo>
                    <a:lnTo>
                      <a:pt x="51" y="85"/>
                    </a:lnTo>
                    <a:lnTo>
                      <a:pt x="85" y="91"/>
                    </a:lnTo>
                    <a:lnTo>
                      <a:pt x="113" y="78"/>
                    </a:lnTo>
                    <a:lnTo>
                      <a:pt x="164" y="91"/>
                    </a:lnTo>
                    <a:lnTo>
                      <a:pt x="143" y="115"/>
                    </a:lnTo>
                    <a:lnTo>
                      <a:pt x="123" y="133"/>
                    </a:lnTo>
                    <a:lnTo>
                      <a:pt x="89" y="136"/>
                    </a:lnTo>
                    <a:lnTo>
                      <a:pt x="58" y="129"/>
                    </a:lnTo>
                    <a:lnTo>
                      <a:pt x="25" y="111"/>
                    </a:lnTo>
                    <a:lnTo>
                      <a:pt x="7" y="91"/>
                    </a:lnTo>
                    <a:lnTo>
                      <a:pt x="0" y="68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149"/>
              <p:cNvSpPr>
                <a:spLocks/>
              </p:cNvSpPr>
              <p:nvPr/>
            </p:nvSpPr>
            <p:spPr bwMode="auto">
              <a:xfrm>
                <a:off x="3210" y="3395"/>
                <a:ext cx="124" cy="26"/>
              </a:xfrm>
              <a:custGeom>
                <a:avLst/>
                <a:gdLst>
                  <a:gd name="T0" fmla="*/ 3 w 865"/>
                  <a:gd name="T1" fmla="*/ 8 h 183"/>
                  <a:gd name="T2" fmla="*/ 14 w 865"/>
                  <a:gd name="T3" fmla="*/ 8 h 183"/>
                  <a:gd name="T4" fmla="*/ 23 w 865"/>
                  <a:gd name="T5" fmla="*/ 4 h 183"/>
                  <a:gd name="T6" fmla="*/ 34 w 865"/>
                  <a:gd name="T7" fmla="*/ 2 h 183"/>
                  <a:gd name="T8" fmla="*/ 42 w 865"/>
                  <a:gd name="T9" fmla="*/ 1 h 183"/>
                  <a:gd name="T10" fmla="*/ 53 w 865"/>
                  <a:gd name="T11" fmla="*/ 0 h 183"/>
                  <a:gd name="T12" fmla="*/ 63 w 865"/>
                  <a:gd name="T13" fmla="*/ 0 h 183"/>
                  <a:gd name="T14" fmla="*/ 73 w 865"/>
                  <a:gd name="T15" fmla="*/ 1 h 183"/>
                  <a:gd name="T16" fmla="*/ 88 w 865"/>
                  <a:gd name="T17" fmla="*/ 3 h 183"/>
                  <a:gd name="T18" fmla="*/ 104 w 865"/>
                  <a:gd name="T19" fmla="*/ 8 h 183"/>
                  <a:gd name="T20" fmla="*/ 110 w 865"/>
                  <a:gd name="T21" fmla="*/ 12 h 183"/>
                  <a:gd name="T22" fmla="*/ 116 w 865"/>
                  <a:gd name="T23" fmla="*/ 18 h 183"/>
                  <a:gd name="T24" fmla="*/ 124 w 865"/>
                  <a:gd name="T25" fmla="*/ 22 h 183"/>
                  <a:gd name="T26" fmla="*/ 120 w 865"/>
                  <a:gd name="T27" fmla="*/ 26 h 183"/>
                  <a:gd name="T28" fmla="*/ 109 w 865"/>
                  <a:gd name="T29" fmla="*/ 22 h 183"/>
                  <a:gd name="T30" fmla="*/ 101 w 865"/>
                  <a:gd name="T31" fmla="*/ 17 h 183"/>
                  <a:gd name="T32" fmla="*/ 91 w 865"/>
                  <a:gd name="T33" fmla="*/ 13 h 183"/>
                  <a:gd name="T34" fmla="*/ 82 w 865"/>
                  <a:gd name="T35" fmla="*/ 11 h 183"/>
                  <a:gd name="T36" fmla="*/ 68 w 865"/>
                  <a:gd name="T37" fmla="*/ 8 h 183"/>
                  <a:gd name="T38" fmla="*/ 57 w 865"/>
                  <a:gd name="T39" fmla="*/ 8 h 183"/>
                  <a:gd name="T40" fmla="*/ 50 w 865"/>
                  <a:gd name="T41" fmla="*/ 8 h 183"/>
                  <a:gd name="T42" fmla="*/ 41 w 865"/>
                  <a:gd name="T43" fmla="*/ 8 h 183"/>
                  <a:gd name="T44" fmla="*/ 31 w 865"/>
                  <a:gd name="T45" fmla="*/ 10 h 183"/>
                  <a:gd name="T46" fmla="*/ 21 w 865"/>
                  <a:gd name="T47" fmla="*/ 13 h 183"/>
                  <a:gd name="T48" fmla="*/ 13 w 865"/>
                  <a:gd name="T49" fmla="*/ 15 h 183"/>
                  <a:gd name="T50" fmla="*/ 6 w 865"/>
                  <a:gd name="T51" fmla="*/ 15 h 183"/>
                  <a:gd name="T52" fmla="*/ 0 w 865"/>
                  <a:gd name="T53" fmla="*/ 15 h 183"/>
                  <a:gd name="T54" fmla="*/ 3 w 865"/>
                  <a:gd name="T55" fmla="*/ 8 h 183"/>
                  <a:gd name="T56" fmla="*/ 3 w 865"/>
                  <a:gd name="T57" fmla="*/ 8 h 18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65"/>
                  <a:gd name="T88" fmla="*/ 0 h 183"/>
                  <a:gd name="T89" fmla="*/ 865 w 865"/>
                  <a:gd name="T90" fmla="*/ 183 h 18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65" h="183">
                    <a:moveTo>
                      <a:pt x="21" y="58"/>
                    </a:moveTo>
                    <a:lnTo>
                      <a:pt x="99" y="55"/>
                    </a:lnTo>
                    <a:lnTo>
                      <a:pt x="163" y="30"/>
                    </a:lnTo>
                    <a:lnTo>
                      <a:pt x="234" y="17"/>
                    </a:lnTo>
                    <a:lnTo>
                      <a:pt x="295" y="4"/>
                    </a:lnTo>
                    <a:lnTo>
                      <a:pt x="369" y="0"/>
                    </a:lnTo>
                    <a:lnTo>
                      <a:pt x="437" y="0"/>
                    </a:lnTo>
                    <a:lnTo>
                      <a:pt x="512" y="7"/>
                    </a:lnTo>
                    <a:lnTo>
                      <a:pt x="614" y="20"/>
                    </a:lnTo>
                    <a:lnTo>
                      <a:pt x="722" y="58"/>
                    </a:lnTo>
                    <a:lnTo>
                      <a:pt x="770" y="85"/>
                    </a:lnTo>
                    <a:lnTo>
                      <a:pt x="810" y="126"/>
                    </a:lnTo>
                    <a:lnTo>
                      <a:pt x="865" y="153"/>
                    </a:lnTo>
                    <a:lnTo>
                      <a:pt x="838" y="183"/>
                    </a:lnTo>
                    <a:lnTo>
                      <a:pt x="763" y="153"/>
                    </a:lnTo>
                    <a:lnTo>
                      <a:pt x="702" y="119"/>
                    </a:lnTo>
                    <a:lnTo>
                      <a:pt x="638" y="92"/>
                    </a:lnTo>
                    <a:lnTo>
                      <a:pt x="570" y="75"/>
                    </a:lnTo>
                    <a:lnTo>
                      <a:pt x="472" y="58"/>
                    </a:lnTo>
                    <a:lnTo>
                      <a:pt x="397" y="55"/>
                    </a:lnTo>
                    <a:lnTo>
                      <a:pt x="349" y="58"/>
                    </a:lnTo>
                    <a:lnTo>
                      <a:pt x="288" y="58"/>
                    </a:lnTo>
                    <a:lnTo>
                      <a:pt x="217" y="71"/>
                    </a:lnTo>
                    <a:lnTo>
                      <a:pt x="149" y="92"/>
                    </a:lnTo>
                    <a:lnTo>
                      <a:pt x="89" y="105"/>
                    </a:lnTo>
                    <a:lnTo>
                      <a:pt x="44" y="108"/>
                    </a:lnTo>
                    <a:lnTo>
                      <a:pt x="0" y="105"/>
                    </a:lnTo>
                    <a:lnTo>
                      <a:pt x="21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150"/>
              <p:cNvSpPr>
                <a:spLocks/>
              </p:cNvSpPr>
              <p:nvPr/>
            </p:nvSpPr>
            <p:spPr bwMode="auto">
              <a:xfrm>
                <a:off x="3068" y="3357"/>
                <a:ext cx="94" cy="89"/>
              </a:xfrm>
              <a:custGeom>
                <a:avLst/>
                <a:gdLst>
                  <a:gd name="T0" fmla="*/ 12 w 658"/>
                  <a:gd name="T1" fmla="*/ 89 h 624"/>
                  <a:gd name="T2" fmla="*/ 5 w 658"/>
                  <a:gd name="T3" fmla="*/ 85 h 624"/>
                  <a:gd name="T4" fmla="*/ 1 w 658"/>
                  <a:gd name="T5" fmla="*/ 78 h 624"/>
                  <a:gd name="T6" fmla="*/ 0 w 658"/>
                  <a:gd name="T7" fmla="*/ 70 h 624"/>
                  <a:gd name="T8" fmla="*/ 1 w 658"/>
                  <a:gd name="T9" fmla="*/ 62 h 624"/>
                  <a:gd name="T10" fmla="*/ 4 w 658"/>
                  <a:gd name="T11" fmla="*/ 53 h 624"/>
                  <a:gd name="T12" fmla="*/ 9 w 658"/>
                  <a:gd name="T13" fmla="*/ 42 h 624"/>
                  <a:gd name="T14" fmla="*/ 18 w 658"/>
                  <a:gd name="T15" fmla="*/ 31 h 624"/>
                  <a:gd name="T16" fmla="*/ 26 w 658"/>
                  <a:gd name="T17" fmla="*/ 23 h 624"/>
                  <a:gd name="T18" fmla="*/ 38 w 658"/>
                  <a:gd name="T19" fmla="*/ 14 h 624"/>
                  <a:gd name="T20" fmla="*/ 51 w 658"/>
                  <a:gd name="T21" fmla="*/ 7 h 624"/>
                  <a:gd name="T22" fmla="*/ 65 w 658"/>
                  <a:gd name="T23" fmla="*/ 3 h 624"/>
                  <a:gd name="T24" fmla="*/ 75 w 658"/>
                  <a:gd name="T25" fmla="*/ 3 h 624"/>
                  <a:gd name="T26" fmla="*/ 83 w 658"/>
                  <a:gd name="T27" fmla="*/ 1 h 624"/>
                  <a:gd name="T28" fmla="*/ 89 w 658"/>
                  <a:gd name="T29" fmla="*/ 0 h 624"/>
                  <a:gd name="T30" fmla="*/ 94 w 658"/>
                  <a:gd name="T31" fmla="*/ 3 h 624"/>
                  <a:gd name="T32" fmla="*/ 93 w 658"/>
                  <a:gd name="T33" fmla="*/ 7 h 624"/>
                  <a:gd name="T34" fmla="*/ 86 w 658"/>
                  <a:gd name="T35" fmla="*/ 7 h 624"/>
                  <a:gd name="T36" fmla="*/ 77 w 658"/>
                  <a:gd name="T37" fmla="*/ 8 h 624"/>
                  <a:gd name="T38" fmla="*/ 71 w 658"/>
                  <a:gd name="T39" fmla="*/ 9 h 624"/>
                  <a:gd name="T40" fmla="*/ 63 w 658"/>
                  <a:gd name="T41" fmla="*/ 10 h 624"/>
                  <a:gd name="T42" fmla="*/ 55 w 658"/>
                  <a:gd name="T43" fmla="*/ 14 h 624"/>
                  <a:gd name="T44" fmla="*/ 48 w 658"/>
                  <a:gd name="T45" fmla="*/ 16 h 624"/>
                  <a:gd name="T46" fmla="*/ 40 w 658"/>
                  <a:gd name="T47" fmla="*/ 22 h 624"/>
                  <a:gd name="T48" fmla="*/ 33 w 658"/>
                  <a:gd name="T49" fmla="*/ 27 h 624"/>
                  <a:gd name="T50" fmla="*/ 28 w 658"/>
                  <a:gd name="T51" fmla="*/ 32 h 624"/>
                  <a:gd name="T52" fmla="*/ 22 w 658"/>
                  <a:gd name="T53" fmla="*/ 40 h 624"/>
                  <a:gd name="T54" fmla="*/ 17 w 658"/>
                  <a:gd name="T55" fmla="*/ 46 h 624"/>
                  <a:gd name="T56" fmla="*/ 13 w 658"/>
                  <a:gd name="T57" fmla="*/ 56 h 624"/>
                  <a:gd name="T58" fmla="*/ 10 w 658"/>
                  <a:gd name="T59" fmla="*/ 64 h 624"/>
                  <a:gd name="T60" fmla="*/ 9 w 658"/>
                  <a:gd name="T61" fmla="*/ 73 h 624"/>
                  <a:gd name="T62" fmla="*/ 9 w 658"/>
                  <a:gd name="T63" fmla="*/ 80 h 624"/>
                  <a:gd name="T64" fmla="*/ 12 w 658"/>
                  <a:gd name="T65" fmla="*/ 84 h 624"/>
                  <a:gd name="T66" fmla="*/ 12 w 658"/>
                  <a:gd name="T67" fmla="*/ 89 h 624"/>
                  <a:gd name="T68" fmla="*/ 12 w 658"/>
                  <a:gd name="T69" fmla="*/ 89 h 6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8"/>
                  <a:gd name="T106" fmla="*/ 0 h 624"/>
                  <a:gd name="T107" fmla="*/ 658 w 658"/>
                  <a:gd name="T108" fmla="*/ 624 h 6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8" h="624">
                    <a:moveTo>
                      <a:pt x="81" y="624"/>
                    </a:moveTo>
                    <a:lnTo>
                      <a:pt x="36" y="594"/>
                    </a:lnTo>
                    <a:lnTo>
                      <a:pt x="6" y="547"/>
                    </a:lnTo>
                    <a:lnTo>
                      <a:pt x="0" y="492"/>
                    </a:lnTo>
                    <a:lnTo>
                      <a:pt x="10" y="434"/>
                    </a:lnTo>
                    <a:lnTo>
                      <a:pt x="26" y="373"/>
                    </a:lnTo>
                    <a:lnTo>
                      <a:pt x="64" y="292"/>
                    </a:lnTo>
                    <a:lnTo>
                      <a:pt x="124" y="214"/>
                    </a:lnTo>
                    <a:lnTo>
                      <a:pt x="179" y="159"/>
                    </a:lnTo>
                    <a:lnTo>
                      <a:pt x="264" y="95"/>
                    </a:lnTo>
                    <a:lnTo>
                      <a:pt x="359" y="48"/>
                    </a:lnTo>
                    <a:lnTo>
                      <a:pt x="452" y="24"/>
                    </a:lnTo>
                    <a:lnTo>
                      <a:pt x="528" y="20"/>
                    </a:lnTo>
                    <a:lnTo>
                      <a:pt x="583" y="7"/>
                    </a:lnTo>
                    <a:lnTo>
                      <a:pt x="623" y="0"/>
                    </a:lnTo>
                    <a:lnTo>
                      <a:pt x="658" y="23"/>
                    </a:lnTo>
                    <a:lnTo>
                      <a:pt x="651" y="51"/>
                    </a:lnTo>
                    <a:lnTo>
                      <a:pt x="603" y="48"/>
                    </a:lnTo>
                    <a:lnTo>
                      <a:pt x="542" y="54"/>
                    </a:lnTo>
                    <a:lnTo>
                      <a:pt x="494" y="64"/>
                    </a:lnTo>
                    <a:lnTo>
                      <a:pt x="441" y="71"/>
                    </a:lnTo>
                    <a:lnTo>
                      <a:pt x="383" y="95"/>
                    </a:lnTo>
                    <a:lnTo>
                      <a:pt x="338" y="111"/>
                    </a:lnTo>
                    <a:lnTo>
                      <a:pt x="278" y="156"/>
                    </a:lnTo>
                    <a:lnTo>
                      <a:pt x="233" y="190"/>
                    </a:lnTo>
                    <a:lnTo>
                      <a:pt x="197" y="227"/>
                    </a:lnTo>
                    <a:lnTo>
                      <a:pt x="156" y="278"/>
                    </a:lnTo>
                    <a:lnTo>
                      <a:pt x="122" y="323"/>
                    </a:lnTo>
                    <a:lnTo>
                      <a:pt x="91" y="391"/>
                    </a:lnTo>
                    <a:lnTo>
                      <a:pt x="71" y="451"/>
                    </a:lnTo>
                    <a:lnTo>
                      <a:pt x="61" y="512"/>
                    </a:lnTo>
                    <a:lnTo>
                      <a:pt x="61" y="560"/>
                    </a:lnTo>
                    <a:lnTo>
                      <a:pt x="81" y="590"/>
                    </a:lnTo>
                    <a:lnTo>
                      <a:pt x="81" y="6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151"/>
              <p:cNvSpPr>
                <a:spLocks/>
              </p:cNvSpPr>
              <p:nvPr/>
            </p:nvSpPr>
            <p:spPr bwMode="auto">
              <a:xfrm>
                <a:off x="3229" y="3436"/>
                <a:ext cx="7" cy="64"/>
              </a:xfrm>
              <a:custGeom>
                <a:avLst/>
                <a:gdLst>
                  <a:gd name="T0" fmla="*/ 0 w 54"/>
                  <a:gd name="T1" fmla="*/ 0 h 448"/>
                  <a:gd name="T2" fmla="*/ 2 w 54"/>
                  <a:gd name="T3" fmla="*/ 26 h 448"/>
                  <a:gd name="T4" fmla="*/ 4 w 54"/>
                  <a:gd name="T5" fmla="*/ 64 h 448"/>
                  <a:gd name="T6" fmla="*/ 7 w 54"/>
                  <a:gd name="T7" fmla="*/ 58 h 448"/>
                  <a:gd name="T8" fmla="*/ 7 w 54"/>
                  <a:gd name="T9" fmla="*/ 26 h 448"/>
                  <a:gd name="T10" fmla="*/ 4 w 54"/>
                  <a:gd name="T11" fmla="*/ 6 h 448"/>
                  <a:gd name="T12" fmla="*/ 3 w 54"/>
                  <a:gd name="T13" fmla="*/ 0 h 448"/>
                  <a:gd name="T14" fmla="*/ 0 w 54"/>
                  <a:gd name="T15" fmla="*/ 0 h 448"/>
                  <a:gd name="T16" fmla="*/ 0 w 54"/>
                  <a:gd name="T17" fmla="*/ 0 h 4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448"/>
                  <a:gd name="T29" fmla="*/ 54 w 54"/>
                  <a:gd name="T30" fmla="*/ 448 h 4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448">
                    <a:moveTo>
                      <a:pt x="0" y="0"/>
                    </a:moveTo>
                    <a:lnTo>
                      <a:pt x="13" y="180"/>
                    </a:lnTo>
                    <a:lnTo>
                      <a:pt x="34" y="448"/>
                    </a:lnTo>
                    <a:lnTo>
                      <a:pt x="51" y="407"/>
                    </a:lnTo>
                    <a:lnTo>
                      <a:pt x="54" y="183"/>
                    </a:lnTo>
                    <a:lnTo>
                      <a:pt x="31" y="44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152"/>
              <p:cNvSpPr>
                <a:spLocks/>
              </p:cNvSpPr>
              <p:nvPr/>
            </p:nvSpPr>
            <p:spPr bwMode="auto">
              <a:xfrm>
                <a:off x="3288" y="3459"/>
                <a:ext cx="21" cy="22"/>
              </a:xfrm>
              <a:custGeom>
                <a:avLst/>
                <a:gdLst>
                  <a:gd name="T0" fmla="*/ 21 w 149"/>
                  <a:gd name="T1" fmla="*/ 3 h 153"/>
                  <a:gd name="T2" fmla="*/ 15 w 149"/>
                  <a:gd name="T3" fmla="*/ 9 h 153"/>
                  <a:gd name="T4" fmla="*/ 12 w 149"/>
                  <a:gd name="T5" fmla="*/ 14 h 153"/>
                  <a:gd name="T6" fmla="*/ 10 w 149"/>
                  <a:gd name="T7" fmla="*/ 20 h 153"/>
                  <a:gd name="T8" fmla="*/ 0 w 149"/>
                  <a:gd name="T9" fmla="*/ 22 h 153"/>
                  <a:gd name="T10" fmla="*/ 2 w 149"/>
                  <a:gd name="T11" fmla="*/ 15 h 153"/>
                  <a:gd name="T12" fmla="*/ 7 w 149"/>
                  <a:gd name="T13" fmla="*/ 9 h 153"/>
                  <a:gd name="T14" fmla="*/ 14 w 149"/>
                  <a:gd name="T15" fmla="*/ 2 h 153"/>
                  <a:gd name="T16" fmla="*/ 20 w 149"/>
                  <a:gd name="T17" fmla="*/ 0 h 153"/>
                  <a:gd name="T18" fmla="*/ 21 w 149"/>
                  <a:gd name="T19" fmla="*/ 3 h 153"/>
                  <a:gd name="T20" fmla="*/ 21 w 149"/>
                  <a:gd name="T21" fmla="*/ 3 h 1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9"/>
                  <a:gd name="T34" fmla="*/ 0 h 153"/>
                  <a:gd name="T35" fmla="*/ 149 w 149"/>
                  <a:gd name="T36" fmla="*/ 153 h 1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9" h="153">
                    <a:moveTo>
                      <a:pt x="149" y="24"/>
                    </a:moveTo>
                    <a:lnTo>
                      <a:pt x="108" y="64"/>
                    </a:lnTo>
                    <a:lnTo>
                      <a:pt x="88" y="96"/>
                    </a:lnTo>
                    <a:lnTo>
                      <a:pt x="71" y="140"/>
                    </a:lnTo>
                    <a:lnTo>
                      <a:pt x="0" y="153"/>
                    </a:lnTo>
                    <a:lnTo>
                      <a:pt x="13" y="102"/>
                    </a:lnTo>
                    <a:lnTo>
                      <a:pt x="47" y="61"/>
                    </a:lnTo>
                    <a:lnTo>
                      <a:pt x="101" y="11"/>
                    </a:lnTo>
                    <a:lnTo>
                      <a:pt x="139" y="0"/>
                    </a:lnTo>
                    <a:lnTo>
                      <a:pt x="14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153"/>
              <p:cNvSpPr>
                <a:spLocks/>
              </p:cNvSpPr>
              <p:nvPr/>
            </p:nvSpPr>
            <p:spPr bwMode="auto">
              <a:xfrm>
                <a:off x="3157" y="3415"/>
                <a:ext cx="66" cy="169"/>
              </a:xfrm>
              <a:custGeom>
                <a:avLst/>
                <a:gdLst>
                  <a:gd name="T0" fmla="*/ 32 w 462"/>
                  <a:gd name="T1" fmla="*/ 0 h 1183"/>
                  <a:gd name="T2" fmla="*/ 40 w 462"/>
                  <a:gd name="T3" fmla="*/ 1 h 1183"/>
                  <a:gd name="T4" fmla="*/ 46 w 462"/>
                  <a:gd name="T5" fmla="*/ 1 h 1183"/>
                  <a:gd name="T6" fmla="*/ 51 w 462"/>
                  <a:gd name="T7" fmla="*/ 2 h 1183"/>
                  <a:gd name="T8" fmla="*/ 56 w 462"/>
                  <a:gd name="T9" fmla="*/ 5 h 1183"/>
                  <a:gd name="T10" fmla="*/ 60 w 462"/>
                  <a:gd name="T11" fmla="*/ 9 h 1183"/>
                  <a:gd name="T12" fmla="*/ 62 w 462"/>
                  <a:gd name="T13" fmla="*/ 16 h 1183"/>
                  <a:gd name="T14" fmla="*/ 64 w 462"/>
                  <a:gd name="T15" fmla="*/ 29 h 1183"/>
                  <a:gd name="T16" fmla="*/ 66 w 462"/>
                  <a:gd name="T17" fmla="*/ 47 h 1183"/>
                  <a:gd name="T18" fmla="*/ 64 w 462"/>
                  <a:gd name="T19" fmla="*/ 69 h 1183"/>
                  <a:gd name="T20" fmla="*/ 62 w 462"/>
                  <a:gd name="T21" fmla="*/ 88 h 1183"/>
                  <a:gd name="T22" fmla="*/ 58 w 462"/>
                  <a:gd name="T23" fmla="*/ 114 h 1183"/>
                  <a:gd name="T24" fmla="*/ 57 w 462"/>
                  <a:gd name="T25" fmla="*/ 126 h 1183"/>
                  <a:gd name="T26" fmla="*/ 57 w 462"/>
                  <a:gd name="T27" fmla="*/ 139 h 1183"/>
                  <a:gd name="T28" fmla="*/ 59 w 462"/>
                  <a:gd name="T29" fmla="*/ 154 h 1183"/>
                  <a:gd name="T30" fmla="*/ 62 w 462"/>
                  <a:gd name="T31" fmla="*/ 166 h 1183"/>
                  <a:gd name="T32" fmla="*/ 53 w 462"/>
                  <a:gd name="T33" fmla="*/ 169 h 1183"/>
                  <a:gd name="T34" fmla="*/ 50 w 462"/>
                  <a:gd name="T35" fmla="*/ 157 h 1183"/>
                  <a:gd name="T36" fmla="*/ 49 w 462"/>
                  <a:gd name="T37" fmla="*/ 146 h 1183"/>
                  <a:gd name="T38" fmla="*/ 48 w 462"/>
                  <a:gd name="T39" fmla="*/ 130 h 1183"/>
                  <a:gd name="T40" fmla="*/ 49 w 462"/>
                  <a:gd name="T41" fmla="*/ 118 h 1183"/>
                  <a:gd name="T42" fmla="*/ 51 w 462"/>
                  <a:gd name="T43" fmla="*/ 104 h 1183"/>
                  <a:gd name="T44" fmla="*/ 56 w 462"/>
                  <a:gd name="T45" fmla="*/ 82 h 1183"/>
                  <a:gd name="T46" fmla="*/ 58 w 462"/>
                  <a:gd name="T47" fmla="*/ 57 h 1183"/>
                  <a:gd name="T48" fmla="*/ 59 w 462"/>
                  <a:gd name="T49" fmla="*/ 41 h 1183"/>
                  <a:gd name="T50" fmla="*/ 58 w 462"/>
                  <a:gd name="T51" fmla="*/ 23 h 1183"/>
                  <a:gd name="T52" fmla="*/ 52 w 462"/>
                  <a:gd name="T53" fmla="*/ 10 h 1183"/>
                  <a:gd name="T54" fmla="*/ 48 w 462"/>
                  <a:gd name="T55" fmla="*/ 7 h 1183"/>
                  <a:gd name="T56" fmla="*/ 40 w 462"/>
                  <a:gd name="T57" fmla="*/ 7 h 1183"/>
                  <a:gd name="T58" fmla="*/ 39 w 462"/>
                  <a:gd name="T59" fmla="*/ 17 h 1183"/>
                  <a:gd name="T60" fmla="*/ 36 w 462"/>
                  <a:gd name="T61" fmla="*/ 29 h 1183"/>
                  <a:gd name="T62" fmla="*/ 31 w 462"/>
                  <a:gd name="T63" fmla="*/ 42 h 1183"/>
                  <a:gd name="T64" fmla="*/ 27 w 462"/>
                  <a:gd name="T65" fmla="*/ 55 h 1183"/>
                  <a:gd name="T66" fmla="*/ 22 w 462"/>
                  <a:gd name="T67" fmla="*/ 64 h 1183"/>
                  <a:gd name="T68" fmla="*/ 18 w 462"/>
                  <a:gd name="T69" fmla="*/ 74 h 1183"/>
                  <a:gd name="T70" fmla="*/ 13 w 462"/>
                  <a:gd name="T71" fmla="*/ 85 h 1183"/>
                  <a:gd name="T72" fmla="*/ 10 w 462"/>
                  <a:gd name="T73" fmla="*/ 96 h 1183"/>
                  <a:gd name="T74" fmla="*/ 6 w 462"/>
                  <a:gd name="T75" fmla="*/ 107 h 1183"/>
                  <a:gd name="T76" fmla="*/ 2 w 462"/>
                  <a:gd name="T77" fmla="*/ 118 h 1183"/>
                  <a:gd name="T78" fmla="*/ 0 w 462"/>
                  <a:gd name="T79" fmla="*/ 109 h 1183"/>
                  <a:gd name="T80" fmla="*/ 5 w 462"/>
                  <a:gd name="T81" fmla="*/ 91 h 1183"/>
                  <a:gd name="T82" fmla="*/ 10 w 462"/>
                  <a:gd name="T83" fmla="*/ 77 h 1183"/>
                  <a:gd name="T84" fmla="*/ 16 w 462"/>
                  <a:gd name="T85" fmla="*/ 65 h 1183"/>
                  <a:gd name="T86" fmla="*/ 21 w 462"/>
                  <a:gd name="T87" fmla="*/ 54 h 1183"/>
                  <a:gd name="T88" fmla="*/ 27 w 462"/>
                  <a:gd name="T89" fmla="*/ 40 h 1183"/>
                  <a:gd name="T90" fmla="*/ 31 w 462"/>
                  <a:gd name="T91" fmla="*/ 26 h 1183"/>
                  <a:gd name="T92" fmla="*/ 34 w 462"/>
                  <a:gd name="T93" fmla="*/ 16 h 1183"/>
                  <a:gd name="T94" fmla="*/ 34 w 462"/>
                  <a:gd name="T95" fmla="*/ 7 h 1183"/>
                  <a:gd name="T96" fmla="*/ 32 w 462"/>
                  <a:gd name="T97" fmla="*/ 0 h 1183"/>
                  <a:gd name="T98" fmla="*/ 32 w 462"/>
                  <a:gd name="T99" fmla="*/ 0 h 11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2"/>
                  <a:gd name="T151" fmla="*/ 0 h 1183"/>
                  <a:gd name="T152" fmla="*/ 462 w 462"/>
                  <a:gd name="T153" fmla="*/ 1183 h 11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2" h="1183">
                    <a:moveTo>
                      <a:pt x="227" y="0"/>
                    </a:moveTo>
                    <a:lnTo>
                      <a:pt x="278" y="7"/>
                    </a:lnTo>
                    <a:lnTo>
                      <a:pt x="323" y="10"/>
                    </a:lnTo>
                    <a:lnTo>
                      <a:pt x="360" y="14"/>
                    </a:lnTo>
                    <a:lnTo>
                      <a:pt x="391" y="34"/>
                    </a:lnTo>
                    <a:lnTo>
                      <a:pt x="418" y="62"/>
                    </a:lnTo>
                    <a:lnTo>
                      <a:pt x="434" y="109"/>
                    </a:lnTo>
                    <a:lnTo>
                      <a:pt x="451" y="204"/>
                    </a:lnTo>
                    <a:lnTo>
                      <a:pt x="462" y="327"/>
                    </a:lnTo>
                    <a:lnTo>
                      <a:pt x="451" y="482"/>
                    </a:lnTo>
                    <a:lnTo>
                      <a:pt x="434" y="618"/>
                    </a:lnTo>
                    <a:lnTo>
                      <a:pt x="408" y="799"/>
                    </a:lnTo>
                    <a:lnTo>
                      <a:pt x="398" y="883"/>
                    </a:lnTo>
                    <a:lnTo>
                      <a:pt x="398" y="971"/>
                    </a:lnTo>
                    <a:lnTo>
                      <a:pt x="414" y="1077"/>
                    </a:lnTo>
                    <a:lnTo>
                      <a:pt x="434" y="1165"/>
                    </a:lnTo>
                    <a:lnTo>
                      <a:pt x="373" y="1183"/>
                    </a:lnTo>
                    <a:lnTo>
                      <a:pt x="350" y="1097"/>
                    </a:lnTo>
                    <a:lnTo>
                      <a:pt x="340" y="1019"/>
                    </a:lnTo>
                    <a:lnTo>
                      <a:pt x="336" y="907"/>
                    </a:lnTo>
                    <a:lnTo>
                      <a:pt x="340" y="825"/>
                    </a:lnTo>
                    <a:lnTo>
                      <a:pt x="356" y="730"/>
                    </a:lnTo>
                    <a:lnTo>
                      <a:pt x="391" y="574"/>
                    </a:lnTo>
                    <a:lnTo>
                      <a:pt x="408" y="401"/>
                    </a:lnTo>
                    <a:lnTo>
                      <a:pt x="414" y="285"/>
                    </a:lnTo>
                    <a:lnTo>
                      <a:pt x="404" y="160"/>
                    </a:lnTo>
                    <a:lnTo>
                      <a:pt x="366" y="68"/>
                    </a:lnTo>
                    <a:lnTo>
                      <a:pt x="336" y="48"/>
                    </a:lnTo>
                    <a:lnTo>
                      <a:pt x="278" y="48"/>
                    </a:lnTo>
                    <a:lnTo>
                      <a:pt x="272" y="116"/>
                    </a:lnTo>
                    <a:lnTo>
                      <a:pt x="255" y="201"/>
                    </a:lnTo>
                    <a:lnTo>
                      <a:pt x="217" y="295"/>
                    </a:lnTo>
                    <a:lnTo>
                      <a:pt x="187" y="388"/>
                    </a:lnTo>
                    <a:lnTo>
                      <a:pt x="153" y="451"/>
                    </a:lnTo>
                    <a:lnTo>
                      <a:pt x="123" y="519"/>
                    </a:lnTo>
                    <a:lnTo>
                      <a:pt x="93" y="595"/>
                    </a:lnTo>
                    <a:lnTo>
                      <a:pt x="68" y="670"/>
                    </a:lnTo>
                    <a:lnTo>
                      <a:pt x="45" y="747"/>
                    </a:lnTo>
                    <a:lnTo>
                      <a:pt x="13" y="825"/>
                    </a:lnTo>
                    <a:lnTo>
                      <a:pt x="0" y="764"/>
                    </a:lnTo>
                    <a:lnTo>
                      <a:pt x="35" y="635"/>
                    </a:lnTo>
                    <a:lnTo>
                      <a:pt x="71" y="540"/>
                    </a:lnTo>
                    <a:lnTo>
                      <a:pt x="113" y="456"/>
                    </a:lnTo>
                    <a:lnTo>
                      <a:pt x="149" y="380"/>
                    </a:lnTo>
                    <a:lnTo>
                      <a:pt x="190" y="282"/>
                    </a:lnTo>
                    <a:lnTo>
                      <a:pt x="217" y="183"/>
                    </a:lnTo>
                    <a:lnTo>
                      <a:pt x="235" y="109"/>
                    </a:lnTo>
                    <a:lnTo>
                      <a:pt x="235" y="4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154"/>
              <p:cNvSpPr>
                <a:spLocks/>
              </p:cNvSpPr>
              <p:nvPr/>
            </p:nvSpPr>
            <p:spPr bwMode="auto">
              <a:xfrm>
                <a:off x="3133" y="3493"/>
                <a:ext cx="26" cy="20"/>
              </a:xfrm>
              <a:custGeom>
                <a:avLst/>
                <a:gdLst>
                  <a:gd name="T0" fmla="*/ 3 w 185"/>
                  <a:gd name="T1" fmla="*/ 0 h 136"/>
                  <a:gd name="T2" fmla="*/ 9 w 185"/>
                  <a:gd name="T3" fmla="*/ 9 h 136"/>
                  <a:gd name="T4" fmla="*/ 15 w 185"/>
                  <a:gd name="T5" fmla="*/ 12 h 136"/>
                  <a:gd name="T6" fmla="*/ 22 w 185"/>
                  <a:gd name="T7" fmla="*/ 15 h 136"/>
                  <a:gd name="T8" fmla="*/ 26 w 185"/>
                  <a:gd name="T9" fmla="*/ 16 h 136"/>
                  <a:gd name="T10" fmla="*/ 25 w 185"/>
                  <a:gd name="T11" fmla="*/ 20 h 136"/>
                  <a:gd name="T12" fmla="*/ 20 w 185"/>
                  <a:gd name="T13" fmla="*/ 20 h 136"/>
                  <a:gd name="T14" fmla="*/ 14 w 185"/>
                  <a:gd name="T15" fmla="*/ 19 h 136"/>
                  <a:gd name="T16" fmla="*/ 8 w 185"/>
                  <a:gd name="T17" fmla="*/ 16 h 136"/>
                  <a:gd name="T18" fmla="*/ 0 w 185"/>
                  <a:gd name="T19" fmla="*/ 10 h 136"/>
                  <a:gd name="T20" fmla="*/ 3 w 185"/>
                  <a:gd name="T21" fmla="*/ 0 h 136"/>
                  <a:gd name="T22" fmla="*/ 3 w 185"/>
                  <a:gd name="T23" fmla="*/ 0 h 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5"/>
                  <a:gd name="T37" fmla="*/ 0 h 136"/>
                  <a:gd name="T38" fmla="*/ 185 w 185"/>
                  <a:gd name="T39" fmla="*/ 136 h 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5" h="136">
                    <a:moveTo>
                      <a:pt x="23" y="0"/>
                    </a:moveTo>
                    <a:lnTo>
                      <a:pt x="64" y="58"/>
                    </a:lnTo>
                    <a:lnTo>
                      <a:pt x="108" y="85"/>
                    </a:lnTo>
                    <a:lnTo>
                      <a:pt x="155" y="102"/>
                    </a:lnTo>
                    <a:lnTo>
                      <a:pt x="185" y="110"/>
                    </a:lnTo>
                    <a:lnTo>
                      <a:pt x="179" y="136"/>
                    </a:lnTo>
                    <a:lnTo>
                      <a:pt x="145" y="136"/>
                    </a:lnTo>
                    <a:lnTo>
                      <a:pt x="98" y="126"/>
                    </a:lnTo>
                    <a:lnTo>
                      <a:pt x="54" y="106"/>
                    </a:lnTo>
                    <a:lnTo>
                      <a:pt x="0" y="6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155"/>
              <p:cNvSpPr>
                <a:spLocks/>
              </p:cNvSpPr>
              <p:nvPr/>
            </p:nvSpPr>
            <p:spPr bwMode="auto">
              <a:xfrm>
                <a:off x="3182" y="3505"/>
                <a:ext cx="33" cy="15"/>
              </a:xfrm>
              <a:custGeom>
                <a:avLst/>
                <a:gdLst>
                  <a:gd name="T0" fmla="*/ 33 w 227"/>
                  <a:gd name="T1" fmla="*/ 0 h 105"/>
                  <a:gd name="T2" fmla="*/ 26 w 227"/>
                  <a:gd name="T3" fmla="*/ 5 h 105"/>
                  <a:gd name="T4" fmla="*/ 18 w 227"/>
                  <a:gd name="T5" fmla="*/ 7 h 105"/>
                  <a:gd name="T6" fmla="*/ 10 w 227"/>
                  <a:gd name="T7" fmla="*/ 8 h 105"/>
                  <a:gd name="T8" fmla="*/ 3 w 227"/>
                  <a:gd name="T9" fmla="*/ 9 h 105"/>
                  <a:gd name="T10" fmla="*/ 0 w 227"/>
                  <a:gd name="T11" fmla="*/ 14 h 105"/>
                  <a:gd name="T12" fmla="*/ 7 w 227"/>
                  <a:gd name="T13" fmla="*/ 15 h 105"/>
                  <a:gd name="T14" fmla="*/ 14 w 227"/>
                  <a:gd name="T15" fmla="*/ 15 h 105"/>
                  <a:gd name="T16" fmla="*/ 20 w 227"/>
                  <a:gd name="T17" fmla="*/ 14 h 105"/>
                  <a:gd name="T18" fmla="*/ 33 w 227"/>
                  <a:gd name="T19" fmla="*/ 12 h 105"/>
                  <a:gd name="T20" fmla="*/ 33 w 227"/>
                  <a:gd name="T21" fmla="*/ 0 h 105"/>
                  <a:gd name="T22" fmla="*/ 33 w 227"/>
                  <a:gd name="T23" fmla="*/ 0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7"/>
                  <a:gd name="T37" fmla="*/ 0 h 105"/>
                  <a:gd name="T38" fmla="*/ 227 w 227"/>
                  <a:gd name="T39" fmla="*/ 105 h 1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7" h="105">
                    <a:moveTo>
                      <a:pt x="227" y="0"/>
                    </a:moveTo>
                    <a:lnTo>
                      <a:pt x="179" y="34"/>
                    </a:lnTo>
                    <a:lnTo>
                      <a:pt x="121" y="51"/>
                    </a:lnTo>
                    <a:lnTo>
                      <a:pt x="68" y="58"/>
                    </a:lnTo>
                    <a:lnTo>
                      <a:pt x="23" y="61"/>
                    </a:lnTo>
                    <a:lnTo>
                      <a:pt x="0" y="95"/>
                    </a:lnTo>
                    <a:lnTo>
                      <a:pt x="47" y="102"/>
                    </a:lnTo>
                    <a:lnTo>
                      <a:pt x="98" y="105"/>
                    </a:lnTo>
                    <a:lnTo>
                      <a:pt x="135" y="95"/>
                    </a:lnTo>
                    <a:lnTo>
                      <a:pt x="227" y="81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156"/>
              <p:cNvSpPr>
                <a:spLocks/>
              </p:cNvSpPr>
              <p:nvPr/>
            </p:nvSpPr>
            <p:spPr bwMode="auto">
              <a:xfrm>
                <a:off x="3235" y="3556"/>
                <a:ext cx="9" cy="29"/>
              </a:xfrm>
              <a:custGeom>
                <a:avLst/>
                <a:gdLst>
                  <a:gd name="T0" fmla="*/ 1 w 57"/>
                  <a:gd name="T1" fmla="*/ 26 h 200"/>
                  <a:gd name="T2" fmla="*/ 0 w 57"/>
                  <a:gd name="T3" fmla="*/ 0 h 200"/>
                  <a:gd name="T4" fmla="*/ 9 w 57"/>
                  <a:gd name="T5" fmla="*/ 8 h 200"/>
                  <a:gd name="T6" fmla="*/ 8 w 57"/>
                  <a:gd name="T7" fmla="*/ 29 h 200"/>
                  <a:gd name="T8" fmla="*/ 1 w 57"/>
                  <a:gd name="T9" fmla="*/ 26 h 200"/>
                  <a:gd name="T10" fmla="*/ 1 w 57"/>
                  <a:gd name="T11" fmla="*/ 26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200"/>
                  <a:gd name="T20" fmla="*/ 57 w 57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200">
                    <a:moveTo>
                      <a:pt x="6" y="180"/>
                    </a:moveTo>
                    <a:lnTo>
                      <a:pt x="0" y="0"/>
                    </a:lnTo>
                    <a:lnTo>
                      <a:pt x="57" y="58"/>
                    </a:lnTo>
                    <a:lnTo>
                      <a:pt x="50" y="200"/>
                    </a:lnTo>
                    <a:lnTo>
                      <a:pt x="6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157"/>
              <p:cNvSpPr>
                <a:spLocks/>
              </p:cNvSpPr>
              <p:nvPr/>
            </p:nvSpPr>
            <p:spPr bwMode="auto">
              <a:xfrm>
                <a:off x="3235" y="3422"/>
                <a:ext cx="88" cy="79"/>
              </a:xfrm>
              <a:custGeom>
                <a:avLst/>
                <a:gdLst>
                  <a:gd name="T0" fmla="*/ 87 w 613"/>
                  <a:gd name="T1" fmla="*/ 0 h 557"/>
                  <a:gd name="T2" fmla="*/ 75 w 613"/>
                  <a:gd name="T3" fmla="*/ 3 h 557"/>
                  <a:gd name="T4" fmla="*/ 65 w 613"/>
                  <a:gd name="T5" fmla="*/ 6 h 557"/>
                  <a:gd name="T6" fmla="*/ 54 w 613"/>
                  <a:gd name="T7" fmla="*/ 10 h 557"/>
                  <a:gd name="T8" fmla="*/ 45 w 613"/>
                  <a:gd name="T9" fmla="*/ 15 h 557"/>
                  <a:gd name="T10" fmla="*/ 37 w 613"/>
                  <a:gd name="T11" fmla="*/ 20 h 557"/>
                  <a:gd name="T12" fmla="*/ 28 w 613"/>
                  <a:gd name="T13" fmla="*/ 29 h 557"/>
                  <a:gd name="T14" fmla="*/ 20 w 613"/>
                  <a:gd name="T15" fmla="*/ 36 h 557"/>
                  <a:gd name="T16" fmla="*/ 14 w 613"/>
                  <a:gd name="T17" fmla="*/ 44 h 557"/>
                  <a:gd name="T18" fmla="*/ 8 w 613"/>
                  <a:gd name="T19" fmla="*/ 55 h 557"/>
                  <a:gd name="T20" fmla="*/ 3 w 613"/>
                  <a:gd name="T21" fmla="*/ 64 h 557"/>
                  <a:gd name="T22" fmla="*/ 0 w 613"/>
                  <a:gd name="T23" fmla="*/ 73 h 557"/>
                  <a:gd name="T24" fmla="*/ 2 w 613"/>
                  <a:gd name="T25" fmla="*/ 79 h 557"/>
                  <a:gd name="T26" fmla="*/ 8 w 613"/>
                  <a:gd name="T27" fmla="*/ 72 h 557"/>
                  <a:gd name="T28" fmla="*/ 9 w 613"/>
                  <a:gd name="T29" fmla="*/ 68 h 557"/>
                  <a:gd name="T30" fmla="*/ 13 w 613"/>
                  <a:gd name="T31" fmla="*/ 62 h 557"/>
                  <a:gd name="T32" fmla="*/ 20 w 613"/>
                  <a:gd name="T33" fmla="*/ 54 h 557"/>
                  <a:gd name="T34" fmla="*/ 27 w 613"/>
                  <a:gd name="T35" fmla="*/ 44 h 557"/>
                  <a:gd name="T36" fmla="*/ 34 w 613"/>
                  <a:gd name="T37" fmla="*/ 36 h 557"/>
                  <a:gd name="T38" fmla="*/ 43 w 613"/>
                  <a:gd name="T39" fmla="*/ 28 h 557"/>
                  <a:gd name="T40" fmla="*/ 50 w 613"/>
                  <a:gd name="T41" fmla="*/ 23 h 557"/>
                  <a:gd name="T42" fmla="*/ 60 w 613"/>
                  <a:gd name="T43" fmla="*/ 16 h 557"/>
                  <a:gd name="T44" fmla="*/ 71 w 613"/>
                  <a:gd name="T45" fmla="*/ 12 h 557"/>
                  <a:gd name="T46" fmla="*/ 82 w 613"/>
                  <a:gd name="T47" fmla="*/ 9 h 557"/>
                  <a:gd name="T48" fmla="*/ 88 w 613"/>
                  <a:gd name="T49" fmla="*/ 6 h 557"/>
                  <a:gd name="T50" fmla="*/ 87 w 613"/>
                  <a:gd name="T51" fmla="*/ 0 h 557"/>
                  <a:gd name="T52" fmla="*/ 87 w 613"/>
                  <a:gd name="T53" fmla="*/ 0 h 55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13"/>
                  <a:gd name="T82" fmla="*/ 0 h 557"/>
                  <a:gd name="T83" fmla="*/ 613 w 613"/>
                  <a:gd name="T84" fmla="*/ 557 h 55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13" h="557">
                    <a:moveTo>
                      <a:pt x="606" y="0"/>
                    </a:moveTo>
                    <a:lnTo>
                      <a:pt x="525" y="24"/>
                    </a:lnTo>
                    <a:lnTo>
                      <a:pt x="454" y="40"/>
                    </a:lnTo>
                    <a:lnTo>
                      <a:pt x="379" y="68"/>
                    </a:lnTo>
                    <a:lnTo>
                      <a:pt x="311" y="108"/>
                    </a:lnTo>
                    <a:lnTo>
                      <a:pt x="257" y="143"/>
                    </a:lnTo>
                    <a:lnTo>
                      <a:pt x="196" y="203"/>
                    </a:lnTo>
                    <a:lnTo>
                      <a:pt x="142" y="257"/>
                    </a:lnTo>
                    <a:lnTo>
                      <a:pt x="98" y="312"/>
                    </a:lnTo>
                    <a:lnTo>
                      <a:pt x="53" y="387"/>
                    </a:lnTo>
                    <a:lnTo>
                      <a:pt x="20" y="448"/>
                    </a:lnTo>
                    <a:lnTo>
                      <a:pt x="0" y="512"/>
                    </a:lnTo>
                    <a:lnTo>
                      <a:pt x="16" y="557"/>
                    </a:lnTo>
                    <a:lnTo>
                      <a:pt x="57" y="506"/>
                    </a:lnTo>
                    <a:lnTo>
                      <a:pt x="64" y="479"/>
                    </a:lnTo>
                    <a:lnTo>
                      <a:pt x="94" y="434"/>
                    </a:lnTo>
                    <a:lnTo>
                      <a:pt x="139" y="380"/>
                    </a:lnTo>
                    <a:lnTo>
                      <a:pt x="189" y="309"/>
                    </a:lnTo>
                    <a:lnTo>
                      <a:pt x="234" y="254"/>
                    </a:lnTo>
                    <a:lnTo>
                      <a:pt x="298" y="196"/>
                    </a:lnTo>
                    <a:lnTo>
                      <a:pt x="345" y="163"/>
                    </a:lnTo>
                    <a:lnTo>
                      <a:pt x="421" y="115"/>
                    </a:lnTo>
                    <a:lnTo>
                      <a:pt x="497" y="85"/>
                    </a:lnTo>
                    <a:lnTo>
                      <a:pt x="572" y="64"/>
                    </a:lnTo>
                    <a:lnTo>
                      <a:pt x="613" y="4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158"/>
              <p:cNvSpPr>
                <a:spLocks/>
              </p:cNvSpPr>
              <p:nvPr/>
            </p:nvSpPr>
            <p:spPr bwMode="auto">
              <a:xfrm>
                <a:off x="3157" y="3419"/>
                <a:ext cx="43" cy="139"/>
              </a:xfrm>
              <a:custGeom>
                <a:avLst/>
                <a:gdLst>
                  <a:gd name="T0" fmla="*/ 1 w 301"/>
                  <a:gd name="T1" fmla="*/ 104 h 975"/>
                  <a:gd name="T2" fmla="*/ 0 w 301"/>
                  <a:gd name="T3" fmla="*/ 113 h 975"/>
                  <a:gd name="T4" fmla="*/ 2 w 301"/>
                  <a:gd name="T5" fmla="*/ 123 h 975"/>
                  <a:gd name="T6" fmla="*/ 6 w 301"/>
                  <a:gd name="T7" fmla="*/ 134 h 975"/>
                  <a:gd name="T8" fmla="*/ 9 w 301"/>
                  <a:gd name="T9" fmla="*/ 139 h 975"/>
                  <a:gd name="T10" fmla="*/ 13 w 301"/>
                  <a:gd name="T11" fmla="*/ 139 h 975"/>
                  <a:gd name="T12" fmla="*/ 17 w 301"/>
                  <a:gd name="T13" fmla="*/ 136 h 975"/>
                  <a:gd name="T14" fmla="*/ 25 w 301"/>
                  <a:gd name="T15" fmla="*/ 128 h 975"/>
                  <a:gd name="T16" fmla="*/ 31 w 301"/>
                  <a:gd name="T17" fmla="*/ 119 h 975"/>
                  <a:gd name="T18" fmla="*/ 33 w 301"/>
                  <a:gd name="T19" fmla="*/ 114 h 975"/>
                  <a:gd name="T20" fmla="*/ 31 w 301"/>
                  <a:gd name="T21" fmla="*/ 107 h 975"/>
                  <a:gd name="T22" fmla="*/ 31 w 301"/>
                  <a:gd name="T23" fmla="*/ 97 h 975"/>
                  <a:gd name="T24" fmla="*/ 31 w 301"/>
                  <a:gd name="T25" fmla="*/ 89 h 975"/>
                  <a:gd name="T26" fmla="*/ 31 w 301"/>
                  <a:gd name="T27" fmla="*/ 78 h 975"/>
                  <a:gd name="T28" fmla="*/ 34 w 301"/>
                  <a:gd name="T29" fmla="*/ 65 h 975"/>
                  <a:gd name="T30" fmla="*/ 38 w 301"/>
                  <a:gd name="T31" fmla="*/ 47 h 975"/>
                  <a:gd name="T32" fmla="*/ 41 w 301"/>
                  <a:gd name="T33" fmla="*/ 33 h 975"/>
                  <a:gd name="T34" fmla="*/ 43 w 301"/>
                  <a:gd name="T35" fmla="*/ 16 h 975"/>
                  <a:gd name="T36" fmla="*/ 43 w 301"/>
                  <a:gd name="T37" fmla="*/ 7 h 975"/>
                  <a:gd name="T38" fmla="*/ 39 w 301"/>
                  <a:gd name="T39" fmla="*/ 0 h 975"/>
                  <a:gd name="T40" fmla="*/ 36 w 301"/>
                  <a:gd name="T41" fmla="*/ 18 h 975"/>
                  <a:gd name="T42" fmla="*/ 35 w 301"/>
                  <a:gd name="T43" fmla="*/ 36 h 975"/>
                  <a:gd name="T44" fmla="*/ 31 w 301"/>
                  <a:gd name="T45" fmla="*/ 54 h 975"/>
                  <a:gd name="T46" fmla="*/ 28 w 301"/>
                  <a:gd name="T47" fmla="*/ 67 h 975"/>
                  <a:gd name="T48" fmla="*/ 26 w 301"/>
                  <a:gd name="T49" fmla="*/ 80 h 975"/>
                  <a:gd name="T50" fmla="*/ 25 w 301"/>
                  <a:gd name="T51" fmla="*/ 92 h 975"/>
                  <a:gd name="T52" fmla="*/ 25 w 301"/>
                  <a:gd name="T53" fmla="*/ 106 h 975"/>
                  <a:gd name="T54" fmla="*/ 27 w 301"/>
                  <a:gd name="T55" fmla="*/ 115 h 975"/>
                  <a:gd name="T56" fmla="*/ 23 w 301"/>
                  <a:gd name="T57" fmla="*/ 121 h 975"/>
                  <a:gd name="T58" fmla="*/ 13 w 301"/>
                  <a:gd name="T59" fmla="*/ 132 h 975"/>
                  <a:gd name="T60" fmla="*/ 10 w 301"/>
                  <a:gd name="T61" fmla="*/ 121 h 975"/>
                  <a:gd name="T62" fmla="*/ 6 w 301"/>
                  <a:gd name="T63" fmla="*/ 115 h 975"/>
                  <a:gd name="T64" fmla="*/ 4 w 301"/>
                  <a:gd name="T65" fmla="*/ 107 h 975"/>
                  <a:gd name="T66" fmla="*/ 1 w 301"/>
                  <a:gd name="T67" fmla="*/ 104 h 975"/>
                  <a:gd name="T68" fmla="*/ 1 w 301"/>
                  <a:gd name="T69" fmla="*/ 104 h 9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1"/>
                  <a:gd name="T106" fmla="*/ 0 h 975"/>
                  <a:gd name="T107" fmla="*/ 301 w 301"/>
                  <a:gd name="T108" fmla="*/ 975 h 97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1" h="975">
                    <a:moveTo>
                      <a:pt x="6" y="727"/>
                    </a:moveTo>
                    <a:lnTo>
                      <a:pt x="0" y="795"/>
                    </a:lnTo>
                    <a:lnTo>
                      <a:pt x="16" y="860"/>
                    </a:lnTo>
                    <a:lnTo>
                      <a:pt x="41" y="938"/>
                    </a:lnTo>
                    <a:lnTo>
                      <a:pt x="64" y="975"/>
                    </a:lnTo>
                    <a:lnTo>
                      <a:pt x="88" y="975"/>
                    </a:lnTo>
                    <a:lnTo>
                      <a:pt x="122" y="951"/>
                    </a:lnTo>
                    <a:lnTo>
                      <a:pt x="173" y="896"/>
                    </a:lnTo>
                    <a:lnTo>
                      <a:pt x="214" y="832"/>
                    </a:lnTo>
                    <a:lnTo>
                      <a:pt x="230" y="798"/>
                    </a:lnTo>
                    <a:lnTo>
                      <a:pt x="217" y="754"/>
                    </a:lnTo>
                    <a:lnTo>
                      <a:pt x="220" y="683"/>
                    </a:lnTo>
                    <a:lnTo>
                      <a:pt x="220" y="621"/>
                    </a:lnTo>
                    <a:lnTo>
                      <a:pt x="217" y="550"/>
                    </a:lnTo>
                    <a:lnTo>
                      <a:pt x="238" y="455"/>
                    </a:lnTo>
                    <a:lnTo>
                      <a:pt x="265" y="333"/>
                    </a:lnTo>
                    <a:lnTo>
                      <a:pt x="288" y="228"/>
                    </a:lnTo>
                    <a:lnTo>
                      <a:pt x="301" y="113"/>
                    </a:lnTo>
                    <a:lnTo>
                      <a:pt x="298" y="48"/>
                    </a:lnTo>
                    <a:lnTo>
                      <a:pt x="275" y="0"/>
                    </a:lnTo>
                    <a:lnTo>
                      <a:pt x="255" y="126"/>
                    </a:lnTo>
                    <a:lnTo>
                      <a:pt x="245" y="252"/>
                    </a:lnTo>
                    <a:lnTo>
                      <a:pt x="214" y="378"/>
                    </a:lnTo>
                    <a:lnTo>
                      <a:pt x="193" y="469"/>
                    </a:lnTo>
                    <a:lnTo>
                      <a:pt x="180" y="563"/>
                    </a:lnTo>
                    <a:lnTo>
                      <a:pt x="177" y="646"/>
                    </a:lnTo>
                    <a:lnTo>
                      <a:pt x="177" y="747"/>
                    </a:lnTo>
                    <a:lnTo>
                      <a:pt x="187" y="808"/>
                    </a:lnTo>
                    <a:lnTo>
                      <a:pt x="159" y="850"/>
                    </a:lnTo>
                    <a:lnTo>
                      <a:pt x="92" y="924"/>
                    </a:lnTo>
                    <a:lnTo>
                      <a:pt x="68" y="850"/>
                    </a:lnTo>
                    <a:lnTo>
                      <a:pt x="44" y="805"/>
                    </a:lnTo>
                    <a:lnTo>
                      <a:pt x="31" y="751"/>
                    </a:lnTo>
                    <a:lnTo>
                      <a:pt x="6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159"/>
              <p:cNvSpPr>
                <a:spLocks/>
              </p:cNvSpPr>
              <p:nvPr/>
            </p:nvSpPr>
            <p:spPr bwMode="auto">
              <a:xfrm>
                <a:off x="2981" y="3427"/>
                <a:ext cx="91" cy="80"/>
              </a:xfrm>
              <a:custGeom>
                <a:avLst/>
                <a:gdLst>
                  <a:gd name="T0" fmla="*/ 90 w 637"/>
                  <a:gd name="T1" fmla="*/ 0 h 557"/>
                  <a:gd name="T2" fmla="*/ 78 w 637"/>
                  <a:gd name="T3" fmla="*/ 5 h 557"/>
                  <a:gd name="T4" fmla="*/ 69 w 637"/>
                  <a:gd name="T5" fmla="*/ 9 h 557"/>
                  <a:gd name="T6" fmla="*/ 61 w 637"/>
                  <a:gd name="T7" fmla="*/ 15 h 557"/>
                  <a:gd name="T8" fmla="*/ 54 w 637"/>
                  <a:gd name="T9" fmla="*/ 23 h 557"/>
                  <a:gd name="T10" fmla="*/ 47 w 637"/>
                  <a:gd name="T11" fmla="*/ 31 h 557"/>
                  <a:gd name="T12" fmla="*/ 39 w 637"/>
                  <a:gd name="T13" fmla="*/ 39 h 557"/>
                  <a:gd name="T14" fmla="*/ 32 w 637"/>
                  <a:gd name="T15" fmla="*/ 48 h 557"/>
                  <a:gd name="T16" fmla="*/ 24 w 637"/>
                  <a:gd name="T17" fmla="*/ 58 h 557"/>
                  <a:gd name="T18" fmla="*/ 15 w 637"/>
                  <a:gd name="T19" fmla="*/ 66 h 557"/>
                  <a:gd name="T20" fmla="*/ 10 w 637"/>
                  <a:gd name="T21" fmla="*/ 71 h 557"/>
                  <a:gd name="T22" fmla="*/ 5 w 637"/>
                  <a:gd name="T23" fmla="*/ 73 h 557"/>
                  <a:gd name="T24" fmla="*/ 0 w 637"/>
                  <a:gd name="T25" fmla="*/ 73 h 557"/>
                  <a:gd name="T26" fmla="*/ 1 w 637"/>
                  <a:gd name="T27" fmla="*/ 80 h 557"/>
                  <a:gd name="T28" fmla="*/ 6 w 637"/>
                  <a:gd name="T29" fmla="*/ 80 h 557"/>
                  <a:gd name="T30" fmla="*/ 15 w 637"/>
                  <a:gd name="T31" fmla="*/ 77 h 557"/>
                  <a:gd name="T32" fmla="*/ 21 w 637"/>
                  <a:gd name="T33" fmla="*/ 74 h 557"/>
                  <a:gd name="T34" fmla="*/ 28 w 637"/>
                  <a:gd name="T35" fmla="*/ 68 h 557"/>
                  <a:gd name="T36" fmla="*/ 36 w 637"/>
                  <a:gd name="T37" fmla="*/ 58 h 557"/>
                  <a:gd name="T38" fmla="*/ 45 w 637"/>
                  <a:gd name="T39" fmla="*/ 48 h 557"/>
                  <a:gd name="T40" fmla="*/ 54 w 637"/>
                  <a:gd name="T41" fmla="*/ 37 h 557"/>
                  <a:gd name="T42" fmla="*/ 62 w 637"/>
                  <a:gd name="T43" fmla="*/ 27 h 557"/>
                  <a:gd name="T44" fmla="*/ 70 w 637"/>
                  <a:gd name="T45" fmla="*/ 20 h 557"/>
                  <a:gd name="T46" fmla="*/ 78 w 637"/>
                  <a:gd name="T47" fmla="*/ 13 h 557"/>
                  <a:gd name="T48" fmla="*/ 87 w 637"/>
                  <a:gd name="T49" fmla="*/ 10 h 557"/>
                  <a:gd name="T50" fmla="*/ 91 w 637"/>
                  <a:gd name="T51" fmla="*/ 8 h 557"/>
                  <a:gd name="T52" fmla="*/ 90 w 637"/>
                  <a:gd name="T53" fmla="*/ 0 h 557"/>
                  <a:gd name="T54" fmla="*/ 90 w 637"/>
                  <a:gd name="T55" fmla="*/ 0 h 55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7"/>
                  <a:gd name="T85" fmla="*/ 0 h 557"/>
                  <a:gd name="T86" fmla="*/ 637 w 637"/>
                  <a:gd name="T87" fmla="*/ 557 h 55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7" h="557">
                    <a:moveTo>
                      <a:pt x="627" y="0"/>
                    </a:moveTo>
                    <a:lnTo>
                      <a:pt x="549" y="32"/>
                    </a:lnTo>
                    <a:lnTo>
                      <a:pt x="486" y="65"/>
                    </a:lnTo>
                    <a:lnTo>
                      <a:pt x="430" y="106"/>
                    </a:lnTo>
                    <a:lnTo>
                      <a:pt x="380" y="163"/>
                    </a:lnTo>
                    <a:lnTo>
                      <a:pt x="332" y="214"/>
                    </a:lnTo>
                    <a:lnTo>
                      <a:pt x="274" y="275"/>
                    </a:lnTo>
                    <a:lnTo>
                      <a:pt x="223" y="333"/>
                    </a:lnTo>
                    <a:lnTo>
                      <a:pt x="166" y="405"/>
                    </a:lnTo>
                    <a:lnTo>
                      <a:pt x="108" y="459"/>
                    </a:lnTo>
                    <a:lnTo>
                      <a:pt x="67" y="492"/>
                    </a:lnTo>
                    <a:lnTo>
                      <a:pt x="34" y="507"/>
                    </a:lnTo>
                    <a:lnTo>
                      <a:pt x="0" y="510"/>
                    </a:lnTo>
                    <a:lnTo>
                      <a:pt x="7" y="557"/>
                    </a:lnTo>
                    <a:lnTo>
                      <a:pt x="40" y="557"/>
                    </a:lnTo>
                    <a:lnTo>
                      <a:pt x="107" y="539"/>
                    </a:lnTo>
                    <a:lnTo>
                      <a:pt x="148" y="514"/>
                    </a:lnTo>
                    <a:lnTo>
                      <a:pt x="193" y="472"/>
                    </a:lnTo>
                    <a:lnTo>
                      <a:pt x="254" y="401"/>
                    </a:lnTo>
                    <a:lnTo>
                      <a:pt x="312" y="337"/>
                    </a:lnTo>
                    <a:lnTo>
                      <a:pt x="377" y="255"/>
                    </a:lnTo>
                    <a:lnTo>
                      <a:pt x="433" y="191"/>
                    </a:lnTo>
                    <a:lnTo>
                      <a:pt x="488" y="140"/>
                    </a:lnTo>
                    <a:lnTo>
                      <a:pt x="549" y="93"/>
                    </a:lnTo>
                    <a:lnTo>
                      <a:pt x="607" y="68"/>
                    </a:lnTo>
                    <a:lnTo>
                      <a:pt x="637" y="58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160"/>
              <p:cNvSpPr>
                <a:spLocks/>
              </p:cNvSpPr>
              <p:nvPr/>
            </p:nvSpPr>
            <p:spPr bwMode="auto">
              <a:xfrm>
                <a:off x="2983" y="3408"/>
                <a:ext cx="197" cy="179"/>
              </a:xfrm>
              <a:custGeom>
                <a:avLst/>
                <a:gdLst>
                  <a:gd name="T0" fmla="*/ 188 w 1382"/>
                  <a:gd name="T1" fmla="*/ 0 h 1256"/>
                  <a:gd name="T2" fmla="*/ 191 w 1382"/>
                  <a:gd name="T3" fmla="*/ 9 h 1256"/>
                  <a:gd name="T4" fmla="*/ 190 w 1382"/>
                  <a:gd name="T5" fmla="*/ 16 h 1256"/>
                  <a:gd name="T6" fmla="*/ 188 w 1382"/>
                  <a:gd name="T7" fmla="*/ 22 h 1256"/>
                  <a:gd name="T8" fmla="*/ 185 w 1382"/>
                  <a:gd name="T9" fmla="*/ 30 h 1256"/>
                  <a:gd name="T10" fmla="*/ 179 w 1382"/>
                  <a:gd name="T11" fmla="*/ 41 h 1256"/>
                  <a:gd name="T12" fmla="*/ 169 w 1382"/>
                  <a:gd name="T13" fmla="*/ 56 h 1256"/>
                  <a:gd name="T14" fmla="*/ 160 w 1382"/>
                  <a:gd name="T15" fmla="*/ 68 h 1256"/>
                  <a:gd name="T16" fmla="*/ 149 w 1382"/>
                  <a:gd name="T17" fmla="*/ 85 h 1256"/>
                  <a:gd name="T18" fmla="*/ 140 w 1382"/>
                  <a:gd name="T19" fmla="*/ 100 h 1256"/>
                  <a:gd name="T20" fmla="*/ 131 w 1382"/>
                  <a:gd name="T21" fmla="*/ 115 h 1256"/>
                  <a:gd name="T22" fmla="*/ 124 w 1382"/>
                  <a:gd name="T23" fmla="*/ 127 h 1256"/>
                  <a:gd name="T24" fmla="*/ 119 w 1382"/>
                  <a:gd name="T25" fmla="*/ 137 h 1256"/>
                  <a:gd name="T26" fmla="*/ 115 w 1382"/>
                  <a:gd name="T27" fmla="*/ 148 h 1256"/>
                  <a:gd name="T28" fmla="*/ 111 w 1382"/>
                  <a:gd name="T29" fmla="*/ 159 h 1256"/>
                  <a:gd name="T30" fmla="*/ 110 w 1382"/>
                  <a:gd name="T31" fmla="*/ 165 h 1256"/>
                  <a:gd name="T32" fmla="*/ 104 w 1382"/>
                  <a:gd name="T33" fmla="*/ 168 h 1256"/>
                  <a:gd name="T34" fmla="*/ 92 w 1382"/>
                  <a:gd name="T35" fmla="*/ 166 h 1256"/>
                  <a:gd name="T36" fmla="*/ 73 w 1382"/>
                  <a:gd name="T37" fmla="*/ 161 h 1256"/>
                  <a:gd name="T38" fmla="*/ 53 w 1382"/>
                  <a:gd name="T39" fmla="*/ 153 h 1256"/>
                  <a:gd name="T40" fmla="*/ 37 w 1382"/>
                  <a:gd name="T41" fmla="*/ 144 h 1256"/>
                  <a:gd name="T42" fmla="*/ 23 w 1382"/>
                  <a:gd name="T43" fmla="*/ 133 h 1256"/>
                  <a:gd name="T44" fmla="*/ 14 w 1382"/>
                  <a:gd name="T45" fmla="*/ 123 h 1256"/>
                  <a:gd name="T46" fmla="*/ 3 w 1382"/>
                  <a:gd name="T47" fmla="*/ 109 h 1256"/>
                  <a:gd name="T48" fmla="*/ 0 w 1382"/>
                  <a:gd name="T49" fmla="*/ 112 h 1256"/>
                  <a:gd name="T50" fmla="*/ 1 w 1382"/>
                  <a:gd name="T51" fmla="*/ 118 h 1256"/>
                  <a:gd name="T52" fmla="*/ 10 w 1382"/>
                  <a:gd name="T53" fmla="*/ 129 h 1256"/>
                  <a:gd name="T54" fmla="*/ 18 w 1382"/>
                  <a:gd name="T55" fmla="*/ 139 h 1256"/>
                  <a:gd name="T56" fmla="*/ 31 w 1382"/>
                  <a:gd name="T57" fmla="*/ 149 h 1256"/>
                  <a:gd name="T58" fmla="*/ 46 w 1382"/>
                  <a:gd name="T59" fmla="*/ 158 h 1256"/>
                  <a:gd name="T60" fmla="*/ 61 w 1382"/>
                  <a:gd name="T61" fmla="*/ 165 h 1256"/>
                  <a:gd name="T62" fmla="*/ 78 w 1382"/>
                  <a:gd name="T63" fmla="*/ 171 h 1256"/>
                  <a:gd name="T64" fmla="*/ 93 w 1382"/>
                  <a:gd name="T65" fmla="*/ 176 h 1256"/>
                  <a:gd name="T66" fmla="*/ 103 w 1382"/>
                  <a:gd name="T67" fmla="*/ 179 h 1256"/>
                  <a:gd name="T68" fmla="*/ 109 w 1382"/>
                  <a:gd name="T69" fmla="*/ 179 h 1256"/>
                  <a:gd name="T70" fmla="*/ 114 w 1382"/>
                  <a:gd name="T71" fmla="*/ 177 h 1256"/>
                  <a:gd name="T72" fmla="*/ 115 w 1382"/>
                  <a:gd name="T73" fmla="*/ 174 h 1256"/>
                  <a:gd name="T74" fmla="*/ 118 w 1382"/>
                  <a:gd name="T75" fmla="*/ 164 h 1256"/>
                  <a:gd name="T76" fmla="*/ 120 w 1382"/>
                  <a:gd name="T77" fmla="*/ 154 h 1256"/>
                  <a:gd name="T78" fmla="*/ 127 w 1382"/>
                  <a:gd name="T79" fmla="*/ 141 h 1256"/>
                  <a:gd name="T80" fmla="*/ 133 w 1382"/>
                  <a:gd name="T81" fmla="*/ 125 h 1256"/>
                  <a:gd name="T82" fmla="*/ 142 w 1382"/>
                  <a:gd name="T83" fmla="*/ 111 h 1256"/>
                  <a:gd name="T84" fmla="*/ 152 w 1382"/>
                  <a:gd name="T85" fmla="*/ 96 h 1256"/>
                  <a:gd name="T86" fmla="*/ 162 w 1382"/>
                  <a:gd name="T87" fmla="*/ 80 h 1256"/>
                  <a:gd name="T88" fmla="*/ 170 w 1382"/>
                  <a:gd name="T89" fmla="*/ 66 h 1256"/>
                  <a:gd name="T90" fmla="*/ 181 w 1382"/>
                  <a:gd name="T91" fmla="*/ 49 h 1256"/>
                  <a:gd name="T92" fmla="*/ 188 w 1382"/>
                  <a:gd name="T93" fmla="*/ 38 h 1256"/>
                  <a:gd name="T94" fmla="*/ 193 w 1382"/>
                  <a:gd name="T95" fmla="*/ 28 h 1256"/>
                  <a:gd name="T96" fmla="*/ 196 w 1382"/>
                  <a:gd name="T97" fmla="*/ 18 h 1256"/>
                  <a:gd name="T98" fmla="*/ 197 w 1382"/>
                  <a:gd name="T99" fmla="*/ 10 h 1256"/>
                  <a:gd name="T100" fmla="*/ 197 w 1382"/>
                  <a:gd name="T101" fmla="*/ 1 h 1256"/>
                  <a:gd name="T102" fmla="*/ 188 w 1382"/>
                  <a:gd name="T103" fmla="*/ 0 h 1256"/>
                  <a:gd name="T104" fmla="*/ 188 w 1382"/>
                  <a:gd name="T105" fmla="*/ 0 h 12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82"/>
                  <a:gd name="T160" fmla="*/ 0 h 1256"/>
                  <a:gd name="T161" fmla="*/ 1382 w 1382"/>
                  <a:gd name="T162" fmla="*/ 1256 h 12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82" h="1256">
                    <a:moveTo>
                      <a:pt x="1319" y="0"/>
                    </a:moveTo>
                    <a:lnTo>
                      <a:pt x="1339" y="61"/>
                    </a:lnTo>
                    <a:lnTo>
                      <a:pt x="1332" y="109"/>
                    </a:lnTo>
                    <a:lnTo>
                      <a:pt x="1322" y="153"/>
                    </a:lnTo>
                    <a:lnTo>
                      <a:pt x="1301" y="214"/>
                    </a:lnTo>
                    <a:lnTo>
                      <a:pt x="1258" y="285"/>
                    </a:lnTo>
                    <a:lnTo>
                      <a:pt x="1186" y="394"/>
                    </a:lnTo>
                    <a:lnTo>
                      <a:pt x="1125" y="479"/>
                    </a:lnTo>
                    <a:lnTo>
                      <a:pt x="1047" y="598"/>
                    </a:lnTo>
                    <a:lnTo>
                      <a:pt x="979" y="703"/>
                    </a:lnTo>
                    <a:lnTo>
                      <a:pt x="916" y="807"/>
                    </a:lnTo>
                    <a:lnTo>
                      <a:pt x="870" y="888"/>
                    </a:lnTo>
                    <a:lnTo>
                      <a:pt x="833" y="964"/>
                    </a:lnTo>
                    <a:lnTo>
                      <a:pt x="805" y="1040"/>
                    </a:lnTo>
                    <a:lnTo>
                      <a:pt x="781" y="1117"/>
                    </a:lnTo>
                    <a:lnTo>
                      <a:pt x="769" y="1161"/>
                    </a:lnTo>
                    <a:lnTo>
                      <a:pt x="732" y="1178"/>
                    </a:lnTo>
                    <a:lnTo>
                      <a:pt x="646" y="1168"/>
                    </a:lnTo>
                    <a:lnTo>
                      <a:pt x="515" y="1128"/>
                    </a:lnTo>
                    <a:lnTo>
                      <a:pt x="373" y="1077"/>
                    </a:lnTo>
                    <a:lnTo>
                      <a:pt x="260" y="1009"/>
                    </a:lnTo>
                    <a:lnTo>
                      <a:pt x="162" y="931"/>
                    </a:lnTo>
                    <a:lnTo>
                      <a:pt x="101" y="860"/>
                    </a:lnTo>
                    <a:lnTo>
                      <a:pt x="23" y="764"/>
                    </a:lnTo>
                    <a:lnTo>
                      <a:pt x="0" y="788"/>
                    </a:lnTo>
                    <a:lnTo>
                      <a:pt x="10" y="829"/>
                    </a:lnTo>
                    <a:lnTo>
                      <a:pt x="68" y="903"/>
                    </a:lnTo>
                    <a:lnTo>
                      <a:pt x="127" y="974"/>
                    </a:lnTo>
                    <a:lnTo>
                      <a:pt x="220" y="1049"/>
                    </a:lnTo>
                    <a:lnTo>
                      <a:pt x="325" y="1110"/>
                    </a:lnTo>
                    <a:lnTo>
                      <a:pt x="429" y="1161"/>
                    </a:lnTo>
                    <a:lnTo>
                      <a:pt x="545" y="1203"/>
                    </a:lnTo>
                    <a:lnTo>
                      <a:pt x="650" y="1233"/>
                    </a:lnTo>
                    <a:lnTo>
                      <a:pt x="724" y="1256"/>
                    </a:lnTo>
                    <a:lnTo>
                      <a:pt x="766" y="1254"/>
                    </a:lnTo>
                    <a:lnTo>
                      <a:pt x="797" y="1243"/>
                    </a:lnTo>
                    <a:lnTo>
                      <a:pt x="810" y="1223"/>
                    </a:lnTo>
                    <a:lnTo>
                      <a:pt x="827" y="1148"/>
                    </a:lnTo>
                    <a:lnTo>
                      <a:pt x="844" y="1080"/>
                    </a:lnTo>
                    <a:lnTo>
                      <a:pt x="888" y="986"/>
                    </a:lnTo>
                    <a:lnTo>
                      <a:pt x="935" y="880"/>
                    </a:lnTo>
                    <a:lnTo>
                      <a:pt x="996" y="778"/>
                    </a:lnTo>
                    <a:lnTo>
                      <a:pt x="1064" y="673"/>
                    </a:lnTo>
                    <a:lnTo>
                      <a:pt x="1135" y="564"/>
                    </a:lnTo>
                    <a:lnTo>
                      <a:pt x="1193" y="462"/>
                    </a:lnTo>
                    <a:lnTo>
                      <a:pt x="1268" y="346"/>
                    </a:lnTo>
                    <a:lnTo>
                      <a:pt x="1316" y="268"/>
                    </a:lnTo>
                    <a:lnTo>
                      <a:pt x="1352" y="194"/>
                    </a:lnTo>
                    <a:lnTo>
                      <a:pt x="1376" y="129"/>
                    </a:lnTo>
                    <a:lnTo>
                      <a:pt x="1382" y="71"/>
                    </a:lnTo>
                    <a:lnTo>
                      <a:pt x="1379" y="10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161"/>
              <p:cNvSpPr>
                <a:spLocks/>
              </p:cNvSpPr>
              <p:nvPr/>
            </p:nvSpPr>
            <p:spPr bwMode="auto">
              <a:xfrm>
                <a:off x="3041" y="3569"/>
                <a:ext cx="215" cy="52"/>
              </a:xfrm>
              <a:custGeom>
                <a:avLst/>
                <a:gdLst>
                  <a:gd name="T0" fmla="*/ 0 w 1506"/>
                  <a:gd name="T1" fmla="*/ 0 h 366"/>
                  <a:gd name="T2" fmla="*/ 5 w 1506"/>
                  <a:gd name="T3" fmla="*/ 19 h 366"/>
                  <a:gd name="T4" fmla="*/ 11 w 1506"/>
                  <a:gd name="T5" fmla="*/ 35 h 366"/>
                  <a:gd name="T6" fmla="*/ 14 w 1506"/>
                  <a:gd name="T7" fmla="*/ 39 h 366"/>
                  <a:gd name="T8" fmla="*/ 18 w 1506"/>
                  <a:gd name="T9" fmla="*/ 42 h 366"/>
                  <a:gd name="T10" fmla="*/ 25 w 1506"/>
                  <a:gd name="T11" fmla="*/ 43 h 366"/>
                  <a:gd name="T12" fmla="*/ 34 w 1506"/>
                  <a:gd name="T13" fmla="*/ 45 h 366"/>
                  <a:gd name="T14" fmla="*/ 58 w 1506"/>
                  <a:gd name="T15" fmla="*/ 46 h 366"/>
                  <a:gd name="T16" fmla="*/ 84 w 1506"/>
                  <a:gd name="T17" fmla="*/ 49 h 366"/>
                  <a:gd name="T18" fmla="*/ 103 w 1506"/>
                  <a:gd name="T19" fmla="*/ 51 h 366"/>
                  <a:gd name="T20" fmla="*/ 114 w 1506"/>
                  <a:gd name="T21" fmla="*/ 52 h 366"/>
                  <a:gd name="T22" fmla="*/ 123 w 1506"/>
                  <a:gd name="T23" fmla="*/ 52 h 366"/>
                  <a:gd name="T24" fmla="*/ 132 w 1506"/>
                  <a:gd name="T25" fmla="*/ 48 h 366"/>
                  <a:gd name="T26" fmla="*/ 140 w 1506"/>
                  <a:gd name="T27" fmla="*/ 46 h 366"/>
                  <a:gd name="T28" fmla="*/ 153 w 1506"/>
                  <a:gd name="T29" fmla="*/ 43 h 366"/>
                  <a:gd name="T30" fmla="*/ 180 w 1506"/>
                  <a:gd name="T31" fmla="*/ 42 h 366"/>
                  <a:gd name="T32" fmla="*/ 201 w 1506"/>
                  <a:gd name="T33" fmla="*/ 42 h 366"/>
                  <a:gd name="T34" fmla="*/ 214 w 1506"/>
                  <a:gd name="T35" fmla="*/ 41 h 366"/>
                  <a:gd name="T36" fmla="*/ 205 w 1506"/>
                  <a:gd name="T37" fmla="*/ 35 h 366"/>
                  <a:gd name="T38" fmla="*/ 210 w 1506"/>
                  <a:gd name="T39" fmla="*/ 32 h 366"/>
                  <a:gd name="T40" fmla="*/ 215 w 1506"/>
                  <a:gd name="T41" fmla="*/ 27 h 366"/>
                  <a:gd name="T42" fmla="*/ 215 w 1506"/>
                  <a:gd name="T43" fmla="*/ 22 h 366"/>
                  <a:gd name="T44" fmla="*/ 214 w 1506"/>
                  <a:gd name="T45" fmla="*/ 16 h 366"/>
                  <a:gd name="T46" fmla="*/ 209 w 1506"/>
                  <a:gd name="T47" fmla="*/ 13 h 366"/>
                  <a:gd name="T48" fmla="*/ 202 w 1506"/>
                  <a:gd name="T49" fmla="*/ 9 h 366"/>
                  <a:gd name="T50" fmla="*/ 194 w 1506"/>
                  <a:gd name="T51" fmla="*/ 6 h 366"/>
                  <a:gd name="T52" fmla="*/ 184 w 1506"/>
                  <a:gd name="T53" fmla="*/ 5 h 366"/>
                  <a:gd name="T54" fmla="*/ 172 w 1506"/>
                  <a:gd name="T55" fmla="*/ 6 h 366"/>
                  <a:gd name="T56" fmla="*/ 162 w 1506"/>
                  <a:gd name="T57" fmla="*/ 13 h 366"/>
                  <a:gd name="T58" fmla="*/ 153 w 1506"/>
                  <a:gd name="T59" fmla="*/ 17 h 366"/>
                  <a:gd name="T60" fmla="*/ 141 w 1506"/>
                  <a:gd name="T61" fmla="*/ 21 h 366"/>
                  <a:gd name="T62" fmla="*/ 123 w 1506"/>
                  <a:gd name="T63" fmla="*/ 25 h 366"/>
                  <a:gd name="T64" fmla="*/ 111 w 1506"/>
                  <a:gd name="T65" fmla="*/ 26 h 366"/>
                  <a:gd name="T66" fmla="*/ 106 w 1506"/>
                  <a:gd name="T67" fmla="*/ 28 h 366"/>
                  <a:gd name="T68" fmla="*/ 96 w 1506"/>
                  <a:gd name="T69" fmla="*/ 33 h 366"/>
                  <a:gd name="T70" fmla="*/ 78 w 1506"/>
                  <a:gd name="T71" fmla="*/ 36 h 366"/>
                  <a:gd name="T72" fmla="*/ 63 w 1506"/>
                  <a:gd name="T73" fmla="*/ 38 h 366"/>
                  <a:gd name="T74" fmla="*/ 45 w 1506"/>
                  <a:gd name="T75" fmla="*/ 37 h 366"/>
                  <a:gd name="T76" fmla="*/ 35 w 1506"/>
                  <a:gd name="T77" fmla="*/ 36 h 366"/>
                  <a:gd name="T78" fmla="*/ 24 w 1506"/>
                  <a:gd name="T79" fmla="*/ 36 h 366"/>
                  <a:gd name="T80" fmla="*/ 19 w 1506"/>
                  <a:gd name="T81" fmla="*/ 34 h 366"/>
                  <a:gd name="T82" fmla="*/ 17 w 1506"/>
                  <a:gd name="T83" fmla="*/ 28 h 366"/>
                  <a:gd name="T84" fmla="*/ 13 w 1506"/>
                  <a:gd name="T85" fmla="*/ 18 h 366"/>
                  <a:gd name="T86" fmla="*/ 10 w 1506"/>
                  <a:gd name="T87" fmla="*/ 4 h 366"/>
                  <a:gd name="T88" fmla="*/ 0 w 1506"/>
                  <a:gd name="T89" fmla="*/ 0 h 366"/>
                  <a:gd name="T90" fmla="*/ 0 w 1506"/>
                  <a:gd name="T91" fmla="*/ 0 h 3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06"/>
                  <a:gd name="T139" fmla="*/ 0 h 366"/>
                  <a:gd name="T140" fmla="*/ 1506 w 1506"/>
                  <a:gd name="T141" fmla="*/ 366 h 3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06" h="366">
                    <a:moveTo>
                      <a:pt x="0" y="0"/>
                    </a:moveTo>
                    <a:lnTo>
                      <a:pt x="38" y="136"/>
                    </a:lnTo>
                    <a:lnTo>
                      <a:pt x="78" y="244"/>
                    </a:lnTo>
                    <a:lnTo>
                      <a:pt x="98" y="275"/>
                    </a:lnTo>
                    <a:lnTo>
                      <a:pt x="129" y="298"/>
                    </a:lnTo>
                    <a:lnTo>
                      <a:pt x="174" y="305"/>
                    </a:lnTo>
                    <a:lnTo>
                      <a:pt x="240" y="315"/>
                    </a:lnTo>
                    <a:lnTo>
                      <a:pt x="404" y="325"/>
                    </a:lnTo>
                    <a:lnTo>
                      <a:pt x="590" y="346"/>
                    </a:lnTo>
                    <a:lnTo>
                      <a:pt x="719" y="360"/>
                    </a:lnTo>
                    <a:lnTo>
                      <a:pt x="797" y="366"/>
                    </a:lnTo>
                    <a:lnTo>
                      <a:pt x="862" y="363"/>
                    </a:lnTo>
                    <a:lnTo>
                      <a:pt x="926" y="340"/>
                    </a:lnTo>
                    <a:lnTo>
                      <a:pt x="983" y="325"/>
                    </a:lnTo>
                    <a:lnTo>
                      <a:pt x="1069" y="305"/>
                    </a:lnTo>
                    <a:lnTo>
                      <a:pt x="1261" y="295"/>
                    </a:lnTo>
                    <a:lnTo>
                      <a:pt x="1411" y="298"/>
                    </a:lnTo>
                    <a:lnTo>
                      <a:pt x="1498" y="288"/>
                    </a:lnTo>
                    <a:lnTo>
                      <a:pt x="1438" y="244"/>
                    </a:lnTo>
                    <a:lnTo>
                      <a:pt x="1472" y="227"/>
                    </a:lnTo>
                    <a:lnTo>
                      <a:pt x="1506" y="193"/>
                    </a:lnTo>
                    <a:lnTo>
                      <a:pt x="1506" y="153"/>
                    </a:lnTo>
                    <a:lnTo>
                      <a:pt x="1496" y="115"/>
                    </a:lnTo>
                    <a:lnTo>
                      <a:pt x="1465" y="88"/>
                    </a:lnTo>
                    <a:lnTo>
                      <a:pt x="1417" y="60"/>
                    </a:lnTo>
                    <a:lnTo>
                      <a:pt x="1360" y="40"/>
                    </a:lnTo>
                    <a:lnTo>
                      <a:pt x="1286" y="33"/>
                    </a:lnTo>
                    <a:lnTo>
                      <a:pt x="1208" y="40"/>
                    </a:lnTo>
                    <a:lnTo>
                      <a:pt x="1137" y="88"/>
                    </a:lnTo>
                    <a:lnTo>
                      <a:pt x="1075" y="121"/>
                    </a:lnTo>
                    <a:lnTo>
                      <a:pt x="987" y="149"/>
                    </a:lnTo>
                    <a:lnTo>
                      <a:pt x="865" y="176"/>
                    </a:lnTo>
                    <a:lnTo>
                      <a:pt x="780" y="186"/>
                    </a:lnTo>
                    <a:lnTo>
                      <a:pt x="739" y="196"/>
                    </a:lnTo>
                    <a:lnTo>
                      <a:pt x="671" y="231"/>
                    </a:lnTo>
                    <a:lnTo>
                      <a:pt x="547" y="254"/>
                    </a:lnTo>
                    <a:lnTo>
                      <a:pt x="441" y="265"/>
                    </a:lnTo>
                    <a:lnTo>
                      <a:pt x="318" y="257"/>
                    </a:lnTo>
                    <a:lnTo>
                      <a:pt x="244" y="254"/>
                    </a:lnTo>
                    <a:lnTo>
                      <a:pt x="166" y="254"/>
                    </a:lnTo>
                    <a:lnTo>
                      <a:pt x="136" y="237"/>
                    </a:lnTo>
                    <a:lnTo>
                      <a:pt x="119" y="196"/>
                    </a:lnTo>
                    <a:lnTo>
                      <a:pt x="88" y="128"/>
                    </a:lnTo>
                    <a:lnTo>
                      <a:pt x="6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162"/>
              <p:cNvSpPr>
                <a:spLocks/>
              </p:cNvSpPr>
              <p:nvPr/>
            </p:nvSpPr>
            <p:spPr bwMode="auto">
              <a:xfrm>
                <a:off x="3285" y="3516"/>
                <a:ext cx="44" cy="44"/>
              </a:xfrm>
              <a:custGeom>
                <a:avLst/>
                <a:gdLst>
                  <a:gd name="T0" fmla="*/ 3 w 306"/>
                  <a:gd name="T1" fmla="*/ 9 h 307"/>
                  <a:gd name="T2" fmla="*/ 11 w 306"/>
                  <a:gd name="T3" fmla="*/ 3 h 307"/>
                  <a:gd name="T4" fmla="*/ 27 w 306"/>
                  <a:gd name="T5" fmla="*/ 0 h 307"/>
                  <a:gd name="T6" fmla="*/ 37 w 306"/>
                  <a:gd name="T7" fmla="*/ 6 h 307"/>
                  <a:gd name="T8" fmla="*/ 44 w 306"/>
                  <a:gd name="T9" fmla="*/ 18 h 307"/>
                  <a:gd name="T10" fmla="*/ 39 w 306"/>
                  <a:gd name="T11" fmla="*/ 41 h 307"/>
                  <a:gd name="T12" fmla="*/ 24 w 306"/>
                  <a:gd name="T13" fmla="*/ 44 h 307"/>
                  <a:gd name="T14" fmla="*/ 3 w 306"/>
                  <a:gd name="T15" fmla="*/ 38 h 307"/>
                  <a:gd name="T16" fmla="*/ 0 w 306"/>
                  <a:gd name="T17" fmla="*/ 27 h 307"/>
                  <a:gd name="T18" fmla="*/ 3 w 306"/>
                  <a:gd name="T19" fmla="*/ 9 h 307"/>
                  <a:gd name="T20" fmla="*/ 3 w 306"/>
                  <a:gd name="T21" fmla="*/ 9 h 3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6"/>
                  <a:gd name="T34" fmla="*/ 0 h 307"/>
                  <a:gd name="T35" fmla="*/ 306 w 306"/>
                  <a:gd name="T36" fmla="*/ 307 h 3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6" h="307">
                    <a:moveTo>
                      <a:pt x="18" y="65"/>
                    </a:moveTo>
                    <a:lnTo>
                      <a:pt x="77" y="18"/>
                    </a:lnTo>
                    <a:lnTo>
                      <a:pt x="188" y="0"/>
                    </a:lnTo>
                    <a:lnTo>
                      <a:pt x="260" y="42"/>
                    </a:lnTo>
                    <a:lnTo>
                      <a:pt x="306" y="124"/>
                    </a:lnTo>
                    <a:lnTo>
                      <a:pt x="271" y="283"/>
                    </a:lnTo>
                    <a:lnTo>
                      <a:pt x="165" y="307"/>
                    </a:lnTo>
                    <a:lnTo>
                      <a:pt x="24" y="265"/>
                    </a:lnTo>
                    <a:lnTo>
                      <a:pt x="0" y="189"/>
                    </a:lnTo>
                    <a:lnTo>
                      <a:pt x="18" y="6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163"/>
              <p:cNvSpPr>
                <a:spLocks/>
              </p:cNvSpPr>
              <p:nvPr/>
            </p:nvSpPr>
            <p:spPr bwMode="auto">
              <a:xfrm>
                <a:off x="3284" y="3521"/>
                <a:ext cx="26" cy="28"/>
              </a:xfrm>
              <a:custGeom>
                <a:avLst/>
                <a:gdLst>
                  <a:gd name="T0" fmla="*/ 17 w 184"/>
                  <a:gd name="T1" fmla="*/ 13 h 197"/>
                  <a:gd name="T2" fmla="*/ 16 w 184"/>
                  <a:gd name="T3" fmla="*/ 18 h 197"/>
                  <a:gd name="T4" fmla="*/ 13 w 184"/>
                  <a:gd name="T5" fmla="*/ 19 h 197"/>
                  <a:gd name="T6" fmla="*/ 9 w 184"/>
                  <a:gd name="T7" fmla="*/ 19 h 197"/>
                  <a:gd name="T8" fmla="*/ 8 w 184"/>
                  <a:gd name="T9" fmla="*/ 17 h 197"/>
                  <a:gd name="T10" fmla="*/ 8 w 184"/>
                  <a:gd name="T11" fmla="*/ 14 h 197"/>
                  <a:gd name="T12" fmla="*/ 10 w 184"/>
                  <a:gd name="T13" fmla="*/ 11 h 197"/>
                  <a:gd name="T14" fmla="*/ 14 w 184"/>
                  <a:gd name="T15" fmla="*/ 9 h 197"/>
                  <a:gd name="T16" fmla="*/ 18 w 184"/>
                  <a:gd name="T17" fmla="*/ 10 h 197"/>
                  <a:gd name="T18" fmla="*/ 22 w 184"/>
                  <a:gd name="T19" fmla="*/ 10 h 197"/>
                  <a:gd name="T20" fmla="*/ 22 w 184"/>
                  <a:gd name="T21" fmla="*/ 7 h 197"/>
                  <a:gd name="T22" fmla="*/ 20 w 184"/>
                  <a:gd name="T23" fmla="*/ 4 h 197"/>
                  <a:gd name="T24" fmla="*/ 16 w 184"/>
                  <a:gd name="T25" fmla="*/ 1 h 197"/>
                  <a:gd name="T26" fmla="*/ 11 w 184"/>
                  <a:gd name="T27" fmla="*/ 0 h 197"/>
                  <a:gd name="T28" fmla="*/ 5 w 184"/>
                  <a:gd name="T29" fmla="*/ 5 h 197"/>
                  <a:gd name="T30" fmla="*/ 1 w 184"/>
                  <a:gd name="T31" fmla="*/ 9 h 197"/>
                  <a:gd name="T32" fmla="*/ 0 w 184"/>
                  <a:gd name="T33" fmla="*/ 13 h 197"/>
                  <a:gd name="T34" fmla="*/ 0 w 184"/>
                  <a:gd name="T35" fmla="*/ 16 h 197"/>
                  <a:gd name="T36" fmla="*/ 1 w 184"/>
                  <a:gd name="T37" fmla="*/ 19 h 197"/>
                  <a:gd name="T38" fmla="*/ 2 w 184"/>
                  <a:gd name="T39" fmla="*/ 23 h 197"/>
                  <a:gd name="T40" fmla="*/ 5 w 184"/>
                  <a:gd name="T41" fmla="*/ 26 h 197"/>
                  <a:gd name="T42" fmla="*/ 10 w 184"/>
                  <a:gd name="T43" fmla="*/ 28 h 197"/>
                  <a:gd name="T44" fmla="*/ 14 w 184"/>
                  <a:gd name="T45" fmla="*/ 28 h 197"/>
                  <a:gd name="T46" fmla="*/ 18 w 184"/>
                  <a:gd name="T47" fmla="*/ 27 h 197"/>
                  <a:gd name="T48" fmla="*/ 21 w 184"/>
                  <a:gd name="T49" fmla="*/ 25 h 197"/>
                  <a:gd name="T50" fmla="*/ 25 w 184"/>
                  <a:gd name="T51" fmla="*/ 22 h 197"/>
                  <a:gd name="T52" fmla="*/ 26 w 184"/>
                  <a:gd name="T53" fmla="*/ 18 h 197"/>
                  <a:gd name="T54" fmla="*/ 24 w 184"/>
                  <a:gd name="T55" fmla="*/ 14 h 197"/>
                  <a:gd name="T56" fmla="*/ 20 w 184"/>
                  <a:gd name="T57" fmla="*/ 13 h 197"/>
                  <a:gd name="T58" fmla="*/ 17 w 184"/>
                  <a:gd name="T59" fmla="*/ 13 h 197"/>
                  <a:gd name="T60" fmla="*/ 17 w 184"/>
                  <a:gd name="T61" fmla="*/ 13 h 19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4"/>
                  <a:gd name="T94" fmla="*/ 0 h 197"/>
                  <a:gd name="T95" fmla="*/ 184 w 184"/>
                  <a:gd name="T96" fmla="*/ 197 h 19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4" h="197">
                    <a:moveTo>
                      <a:pt x="123" y="91"/>
                    </a:moveTo>
                    <a:lnTo>
                      <a:pt x="113" y="126"/>
                    </a:lnTo>
                    <a:lnTo>
                      <a:pt x="91" y="136"/>
                    </a:lnTo>
                    <a:lnTo>
                      <a:pt x="61" y="136"/>
                    </a:lnTo>
                    <a:lnTo>
                      <a:pt x="55" y="118"/>
                    </a:lnTo>
                    <a:lnTo>
                      <a:pt x="55" y="98"/>
                    </a:lnTo>
                    <a:lnTo>
                      <a:pt x="68" y="74"/>
                    </a:lnTo>
                    <a:lnTo>
                      <a:pt x="96" y="64"/>
                    </a:lnTo>
                    <a:lnTo>
                      <a:pt x="129" y="68"/>
                    </a:lnTo>
                    <a:lnTo>
                      <a:pt x="156" y="68"/>
                    </a:lnTo>
                    <a:lnTo>
                      <a:pt x="159" y="47"/>
                    </a:lnTo>
                    <a:lnTo>
                      <a:pt x="143" y="27"/>
                    </a:lnTo>
                    <a:lnTo>
                      <a:pt x="116" y="10"/>
                    </a:lnTo>
                    <a:lnTo>
                      <a:pt x="75" y="0"/>
                    </a:lnTo>
                    <a:lnTo>
                      <a:pt x="35" y="33"/>
                    </a:lnTo>
                    <a:lnTo>
                      <a:pt x="7" y="61"/>
                    </a:lnTo>
                    <a:lnTo>
                      <a:pt x="0" y="88"/>
                    </a:lnTo>
                    <a:lnTo>
                      <a:pt x="0" y="111"/>
                    </a:lnTo>
                    <a:lnTo>
                      <a:pt x="4" y="132"/>
                    </a:lnTo>
                    <a:lnTo>
                      <a:pt x="15" y="162"/>
                    </a:lnTo>
                    <a:lnTo>
                      <a:pt x="35" y="182"/>
                    </a:lnTo>
                    <a:lnTo>
                      <a:pt x="68" y="194"/>
                    </a:lnTo>
                    <a:lnTo>
                      <a:pt x="99" y="197"/>
                    </a:lnTo>
                    <a:lnTo>
                      <a:pt x="129" y="189"/>
                    </a:lnTo>
                    <a:lnTo>
                      <a:pt x="149" y="176"/>
                    </a:lnTo>
                    <a:lnTo>
                      <a:pt x="177" y="152"/>
                    </a:lnTo>
                    <a:lnTo>
                      <a:pt x="184" y="129"/>
                    </a:lnTo>
                    <a:lnTo>
                      <a:pt x="167" y="101"/>
                    </a:lnTo>
                    <a:lnTo>
                      <a:pt x="143" y="88"/>
                    </a:lnTo>
                    <a:lnTo>
                      <a:pt x="123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164"/>
              <p:cNvSpPr>
                <a:spLocks/>
              </p:cNvSpPr>
              <p:nvPr/>
            </p:nvSpPr>
            <p:spPr bwMode="auto">
              <a:xfrm>
                <a:off x="3236" y="3552"/>
                <a:ext cx="124" cy="95"/>
              </a:xfrm>
              <a:custGeom>
                <a:avLst/>
                <a:gdLst>
                  <a:gd name="T0" fmla="*/ 50 w 872"/>
                  <a:gd name="T1" fmla="*/ 0 h 666"/>
                  <a:gd name="T2" fmla="*/ 40 w 872"/>
                  <a:gd name="T3" fmla="*/ 14 h 666"/>
                  <a:gd name="T4" fmla="*/ 27 w 872"/>
                  <a:gd name="T5" fmla="*/ 32 h 666"/>
                  <a:gd name="T6" fmla="*/ 17 w 872"/>
                  <a:gd name="T7" fmla="*/ 51 h 666"/>
                  <a:gd name="T8" fmla="*/ 10 w 872"/>
                  <a:gd name="T9" fmla="*/ 61 h 666"/>
                  <a:gd name="T10" fmla="*/ 7 w 872"/>
                  <a:gd name="T11" fmla="*/ 67 h 666"/>
                  <a:gd name="T12" fmla="*/ 0 w 872"/>
                  <a:gd name="T13" fmla="*/ 73 h 666"/>
                  <a:gd name="T14" fmla="*/ 2 w 872"/>
                  <a:gd name="T15" fmla="*/ 78 h 666"/>
                  <a:gd name="T16" fmla="*/ 6 w 872"/>
                  <a:gd name="T17" fmla="*/ 83 h 666"/>
                  <a:gd name="T18" fmla="*/ 14 w 872"/>
                  <a:gd name="T19" fmla="*/ 82 h 666"/>
                  <a:gd name="T20" fmla="*/ 25 w 872"/>
                  <a:gd name="T21" fmla="*/ 83 h 666"/>
                  <a:gd name="T22" fmla="*/ 37 w 872"/>
                  <a:gd name="T23" fmla="*/ 85 h 666"/>
                  <a:gd name="T24" fmla="*/ 46 w 872"/>
                  <a:gd name="T25" fmla="*/ 88 h 666"/>
                  <a:gd name="T26" fmla="*/ 60 w 872"/>
                  <a:gd name="T27" fmla="*/ 92 h 666"/>
                  <a:gd name="T28" fmla="*/ 69 w 872"/>
                  <a:gd name="T29" fmla="*/ 95 h 666"/>
                  <a:gd name="T30" fmla="*/ 78 w 872"/>
                  <a:gd name="T31" fmla="*/ 95 h 666"/>
                  <a:gd name="T32" fmla="*/ 90 w 872"/>
                  <a:gd name="T33" fmla="*/ 94 h 666"/>
                  <a:gd name="T34" fmla="*/ 106 w 872"/>
                  <a:gd name="T35" fmla="*/ 91 h 666"/>
                  <a:gd name="T36" fmla="*/ 119 w 872"/>
                  <a:gd name="T37" fmla="*/ 88 h 666"/>
                  <a:gd name="T38" fmla="*/ 124 w 872"/>
                  <a:gd name="T39" fmla="*/ 86 h 666"/>
                  <a:gd name="T40" fmla="*/ 123 w 872"/>
                  <a:gd name="T41" fmla="*/ 83 h 666"/>
                  <a:gd name="T42" fmla="*/ 111 w 872"/>
                  <a:gd name="T43" fmla="*/ 84 h 666"/>
                  <a:gd name="T44" fmla="*/ 93 w 872"/>
                  <a:gd name="T45" fmla="*/ 85 h 666"/>
                  <a:gd name="T46" fmla="*/ 78 w 872"/>
                  <a:gd name="T47" fmla="*/ 87 h 666"/>
                  <a:gd name="T48" fmla="*/ 67 w 872"/>
                  <a:gd name="T49" fmla="*/ 86 h 666"/>
                  <a:gd name="T50" fmla="*/ 55 w 872"/>
                  <a:gd name="T51" fmla="*/ 82 h 666"/>
                  <a:gd name="T52" fmla="*/ 37 w 872"/>
                  <a:gd name="T53" fmla="*/ 78 h 666"/>
                  <a:gd name="T54" fmla="*/ 25 w 872"/>
                  <a:gd name="T55" fmla="*/ 76 h 666"/>
                  <a:gd name="T56" fmla="*/ 8 w 872"/>
                  <a:gd name="T57" fmla="*/ 75 h 666"/>
                  <a:gd name="T58" fmla="*/ 15 w 872"/>
                  <a:gd name="T59" fmla="*/ 70 h 666"/>
                  <a:gd name="T60" fmla="*/ 21 w 872"/>
                  <a:gd name="T61" fmla="*/ 59 h 666"/>
                  <a:gd name="T62" fmla="*/ 26 w 872"/>
                  <a:gd name="T63" fmla="*/ 49 h 666"/>
                  <a:gd name="T64" fmla="*/ 36 w 872"/>
                  <a:gd name="T65" fmla="*/ 35 h 666"/>
                  <a:gd name="T66" fmla="*/ 43 w 872"/>
                  <a:gd name="T67" fmla="*/ 23 h 666"/>
                  <a:gd name="T68" fmla="*/ 53 w 872"/>
                  <a:gd name="T69" fmla="*/ 10 h 666"/>
                  <a:gd name="T70" fmla="*/ 50 w 872"/>
                  <a:gd name="T71" fmla="*/ 0 h 666"/>
                  <a:gd name="T72" fmla="*/ 50 w 872"/>
                  <a:gd name="T73" fmla="*/ 0 h 6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72"/>
                  <a:gd name="T112" fmla="*/ 0 h 666"/>
                  <a:gd name="T113" fmla="*/ 872 w 872"/>
                  <a:gd name="T114" fmla="*/ 666 h 6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72" h="666">
                    <a:moveTo>
                      <a:pt x="350" y="0"/>
                    </a:moveTo>
                    <a:lnTo>
                      <a:pt x="282" y="95"/>
                    </a:lnTo>
                    <a:lnTo>
                      <a:pt x="193" y="227"/>
                    </a:lnTo>
                    <a:lnTo>
                      <a:pt x="118" y="356"/>
                    </a:lnTo>
                    <a:lnTo>
                      <a:pt x="68" y="427"/>
                    </a:lnTo>
                    <a:lnTo>
                      <a:pt x="47" y="469"/>
                    </a:lnTo>
                    <a:lnTo>
                      <a:pt x="0" y="515"/>
                    </a:lnTo>
                    <a:lnTo>
                      <a:pt x="13" y="550"/>
                    </a:lnTo>
                    <a:lnTo>
                      <a:pt x="40" y="580"/>
                    </a:lnTo>
                    <a:lnTo>
                      <a:pt x="95" y="577"/>
                    </a:lnTo>
                    <a:lnTo>
                      <a:pt x="179" y="580"/>
                    </a:lnTo>
                    <a:lnTo>
                      <a:pt x="257" y="598"/>
                    </a:lnTo>
                    <a:lnTo>
                      <a:pt x="325" y="615"/>
                    </a:lnTo>
                    <a:lnTo>
                      <a:pt x="424" y="648"/>
                    </a:lnTo>
                    <a:lnTo>
                      <a:pt x="488" y="666"/>
                    </a:lnTo>
                    <a:lnTo>
                      <a:pt x="552" y="666"/>
                    </a:lnTo>
                    <a:lnTo>
                      <a:pt x="634" y="658"/>
                    </a:lnTo>
                    <a:lnTo>
                      <a:pt x="746" y="638"/>
                    </a:lnTo>
                    <a:lnTo>
                      <a:pt x="837" y="615"/>
                    </a:lnTo>
                    <a:lnTo>
                      <a:pt x="872" y="601"/>
                    </a:lnTo>
                    <a:lnTo>
                      <a:pt x="868" y="584"/>
                    </a:lnTo>
                    <a:lnTo>
                      <a:pt x="783" y="591"/>
                    </a:lnTo>
                    <a:lnTo>
                      <a:pt x="655" y="598"/>
                    </a:lnTo>
                    <a:lnTo>
                      <a:pt x="546" y="611"/>
                    </a:lnTo>
                    <a:lnTo>
                      <a:pt x="471" y="604"/>
                    </a:lnTo>
                    <a:lnTo>
                      <a:pt x="386" y="577"/>
                    </a:lnTo>
                    <a:lnTo>
                      <a:pt x="261" y="547"/>
                    </a:lnTo>
                    <a:lnTo>
                      <a:pt x="176" y="530"/>
                    </a:lnTo>
                    <a:lnTo>
                      <a:pt x="57" y="525"/>
                    </a:lnTo>
                    <a:lnTo>
                      <a:pt x="105" y="489"/>
                    </a:lnTo>
                    <a:lnTo>
                      <a:pt x="146" y="417"/>
                    </a:lnTo>
                    <a:lnTo>
                      <a:pt x="186" y="346"/>
                    </a:lnTo>
                    <a:lnTo>
                      <a:pt x="254" y="245"/>
                    </a:lnTo>
                    <a:lnTo>
                      <a:pt x="302" y="162"/>
                    </a:lnTo>
                    <a:lnTo>
                      <a:pt x="373" y="68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165"/>
              <p:cNvSpPr>
                <a:spLocks/>
              </p:cNvSpPr>
              <p:nvPr/>
            </p:nvSpPr>
            <p:spPr bwMode="auto">
              <a:xfrm>
                <a:off x="3377" y="3600"/>
                <a:ext cx="79" cy="42"/>
              </a:xfrm>
              <a:custGeom>
                <a:avLst/>
                <a:gdLst>
                  <a:gd name="T0" fmla="*/ 22 w 550"/>
                  <a:gd name="T1" fmla="*/ 1 h 295"/>
                  <a:gd name="T2" fmla="*/ 14 w 550"/>
                  <a:gd name="T3" fmla="*/ 17 h 295"/>
                  <a:gd name="T4" fmla="*/ 4 w 550"/>
                  <a:gd name="T5" fmla="*/ 32 h 295"/>
                  <a:gd name="T6" fmla="*/ 1 w 550"/>
                  <a:gd name="T7" fmla="*/ 37 h 295"/>
                  <a:gd name="T8" fmla="*/ 0 w 550"/>
                  <a:gd name="T9" fmla="*/ 40 h 295"/>
                  <a:gd name="T10" fmla="*/ 5 w 550"/>
                  <a:gd name="T11" fmla="*/ 42 h 295"/>
                  <a:gd name="T12" fmla="*/ 8 w 550"/>
                  <a:gd name="T13" fmla="*/ 41 h 295"/>
                  <a:gd name="T14" fmla="*/ 17 w 550"/>
                  <a:gd name="T15" fmla="*/ 41 h 295"/>
                  <a:gd name="T16" fmla="*/ 23 w 550"/>
                  <a:gd name="T17" fmla="*/ 40 h 295"/>
                  <a:gd name="T18" fmla="*/ 28 w 550"/>
                  <a:gd name="T19" fmla="*/ 36 h 295"/>
                  <a:gd name="T20" fmla="*/ 34 w 550"/>
                  <a:gd name="T21" fmla="*/ 32 h 295"/>
                  <a:gd name="T22" fmla="*/ 44 w 550"/>
                  <a:gd name="T23" fmla="*/ 30 h 295"/>
                  <a:gd name="T24" fmla="*/ 60 w 550"/>
                  <a:gd name="T25" fmla="*/ 30 h 295"/>
                  <a:gd name="T26" fmla="*/ 64 w 550"/>
                  <a:gd name="T27" fmla="*/ 31 h 295"/>
                  <a:gd name="T28" fmla="*/ 72 w 550"/>
                  <a:gd name="T29" fmla="*/ 27 h 295"/>
                  <a:gd name="T30" fmla="*/ 78 w 550"/>
                  <a:gd name="T31" fmla="*/ 19 h 295"/>
                  <a:gd name="T32" fmla="*/ 79 w 550"/>
                  <a:gd name="T33" fmla="*/ 14 h 295"/>
                  <a:gd name="T34" fmla="*/ 75 w 550"/>
                  <a:gd name="T35" fmla="*/ 12 h 295"/>
                  <a:gd name="T36" fmla="*/ 69 w 550"/>
                  <a:gd name="T37" fmla="*/ 10 h 295"/>
                  <a:gd name="T38" fmla="*/ 59 w 550"/>
                  <a:gd name="T39" fmla="*/ 9 h 295"/>
                  <a:gd name="T40" fmla="*/ 48 w 550"/>
                  <a:gd name="T41" fmla="*/ 9 h 295"/>
                  <a:gd name="T42" fmla="*/ 45 w 550"/>
                  <a:gd name="T43" fmla="*/ 6 h 295"/>
                  <a:gd name="T44" fmla="*/ 40 w 550"/>
                  <a:gd name="T45" fmla="*/ 2 h 295"/>
                  <a:gd name="T46" fmla="*/ 34 w 550"/>
                  <a:gd name="T47" fmla="*/ 0 h 295"/>
                  <a:gd name="T48" fmla="*/ 29 w 550"/>
                  <a:gd name="T49" fmla="*/ 1 h 295"/>
                  <a:gd name="T50" fmla="*/ 22 w 550"/>
                  <a:gd name="T51" fmla="*/ 1 h 295"/>
                  <a:gd name="T52" fmla="*/ 22 w 550"/>
                  <a:gd name="T53" fmla="*/ 1 h 29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295"/>
                  <a:gd name="T83" fmla="*/ 550 w 550"/>
                  <a:gd name="T84" fmla="*/ 295 h 29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295">
                    <a:moveTo>
                      <a:pt x="152" y="10"/>
                    </a:moveTo>
                    <a:lnTo>
                      <a:pt x="94" y="119"/>
                    </a:lnTo>
                    <a:lnTo>
                      <a:pt x="26" y="227"/>
                    </a:lnTo>
                    <a:lnTo>
                      <a:pt x="10" y="258"/>
                    </a:lnTo>
                    <a:lnTo>
                      <a:pt x="0" y="282"/>
                    </a:lnTo>
                    <a:lnTo>
                      <a:pt x="34" y="295"/>
                    </a:lnTo>
                    <a:lnTo>
                      <a:pt x="54" y="289"/>
                    </a:lnTo>
                    <a:lnTo>
                      <a:pt x="119" y="285"/>
                    </a:lnTo>
                    <a:lnTo>
                      <a:pt x="159" y="279"/>
                    </a:lnTo>
                    <a:lnTo>
                      <a:pt x="193" y="255"/>
                    </a:lnTo>
                    <a:lnTo>
                      <a:pt x="234" y="227"/>
                    </a:lnTo>
                    <a:lnTo>
                      <a:pt x="308" y="214"/>
                    </a:lnTo>
                    <a:lnTo>
                      <a:pt x="417" y="211"/>
                    </a:lnTo>
                    <a:lnTo>
                      <a:pt x="447" y="221"/>
                    </a:lnTo>
                    <a:lnTo>
                      <a:pt x="499" y="187"/>
                    </a:lnTo>
                    <a:lnTo>
                      <a:pt x="543" y="133"/>
                    </a:lnTo>
                    <a:lnTo>
                      <a:pt x="550" y="98"/>
                    </a:lnTo>
                    <a:lnTo>
                      <a:pt x="525" y="85"/>
                    </a:lnTo>
                    <a:lnTo>
                      <a:pt x="482" y="71"/>
                    </a:lnTo>
                    <a:lnTo>
                      <a:pt x="414" y="61"/>
                    </a:lnTo>
                    <a:lnTo>
                      <a:pt x="333" y="65"/>
                    </a:lnTo>
                    <a:lnTo>
                      <a:pt x="311" y="44"/>
                    </a:lnTo>
                    <a:lnTo>
                      <a:pt x="278" y="14"/>
                    </a:lnTo>
                    <a:lnTo>
                      <a:pt x="237" y="0"/>
                    </a:lnTo>
                    <a:lnTo>
                      <a:pt x="204" y="4"/>
                    </a:lnTo>
                    <a:lnTo>
                      <a:pt x="15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166"/>
              <p:cNvSpPr>
                <a:spLocks/>
              </p:cNvSpPr>
              <p:nvPr/>
            </p:nvSpPr>
            <p:spPr bwMode="auto">
              <a:xfrm>
                <a:off x="3323" y="3516"/>
                <a:ext cx="127" cy="124"/>
              </a:xfrm>
              <a:custGeom>
                <a:avLst/>
                <a:gdLst>
                  <a:gd name="T0" fmla="*/ 10 w 889"/>
                  <a:gd name="T1" fmla="*/ 56 h 866"/>
                  <a:gd name="T2" fmla="*/ 23 w 889"/>
                  <a:gd name="T3" fmla="*/ 84 h 866"/>
                  <a:gd name="T4" fmla="*/ 35 w 889"/>
                  <a:gd name="T5" fmla="*/ 103 h 866"/>
                  <a:gd name="T6" fmla="*/ 45 w 889"/>
                  <a:gd name="T7" fmla="*/ 115 h 866"/>
                  <a:gd name="T8" fmla="*/ 43 w 889"/>
                  <a:gd name="T9" fmla="*/ 118 h 866"/>
                  <a:gd name="T10" fmla="*/ 45 w 889"/>
                  <a:gd name="T11" fmla="*/ 124 h 866"/>
                  <a:gd name="T12" fmla="*/ 50 w 889"/>
                  <a:gd name="T13" fmla="*/ 122 h 866"/>
                  <a:gd name="T14" fmla="*/ 58 w 889"/>
                  <a:gd name="T15" fmla="*/ 110 h 866"/>
                  <a:gd name="T16" fmla="*/ 68 w 889"/>
                  <a:gd name="T17" fmla="*/ 97 h 866"/>
                  <a:gd name="T18" fmla="*/ 73 w 889"/>
                  <a:gd name="T19" fmla="*/ 89 h 866"/>
                  <a:gd name="T20" fmla="*/ 73 w 889"/>
                  <a:gd name="T21" fmla="*/ 85 h 866"/>
                  <a:gd name="T22" fmla="*/ 70 w 889"/>
                  <a:gd name="T23" fmla="*/ 80 h 866"/>
                  <a:gd name="T24" fmla="*/ 63 w 889"/>
                  <a:gd name="T25" fmla="*/ 71 h 866"/>
                  <a:gd name="T26" fmla="*/ 53 w 889"/>
                  <a:gd name="T27" fmla="*/ 56 h 866"/>
                  <a:gd name="T28" fmla="*/ 46 w 889"/>
                  <a:gd name="T29" fmla="*/ 47 h 866"/>
                  <a:gd name="T30" fmla="*/ 41 w 889"/>
                  <a:gd name="T31" fmla="*/ 40 h 866"/>
                  <a:gd name="T32" fmla="*/ 49 w 889"/>
                  <a:gd name="T33" fmla="*/ 37 h 866"/>
                  <a:gd name="T34" fmla="*/ 68 w 889"/>
                  <a:gd name="T35" fmla="*/ 29 h 866"/>
                  <a:gd name="T36" fmla="*/ 83 w 889"/>
                  <a:gd name="T37" fmla="*/ 21 h 866"/>
                  <a:gd name="T38" fmla="*/ 98 w 889"/>
                  <a:gd name="T39" fmla="*/ 17 h 866"/>
                  <a:gd name="T40" fmla="*/ 111 w 889"/>
                  <a:gd name="T41" fmla="*/ 15 h 866"/>
                  <a:gd name="T42" fmla="*/ 116 w 889"/>
                  <a:gd name="T43" fmla="*/ 14 h 866"/>
                  <a:gd name="T44" fmla="*/ 123 w 889"/>
                  <a:gd name="T45" fmla="*/ 8 h 866"/>
                  <a:gd name="T46" fmla="*/ 126 w 889"/>
                  <a:gd name="T47" fmla="*/ 6 h 866"/>
                  <a:gd name="T48" fmla="*/ 127 w 889"/>
                  <a:gd name="T49" fmla="*/ 4 h 866"/>
                  <a:gd name="T50" fmla="*/ 123 w 889"/>
                  <a:gd name="T51" fmla="*/ 1 h 866"/>
                  <a:gd name="T52" fmla="*/ 119 w 889"/>
                  <a:gd name="T53" fmla="*/ 0 h 866"/>
                  <a:gd name="T54" fmla="*/ 111 w 889"/>
                  <a:gd name="T55" fmla="*/ 1 h 866"/>
                  <a:gd name="T56" fmla="*/ 102 w 889"/>
                  <a:gd name="T57" fmla="*/ 3 h 866"/>
                  <a:gd name="T58" fmla="*/ 88 w 889"/>
                  <a:gd name="T59" fmla="*/ 9 h 866"/>
                  <a:gd name="T60" fmla="*/ 74 w 889"/>
                  <a:gd name="T61" fmla="*/ 14 h 866"/>
                  <a:gd name="T62" fmla="*/ 55 w 889"/>
                  <a:gd name="T63" fmla="*/ 23 h 866"/>
                  <a:gd name="T64" fmla="*/ 35 w 889"/>
                  <a:gd name="T65" fmla="*/ 33 h 866"/>
                  <a:gd name="T66" fmla="*/ 24 w 889"/>
                  <a:gd name="T67" fmla="*/ 38 h 866"/>
                  <a:gd name="T68" fmla="*/ 15 w 889"/>
                  <a:gd name="T69" fmla="*/ 39 h 866"/>
                  <a:gd name="T70" fmla="*/ 9 w 889"/>
                  <a:gd name="T71" fmla="*/ 42 h 866"/>
                  <a:gd name="T72" fmla="*/ 6 w 889"/>
                  <a:gd name="T73" fmla="*/ 44 h 866"/>
                  <a:gd name="T74" fmla="*/ 2 w 889"/>
                  <a:gd name="T75" fmla="*/ 41 h 866"/>
                  <a:gd name="T76" fmla="*/ 0 w 889"/>
                  <a:gd name="T77" fmla="*/ 49 h 866"/>
                  <a:gd name="T78" fmla="*/ 4 w 889"/>
                  <a:gd name="T79" fmla="*/ 51 h 866"/>
                  <a:gd name="T80" fmla="*/ 5 w 889"/>
                  <a:gd name="T81" fmla="*/ 54 h 866"/>
                  <a:gd name="T82" fmla="*/ 10 w 889"/>
                  <a:gd name="T83" fmla="*/ 56 h 866"/>
                  <a:gd name="T84" fmla="*/ 10 w 889"/>
                  <a:gd name="T85" fmla="*/ 56 h 8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9"/>
                  <a:gd name="T130" fmla="*/ 0 h 866"/>
                  <a:gd name="T131" fmla="*/ 889 w 889"/>
                  <a:gd name="T132" fmla="*/ 866 h 8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9" h="866">
                    <a:moveTo>
                      <a:pt x="68" y="390"/>
                    </a:moveTo>
                    <a:lnTo>
                      <a:pt x="163" y="588"/>
                    </a:lnTo>
                    <a:lnTo>
                      <a:pt x="244" y="720"/>
                    </a:lnTo>
                    <a:lnTo>
                      <a:pt x="312" y="805"/>
                    </a:lnTo>
                    <a:lnTo>
                      <a:pt x="299" y="825"/>
                    </a:lnTo>
                    <a:lnTo>
                      <a:pt x="312" y="866"/>
                    </a:lnTo>
                    <a:lnTo>
                      <a:pt x="353" y="852"/>
                    </a:lnTo>
                    <a:lnTo>
                      <a:pt x="406" y="767"/>
                    </a:lnTo>
                    <a:lnTo>
                      <a:pt x="474" y="675"/>
                    </a:lnTo>
                    <a:lnTo>
                      <a:pt x="509" y="621"/>
                    </a:lnTo>
                    <a:lnTo>
                      <a:pt x="509" y="591"/>
                    </a:lnTo>
                    <a:lnTo>
                      <a:pt x="489" y="556"/>
                    </a:lnTo>
                    <a:lnTo>
                      <a:pt x="438" y="493"/>
                    </a:lnTo>
                    <a:lnTo>
                      <a:pt x="373" y="390"/>
                    </a:lnTo>
                    <a:lnTo>
                      <a:pt x="325" y="326"/>
                    </a:lnTo>
                    <a:lnTo>
                      <a:pt x="288" y="281"/>
                    </a:lnTo>
                    <a:lnTo>
                      <a:pt x="340" y="255"/>
                    </a:lnTo>
                    <a:lnTo>
                      <a:pt x="474" y="200"/>
                    </a:lnTo>
                    <a:lnTo>
                      <a:pt x="584" y="149"/>
                    </a:lnTo>
                    <a:lnTo>
                      <a:pt x="688" y="122"/>
                    </a:lnTo>
                    <a:lnTo>
                      <a:pt x="774" y="105"/>
                    </a:lnTo>
                    <a:lnTo>
                      <a:pt x="814" y="95"/>
                    </a:lnTo>
                    <a:lnTo>
                      <a:pt x="862" y="58"/>
                    </a:lnTo>
                    <a:lnTo>
                      <a:pt x="882" y="41"/>
                    </a:lnTo>
                    <a:lnTo>
                      <a:pt x="889" y="27"/>
                    </a:lnTo>
                    <a:lnTo>
                      <a:pt x="862" y="10"/>
                    </a:lnTo>
                    <a:lnTo>
                      <a:pt x="831" y="0"/>
                    </a:lnTo>
                    <a:lnTo>
                      <a:pt x="777" y="6"/>
                    </a:lnTo>
                    <a:lnTo>
                      <a:pt x="713" y="24"/>
                    </a:lnTo>
                    <a:lnTo>
                      <a:pt x="617" y="61"/>
                    </a:lnTo>
                    <a:lnTo>
                      <a:pt x="519" y="99"/>
                    </a:lnTo>
                    <a:lnTo>
                      <a:pt x="383" y="163"/>
                    </a:lnTo>
                    <a:lnTo>
                      <a:pt x="244" y="231"/>
                    </a:lnTo>
                    <a:lnTo>
                      <a:pt x="166" y="268"/>
                    </a:lnTo>
                    <a:lnTo>
                      <a:pt x="103" y="275"/>
                    </a:lnTo>
                    <a:lnTo>
                      <a:pt x="61" y="296"/>
                    </a:lnTo>
                    <a:lnTo>
                      <a:pt x="41" y="309"/>
                    </a:lnTo>
                    <a:lnTo>
                      <a:pt x="17" y="288"/>
                    </a:lnTo>
                    <a:lnTo>
                      <a:pt x="0" y="343"/>
                    </a:lnTo>
                    <a:lnTo>
                      <a:pt x="27" y="356"/>
                    </a:lnTo>
                    <a:lnTo>
                      <a:pt x="37" y="380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167"/>
              <p:cNvSpPr>
                <a:spLocks/>
              </p:cNvSpPr>
              <p:nvPr/>
            </p:nvSpPr>
            <p:spPr bwMode="auto">
              <a:xfrm>
                <a:off x="3285" y="3511"/>
                <a:ext cx="49" cy="58"/>
              </a:xfrm>
              <a:custGeom>
                <a:avLst/>
                <a:gdLst>
                  <a:gd name="T0" fmla="*/ 0 w 340"/>
                  <a:gd name="T1" fmla="*/ 16 h 404"/>
                  <a:gd name="T2" fmla="*/ 2 w 340"/>
                  <a:gd name="T3" fmla="*/ 8 h 404"/>
                  <a:gd name="T4" fmla="*/ 7 w 340"/>
                  <a:gd name="T5" fmla="*/ 4 h 404"/>
                  <a:gd name="T6" fmla="*/ 14 w 340"/>
                  <a:gd name="T7" fmla="*/ 1 h 404"/>
                  <a:gd name="T8" fmla="*/ 21 w 340"/>
                  <a:gd name="T9" fmla="*/ 0 h 404"/>
                  <a:gd name="T10" fmla="*/ 28 w 340"/>
                  <a:gd name="T11" fmla="*/ 1 h 404"/>
                  <a:gd name="T12" fmla="*/ 35 w 340"/>
                  <a:gd name="T13" fmla="*/ 2 h 404"/>
                  <a:gd name="T14" fmla="*/ 40 w 340"/>
                  <a:gd name="T15" fmla="*/ 6 h 404"/>
                  <a:gd name="T16" fmla="*/ 45 w 340"/>
                  <a:gd name="T17" fmla="*/ 12 h 404"/>
                  <a:gd name="T18" fmla="*/ 47 w 340"/>
                  <a:gd name="T19" fmla="*/ 17 h 404"/>
                  <a:gd name="T20" fmla="*/ 48 w 340"/>
                  <a:gd name="T21" fmla="*/ 24 h 404"/>
                  <a:gd name="T22" fmla="*/ 49 w 340"/>
                  <a:gd name="T23" fmla="*/ 29 h 404"/>
                  <a:gd name="T24" fmla="*/ 48 w 340"/>
                  <a:gd name="T25" fmla="*/ 34 h 404"/>
                  <a:gd name="T26" fmla="*/ 46 w 340"/>
                  <a:gd name="T27" fmla="*/ 38 h 404"/>
                  <a:gd name="T28" fmla="*/ 44 w 340"/>
                  <a:gd name="T29" fmla="*/ 42 h 404"/>
                  <a:gd name="T30" fmla="*/ 40 w 340"/>
                  <a:gd name="T31" fmla="*/ 50 h 404"/>
                  <a:gd name="T32" fmla="*/ 36 w 340"/>
                  <a:gd name="T33" fmla="*/ 55 h 404"/>
                  <a:gd name="T34" fmla="*/ 32 w 340"/>
                  <a:gd name="T35" fmla="*/ 58 h 404"/>
                  <a:gd name="T36" fmla="*/ 27 w 340"/>
                  <a:gd name="T37" fmla="*/ 58 h 404"/>
                  <a:gd name="T38" fmla="*/ 21 w 340"/>
                  <a:gd name="T39" fmla="*/ 58 h 404"/>
                  <a:gd name="T40" fmla="*/ 16 w 340"/>
                  <a:gd name="T41" fmla="*/ 56 h 404"/>
                  <a:gd name="T42" fmla="*/ 10 w 340"/>
                  <a:gd name="T43" fmla="*/ 54 h 404"/>
                  <a:gd name="T44" fmla="*/ 5 w 340"/>
                  <a:gd name="T45" fmla="*/ 51 h 404"/>
                  <a:gd name="T46" fmla="*/ 2 w 340"/>
                  <a:gd name="T47" fmla="*/ 49 h 404"/>
                  <a:gd name="T48" fmla="*/ 0 w 340"/>
                  <a:gd name="T49" fmla="*/ 39 h 404"/>
                  <a:gd name="T50" fmla="*/ 4 w 340"/>
                  <a:gd name="T51" fmla="*/ 39 h 404"/>
                  <a:gd name="T52" fmla="*/ 7 w 340"/>
                  <a:gd name="T53" fmla="*/ 38 h 404"/>
                  <a:gd name="T54" fmla="*/ 11 w 340"/>
                  <a:gd name="T55" fmla="*/ 39 h 404"/>
                  <a:gd name="T56" fmla="*/ 12 w 340"/>
                  <a:gd name="T57" fmla="*/ 42 h 404"/>
                  <a:gd name="T58" fmla="*/ 17 w 340"/>
                  <a:gd name="T59" fmla="*/ 44 h 404"/>
                  <a:gd name="T60" fmla="*/ 22 w 340"/>
                  <a:gd name="T61" fmla="*/ 44 h 404"/>
                  <a:gd name="T62" fmla="*/ 27 w 340"/>
                  <a:gd name="T63" fmla="*/ 41 h 404"/>
                  <a:gd name="T64" fmla="*/ 31 w 340"/>
                  <a:gd name="T65" fmla="*/ 39 h 404"/>
                  <a:gd name="T66" fmla="*/ 35 w 340"/>
                  <a:gd name="T67" fmla="*/ 35 h 404"/>
                  <a:gd name="T68" fmla="*/ 38 w 340"/>
                  <a:gd name="T69" fmla="*/ 32 h 404"/>
                  <a:gd name="T70" fmla="*/ 39 w 340"/>
                  <a:gd name="T71" fmla="*/ 29 h 404"/>
                  <a:gd name="T72" fmla="*/ 40 w 340"/>
                  <a:gd name="T73" fmla="*/ 24 h 404"/>
                  <a:gd name="T74" fmla="*/ 39 w 340"/>
                  <a:gd name="T75" fmla="*/ 20 h 404"/>
                  <a:gd name="T76" fmla="*/ 38 w 340"/>
                  <a:gd name="T77" fmla="*/ 16 h 404"/>
                  <a:gd name="T78" fmla="*/ 34 w 340"/>
                  <a:gd name="T79" fmla="*/ 12 h 404"/>
                  <a:gd name="T80" fmla="*/ 29 w 340"/>
                  <a:gd name="T81" fmla="*/ 9 h 404"/>
                  <a:gd name="T82" fmla="*/ 22 w 340"/>
                  <a:gd name="T83" fmla="*/ 7 h 404"/>
                  <a:gd name="T84" fmla="*/ 16 w 340"/>
                  <a:gd name="T85" fmla="*/ 8 h 404"/>
                  <a:gd name="T86" fmla="*/ 13 w 340"/>
                  <a:gd name="T87" fmla="*/ 9 h 404"/>
                  <a:gd name="T88" fmla="*/ 8 w 340"/>
                  <a:gd name="T89" fmla="*/ 15 h 404"/>
                  <a:gd name="T90" fmla="*/ 0 w 340"/>
                  <a:gd name="T91" fmla="*/ 16 h 404"/>
                  <a:gd name="T92" fmla="*/ 0 w 340"/>
                  <a:gd name="T93" fmla="*/ 16 h 40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0"/>
                  <a:gd name="T142" fmla="*/ 0 h 404"/>
                  <a:gd name="T143" fmla="*/ 340 w 340"/>
                  <a:gd name="T144" fmla="*/ 404 h 40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0" h="404">
                    <a:moveTo>
                      <a:pt x="0" y="112"/>
                    </a:moveTo>
                    <a:lnTo>
                      <a:pt x="11" y="58"/>
                    </a:lnTo>
                    <a:lnTo>
                      <a:pt x="51" y="27"/>
                    </a:lnTo>
                    <a:lnTo>
                      <a:pt x="96" y="10"/>
                    </a:lnTo>
                    <a:lnTo>
                      <a:pt x="146" y="0"/>
                    </a:lnTo>
                    <a:lnTo>
                      <a:pt x="194" y="7"/>
                    </a:lnTo>
                    <a:lnTo>
                      <a:pt x="242" y="17"/>
                    </a:lnTo>
                    <a:lnTo>
                      <a:pt x="275" y="44"/>
                    </a:lnTo>
                    <a:lnTo>
                      <a:pt x="310" y="81"/>
                    </a:lnTo>
                    <a:lnTo>
                      <a:pt x="323" y="119"/>
                    </a:lnTo>
                    <a:lnTo>
                      <a:pt x="336" y="166"/>
                    </a:lnTo>
                    <a:lnTo>
                      <a:pt x="340" y="201"/>
                    </a:lnTo>
                    <a:lnTo>
                      <a:pt x="336" y="234"/>
                    </a:lnTo>
                    <a:lnTo>
                      <a:pt x="320" y="265"/>
                    </a:lnTo>
                    <a:lnTo>
                      <a:pt x="302" y="295"/>
                    </a:lnTo>
                    <a:lnTo>
                      <a:pt x="279" y="346"/>
                    </a:lnTo>
                    <a:lnTo>
                      <a:pt x="248" y="383"/>
                    </a:lnTo>
                    <a:lnTo>
                      <a:pt x="221" y="401"/>
                    </a:lnTo>
                    <a:lnTo>
                      <a:pt x="184" y="404"/>
                    </a:lnTo>
                    <a:lnTo>
                      <a:pt x="146" y="401"/>
                    </a:lnTo>
                    <a:lnTo>
                      <a:pt x="109" y="387"/>
                    </a:lnTo>
                    <a:lnTo>
                      <a:pt x="68" y="373"/>
                    </a:lnTo>
                    <a:lnTo>
                      <a:pt x="35" y="357"/>
                    </a:lnTo>
                    <a:lnTo>
                      <a:pt x="11" y="343"/>
                    </a:lnTo>
                    <a:lnTo>
                      <a:pt x="0" y="275"/>
                    </a:lnTo>
                    <a:lnTo>
                      <a:pt x="25" y="272"/>
                    </a:lnTo>
                    <a:lnTo>
                      <a:pt x="51" y="265"/>
                    </a:lnTo>
                    <a:lnTo>
                      <a:pt x="73" y="275"/>
                    </a:lnTo>
                    <a:lnTo>
                      <a:pt x="86" y="295"/>
                    </a:lnTo>
                    <a:lnTo>
                      <a:pt x="119" y="309"/>
                    </a:lnTo>
                    <a:lnTo>
                      <a:pt x="154" y="309"/>
                    </a:lnTo>
                    <a:lnTo>
                      <a:pt x="187" y="289"/>
                    </a:lnTo>
                    <a:lnTo>
                      <a:pt x="214" y="269"/>
                    </a:lnTo>
                    <a:lnTo>
                      <a:pt x="242" y="247"/>
                    </a:lnTo>
                    <a:lnTo>
                      <a:pt x="262" y="221"/>
                    </a:lnTo>
                    <a:lnTo>
                      <a:pt x="268" y="201"/>
                    </a:lnTo>
                    <a:lnTo>
                      <a:pt x="275" y="166"/>
                    </a:lnTo>
                    <a:lnTo>
                      <a:pt x="272" y="139"/>
                    </a:lnTo>
                    <a:lnTo>
                      <a:pt x="262" y="108"/>
                    </a:lnTo>
                    <a:lnTo>
                      <a:pt x="235" y="81"/>
                    </a:lnTo>
                    <a:lnTo>
                      <a:pt x="201" y="61"/>
                    </a:lnTo>
                    <a:lnTo>
                      <a:pt x="154" y="47"/>
                    </a:lnTo>
                    <a:lnTo>
                      <a:pt x="113" y="54"/>
                    </a:lnTo>
                    <a:lnTo>
                      <a:pt x="89" y="65"/>
                    </a:lnTo>
                    <a:lnTo>
                      <a:pt x="55" y="10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168"/>
              <p:cNvSpPr>
                <a:spLocks/>
              </p:cNvSpPr>
              <p:nvPr/>
            </p:nvSpPr>
            <p:spPr bwMode="auto">
              <a:xfrm>
                <a:off x="3421" y="3464"/>
                <a:ext cx="12" cy="58"/>
              </a:xfrm>
              <a:custGeom>
                <a:avLst/>
                <a:gdLst>
                  <a:gd name="T0" fmla="*/ 4 w 83"/>
                  <a:gd name="T1" fmla="*/ 2 h 408"/>
                  <a:gd name="T2" fmla="*/ 1 w 83"/>
                  <a:gd name="T3" fmla="*/ 11 h 408"/>
                  <a:gd name="T4" fmla="*/ 0 w 83"/>
                  <a:gd name="T5" fmla="*/ 21 h 408"/>
                  <a:gd name="T6" fmla="*/ 1 w 83"/>
                  <a:gd name="T7" fmla="*/ 29 h 408"/>
                  <a:gd name="T8" fmla="*/ 2 w 83"/>
                  <a:gd name="T9" fmla="*/ 39 h 408"/>
                  <a:gd name="T10" fmla="*/ 4 w 83"/>
                  <a:gd name="T11" fmla="*/ 45 h 408"/>
                  <a:gd name="T12" fmla="*/ 6 w 83"/>
                  <a:gd name="T13" fmla="*/ 51 h 408"/>
                  <a:gd name="T14" fmla="*/ 9 w 83"/>
                  <a:gd name="T15" fmla="*/ 58 h 408"/>
                  <a:gd name="T16" fmla="*/ 12 w 83"/>
                  <a:gd name="T17" fmla="*/ 55 h 408"/>
                  <a:gd name="T18" fmla="*/ 9 w 83"/>
                  <a:gd name="T19" fmla="*/ 48 h 408"/>
                  <a:gd name="T20" fmla="*/ 7 w 83"/>
                  <a:gd name="T21" fmla="*/ 39 h 408"/>
                  <a:gd name="T22" fmla="*/ 7 w 83"/>
                  <a:gd name="T23" fmla="*/ 28 h 408"/>
                  <a:gd name="T24" fmla="*/ 7 w 83"/>
                  <a:gd name="T25" fmla="*/ 20 h 408"/>
                  <a:gd name="T26" fmla="*/ 9 w 83"/>
                  <a:gd name="T27" fmla="*/ 14 h 408"/>
                  <a:gd name="T28" fmla="*/ 9 w 83"/>
                  <a:gd name="T29" fmla="*/ 7 h 408"/>
                  <a:gd name="T30" fmla="*/ 9 w 83"/>
                  <a:gd name="T31" fmla="*/ 0 h 408"/>
                  <a:gd name="T32" fmla="*/ 4 w 83"/>
                  <a:gd name="T33" fmla="*/ 2 h 408"/>
                  <a:gd name="T34" fmla="*/ 4 w 83"/>
                  <a:gd name="T35" fmla="*/ 2 h 4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3"/>
                  <a:gd name="T55" fmla="*/ 0 h 408"/>
                  <a:gd name="T56" fmla="*/ 83 w 83"/>
                  <a:gd name="T57" fmla="*/ 408 h 4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3" h="408">
                    <a:moveTo>
                      <a:pt x="31" y="14"/>
                    </a:moveTo>
                    <a:lnTo>
                      <a:pt x="7" y="75"/>
                    </a:lnTo>
                    <a:lnTo>
                      <a:pt x="0" y="146"/>
                    </a:lnTo>
                    <a:lnTo>
                      <a:pt x="7" y="204"/>
                    </a:lnTo>
                    <a:lnTo>
                      <a:pt x="14" y="272"/>
                    </a:lnTo>
                    <a:lnTo>
                      <a:pt x="28" y="320"/>
                    </a:lnTo>
                    <a:lnTo>
                      <a:pt x="41" y="357"/>
                    </a:lnTo>
                    <a:lnTo>
                      <a:pt x="61" y="408"/>
                    </a:lnTo>
                    <a:lnTo>
                      <a:pt x="83" y="387"/>
                    </a:lnTo>
                    <a:lnTo>
                      <a:pt x="65" y="337"/>
                    </a:lnTo>
                    <a:lnTo>
                      <a:pt x="51" y="272"/>
                    </a:lnTo>
                    <a:lnTo>
                      <a:pt x="48" y="194"/>
                    </a:lnTo>
                    <a:lnTo>
                      <a:pt x="48" y="139"/>
                    </a:lnTo>
                    <a:lnTo>
                      <a:pt x="61" y="95"/>
                    </a:lnTo>
                    <a:lnTo>
                      <a:pt x="61" y="48"/>
                    </a:lnTo>
                    <a:lnTo>
                      <a:pt x="61" y="0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169"/>
              <p:cNvSpPr>
                <a:spLocks/>
              </p:cNvSpPr>
              <p:nvPr/>
            </p:nvSpPr>
            <p:spPr bwMode="auto">
              <a:xfrm>
                <a:off x="3433" y="3461"/>
                <a:ext cx="18" cy="53"/>
              </a:xfrm>
              <a:custGeom>
                <a:avLst/>
                <a:gdLst>
                  <a:gd name="T0" fmla="*/ 14 w 132"/>
                  <a:gd name="T1" fmla="*/ 53 h 373"/>
                  <a:gd name="T2" fmla="*/ 17 w 132"/>
                  <a:gd name="T3" fmla="*/ 46 h 373"/>
                  <a:gd name="T4" fmla="*/ 18 w 132"/>
                  <a:gd name="T5" fmla="*/ 35 h 373"/>
                  <a:gd name="T6" fmla="*/ 18 w 132"/>
                  <a:gd name="T7" fmla="*/ 24 h 373"/>
                  <a:gd name="T8" fmla="*/ 17 w 132"/>
                  <a:gd name="T9" fmla="*/ 15 h 373"/>
                  <a:gd name="T10" fmla="*/ 15 w 132"/>
                  <a:gd name="T11" fmla="*/ 9 h 373"/>
                  <a:gd name="T12" fmla="*/ 12 w 132"/>
                  <a:gd name="T13" fmla="*/ 4 h 373"/>
                  <a:gd name="T14" fmla="*/ 10 w 132"/>
                  <a:gd name="T15" fmla="*/ 1 h 373"/>
                  <a:gd name="T16" fmla="*/ 5 w 132"/>
                  <a:gd name="T17" fmla="*/ 0 h 373"/>
                  <a:gd name="T18" fmla="*/ 4 w 132"/>
                  <a:gd name="T19" fmla="*/ 4 h 373"/>
                  <a:gd name="T20" fmla="*/ 1 w 132"/>
                  <a:gd name="T21" fmla="*/ 11 h 373"/>
                  <a:gd name="T22" fmla="*/ 0 w 132"/>
                  <a:gd name="T23" fmla="*/ 20 h 373"/>
                  <a:gd name="T24" fmla="*/ 0 w 132"/>
                  <a:gd name="T25" fmla="*/ 31 h 373"/>
                  <a:gd name="T26" fmla="*/ 1 w 132"/>
                  <a:gd name="T27" fmla="*/ 38 h 373"/>
                  <a:gd name="T28" fmla="*/ 1 w 132"/>
                  <a:gd name="T29" fmla="*/ 44 h 373"/>
                  <a:gd name="T30" fmla="*/ 4 w 132"/>
                  <a:gd name="T31" fmla="*/ 49 h 373"/>
                  <a:gd name="T32" fmla="*/ 6 w 132"/>
                  <a:gd name="T33" fmla="*/ 48 h 373"/>
                  <a:gd name="T34" fmla="*/ 6 w 132"/>
                  <a:gd name="T35" fmla="*/ 45 h 373"/>
                  <a:gd name="T36" fmla="*/ 5 w 132"/>
                  <a:gd name="T37" fmla="*/ 40 h 373"/>
                  <a:gd name="T38" fmla="*/ 6 w 132"/>
                  <a:gd name="T39" fmla="*/ 31 h 373"/>
                  <a:gd name="T40" fmla="*/ 8 w 132"/>
                  <a:gd name="T41" fmla="*/ 34 h 373"/>
                  <a:gd name="T42" fmla="*/ 10 w 132"/>
                  <a:gd name="T43" fmla="*/ 32 h 373"/>
                  <a:gd name="T44" fmla="*/ 12 w 132"/>
                  <a:gd name="T45" fmla="*/ 35 h 373"/>
                  <a:gd name="T46" fmla="*/ 12 w 132"/>
                  <a:gd name="T47" fmla="*/ 43 h 373"/>
                  <a:gd name="T48" fmla="*/ 12 w 132"/>
                  <a:gd name="T49" fmla="*/ 48 h 373"/>
                  <a:gd name="T50" fmla="*/ 14 w 132"/>
                  <a:gd name="T51" fmla="*/ 53 h 373"/>
                  <a:gd name="T52" fmla="*/ 14 w 132"/>
                  <a:gd name="T53" fmla="*/ 53 h 3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2"/>
                  <a:gd name="T82" fmla="*/ 0 h 373"/>
                  <a:gd name="T83" fmla="*/ 132 w 132"/>
                  <a:gd name="T84" fmla="*/ 373 h 3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2" h="373">
                    <a:moveTo>
                      <a:pt x="105" y="373"/>
                    </a:moveTo>
                    <a:lnTo>
                      <a:pt x="125" y="325"/>
                    </a:lnTo>
                    <a:lnTo>
                      <a:pt x="132" y="244"/>
                    </a:lnTo>
                    <a:lnTo>
                      <a:pt x="132" y="170"/>
                    </a:lnTo>
                    <a:lnTo>
                      <a:pt x="125" y="108"/>
                    </a:lnTo>
                    <a:lnTo>
                      <a:pt x="108" y="60"/>
                    </a:lnTo>
                    <a:lnTo>
                      <a:pt x="91" y="30"/>
                    </a:lnTo>
                    <a:lnTo>
                      <a:pt x="70" y="7"/>
                    </a:lnTo>
                    <a:lnTo>
                      <a:pt x="40" y="0"/>
                    </a:lnTo>
                    <a:lnTo>
                      <a:pt x="27" y="27"/>
                    </a:lnTo>
                    <a:lnTo>
                      <a:pt x="7" y="75"/>
                    </a:lnTo>
                    <a:lnTo>
                      <a:pt x="0" y="139"/>
                    </a:lnTo>
                    <a:lnTo>
                      <a:pt x="0" y="217"/>
                    </a:lnTo>
                    <a:lnTo>
                      <a:pt x="10" y="267"/>
                    </a:lnTo>
                    <a:lnTo>
                      <a:pt x="10" y="312"/>
                    </a:lnTo>
                    <a:lnTo>
                      <a:pt x="30" y="347"/>
                    </a:lnTo>
                    <a:lnTo>
                      <a:pt x="44" y="337"/>
                    </a:lnTo>
                    <a:lnTo>
                      <a:pt x="44" y="315"/>
                    </a:lnTo>
                    <a:lnTo>
                      <a:pt x="40" y="279"/>
                    </a:lnTo>
                    <a:lnTo>
                      <a:pt x="44" y="217"/>
                    </a:lnTo>
                    <a:lnTo>
                      <a:pt x="60" y="241"/>
                    </a:lnTo>
                    <a:lnTo>
                      <a:pt x="77" y="224"/>
                    </a:lnTo>
                    <a:lnTo>
                      <a:pt x="88" y="244"/>
                    </a:lnTo>
                    <a:lnTo>
                      <a:pt x="88" y="302"/>
                    </a:lnTo>
                    <a:lnTo>
                      <a:pt x="91" y="340"/>
                    </a:lnTo>
                    <a:lnTo>
                      <a:pt x="105" y="3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170"/>
              <p:cNvSpPr>
                <a:spLocks/>
              </p:cNvSpPr>
              <p:nvPr/>
            </p:nvSpPr>
            <p:spPr bwMode="auto">
              <a:xfrm>
                <a:off x="3225" y="3458"/>
                <a:ext cx="209" cy="124"/>
              </a:xfrm>
              <a:custGeom>
                <a:avLst/>
                <a:gdLst>
                  <a:gd name="T0" fmla="*/ 49 w 1459"/>
                  <a:gd name="T1" fmla="*/ 111 h 870"/>
                  <a:gd name="T2" fmla="*/ 38 w 1459"/>
                  <a:gd name="T3" fmla="*/ 112 h 870"/>
                  <a:gd name="T4" fmla="*/ 24 w 1459"/>
                  <a:gd name="T5" fmla="*/ 106 h 870"/>
                  <a:gd name="T6" fmla="*/ 16 w 1459"/>
                  <a:gd name="T7" fmla="*/ 99 h 870"/>
                  <a:gd name="T8" fmla="*/ 11 w 1459"/>
                  <a:gd name="T9" fmla="*/ 90 h 870"/>
                  <a:gd name="T10" fmla="*/ 9 w 1459"/>
                  <a:gd name="T11" fmla="*/ 78 h 870"/>
                  <a:gd name="T12" fmla="*/ 10 w 1459"/>
                  <a:gd name="T13" fmla="*/ 67 h 870"/>
                  <a:gd name="T14" fmla="*/ 15 w 1459"/>
                  <a:gd name="T15" fmla="*/ 54 h 870"/>
                  <a:gd name="T16" fmla="*/ 26 w 1459"/>
                  <a:gd name="T17" fmla="*/ 43 h 870"/>
                  <a:gd name="T18" fmla="*/ 37 w 1459"/>
                  <a:gd name="T19" fmla="*/ 36 h 870"/>
                  <a:gd name="T20" fmla="*/ 53 w 1459"/>
                  <a:gd name="T21" fmla="*/ 30 h 870"/>
                  <a:gd name="T22" fmla="*/ 73 w 1459"/>
                  <a:gd name="T23" fmla="*/ 27 h 870"/>
                  <a:gd name="T24" fmla="*/ 101 w 1459"/>
                  <a:gd name="T25" fmla="*/ 23 h 870"/>
                  <a:gd name="T26" fmla="*/ 130 w 1459"/>
                  <a:gd name="T27" fmla="*/ 20 h 870"/>
                  <a:gd name="T28" fmla="*/ 157 w 1459"/>
                  <a:gd name="T29" fmla="*/ 18 h 870"/>
                  <a:gd name="T30" fmla="*/ 179 w 1459"/>
                  <a:gd name="T31" fmla="*/ 15 h 870"/>
                  <a:gd name="T32" fmla="*/ 199 w 1459"/>
                  <a:gd name="T33" fmla="*/ 11 h 870"/>
                  <a:gd name="T34" fmla="*/ 209 w 1459"/>
                  <a:gd name="T35" fmla="*/ 4 h 870"/>
                  <a:gd name="T36" fmla="*/ 206 w 1459"/>
                  <a:gd name="T37" fmla="*/ 0 h 870"/>
                  <a:gd name="T38" fmla="*/ 187 w 1459"/>
                  <a:gd name="T39" fmla="*/ 6 h 870"/>
                  <a:gd name="T40" fmla="*/ 154 w 1459"/>
                  <a:gd name="T41" fmla="*/ 10 h 870"/>
                  <a:gd name="T42" fmla="*/ 121 w 1459"/>
                  <a:gd name="T43" fmla="*/ 12 h 870"/>
                  <a:gd name="T44" fmla="*/ 87 w 1459"/>
                  <a:gd name="T45" fmla="*/ 15 h 870"/>
                  <a:gd name="T46" fmla="*/ 60 w 1459"/>
                  <a:gd name="T47" fmla="*/ 18 h 870"/>
                  <a:gd name="T48" fmla="*/ 45 w 1459"/>
                  <a:gd name="T49" fmla="*/ 22 h 870"/>
                  <a:gd name="T50" fmla="*/ 32 w 1459"/>
                  <a:gd name="T51" fmla="*/ 27 h 870"/>
                  <a:gd name="T52" fmla="*/ 17 w 1459"/>
                  <a:gd name="T53" fmla="*/ 36 h 870"/>
                  <a:gd name="T54" fmla="*/ 5 w 1459"/>
                  <a:gd name="T55" fmla="*/ 50 h 870"/>
                  <a:gd name="T56" fmla="*/ 0 w 1459"/>
                  <a:gd name="T57" fmla="*/ 68 h 870"/>
                  <a:gd name="T58" fmla="*/ 2 w 1459"/>
                  <a:gd name="T59" fmla="*/ 87 h 870"/>
                  <a:gd name="T60" fmla="*/ 8 w 1459"/>
                  <a:gd name="T61" fmla="*/ 99 h 870"/>
                  <a:gd name="T62" fmla="*/ 19 w 1459"/>
                  <a:gd name="T63" fmla="*/ 114 h 870"/>
                  <a:gd name="T64" fmla="*/ 31 w 1459"/>
                  <a:gd name="T65" fmla="*/ 120 h 870"/>
                  <a:gd name="T66" fmla="*/ 42 w 1459"/>
                  <a:gd name="T67" fmla="*/ 124 h 870"/>
                  <a:gd name="T68" fmla="*/ 54 w 1459"/>
                  <a:gd name="T69" fmla="*/ 108 h 8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59"/>
                  <a:gd name="T106" fmla="*/ 0 h 870"/>
                  <a:gd name="T107" fmla="*/ 1459 w 1459"/>
                  <a:gd name="T108" fmla="*/ 870 h 8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59" h="870">
                    <a:moveTo>
                      <a:pt x="377" y="757"/>
                    </a:moveTo>
                    <a:lnTo>
                      <a:pt x="339" y="782"/>
                    </a:lnTo>
                    <a:lnTo>
                      <a:pt x="309" y="795"/>
                    </a:lnTo>
                    <a:lnTo>
                      <a:pt x="264" y="785"/>
                    </a:lnTo>
                    <a:lnTo>
                      <a:pt x="200" y="764"/>
                    </a:lnTo>
                    <a:lnTo>
                      <a:pt x="166" y="744"/>
                    </a:lnTo>
                    <a:lnTo>
                      <a:pt x="143" y="720"/>
                    </a:lnTo>
                    <a:lnTo>
                      <a:pt x="112" y="693"/>
                    </a:lnTo>
                    <a:lnTo>
                      <a:pt x="95" y="659"/>
                    </a:lnTo>
                    <a:lnTo>
                      <a:pt x="78" y="633"/>
                    </a:lnTo>
                    <a:lnTo>
                      <a:pt x="72" y="598"/>
                    </a:lnTo>
                    <a:lnTo>
                      <a:pt x="65" y="550"/>
                    </a:lnTo>
                    <a:lnTo>
                      <a:pt x="65" y="513"/>
                    </a:lnTo>
                    <a:lnTo>
                      <a:pt x="72" y="469"/>
                    </a:lnTo>
                    <a:lnTo>
                      <a:pt x="85" y="428"/>
                    </a:lnTo>
                    <a:lnTo>
                      <a:pt x="105" y="381"/>
                    </a:lnTo>
                    <a:lnTo>
                      <a:pt x="140" y="340"/>
                    </a:lnTo>
                    <a:lnTo>
                      <a:pt x="180" y="300"/>
                    </a:lnTo>
                    <a:lnTo>
                      <a:pt x="211" y="278"/>
                    </a:lnTo>
                    <a:lnTo>
                      <a:pt x="258" y="255"/>
                    </a:lnTo>
                    <a:lnTo>
                      <a:pt x="309" y="232"/>
                    </a:lnTo>
                    <a:lnTo>
                      <a:pt x="370" y="211"/>
                    </a:lnTo>
                    <a:lnTo>
                      <a:pt x="425" y="204"/>
                    </a:lnTo>
                    <a:lnTo>
                      <a:pt x="513" y="187"/>
                    </a:lnTo>
                    <a:lnTo>
                      <a:pt x="601" y="177"/>
                    </a:lnTo>
                    <a:lnTo>
                      <a:pt x="705" y="164"/>
                    </a:lnTo>
                    <a:lnTo>
                      <a:pt x="814" y="154"/>
                    </a:lnTo>
                    <a:lnTo>
                      <a:pt x="906" y="143"/>
                    </a:lnTo>
                    <a:lnTo>
                      <a:pt x="1007" y="133"/>
                    </a:lnTo>
                    <a:lnTo>
                      <a:pt x="1099" y="126"/>
                    </a:lnTo>
                    <a:lnTo>
                      <a:pt x="1171" y="116"/>
                    </a:lnTo>
                    <a:lnTo>
                      <a:pt x="1252" y="103"/>
                    </a:lnTo>
                    <a:lnTo>
                      <a:pt x="1330" y="89"/>
                    </a:lnTo>
                    <a:lnTo>
                      <a:pt x="1387" y="75"/>
                    </a:lnTo>
                    <a:lnTo>
                      <a:pt x="1444" y="55"/>
                    </a:lnTo>
                    <a:lnTo>
                      <a:pt x="1459" y="28"/>
                    </a:lnTo>
                    <a:lnTo>
                      <a:pt x="1459" y="0"/>
                    </a:lnTo>
                    <a:lnTo>
                      <a:pt x="1441" y="0"/>
                    </a:lnTo>
                    <a:lnTo>
                      <a:pt x="1394" y="21"/>
                    </a:lnTo>
                    <a:lnTo>
                      <a:pt x="1302" y="45"/>
                    </a:lnTo>
                    <a:lnTo>
                      <a:pt x="1197" y="61"/>
                    </a:lnTo>
                    <a:lnTo>
                      <a:pt x="1078" y="68"/>
                    </a:lnTo>
                    <a:lnTo>
                      <a:pt x="957" y="75"/>
                    </a:lnTo>
                    <a:lnTo>
                      <a:pt x="848" y="86"/>
                    </a:lnTo>
                    <a:lnTo>
                      <a:pt x="709" y="96"/>
                    </a:lnTo>
                    <a:lnTo>
                      <a:pt x="604" y="103"/>
                    </a:lnTo>
                    <a:lnTo>
                      <a:pt x="506" y="113"/>
                    </a:lnTo>
                    <a:lnTo>
                      <a:pt x="417" y="129"/>
                    </a:lnTo>
                    <a:lnTo>
                      <a:pt x="363" y="139"/>
                    </a:lnTo>
                    <a:lnTo>
                      <a:pt x="312" y="154"/>
                    </a:lnTo>
                    <a:lnTo>
                      <a:pt x="268" y="164"/>
                    </a:lnTo>
                    <a:lnTo>
                      <a:pt x="221" y="187"/>
                    </a:lnTo>
                    <a:lnTo>
                      <a:pt x="176" y="204"/>
                    </a:lnTo>
                    <a:lnTo>
                      <a:pt x="122" y="252"/>
                    </a:lnTo>
                    <a:lnTo>
                      <a:pt x="65" y="306"/>
                    </a:lnTo>
                    <a:lnTo>
                      <a:pt x="34" y="354"/>
                    </a:lnTo>
                    <a:lnTo>
                      <a:pt x="17" y="408"/>
                    </a:lnTo>
                    <a:lnTo>
                      <a:pt x="0" y="476"/>
                    </a:lnTo>
                    <a:lnTo>
                      <a:pt x="0" y="547"/>
                    </a:lnTo>
                    <a:lnTo>
                      <a:pt x="14" y="611"/>
                    </a:lnTo>
                    <a:lnTo>
                      <a:pt x="31" y="659"/>
                    </a:lnTo>
                    <a:lnTo>
                      <a:pt x="55" y="693"/>
                    </a:lnTo>
                    <a:lnTo>
                      <a:pt x="95" y="747"/>
                    </a:lnTo>
                    <a:lnTo>
                      <a:pt x="132" y="798"/>
                    </a:lnTo>
                    <a:lnTo>
                      <a:pt x="170" y="818"/>
                    </a:lnTo>
                    <a:lnTo>
                      <a:pt x="214" y="843"/>
                    </a:lnTo>
                    <a:lnTo>
                      <a:pt x="254" y="856"/>
                    </a:lnTo>
                    <a:lnTo>
                      <a:pt x="296" y="870"/>
                    </a:lnTo>
                    <a:lnTo>
                      <a:pt x="377" y="7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171"/>
              <p:cNvSpPr>
                <a:spLocks/>
              </p:cNvSpPr>
              <p:nvPr/>
            </p:nvSpPr>
            <p:spPr bwMode="auto">
              <a:xfrm>
                <a:off x="3340" y="3411"/>
                <a:ext cx="38" cy="17"/>
              </a:xfrm>
              <a:custGeom>
                <a:avLst/>
                <a:gdLst>
                  <a:gd name="T0" fmla="*/ 4 w 264"/>
                  <a:gd name="T1" fmla="*/ 8 h 119"/>
                  <a:gd name="T2" fmla="*/ 12 w 264"/>
                  <a:gd name="T3" fmla="*/ 8 h 119"/>
                  <a:gd name="T4" fmla="*/ 22 w 264"/>
                  <a:gd name="T5" fmla="*/ 4 h 119"/>
                  <a:gd name="T6" fmla="*/ 34 w 264"/>
                  <a:gd name="T7" fmla="*/ 0 h 119"/>
                  <a:gd name="T8" fmla="*/ 38 w 264"/>
                  <a:gd name="T9" fmla="*/ 2 h 119"/>
                  <a:gd name="T10" fmla="*/ 37 w 264"/>
                  <a:gd name="T11" fmla="*/ 4 h 119"/>
                  <a:gd name="T12" fmla="*/ 28 w 264"/>
                  <a:gd name="T13" fmla="*/ 8 h 119"/>
                  <a:gd name="T14" fmla="*/ 17 w 264"/>
                  <a:gd name="T15" fmla="*/ 12 h 119"/>
                  <a:gd name="T16" fmla="*/ 5 w 264"/>
                  <a:gd name="T17" fmla="*/ 17 h 119"/>
                  <a:gd name="T18" fmla="*/ 0 w 264"/>
                  <a:gd name="T19" fmla="*/ 15 h 119"/>
                  <a:gd name="T20" fmla="*/ 1 w 264"/>
                  <a:gd name="T21" fmla="*/ 10 h 119"/>
                  <a:gd name="T22" fmla="*/ 4 w 264"/>
                  <a:gd name="T23" fmla="*/ 8 h 119"/>
                  <a:gd name="T24" fmla="*/ 4 w 264"/>
                  <a:gd name="T25" fmla="*/ 8 h 1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4"/>
                  <a:gd name="T40" fmla="*/ 0 h 119"/>
                  <a:gd name="T41" fmla="*/ 264 w 264"/>
                  <a:gd name="T42" fmla="*/ 119 h 1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4" h="119">
                    <a:moveTo>
                      <a:pt x="27" y="57"/>
                    </a:moveTo>
                    <a:lnTo>
                      <a:pt x="85" y="57"/>
                    </a:lnTo>
                    <a:lnTo>
                      <a:pt x="153" y="31"/>
                    </a:lnTo>
                    <a:lnTo>
                      <a:pt x="237" y="0"/>
                    </a:lnTo>
                    <a:lnTo>
                      <a:pt x="264" y="11"/>
                    </a:lnTo>
                    <a:lnTo>
                      <a:pt x="254" y="31"/>
                    </a:lnTo>
                    <a:lnTo>
                      <a:pt x="196" y="54"/>
                    </a:lnTo>
                    <a:lnTo>
                      <a:pt x="118" y="82"/>
                    </a:lnTo>
                    <a:lnTo>
                      <a:pt x="34" y="119"/>
                    </a:lnTo>
                    <a:lnTo>
                      <a:pt x="0" y="105"/>
                    </a:lnTo>
                    <a:lnTo>
                      <a:pt x="7" y="67"/>
                    </a:lnTo>
                    <a:lnTo>
                      <a:pt x="2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172"/>
              <p:cNvSpPr>
                <a:spLocks/>
              </p:cNvSpPr>
              <p:nvPr/>
            </p:nvSpPr>
            <p:spPr bwMode="auto">
              <a:xfrm>
                <a:off x="3365" y="3337"/>
                <a:ext cx="31" cy="72"/>
              </a:xfrm>
              <a:custGeom>
                <a:avLst/>
                <a:gdLst>
                  <a:gd name="T0" fmla="*/ 24 w 220"/>
                  <a:gd name="T1" fmla="*/ 0 h 499"/>
                  <a:gd name="T2" fmla="*/ 25 w 220"/>
                  <a:gd name="T3" fmla="*/ 10 h 499"/>
                  <a:gd name="T4" fmla="*/ 25 w 220"/>
                  <a:gd name="T5" fmla="*/ 17 h 499"/>
                  <a:gd name="T6" fmla="*/ 22 w 220"/>
                  <a:gd name="T7" fmla="*/ 24 h 499"/>
                  <a:gd name="T8" fmla="*/ 19 w 220"/>
                  <a:gd name="T9" fmla="*/ 30 h 499"/>
                  <a:gd name="T10" fmla="*/ 15 w 220"/>
                  <a:gd name="T11" fmla="*/ 35 h 499"/>
                  <a:gd name="T12" fmla="*/ 9 w 220"/>
                  <a:gd name="T13" fmla="*/ 40 h 499"/>
                  <a:gd name="T14" fmla="*/ 7 w 220"/>
                  <a:gd name="T15" fmla="*/ 44 h 499"/>
                  <a:gd name="T16" fmla="*/ 3 w 220"/>
                  <a:gd name="T17" fmla="*/ 48 h 499"/>
                  <a:gd name="T18" fmla="*/ 1 w 220"/>
                  <a:gd name="T19" fmla="*/ 52 h 499"/>
                  <a:gd name="T20" fmla="*/ 0 w 220"/>
                  <a:gd name="T21" fmla="*/ 58 h 499"/>
                  <a:gd name="T22" fmla="*/ 0 w 220"/>
                  <a:gd name="T23" fmla="*/ 64 h 499"/>
                  <a:gd name="T24" fmla="*/ 1 w 220"/>
                  <a:gd name="T25" fmla="*/ 69 h 499"/>
                  <a:gd name="T26" fmla="*/ 2 w 220"/>
                  <a:gd name="T27" fmla="*/ 72 h 499"/>
                  <a:gd name="T28" fmla="*/ 6 w 220"/>
                  <a:gd name="T29" fmla="*/ 72 h 499"/>
                  <a:gd name="T30" fmla="*/ 7 w 220"/>
                  <a:gd name="T31" fmla="*/ 70 h 499"/>
                  <a:gd name="T32" fmla="*/ 5 w 220"/>
                  <a:gd name="T33" fmla="*/ 66 h 499"/>
                  <a:gd name="T34" fmla="*/ 5 w 220"/>
                  <a:gd name="T35" fmla="*/ 59 h 499"/>
                  <a:gd name="T36" fmla="*/ 7 w 220"/>
                  <a:gd name="T37" fmla="*/ 53 h 499"/>
                  <a:gd name="T38" fmla="*/ 10 w 220"/>
                  <a:gd name="T39" fmla="*/ 48 h 499"/>
                  <a:gd name="T40" fmla="*/ 15 w 220"/>
                  <a:gd name="T41" fmla="*/ 42 h 499"/>
                  <a:gd name="T42" fmla="*/ 22 w 220"/>
                  <a:gd name="T43" fmla="*/ 35 h 499"/>
                  <a:gd name="T44" fmla="*/ 27 w 220"/>
                  <a:gd name="T45" fmla="*/ 29 h 499"/>
                  <a:gd name="T46" fmla="*/ 29 w 220"/>
                  <a:gd name="T47" fmla="*/ 24 h 499"/>
                  <a:gd name="T48" fmla="*/ 31 w 220"/>
                  <a:gd name="T49" fmla="*/ 16 h 499"/>
                  <a:gd name="T50" fmla="*/ 31 w 220"/>
                  <a:gd name="T51" fmla="*/ 7 h 499"/>
                  <a:gd name="T52" fmla="*/ 29 w 220"/>
                  <a:gd name="T53" fmla="*/ 0 h 499"/>
                  <a:gd name="T54" fmla="*/ 24 w 220"/>
                  <a:gd name="T55" fmla="*/ 0 h 499"/>
                  <a:gd name="T56" fmla="*/ 24 w 220"/>
                  <a:gd name="T57" fmla="*/ 0 h 4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0"/>
                  <a:gd name="T88" fmla="*/ 0 h 499"/>
                  <a:gd name="T89" fmla="*/ 220 w 220"/>
                  <a:gd name="T90" fmla="*/ 499 h 49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0" h="499">
                    <a:moveTo>
                      <a:pt x="172" y="0"/>
                    </a:moveTo>
                    <a:lnTo>
                      <a:pt x="180" y="68"/>
                    </a:lnTo>
                    <a:lnTo>
                      <a:pt x="176" y="119"/>
                    </a:lnTo>
                    <a:lnTo>
                      <a:pt x="159" y="166"/>
                    </a:lnTo>
                    <a:lnTo>
                      <a:pt x="132" y="207"/>
                    </a:lnTo>
                    <a:lnTo>
                      <a:pt x="108" y="241"/>
                    </a:lnTo>
                    <a:lnTo>
                      <a:pt x="64" y="275"/>
                    </a:lnTo>
                    <a:lnTo>
                      <a:pt x="48" y="302"/>
                    </a:lnTo>
                    <a:lnTo>
                      <a:pt x="23" y="330"/>
                    </a:lnTo>
                    <a:lnTo>
                      <a:pt x="10" y="363"/>
                    </a:lnTo>
                    <a:lnTo>
                      <a:pt x="0" y="404"/>
                    </a:lnTo>
                    <a:lnTo>
                      <a:pt x="0" y="444"/>
                    </a:lnTo>
                    <a:lnTo>
                      <a:pt x="7" y="475"/>
                    </a:lnTo>
                    <a:lnTo>
                      <a:pt x="17" y="499"/>
                    </a:lnTo>
                    <a:lnTo>
                      <a:pt x="41" y="499"/>
                    </a:lnTo>
                    <a:lnTo>
                      <a:pt x="48" y="485"/>
                    </a:lnTo>
                    <a:lnTo>
                      <a:pt x="38" y="459"/>
                    </a:lnTo>
                    <a:lnTo>
                      <a:pt x="38" y="411"/>
                    </a:lnTo>
                    <a:lnTo>
                      <a:pt x="48" y="370"/>
                    </a:lnTo>
                    <a:lnTo>
                      <a:pt x="68" y="330"/>
                    </a:lnTo>
                    <a:lnTo>
                      <a:pt x="108" y="288"/>
                    </a:lnTo>
                    <a:lnTo>
                      <a:pt x="159" y="241"/>
                    </a:lnTo>
                    <a:lnTo>
                      <a:pt x="194" y="204"/>
                    </a:lnTo>
                    <a:lnTo>
                      <a:pt x="207" y="166"/>
                    </a:lnTo>
                    <a:lnTo>
                      <a:pt x="220" y="112"/>
                    </a:lnTo>
                    <a:lnTo>
                      <a:pt x="217" y="51"/>
                    </a:lnTo>
                    <a:lnTo>
                      <a:pt x="204" y="3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173"/>
              <p:cNvSpPr>
                <a:spLocks/>
              </p:cNvSpPr>
              <p:nvPr/>
            </p:nvSpPr>
            <p:spPr bwMode="auto">
              <a:xfrm>
                <a:off x="3368" y="3344"/>
                <a:ext cx="48" cy="83"/>
              </a:xfrm>
              <a:custGeom>
                <a:avLst/>
                <a:gdLst>
                  <a:gd name="T0" fmla="*/ 33 w 333"/>
                  <a:gd name="T1" fmla="*/ 1 h 586"/>
                  <a:gd name="T2" fmla="*/ 32 w 333"/>
                  <a:gd name="T3" fmla="*/ 11 h 586"/>
                  <a:gd name="T4" fmla="*/ 33 w 333"/>
                  <a:gd name="T5" fmla="*/ 19 h 586"/>
                  <a:gd name="T6" fmla="*/ 34 w 333"/>
                  <a:gd name="T7" fmla="*/ 25 h 586"/>
                  <a:gd name="T8" fmla="*/ 38 w 333"/>
                  <a:gd name="T9" fmla="*/ 31 h 586"/>
                  <a:gd name="T10" fmla="*/ 40 w 333"/>
                  <a:gd name="T11" fmla="*/ 38 h 586"/>
                  <a:gd name="T12" fmla="*/ 41 w 333"/>
                  <a:gd name="T13" fmla="*/ 45 h 586"/>
                  <a:gd name="T14" fmla="*/ 41 w 333"/>
                  <a:gd name="T15" fmla="*/ 51 h 586"/>
                  <a:gd name="T16" fmla="*/ 40 w 333"/>
                  <a:gd name="T17" fmla="*/ 58 h 586"/>
                  <a:gd name="T18" fmla="*/ 37 w 333"/>
                  <a:gd name="T19" fmla="*/ 62 h 586"/>
                  <a:gd name="T20" fmla="*/ 32 w 333"/>
                  <a:gd name="T21" fmla="*/ 69 h 586"/>
                  <a:gd name="T22" fmla="*/ 28 w 333"/>
                  <a:gd name="T23" fmla="*/ 74 h 586"/>
                  <a:gd name="T24" fmla="*/ 21 w 333"/>
                  <a:gd name="T25" fmla="*/ 77 h 586"/>
                  <a:gd name="T26" fmla="*/ 15 w 333"/>
                  <a:gd name="T27" fmla="*/ 78 h 586"/>
                  <a:gd name="T28" fmla="*/ 10 w 333"/>
                  <a:gd name="T29" fmla="*/ 77 h 586"/>
                  <a:gd name="T30" fmla="*/ 4 w 333"/>
                  <a:gd name="T31" fmla="*/ 72 h 586"/>
                  <a:gd name="T32" fmla="*/ 0 w 333"/>
                  <a:gd name="T33" fmla="*/ 72 h 586"/>
                  <a:gd name="T34" fmla="*/ 4 w 333"/>
                  <a:gd name="T35" fmla="*/ 77 h 586"/>
                  <a:gd name="T36" fmla="*/ 10 w 333"/>
                  <a:gd name="T37" fmla="*/ 82 h 586"/>
                  <a:gd name="T38" fmla="*/ 16 w 333"/>
                  <a:gd name="T39" fmla="*/ 83 h 586"/>
                  <a:gd name="T40" fmla="*/ 23 w 333"/>
                  <a:gd name="T41" fmla="*/ 82 h 586"/>
                  <a:gd name="T42" fmla="*/ 28 w 333"/>
                  <a:gd name="T43" fmla="*/ 81 h 586"/>
                  <a:gd name="T44" fmla="*/ 32 w 333"/>
                  <a:gd name="T45" fmla="*/ 79 h 586"/>
                  <a:gd name="T46" fmla="*/ 37 w 333"/>
                  <a:gd name="T47" fmla="*/ 75 h 586"/>
                  <a:gd name="T48" fmla="*/ 42 w 333"/>
                  <a:gd name="T49" fmla="*/ 67 h 586"/>
                  <a:gd name="T50" fmla="*/ 46 w 333"/>
                  <a:gd name="T51" fmla="*/ 60 h 586"/>
                  <a:gd name="T52" fmla="*/ 48 w 333"/>
                  <a:gd name="T53" fmla="*/ 53 h 586"/>
                  <a:gd name="T54" fmla="*/ 48 w 333"/>
                  <a:gd name="T55" fmla="*/ 43 h 586"/>
                  <a:gd name="T56" fmla="*/ 45 w 333"/>
                  <a:gd name="T57" fmla="*/ 34 h 586"/>
                  <a:gd name="T58" fmla="*/ 42 w 333"/>
                  <a:gd name="T59" fmla="*/ 25 h 586"/>
                  <a:gd name="T60" fmla="*/ 38 w 333"/>
                  <a:gd name="T61" fmla="*/ 18 h 586"/>
                  <a:gd name="T62" fmla="*/ 37 w 333"/>
                  <a:gd name="T63" fmla="*/ 7 h 586"/>
                  <a:gd name="T64" fmla="*/ 37 w 333"/>
                  <a:gd name="T65" fmla="*/ 0 h 586"/>
                  <a:gd name="T66" fmla="*/ 33 w 333"/>
                  <a:gd name="T67" fmla="*/ 1 h 586"/>
                  <a:gd name="T68" fmla="*/ 33 w 333"/>
                  <a:gd name="T69" fmla="*/ 1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3"/>
                  <a:gd name="T106" fmla="*/ 0 h 586"/>
                  <a:gd name="T107" fmla="*/ 333 w 333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3" h="586">
                    <a:moveTo>
                      <a:pt x="227" y="6"/>
                    </a:moveTo>
                    <a:lnTo>
                      <a:pt x="221" y="81"/>
                    </a:lnTo>
                    <a:lnTo>
                      <a:pt x="227" y="134"/>
                    </a:lnTo>
                    <a:lnTo>
                      <a:pt x="238" y="175"/>
                    </a:lnTo>
                    <a:lnTo>
                      <a:pt x="262" y="220"/>
                    </a:lnTo>
                    <a:lnTo>
                      <a:pt x="275" y="268"/>
                    </a:lnTo>
                    <a:lnTo>
                      <a:pt x="282" y="318"/>
                    </a:lnTo>
                    <a:lnTo>
                      <a:pt x="285" y="363"/>
                    </a:lnTo>
                    <a:lnTo>
                      <a:pt x="275" y="407"/>
                    </a:lnTo>
                    <a:lnTo>
                      <a:pt x="258" y="440"/>
                    </a:lnTo>
                    <a:lnTo>
                      <a:pt x="221" y="488"/>
                    </a:lnTo>
                    <a:lnTo>
                      <a:pt x="197" y="522"/>
                    </a:lnTo>
                    <a:lnTo>
                      <a:pt x="149" y="542"/>
                    </a:lnTo>
                    <a:lnTo>
                      <a:pt x="103" y="548"/>
                    </a:lnTo>
                    <a:lnTo>
                      <a:pt x="68" y="542"/>
                    </a:lnTo>
                    <a:lnTo>
                      <a:pt x="31" y="508"/>
                    </a:lnTo>
                    <a:lnTo>
                      <a:pt x="0" y="508"/>
                    </a:lnTo>
                    <a:lnTo>
                      <a:pt x="25" y="546"/>
                    </a:lnTo>
                    <a:lnTo>
                      <a:pt x="71" y="580"/>
                    </a:lnTo>
                    <a:lnTo>
                      <a:pt x="113" y="586"/>
                    </a:lnTo>
                    <a:lnTo>
                      <a:pt x="159" y="580"/>
                    </a:lnTo>
                    <a:lnTo>
                      <a:pt x="191" y="570"/>
                    </a:lnTo>
                    <a:lnTo>
                      <a:pt x="224" y="556"/>
                    </a:lnTo>
                    <a:lnTo>
                      <a:pt x="255" y="528"/>
                    </a:lnTo>
                    <a:lnTo>
                      <a:pt x="289" y="471"/>
                    </a:lnTo>
                    <a:lnTo>
                      <a:pt x="316" y="427"/>
                    </a:lnTo>
                    <a:lnTo>
                      <a:pt x="333" y="373"/>
                    </a:lnTo>
                    <a:lnTo>
                      <a:pt x="333" y="305"/>
                    </a:lnTo>
                    <a:lnTo>
                      <a:pt x="313" y="237"/>
                    </a:lnTo>
                    <a:lnTo>
                      <a:pt x="289" y="179"/>
                    </a:lnTo>
                    <a:lnTo>
                      <a:pt x="265" y="128"/>
                    </a:lnTo>
                    <a:lnTo>
                      <a:pt x="258" y="46"/>
                    </a:lnTo>
                    <a:lnTo>
                      <a:pt x="255" y="0"/>
                    </a:lnTo>
                    <a:lnTo>
                      <a:pt x="22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174"/>
              <p:cNvSpPr>
                <a:spLocks/>
              </p:cNvSpPr>
              <p:nvPr/>
            </p:nvSpPr>
            <p:spPr bwMode="auto">
              <a:xfrm>
                <a:off x="3240" y="3494"/>
                <a:ext cx="34" cy="74"/>
              </a:xfrm>
              <a:custGeom>
                <a:avLst/>
                <a:gdLst>
                  <a:gd name="T0" fmla="*/ 34 w 235"/>
                  <a:gd name="T1" fmla="*/ 0 h 519"/>
                  <a:gd name="T2" fmla="*/ 22 w 235"/>
                  <a:gd name="T3" fmla="*/ 6 h 519"/>
                  <a:gd name="T4" fmla="*/ 14 w 235"/>
                  <a:gd name="T5" fmla="*/ 13 h 519"/>
                  <a:gd name="T6" fmla="*/ 7 w 235"/>
                  <a:gd name="T7" fmla="*/ 20 h 519"/>
                  <a:gd name="T8" fmla="*/ 2 w 235"/>
                  <a:gd name="T9" fmla="*/ 32 h 519"/>
                  <a:gd name="T10" fmla="*/ 0 w 235"/>
                  <a:gd name="T11" fmla="*/ 42 h 519"/>
                  <a:gd name="T12" fmla="*/ 2 w 235"/>
                  <a:gd name="T13" fmla="*/ 50 h 519"/>
                  <a:gd name="T14" fmla="*/ 5 w 235"/>
                  <a:gd name="T15" fmla="*/ 60 h 519"/>
                  <a:gd name="T16" fmla="*/ 13 w 235"/>
                  <a:gd name="T17" fmla="*/ 67 h 519"/>
                  <a:gd name="T18" fmla="*/ 28 w 235"/>
                  <a:gd name="T19" fmla="*/ 74 h 519"/>
                  <a:gd name="T20" fmla="*/ 32 w 235"/>
                  <a:gd name="T21" fmla="*/ 69 h 519"/>
                  <a:gd name="T22" fmla="*/ 24 w 235"/>
                  <a:gd name="T23" fmla="*/ 66 h 519"/>
                  <a:gd name="T24" fmla="*/ 15 w 235"/>
                  <a:gd name="T25" fmla="*/ 60 h 519"/>
                  <a:gd name="T26" fmla="*/ 12 w 235"/>
                  <a:gd name="T27" fmla="*/ 53 h 519"/>
                  <a:gd name="T28" fmla="*/ 11 w 235"/>
                  <a:gd name="T29" fmla="*/ 40 h 519"/>
                  <a:gd name="T30" fmla="*/ 15 w 235"/>
                  <a:gd name="T31" fmla="*/ 26 h 519"/>
                  <a:gd name="T32" fmla="*/ 25 w 235"/>
                  <a:gd name="T33" fmla="*/ 15 h 519"/>
                  <a:gd name="T34" fmla="*/ 34 w 235"/>
                  <a:gd name="T35" fmla="*/ 0 h 519"/>
                  <a:gd name="T36" fmla="*/ 34 w 235"/>
                  <a:gd name="T37" fmla="*/ 0 h 5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5"/>
                  <a:gd name="T58" fmla="*/ 0 h 519"/>
                  <a:gd name="T59" fmla="*/ 235 w 235"/>
                  <a:gd name="T60" fmla="*/ 519 h 5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5" h="519">
                    <a:moveTo>
                      <a:pt x="235" y="0"/>
                    </a:moveTo>
                    <a:lnTo>
                      <a:pt x="153" y="41"/>
                    </a:lnTo>
                    <a:lnTo>
                      <a:pt x="94" y="89"/>
                    </a:lnTo>
                    <a:lnTo>
                      <a:pt x="47" y="141"/>
                    </a:lnTo>
                    <a:lnTo>
                      <a:pt x="17" y="224"/>
                    </a:lnTo>
                    <a:lnTo>
                      <a:pt x="0" y="295"/>
                    </a:lnTo>
                    <a:lnTo>
                      <a:pt x="11" y="354"/>
                    </a:lnTo>
                    <a:lnTo>
                      <a:pt x="35" y="418"/>
                    </a:lnTo>
                    <a:lnTo>
                      <a:pt x="88" y="471"/>
                    </a:lnTo>
                    <a:lnTo>
                      <a:pt x="194" y="519"/>
                    </a:lnTo>
                    <a:lnTo>
                      <a:pt x="223" y="483"/>
                    </a:lnTo>
                    <a:lnTo>
                      <a:pt x="165" y="460"/>
                    </a:lnTo>
                    <a:lnTo>
                      <a:pt x="106" y="424"/>
                    </a:lnTo>
                    <a:lnTo>
                      <a:pt x="82" y="371"/>
                    </a:lnTo>
                    <a:lnTo>
                      <a:pt x="76" y="283"/>
                    </a:lnTo>
                    <a:lnTo>
                      <a:pt x="106" y="182"/>
                    </a:lnTo>
                    <a:lnTo>
                      <a:pt x="176" y="10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175"/>
              <p:cNvSpPr>
                <a:spLocks/>
              </p:cNvSpPr>
              <p:nvPr/>
            </p:nvSpPr>
            <p:spPr bwMode="auto">
              <a:xfrm>
                <a:off x="3377" y="3375"/>
                <a:ext cx="23" cy="35"/>
              </a:xfrm>
              <a:custGeom>
                <a:avLst/>
                <a:gdLst>
                  <a:gd name="T0" fmla="*/ 1 w 160"/>
                  <a:gd name="T1" fmla="*/ 34 h 250"/>
                  <a:gd name="T2" fmla="*/ 0 w 160"/>
                  <a:gd name="T3" fmla="*/ 28 h 250"/>
                  <a:gd name="T4" fmla="*/ 1 w 160"/>
                  <a:gd name="T5" fmla="*/ 21 h 250"/>
                  <a:gd name="T6" fmla="*/ 3 w 160"/>
                  <a:gd name="T7" fmla="*/ 15 h 250"/>
                  <a:gd name="T8" fmla="*/ 10 w 160"/>
                  <a:gd name="T9" fmla="*/ 6 h 250"/>
                  <a:gd name="T10" fmla="*/ 18 w 160"/>
                  <a:gd name="T11" fmla="*/ 0 h 250"/>
                  <a:gd name="T12" fmla="*/ 22 w 160"/>
                  <a:gd name="T13" fmla="*/ 2 h 250"/>
                  <a:gd name="T14" fmla="*/ 23 w 160"/>
                  <a:gd name="T15" fmla="*/ 7 h 250"/>
                  <a:gd name="T16" fmla="*/ 23 w 160"/>
                  <a:gd name="T17" fmla="*/ 14 h 250"/>
                  <a:gd name="T18" fmla="*/ 23 w 160"/>
                  <a:gd name="T19" fmla="*/ 20 h 250"/>
                  <a:gd name="T20" fmla="*/ 22 w 160"/>
                  <a:gd name="T21" fmla="*/ 25 h 250"/>
                  <a:gd name="T22" fmla="*/ 19 w 160"/>
                  <a:gd name="T23" fmla="*/ 29 h 250"/>
                  <a:gd name="T24" fmla="*/ 16 w 160"/>
                  <a:gd name="T25" fmla="*/ 32 h 250"/>
                  <a:gd name="T26" fmla="*/ 11 w 160"/>
                  <a:gd name="T27" fmla="*/ 35 h 250"/>
                  <a:gd name="T28" fmla="*/ 7 w 160"/>
                  <a:gd name="T29" fmla="*/ 32 h 250"/>
                  <a:gd name="T30" fmla="*/ 11 w 160"/>
                  <a:gd name="T31" fmla="*/ 29 h 250"/>
                  <a:gd name="T32" fmla="*/ 14 w 160"/>
                  <a:gd name="T33" fmla="*/ 25 h 250"/>
                  <a:gd name="T34" fmla="*/ 17 w 160"/>
                  <a:gd name="T35" fmla="*/ 21 h 250"/>
                  <a:gd name="T36" fmla="*/ 18 w 160"/>
                  <a:gd name="T37" fmla="*/ 15 h 250"/>
                  <a:gd name="T38" fmla="*/ 18 w 160"/>
                  <a:gd name="T39" fmla="*/ 9 h 250"/>
                  <a:gd name="T40" fmla="*/ 14 w 160"/>
                  <a:gd name="T41" fmla="*/ 12 h 250"/>
                  <a:gd name="T42" fmla="*/ 10 w 160"/>
                  <a:gd name="T43" fmla="*/ 15 h 250"/>
                  <a:gd name="T44" fmla="*/ 8 w 160"/>
                  <a:gd name="T45" fmla="*/ 19 h 250"/>
                  <a:gd name="T46" fmla="*/ 6 w 160"/>
                  <a:gd name="T47" fmla="*/ 23 h 250"/>
                  <a:gd name="T48" fmla="*/ 4 w 160"/>
                  <a:gd name="T49" fmla="*/ 28 h 250"/>
                  <a:gd name="T50" fmla="*/ 4 w 160"/>
                  <a:gd name="T51" fmla="*/ 33 h 250"/>
                  <a:gd name="T52" fmla="*/ 1 w 160"/>
                  <a:gd name="T53" fmla="*/ 34 h 250"/>
                  <a:gd name="T54" fmla="*/ 1 w 160"/>
                  <a:gd name="T55" fmla="*/ 34 h 2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0"/>
                  <a:gd name="T85" fmla="*/ 0 h 250"/>
                  <a:gd name="T86" fmla="*/ 160 w 160"/>
                  <a:gd name="T87" fmla="*/ 250 h 2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0" h="250">
                    <a:moveTo>
                      <a:pt x="10" y="240"/>
                    </a:moveTo>
                    <a:lnTo>
                      <a:pt x="0" y="197"/>
                    </a:lnTo>
                    <a:lnTo>
                      <a:pt x="4" y="149"/>
                    </a:lnTo>
                    <a:lnTo>
                      <a:pt x="22" y="104"/>
                    </a:lnTo>
                    <a:lnTo>
                      <a:pt x="72" y="46"/>
                    </a:lnTo>
                    <a:lnTo>
                      <a:pt x="126" y="0"/>
                    </a:lnTo>
                    <a:lnTo>
                      <a:pt x="150" y="13"/>
                    </a:lnTo>
                    <a:lnTo>
                      <a:pt x="160" y="53"/>
                    </a:lnTo>
                    <a:lnTo>
                      <a:pt x="160" y="101"/>
                    </a:lnTo>
                    <a:lnTo>
                      <a:pt x="160" y="146"/>
                    </a:lnTo>
                    <a:lnTo>
                      <a:pt x="150" y="179"/>
                    </a:lnTo>
                    <a:lnTo>
                      <a:pt x="130" y="210"/>
                    </a:lnTo>
                    <a:lnTo>
                      <a:pt x="110" y="230"/>
                    </a:lnTo>
                    <a:lnTo>
                      <a:pt x="75" y="250"/>
                    </a:lnTo>
                    <a:lnTo>
                      <a:pt x="52" y="230"/>
                    </a:lnTo>
                    <a:lnTo>
                      <a:pt x="78" y="210"/>
                    </a:lnTo>
                    <a:lnTo>
                      <a:pt x="98" y="176"/>
                    </a:lnTo>
                    <a:lnTo>
                      <a:pt x="116" y="149"/>
                    </a:lnTo>
                    <a:lnTo>
                      <a:pt x="126" y="108"/>
                    </a:lnTo>
                    <a:lnTo>
                      <a:pt x="123" y="61"/>
                    </a:lnTo>
                    <a:lnTo>
                      <a:pt x="96" y="84"/>
                    </a:lnTo>
                    <a:lnTo>
                      <a:pt x="72" y="108"/>
                    </a:lnTo>
                    <a:lnTo>
                      <a:pt x="55" y="136"/>
                    </a:lnTo>
                    <a:lnTo>
                      <a:pt x="42" y="162"/>
                    </a:lnTo>
                    <a:lnTo>
                      <a:pt x="30" y="197"/>
                    </a:lnTo>
                    <a:lnTo>
                      <a:pt x="30" y="237"/>
                    </a:lnTo>
                    <a:lnTo>
                      <a:pt x="10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399" name="Picture 176" descr="pe01583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2853"/>
              <a:ext cx="36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177" descr="pe01471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2709"/>
              <a:ext cx="30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01" name="Group 178"/>
            <p:cNvGrpSpPr>
              <a:grpSpLocks/>
            </p:cNvGrpSpPr>
            <p:nvPr/>
          </p:nvGrpSpPr>
          <p:grpSpPr bwMode="auto">
            <a:xfrm>
              <a:off x="1584" y="2757"/>
              <a:ext cx="768" cy="433"/>
              <a:chOff x="1713" y="1069"/>
              <a:chExt cx="2314" cy="1306"/>
            </a:xfrm>
          </p:grpSpPr>
          <p:sp>
            <p:nvSpPr>
              <p:cNvPr id="16420" name="Freeform 179"/>
              <p:cNvSpPr>
                <a:spLocks/>
              </p:cNvSpPr>
              <p:nvPr/>
            </p:nvSpPr>
            <p:spPr bwMode="auto">
              <a:xfrm>
                <a:off x="1738" y="1148"/>
                <a:ext cx="2289" cy="1227"/>
              </a:xfrm>
              <a:custGeom>
                <a:avLst/>
                <a:gdLst>
                  <a:gd name="T0" fmla="*/ 1505 w 4579"/>
                  <a:gd name="T1" fmla="*/ 1216 h 2454"/>
                  <a:gd name="T2" fmla="*/ 1865 w 4579"/>
                  <a:gd name="T3" fmla="*/ 1193 h 2454"/>
                  <a:gd name="T4" fmla="*/ 2065 w 4579"/>
                  <a:gd name="T5" fmla="*/ 1098 h 2454"/>
                  <a:gd name="T6" fmla="*/ 2209 w 4579"/>
                  <a:gd name="T7" fmla="*/ 962 h 2454"/>
                  <a:gd name="T8" fmla="*/ 2289 w 4579"/>
                  <a:gd name="T9" fmla="*/ 738 h 2454"/>
                  <a:gd name="T10" fmla="*/ 2238 w 4579"/>
                  <a:gd name="T11" fmla="*/ 621 h 2454"/>
                  <a:gd name="T12" fmla="*/ 2130 w 4579"/>
                  <a:gd name="T13" fmla="*/ 542 h 2454"/>
                  <a:gd name="T14" fmla="*/ 1985 w 4579"/>
                  <a:gd name="T15" fmla="*/ 498 h 2454"/>
                  <a:gd name="T16" fmla="*/ 1923 w 4579"/>
                  <a:gd name="T17" fmla="*/ 302 h 2454"/>
                  <a:gd name="T18" fmla="*/ 1846 w 4579"/>
                  <a:gd name="T19" fmla="*/ 174 h 2454"/>
                  <a:gd name="T20" fmla="*/ 1715 w 4579"/>
                  <a:gd name="T21" fmla="*/ 75 h 2454"/>
                  <a:gd name="T22" fmla="*/ 1548 w 4579"/>
                  <a:gd name="T23" fmla="*/ 15 h 2454"/>
                  <a:gd name="T24" fmla="*/ 1229 w 4579"/>
                  <a:gd name="T25" fmla="*/ 30 h 2454"/>
                  <a:gd name="T26" fmla="*/ 1066 w 4579"/>
                  <a:gd name="T27" fmla="*/ 123 h 2454"/>
                  <a:gd name="T28" fmla="*/ 968 w 4579"/>
                  <a:gd name="T29" fmla="*/ 243 h 2454"/>
                  <a:gd name="T30" fmla="*/ 844 w 4579"/>
                  <a:gd name="T31" fmla="*/ 254 h 2454"/>
                  <a:gd name="T32" fmla="*/ 607 w 4579"/>
                  <a:gd name="T33" fmla="*/ 226 h 2454"/>
                  <a:gd name="T34" fmla="*/ 413 w 4579"/>
                  <a:gd name="T35" fmla="*/ 328 h 2454"/>
                  <a:gd name="T36" fmla="*/ 353 w 4579"/>
                  <a:gd name="T37" fmla="*/ 542 h 2454"/>
                  <a:gd name="T38" fmla="*/ 435 w 4579"/>
                  <a:gd name="T39" fmla="*/ 662 h 2454"/>
                  <a:gd name="T40" fmla="*/ 584 w 4579"/>
                  <a:gd name="T41" fmla="*/ 685 h 2454"/>
                  <a:gd name="T42" fmla="*/ 511 w 4579"/>
                  <a:gd name="T43" fmla="*/ 521 h 2454"/>
                  <a:gd name="T44" fmla="*/ 550 w 4579"/>
                  <a:gd name="T45" fmla="*/ 423 h 2454"/>
                  <a:gd name="T46" fmla="*/ 650 w 4579"/>
                  <a:gd name="T47" fmla="*/ 366 h 2454"/>
                  <a:gd name="T48" fmla="*/ 921 w 4579"/>
                  <a:gd name="T49" fmla="*/ 376 h 2454"/>
                  <a:gd name="T50" fmla="*/ 1044 w 4579"/>
                  <a:gd name="T51" fmla="*/ 394 h 2454"/>
                  <a:gd name="T52" fmla="*/ 1101 w 4579"/>
                  <a:gd name="T53" fmla="*/ 247 h 2454"/>
                  <a:gd name="T54" fmla="*/ 1202 w 4579"/>
                  <a:gd name="T55" fmla="*/ 170 h 2454"/>
                  <a:gd name="T56" fmla="*/ 1366 w 4579"/>
                  <a:gd name="T57" fmla="*/ 134 h 2454"/>
                  <a:gd name="T58" fmla="*/ 1566 w 4579"/>
                  <a:gd name="T59" fmla="*/ 184 h 2454"/>
                  <a:gd name="T60" fmla="*/ 1703 w 4579"/>
                  <a:gd name="T61" fmla="*/ 345 h 2454"/>
                  <a:gd name="T62" fmla="*/ 1944 w 4579"/>
                  <a:gd name="T63" fmla="*/ 563 h 2454"/>
                  <a:gd name="T64" fmla="*/ 2112 w 4579"/>
                  <a:gd name="T65" fmla="*/ 756 h 2454"/>
                  <a:gd name="T66" fmla="*/ 2042 w 4579"/>
                  <a:gd name="T67" fmla="*/ 882 h 2454"/>
                  <a:gd name="T68" fmla="*/ 1887 w 4579"/>
                  <a:gd name="T69" fmla="*/ 990 h 2454"/>
                  <a:gd name="T70" fmla="*/ 1729 w 4579"/>
                  <a:gd name="T71" fmla="*/ 1040 h 2454"/>
                  <a:gd name="T72" fmla="*/ 1369 w 4579"/>
                  <a:gd name="T73" fmla="*/ 1016 h 2454"/>
                  <a:gd name="T74" fmla="*/ 1219 w 4579"/>
                  <a:gd name="T75" fmla="*/ 939 h 2454"/>
                  <a:gd name="T76" fmla="*/ 1104 w 4579"/>
                  <a:gd name="T77" fmla="*/ 844 h 2454"/>
                  <a:gd name="T78" fmla="*/ 1062 w 4579"/>
                  <a:gd name="T79" fmla="*/ 920 h 2454"/>
                  <a:gd name="T80" fmla="*/ 967 w 4579"/>
                  <a:gd name="T81" fmla="*/ 1000 h 2454"/>
                  <a:gd name="T82" fmla="*/ 834 w 4579"/>
                  <a:gd name="T83" fmla="*/ 1042 h 2454"/>
                  <a:gd name="T84" fmla="*/ 627 w 4579"/>
                  <a:gd name="T85" fmla="*/ 877 h 2454"/>
                  <a:gd name="T86" fmla="*/ 464 w 4579"/>
                  <a:gd name="T87" fmla="*/ 946 h 2454"/>
                  <a:gd name="T88" fmla="*/ 252 w 4579"/>
                  <a:gd name="T89" fmla="*/ 944 h 2454"/>
                  <a:gd name="T90" fmla="*/ 205 w 4579"/>
                  <a:gd name="T91" fmla="*/ 767 h 2454"/>
                  <a:gd name="T92" fmla="*/ 303 w 4579"/>
                  <a:gd name="T93" fmla="*/ 679 h 2454"/>
                  <a:gd name="T94" fmla="*/ 211 w 4579"/>
                  <a:gd name="T95" fmla="*/ 674 h 2454"/>
                  <a:gd name="T96" fmla="*/ 5 w 4579"/>
                  <a:gd name="T97" fmla="*/ 872 h 2454"/>
                  <a:gd name="T98" fmla="*/ 33 w 4579"/>
                  <a:gd name="T99" fmla="*/ 1010 h 2454"/>
                  <a:gd name="T100" fmla="*/ 137 w 4579"/>
                  <a:gd name="T101" fmla="*/ 1072 h 2454"/>
                  <a:gd name="T102" fmla="*/ 448 w 4579"/>
                  <a:gd name="T103" fmla="*/ 1078 h 2454"/>
                  <a:gd name="T104" fmla="*/ 628 w 4579"/>
                  <a:gd name="T105" fmla="*/ 1087 h 2454"/>
                  <a:gd name="T106" fmla="*/ 721 w 4579"/>
                  <a:gd name="T107" fmla="*/ 1152 h 2454"/>
                  <a:gd name="T108" fmla="*/ 906 w 4579"/>
                  <a:gd name="T109" fmla="*/ 1167 h 2454"/>
                  <a:gd name="T110" fmla="*/ 1124 w 4579"/>
                  <a:gd name="T111" fmla="*/ 1010 h 2454"/>
                  <a:gd name="T112" fmla="*/ 1252 w 4579"/>
                  <a:gd name="T113" fmla="*/ 1096 h 2454"/>
                  <a:gd name="T114" fmla="*/ 1378 w 4579"/>
                  <a:gd name="T115" fmla="*/ 1180 h 24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79"/>
                  <a:gd name="T175" fmla="*/ 0 h 2454"/>
                  <a:gd name="T176" fmla="*/ 4579 w 4579"/>
                  <a:gd name="T177" fmla="*/ 2454 h 245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79" h="2454">
                    <a:moveTo>
                      <a:pt x="2757" y="2360"/>
                    </a:moveTo>
                    <a:lnTo>
                      <a:pt x="2820" y="2381"/>
                    </a:lnTo>
                    <a:lnTo>
                      <a:pt x="2885" y="2402"/>
                    </a:lnTo>
                    <a:lnTo>
                      <a:pt x="3010" y="2431"/>
                    </a:lnTo>
                    <a:lnTo>
                      <a:pt x="3138" y="2448"/>
                    </a:lnTo>
                    <a:lnTo>
                      <a:pt x="3263" y="2454"/>
                    </a:lnTo>
                    <a:lnTo>
                      <a:pt x="3505" y="2436"/>
                    </a:lnTo>
                    <a:lnTo>
                      <a:pt x="3731" y="2385"/>
                    </a:lnTo>
                    <a:lnTo>
                      <a:pt x="3839" y="2345"/>
                    </a:lnTo>
                    <a:lnTo>
                      <a:pt x="3942" y="2303"/>
                    </a:lnTo>
                    <a:lnTo>
                      <a:pt x="4039" y="2248"/>
                    </a:lnTo>
                    <a:lnTo>
                      <a:pt x="4130" y="2195"/>
                    </a:lnTo>
                    <a:lnTo>
                      <a:pt x="4212" y="2134"/>
                    </a:lnTo>
                    <a:lnTo>
                      <a:pt x="4290" y="2068"/>
                    </a:lnTo>
                    <a:lnTo>
                      <a:pt x="4358" y="1999"/>
                    </a:lnTo>
                    <a:lnTo>
                      <a:pt x="4419" y="1925"/>
                    </a:lnTo>
                    <a:lnTo>
                      <a:pt x="4471" y="1853"/>
                    </a:lnTo>
                    <a:lnTo>
                      <a:pt x="4512" y="1779"/>
                    </a:lnTo>
                    <a:lnTo>
                      <a:pt x="4568" y="1625"/>
                    </a:lnTo>
                    <a:lnTo>
                      <a:pt x="4579" y="1477"/>
                    </a:lnTo>
                    <a:lnTo>
                      <a:pt x="4564" y="1406"/>
                    </a:lnTo>
                    <a:lnTo>
                      <a:pt x="4541" y="1338"/>
                    </a:lnTo>
                    <a:lnTo>
                      <a:pt x="4501" y="1273"/>
                    </a:lnTo>
                    <a:lnTo>
                      <a:pt x="4476" y="1243"/>
                    </a:lnTo>
                    <a:lnTo>
                      <a:pt x="4450" y="1210"/>
                    </a:lnTo>
                    <a:lnTo>
                      <a:pt x="4383" y="1155"/>
                    </a:lnTo>
                    <a:lnTo>
                      <a:pt x="4305" y="1104"/>
                    </a:lnTo>
                    <a:lnTo>
                      <a:pt x="4260" y="1083"/>
                    </a:lnTo>
                    <a:lnTo>
                      <a:pt x="4208" y="1062"/>
                    </a:lnTo>
                    <a:lnTo>
                      <a:pt x="4153" y="1041"/>
                    </a:lnTo>
                    <a:lnTo>
                      <a:pt x="4096" y="1022"/>
                    </a:lnTo>
                    <a:lnTo>
                      <a:pt x="3971" y="996"/>
                    </a:lnTo>
                    <a:lnTo>
                      <a:pt x="3824" y="975"/>
                    </a:lnTo>
                    <a:lnTo>
                      <a:pt x="3868" y="821"/>
                    </a:lnTo>
                    <a:lnTo>
                      <a:pt x="3864" y="672"/>
                    </a:lnTo>
                    <a:lnTo>
                      <a:pt x="3847" y="604"/>
                    </a:lnTo>
                    <a:lnTo>
                      <a:pt x="3822" y="538"/>
                    </a:lnTo>
                    <a:lnTo>
                      <a:pt x="3786" y="471"/>
                    </a:lnTo>
                    <a:lnTo>
                      <a:pt x="3744" y="410"/>
                    </a:lnTo>
                    <a:lnTo>
                      <a:pt x="3693" y="349"/>
                    </a:lnTo>
                    <a:lnTo>
                      <a:pt x="3636" y="292"/>
                    </a:lnTo>
                    <a:lnTo>
                      <a:pt x="3571" y="241"/>
                    </a:lnTo>
                    <a:lnTo>
                      <a:pt x="3505" y="193"/>
                    </a:lnTo>
                    <a:lnTo>
                      <a:pt x="3431" y="150"/>
                    </a:lnTo>
                    <a:lnTo>
                      <a:pt x="3351" y="112"/>
                    </a:lnTo>
                    <a:lnTo>
                      <a:pt x="3271" y="78"/>
                    </a:lnTo>
                    <a:lnTo>
                      <a:pt x="3185" y="51"/>
                    </a:lnTo>
                    <a:lnTo>
                      <a:pt x="3096" y="30"/>
                    </a:lnTo>
                    <a:lnTo>
                      <a:pt x="3005" y="11"/>
                    </a:lnTo>
                    <a:lnTo>
                      <a:pt x="2820" y="0"/>
                    </a:lnTo>
                    <a:lnTo>
                      <a:pt x="2636" y="11"/>
                    </a:lnTo>
                    <a:lnTo>
                      <a:pt x="2459" y="60"/>
                    </a:lnTo>
                    <a:lnTo>
                      <a:pt x="2371" y="93"/>
                    </a:lnTo>
                    <a:lnTo>
                      <a:pt x="2286" y="136"/>
                    </a:lnTo>
                    <a:lnTo>
                      <a:pt x="2208" y="186"/>
                    </a:lnTo>
                    <a:lnTo>
                      <a:pt x="2132" y="247"/>
                    </a:lnTo>
                    <a:lnTo>
                      <a:pt x="2060" y="317"/>
                    </a:lnTo>
                    <a:lnTo>
                      <a:pt x="2027" y="355"/>
                    </a:lnTo>
                    <a:lnTo>
                      <a:pt x="1997" y="395"/>
                    </a:lnTo>
                    <a:lnTo>
                      <a:pt x="1936" y="486"/>
                    </a:lnTo>
                    <a:lnTo>
                      <a:pt x="1885" y="585"/>
                    </a:lnTo>
                    <a:lnTo>
                      <a:pt x="1833" y="564"/>
                    </a:lnTo>
                    <a:lnTo>
                      <a:pt x="1786" y="543"/>
                    </a:lnTo>
                    <a:lnTo>
                      <a:pt x="1689" y="509"/>
                    </a:lnTo>
                    <a:lnTo>
                      <a:pt x="1601" y="482"/>
                    </a:lnTo>
                    <a:lnTo>
                      <a:pt x="1514" y="465"/>
                    </a:lnTo>
                    <a:lnTo>
                      <a:pt x="1358" y="446"/>
                    </a:lnTo>
                    <a:lnTo>
                      <a:pt x="1215" y="452"/>
                    </a:lnTo>
                    <a:lnTo>
                      <a:pt x="1096" y="480"/>
                    </a:lnTo>
                    <a:lnTo>
                      <a:pt x="989" y="524"/>
                    </a:lnTo>
                    <a:lnTo>
                      <a:pt x="900" y="585"/>
                    </a:lnTo>
                    <a:lnTo>
                      <a:pt x="826" y="657"/>
                    </a:lnTo>
                    <a:lnTo>
                      <a:pt x="769" y="737"/>
                    </a:lnTo>
                    <a:lnTo>
                      <a:pt x="731" y="825"/>
                    </a:lnTo>
                    <a:lnTo>
                      <a:pt x="696" y="999"/>
                    </a:lnTo>
                    <a:lnTo>
                      <a:pt x="706" y="1083"/>
                    </a:lnTo>
                    <a:lnTo>
                      <a:pt x="727" y="1163"/>
                    </a:lnTo>
                    <a:lnTo>
                      <a:pt x="763" y="1228"/>
                    </a:lnTo>
                    <a:lnTo>
                      <a:pt x="818" y="1279"/>
                    </a:lnTo>
                    <a:lnTo>
                      <a:pt x="871" y="1324"/>
                    </a:lnTo>
                    <a:lnTo>
                      <a:pt x="907" y="1343"/>
                    </a:lnTo>
                    <a:lnTo>
                      <a:pt x="951" y="1359"/>
                    </a:lnTo>
                    <a:lnTo>
                      <a:pt x="1054" y="1374"/>
                    </a:lnTo>
                    <a:lnTo>
                      <a:pt x="1168" y="1370"/>
                    </a:lnTo>
                    <a:lnTo>
                      <a:pt x="1122" y="1307"/>
                    </a:lnTo>
                    <a:lnTo>
                      <a:pt x="1082" y="1250"/>
                    </a:lnTo>
                    <a:lnTo>
                      <a:pt x="1039" y="1140"/>
                    </a:lnTo>
                    <a:lnTo>
                      <a:pt x="1023" y="1041"/>
                    </a:lnTo>
                    <a:lnTo>
                      <a:pt x="1035" y="958"/>
                    </a:lnTo>
                    <a:lnTo>
                      <a:pt x="1050" y="918"/>
                    </a:lnTo>
                    <a:lnTo>
                      <a:pt x="1075" y="882"/>
                    </a:lnTo>
                    <a:lnTo>
                      <a:pt x="1101" y="847"/>
                    </a:lnTo>
                    <a:lnTo>
                      <a:pt x="1132" y="817"/>
                    </a:lnTo>
                    <a:lnTo>
                      <a:pt x="1210" y="769"/>
                    </a:lnTo>
                    <a:lnTo>
                      <a:pt x="1255" y="748"/>
                    </a:lnTo>
                    <a:lnTo>
                      <a:pt x="1301" y="733"/>
                    </a:lnTo>
                    <a:lnTo>
                      <a:pt x="1402" y="709"/>
                    </a:lnTo>
                    <a:lnTo>
                      <a:pt x="1512" y="697"/>
                    </a:lnTo>
                    <a:lnTo>
                      <a:pt x="1734" y="722"/>
                    </a:lnTo>
                    <a:lnTo>
                      <a:pt x="1843" y="752"/>
                    </a:lnTo>
                    <a:lnTo>
                      <a:pt x="1940" y="796"/>
                    </a:lnTo>
                    <a:lnTo>
                      <a:pt x="2029" y="861"/>
                    </a:lnTo>
                    <a:lnTo>
                      <a:pt x="2103" y="935"/>
                    </a:lnTo>
                    <a:lnTo>
                      <a:pt x="2088" y="788"/>
                    </a:lnTo>
                    <a:lnTo>
                      <a:pt x="2111" y="655"/>
                    </a:lnTo>
                    <a:lnTo>
                      <a:pt x="2132" y="596"/>
                    </a:lnTo>
                    <a:lnTo>
                      <a:pt x="2162" y="543"/>
                    </a:lnTo>
                    <a:lnTo>
                      <a:pt x="2202" y="494"/>
                    </a:lnTo>
                    <a:lnTo>
                      <a:pt x="2244" y="446"/>
                    </a:lnTo>
                    <a:lnTo>
                      <a:pt x="2294" y="406"/>
                    </a:lnTo>
                    <a:lnTo>
                      <a:pt x="2347" y="370"/>
                    </a:lnTo>
                    <a:lnTo>
                      <a:pt x="2404" y="340"/>
                    </a:lnTo>
                    <a:lnTo>
                      <a:pt x="2465" y="317"/>
                    </a:lnTo>
                    <a:lnTo>
                      <a:pt x="2527" y="296"/>
                    </a:lnTo>
                    <a:lnTo>
                      <a:pt x="2594" y="281"/>
                    </a:lnTo>
                    <a:lnTo>
                      <a:pt x="2733" y="268"/>
                    </a:lnTo>
                    <a:lnTo>
                      <a:pt x="2870" y="277"/>
                    </a:lnTo>
                    <a:lnTo>
                      <a:pt x="3005" y="311"/>
                    </a:lnTo>
                    <a:lnTo>
                      <a:pt x="3067" y="338"/>
                    </a:lnTo>
                    <a:lnTo>
                      <a:pt x="3132" y="368"/>
                    </a:lnTo>
                    <a:lnTo>
                      <a:pt x="3242" y="450"/>
                    </a:lnTo>
                    <a:lnTo>
                      <a:pt x="3292" y="501"/>
                    </a:lnTo>
                    <a:lnTo>
                      <a:pt x="3335" y="558"/>
                    </a:lnTo>
                    <a:lnTo>
                      <a:pt x="3406" y="691"/>
                    </a:lnTo>
                    <a:lnTo>
                      <a:pt x="3446" y="851"/>
                    </a:lnTo>
                    <a:lnTo>
                      <a:pt x="3453" y="1037"/>
                    </a:lnTo>
                    <a:lnTo>
                      <a:pt x="3765" y="1089"/>
                    </a:lnTo>
                    <a:lnTo>
                      <a:pt x="3889" y="1125"/>
                    </a:lnTo>
                    <a:lnTo>
                      <a:pt x="3991" y="1169"/>
                    </a:lnTo>
                    <a:lnTo>
                      <a:pt x="4138" y="1271"/>
                    </a:lnTo>
                    <a:lnTo>
                      <a:pt x="4214" y="1389"/>
                    </a:lnTo>
                    <a:lnTo>
                      <a:pt x="4225" y="1513"/>
                    </a:lnTo>
                    <a:lnTo>
                      <a:pt x="4208" y="1579"/>
                    </a:lnTo>
                    <a:lnTo>
                      <a:pt x="4182" y="1642"/>
                    </a:lnTo>
                    <a:lnTo>
                      <a:pt x="4138" y="1707"/>
                    </a:lnTo>
                    <a:lnTo>
                      <a:pt x="4085" y="1765"/>
                    </a:lnTo>
                    <a:lnTo>
                      <a:pt x="4022" y="1826"/>
                    </a:lnTo>
                    <a:lnTo>
                      <a:pt x="3946" y="1881"/>
                    </a:lnTo>
                    <a:lnTo>
                      <a:pt x="3864" y="1933"/>
                    </a:lnTo>
                    <a:lnTo>
                      <a:pt x="3775" y="1980"/>
                    </a:lnTo>
                    <a:lnTo>
                      <a:pt x="3725" y="1999"/>
                    </a:lnTo>
                    <a:lnTo>
                      <a:pt x="3674" y="2020"/>
                    </a:lnTo>
                    <a:lnTo>
                      <a:pt x="3569" y="2052"/>
                    </a:lnTo>
                    <a:lnTo>
                      <a:pt x="3459" y="2079"/>
                    </a:lnTo>
                    <a:lnTo>
                      <a:pt x="3345" y="2098"/>
                    </a:lnTo>
                    <a:lnTo>
                      <a:pt x="3107" y="2104"/>
                    </a:lnTo>
                    <a:lnTo>
                      <a:pt x="2862" y="2068"/>
                    </a:lnTo>
                    <a:lnTo>
                      <a:pt x="2738" y="2032"/>
                    </a:lnTo>
                    <a:lnTo>
                      <a:pt x="2679" y="2007"/>
                    </a:lnTo>
                    <a:lnTo>
                      <a:pt x="2615" y="1980"/>
                    </a:lnTo>
                    <a:lnTo>
                      <a:pt x="2495" y="1914"/>
                    </a:lnTo>
                    <a:lnTo>
                      <a:pt x="2438" y="1878"/>
                    </a:lnTo>
                    <a:lnTo>
                      <a:pt x="2381" y="1836"/>
                    </a:lnTo>
                    <a:lnTo>
                      <a:pt x="2322" y="1790"/>
                    </a:lnTo>
                    <a:lnTo>
                      <a:pt x="2265" y="1743"/>
                    </a:lnTo>
                    <a:lnTo>
                      <a:pt x="2208" y="1688"/>
                    </a:lnTo>
                    <a:lnTo>
                      <a:pt x="2157" y="1630"/>
                    </a:lnTo>
                    <a:lnTo>
                      <a:pt x="2168" y="1703"/>
                    </a:lnTo>
                    <a:lnTo>
                      <a:pt x="2157" y="1771"/>
                    </a:lnTo>
                    <a:lnTo>
                      <a:pt x="2124" y="1841"/>
                    </a:lnTo>
                    <a:lnTo>
                      <a:pt x="2103" y="1872"/>
                    </a:lnTo>
                    <a:lnTo>
                      <a:pt x="2075" y="1902"/>
                    </a:lnTo>
                    <a:lnTo>
                      <a:pt x="2008" y="1956"/>
                    </a:lnTo>
                    <a:lnTo>
                      <a:pt x="1934" y="2001"/>
                    </a:lnTo>
                    <a:lnTo>
                      <a:pt x="1890" y="2022"/>
                    </a:lnTo>
                    <a:lnTo>
                      <a:pt x="1849" y="2037"/>
                    </a:lnTo>
                    <a:lnTo>
                      <a:pt x="1759" y="2068"/>
                    </a:lnTo>
                    <a:lnTo>
                      <a:pt x="1668" y="2083"/>
                    </a:lnTo>
                    <a:lnTo>
                      <a:pt x="1579" y="2083"/>
                    </a:lnTo>
                    <a:lnTo>
                      <a:pt x="1417" y="2047"/>
                    </a:lnTo>
                    <a:lnTo>
                      <a:pt x="1301" y="1938"/>
                    </a:lnTo>
                    <a:lnTo>
                      <a:pt x="1255" y="1754"/>
                    </a:lnTo>
                    <a:lnTo>
                      <a:pt x="1168" y="1800"/>
                    </a:lnTo>
                    <a:lnTo>
                      <a:pt x="1082" y="1838"/>
                    </a:lnTo>
                    <a:lnTo>
                      <a:pt x="1004" y="1868"/>
                    </a:lnTo>
                    <a:lnTo>
                      <a:pt x="928" y="1893"/>
                    </a:lnTo>
                    <a:lnTo>
                      <a:pt x="797" y="1923"/>
                    </a:lnTo>
                    <a:lnTo>
                      <a:pt x="679" y="1933"/>
                    </a:lnTo>
                    <a:lnTo>
                      <a:pt x="582" y="1919"/>
                    </a:lnTo>
                    <a:lnTo>
                      <a:pt x="504" y="1889"/>
                    </a:lnTo>
                    <a:lnTo>
                      <a:pt x="402" y="1796"/>
                    </a:lnTo>
                    <a:lnTo>
                      <a:pt x="371" y="1668"/>
                    </a:lnTo>
                    <a:lnTo>
                      <a:pt x="383" y="1600"/>
                    </a:lnTo>
                    <a:lnTo>
                      <a:pt x="411" y="1534"/>
                    </a:lnTo>
                    <a:lnTo>
                      <a:pt x="459" y="1467"/>
                    </a:lnTo>
                    <a:lnTo>
                      <a:pt x="489" y="1437"/>
                    </a:lnTo>
                    <a:lnTo>
                      <a:pt x="525" y="1410"/>
                    </a:lnTo>
                    <a:lnTo>
                      <a:pt x="607" y="1359"/>
                    </a:lnTo>
                    <a:lnTo>
                      <a:pt x="655" y="1338"/>
                    </a:lnTo>
                    <a:lnTo>
                      <a:pt x="706" y="1323"/>
                    </a:lnTo>
                    <a:lnTo>
                      <a:pt x="558" y="1323"/>
                    </a:lnTo>
                    <a:lnTo>
                      <a:pt x="423" y="1349"/>
                    </a:lnTo>
                    <a:lnTo>
                      <a:pt x="196" y="1471"/>
                    </a:lnTo>
                    <a:lnTo>
                      <a:pt x="111" y="1554"/>
                    </a:lnTo>
                    <a:lnTo>
                      <a:pt x="48" y="1646"/>
                    </a:lnTo>
                    <a:lnTo>
                      <a:pt x="10" y="1745"/>
                    </a:lnTo>
                    <a:lnTo>
                      <a:pt x="0" y="1841"/>
                    </a:lnTo>
                    <a:lnTo>
                      <a:pt x="16" y="1935"/>
                    </a:lnTo>
                    <a:lnTo>
                      <a:pt x="37" y="1976"/>
                    </a:lnTo>
                    <a:lnTo>
                      <a:pt x="67" y="2020"/>
                    </a:lnTo>
                    <a:lnTo>
                      <a:pt x="105" y="2056"/>
                    </a:lnTo>
                    <a:lnTo>
                      <a:pt x="154" y="2092"/>
                    </a:lnTo>
                    <a:lnTo>
                      <a:pt x="208" y="2119"/>
                    </a:lnTo>
                    <a:lnTo>
                      <a:pt x="274" y="2144"/>
                    </a:lnTo>
                    <a:lnTo>
                      <a:pt x="350" y="2165"/>
                    </a:lnTo>
                    <a:lnTo>
                      <a:pt x="438" y="2176"/>
                    </a:lnTo>
                    <a:lnTo>
                      <a:pt x="645" y="2180"/>
                    </a:lnTo>
                    <a:lnTo>
                      <a:pt x="896" y="2155"/>
                    </a:lnTo>
                    <a:lnTo>
                      <a:pt x="1039" y="2125"/>
                    </a:lnTo>
                    <a:lnTo>
                      <a:pt x="1191" y="2092"/>
                    </a:lnTo>
                    <a:lnTo>
                      <a:pt x="1225" y="2134"/>
                    </a:lnTo>
                    <a:lnTo>
                      <a:pt x="1257" y="2174"/>
                    </a:lnTo>
                    <a:lnTo>
                      <a:pt x="1291" y="2206"/>
                    </a:lnTo>
                    <a:lnTo>
                      <a:pt x="1328" y="2237"/>
                    </a:lnTo>
                    <a:lnTo>
                      <a:pt x="1402" y="2284"/>
                    </a:lnTo>
                    <a:lnTo>
                      <a:pt x="1442" y="2303"/>
                    </a:lnTo>
                    <a:lnTo>
                      <a:pt x="1484" y="2319"/>
                    </a:lnTo>
                    <a:lnTo>
                      <a:pt x="1565" y="2339"/>
                    </a:lnTo>
                    <a:lnTo>
                      <a:pt x="1647" y="2349"/>
                    </a:lnTo>
                    <a:lnTo>
                      <a:pt x="1812" y="2334"/>
                    </a:lnTo>
                    <a:lnTo>
                      <a:pt x="1966" y="2288"/>
                    </a:lnTo>
                    <a:lnTo>
                      <a:pt x="2096" y="2212"/>
                    </a:lnTo>
                    <a:lnTo>
                      <a:pt x="2193" y="2119"/>
                    </a:lnTo>
                    <a:lnTo>
                      <a:pt x="2248" y="2020"/>
                    </a:lnTo>
                    <a:lnTo>
                      <a:pt x="2284" y="2043"/>
                    </a:lnTo>
                    <a:lnTo>
                      <a:pt x="2345" y="2083"/>
                    </a:lnTo>
                    <a:lnTo>
                      <a:pt x="2419" y="2138"/>
                    </a:lnTo>
                    <a:lnTo>
                      <a:pt x="2505" y="2191"/>
                    </a:lnTo>
                    <a:lnTo>
                      <a:pt x="2588" y="2248"/>
                    </a:lnTo>
                    <a:lnTo>
                      <a:pt x="2660" y="2300"/>
                    </a:lnTo>
                    <a:lnTo>
                      <a:pt x="2757" y="2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180"/>
              <p:cNvSpPr>
                <a:spLocks/>
              </p:cNvSpPr>
              <p:nvPr/>
            </p:nvSpPr>
            <p:spPr bwMode="auto">
              <a:xfrm>
                <a:off x="1825" y="1120"/>
                <a:ext cx="2076" cy="1115"/>
              </a:xfrm>
              <a:custGeom>
                <a:avLst/>
                <a:gdLst>
                  <a:gd name="T0" fmla="*/ 0 w 4153"/>
                  <a:gd name="T1" fmla="*/ 811 h 2230"/>
                  <a:gd name="T2" fmla="*/ 83 w 4153"/>
                  <a:gd name="T3" fmla="*/ 661 h 2230"/>
                  <a:gd name="T4" fmla="*/ 309 w 4153"/>
                  <a:gd name="T5" fmla="*/ 584 h 2230"/>
                  <a:gd name="T6" fmla="*/ 347 w 4153"/>
                  <a:gd name="T7" fmla="*/ 331 h 2230"/>
                  <a:gd name="T8" fmla="*/ 556 w 4153"/>
                  <a:gd name="T9" fmla="*/ 227 h 2230"/>
                  <a:gd name="T10" fmla="*/ 865 w 4153"/>
                  <a:gd name="T11" fmla="*/ 281 h 2230"/>
                  <a:gd name="T12" fmla="*/ 1047 w 4153"/>
                  <a:gd name="T13" fmla="*/ 50 h 2230"/>
                  <a:gd name="T14" fmla="*/ 1373 w 4153"/>
                  <a:gd name="T15" fmla="*/ 0 h 2230"/>
                  <a:gd name="T16" fmla="*/ 1630 w 4153"/>
                  <a:gd name="T17" fmla="*/ 110 h 2230"/>
                  <a:gd name="T18" fmla="*/ 1746 w 4153"/>
                  <a:gd name="T19" fmla="*/ 397 h 2230"/>
                  <a:gd name="T20" fmla="*/ 1757 w 4153"/>
                  <a:gd name="T21" fmla="*/ 464 h 2230"/>
                  <a:gd name="T22" fmla="*/ 2044 w 4153"/>
                  <a:gd name="T23" fmla="*/ 568 h 2230"/>
                  <a:gd name="T24" fmla="*/ 2076 w 4153"/>
                  <a:gd name="T25" fmla="*/ 695 h 2230"/>
                  <a:gd name="T26" fmla="*/ 2016 w 4153"/>
                  <a:gd name="T27" fmla="*/ 944 h 2230"/>
                  <a:gd name="T28" fmla="*/ 1703 w 4153"/>
                  <a:gd name="T29" fmla="*/ 1115 h 2230"/>
                  <a:gd name="T30" fmla="*/ 1356 w 4153"/>
                  <a:gd name="T31" fmla="*/ 1082 h 2230"/>
                  <a:gd name="T32" fmla="*/ 992 w 4153"/>
                  <a:gd name="T33" fmla="*/ 882 h 2230"/>
                  <a:gd name="T34" fmla="*/ 903 w 4153"/>
                  <a:gd name="T35" fmla="*/ 1038 h 2230"/>
                  <a:gd name="T36" fmla="*/ 722 w 4153"/>
                  <a:gd name="T37" fmla="*/ 1075 h 2230"/>
                  <a:gd name="T38" fmla="*/ 529 w 4153"/>
                  <a:gd name="T39" fmla="*/ 1005 h 2230"/>
                  <a:gd name="T40" fmla="*/ 469 w 4153"/>
                  <a:gd name="T41" fmla="*/ 928 h 2230"/>
                  <a:gd name="T42" fmla="*/ 122 w 4153"/>
                  <a:gd name="T43" fmla="*/ 987 h 2230"/>
                  <a:gd name="T44" fmla="*/ 33 w 4153"/>
                  <a:gd name="T45" fmla="*/ 915 h 2230"/>
                  <a:gd name="T46" fmla="*/ 0 w 4153"/>
                  <a:gd name="T47" fmla="*/ 811 h 2230"/>
                  <a:gd name="T48" fmla="*/ 0 w 4153"/>
                  <a:gd name="T49" fmla="*/ 811 h 22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153"/>
                  <a:gd name="T76" fmla="*/ 0 h 2230"/>
                  <a:gd name="T77" fmla="*/ 4153 w 4153"/>
                  <a:gd name="T78" fmla="*/ 2230 h 22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153" h="2230">
                    <a:moveTo>
                      <a:pt x="0" y="1622"/>
                    </a:moveTo>
                    <a:lnTo>
                      <a:pt x="166" y="1323"/>
                    </a:lnTo>
                    <a:lnTo>
                      <a:pt x="618" y="1169"/>
                    </a:lnTo>
                    <a:lnTo>
                      <a:pt x="694" y="662"/>
                    </a:lnTo>
                    <a:lnTo>
                      <a:pt x="1113" y="455"/>
                    </a:lnTo>
                    <a:lnTo>
                      <a:pt x="1731" y="563"/>
                    </a:lnTo>
                    <a:lnTo>
                      <a:pt x="2094" y="101"/>
                    </a:lnTo>
                    <a:lnTo>
                      <a:pt x="2746" y="0"/>
                    </a:lnTo>
                    <a:lnTo>
                      <a:pt x="3261" y="221"/>
                    </a:lnTo>
                    <a:lnTo>
                      <a:pt x="3493" y="795"/>
                    </a:lnTo>
                    <a:lnTo>
                      <a:pt x="3514" y="928"/>
                    </a:lnTo>
                    <a:lnTo>
                      <a:pt x="4088" y="1137"/>
                    </a:lnTo>
                    <a:lnTo>
                      <a:pt x="4153" y="1390"/>
                    </a:lnTo>
                    <a:lnTo>
                      <a:pt x="4033" y="1888"/>
                    </a:lnTo>
                    <a:lnTo>
                      <a:pt x="3406" y="2230"/>
                    </a:lnTo>
                    <a:lnTo>
                      <a:pt x="2712" y="2164"/>
                    </a:lnTo>
                    <a:lnTo>
                      <a:pt x="1985" y="1764"/>
                    </a:lnTo>
                    <a:lnTo>
                      <a:pt x="1807" y="2076"/>
                    </a:lnTo>
                    <a:lnTo>
                      <a:pt x="1445" y="2150"/>
                    </a:lnTo>
                    <a:lnTo>
                      <a:pt x="1059" y="2010"/>
                    </a:lnTo>
                    <a:lnTo>
                      <a:pt x="938" y="1856"/>
                    </a:lnTo>
                    <a:lnTo>
                      <a:pt x="244" y="1975"/>
                    </a:lnTo>
                    <a:lnTo>
                      <a:pt x="67" y="1831"/>
                    </a:lnTo>
                    <a:lnTo>
                      <a:pt x="0" y="1622"/>
                    </a:lnTo>
                    <a:close/>
                  </a:path>
                </a:pathLst>
              </a:custGeom>
              <a:solidFill>
                <a:srgbClr val="DED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181"/>
              <p:cNvSpPr>
                <a:spLocks/>
              </p:cNvSpPr>
              <p:nvPr/>
            </p:nvSpPr>
            <p:spPr bwMode="auto">
              <a:xfrm>
                <a:off x="2134" y="1133"/>
                <a:ext cx="1304" cy="623"/>
              </a:xfrm>
              <a:custGeom>
                <a:avLst/>
                <a:gdLst>
                  <a:gd name="T0" fmla="*/ 148 w 2607"/>
                  <a:gd name="T1" fmla="*/ 623 h 1247"/>
                  <a:gd name="T2" fmla="*/ 134 w 2607"/>
                  <a:gd name="T3" fmla="*/ 526 h 1247"/>
                  <a:gd name="T4" fmla="*/ 148 w 2607"/>
                  <a:gd name="T5" fmla="*/ 459 h 1247"/>
                  <a:gd name="T6" fmla="*/ 189 w 2607"/>
                  <a:gd name="T7" fmla="*/ 412 h 1247"/>
                  <a:gd name="T8" fmla="*/ 252 w 2607"/>
                  <a:gd name="T9" fmla="*/ 380 h 1247"/>
                  <a:gd name="T10" fmla="*/ 317 w 2607"/>
                  <a:gd name="T11" fmla="*/ 362 h 1247"/>
                  <a:gd name="T12" fmla="*/ 396 w 2607"/>
                  <a:gd name="T13" fmla="*/ 353 h 1247"/>
                  <a:gd name="T14" fmla="*/ 487 w 2607"/>
                  <a:gd name="T15" fmla="*/ 362 h 1247"/>
                  <a:gd name="T16" fmla="*/ 560 w 2607"/>
                  <a:gd name="T17" fmla="*/ 380 h 1247"/>
                  <a:gd name="T18" fmla="*/ 620 w 2607"/>
                  <a:gd name="T19" fmla="*/ 408 h 1247"/>
                  <a:gd name="T20" fmla="*/ 674 w 2607"/>
                  <a:gd name="T21" fmla="*/ 307 h 1247"/>
                  <a:gd name="T22" fmla="*/ 744 w 2607"/>
                  <a:gd name="T23" fmla="*/ 238 h 1247"/>
                  <a:gd name="T24" fmla="*/ 849 w 2607"/>
                  <a:gd name="T25" fmla="*/ 179 h 1247"/>
                  <a:gd name="T26" fmla="*/ 964 w 2607"/>
                  <a:gd name="T27" fmla="*/ 159 h 1247"/>
                  <a:gd name="T28" fmla="*/ 1046 w 2607"/>
                  <a:gd name="T29" fmla="*/ 156 h 1247"/>
                  <a:gd name="T30" fmla="*/ 1147 w 2607"/>
                  <a:gd name="T31" fmla="*/ 182 h 1247"/>
                  <a:gd name="T32" fmla="*/ 1212 w 2607"/>
                  <a:gd name="T33" fmla="*/ 220 h 1247"/>
                  <a:gd name="T34" fmla="*/ 1304 w 2607"/>
                  <a:gd name="T35" fmla="*/ 331 h 1247"/>
                  <a:gd name="T36" fmla="*/ 1289 w 2607"/>
                  <a:gd name="T37" fmla="*/ 169 h 1247"/>
                  <a:gd name="T38" fmla="*/ 1137 w 2607"/>
                  <a:gd name="T39" fmla="*/ 54 h 1247"/>
                  <a:gd name="T40" fmla="*/ 964 w 2607"/>
                  <a:gd name="T41" fmla="*/ 0 h 1247"/>
                  <a:gd name="T42" fmla="*/ 762 w 2607"/>
                  <a:gd name="T43" fmla="*/ 31 h 1247"/>
                  <a:gd name="T44" fmla="*/ 616 w 2607"/>
                  <a:gd name="T45" fmla="*/ 141 h 1247"/>
                  <a:gd name="T46" fmla="*/ 560 w 2607"/>
                  <a:gd name="T47" fmla="*/ 270 h 1247"/>
                  <a:gd name="T48" fmla="*/ 294 w 2607"/>
                  <a:gd name="T49" fmla="*/ 216 h 1247"/>
                  <a:gd name="T50" fmla="*/ 70 w 2607"/>
                  <a:gd name="T51" fmla="*/ 234 h 1247"/>
                  <a:gd name="T52" fmla="*/ 0 w 2607"/>
                  <a:gd name="T53" fmla="*/ 421 h 1247"/>
                  <a:gd name="T54" fmla="*/ 29 w 2607"/>
                  <a:gd name="T55" fmla="*/ 551 h 1247"/>
                  <a:gd name="T56" fmla="*/ 148 w 2607"/>
                  <a:gd name="T57" fmla="*/ 623 h 1247"/>
                  <a:gd name="T58" fmla="*/ 148 w 2607"/>
                  <a:gd name="T59" fmla="*/ 623 h 1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607"/>
                  <a:gd name="T91" fmla="*/ 0 h 1247"/>
                  <a:gd name="T92" fmla="*/ 2607 w 2607"/>
                  <a:gd name="T93" fmla="*/ 1247 h 12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607" h="1247">
                    <a:moveTo>
                      <a:pt x="295" y="1247"/>
                    </a:moveTo>
                    <a:lnTo>
                      <a:pt x="267" y="1053"/>
                    </a:lnTo>
                    <a:lnTo>
                      <a:pt x="295" y="918"/>
                    </a:lnTo>
                    <a:lnTo>
                      <a:pt x="377" y="825"/>
                    </a:lnTo>
                    <a:lnTo>
                      <a:pt x="504" y="760"/>
                    </a:lnTo>
                    <a:lnTo>
                      <a:pt x="633" y="724"/>
                    </a:lnTo>
                    <a:lnTo>
                      <a:pt x="791" y="707"/>
                    </a:lnTo>
                    <a:lnTo>
                      <a:pt x="974" y="724"/>
                    </a:lnTo>
                    <a:lnTo>
                      <a:pt x="1120" y="760"/>
                    </a:lnTo>
                    <a:lnTo>
                      <a:pt x="1240" y="816"/>
                    </a:lnTo>
                    <a:lnTo>
                      <a:pt x="1348" y="614"/>
                    </a:lnTo>
                    <a:lnTo>
                      <a:pt x="1487" y="477"/>
                    </a:lnTo>
                    <a:lnTo>
                      <a:pt x="1698" y="358"/>
                    </a:lnTo>
                    <a:lnTo>
                      <a:pt x="1928" y="319"/>
                    </a:lnTo>
                    <a:lnTo>
                      <a:pt x="2092" y="312"/>
                    </a:lnTo>
                    <a:lnTo>
                      <a:pt x="2293" y="365"/>
                    </a:lnTo>
                    <a:lnTo>
                      <a:pt x="2423" y="441"/>
                    </a:lnTo>
                    <a:lnTo>
                      <a:pt x="2607" y="662"/>
                    </a:lnTo>
                    <a:lnTo>
                      <a:pt x="2577" y="339"/>
                    </a:lnTo>
                    <a:lnTo>
                      <a:pt x="2274" y="109"/>
                    </a:lnTo>
                    <a:lnTo>
                      <a:pt x="1928" y="0"/>
                    </a:lnTo>
                    <a:lnTo>
                      <a:pt x="1523" y="63"/>
                    </a:lnTo>
                    <a:lnTo>
                      <a:pt x="1231" y="283"/>
                    </a:lnTo>
                    <a:lnTo>
                      <a:pt x="1120" y="540"/>
                    </a:lnTo>
                    <a:lnTo>
                      <a:pt x="588" y="432"/>
                    </a:lnTo>
                    <a:lnTo>
                      <a:pt x="139" y="468"/>
                    </a:lnTo>
                    <a:lnTo>
                      <a:pt x="0" y="842"/>
                    </a:lnTo>
                    <a:lnTo>
                      <a:pt x="57" y="1103"/>
                    </a:lnTo>
                    <a:lnTo>
                      <a:pt x="295" y="1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Freeform 182"/>
              <p:cNvSpPr>
                <a:spLocks/>
              </p:cNvSpPr>
              <p:nvPr/>
            </p:nvSpPr>
            <p:spPr bwMode="auto">
              <a:xfrm>
                <a:off x="1713" y="1069"/>
                <a:ext cx="2283" cy="1229"/>
              </a:xfrm>
              <a:custGeom>
                <a:avLst/>
                <a:gdLst>
                  <a:gd name="T0" fmla="*/ 1499 w 4565"/>
                  <a:gd name="T1" fmla="*/ 1218 h 2458"/>
                  <a:gd name="T2" fmla="*/ 1861 w 4565"/>
                  <a:gd name="T3" fmla="*/ 1195 h 2458"/>
                  <a:gd name="T4" fmla="*/ 2058 w 4565"/>
                  <a:gd name="T5" fmla="*/ 1100 h 2458"/>
                  <a:gd name="T6" fmla="*/ 2203 w 4565"/>
                  <a:gd name="T7" fmla="*/ 964 h 2458"/>
                  <a:gd name="T8" fmla="*/ 2283 w 4565"/>
                  <a:gd name="T9" fmla="*/ 740 h 2458"/>
                  <a:gd name="T10" fmla="*/ 2232 w 4565"/>
                  <a:gd name="T11" fmla="*/ 622 h 2458"/>
                  <a:gd name="T12" fmla="*/ 2123 w 4565"/>
                  <a:gd name="T13" fmla="*/ 543 h 2458"/>
                  <a:gd name="T14" fmla="*/ 1978 w 4565"/>
                  <a:gd name="T15" fmla="*/ 499 h 2458"/>
                  <a:gd name="T16" fmla="*/ 1916 w 4565"/>
                  <a:gd name="T17" fmla="*/ 304 h 2458"/>
                  <a:gd name="T18" fmla="*/ 1841 w 4565"/>
                  <a:gd name="T19" fmla="*/ 175 h 2458"/>
                  <a:gd name="T20" fmla="*/ 1708 w 4565"/>
                  <a:gd name="T21" fmla="*/ 77 h 2458"/>
                  <a:gd name="T22" fmla="*/ 1540 w 4565"/>
                  <a:gd name="T23" fmla="*/ 15 h 2458"/>
                  <a:gd name="T24" fmla="*/ 1222 w 4565"/>
                  <a:gd name="T25" fmla="*/ 30 h 2458"/>
                  <a:gd name="T26" fmla="*/ 1059 w 4565"/>
                  <a:gd name="T27" fmla="*/ 125 h 2458"/>
                  <a:gd name="T28" fmla="*/ 961 w 4565"/>
                  <a:gd name="T29" fmla="*/ 243 h 2458"/>
                  <a:gd name="T30" fmla="*/ 839 w 4565"/>
                  <a:gd name="T31" fmla="*/ 255 h 2458"/>
                  <a:gd name="T32" fmla="*/ 602 w 4565"/>
                  <a:gd name="T33" fmla="*/ 228 h 2458"/>
                  <a:gd name="T34" fmla="*/ 406 w 4565"/>
                  <a:gd name="T35" fmla="*/ 330 h 2458"/>
                  <a:gd name="T36" fmla="*/ 346 w 4565"/>
                  <a:gd name="T37" fmla="*/ 544 h 2458"/>
                  <a:gd name="T38" fmla="*/ 429 w 4565"/>
                  <a:gd name="T39" fmla="*/ 663 h 2458"/>
                  <a:gd name="T40" fmla="*/ 578 w 4565"/>
                  <a:gd name="T41" fmla="*/ 686 h 2458"/>
                  <a:gd name="T42" fmla="*/ 504 w 4565"/>
                  <a:gd name="T43" fmla="*/ 523 h 2458"/>
                  <a:gd name="T44" fmla="*/ 544 w 4565"/>
                  <a:gd name="T45" fmla="*/ 425 h 2458"/>
                  <a:gd name="T46" fmla="*/ 645 w 4565"/>
                  <a:gd name="T47" fmla="*/ 367 h 2458"/>
                  <a:gd name="T48" fmla="*/ 915 w 4565"/>
                  <a:gd name="T49" fmla="*/ 377 h 2458"/>
                  <a:gd name="T50" fmla="*/ 1037 w 4565"/>
                  <a:gd name="T51" fmla="*/ 396 h 2458"/>
                  <a:gd name="T52" fmla="*/ 1094 w 4565"/>
                  <a:gd name="T53" fmla="*/ 248 h 2458"/>
                  <a:gd name="T54" fmla="*/ 1195 w 4565"/>
                  <a:gd name="T55" fmla="*/ 172 h 2458"/>
                  <a:gd name="T56" fmla="*/ 1360 w 4565"/>
                  <a:gd name="T57" fmla="*/ 136 h 2458"/>
                  <a:gd name="T58" fmla="*/ 1558 w 4565"/>
                  <a:gd name="T59" fmla="*/ 184 h 2458"/>
                  <a:gd name="T60" fmla="*/ 1696 w 4565"/>
                  <a:gd name="T61" fmla="*/ 346 h 2458"/>
                  <a:gd name="T62" fmla="*/ 1937 w 4565"/>
                  <a:gd name="T63" fmla="*/ 564 h 2458"/>
                  <a:gd name="T64" fmla="*/ 2106 w 4565"/>
                  <a:gd name="T65" fmla="*/ 758 h 2458"/>
                  <a:gd name="T66" fmla="*/ 2037 w 4565"/>
                  <a:gd name="T67" fmla="*/ 884 h 2458"/>
                  <a:gd name="T68" fmla="*/ 1880 w 4565"/>
                  <a:gd name="T69" fmla="*/ 990 h 2458"/>
                  <a:gd name="T70" fmla="*/ 1725 w 4565"/>
                  <a:gd name="T71" fmla="*/ 1041 h 2458"/>
                  <a:gd name="T72" fmla="*/ 1363 w 4565"/>
                  <a:gd name="T73" fmla="*/ 1016 h 2458"/>
                  <a:gd name="T74" fmla="*/ 1211 w 4565"/>
                  <a:gd name="T75" fmla="*/ 941 h 2458"/>
                  <a:gd name="T76" fmla="*/ 1098 w 4565"/>
                  <a:gd name="T77" fmla="*/ 846 h 2458"/>
                  <a:gd name="T78" fmla="*/ 1056 w 4565"/>
                  <a:gd name="T79" fmla="*/ 921 h 2458"/>
                  <a:gd name="T80" fmla="*/ 959 w 4565"/>
                  <a:gd name="T81" fmla="*/ 1000 h 2458"/>
                  <a:gd name="T82" fmla="*/ 827 w 4565"/>
                  <a:gd name="T83" fmla="*/ 1042 h 2458"/>
                  <a:gd name="T84" fmla="*/ 620 w 4565"/>
                  <a:gd name="T85" fmla="*/ 877 h 2458"/>
                  <a:gd name="T86" fmla="*/ 459 w 4565"/>
                  <a:gd name="T87" fmla="*/ 948 h 2458"/>
                  <a:gd name="T88" fmla="*/ 246 w 4565"/>
                  <a:gd name="T89" fmla="*/ 946 h 2458"/>
                  <a:gd name="T90" fmla="*/ 200 w 4565"/>
                  <a:gd name="T91" fmla="*/ 767 h 2458"/>
                  <a:gd name="T92" fmla="*/ 296 w 4565"/>
                  <a:gd name="T93" fmla="*/ 681 h 2458"/>
                  <a:gd name="T94" fmla="*/ 205 w 4565"/>
                  <a:gd name="T95" fmla="*/ 676 h 2458"/>
                  <a:gd name="T96" fmla="*/ 0 w 4565"/>
                  <a:gd name="T97" fmla="*/ 873 h 2458"/>
                  <a:gd name="T98" fmla="*/ 26 w 4565"/>
                  <a:gd name="T99" fmla="*/ 1010 h 2458"/>
                  <a:gd name="T100" fmla="*/ 130 w 4565"/>
                  <a:gd name="T101" fmla="*/ 1074 h 2458"/>
                  <a:gd name="T102" fmla="*/ 441 w 4565"/>
                  <a:gd name="T103" fmla="*/ 1079 h 2458"/>
                  <a:gd name="T104" fmla="*/ 622 w 4565"/>
                  <a:gd name="T105" fmla="*/ 1087 h 2458"/>
                  <a:gd name="T106" fmla="*/ 715 w 4565"/>
                  <a:gd name="T107" fmla="*/ 1154 h 2458"/>
                  <a:gd name="T108" fmla="*/ 900 w 4565"/>
                  <a:gd name="T109" fmla="*/ 1169 h 2458"/>
                  <a:gd name="T110" fmla="*/ 1118 w 4565"/>
                  <a:gd name="T111" fmla="*/ 1010 h 2458"/>
                  <a:gd name="T112" fmla="*/ 1245 w 4565"/>
                  <a:gd name="T113" fmla="*/ 1098 h 2458"/>
                  <a:gd name="T114" fmla="*/ 1372 w 4565"/>
                  <a:gd name="T115" fmla="*/ 1182 h 24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65"/>
                  <a:gd name="T175" fmla="*/ 0 h 2458"/>
                  <a:gd name="T176" fmla="*/ 4565 w 4565"/>
                  <a:gd name="T177" fmla="*/ 2458 h 245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65" h="2458">
                    <a:moveTo>
                      <a:pt x="2744" y="2364"/>
                    </a:moveTo>
                    <a:lnTo>
                      <a:pt x="2808" y="2385"/>
                    </a:lnTo>
                    <a:lnTo>
                      <a:pt x="2873" y="2404"/>
                    </a:lnTo>
                    <a:lnTo>
                      <a:pt x="2998" y="2435"/>
                    </a:lnTo>
                    <a:lnTo>
                      <a:pt x="3126" y="2452"/>
                    </a:lnTo>
                    <a:lnTo>
                      <a:pt x="3249" y="2458"/>
                    </a:lnTo>
                    <a:lnTo>
                      <a:pt x="3491" y="2440"/>
                    </a:lnTo>
                    <a:lnTo>
                      <a:pt x="3721" y="2389"/>
                    </a:lnTo>
                    <a:lnTo>
                      <a:pt x="3826" y="2349"/>
                    </a:lnTo>
                    <a:lnTo>
                      <a:pt x="3928" y="2304"/>
                    </a:lnTo>
                    <a:lnTo>
                      <a:pt x="4025" y="2252"/>
                    </a:lnTo>
                    <a:lnTo>
                      <a:pt x="4115" y="2199"/>
                    </a:lnTo>
                    <a:lnTo>
                      <a:pt x="4200" y="2134"/>
                    </a:lnTo>
                    <a:lnTo>
                      <a:pt x="4274" y="2072"/>
                    </a:lnTo>
                    <a:lnTo>
                      <a:pt x="4345" y="1999"/>
                    </a:lnTo>
                    <a:lnTo>
                      <a:pt x="4406" y="1929"/>
                    </a:lnTo>
                    <a:lnTo>
                      <a:pt x="4459" y="1855"/>
                    </a:lnTo>
                    <a:lnTo>
                      <a:pt x="4502" y="1783"/>
                    </a:lnTo>
                    <a:lnTo>
                      <a:pt x="4552" y="1629"/>
                    </a:lnTo>
                    <a:lnTo>
                      <a:pt x="4565" y="1481"/>
                    </a:lnTo>
                    <a:lnTo>
                      <a:pt x="4552" y="1410"/>
                    </a:lnTo>
                    <a:lnTo>
                      <a:pt x="4525" y="1338"/>
                    </a:lnTo>
                    <a:lnTo>
                      <a:pt x="4489" y="1275"/>
                    </a:lnTo>
                    <a:lnTo>
                      <a:pt x="4464" y="1245"/>
                    </a:lnTo>
                    <a:lnTo>
                      <a:pt x="4438" y="1214"/>
                    </a:lnTo>
                    <a:lnTo>
                      <a:pt x="4369" y="1159"/>
                    </a:lnTo>
                    <a:lnTo>
                      <a:pt x="4290" y="1108"/>
                    </a:lnTo>
                    <a:lnTo>
                      <a:pt x="4246" y="1085"/>
                    </a:lnTo>
                    <a:lnTo>
                      <a:pt x="4194" y="1062"/>
                    </a:lnTo>
                    <a:lnTo>
                      <a:pt x="4139" y="1045"/>
                    </a:lnTo>
                    <a:lnTo>
                      <a:pt x="4082" y="1026"/>
                    </a:lnTo>
                    <a:lnTo>
                      <a:pt x="3955" y="998"/>
                    </a:lnTo>
                    <a:lnTo>
                      <a:pt x="3810" y="975"/>
                    </a:lnTo>
                    <a:lnTo>
                      <a:pt x="3852" y="825"/>
                    </a:lnTo>
                    <a:lnTo>
                      <a:pt x="3850" y="676"/>
                    </a:lnTo>
                    <a:lnTo>
                      <a:pt x="3831" y="608"/>
                    </a:lnTo>
                    <a:lnTo>
                      <a:pt x="3808" y="538"/>
                    </a:lnTo>
                    <a:lnTo>
                      <a:pt x="3772" y="471"/>
                    </a:lnTo>
                    <a:lnTo>
                      <a:pt x="3729" y="410"/>
                    </a:lnTo>
                    <a:lnTo>
                      <a:pt x="3681" y="351"/>
                    </a:lnTo>
                    <a:lnTo>
                      <a:pt x="3624" y="296"/>
                    </a:lnTo>
                    <a:lnTo>
                      <a:pt x="3561" y="241"/>
                    </a:lnTo>
                    <a:lnTo>
                      <a:pt x="3491" y="197"/>
                    </a:lnTo>
                    <a:lnTo>
                      <a:pt x="3415" y="154"/>
                    </a:lnTo>
                    <a:lnTo>
                      <a:pt x="3337" y="116"/>
                    </a:lnTo>
                    <a:lnTo>
                      <a:pt x="3255" y="82"/>
                    </a:lnTo>
                    <a:lnTo>
                      <a:pt x="3172" y="51"/>
                    </a:lnTo>
                    <a:lnTo>
                      <a:pt x="3080" y="30"/>
                    </a:lnTo>
                    <a:lnTo>
                      <a:pt x="2993" y="15"/>
                    </a:lnTo>
                    <a:lnTo>
                      <a:pt x="2808" y="0"/>
                    </a:lnTo>
                    <a:lnTo>
                      <a:pt x="2626" y="15"/>
                    </a:lnTo>
                    <a:lnTo>
                      <a:pt x="2443" y="61"/>
                    </a:lnTo>
                    <a:lnTo>
                      <a:pt x="2360" y="95"/>
                    </a:lnTo>
                    <a:lnTo>
                      <a:pt x="2276" y="137"/>
                    </a:lnTo>
                    <a:lnTo>
                      <a:pt x="2194" y="190"/>
                    </a:lnTo>
                    <a:lnTo>
                      <a:pt x="2118" y="251"/>
                    </a:lnTo>
                    <a:lnTo>
                      <a:pt x="2050" y="317"/>
                    </a:lnTo>
                    <a:lnTo>
                      <a:pt x="2014" y="357"/>
                    </a:lnTo>
                    <a:lnTo>
                      <a:pt x="1983" y="399"/>
                    </a:lnTo>
                    <a:lnTo>
                      <a:pt x="1922" y="486"/>
                    </a:lnTo>
                    <a:lnTo>
                      <a:pt x="1871" y="589"/>
                    </a:lnTo>
                    <a:lnTo>
                      <a:pt x="1820" y="564"/>
                    </a:lnTo>
                    <a:lnTo>
                      <a:pt x="1772" y="547"/>
                    </a:lnTo>
                    <a:lnTo>
                      <a:pt x="1677" y="511"/>
                    </a:lnTo>
                    <a:lnTo>
                      <a:pt x="1588" y="486"/>
                    </a:lnTo>
                    <a:lnTo>
                      <a:pt x="1500" y="466"/>
                    </a:lnTo>
                    <a:lnTo>
                      <a:pt x="1346" y="446"/>
                    </a:lnTo>
                    <a:lnTo>
                      <a:pt x="1204" y="456"/>
                    </a:lnTo>
                    <a:lnTo>
                      <a:pt x="1080" y="485"/>
                    </a:lnTo>
                    <a:lnTo>
                      <a:pt x="975" y="528"/>
                    </a:lnTo>
                    <a:lnTo>
                      <a:pt x="888" y="589"/>
                    </a:lnTo>
                    <a:lnTo>
                      <a:pt x="812" y="661"/>
                    </a:lnTo>
                    <a:lnTo>
                      <a:pt x="755" y="741"/>
                    </a:lnTo>
                    <a:lnTo>
                      <a:pt x="715" y="829"/>
                    </a:lnTo>
                    <a:lnTo>
                      <a:pt x="686" y="1003"/>
                    </a:lnTo>
                    <a:lnTo>
                      <a:pt x="692" y="1087"/>
                    </a:lnTo>
                    <a:lnTo>
                      <a:pt x="713" y="1163"/>
                    </a:lnTo>
                    <a:lnTo>
                      <a:pt x="751" y="1230"/>
                    </a:lnTo>
                    <a:lnTo>
                      <a:pt x="802" y="1283"/>
                    </a:lnTo>
                    <a:lnTo>
                      <a:pt x="858" y="1327"/>
                    </a:lnTo>
                    <a:lnTo>
                      <a:pt x="894" y="1344"/>
                    </a:lnTo>
                    <a:lnTo>
                      <a:pt x="939" y="1359"/>
                    </a:lnTo>
                    <a:lnTo>
                      <a:pt x="1042" y="1378"/>
                    </a:lnTo>
                    <a:lnTo>
                      <a:pt x="1156" y="1372"/>
                    </a:lnTo>
                    <a:lnTo>
                      <a:pt x="1109" y="1311"/>
                    </a:lnTo>
                    <a:lnTo>
                      <a:pt x="1072" y="1251"/>
                    </a:lnTo>
                    <a:lnTo>
                      <a:pt x="1023" y="1142"/>
                    </a:lnTo>
                    <a:lnTo>
                      <a:pt x="1008" y="1045"/>
                    </a:lnTo>
                    <a:lnTo>
                      <a:pt x="1021" y="958"/>
                    </a:lnTo>
                    <a:lnTo>
                      <a:pt x="1038" y="918"/>
                    </a:lnTo>
                    <a:lnTo>
                      <a:pt x="1059" y="886"/>
                    </a:lnTo>
                    <a:lnTo>
                      <a:pt x="1088" y="851"/>
                    </a:lnTo>
                    <a:lnTo>
                      <a:pt x="1120" y="821"/>
                    </a:lnTo>
                    <a:lnTo>
                      <a:pt x="1198" y="773"/>
                    </a:lnTo>
                    <a:lnTo>
                      <a:pt x="1240" y="753"/>
                    </a:lnTo>
                    <a:lnTo>
                      <a:pt x="1289" y="734"/>
                    </a:lnTo>
                    <a:lnTo>
                      <a:pt x="1388" y="713"/>
                    </a:lnTo>
                    <a:lnTo>
                      <a:pt x="1496" y="701"/>
                    </a:lnTo>
                    <a:lnTo>
                      <a:pt x="1721" y="722"/>
                    </a:lnTo>
                    <a:lnTo>
                      <a:pt x="1829" y="754"/>
                    </a:lnTo>
                    <a:lnTo>
                      <a:pt x="1928" y="800"/>
                    </a:lnTo>
                    <a:lnTo>
                      <a:pt x="2015" y="861"/>
                    </a:lnTo>
                    <a:lnTo>
                      <a:pt x="2092" y="939"/>
                    </a:lnTo>
                    <a:lnTo>
                      <a:pt x="2073" y="792"/>
                    </a:lnTo>
                    <a:lnTo>
                      <a:pt x="2097" y="659"/>
                    </a:lnTo>
                    <a:lnTo>
                      <a:pt x="2118" y="602"/>
                    </a:lnTo>
                    <a:lnTo>
                      <a:pt x="2152" y="543"/>
                    </a:lnTo>
                    <a:lnTo>
                      <a:pt x="2188" y="496"/>
                    </a:lnTo>
                    <a:lnTo>
                      <a:pt x="2230" y="450"/>
                    </a:lnTo>
                    <a:lnTo>
                      <a:pt x="2278" y="408"/>
                    </a:lnTo>
                    <a:lnTo>
                      <a:pt x="2333" y="374"/>
                    </a:lnTo>
                    <a:lnTo>
                      <a:pt x="2390" y="344"/>
                    </a:lnTo>
                    <a:lnTo>
                      <a:pt x="2451" y="317"/>
                    </a:lnTo>
                    <a:lnTo>
                      <a:pt x="2517" y="300"/>
                    </a:lnTo>
                    <a:lnTo>
                      <a:pt x="2582" y="285"/>
                    </a:lnTo>
                    <a:lnTo>
                      <a:pt x="2719" y="272"/>
                    </a:lnTo>
                    <a:lnTo>
                      <a:pt x="2858" y="281"/>
                    </a:lnTo>
                    <a:lnTo>
                      <a:pt x="2993" y="315"/>
                    </a:lnTo>
                    <a:lnTo>
                      <a:pt x="3057" y="338"/>
                    </a:lnTo>
                    <a:lnTo>
                      <a:pt x="3116" y="369"/>
                    </a:lnTo>
                    <a:lnTo>
                      <a:pt x="3229" y="450"/>
                    </a:lnTo>
                    <a:lnTo>
                      <a:pt x="3276" y="502"/>
                    </a:lnTo>
                    <a:lnTo>
                      <a:pt x="3322" y="559"/>
                    </a:lnTo>
                    <a:lnTo>
                      <a:pt x="3392" y="692"/>
                    </a:lnTo>
                    <a:lnTo>
                      <a:pt x="3434" y="851"/>
                    </a:lnTo>
                    <a:lnTo>
                      <a:pt x="3440" y="1041"/>
                    </a:lnTo>
                    <a:lnTo>
                      <a:pt x="3750" y="1091"/>
                    </a:lnTo>
                    <a:lnTo>
                      <a:pt x="3873" y="1127"/>
                    </a:lnTo>
                    <a:lnTo>
                      <a:pt x="3976" y="1169"/>
                    </a:lnTo>
                    <a:lnTo>
                      <a:pt x="4124" y="1271"/>
                    </a:lnTo>
                    <a:lnTo>
                      <a:pt x="4200" y="1389"/>
                    </a:lnTo>
                    <a:lnTo>
                      <a:pt x="4212" y="1517"/>
                    </a:lnTo>
                    <a:lnTo>
                      <a:pt x="4196" y="1579"/>
                    </a:lnTo>
                    <a:lnTo>
                      <a:pt x="4166" y="1642"/>
                    </a:lnTo>
                    <a:lnTo>
                      <a:pt x="4124" y="1707"/>
                    </a:lnTo>
                    <a:lnTo>
                      <a:pt x="4073" y="1769"/>
                    </a:lnTo>
                    <a:lnTo>
                      <a:pt x="4006" y="1830"/>
                    </a:lnTo>
                    <a:lnTo>
                      <a:pt x="3932" y="1885"/>
                    </a:lnTo>
                    <a:lnTo>
                      <a:pt x="3850" y="1937"/>
                    </a:lnTo>
                    <a:lnTo>
                      <a:pt x="3759" y="1980"/>
                    </a:lnTo>
                    <a:lnTo>
                      <a:pt x="3712" y="2001"/>
                    </a:lnTo>
                    <a:lnTo>
                      <a:pt x="3660" y="2020"/>
                    </a:lnTo>
                    <a:lnTo>
                      <a:pt x="3557" y="2056"/>
                    </a:lnTo>
                    <a:lnTo>
                      <a:pt x="3449" y="2081"/>
                    </a:lnTo>
                    <a:lnTo>
                      <a:pt x="3331" y="2098"/>
                    </a:lnTo>
                    <a:lnTo>
                      <a:pt x="3095" y="2106"/>
                    </a:lnTo>
                    <a:lnTo>
                      <a:pt x="2848" y="2068"/>
                    </a:lnTo>
                    <a:lnTo>
                      <a:pt x="2725" y="2032"/>
                    </a:lnTo>
                    <a:lnTo>
                      <a:pt x="2664" y="2009"/>
                    </a:lnTo>
                    <a:lnTo>
                      <a:pt x="2605" y="1980"/>
                    </a:lnTo>
                    <a:lnTo>
                      <a:pt x="2483" y="1918"/>
                    </a:lnTo>
                    <a:lnTo>
                      <a:pt x="2422" y="1882"/>
                    </a:lnTo>
                    <a:lnTo>
                      <a:pt x="2365" y="1840"/>
                    </a:lnTo>
                    <a:lnTo>
                      <a:pt x="2308" y="1794"/>
                    </a:lnTo>
                    <a:lnTo>
                      <a:pt x="2251" y="1747"/>
                    </a:lnTo>
                    <a:lnTo>
                      <a:pt x="2196" y="1692"/>
                    </a:lnTo>
                    <a:lnTo>
                      <a:pt x="2143" y="1631"/>
                    </a:lnTo>
                    <a:lnTo>
                      <a:pt x="2154" y="1707"/>
                    </a:lnTo>
                    <a:lnTo>
                      <a:pt x="2145" y="1775"/>
                    </a:lnTo>
                    <a:lnTo>
                      <a:pt x="2112" y="1842"/>
                    </a:lnTo>
                    <a:lnTo>
                      <a:pt x="2088" y="1872"/>
                    </a:lnTo>
                    <a:lnTo>
                      <a:pt x="2061" y="1903"/>
                    </a:lnTo>
                    <a:lnTo>
                      <a:pt x="1995" y="1958"/>
                    </a:lnTo>
                    <a:lnTo>
                      <a:pt x="1918" y="2001"/>
                    </a:lnTo>
                    <a:lnTo>
                      <a:pt x="1880" y="2024"/>
                    </a:lnTo>
                    <a:lnTo>
                      <a:pt x="1835" y="2041"/>
                    </a:lnTo>
                    <a:lnTo>
                      <a:pt x="1744" y="2068"/>
                    </a:lnTo>
                    <a:lnTo>
                      <a:pt x="1654" y="2083"/>
                    </a:lnTo>
                    <a:lnTo>
                      <a:pt x="1567" y="2087"/>
                    </a:lnTo>
                    <a:lnTo>
                      <a:pt x="1403" y="2047"/>
                    </a:lnTo>
                    <a:lnTo>
                      <a:pt x="1285" y="1939"/>
                    </a:lnTo>
                    <a:lnTo>
                      <a:pt x="1240" y="1754"/>
                    </a:lnTo>
                    <a:lnTo>
                      <a:pt x="1152" y="1804"/>
                    </a:lnTo>
                    <a:lnTo>
                      <a:pt x="1072" y="1840"/>
                    </a:lnTo>
                    <a:lnTo>
                      <a:pt x="991" y="1872"/>
                    </a:lnTo>
                    <a:lnTo>
                      <a:pt x="918" y="1897"/>
                    </a:lnTo>
                    <a:lnTo>
                      <a:pt x="781" y="1927"/>
                    </a:lnTo>
                    <a:lnTo>
                      <a:pt x="667" y="1933"/>
                    </a:lnTo>
                    <a:lnTo>
                      <a:pt x="569" y="1922"/>
                    </a:lnTo>
                    <a:lnTo>
                      <a:pt x="492" y="1893"/>
                    </a:lnTo>
                    <a:lnTo>
                      <a:pt x="390" y="1798"/>
                    </a:lnTo>
                    <a:lnTo>
                      <a:pt x="357" y="1671"/>
                    </a:lnTo>
                    <a:lnTo>
                      <a:pt x="369" y="1604"/>
                    </a:lnTo>
                    <a:lnTo>
                      <a:pt x="399" y="1534"/>
                    </a:lnTo>
                    <a:lnTo>
                      <a:pt x="445" y="1471"/>
                    </a:lnTo>
                    <a:lnTo>
                      <a:pt x="477" y="1437"/>
                    </a:lnTo>
                    <a:lnTo>
                      <a:pt x="510" y="1410"/>
                    </a:lnTo>
                    <a:lnTo>
                      <a:pt x="591" y="1363"/>
                    </a:lnTo>
                    <a:lnTo>
                      <a:pt x="641" y="1342"/>
                    </a:lnTo>
                    <a:lnTo>
                      <a:pt x="692" y="1323"/>
                    </a:lnTo>
                    <a:lnTo>
                      <a:pt x="544" y="1327"/>
                    </a:lnTo>
                    <a:lnTo>
                      <a:pt x="409" y="1353"/>
                    </a:lnTo>
                    <a:lnTo>
                      <a:pt x="183" y="1475"/>
                    </a:lnTo>
                    <a:lnTo>
                      <a:pt x="97" y="1555"/>
                    </a:lnTo>
                    <a:lnTo>
                      <a:pt x="34" y="1650"/>
                    </a:lnTo>
                    <a:lnTo>
                      <a:pt x="0" y="1747"/>
                    </a:lnTo>
                    <a:lnTo>
                      <a:pt x="0" y="1846"/>
                    </a:lnTo>
                    <a:lnTo>
                      <a:pt x="4" y="1937"/>
                    </a:lnTo>
                    <a:lnTo>
                      <a:pt x="25" y="1980"/>
                    </a:lnTo>
                    <a:lnTo>
                      <a:pt x="51" y="2020"/>
                    </a:lnTo>
                    <a:lnTo>
                      <a:pt x="91" y="2060"/>
                    </a:lnTo>
                    <a:lnTo>
                      <a:pt x="139" y="2093"/>
                    </a:lnTo>
                    <a:lnTo>
                      <a:pt x="194" y="2123"/>
                    </a:lnTo>
                    <a:lnTo>
                      <a:pt x="260" y="2148"/>
                    </a:lnTo>
                    <a:lnTo>
                      <a:pt x="338" y="2165"/>
                    </a:lnTo>
                    <a:lnTo>
                      <a:pt x="424" y="2178"/>
                    </a:lnTo>
                    <a:lnTo>
                      <a:pt x="631" y="2184"/>
                    </a:lnTo>
                    <a:lnTo>
                      <a:pt x="882" y="2157"/>
                    </a:lnTo>
                    <a:lnTo>
                      <a:pt x="1023" y="2129"/>
                    </a:lnTo>
                    <a:lnTo>
                      <a:pt x="1181" y="2093"/>
                    </a:lnTo>
                    <a:lnTo>
                      <a:pt x="1211" y="2134"/>
                    </a:lnTo>
                    <a:lnTo>
                      <a:pt x="1244" y="2174"/>
                    </a:lnTo>
                    <a:lnTo>
                      <a:pt x="1280" y="2209"/>
                    </a:lnTo>
                    <a:lnTo>
                      <a:pt x="1314" y="2237"/>
                    </a:lnTo>
                    <a:lnTo>
                      <a:pt x="1392" y="2286"/>
                    </a:lnTo>
                    <a:lnTo>
                      <a:pt x="1430" y="2307"/>
                    </a:lnTo>
                    <a:lnTo>
                      <a:pt x="1470" y="2323"/>
                    </a:lnTo>
                    <a:lnTo>
                      <a:pt x="1552" y="2344"/>
                    </a:lnTo>
                    <a:lnTo>
                      <a:pt x="1635" y="2353"/>
                    </a:lnTo>
                    <a:lnTo>
                      <a:pt x="1799" y="2338"/>
                    </a:lnTo>
                    <a:lnTo>
                      <a:pt x="1953" y="2288"/>
                    </a:lnTo>
                    <a:lnTo>
                      <a:pt x="2082" y="2214"/>
                    </a:lnTo>
                    <a:lnTo>
                      <a:pt x="2179" y="2123"/>
                    </a:lnTo>
                    <a:lnTo>
                      <a:pt x="2236" y="2020"/>
                    </a:lnTo>
                    <a:lnTo>
                      <a:pt x="2268" y="2045"/>
                    </a:lnTo>
                    <a:lnTo>
                      <a:pt x="2329" y="2087"/>
                    </a:lnTo>
                    <a:lnTo>
                      <a:pt x="2405" y="2138"/>
                    </a:lnTo>
                    <a:lnTo>
                      <a:pt x="2489" y="2195"/>
                    </a:lnTo>
                    <a:lnTo>
                      <a:pt x="2574" y="2250"/>
                    </a:lnTo>
                    <a:lnTo>
                      <a:pt x="2649" y="2302"/>
                    </a:lnTo>
                    <a:lnTo>
                      <a:pt x="2744" y="23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2" name="Group 183"/>
            <p:cNvGrpSpPr>
              <a:grpSpLocks/>
            </p:cNvGrpSpPr>
            <p:nvPr/>
          </p:nvGrpSpPr>
          <p:grpSpPr bwMode="auto">
            <a:xfrm>
              <a:off x="2640" y="2709"/>
              <a:ext cx="768" cy="433"/>
              <a:chOff x="1713" y="1069"/>
              <a:chExt cx="2314" cy="1306"/>
            </a:xfrm>
          </p:grpSpPr>
          <p:sp>
            <p:nvSpPr>
              <p:cNvPr id="16416" name="Freeform 184"/>
              <p:cNvSpPr>
                <a:spLocks/>
              </p:cNvSpPr>
              <p:nvPr/>
            </p:nvSpPr>
            <p:spPr bwMode="auto">
              <a:xfrm>
                <a:off x="1738" y="1148"/>
                <a:ext cx="2289" cy="1227"/>
              </a:xfrm>
              <a:custGeom>
                <a:avLst/>
                <a:gdLst>
                  <a:gd name="T0" fmla="*/ 1505 w 4579"/>
                  <a:gd name="T1" fmla="*/ 1216 h 2454"/>
                  <a:gd name="T2" fmla="*/ 1865 w 4579"/>
                  <a:gd name="T3" fmla="*/ 1193 h 2454"/>
                  <a:gd name="T4" fmla="*/ 2065 w 4579"/>
                  <a:gd name="T5" fmla="*/ 1098 h 2454"/>
                  <a:gd name="T6" fmla="*/ 2209 w 4579"/>
                  <a:gd name="T7" fmla="*/ 962 h 2454"/>
                  <a:gd name="T8" fmla="*/ 2289 w 4579"/>
                  <a:gd name="T9" fmla="*/ 738 h 2454"/>
                  <a:gd name="T10" fmla="*/ 2238 w 4579"/>
                  <a:gd name="T11" fmla="*/ 621 h 2454"/>
                  <a:gd name="T12" fmla="*/ 2130 w 4579"/>
                  <a:gd name="T13" fmla="*/ 542 h 2454"/>
                  <a:gd name="T14" fmla="*/ 1985 w 4579"/>
                  <a:gd name="T15" fmla="*/ 498 h 2454"/>
                  <a:gd name="T16" fmla="*/ 1923 w 4579"/>
                  <a:gd name="T17" fmla="*/ 302 h 2454"/>
                  <a:gd name="T18" fmla="*/ 1846 w 4579"/>
                  <a:gd name="T19" fmla="*/ 174 h 2454"/>
                  <a:gd name="T20" fmla="*/ 1715 w 4579"/>
                  <a:gd name="T21" fmla="*/ 75 h 2454"/>
                  <a:gd name="T22" fmla="*/ 1548 w 4579"/>
                  <a:gd name="T23" fmla="*/ 15 h 2454"/>
                  <a:gd name="T24" fmla="*/ 1229 w 4579"/>
                  <a:gd name="T25" fmla="*/ 30 h 2454"/>
                  <a:gd name="T26" fmla="*/ 1066 w 4579"/>
                  <a:gd name="T27" fmla="*/ 123 h 2454"/>
                  <a:gd name="T28" fmla="*/ 968 w 4579"/>
                  <a:gd name="T29" fmla="*/ 243 h 2454"/>
                  <a:gd name="T30" fmla="*/ 844 w 4579"/>
                  <a:gd name="T31" fmla="*/ 254 h 2454"/>
                  <a:gd name="T32" fmla="*/ 607 w 4579"/>
                  <a:gd name="T33" fmla="*/ 226 h 2454"/>
                  <a:gd name="T34" fmla="*/ 413 w 4579"/>
                  <a:gd name="T35" fmla="*/ 328 h 2454"/>
                  <a:gd name="T36" fmla="*/ 353 w 4579"/>
                  <a:gd name="T37" fmla="*/ 542 h 2454"/>
                  <a:gd name="T38" fmla="*/ 435 w 4579"/>
                  <a:gd name="T39" fmla="*/ 662 h 2454"/>
                  <a:gd name="T40" fmla="*/ 584 w 4579"/>
                  <a:gd name="T41" fmla="*/ 685 h 2454"/>
                  <a:gd name="T42" fmla="*/ 511 w 4579"/>
                  <a:gd name="T43" fmla="*/ 521 h 2454"/>
                  <a:gd name="T44" fmla="*/ 550 w 4579"/>
                  <a:gd name="T45" fmla="*/ 423 h 2454"/>
                  <a:gd name="T46" fmla="*/ 650 w 4579"/>
                  <a:gd name="T47" fmla="*/ 366 h 2454"/>
                  <a:gd name="T48" fmla="*/ 921 w 4579"/>
                  <a:gd name="T49" fmla="*/ 376 h 2454"/>
                  <a:gd name="T50" fmla="*/ 1044 w 4579"/>
                  <a:gd name="T51" fmla="*/ 394 h 2454"/>
                  <a:gd name="T52" fmla="*/ 1101 w 4579"/>
                  <a:gd name="T53" fmla="*/ 247 h 2454"/>
                  <a:gd name="T54" fmla="*/ 1202 w 4579"/>
                  <a:gd name="T55" fmla="*/ 170 h 2454"/>
                  <a:gd name="T56" fmla="*/ 1366 w 4579"/>
                  <a:gd name="T57" fmla="*/ 134 h 2454"/>
                  <a:gd name="T58" fmla="*/ 1566 w 4579"/>
                  <a:gd name="T59" fmla="*/ 184 h 2454"/>
                  <a:gd name="T60" fmla="*/ 1703 w 4579"/>
                  <a:gd name="T61" fmla="*/ 345 h 2454"/>
                  <a:gd name="T62" fmla="*/ 1944 w 4579"/>
                  <a:gd name="T63" fmla="*/ 563 h 2454"/>
                  <a:gd name="T64" fmla="*/ 2112 w 4579"/>
                  <a:gd name="T65" fmla="*/ 756 h 2454"/>
                  <a:gd name="T66" fmla="*/ 2042 w 4579"/>
                  <a:gd name="T67" fmla="*/ 882 h 2454"/>
                  <a:gd name="T68" fmla="*/ 1887 w 4579"/>
                  <a:gd name="T69" fmla="*/ 990 h 2454"/>
                  <a:gd name="T70" fmla="*/ 1729 w 4579"/>
                  <a:gd name="T71" fmla="*/ 1040 h 2454"/>
                  <a:gd name="T72" fmla="*/ 1369 w 4579"/>
                  <a:gd name="T73" fmla="*/ 1016 h 2454"/>
                  <a:gd name="T74" fmla="*/ 1219 w 4579"/>
                  <a:gd name="T75" fmla="*/ 939 h 2454"/>
                  <a:gd name="T76" fmla="*/ 1104 w 4579"/>
                  <a:gd name="T77" fmla="*/ 844 h 2454"/>
                  <a:gd name="T78" fmla="*/ 1062 w 4579"/>
                  <a:gd name="T79" fmla="*/ 920 h 2454"/>
                  <a:gd name="T80" fmla="*/ 967 w 4579"/>
                  <a:gd name="T81" fmla="*/ 1000 h 2454"/>
                  <a:gd name="T82" fmla="*/ 834 w 4579"/>
                  <a:gd name="T83" fmla="*/ 1042 h 2454"/>
                  <a:gd name="T84" fmla="*/ 627 w 4579"/>
                  <a:gd name="T85" fmla="*/ 877 h 2454"/>
                  <a:gd name="T86" fmla="*/ 464 w 4579"/>
                  <a:gd name="T87" fmla="*/ 946 h 2454"/>
                  <a:gd name="T88" fmla="*/ 252 w 4579"/>
                  <a:gd name="T89" fmla="*/ 944 h 2454"/>
                  <a:gd name="T90" fmla="*/ 205 w 4579"/>
                  <a:gd name="T91" fmla="*/ 767 h 2454"/>
                  <a:gd name="T92" fmla="*/ 303 w 4579"/>
                  <a:gd name="T93" fmla="*/ 679 h 2454"/>
                  <a:gd name="T94" fmla="*/ 211 w 4579"/>
                  <a:gd name="T95" fmla="*/ 674 h 2454"/>
                  <a:gd name="T96" fmla="*/ 5 w 4579"/>
                  <a:gd name="T97" fmla="*/ 872 h 2454"/>
                  <a:gd name="T98" fmla="*/ 33 w 4579"/>
                  <a:gd name="T99" fmla="*/ 1010 h 2454"/>
                  <a:gd name="T100" fmla="*/ 137 w 4579"/>
                  <a:gd name="T101" fmla="*/ 1072 h 2454"/>
                  <a:gd name="T102" fmla="*/ 448 w 4579"/>
                  <a:gd name="T103" fmla="*/ 1078 h 2454"/>
                  <a:gd name="T104" fmla="*/ 628 w 4579"/>
                  <a:gd name="T105" fmla="*/ 1087 h 2454"/>
                  <a:gd name="T106" fmla="*/ 721 w 4579"/>
                  <a:gd name="T107" fmla="*/ 1152 h 2454"/>
                  <a:gd name="T108" fmla="*/ 906 w 4579"/>
                  <a:gd name="T109" fmla="*/ 1167 h 2454"/>
                  <a:gd name="T110" fmla="*/ 1124 w 4579"/>
                  <a:gd name="T111" fmla="*/ 1010 h 2454"/>
                  <a:gd name="T112" fmla="*/ 1252 w 4579"/>
                  <a:gd name="T113" fmla="*/ 1096 h 2454"/>
                  <a:gd name="T114" fmla="*/ 1378 w 4579"/>
                  <a:gd name="T115" fmla="*/ 1180 h 24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79"/>
                  <a:gd name="T175" fmla="*/ 0 h 2454"/>
                  <a:gd name="T176" fmla="*/ 4579 w 4579"/>
                  <a:gd name="T177" fmla="*/ 2454 h 245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79" h="2454">
                    <a:moveTo>
                      <a:pt x="2757" y="2360"/>
                    </a:moveTo>
                    <a:lnTo>
                      <a:pt x="2820" y="2381"/>
                    </a:lnTo>
                    <a:lnTo>
                      <a:pt x="2885" y="2402"/>
                    </a:lnTo>
                    <a:lnTo>
                      <a:pt x="3010" y="2431"/>
                    </a:lnTo>
                    <a:lnTo>
                      <a:pt x="3138" y="2448"/>
                    </a:lnTo>
                    <a:lnTo>
                      <a:pt x="3263" y="2454"/>
                    </a:lnTo>
                    <a:lnTo>
                      <a:pt x="3505" y="2436"/>
                    </a:lnTo>
                    <a:lnTo>
                      <a:pt x="3731" y="2385"/>
                    </a:lnTo>
                    <a:lnTo>
                      <a:pt x="3839" y="2345"/>
                    </a:lnTo>
                    <a:lnTo>
                      <a:pt x="3942" y="2303"/>
                    </a:lnTo>
                    <a:lnTo>
                      <a:pt x="4039" y="2248"/>
                    </a:lnTo>
                    <a:lnTo>
                      <a:pt x="4130" y="2195"/>
                    </a:lnTo>
                    <a:lnTo>
                      <a:pt x="4212" y="2134"/>
                    </a:lnTo>
                    <a:lnTo>
                      <a:pt x="4290" y="2068"/>
                    </a:lnTo>
                    <a:lnTo>
                      <a:pt x="4358" y="1999"/>
                    </a:lnTo>
                    <a:lnTo>
                      <a:pt x="4419" y="1925"/>
                    </a:lnTo>
                    <a:lnTo>
                      <a:pt x="4471" y="1853"/>
                    </a:lnTo>
                    <a:lnTo>
                      <a:pt x="4512" y="1779"/>
                    </a:lnTo>
                    <a:lnTo>
                      <a:pt x="4568" y="1625"/>
                    </a:lnTo>
                    <a:lnTo>
                      <a:pt x="4579" y="1477"/>
                    </a:lnTo>
                    <a:lnTo>
                      <a:pt x="4564" y="1406"/>
                    </a:lnTo>
                    <a:lnTo>
                      <a:pt x="4541" y="1338"/>
                    </a:lnTo>
                    <a:lnTo>
                      <a:pt x="4501" y="1273"/>
                    </a:lnTo>
                    <a:lnTo>
                      <a:pt x="4476" y="1243"/>
                    </a:lnTo>
                    <a:lnTo>
                      <a:pt x="4450" y="1210"/>
                    </a:lnTo>
                    <a:lnTo>
                      <a:pt x="4383" y="1155"/>
                    </a:lnTo>
                    <a:lnTo>
                      <a:pt x="4305" y="1104"/>
                    </a:lnTo>
                    <a:lnTo>
                      <a:pt x="4260" y="1083"/>
                    </a:lnTo>
                    <a:lnTo>
                      <a:pt x="4208" y="1062"/>
                    </a:lnTo>
                    <a:lnTo>
                      <a:pt x="4153" y="1041"/>
                    </a:lnTo>
                    <a:lnTo>
                      <a:pt x="4096" y="1022"/>
                    </a:lnTo>
                    <a:lnTo>
                      <a:pt x="3971" y="996"/>
                    </a:lnTo>
                    <a:lnTo>
                      <a:pt x="3824" y="975"/>
                    </a:lnTo>
                    <a:lnTo>
                      <a:pt x="3868" y="821"/>
                    </a:lnTo>
                    <a:lnTo>
                      <a:pt x="3864" y="672"/>
                    </a:lnTo>
                    <a:lnTo>
                      <a:pt x="3847" y="604"/>
                    </a:lnTo>
                    <a:lnTo>
                      <a:pt x="3822" y="538"/>
                    </a:lnTo>
                    <a:lnTo>
                      <a:pt x="3786" y="471"/>
                    </a:lnTo>
                    <a:lnTo>
                      <a:pt x="3744" y="410"/>
                    </a:lnTo>
                    <a:lnTo>
                      <a:pt x="3693" y="349"/>
                    </a:lnTo>
                    <a:lnTo>
                      <a:pt x="3636" y="292"/>
                    </a:lnTo>
                    <a:lnTo>
                      <a:pt x="3571" y="241"/>
                    </a:lnTo>
                    <a:lnTo>
                      <a:pt x="3505" y="193"/>
                    </a:lnTo>
                    <a:lnTo>
                      <a:pt x="3431" y="150"/>
                    </a:lnTo>
                    <a:lnTo>
                      <a:pt x="3351" y="112"/>
                    </a:lnTo>
                    <a:lnTo>
                      <a:pt x="3271" y="78"/>
                    </a:lnTo>
                    <a:lnTo>
                      <a:pt x="3185" y="51"/>
                    </a:lnTo>
                    <a:lnTo>
                      <a:pt x="3096" y="30"/>
                    </a:lnTo>
                    <a:lnTo>
                      <a:pt x="3005" y="11"/>
                    </a:lnTo>
                    <a:lnTo>
                      <a:pt x="2820" y="0"/>
                    </a:lnTo>
                    <a:lnTo>
                      <a:pt x="2636" y="11"/>
                    </a:lnTo>
                    <a:lnTo>
                      <a:pt x="2459" y="60"/>
                    </a:lnTo>
                    <a:lnTo>
                      <a:pt x="2371" y="93"/>
                    </a:lnTo>
                    <a:lnTo>
                      <a:pt x="2286" y="136"/>
                    </a:lnTo>
                    <a:lnTo>
                      <a:pt x="2208" y="186"/>
                    </a:lnTo>
                    <a:lnTo>
                      <a:pt x="2132" y="247"/>
                    </a:lnTo>
                    <a:lnTo>
                      <a:pt x="2060" y="317"/>
                    </a:lnTo>
                    <a:lnTo>
                      <a:pt x="2027" y="355"/>
                    </a:lnTo>
                    <a:lnTo>
                      <a:pt x="1997" y="395"/>
                    </a:lnTo>
                    <a:lnTo>
                      <a:pt x="1936" y="486"/>
                    </a:lnTo>
                    <a:lnTo>
                      <a:pt x="1885" y="585"/>
                    </a:lnTo>
                    <a:lnTo>
                      <a:pt x="1833" y="564"/>
                    </a:lnTo>
                    <a:lnTo>
                      <a:pt x="1786" y="543"/>
                    </a:lnTo>
                    <a:lnTo>
                      <a:pt x="1689" y="509"/>
                    </a:lnTo>
                    <a:lnTo>
                      <a:pt x="1601" y="482"/>
                    </a:lnTo>
                    <a:lnTo>
                      <a:pt x="1514" y="465"/>
                    </a:lnTo>
                    <a:lnTo>
                      <a:pt x="1358" y="446"/>
                    </a:lnTo>
                    <a:lnTo>
                      <a:pt x="1215" y="452"/>
                    </a:lnTo>
                    <a:lnTo>
                      <a:pt x="1096" y="480"/>
                    </a:lnTo>
                    <a:lnTo>
                      <a:pt x="989" y="524"/>
                    </a:lnTo>
                    <a:lnTo>
                      <a:pt x="900" y="585"/>
                    </a:lnTo>
                    <a:lnTo>
                      <a:pt x="826" y="657"/>
                    </a:lnTo>
                    <a:lnTo>
                      <a:pt x="769" y="737"/>
                    </a:lnTo>
                    <a:lnTo>
                      <a:pt x="731" y="825"/>
                    </a:lnTo>
                    <a:lnTo>
                      <a:pt x="696" y="999"/>
                    </a:lnTo>
                    <a:lnTo>
                      <a:pt x="706" y="1083"/>
                    </a:lnTo>
                    <a:lnTo>
                      <a:pt x="727" y="1163"/>
                    </a:lnTo>
                    <a:lnTo>
                      <a:pt x="763" y="1228"/>
                    </a:lnTo>
                    <a:lnTo>
                      <a:pt x="818" y="1279"/>
                    </a:lnTo>
                    <a:lnTo>
                      <a:pt x="871" y="1324"/>
                    </a:lnTo>
                    <a:lnTo>
                      <a:pt x="907" y="1343"/>
                    </a:lnTo>
                    <a:lnTo>
                      <a:pt x="951" y="1359"/>
                    </a:lnTo>
                    <a:lnTo>
                      <a:pt x="1054" y="1374"/>
                    </a:lnTo>
                    <a:lnTo>
                      <a:pt x="1168" y="1370"/>
                    </a:lnTo>
                    <a:lnTo>
                      <a:pt x="1122" y="1307"/>
                    </a:lnTo>
                    <a:lnTo>
                      <a:pt x="1082" y="1250"/>
                    </a:lnTo>
                    <a:lnTo>
                      <a:pt x="1039" y="1140"/>
                    </a:lnTo>
                    <a:lnTo>
                      <a:pt x="1023" y="1041"/>
                    </a:lnTo>
                    <a:lnTo>
                      <a:pt x="1035" y="958"/>
                    </a:lnTo>
                    <a:lnTo>
                      <a:pt x="1050" y="918"/>
                    </a:lnTo>
                    <a:lnTo>
                      <a:pt x="1075" y="882"/>
                    </a:lnTo>
                    <a:lnTo>
                      <a:pt x="1101" y="847"/>
                    </a:lnTo>
                    <a:lnTo>
                      <a:pt x="1132" y="817"/>
                    </a:lnTo>
                    <a:lnTo>
                      <a:pt x="1210" y="769"/>
                    </a:lnTo>
                    <a:lnTo>
                      <a:pt x="1255" y="748"/>
                    </a:lnTo>
                    <a:lnTo>
                      <a:pt x="1301" y="733"/>
                    </a:lnTo>
                    <a:lnTo>
                      <a:pt x="1402" y="709"/>
                    </a:lnTo>
                    <a:lnTo>
                      <a:pt x="1512" y="697"/>
                    </a:lnTo>
                    <a:lnTo>
                      <a:pt x="1734" y="722"/>
                    </a:lnTo>
                    <a:lnTo>
                      <a:pt x="1843" y="752"/>
                    </a:lnTo>
                    <a:lnTo>
                      <a:pt x="1940" y="796"/>
                    </a:lnTo>
                    <a:lnTo>
                      <a:pt x="2029" y="861"/>
                    </a:lnTo>
                    <a:lnTo>
                      <a:pt x="2103" y="935"/>
                    </a:lnTo>
                    <a:lnTo>
                      <a:pt x="2088" y="788"/>
                    </a:lnTo>
                    <a:lnTo>
                      <a:pt x="2111" y="655"/>
                    </a:lnTo>
                    <a:lnTo>
                      <a:pt x="2132" y="596"/>
                    </a:lnTo>
                    <a:lnTo>
                      <a:pt x="2162" y="543"/>
                    </a:lnTo>
                    <a:lnTo>
                      <a:pt x="2202" y="494"/>
                    </a:lnTo>
                    <a:lnTo>
                      <a:pt x="2244" y="446"/>
                    </a:lnTo>
                    <a:lnTo>
                      <a:pt x="2294" y="406"/>
                    </a:lnTo>
                    <a:lnTo>
                      <a:pt x="2347" y="370"/>
                    </a:lnTo>
                    <a:lnTo>
                      <a:pt x="2404" y="340"/>
                    </a:lnTo>
                    <a:lnTo>
                      <a:pt x="2465" y="317"/>
                    </a:lnTo>
                    <a:lnTo>
                      <a:pt x="2527" y="296"/>
                    </a:lnTo>
                    <a:lnTo>
                      <a:pt x="2594" y="281"/>
                    </a:lnTo>
                    <a:lnTo>
                      <a:pt x="2733" y="268"/>
                    </a:lnTo>
                    <a:lnTo>
                      <a:pt x="2870" y="277"/>
                    </a:lnTo>
                    <a:lnTo>
                      <a:pt x="3005" y="311"/>
                    </a:lnTo>
                    <a:lnTo>
                      <a:pt x="3067" y="338"/>
                    </a:lnTo>
                    <a:lnTo>
                      <a:pt x="3132" y="368"/>
                    </a:lnTo>
                    <a:lnTo>
                      <a:pt x="3242" y="450"/>
                    </a:lnTo>
                    <a:lnTo>
                      <a:pt x="3292" y="501"/>
                    </a:lnTo>
                    <a:lnTo>
                      <a:pt x="3335" y="558"/>
                    </a:lnTo>
                    <a:lnTo>
                      <a:pt x="3406" y="691"/>
                    </a:lnTo>
                    <a:lnTo>
                      <a:pt x="3446" y="851"/>
                    </a:lnTo>
                    <a:lnTo>
                      <a:pt x="3453" y="1037"/>
                    </a:lnTo>
                    <a:lnTo>
                      <a:pt x="3765" y="1089"/>
                    </a:lnTo>
                    <a:lnTo>
                      <a:pt x="3889" y="1125"/>
                    </a:lnTo>
                    <a:lnTo>
                      <a:pt x="3991" y="1169"/>
                    </a:lnTo>
                    <a:lnTo>
                      <a:pt x="4138" y="1271"/>
                    </a:lnTo>
                    <a:lnTo>
                      <a:pt x="4214" y="1389"/>
                    </a:lnTo>
                    <a:lnTo>
                      <a:pt x="4225" y="1513"/>
                    </a:lnTo>
                    <a:lnTo>
                      <a:pt x="4208" y="1579"/>
                    </a:lnTo>
                    <a:lnTo>
                      <a:pt x="4182" y="1642"/>
                    </a:lnTo>
                    <a:lnTo>
                      <a:pt x="4138" y="1707"/>
                    </a:lnTo>
                    <a:lnTo>
                      <a:pt x="4085" y="1765"/>
                    </a:lnTo>
                    <a:lnTo>
                      <a:pt x="4022" y="1826"/>
                    </a:lnTo>
                    <a:lnTo>
                      <a:pt x="3946" y="1881"/>
                    </a:lnTo>
                    <a:lnTo>
                      <a:pt x="3864" y="1933"/>
                    </a:lnTo>
                    <a:lnTo>
                      <a:pt x="3775" y="1980"/>
                    </a:lnTo>
                    <a:lnTo>
                      <a:pt x="3725" y="1999"/>
                    </a:lnTo>
                    <a:lnTo>
                      <a:pt x="3674" y="2020"/>
                    </a:lnTo>
                    <a:lnTo>
                      <a:pt x="3569" y="2052"/>
                    </a:lnTo>
                    <a:lnTo>
                      <a:pt x="3459" y="2079"/>
                    </a:lnTo>
                    <a:lnTo>
                      <a:pt x="3345" y="2098"/>
                    </a:lnTo>
                    <a:lnTo>
                      <a:pt x="3107" y="2104"/>
                    </a:lnTo>
                    <a:lnTo>
                      <a:pt x="2862" y="2068"/>
                    </a:lnTo>
                    <a:lnTo>
                      <a:pt x="2738" y="2032"/>
                    </a:lnTo>
                    <a:lnTo>
                      <a:pt x="2679" y="2007"/>
                    </a:lnTo>
                    <a:lnTo>
                      <a:pt x="2615" y="1980"/>
                    </a:lnTo>
                    <a:lnTo>
                      <a:pt x="2495" y="1914"/>
                    </a:lnTo>
                    <a:lnTo>
                      <a:pt x="2438" y="1878"/>
                    </a:lnTo>
                    <a:lnTo>
                      <a:pt x="2381" y="1836"/>
                    </a:lnTo>
                    <a:lnTo>
                      <a:pt x="2322" y="1790"/>
                    </a:lnTo>
                    <a:lnTo>
                      <a:pt x="2265" y="1743"/>
                    </a:lnTo>
                    <a:lnTo>
                      <a:pt x="2208" y="1688"/>
                    </a:lnTo>
                    <a:lnTo>
                      <a:pt x="2157" y="1630"/>
                    </a:lnTo>
                    <a:lnTo>
                      <a:pt x="2168" y="1703"/>
                    </a:lnTo>
                    <a:lnTo>
                      <a:pt x="2157" y="1771"/>
                    </a:lnTo>
                    <a:lnTo>
                      <a:pt x="2124" y="1841"/>
                    </a:lnTo>
                    <a:lnTo>
                      <a:pt x="2103" y="1872"/>
                    </a:lnTo>
                    <a:lnTo>
                      <a:pt x="2075" y="1902"/>
                    </a:lnTo>
                    <a:lnTo>
                      <a:pt x="2008" y="1956"/>
                    </a:lnTo>
                    <a:lnTo>
                      <a:pt x="1934" y="2001"/>
                    </a:lnTo>
                    <a:lnTo>
                      <a:pt x="1890" y="2022"/>
                    </a:lnTo>
                    <a:lnTo>
                      <a:pt x="1849" y="2037"/>
                    </a:lnTo>
                    <a:lnTo>
                      <a:pt x="1759" y="2068"/>
                    </a:lnTo>
                    <a:lnTo>
                      <a:pt x="1668" y="2083"/>
                    </a:lnTo>
                    <a:lnTo>
                      <a:pt x="1579" y="2083"/>
                    </a:lnTo>
                    <a:lnTo>
                      <a:pt x="1417" y="2047"/>
                    </a:lnTo>
                    <a:lnTo>
                      <a:pt x="1301" y="1938"/>
                    </a:lnTo>
                    <a:lnTo>
                      <a:pt x="1255" y="1754"/>
                    </a:lnTo>
                    <a:lnTo>
                      <a:pt x="1168" y="1800"/>
                    </a:lnTo>
                    <a:lnTo>
                      <a:pt x="1082" y="1838"/>
                    </a:lnTo>
                    <a:lnTo>
                      <a:pt x="1004" y="1868"/>
                    </a:lnTo>
                    <a:lnTo>
                      <a:pt x="928" y="1893"/>
                    </a:lnTo>
                    <a:lnTo>
                      <a:pt x="797" y="1923"/>
                    </a:lnTo>
                    <a:lnTo>
                      <a:pt x="679" y="1933"/>
                    </a:lnTo>
                    <a:lnTo>
                      <a:pt x="582" y="1919"/>
                    </a:lnTo>
                    <a:lnTo>
                      <a:pt x="504" y="1889"/>
                    </a:lnTo>
                    <a:lnTo>
                      <a:pt x="402" y="1796"/>
                    </a:lnTo>
                    <a:lnTo>
                      <a:pt x="371" y="1668"/>
                    </a:lnTo>
                    <a:lnTo>
                      <a:pt x="383" y="1600"/>
                    </a:lnTo>
                    <a:lnTo>
                      <a:pt x="411" y="1534"/>
                    </a:lnTo>
                    <a:lnTo>
                      <a:pt x="459" y="1467"/>
                    </a:lnTo>
                    <a:lnTo>
                      <a:pt x="489" y="1437"/>
                    </a:lnTo>
                    <a:lnTo>
                      <a:pt x="525" y="1410"/>
                    </a:lnTo>
                    <a:lnTo>
                      <a:pt x="607" y="1359"/>
                    </a:lnTo>
                    <a:lnTo>
                      <a:pt x="655" y="1338"/>
                    </a:lnTo>
                    <a:lnTo>
                      <a:pt x="706" y="1323"/>
                    </a:lnTo>
                    <a:lnTo>
                      <a:pt x="558" y="1323"/>
                    </a:lnTo>
                    <a:lnTo>
                      <a:pt x="423" y="1349"/>
                    </a:lnTo>
                    <a:lnTo>
                      <a:pt x="196" y="1471"/>
                    </a:lnTo>
                    <a:lnTo>
                      <a:pt x="111" y="1554"/>
                    </a:lnTo>
                    <a:lnTo>
                      <a:pt x="48" y="1646"/>
                    </a:lnTo>
                    <a:lnTo>
                      <a:pt x="10" y="1745"/>
                    </a:lnTo>
                    <a:lnTo>
                      <a:pt x="0" y="1841"/>
                    </a:lnTo>
                    <a:lnTo>
                      <a:pt x="16" y="1935"/>
                    </a:lnTo>
                    <a:lnTo>
                      <a:pt x="37" y="1976"/>
                    </a:lnTo>
                    <a:lnTo>
                      <a:pt x="67" y="2020"/>
                    </a:lnTo>
                    <a:lnTo>
                      <a:pt x="105" y="2056"/>
                    </a:lnTo>
                    <a:lnTo>
                      <a:pt x="154" y="2092"/>
                    </a:lnTo>
                    <a:lnTo>
                      <a:pt x="208" y="2119"/>
                    </a:lnTo>
                    <a:lnTo>
                      <a:pt x="274" y="2144"/>
                    </a:lnTo>
                    <a:lnTo>
                      <a:pt x="350" y="2165"/>
                    </a:lnTo>
                    <a:lnTo>
                      <a:pt x="438" y="2176"/>
                    </a:lnTo>
                    <a:lnTo>
                      <a:pt x="645" y="2180"/>
                    </a:lnTo>
                    <a:lnTo>
                      <a:pt x="896" y="2155"/>
                    </a:lnTo>
                    <a:lnTo>
                      <a:pt x="1039" y="2125"/>
                    </a:lnTo>
                    <a:lnTo>
                      <a:pt x="1191" y="2092"/>
                    </a:lnTo>
                    <a:lnTo>
                      <a:pt x="1225" y="2134"/>
                    </a:lnTo>
                    <a:lnTo>
                      <a:pt x="1257" y="2174"/>
                    </a:lnTo>
                    <a:lnTo>
                      <a:pt x="1291" y="2206"/>
                    </a:lnTo>
                    <a:lnTo>
                      <a:pt x="1328" y="2237"/>
                    </a:lnTo>
                    <a:lnTo>
                      <a:pt x="1402" y="2284"/>
                    </a:lnTo>
                    <a:lnTo>
                      <a:pt x="1442" y="2303"/>
                    </a:lnTo>
                    <a:lnTo>
                      <a:pt x="1484" y="2319"/>
                    </a:lnTo>
                    <a:lnTo>
                      <a:pt x="1565" y="2339"/>
                    </a:lnTo>
                    <a:lnTo>
                      <a:pt x="1647" y="2349"/>
                    </a:lnTo>
                    <a:lnTo>
                      <a:pt x="1812" y="2334"/>
                    </a:lnTo>
                    <a:lnTo>
                      <a:pt x="1966" y="2288"/>
                    </a:lnTo>
                    <a:lnTo>
                      <a:pt x="2096" y="2212"/>
                    </a:lnTo>
                    <a:lnTo>
                      <a:pt x="2193" y="2119"/>
                    </a:lnTo>
                    <a:lnTo>
                      <a:pt x="2248" y="2020"/>
                    </a:lnTo>
                    <a:lnTo>
                      <a:pt x="2284" y="2043"/>
                    </a:lnTo>
                    <a:lnTo>
                      <a:pt x="2345" y="2083"/>
                    </a:lnTo>
                    <a:lnTo>
                      <a:pt x="2419" y="2138"/>
                    </a:lnTo>
                    <a:lnTo>
                      <a:pt x="2505" y="2191"/>
                    </a:lnTo>
                    <a:lnTo>
                      <a:pt x="2588" y="2248"/>
                    </a:lnTo>
                    <a:lnTo>
                      <a:pt x="2660" y="2300"/>
                    </a:lnTo>
                    <a:lnTo>
                      <a:pt x="2757" y="2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185"/>
              <p:cNvSpPr>
                <a:spLocks/>
              </p:cNvSpPr>
              <p:nvPr/>
            </p:nvSpPr>
            <p:spPr bwMode="auto">
              <a:xfrm>
                <a:off x="1825" y="1120"/>
                <a:ext cx="2076" cy="1115"/>
              </a:xfrm>
              <a:custGeom>
                <a:avLst/>
                <a:gdLst>
                  <a:gd name="T0" fmla="*/ 0 w 4153"/>
                  <a:gd name="T1" fmla="*/ 811 h 2230"/>
                  <a:gd name="T2" fmla="*/ 83 w 4153"/>
                  <a:gd name="T3" fmla="*/ 661 h 2230"/>
                  <a:gd name="T4" fmla="*/ 309 w 4153"/>
                  <a:gd name="T5" fmla="*/ 584 h 2230"/>
                  <a:gd name="T6" fmla="*/ 347 w 4153"/>
                  <a:gd name="T7" fmla="*/ 331 h 2230"/>
                  <a:gd name="T8" fmla="*/ 556 w 4153"/>
                  <a:gd name="T9" fmla="*/ 227 h 2230"/>
                  <a:gd name="T10" fmla="*/ 865 w 4153"/>
                  <a:gd name="T11" fmla="*/ 281 h 2230"/>
                  <a:gd name="T12" fmla="*/ 1047 w 4153"/>
                  <a:gd name="T13" fmla="*/ 50 h 2230"/>
                  <a:gd name="T14" fmla="*/ 1373 w 4153"/>
                  <a:gd name="T15" fmla="*/ 0 h 2230"/>
                  <a:gd name="T16" fmla="*/ 1630 w 4153"/>
                  <a:gd name="T17" fmla="*/ 110 h 2230"/>
                  <a:gd name="T18" fmla="*/ 1746 w 4153"/>
                  <a:gd name="T19" fmla="*/ 397 h 2230"/>
                  <a:gd name="T20" fmla="*/ 1757 w 4153"/>
                  <a:gd name="T21" fmla="*/ 464 h 2230"/>
                  <a:gd name="T22" fmla="*/ 2044 w 4153"/>
                  <a:gd name="T23" fmla="*/ 568 h 2230"/>
                  <a:gd name="T24" fmla="*/ 2076 w 4153"/>
                  <a:gd name="T25" fmla="*/ 695 h 2230"/>
                  <a:gd name="T26" fmla="*/ 2016 w 4153"/>
                  <a:gd name="T27" fmla="*/ 944 h 2230"/>
                  <a:gd name="T28" fmla="*/ 1703 w 4153"/>
                  <a:gd name="T29" fmla="*/ 1115 h 2230"/>
                  <a:gd name="T30" fmla="*/ 1356 w 4153"/>
                  <a:gd name="T31" fmla="*/ 1082 h 2230"/>
                  <a:gd name="T32" fmla="*/ 992 w 4153"/>
                  <a:gd name="T33" fmla="*/ 882 h 2230"/>
                  <a:gd name="T34" fmla="*/ 903 w 4153"/>
                  <a:gd name="T35" fmla="*/ 1038 h 2230"/>
                  <a:gd name="T36" fmla="*/ 722 w 4153"/>
                  <a:gd name="T37" fmla="*/ 1075 h 2230"/>
                  <a:gd name="T38" fmla="*/ 529 w 4153"/>
                  <a:gd name="T39" fmla="*/ 1005 h 2230"/>
                  <a:gd name="T40" fmla="*/ 469 w 4153"/>
                  <a:gd name="T41" fmla="*/ 928 h 2230"/>
                  <a:gd name="T42" fmla="*/ 122 w 4153"/>
                  <a:gd name="T43" fmla="*/ 987 h 2230"/>
                  <a:gd name="T44" fmla="*/ 33 w 4153"/>
                  <a:gd name="T45" fmla="*/ 915 h 2230"/>
                  <a:gd name="T46" fmla="*/ 0 w 4153"/>
                  <a:gd name="T47" fmla="*/ 811 h 2230"/>
                  <a:gd name="T48" fmla="*/ 0 w 4153"/>
                  <a:gd name="T49" fmla="*/ 811 h 22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153"/>
                  <a:gd name="T76" fmla="*/ 0 h 2230"/>
                  <a:gd name="T77" fmla="*/ 4153 w 4153"/>
                  <a:gd name="T78" fmla="*/ 2230 h 22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153" h="2230">
                    <a:moveTo>
                      <a:pt x="0" y="1622"/>
                    </a:moveTo>
                    <a:lnTo>
                      <a:pt x="166" y="1323"/>
                    </a:lnTo>
                    <a:lnTo>
                      <a:pt x="618" y="1169"/>
                    </a:lnTo>
                    <a:lnTo>
                      <a:pt x="694" y="662"/>
                    </a:lnTo>
                    <a:lnTo>
                      <a:pt x="1113" y="455"/>
                    </a:lnTo>
                    <a:lnTo>
                      <a:pt x="1731" y="563"/>
                    </a:lnTo>
                    <a:lnTo>
                      <a:pt x="2094" y="101"/>
                    </a:lnTo>
                    <a:lnTo>
                      <a:pt x="2746" y="0"/>
                    </a:lnTo>
                    <a:lnTo>
                      <a:pt x="3261" y="221"/>
                    </a:lnTo>
                    <a:lnTo>
                      <a:pt x="3493" y="795"/>
                    </a:lnTo>
                    <a:lnTo>
                      <a:pt x="3514" y="928"/>
                    </a:lnTo>
                    <a:lnTo>
                      <a:pt x="4088" y="1137"/>
                    </a:lnTo>
                    <a:lnTo>
                      <a:pt x="4153" y="1390"/>
                    </a:lnTo>
                    <a:lnTo>
                      <a:pt x="4033" y="1888"/>
                    </a:lnTo>
                    <a:lnTo>
                      <a:pt x="3406" y="2230"/>
                    </a:lnTo>
                    <a:lnTo>
                      <a:pt x="2712" y="2164"/>
                    </a:lnTo>
                    <a:lnTo>
                      <a:pt x="1985" y="1764"/>
                    </a:lnTo>
                    <a:lnTo>
                      <a:pt x="1807" y="2076"/>
                    </a:lnTo>
                    <a:lnTo>
                      <a:pt x="1445" y="2150"/>
                    </a:lnTo>
                    <a:lnTo>
                      <a:pt x="1059" y="2010"/>
                    </a:lnTo>
                    <a:lnTo>
                      <a:pt x="938" y="1856"/>
                    </a:lnTo>
                    <a:lnTo>
                      <a:pt x="244" y="1975"/>
                    </a:lnTo>
                    <a:lnTo>
                      <a:pt x="67" y="1831"/>
                    </a:lnTo>
                    <a:lnTo>
                      <a:pt x="0" y="1622"/>
                    </a:lnTo>
                    <a:close/>
                  </a:path>
                </a:pathLst>
              </a:custGeom>
              <a:solidFill>
                <a:srgbClr val="DED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186"/>
              <p:cNvSpPr>
                <a:spLocks/>
              </p:cNvSpPr>
              <p:nvPr/>
            </p:nvSpPr>
            <p:spPr bwMode="auto">
              <a:xfrm>
                <a:off x="2134" y="1133"/>
                <a:ext cx="1304" cy="623"/>
              </a:xfrm>
              <a:custGeom>
                <a:avLst/>
                <a:gdLst>
                  <a:gd name="T0" fmla="*/ 148 w 2607"/>
                  <a:gd name="T1" fmla="*/ 623 h 1247"/>
                  <a:gd name="T2" fmla="*/ 134 w 2607"/>
                  <a:gd name="T3" fmla="*/ 526 h 1247"/>
                  <a:gd name="T4" fmla="*/ 148 w 2607"/>
                  <a:gd name="T5" fmla="*/ 459 h 1247"/>
                  <a:gd name="T6" fmla="*/ 189 w 2607"/>
                  <a:gd name="T7" fmla="*/ 412 h 1247"/>
                  <a:gd name="T8" fmla="*/ 252 w 2607"/>
                  <a:gd name="T9" fmla="*/ 380 h 1247"/>
                  <a:gd name="T10" fmla="*/ 317 w 2607"/>
                  <a:gd name="T11" fmla="*/ 362 h 1247"/>
                  <a:gd name="T12" fmla="*/ 396 w 2607"/>
                  <a:gd name="T13" fmla="*/ 353 h 1247"/>
                  <a:gd name="T14" fmla="*/ 487 w 2607"/>
                  <a:gd name="T15" fmla="*/ 362 h 1247"/>
                  <a:gd name="T16" fmla="*/ 560 w 2607"/>
                  <a:gd name="T17" fmla="*/ 380 h 1247"/>
                  <a:gd name="T18" fmla="*/ 620 w 2607"/>
                  <a:gd name="T19" fmla="*/ 408 h 1247"/>
                  <a:gd name="T20" fmla="*/ 674 w 2607"/>
                  <a:gd name="T21" fmla="*/ 307 h 1247"/>
                  <a:gd name="T22" fmla="*/ 744 w 2607"/>
                  <a:gd name="T23" fmla="*/ 238 h 1247"/>
                  <a:gd name="T24" fmla="*/ 849 w 2607"/>
                  <a:gd name="T25" fmla="*/ 179 h 1247"/>
                  <a:gd name="T26" fmla="*/ 964 w 2607"/>
                  <a:gd name="T27" fmla="*/ 159 h 1247"/>
                  <a:gd name="T28" fmla="*/ 1046 w 2607"/>
                  <a:gd name="T29" fmla="*/ 156 h 1247"/>
                  <a:gd name="T30" fmla="*/ 1147 w 2607"/>
                  <a:gd name="T31" fmla="*/ 182 h 1247"/>
                  <a:gd name="T32" fmla="*/ 1212 w 2607"/>
                  <a:gd name="T33" fmla="*/ 220 h 1247"/>
                  <a:gd name="T34" fmla="*/ 1304 w 2607"/>
                  <a:gd name="T35" fmla="*/ 331 h 1247"/>
                  <a:gd name="T36" fmla="*/ 1289 w 2607"/>
                  <a:gd name="T37" fmla="*/ 169 h 1247"/>
                  <a:gd name="T38" fmla="*/ 1137 w 2607"/>
                  <a:gd name="T39" fmla="*/ 54 h 1247"/>
                  <a:gd name="T40" fmla="*/ 964 w 2607"/>
                  <a:gd name="T41" fmla="*/ 0 h 1247"/>
                  <a:gd name="T42" fmla="*/ 762 w 2607"/>
                  <a:gd name="T43" fmla="*/ 31 h 1247"/>
                  <a:gd name="T44" fmla="*/ 616 w 2607"/>
                  <a:gd name="T45" fmla="*/ 141 h 1247"/>
                  <a:gd name="T46" fmla="*/ 560 w 2607"/>
                  <a:gd name="T47" fmla="*/ 270 h 1247"/>
                  <a:gd name="T48" fmla="*/ 294 w 2607"/>
                  <a:gd name="T49" fmla="*/ 216 h 1247"/>
                  <a:gd name="T50" fmla="*/ 70 w 2607"/>
                  <a:gd name="T51" fmla="*/ 234 h 1247"/>
                  <a:gd name="T52" fmla="*/ 0 w 2607"/>
                  <a:gd name="T53" fmla="*/ 421 h 1247"/>
                  <a:gd name="T54" fmla="*/ 29 w 2607"/>
                  <a:gd name="T55" fmla="*/ 551 h 1247"/>
                  <a:gd name="T56" fmla="*/ 148 w 2607"/>
                  <a:gd name="T57" fmla="*/ 623 h 1247"/>
                  <a:gd name="T58" fmla="*/ 148 w 2607"/>
                  <a:gd name="T59" fmla="*/ 623 h 1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607"/>
                  <a:gd name="T91" fmla="*/ 0 h 1247"/>
                  <a:gd name="T92" fmla="*/ 2607 w 2607"/>
                  <a:gd name="T93" fmla="*/ 1247 h 12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607" h="1247">
                    <a:moveTo>
                      <a:pt x="295" y="1247"/>
                    </a:moveTo>
                    <a:lnTo>
                      <a:pt x="267" y="1053"/>
                    </a:lnTo>
                    <a:lnTo>
                      <a:pt x="295" y="918"/>
                    </a:lnTo>
                    <a:lnTo>
                      <a:pt x="377" y="825"/>
                    </a:lnTo>
                    <a:lnTo>
                      <a:pt x="504" y="760"/>
                    </a:lnTo>
                    <a:lnTo>
                      <a:pt x="633" y="724"/>
                    </a:lnTo>
                    <a:lnTo>
                      <a:pt x="791" y="707"/>
                    </a:lnTo>
                    <a:lnTo>
                      <a:pt x="974" y="724"/>
                    </a:lnTo>
                    <a:lnTo>
                      <a:pt x="1120" y="760"/>
                    </a:lnTo>
                    <a:lnTo>
                      <a:pt x="1240" y="816"/>
                    </a:lnTo>
                    <a:lnTo>
                      <a:pt x="1348" y="614"/>
                    </a:lnTo>
                    <a:lnTo>
                      <a:pt x="1487" y="477"/>
                    </a:lnTo>
                    <a:lnTo>
                      <a:pt x="1698" y="358"/>
                    </a:lnTo>
                    <a:lnTo>
                      <a:pt x="1928" y="319"/>
                    </a:lnTo>
                    <a:lnTo>
                      <a:pt x="2092" y="312"/>
                    </a:lnTo>
                    <a:lnTo>
                      <a:pt x="2293" y="365"/>
                    </a:lnTo>
                    <a:lnTo>
                      <a:pt x="2423" y="441"/>
                    </a:lnTo>
                    <a:lnTo>
                      <a:pt x="2607" y="662"/>
                    </a:lnTo>
                    <a:lnTo>
                      <a:pt x="2577" y="339"/>
                    </a:lnTo>
                    <a:lnTo>
                      <a:pt x="2274" y="109"/>
                    </a:lnTo>
                    <a:lnTo>
                      <a:pt x="1928" y="0"/>
                    </a:lnTo>
                    <a:lnTo>
                      <a:pt x="1523" y="63"/>
                    </a:lnTo>
                    <a:lnTo>
                      <a:pt x="1231" y="283"/>
                    </a:lnTo>
                    <a:lnTo>
                      <a:pt x="1120" y="540"/>
                    </a:lnTo>
                    <a:lnTo>
                      <a:pt x="588" y="432"/>
                    </a:lnTo>
                    <a:lnTo>
                      <a:pt x="139" y="468"/>
                    </a:lnTo>
                    <a:lnTo>
                      <a:pt x="0" y="842"/>
                    </a:lnTo>
                    <a:lnTo>
                      <a:pt x="57" y="1103"/>
                    </a:lnTo>
                    <a:lnTo>
                      <a:pt x="295" y="1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187"/>
              <p:cNvSpPr>
                <a:spLocks/>
              </p:cNvSpPr>
              <p:nvPr/>
            </p:nvSpPr>
            <p:spPr bwMode="auto">
              <a:xfrm>
                <a:off x="1713" y="1069"/>
                <a:ext cx="2283" cy="1229"/>
              </a:xfrm>
              <a:custGeom>
                <a:avLst/>
                <a:gdLst>
                  <a:gd name="T0" fmla="*/ 1499 w 4565"/>
                  <a:gd name="T1" fmla="*/ 1218 h 2458"/>
                  <a:gd name="T2" fmla="*/ 1861 w 4565"/>
                  <a:gd name="T3" fmla="*/ 1195 h 2458"/>
                  <a:gd name="T4" fmla="*/ 2058 w 4565"/>
                  <a:gd name="T5" fmla="*/ 1100 h 2458"/>
                  <a:gd name="T6" fmla="*/ 2203 w 4565"/>
                  <a:gd name="T7" fmla="*/ 964 h 2458"/>
                  <a:gd name="T8" fmla="*/ 2283 w 4565"/>
                  <a:gd name="T9" fmla="*/ 740 h 2458"/>
                  <a:gd name="T10" fmla="*/ 2232 w 4565"/>
                  <a:gd name="T11" fmla="*/ 622 h 2458"/>
                  <a:gd name="T12" fmla="*/ 2123 w 4565"/>
                  <a:gd name="T13" fmla="*/ 543 h 2458"/>
                  <a:gd name="T14" fmla="*/ 1978 w 4565"/>
                  <a:gd name="T15" fmla="*/ 499 h 2458"/>
                  <a:gd name="T16" fmla="*/ 1916 w 4565"/>
                  <a:gd name="T17" fmla="*/ 304 h 2458"/>
                  <a:gd name="T18" fmla="*/ 1841 w 4565"/>
                  <a:gd name="T19" fmla="*/ 175 h 2458"/>
                  <a:gd name="T20" fmla="*/ 1708 w 4565"/>
                  <a:gd name="T21" fmla="*/ 77 h 2458"/>
                  <a:gd name="T22" fmla="*/ 1540 w 4565"/>
                  <a:gd name="T23" fmla="*/ 15 h 2458"/>
                  <a:gd name="T24" fmla="*/ 1222 w 4565"/>
                  <a:gd name="T25" fmla="*/ 30 h 2458"/>
                  <a:gd name="T26" fmla="*/ 1059 w 4565"/>
                  <a:gd name="T27" fmla="*/ 125 h 2458"/>
                  <a:gd name="T28" fmla="*/ 961 w 4565"/>
                  <a:gd name="T29" fmla="*/ 243 h 2458"/>
                  <a:gd name="T30" fmla="*/ 839 w 4565"/>
                  <a:gd name="T31" fmla="*/ 255 h 2458"/>
                  <a:gd name="T32" fmla="*/ 602 w 4565"/>
                  <a:gd name="T33" fmla="*/ 228 h 2458"/>
                  <a:gd name="T34" fmla="*/ 406 w 4565"/>
                  <a:gd name="T35" fmla="*/ 330 h 2458"/>
                  <a:gd name="T36" fmla="*/ 346 w 4565"/>
                  <a:gd name="T37" fmla="*/ 544 h 2458"/>
                  <a:gd name="T38" fmla="*/ 429 w 4565"/>
                  <a:gd name="T39" fmla="*/ 663 h 2458"/>
                  <a:gd name="T40" fmla="*/ 578 w 4565"/>
                  <a:gd name="T41" fmla="*/ 686 h 2458"/>
                  <a:gd name="T42" fmla="*/ 504 w 4565"/>
                  <a:gd name="T43" fmla="*/ 523 h 2458"/>
                  <a:gd name="T44" fmla="*/ 544 w 4565"/>
                  <a:gd name="T45" fmla="*/ 425 h 2458"/>
                  <a:gd name="T46" fmla="*/ 645 w 4565"/>
                  <a:gd name="T47" fmla="*/ 367 h 2458"/>
                  <a:gd name="T48" fmla="*/ 915 w 4565"/>
                  <a:gd name="T49" fmla="*/ 377 h 2458"/>
                  <a:gd name="T50" fmla="*/ 1037 w 4565"/>
                  <a:gd name="T51" fmla="*/ 396 h 2458"/>
                  <a:gd name="T52" fmla="*/ 1094 w 4565"/>
                  <a:gd name="T53" fmla="*/ 248 h 2458"/>
                  <a:gd name="T54" fmla="*/ 1195 w 4565"/>
                  <a:gd name="T55" fmla="*/ 172 h 2458"/>
                  <a:gd name="T56" fmla="*/ 1360 w 4565"/>
                  <a:gd name="T57" fmla="*/ 136 h 2458"/>
                  <a:gd name="T58" fmla="*/ 1558 w 4565"/>
                  <a:gd name="T59" fmla="*/ 184 h 2458"/>
                  <a:gd name="T60" fmla="*/ 1696 w 4565"/>
                  <a:gd name="T61" fmla="*/ 346 h 2458"/>
                  <a:gd name="T62" fmla="*/ 1937 w 4565"/>
                  <a:gd name="T63" fmla="*/ 564 h 2458"/>
                  <a:gd name="T64" fmla="*/ 2106 w 4565"/>
                  <a:gd name="T65" fmla="*/ 758 h 2458"/>
                  <a:gd name="T66" fmla="*/ 2037 w 4565"/>
                  <a:gd name="T67" fmla="*/ 884 h 2458"/>
                  <a:gd name="T68" fmla="*/ 1880 w 4565"/>
                  <a:gd name="T69" fmla="*/ 990 h 2458"/>
                  <a:gd name="T70" fmla="*/ 1725 w 4565"/>
                  <a:gd name="T71" fmla="*/ 1041 h 2458"/>
                  <a:gd name="T72" fmla="*/ 1363 w 4565"/>
                  <a:gd name="T73" fmla="*/ 1016 h 2458"/>
                  <a:gd name="T74" fmla="*/ 1211 w 4565"/>
                  <a:gd name="T75" fmla="*/ 941 h 2458"/>
                  <a:gd name="T76" fmla="*/ 1098 w 4565"/>
                  <a:gd name="T77" fmla="*/ 846 h 2458"/>
                  <a:gd name="T78" fmla="*/ 1056 w 4565"/>
                  <a:gd name="T79" fmla="*/ 921 h 2458"/>
                  <a:gd name="T80" fmla="*/ 959 w 4565"/>
                  <a:gd name="T81" fmla="*/ 1000 h 2458"/>
                  <a:gd name="T82" fmla="*/ 827 w 4565"/>
                  <a:gd name="T83" fmla="*/ 1042 h 2458"/>
                  <a:gd name="T84" fmla="*/ 620 w 4565"/>
                  <a:gd name="T85" fmla="*/ 877 h 2458"/>
                  <a:gd name="T86" fmla="*/ 459 w 4565"/>
                  <a:gd name="T87" fmla="*/ 948 h 2458"/>
                  <a:gd name="T88" fmla="*/ 246 w 4565"/>
                  <a:gd name="T89" fmla="*/ 946 h 2458"/>
                  <a:gd name="T90" fmla="*/ 200 w 4565"/>
                  <a:gd name="T91" fmla="*/ 767 h 2458"/>
                  <a:gd name="T92" fmla="*/ 296 w 4565"/>
                  <a:gd name="T93" fmla="*/ 681 h 2458"/>
                  <a:gd name="T94" fmla="*/ 205 w 4565"/>
                  <a:gd name="T95" fmla="*/ 676 h 2458"/>
                  <a:gd name="T96" fmla="*/ 0 w 4565"/>
                  <a:gd name="T97" fmla="*/ 873 h 2458"/>
                  <a:gd name="T98" fmla="*/ 26 w 4565"/>
                  <a:gd name="T99" fmla="*/ 1010 h 2458"/>
                  <a:gd name="T100" fmla="*/ 130 w 4565"/>
                  <a:gd name="T101" fmla="*/ 1074 h 2458"/>
                  <a:gd name="T102" fmla="*/ 441 w 4565"/>
                  <a:gd name="T103" fmla="*/ 1079 h 2458"/>
                  <a:gd name="T104" fmla="*/ 622 w 4565"/>
                  <a:gd name="T105" fmla="*/ 1087 h 2458"/>
                  <a:gd name="T106" fmla="*/ 715 w 4565"/>
                  <a:gd name="T107" fmla="*/ 1154 h 2458"/>
                  <a:gd name="T108" fmla="*/ 900 w 4565"/>
                  <a:gd name="T109" fmla="*/ 1169 h 2458"/>
                  <a:gd name="T110" fmla="*/ 1118 w 4565"/>
                  <a:gd name="T111" fmla="*/ 1010 h 2458"/>
                  <a:gd name="T112" fmla="*/ 1245 w 4565"/>
                  <a:gd name="T113" fmla="*/ 1098 h 2458"/>
                  <a:gd name="T114" fmla="*/ 1372 w 4565"/>
                  <a:gd name="T115" fmla="*/ 1182 h 24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65"/>
                  <a:gd name="T175" fmla="*/ 0 h 2458"/>
                  <a:gd name="T176" fmla="*/ 4565 w 4565"/>
                  <a:gd name="T177" fmla="*/ 2458 h 245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65" h="2458">
                    <a:moveTo>
                      <a:pt x="2744" y="2364"/>
                    </a:moveTo>
                    <a:lnTo>
                      <a:pt x="2808" y="2385"/>
                    </a:lnTo>
                    <a:lnTo>
                      <a:pt x="2873" y="2404"/>
                    </a:lnTo>
                    <a:lnTo>
                      <a:pt x="2998" y="2435"/>
                    </a:lnTo>
                    <a:lnTo>
                      <a:pt x="3126" y="2452"/>
                    </a:lnTo>
                    <a:lnTo>
                      <a:pt x="3249" y="2458"/>
                    </a:lnTo>
                    <a:lnTo>
                      <a:pt x="3491" y="2440"/>
                    </a:lnTo>
                    <a:lnTo>
                      <a:pt x="3721" y="2389"/>
                    </a:lnTo>
                    <a:lnTo>
                      <a:pt x="3826" y="2349"/>
                    </a:lnTo>
                    <a:lnTo>
                      <a:pt x="3928" y="2304"/>
                    </a:lnTo>
                    <a:lnTo>
                      <a:pt x="4025" y="2252"/>
                    </a:lnTo>
                    <a:lnTo>
                      <a:pt x="4115" y="2199"/>
                    </a:lnTo>
                    <a:lnTo>
                      <a:pt x="4200" y="2134"/>
                    </a:lnTo>
                    <a:lnTo>
                      <a:pt x="4274" y="2072"/>
                    </a:lnTo>
                    <a:lnTo>
                      <a:pt x="4345" y="1999"/>
                    </a:lnTo>
                    <a:lnTo>
                      <a:pt x="4406" y="1929"/>
                    </a:lnTo>
                    <a:lnTo>
                      <a:pt x="4459" y="1855"/>
                    </a:lnTo>
                    <a:lnTo>
                      <a:pt x="4502" y="1783"/>
                    </a:lnTo>
                    <a:lnTo>
                      <a:pt x="4552" y="1629"/>
                    </a:lnTo>
                    <a:lnTo>
                      <a:pt x="4565" y="1481"/>
                    </a:lnTo>
                    <a:lnTo>
                      <a:pt x="4552" y="1410"/>
                    </a:lnTo>
                    <a:lnTo>
                      <a:pt x="4525" y="1338"/>
                    </a:lnTo>
                    <a:lnTo>
                      <a:pt x="4489" y="1275"/>
                    </a:lnTo>
                    <a:lnTo>
                      <a:pt x="4464" y="1245"/>
                    </a:lnTo>
                    <a:lnTo>
                      <a:pt x="4438" y="1214"/>
                    </a:lnTo>
                    <a:lnTo>
                      <a:pt x="4369" y="1159"/>
                    </a:lnTo>
                    <a:lnTo>
                      <a:pt x="4290" y="1108"/>
                    </a:lnTo>
                    <a:lnTo>
                      <a:pt x="4246" y="1085"/>
                    </a:lnTo>
                    <a:lnTo>
                      <a:pt x="4194" y="1062"/>
                    </a:lnTo>
                    <a:lnTo>
                      <a:pt x="4139" y="1045"/>
                    </a:lnTo>
                    <a:lnTo>
                      <a:pt x="4082" y="1026"/>
                    </a:lnTo>
                    <a:lnTo>
                      <a:pt x="3955" y="998"/>
                    </a:lnTo>
                    <a:lnTo>
                      <a:pt x="3810" y="975"/>
                    </a:lnTo>
                    <a:lnTo>
                      <a:pt x="3852" y="825"/>
                    </a:lnTo>
                    <a:lnTo>
                      <a:pt x="3850" y="676"/>
                    </a:lnTo>
                    <a:lnTo>
                      <a:pt x="3831" y="608"/>
                    </a:lnTo>
                    <a:lnTo>
                      <a:pt x="3808" y="538"/>
                    </a:lnTo>
                    <a:lnTo>
                      <a:pt x="3772" y="471"/>
                    </a:lnTo>
                    <a:lnTo>
                      <a:pt x="3729" y="410"/>
                    </a:lnTo>
                    <a:lnTo>
                      <a:pt x="3681" y="351"/>
                    </a:lnTo>
                    <a:lnTo>
                      <a:pt x="3624" y="296"/>
                    </a:lnTo>
                    <a:lnTo>
                      <a:pt x="3561" y="241"/>
                    </a:lnTo>
                    <a:lnTo>
                      <a:pt x="3491" y="197"/>
                    </a:lnTo>
                    <a:lnTo>
                      <a:pt x="3415" y="154"/>
                    </a:lnTo>
                    <a:lnTo>
                      <a:pt x="3337" y="116"/>
                    </a:lnTo>
                    <a:lnTo>
                      <a:pt x="3255" y="82"/>
                    </a:lnTo>
                    <a:lnTo>
                      <a:pt x="3172" y="51"/>
                    </a:lnTo>
                    <a:lnTo>
                      <a:pt x="3080" y="30"/>
                    </a:lnTo>
                    <a:lnTo>
                      <a:pt x="2993" y="15"/>
                    </a:lnTo>
                    <a:lnTo>
                      <a:pt x="2808" y="0"/>
                    </a:lnTo>
                    <a:lnTo>
                      <a:pt x="2626" y="15"/>
                    </a:lnTo>
                    <a:lnTo>
                      <a:pt x="2443" y="61"/>
                    </a:lnTo>
                    <a:lnTo>
                      <a:pt x="2360" y="95"/>
                    </a:lnTo>
                    <a:lnTo>
                      <a:pt x="2276" y="137"/>
                    </a:lnTo>
                    <a:lnTo>
                      <a:pt x="2194" y="190"/>
                    </a:lnTo>
                    <a:lnTo>
                      <a:pt x="2118" y="251"/>
                    </a:lnTo>
                    <a:lnTo>
                      <a:pt x="2050" y="317"/>
                    </a:lnTo>
                    <a:lnTo>
                      <a:pt x="2014" y="357"/>
                    </a:lnTo>
                    <a:lnTo>
                      <a:pt x="1983" y="399"/>
                    </a:lnTo>
                    <a:lnTo>
                      <a:pt x="1922" y="486"/>
                    </a:lnTo>
                    <a:lnTo>
                      <a:pt x="1871" y="589"/>
                    </a:lnTo>
                    <a:lnTo>
                      <a:pt x="1820" y="564"/>
                    </a:lnTo>
                    <a:lnTo>
                      <a:pt x="1772" y="547"/>
                    </a:lnTo>
                    <a:lnTo>
                      <a:pt x="1677" y="511"/>
                    </a:lnTo>
                    <a:lnTo>
                      <a:pt x="1588" y="486"/>
                    </a:lnTo>
                    <a:lnTo>
                      <a:pt x="1500" y="466"/>
                    </a:lnTo>
                    <a:lnTo>
                      <a:pt x="1346" y="446"/>
                    </a:lnTo>
                    <a:lnTo>
                      <a:pt x="1204" y="456"/>
                    </a:lnTo>
                    <a:lnTo>
                      <a:pt x="1080" y="485"/>
                    </a:lnTo>
                    <a:lnTo>
                      <a:pt x="975" y="528"/>
                    </a:lnTo>
                    <a:lnTo>
                      <a:pt x="888" y="589"/>
                    </a:lnTo>
                    <a:lnTo>
                      <a:pt x="812" y="661"/>
                    </a:lnTo>
                    <a:lnTo>
                      <a:pt x="755" y="741"/>
                    </a:lnTo>
                    <a:lnTo>
                      <a:pt x="715" y="829"/>
                    </a:lnTo>
                    <a:lnTo>
                      <a:pt x="686" y="1003"/>
                    </a:lnTo>
                    <a:lnTo>
                      <a:pt x="692" y="1087"/>
                    </a:lnTo>
                    <a:lnTo>
                      <a:pt x="713" y="1163"/>
                    </a:lnTo>
                    <a:lnTo>
                      <a:pt x="751" y="1230"/>
                    </a:lnTo>
                    <a:lnTo>
                      <a:pt x="802" y="1283"/>
                    </a:lnTo>
                    <a:lnTo>
                      <a:pt x="858" y="1327"/>
                    </a:lnTo>
                    <a:lnTo>
                      <a:pt x="894" y="1344"/>
                    </a:lnTo>
                    <a:lnTo>
                      <a:pt x="939" y="1359"/>
                    </a:lnTo>
                    <a:lnTo>
                      <a:pt x="1042" y="1378"/>
                    </a:lnTo>
                    <a:lnTo>
                      <a:pt x="1156" y="1372"/>
                    </a:lnTo>
                    <a:lnTo>
                      <a:pt x="1109" y="1311"/>
                    </a:lnTo>
                    <a:lnTo>
                      <a:pt x="1072" y="1251"/>
                    </a:lnTo>
                    <a:lnTo>
                      <a:pt x="1023" y="1142"/>
                    </a:lnTo>
                    <a:lnTo>
                      <a:pt x="1008" y="1045"/>
                    </a:lnTo>
                    <a:lnTo>
                      <a:pt x="1021" y="958"/>
                    </a:lnTo>
                    <a:lnTo>
                      <a:pt x="1038" y="918"/>
                    </a:lnTo>
                    <a:lnTo>
                      <a:pt x="1059" y="886"/>
                    </a:lnTo>
                    <a:lnTo>
                      <a:pt x="1088" y="851"/>
                    </a:lnTo>
                    <a:lnTo>
                      <a:pt x="1120" y="821"/>
                    </a:lnTo>
                    <a:lnTo>
                      <a:pt x="1198" y="773"/>
                    </a:lnTo>
                    <a:lnTo>
                      <a:pt x="1240" y="753"/>
                    </a:lnTo>
                    <a:lnTo>
                      <a:pt x="1289" y="734"/>
                    </a:lnTo>
                    <a:lnTo>
                      <a:pt x="1388" y="713"/>
                    </a:lnTo>
                    <a:lnTo>
                      <a:pt x="1496" y="701"/>
                    </a:lnTo>
                    <a:lnTo>
                      <a:pt x="1721" y="722"/>
                    </a:lnTo>
                    <a:lnTo>
                      <a:pt x="1829" y="754"/>
                    </a:lnTo>
                    <a:lnTo>
                      <a:pt x="1928" y="800"/>
                    </a:lnTo>
                    <a:lnTo>
                      <a:pt x="2015" y="861"/>
                    </a:lnTo>
                    <a:lnTo>
                      <a:pt x="2092" y="939"/>
                    </a:lnTo>
                    <a:lnTo>
                      <a:pt x="2073" y="792"/>
                    </a:lnTo>
                    <a:lnTo>
                      <a:pt x="2097" y="659"/>
                    </a:lnTo>
                    <a:lnTo>
                      <a:pt x="2118" y="602"/>
                    </a:lnTo>
                    <a:lnTo>
                      <a:pt x="2152" y="543"/>
                    </a:lnTo>
                    <a:lnTo>
                      <a:pt x="2188" y="496"/>
                    </a:lnTo>
                    <a:lnTo>
                      <a:pt x="2230" y="450"/>
                    </a:lnTo>
                    <a:lnTo>
                      <a:pt x="2278" y="408"/>
                    </a:lnTo>
                    <a:lnTo>
                      <a:pt x="2333" y="374"/>
                    </a:lnTo>
                    <a:lnTo>
                      <a:pt x="2390" y="344"/>
                    </a:lnTo>
                    <a:lnTo>
                      <a:pt x="2451" y="317"/>
                    </a:lnTo>
                    <a:lnTo>
                      <a:pt x="2517" y="300"/>
                    </a:lnTo>
                    <a:lnTo>
                      <a:pt x="2582" y="285"/>
                    </a:lnTo>
                    <a:lnTo>
                      <a:pt x="2719" y="272"/>
                    </a:lnTo>
                    <a:lnTo>
                      <a:pt x="2858" y="281"/>
                    </a:lnTo>
                    <a:lnTo>
                      <a:pt x="2993" y="315"/>
                    </a:lnTo>
                    <a:lnTo>
                      <a:pt x="3057" y="338"/>
                    </a:lnTo>
                    <a:lnTo>
                      <a:pt x="3116" y="369"/>
                    </a:lnTo>
                    <a:lnTo>
                      <a:pt x="3229" y="450"/>
                    </a:lnTo>
                    <a:lnTo>
                      <a:pt x="3276" y="502"/>
                    </a:lnTo>
                    <a:lnTo>
                      <a:pt x="3322" y="559"/>
                    </a:lnTo>
                    <a:lnTo>
                      <a:pt x="3392" y="692"/>
                    </a:lnTo>
                    <a:lnTo>
                      <a:pt x="3434" y="851"/>
                    </a:lnTo>
                    <a:lnTo>
                      <a:pt x="3440" y="1041"/>
                    </a:lnTo>
                    <a:lnTo>
                      <a:pt x="3750" y="1091"/>
                    </a:lnTo>
                    <a:lnTo>
                      <a:pt x="3873" y="1127"/>
                    </a:lnTo>
                    <a:lnTo>
                      <a:pt x="3976" y="1169"/>
                    </a:lnTo>
                    <a:lnTo>
                      <a:pt x="4124" y="1271"/>
                    </a:lnTo>
                    <a:lnTo>
                      <a:pt x="4200" y="1389"/>
                    </a:lnTo>
                    <a:lnTo>
                      <a:pt x="4212" y="1517"/>
                    </a:lnTo>
                    <a:lnTo>
                      <a:pt x="4196" y="1579"/>
                    </a:lnTo>
                    <a:lnTo>
                      <a:pt x="4166" y="1642"/>
                    </a:lnTo>
                    <a:lnTo>
                      <a:pt x="4124" y="1707"/>
                    </a:lnTo>
                    <a:lnTo>
                      <a:pt x="4073" y="1769"/>
                    </a:lnTo>
                    <a:lnTo>
                      <a:pt x="4006" y="1830"/>
                    </a:lnTo>
                    <a:lnTo>
                      <a:pt x="3932" y="1885"/>
                    </a:lnTo>
                    <a:lnTo>
                      <a:pt x="3850" y="1937"/>
                    </a:lnTo>
                    <a:lnTo>
                      <a:pt x="3759" y="1980"/>
                    </a:lnTo>
                    <a:lnTo>
                      <a:pt x="3712" y="2001"/>
                    </a:lnTo>
                    <a:lnTo>
                      <a:pt x="3660" y="2020"/>
                    </a:lnTo>
                    <a:lnTo>
                      <a:pt x="3557" y="2056"/>
                    </a:lnTo>
                    <a:lnTo>
                      <a:pt x="3449" y="2081"/>
                    </a:lnTo>
                    <a:lnTo>
                      <a:pt x="3331" y="2098"/>
                    </a:lnTo>
                    <a:lnTo>
                      <a:pt x="3095" y="2106"/>
                    </a:lnTo>
                    <a:lnTo>
                      <a:pt x="2848" y="2068"/>
                    </a:lnTo>
                    <a:lnTo>
                      <a:pt x="2725" y="2032"/>
                    </a:lnTo>
                    <a:lnTo>
                      <a:pt x="2664" y="2009"/>
                    </a:lnTo>
                    <a:lnTo>
                      <a:pt x="2605" y="1980"/>
                    </a:lnTo>
                    <a:lnTo>
                      <a:pt x="2483" y="1918"/>
                    </a:lnTo>
                    <a:lnTo>
                      <a:pt x="2422" y="1882"/>
                    </a:lnTo>
                    <a:lnTo>
                      <a:pt x="2365" y="1840"/>
                    </a:lnTo>
                    <a:lnTo>
                      <a:pt x="2308" y="1794"/>
                    </a:lnTo>
                    <a:lnTo>
                      <a:pt x="2251" y="1747"/>
                    </a:lnTo>
                    <a:lnTo>
                      <a:pt x="2196" y="1692"/>
                    </a:lnTo>
                    <a:lnTo>
                      <a:pt x="2143" y="1631"/>
                    </a:lnTo>
                    <a:lnTo>
                      <a:pt x="2154" y="1707"/>
                    </a:lnTo>
                    <a:lnTo>
                      <a:pt x="2145" y="1775"/>
                    </a:lnTo>
                    <a:lnTo>
                      <a:pt x="2112" y="1842"/>
                    </a:lnTo>
                    <a:lnTo>
                      <a:pt x="2088" y="1872"/>
                    </a:lnTo>
                    <a:lnTo>
                      <a:pt x="2061" y="1903"/>
                    </a:lnTo>
                    <a:lnTo>
                      <a:pt x="1995" y="1958"/>
                    </a:lnTo>
                    <a:lnTo>
                      <a:pt x="1918" y="2001"/>
                    </a:lnTo>
                    <a:lnTo>
                      <a:pt x="1880" y="2024"/>
                    </a:lnTo>
                    <a:lnTo>
                      <a:pt x="1835" y="2041"/>
                    </a:lnTo>
                    <a:lnTo>
                      <a:pt x="1744" y="2068"/>
                    </a:lnTo>
                    <a:lnTo>
                      <a:pt x="1654" y="2083"/>
                    </a:lnTo>
                    <a:lnTo>
                      <a:pt x="1567" y="2087"/>
                    </a:lnTo>
                    <a:lnTo>
                      <a:pt x="1403" y="2047"/>
                    </a:lnTo>
                    <a:lnTo>
                      <a:pt x="1285" y="1939"/>
                    </a:lnTo>
                    <a:lnTo>
                      <a:pt x="1240" y="1754"/>
                    </a:lnTo>
                    <a:lnTo>
                      <a:pt x="1152" y="1804"/>
                    </a:lnTo>
                    <a:lnTo>
                      <a:pt x="1072" y="1840"/>
                    </a:lnTo>
                    <a:lnTo>
                      <a:pt x="991" y="1872"/>
                    </a:lnTo>
                    <a:lnTo>
                      <a:pt x="918" y="1897"/>
                    </a:lnTo>
                    <a:lnTo>
                      <a:pt x="781" y="1927"/>
                    </a:lnTo>
                    <a:lnTo>
                      <a:pt x="667" y="1933"/>
                    </a:lnTo>
                    <a:lnTo>
                      <a:pt x="569" y="1922"/>
                    </a:lnTo>
                    <a:lnTo>
                      <a:pt x="492" y="1893"/>
                    </a:lnTo>
                    <a:lnTo>
                      <a:pt x="390" y="1798"/>
                    </a:lnTo>
                    <a:lnTo>
                      <a:pt x="357" y="1671"/>
                    </a:lnTo>
                    <a:lnTo>
                      <a:pt x="369" y="1604"/>
                    </a:lnTo>
                    <a:lnTo>
                      <a:pt x="399" y="1534"/>
                    </a:lnTo>
                    <a:lnTo>
                      <a:pt x="445" y="1471"/>
                    </a:lnTo>
                    <a:lnTo>
                      <a:pt x="477" y="1437"/>
                    </a:lnTo>
                    <a:lnTo>
                      <a:pt x="510" y="1410"/>
                    </a:lnTo>
                    <a:lnTo>
                      <a:pt x="591" y="1363"/>
                    </a:lnTo>
                    <a:lnTo>
                      <a:pt x="641" y="1342"/>
                    </a:lnTo>
                    <a:lnTo>
                      <a:pt x="692" y="1323"/>
                    </a:lnTo>
                    <a:lnTo>
                      <a:pt x="544" y="1327"/>
                    </a:lnTo>
                    <a:lnTo>
                      <a:pt x="409" y="1353"/>
                    </a:lnTo>
                    <a:lnTo>
                      <a:pt x="183" y="1475"/>
                    </a:lnTo>
                    <a:lnTo>
                      <a:pt x="97" y="1555"/>
                    </a:lnTo>
                    <a:lnTo>
                      <a:pt x="34" y="1650"/>
                    </a:lnTo>
                    <a:lnTo>
                      <a:pt x="0" y="1747"/>
                    </a:lnTo>
                    <a:lnTo>
                      <a:pt x="0" y="1846"/>
                    </a:lnTo>
                    <a:lnTo>
                      <a:pt x="4" y="1937"/>
                    </a:lnTo>
                    <a:lnTo>
                      <a:pt x="25" y="1980"/>
                    </a:lnTo>
                    <a:lnTo>
                      <a:pt x="51" y="2020"/>
                    </a:lnTo>
                    <a:lnTo>
                      <a:pt x="91" y="2060"/>
                    </a:lnTo>
                    <a:lnTo>
                      <a:pt x="139" y="2093"/>
                    </a:lnTo>
                    <a:lnTo>
                      <a:pt x="194" y="2123"/>
                    </a:lnTo>
                    <a:lnTo>
                      <a:pt x="260" y="2148"/>
                    </a:lnTo>
                    <a:lnTo>
                      <a:pt x="338" y="2165"/>
                    </a:lnTo>
                    <a:lnTo>
                      <a:pt x="424" y="2178"/>
                    </a:lnTo>
                    <a:lnTo>
                      <a:pt x="631" y="2184"/>
                    </a:lnTo>
                    <a:lnTo>
                      <a:pt x="882" y="2157"/>
                    </a:lnTo>
                    <a:lnTo>
                      <a:pt x="1023" y="2129"/>
                    </a:lnTo>
                    <a:lnTo>
                      <a:pt x="1181" y="2093"/>
                    </a:lnTo>
                    <a:lnTo>
                      <a:pt x="1211" y="2134"/>
                    </a:lnTo>
                    <a:lnTo>
                      <a:pt x="1244" y="2174"/>
                    </a:lnTo>
                    <a:lnTo>
                      <a:pt x="1280" y="2209"/>
                    </a:lnTo>
                    <a:lnTo>
                      <a:pt x="1314" y="2237"/>
                    </a:lnTo>
                    <a:lnTo>
                      <a:pt x="1392" y="2286"/>
                    </a:lnTo>
                    <a:lnTo>
                      <a:pt x="1430" y="2307"/>
                    </a:lnTo>
                    <a:lnTo>
                      <a:pt x="1470" y="2323"/>
                    </a:lnTo>
                    <a:lnTo>
                      <a:pt x="1552" y="2344"/>
                    </a:lnTo>
                    <a:lnTo>
                      <a:pt x="1635" y="2353"/>
                    </a:lnTo>
                    <a:lnTo>
                      <a:pt x="1799" y="2338"/>
                    </a:lnTo>
                    <a:lnTo>
                      <a:pt x="1953" y="2288"/>
                    </a:lnTo>
                    <a:lnTo>
                      <a:pt x="2082" y="2214"/>
                    </a:lnTo>
                    <a:lnTo>
                      <a:pt x="2179" y="2123"/>
                    </a:lnTo>
                    <a:lnTo>
                      <a:pt x="2236" y="2020"/>
                    </a:lnTo>
                    <a:lnTo>
                      <a:pt x="2268" y="2045"/>
                    </a:lnTo>
                    <a:lnTo>
                      <a:pt x="2329" y="2087"/>
                    </a:lnTo>
                    <a:lnTo>
                      <a:pt x="2405" y="2138"/>
                    </a:lnTo>
                    <a:lnTo>
                      <a:pt x="2489" y="2195"/>
                    </a:lnTo>
                    <a:lnTo>
                      <a:pt x="2574" y="2250"/>
                    </a:lnTo>
                    <a:lnTo>
                      <a:pt x="2649" y="2302"/>
                    </a:lnTo>
                    <a:lnTo>
                      <a:pt x="2744" y="23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3" name="Group 188"/>
            <p:cNvGrpSpPr>
              <a:grpSpLocks/>
            </p:cNvGrpSpPr>
            <p:nvPr/>
          </p:nvGrpSpPr>
          <p:grpSpPr bwMode="auto">
            <a:xfrm>
              <a:off x="2112" y="2613"/>
              <a:ext cx="768" cy="433"/>
              <a:chOff x="1713" y="1069"/>
              <a:chExt cx="2314" cy="1306"/>
            </a:xfrm>
          </p:grpSpPr>
          <p:sp>
            <p:nvSpPr>
              <p:cNvPr id="16412" name="Freeform 189"/>
              <p:cNvSpPr>
                <a:spLocks/>
              </p:cNvSpPr>
              <p:nvPr/>
            </p:nvSpPr>
            <p:spPr bwMode="auto">
              <a:xfrm>
                <a:off x="1738" y="1148"/>
                <a:ext cx="2289" cy="1227"/>
              </a:xfrm>
              <a:custGeom>
                <a:avLst/>
                <a:gdLst>
                  <a:gd name="T0" fmla="*/ 1505 w 4579"/>
                  <a:gd name="T1" fmla="*/ 1216 h 2454"/>
                  <a:gd name="T2" fmla="*/ 1865 w 4579"/>
                  <a:gd name="T3" fmla="*/ 1193 h 2454"/>
                  <a:gd name="T4" fmla="*/ 2065 w 4579"/>
                  <a:gd name="T5" fmla="*/ 1098 h 2454"/>
                  <a:gd name="T6" fmla="*/ 2209 w 4579"/>
                  <a:gd name="T7" fmla="*/ 962 h 2454"/>
                  <a:gd name="T8" fmla="*/ 2289 w 4579"/>
                  <a:gd name="T9" fmla="*/ 738 h 2454"/>
                  <a:gd name="T10" fmla="*/ 2238 w 4579"/>
                  <a:gd name="T11" fmla="*/ 621 h 2454"/>
                  <a:gd name="T12" fmla="*/ 2130 w 4579"/>
                  <a:gd name="T13" fmla="*/ 542 h 2454"/>
                  <a:gd name="T14" fmla="*/ 1985 w 4579"/>
                  <a:gd name="T15" fmla="*/ 498 h 2454"/>
                  <a:gd name="T16" fmla="*/ 1923 w 4579"/>
                  <a:gd name="T17" fmla="*/ 302 h 2454"/>
                  <a:gd name="T18" fmla="*/ 1846 w 4579"/>
                  <a:gd name="T19" fmla="*/ 174 h 2454"/>
                  <a:gd name="T20" fmla="*/ 1715 w 4579"/>
                  <a:gd name="T21" fmla="*/ 75 h 2454"/>
                  <a:gd name="T22" fmla="*/ 1548 w 4579"/>
                  <a:gd name="T23" fmla="*/ 15 h 2454"/>
                  <a:gd name="T24" fmla="*/ 1229 w 4579"/>
                  <a:gd name="T25" fmla="*/ 30 h 2454"/>
                  <a:gd name="T26" fmla="*/ 1066 w 4579"/>
                  <a:gd name="T27" fmla="*/ 123 h 2454"/>
                  <a:gd name="T28" fmla="*/ 968 w 4579"/>
                  <a:gd name="T29" fmla="*/ 243 h 2454"/>
                  <a:gd name="T30" fmla="*/ 844 w 4579"/>
                  <a:gd name="T31" fmla="*/ 254 h 2454"/>
                  <a:gd name="T32" fmla="*/ 607 w 4579"/>
                  <a:gd name="T33" fmla="*/ 226 h 2454"/>
                  <a:gd name="T34" fmla="*/ 413 w 4579"/>
                  <a:gd name="T35" fmla="*/ 328 h 2454"/>
                  <a:gd name="T36" fmla="*/ 353 w 4579"/>
                  <a:gd name="T37" fmla="*/ 542 h 2454"/>
                  <a:gd name="T38" fmla="*/ 435 w 4579"/>
                  <a:gd name="T39" fmla="*/ 662 h 2454"/>
                  <a:gd name="T40" fmla="*/ 584 w 4579"/>
                  <a:gd name="T41" fmla="*/ 685 h 2454"/>
                  <a:gd name="T42" fmla="*/ 511 w 4579"/>
                  <a:gd name="T43" fmla="*/ 521 h 2454"/>
                  <a:gd name="T44" fmla="*/ 550 w 4579"/>
                  <a:gd name="T45" fmla="*/ 423 h 2454"/>
                  <a:gd name="T46" fmla="*/ 650 w 4579"/>
                  <a:gd name="T47" fmla="*/ 366 h 2454"/>
                  <a:gd name="T48" fmla="*/ 921 w 4579"/>
                  <a:gd name="T49" fmla="*/ 376 h 2454"/>
                  <a:gd name="T50" fmla="*/ 1044 w 4579"/>
                  <a:gd name="T51" fmla="*/ 394 h 2454"/>
                  <a:gd name="T52" fmla="*/ 1101 w 4579"/>
                  <a:gd name="T53" fmla="*/ 247 h 2454"/>
                  <a:gd name="T54" fmla="*/ 1202 w 4579"/>
                  <a:gd name="T55" fmla="*/ 170 h 2454"/>
                  <a:gd name="T56" fmla="*/ 1366 w 4579"/>
                  <a:gd name="T57" fmla="*/ 134 h 2454"/>
                  <a:gd name="T58" fmla="*/ 1566 w 4579"/>
                  <a:gd name="T59" fmla="*/ 184 h 2454"/>
                  <a:gd name="T60" fmla="*/ 1703 w 4579"/>
                  <a:gd name="T61" fmla="*/ 345 h 2454"/>
                  <a:gd name="T62" fmla="*/ 1944 w 4579"/>
                  <a:gd name="T63" fmla="*/ 563 h 2454"/>
                  <a:gd name="T64" fmla="*/ 2112 w 4579"/>
                  <a:gd name="T65" fmla="*/ 756 h 2454"/>
                  <a:gd name="T66" fmla="*/ 2042 w 4579"/>
                  <a:gd name="T67" fmla="*/ 882 h 2454"/>
                  <a:gd name="T68" fmla="*/ 1887 w 4579"/>
                  <a:gd name="T69" fmla="*/ 990 h 2454"/>
                  <a:gd name="T70" fmla="*/ 1729 w 4579"/>
                  <a:gd name="T71" fmla="*/ 1040 h 2454"/>
                  <a:gd name="T72" fmla="*/ 1369 w 4579"/>
                  <a:gd name="T73" fmla="*/ 1016 h 2454"/>
                  <a:gd name="T74" fmla="*/ 1219 w 4579"/>
                  <a:gd name="T75" fmla="*/ 939 h 2454"/>
                  <a:gd name="T76" fmla="*/ 1104 w 4579"/>
                  <a:gd name="T77" fmla="*/ 844 h 2454"/>
                  <a:gd name="T78" fmla="*/ 1062 w 4579"/>
                  <a:gd name="T79" fmla="*/ 920 h 2454"/>
                  <a:gd name="T80" fmla="*/ 967 w 4579"/>
                  <a:gd name="T81" fmla="*/ 1000 h 2454"/>
                  <a:gd name="T82" fmla="*/ 834 w 4579"/>
                  <a:gd name="T83" fmla="*/ 1042 h 2454"/>
                  <a:gd name="T84" fmla="*/ 627 w 4579"/>
                  <a:gd name="T85" fmla="*/ 877 h 2454"/>
                  <a:gd name="T86" fmla="*/ 464 w 4579"/>
                  <a:gd name="T87" fmla="*/ 946 h 2454"/>
                  <a:gd name="T88" fmla="*/ 252 w 4579"/>
                  <a:gd name="T89" fmla="*/ 944 h 2454"/>
                  <a:gd name="T90" fmla="*/ 205 w 4579"/>
                  <a:gd name="T91" fmla="*/ 767 h 2454"/>
                  <a:gd name="T92" fmla="*/ 303 w 4579"/>
                  <a:gd name="T93" fmla="*/ 679 h 2454"/>
                  <a:gd name="T94" fmla="*/ 211 w 4579"/>
                  <a:gd name="T95" fmla="*/ 674 h 2454"/>
                  <a:gd name="T96" fmla="*/ 5 w 4579"/>
                  <a:gd name="T97" fmla="*/ 872 h 2454"/>
                  <a:gd name="T98" fmla="*/ 33 w 4579"/>
                  <a:gd name="T99" fmla="*/ 1010 h 2454"/>
                  <a:gd name="T100" fmla="*/ 137 w 4579"/>
                  <a:gd name="T101" fmla="*/ 1072 h 2454"/>
                  <a:gd name="T102" fmla="*/ 448 w 4579"/>
                  <a:gd name="T103" fmla="*/ 1078 h 2454"/>
                  <a:gd name="T104" fmla="*/ 628 w 4579"/>
                  <a:gd name="T105" fmla="*/ 1087 h 2454"/>
                  <a:gd name="T106" fmla="*/ 721 w 4579"/>
                  <a:gd name="T107" fmla="*/ 1152 h 2454"/>
                  <a:gd name="T108" fmla="*/ 906 w 4579"/>
                  <a:gd name="T109" fmla="*/ 1167 h 2454"/>
                  <a:gd name="T110" fmla="*/ 1124 w 4579"/>
                  <a:gd name="T111" fmla="*/ 1010 h 2454"/>
                  <a:gd name="T112" fmla="*/ 1252 w 4579"/>
                  <a:gd name="T113" fmla="*/ 1096 h 2454"/>
                  <a:gd name="T114" fmla="*/ 1378 w 4579"/>
                  <a:gd name="T115" fmla="*/ 1180 h 24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79"/>
                  <a:gd name="T175" fmla="*/ 0 h 2454"/>
                  <a:gd name="T176" fmla="*/ 4579 w 4579"/>
                  <a:gd name="T177" fmla="*/ 2454 h 245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79" h="2454">
                    <a:moveTo>
                      <a:pt x="2757" y="2360"/>
                    </a:moveTo>
                    <a:lnTo>
                      <a:pt x="2820" y="2381"/>
                    </a:lnTo>
                    <a:lnTo>
                      <a:pt x="2885" y="2402"/>
                    </a:lnTo>
                    <a:lnTo>
                      <a:pt x="3010" y="2431"/>
                    </a:lnTo>
                    <a:lnTo>
                      <a:pt x="3138" y="2448"/>
                    </a:lnTo>
                    <a:lnTo>
                      <a:pt x="3263" y="2454"/>
                    </a:lnTo>
                    <a:lnTo>
                      <a:pt x="3505" y="2436"/>
                    </a:lnTo>
                    <a:lnTo>
                      <a:pt x="3731" y="2385"/>
                    </a:lnTo>
                    <a:lnTo>
                      <a:pt x="3839" y="2345"/>
                    </a:lnTo>
                    <a:lnTo>
                      <a:pt x="3942" y="2303"/>
                    </a:lnTo>
                    <a:lnTo>
                      <a:pt x="4039" y="2248"/>
                    </a:lnTo>
                    <a:lnTo>
                      <a:pt x="4130" y="2195"/>
                    </a:lnTo>
                    <a:lnTo>
                      <a:pt x="4212" y="2134"/>
                    </a:lnTo>
                    <a:lnTo>
                      <a:pt x="4290" y="2068"/>
                    </a:lnTo>
                    <a:lnTo>
                      <a:pt x="4358" y="1999"/>
                    </a:lnTo>
                    <a:lnTo>
                      <a:pt x="4419" y="1925"/>
                    </a:lnTo>
                    <a:lnTo>
                      <a:pt x="4471" y="1853"/>
                    </a:lnTo>
                    <a:lnTo>
                      <a:pt x="4512" y="1779"/>
                    </a:lnTo>
                    <a:lnTo>
                      <a:pt x="4568" y="1625"/>
                    </a:lnTo>
                    <a:lnTo>
                      <a:pt x="4579" y="1477"/>
                    </a:lnTo>
                    <a:lnTo>
                      <a:pt x="4564" y="1406"/>
                    </a:lnTo>
                    <a:lnTo>
                      <a:pt x="4541" y="1338"/>
                    </a:lnTo>
                    <a:lnTo>
                      <a:pt x="4501" y="1273"/>
                    </a:lnTo>
                    <a:lnTo>
                      <a:pt x="4476" y="1243"/>
                    </a:lnTo>
                    <a:lnTo>
                      <a:pt x="4450" y="1210"/>
                    </a:lnTo>
                    <a:lnTo>
                      <a:pt x="4383" y="1155"/>
                    </a:lnTo>
                    <a:lnTo>
                      <a:pt x="4305" y="1104"/>
                    </a:lnTo>
                    <a:lnTo>
                      <a:pt x="4260" y="1083"/>
                    </a:lnTo>
                    <a:lnTo>
                      <a:pt x="4208" y="1062"/>
                    </a:lnTo>
                    <a:lnTo>
                      <a:pt x="4153" y="1041"/>
                    </a:lnTo>
                    <a:lnTo>
                      <a:pt x="4096" y="1022"/>
                    </a:lnTo>
                    <a:lnTo>
                      <a:pt x="3971" y="996"/>
                    </a:lnTo>
                    <a:lnTo>
                      <a:pt x="3824" y="975"/>
                    </a:lnTo>
                    <a:lnTo>
                      <a:pt x="3868" y="821"/>
                    </a:lnTo>
                    <a:lnTo>
                      <a:pt x="3864" y="672"/>
                    </a:lnTo>
                    <a:lnTo>
                      <a:pt x="3847" y="604"/>
                    </a:lnTo>
                    <a:lnTo>
                      <a:pt x="3822" y="538"/>
                    </a:lnTo>
                    <a:lnTo>
                      <a:pt x="3786" y="471"/>
                    </a:lnTo>
                    <a:lnTo>
                      <a:pt x="3744" y="410"/>
                    </a:lnTo>
                    <a:lnTo>
                      <a:pt x="3693" y="349"/>
                    </a:lnTo>
                    <a:lnTo>
                      <a:pt x="3636" y="292"/>
                    </a:lnTo>
                    <a:lnTo>
                      <a:pt x="3571" y="241"/>
                    </a:lnTo>
                    <a:lnTo>
                      <a:pt x="3505" y="193"/>
                    </a:lnTo>
                    <a:lnTo>
                      <a:pt x="3431" y="150"/>
                    </a:lnTo>
                    <a:lnTo>
                      <a:pt x="3351" y="112"/>
                    </a:lnTo>
                    <a:lnTo>
                      <a:pt x="3271" y="78"/>
                    </a:lnTo>
                    <a:lnTo>
                      <a:pt x="3185" y="51"/>
                    </a:lnTo>
                    <a:lnTo>
                      <a:pt x="3096" y="30"/>
                    </a:lnTo>
                    <a:lnTo>
                      <a:pt x="3005" y="11"/>
                    </a:lnTo>
                    <a:lnTo>
                      <a:pt x="2820" y="0"/>
                    </a:lnTo>
                    <a:lnTo>
                      <a:pt x="2636" y="11"/>
                    </a:lnTo>
                    <a:lnTo>
                      <a:pt x="2459" y="60"/>
                    </a:lnTo>
                    <a:lnTo>
                      <a:pt x="2371" y="93"/>
                    </a:lnTo>
                    <a:lnTo>
                      <a:pt x="2286" y="136"/>
                    </a:lnTo>
                    <a:lnTo>
                      <a:pt x="2208" y="186"/>
                    </a:lnTo>
                    <a:lnTo>
                      <a:pt x="2132" y="247"/>
                    </a:lnTo>
                    <a:lnTo>
                      <a:pt x="2060" y="317"/>
                    </a:lnTo>
                    <a:lnTo>
                      <a:pt x="2027" y="355"/>
                    </a:lnTo>
                    <a:lnTo>
                      <a:pt x="1997" y="395"/>
                    </a:lnTo>
                    <a:lnTo>
                      <a:pt x="1936" y="486"/>
                    </a:lnTo>
                    <a:lnTo>
                      <a:pt x="1885" y="585"/>
                    </a:lnTo>
                    <a:lnTo>
                      <a:pt x="1833" y="564"/>
                    </a:lnTo>
                    <a:lnTo>
                      <a:pt x="1786" y="543"/>
                    </a:lnTo>
                    <a:lnTo>
                      <a:pt x="1689" y="509"/>
                    </a:lnTo>
                    <a:lnTo>
                      <a:pt x="1601" y="482"/>
                    </a:lnTo>
                    <a:lnTo>
                      <a:pt x="1514" y="465"/>
                    </a:lnTo>
                    <a:lnTo>
                      <a:pt x="1358" y="446"/>
                    </a:lnTo>
                    <a:lnTo>
                      <a:pt x="1215" y="452"/>
                    </a:lnTo>
                    <a:lnTo>
                      <a:pt x="1096" y="480"/>
                    </a:lnTo>
                    <a:lnTo>
                      <a:pt x="989" y="524"/>
                    </a:lnTo>
                    <a:lnTo>
                      <a:pt x="900" y="585"/>
                    </a:lnTo>
                    <a:lnTo>
                      <a:pt x="826" y="657"/>
                    </a:lnTo>
                    <a:lnTo>
                      <a:pt x="769" y="737"/>
                    </a:lnTo>
                    <a:lnTo>
                      <a:pt x="731" y="825"/>
                    </a:lnTo>
                    <a:lnTo>
                      <a:pt x="696" y="999"/>
                    </a:lnTo>
                    <a:lnTo>
                      <a:pt x="706" y="1083"/>
                    </a:lnTo>
                    <a:lnTo>
                      <a:pt x="727" y="1163"/>
                    </a:lnTo>
                    <a:lnTo>
                      <a:pt x="763" y="1228"/>
                    </a:lnTo>
                    <a:lnTo>
                      <a:pt x="818" y="1279"/>
                    </a:lnTo>
                    <a:lnTo>
                      <a:pt x="871" y="1324"/>
                    </a:lnTo>
                    <a:lnTo>
                      <a:pt x="907" y="1343"/>
                    </a:lnTo>
                    <a:lnTo>
                      <a:pt x="951" y="1359"/>
                    </a:lnTo>
                    <a:lnTo>
                      <a:pt x="1054" y="1374"/>
                    </a:lnTo>
                    <a:lnTo>
                      <a:pt x="1168" y="1370"/>
                    </a:lnTo>
                    <a:lnTo>
                      <a:pt x="1122" y="1307"/>
                    </a:lnTo>
                    <a:lnTo>
                      <a:pt x="1082" y="1250"/>
                    </a:lnTo>
                    <a:lnTo>
                      <a:pt x="1039" y="1140"/>
                    </a:lnTo>
                    <a:lnTo>
                      <a:pt x="1023" y="1041"/>
                    </a:lnTo>
                    <a:lnTo>
                      <a:pt x="1035" y="958"/>
                    </a:lnTo>
                    <a:lnTo>
                      <a:pt x="1050" y="918"/>
                    </a:lnTo>
                    <a:lnTo>
                      <a:pt x="1075" y="882"/>
                    </a:lnTo>
                    <a:lnTo>
                      <a:pt x="1101" y="847"/>
                    </a:lnTo>
                    <a:lnTo>
                      <a:pt x="1132" y="817"/>
                    </a:lnTo>
                    <a:lnTo>
                      <a:pt x="1210" y="769"/>
                    </a:lnTo>
                    <a:lnTo>
                      <a:pt x="1255" y="748"/>
                    </a:lnTo>
                    <a:lnTo>
                      <a:pt x="1301" y="733"/>
                    </a:lnTo>
                    <a:lnTo>
                      <a:pt x="1402" y="709"/>
                    </a:lnTo>
                    <a:lnTo>
                      <a:pt x="1512" y="697"/>
                    </a:lnTo>
                    <a:lnTo>
                      <a:pt x="1734" y="722"/>
                    </a:lnTo>
                    <a:lnTo>
                      <a:pt x="1843" y="752"/>
                    </a:lnTo>
                    <a:lnTo>
                      <a:pt x="1940" y="796"/>
                    </a:lnTo>
                    <a:lnTo>
                      <a:pt x="2029" y="861"/>
                    </a:lnTo>
                    <a:lnTo>
                      <a:pt x="2103" y="935"/>
                    </a:lnTo>
                    <a:lnTo>
                      <a:pt x="2088" y="788"/>
                    </a:lnTo>
                    <a:lnTo>
                      <a:pt x="2111" y="655"/>
                    </a:lnTo>
                    <a:lnTo>
                      <a:pt x="2132" y="596"/>
                    </a:lnTo>
                    <a:lnTo>
                      <a:pt x="2162" y="543"/>
                    </a:lnTo>
                    <a:lnTo>
                      <a:pt x="2202" y="494"/>
                    </a:lnTo>
                    <a:lnTo>
                      <a:pt x="2244" y="446"/>
                    </a:lnTo>
                    <a:lnTo>
                      <a:pt x="2294" y="406"/>
                    </a:lnTo>
                    <a:lnTo>
                      <a:pt x="2347" y="370"/>
                    </a:lnTo>
                    <a:lnTo>
                      <a:pt x="2404" y="340"/>
                    </a:lnTo>
                    <a:lnTo>
                      <a:pt x="2465" y="317"/>
                    </a:lnTo>
                    <a:lnTo>
                      <a:pt x="2527" y="296"/>
                    </a:lnTo>
                    <a:lnTo>
                      <a:pt x="2594" y="281"/>
                    </a:lnTo>
                    <a:lnTo>
                      <a:pt x="2733" y="268"/>
                    </a:lnTo>
                    <a:lnTo>
                      <a:pt x="2870" y="277"/>
                    </a:lnTo>
                    <a:lnTo>
                      <a:pt x="3005" y="311"/>
                    </a:lnTo>
                    <a:lnTo>
                      <a:pt x="3067" y="338"/>
                    </a:lnTo>
                    <a:lnTo>
                      <a:pt x="3132" y="368"/>
                    </a:lnTo>
                    <a:lnTo>
                      <a:pt x="3242" y="450"/>
                    </a:lnTo>
                    <a:lnTo>
                      <a:pt x="3292" y="501"/>
                    </a:lnTo>
                    <a:lnTo>
                      <a:pt x="3335" y="558"/>
                    </a:lnTo>
                    <a:lnTo>
                      <a:pt x="3406" y="691"/>
                    </a:lnTo>
                    <a:lnTo>
                      <a:pt x="3446" y="851"/>
                    </a:lnTo>
                    <a:lnTo>
                      <a:pt x="3453" y="1037"/>
                    </a:lnTo>
                    <a:lnTo>
                      <a:pt x="3765" y="1089"/>
                    </a:lnTo>
                    <a:lnTo>
                      <a:pt x="3889" y="1125"/>
                    </a:lnTo>
                    <a:lnTo>
                      <a:pt x="3991" y="1169"/>
                    </a:lnTo>
                    <a:lnTo>
                      <a:pt x="4138" y="1271"/>
                    </a:lnTo>
                    <a:lnTo>
                      <a:pt x="4214" y="1389"/>
                    </a:lnTo>
                    <a:lnTo>
                      <a:pt x="4225" y="1513"/>
                    </a:lnTo>
                    <a:lnTo>
                      <a:pt x="4208" y="1579"/>
                    </a:lnTo>
                    <a:lnTo>
                      <a:pt x="4182" y="1642"/>
                    </a:lnTo>
                    <a:lnTo>
                      <a:pt x="4138" y="1707"/>
                    </a:lnTo>
                    <a:lnTo>
                      <a:pt x="4085" y="1765"/>
                    </a:lnTo>
                    <a:lnTo>
                      <a:pt x="4022" y="1826"/>
                    </a:lnTo>
                    <a:lnTo>
                      <a:pt x="3946" y="1881"/>
                    </a:lnTo>
                    <a:lnTo>
                      <a:pt x="3864" y="1933"/>
                    </a:lnTo>
                    <a:lnTo>
                      <a:pt x="3775" y="1980"/>
                    </a:lnTo>
                    <a:lnTo>
                      <a:pt x="3725" y="1999"/>
                    </a:lnTo>
                    <a:lnTo>
                      <a:pt x="3674" y="2020"/>
                    </a:lnTo>
                    <a:lnTo>
                      <a:pt x="3569" y="2052"/>
                    </a:lnTo>
                    <a:lnTo>
                      <a:pt x="3459" y="2079"/>
                    </a:lnTo>
                    <a:lnTo>
                      <a:pt x="3345" y="2098"/>
                    </a:lnTo>
                    <a:lnTo>
                      <a:pt x="3107" y="2104"/>
                    </a:lnTo>
                    <a:lnTo>
                      <a:pt x="2862" y="2068"/>
                    </a:lnTo>
                    <a:lnTo>
                      <a:pt x="2738" y="2032"/>
                    </a:lnTo>
                    <a:lnTo>
                      <a:pt x="2679" y="2007"/>
                    </a:lnTo>
                    <a:lnTo>
                      <a:pt x="2615" y="1980"/>
                    </a:lnTo>
                    <a:lnTo>
                      <a:pt x="2495" y="1914"/>
                    </a:lnTo>
                    <a:lnTo>
                      <a:pt x="2438" y="1878"/>
                    </a:lnTo>
                    <a:lnTo>
                      <a:pt x="2381" y="1836"/>
                    </a:lnTo>
                    <a:lnTo>
                      <a:pt x="2322" y="1790"/>
                    </a:lnTo>
                    <a:lnTo>
                      <a:pt x="2265" y="1743"/>
                    </a:lnTo>
                    <a:lnTo>
                      <a:pt x="2208" y="1688"/>
                    </a:lnTo>
                    <a:lnTo>
                      <a:pt x="2157" y="1630"/>
                    </a:lnTo>
                    <a:lnTo>
                      <a:pt x="2168" y="1703"/>
                    </a:lnTo>
                    <a:lnTo>
                      <a:pt x="2157" y="1771"/>
                    </a:lnTo>
                    <a:lnTo>
                      <a:pt x="2124" y="1841"/>
                    </a:lnTo>
                    <a:lnTo>
                      <a:pt x="2103" y="1872"/>
                    </a:lnTo>
                    <a:lnTo>
                      <a:pt x="2075" y="1902"/>
                    </a:lnTo>
                    <a:lnTo>
                      <a:pt x="2008" y="1956"/>
                    </a:lnTo>
                    <a:lnTo>
                      <a:pt x="1934" y="2001"/>
                    </a:lnTo>
                    <a:lnTo>
                      <a:pt x="1890" y="2022"/>
                    </a:lnTo>
                    <a:lnTo>
                      <a:pt x="1849" y="2037"/>
                    </a:lnTo>
                    <a:lnTo>
                      <a:pt x="1759" y="2068"/>
                    </a:lnTo>
                    <a:lnTo>
                      <a:pt x="1668" y="2083"/>
                    </a:lnTo>
                    <a:lnTo>
                      <a:pt x="1579" y="2083"/>
                    </a:lnTo>
                    <a:lnTo>
                      <a:pt x="1417" y="2047"/>
                    </a:lnTo>
                    <a:lnTo>
                      <a:pt x="1301" y="1938"/>
                    </a:lnTo>
                    <a:lnTo>
                      <a:pt x="1255" y="1754"/>
                    </a:lnTo>
                    <a:lnTo>
                      <a:pt x="1168" y="1800"/>
                    </a:lnTo>
                    <a:lnTo>
                      <a:pt x="1082" y="1838"/>
                    </a:lnTo>
                    <a:lnTo>
                      <a:pt x="1004" y="1868"/>
                    </a:lnTo>
                    <a:lnTo>
                      <a:pt x="928" y="1893"/>
                    </a:lnTo>
                    <a:lnTo>
                      <a:pt x="797" y="1923"/>
                    </a:lnTo>
                    <a:lnTo>
                      <a:pt x="679" y="1933"/>
                    </a:lnTo>
                    <a:lnTo>
                      <a:pt x="582" y="1919"/>
                    </a:lnTo>
                    <a:lnTo>
                      <a:pt x="504" y="1889"/>
                    </a:lnTo>
                    <a:lnTo>
                      <a:pt x="402" y="1796"/>
                    </a:lnTo>
                    <a:lnTo>
                      <a:pt x="371" y="1668"/>
                    </a:lnTo>
                    <a:lnTo>
                      <a:pt x="383" y="1600"/>
                    </a:lnTo>
                    <a:lnTo>
                      <a:pt x="411" y="1534"/>
                    </a:lnTo>
                    <a:lnTo>
                      <a:pt x="459" y="1467"/>
                    </a:lnTo>
                    <a:lnTo>
                      <a:pt x="489" y="1437"/>
                    </a:lnTo>
                    <a:lnTo>
                      <a:pt x="525" y="1410"/>
                    </a:lnTo>
                    <a:lnTo>
                      <a:pt x="607" y="1359"/>
                    </a:lnTo>
                    <a:lnTo>
                      <a:pt x="655" y="1338"/>
                    </a:lnTo>
                    <a:lnTo>
                      <a:pt x="706" y="1323"/>
                    </a:lnTo>
                    <a:lnTo>
                      <a:pt x="558" y="1323"/>
                    </a:lnTo>
                    <a:lnTo>
                      <a:pt x="423" y="1349"/>
                    </a:lnTo>
                    <a:lnTo>
                      <a:pt x="196" y="1471"/>
                    </a:lnTo>
                    <a:lnTo>
                      <a:pt x="111" y="1554"/>
                    </a:lnTo>
                    <a:lnTo>
                      <a:pt x="48" y="1646"/>
                    </a:lnTo>
                    <a:lnTo>
                      <a:pt x="10" y="1745"/>
                    </a:lnTo>
                    <a:lnTo>
                      <a:pt x="0" y="1841"/>
                    </a:lnTo>
                    <a:lnTo>
                      <a:pt x="16" y="1935"/>
                    </a:lnTo>
                    <a:lnTo>
                      <a:pt x="37" y="1976"/>
                    </a:lnTo>
                    <a:lnTo>
                      <a:pt x="67" y="2020"/>
                    </a:lnTo>
                    <a:lnTo>
                      <a:pt x="105" y="2056"/>
                    </a:lnTo>
                    <a:lnTo>
                      <a:pt x="154" y="2092"/>
                    </a:lnTo>
                    <a:lnTo>
                      <a:pt x="208" y="2119"/>
                    </a:lnTo>
                    <a:lnTo>
                      <a:pt x="274" y="2144"/>
                    </a:lnTo>
                    <a:lnTo>
                      <a:pt x="350" y="2165"/>
                    </a:lnTo>
                    <a:lnTo>
                      <a:pt x="438" y="2176"/>
                    </a:lnTo>
                    <a:lnTo>
                      <a:pt x="645" y="2180"/>
                    </a:lnTo>
                    <a:lnTo>
                      <a:pt x="896" y="2155"/>
                    </a:lnTo>
                    <a:lnTo>
                      <a:pt x="1039" y="2125"/>
                    </a:lnTo>
                    <a:lnTo>
                      <a:pt x="1191" y="2092"/>
                    </a:lnTo>
                    <a:lnTo>
                      <a:pt x="1225" y="2134"/>
                    </a:lnTo>
                    <a:lnTo>
                      <a:pt x="1257" y="2174"/>
                    </a:lnTo>
                    <a:lnTo>
                      <a:pt x="1291" y="2206"/>
                    </a:lnTo>
                    <a:lnTo>
                      <a:pt x="1328" y="2237"/>
                    </a:lnTo>
                    <a:lnTo>
                      <a:pt x="1402" y="2284"/>
                    </a:lnTo>
                    <a:lnTo>
                      <a:pt x="1442" y="2303"/>
                    </a:lnTo>
                    <a:lnTo>
                      <a:pt x="1484" y="2319"/>
                    </a:lnTo>
                    <a:lnTo>
                      <a:pt x="1565" y="2339"/>
                    </a:lnTo>
                    <a:lnTo>
                      <a:pt x="1647" y="2349"/>
                    </a:lnTo>
                    <a:lnTo>
                      <a:pt x="1812" y="2334"/>
                    </a:lnTo>
                    <a:lnTo>
                      <a:pt x="1966" y="2288"/>
                    </a:lnTo>
                    <a:lnTo>
                      <a:pt x="2096" y="2212"/>
                    </a:lnTo>
                    <a:lnTo>
                      <a:pt x="2193" y="2119"/>
                    </a:lnTo>
                    <a:lnTo>
                      <a:pt x="2248" y="2020"/>
                    </a:lnTo>
                    <a:lnTo>
                      <a:pt x="2284" y="2043"/>
                    </a:lnTo>
                    <a:lnTo>
                      <a:pt x="2345" y="2083"/>
                    </a:lnTo>
                    <a:lnTo>
                      <a:pt x="2419" y="2138"/>
                    </a:lnTo>
                    <a:lnTo>
                      <a:pt x="2505" y="2191"/>
                    </a:lnTo>
                    <a:lnTo>
                      <a:pt x="2588" y="2248"/>
                    </a:lnTo>
                    <a:lnTo>
                      <a:pt x="2660" y="2300"/>
                    </a:lnTo>
                    <a:lnTo>
                      <a:pt x="2757" y="2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190"/>
              <p:cNvSpPr>
                <a:spLocks/>
              </p:cNvSpPr>
              <p:nvPr/>
            </p:nvSpPr>
            <p:spPr bwMode="auto">
              <a:xfrm>
                <a:off x="1825" y="1120"/>
                <a:ext cx="2076" cy="1115"/>
              </a:xfrm>
              <a:custGeom>
                <a:avLst/>
                <a:gdLst>
                  <a:gd name="T0" fmla="*/ 0 w 4153"/>
                  <a:gd name="T1" fmla="*/ 811 h 2230"/>
                  <a:gd name="T2" fmla="*/ 83 w 4153"/>
                  <a:gd name="T3" fmla="*/ 661 h 2230"/>
                  <a:gd name="T4" fmla="*/ 309 w 4153"/>
                  <a:gd name="T5" fmla="*/ 584 h 2230"/>
                  <a:gd name="T6" fmla="*/ 347 w 4153"/>
                  <a:gd name="T7" fmla="*/ 331 h 2230"/>
                  <a:gd name="T8" fmla="*/ 556 w 4153"/>
                  <a:gd name="T9" fmla="*/ 227 h 2230"/>
                  <a:gd name="T10" fmla="*/ 865 w 4153"/>
                  <a:gd name="T11" fmla="*/ 281 h 2230"/>
                  <a:gd name="T12" fmla="*/ 1047 w 4153"/>
                  <a:gd name="T13" fmla="*/ 50 h 2230"/>
                  <a:gd name="T14" fmla="*/ 1373 w 4153"/>
                  <a:gd name="T15" fmla="*/ 0 h 2230"/>
                  <a:gd name="T16" fmla="*/ 1630 w 4153"/>
                  <a:gd name="T17" fmla="*/ 110 h 2230"/>
                  <a:gd name="T18" fmla="*/ 1746 w 4153"/>
                  <a:gd name="T19" fmla="*/ 397 h 2230"/>
                  <a:gd name="T20" fmla="*/ 1757 w 4153"/>
                  <a:gd name="T21" fmla="*/ 464 h 2230"/>
                  <a:gd name="T22" fmla="*/ 2044 w 4153"/>
                  <a:gd name="T23" fmla="*/ 568 h 2230"/>
                  <a:gd name="T24" fmla="*/ 2076 w 4153"/>
                  <a:gd name="T25" fmla="*/ 695 h 2230"/>
                  <a:gd name="T26" fmla="*/ 2016 w 4153"/>
                  <a:gd name="T27" fmla="*/ 944 h 2230"/>
                  <a:gd name="T28" fmla="*/ 1703 w 4153"/>
                  <a:gd name="T29" fmla="*/ 1115 h 2230"/>
                  <a:gd name="T30" fmla="*/ 1356 w 4153"/>
                  <a:gd name="T31" fmla="*/ 1082 h 2230"/>
                  <a:gd name="T32" fmla="*/ 992 w 4153"/>
                  <a:gd name="T33" fmla="*/ 882 h 2230"/>
                  <a:gd name="T34" fmla="*/ 903 w 4153"/>
                  <a:gd name="T35" fmla="*/ 1038 h 2230"/>
                  <a:gd name="T36" fmla="*/ 722 w 4153"/>
                  <a:gd name="T37" fmla="*/ 1075 h 2230"/>
                  <a:gd name="T38" fmla="*/ 529 w 4153"/>
                  <a:gd name="T39" fmla="*/ 1005 h 2230"/>
                  <a:gd name="T40" fmla="*/ 469 w 4153"/>
                  <a:gd name="T41" fmla="*/ 928 h 2230"/>
                  <a:gd name="T42" fmla="*/ 122 w 4153"/>
                  <a:gd name="T43" fmla="*/ 987 h 2230"/>
                  <a:gd name="T44" fmla="*/ 33 w 4153"/>
                  <a:gd name="T45" fmla="*/ 915 h 2230"/>
                  <a:gd name="T46" fmla="*/ 0 w 4153"/>
                  <a:gd name="T47" fmla="*/ 811 h 2230"/>
                  <a:gd name="T48" fmla="*/ 0 w 4153"/>
                  <a:gd name="T49" fmla="*/ 811 h 22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153"/>
                  <a:gd name="T76" fmla="*/ 0 h 2230"/>
                  <a:gd name="T77" fmla="*/ 4153 w 4153"/>
                  <a:gd name="T78" fmla="*/ 2230 h 22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153" h="2230">
                    <a:moveTo>
                      <a:pt x="0" y="1622"/>
                    </a:moveTo>
                    <a:lnTo>
                      <a:pt x="166" y="1323"/>
                    </a:lnTo>
                    <a:lnTo>
                      <a:pt x="618" y="1169"/>
                    </a:lnTo>
                    <a:lnTo>
                      <a:pt x="694" y="662"/>
                    </a:lnTo>
                    <a:lnTo>
                      <a:pt x="1113" y="455"/>
                    </a:lnTo>
                    <a:lnTo>
                      <a:pt x="1731" y="563"/>
                    </a:lnTo>
                    <a:lnTo>
                      <a:pt x="2094" y="101"/>
                    </a:lnTo>
                    <a:lnTo>
                      <a:pt x="2746" y="0"/>
                    </a:lnTo>
                    <a:lnTo>
                      <a:pt x="3261" y="221"/>
                    </a:lnTo>
                    <a:lnTo>
                      <a:pt x="3493" y="795"/>
                    </a:lnTo>
                    <a:lnTo>
                      <a:pt x="3514" y="928"/>
                    </a:lnTo>
                    <a:lnTo>
                      <a:pt x="4088" y="1137"/>
                    </a:lnTo>
                    <a:lnTo>
                      <a:pt x="4153" y="1390"/>
                    </a:lnTo>
                    <a:lnTo>
                      <a:pt x="4033" y="1888"/>
                    </a:lnTo>
                    <a:lnTo>
                      <a:pt x="3406" y="2230"/>
                    </a:lnTo>
                    <a:lnTo>
                      <a:pt x="2712" y="2164"/>
                    </a:lnTo>
                    <a:lnTo>
                      <a:pt x="1985" y="1764"/>
                    </a:lnTo>
                    <a:lnTo>
                      <a:pt x="1807" y="2076"/>
                    </a:lnTo>
                    <a:lnTo>
                      <a:pt x="1445" y="2150"/>
                    </a:lnTo>
                    <a:lnTo>
                      <a:pt x="1059" y="2010"/>
                    </a:lnTo>
                    <a:lnTo>
                      <a:pt x="938" y="1856"/>
                    </a:lnTo>
                    <a:lnTo>
                      <a:pt x="244" y="1975"/>
                    </a:lnTo>
                    <a:lnTo>
                      <a:pt x="67" y="1831"/>
                    </a:lnTo>
                    <a:lnTo>
                      <a:pt x="0" y="1622"/>
                    </a:lnTo>
                    <a:close/>
                  </a:path>
                </a:pathLst>
              </a:custGeom>
              <a:solidFill>
                <a:srgbClr val="DED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191"/>
              <p:cNvSpPr>
                <a:spLocks/>
              </p:cNvSpPr>
              <p:nvPr/>
            </p:nvSpPr>
            <p:spPr bwMode="auto">
              <a:xfrm>
                <a:off x="2134" y="1133"/>
                <a:ext cx="1304" cy="623"/>
              </a:xfrm>
              <a:custGeom>
                <a:avLst/>
                <a:gdLst>
                  <a:gd name="T0" fmla="*/ 148 w 2607"/>
                  <a:gd name="T1" fmla="*/ 623 h 1247"/>
                  <a:gd name="T2" fmla="*/ 134 w 2607"/>
                  <a:gd name="T3" fmla="*/ 526 h 1247"/>
                  <a:gd name="T4" fmla="*/ 148 w 2607"/>
                  <a:gd name="T5" fmla="*/ 459 h 1247"/>
                  <a:gd name="T6" fmla="*/ 189 w 2607"/>
                  <a:gd name="T7" fmla="*/ 412 h 1247"/>
                  <a:gd name="T8" fmla="*/ 252 w 2607"/>
                  <a:gd name="T9" fmla="*/ 380 h 1247"/>
                  <a:gd name="T10" fmla="*/ 317 w 2607"/>
                  <a:gd name="T11" fmla="*/ 362 h 1247"/>
                  <a:gd name="T12" fmla="*/ 396 w 2607"/>
                  <a:gd name="T13" fmla="*/ 353 h 1247"/>
                  <a:gd name="T14" fmla="*/ 487 w 2607"/>
                  <a:gd name="T15" fmla="*/ 362 h 1247"/>
                  <a:gd name="T16" fmla="*/ 560 w 2607"/>
                  <a:gd name="T17" fmla="*/ 380 h 1247"/>
                  <a:gd name="T18" fmla="*/ 620 w 2607"/>
                  <a:gd name="T19" fmla="*/ 408 h 1247"/>
                  <a:gd name="T20" fmla="*/ 674 w 2607"/>
                  <a:gd name="T21" fmla="*/ 307 h 1247"/>
                  <a:gd name="T22" fmla="*/ 744 w 2607"/>
                  <a:gd name="T23" fmla="*/ 238 h 1247"/>
                  <a:gd name="T24" fmla="*/ 849 w 2607"/>
                  <a:gd name="T25" fmla="*/ 179 h 1247"/>
                  <a:gd name="T26" fmla="*/ 964 w 2607"/>
                  <a:gd name="T27" fmla="*/ 159 h 1247"/>
                  <a:gd name="T28" fmla="*/ 1046 w 2607"/>
                  <a:gd name="T29" fmla="*/ 156 h 1247"/>
                  <a:gd name="T30" fmla="*/ 1147 w 2607"/>
                  <a:gd name="T31" fmla="*/ 182 h 1247"/>
                  <a:gd name="T32" fmla="*/ 1212 w 2607"/>
                  <a:gd name="T33" fmla="*/ 220 h 1247"/>
                  <a:gd name="T34" fmla="*/ 1304 w 2607"/>
                  <a:gd name="T35" fmla="*/ 331 h 1247"/>
                  <a:gd name="T36" fmla="*/ 1289 w 2607"/>
                  <a:gd name="T37" fmla="*/ 169 h 1247"/>
                  <a:gd name="T38" fmla="*/ 1137 w 2607"/>
                  <a:gd name="T39" fmla="*/ 54 h 1247"/>
                  <a:gd name="T40" fmla="*/ 964 w 2607"/>
                  <a:gd name="T41" fmla="*/ 0 h 1247"/>
                  <a:gd name="T42" fmla="*/ 762 w 2607"/>
                  <a:gd name="T43" fmla="*/ 31 h 1247"/>
                  <a:gd name="T44" fmla="*/ 616 w 2607"/>
                  <a:gd name="T45" fmla="*/ 141 h 1247"/>
                  <a:gd name="T46" fmla="*/ 560 w 2607"/>
                  <a:gd name="T47" fmla="*/ 270 h 1247"/>
                  <a:gd name="T48" fmla="*/ 294 w 2607"/>
                  <a:gd name="T49" fmla="*/ 216 h 1247"/>
                  <a:gd name="T50" fmla="*/ 70 w 2607"/>
                  <a:gd name="T51" fmla="*/ 234 h 1247"/>
                  <a:gd name="T52" fmla="*/ 0 w 2607"/>
                  <a:gd name="T53" fmla="*/ 421 h 1247"/>
                  <a:gd name="T54" fmla="*/ 29 w 2607"/>
                  <a:gd name="T55" fmla="*/ 551 h 1247"/>
                  <a:gd name="T56" fmla="*/ 148 w 2607"/>
                  <a:gd name="T57" fmla="*/ 623 h 1247"/>
                  <a:gd name="T58" fmla="*/ 148 w 2607"/>
                  <a:gd name="T59" fmla="*/ 623 h 1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607"/>
                  <a:gd name="T91" fmla="*/ 0 h 1247"/>
                  <a:gd name="T92" fmla="*/ 2607 w 2607"/>
                  <a:gd name="T93" fmla="*/ 1247 h 12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607" h="1247">
                    <a:moveTo>
                      <a:pt x="295" y="1247"/>
                    </a:moveTo>
                    <a:lnTo>
                      <a:pt x="267" y="1053"/>
                    </a:lnTo>
                    <a:lnTo>
                      <a:pt x="295" y="918"/>
                    </a:lnTo>
                    <a:lnTo>
                      <a:pt x="377" y="825"/>
                    </a:lnTo>
                    <a:lnTo>
                      <a:pt x="504" y="760"/>
                    </a:lnTo>
                    <a:lnTo>
                      <a:pt x="633" y="724"/>
                    </a:lnTo>
                    <a:lnTo>
                      <a:pt x="791" y="707"/>
                    </a:lnTo>
                    <a:lnTo>
                      <a:pt x="974" y="724"/>
                    </a:lnTo>
                    <a:lnTo>
                      <a:pt x="1120" y="760"/>
                    </a:lnTo>
                    <a:lnTo>
                      <a:pt x="1240" y="816"/>
                    </a:lnTo>
                    <a:lnTo>
                      <a:pt x="1348" y="614"/>
                    </a:lnTo>
                    <a:lnTo>
                      <a:pt x="1487" y="477"/>
                    </a:lnTo>
                    <a:lnTo>
                      <a:pt x="1698" y="358"/>
                    </a:lnTo>
                    <a:lnTo>
                      <a:pt x="1928" y="319"/>
                    </a:lnTo>
                    <a:lnTo>
                      <a:pt x="2092" y="312"/>
                    </a:lnTo>
                    <a:lnTo>
                      <a:pt x="2293" y="365"/>
                    </a:lnTo>
                    <a:lnTo>
                      <a:pt x="2423" y="441"/>
                    </a:lnTo>
                    <a:lnTo>
                      <a:pt x="2607" y="662"/>
                    </a:lnTo>
                    <a:lnTo>
                      <a:pt x="2577" y="339"/>
                    </a:lnTo>
                    <a:lnTo>
                      <a:pt x="2274" y="109"/>
                    </a:lnTo>
                    <a:lnTo>
                      <a:pt x="1928" y="0"/>
                    </a:lnTo>
                    <a:lnTo>
                      <a:pt x="1523" y="63"/>
                    </a:lnTo>
                    <a:lnTo>
                      <a:pt x="1231" y="283"/>
                    </a:lnTo>
                    <a:lnTo>
                      <a:pt x="1120" y="540"/>
                    </a:lnTo>
                    <a:lnTo>
                      <a:pt x="588" y="432"/>
                    </a:lnTo>
                    <a:lnTo>
                      <a:pt x="139" y="468"/>
                    </a:lnTo>
                    <a:lnTo>
                      <a:pt x="0" y="842"/>
                    </a:lnTo>
                    <a:lnTo>
                      <a:pt x="57" y="1103"/>
                    </a:lnTo>
                    <a:lnTo>
                      <a:pt x="295" y="1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192"/>
              <p:cNvSpPr>
                <a:spLocks/>
              </p:cNvSpPr>
              <p:nvPr/>
            </p:nvSpPr>
            <p:spPr bwMode="auto">
              <a:xfrm>
                <a:off x="1713" y="1069"/>
                <a:ext cx="2283" cy="1229"/>
              </a:xfrm>
              <a:custGeom>
                <a:avLst/>
                <a:gdLst>
                  <a:gd name="T0" fmla="*/ 1499 w 4565"/>
                  <a:gd name="T1" fmla="*/ 1218 h 2458"/>
                  <a:gd name="T2" fmla="*/ 1861 w 4565"/>
                  <a:gd name="T3" fmla="*/ 1195 h 2458"/>
                  <a:gd name="T4" fmla="*/ 2058 w 4565"/>
                  <a:gd name="T5" fmla="*/ 1100 h 2458"/>
                  <a:gd name="T6" fmla="*/ 2203 w 4565"/>
                  <a:gd name="T7" fmla="*/ 964 h 2458"/>
                  <a:gd name="T8" fmla="*/ 2283 w 4565"/>
                  <a:gd name="T9" fmla="*/ 740 h 2458"/>
                  <a:gd name="T10" fmla="*/ 2232 w 4565"/>
                  <a:gd name="T11" fmla="*/ 622 h 2458"/>
                  <a:gd name="T12" fmla="*/ 2123 w 4565"/>
                  <a:gd name="T13" fmla="*/ 543 h 2458"/>
                  <a:gd name="T14" fmla="*/ 1978 w 4565"/>
                  <a:gd name="T15" fmla="*/ 499 h 2458"/>
                  <a:gd name="T16" fmla="*/ 1916 w 4565"/>
                  <a:gd name="T17" fmla="*/ 304 h 2458"/>
                  <a:gd name="T18" fmla="*/ 1841 w 4565"/>
                  <a:gd name="T19" fmla="*/ 175 h 2458"/>
                  <a:gd name="T20" fmla="*/ 1708 w 4565"/>
                  <a:gd name="T21" fmla="*/ 77 h 2458"/>
                  <a:gd name="T22" fmla="*/ 1540 w 4565"/>
                  <a:gd name="T23" fmla="*/ 15 h 2458"/>
                  <a:gd name="T24" fmla="*/ 1222 w 4565"/>
                  <a:gd name="T25" fmla="*/ 30 h 2458"/>
                  <a:gd name="T26" fmla="*/ 1059 w 4565"/>
                  <a:gd name="T27" fmla="*/ 125 h 2458"/>
                  <a:gd name="T28" fmla="*/ 961 w 4565"/>
                  <a:gd name="T29" fmla="*/ 243 h 2458"/>
                  <a:gd name="T30" fmla="*/ 839 w 4565"/>
                  <a:gd name="T31" fmla="*/ 255 h 2458"/>
                  <a:gd name="T32" fmla="*/ 602 w 4565"/>
                  <a:gd name="T33" fmla="*/ 228 h 2458"/>
                  <a:gd name="T34" fmla="*/ 406 w 4565"/>
                  <a:gd name="T35" fmla="*/ 330 h 2458"/>
                  <a:gd name="T36" fmla="*/ 346 w 4565"/>
                  <a:gd name="T37" fmla="*/ 544 h 2458"/>
                  <a:gd name="T38" fmla="*/ 429 w 4565"/>
                  <a:gd name="T39" fmla="*/ 663 h 2458"/>
                  <a:gd name="T40" fmla="*/ 578 w 4565"/>
                  <a:gd name="T41" fmla="*/ 686 h 2458"/>
                  <a:gd name="T42" fmla="*/ 504 w 4565"/>
                  <a:gd name="T43" fmla="*/ 523 h 2458"/>
                  <a:gd name="T44" fmla="*/ 544 w 4565"/>
                  <a:gd name="T45" fmla="*/ 425 h 2458"/>
                  <a:gd name="T46" fmla="*/ 645 w 4565"/>
                  <a:gd name="T47" fmla="*/ 367 h 2458"/>
                  <a:gd name="T48" fmla="*/ 915 w 4565"/>
                  <a:gd name="T49" fmla="*/ 377 h 2458"/>
                  <a:gd name="T50" fmla="*/ 1037 w 4565"/>
                  <a:gd name="T51" fmla="*/ 396 h 2458"/>
                  <a:gd name="T52" fmla="*/ 1094 w 4565"/>
                  <a:gd name="T53" fmla="*/ 248 h 2458"/>
                  <a:gd name="T54" fmla="*/ 1195 w 4565"/>
                  <a:gd name="T55" fmla="*/ 172 h 2458"/>
                  <a:gd name="T56" fmla="*/ 1360 w 4565"/>
                  <a:gd name="T57" fmla="*/ 136 h 2458"/>
                  <a:gd name="T58" fmla="*/ 1558 w 4565"/>
                  <a:gd name="T59" fmla="*/ 184 h 2458"/>
                  <a:gd name="T60" fmla="*/ 1696 w 4565"/>
                  <a:gd name="T61" fmla="*/ 346 h 2458"/>
                  <a:gd name="T62" fmla="*/ 1937 w 4565"/>
                  <a:gd name="T63" fmla="*/ 564 h 2458"/>
                  <a:gd name="T64" fmla="*/ 2106 w 4565"/>
                  <a:gd name="T65" fmla="*/ 758 h 2458"/>
                  <a:gd name="T66" fmla="*/ 2037 w 4565"/>
                  <a:gd name="T67" fmla="*/ 884 h 2458"/>
                  <a:gd name="T68" fmla="*/ 1880 w 4565"/>
                  <a:gd name="T69" fmla="*/ 990 h 2458"/>
                  <a:gd name="T70" fmla="*/ 1725 w 4565"/>
                  <a:gd name="T71" fmla="*/ 1041 h 2458"/>
                  <a:gd name="T72" fmla="*/ 1363 w 4565"/>
                  <a:gd name="T73" fmla="*/ 1016 h 2458"/>
                  <a:gd name="T74" fmla="*/ 1211 w 4565"/>
                  <a:gd name="T75" fmla="*/ 941 h 2458"/>
                  <a:gd name="T76" fmla="*/ 1098 w 4565"/>
                  <a:gd name="T77" fmla="*/ 846 h 2458"/>
                  <a:gd name="T78" fmla="*/ 1056 w 4565"/>
                  <a:gd name="T79" fmla="*/ 921 h 2458"/>
                  <a:gd name="T80" fmla="*/ 959 w 4565"/>
                  <a:gd name="T81" fmla="*/ 1000 h 2458"/>
                  <a:gd name="T82" fmla="*/ 827 w 4565"/>
                  <a:gd name="T83" fmla="*/ 1042 h 2458"/>
                  <a:gd name="T84" fmla="*/ 620 w 4565"/>
                  <a:gd name="T85" fmla="*/ 877 h 2458"/>
                  <a:gd name="T86" fmla="*/ 459 w 4565"/>
                  <a:gd name="T87" fmla="*/ 948 h 2458"/>
                  <a:gd name="T88" fmla="*/ 246 w 4565"/>
                  <a:gd name="T89" fmla="*/ 946 h 2458"/>
                  <a:gd name="T90" fmla="*/ 200 w 4565"/>
                  <a:gd name="T91" fmla="*/ 767 h 2458"/>
                  <a:gd name="T92" fmla="*/ 296 w 4565"/>
                  <a:gd name="T93" fmla="*/ 681 h 2458"/>
                  <a:gd name="T94" fmla="*/ 205 w 4565"/>
                  <a:gd name="T95" fmla="*/ 676 h 2458"/>
                  <a:gd name="T96" fmla="*/ 0 w 4565"/>
                  <a:gd name="T97" fmla="*/ 873 h 2458"/>
                  <a:gd name="T98" fmla="*/ 26 w 4565"/>
                  <a:gd name="T99" fmla="*/ 1010 h 2458"/>
                  <a:gd name="T100" fmla="*/ 130 w 4565"/>
                  <a:gd name="T101" fmla="*/ 1074 h 2458"/>
                  <a:gd name="T102" fmla="*/ 441 w 4565"/>
                  <a:gd name="T103" fmla="*/ 1079 h 2458"/>
                  <a:gd name="T104" fmla="*/ 622 w 4565"/>
                  <a:gd name="T105" fmla="*/ 1087 h 2458"/>
                  <a:gd name="T106" fmla="*/ 715 w 4565"/>
                  <a:gd name="T107" fmla="*/ 1154 h 2458"/>
                  <a:gd name="T108" fmla="*/ 900 w 4565"/>
                  <a:gd name="T109" fmla="*/ 1169 h 2458"/>
                  <a:gd name="T110" fmla="*/ 1118 w 4565"/>
                  <a:gd name="T111" fmla="*/ 1010 h 2458"/>
                  <a:gd name="T112" fmla="*/ 1245 w 4565"/>
                  <a:gd name="T113" fmla="*/ 1098 h 2458"/>
                  <a:gd name="T114" fmla="*/ 1372 w 4565"/>
                  <a:gd name="T115" fmla="*/ 1182 h 24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65"/>
                  <a:gd name="T175" fmla="*/ 0 h 2458"/>
                  <a:gd name="T176" fmla="*/ 4565 w 4565"/>
                  <a:gd name="T177" fmla="*/ 2458 h 245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65" h="2458">
                    <a:moveTo>
                      <a:pt x="2744" y="2364"/>
                    </a:moveTo>
                    <a:lnTo>
                      <a:pt x="2808" y="2385"/>
                    </a:lnTo>
                    <a:lnTo>
                      <a:pt x="2873" y="2404"/>
                    </a:lnTo>
                    <a:lnTo>
                      <a:pt x="2998" y="2435"/>
                    </a:lnTo>
                    <a:lnTo>
                      <a:pt x="3126" y="2452"/>
                    </a:lnTo>
                    <a:lnTo>
                      <a:pt x="3249" y="2458"/>
                    </a:lnTo>
                    <a:lnTo>
                      <a:pt x="3491" y="2440"/>
                    </a:lnTo>
                    <a:lnTo>
                      <a:pt x="3721" y="2389"/>
                    </a:lnTo>
                    <a:lnTo>
                      <a:pt x="3826" y="2349"/>
                    </a:lnTo>
                    <a:lnTo>
                      <a:pt x="3928" y="2304"/>
                    </a:lnTo>
                    <a:lnTo>
                      <a:pt x="4025" y="2252"/>
                    </a:lnTo>
                    <a:lnTo>
                      <a:pt x="4115" y="2199"/>
                    </a:lnTo>
                    <a:lnTo>
                      <a:pt x="4200" y="2134"/>
                    </a:lnTo>
                    <a:lnTo>
                      <a:pt x="4274" y="2072"/>
                    </a:lnTo>
                    <a:lnTo>
                      <a:pt x="4345" y="1999"/>
                    </a:lnTo>
                    <a:lnTo>
                      <a:pt x="4406" y="1929"/>
                    </a:lnTo>
                    <a:lnTo>
                      <a:pt x="4459" y="1855"/>
                    </a:lnTo>
                    <a:lnTo>
                      <a:pt x="4502" y="1783"/>
                    </a:lnTo>
                    <a:lnTo>
                      <a:pt x="4552" y="1629"/>
                    </a:lnTo>
                    <a:lnTo>
                      <a:pt x="4565" y="1481"/>
                    </a:lnTo>
                    <a:lnTo>
                      <a:pt x="4552" y="1410"/>
                    </a:lnTo>
                    <a:lnTo>
                      <a:pt x="4525" y="1338"/>
                    </a:lnTo>
                    <a:lnTo>
                      <a:pt x="4489" y="1275"/>
                    </a:lnTo>
                    <a:lnTo>
                      <a:pt x="4464" y="1245"/>
                    </a:lnTo>
                    <a:lnTo>
                      <a:pt x="4438" y="1214"/>
                    </a:lnTo>
                    <a:lnTo>
                      <a:pt x="4369" y="1159"/>
                    </a:lnTo>
                    <a:lnTo>
                      <a:pt x="4290" y="1108"/>
                    </a:lnTo>
                    <a:lnTo>
                      <a:pt x="4246" y="1085"/>
                    </a:lnTo>
                    <a:lnTo>
                      <a:pt x="4194" y="1062"/>
                    </a:lnTo>
                    <a:lnTo>
                      <a:pt x="4139" y="1045"/>
                    </a:lnTo>
                    <a:lnTo>
                      <a:pt x="4082" y="1026"/>
                    </a:lnTo>
                    <a:lnTo>
                      <a:pt x="3955" y="998"/>
                    </a:lnTo>
                    <a:lnTo>
                      <a:pt x="3810" y="975"/>
                    </a:lnTo>
                    <a:lnTo>
                      <a:pt x="3852" y="825"/>
                    </a:lnTo>
                    <a:lnTo>
                      <a:pt x="3850" y="676"/>
                    </a:lnTo>
                    <a:lnTo>
                      <a:pt x="3831" y="608"/>
                    </a:lnTo>
                    <a:lnTo>
                      <a:pt x="3808" y="538"/>
                    </a:lnTo>
                    <a:lnTo>
                      <a:pt x="3772" y="471"/>
                    </a:lnTo>
                    <a:lnTo>
                      <a:pt x="3729" y="410"/>
                    </a:lnTo>
                    <a:lnTo>
                      <a:pt x="3681" y="351"/>
                    </a:lnTo>
                    <a:lnTo>
                      <a:pt x="3624" y="296"/>
                    </a:lnTo>
                    <a:lnTo>
                      <a:pt x="3561" y="241"/>
                    </a:lnTo>
                    <a:lnTo>
                      <a:pt x="3491" y="197"/>
                    </a:lnTo>
                    <a:lnTo>
                      <a:pt x="3415" y="154"/>
                    </a:lnTo>
                    <a:lnTo>
                      <a:pt x="3337" y="116"/>
                    </a:lnTo>
                    <a:lnTo>
                      <a:pt x="3255" y="82"/>
                    </a:lnTo>
                    <a:lnTo>
                      <a:pt x="3172" y="51"/>
                    </a:lnTo>
                    <a:lnTo>
                      <a:pt x="3080" y="30"/>
                    </a:lnTo>
                    <a:lnTo>
                      <a:pt x="2993" y="15"/>
                    </a:lnTo>
                    <a:lnTo>
                      <a:pt x="2808" y="0"/>
                    </a:lnTo>
                    <a:lnTo>
                      <a:pt x="2626" y="15"/>
                    </a:lnTo>
                    <a:lnTo>
                      <a:pt x="2443" y="61"/>
                    </a:lnTo>
                    <a:lnTo>
                      <a:pt x="2360" y="95"/>
                    </a:lnTo>
                    <a:lnTo>
                      <a:pt x="2276" y="137"/>
                    </a:lnTo>
                    <a:lnTo>
                      <a:pt x="2194" y="190"/>
                    </a:lnTo>
                    <a:lnTo>
                      <a:pt x="2118" y="251"/>
                    </a:lnTo>
                    <a:lnTo>
                      <a:pt x="2050" y="317"/>
                    </a:lnTo>
                    <a:lnTo>
                      <a:pt x="2014" y="357"/>
                    </a:lnTo>
                    <a:lnTo>
                      <a:pt x="1983" y="399"/>
                    </a:lnTo>
                    <a:lnTo>
                      <a:pt x="1922" y="486"/>
                    </a:lnTo>
                    <a:lnTo>
                      <a:pt x="1871" y="589"/>
                    </a:lnTo>
                    <a:lnTo>
                      <a:pt x="1820" y="564"/>
                    </a:lnTo>
                    <a:lnTo>
                      <a:pt x="1772" y="547"/>
                    </a:lnTo>
                    <a:lnTo>
                      <a:pt x="1677" y="511"/>
                    </a:lnTo>
                    <a:lnTo>
                      <a:pt x="1588" y="486"/>
                    </a:lnTo>
                    <a:lnTo>
                      <a:pt x="1500" y="466"/>
                    </a:lnTo>
                    <a:lnTo>
                      <a:pt x="1346" y="446"/>
                    </a:lnTo>
                    <a:lnTo>
                      <a:pt x="1204" y="456"/>
                    </a:lnTo>
                    <a:lnTo>
                      <a:pt x="1080" y="485"/>
                    </a:lnTo>
                    <a:lnTo>
                      <a:pt x="975" y="528"/>
                    </a:lnTo>
                    <a:lnTo>
                      <a:pt x="888" y="589"/>
                    </a:lnTo>
                    <a:lnTo>
                      <a:pt x="812" y="661"/>
                    </a:lnTo>
                    <a:lnTo>
                      <a:pt x="755" y="741"/>
                    </a:lnTo>
                    <a:lnTo>
                      <a:pt x="715" y="829"/>
                    </a:lnTo>
                    <a:lnTo>
                      <a:pt x="686" y="1003"/>
                    </a:lnTo>
                    <a:lnTo>
                      <a:pt x="692" y="1087"/>
                    </a:lnTo>
                    <a:lnTo>
                      <a:pt x="713" y="1163"/>
                    </a:lnTo>
                    <a:lnTo>
                      <a:pt x="751" y="1230"/>
                    </a:lnTo>
                    <a:lnTo>
                      <a:pt x="802" y="1283"/>
                    </a:lnTo>
                    <a:lnTo>
                      <a:pt x="858" y="1327"/>
                    </a:lnTo>
                    <a:lnTo>
                      <a:pt x="894" y="1344"/>
                    </a:lnTo>
                    <a:lnTo>
                      <a:pt x="939" y="1359"/>
                    </a:lnTo>
                    <a:lnTo>
                      <a:pt x="1042" y="1378"/>
                    </a:lnTo>
                    <a:lnTo>
                      <a:pt x="1156" y="1372"/>
                    </a:lnTo>
                    <a:lnTo>
                      <a:pt x="1109" y="1311"/>
                    </a:lnTo>
                    <a:lnTo>
                      <a:pt x="1072" y="1251"/>
                    </a:lnTo>
                    <a:lnTo>
                      <a:pt x="1023" y="1142"/>
                    </a:lnTo>
                    <a:lnTo>
                      <a:pt x="1008" y="1045"/>
                    </a:lnTo>
                    <a:lnTo>
                      <a:pt x="1021" y="958"/>
                    </a:lnTo>
                    <a:lnTo>
                      <a:pt x="1038" y="918"/>
                    </a:lnTo>
                    <a:lnTo>
                      <a:pt x="1059" y="886"/>
                    </a:lnTo>
                    <a:lnTo>
                      <a:pt x="1088" y="851"/>
                    </a:lnTo>
                    <a:lnTo>
                      <a:pt x="1120" y="821"/>
                    </a:lnTo>
                    <a:lnTo>
                      <a:pt x="1198" y="773"/>
                    </a:lnTo>
                    <a:lnTo>
                      <a:pt x="1240" y="753"/>
                    </a:lnTo>
                    <a:lnTo>
                      <a:pt x="1289" y="734"/>
                    </a:lnTo>
                    <a:lnTo>
                      <a:pt x="1388" y="713"/>
                    </a:lnTo>
                    <a:lnTo>
                      <a:pt x="1496" y="701"/>
                    </a:lnTo>
                    <a:lnTo>
                      <a:pt x="1721" y="722"/>
                    </a:lnTo>
                    <a:lnTo>
                      <a:pt x="1829" y="754"/>
                    </a:lnTo>
                    <a:lnTo>
                      <a:pt x="1928" y="800"/>
                    </a:lnTo>
                    <a:lnTo>
                      <a:pt x="2015" y="861"/>
                    </a:lnTo>
                    <a:lnTo>
                      <a:pt x="2092" y="939"/>
                    </a:lnTo>
                    <a:lnTo>
                      <a:pt x="2073" y="792"/>
                    </a:lnTo>
                    <a:lnTo>
                      <a:pt x="2097" y="659"/>
                    </a:lnTo>
                    <a:lnTo>
                      <a:pt x="2118" y="602"/>
                    </a:lnTo>
                    <a:lnTo>
                      <a:pt x="2152" y="543"/>
                    </a:lnTo>
                    <a:lnTo>
                      <a:pt x="2188" y="496"/>
                    </a:lnTo>
                    <a:lnTo>
                      <a:pt x="2230" y="450"/>
                    </a:lnTo>
                    <a:lnTo>
                      <a:pt x="2278" y="408"/>
                    </a:lnTo>
                    <a:lnTo>
                      <a:pt x="2333" y="374"/>
                    </a:lnTo>
                    <a:lnTo>
                      <a:pt x="2390" y="344"/>
                    </a:lnTo>
                    <a:lnTo>
                      <a:pt x="2451" y="317"/>
                    </a:lnTo>
                    <a:lnTo>
                      <a:pt x="2517" y="300"/>
                    </a:lnTo>
                    <a:lnTo>
                      <a:pt x="2582" y="285"/>
                    </a:lnTo>
                    <a:lnTo>
                      <a:pt x="2719" y="272"/>
                    </a:lnTo>
                    <a:lnTo>
                      <a:pt x="2858" y="281"/>
                    </a:lnTo>
                    <a:lnTo>
                      <a:pt x="2993" y="315"/>
                    </a:lnTo>
                    <a:lnTo>
                      <a:pt x="3057" y="338"/>
                    </a:lnTo>
                    <a:lnTo>
                      <a:pt x="3116" y="369"/>
                    </a:lnTo>
                    <a:lnTo>
                      <a:pt x="3229" y="450"/>
                    </a:lnTo>
                    <a:lnTo>
                      <a:pt x="3276" y="502"/>
                    </a:lnTo>
                    <a:lnTo>
                      <a:pt x="3322" y="559"/>
                    </a:lnTo>
                    <a:lnTo>
                      <a:pt x="3392" y="692"/>
                    </a:lnTo>
                    <a:lnTo>
                      <a:pt x="3434" y="851"/>
                    </a:lnTo>
                    <a:lnTo>
                      <a:pt x="3440" y="1041"/>
                    </a:lnTo>
                    <a:lnTo>
                      <a:pt x="3750" y="1091"/>
                    </a:lnTo>
                    <a:lnTo>
                      <a:pt x="3873" y="1127"/>
                    </a:lnTo>
                    <a:lnTo>
                      <a:pt x="3976" y="1169"/>
                    </a:lnTo>
                    <a:lnTo>
                      <a:pt x="4124" y="1271"/>
                    </a:lnTo>
                    <a:lnTo>
                      <a:pt x="4200" y="1389"/>
                    </a:lnTo>
                    <a:lnTo>
                      <a:pt x="4212" y="1517"/>
                    </a:lnTo>
                    <a:lnTo>
                      <a:pt x="4196" y="1579"/>
                    </a:lnTo>
                    <a:lnTo>
                      <a:pt x="4166" y="1642"/>
                    </a:lnTo>
                    <a:lnTo>
                      <a:pt x="4124" y="1707"/>
                    </a:lnTo>
                    <a:lnTo>
                      <a:pt x="4073" y="1769"/>
                    </a:lnTo>
                    <a:lnTo>
                      <a:pt x="4006" y="1830"/>
                    </a:lnTo>
                    <a:lnTo>
                      <a:pt x="3932" y="1885"/>
                    </a:lnTo>
                    <a:lnTo>
                      <a:pt x="3850" y="1937"/>
                    </a:lnTo>
                    <a:lnTo>
                      <a:pt x="3759" y="1980"/>
                    </a:lnTo>
                    <a:lnTo>
                      <a:pt x="3712" y="2001"/>
                    </a:lnTo>
                    <a:lnTo>
                      <a:pt x="3660" y="2020"/>
                    </a:lnTo>
                    <a:lnTo>
                      <a:pt x="3557" y="2056"/>
                    </a:lnTo>
                    <a:lnTo>
                      <a:pt x="3449" y="2081"/>
                    </a:lnTo>
                    <a:lnTo>
                      <a:pt x="3331" y="2098"/>
                    </a:lnTo>
                    <a:lnTo>
                      <a:pt x="3095" y="2106"/>
                    </a:lnTo>
                    <a:lnTo>
                      <a:pt x="2848" y="2068"/>
                    </a:lnTo>
                    <a:lnTo>
                      <a:pt x="2725" y="2032"/>
                    </a:lnTo>
                    <a:lnTo>
                      <a:pt x="2664" y="2009"/>
                    </a:lnTo>
                    <a:lnTo>
                      <a:pt x="2605" y="1980"/>
                    </a:lnTo>
                    <a:lnTo>
                      <a:pt x="2483" y="1918"/>
                    </a:lnTo>
                    <a:lnTo>
                      <a:pt x="2422" y="1882"/>
                    </a:lnTo>
                    <a:lnTo>
                      <a:pt x="2365" y="1840"/>
                    </a:lnTo>
                    <a:lnTo>
                      <a:pt x="2308" y="1794"/>
                    </a:lnTo>
                    <a:lnTo>
                      <a:pt x="2251" y="1747"/>
                    </a:lnTo>
                    <a:lnTo>
                      <a:pt x="2196" y="1692"/>
                    </a:lnTo>
                    <a:lnTo>
                      <a:pt x="2143" y="1631"/>
                    </a:lnTo>
                    <a:lnTo>
                      <a:pt x="2154" y="1707"/>
                    </a:lnTo>
                    <a:lnTo>
                      <a:pt x="2145" y="1775"/>
                    </a:lnTo>
                    <a:lnTo>
                      <a:pt x="2112" y="1842"/>
                    </a:lnTo>
                    <a:lnTo>
                      <a:pt x="2088" y="1872"/>
                    </a:lnTo>
                    <a:lnTo>
                      <a:pt x="2061" y="1903"/>
                    </a:lnTo>
                    <a:lnTo>
                      <a:pt x="1995" y="1958"/>
                    </a:lnTo>
                    <a:lnTo>
                      <a:pt x="1918" y="2001"/>
                    </a:lnTo>
                    <a:lnTo>
                      <a:pt x="1880" y="2024"/>
                    </a:lnTo>
                    <a:lnTo>
                      <a:pt x="1835" y="2041"/>
                    </a:lnTo>
                    <a:lnTo>
                      <a:pt x="1744" y="2068"/>
                    </a:lnTo>
                    <a:lnTo>
                      <a:pt x="1654" y="2083"/>
                    </a:lnTo>
                    <a:lnTo>
                      <a:pt x="1567" y="2087"/>
                    </a:lnTo>
                    <a:lnTo>
                      <a:pt x="1403" y="2047"/>
                    </a:lnTo>
                    <a:lnTo>
                      <a:pt x="1285" y="1939"/>
                    </a:lnTo>
                    <a:lnTo>
                      <a:pt x="1240" y="1754"/>
                    </a:lnTo>
                    <a:lnTo>
                      <a:pt x="1152" y="1804"/>
                    </a:lnTo>
                    <a:lnTo>
                      <a:pt x="1072" y="1840"/>
                    </a:lnTo>
                    <a:lnTo>
                      <a:pt x="991" y="1872"/>
                    </a:lnTo>
                    <a:lnTo>
                      <a:pt x="918" y="1897"/>
                    </a:lnTo>
                    <a:lnTo>
                      <a:pt x="781" y="1927"/>
                    </a:lnTo>
                    <a:lnTo>
                      <a:pt x="667" y="1933"/>
                    </a:lnTo>
                    <a:lnTo>
                      <a:pt x="569" y="1922"/>
                    </a:lnTo>
                    <a:lnTo>
                      <a:pt x="492" y="1893"/>
                    </a:lnTo>
                    <a:lnTo>
                      <a:pt x="390" y="1798"/>
                    </a:lnTo>
                    <a:lnTo>
                      <a:pt x="357" y="1671"/>
                    </a:lnTo>
                    <a:lnTo>
                      <a:pt x="369" y="1604"/>
                    </a:lnTo>
                    <a:lnTo>
                      <a:pt x="399" y="1534"/>
                    </a:lnTo>
                    <a:lnTo>
                      <a:pt x="445" y="1471"/>
                    </a:lnTo>
                    <a:lnTo>
                      <a:pt x="477" y="1437"/>
                    </a:lnTo>
                    <a:lnTo>
                      <a:pt x="510" y="1410"/>
                    </a:lnTo>
                    <a:lnTo>
                      <a:pt x="591" y="1363"/>
                    </a:lnTo>
                    <a:lnTo>
                      <a:pt x="641" y="1342"/>
                    </a:lnTo>
                    <a:lnTo>
                      <a:pt x="692" y="1323"/>
                    </a:lnTo>
                    <a:lnTo>
                      <a:pt x="544" y="1327"/>
                    </a:lnTo>
                    <a:lnTo>
                      <a:pt x="409" y="1353"/>
                    </a:lnTo>
                    <a:lnTo>
                      <a:pt x="183" y="1475"/>
                    </a:lnTo>
                    <a:lnTo>
                      <a:pt x="97" y="1555"/>
                    </a:lnTo>
                    <a:lnTo>
                      <a:pt x="34" y="1650"/>
                    </a:lnTo>
                    <a:lnTo>
                      <a:pt x="0" y="1747"/>
                    </a:lnTo>
                    <a:lnTo>
                      <a:pt x="0" y="1846"/>
                    </a:lnTo>
                    <a:lnTo>
                      <a:pt x="4" y="1937"/>
                    </a:lnTo>
                    <a:lnTo>
                      <a:pt x="25" y="1980"/>
                    </a:lnTo>
                    <a:lnTo>
                      <a:pt x="51" y="2020"/>
                    </a:lnTo>
                    <a:lnTo>
                      <a:pt x="91" y="2060"/>
                    </a:lnTo>
                    <a:lnTo>
                      <a:pt x="139" y="2093"/>
                    </a:lnTo>
                    <a:lnTo>
                      <a:pt x="194" y="2123"/>
                    </a:lnTo>
                    <a:lnTo>
                      <a:pt x="260" y="2148"/>
                    </a:lnTo>
                    <a:lnTo>
                      <a:pt x="338" y="2165"/>
                    </a:lnTo>
                    <a:lnTo>
                      <a:pt x="424" y="2178"/>
                    </a:lnTo>
                    <a:lnTo>
                      <a:pt x="631" y="2184"/>
                    </a:lnTo>
                    <a:lnTo>
                      <a:pt x="882" y="2157"/>
                    </a:lnTo>
                    <a:lnTo>
                      <a:pt x="1023" y="2129"/>
                    </a:lnTo>
                    <a:lnTo>
                      <a:pt x="1181" y="2093"/>
                    </a:lnTo>
                    <a:lnTo>
                      <a:pt x="1211" y="2134"/>
                    </a:lnTo>
                    <a:lnTo>
                      <a:pt x="1244" y="2174"/>
                    </a:lnTo>
                    <a:lnTo>
                      <a:pt x="1280" y="2209"/>
                    </a:lnTo>
                    <a:lnTo>
                      <a:pt x="1314" y="2237"/>
                    </a:lnTo>
                    <a:lnTo>
                      <a:pt x="1392" y="2286"/>
                    </a:lnTo>
                    <a:lnTo>
                      <a:pt x="1430" y="2307"/>
                    </a:lnTo>
                    <a:lnTo>
                      <a:pt x="1470" y="2323"/>
                    </a:lnTo>
                    <a:lnTo>
                      <a:pt x="1552" y="2344"/>
                    </a:lnTo>
                    <a:lnTo>
                      <a:pt x="1635" y="2353"/>
                    </a:lnTo>
                    <a:lnTo>
                      <a:pt x="1799" y="2338"/>
                    </a:lnTo>
                    <a:lnTo>
                      <a:pt x="1953" y="2288"/>
                    </a:lnTo>
                    <a:lnTo>
                      <a:pt x="2082" y="2214"/>
                    </a:lnTo>
                    <a:lnTo>
                      <a:pt x="2179" y="2123"/>
                    </a:lnTo>
                    <a:lnTo>
                      <a:pt x="2236" y="2020"/>
                    </a:lnTo>
                    <a:lnTo>
                      <a:pt x="2268" y="2045"/>
                    </a:lnTo>
                    <a:lnTo>
                      <a:pt x="2329" y="2087"/>
                    </a:lnTo>
                    <a:lnTo>
                      <a:pt x="2405" y="2138"/>
                    </a:lnTo>
                    <a:lnTo>
                      <a:pt x="2489" y="2195"/>
                    </a:lnTo>
                    <a:lnTo>
                      <a:pt x="2574" y="2250"/>
                    </a:lnTo>
                    <a:lnTo>
                      <a:pt x="2649" y="2302"/>
                    </a:lnTo>
                    <a:lnTo>
                      <a:pt x="2744" y="23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4" name="Group 193"/>
            <p:cNvGrpSpPr>
              <a:grpSpLocks/>
            </p:cNvGrpSpPr>
            <p:nvPr/>
          </p:nvGrpSpPr>
          <p:grpSpPr bwMode="auto">
            <a:xfrm>
              <a:off x="3216" y="2661"/>
              <a:ext cx="768" cy="433"/>
              <a:chOff x="1713" y="1069"/>
              <a:chExt cx="2314" cy="1306"/>
            </a:xfrm>
          </p:grpSpPr>
          <p:sp>
            <p:nvSpPr>
              <p:cNvPr id="16408" name="Freeform 194"/>
              <p:cNvSpPr>
                <a:spLocks/>
              </p:cNvSpPr>
              <p:nvPr/>
            </p:nvSpPr>
            <p:spPr bwMode="auto">
              <a:xfrm>
                <a:off x="1738" y="1148"/>
                <a:ext cx="2289" cy="1227"/>
              </a:xfrm>
              <a:custGeom>
                <a:avLst/>
                <a:gdLst>
                  <a:gd name="T0" fmla="*/ 1505 w 4579"/>
                  <a:gd name="T1" fmla="*/ 1216 h 2454"/>
                  <a:gd name="T2" fmla="*/ 1865 w 4579"/>
                  <a:gd name="T3" fmla="*/ 1193 h 2454"/>
                  <a:gd name="T4" fmla="*/ 2065 w 4579"/>
                  <a:gd name="T5" fmla="*/ 1098 h 2454"/>
                  <a:gd name="T6" fmla="*/ 2209 w 4579"/>
                  <a:gd name="T7" fmla="*/ 962 h 2454"/>
                  <a:gd name="T8" fmla="*/ 2289 w 4579"/>
                  <a:gd name="T9" fmla="*/ 738 h 2454"/>
                  <a:gd name="T10" fmla="*/ 2238 w 4579"/>
                  <a:gd name="T11" fmla="*/ 621 h 2454"/>
                  <a:gd name="T12" fmla="*/ 2130 w 4579"/>
                  <a:gd name="T13" fmla="*/ 542 h 2454"/>
                  <a:gd name="T14" fmla="*/ 1985 w 4579"/>
                  <a:gd name="T15" fmla="*/ 498 h 2454"/>
                  <a:gd name="T16" fmla="*/ 1923 w 4579"/>
                  <a:gd name="T17" fmla="*/ 302 h 2454"/>
                  <a:gd name="T18" fmla="*/ 1846 w 4579"/>
                  <a:gd name="T19" fmla="*/ 174 h 2454"/>
                  <a:gd name="T20" fmla="*/ 1715 w 4579"/>
                  <a:gd name="T21" fmla="*/ 75 h 2454"/>
                  <a:gd name="T22" fmla="*/ 1548 w 4579"/>
                  <a:gd name="T23" fmla="*/ 15 h 2454"/>
                  <a:gd name="T24" fmla="*/ 1229 w 4579"/>
                  <a:gd name="T25" fmla="*/ 30 h 2454"/>
                  <a:gd name="T26" fmla="*/ 1066 w 4579"/>
                  <a:gd name="T27" fmla="*/ 123 h 2454"/>
                  <a:gd name="T28" fmla="*/ 968 w 4579"/>
                  <a:gd name="T29" fmla="*/ 243 h 2454"/>
                  <a:gd name="T30" fmla="*/ 844 w 4579"/>
                  <a:gd name="T31" fmla="*/ 254 h 2454"/>
                  <a:gd name="T32" fmla="*/ 607 w 4579"/>
                  <a:gd name="T33" fmla="*/ 226 h 2454"/>
                  <a:gd name="T34" fmla="*/ 413 w 4579"/>
                  <a:gd name="T35" fmla="*/ 328 h 2454"/>
                  <a:gd name="T36" fmla="*/ 353 w 4579"/>
                  <a:gd name="T37" fmla="*/ 542 h 2454"/>
                  <a:gd name="T38" fmla="*/ 435 w 4579"/>
                  <a:gd name="T39" fmla="*/ 662 h 2454"/>
                  <a:gd name="T40" fmla="*/ 584 w 4579"/>
                  <a:gd name="T41" fmla="*/ 685 h 2454"/>
                  <a:gd name="T42" fmla="*/ 511 w 4579"/>
                  <a:gd name="T43" fmla="*/ 521 h 2454"/>
                  <a:gd name="T44" fmla="*/ 550 w 4579"/>
                  <a:gd name="T45" fmla="*/ 423 h 2454"/>
                  <a:gd name="T46" fmla="*/ 650 w 4579"/>
                  <a:gd name="T47" fmla="*/ 366 h 2454"/>
                  <a:gd name="T48" fmla="*/ 921 w 4579"/>
                  <a:gd name="T49" fmla="*/ 376 h 2454"/>
                  <a:gd name="T50" fmla="*/ 1044 w 4579"/>
                  <a:gd name="T51" fmla="*/ 394 h 2454"/>
                  <a:gd name="T52" fmla="*/ 1101 w 4579"/>
                  <a:gd name="T53" fmla="*/ 247 h 2454"/>
                  <a:gd name="T54" fmla="*/ 1202 w 4579"/>
                  <a:gd name="T55" fmla="*/ 170 h 2454"/>
                  <a:gd name="T56" fmla="*/ 1366 w 4579"/>
                  <a:gd name="T57" fmla="*/ 134 h 2454"/>
                  <a:gd name="T58" fmla="*/ 1566 w 4579"/>
                  <a:gd name="T59" fmla="*/ 184 h 2454"/>
                  <a:gd name="T60" fmla="*/ 1703 w 4579"/>
                  <a:gd name="T61" fmla="*/ 345 h 2454"/>
                  <a:gd name="T62" fmla="*/ 1944 w 4579"/>
                  <a:gd name="T63" fmla="*/ 563 h 2454"/>
                  <a:gd name="T64" fmla="*/ 2112 w 4579"/>
                  <a:gd name="T65" fmla="*/ 756 h 2454"/>
                  <a:gd name="T66" fmla="*/ 2042 w 4579"/>
                  <a:gd name="T67" fmla="*/ 882 h 2454"/>
                  <a:gd name="T68" fmla="*/ 1887 w 4579"/>
                  <a:gd name="T69" fmla="*/ 990 h 2454"/>
                  <a:gd name="T70" fmla="*/ 1729 w 4579"/>
                  <a:gd name="T71" fmla="*/ 1040 h 2454"/>
                  <a:gd name="T72" fmla="*/ 1369 w 4579"/>
                  <a:gd name="T73" fmla="*/ 1016 h 2454"/>
                  <a:gd name="T74" fmla="*/ 1219 w 4579"/>
                  <a:gd name="T75" fmla="*/ 939 h 2454"/>
                  <a:gd name="T76" fmla="*/ 1104 w 4579"/>
                  <a:gd name="T77" fmla="*/ 844 h 2454"/>
                  <a:gd name="T78" fmla="*/ 1062 w 4579"/>
                  <a:gd name="T79" fmla="*/ 920 h 2454"/>
                  <a:gd name="T80" fmla="*/ 967 w 4579"/>
                  <a:gd name="T81" fmla="*/ 1000 h 2454"/>
                  <a:gd name="T82" fmla="*/ 834 w 4579"/>
                  <a:gd name="T83" fmla="*/ 1042 h 2454"/>
                  <a:gd name="T84" fmla="*/ 627 w 4579"/>
                  <a:gd name="T85" fmla="*/ 877 h 2454"/>
                  <a:gd name="T86" fmla="*/ 464 w 4579"/>
                  <a:gd name="T87" fmla="*/ 946 h 2454"/>
                  <a:gd name="T88" fmla="*/ 252 w 4579"/>
                  <a:gd name="T89" fmla="*/ 944 h 2454"/>
                  <a:gd name="T90" fmla="*/ 205 w 4579"/>
                  <a:gd name="T91" fmla="*/ 767 h 2454"/>
                  <a:gd name="T92" fmla="*/ 303 w 4579"/>
                  <a:gd name="T93" fmla="*/ 679 h 2454"/>
                  <a:gd name="T94" fmla="*/ 211 w 4579"/>
                  <a:gd name="T95" fmla="*/ 674 h 2454"/>
                  <a:gd name="T96" fmla="*/ 5 w 4579"/>
                  <a:gd name="T97" fmla="*/ 872 h 2454"/>
                  <a:gd name="T98" fmla="*/ 33 w 4579"/>
                  <a:gd name="T99" fmla="*/ 1010 h 2454"/>
                  <a:gd name="T100" fmla="*/ 137 w 4579"/>
                  <a:gd name="T101" fmla="*/ 1072 h 2454"/>
                  <a:gd name="T102" fmla="*/ 448 w 4579"/>
                  <a:gd name="T103" fmla="*/ 1078 h 2454"/>
                  <a:gd name="T104" fmla="*/ 628 w 4579"/>
                  <a:gd name="T105" fmla="*/ 1087 h 2454"/>
                  <a:gd name="T106" fmla="*/ 721 w 4579"/>
                  <a:gd name="T107" fmla="*/ 1152 h 2454"/>
                  <a:gd name="T108" fmla="*/ 906 w 4579"/>
                  <a:gd name="T109" fmla="*/ 1167 h 2454"/>
                  <a:gd name="T110" fmla="*/ 1124 w 4579"/>
                  <a:gd name="T111" fmla="*/ 1010 h 2454"/>
                  <a:gd name="T112" fmla="*/ 1252 w 4579"/>
                  <a:gd name="T113" fmla="*/ 1096 h 2454"/>
                  <a:gd name="T114" fmla="*/ 1378 w 4579"/>
                  <a:gd name="T115" fmla="*/ 1180 h 24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79"/>
                  <a:gd name="T175" fmla="*/ 0 h 2454"/>
                  <a:gd name="T176" fmla="*/ 4579 w 4579"/>
                  <a:gd name="T177" fmla="*/ 2454 h 245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79" h="2454">
                    <a:moveTo>
                      <a:pt x="2757" y="2360"/>
                    </a:moveTo>
                    <a:lnTo>
                      <a:pt x="2820" y="2381"/>
                    </a:lnTo>
                    <a:lnTo>
                      <a:pt x="2885" y="2402"/>
                    </a:lnTo>
                    <a:lnTo>
                      <a:pt x="3010" y="2431"/>
                    </a:lnTo>
                    <a:lnTo>
                      <a:pt x="3138" y="2448"/>
                    </a:lnTo>
                    <a:lnTo>
                      <a:pt x="3263" y="2454"/>
                    </a:lnTo>
                    <a:lnTo>
                      <a:pt x="3505" y="2436"/>
                    </a:lnTo>
                    <a:lnTo>
                      <a:pt x="3731" y="2385"/>
                    </a:lnTo>
                    <a:lnTo>
                      <a:pt x="3839" y="2345"/>
                    </a:lnTo>
                    <a:lnTo>
                      <a:pt x="3942" y="2303"/>
                    </a:lnTo>
                    <a:lnTo>
                      <a:pt x="4039" y="2248"/>
                    </a:lnTo>
                    <a:lnTo>
                      <a:pt x="4130" y="2195"/>
                    </a:lnTo>
                    <a:lnTo>
                      <a:pt x="4212" y="2134"/>
                    </a:lnTo>
                    <a:lnTo>
                      <a:pt x="4290" y="2068"/>
                    </a:lnTo>
                    <a:lnTo>
                      <a:pt x="4358" y="1999"/>
                    </a:lnTo>
                    <a:lnTo>
                      <a:pt x="4419" y="1925"/>
                    </a:lnTo>
                    <a:lnTo>
                      <a:pt x="4471" y="1853"/>
                    </a:lnTo>
                    <a:lnTo>
                      <a:pt x="4512" y="1779"/>
                    </a:lnTo>
                    <a:lnTo>
                      <a:pt x="4568" y="1625"/>
                    </a:lnTo>
                    <a:lnTo>
                      <a:pt x="4579" y="1477"/>
                    </a:lnTo>
                    <a:lnTo>
                      <a:pt x="4564" y="1406"/>
                    </a:lnTo>
                    <a:lnTo>
                      <a:pt x="4541" y="1338"/>
                    </a:lnTo>
                    <a:lnTo>
                      <a:pt x="4501" y="1273"/>
                    </a:lnTo>
                    <a:lnTo>
                      <a:pt x="4476" y="1243"/>
                    </a:lnTo>
                    <a:lnTo>
                      <a:pt x="4450" y="1210"/>
                    </a:lnTo>
                    <a:lnTo>
                      <a:pt x="4383" y="1155"/>
                    </a:lnTo>
                    <a:lnTo>
                      <a:pt x="4305" y="1104"/>
                    </a:lnTo>
                    <a:lnTo>
                      <a:pt x="4260" y="1083"/>
                    </a:lnTo>
                    <a:lnTo>
                      <a:pt x="4208" y="1062"/>
                    </a:lnTo>
                    <a:lnTo>
                      <a:pt x="4153" y="1041"/>
                    </a:lnTo>
                    <a:lnTo>
                      <a:pt x="4096" y="1022"/>
                    </a:lnTo>
                    <a:lnTo>
                      <a:pt x="3971" y="996"/>
                    </a:lnTo>
                    <a:lnTo>
                      <a:pt x="3824" y="975"/>
                    </a:lnTo>
                    <a:lnTo>
                      <a:pt x="3868" y="821"/>
                    </a:lnTo>
                    <a:lnTo>
                      <a:pt x="3864" y="672"/>
                    </a:lnTo>
                    <a:lnTo>
                      <a:pt x="3847" y="604"/>
                    </a:lnTo>
                    <a:lnTo>
                      <a:pt x="3822" y="538"/>
                    </a:lnTo>
                    <a:lnTo>
                      <a:pt x="3786" y="471"/>
                    </a:lnTo>
                    <a:lnTo>
                      <a:pt x="3744" y="410"/>
                    </a:lnTo>
                    <a:lnTo>
                      <a:pt x="3693" y="349"/>
                    </a:lnTo>
                    <a:lnTo>
                      <a:pt x="3636" y="292"/>
                    </a:lnTo>
                    <a:lnTo>
                      <a:pt x="3571" y="241"/>
                    </a:lnTo>
                    <a:lnTo>
                      <a:pt x="3505" y="193"/>
                    </a:lnTo>
                    <a:lnTo>
                      <a:pt x="3431" y="150"/>
                    </a:lnTo>
                    <a:lnTo>
                      <a:pt x="3351" y="112"/>
                    </a:lnTo>
                    <a:lnTo>
                      <a:pt x="3271" y="78"/>
                    </a:lnTo>
                    <a:lnTo>
                      <a:pt x="3185" y="51"/>
                    </a:lnTo>
                    <a:lnTo>
                      <a:pt x="3096" y="30"/>
                    </a:lnTo>
                    <a:lnTo>
                      <a:pt x="3005" y="11"/>
                    </a:lnTo>
                    <a:lnTo>
                      <a:pt x="2820" y="0"/>
                    </a:lnTo>
                    <a:lnTo>
                      <a:pt x="2636" y="11"/>
                    </a:lnTo>
                    <a:lnTo>
                      <a:pt x="2459" y="60"/>
                    </a:lnTo>
                    <a:lnTo>
                      <a:pt x="2371" y="93"/>
                    </a:lnTo>
                    <a:lnTo>
                      <a:pt x="2286" y="136"/>
                    </a:lnTo>
                    <a:lnTo>
                      <a:pt x="2208" y="186"/>
                    </a:lnTo>
                    <a:lnTo>
                      <a:pt x="2132" y="247"/>
                    </a:lnTo>
                    <a:lnTo>
                      <a:pt x="2060" y="317"/>
                    </a:lnTo>
                    <a:lnTo>
                      <a:pt x="2027" y="355"/>
                    </a:lnTo>
                    <a:lnTo>
                      <a:pt x="1997" y="395"/>
                    </a:lnTo>
                    <a:lnTo>
                      <a:pt x="1936" y="486"/>
                    </a:lnTo>
                    <a:lnTo>
                      <a:pt x="1885" y="585"/>
                    </a:lnTo>
                    <a:lnTo>
                      <a:pt x="1833" y="564"/>
                    </a:lnTo>
                    <a:lnTo>
                      <a:pt x="1786" y="543"/>
                    </a:lnTo>
                    <a:lnTo>
                      <a:pt x="1689" y="509"/>
                    </a:lnTo>
                    <a:lnTo>
                      <a:pt x="1601" y="482"/>
                    </a:lnTo>
                    <a:lnTo>
                      <a:pt x="1514" y="465"/>
                    </a:lnTo>
                    <a:lnTo>
                      <a:pt x="1358" y="446"/>
                    </a:lnTo>
                    <a:lnTo>
                      <a:pt x="1215" y="452"/>
                    </a:lnTo>
                    <a:lnTo>
                      <a:pt x="1096" y="480"/>
                    </a:lnTo>
                    <a:lnTo>
                      <a:pt x="989" y="524"/>
                    </a:lnTo>
                    <a:lnTo>
                      <a:pt x="900" y="585"/>
                    </a:lnTo>
                    <a:lnTo>
                      <a:pt x="826" y="657"/>
                    </a:lnTo>
                    <a:lnTo>
                      <a:pt x="769" y="737"/>
                    </a:lnTo>
                    <a:lnTo>
                      <a:pt x="731" y="825"/>
                    </a:lnTo>
                    <a:lnTo>
                      <a:pt x="696" y="999"/>
                    </a:lnTo>
                    <a:lnTo>
                      <a:pt x="706" y="1083"/>
                    </a:lnTo>
                    <a:lnTo>
                      <a:pt x="727" y="1163"/>
                    </a:lnTo>
                    <a:lnTo>
                      <a:pt x="763" y="1228"/>
                    </a:lnTo>
                    <a:lnTo>
                      <a:pt x="818" y="1279"/>
                    </a:lnTo>
                    <a:lnTo>
                      <a:pt x="871" y="1324"/>
                    </a:lnTo>
                    <a:lnTo>
                      <a:pt x="907" y="1343"/>
                    </a:lnTo>
                    <a:lnTo>
                      <a:pt x="951" y="1359"/>
                    </a:lnTo>
                    <a:lnTo>
                      <a:pt x="1054" y="1374"/>
                    </a:lnTo>
                    <a:lnTo>
                      <a:pt x="1168" y="1370"/>
                    </a:lnTo>
                    <a:lnTo>
                      <a:pt x="1122" y="1307"/>
                    </a:lnTo>
                    <a:lnTo>
                      <a:pt x="1082" y="1250"/>
                    </a:lnTo>
                    <a:lnTo>
                      <a:pt x="1039" y="1140"/>
                    </a:lnTo>
                    <a:lnTo>
                      <a:pt x="1023" y="1041"/>
                    </a:lnTo>
                    <a:lnTo>
                      <a:pt x="1035" y="958"/>
                    </a:lnTo>
                    <a:lnTo>
                      <a:pt x="1050" y="918"/>
                    </a:lnTo>
                    <a:lnTo>
                      <a:pt x="1075" y="882"/>
                    </a:lnTo>
                    <a:lnTo>
                      <a:pt x="1101" y="847"/>
                    </a:lnTo>
                    <a:lnTo>
                      <a:pt x="1132" y="817"/>
                    </a:lnTo>
                    <a:lnTo>
                      <a:pt x="1210" y="769"/>
                    </a:lnTo>
                    <a:lnTo>
                      <a:pt x="1255" y="748"/>
                    </a:lnTo>
                    <a:lnTo>
                      <a:pt x="1301" y="733"/>
                    </a:lnTo>
                    <a:lnTo>
                      <a:pt x="1402" y="709"/>
                    </a:lnTo>
                    <a:lnTo>
                      <a:pt x="1512" y="697"/>
                    </a:lnTo>
                    <a:lnTo>
                      <a:pt x="1734" y="722"/>
                    </a:lnTo>
                    <a:lnTo>
                      <a:pt x="1843" y="752"/>
                    </a:lnTo>
                    <a:lnTo>
                      <a:pt x="1940" y="796"/>
                    </a:lnTo>
                    <a:lnTo>
                      <a:pt x="2029" y="861"/>
                    </a:lnTo>
                    <a:lnTo>
                      <a:pt x="2103" y="935"/>
                    </a:lnTo>
                    <a:lnTo>
                      <a:pt x="2088" y="788"/>
                    </a:lnTo>
                    <a:lnTo>
                      <a:pt x="2111" y="655"/>
                    </a:lnTo>
                    <a:lnTo>
                      <a:pt x="2132" y="596"/>
                    </a:lnTo>
                    <a:lnTo>
                      <a:pt x="2162" y="543"/>
                    </a:lnTo>
                    <a:lnTo>
                      <a:pt x="2202" y="494"/>
                    </a:lnTo>
                    <a:lnTo>
                      <a:pt x="2244" y="446"/>
                    </a:lnTo>
                    <a:lnTo>
                      <a:pt x="2294" y="406"/>
                    </a:lnTo>
                    <a:lnTo>
                      <a:pt x="2347" y="370"/>
                    </a:lnTo>
                    <a:lnTo>
                      <a:pt x="2404" y="340"/>
                    </a:lnTo>
                    <a:lnTo>
                      <a:pt x="2465" y="317"/>
                    </a:lnTo>
                    <a:lnTo>
                      <a:pt x="2527" y="296"/>
                    </a:lnTo>
                    <a:lnTo>
                      <a:pt x="2594" y="281"/>
                    </a:lnTo>
                    <a:lnTo>
                      <a:pt x="2733" y="268"/>
                    </a:lnTo>
                    <a:lnTo>
                      <a:pt x="2870" y="277"/>
                    </a:lnTo>
                    <a:lnTo>
                      <a:pt x="3005" y="311"/>
                    </a:lnTo>
                    <a:lnTo>
                      <a:pt x="3067" y="338"/>
                    </a:lnTo>
                    <a:lnTo>
                      <a:pt x="3132" y="368"/>
                    </a:lnTo>
                    <a:lnTo>
                      <a:pt x="3242" y="450"/>
                    </a:lnTo>
                    <a:lnTo>
                      <a:pt x="3292" y="501"/>
                    </a:lnTo>
                    <a:lnTo>
                      <a:pt x="3335" y="558"/>
                    </a:lnTo>
                    <a:lnTo>
                      <a:pt x="3406" y="691"/>
                    </a:lnTo>
                    <a:lnTo>
                      <a:pt x="3446" y="851"/>
                    </a:lnTo>
                    <a:lnTo>
                      <a:pt x="3453" y="1037"/>
                    </a:lnTo>
                    <a:lnTo>
                      <a:pt x="3765" y="1089"/>
                    </a:lnTo>
                    <a:lnTo>
                      <a:pt x="3889" y="1125"/>
                    </a:lnTo>
                    <a:lnTo>
                      <a:pt x="3991" y="1169"/>
                    </a:lnTo>
                    <a:lnTo>
                      <a:pt x="4138" y="1271"/>
                    </a:lnTo>
                    <a:lnTo>
                      <a:pt x="4214" y="1389"/>
                    </a:lnTo>
                    <a:lnTo>
                      <a:pt x="4225" y="1513"/>
                    </a:lnTo>
                    <a:lnTo>
                      <a:pt x="4208" y="1579"/>
                    </a:lnTo>
                    <a:lnTo>
                      <a:pt x="4182" y="1642"/>
                    </a:lnTo>
                    <a:lnTo>
                      <a:pt x="4138" y="1707"/>
                    </a:lnTo>
                    <a:lnTo>
                      <a:pt x="4085" y="1765"/>
                    </a:lnTo>
                    <a:lnTo>
                      <a:pt x="4022" y="1826"/>
                    </a:lnTo>
                    <a:lnTo>
                      <a:pt x="3946" y="1881"/>
                    </a:lnTo>
                    <a:lnTo>
                      <a:pt x="3864" y="1933"/>
                    </a:lnTo>
                    <a:lnTo>
                      <a:pt x="3775" y="1980"/>
                    </a:lnTo>
                    <a:lnTo>
                      <a:pt x="3725" y="1999"/>
                    </a:lnTo>
                    <a:lnTo>
                      <a:pt x="3674" y="2020"/>
                    </a:lnTo>
                    <a:lnTo>
                      <a:pt x="3569" y="2052"/>
                    </a:lnTo>
                    <a:lnTo>
                      <a:pt x="3459" y="2079"/>
                    </a:lnTo>
                    <a:lnTo>
                      <a:pt x="3345" y="2098"/>
                    </a:lnTo>
                    <a:lnTo>
                      <a:pt x="3107" y="2104"/>
                    </a:lnTo>
                    <a:lnTo>
                      <a:pt x="2862" y="2068"/>
                    </a:lnTo>
                    <a:lnTo>
                      <a:pt x="2738" y="2032"/>
                    </a:lnTo>
                    <a:lnTo>
                      <a:pt x="2679" y="2007"/>
                    </a:lnTo>
                    <a:lnTo>
                      <a:pt x="2615" y="1980"/>
                    </a:lnTo>
                    <a:lnTo>
                      <a:pt x="2495" y="1914"/>
                    </a:lnTo>
                    <a:lnTo>
                      <a:pt x="2438" y="1878"/>
                    </a:lnTo>
                    <a:lnTo>
                      <a:pt x="2381" y="1836"/>
                    </a:lnTo>
                    <a:lnTo>
                      <a:pt x="2322" y="1790"/>
                    </a:lnTo>
                    <a:lnTo>
                      <a:pt x="2265" y="1743"/>
                    </a:lnTo>
                    <a:lnTo>
                      <a:pt x="2208" y="1688"/>
                    </a:lnTo>
                    <a:lnTo>
                      <a:pt x="2157" y="1630"/>
                    </a:lnTo>
                    <a:lnTo>
                      <a:pt x="2168" y="1703"/>
                    </a:lnTo>
                    <a:lnTo>
                      <a:pt x="2157" y="1771"/>
                    </a:lnTo>
                    <a:lnTo>
                      <a:pt x="2124" y="1841"/>
                    </a:lnTo>
                    <a:lnTo>
                      <a:pt x="2103" y="1872"/>
                    </a:lnTo>
                    <a:lnTo>
                      <a:pt x="2075" y="1902"/>
                    </a:lnTo>
                    <a:lnTo>
                      <a:pt x="2008" y="1956"/>
                    </a:lnTo>
                    <a:lnTo>
                      <a:pt x="1934" y="2001"/>
                    </a:lnTo>
                    <a:lnTo>
                      <a:pt x="1890" y="2022"/>
                    </a:lnTo>
                    <a:lnTo>
                      <a:pt x="1849" y="2037"/>
                    </a:lnTo>
                    <a:lnTo>
                      <a:pt x="1759" y="2068"/>
                    </a:lnTo>
                    <a:lnTo>
                      <a:pt x="1668" y="2083"/>
                    </a:lnTo>
                    <a:lnTo>
                      <a:pt x="1579" y="2083"/>
                    </a:lnTo>
                    <a:lnTo>
                      <a:pt x="1417" y="2047"/>
                    </a:lnTo>
                    <a:lnTo>
                      <a:pt x="1301" y="1938"/>
                    </a:lnTo>
                    <a:lnTo>
                      <a:pt x="1255" y="1754"/>
                    </a:lnTo>
                    <a:lnTo>
                      <a:pt x="1168" y="1800"/>
                    </a:lnTo>
                    <a:lnTo>
                      <a:pt x="1082" y="1838"/>
                    </a:lnTo>
                    <a:lnTo>
                      <a:pt x="1004" y="1868"/>
                    </a:lnTo>
                    <a:lnTo>
                      <a:pt x="928" y="1893"/>
                    </a:lnTo>
                    <a:lnTo>
                      <a:pt x="797" y="1923"/>
                    </a:lnTo>
                    <a:lnTo>
                      <a:pt x="679" y="1933"/>
                    </a:lnTo>
                    <a:lnTo>
                      <a:pt x="582" y="1919"/>
                    </a:lnTo>
                    <a:lnTo>
                      <a:pt x="504" y="1889"/>
                    </a:lnTo>
                    <a:lnTo>
                      <a:pt x="402" y="1796"/>
                    </a:lnTo>
                    <a:lnTo>
                      <a:pt x="371" y="1668"/>
                    </a:lnTo>
                    <a:lnTo>
                      <a:pt x="383" y="1600"/>
                    </a:lnTo>
                    <a:lnTo>
                      <a:pt x="411" y="1534"/>
                    </a:lnTo>
                    <a:lnTo>
                      <a:pt x="459" y="1467"/>
                    </a:lnTo>
                    <a:lnTo>
                      <a:pt x="489" y="1437"/>
                    </a:lnTo>
                    <a:lnTo>
                      <a:pt x="525" y="1410"/>
                    </a:lnTo>
                    <a:lnTo>
                      <a:pt x="607" y="1359"/>
                    </a:lnTo>
                    <a:lnTo>
                      <a:pt x="655" y="1338"/>
                    </a:lnTo>
                    <a:lnTo>
                      <a:pt x="706" y="1323"/>
                    </a:lnTo>
                    <a:lnTo>
                      <a:pt x="558" y="1323"/>
                    </a:lnTo>
                    <a:lnTo>
                      <a:pt x="423" y="1349"/>
                    </a:lnTo>
                    <a:lnTo>
                      <a:pt x="196" y="1471"/>
                    </a:lnTo>
                    <a:lnTo>
                      <a:pt x="111" y="1554"/>
                    </a:lnTo>
                    <a:lnTo>
                      <a:pt x="48" y="1646"/>
                    </a:lnTo>
                    <a:lnTo>
                      <a:pt x="10" y="1745"/>
                    </a:lnTo>
                    <a:lnTo>
                      <a:pt x="0" y="1841"/>
                    </a:lnTo>
                    <a:lnTo>
                      <a:pt x="16" y="1935"/>
                    </a:lnTo>
                    <a:lnTo>
                      <a:pt x="37" y="1976"/>
                    </a:lnTo>
                    <a:lnTo>
                      <a:pt x="67" y="2020"/>
                    </a:lnTo>
                    <a:lnTo>
                      <a:pt x="105" y="2056"/>
                    </a:lnTo>
                    <a:lnTo>
                      <a:pt x="154" y="2092"/>
                    </a:lnTo>
                    <a:lnTo>
                      <a:pt x="208" y="2119"/>
                    </a:lnTo>
                    <a:lnTo>
                      <a:pt x="274" y="2144"/>
                    </a:lnTo>
                    <a:lnTo>
                      <a:pt x="350" y="2165"/>
                    </a:lnTo>
                    <a:lnTo>
                      <a:pt x="438" y="2176"/>
                    </a:lnTo>
                    <a:lnTo>
                      <a:pt x="645" y="2180"/>
                    </a:lnTo>
                    <a:lnTo>
                      <a:pt x="896" y="2155"/>
                    </a:lnTo>
                    <a:lnTo>
                      <a:pt x="1039" y="2125"/>
                    </a:lnTo>
                    <a:lnTo>
                      <a:pt x="1191" y="2092"/>
                    </a:lnTo>
                    <a:lnTo>
                      <a:pt x="1225" y="2134"/>
                    </a:lnTo>
                    <a:lnTo>
                      <a:pt x="1257" y="2174"/>
                    </a:lnTo>
                    <a:lnTo>
                      <a:pt x="1291" y="2206"/>
                    </a:lnTo>
                    <a:lnTo>
                      <a:pt x="1328" y="2237"/>
                    </a:lnTo>
                    <a:lnTo>
                      <a:pt x="1402" y="2284"/>
                    </a:lnTo>
                    <a:lnTo>
                      <a:pt x="1442" y="2303"/>
                    </a:lnTo>
                    <a:lnTo>
                      <a:pt x="1484" y="2319"/>
                    </a:lnTo>
                    <a:lnTo>
                      <a:pt x="1565" y="2339"/>
                    </a:lnTo>
                    <a:lnTo>
                      <a:pt x="1647" y="2349"/>
                    </a:lnTo>
                    <a:lnTo>
                      <a:pt x="1812" y="2334"/>
                    </a:lnTo>
                    <a:lnTo>
                      <a:pt x="1966" y="2288"/>
                    </a:lnTo>
                    <a:lnTo>
                      <a:pt x="2096" y="2212"/>
                    </a:lnTo>
                    <a:lnTo>
                      <a:pt x="2193" y="2119"/>
                    </a:lnTo>
                    <a:lnTo>
                      <a:pt x="2248" y="2020"/>
                    </a:lnTo>
                    <a:lnTo>
                      <a:pt x="2284" y="2043"/>
                    </a:lnTo>
                    <a:lnTo>
                      <a:pt x="2345" y="2083"/>
                    </a:lnTo>
                    <a:lnTo>
                      <a:pt x="2419" y="2138"/>
                    </a:lnTo>
                    <a:lnTo>
                      <a:pt x="2505" y="2191"/>
                    </a:lnTo>
                    <a:lnTo>
                      <a:pt x="2588" y="2248"/>
                    </a:lnTo>
                    <a:lnTo>
                      <a:pt x="2660" y="2300"/>
                    </a:lnTo>
                    <a:lnTo>
                      <a:pt x="2757" y="236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195"/>
              <p:cNvSpPr>
                <a:spLocks/>
              </p:cNvSpPr>
              <p:nvPr/>
            </p:nvSpPr>
            <p:spPr bwMode="auto">
              <a:xfrm>
                <a:off x="1825" y="1120"/>
                <a:ext cx="2076" cy="1115"/>
              </a:xfrm>
              <a:custGeom>
                <a:avLst/>
                <a:gdLst>
                  <a:gd name="T0" fmla="*/ 0 w 4153"/>
                  <a:gd name="T1" fmla="*/ 811 h 2230"/>
                  <a:gd name="T2" fmla="*/ 83 w 4153"/>
                  <a:gd name="T3" fmla="*/ 661 h 2230"/>
                  <a:gd name="T4" fmla="*/ 309 w 4153"/>
                  <a:gd name="T5" fmla="*/ 584 h 2230"/>
                  <a:gd name="T6" fmla="*/ 347 w 4153"/>
                  <a:gd name="T7" fmla="*/ 331 h 2230"/>
                  <a:gd name="T8" fmla="*/ 556 w 4153"/>
                  <a:gd name="T9" fmla="*/ 227 h 2230"/>
                  <a:gd name="T10" fmla="*/ 865 w 4153"/>
                  <a:gd name="T11" fmla="*/ 281 h 2230"/>
                  <a:gd name="T12" fmla="*/ 1047 w 4153"/>
                  <a:gd name="T13" fmla="*/ 50 h 2230"/>
                  <a:gd name="T14" fmla="*/ 1373 w 4153"/>
                  <a:gd name="T15" fmla="*/ 0 h 2230"/>
                  <a:gd name="T16" fmla="*/ 1630 w 4153"/>
                  <a:gd name="T17" fmla="*/ 110 h 2230"/>
                  <a:gd name="T18" fmla="*/ 1746 w 4153"/>
                  <a:gd name="T19" fmla="*/ 397 h 2230"/>
                  <a:gd name="T20" fmla="*/ 1757 w 4153"/>
                  <a:gd name="T21" fmla="*/ 464 h 2230"/>
                  <a:gd name="T22" fmla="*/ 2044 w 4153"/>
                  <a:gd name="T23" fmla="*/ 568 h 2230"/>
                  <a:gd name="T24" fmla="*/ 2076 w 4153"/>
                  <a:gd name="T25" fmla="*/ 695 h 2230"/>
                  <a:gd name="T26" fmla="*/ 2016 w 4153"/>
                  <a:gd name="T27" fmla="*/ 944 h 2230"/>
                  <a:gd name="T28" fmla="*/ 1703 w 4153"/>
                  <a:gd name="T29" fmla="*/ 1115 h 2230"/>
                  <a:gd name="T30" fmla="*/ 1356 w 4153"/>
                  <a:gd name="T31" fmla="*/ 1082 h 2230"/>
                  <a:gd name="T32" fmla="*/ 992 w 4153"/>
                  <a:gd name="T33" fmla="*/ 882 h 2230"/>
                  <a:gd name="T34" fmla="*/ 903 w 4153"/>
                  <a:gd name="T35" fmla="*/ 1038 h 2230"/>
                  <a:gd name="T36" fmla="*/ 722 w 4153"/>
                  <a:gd name="T37" fmla="*/ 1075 h 2230"/>
                  <a:gd name="T38" fmla="*/ 529 w 4153"/>
                  <a:gd name="T39" fmla="*/ 1005 h 2230"/>
                  <a:gd name="T40" fmla="*/ 469 w 4153"/>
                  <a:gd name="T41" fmla="*/ 928 h 2230"/>
                  <a:gd name="T42" fmla="*/ 122 w 4153"/>
                  <a:gd name="T43" fmla="*/ 987 h 2230"/>
                  <a:gd name="T44" fmla="*/ 33 w 4153"/>
                  <a:gd name="T45" fmla="*/ 915 h 2230"/>
                  <a:gd name="T46" fmla="*/ 0 w 4153"/>
                  <a:gd name="T47" fmla="*/ 811 h 2230"/>
                  <a:gd name="T48" fmla="*/ 0 w 4153"/>
                  <a:gd name="T49" fmla="*/ 811 h 22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153"/>
                  <a:gd name="T76" fmla="*/ 0 h 2230"/>
                  <a:gd name="T77" fmla="*/ 4153 w 4153"/>
                  <a:gd name="T78" fmla="*/ 2230 h 22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153" h="2230">
                    <a:moveTo>
                      <a:pt x="0" y="1622"/>
                    </a:moveTo>
                    <a:lnTo>
                      <a:pt x="166" y="1323"/>
                    </a:lnTo>
                    <a:lnTo>
                      <a:pt x="618" y="1169"/>
                    </a:lnTo>
                    <a:lnTo>
                      <a:pt x="694" y="662"/>
                    </a:lnTo>
                    <a:lnTo>
                      <a:pt x="1113" y="455"/>
                    </a:lnTo>
                    <a:lnTo>
                      <a:pt x="1731" y="563"/>
                    </a:lnTo>
                    <a:lnTo>
                      <a:pt x="2094" y="101"/>
                    </a:lnTo>
                    <a:lnTo>
                      <a:pt x="2746" y="0"/>
                    </a:lnTo>
                    <a:lnTo>
                      <a:pt x="3261" y="221"/>
                    </a:lnTo>
                    <a:lnTo>
                      <a:pt x="3493" y="795"/>
                    </a:lnTo>
                    <a:lnTo>
                      <a:pt x="3514" y="928"/>
                    </a:lnTo>
                    <a:lnTo>
                      <a:pt x="4088" y="1137"/>
                    </a:lnTo>
                    <a:lnTo>
                      <a:pt x="4153" y="1390"/>
                    </a:lnTo>
                    <a:lnTo>
                      <a:pt x="4033" y="1888"/>
                    </a:lnTo>
                    <a:lnTo>
                      <a:pt x="3406" y="2230"/>
                    </a:lnTo>
                    <a:lnTo>
                      <a:pt x="2712" y="2164"/>
                    </a:lnTo>
                    <a:lnTo>
                      <a:pt x="1985" y="1764"/>
                    </a:lnTo>
                    <a:lnTo>
                      <a:pt x="1807" y="2076"/>
                    </a:lnTo>
                    <a:lnTo>
                      <a:pt x="1445" y="2150"/>
                    </a:lnTo>
                    <a:lnTo>
                      <a:pt x="1059" y="2010"/>
                    </a:lnTo>
                    <a:lnTo>
                      <a:pt x="938" y="1856"/>
                    </a:lnTo>
                    <a:lnTo>
                      <a:pt x="244" y="1975"/>
                    </a:lnTo>
                    <a:lnTo>
                      <a:pt x="67" y="1831"/>
                    </a:lnTo>
                    <a:lnTo>
                      <a:pt x="0" y="1622"/>
                    </a:lnTo>
                    <a:close/>
                  </a:path>
                </a:pathLst>
              </a:custGeom>
              <a:solidFill>
                <a:srgbClr val="DED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196"/>
              <p:cNvSpPr>
                <a:spLocks/>
              </p:cNvSpPr>
              <p:nvPr/>
            </p:nvSpPr>
            <p:spPr bwMode="auto">
              <a:xfrm>
                <a:off x="2134" y="1133"/>
                <a:ext cx="1304" cy="623"/>
              </a:xfrm>
              <a:custGeom>
                <a:avLst/>
                <a:gdLst>
                  <a:gd name="T0" fmla="*/ 148 w 2607"/>
                  <a:gd name="T1" fmla="*/ 623 h 1247"/>
                  <a:gd name="T2" fmla="*/ 134 w 2607"/>
                  <a:gd name="T3" fmla="*/ 526 h 1247"/>
                  <a:gd name="T4" fmla="*/ 148 w 2607"/>
                  <a:gd name="T5" fmla="*/ 459 h 1247"/>
                  <a:gd name="T6" fmla="*/ 189 w 2607"/>
                  <a:gd name="T7" fmla="*/ 412 h 1247"/>
                  <a:gd name="T8" fmla="*/ 252 w 2607"/>
                  <a:gd name="T9" fmla="*/ 380 h 1247"/>
                  <a:gd name="T10" fmla="*/ 317 w 2607"/>
                  <a:gd name="T11" fmla="*/ 362 h 1247"/>
                  <a:gd name="T12" fmla="*/ 396 w 2607"/>
                  <a:gd name="T13" fmla="*/ 353 h 1247"/>
                  <a:gd name="T14" fmla="*/ 487 w 2607"/>
                  <a:gd name="T15" fmla="*/ 362 h 1247"/>
                  <a:gd name="T16" fmla="*/ 560 w 2607"/>
                  <a:gd name="T17" fmla="*/ 380 h 1247"/>
                  <a:gd name="T18" fmla="*/ 620 w 2607"/>
                  <a:gd name="T19" fmla="*/ 408 h 1247"/>
                  <a:gd name="T20" fmla="*/ 674 w 2607"/>
                  <a:gd name="T21" fmla="*/ 307 h 1247"/>
                  <a:gd name="T22" fmla="*/ 744 w 2607"/>
                  <a:gd name="T23" fmla="*/ 238 h 1247"/>
                  <a:gd name="T24" fmla="*/ 849 w 2607"/>
                  <a:gd name="T25" fmla="*/ 179 h 1247"/>
                  <a:gd name="T26" fmla="*/ 964 w 2607"/>
                  <a:gd name="T27" fmla="*/ 159 h 1247"/>
                  <a:gd name="T28" fmla="*/ 1046 w 2607"/>
                  <a:gd name="T29" fmla="*/ 156 h 1247"/>
                  <a:gd name="T30" fmla="*/ 1147 w 2607"/>
                  <a:gd name="T31" fmla="*/ 182 h 1247"/>
                  <a:gd name="T32" fmla="*/ 1212 w 2607"/>
                  <a:gd name="T33" fmla="*/ 220 h 1247"/>
                  <a:gd name="T34" fmla="*/ 1304 w 2607"/>
                  <a:gd name="T35" fmla="*/ 331 h 1247"/>
                  <a:gd name="T36" fmla="*/ 1289 w 2607"/>
                  <a:gd name="T37" fmla="*/ 169 h 1247"/>
                  <a:gd name="T38" fmla="*/ 1137 w 2607"/>
                  <a:gd name="T39" fmla="*/ 54 h 1247"/>
                  <a:gd name="T40" fmla="*/ 964 w 2607"/>
                  <a:gd name="T41" fmla="*/ 0 h 1247"/>
                  <a:gd name="T42" fmla="*/ 762 w 2607"/>
                  <a:gd name="T43" fmla="*/ 31 h 1247"/>
                  <a:gd name="T44" fmla="*/ 616 w 2607"/>
                  <a:gd name="T45" fmla="*/ 141 h 1247"/>
                  <a:gd name="T46" fmla="*/ 560 w 2607"/>
                  <a:gd name="T47" fmla="*/ 270 h 1247"/>
                  <a:gd name="T48" fmla="*/ 294 w 2607"/>
                  <a:gd name="T49" fmla="*/ 216 h 1247"/>
                  <a:gd name="T50" fmla="*/ 70 w 2607"/>
                  <a:gd name="T51" fmla="*/ 234 h 1247"/>
                  <a:gd name="T52" fmla="*/ 0 w 2607"/>
                  <a:gd name="T53" fmla="*/ 421 h 1247"/>
                  <a:gd name="T54" fmla="*/ 29 w 2607"/>
                  <a:gd name="T55" fmla="*/ 551 h 1247"/>
                  <a:gd name="T56" fmla="*/ 148 w 2607"/>
                  <a:gd name="T57" fmla="*/ 623 h 1247"/>
                  <a:gd name="T58" fmla="*/ 148 w 2607"/>
                  <a:gd name="T59" fmla="*/ 623 h 1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607"/>
                  <a:gd name="T91" fmla="*/ 0 h 1247"/>
                  <a:gd name="T92" fmla="*/ 2607 w 2607"/>
                  <a:gd name="T93" fmla="*/ 1247 h 12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607" h="1247">
                    <a:moveTo>
                      <a:pt x="295" y="1247"/>
                    </a:moveTo>
                    <a:lnTo>
                      <a:pt x="267" y="1053"/>
                    </a:lnTo>
                    <a:lnTo>
                      <a:pt x="295" y="918"/>
                    </a:lnTo>
                    <a:lnTo>
                      <a:pt x="377" y="825"/>
                    </a:lnTo>
                    <a:lnTo>
                      <a:pt x="504" y="760"/>
                    </a:lnTo>
                    <a:lnTo>
                      <a:pt x="633" y="724"/>
                    </a:lnTo>
                    <a:lnTo>
                      <a:pt x="791" y="707"/>
                    </a:lnTo>
                    <a:lnTo>
                      <a:pt x="974" y="724"/>
                    </a:lnTo>
                    <a:lnTo>
                      <a:pt x="1120" y="760"/>
                    </a:lnTo>
                    <a:lnTo>
                      <a:pt x="1240" y="816"/>
                    </a:lnTo>
                    <a:lnTo>
                      <a:pt x="1348" y="614"/>
                    </a:lnTo>
                    <a:lnTo>
                      <a:pt x="1487" y="477"/>
                    </a:lnTo>
                    <a:lnTo>
                      <a:pt x="1698" y="358"/>
                    </a:lnTo>
                    <a:lnTo>
                      <a:pt x="1928" y="319"/>
                    </a:lnTo>
                    <a:lnTo>
                      <a:pt x="2092" y="312"/>
                    </a:lnTo>
                    <a:lnTo>
                      <a:pt x="2293" y="365"/>
                    </a:lnTo>
                    <a:lnTo>
                      <a:pt x="2423" y="441"/>
                    </a:lnTo>
                    <a:lnTo>
                      <a:pt x="2607" y="662"/>
                    </a:lnTo>
                    <a:lnTo>
                      <a:pt x="2577" y="339"/>
                    </a:lnTo>
                    <a:lnTo>
                      <a:pt x="2274" y="109"/>
                    </a:lnTo>
                    <a:lnTo>
                      <a:pt x="1928" y="0"/>
                    </a:lnTo>
                    <a:lnTo>
                      <a:pt x="1523" y="63"/>
                    </a:lnTo>
                    <a:lnTo>
                      <a:pt x="1231" y="283"/>
                    </a:lnTo>
                    <a:lnTo>
                      <a:pt x="1120" y="540"/>
                    </a:lnTo>
                    <a:lnTo>
                      <a:pt x="588" y="432"/>
                    </a:lnTo>
                    <a:lnTo>
                      <a:pt x="139" y="468"/>
                    </a:lnTo>
                    <a:lnTo>
                      <a:pt x="0" y="842"/>
                    </a:lnTo>
                    <a:lnTo>
                      <a:pt x="57" y="1103"/>
                    </a:lnTo>
                    <a:lnTo>
                      <a:pt x="295" y="1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197"/>
              <p:cNvSpPr>
                <a:spLocks/>
              </p:cNvSpPr>
              <p:nvPr/>
            </p:nvSpPr>
            <p:spPr bwMode="auto">
              <a:xfrm>
                <a:off x="1713" y="1069"/>
                <a:ext cx="2283" cy="1229"/>
              </a:xfrm>
              <a:custGeom>
                <a:avLst/>
                <a:gdLst>
                  <a:gd name="T0" fmla="*/ 1499 w 4565"/>
                  <a:gd name="T1" fmla="*/ 1218 h 2458"/>
                  <a:gd name="T2" fmla="*/ 1861 w 4565"/>
                  <a:gd name="T3" fmla="*/ 1195 h 2458"/>
                  <a:gd name="T4" fmla="*/ 2058 w 4565"/>
                  <a:gd name="T5" fmla="*/ 1100 h 2458"/>
                  <a:gd name="T6" fmla="*/ 2203 w 4565"/>
                  <a:gd name="T7" fmla="*/ 964 h 2458"/>
                  <a:gd name="T8" fmla="*/ 2283 w 4565"/>
                  <a:gd name="T9" fmla="*/ 740 h 2458"/>
                  <a:gd name="T10" fmla="*/ 2232 w 4565"/>
                  <a:gd name="T11" fmla="*/ 622 h 2458"/>
                  <a:gd name="T12" fmla="*/ 2123 w 4565"/>
                  <a:gd name="T13" fmla="*/ 543 h 2458"/>
                  <a:gd name="T14" fmla="*/ 1978 w 4565"/>
                  <a:gd name="T15" fmla="*/ 499 h 2458"/>
                  <a:gd name="T16" fmla="*/ 1916 w 4565"/>
                  <a:gd name="T17" fmla="*/ 304 h 2458"/>
                  <a:gd name="T18" fmla="*/ 1841 w 4565"/>
                  <a:gd name="T19" fmla="*/ 175 h 2458"/>
                  <a:gd name="T20" fmla="*/ 1708 w 4565"/>
                  <a:gd name="T21" fmla="*/ 77 h 2458"/>
                  <a:gd name="T22" fmla="*/ 1540 w 4565"/>
                  <a:gd name="T23" fmla="*/ 15 h 2458"/>
                  <a:gd name="T24" fmla="*/ 1222 w 4565"/>
                  <a:gd name="T25" fmla="*/ 30 h 2458"/>
                  <a:gd name="T26" fmla="*/ 1059 w 4565"/>
                  <a:gd name="T27" fmla="*/ 125 h 2458"/>
                  <a:gd name="T28" fmla="*/ 961 w 4565"/>
                  <a:gd name="T29" fmla="*/ 243 h 2458"/>
                  <a:gd name="T30" fmla="*/ 839 w 4565"/>
                  <a:gd name="T31" fmla="*/ 255 h 2458"/>
                  <a:gd name="T32" fmla="*/ 602 w 4565"/>
                  <a:gd name="T33" fmla="*/ 228 h 2458"/>
                  <a:gd name="T34" fmla="*/ 406 w 4565"/>
                  <a:gd name="T35" fmla="*/ 330 h 2458"/>
                  <a:gd name="T36" fmla="*/ 346 w 4565"/>
                  <a:gd name="T37" fmla="*/ 544 h 2458"/>
                  <a:gd name="T38" fmla="*/ 429 w 4565"/>
                  <a:gd name="T39" fmla="*/ 663 h 2458"/>
                  <a:gd name="T40" fmla="*/ 578 w 4565"/>
                  <a:gd name="T41" fmla="*/ 686 h 2458"/>
                  <a:gd name="T42" fmla="*/ 504 w 4565"/>
                  <a:gd name="T43" fmla="*/ 523 h 2458"/>
                  <a:gd name="T44" fmla="*/ 544 w 4565"/>
                  <a:gd name="T45" fmla="*/ 425 h 2458"/>
                  <a:gd name="T46" fmla="*/ 645 w 4565"/>
                  <a:gd name="T47" fmla="*/ 367 h 2458"/>
                  <a:gd name="T48" fmla="*/ 915 w 4565"/>
                  <a:gd name="T49" fmla="*/ 377 h 2458"/>
                  <a:gd name="T50" fmla="*/ 1037 w 4565"/>
                  <a:gd name="T51" fmla="*/ 396 h 2458"/>
                  <a:gd name="T52" fmla="*/ 1094 w 4565"/>
                  <a:gd name="T53" fmla="*/ 248 h 2458"/>
                  <a:gd name="T54" fmla="*/ 1195 w 4565"/>
                  <a:gd name="T55" fmla="*/ 172 h 2458"/>
                  <a:gd name="T56" fmla="*/ 1360 w 4565"/>
                  <a:gd name="T57" fmla="*/ 136 h 2458"/>
                  <a:gd name="T58" fmla="*/ 1558 w 4565"/>
                  <a:gd name="T59" fmla="*/ 184 h 2458"/>
                  <a:gd name="T60" fmla="*/ 1696 w 4565"/>
                  <a:gd name="T61" fmla="*/ 346 h 2458"/>
                  <a:gd name="T62" fmla="*/ 1937 w 4565"/>
                  <a:gd name="T63" fmla="*/ 564 h 2458"/>
                  <a:gd name="T64" fmla="*/ 2106 w 4565"/>
                  <a:gd name="T65" fmla="*/ 758 h 2458"/>
                  <a:gd name="T66" fmla="*/ 2037 w 4565"/>
                  <a:gd name="T67" fmla="*/ 884 h 2458"/>
                  <a:gd name="T68" fmla="*/ 1880 w 4565"/>
                  <a:gd name="T69" fmla="*/ 990 h 2458"/>
                  <a:gd name="T70" fmla="*/ 1725 w 4565"/>
                  <a:gd name="T71" fmla="*/ 1041 h 2458"/>
                  <a:gd name="T72" fmla="*/ 1363 w 4565"/>
                  <a:gd name="T73" fmla="*/ 1016 h 2458"/>
                  <a:gd name="T74" fmla="*/ 1211 w 4565"/>
                  <a:gd name="T75" fmla="*/ 941 h 2458"/>
                  <a:gd name="T76" fmla="*/ 1098 w 4565"/>
                  <a:gd name="T77" fmla="*/ 846 h 2458"/>
                  <a:gd name="T78" fmla="*/ 1056 w 4565"/>
                  <a:gd name="T79" fmla="*/ 921 h 2458"/>
                  <a:gd name="T80" fmla="*/ 959 w 4565"/>
                  <a:gd name="T81" fmla="*/ 1000 h 2458"/>
                  <a:gd name="T82" fmla="*/ 827 w 4565"/>
                  <a:gd name="T83" fmla="*/ 1042 h 2458"/>
                  <a:gd name="T84" fmla="*/ 620 w 4565"/>
                  <a:gd name="T85" fmla="*/ 877 h 2458"/>
                  <a:gd name="T86" fmla="*/ 459 w 4565"/>
                  <a:gd name="T87" fmla="*/ 948 h 2458"/>
                  <a:gd name="T88" fmla="*/ 246 w 4565"/>
                  <a:gd name="T89" fmla="*/ 946 h 2458"/>
                  <a:gd name="T90" fmla="*/ 200 w 4565"/>
                  <a:gd name="T91" fmla="*/ 767 h 2458"/>
                  <a:gd name="T92" fmla="*/ 296 w 4565"/>
                  <a:gd name="T93" fmla="*/ 681 h 2458"/>
                  <a:gd name="T94" fmla="*/ 205 w 4565"/>
                  <a:gd name="T95" fmla="*/ 676 h 2458"/>
                  <a:gd name="T96" fmla="*/ 0 w 4565"/>
                  <a:gd name="T97" fmla="*/ 873 h 2458"/>
                  <a:gd name="T98" fmla="*/ 26 w 4565"/>
                  <a:gd name="T99" fmla="*/ 1010 h 2458"/>
                  <a:gd name="T100" fmla="*/ 130 w 4565"/>
                  <a:gd name="T101" fmla="*/ 1074 h 2458"/>
                  <a:gd name="T102" fmla="*/ 441 w 4565"/>
                  <a:gd name="T103" fmla="*/ 1079 h 2458"/>
                  <a:gd name="T104" fmla="*/ 622 w 4565"/>
                  <a:gd name="T105" fmla="*/ 1087 h 2458"/>
                  <a:gd name="T106" fmla="*/ 715 w 4565"/>
                  <a:gd name="T107" fmla="*/ 1154 h 2458"/>
                  <a:gd name="T108" fmla="*/ 900 w 4565"/>
                  <a:gd name="T109" fmla="*/ 1169 h 2458"/>
                  <a:gd name="T110" fmla="*/ 1118 w 4565"/>
                  <a:gd name="T111" fmla="*/ 1010 h 2458"/>
                  <a:gd name="T112" fmla="*/ 1245 w 4565"/>
                  <a:gd name="T113" fmla="*/ 1098 h 2458"/>
                  <a:gd name="T114" fmla="*/ 1372 w 4565"/>
                  <a:gd name="T115" fmla="*/ 1182 h 24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65"/>
                  <a:gd name="T175" fmla="*/ 0 h 2458"/>
                  <a:gd name="T176" fmla="*/ 4565 w 4565"/>
                  <a:gd name="T177" fmla="*/ 2458 h 245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65" h="2458">
                    <a:moveTo>
                      <a:pt x="2744" y="2364"/>
                    </a:moveTo>
                    <a:lnTo>
                      <a:pt x="2808" y="2385"/>
                    </a:lnTo>
                    <a:lnTo>
                      <a:pt x="2873" y="2404"/>
                    </a:lnTo>
                    <a:lnTo>
                      <a:pt x="2998" y="2435"/>
                    </a:lnTo>
                    <a:lnTo>
                      <a:pt x="3126" y="2452"/>
                    </a:lnTo>
                    <a:lnTo>
                      <a:pt x="3249" y="2458"/>
                    </a:lnTo>
                    <a:lnTo>
                      <a:pt x="3491" y="2440"/>
                    </a:lnTo>
                    <a:lnTo>
                      <a:pt x="3721" y="2389"/>
                    </a:lnTo>
                    <a:lnTo>
                      <a:pt x="3826" y="2349"/>
                    </a:lnTo>
                    <a:lnTo>
                      <a:pt x="3928" y="2304"/>
                    </a:lnTo>
                    <a:lnTo>
                      <a:pt x="4025" y="2252"/>
                    </a:lnTo>
                    <a:lnTo>
                      <a:pt x="4115" y="2199"/>
                    </a:lnTo>
                    <a:lnTo>
                      <a:pt x="4200" y="2134"/>
                    </a:lnTo>
                    <a:lnTo>
                      <a:pt x="4274" y="2072"/>
                    </a:lnTo>
                    <a:lnTo>
                      <a:pt x="4345" y="1999"/>
                    </a:lnTo>
                    <a:lnTo>
                      <a:pt x="4406" y="1929"/>
                    </a:lnTo>
                    <a:lnTo>
                      <a:pt x="4459" y="1855"/>
                    </a:lnTo>
                    <a:lnTo>
                      <a:pt x="4502" y="1783"/>
                    </a:lnTo>
                    <a:lnTo>
                      <a:pt x="4552" y="1629"/>
                    </a:lnTo>
                    <a:lnTo>
                      <a:pt x="4565" y="1481"/>
                    </a:lnTo>
                    <a:lnTo>
                      <a:pt x="4552" y="1410"/>
                    </a:lnTo>
                    <a:lnTo>
                      <a:pt x="4525" y="1338"/>
                    </a:lnTo>
                    <a:lnTo>
                      <a:pt x="4489" y="1275"/>
                    </a:lnTo>
                    <a:lnTo>
                      <a:pt x="4464" y="1245"/>
                    </a:lnTo>
                    <a:lnTo>
                      <a:pt x="4438" y="1214"/>
                    </a:lnTo>
                    <a:lnTo>
                      <a:pt x="4369" y="1159"/>
                    </a:lnTo>
                    <a:lnTo>
                      <a:pt x="4290" y="1108"/>
                    </a:lnTo>
                    <a:lnTo>
                      <a:pt x="4246" y="1085"/>
                    </a:lnTo>
                    <a:lnTo>
                      <a:pt x="4194" y="1062"/>
                    </a:lnTo>
                    <a:lnTo>
                      <a:pt x="4139" y="1045"/>
                    </a:lnTo>
                    <a:lnTo>
                      <a:pt x="4082" y="1026"/>
                    </a:lnTo>
                    <a:lnTo>
                      <a:pt x="3955" y="998"/>
                    </a:lnTo>
                    <a:lnTo>
                      <a:pt x="3810" y="975"/>
                    </a:lnTo>
                    <a:lnTo>
                      <a:pt x="3852" y="825"/>
                    </a:lnTo>
                    <a:lnTo>
                      <a:pt x="3850" y="676"/>
                    </a:lnTo>
                    <a:lnTo>
                      <a:pt x="3831" y="608"/>
                    </a:lnTo>
                    <a:lnTo>
                      <a:pt x="3808" y="538"/>
                    </a:lnTo>
                    <a:lnTo>
                      <a:pt x="3772" y="471"/>
                    </a:lnTo>
                    <a:lnTo>
                      <a:pt x="3729" y="410"/>
                    </a:lnTo>
                    <a:lnTo>
                      <a:pt x="3681" y="351"/>
                    </a:lnTo>
                    <a:lnTo>
                      <a:pt x="3624" y="296"/>
                    </a:lnTo>
                    <a:lnTo>
                      <a:pt x="3561" y="241"/>
                    </a:lnTo>
                    <a:lnTo>
                      <a:pt x="3491" y="197"/>
                    </a:lnTo>
                    <a:lnTo>
                      <a:pt x="3415" y="154"/>
                    </a:lnTo>
                    <a:lnTo>
                      <a:pt x="3337" y="116"/>
                    </a:lnTo>
                    <a:lnTo>
                      <a:pt x="3255" y="82"/>
                    </a:lnTo>
                    <a:lnTo>
                      <a:pt x="3172" y="51"/>
                    </a:lnTo>
                    <a:lnTo>
                      <a:pt x="3080" y="30"/>
                    </a:lnTo>
                    <a:lnTo>
                      <a:pt x="2993" y="15"/>
                    </a:lnTo>
                    <a:lnTo>
                      <a:pt x="2808" y="0"/>
                    </a:lnTo>
                    <a:lnTo>
                      <a:pt x="2626" y="15"/>
                    </a:lnTo>
                    <a:lnTo>
                      <a:pt x="2443" y="61"/>
                    </a:lnTo>
                    <a:lnTo>
                      <a:pt x="2360" y="95"/>
                    </a:lnTo>
                    <a:lnTo>
                      <a:pt x="2276" y="137"/>
                    </a:lnTo>
                    <a:lnTo>
                      <a:pt x="2194" y="190"/>
                    </a:lnTo>
                    <a:lnTo>
                      <a:pt x="2118" y="251"/>
                    </a:lnTo>
                    <a:lnTo>
                      <a:pt x="2050" y="317"/>
                    </a:lnTo>
                    <a:lnTo>
                      <a:pt x="2014" y="357"/>
                    </a:lnTo>
                    <a:lnTo>
                      <a:pt x="1983" y="399"/>
                    </a:lnTo>
                    <a:lnTo>
                      <a:pt x="1922" y="486"/>
                    </a:lnTo>
                    <a:lnTo>
                      <a:pt x="1871" y="589"/>
                    </a:lnTo>
                    <a:lnTo>
                      <a:pt x="1820" y="564"/>
                    </a:lnTo>
                    <a:lnTo>
                      <a:pt x="1772" y="547"/>
                    </a:lnTo>
                    <a:lnTo>
                      <a:pt x="1677" y="511"/>
                    </a:lnTo>
                    <a:lnTo>
                      <a:pt x="1588" y="486"/>
                    </a:lnTo>
                    <a:lnTo>
                      <a:pt x="1500" y="466"/>
                    </a:lnTo>
                    <a:lnTo>
                      <a:pt x="1346" y="446"/>
                    </a:lnTo>
                    <a:lnTo>
                      <a:pt x="1204" y="456"/>
                    </a:lnTo>
                    <a:lnTo>
                      <a:pt x="1080" y="485"/>
                    </a:lnTo>
                    <a:lnTo>
                      <a:pt x="975" y="528"/>
                    </a:lnTo>
                    <a:lnTo>
                      <a:pt x="888" y="589"/>
                    </a:lnTo>
                    <a:lnTo>
                      <a:pt x="812" y="661"/>
                    </a:lnTo>
                    <a:lnTo>
                      <a:pt x="755" y="741"/>
                    </a:lnTo>
                    <a:lnTo>
                      <a:pt x="715" y="829"/>
                    </a:lnTo>
                    <a:lnTo>
                      <a:pt x="686" y="1003"/>
                    </a:lnTo>
                    <a:lnTo>
                      <a:pt x="692" y="1087"/>
                    </a:lnTo>
                    <a:lnTo>
                      <a:pt x="713" y="1163"/>
                    </a:lnTo>
                    <a:lnTo>
                      <a:pt x="751" y="1230"/>
                    </a:lnTo>
                    <a:lnTo>
                      <a:pt x="802" y="1283"/>
                    </a:lnTo>
                    <a:lnTo>
                      <a:pt x="858" y="1327"/>
                    </a:lnTo>
                    <a:lnTo>
                      <a:pt x="894" y="1344"/>
                    </a:lnTo>
                    <a:lnTo>
                      <a:pt x="939" y="1359"/>
                    </a:lnTo>
                    <a:lnTo>
                      <a:pt x="1042" y="1378"/>
                    </a:lnTo>
                    <a:lnTo>
                      <a:pt x="1156" y="1372"/>
                    </a:lnTo>
                    <a:lnTo>
                      <a:pt x="1109" y="1311"/>
                    </a:lnTo>
                    <a:lnTo>
                      <a:pt x="1072" y="1251"/>
                    </a:lnTo>
                    <a:lnTo>
                      <a:pt x="1023" y="1142"/>
                    </a:lnTo>
                    <a:lnTo>
                      <a:pt x="1008" y="1045"/>
                    </a:lnTo>
                    <a:lnTo>
                      <a:pt x="1021" y="958"/>
                    </a:lnTo>
                    <a:lnTo>
                      <a:pt x="1038" y="918"/>
                    </a:lnTo>
                    <a:lnTo>
                      <a:pt x="1059" y="886"/>
                    </a:lnTo>
                    <a:lnTo>
                      <a:pt x="1088" y="851"/>
                    </a:lnTo>
                    <a:lnTo>
                      <a:pt x="1120" y="821"/>
                    </a:lnTo>
                    <a:lnTo>
                      <a:pt x="1198" y="773"/>
                    </a:lnTo>
                    <a:lnTo>
                      <a:pt x="1240" y="753"/>
                    </a:lnTo>
                    <a:lnTo>
                      <a:pt x="1289" y="734"/>
                    </a:lnTo>
                    <a:lnTo>
                      <a:pt x="1388" y="713"/>
                    </a:lnTo>
                    <a:lnTo>
                      <a:pt x="1496" y="701"/>
                    </a:lnTo>
                    <a:lnTo>
                      <a:pt x="1721" y="722"/>
                    </a:lnTo>
                    <a:lnTo>
                      <a:pt x="1829" y="754"/>
                    </a:lnTo>
                    <a:lnTo>
                      <a:pt x="1928" y="800"/>
                    </a:lnTo>
                    <a:lnTo>
                      <a:pt x="2015" y="861"/>
                    </a:lnTo>
                    <a:lnTo>
                      <a:pt x="2092" y="939"/>
                    </a:lnTo>
                    <a:lnTo>
                      <a:pt x="2073" y="792"/>
                    </a:lnTo>
                    <a:lnTo>
                      <a:pt x="2097" y="659"/>
                    </a:lnTo>
                    <a:lnTo>
                      <a:pt x="2118" y="602"/>
                    </a:lnTo>
                    <a:lnTo>
                      <a:pt x="2152" y="543"/>
                    </a:lnTo>
                    <a:lnTo>
                      <a:pt x="2188" y="496"/>
                    </a:lnTo>
                    <a:lnTo>
                      <a:pt x="2230" y="450"/>
                    </a:lnTo>
                    <a:lnTo>
                      <a:pt x="2278" y="408"/>
                    </a:lnTo>
                    <a:lnTo>
                      <a:pt x="2333" y="374"/>
                    </a:lnTo>
                    <a:lnTo>
                      <a:pt x="2390" y="344"/>
                    </a:lnTo>
                    <a:lnTo>
                      <a:pt x="2451" y="317"/>
                    </a:lnTo>
                    <a:lnTo>
                      <a:pt x="2517" y="300"/>
                    </a:lnTo>
                    <a:lnTo>
                      <a:pt x="2582" y="285"/>
                    </a:lnTo>
                    <a:lnTo>
                      <a:pt x="2719" y="272"/>
                    </a:lnTo>
                    <a:lnTo>
                      <a:pt x="2858" y="281"/>
                    </a:lnTo>
                    <a:lnTo>
                      <a:pt x="2993" y="315"/>
                    </a:lnTo>
                    <a:lnTo>
                      <a:pt x="3057" y="338"/>
                    </a:lnTo>
                    <a:lnTo>
                      <a:pt x="3116" y="369"/>
                    </a:lnTo>
                    <a:lnTo>
                      <a:pt x="3229" y="450"/>
                    </a:lnTo>
                    <a:lnTo>
                      <a:pt x="3276" y="502"/>
                    </a:lnTo>
                    <a:lnTo>
                      <a:pt x="3322" y="559"/>
                    </a:lnTo>
                    <a:lnTo>
                      <a:pt x="3392" y="692"/>
                    </a:lnTo>
                    <a:lnTo>
                      <a:pt x="3434" y="851"/>
                    </a:lnTo>
                    <a:lnTo>
                      <a:pt x="3440" y="1041"/>
                    </a:lnTo>
                    <a:lnTo>
                      <a:pt x="3750" y="1091"/>
                    </a:lnTo>
                    <a:lnTo>
                      <a:pt x="3873" y="1127"/>
                    </a:lnTo>
                    <a:lnTo>
                      <a:pt x="3976" y="1169"/>
                    </a:lnTo>
                    <a:lnTo>
                      <a:pt x="4124" y="1271"/>
                    </a:lnTo>
                    <a:lnTo>
                      <a:pt x="4200" y="1389"/>
                    </a:lnTo>
                    <a:lnTo>
                      <a:pt x="4212" y="1517"/>
                    </a:lnTo>
                    <a:lnTo>
                      <a:pt x="4196" y="1579"/>
                    </a:lnTo>
                    <a:lnTo>
                      <a:pt x="4166" y="1642"/>
                    </a:lnTo>
                    <a:lnTo>
                      <a:pt x="4124" y="1707"/>
                    </a:lnTo>
                    <a:lnTo>
                      <a:pt x="4073" y="1769"/>
                    </a:lnTo>
                    <a:lnTo>
                      <a:pt x="4006" y="1830"/>
                    </a:lnTo>
                    <a:lnTo>
                      <a:pt x="3932" y="1885"/>
                    </a:lnTo>
                    <a:lnTo>
                      <a:pt x="3850" y="1937"/>
                    </a:lnTo>
                    <a:lnTo>
                      <a:pt x="3759" y="1980"/>
                    </a:lnTo>
                    <a:lnTo>
                      <a:pt x="3712" y="2001"/>
                    </a:lnTo>
                    <a:lnTo>
                      <a:pt x="3660" y="2020"/>
                    </a:lnTo>
                    <a:lnTo>
                      <a:pt x="3557" y="2056"/>
                    </a:lnTo>
                    <a:lnTo>
                      <a:pt x="3449" y="2081"/>
                    </a:lnTo>
                    <a:lnTo>
                      <a:pt x="3331" y="2098"/>
                    </a:lnTo>
                    <a:lnTo>
                      <a:pt x="3095" y="2106"/>
                    </a:lnTo>
                    <a:lnTo>
                      <a:pt x="2848" y="2068"/>
                    </a:lnTo>
                    <a:lnTo>
                      <a:pt x="2725" y="2032"/>
                    </a:lnTo>
                    <a:lnTo>
                      <a:pt x="2664" y="2009"/>
                    </a:lnTo>
                    <a:lnTo>
                      <a:pt x="2605" y="1980"/>
                    </a:lnTo>
                    <a:lnTo>
                      <a:pt x="2483" y="1918"/>
                    </a:lnTo>
                    <a:lnTo>
                      <a:pt x="2422" y="1882"/>
                    </a:lnTo>
                    <a:lnTo>
                      <a:pt x="2365" y="1840"/>
                    </a:lnTo>
                    <a:lnTo>
                      <a:pt x="2308" y="1794"/>
                    </a:lnTo>
                    <a:lnTo>
                      <a:pt x="2251" y="1747"/>
                    </a:lnTo>
                    <a:lnTo>
                      <a:pt x="2196" y="1692"/>
                    </a:lnTo>
                    <a:lnTo>
                      <a:pt x="2143" y="1631"/>
                    </a:lnTo>
                    <a:lnTo>
                      <a:pt x="2154" y="1707"/>
                    </a:lnTo>
                    <a:lnTo>
                      <a:pt x="2145" y="1775"/>
                    </a:lnTo>
                    <a:lnTo>
                      <a:pt x="2112" y="1842"/>
                    </a:lnTo>
                    <a:lnTo>
                      <a:pt x="2088" y="1872"/>
                    </a:lnTo>
                    <a:lnTo>
                      <a:pt x="2061" y="1903"/>
                    </a:lnTo>
                    <a:lnTo>
                      <a:pt x="1995" y="1958"/>
                    </a:lnTo>
                    <a:lnTo>
                      <a:pt x="1918" y="2001"/>
                    </a:lnTo>
                    <a:lnTo>
                      <a:pt x="1880" y="2024"/>
                    </a:lnTo>
                    <a:lnTo>
                      <a:pt x="1835" y="2041"/>
                    </a:lnTo>
                    <a:lnTo>
                      <a:pt x="1744" y="2068"/>
                    </a:lnTo>
                    <a:lnTo>
                      <a:pt x="1654" y="2083"/>
                    </a:lnTo>
                    <a:lnTo>
                      <a:pt x="1567" y="2087"/>
                    </a:lnTo>
                    <a:lnTo>
                      <a:pt x="1403" y="2047"/>
                    </a:lnTo>
                    <a:lnTo>
                      <a:pt x="1285" y="1939"/>
                    </a:lnTo>
                    <a:lnTo>
                      <a:pt x="1240" y="1754"/>
                    </a:lnTo>
                    <a:lnTo>
                      <a:pt x="1152" y="1804"/>
                    </a:lnTo>
                    <a:lnTo>
                      <a:pt x="1072" y="1840"/>
                    </a:lnTo>
                    <a:lnTo>
                      <a:pt x="991" y="1872"/>
                    </a:lnTo>
                    <a:lnTo>
                      <a:pt x="918" y="1897"/>
                    </a:lnTo>
                    <a:lnTo>
                      <a:pt x="781" y="1927"/>
                    </a:lnTo>
                    <a:lnTo>
                      <a:pt x="667" y="1933"/>
                    </a:lnTo>
                    <a:lnTo>
                      <a:pt x="569" y="1922"/>
                    </a:lnTo>
                    <a:lnTo>
                      <a:pt x="492" y="1893"/>
                    </a:lnTo>
                    <a:lnTo>
                      <a:pt x="390" y="1798"/>
                    </a:lnTo>
                    <a:lnTo>
                      <a:pt x="357" y="1671"/>
                    </a:lnTo>
                    <a:lnTo>
                      <a:pt x="369" y="1604"/>
                    </a:lnTo>
                    <a:lnTo>
                      <a:pt x="399" y="1534"/>
                    </a:lnTo>
                    <a:lnTo>
                      <a:pt x="445" y="1471"/>
                    </a:lnTo>
                    <a:lnTo>
                      <a:pt x="477" y="1437"/>
                    </a:lnTo>
                    <a:lnTo>
                      <a:pt x="510" y="1410"/>
                    </a:lnTo>
                    <a:lnTo>
                      <a:pt x="591" y="1363"/>
                    </a:lnTo>
                    <a:lnTo>
                      <a:pt x="641" y="1342"/>
                    </a:lnTo>
                    <a:lnTo>
                      <a:pt x="692" y="1323"/>
                    </a:lnTo>
                    <a:lnTo>
                      <a:pt x="544" y="1327"/>
                    </a:lnTo>
                    <a:lnTo>
                      <a:pt x="409" y="1353"/>
                    </a:lnTo>
                    <a:lnTo>
                      <a:pt x="183" y="1475"/>
                    </a:lnTo>
                    <a:lnTo>
                      <a:pt x="97" y="1555"/>
                    </a:lnTo>
                    <a:lnTo>
                      <a:pt x="34" y="1650"/>
                    </a:lnTo>
                    <a:lnTo>
                      <a:pt x="0" y="1747"/>
                    </a:lnTo>
                    <a:lnTo>
                      <a:pt x="0" y="1846"/>
                    </a:lnTo>
                    <a:lnTo>
                      <a:pt x="4" y="1937"/>
                    </a:lnTo>
                    <a:lnTo>
                      <a:pt x="25" y="1980"/>
                    </a:lnTo>
                    <a:lnTo>
                      <a:pt x="51" y="2020"/>
                    </a:lnTo>
                    <a:lnTo>
                      <a:pt x="91" y="2060"/>
                    </a:lnTo>
                    <a:lnTo>
                      <a:pt x="139" y="2093"/>
                    </a:lnTo>
                    <a:lnTo>
                      <a:pt x="194" y="2123"/>
                    </a:lnTo>
                    <a:lnTo>
                      <a:pt x="260" y="2148"/>
                    </a:lnTo>
                    <a:lnTo>
                      <a:pt x="338" y="2165"/>
                    </a:lnTo>
                    <a:lnTo>
                      <a:pt x="424" y="2178"/>
                    </a:lnTo>
                    <a:lnTo>
                      <a:pt x="631" y="2184"/>
                    </a:lnTo>
                    <a:lnTo>
                      <a:pt x="882" y="2157"/>
                    </a:lnTo>
                    <a:lnTo>
                      <a:pt x="1023" y="2129"/>
                    </a:lnTo>
                    <a:lnTo>
                      <a:pt x="1181" y="2093"/>
                    </a:lnTo>
                    <a:lnTo>
                      <a:pt x="1211" y="2134"/>
                    </a:lnTo>
                    <a:lnTo>
                      <a:pt x="1244" y="2174"/>
                    </a:lnTo>
                    <a:lnTo>
                      <a:pt x="1280" y="2209"/>
                    </a:lnTo>
                    <a:lnTo>
                      <a:pt x="1314" y="2237"/>
                    </a:lnTo>
                    <a:lnTo>
                      <a:pt x="1392" y="2286"/>
                    </a:lnTo>
                    <a:lnTo>
                      <a:pt x="1430" y="2307"/>
                    </a:lnTo>
                    <a:lnTo>
                      <a:pt x="1470" y="2323"/>
                    </a:lnTo>
                    <a:lnTo>
                      <a:pt x="1552" y="2344"/>
                    </a:lnTo>
                    <a:lnTo>
                      <a:pt x="1635" y="2353"/>
                    </a:lnTo>
                    <a:lnTo>
                      <a:pt x="1799" y="2338"/>
                    </a:lnTo>
                    <a:lnTo>
                      <a:pt x="1953" y="2288"/>
                    </a:lnTo>
                    <a:lnTo>
                      <a:pt x="2082" y="2214"/>
                    </a:lnTo>
                    <a:lnTo>
                      <a:pt x="2179" y="2123"/>
                    </a:lnTo>
                    <a:lnTo>
                      <a:pt x="2236" y="2020"/>
                    </a:lnTo>
                    <a:lnTo>
                      <a:pt x="2268" y="2045"/>
                    </a:lnTo>
                    <a:lnTo>
                      <a:pt x="2329" y="2087"/>
                    </a:lnTo>
                    <a:lnTo>
                      <a:pt x="2405" y="2138"/>
                    </a:lnTo>
                    <a:lnTo>
                      <a:pt x="2489" y="2195"/>
                    </a:lnTo>
                    <a:lnTo>
                      <a:pt x="2574" y="2250"/>
                    </a:lnTo>
                    <a:lnTo>
                      <a:pt x="2649" y="2302"/>
                    </a:lnTo>
                    <a:lnTo>
                      <a:pt x="2744" y="23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5" name="Text Box 198"/>
            <p:cNvSpPr txBox="1">
              <a:spLocks noChangeArrowheads="1"/>
            </p:cNvSpPr>
            <p:nvPr/>
          </p:nvSpPr>
          <p:spPr bwMode="auto">
            <a:xfrm>
              <a:off x="2122" y="2321"/>
              <a:ext cx="1493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" charset="0"/>
                </a:rPr>
                <a:t>How to coordinate?</a:t>
              </a:r>
            </a:p>
          </p:txBody>
        </p:sp>
        <p:cxnSp>
          <p:nvCxnSpPr>
            <p:cNvPr id="16406" name="AutoShape 199"/>
            <p:cNvCxnSpPr>
              <a:cxnSpLocks noChangeShapeType="1"/>
              <a:stCxn id="16405" idx="1"/>
            </p:cNvCxnSpPr>
            <p:nvPr/>
          </p:nvCxnSpPr>
          <p:spPr bwMode="auto">
            <a:xfrm flipH="1">
              <a:off x="936" y="2445"/>
              <a:ext cx="1186" cy="3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07" name="AutoShape 200"/>
            <p:cNvCxnSpPr>
              <a:cxnSpLocks noChangeShapeType="1"/>
              <a:stCxn id="16405" idx="3"/>
            </p:cNvCxnSpPr>
            <p:nvPr/>
          </p:nvCxnSpPr>
          <p:spPr bwMode="auto">
            <a:xfrm>
              <a:off x="3615" y="2445"/>
              <a:ext cx="1434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Release in Practice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some risks when releasing a connection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Usual approach: Three-way handshake again</a:t>
            </a:r>
          </a:p>
          <a:p>
            <a:pPr lvl="1"/>
            <a:r>
              <a:rPr lang="en-US" dirty="0" smtClean="0"/>
              <a:t>Send disconnect request (DR)</a:t>
            </a:r>
          </a:p>
          <a:p>
            <a:pPr lvl="1"/>
            <a:r>
              <a:rPr lang="en-US" dirty="0" smtClean="0"/>
              <a:t>Set timer</a:t>
            </a:r>
          </a:p>
          <a:p>
            <a:pPr lvl="1"/>
            <a:r>
              <a:rPr lang="en-US" dirty="0" smtClean="0"/>
              <a:t>Wait for DR from peer</a:t>
            </a:r>
          </a:p>
          <a:p>
            <a:pPr lvl="1"/>
            <a:r>
              <a:rPr lang="en-US" dirty="0" smtClean="0"/>
              <a:t>Acknowledge DR</a:t>
            </a:r>
          </a:p>
          <a:p>
            <a:pPr lvl="1"/>
            <a:r>
              <a:rPr lang="en-US" dirty="0" smtClean="0"/>
              <a:t>Possibly retry</a:t>
            </a:r>
          </a:p>
          <a:p>
            <a:pPr lvl="1"/>
            <a:r>
              <a:rPr lang="en-US" dirty="0" smtClean="0"/>
              <a:t>Possibly time out</a:t>
            </a:r>
          </a:p>
        </p:txBody>
      </p:sp>
      <p:sp>
        <p:nvSpPr>
          <p:cNvPr id="174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7413" name="Picture 4" descr="6-14"/>
          <p:cNvPicPr>
            <a:picLocks noChangeAspect="1" noChangeArrowheads="1"/>
          </p:cNvPicPr>
          <p:nvPr/>
        </p:nvPicPr>
        <p:blipFill>
          <a:blip r:embed="rId2" cstate="print"/>
          <a:srcRect r="52448" b="56886"/>
          <a:stretch>
            <a:fillRect/>
          </a:stretch>
        </p:blipFill>
        <p:spPr bwMode="auto">
          <a:xfrm>
            <a:off x="6819900" y="2279651"/>
            <a:ext cx="3684588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for Connection Release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Problem cases for connection release with three-way handshake: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Lost </a:t>
            </a:r>
            <a:r>
              <a:rPr lang="en-US" sz="2000" dirty="0"/>
              <a:t>ACK solved by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optimistic) timer in Host 2</a:t>
            </a:r>
          </a:p>
        </p:txBody>
      </p:sp>
      <p:sp>
        <p:nvSpPr>
          <p:cNvPr id="1843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8437" name="Picture 4" descr="6-14"/>
          <p:cNvPicPr>
            <a:picLocks noChangeAspect="1" noChangeArrowheads="1"/>
          </p:cNvPicPr>
          <p:nvPr/>
        </p:nvPicPr>
        <p:blipFill>
          <a:blip r:embed="rId3" cstate="print"/>
          <a:srcRect l="52736" b="57169"/>
          <a:stretch>
            <a:fillRect/>
          </a:stretch>
        </p:blipFill>
        <p:spPr bwMode="auto">
          <a:xfrm>
            <a:off x="551384" y="3284538"/>
            <a:ext cx="251936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6-14"/>
          <p:cNvPicPr>
            <a:picLocks noChangeAspect="1" noChangeArrowheads="1"/>
          </p:cNvPicPr>
          <p:nvPr/>
        </p:nvPicPr>
        <p:blipFill>
          <a:blip r:embed="rId3" cstate="print"/>
          <a:srcRect t="54121" r="52658" b="2829"/>
          <a:stretch>
            <a:fillRect/>
          </a:stretch>
        </p:blipFill>
        <p:spPr bwMode="auto">
          <a:xfrm>
            <a:off x="4319058" y="3171886"/>
            <a:ext cx="251936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6-14"/>
          <p:cNvPicPr>
            <a:picLocks noChangeAspect="1" noChangeArrowheads="1"/>
          </p:cNvPicPr>
          <p:nvPr/>
        </p:nvPicPr>
        <p:blipFill>
          <a:blip r:embed="rId3" cstate="print"/>
          <a:srcRect l="52814" t="54121" b="2829"/>
          <a:stretch>
            <a:fillRect/>
          </a:stretch>
        </p:blipFill>
        <p:spPr bwMode="auto">
          <a:xfrm>
            <a:off x="7967663" y="3284538"/>
            <a:ext cx="251936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4222752" y="2025262"/>
            <a:ext cx="28813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Lost second DR solved by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retransmission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of first DR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7968948" y="1830531"/>
            <a:ext cx="2808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Timer solves (optimistically) case when 2</a:t>
            </a:r>
            <a:r>
              <a:rPr lang="en-US" sz="2000" baseline="30000" dirty="0">
                <a:solidFill>
                  <a:srgbClr val="000000"/>
                </a:solidFill>
                <a:latin typeface="+mn-lt"/>
              </a:rPr>
              <a:t>nd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DR and ACK are lost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TCP Setup, Transmission, Release</a:t>
            </a:r>
          </a:p>
        </p:txBody>
      </p:sp>
      <p:sp>
        <p:nvSpPr>
          <p:cNvPr id="1945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77175" y="1599623"/>
            <a:ext cx="4314825" cy="4729739"/>
          </a:xfrm>
        </p:spPr>
        <p:txBody>
          <a:bodyPr/>
          <a:lstStyle/>
          <a:p>
            <a:pPr eaLnBrk="1" hangingPunct="1"/>
            <a:r>
              <a:rPr lang="en-US" sz="2000" dirty="0"/>
              <a:t>Connection setup:</a:t>
            </a:r>
          </a:p>
          <a:p>
            <a:pPr lvl="1" eaLnBrk="1" hangingPunct="1"/>
            <a:r>
              <a:rPr lang="en-US" dirty="0"/>
              <a:t>Three-way handshake</a:t>
            </a:r>
          </a:p>
          <a:p>
            <a:pPr lvl="1" eaLnBrk="1" hangingPunct="1"/>
            <a:r>
              <a:rPr lang="en-US" dirty="0"/>
              <a:t>Negotiation of window size, sequence numbers, TCP options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Data transfer:</a:t>
            </a:r>
          </a:p>
          <a:p>
            <a:pPr lvl="1" eaLnBrk="1" hangingPunct="1"/>
            <a:r>
              <a:rPr lang="en-US" dirty="0"/>
              <a:t>Piggybacked acknowledgements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000" dirty="0"/>
              <a:t>Connection release:</a:t>
            </a:r>
          </a:p>
          <a:p>
            <a:pPr lvl="1" eaLnBrk="1" hangingPunct="1"/>
            <a:r>
              <a:rPr lang="en-US" dirty="0"/>
              <a:t>Confirmed</a:t>
            </a:r>
          </a:p>
          <a:p>
            <a:pPr lvl="1" eaLnBrk="1" hangingPunct="1"/>
            <a:r>
              <a:rPr lang="en-US" dirty="0"/>
              <a:t>Resources on client-side released after time-wait (frozen reference)</a:t>
            </a:r>
          </a:p>
          <a:p>
            <a:pPr lvl="2" eaLnBrk="1" hangingPunct="1"/>
            <a:r>
              <a:rPr lang="en-US" sz="1600" dirty="0"/>
              <a:t>E.g. 30 s, 1 min, 2 min</a:t>
            </a:r>
          </a:p>
        </p:txBody>
      </p:sp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1542941" y="1233493"/>
            <a:ext cx="4581525" cy="5259388"/>
            <a:chOff x="266" y="479"/>
            <a:chExt cx="2529" cy="3505"/>
          </a:xfrm>
        </p:grpSpPr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266" y="479"/>
              <a:ext cx="424" cy="2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>
                  <a:latin typeface="Arial" charset="0"/>
                </a:rPr>
                <a:t>Client</a:t>
              </a:r>
              <a:endParaRPr lang="en-US">
                <a:latin typeface="Arial" charset="0"/>
              </a:endParaRPr>
            </a:p>
          </p:txBody>
        </p:sp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1772" y="479"/>
              <a:ext cx="473" cy="2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>
                  <a:latin typeface="Arial" charset="0"/>
                </a:rPr>
                <a:t>Server</a:t>
              </a:r>
              <a:endParaRPr lang="en-US">
                <a:latin typeface="Arial" charset="0"/>
              </a:endParaRPr>
            </a:p>
          </p:txBody>
        </p:sp>
        <p:sp>
          <p:nvSpPr>
            <p:cNvPr id="19464" name="Line 7"/>
            <p:cNvSpPr>
              <a:spLocks noChangeShapeType="1"/>
            </p:cNvSpPr>
            <p:nvPr/>
          </p:nvSpPr>
          <p:spPr bwMode="auto">
            <a:xfrm>
              <a:off x="487" y="768"/>
              <a:ext cx="0" cy="3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8"/>
            <p:cNvSpPr>
              <a:spLocks noChangeShapeType="1"/>
            </p:cNvSpPr>
            <p:nvPr/>
          </p:nvSpPr>
          <p:spPr bwMode="auto">
            <a:xfrm>
              <a:off x="1994" y="768"/>
              <a:ext cx="0" cy="3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9"/>
            <p:cNvSpPr>
              <a:spLocks noChangeShapeType="1"/>
            </p:cNvSpPr>
            <p:nvPr/>
          </p:nvSpPr>
          <p:spPr bwMode="auto">
            <a:xfrm>
              <a:off x="487" y="816"/>
              <a:ext cx="1507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10"/>
            <p:cNvSpPr>
              <a:spLocks noChangeShapeType="1"/>
            </p:cNvSpPr>
            <p:nvPr/>
          </p:nvSpPr>
          <p:spPr bwMode="auto">
            <a:xfrm flipH="1">
              <a:off x="487" y="1104"/>
              <a:ext cx="1507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798" y="623"/>
              <a:ext cx="828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[SYN, seq=17]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532" y="911"/>
              <a:ext cx="1312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[SYN, seq=39, ACK=18]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470" name="Text Box 13"/>
            <p:cNvSpPr txBox="1">
              <a:spLocks noChangeArrowheads="1"/>
            </p:cNvSpPr>
            <p:nvPr/>
          </p:nvSpPr>
          <p:spPr bwMode="auto">
            <a:xfrm>
              <a:off x="709" y="1295"/>
              <a:ext cx="1018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[seq=18, ACK=40]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471" name="Line 14"/>
            <p:cNvSpPr>
              <a:spLocks noChangeShapeType="1"/>
            </p:cNvSpPr>
            <p:nvPr/>
          </p:nvSpPr>
          <p:spPr bwMode="auto">
            <a:xfrm>
              <a:off x="487" y="1488"/>
              <a:ext cx="1507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AutoShape 15"/>
            <p:cNvSpPr>
              <a:spLocks/>
            </p:cNvSpPr>
            <p:nvPr/>
          </p:nvSpPr>
          <p:spPr bwMode="auto">
            <a:xfrm>
              <a:off x="2038" y="768"/>
              <a:ext cx="133" cy="816"/>
            </a:xfrm>
            <a:prstGeom prst="rightBrace">
              <a:avLst>
                <a:gd name="adj1" fmla="val 5112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Text Box 16"/>
            <p:cNvSpPr txBox="1">
              <a:spLocks noChangeArrowheads="1"/>
            </p:cNvSpPr>
            <p:nvPr/>
          </p:nvSpPr>
          <p:spPr bwMode="auto">
            <a:xfrm>
              <a:off x="2127" y="959"/>
              <a:ext cx="668" cy="3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Connection</a:t>
              </a:r>
            </a:p>
            <a:p>
              <a:pPr algn="l" eaLnBrk="0" hangingPunct="0"/>
              <a:r>
                <a:rPr lang="de-DE" sz="1600">
                  <a:latin typeface="Arial" charset="0"/>
                </a:rPr>
                <a:t>Setup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474" name="Line 17"/>
            <p:cNvSpPr>
              <a:spLocks noChangeShapeType="1"/>
            </p:cNvSpPr>
            <p:nvPr/>
          </p:nvSpPr>
          <p:spPr bwMode="auto">
            <a:xfrm>
              <a:off x="487" y="1920"/>
              <a:ext cx="1507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8"/>
            <p:cNvSpPr>
              <a:spLocks noChangeShapeType="1"/>
            </p:cNvSpPr>
            <p:nvPr/>
          </p:nvSpPr>
          <p:spPr bwMode="auto">
            <a:xfrm flipH="1">
              <a:off x="487" y="2208"/>
              <a:ext cx="1507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Text Box 19"/>
            <p:cNvSpPr txBox="1">
              <a:spLocks noChangeArrowheads="1"/>
            </p:cNvSpPr>
            <p:nvPr/>
          </p:nvSpPr>
          <p:spPr bwMode="auto">
            <a:xfrm>
              <a:off x="487" y="1679"/>
              <a:ext cx="1501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[seq=53, ACK=78, data=‚hi‘]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477" name="Text Box 20"/>
            <p:cNvSpPr txBox="1">
              <a:spLocks noChangeArrowheads="1"/>
            </p:cNvSpPr>
            <p:nvPr/>
          </p:nvSpPr>
          <p:spPr bwMode="auto">
            <a:xfrm>
              <a:off x="487" y="2015"/>
              <a:ext cx="1539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[seq=78, ACK=55, data=‚ho‘]</a:t>
              </a:r>
              <a:endParaRPr lang="en-US" sz="1600">
                <a:latin typeface="Arial" charset="0"/>
              </a:endParaRPr>
            </a:p>
          </p:txBody>
        </p:sp>
        <p:grpSp>
          <p:nvGrpSpPr>
            <p:cNvPr id="19478" name="Group 21"/>
            <p:cNvGrpSpPr>
              <a:grpSpLocks/>
            </p:cNvGrpSpPr>
            <p:nvPr/>
          </p:nvGrpSpPr>
          <p:grpSpPr bwMode="auto">
            <a:xfrm>
              <a:off x="1905" y="1632"/>
              <a:ext cx="177" cy="96"/>
              <a:chOff x="2448" y="3216"/>
              <a:chExt cx="192" cy="192"/>
            </a:xfrm>
          </p:grpSpPr>
          <p:sp>
            <p:nvSpPr>
              <p:cNvPr id="19507" name="Rectangle 22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8" name="Line 23"/>
              <p:cNvSpPr>
                <a:spLocks noChangeShapeType="1"/>
              </p:cNvSpPr>
              <p:nvPr/>
            </p:nvSpPr>
            <p:spPr bwMode="auto">
              <a:xfrm flipV="1">
                <a:off x="2496" y="326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9" name="Line 24"/>
              <p:cNvSpPr>
                <a:spLocks noChangeShapeType="1"/>
              </p:cNvSpPr>
              <p:nvPr/>
            </p:nvSpPr>
            <p:spPr bwMode="auto">
              <a:xfrm flipV="1">
                <a:off x="2496" y="3312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9" name="Group 25"/>
            <p:cNvGrpSpPr>
              <a:grpSpLocks/>
            </p:cNvGrpSpPr>
            <p:nvPr/>
          </p:nvGrpSpPr>
          <p:grpSpPr bwMode="auto">
            <a:xfrm>
              <a:off x="399" y="1632"/>
              <a:ext cx="177" cy="96"/>
              <a:chOff x="2448" y="3216"/>
              <a:chExt cx="192" cy="192"/>
            </a:xfrm>
          </p:grpSpPr>
          <p:sp>
            <p:nvSpPr>
              <p:cNvPr id="19504" name="Rectangle 26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Line 27"/>
              <p:cNvSpPr>
                <a:spLocks noChangeShapeType="1"/>
              </p:cNvSpPr>
              <p:nvPr/>
            </p:nvSpPr>
            <p:spPr bwMode="auto">
              <a:xfrm flipV="1">
                <a:off x="2496" y="326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Line 28"/>
              <p:cNvSpPr>
                <a:spLocks noChangeShapeType="1"/>
              </p:cNvSpPr>
              <p:nvPr/>
            </p:nvSpPr>
            <p:spPr bwMode="auto">
              <a:xfrm flipV="1">
                <a:off x="2496" y="3312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80" name="Group 29"/>
            <p:cNvGrpSpPr>
              <a:grpSpLocks/>
            </p:cNvGrpSpPr>
            <p:nvPr/>
          </p:nvGrpSpPr>
          <p:grpSpPr bwMode="auto">
            <a:xfrm>
              <a:off x="1905" y="2352"/>
              <a:ext cx="177" cy="96"/>
              <a:chOff x="2448" y="3216"/>
              <a:chExt cx="192" cy="192"/>
            </a:xfrm>
          </p:grpSpPr>
          <p:sp>
            <p:nvSpPr>
              <p:cNvPr id="19501" name="Rectangle 30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Line 31"/>
              <p:cNvSpPr>
                <a:spLocks noChangeShapeType="1"/>
              </p:cNvSpPr>
              <p:nvPr/>
            </p:nvSpPr>
            <p:spPr bwMode="auto">
              <a:xfrm flipV="1">
                <a:off x="2496" y="326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Line 32"/>
              <p:cNvSpPr>
                <a:spLocks noChangeShapeType="1"/>
              </p:cNvSpPr>
              <p:nvPr/>
            </p:nvSpPr>
            <p:spPr bwMode="auto">
              <a:xfrm flipV="1">
                <a:off x="2496" y="3312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81" name="Group 33"/>
            <p:cNvGrpSpPr>
              <a:grpSpLocks/>
            </p:cNvGrpSpPr>
            <p:nvPr/>
          </p:nvGrpSpPr>
          <p:grpSpPr bwMode="auto">
            <a:xfrm>
              <a:off x="399" y="2352"/>
              <a:ext cx="177" cy="96"/>
              <a:chOff x="2448" y="3216"/>
              <a:chExt cx="192" cy="192"/>
            </a:xfrm>
          </p:grpSpPr>
          <p:sp>
            <p:nvSpPr>
              <p:cNvPr id="19498" name="Rectangle 34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Line 35"/>
              <p:cNvSpPr>
                <a:spLocks noChangeShapeType="1"/>
              </p:cNvSpPr>
              <p:nvPr/>
            </p:nvSpPr>
            <p:spPr bwMode="auto">
              <a:xfrm flipV="1">
                <a:off x="2496" y="326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Line 36"/>
              <p:cNvSpPr>
                <a:spLocks noChangeShapeType="1"/>
              </p:cNvSpPr>
              <p:nvPr/>
            </p:nvSpPr>
            <p:spPr bwMode="auto">
              <a:xfrm flipV="1">
                <a:off x="2496" y="3312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2" name="AutoShape 37"/>
            <p:cNvSpPr>
              <a:spLocks/>
            </p:cNvSpPr>
            <p:nvPr/>
          </p:nvSpPr>
          <p:spPr bwMode="auto">
            <a:xfrm>
              <a:off x="2038" y="1728"/>
              <a:ext cx="133" cy="624"/>
            </a:xfrm>
            <a:prstGeom prst="rightBrace">
              <a:avLst>
                <a:gd name="adj1" fmla="val 3909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Text Box 38"/>
            <p:cNvSpPr txBox="1">
              <a:spLocks noChangeArrowheads="1"/>
            </p:cNvSpPr>
            <p:nvPr/>
          </p:nvSpPr>
          <p:spPr bwMode="auto">
            <a:xfrm>
              <a:off x="2127" y="1871"/>
              <a:ext cx="520" cy="3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Data</a:t>
              </a:r>
            </a:p>
            <a:p>
              <a:pPr algn="l" eaLnBrk="0" hangingPunct="0"/>
              <a:r>
                <a:rPr lang="de-DE" sz="1600">
                  <a:latin typeface="Arial" charset="0"/>
                </a:rPr>
                <a:t>Transfer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484" name="AutoShape 39"/>
            <p:cNvSpPr>
              <a:spLocks/>
            </p:cNvSpPr>
            <p:nvPr/>
          </p:nvSpPr>
          <p:spPr bwMode="auto">
            <a:xfrm>
              <a:off x="2038" y="2592"/>
              <a:ext cx="133" cy="1248"/>
            </a:xfrm>
            <a:prstGeom prst="rightBrace">
              <a:avLst>
                <a:gd name="adj1" fmla="val 7819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Text Box 40"/>
            <p:cNvSpPr txBox="1">
              <a:spLocks noChangeArrowheads="1"/>
            </p:cNvSpPr>
            <p:nvPr/>
          </p:nvSpPr>
          <p:spPr bwMode="auto">
            <a:xfrm>
              <a:off x="2127" y="3023"/>
              <a:ext cx="668" cy="3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Connection</a:t>
              </a:r>
            </a:p>
            <a:p>
              <a:pPr algn="l" eaLnBrk="0" hangingPunct="0"/>
              <a:r>
                <a:rPr lang="de-DE" sz="1600">
                  <a:latin typeface="Arial" charset="0"/>
                </a:rPr>
                <a:t>release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486" name="Line 41"/>
            <p:cNvSpPr>
              <a:spLocks noChangeShapeType="1"/>
            </p:cNvSpPr>
            <p:nvPr/>
          </p:nvSpPr>
          <p:spPr bwMode="auto">
            <a:xfrm>
              <a:off x="487" y="2592"/>
              <a:ext cx="1507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Text Box 42"/>
            <p:cNvSpPr txBox="1">
              <a:spLocks noChangeArrowheads="1"/>
            </p:cNvSpPr>
            <p:nvPr/>
          </p:nvSpPr>
          <p:spPr bwMode="auto">
            <a:xfrm>
              <a:off x="975" y="2399"/>
              <a:ext cx="345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[FIN]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488" name="Text Box 43"/>
            <p:cNvSpPr txBox="1">
              <a:spLocks noChangeArrowheads="1"/>
            </p:cNvSpPr>
            <p:nvPr/>
          </p:nvSpPr>
          <p:spPr bwMode="auto">
            <a:xfrm>
              <a:off x="975" y="3262"/>
              <a:ext cx="394" cy="2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[ACK]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489" name="Line 44"/>
            <p:cNvSpPr>
              <a:spLocks noChangeShapeType="1"/>
            </p:cNvSpPr>
            <p:nvPr/>
          </p:nvSpPr>
          <p:spPr bwMode="auto">
            <a:xfrm>
              <a:off x="487" y="3456"/>
              <a:ext cx="1507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45"/>
            <p:cNvSpPr>
              <a:spLocks noChangeShapeType="1"/>
            </p:cNvSpPr>
            <p:nvPr/>
          </p:nvSpPr>
          <p:spPr bwMode="auto">
            <a:xfrm flipH="1">
              <a:off x="487" y="2832"/>
              <a:ext cx="1507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46"/>
            <p:cNvSpPr txBox="1">
              <a:spLocks noChangeArrowheads="1"/>
            </p:cNvSpPr>
            <p:nvPr/>
          </p:nvSpPr>
          <p:spPr bwMode="auto">
            <a:xfrm>
              <a:off x="975" y="2687"/>
              <a:ext cx="394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[ACK]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492" name="Line 47"/>
            <p:cNvSpPr>
              <a:spLocks noChangeShapeType="1"/>
            </p:cNvSpPr>
            <p:nvPr/>
          </p:nvSpPr>
          <p:spPr bwMode="auto">
            <a:xfrm flipH="1">
              <a:off x="487" y="3216"/>
              <a:ext cx="1507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Text Box 48"/>
            <p:cNvSpPr txBox="1">
              <a:spLocks noChangeArrowheads="1"/>
            </p:cNvSpPr>
            <p:nvPr/>
          </p:nvSpPr>
          <p:spPr bwMode="auto">
            <a:xfrm>
              <a:off x="975" y="3071"/>
              <a:ext cx="345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[FIN]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494" name="Line 49"/>
            <p:cNvSpPr>
              <a:spLocks noChangeShapeType="1"/>
            </p:cNvSpPr>
            <p:nvPr/>
          </p:nvSpPr>
          <p:spPr bwMode="auto">
            <a:xfrm>
              <a:off x="443" y="3840"/>
              <a:ext cx="8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50"/>
            <p:cNvSpPr>
              <a:spLocks noChangeShapeType="1"/>
            </p:cNvSpPr>
            <p:nvPr/>
          </p:nvSpPr>
          <p:spPr bwMode="auto">
            <a:xfrm>
              <a:off x="443" y="3456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Text Box 51"/>
            <p:cNvSpPr txBox="1">
              <a:spLocks noChangeArrowheads="1"/>
            </p:cNvSpPr>
            <p:nvPr/>
          </p:nvSpPr>
          <p:spPr bwMode="auto">
            <a:xfrm rot="16200000">
              <a:off x="50" y="3509"/>
              <a:ext cx="629" cy="17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400">
                  <a:latin typeface="Arial" charset="0"/>
                </a:rPr>
                <a:t>Time wait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9497" name="Line 52"/>
            <p:cNvSpPr>
              <a:spLocks noChangeShapeType="1"/>
            </p:cNvSpPr>
            <p:nvPr/>
          </p:nvSpPr>
          <p:spPr bwMode="auto">
            <a:xfrm>
              <a:off x="1950" y="3504"/>
              <a:ext cx="88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TCP State Transition Diagram</a:t>
            </a:r>
          </a:p>
        </p:txBody>
      </p:sp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2711624" y="1295400"/>
            <a:ext cx="6529388" cy="5181600"/>
            <a:chOff x="966" y="528"/>
            <a:chExt cx="3744" cy="3455"/>
          </a:xfrm>
        </p:grpSpPr>
        <p:sp>
          <p:nvSpPr>
            <p:cNvPr id="20486" name="Rectangle 4"/>
            <p:cNvSpPr>
              <a:spLocks noChangeArrowheads="1"/>
            </p:cNvSpPr>
            <p:nvPr/>
          </p:nvSpPr>
          <p:spPr bwMode="auto">
            <a:xfrm>
              <a:off x="2534" y="569"/>
              <a:ext cx="35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CLOSED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87" name="Rectangle 5"/>
            <p:cNvSpPr>
              <a:spLocks noChangeArrowheads="1"/>
            </p:cNvSpPr>
            <p:nvPr/>
          </p:nvSpPr>
          <p:spPr bwMode="auto">
            <a:xfrm>
              <a:off x="2560" y="1277"/>
              <a:ext cx="30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LISTEN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1046" y="1855"/>
              <a:ext cx="47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SYN_RCVD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89" name="Rectangle 7"/>
            <p:cNvSpPr>
              <a:spLocks noChangeArrowheads="1"/>
            </p:cNvSpPr>
            <p:nvPr/>
          </p:nvSpPr>
          <p:spPr bwMode="auto">
            <a:xfrm>
              <a:off x="3892" y="1855"/>
              <a:ext cx="465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SYN_SENT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90" name="Rectangle 8"/>
            <p:cNvSpPr>
              <a:spLocks noChangeArrowheads="1"/>
            </p:cNvSpPr>
            <p:nvPr/>
          </p:nvSpPr>
          <p:spPr bwMode="auto">
            <a:xfrm>
              <a:off x="2407" y="2427"/>
              <a:ext cx="602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ESTABLISHED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91" name="Rectangle 9"/>
            <p:cNvSpPr>
              <a:spLocks noChangeArrowheads="1"/>
            </p:cNvSpPr>
            <p:nvPr/>
          </p:nvSpPr>
          <p:spPr bwMode="auto">
            <a:xfrm>
              <a:off x="3871" y="2913"/>
              <a:ext cx="563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CLOSE_WAIT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92" name="Rectangle 10"/>
            <p:cNvSpPr>
              <a:spLocks noChangeArrowheads="1"/>
            </p:cNvSpPr>
            <p:nvPr/>
          </p:nvSpPr>
          <p:spPr bwMode="auto">
            <a:xfrm>
              <a:off x="3935" y="3397"/>
              <a:ext cx="45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LAST_ACK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93" name="Rectangle 11"/>
            <p:cNvSpPr>
              <a:spLocks noChangeArrowheads="1"/>
            </p:cNvSpPr>
            <p:nvPr/>
          </p:nvSpPr>
          <p:spPr bwMode="auto">
            <a:xfrm>
              <a:off x="2516" y="3397"/>
              <a:ext cx="39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CLOSING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94" name="Rectangle 12"/>
            <p:cNvSpPr>
              <a:spLocks noChangeArrowheads="1"/>
            </p:cNvSpPr>
            <p:nvPr/>
          </p:nvSpPr>
          <p:spPr bwMode="auto">
            <a:xfrm>
              <a:off x="2459" y="3822"/>
              <a:ext cx="47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TIME_WAIT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95" name="Rectangle 13"/>
            <p:cNvSpPr>
              <a:spLocks noChangeArrowheads="1"/>
            </p:cNvSpPr>
            <p:nvPr/>
          </p:nvSpPr>
          <p:spPr bwMode="auto">
            <a:xfrm>
              <a:off x="1006" y="3388"/>
              <a:ext cx="50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FIN_WAIT_2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96" name="Rectangle 14"/>
            <p:cNvSpPr>
              <a:spLocks noChangeArrowheads="1"/>
            </p:cNvSpPr>
            <p:nvPr/>
          </p:nvSpPr>
          <p:spPr bwMode="auto">
            <a:xfrm>
              <a:off x="1023" y="2908"/>
              <a:ext cx="50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FIN_WAIT_1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97" name="Rectangle 15"/>
            <p:cNvSpPr>
              <a:spLocks noChangeArrowheads="1"/>
            </p:cNvSpPr>
            <p:nvPr/>
          </p:nvSpPr>
          <p:spPr bwMode="auto">
            <a:xfrm>
              <a:off x="2062" y="903"/>
              <a:ext cx="52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Passive open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98" name="Rectangle 16"/>
            <p:cNvSpPr>
              <a:spLocks noChangeArrowheads="1"/>
            </p:cNvSpPr>
            <p:nvPr/>
          </p:nvSpPr>
          <p:spPr bwMode="auto">
            <a:xfrm>
              <a:off x="2902" y="903"/>
              <a:ext cx="22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Close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99" name="Line 17"/>
            <p:cNvSpPr>
              <a:spLocks noChangeShapeType="1"/>
            </p:cNvSpPr>
            <p:nvPr/>
          </p:nvSpPr>
          <p:spPr bwMode="auto">
            <a:xfrm flipH="1">
              <a:off x="1725" y="1909"/>
              <a:ext cx="2066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18"/>
            <p:cNvSpPr>
              <a:spLocks/>
            </p:cNvSpPr>
            <p:nvPr/>
          </p:nvSpPr>
          <p:spPr bwMode="auto">
            <a:xfrm>
              <a:off x="1662" y="1892"/>
              <a:ext cx="66" cy="37"/>
            </a:xfrm>
            <a:custGeom>
              <a:avLst/>
              <a:gdLst>
                <a:gd name="T0" fmla="*/ 66 w 66"/>
                <a:gd name="T1" fmla="*/ 0 h 37"/>
                <a:gd name="T2" fmla="*/ 0 w 66"/>
                <a:gd name="T3" fmla="*/ 20 h 37"/>
                <a:gd name="T4" fmla="*/ 66 w 66"/>
                <a:gd name="T5" fmla="*/ 37 h 37"/>
                <a:gd name="T6" fmla="*/ 66 w 66"/>
                <a:gd name="T7" fmla="*/ 3 h 37"/>
                <a:gd name="T8" fmla="*/ 66 w 66"/>
                <a:gd name="T9" fmla="*/ 3 h 37"/>
                <a:gd name="T10" fmla="*/ 66 w 66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7"/>
                <a:gd name="T20" fmla="*/ 66 w 66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7">
                  <a:moveTo>
                    <a:pt x="66" y="0"/>
                  </a:moveTo>
                  <a:lnTo>
                    <a:pt x="0" y="20"/>
                  </a:lnTo>
                  <a:lnTo>
                    <a:pt x="66" y="37"/>
                  </a:lnTo>
                  <a:lnTo>
                    <a:pt x="66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9"/>
            <p:cNvSpPr>
              <a:spLocks noChangeShapeType="1"/>
            </p:cNvSpPr>
            <p:nvPr/>
          </p:nvSpPr>
          <p:spPr bwMode="auto">
            <a:xfrm>
              <a:off x="1305" y="2013"/>
              <a:ext cx="1" cy="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0"/>
            <p:cNvSpPr>
              <a:spLocks/>
            </p:cNvSpPr>
            <p:nvPr/>
          </p:nvSpPr>
          <p:spPr bwMode="auto">
            <a:xfrm>
              <a:off x="1288" y="2790"/>
              <a:ext cx="37" cy="66"/>
            </a:xfrm>
            <a:custGeom>
              <a:avLst/>
              <a:gdLst>
                <a:gd name="T0" fmla="*/ 0 w 37"/>
                <a:gd name="T1" fmla="*/ 0 h 66"/>
                <a:gd name="T2" fmla="*/ 17 w 37"/>
                <a:gd name="T3" fmla="*/ 66 h 66"/>
                <a:gd name="T4" fmla="*/ 37 w 37"/>
                <a:gd name="T5" fmla="*/ 0 h 66"/>
                <a:gd name="T6" fmla="*/ 0 w 37"/>
                <a:gd name="T7" fmla="*/ 0 h 66"/>
                <a:gd name="T8" fmla="*/ 0 w 37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6"/>
                <a:gd name="T17" fmla="*/ 37 w 37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6">
                  <a:moveTo>
                    <a:pt x="0" y="0"/>
                  </a:moveTo>
                  <a:lnTo>
                    <a:pt x="17" y="6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21"/>
            <p:cNvSpPr>
              <a:spLocks noChangeShapeType="1"/>
            </p:cNvSpPr>
            <p:nvPr/>
          </p:nvSpPr>
          <p:spPr bwMode="auto">
            <a:xfrm>
              <a:off x="1607" y="3063"/>
              <a:ext cx="740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2"/>
            <p:cNvSpPr>
              <a:spLocks/>
            </p:cNvSpPr>
            <p:nvPr/>
          </p:nvSpPr>
          <p:spPr bwMode="auto">
            <a:xfrm>
              <a:off x="2327" y="3770"/>
              <a:ext cx="60" cy="58"/>
            </a:xfrm>
            <a:custGeom>
              <a:avLst/>
              <a:gdLst>
                <a:gd name="T0" fmla="*/ 0 w 60"/>
                <a:gd name="T1" fmla="*/ 24 h 58"/>
                <a:gd name="T2" fmla="*/ 60 w 60"/>
                <a:gd name="T3" fmla="*/ 58 h 58"/>
                <a:gd name="T4" fmla="*/ 25 w 60"/>
                <a:gd name="T5" fmla="*/ 0 h 58"/>
                <a:gd name="T6" fmla="*/ 2 w 60"/>
                <a:gd name="T7" fmla="*/ 24 h 58"/>
                <a:gd name="T8" fmla="*/ 2 w 60"/>
                <a:gd name="T9" fmla="*/ 24 h 58"/>
                <a:gd name="T10" fmla="*/ 0 w 60"/>
                <a:gd name="T11" fmla="*/ 24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58"/>
                <a:gd name="T20" fmla="*/ 60 w 60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58">
                  <a:moveTo>
                    <a:pt x="0" y="24"/>
                  </a:moveTo>
                  <a:lnTo>
                    <a:pt x="60" y="58"/>
                  </a:lnTo>
                  <a:lnTo>
                    <a:pt x="25" y="0"/>
                  </a:lnTo>
                  <a:lnTo>
                    <a:pt x="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Rectangle 23"/>
            <p:cNvSpPr>
              <a:spLocks noChangeArrowheads="1"/>
            </p:cNvSpPr>
            <p:nvPr/>
          </p:nvSpPr>
          <p:spPr bwMode="auto">
            <a:xfrm>
              <a:off x="3121" y="1665"/>
              <a:ext cx="23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Send/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06" name="Rectangle 24"/>
            <p:cNvSpPr>
              <a:spLocks noChangeArrowheads="1"/>
            </p:cNvSpPr>
            <p:nvPr/>
          </p:nvSpPr>
          <p:spPr bwMode="auto">
            <a:xfrm>
              <a:off x="3377" y="1665"/>
              <a:ext cx="18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SYN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07" name="Rectangle 25"/>
            <p:cNvSpPr>
              <a:spLocks noChangeArrowheads="1"/>
            </p:cNvSpPr>
            <p:nvPr/>
          </p:nvSpPr>
          <p:spPr bwMode="auto">
            <a:xfrm>
              <a:off x="2372" y="1786"/>
              <a:ext cx="66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SYN/SYN + 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08" name="Rectangle 26"/>
            <p:cNvSpPr>
              <a:spLocks noChangeArrowheads="1"/>
            </p:cNvSpPr>
            <p:nvPr/>
          </p:nvSpPr>
          <p:spPr bwMode="auto">
            <a:xfrm>
              <a:off x="3043" y="2021"/>
              <a:ext cx="66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SYN + ACK/ACK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09" name="Rectangle 27"/>
            <p:cNvSpPr>
              <a:spLocks noChangeArrowheads="1"/>
            </p:cNvSpPr>
            <p:nvPr/>
          </p:nvSpPr>
          <p:spPr bwMode="auto">
            <a:xfrm>
              <a:off x="1665" y="1665"/>
              <a:ext cx="663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SYN/SYN + 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10" name="Rectangle 28"/>
            <p:cNvSpPr>
              <a:spLocks noChangeArrowheads="1"/>
            </p:cNvSpPr>
            <p:nvPr/>
          </p:nvSpPr>
          <p:spPr bwMode="auto">
            <a:xfrm>
              <a:off x="2125" y="2021"/>
              <a:ext cx="18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11" name="Rectangle 29"/>
            <p:cNvSpPr>
              <a:spLocks noChangeArrowheads="1"/>
            </p:cNvSpPr>
            <p:nvPr/>
          </p:nvSpPr>
          <p:spPr bwMode="auto">
            <a:xfrm>
              <a:off x="1351" y="2427"/>
              <a:ext cx="22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Close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12" name="Rectangle 30"/>
            <p:cNvSpPr>
              <a:spLocks noChangeArrowheads="1"/>
            </p:cNvSpPr>
            <p:nvPr/>
          </p:nvSpPr>
          <p:spPr bwMode="auto">
            <a:xfrm>
              <a:off x="1596" y="2427"/>
              <a:ext cx="16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/FIN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13" name="Rectangle 31"/>
            <p:cNvSpPr>
              <a:spLocks noChangeArrowheads="1"/>
            </p:cNvSpPr>
            <p:nvPr/>
          </p:nvSpPr>
          <p:spPr bwMode="auto">
            <a:xfrm>
              <a:off x="3106" y="2770"/>
              <a:ext cx="34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FIN/ACK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14" name="Rectangle 32"/>
            <p:cNvSpPr>
              <a:spLocks noChangeArrowheads="1"/>
            </p:cNvSpPr>
            <p:nvPr/>
          </p:nvSpPr>
          <p:spPr bwMode="auto">
            <a:xfrm>
              <a:off x="1941" y="2770"/>
              <a:ext cx="22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Close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15" name="Rectangle 33"/>
            <p:cNvSpPr>
              <a:spLocks noChangeArrowheads="1"/>
            </p:cNvSpPr>
            <p:nvPr/>
          </p:nvSpPr>
          <p:spPr bwMode="auto">
            <a:xfrm>
              <a:off x="2188" y="2770"/>
              <a:ext cx="16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/FIN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16" name="Rectangle 34"/>
            <p:cNvSpPr>
              <a:spLocks noChangeArrowheads="1"/>
            </p:cNvSpPr>
            <p:nvPr/>
          </p:nvSpPr>
          <p:spPr bwMode="auto">
            <a:xfrm>
              <a:off x="1961" y="3043"/>
              <a:ext cx="34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FIN/ACK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17" name="Rectangle 35"/>
            <p:cNvSpPr>
              <a:spLocks noChangeArrowheads="1"/>
            </p:cNvSpPr>
            <p:nvPr/>
          </p:nvSpPr>
          <p:spPr bwMode="auto">
            <a:xfrm rot="2640000">
              <a:off x="1678" y="3284"/>
              <a:ext cx="63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ACK + FIN/ACK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18" name="Rectangle 36"/>
            <p:cNvSpPr>
              <a:spLocks noChangeArrowheads="1"/>
            </p:cNvSpPr>
            <p:nvPr/>
          </p:nvSpPr>
          <p:spPr bwMode="auto">
            <a:xfrm>
              <a:off x="3066" y="3557"/>
              <a:ext cx="69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Timeout after two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19" name="Rectangle 37"/>
            <p:cNvSpPr>
              <a:spLocks noChangeArrowheads="1"/>
            </p:cNvSpPr>
            <p:nvPr/>
          </p:nvSpPr>
          <p:spPr bwMode="auto">
            <a:xfrm>
              <a:off x="3103" y="3670"/>
              <a:ext cx="685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segment lifetimes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20" name="Rectangle 38"/>
            <p:cNvSpPr>
              <a:spLocks noChangeArrowheads="1"/>
            </p:cNvSpPr>
            <p:nvPr/>
          </p:nvSpPr>
          <p:spPr bwMode="auto">
            <a:xfrm>
              <a:off x="1613" y="3742"/>
              <a:ext cx="34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FIN/ACK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21" name="Rectangle 39"/>
            <p:cNvSpPr>
              <a:spLocks noChangeArrowheads="1"/>
            </p:cNvSpPr>
            <p:nvPr/>
          </p:nvSpPr>
          <p:spPr bwMode="auto">
            <a:xfrm>
              <a:off x="2798" y="3598"/>
              <a:ext cx="18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22" name="Rectangle 40"/>
            <p:cNvSpPr>
              <a:spLocks noChangeArrowheads="1"/>
            </p:cNvSpPr>
            <p:nvPr/>
          </p:nvSpPr>
          <p:spPr bwMode="auto">
            <a:xfrm>
              <a:off x="1346" y="3141"/>
              <a:ext cx="18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23" name="Rectangle 41"/>
            <p:cNvSpPr>
              <a:spLocks noChangeArrowheads="1"/>
            </p:cNvSpPr>
            <p:nvPr/>
          </p:nvSpPr>
          <p:spPr bwMode="auto">
            <a:xfrm>
              <a:off x="4246" y="3607"/>
              <a:ext cx="181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ACK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24" name="Rectangle 42"/>
            <p:cNvSpPr>
              <a:spLocks noChangeArrowheads="1"/>
            </p:cNvSpPr>
            <p:nvPr/>
          </p:nvSpPr>
          <p:spPr bwMode="auto">
            <a:xfrm>
              <a:off x="4227" y="3141"/>
              <a:ext cx="22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Close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25" name="Rectangle 43"/>
            <p:cNvSpPr>
              <a:spLocks noChangeArrowheads="1"/>
            </p:cNvSpPr>
            <p:nvPr/>
          </p:nvSpPr>
          <p:spPr bwMode="auto">
            <a:xfrm>
              <a:off x="4472" y="3141"/>
              <a:ext cx="16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/FIN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26" name="Freeform 44"/>
            <p:cNvSpPr>
              <a:spLocks/>
            </p:cNvSpPr>
            <p:nvPr/>
          </p:nvSpPr>
          <p:spPr bwMode="auto">
            <a:xfrm>
              <a:off x="2387" y="528"/>
              <a:ext cx="690" cy="202"/>
            </a:xfrm>
            <a:custGeom>
              <a:avLst/>
              <a:gdLst>
                <a:gd name="T0" fmla="*/ 690 w 690"/>
                <a:gd name="T1" fmla="*/ 202 h 202"/>
                <a:gd name="T2" fmla="*/ 690 w 690"/>
                <a:gd name="T3" fmla="*/ 0 h 202"/>
                <a:gd name="T4" fmla="*/ 0 w 690"/>
                <a:gd name="T5" fmla="*/ 0 h 202"/>
                <a:gd name="T6" fmla="*/ 0 w 690"/>
                <a:gd name="T7" fmla="*/ 202 h 202"/>
                <a:gd name="T8" fmla="*/ 690 w 690"/>
                <a:gd name="T9" fmla="*/ 202 h 202"/>
                <a:gd name="T10" fmla="*/ 690 w 690"/>
                <a:gd name="T11" fmla="*/ 202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02"/>
                <a:gd name="T20" fmla="*/ 690 w 690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02">
                  <a:moveTo>
                    <a:pt x="690" y="202"/>
                  </a:moveTo>
                  <a:lnTo>
                    <a:pt x="690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690" y="20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45"/>
            <p:cNvSpPr>
              <a:spLocks/>
            </p:cNvSpPr>
            <p:nvPr/>
          </p:nvSpPr>
          <p:spPr bwMode="auto">
            <a:xfrm>
              <a:off x="2387" y="1233"/>
              <a:ext cx="696" cy="204"/>
            </a:xfrm>
            <a:custGeom>
              <a:avLst/>
              <a:gdLst>
                <a:gd name="T0" fmla="*/ 693 w 696"/>
                <a:gd name="T1" fmla="*/ 204 h 204"/>
                <a:gd name="T2" fmla="*/ 696 w 696"/>
                <a:gd name="T3" fmla="*/ 0 h 204"/>
                <a:gd name="T4" fmla="*/ 0 w 696"/>
                <a:gd name="T5" fmla="*/ 0 h 204"/>
                <a:gd name="T6" fmla="*/ 0 w 696"/>
                <a:gd name="T7" fmla="*/ 204 h 204"/>
                <a:gd name="T8" fmla="*/ 696 w 696"/>
                <a:gd name="T9" fmla="*/ 204 h 204"/>
                <a:gd name="T10" fmla="*/ 696 w 696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4"/>
                <a:gd name="T20" fmla="*/ 696 w 696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4">
                  <a:moveTo>
                    <a:pt x="693" y="204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6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46"/>
            <p:cNvSpPr>
              <a:spLocks/>
            </p:cNvSpPr>
            <p:nvPr/>
          </p:nvSpPr>
          <p:spPr bwMode="auto">
            <a:xfrm>
              <a:off x="966" y="1809"/>
              <a:ext cx="693" cy="204"/>
            </a:xfrm>
            <a:custGeom>
              <a:avLst/>
              <a:gdLst>
                <a:gd name="T0" fmla="*/ 693 w 693"/>
                <a:gd name="T1" fmla="*/ 204 h 204"/>
                <a:gd name="T2" fmla="*/ 693 w 693"/>
                <a:gd name="T3" fmla="*/ 0 h 204"/>
                <a:gd name="T4" fmla="*/ 0 w 693"/>
                <a:gd name="T5" fmla="*/ 0 h 204"/>
                <a:gd name="T6" fmla="*/ 0 w 693"/>
                <a:gd name="T7" fmla="*/ 204 h 204"/>
                <a:gd name="T8" fmla="*/ 693 w 693"/>
                <a:gd name="T9" fmla="*/ 204 h 204"/>
                <a:gd name="T10" fmla="*/ 693 w 693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3"/>
                <a:gd name="T19" fmla="*/ 0 h 204"/>
                <a:gd name="T20" fmla="*/ 693 w 693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3" h="204">
                  <a:moveTo>
                    <a:pt x="693" y="204"/>
                  </a:moveTo>
                  <a:lnTo>
                    <a:pt x="693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3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47"/>
            <p:cNvSpPr>
              <a:spLocks/>
            </p:cNvSpPr>
            <p:nvPr/>
          </p:nvSpPr>
          <p:spPr bwMode="auto">
            <a:xfrm>
              <a:off x="3794" y="1809"/>
              <a:ext cx="696" cy="204"/>
            </a:xfrm>
            <a:custGeom>
              <a:avLst/>
              <a:gdLst>
                <a:gd name="T0" fmla="*/ 693 w 696"/>
                <a:gd name="T1" fmla="*/ 204 h 204"/>
                <a:gd name="T2" fmla="*/ 696 w 696"/>
                <a:gd name="T3" fmla="*/ 0 h 204"/>
                <a:gd name="T4" fmla="*/ 0 w 696"/>
                <a:gd name="T5" fmla="*/ 0 h 204"/>
                <a:gd name="T6" fmla="*/ 0 w 696"/>
                <a:gd name="T7" fmla="*/ 204 h 204"/>
                <a:gd name="T8" fmla="*/ 696 w 696"/>
                <a:gd name="T9" fmla="*/ 204 h 204"/>
                <a:gd name="T10" fmla="*/ 696 w 696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4"/>
                <a:gd name="T20" fmla="*/ 696 w 696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4">
                  <a:moveTo>
                    <a:pt x="693" y="204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6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48"/>
            <p:cNvSpPr>
              <a:spLocks/>
            </p:cNvSpPr>
            <p:nvPr/>
          </p:nvSpPr>
          <p:spPr bwMode="auto">
            <a:xfrm>
              <a:off x="2387" y="2384"/>
              <a:ext cx="696" cy="204"/>
            </a:xfrm>
            <a:custGeom>
              <a:avLst/>
              <a:gdLst>
                <a:gd name="T0" fmla="*/ 693 w 696"/>
                <a:gd name="T1" fmla="*/ 204 h 204"/>
                <a:gd name="T2" fmla="*/ 696 w 696"/>
                <a:gd name="T3" fmla="*/ 0 h 204"/>
                <a:gd name="T4" fmla="*/ 0 w 696"/>
                <a:gd name="T5" fmla="*/ 0 h 204"/>
                <a:gd name="T6" fmla="*/ 0 w 696"/>
                <a:gd name="T7" fmla="*/ 204 h 204"/>
                <a:gd name="T8" fmla="*/ 696 w 696"/>
                <a:gd name="T9" fmla="*/ 204 h 204"/>
                <a:gd name="T10" fmla="*/ 696 w 696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4"/>
                <a:gd name="T20" fmla="*/ 696 w 696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4">
                  <a:moveTo>
                    <a:pt x="693" y="204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6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49"/>
            <p:cNvSpPr>
              <a:spLocks/>
            </p:cNvSpPr>
            <p:nvPr/>
          </p:nvSpPr>
          <p:spPr bwMode="auto">
            <a:xfrm>
              <a:off x="966" y="2861"/>
              <a:ext cx="693" cy="202"/>
            </a:xfrm>
            <a:custGeom>
              <a:avLst/>
              <a:gdLst>
                <a:gd name="T0" fmla="*/ 693 w 693"/>
                <a:gd name="T1" fmla="*/ 202 h 202"/>
                <a:gd name="T2" fmla="*/ 693 w 693"/>
                <a:gd name="T3" fmla="*/ 0 h 202"/>
                <a:gd name="T4" fmla="*/ 0 w 693"/>
                <a:gd name="T5" fmla="*/ 0 h 202"/>
                <a:gd name="T6" fmla="*/ 0 w 693"/>
                <a:gd name="T7" fmla="*/ 202 h 202"/>
                <a:gd name="T8" fmla="*/ 693 w 693"/>
                <a:gd name="T9" fmla="*/ 202 h 202"/>
                <a:gd name="T10" fmla="*/ 693 w 693"/>
                <a:gd name="T11" fmla="*/ 202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3"/>
                <a:gd name="T19" fmla="*/ 0 h 202"/>
                <a:gd name="T20" fmla="*/ 693 w 693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3" h="202">
                  <a:moveTo>
                    <a:pt x="693" y="202"/>
                  </a:moveTo>
                  <a:lnTo>
                    <a:pt x="693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693" y="20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50"/>
            <p:cNvSpPr>
              <a:spLocks noChangeShapeType="1"/>
            </p:cNvSpPr>
            <p:nvPr/>
          </p:nvSpPr>
          <p:spPr bwMode="auto">
            <a:xfrm>
              <a:off x="2629" y="733"/>
              <a:ext cx="1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51"/>
            <p:cNvSpPr>
              <a:spLocks/>
            </p:cNvSpPr>
            <p:nvPr/>
          </p:nvSpPr>
          <p:spPr bwMode="auto">
            <a:xfrm>
              <a:off x="2611" y="1164"/>
              <a:ext cx="35" cy="66"/>
            </a:xfrm>
            <a:custGeom>
              <a:avLst/>
              <a:gdLst>
                <a:gd name="T0" fmla="*/ 0 w 35"/>
                <a:gd name="T1" fmla="*/ 0 h 66"/>
                <a:gd name="T2" fmla="*/ 18 w 35"/>
                <a:gd name="T3" fmla="*/ 66 h 66"/>
                <a:gd name="T4" fmla="*/ 35 w 35"/>
                <a:gd name="T5" fmla="*/ 3 h 66"/>
                <a:gd name="T6" fmla="*/ 0 w 35"/>
                <a:gd name="T7" fmla="*/ 3 h 66"/>
                <a:gd name="T8" fmla="*/ 0 w 35"/>
                <a:gd name="T9" fmla="*/ 3 h 66"/>
                <a:gd name="T10" fmla="*/ 0 w 35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6"/>
                <a:gd name="T20" fmla="*/ 35 w 35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6">
                  <a:moveTo>
                    <a:pt x="0" y="0"/>
                  </a:moveTo>
                  <a:lnTo>
                    <a:pt x="18" y="66"/>
                  </a:lnTo>
                  <a:lnTo>
                    <a:pt x="3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52"/>
            <p:cNvSpPr>
              <a:spLocks noChangeShapeType="1"/>
            </p:cNvSpPr>
            <p:nvPr/>
          </p:nvSpPr>
          <p:spPr bwMode="auto">
            <a:xfrm>
              <a:off x="2844" y="776"/>
              <a:ext cx="1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53"/>
            <p:cNvSpPr>
              <a:spLocks/>
            </p:cNvSpPr>
            <p:nvPr/>
          </p:nvSpPr>
          <p:spPr bwMode="auto">
            <a:xfrm>
              <a:off x="2827" y="733"/>
              <a:ext cx="35" cy="66"/>
            </a:xfrm>
            <a:custGeom>
              <a:avLst/>
              <a:gdLst>
                <a:gd name="T0" fmla="*/ 35 w 35"/>
                <a:gd name="T1" fmla="*/ 63 h 66"/>
                <a:gd name="T2" fmla="*/ 17 w 35"/>
                <a:gd name="T3" fmla="*/ 0 h 66"/>
                <a:gd name="T4" fmla="*/ 0 w 35"/>
                <a:gd name="T5" fmla="*/ 66 h 66"/>
                <a:gd name="T6" fmla="*/ 35 w 35"/>
                <a:gd name="T7" fmla="*/ 66 h 66"/>
                <a:gd name="T8" fmla="*/ 35 w 35"/>
                <a:gd name="T9" fmla="*/ 66 h 66"/>
                <a:gd name="T10" fmla="*/ 35 w 35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6"/>
                <a:gd name="T20" fmla="*/ 35 w 35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6">
                  <a:moveTo>
                    <a:pt x="35" y="63"/>
                  </a:moveTo>
                  <a:lnTo>
                    <a:pt x="17" y="0"/>
                  </a:lnTo>
                  <a:lnTo>
                    <a:pt x="0" y="66"/>
                  </a:lnTo>
                  <a:lnTo>
                    <a:pt x="35" y="66"/>
                  </a:lnTo>
                  <a:lnTo>
                    <a:pt x="35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Rectangle 54"/>
            <p:cNvSpPr>
              <a:spLocks noChangeArrowheads="1"/>
            </p:cNvSpPr>
            <p:nvPr/>
          </p:nvSpPr>
          <p:spPr bwMode="auto">
            <a:xfrm>
              <a:off x="3535" y="1026"/>
              <a:ext cx="22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Close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37" name="Freeform 55"/>
            <p:cNvSpPr>
              <a:spLocks/>
            </p:cNvSpPr>
            <p:nvPr/>
          </p:nvSpPr>
          <p:spPr bwMode="auto">
            <a:xfrm>
              <a:off x="1711" y="1437"/>
              <a:ext cx="915" cy="429"/>
            </a:xfrm>
            <a:custGeom>
              <a:avLst/>
              <a:gdLst>
                <a:gd name="T0" fmla="*/ 915 w 915"/>
                <a:gd name="T1" fmla="*/ 0 h 429"/>
                <a:gd name="T2" fmla="*/ 915 w 915"/>
                <a:gd name="T3" fmla="*/ 6 h 429"/>
                <a:gd name="T4" fmla="*/ 915 w 915"/>
                <a:gd name="T5" fmla="*/ 15 h 429"/>
                <a:gd name="T6" fmla="*/ 915 w 915"/>
                <a:gd name="T7" fmla="*/ 26 h 429"/>
                <a:gd name="T8" fmla="*/ 912 w 915"/>
                <a:gd name="T9" fmla="*/ 44 h 429"/>
                <a:gd name="T10" fmla="*/ 909 w 915"/>
                <a:gd name="T11" fmla="*/ 67 h 429"/>
                <a:gd name="T12" fmla="*/ 906 w 915"/>
                <a:gd name="T13" fmla="*/ 90 h 429"/>
                <a:gd name="T14" fmla="*/ 900 w 915"/>
                <a:gd name="T15" fmla="*/ 116 h 429"/>
                <a:gd name="T16" fmla="*/ 892 w 915"/>
                <a:gd name="T17" fmla="*/ 141 h 429"/>
                <a:gd name="T18" fmla="*/ 877 w 915"/>
                <a:gd name="T19" fmla="*/ 167 h 429"/>
                <a:gd name="T20" fmla="*/ 863 w 915"/>
                <a:gd name="T21" fmla="*/ 193 h 429"/>
                <a:gd name="T22" fmla="*/ 826 w 915"/>
                <a:gd name="T23" fmla="*/ 239 h 429"/>
                <a:gd name="T24" fmla="*/ 780 w 915"/>
                <a:gd name="T25" fmla="*/ 282 h 429"/>
                <a:gd name="T26" fmla="*/ 725 w 915"/>
                <a:gd name="T27" fmla="*/ 317 h 429"/>
                <a:gd name="T28" fmla="*/ 667 w 915"/>
                <a:gd name="T29" fmla="*/ 346 h 429"/>
                <a:gd name="T30" fmla="*/ 607 w 915"/>
                <a:gd name="T31" fmla="*/ 369 h 429"/>
                <a:gd name="T32" fmla="*/ 544 w 915"/>
                <a:gd name="T33" fmla="*/ 389 h 429"/>
                <a:gd name="T34" fmla="*/ 483 w 915"/>
                <a:gd name="T35" fmla="*/ 403 h 429"/>
                <a:gd name="T36" fmla="*/ 426 w 915"/>
                <a:gd name="T37" fmla="*/ 415 h 429"/>
                <a:gd name="T38" fmla="*/ 374 w 915"/>
                <a:gd name="T39" fmla="*/ 423 h 429"/>
                <a:gd name="T40" fmla="*/ 328 w 915"/>
                <a:gd name="T41" fmla="*/ 426 h 429"/>
                <a:gd name="T42" fmla="*/ 316 w 915"/>
                <a:gd name="T43" fmla="*/ 426 h 429"/>
                <a:gd name="T44" fmla="*/ 305 w 915"/>
                <a:gd name="T45" fmla="*/ 426 h 429"/>
                <a:gd name="T46" fmla="*/ 296 w 915"/>
                <a:gd name="T47" fmla="*/ 429 h 429"/>
                <a:gd name="T48" fmla="*/ 285 w 915"/>
                <a:gd name="T49" fmla="*/ 429 h 429"/>
                <a:gd name="T50" fmla="*/ 276 w 915"/>
                <a:gd name="T51" fmla="*/ 429 h 429"/>
                <a:gd name="T52" fmla="*/ 265 w 915"/>
                <a:gd name="T53" fmla="*/ 429 h 429"/>
                <a:gd name="T54" fmla="*/ 256 w 915"/>
                <a:gd name="T55" fmla="*/ 429 h 429"/>
                <a:gd name="T56" fmla="*/ 247 w 915"/>
                <a:gd name="T57" fmla="*/ 429 h 429"/>
                <a:gd name="T58" fmla="*/ 242 w 915"/>
                <a:gd name="T59" fmla="*/ 429 h 429"/>
                <a:gd name="T60" fmla="*/ 236 w 915"/>
                <a:gd name="T61" fmla="*/ 429 h 429"/>
                <a:gd name="T62" fmla="*/ 221 w 915"/>
                <a:gd name="T63" fmla="*/ 429 h 429"/>
                <a:gd name="T64" fmla="*/ 198 w 915"/>
                <a:gd name="T65" fmla="*/ 429 h 429"/>
                <a:gd name="T66" fmla="*/ 170 w 915"/>
                <a:gd name="T67" fmla="*/ 429 h 429"/>
                <a:gd name="T68" fmla="*/ 138 w 915"/>
                <a:gd name="T69" fmla="*/ 429 h 429"/>
                <a:gd name="T70" fmla="*/ 106 w 915"/>
                <a:gd name="T71" fmla="*/ 429 h 429"/>
                <a:gd name="T72" fmla="*/ 75 w 915"/>
                <a:gd name="T73" fmla="*/ 429 h 429"/>
                <a:gd name="T74" fmla="*/ 46 w 915"/>
                <a:gd name="T75" fmla="*/ 429 h 429"/>
                <a:gd name="T76" fmla="*/ 23 w 915"/>
                <a:gd name="T77" fmla="*/ 429 h 429"/>
                <a:gd name="T78" fmla="*/ 6 w 915"/>
                <a:gd name="T79" fmla="*/ 429 h 429"/>
                <a:gd name="T80" fmla="*/ 0 w 915"/>
                <a:gd name="T81" fmla="*/ 429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15"/>
                <a:gd name="T124" fmla="*/ 0 h 429"/>
                <a:gd name="T125" fmla="*/ 915 w 915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15" h="429">
                  <a:moveTo>
                    <a:pt x="915" y="0"/>
                  </a:moveTo>
                  <a:lnTo>
                    <a:pt x="915" y="6"/>
                  </a:lnTo>
                  <a:lnTo>
                    <a:pt x="915" y="15"/>
                  </a:lnTo>
                  <a:lnTo>
                    <a:pt x="915" y="26"/>
                  </a:lnTo>
                  <a:lnTo>
                    <a:pt x="912" y="44"/>
                  </a:lnTo>
                  <a:lnTo>
                    <a:pt x="909" y="67"/>
                  </a:lnTo>
                  <a:lnTo>
                    <a:pt x="906" y="90"/>
                  </a:lnTo>
                  <a:lnTo>
                    <a:pt x="900" y="116"/>
                  </a:lnTo>
                  <a:lnTo>
                    <a:pt x="892" y="141"/>
                  </a:lnTo>
                  <a:lnTo>
                    <a:pt x="877" y="167"/>
                  </a:lnTo>
                  <a:lnTo>
                    <a:pt x="863" y="193"/>
                  </a:lnTo>
                  <a:lnTo>
                    <a:pt x="826" y="239"/>
                  </a:lnTo>
                  <a:lnTo>
                    <a:pt x="780" y="282"/>
                  </a:lnTo>
                  <a:lnTo>
                    <a:pt x="725" y="317"/>
                  </a:lnTo>
                  <a:lnTo>
                    <a:pt x="667" y="346"/>
                  </a:lnTo>
                  <a:lnTo>
                    <a:pt x="607" y="369"/>
                  </a:lnTo>
                  <a:lnTo>
                    <a:pt x="544" y="389"/>
                  </a:lnTo>
                  <a:lnTo>
                    <a:pt x="483" y="403"/>
                  </a:lnTo>
                  <a:lnTo>
                    <a:pt x="426" y="415"/>
                  </a:lnTo>
                  <a:lnTo>
                    <a:pt x="374" y="423"/>
                  </a:lnTo>
                  <a:lnTo>
                    <a:pt x="328" y="426"/>
                  </a:lnTo>
                  <a:lnTo>
                    <a:pt x="316" y="426"/>
                  </a:lnTo>
                  <a:lnTo>
                    <a:pt x="305" y="426"/>
                  </a:lnTo>
                  <a:lnTo>
                    <a:pt x="296" y="429"/>
                  </a:lnTo>
                  <a:lnTo>
                    <a:pt x="285" y="429"/>
                  </a:lnTo>
                  <a:lnTo>
                    <a:pt x="276" y="429"/>
                  </a:lnTo>
                  <a:lnTo>
                    <a:pt x="265" y="429"/>
                  </a:lnTo>
                  <a:lnTo>
                    <a:pt x="256" y="429"/>
                  </a:lnTo>
                  <a:lnTo>
                    <a:pt x="247" y="429"/>
                  </a:lnTo>
                  <a:lnTo>
                    <a:pt x="242" y="429"/>
                  </a:lnTo>
                  <a:lnTo>
                    <a:pt x="236" y="429"/>
                  </a:lnTo>
                  <a:lnTo>
                    <a:pt x="221" y="429"/>
                  </a:lnTo>
                  <a:lnTo>
                    <a:pt x="198" y="429"/>
                  </a:lnTo>
                  <a:lnTo>
                    <a:pt x="170" y="429"/>
                  </a:lnTo>
                  <a:lnTo>
                    <a:pt x="138" y="429"/>
                  </a:lnTo>
                  <a:lnTo>
                    <a:pt x="106" y="429"/>
                  </a:lnTo>
                  <a:lnTo>
                    <a:pt x="75" y="429"/>
                  </a:lnTo>
                  <a:lnTo>
                    <a:pt x="46" y="429"/>
                  </a:lnTo>
                  <a:lnTo>
                    <a:pt x="23" y="429"/>
                  </a:lnTo>
                  <a:lnTo>
                    <a:pt x="6" y="429"/>
                  </a:lnTo>
                  <a:lnTo>
                    <a:pt x="0" y="4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56"/>
            <p:cNvSpPr>
              <a:spLocks/>
            </p:cNvSpPr>
            <p:nvPr/>
          </p:nvSpPr>
          <p:spPr bwMode="auto">
            <a:xfrm>
              <a:off x="1665" y="1849"/>
              <a:ext cx="66" cy="34"/>
            </a:xfrm>
            <a:custGeom>
              <a:avLst/>
              <a:gdLst>
                <a:gd name="T0" fmla="*/ 66 w 66"/>
                <a:gd name="T1" fmla="*/ 34 h 34"/>
                <a:gd name="T2" fmla="*/ 0 w 66"/>
                <a:gd name="T3" fmla="*/ 20 h 34"/>
                <a:gd name="T4" fmla="*/ 66 w 66"/>
                <a:gd name="T5" fmla="*/ 0 h 34"/>
                <a:gd name="T6" fmla="*/ 66 w 66"/>
                <a:gd name="T7" fmla="*/ 34 h 34"/>
                <a:gd name="T8" fmla="*/ 66 w 6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4"/>
                <a:gd name="T17" fmla="*/ 66 w 6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4">
                  <a:moveTo>
                    <a:pt x="66" y="34"/>
                  </a:moveTo>
                  <a:lnTo>
                    <a:pt x="0" y="20"/>
                  </a:lnTo>
                  <a:lnTo>
                    <a:pt x="66" y="0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57"/>
            <p:cNvSpPr>
              <a:spLocks/>
            </p:cNvSpPr>
            <p:nvPr/>
          </p:nvSpPr>
          <p:spPr bwMode="auto">
            <a:xfrm>
              <a:off x="2830" y="1437"/>
              <a:ext cx="915" cy="429"/>
            </a:xfrm>
            <a:custGeom>
              <a:avLst/>
              <a:gdLst>
                <a:gd name="T0" fmla="*/ 0 w 915"/>
                <a:gd name="T1" fmla="*/ 0 h 429"/>
                <a:gd name="T2" fmla="*/ 3 w 915"/>
                <a:gd name="T3" fmla="*/ 6 h 429"/>
                <a:gd name="T4" fmla="*/ 3 w 915"/>
                <a:gd name="T5" fmla="*/ 15 h 429"/>
                <a:gd name="T6" fmla="*/ 3 w 915"/>
                <a:gd name="T7" fmla="*/ 26 h 429"/>
                <a:gd name="T8" fmla="*/ 3 w 915"/>
                <a:gd name="T9" fmla="*/ 44 h 429"/>
                <a:gd name="T10" fmla="*/ 6 w 915"/>
                <a:gd name="T11" fmla="*/ 67 h 429"/>
                <a:gd name="T12" fmla="*/ 12 w 915"/>
                <a:gd name="T13" fmla="*/ 90 h 429"/>
                <a:gd name="T14" fmla="*/ 17 w 915"/>
                <a:gd name="T15" fmla="*/ 116 h 429"/>
                <a:gd name="T16" fmla="*/ 26 w 915"/>
                <a:gd name="T17" fmla="*/ 141 h 429"/>
                <a:gd name="T18" fmla="*/ 37 w 915"/>
                <a:gd name="T19" fmla="*/ 167 h 429"/>
                <a:gd name="T20" fmla="*/ 52 w 915"/>
                <a:gd name="T21" fmla="*/ 193 h 429"/>
                <a:gd name="T22" fmla="*/ 89 w 915"/>
                <a:gd name="T23" fmla="*/ 239 h 429"/>
                <a:gd name="T24" fmla="*/ 135 w 915"/>
                <a:gd name="T25" fmla="*/ 279 h 429"/>
                <a:gd name="T26" fmla="*/ 187 w 915"/>
                <a:gd name="T27" fmla="*/ 314 h 429"/>
                <a:gd name="T28" fmla="*/ 242 w 915"/>
                <a:gd name="T29" fmla="*/ 343 h 429"/>
                <a:gd name="T30" fmla="*/ 302 w 915"/>
                <a:gd name="T31" fmla="*/ 366 h 429"/>
                <a:gd name="T32" fmla="*/ 360 w 915"/>
                <a:gd name="T33" fmla="*/ 386 h 429"/>
                <a:gd name="T34" fmla="*/ 420 w 915"/>
                <a:gd name="T35" fmla="*/ 400 h 429"/>
                <a:gd name="T36" fmla="*/ 478 w 915"/>
                <a:gd name="T37" fmla="*/ 412 h 429"/>
                <a:gd name="T38" fmla="*/ 532 w 915"/>
                <a:gd name="T39" fmla="*/ 420 h 429"/>
                <a:gd name="T40" fmla="*/ 581 w 915"/>
                <a:gd name="T41" fmla="*/ 426 h 429"/>
                <a:gd name="T42" fmla="*/ 593 w 915"/>
                <a:gd name="T43" fmla="*/ 426 h 429"/>
                <a:gd name="T44" fmla="*/ 604 w 915"/>
                <a:gd name="T45" fmla="*/ 426 h 429"/>
                <a:gd name="T46" fmla="*/ 616 w 915"/>
                <a:gd name="T47" fmla="*/ 429 h 429"/>
                <a:gd name="T48" fmla="*/ 627 w 915"/>
                <a:gd name="T49" fmla="*/ 429 h 429"/>
                <a:gd name="T50" fmla="*/ 636 w 915"/>
                <a:gd name="T51" fmla="*/ 429 h 429"/>
                <a:gd name="T52" fmla="*/ 647 w 915"/>
                <a:gd name="T53" fmla="*/ 429 h 429"/>
                <a:gd name="T54" fmla="*/ 659 w 915"/>
                <a:gd name="T55" fmla="*/ 429 h 429"/>
                <a:gd name="T56" fmla="*/ 668 w 915"/>
                <a:gd name="T57" fmla="*/ 429 h 429"/>
                <a:gd name="T58" fmla="*/ 676 w 915"/>
                <a:gd name="T59" fmla="*/ 429 h 429"/>
                <a:gd name="T60" fmla="*/ 682 w 915"/>
                <a:gd name="T61" fmla="*/ 429 h 429"/>
                <a:gd name="T62" fmla="*/ 696 w 915"/>
                <a:gd name="T63" fmla="*/ 429 h 429"/>
                <a:gd name="T64" fmla="*/ 719 w 915"/>
                <a:gd name="T65" fmla="*/ 429 h 429"/>
                <a:gd name="T66" fmla="*/ 745 w 915"/>
                <a:gd name="T67" fmla="*/ 429 h 429"/>
                <a:gd name="T68" fmla="*/ 777 w 915"/>
                <a:gd name="T69" fmla="*/ 429 h 429"/>
                <a:gd name="T70" fmla="*/ 811 w 915"/>
                <a:gd name="T71" fmla="*/ 429 h 429"/>
                <a:gd name="T72" fmla="*/ 843 w 915"/>
                <a:gd name="T73" fmla="*/ 429 h 429"/>
                <a:gd name="T74" fmla="*/ 872 w 915"/>
                <a:gd name="T75" fmla="*/ 429 h 429"/>
                <a:gd name="T76" fmla="*/ 895 w 915"/>
                <a:gd name="T77" fmla="*/ 429 h 429"/>
                <a:gd name="T78" fmla="*/ 909 w 915"/>
                <a:gd name="T79" fmla="*/ 429 h 429"/>
                <a:gd name="T80" fmla="*/ 915 w 915"/>
                <a:gd name="T81" fmla="*/ 429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15"/>
                <a:gd name="T124" fmla="*/ 0 h 429"/>
                <a:gd name="T125" fmla="*/ 915 w 915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15" h="429">
                  <a:moveTo>
                    <a:pt x="0" y="0"/>
                  </a:moveTo>
                  <a:lnTo>
                    <a:pt x="3" y="6"/>
                  </a:lnTo>
                  <a:lnTo>
                    <a:pt x="3" y="15"/>
                  </a:lnTo>
                  <a:lnTo>
                    <a:pt x="3" y="26"/>
                  </a:lnTo>
                  <a:lnTo>
                    <a:pt x="3" y="44"/>
                  </a:lnTo>
                  <a:lnTo>
                    <a:pt x="6" y="67"/>
                  </a:lnTo>
                  <a:lnTo>
                    <a:pt x="12" y="90"/>
                  </a:lnTo>
                  <a:lnTo>
                    <a:pt x="17" y="116"/>
                  </a:lnTo>
                  <a:lnTo>
                    <a:pt x="26" y="141"/>
                  </a:lnTo>
                  <a:lnTo>
                    <a:pt x="37" y="167"/>
                  </a:lnTo>
                  <a:lnTo>
                    <a:pt x="52" y="193"/>
                  </a:lnTo>
                  <a:lnTo>
                    <a:pt x="89" y="239"/>
                  </a:lnTo>
                  <a:lnTo>
                    <a:pt x="135" y="279"/>
                  </a:lnTo>
                  <a:lnTo>
                    <a:pt x="187" y="314"/>
                  </a:lnTo>
                  <a:lnTo>
                    <a:pt x="242" y="343"/>
                  </a:lnTo>
                  <a:lnTo>
                    <a:pt x="302" y="366"/>
                  </a:lnTo>
                  <a:lnTo>
                    <a:pt x="360" y="386"/>
                  </a:lnTo>
                  <a:lnTo>
                    <a:pt x="420" y="400"/>
                  </a:lnTo>
                  <a:lnTo>
                    <a:pt x="478" y="412"/>
                  </a:lnTo>
                  <a:lnTo>
                    <a:pt x="532" y="420"/>
                  </a:lnTo>
                  <a:lnTo>
                    <a:pt x="581" y="426"/>
                  </a:lnTo>
                  <a:lnTo>
                    <a:pt x="593" y="426"/>
                  </a:lnTo>
                  <a:lnTo>
                    <a:pt x="604" y="426"/>
                  </a:lnTo>
                  <a:lnTo>
                    <a:pt x="616" y="429"/>
                  </a:lnTo>
                  <a:lnTo>
                    <a:pt x="627" y="429"/>
                  </a:lnTo>
                  <a:lnTo>
                    <a:pt x="636" y="429"/>
                  </a:lnTo>
                  <a:lnTo>
                    <a:pt x="647" y="429"/>
                  </a:lnTo>
                  <a:lnTo>
                    <a:pt x="659" y="429"/>
                  </a:lnTo>
                  <a:lnTo>
                    <a:pt x="668" y="429"/>
                  </a:lnTo>
                  <a:lnTo>
                    <a:pt x="676" y="429"/>
                  </a:lnTo>
                  <a:lnTo>
                    <a:pt x="682" y="429"/>
                  </a:lnTo>
                  <a:lnTo>
                    <a:pt x="696" y="429"/>
                  </a:lnTo>
                  <a:lnTo>
                    <a:pt x="719" y="429"/>
                  </a:lnTo>
                  <a:lnTo>
                    <a:pt x="745" y="429"/>
                  </a:lnTo>
                  <a:lnTo>
                    <a:pt x="777" y="429"/>
                  </a:lnTo>
                  <a:lnTo>
                    <a:pt x="811" y="429"/>
                  </a:lnTo>
                  <a:lnTo>
                    <a:pt x="843" y="429"/>
                  </a:lnTo>
                  <a:lnTo>
                    <a:pt x="872" y="429"/>
                  </a:lnTo>
                  <a:lnTo>
                    <a:pt x="895" y="429"/>
                  </a:lnTo>
                  <a:lnTo>
                    <a:pt x="909" y="429"/>
                  </a:lnTo>
                  <a:lnTo>
                    <a:pt x="915" y="4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58"/>
            <p:cNvSpPr>
              <a:spLocks/>
            </p:cNvSpPr>
            <p:nvPr/>
          </p:nvSpPr>
          <p:spPr bwMode="auto">
            <a:xfrm>
              <a:off x="3725" y="1849"/>
              <a:ext cx="66" cy="34"/>
            </a:xfrm>
            <a:custGeom>
              <a:avLst/>
              <a:gdLst>
                <a:gd name="T0" fmla="*/ 0 w 66"/>
                <a:gd name="T1" fmla="*/ 34 h 34"/>
                <a:gd name="T2" fmla="*/ 66 w 66"/>
                <a:gd name="T3" fmla="*/ 20 h 34"/>
                <a:gd name="T4" fmla="*/ 3 w 66"/>
                <a:gd name="T5" fmla="*/ 0 h 34"/>
                <a:gd name="T6" fmla="*/ 0 w 66"/>
                <a:gd name="T7" fmla="*/ 34 h 34"/>
                <a:gd name="T8" fmla="*/ 0 w 6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4"/>
                <a:gd name="T17" fmla="*/ 66 w 6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4">
                  <a:moveTo>
                    <a:pt x="0" y="34"/>
                  </a:moveTo>
                  <a:lnTo>
                    <a:pt x="66" y="20"/>
                  </a:lnTo>
                  <a:lnTo>
                    <a:pt x="3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59"/>
            <p:cNvSpPr>
              <a:spLocks/>
            </p:cNvSpPr>
            <p:nvPr/>
          </p:nvSpPr>
          <p:spPr bwMode="auto">
            <a:xfrm>
              <a:off x="2839" y="2588"/>
              <a:ext cx="952" cy="331"/>
            </a:xfrm>
            <a:custGeom>
              <a:avLst/>
              <a:gdLst>
                <a:gd name="T0" fmla="*/ 0 w 952"/>
                <a:gd name="T1" fmla="*/ 0 h 331"/>
                <a:gd name="T2" fmla="*/ 0 w 952"/>
                <a:gd name="T3" fmla="*/ 6 h 331"/>
                <a:gd name="T4" fmla="*/ 0 w 952"/>
                <a:gd name="T5" fmla="*/ 15 h 331"/>
                <a:gd name="T6" fmla="*/ 3 w 952"/>
                <a:gd name="T7" fmla="*/ 32 h 331"/>
                <a:gd name="T8" fmla="*/ 3 w 952"/>
                <a:gd name="T9" fmla="*/ 52 h 331"/>
                <a:gd name="T10" fmla="*/ 5 w 952"/>
                <a:gd name="T11" fmla="*/ 75 h 331"/>
                <a:gd name="T12" fmla="*/ 8 w 952"/>
                <a:gd name="T13" fmla="*/ 101 h 331"/>
                <a:gd name="T14" fmla="*/ 17 w 952"/>
                <a:gd name="T15" fmla="*/ 127 h 331"/>
                <a:gd name="T16" fmla="*/ 26 w 952"/>
                <a:gd name="T17" fmla="*/ 155 h 331"/>
                <a:gd name="T18" fmla="*/ 34 w 952"/>
                <a:gd name="T19" fmla="*/ 181 h 331"/>
                <a:gd name="T20" fmla="*/ 49 w 952"/>
                <a:gd name="T21" fmla="*/ 207 h 331"/>
                <a:gd name="T22" fmla="*/ 92 w 952"/>
                <a:gd name="T23" fmla="*/ 245 h 331"/>
                <a:gd name="T24" fmla="*/ 152 w 952"/>
                <a:gd name="T25" fmla="*/ 273 h 331"/>
                <a:gd name="T26" fmla="*/ 230 w 952"/>
                <a:gd name="T27" fmla="*/ 294 h 331"/>
                <a:gd name="T28" fmla="*/ 316 w 952"/>
                <a:gd name="T29" fmla="*/ 311 h 331"/>
                <a:gd name="T30" fmla="*/ 405 w 952"/>
                <a:gd name="T31" fmla="*/ 319 h 331"/>
                <a:gd name="T32" fmla="*/ 492 w 952"/>
                <a:gd name="T33" fmla="*/ 328 h 331"/>
                <a:gd name="T34" fmla="*/ 569 w 952"/>
                <a:gd name="T35" fmla="*/ 331 h 331"/>
                <a:gd name="T36" fmla="*/ 633 w 952"/>
                <a:gd name="T37" fmla="*/ 331 h 331"/>
                <a:gd name="T38" fmla="*/ 673 w 952"/>
                <a:gd name="T39" fmla="*/ 331 h 331"/>
                <a:gd name="T40" fmla="*/ 690 w 952"/>
                <a:gd name="T41" fmla="*/ 331 h 331"/>
                <a:gd name="T42" fmla="*/ 952 w 952"/>
                <a:gd name="T43" fmla="*/ 331 h 3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2"/>
                <a:gd name="T67" fmla="*/ 0 h 331"/>
                <a:gd name="T68" fmla="*/ 952 w 952"/>
                <a:gd name="T69" fmla="*/ 331 h 3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2" h="331">
                  <a:moveTo>
                    <a:pt x="0" y="0"/>
                  </a:moveTo>
                  <a:lnTo>
                    <a:pt x="0" y="6"/>
                  </a:lnTo>
                  <a:lnTo>
                    <a:pt x="0" y="15"/>
                  </a:lnTo>
                  <a:lnTo>
                    <a:pt x="3" y="32"/>
                  </a:lnTo>
                  <a:lnTo>
                    <a:pt x="3" y="52"/>
                  </a:lnTo>
                  <a:lnTo>
                    <a:pt x="5" y="75"/>
                  </a:lnTo>
                  <a:lnTo>
                    <a:pt x="8" y="101"/>
                  </a:lnTo>
                  <a:lnTo>
                    <a:pt x="17" y="127"/>
                  </a:lnTo>
                  <a:lnTo>
                    <a:pt x="26" y="155"/>
                  </a:lnTo>
                  <a:lnTo>
                    <a:pt x="34" y="181"/>
                  </a:lnTo>
                  <a:lnTo>
                    <a:pt x="49" y="207"/>
                  </a:lnTo>
                  <a:lnTo>
                    <a:pt x="92" y="245"/>
                  </a:lnTo>
                  <a:lnTo>
                    <a:pt x="152" y="273"/>
                  </a:lnTo>
                  <a:lnTo>
                    <a:pt x="230" y="294"/>
                  </a:lnTo>
                  <a:lnTo>
                    <a:pt x="316" y="311"/>
                  </a:lnTo>
                  <a:lnTo>
                    <a:pt x="405" y="319"/>
                  </a:lnTo>
                  <a:lnTo>
                    <a:pt x="492" y="328"/>
                  </a:lnTo>
                  <a:lnTo>
                    <a:pt x="569" y="331"/>
                  </a:lnTo>
                  <a:lnTo>
                    <a:pt x="633" y="331"/>
                  </a:lnTo>
                  <a:lnTo>
                    <a:pt x="673" y="331"/>
                  </a:lnTo>
                  <a:lnTo>
                    <a:pt x="690" y="331"/>
                  </a:lnTo>
                  <a:lnTo>
                    <a:pt x="952" y="3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60"/>
            <p:cNvSpPr>
              <a:spLocks/>
            </p:cNvSpPr>
            <p:nvPr/>
          </p:nvSpPr>
          <p:spPr bwMode="auto">
            <a:xfrm>
              <a:off x="3771" y="2902"/>
              <a:ext cx="66" cy="34"/>
            </a:xfrm>
            <a:custGeom>
              <a:avLst/>
              <a:gdLst>
                <a:gd name="T0" fmla="*/ 0 w 66"/>
                <a:gd name="T1" fmla="*/ 31 h 34"/>
                <a:gd name="T2" fmla="*/ 66 w 66"/>
                <a:gd name="T3" fmla="*/ 17 h 34"/>
                <a:gd name="T4" fmla="*/ 3 w 66"/>
                <a:gd name="T5" fmla="*/ 0 h 34"/>
                <a:gd name="T6" fmla="*/ 3 w 66"/>
                <a:gd name="T7" fmla="*/ 34 h 34"/>
                <a:gd name="T8" fmla="*/ 3 w 66"/>
                <a:gd name="T9" fmla="*/ 34 h 34"/>
                <a:gd name="T10" fmla="*/ 0 w 66"/>
                <a:gd name="T11" fmla="*/ 31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4"/>
                <a:gd name="T20" fmla="*/ 66 w 6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4">
                  <a:moveTo>
                    <a:pt x="0" y="31"/>
                  </a:moveTo>
                  <a:lnTo>
                    <a:pt x="66" y="17"/>
                  </a:lnTo>
                  <a:lnTo>
                    <a:pt x="3" y="0"/>
                  </a:lnTo>
                  <a:lnTo>
                    <a:pt x="3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61"/>
            <p:cNvSpPr>
              <a:spLocks/>
            </p:cNvSpPr>
            <p:nvPr/>
          </p:nvSpPr>
          <p:spPr bwMode="auto">
            <a:xfrm>
              <a:off x="1711" y="2588"/>
              <a:ext cx="915" cy="334"/>
            </a:xfrm>
            <a:custGeom>
              <a:avLst/>
              <a:gdLst>
                <a:gd name="T0" fmla="*/ 915 w 915"/>
                <a:gd name="T1" fmla="*/ 0 h 334"/>
                <a:gd name="T2" fmla="*/ 915 w 915"/>
                <a:gd name="T3" fmla="*/ 6 h 334"/>
                <a:gd name="T4" fmla="*/ 915 w 915"/>
                <a:gd name="T5" fmla="*/ 15 h 334"/>
                <a:gd name="T6" fmla="*/ 915 w 915"/>
                <a:gd name="T7" fmla="*/ 29 h 334"/>
                <a:gd name="T8" fmla="*/ 912 w 915"/>
                <a:gd name="T9" fmla="*/ 46 h 334"/>
                <a:gd name="T10" fmla="*/ 909 w 915"/>
                <a:gd name="T11" fmla="*/ 66 h 334"/>
                <a:gd name="T12" fmla="*/ 906 w 915"/>
                <a:gd name="T13" fmla="*/ 89 h 334"/>
                <a:gd name="T14" fmla="*/ 898 w 915"/>
                <a:gd name="T15" fmla="*/ 115 h 334"/>
                <a:gd name="T16" fmla="*/ 889 w 915"/>
                <a:gd name="T17" fmla="*/ 144 h 334"/>
                <a:gd name="T18" fmla="*/ 877 w 915"/>
                <a:gd name="T19" fmla="*/ 170 h 334"/>
                <a:gd name="T20" fmla="*/ 863 w 915"/>
                <a:gd name="T21" fmla="*/ 199 h 334"/>
                <a:gd name="T22" fmla="*/ 826 w 915"/>
                <a:gd name="T23" fmla="*/ 236 h 334"/>
                <a:gd name="T24" fmla="*/ 765 w 915"/>
                <a:gd name="T25" fmla="*/ 268 h 334"/>
                <a:gd name="T26" fmla="*/ 690 w 915"/>
                <a:gd name="T27" fmla="*/ 291 h 334"/>
                <a:gd name="T28" fmla="*/ 607 w 915"/>
                <a:gd name="T29" fmla="*/ 308 h 334"/>
                <a:gd name="T30" fmla="*/ 521 w 915"/>
                <a:gd name="T31" fmla="*/ 322 h 334"/>
                <a:gd name="T32" fmla="*/ 440 w 915"/>
                <a:gd name="T33" fmla="*/ 328 h 334"/>
                <a:gd name="T34" fmla="*/ 365 w 915"/>
                <a:gd name="T35" fmla="*/ 334 h 334"/>
                <a:gd name="T36" fmla="*/ 305 w 915"/>
                <a:gd name="T37" fmla="*/ 334 h 334"/>
                <a:gd name="T38" fmla="*/ 262 w 915"/>
                <a:gd name="T39" fmla="*/ 334 h 334"/>
                <a:gd name="T40" fmla="*/ 247 w 915"/>
                <a:gd name="T41" fmla="*/ 334 h 334"/>
                <a:gd name="T42" fmla="*/ 0 w 915"/>
                <a:gd name="T43" fmla="*/ 334 h 3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5"/>
                <a:gd name="T67" fmla="*/ 0 h 334"/>
                <a:gd name="T68" fmla="*/ 915 w 915"/>
                <a:gd name="T69" fmla="*/ 334 h 3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5" h="334">
                  <a:moveTo>
                    <a:pt x="915" y="0"/>
                  </a:moveTo>
                  <a:lnTo>
                    <a:pt x="915" y="6"/>
                  </a:lnTo>
                  <a:lnTo>
                    <a:pt x="915" y="15"/>
                  </a:lnTo>
                  <a:lnTo>
                    <a:pt x="915" y="29"/>
                  </a:lnTo>
                  <a:lnTo>
                    <a:pt x="912" y="46"/>
                  </a:lnTo>
                  <a:lnTo>
                    <a:pt x="909" y="66"/>
                  </a:lnTo>
                  <a:lnTo>
                    <a:pt x="906" y="89"/>
                  </a:lnTo>
                  <a:lnTo>
                    <a:pt x="898" y="115"/>
                  </a:lnTo>
                  <a:lnTo>
                    <a:pt x="889" y="144"/>
                  </a:lnTo>
                  <a:lnTo>
                    <a:pt x="877" y="170"/>
                  </a:lnTo>
                  <a:lnTo>
                    <a:pt x="863" y="199"/>
                  </a:lnTo>
                  <a:lnTo>
                    <a:pt x="826" y="236"/>
                  </a:lnTo>
                  <a:lnTo>
                    <a:pt x="765" y="268"/>
                  </a:lnTo>
                  <a:lnTo>
                    <a:pt x="690" y="291"/>
                  </a:lnTo>
                  <a:lnTo>
                    <a:pt x="607" y="308"/>
                  </a:lnTo>
                  <a:lnTo>
                    <a:pt x="521" y="322"/>
                  </a:lnTo>
                  <a:lnTo>
                    <a:pt x="440" y="328"/>
                  </a:lnTo>
                  <a:lnTo>
                    <a:pt x="365" y="334"/>
                  </a:lnTo>
                  <a:lnTo>
                    <a:pt x="305" y="334"/>
                  </a:lnTo>
                  <a:lnTo>
                    <a:pt x="262" y="334"/>
                  </a:lnTo>
                  <a:lnTo>
                    <a:pt x="247" y="334"/>
                  </a:lnTo>
                  <a:lnTo>
                    <a:pt x="0" y="3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62"/>
            <p:cNvSpPr>
              <a:spLocks/>
            </p:cNvSpPr>
            <p:nvPr/>
          </p:nvSpPr>
          <p:spPr bwMode="auto">
            <a:xfrm>
              <a:off x="1665" y="2905"/>
              <a:ext cx="66" cy="34"/>
            </a:xfrm>
            <a:custGeom>
              <a:avLst/>
              <a:gdLst>
                <a:gd name="T0" fmla="*/ 66 w 66"/>
                <a:gd name="T1" fmla="*/ 34 h 34"/>
                <a:gd name="T2" fmla="*/ 0 w 66"/>
                <a:gd name="T3" fmla="*/ 17 h 34"/>
                <a:gd name="T4" fmla="*/ 66 w 66"/>
                <a:gd name="T5" fmla="*/ 0 h 34"/>
                <a:gd name="T6" fmla="*/ 66 w 66"/>
                <a:gd name="T7" fmla="*/ 34 h 34"/>
                <a:gd name="T8" fmla="*/ 66 w 6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4"/>
                <a:gd name="T17" fmla="*/ 66 w 6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4">
                  <a:moveTo>
                    <a:pt x="66" y="34"/>
                  </a:moveTo>
                  <a:lnTo>
                    <a:pt x="0" y="17"/>
                  </a:lnTo>
                  <a:lnTo>
                    <a:pt x="66" y="0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63"/>
            <p:cNvSpPr>
              <a:spLocks/>
            </p:cNvSpPr>
            <p:nvPr/>
          </p:nvSpPr>
          <p:spPr bwMode="auto">
            <a:xfrm>
              <a:off x="2390" y="3350"/>
              <a:ext cx="696" cy="205"/>
            </a:xfrm>
            <a:custGeom>
              <a:avLst/>
              <a:gdLst>
                <a:gd name="T0" fmla="*/ 696 w 696"/>
                <a:gd name="T1" fmla="*/ 205 h 205"/>
                <a:gd name="T2" fmla="*/ 696 w 696"/>
                <a:gd name="T3" fmla="*/ 0 h 205"/>
                <a:gd name="T4" fmla="*/ 0 w 696"/>
                <a:gd name="T5" fmla="*/ 0 h 205"/>
                <a:gd name="T6" fmla="*/ 0 w 696"/>
                <a:gd name="T7" fmla="*/ 205 h 205"/>
                <a:gd name="T8" fmla="*/ 696 w 696"/>
                <a:gd name="T9" fmla="*/ 205 h 205"/>
                <a:gd name="T10" fmla="*/ 696 w 696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5"/>
                <a:gd name="T20" fmla="*/ 696 w 696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5">
                  <a:moveTo>
                    <a:pt x="696" y="205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696" y="2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64"/>
            <p:cNvSpPr>
              <a:spLocks/>
            </p:cNvSpPr>
            <p:nvPr/>
          </p:nvSpPr>
          <p:spPr bwMode="auto">
            <a:xfrm>
              <a:off x="966" y="3350"/>
              <a:ext cx="693" cy="205"/>
            </a:xfrm>
            <a:custGeom>
              <a:avLst/>
              <a:gdLst>
                <a:gd name="T0" fmla="*/ 693 w 693"/>
                <a:gd name="T1" fmla="*/ 205 h 205"/>
                <a:gd name="T2" fmla="*/ 693 w 693"/>
                <a:gd name="T3" fmla="*/ 0 h 205"/>
                <a:gd name="T4" fmla="*/ 0 w 693"/>
                <a:gd name="T5" fmla="*/ 0 h 205"/>
                <a:gd name="T6" fmla="*/ 0 w 693"/>
                <a:gd name="T7" fmla="*/ 205 h 205"/>
                <a:gd name="T8" fmla="*/ 693 w 693"/>
                <a:gd name="T9" fmla="*/ 205 h 205"/>
                <a:gd name="T10" fmla="*/ 693 w 693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3"/>
                <a:gd name="T19" fmla="*/ 0 h 205"/>
                <a:gd name="T20" fmla="*/ 693 w 6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3" h="205">
                  <a:moveTo>
                    <a:pt x="693" y="205"/>
                  </a:moveTo>
                  <a:lnTo>
                    <a:pt x="693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693" y="2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65"/>
            <p:cNvSpPr>
              <a:spLocks/>
            </p:cNvSpPr>
            <p:nvPr/>
          </p:nvSpPr>
          <p:spPr bwMode="auto">
            <a:xfrm>
              <a:off x="2390" y="3779"/>
              <a:ext cx="696" cy="204"/>
            </a:xfrm>
            <a:custGeom>
              <a:avLst/>
              <a:gdLst>
                <a:gd name="T0" fmla="*/ 696 w 696"/>
                <a:gd name="T1" fmla="*/ 201 h 204"/>
                <a:gd name="T2" fmla="*/ 696 w 696"/>
                <a:gd name="T3" fmla="*/ 0 h 204"/>
                <a:gd name="T4" fmla="*/ 0 w 696"/>
                <a:gd name="T5" fmla="*/ 0 h 204"/>
                <a:gd name="T6" fmla="*/ 0 w 696"/>
                <a:gd name="T7" fmla="*/ 204 h 204"/>
                <a:gd name="T8" fmla="*/ 696 w 696"/>
                <a:gd name="T9" fmla="*/ 204 h 204"/>
                <a:gd name="T10" fmla="*/ 696 w 696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4"/>
                <a:gd name="T20" fmla="*/ 696 w 696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4">
                  <a:moveTo>
                    <a:pt x="696" y="201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6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66"/>
            <p:cNvSpPr>
              <a:spLocks/>
            </p:cNvSpPr>
            <p:nvPr/>
          </p:nvSpPr>
          <p:spPr bwMode="auto">
            <a:xfrm>
              <a:off x="1668" y="3023"/>
              <a:ext cx="1064" cy="264"/>
            </a:xfrm>
            <a:custGeom>
              <a:avLst/>
              <a:gdLst>
                <a:gd name="T0" fmla="*/ 1061 w 1064"/>
                <a:gd name="T1" fmla="*/ 264 h 264"/>
                <a:gd name="T2" fmla="*/ 1064 w 1064"/>
                <a:gd name="T3" fmla="*/ 264 h 264"/>
                <a:gd name="T4" fmla="*/ 1064 w 1064"/>
                <a:gd name="T5" fmla="*/ 258 h 264"/>
                <a:gd name="T6" fmla="*/ 1061 w 1064"/>
                <a:gd name="T7" fmla="*/ 247 h 264"/>
                <a:gd name="T8" fmla="*/ 1058 w 1064"/>
                <a:gd name="T9" fmla="*/ 233 h 264"/>
                <a:gd name="T10" fmla="*/ 1053 w 1064"/>
                <a:gd name="T11" fmla="*/ 218 h 264"/>
                <a:gd name="T12" fmla="*/ 1047 w 1064"/>
                <a:gd name="T13" fmla="*/ 198 h 264"/>
                <a:gd name="T14" fmla="*/ 1038 w 1064"/>
                <a:gd name="T15" fmla="*/ 178 h 264"/>
                <a:gd name="T16" fmla="*/ 1027 w 1064"/>
                <a:gd name="T17" fmla="*/ 155 h 264"/>
                <a:gd name="T18" fmla="*/ 1012 w 1064"/>
                <a:gd name="T19" fmla="*/ 132 h 264"/>
                <a:gd name="T20" fmla="*/ 992 w 1064"/>
                <a:gd name="T21" fmla="*/ 109 h 264"/>
                <a:gd name="T22" fmla="*/ 989 w 1064"/>
                <a:gd name="T23" fmla="*/ 106 h 264"/>
                <a:gd name="T24" fmla="*/ 984 w 1064"/>
                <a:gd name="T25" fmla="*/ 100 h 264"/>
                <a:gd name="T26" fmla="*/ 978 w 1064"/>
                <a:gd name="T27" fmla="*/ 94 h 264"/>
                <a:gd name="T28" fmla="*/ 972 w 1064"/>
                <a:gd name="T29" fmla="*/ 89 h 264"/>
                <a:gd name="T30" fmla="*/ 964 w 1064"/>
                <a:gd name="T31" fmla="*/ 83 h 264"/>
                <a:gd name="T32" fmla="*/ 955 w 1064"/>
                <a:gd name="T33" fmla="*/ 77 h 264"/>
                <a:gd name="T34" fmla="*/ 949 w 1064"/>
                <a:gd name="T35" fmla="*/ 71 h 264"/>
                <a:gd name="T36" fmla="*/ 941 w 1064"/>
                <a:gd name="T37" fmla="*/ 66 h 264"/>
                <a:gd name="T38" fmla="*/ 935 w 1064"/>
                <a:gd name="T39" fmla="*/ 60 h 264"/>
                <a:gd name="T40" fmla="*/ 929 w 1064"/>
                <a:gd name="T41" fmla="*/ 57 h 264"/>
                <a:gd name="T42" fmla="*/ 897 w 1064"/>
                <a:gd name="T43" fmla="*/ 43 h 264"/>
                <a:gd name="T44" fmla="*/ 860 w 1064"/>
                <a:gd name="T45" fmla="*/ 31 h 264"/>
                <a:gd name="T46" fmla="*/ 823 w 1064"/>
                <a:gd name="T47" fmla="*/ 20 h 264"/>
                <a:gd name="T48" fmla="*/ 785 w 1064"/>
                <a:gd name="T49" fmla="*/ 14 h 264"/>
                <a:gd name="T50" fmla="*/ 748 w 1064"/>
                <a:gd name="T51" fmla="*/ 8 h 264"/>
                <a:gd name="T52" fmla="*/ 716 w 1064"/>
                <a:gd name="T53" fmla="*/ 5 h 264"/>
                <a:gd name="T54" fmla="*/ 687 w 1064"/>
                <a:gd name="T55" fmla="*/ 2 h 264"/>
                <a:gd name="T56" fmla="*/ 664 w 1064"/>
                <a:gd name="T57" fmla="*/ 2 h 264"/>
                <a:gd name="T58" fmla="*/ 650 w 1064"/>
                <a:gd name="T59" fmla="*/ 0 h 264"/>
                <a:gd name="T60" fmla="*/ 644 w 1064"/>
                <a:gd name="T61" fmla="*/ 0 h 264"/>
                <a:gd name="T62" fmla="*/ 0 w 1064"/>
                <a:gd name="T63" fmla="*/ 0 h 2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64"/>
                <a:gd name="T97" fmla="*/ 0 h 264"/>
                <a:gd name="T98" fmla="*/ 1064 w 1064"/>
                <a:gd name="T99" fmla="*/ 264 h 2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64" h="264">
                  <a:moveTo>
                    <a:pt x="1061" y="264"/>
                  </a:moveTo>
                  <a:lnTo>
                    <a:pt x="1064" y="264"/>
                  </a:lnTo>
                  <a:lnTo>
                    <a:pt x="1064" y="258"/>
                  </a:lnTo>
                  <a:lnTo>
                    <a:pt x="1061" y="247"/>
                  </a:lnTo>
                  <a:lnTo>
                    <a:pt x="1058" y="233"/>
                  </a:lnTo>
                  <a:lnTo>
                    <a:pt x="1053" y="218"/>
                  </a:lnTo>
                  <a:lnTo>
                    <a:pt x="1047" y="198"/>
                  </a:lnTo>
                  <a:lnTo>
                    <a:pt x="1038" y="178"/>
                  </a:lnTo>
                  <a:lnTo>
                    <a:pt x="1027" y="155"/>
                  </a:lnTo>
                  <a:lnTo>
                    <a:pt x="1012" y="132"/>
                  </a:lnTo>
                  <a:lnTo>
                    <a:pt x="992" y="109"/>
                  </a:lnTo>
                  <a:lnTo>
                    <a:pt x="989" y="106"/>
                  </a:lnTo>
                  <a:lnTo>
                    <a:pt x="984" y="100"/>
                  </a:lnTo>
                  <a:lnTo>
                    <a:pt x="978" y="94"/>
                  </a:lnTo>
                  <a:lnTo>
                    <a:pt x="972" y="89"/>
                  </a:lnTo>
                  <a:lnTo>
                    <a:pt x="964" y="83"/>
                  </a:lnTo>
                  <a:lnTo>
                    <a:pt x="955" y="77"/>
                  </a:lnTo>
                  <a:lnTo>
                    <a:pt x="949" y="71"/>
                  </a:lnTo>
                  <a:lnTo>
                    <a:pt x="941" y="66"/>
                  </a:lnTo>
                  <a:lnTo>
                    <a:pt x="935" y="60"/>
                  </a:lnTo>
                  <a:lnTo>
                    <a:pt x="929" y="57"/>
                  </a:lnTo>
                  <a:lnTo>
                    <a:pt x="897" y="43"/>
                  </a:lnTo>
                  <a:lnTo>
                    <a:pt x="860" y="31"/>
                  </a:lnTo>
                  <a:lnTo>
                    <a:pt x="823" y="20"/>
                  </a:lnTo>
                  <a:lnTo>
                    <a:pt x="785" y="14"/>
                  </a:lnTo>
                  <a:lnTo>
                    <a:pt x="748" y="8"/>
                  </a:lnTo>
                  <a:lnTo>
                    <a:pt x="716" y="5"/>
                  </a:lnTo>
                  <a:lnTo>
                    <a:pt x="687" y="2"/>
                  </a:lnTo>
                  <a:lnTo>
                    <a:pt x="664" y="2"/>
                  </a:lnTo>
                  <a:lnTo>
                    <a:pt x="650" y="0"/>
                  </a:lnTo>
                  <a:lnTo>
                    <a:pt x="64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67"/>
            <p:cNvSpPr>
              <a:spLocks/>
            </p:cNvSpPr>
            <p:nvPr/>
          </p:nvSpPr>
          <p:spPr bwMode="auto">
            <a:xfrm>
              <a:off x="2712" y="3284"/>
              <a:ext cx="37" cy="66"/>
            </a:xfrm>
            <a:custGeom>
              <a:avLst/>
              <a:gdLst>
                <a:gd name="T0" fmla="*/ 0 w 37"/>
                <a:gd name="T1" fmla="*/ 0 h 66"/>
                <a:gd name="T2" fmla="*/ 20 w 37"/>
                <a:gd name="T3" fmla="*/ 66 h 66"/>
                <a:gd name="T4" fmla="*/ 37 w 37"/>
                <a:gd name="T5" fmla="*/ 3 h 66"/>
                <a:gd name="T6" fmla="*/ 3 w 37"/>
                <a:gd name="T7" fmla="*/ 3 h 66"/>
                <a:gd name="T8" fmla="*/ 3 w 37"/>
                <a:gd name="T9" fmla="*/ 3 h 66"/>
                <a:gd name="T10" fmla="*/ 0 w 37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66"/>
                <a:gd name="T20" fmla="*/ 37 w 37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66">
                  <a:moveTo>
                    <a:pt x="0" y="0"/>
                  </a:moveTo>
                  <a:lnTo>
                    <a:pt x="20" y="66"/>
                  </a:lnTo>
                  <a:lnTo>
                    <a:pt x="37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68"/>
            <p:cNvSpPr>
              <a:spLocks/>
            </p:cNvSpPr>
            <p:nvPr/>
          </p:nvSpPr>
          <p:spPr bwMode="auto">
            <a:xfrm>
              <a:off x="1662" y="1970"/>
              <a:ext cx="970" cy="356"/>
            </a:xfrm>
            <a:custGeom>
              <a:avLst/>
              <a:gdLst>
                <a:gd name="T0" fmla="*/ 967 w 970"/>
                <a:gd name="T1" fmla="*/ 356 h 356"/>
                <a:gd name="T2" fmla="*/ 970 w 970"/>
                <a:gd name="T3" fmla="*/ 356 h 356"/>
                <a:gd name="T4" fmla="*/ 970 w 970"/>
                <a:gd name="T5" fmla="*/ 345 h 356"/>
                <a:gd name="T6" fmla="*/ 970 w 970"/>
                <a:gd name="T7" fmla="*/ 330 h 356"/>
                <a:gd name="T8" fmla="*/ 967 w 970"/>
                <a:gd name="T9" fmla="*/ 313 h 356"/>
                <a:gd name="T10" fmla="*/ 964 w 970"/>
                <a:gd name="T11" fmla="*/ 290 h 356"/>
                <a:gd name="T12" fmla="*/ 961 w 970"/>
                <a:gd name="T13" fmla="*/ 261 h 356"/>
                <a:gd name="T14" fmla="*/ 952 w 970"/>
                <a:gd name="T15" fmla="*/ 233 h 356"/>
                <a:gd name="T16" fmla="*/ 944 w 970"/>
                <a:gd name="T17" fmla="*/ 204 h 356"/>
                <a:gd name="T18" fmla="*/ 932 w 970"/>
                <a:gd name="T19" fmla="*/ 169 h 356"/>
                <a:gd name="T20" fmla="*/ 918 w 970"/>
                <a:gd name="T21" fmla="*/ 138 h 356"/>
                <a:gd name="T22" fmla="*/ 912 w 970"/>
                <a:gd name="T23" fmla="*/ 129 h 356"/>
                <a:gd name="T24" fmla="*/ 906 w 970"/>
                <a:gd name="T25" fmla="*/ 120 h 356"/>
                <a:gd name="T26" fmla="*/ 900 w 970"/>
                <a:gd name="T27" fmla="*/ 115 h 356"/>
                <a:gd name="T28" fmla="*/ 895 w 970"/>
                <a:gd name="T29" fmla="*/ 106 h 356"/>
                <a:gd name="T30" fmla="*/ 892 w 970"/>
                <a:gd name="T31" fmla="*/ 100 h 356"/>
                <a:gd name="T32" fmla="*/ 886 w 970"/>
                <a:gd name="T33" fmla="*/ 97 h 356"/>
                <a:gd name="T34" fmla="*/ 880 w 970"/>
                <a:gd name="T35" fmla="*/ 92 h 356"/>
                <a:gd name="T36" fmla="*/ 875 w 970"/>
                <a:gd name="T37" fmla="*/ 86 h 356"/>
                <a:gd name="T38" fmla="*/ 872 w 970"/>
                <a:gd name="T39" fmla="*/ 83 h 356"/>
                <a:gd name="T40" fmla="*/ 866 w 970"/>
                <a:gd name="T41" fmla="*/ 77 h 356"/>
                <a:gd name="T42" fmla="*/ 831 w 970"/>
                <a:gd name="T43" fmla="*/ 54 h 356"/>
                <a:gd name="T44" fmla="*/ 788 w 970"/>
                <a:gd name="T45" fmla="*/ 37 h 356"/>
                <a:gd name="T46" fmla="*/ 739 w 970"/>
                <a:gd name="T47" fmla="*/ 23 h 356"/>
                <a:gd name="T48" fmla="*/ 685 w 970"/>
                <a:gd name="T49" fmla="*/ 14 h 356"/>
                <a:gd name="T50" fmla="*/ 633 w 970"/>
                <a:gd name="T51" fmla="*/ 5 h 356"/>
                <a:gd name="T52" fmla="*/ 584 w 970"/>
                <a:gd name="T53" fmla="*/ 3 h 356"/>
                <a:gd name="T54" fmla="*/ 541 w 970"/>
                <a:gd name="T55" fmla="*/ 0 h 356"/>
                <a:gd name="T56" fmla="*/ 506 w 970"/>
                <a:gd name="T57" fmla="*/ 0 h 356"/>
                <a:gd name="T58" fmla="*/ 483 w 970"/>
                <a:gd name="T59" fmla="*/ 0 h 356"/>
                <a:gd name="T60" fmla="*/ 475 w 970"/>
                <a:gd name="T61" fmla="*/ 0 h 356"/>
                <a:gd name="T62" fmla="*/ 0 w 970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0"/>
                <a:gd name="T97" fmla="*/ 0 h 356"/>
                <a:gd name="T98" fmla="*/ 970 w 970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0" h="356">
                  <a:moveTo>
                    <a:pt x="967" y="356"/>
                  </a:moveTo>
                  <a:lnTo>
                    <a:pt x="970" y="356"/>
                  </a:lnTo>
                  <a:lnTo>
                    <a:pt x="970" y="345"/>
                  </a:lnTo>
                  <a:lnTo>
                    <a:pt x="970" y="330"/>
                  </a:lnTo>
                  <a:lnTo>
                    <a:pt x="967" y="313"/>
                  </a:lnTo>
                  <a:lnTo>
                    <a:pt x="964" y="290"/>
                  </a:lnTo>
                  <a:lnTo>
                    <a:pt x="961" y="261"/>
                  </a:lnTo>
                  <a:lnTo>
                    <a:pt x="952" y="233"/>
                  </a:lnTo>
                  <a:lnTo>
                    <a:pt x="944" y="204"/>
                  </a:lnTo>
                  <a:lnTo>
                    <a:pt x="932" y="169"/>
                  </a:lnTo>
                  <a:lnTo>
                    <a:pt x="918" y="138"/>
                  </a:lnTo>
                  <a:lnTo>
                    <a:pt x="912" y="129"/>
                  </a:lnTo>
                  <a:lnTo>
                    <a:pt x="906" y="120"/>
                  </a:lnTo>
                  <a:lnTo>
                    <a:pt x="900" y="115"/>
                  </a:lnTo>
                  <a:lnTo>
                    <a:pt x="895" y="106"/>
                  </a:lnTo>
                  <a:lnTo>
                    <a:pt x="892" y="100"/>
                  </a:lnTo>
                  <a:lnTo>
                    <a:pt x="886" y="97"/>
                  </a:lnTo>
                  <a:lnTo>
                    <a:pt x="880" y="92"/>
                  </a:lnTo>
                  <a:lnTo>
                    <a:pt x="875" y="86"/>
                  </a:lnTo>
                  <a:lnTo>
                    <a:pt x="872" y="83"/>
                  </a:lnTo>
                  <a:lnTo>
                    <a:pt x="866" y="77"/>
                  </a:lnTo>
                  <a:lnTo>
                    <a:pt x="831" y="54"/>
                  </a:lnTo>
                  <a:lnTo>
                    <a:pt x="788" y="37"/>
                  </a:lnTo>
                  <a:lnTo>
                    <a:pt x="739" y="23"/>
                  </a:lnTo>
                  <a:lnTo>
                    <a:pt x="685" y="14"/>
                  </a:lnTo>
                  <a:lnTo>
                    <a:pt x="633" y="5"/>
                  </a:lnTo>
                  <a:lnTo>
                    <a:pt x="584" y="3"/>
                  </a:lnTo>
                  <a:lnTo>
                    <a:pt x="541" y="0"/>
                  </a:lnTo>
                  <a:lnTo>
                    <a:pt x="506" y="0"/>
                  </a:lnTo>
                  <a:lnTo>
                    <a:pt x="483" y="0"/>
                  </a:lnTo>
                  <a:lnTo>
                    <a:pt x="475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69"/>
            <p:cNvSpPr>
              <a:spLocks/>
            </p:cNvSpPr>
            <p:nvPr/>
          </p:nvSpPr>
          <p:spPr bwMode="auto">
            <a:xfrm>
              <a:off x="2611" y="2315"/>
              <a:ext cx="35" cy="66"/>
            </a:xfrm>
            <a:custGeom>
              <a:avLst/>
              <a:gdLst>
                <a:gd name="T0" fmla="*/ 0 w 35"/>
                <a:gd name="T1" fmla="*/ 0 h 66"/>
                <a:gd name="T2" fmla="*/ 21 w 35"/>
                <a:gd name="T3" fmla="*/ 66 h 66"/>
                <a:gd name="T4" fmla="*/ 35 w 35"/>
                <a:gd name="T5" fmla="*/ 0 h 66"/>
                <a:gd name="T6" fmla="*/ 0 w 35"/>
                <a:gd name="T7" fmla="*/ 0 h 66"/>
                <a:gd name="T8" fmla="*/ 0 w 35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6"/>
                <a:gd name="T17" fmla="*/ 35 w 3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6">
                  <a:moveTo>
                    <a:pt x="0" y="0"/>
                  </a:moveTo>
                  <a:lnTo>
                    <a:pt x="21" y="66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70"/>
            <p:cNvSpPr>
              <a:spLocks/>
            </p:cNvSpPr>
            <p:nvPr/>
          </p:nvSpPr>
          <p:spPr bwMode="auto">
            <a:xfrm>
              <a:off x="2842" y="1970"/>
              <a:ext cx="952" cy="356"/>
            </a:xfrm>
            <a:custGeom>
              <a:avLst/>
              <a:gdLst>
                <a:gd name="T0" fmla="*/ 0 w 952"/>
                <a:gd name="T1" fmla="*/ 356 h 356"/>
                <a:gd name="T2" fmla="*/ 0 w 952"/>
                <a:gd name="T3" fmla="*/ 356 h 356"/>
                <a:gd name="T4" fmla="*/ 0 w 952"/>
                <a:gd name="T5" fmla="*/ 345 h 356"/>
                <a:gd name="T6" fmla="*/ 0 w 952"/>
                <a:gd name="T7" fmla="*/ 330 h 356"/>
                <a:gd name="T8" fmla="*/ 2 w 952"/>
                <a:gd name="T9" fmla="*/ 313 h 356"/>
                <a:gd name="T10" fmla="*/ 5 w 952"/>
                <a:gd name="T11" fmla="*/ 290 h 356"/>
                <a:gd name="T12" fmla="*/ 8 w 952"/>
                <a:gd name="T13" fmla="*/ 261 h 356"/>
                <a:gd name="T14" fmla="*/ 17 w 952"/>
                <a:gd name="T15" fmla="*/ 233 h 356"/>
                <a:gd name="T16" fmla="*/ 25 w 952"/>
                <a:gd name="T17" fmla="*/ 204 h 356"/>
                <a:gd name="T18" fmla="*/ 37 w 952"/>
                <a:gd name="T19" fmla="*/ 169 h 356"/>
                <a:gd name="T20" fmla="*/ 51 w 952"/>
                <a:gd name="T21" fmla="*/ 138 h 356"/>
                <a:gd name="T22" fmla="*/ 57 w 952"/>
                <a:gd name="T23" fmla="*/ 129 h 356"/>
                <a:gd name="T24" fmla="*/ 63 w 952"/>
                <a:gd name="T25" fmla="*/ 120 h 356"/>
                <a:gd name="T26" fmla="*/ 69 w 952"/>
                <a:gd name="T27" fmla="*/ 115 h 356"/>
                <a:gd name="T28" fmla="*/ 74 w 952"/>
                <a:gd name="T29" fmla="*/ 106 h 356"/>
                <a:gd name="T30" fmla="*/ 77 w 952"/>
                <a:gd name="T31" fmla="*/ 100 h 356"/>
                <a:gd name="T32" fmla="*/ 83 w 952"/>
                <a:gd name="T33" fmla="*/ 97 h 356"/>
                <a:gd name="T34" fmla="*/ 89 w 952"/>
                <a:gd name="T35" fmla="*/ 92 h 356"/>
                <a:gd name="T36" fmla="*/ 95 w 952"/>
                <a:gd name="T37" fmla="*/ 86 h 356"/>
                <a:gd name="T38" fmla="*/ 97 w 952"/>
                <a:gd name="T39" fmla="*/ 83 h 356"/>
                <a:gd name="T40" fmla="*/ 103 w 952"/>
                <a:gd name="T41" fmla="*/ 77 h 356"/>
                <a:gd name="T42" fmla="*/ 138 w 952"/>
                <a:gd name="T43" fmla="*/ 54 h 356"/>
                <a:gd name="T44" fmla="*/ 181 w 952"/>
                <a:gd name="T45" fmla="*/ 37 h 356"/>
                <a:gd name="T46" fmla="*/ 230 w 952"/>
                <a:gd name="T47" fmla="*/ 23 h 356"/>
                <a:gd name="T48" fmla="*/ 284 w 952"/>
                <a:gd name="T49" fmla="*/ 14 h 356"/>
                <a:gd name="T50" fmla="*/ 336 w 952"/>
                <a:gd name="T51" fmla="*/ 5 h 356"/>
                <a:gd name="T52" fmla="*/ 385 w 952"/>
                <a:gd name="T53" fmla="*/ 3 h 356"/>
                <a:gd name="T54" fmla="*/ 428 w 952"/>
                <a:gd name="T55" fmla="*/ 0 h 356"/>
                <a:gd name="T56" fmla="*/ 463 w 952"/>
                <a:gd name="T57" fmla="*/ 0 h 356"/>
                <a:gd name="T58" fmla="*/ 486 w 952"/>
                <a:gd name="T59" fmla="*/ 0 h 356"/>
                <a:gd name="T60" fmla="*/ 494 w 952"/>
                <a:gd name="T61" fmla="*/ 0 h 356"/>
                <a:gd name="T62" fmla="*/ 952 w 952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52"/>
                <a:gd name="T97" fmla="*/ 0 h 356"/>
                <a:gd name="T98" fmla="*/ 952 w 952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52" h="356">
                  <a:moveTo>
                    <a:pt x="0" y="356"/>
                  </a:moveTo>
                  <a:lnTo>
                    <a:pt x="0" y="356"/>
                  </a:lnTo>
                  <a:lnTo>
                    <a:pt x="0" y="345"/>
                  </a:lnTo>
                  <a:lnTo>
                    <a:pt x="0" y="330"/>
                  </a:lnTo>
                  <a:lnTo>
                    <a:pt x="2" y="313"/>
                  </a:lnTo>
                  <a:lnTo>
                    <a:pt x="5" y="290"/>
                  </a:lnTo>
                  <a:lnTo>
                    <a:pt x="8" y="261"/>
                  </a:lnTo>
                  <a:lnTo>
                    <a:pt x="17" y="233"/>
                  </a:lnTo>
                  <a:lnTo>
                    <a:pt x="25" y="204"/>
                  </a:lnTo>
                  <a:lnTo>
                    <a:pt x="37" y="169"/>
                  </a:lnTo>
                  <a:lnTo>
                    <a:pt x="51" y="138"/>
                  </a:lnTo>
                  <a:lnTo>
                    <a:pt x="57" y="129"/>
                  </a:lnTo>
                  <a:lnTo>
                    <a:pt x="63" y="120"/>
                  </a:lnTo>
                  <a:lnTo>
                    <a:pt x="69" y="115"/>
                  </a:lnTo>
                  <a:lnTo>
                    <a:pt x="74" y="106"/>
                  </a:lnTo>
                  <a:lnTo>
                    <a:pt x="77" y="100"/>
                  </a:lnTo>
                  <a:lnTo>
                    <a:pt x="83" y="97"/>
                  </a:lnTo>
                  <a:lnTo>
                    <a:pt x="89" y="92"/>
                  </a:lnTo>
                  <a:lnTo>
                    <a:pt x="95" y="86"/>
                  </a:lnTo>
                  <a:lnTo>
                    <a:pt x="97" y="83"/>
                  </a:lnTo>
                  <a:lnTo>
                    <a:pt x="103" y="77"/>
                  </a:lnTo>
                  <a:lnTo>
                    <a:pt x="138" y="54"/>
                  </a:lnTo>
                  <a:lnTo>
                    <a:pt x="181" y="37"/>
                  </a:lnTo>
                  <a:lnTo>
                    <a:pt x="230" y="23"/>
                  </a:lnTo>
                  <a:lnTo>
                    <a:pt x="284" y="14"/>
                  </a:lnTo>
                  <a:lnTo>
                    <a:pt x="336" y="5"/>
                  </a:lnTo>
                  <a:lnTo>
                    <a:pt x="385" y="3"/>
                  </a:lnTo>
                  <a:lnTo>
                    <a:pt x="428" y="0"/>
                  </a:lnTo>
                  <a:lnTo>
                    <a:pt x="463" y="0"/>
                  </a:lnTo>
                  <a:lnTo>
                    <a:pt x="486" y="0"/>
                  </a:lnTo>
                  <a:lnTo>
                    <a:pt x="494" y="0"/>
                  </a:lnTo>
                  <a:lnTo>
                    <a:pt x="9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71"/>
            <p:cNvSpPr>
              <a:spLocks/>
            </p:cNvSpPr>
            <p:nvPr/>
          </p:nvSpPr>
          <p:spPr bwMode="auto">
            <a:xfrm>
              <a:off x="2827" y="2315"/>
              <a:ext cx="35" cy="66"/>
            </a:xfrm>
            <a:custGeom>
              <a:avLst/>
              <a:gdLst>
                <a:gd name="T0" fmla="*/ 32 w 35"/>
                <a:gd name="T1" fmla="*/ 0 h 66"/>
                <a:gd name="T2" fmla="*/ 15 w 35"/>
                <a:gd name="T3" fmla="*/ 66 h 66"/>
                <a:gd name="T4" fmla="*/ 0 w 35"/>
                <a:gd name="T5" fmla="*/ 0 h 66"/>
                <a:gd name="T6" fmla="*/ 35 w 35"/>
                <a:gd name="T7" fmla="*/ 0 h 66"/>
                <a:gd name="T8" fmla="*/ 35 w 35"/>
                <a:gd name="T9" fmla="*/ 0 h 66"/>
                <a:gd name="T10" fmla="*/ 32 w 35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6"/>
                <a:gd name="T20" fmla="*/ 35 w 35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6">
                  <a:moveTo>
                    <a:pt x="32" y="0"/>
                  </a:moveTo>
                  <a:lnTo>
                    <a:pt x="15" y="6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72"/>
            <p:cNvSpPr>
              <a:spLocks/>
            </p:cNvSpPr>
            <p:nvPr/>
          </p:nvSpPr>
          <p:spPr bwMode="auto">
            <a:xfrm>
              <a:off x="1305" y="3555"/>
              <a:ext cx="1039" cy="331"/>
            </a:xfrm>
            <a:custGeom>
              <a:avLst/>
              <a:gdLst>
                <a:gd name="T0" fmla="*/ 0 w 1039"/>
                <a:gd name="T1" fmla="*/ 0 h 331"/>
                <a:gd name="T2" fmla="*/ 3 w 1039"/>
                <a:gd name="T3" fmla="*/ 5 h 331"/>
                <a:gd name="T4" fmla="*/ 3 w 1039"/>
                <a:gd name="T5" fmla="*/ 17 h 331"/>
                <a:gd name="T6" fmla="*/ 3 w 1039"/>
                <a:gd name="T7" fmla="*/ 37 h 331"/>
                <a:gd name="T8" fmla="*/ 3 w 1039"/>
                <a:gd name="T9" fmla="*/ 60 h 331"/>
                <a:gd name="T10" fmla="*/ 6 w 1039"/>
                <a:gd name="T11" fmla="*/ 89 h 331"/>
                <a:gd name="T12" fmla="*/ 9 w 1039"/>
                <a:gd name="T13" fmla="*/ 118 h 331"/>
                <a:gd name="T14" fmla="*/ 12 w 1039"/>
                <a:gd name="T15" fmla="*/ 149 h 331"/>
                <a:gd name="T16" fmla="*/ 20 w 1039"/>
                <a:gd name="T17" fmla="*/ 181 h 331"/>
                <a:gd name="T18" fmla="*/ 29 w 1039"/>
                <a:gd name="T19" fmla="*/ 210 h 331"/>
                <a:gd name="T20" fmla="*/ 43 w 1039"/>
                <a:gd name="T21" fmla="*/ 239 h 331"/>
                <a:gd name="T22" fmla="*/ 64 w 1039"/>
                <a:gd name="T23" fmla="*/ 262 h 331"/>
                <a:gd name="T24" fmla="*/ 92 w 1039"/>
                <a:gd name="T25" fmla="*/ 282 h 331"/>
                <a:gd name="T26" fmla="*/ 124 w 1039"/>
                <a:gd name="T27" fmla="*/ 299 h 331"/>
                <a:gd name="T28" fmla="*/ 161 w 1039"/>
                <a:gd name="T29" fmla="*/ 310 h 331"/>
                <a:gd name="T30" fmla="*/ 199 w 1039"/>
                <a:gd name="T31" fmla="*/ 319 h 331"/>
                <a:gd name="T32" fmla="*/ 233 w 1039"/>
                <a:gd name="T33" fmla="*/ 325 h 331"/>
                <a:gd name="T34" fmla="*/ 265 w 1039"/>
                <a:gd name="T35" fmla="*/ 328 h 331"/>
                <a:gd name="T36" fmla="*/ 291 w 1039"/>
                <a:gd name="T37" fmla="*/ 328 h 331"/>
                <a:gd name="T38" fmla="*/ 308 w 1039"/>
                <a:gd name="T39" fmla="*/ 331 h 331"/>
                <a:gd name="T40" fmla="*/ 314 w 1039"/>
                <a:gd name="T41" fmla="*/ 331 h 331"/>
                <a:gd name="T42" fmla="*/ 1039 w 1039"/>
                <a:gd name="T43" fmla="*/ 331 h 3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9"/>
                <a:gd name="T67" fmla="*/ 0 h 331"/>
                <a:gd name="T68" fmla="*/ 1039 w 1039"/>
                <a:gd name="T69" fmla="*/ 331 h 3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9" h="331">
                  <a:moveTo>
                    <a:pt x="0" y="0"/>
                  </a:moveTo>
                  <a:lnTo>
                    <a:pt x="3" y="5"/>
                  </a:lnTo>
                  <a:lnTo>
                    <a:pt x="3" y="17"/>
                  </a:lnTo>
                  <a:lnTo>
                    <a:pt x="3" y="37"/>
                  </a:lnTo>
                  <a:lnTo>
                    <a:pt x="3" y="60"/>
                  </a:lnTo>
                  <a:lnTo>
                    <a:pt x="6" y="89"/>
                  </a:lnTo>
                  <a:lnTo>
                    <a:pt x="9" y="118"/>
                  </a:lnTo>
                  <a:lnTo>
                    <a:pt x="12" y="149"/>
                  </a:lnTo>
                  <a:lnTo>
                    <a:pt x="20" y="181"/>
                  </a:lnTo>
                  <a:lnTo>
                    <a:pt x="29" y="210"/>
                  </a:lnTo>
                  <a:lnTo>
                    <a:pt x="43" y="239"/>
                  </a:lnTo>
                  <a:lnTo>
                    <a:pt x="64" y="262"/>
                  </a:lnTo>
                  <a:lnTo>
                    <a:pt x="92" y="282"/>
                  </a:lnTo>
                  <a:lnTo>
                    <a:pt x="124" y="299"/>
                  </a:lnTo>
                  <a:lnTo>
                    <a:pt x="161" y="310"/>
                  </a:lnTo>
                  <a:lnTo>
                    <a:pt x="199" y="319"/>
                  </a:lnTo>
                  <a:lnTo>
                    <a:pt x="233" y="325"/>
                  </a:lnTo>
                  <a:lnTo>
                    <a:pt x="265" y="328"/>
                  </a:lnTo>
                  <a:lnTo>
                    <a:pt x="291" y="328"/>
                  </a:lnTo>
                  <a:lnTo>
                    <a:pt x="308" y="331"/>
                  </a:lnTo>
                  <a:lnTo>
                    <a:pt x="314" y="331"/>
                  </a:lnTo>
                  <a:lnTo>
                    <a:pt x="1039" y="3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73"/>
            <p:cNvSpPr>
              <a:spLocks/>
            </p:cNvSpPr>
            <p:nvPr/>
          </p:nvSpPr>
          <p:spPr bwMode="auto">
            <a:xfrm>
              <a:off x="2321" y="3868"/>
              <a:ext cx="66" cy="35"/>
            </a:xfrm>
            <a:custGeom>
              <a:avLst/>
              <a:gdLst>
                <a:gd name="T0" fmla="*/ 0 w 66"/>
                <a:gd name="T1" fmla="*/ 32 h 35"/>
                <a:gd name="T2" fmla="*/ 66 w 66"/>
                <a:gd name="T3" fmla="*/ 18 h 35"/>
                <a:gd name="T4" fmla="*/ 3 w 66"/>
                <a:gd name="T5" fmla="*/ 0 h 35"/>
                <a:gd name="T6" fmla="*/ 3 w 66"/>
                <a:gd name="T7" fmla="*/ 35 h 35"/>
                <a:gd name="T8" fmla="*/ 3 w 66"/>
                <a:gd name="T9" fmla="*/ 35 h 35"/>
                <a:gd name="T10" fmla="*/ 0 w 66"/>
                <a:gd name="T11" fmla="*/ 3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5"/>
                <a:gd name="T20" fmla="*/ 66 w 6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5">
                  <a:moveTo>
                    <a:pt x="0" y="32"/>
                  </a:moveTo>
                  <a:lnTo>
                    <a:pt x="66" y="18"/>
                  </a:lnTo>
                  <a:lnTo>
                    <a:pt x="3" y="0"/>
                  </a:lnTo>
                  <a:lnTo>
                    <a:pt x="3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74"/>
            <p:cNvSpPr>
              <a:spLocks noChangeShapeType="1"/>
            </p:cNvSpPr>
            <p:nvPr/>
          </p:nvSpPr>
          <p:spPr bwMode="auto">
            <a:xfrm>
              <a:off x="1308" y="3063"/>
              <a:ext cx="1" cy="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75"/>
            <p:cNvSpPr>
              <a:spLocks/>
            </p:cNvSpPr>
            <p:nvPr/>
          </p:nvSpPr>
          <p:spPr bwMode="auto">
            <a:xfrm>
              <a:off x="1291" y="3281"/>
              <a:ext cx="34" cy="67"/>
            </a:xfrm>
            <a:custGeom>
              <a:avLst/>
              <a:gdLst>
                <a:gd name="T0" fmla="*/ 0 w 34"/>
                <a:gd name="T1" fmla="*/ 0 h 67"/>
                <a:gd name="T2" fmla="*/ 17 w 34"/>
                <a:gd name="T3" fmla="*/ 67 h 67"/>
                <a:gd name="T4" fmla="*/ 34 w 34"/>
                <a:gd name="T5" fmla="*/ 0 h 67"/>
                <a:gd name="T6" fmla="*/ 0 w 34"/>
                <a:gd name="T7" fmla="*/ 0 h 67"/>
                <a:gd name="T8" fmla="*/ 0 w 34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7"/>
                <a:gd name="T17" fmla="*/ 34 w 34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7">
                  <a:moveTo>
                    <a:pt x="0" y="0"/>
                  </a:moveTo>
                  <a:lnTo>
                    <a:pt x="17" y="67"/>
                  </a:ln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76"/>
            <p:cNvSpPr>
              <a:spLocks noChangeShapeType="1"/>
            </p:cNvSpPr>
            <p:nvPr/>
          </p:nvSpPr>
          <p:spPr bwMode="auto">
            <a:xfrm>
              <a:off x="2732" y="3558"/>
              <a:ext cx="3" cy="1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77"/>
            <p:cNvSpPr>
              <a:spLocks/>
            </p:cNvSpPr>
            <p:nvPr/>
          </p:nvSpPr>
          <p:spPr bwMode="auto">
            <a:xfrm>
              <a:off x="2715" y="3710"/>
              <a:ext cx="37" cy="66"/>
            </a:xfrm>
            <a:custGeom>
              <a:avLst/>
              <a:gdLst>
                <a:gd name="T0" fmla="*/ 0 w 37"/>
                <a:gd name="T1" fmla="*/ 0 h 66"/>
                <a:gd name="T2" fmla="*/ 20 w 37"/>
                <a:gd name="T3" fmla="*/ 66 h 66"/>
                <a:gd name="T4" fmla="*/ 37 w 37"/>
                <a:gd name="T5" fmla="*/ 0 h 66"/>
                <a:gd name="T6" fmla="*/ 3 w 37"/>
                <a:gd name="T7" fmla="*/ 0 h 66"/>
                <a:gd name="T8" fmla="*/ 3 w 37"/>
                <a:gd name="T9" fmla="*/ 0 h 66"/>
                <a:gd name="T10" fmla="*/ 0 w 37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66"/>
                <a:gd name="T20" fmla="*/ 37 w 37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66">
                  <a:moveTo>
                    <a:pt x="0" y="0"/>
                  </a:moveTo>
                  <a:lnTo>
                    <a:pt x="20" y="66"/>
                  </a:lnTo>
                  <a:lnTo>
                    <a:pt x="3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78"/>
            <p:cNvSpPr>
              <a:spLocks/>
            </p:cNvSpPr>
            <p:nvPr/>
          </p:nvSpPr>
          <p:spPr bwMode="auto">
            <a:xfrm>
              <a:off x="3837" y="2861"/>
              <a:ext cx="696" cy="202"/>
            </a:xfrm>
            <a:custGeom>
              <a:avLst/>
              <a:gdLst>
                <a:gd name="T0" fmla="*/ 696 w 696"/>
                <a:gd name="T1" fmla="*/ 202 h 202"/>
                <a:gd name="T2" fmla="*/ 696 w 696"/>
                <a:gd name="T3" fmla="*/ 0 h 202"/>
                <a:gd name="T4" fmla="*/ 0 w 696"/>
                <a:gd name="T5" fmla="*/ 0 h 202"/>
                <a:gd name="T6" fmla="*/ 0 w 696"/>
                <a:gd name="T7" fmla="*/ 202 h 202"/>
                <a:gd name="T8" fmla="*/ 696 w 696"/>
                <a:gd name="T9" fmla="*/ 202 h 202"/>
                <a:gd name="T10" fmla="*/ 696 w 696"/>
                <a:gd name="T11" fmla="*/ 202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2"/>
                <a:gd name="T20" fmla="*/ 696 w 696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2">
                  <a:moveTo>
                    <a:pt x="696" y="202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696" y="20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79"/>
            <p:cNvSpPr>
              <a:spLocks/>
            </p:cNvSpPr>
            <p:nvPr/>
          </p:nvSpPr>
          <p:spPr bwMode="auto">
            <a:xfrm>
              <a:off x="3837" y="3350"/>
              <a:ext cx="696" cy="205"/>
            </a:xfrm>
            <a:custGeom>
              <a:avLst/>
              <a:gdLst>
                <a:gd name="T0" fmla="*/ 696 w 696"/>
                <a:gd name="T1" fmla="*/ 205 h 205"/>
                <a:gd name="T2" fmla="*/ 696 w 696"/>
                <a:gd name="T3" fmla="*/ 0 h 205"/>
                <a:gd name="T4" fmla="*/ 0 w 696"/>
                <a:gd name="T5" fmla="*/ 0 h 205"/>
                <a:gd name="T6" fmla="*/ 0 w 696"/>
                <a:gd name="T7" fmla="*/ 205 h 205"/>
                <a:gd name="T8" fmla="*/ 696 w 696"/>
                <a:gd name="T9" fmla="*/ 205 h 205"/>
                <a:gd name="T10" fmla="*/ 696 w 696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5"/>
                <a:gd name="T20" fmla="*/ 696 w 696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5">
                  <a:moveTo>
                    <a:pt x="696" y="205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696" y="2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Rectangle 80"/>
            <p:cNvSpPr>
              <a:spLocks noChangeArrowheads="1"/>
            </p:cNvSpPr>
            <p:nvPr/>
          </p:nvSpPr>
          <p:spPr bwMode="auto">
            <a:xfrm>
              <a:off x="3986" y="3822"/>
              <a:ext cx="35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CLOSED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63" name="Freeform 81"/>
            <p:cNvSpPr>
              <a:spLocks/>
            </p:cNvSpPr>
            <p:nvPr/>
          </p:nvSpPr>
          <p:spPr bwMode="auto">
            <a:xfrm>
              <a:off x="3837" y="3779"/>
              <a:ext cx="696" cy="204"/>
            </a:xfrm>
            <a:custGeom>
              <a:avLst/>
              <a:gdLst>
                <a:gd name="T0" fmla="*/ 696 w 696"/>
                <a:gd name="T1" fmla="*/ 201 h 204"/>
                <a:gd name="T2" fmla="*/ 696 w 696"/>
                <a:gd name="T3" fmla="*/ 0 h 204"/>
                <a:gd name="T4" fmla="*/ 0 w 696"/>
                <a:gd name="T5" fmla="*/ 0 h 204"/>
                <a:gd name="T6" fmla="*/ 0 w 696"/>
                <a:gd name="T7" fmla="*/ 204 h 204"/>
                <a:gd name="T8" fmla="*/ 696 w 696"/>
                <a:gd name="T9" fmla="*/ 204 h 204"/>
                <a:gd name="T10" fmla="*/ 696 w 696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04"/>
                <a:gd name="T20" fmla="*/ 696 w 696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04">
                  <a:moveTo>
                    <a:pt x="696" y="201"/>
                  </a:moveTo>
                  <a:lnTo>
                    <a:pt x="696" y="0"/>
                  </a:lnTo>
                  <a:lnTo>
                    <a:pt x="0" y="0"/>
                  </a:lnTo>
                  <a:lnTo>
                    <a:pt x="0" y="204"/>
                  </a:lnTo>
                  <a:lnTo>
                    <a:pt x="696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Line 82"/>
            <p:cNvSpPr>
              <a:spLocks noChangeShapeType="1"/>
            </p:cNvSpPr>
            <p:nvPr/>
          </p:nvSpPr>
          <p:spPr bwMode="auto">
            <a:xfrm>
              <a:off x="4179" y="3558"/>
              <a:ext cx="3" cy="1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83"/>
            <p:cNvSpPr>
              <a:spLocks/>
            </p:cNvSpPr>
            <p:nvPr/>
          </p:nvSpPr>
          <p:spPr bwMode="auto">
            <a:xfrm>
              <a:off x="4162" y="3710"/>
              <a:ext cx="38" cy="66"/>
            </a:xfrm>
            <a:custGeom>
              <a:avLst/>
              <a:gdLst>
                <a:gd name="T0" fmla="*/ 0 w 38"/>
                <a:gd name="T1" fmla="*/ 0 h 66"/>
                <a:gd name="T2" fmla="*/ 20 w 38"/>
                <a:gd name="T3" fmla="*/ 66 h 66"/>
                <a:gd name="T4" fmla="*/ 38 w 38"/>
                <a:gd name="T5" fmla="*/ 0 h 66"/>
                <a:gd name="T6" fmla="*/ 3 w 38"/>
                <a:gd name="T7" fmla="*/ 0 h 66"/>
                <a:gd name="T8" fmla="*/ 3 w 38"/>
                <a:gd name="T9" fmla="*/ 0 h 66"/>
                <a:gd name="T10" fmla="*/ 0 w 38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66"/>
                <a:gd name="T20" fmla="*/ 38 w 38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66">
                  <a:moveTo>
                    <a:pt x="0" y="0"/>
                  </a:moveTo>
                  <a:lnTo>
                    <a:pt x="20" y="66"/>
                  </a:lnTo>
                  <a:lnTo>
                    <a:pt x="38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84"/>
            <p:cNvSpPr>
              <a:spLocks noChangeShapeType="1"/>
            </p:cNvSpPr>
            <p:nvPr/>
          </p:nvSpPr>
          <p:spPr bwMode="auto">
            <a:xfrm>
              <a:off x="4179" y="3063"/>
              <a:ext cx="3" cy="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85"/>
            <p:cNvSpPr>
              <a:spLocks/>
            </p:cNvSpPr>
            <p:nvPr/>
          </p:nvSpPr>
          <p:spPr bwMode="auto">
            <a:xfrm>
              <a:off x="4162" y="3284"/>
              <a:ext cx="38" cy="66"/>
            </a:xfrm>
            <a:custGeom>
              <a:avLst/>
              <a:gdLst>
                <a:gd name="T0" fmla="*/ 0 w 38"/>
                <a:gd name="T1" fmla="*/ 0 h 66"/>
                <a:gd name="T2" fmla="*/ 20 w 38"/>
                <a:gd name="T3" fmla="*/ 66 h 66"/>
                <a:gd name="T4" fmla="*/ 38 w 38"/>
                <a:gd name="T5" fmla="*/ 0 h 66"/>
                <a:gd name="T6" fmla="*/ 3 w 38"/>
                <a:gd name="T7" fmla="*/ 0 h 66"/>
                <a:gd name="T8" fmla="*/ 3 w 38"/>
                <a:gd name="T9" fmla="*/ 0 h 66"/>
                <a:gd name="T10" fmla="*/ 0 w 38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66"/>
                <a:gd name="T20" fmla="*/ 38 w 38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66">
                  <a:moveTo>
                    <a:pt x="0" y="0"/>
                  </a:moveTo>
                  <a:lnTo>
                    <a:pt x="20" y="66"/>
                  </a:lnTo>
                  <a:lnTo>
                    <a:pt x="38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86"/>
            <p:cNvSpPr>
              <a:spLocks/>
            </p:cNvSpPr>
            <p:nvPr/>
          </p:nvSpPr>
          <p:spPr bwMode="auto">
            <a:xfrm>
              <a:off x="3129" y="698"/>
              <a:ext cx="855" cy="1108"/>
            </a:xfrm>
            <a:custGeom>
              <a:avLst/>
              <a:gdLst>
                <a:gd name="T0" fmla="*/ 855 w 855"/>
                <a:gd name="T1" fmla="*/ 1108 h 1108"/>
                <a:gd name="T2" fmla="*/ 855 w 855"/>
                <a:gd name="T3" fmla="*/ 1099 h 1108"/>
                <a:gd name="T4" fmla="*/ 855 w 855"/>
                <a:gd name="T5" fmla="*/ 1065 h 1108"/>
                <a:gd name="T6" fmla="*/ 852 w 855"/>
                <a:gd name="T7" fmla="*/ 1013 h 1108"/>
                <a:gd name="T8" fmla="*/ 846 w 855"/>
                <a:gd name="T9" fmla="*/ 947 h 1108"/>
                <a:gd name="T10" fmla="*/ 837 w 855"/>
                <a:gd name="T11" fmla="*/ 866 h 1108"/>
                <a:gd name="T12" fmla="*/ 820 w 855"/>
                <a:gd name="T13" fmla="*/ 777 h 1108"/>
                <a:gd name="T14" fmla="*/ 797 w 855"/>
                <a:gd name="T15" fmla="*/ 679 h 1108"/>
                <a:gd name="T16" fmla="*/ 766 w 855"/>
                <a:gd name="T17" fmla="*/ 578 h 1108"/>
                <a:gd name="T18" fmla="*/ 722 w 855"/>
                <a:gd name="T19" fmla="*/ 475 h 1108"/>
                <a:gd name="T20" fmla="*/ 668 w 855"/>
                <a:gd name="T21" fmla="*/ 374 h 1108"/>
                <a:gd name="T22" fmla="*/ 596 w 855"/>
                <a:gd name="T23" fmla="*/ 279 h 1108"/>
                <a:gd name="T24" fmla="*/ 518 w 855"/>
                <a:gd name="T25" fmla="*/ 204 h 1108"/>
                <a:gd name="T26" fmla="*/ 432 w 855"/>
                <a:gd name="T27" fmla="*/ 141 h 1108"/>
                <a:gd name="T28" fmla="*/ 343 w 855"/>
                <a:gd name="T29" fmla="*/ 95 h 1108"/>
                <a:gd name="T30" fmla="*/ 259 w 855"/>
                <a:gd name="T31" fmla="*/ 58 h 1108"/>
                <a:gd name="T32" fmla="*/ 179 w 855"/>
                <a:gd name="T33" fmla="*/ 32 h 1108"/>
                <a:gd name="T34" fmla="*/ 110 w 855"/>
                <a:gd name="T35" fmla="*/ 14 h 1108"/>
                <a:gd name="T36" fmla="*/ 55 w 855"/>
                <a:gd name="T37" fmla="*/ 6 h 1108"/>
                <a:gd name="T38" fmla="*/ 20 w 855"/>
                <a:gd name="T39" fmla="*/ 0 h 1108"/>
                <a:gd name="T40" fmla="*/ 9 w 855"/>
                <a:gd name="T41" fmla="*/ 0 h 1108"/>
                <a:gd name="T42" fmla="*/ 0 w 855"/>
                <a:gd name="T43" fmla="*/ 0 h 11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55"/>
                <a:gd name="T67" fmla="*/ 0 h 1108"/>
                <a:gd name="T68" fmla="*/ 855 w 855"/>
                <a:gd name="T69" fmla="*/ 1108 h 11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55" h="1108">
                  <a:moveTo>
                    <a:pt x="855" y="1108"/>
                  </a:moveTo>
                  <a:lnTo>
                    <a:pt x="855" y="1099"/>
                  </a:lnTo>
                  <a:lnTo>
                    <a:pt x="855" y="1065"/>
                  </a:lnTo>
                  <a:lnTo>
                    <a:pt x="852" y="1013"/>
                  </a:lnTo>
                  <a:lnTo>
                    <a:pt x="846" y="947"/>
                  </a:lnTo>
                  <a:lnTo>
                    <a:pt x="837" y="866"/>
                  </a:lnTo>
                  <a:lnTo>
                    <a:pt x="820" y="777"/>
                  </a:lnTo>
                  <a:lnTo>
                    <a:pt x="797" y="679"/>
                  </a:lnTo>
                  <a:lnTo>
                    <a:pt x="766" y="578"/>
                  </a:lnTo>
                  <a:lnTo>
                    <a:pt x="722" y="475"/>
                  </a:lnTo>
                  <a:lnTo>
                    <a:pt x="668" y="374"/>
                  </a:lnTo>
                  <a:lnTo>
                    <a:pt x="596" y="279"/>
                  </a:lnTo>
                  <a:lnTo>
                    <a:pt x="518" y="204"/>
                  </a:lnTo>
                  <a:lnTo>
                    <a:pt x="432" y="141"/>
                  </a:lnTo>
                  <a:lnTo>
                    <a:pt x="343" y="95"/>
                  </a:lnTo>
                  <a:lnTo>
                    <a:pt x="259" y="58"/>
                  </a:lnTo>
                  <a:lnTo>
                    <a:pt x="179" y="32"/>
                  </a:lnTo>
                  <a:lnTo>
                    <a:pt x="110" y="14"/>
                  </a:lnTo>
                  <a:lnTo>
                    <a:pt x="55" y="6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87"/>
            <p:cNvSpPr>
              <a:spLocks/>
            </p:cNvSpPr>
            <p:nvPr/>
          </p:nvSpPr>
          <p:spPr bwMode="auto">
            <a:xfrm>
              <a:off x="3080" y="569"/>
              <a:ext cx="1260" cy="1188"/>
            </a:xfrm>
            <a:custGeom>
              <a:avLst/>
              <a:gdLst>
                <a:gd name="T0" fmla="*/ 0 w 1260"/>
                <a:gd name="T1" fmla="*/ 3 h 1188"/>
                <a:gd name="T2" fmla="*/ 18 w 1260"/>
                <a:gd name="T3" fmla="*/ 3 h 1188"/>
                <a:gd name="T4" fmla="*/ 61 w 1260"/>
                <a:gd name="T5" fmla="*/ 0 h 1188"/>
                <a:gd name="T6" fmla="*/ 124 w 1260"/>
                <a:gd name="T7" fmla="*/ 3 h 1188"/>
                <a:gd name="T8" fmla="*/ 207 w 1260"/>
                <a:gd name="T9" fmla="*/ 5 h 1188"/>
                <a:gd name="T10" fmla="*/ 305 w 1260"/>
                <a:gd name="T11" fmla="*/ 17 h 1188"/>
                <a:gd name="T12" fmla="*/ 412 w 1260"/>
                <a:gd name="T13" fmla="*/ 37 h 1188"/>
                <a:gd name="T14" fmla="*/ 524 w 1260"/>
                <a:gd name="T15" fmla="*/ 69 h 1188"/>
                <a:gd name="T16" fmla="*/ 636 w 1260"/>
                <a:gd name="T17" fmla="*/ 109 h 1188"/>
                <a:gd name="T18" fmla="*/ 745 w 1260"/>
                <a:gd name="T19" fmla="*/ 167 h 1188"/>
                <a:gd name="T20" fmla="*/ 846 w 1260"/>
                <a:gd name="T21" fmla="*/ 241 h 1188"/>
                <a:gd name="T22" fmla="*/ 958 w 1260"/>
                <a:gd name="T23" fmla="*/ 353 h 1188"/>
                <a:gd name="T24" fmla="*/ 1048 w 1260"/>
                <a:gd name="T25" fmla="*/ 469 h 1188"/>
                <a:gd name="T26" fmla="*/ 1117 w 1260"/>
                <a:gd name="T27" fmla="*/ 584 h 1188"/>
                <a:gd name="T28" fmla="*/ 1168 w 1260"/>
                <a:gd name="T29" fmla="*/ 696 h 1188"/>
                <a:gd name="T30" fmla="*/ 1209 w 1260"/>
                <a:gd name="T31" fmla="*/ 799 h 1188"/>
                <a:gd name="T32" fmla="*/ 1235 w 1260"/>
                <a:gd name="T33" fmla="*/ 894 h 1188"/>
                <a:gd name="T34" fmla="*/ 1249 w 1260"/>
                <a:gd name="T35" fmla="*/ 975 h 1188"/>
                <a:gd name="T36" fmla="*/ 1258 w 1260"/>
                <a:gd name="T37" fmla="*/ 1035 h 1188"/>
                <a:gd name="T38" fmla="*/ 1260 w 1260"/>
                <a:gd name="T39" fmla="*/ 1076 h 1188"/>
                <a:gd name="T40" fmla="*/ 1260 w 1260"/>
                <a:gd name="T41" fmla="*/ 1090 h 1188"/>
                <a:gd name="T42" fmla="*/ 1260 w 1260"/>
                <a:gd name="T43" fmla="*/ 1188 h 1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60"/>
                <a:gd name="T67" fmla="*/ 0 h 1188"/>
                <a:gd name="T68" fmla="*/ 1260 w 1260"/>
                <a:gd name="T69" fmla="*/ 1188 h 118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60" h="1188">
                  <a:moveTo>
                    <a:pt x="0" y="3"/>
                  </a:moveTo>
                  <a:lnTo>
                    <a:pt x="18" y="3"/>
                  </a:lnTo>
                  <a:lnTo>
                    <a:pt x="61" y="0"/>
                  </a:lnTo>
                  <a:lnTo>
                    <a:pt x="124" y="3"/>
                  </a:lnTo>
                  <a:lnTo>
                    <a:pt x="207" y="5"/>
                  </a:lnTo>
                  <a:lnTo>
                    <a:pt x="305" y="17"/>
                  </a:lnTo>
                  <a:lnTo>
                    <a:pt x="412" y="37"/>
                  </a:lnTo>
                  <a:lnTo>
                    <a:pt x="524" y="69"/>
                  </a:lnTo>
                  <a:lnTo>
                    <a:pt x="636" y="109"/>
                  </a:lnTo>
                  <a:lnTo>
                    <a:pt x="745" y="167"/>
                  </a:lnTo>
                  <a:lnTo>
                    <a:pt x="846" y="241"/>
                  </a:lnTo>
                  <a:lnTo>
                    <a:pt x="958" y="353"/>
                  </a:lnTo>
                  <a:lnTo>
                    <a:pt x="1048" y="469"/>
                  </a:lnTo>
                  <a:lnTo>
                    <a:pt x="1117" y="584"/>
                  </a:lnTo>
                  <a:lnTo>
                    <a:pt x="1168" y="696"/>
                  </a:lnTo>
                  <a:lnTo>
                    <a:pt x="1209" y="799"/>
                  </a:lnTo>
                  <a:lnTo>
                    <a:pt x="1235" y="894"/>
                  </a:lnTo>
                  <a:lnTo>
                    <a:pt x="1249" y="975"/>
                  </a:lnTo>
                  <a:lnTo>
                    <a:pt x="1258" y="1035"/>
                  </a:lnTo>
                  <a:lnTo>
                    <a:pt x="1260" y="1076"/>
                  </a:lnTo>
                  <a:lnTo>
                    <a:pt x="1260" y="1090"/>
                  </a:lnTo>
                  <a:lnTo>
                    <a:pt x="1260" y="11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Line 88"/>
            <p:cNvSpPr>
              <a:spLocks noChangeShapeType="1"/>
            </p:cNvSpPr>
            <p:nvPr/>
          </p:nvSpPr>
          <p:spPr bwMode="auto">
            <a:xfrm>
              <a:off x="3083" y="3877"/>
              <a:ext cx="699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89"/>
            <p:cNvSpPr>
              <a:spLocks/>
            </p:cNvSpPr>
            <p:nvPr/>
          </p:nvSpPr>
          <p:spPr bwMode="auto">
            <a:xfrm>
              <a:off x="3771" y="3863"/>
              <a:ext cx="66" cy="34"/>
            </a:xfrm>
            <a:custGeom>
              <a:avLst/>
              <a:gdLst>
                <a:gd name="T0" fmla="*/ 0 w 66"/>
                <a:gd name="T1" fmla="*/ 31 h 34"/>
                <a:gd name="T2" fmla="*/ 66 w 66"/>
                <a:gd name="T3" fmla="*/ 17 h 34"/>
                <a:gd name="T4" fmla="*/ 3 w 66"/>
                <a:gd name="T5" fmla="*/ 0 h 34"/>
                <a:gd name="T6" fmla="*/ 3 w 66"/>
                <a:gd name="T7" fmla="*/ 34 h 34"/>
                <a:gd name="T8" fmla="*/ 3 w 66"/>
                <a:gd name="T9" fmla="*/ 34 h 34"/>
                <a:gd name="T10" fmla="*/ 0 w 66"/>
                <a:gd name="T11" fmla="*/ 31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34"/>
                <a:gd name="T20" fmla="*/ 66 w 6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34">
                  <a:moveTo>
                    <a:pt x="0" y="31"/>
                  </a:moveTo>
                  <a:lnTo>
                    <a:pt x="66" y="17"/>
                  </a:lnTo>
                  <a:lnTo>
                    <a:pt x="3" y="0"/>
                  </a:lnTo>
                  <a:lnTo>
                    <a:pt x="3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90"/>
            <p:cNvSpPr>
              <a:spLocks/>
            </p:cNvSpPr>
            <p:nvPr/>
          </p:nvSpPr>
          <p:spPr bwMode="auto">
            <a:xfrm>
              <a:off x="4323" y="1742"/>
              <a:ext cx="35" cy="64"/>
            </a:xfrm>
            <a:custGeom>
              <a:avLst/>
              <a:gdLst>
                <a:gd name="T0" fmla="*/ 0 w 35"/>
                <a:gd name="T1" fmla="*/ 0 h 64"/>
                <a:gd name="T2" fmla="*/ 17 w 35"/>
                <a:gd name="T3" fmla="*/ 64 h 64"/>
                <a:gd name="T4" fmla="*/ 35 w 35"/>
                <a:gd name="T5" fmla="*/ 0 h 64"/>
                <a:gd name="T6" fmla="*/ 0 w 35"/>
                <a:gd name="T7" fmla="*/ 0 h 64"/>
                <a:gd name="T8" fmla="*/ 0 w 3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4"/>
                <a:gd name="T17" fmla="*/ 35 w 3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4">
                  <a:moveTo>
                    <a:pt x="0" y="0"/>
                  </a:moveTo>
                  <a:lnTo>
                    <a:pt x="17" y="64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91"/>
            <p:cNvSpPr>
              <a:spLocks/>
            </p:cNvSpPr>
            <p:nvPr/>
          </p:nvSpPr>
          <p:spPr bwMode="auto">
            <a:xfrm>
              <a:off x="3083" y="678"/>
              <a:ext cx="64" cy="34"/>
            </a:xfrm>
            <a:custGeom>
              <a:avLst/>
              <a:gdLst>
                <a:gd name="T0" fmla="*/ 64 w 64"/>
                <a:gd name="T1" fmla="*/ 0 h 34"/>
                <a:gd name="T2" fmla="*/ 0 w 64"/>
                <a:gd name="T3" fmla="*/ 17 h 34"/>
                <a:gd name="T4" fmla="*/ 64 w 64"/>
                <a:gd name="T5" fmla="*/ 34 h 34"/>
                <a:gd name="T6" fmla="*/ 64 w 64"/>
                <a:gd name="T7" fmla="*/ 0 h 34"/>
                <a:gd name="T8" fmla="*/ 64 w 6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4"/>
                <a:gd name="T17" fmla="*/ 64 w 6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4">
                  <a:moveTo>
                    <a:pt x="64" y="0"/>
                  </a:moveTo>
                  <a:lnTo>
                    <a:pt x="0" y="17"/>
                  </a:lnTo>
                  <a:lnTo>
                    <a:pt x="64" y="3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Rectangle 92"/>
            <p:cNvSpPr>
              <a:spLocks noChangeArrowheads="1"/>
            </p:cNvSpPr>
            <p:nvPr/>
          </p:nvSpPr>
          <p:spPr bwMode="auto">
            <a:xfrm>
              <a:off x="4001" y="747"/>
              <a:ext cx="46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Active open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75" name="Rectangle 93"/>
            <p:cNvSpPr>
              <a:spLocks noChangeArrowheads="1"/>
            </p:cNvSpPr>
            <p:nvPr/>
          </p:nvSpPr>
          <p:spPr bwMode="auto">
            <a:xfrm>
              <a:off x="4506" y="747"/>
              <a:ext cx="20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/SYN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0485" name="Text Box 94"/>
          <p:cNvSpPr txBox="1">
            <a:spLocks noChangeArrowheads="1"/>
          </p:cNvSpPr>
          <p:nvPr/>
        </p:nvSpPr>
        <p:spPr bwMode="auto">
          <a:xfrm>
            <a:off x="1655728" y="1323517"/>
            <a:ext cx="144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de-DE" sz="1200" dirty="0" err="1">
                <a:latin typeface="Arial" charset="0"/>
              </a:rPr>
              <a:t>event</a:t>
            </a:r>
            <a:r>
              <a:rPr lang="de-DE" sz="1200" dirty="0">
                <a:latin typeface="Arial" charset="0"/>
              </a:rPr>
              <a:t>/</a:t>
            </a:r>
            <a:r>
              <a:rPr lang="de-DE" sz="1200" dirty="0" err="1">
                <a:latin typeface="Arial" charset="0"/>
              </a:rPr>
              <a:t>action</a:t>
            </a:r>
            <a:endParaRPr lang="de-DE" sz="1200" dirty="0">
              <a:latin typeface="Arial" charset="0"/>
            </a:endParaRPr>
          </a:p>
          <a:p>
            <a:pPr algn="l" eaLnBrk="0" hangingPunct="0"/>
            <a:r>
              <a:rPr lang="de-DE" sz="1200" dirty="0">
                <a:latin typeface="Arial" charset="0"/>
              </a:rPr>
              <a:t>(e.g. </a:t>
            </a:r>
            <a:r>
              <a:rPr lang="de-DE" sz="1200" dirty="0" err="1">
                <a:latin typeface="Arial" charset="0"/>
              </a:rPr>
              <a:t>receive</a:t>
            </a:r>
            <a:r>
              <a:rPr lang="de-DE" sz="1200" dirty="0">
                <a:latin typeface="Arial" charset="0"/>
              </a:rPr>
              <a:t>/send)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PS Z:\&gt; Get-NetTCPConnection -LocalAddress 160.45.114.36</a:t>
            </a:r>
          </a:p>
          <a:p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LocalAddress                        LocalPort RemoteAddress                       RemotePort State       AppliedSetting OwningProcess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                        --------- -------------                       ---------- -----       -------------- -------------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61291     130.133.170.130                     59531      Established Internet       7776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61289     130.133.170.200                     59531      Established Internet       7776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58783     130.133.170.200                     59532      Established Internet       7776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58500     160.45.41.101                       49159      Established Internet       2012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58424     160.45.41.36                        8194       Established Internet       2232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58366     91.190.217.52                       12350      Established Internet       8768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58363     64.4.23.168                         40048      Established Internet       8768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58362     160.45.41.142                       445        Established Internet       4   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58329     160.45.41.91                        445        Established Internet       4   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56972     130.133.170.200                     59531      Established Internet       7776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53168     13.107.3.128                        443        Established Internet       8768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53166     160.45.114.28                       139        TimeWait                   0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53157     160.45.41.90                        80         TimeWait                   0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53155     52.109.120.20                       443        TimeWait                   0   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52582     65.52.108.74                        443        Established Internet       8768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51739     65.52.139.168                       443        Established Internet       8768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51507     160.45.41.90                        10123      Established Internet       3500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51345     13.92.210.230                       443        Established Internet       7596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50956     160.45.41.17                        49687      Established Internet       2012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49740     160.45.114.36                       8194       Established Internet       2192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49704     160.45.114.36                       8194       Established Internet       2192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8194      160.45.114.36                       49704      Established Internet       2232  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8194      160.45.114.36                       49740      Established Internet       2232          </a:t>
            </a:r>
          </a:p>
          <a:p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3985      0.0.0.0                             0          Listen                     8768          </a:t>
            </a:r>
          </a:p>
          <a:p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443       0.0.0.0                             0          Listen                     8768          </a:t>
            </a:r>
          </a:p>
          <a:p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139       0.0.0.0                             0          Listen                     4             </a:t>
            </a:r>
          </a:p>
          <a:p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160.45.114.36                       80        0.0.0.0                             0          Listen                     8768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08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9100" indent="-419100">
              <a:lnSpc>
                <a:spcPct val="90000"/>
              </a:lnSpc>
              <a:buFontTx/>
              <a:buAutoNum type="arabicPeriod" startAt="8"/>
            </a:pPr>
            <a:r>
              <a:rPr lang="en-US" sz="2000" dirty="0"/>
              <a:t>Networked Computer &amp; </a:t>
            </a:r>
            <a:r>
              <a:rPr lang="en-US" sz="2000" dirty="0" smtClean="0"/>
              <a:t>Internet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8"/>
            </a:pPr>
            <a:endParaRPr lang="en-US" sz="2000" dirty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Host-to-Network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Internetworking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b="1" dirty="0"/>
              <a:t>Transport </a:t>
            </a:r>
            <a:r>
              <a:rPr lang="en-US" sz="2000" b="1" dirty="0" smtClean="0"/>
              <a:t>Layer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Applications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Network Security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Example</a:t>
            </a:r>
            <a:endParaRPr lang="en-US" sz="2000" dirty="0"/>
          </a:p>
          <a:p>
            <a:pPr marL="419100" indent="-419100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34433" y="6656398"/>
            <a:ext cx="7969251" cy="201602"/>
          </a:xfrm>
          <a:noFill/>
        </p:spPr>
        <p:txBody>
          <a:bodyPr/>
          <a:lstStyle/>
          <a:p>
            <a:r>
              <a:rPr lang="de-DE" dirty="0" smtClean="0"/>
              <a:t>TI 3: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71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Why using a three-way handshake? </a:t>
            </a:r>
          </a:p>
          <a:p>
            <a:pPr lvl="1"/>
            <a:r>
              <a:rPr lang="en-US" dirty="0" smtClean="0"/>
              <a:t>What is piggy backing?</a:t>
            </a:r>
          </a:p>
          <a:p>
            <a:pPr lvl="1"/>
            <a:r>
              <a:rPr lang="en-US" dirty="0" smtClean="0"/>
              <a:t>Why does TCP use sequence numbers? What do these numbers count?</a:t>
            </a:r>
          </a:p>
          <a:p>
            <a:pPr lvl="1"/>
            <a:r>
              <a:rPr lang="en-US" dirty="0" smtClean="0"/>
              <a:t>Why can’t we guarantee the release of a connection? How is the problem “solved” in real systems?</a:t>
            </a:r>
          </a:p>
          <a:p>
            <a:pPr lvl="1"/>
            <a:r>
              <a:rPr lang="en-US" dirty="0" smtClean="0"/>
              <a:t>What can happen if the system freezes the resources too long or too short?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34433" y="6656398"/>
            <a:ext cx="7969251" cy="201602"/>
          </a:xfrm>
        </p:spPr>
        <p:txBody>
          <a:bodyPr/>
          <a:lstStyle/>
          <a:p>
            <a:r>
              <a:rPr lang="en-US" sz="750" dirty="0" smtClean="0"/>
              <a:t>TI 3: Operating Systems and Computer Networks</a:t>
            </a:r>
            <a:endParaRPr lang="de-DE" sz="750" dirty="0"/>
          </a:p>
        </p:txBody>
      </p:sp>
    </p:spTree>
    <p:extLst>
      <p:ext uri="{BB962C8B-B14F-4D97-AF65-F5344CB8AC3E}">
        <p14:creationId xmlns:p14="http://schemas.microsoft.com/office/powerpoint/2010/main" val="3606675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Control in TCP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Flow control serves to prevent a fast sender from overrunning a slow receiver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Similar issue in link and transport layer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Additional problems in transport layer flow control:</a:t>
            </a:r>
          </a:p>
          <a:p>
            <a:pPr lvl="1" eaLnBrk="1" hangingPunct="1"/>
            <a:r>
              <a:rPr lang="en-US" dirty="0" smtClean="0"/>
              <a:t>Many connections, need to adapt the amount of buffer per connection dynamically</a:t>
            </a:r>
          </a:p>
          <a:p>
            <a:pPr lvl="2" eaLnBrk="1" hangingPunct="1"/>
            <a:r>
              <a:rPr lang="en-US" dirty="0" smtClean="0"/>
              <a:t>Instead of simply allocating fixed amount of buffer space per outgoing link</a:t>
            </a:r>
          </a:p>
          <a:p>
            <a:pPr lvl="1" eaLnBrk="1" hangingPunct="1"/>
            <a:r>
              <a:rPr lang="en-US" dirty="0" smtClean="0"/>
              <a:t>Unlike link layer frames, transport layer PDUs can differ widely in size</a:t>
            </a:r>
          </a:p>
          <a:p>
            <a:pPr lvl="1" eaLnBrk="1" hangingPunct="1"/>
            <a:r>
              <a:rPr lang="en-US" dirty="0" smtClean="0"/>
              <a:t>Network’s packet buffering capability clouds the picture</a:t>
            </a:r>
          </a:p>
          <a:p>
            <a:pPr lvl="2" eaLnBrk="1" hangingPunct="1"/>
            <a:r>
              <a:rPr lang="en-US" dirty="0" smtClean="0"/>
              <a:t>Need to estimate how many packets are currently in transit</a:t>
            </a:r>
          </a:p>
        </p:txBody>
      </p:sp>
      <p:sp>
        <p:nvSpPr>
          <p:cNvPr id="215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Flow Control Buffer Allocation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support outstanding packets, sender either has to</a:t>
            </a:r>
          </a:p>
          <a:p>
            <a:pPr lvl="1" eaLnBrk="1" hangingPunct="1"/>
            <a:r>
              <a:rPr lang="en-US" dirty="0" smtClean="0"/>
              <a:t>... rely on receiver to process packets as they come in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dirty="0" smtClean="0"/>
              <a:t>Out-of-order delivery, no applicable to all protocols, e.g. TCP</a:t>
            </a:r>
          </a:p>
          <a:p>
            <a:pPr lvl="1" eaLnBrk="1" hangingPunct="1"/>
            <a:r>
              <a:rPr lang="en-US" dirty="0" smtClean="0"/>
              <a:t>... assume that receiver has sufficient buffer space available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More buffer allows for more outstanding packets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Necessary to obtain highly efficient transmission</a:t>
            </a:r>
          </a:p>
          <a:p>
            <a:pPr lvl="2" eaLnBrk="1" hangingPunct="1"/>
            <a:r>
              <a:rPr lang="en-US" dirty="0" smtClean="0"/>
              <a:t>See bandwidth-delay product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How does sender have buffer assurance? </a:t>
            </a:r>
          </a:p>
          <a:p>
            <a:pPr lvl="1" eaLnBrk="1" hangingPunct="1"/>
            <a:r>
              <a:rPr lang="en-US" dirty="0" smtClean="0"/>
              <a:t>Sender can request buffer space</a:t>
            </a:r>
          </a:p>
          <a:p>
            <a:pPr lvl="1" eaLnBrk="1" hangingPunct="1"/>
            <a:r>
              <a:rPr lang="en-US" dirty="0" smtClean="0"/>
              <a:t>Receiver can tell sender about available buffer space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dirty="0" smtClean="0"/>
              <a:t>For sliding window protocols: Set size of sender’s send window</a:t>
            </a:r>
          </a:p>
        </p:txBody>
      </p:sp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Flow Control Permits and Acknowledgements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Two separate mechanisms: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Permits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“Receiver has buffer space, go ahead and send more data”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Flow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Acknowledgements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“Receiver has received certain packets”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Error control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Can be combined with dynamically changing buffer space at receiver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Due to different speed with which application actually retrieves received data from transport layer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Example: TCP combines ACKs with sequence numbers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Combination of mechanisms has implications: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TCP cannot distinguish between packet loss at receiver and in transit</a:t>
            </a:r>
          </a:p>
        </p:txBody>
      </p:sp>
      <p:sp>
        <p:nvSpPr>
          <p:cNvPr id="235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 Sender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Sent bytes need to be saved until they are </a:t>
            </a:r>
            <a:r>
              <a:rPr lang="en-US" dirty="0" err="1" smtClean="0"/>
              <a:t>acked</a:t>
            </a:r>
            <a:endParaRPr lang="en-US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When timer expires before a byte has been </a:t>
            </a:r>
            <a:r>
              <a:rPr lang="en-US" dirty="0" err="1" smtClean="0"/>
              <a:t>acked</a:t>
            </a:r>
            <a:r>
              <a:rPr lang="en-US" dirty="0" smtClean="0"/>
              <a:t> it is resent</a:t>
            </a:r>
          </a:p>
          <a:p>
            <a:pPr eaLnBrk="1" hangingPunct="1"/>
            <a:r>
              <a:rPr lang="en-US" dirty="0" smtClean="0"/>
              <a:t>Each time a packet is </a:t>
            </a:r>
            <a:r>
              <a:rPr lang="en-US" dirty="0" err="1" smtClean="0"/>
              <a:t>acked</a:t>
            </a:r>
            <a:r>
              <a:rPr lang="en-US" dirty="0" smtClean="0"/>
              <a:t> a new window size is advertised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The window is moved to the right</a:t>
            </a:r>
          </a:p>
        </p:txBody>
      </p:sp>
      <p:sp>
        <p:nvSpPr>
          <p:cNvPr id="2457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48" name="Picture 47" descr="SenderTCP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68961"/>
            <a:ext cx="9144000" cy="30482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 Receiver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 expects the data it receives to be in the correct order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bytes</a:t>
            </a:r>
            <a:r>
              <a:rPr lang="de-DE" dirty="0" smtClean="0"/>
              <a:t> </a:t>
            </a:r>
            <a:r>
              <a:rPr lang="de-DE" dirty="0" err="1" smtClean="0"/>
              <a:t>arrive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order,</a:t>
            </a:r>
            <a:r>
              <a:rPr lang="en-US" dirty="0" smtClean="0"/>
              <a:t> the receiver must keep space in the buffer free (gaps)</a:t>
            </a:r>
          </a:p>
        </p:txBody>
      </p:sp>
      <p:sp>
        <p:nvSpPr>
          <p:cNvPr id="2457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48" name="Picture 47" descr="ReceiverTCP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68961"/>
            <a:ext cx="9144000" cy="30482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Timeout Computations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Timeouts protect against lost packets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Timeouts should reflect round-trip time (RTT) between sender and receiver</a:t>
            </a:r>
          </a:p>
          <a:p>
            <a:pPr lvl="1" eaLnBrk="1" hangingPunct="1"/>
            <a:r>
              <a:rPr lang="en-US" dirty="0" smtClean="0"/>
              <a:t>Problem: RTTs can be highly variable</a:t>
            </a:r>
          </a:p>
          <a:p>
            <a:pPr lvl="2" eaLnBrk="1" hangingPunct="1"/>
            <a:r>
              <a:rPr lang="en-US" dirty="0" smtClean="0"/>
              <a:t>Range over several orders of magnitude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Dynamic measurements/adaptation of RTTs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Simple approach: Keep a running average of RTTs</a:t>
            </a:r>
          </a:p>
          <a:p>
            <a:pPr lvl="1" eaLnBrk="1" hangingPunct="1"/>
            <a:r>
              <a:rPr lang="en-US" dirty="0" smtClean="0"/>
              <a:t>Computed by an autoregressive model:</a:t>
            </a:r>
          </a:p>
          <a:p>
            <a:pPr lvl="1" algn="ctr" eaLnBrk="1" hangingPunct="1">
              <a:buFontTx/>
              <a:buNone/>
            </a:pPr>
            <a:r>
              <a:rPr lang="en-US" dirty="0" err="1" smtClean="0"/>
              <a:t>EstimatedRTT</a:t>
            </a:r>
            <a:r>
              <a:rPr lang="en-US" baseline="-25000" dirty="0" err="1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dirty="0" smtClean="0"/>
              <a:t> EstimatedRTT</a:t>
            </a:r>
            <a:r>
              <a:rPr lang="en-US" baseline="-25000" dirty="0" smtClean="0"/>
              <a:t>n-1</a:t>
            </a:r>
            <a:r>
              <a:rPr lang="en-US" dirty="0" smtClean="0"/>
              <a:t> + (1-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dirty="0" smtClean="0"/>
              <a:t>) </a:t>
            </a:r>
            <a:r>
              <a:rPr lang="en-US" dirty="0" err="1" smtClean="0"/>
              <a:t>RTTSample</a:t>
            </a:r>
            <a:r>
              <a:rPr lang="en-US" baseline="-25000" dirty="0" err="1" smtClean="0"/>
              <a:t>n</a:t>
            </a:r>
            <a:endParaRPr lang="en-US" dirty="0" smtClean="0"/>
          </a:p>
          <a:p>
            <a:pPr lvl="2" eaLnBrk="1" hangingPunct="1"/>
            <a:r>
              <a:rPr lang="en-US" dirty="0" smtClean="0"/>
              <a:t>Parameter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dirty="0" smtClean="0"/>
              <a:t> </a:t>
            </a:r>
            <a:r>
              <a:rPr lang="en-US" dirty="0" err="1" smtClean="0"/>
              <a:t>smoothes</a:t>
            </a:r>
            <a:r>
              <a:rPr lang="en-US" dirty="0" smtClean="0"/>
              <a:t> estimation 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dirty="0" smtClean="0"/>
              <a:t> = 0.8, …, 0.9)</a:t>
            </a:r>
          </a:p>
          <a:p>
            <a:pPr lvl="1" eaLnBrk="1" hangingPunct="1"/>
            <a:r>
              <a:rPr lang="en-US" dirty="0" smtClean="0"/>
              <a:t>(Conservative) timeout choice: 2 * </a:t>
            </a:r>
            <a:r>
              <a:rPr lang="en-US" dirty="0" err="1" smtClean="0"/>
              <a:t>EstimatedRTT</a:t>
            </a:r>
            <a:endParaRPr lang="en-US" dirty="0" smtClean="0"/>
          </a:p>
        </p:txBody>
      </p:sp>
      <p:sp>
        <p:nvSpPr>
          <p:cNvPr id="276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Timeout Computations</a:t>
            </a:r>
          </a:p>
        </p:txBody>
      </p:sp>
      <p:sp>
        <p:nvSpPr>
          <p:cNvPr id="28676" name="Rectangle 3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Simple algorithm cannot obtain correct RTT samples if packets have been retransmitted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ACKs refer to data/sequence numbers, not to individual packets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Two examples: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Solutions: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Karn</a:t>
            </a:r>
            <a:r>
              <a:rPr lang="en-US" dirty="0" smtClean="0"/>
              <a:t>/Partridge algorithm: Do not take RTT samples for retransmitted packets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Jacobsen/</a:t>
            </a:r>
            <a:r>
              <a:rPr lang="en-US" dirty="0" err="1" smtClean="0"/>
              <a:t>Karels</a:t>
            </a:r>
            <a:r>
              <a:rPr lang="en-US" dirty="0" smtClean="0"/>
              <a:t> algorithm: Also consider variance of RTT</a:t>
            </a:r>
          </a:p>
        </p:txBody>
      </p:sp>
      <p:sp>
        <p:nvSpPr>
          <p:cNvPr id="286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2134891" y="2415232"/>
            <a:ext cx="5770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Sender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4282779" y="2415232"/>
            <a:ext cx="7069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Receiver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 rot="960000">
            <a:off x="2682431" y="2993310"/>
            <a:ext cx="16719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Original transmission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 rot="-900000">
            <a:off x="3279275" y="4356973"/>
            <a:ext cx="3702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ACK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 rot="-5400000">
            <a:off x="1678889" y="3923585"/>
            <a:ext cx="7373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SampleR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 rot="-5400000">
            <a:off x="1938574" y="3394947"/>
            <a:ext cx="218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2396828" y="2702569"/>
            <a:ext cx="6350" cy="2355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>
            <a:off x="4655840" y="2708920"/>
            <a:ext cx="6350" cy="2354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2236491" y="2937519"/>
            <a:ext cx="130175" cy="19192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2409528" y="2932757"/>
            <a:ext cx="2133600" cy="614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Freeform 14"/>
          <p:cNvSpPr>
            <a:spLocks/>
          </p:cNvSpPr>
          <p:nvPr/>
        </p:nvSpPr>
        <p:spPr bwMode="auto">
          <a:xfrm>
            <a:off x="4512966" y="3513782"/>
            <a:ext cx="142875" cy="68262"/>
          </a:xfrm>
          <a:custGeom>
            <a:avLst/>
            <a:gdLst>
              <a:gd name="T0" fmla="*/ 0 w 97"/>
              <a:gd name="T1" fmla="*/ 62574 h 48"/>
              <a:gd name="T2" fmla="*/ 142875 w 97"/>
              <a:gd name="T3" fmla="*/ 68262 h 48"/>
              <a:gd name="T4" fmla="*/ 23567 w 97"/>
              <a:gd name="T5" fmla="*/ 0 h 48"/>
              <a:gd name="T6" fmla="*/ 0 w 97"/>
              <a:gd name="T7" fmla="*/ 62574 h 48"/>
              <a:gd name="T8" fmla="*/ 0 w 97"/>
              <a:gd name="T9" fmla="*/ 62574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8"/>
              <a:gd name="T17" fmla="*/ 97 w 9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8">
                <a:moveTo>
                  <a:pt x="0" y="44"/>
                </a:moveTo>
                <a:lnTo>
                  <a:pt x="97" y="48"/>
                </a:lnTo>
                <a:lnTo>
                  <a:pt x="16" y="0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 rot="960000">
            <a:off x="2795672" y="3717210"/>
            <a:ext cx="12343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Retransmission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>
            <a:off x="2409528" y="3678882"/>
            <a:ext cx="2133600" cy="615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Freeform 17"/>
          <p:cNvSpPr>
            <a:spLocks/>
          </p:cNvSpPr>
          <p:nvPr/>
        </p:nvSpPr>
        <p:spPr bwMode="auto">
          <a:xfrm>
            <a:off x="4512966" y="4259907"/>
            <a:ext cx="142875" cy="68262"/>
          </a:xfrm>
          <a:custGeom>
            <a:avLst/>
            <a:gdLst>
              <a:gd name="T0" fmla="*/ 0 w 97"/>
              <a:gd name="T1" fmla="*/ 62574 h 48"/>
              <a:gd name="T2" fmla="*/ 142875 w 97"/>
              <a:gd name="T3" fmla="*/ 68262 h 48"/>
              <a:gd name="T4" fmla="*/ 23567 w 97"/>
              <a:gd name="T5" fmla="*/ 0 h 48"/>
              <a:gd name="T6" fmla="*/ 5892 w 97"/>
              <a:gd name="T7" fmla="*/ 68262 h 48"/>
              <a:gd name="T8" fmla="*/ 5892 w 97"/>
              <a:gd name="T9" fmla="*/ 68262 h 48"/>
              <a:gd name="T10" fmla="*/ 0 w 97"/>
              <a:gd name="T11" fmla="*/ 62574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"/>
              <a:gd name="T19" fmla="*/ 0 h 48"/>
              <a:gd name="T20" fmla="*/ 97 w 97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" h="48">
                <a:moveTo>
                  <a:pt x="0" y="44"/>
                </a:moveTo>
                <a:lnTo>
                  <a:pt x="97" y="48"/>
                </a:lnTo>
                <a:lnTo>
                  <a:pt x="16" y="0"/>
                </a:lnTo>
                <a:lnTo>
                  <a:pt x="4" y="48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18"/>
          <p:cNvSpPr>
            <a:spLocks noChangeShapeType="1"/>
          </p:cNvSpPr>
          <p:nvPr/>
        </p:nvSpPr>
        <p:spPr bwMode="auto">
          <a:xfrm flipH="1">
            <a:off x="2515890" y="4334520"/>
            <a:ext cx="2139950" cy="500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Freeform 19"/>
          <p:cNvSpPr>
            <a:spLocks/>
          </p:cNvSpPr>
          <p:nvPr/>
        </p:nvSpPr>
        <p:spPr bwMode="auto">
          <a:xfrm>
            <a:off x="2409529" y="4794895"/>
            <a:ext cx="134937" cy="68263"/>
          </a:xfrm>
          <a:custGeom>
            <a:avLst/>
            <a:gdLst>
              <a:gd name="T0" fmla="*/ 117526 w 93"/>
              <a:gd name="T1" fmla="*/ 0 h 48"/>
              <a:gd name="T2" fmla="*/ 0 w 93"/>
              <a:gd name="T3" fmla="*/ 62574 h 48"/>
              <a:gd name="T4" fmla="*/ 134937 w 93"/>
              <a:gd name="T5" fmla="*/ 68263 h 48"/>
              <a:gd name="T6" fmla="*/ 123330 w 93"/>
              <a:gd name="T7" fmla="*/ 0 h 48"/>
              <a:gd name="T8" fmla="*/ 123330 w 93"/>
              <a:gd name="T9" fmla="*/ 0 h 48"/>
              <a:gd name="T10" fmla="*/ 117526 w 93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48"/>
              <a:gd name="T20" fmla="*/ 93 w 93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48">
                <a:moveTo>
                  <a:pt x="81" y="0"/>
                </a:moveTo>
                <a:lnTo>
                  <a:pt x="0" y="44"/>
                </a:lnTo>
                <a:lnTo>
                  <a:pt x="93" y="48"/>
                </a:lnTo>
                <a:lnTo>
                  <a:pt x="85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Rectangle 20"/>
          <p:cNvSpPr>
            <a:spLocks noChangeArrowheads="1"/>
          </p:cNvSpPr>
          <p:nvPr/>
        </p:nvSpPr>
        <p:spPr bwMode="auto">
          <a:xfrm>
            <a:off x="5357516" y="2415232"/>
            <a:ext cx="5770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Sender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94" name="Rectangle 21"/>
          <p:cNvSpPr>
            <a:spLocks noChangeArrowheads="1"/>
          </p:cNvSpPr>
          <p:nvPr/>
        </p:nvSpPr>
        <p:spPr bwMode="auto">
          <a:xfrm>
            <a:off x="7505404" y="2415232"/>
            <a:ext cx="7069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Receiver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 rot="960000">
            <a:off x="5912994" y="3020298"/>
            <a:ext cx="16719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Original transmission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96" name="Rectangle 23"/>
          <p:cNvSpPr>
            <a:spLocks noChangeArrowheads="1"/>
          </p:cNvSpPr>
          <p:nvPr/>
        </p:nvSpPr>
        <p:spPr bwMode="auto">
          <a:xfrm rot="-900000">
            <a:off x="6501900" y="3637835"/>
            <a:ext cx="3702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ACK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97" name="Rectangle 24"/>
          <p:cNvSpPr>
            <a:spLocks noChangeArrowheads="1"/>
          </p:cNvSpPr>
          <p:nvPr/>
        </p:nvSpPr>
        <p:spPr bwMode="auto">
          <a:xfrm rot="-5400000">
            <a:off x="4907864" y="3923585"/>
            <a:ext cx="7373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SampleR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98" name="Rectangle 25"/>
          <p:cNvSpPr>
            <a:spLocks noChangeArrowheads="1"/>
          </p:cNvSpPr>
          <p:nvPr/>
        </p:nvSpPr>
        <p:spPr bwMode="auto">
          <a:xfrm rot="-5400000">
            <a:off x="5167549" y="3394947"/>
            <a:ext cx="218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>
            <a:off x="5655965" y="2743844"/>
            <a:ext cx="0" cy="2312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7907040" y="2743844"/>
            <a:ext cx="0" cy="2381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Rectangle 28"/>
          <p:cNvSpPr>
            <a:spLocks noChangeArrowheads="1"/>
          </p:cNvSpPr>
          <p:nvPr/>
        </p:nvSpPr>
        <p:spPr bwMode="auto">
          <a:xfrm>
            <a:off x="5505154" y="3901133"/>
            <a:ext cx="130175" cy="212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Line 29"/>
          <p:cNvSpPr>
            <a:spLocks noChangeShapeType="1"/>
          </p:cNvSpPr>
          <p:nvPr/>
        </p:nvSpPr>
        <p:spPr bwMode="auto">
          <a:xfrm>
            <a:off x="5636915" y="2961332"/>
            <a:ext cx="2128838" cy="614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Freeform 30"/>
          <p:cNvSpPr>
            <a:spLocks/>
          </p:cNvSpPr>
          <p:nvPr/>
        </p:nvSpPr>
        <p:spPr bwMode="auto">
          <a:xfrm>
            <a:off x="7737179" y="3542357"/>
            <a:ext cx="149225" cy="68262"/>
          </a:xfrm>
          <a:custGeom>
            <a:avLst/>
            <a:gdLst>
              <a:gd name="T0" fmla="*/ 0 w 102"/>
              <a:gd name="T1" fmla="*/ 62574 h 48"/>
              <a:gd name="T2" fmla="*/ 149225 w 102"/>
              <a:gd name="T3" fmla="*/ 68262 h 48"/>
              <a:gd name="T4" fmla="*/ 23408 w 102"/>
              <a:gd name="T5" fmla="*/ 0 h 48"/>
              <a:gd name="T6" fmla="*/ 5852 w 102"/>
              <a:gd name="T7" fmla="*/ 62574 h 48"/>
              <a:gd name="T8" fmla="*/ 5852 w 102"/>
              <a:gd name="T9" fmla="*/ 62574 h 48"/>
              <a:gd name="T10" fmla="*/ 0 w 102"/>
              <a:gd name="T11" fmla="*/ 62574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48"/>
              <a:gd name="T20" fmla="*/ 102 w 10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48">
                <a:moveTo>
                  <a:pt x="0" y="44"/>
                </a:moveTo>
                <a:lnTo>
                  <a:pt x="102" y="48"/>
                </a:lnTo>
                <a:lnTo>
                  <a:pt x="16" y="0"/>
                </a:lnTo>
                <a:lnTo>
                  <a:pt x="4" y="44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Rectangle 31"/>
          <p:cNvSpPr>
            <a:spLocks noChangeArrowheads="1"/>
          </p:cNvSpPr>
          <p:nvPr/>
        </p:nvSpPr>
        <p:spPr bwMode="auto">
          <a:xfrm rot="960000">
            <a:off x="6516772" y="4107735"/>
            <a:ext cx="12343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Retransmission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705" name="Line 32"/>
          <p:cNvSpPr>
            <a:spLocks noChangeShapeType="1"/>
          </p:cNvSpPr>
          <p:nvPr/>
        </p:nvSpPr>
        <p:spPr bwMode="auto">
          <a:xfrm>
            <a:off x="5625803" y="3920182"/>
            <a:ext cx="2139950" cy="620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6" name="Freeform 33"/>
          <p:cNvSpPr>
            <a:spLocks/>
          </p:cNvSpPr>
          <p:nvPr/>
        </p:nvSpPr>
        <p:spPr bwMode="auto">
          <a:xfrm>
            <a:off x="7741941" y="4507557"/>
            <a:ext cx="144463" cy="68262"/>
          </a:xfrm>
          <a:custGeom>
            <a:avLst/>
            <a:gdLst>
              <a:gd name="T0" fmla="*/ 0 w 98"/>
              <a:gd name="T1" fmla="*/ 62690 h 49"/>
              <a:gd name="T2" fmla="*/ 144463 w 98"/>
              <a:gd name="T3" fmla="*/ 68262 h 49"/>
              <a:gd name="T4" fmla="*/ 17689 w 98"/>
              <a:gd name="T5" fmla="*/ 0 h 49"/>
              <a:gd name="T6" fmla="*/ 0 w 98"/>
              <a:gd name="T7" fmla="*/ 68262 h 49"/>
              <a:gd name="T8" fmla="*/ 0 w 98"/>
              <a:gd name="T9" fmla="*/ 68262 h 49"/>
              <a:gd name="T10" fmla="*/ 0 w 98"/>
              <a:gd name="T11" fmla="*/ 62690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49"/>
              <a:gd name="T20" fmla="*/ 98 w 98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49">
                <a:moveTo>
                  <a:pt x="0" y="45"/>
                </a:moveTo>
                <a:lnTo>
                  <a:pt x="98" y="49"/>
                </a:lnTo>
                <a:lnTo>
                  <a:pt x="12" y="0"/>
                </a:lnTo>
                <a:lnTo>
                  <a:pt x="0" y="49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7" name="Line 34"/>
          <p:cNvSpPr>
            <a:spLocks noChangeShapeType="1"/>
          </p:cNvSpPr>
          <p:nvPr/>
        </p:nvSpPr>
        <p:spPr bwMode="auto">
          <a:xfrm flipH="1">
            <a:off x="5738515" y="3616970"/>
            <a:ext cx="2139950" cy="498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8" name="Freeform 35"/>
          <p:cNvSpPr>
            <a:spLocks/>
          </p:cNvSpPr>
          <p:nvPr/>
        </p:nvSpPr>
        <p:spPr bwMode="auto">
          <a:xfrm>
            <a:off x="5632154" y="4075757"/>
            <a:ext cx="141287" cy="69850"/>
          </a:xfrm>
          <a:custGeom>
            <a:avLst/>
            <a:gdLst>
              <a:gd name="T0" fmla="*/ 123808 w 97"/>
              <a:gd name="T1" fmla="*/ 0 h 49"/>
              <a:gd name="T2" fmla="*/ 0 w 97"/>
              <a:gd name="T3" fmla="*/ 64148 h 49"/>
              <a:gd name="T4" fmla="*/ 141287 w 97"/>
              <a:gd name="T5" fmla="*/ 69850 h 49"/>
              <a:gd name="T6" fmla="*/ 123808 w 97"/>
              <a:gd name="T7" fmla="*/ 0 h 49"/>
              <a:gd name="T8" fmla="*/ 123808 w 97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49"/>
              <a:gd name="T17" fmla="*/ 97 w 97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49">
                <a:moveTo>
                  <a:pt x="85" y="0"/>
                </a:moveTo>
                <a:lnTo>
                  <a:pt x="0" y="45"/>
                </a:lnTo>
                <a:lnTo>
                  <a:pt x="97" y="49"/>
                </a:lnTo>
                <a:lnTo>
                  <a:pt x="8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Timer and Packet Loss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Reaction to packet loss: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After packet loss is detected by timeout, transmission speed needs to slow down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Basic idea: Use successively larger timeout values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i="1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i="1" smtClean="0"/>
              <a:t>Exponential backoff: </a:t>
            </a:r>
            <a:r>
              <a:rPr lang="en-US" smtClean="0"/>
              <a:t>Double timeout value for each additional retransmission</a:t>
            </a:r>
          </a:p>
          <a:p>
            <a:pPr lvl="1" eaLnBrk="1" hangingPunct="1"/>
            <a:r>
              <a:rPr lang="en-US" smtClean="0"/>
              <a:t>Multiplicative factor for exponential backoff is reset upon ACK arrival</a:t>
            </a:r>
          </a:p>
          <a:p>
            <a:pPr lvl="1" eaLnBrk="1" hangingPunct="1"/>
            <a:r>
              <a:rPr lang="en-US" smtClean="0"/>
              <a:t>Reset connections if maximal timeout value (given by number of retries) is exceeded</a:t>
            </a:r>
          </a:p>
        </p:txBody>
      </p:sp>
      <p:sp>
        <p:nvSpPr>
          <p:cNvPr id="2969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Fairness &amp; TCP Friendliness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Fairness:</a:t>
            </a:r>
          </a:p>
          <a:p>
            <a:pPr lvl="1"/>
            <a:r>
              <a:rPr lang="en-US" dirty="0" smtClean="0"/>
              <a:t>Adjust dynamically to available bandwidth </a:t>
            </a:r>
          </a:p>
          <a:p>
            <a:pPr lvl="1"/>
            <a:r>
              <a:rPr lang="en-US" dirty="0" smtClean="0"/>
              <a:t>Fairly share bandwidth among all connections</a:t>
            </a:r>
          </a:p>
          <a:p>
            <a:pPr lvl="2"/>
            <a:r>
              <a:rPr lang="en-US" dirty="0" smtClean="0"/>
              <a:t>If n connections share a given bottleneck link, each connection obtains 1/n of its bandwidth (in the long run)</a:t>
            </a:r>
          </a:p>
          <a:p>
            <a:endParaRPr lang="en-US" dirty="0" smtClean="0"/>
          </a:p>
          <a:p>
            <a:r>
              <a:rPr lang="en-US" dirty="0" smtClean="0"/>
              <a:t>Interaction with other protocols:</a:t>
            </a:r>
          </a:p>
          <a:p>
            <a:pPr lvl="1"/>
            <a:r>
              <a:rPr lang="en-US" dirty="0" smtClean="0"/>
              <a:t>Bottleneck bandwidth also depends on load of other protocols</a:t>
            </a:r>
          </a:p>
          <a:p>
            <a:pPr lvl="2"/>
            <a:r>
              <a:rPr lang="en-US" dirty="0" smtClean="0"/>
              <a:t>Example: UDP, which is has no built-in congestion control</a:t>
            </a:r>
          </a:p>
          <a:p>
            <a:pPr lvl="1"/>
            <a:r>
              <a:rPr lang="en-US" dirty="0" smtClean="0"/>
              <a:t>UDP traffic can potentially squeeze out TCP traffic </a:t>
            </a:r>
          </a:p>
          <a:p>
            <a:endParaRPr lang="en-US" dirty="0" smtClean="0"/>
          </a:p>
          <a:p>
            <a:r>
              <a:rPr lang="en-US" dirty="0" smtClean="0"/>
              <a:t>Other transport protocols should be </a:t>
            </a:r>
            <a:r>
              <a:rPr lang="en-US" i="1" dirty="0" smtClean="0"/>
              <a:t>TCP friendly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They should not consume more bandwidth than a TCP connection in a comparable situation</a:t>
            </a:r>
          </a:p>
          <a:p>
            <a:pPr lvl="1"/>
            <a:r>
              <a:rPr lang="en-US" dirty="0" smtClean="0"/>
              <a:t>UDP is </a:t>
            </a:r>
            <a:r>
              <a:rPr lang="en-US" i="1" dirty="0" smtClean="0"/>
              <a:t>not</a:t>
            </a:r>
            <a:r>
              <a:rPr lang="en-US" dirty="0" smtClean="0"/>
              <a:t> TCP friendly</a:t>
            </a:r>
          </a:p>
          <a:p>
            <a:pPr lvl="2"/>
            <a:r>
              <a:rPr lang="en-US" dirty="0" smtClean="0"/>
              <a:t>Workarounds using queuing and dropping techniques in routers</a:t>
            </a:r>
          </a:p>
          <a:p>
            <a:pPr lvl="2"/>
            <a:r>
              <a:rPr lang="en-US" dirty="0" smtClean="0"/>
              <a:t>Alternatives are available but little used up to now, e.g. Datagram Congestion Control Protocol (DCCP)</a:t>
            </a:r>
            <a:endParaRPr lang="en-US" dirty="0"/>
          </a:p>
        </p:txBody>
      </p:sp>
      <p:sp>
        <p:nvSpPr>
          <p:cNvPr id="3072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Transport Layer</a:t>
            </a:r>
          </a:p>
        </p:txBody>
      </p:sp>
      <p:sp>
        <p:nvSpPr>
          <p:cNvPr id="614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293417" y="3687817"/>
            <a:ext cx="6121400" cy="369332"/>
          </a:xfrm>
          <a:prstGeom prst="rect">
            <a:avLst/>
          </a:prstGeom>
          <a:solidFill>
            <a:schemeClr val="accent2"/>
          </a:solidFill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149" name="Picture 4" descr="1-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3592" y="1196752"/>
            <a:ext cx="82994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TCP Packet Header</a:t>
            </a:r>
          </a:p>
        </p:txBody>
      </p:sp>
      <p:sp>
        <p:nvSpPr>
          <p:cNvPr id="3174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5670550" y="3913188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 flipH="1">
            <a:off x="9396413" y="174466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5670550" y="391318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2362200" y="132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2362201" y="1320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0</a:t>
            </a: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8729664" y="1300163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31</a:t>
            </a:r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9185275" y="1744663"/>
            <a:ext cx="211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9185275" y="4868863"/>
            <a:ext cx="211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9396413" y="2941638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de-DE">
                <a:latin typeface="Arial" charset="0"/>
              </a:rPr>
              <a:t>Packet </a:t>
            </a:r>
          </a:p>
          <a:p>
            <a:pPr algn="l" eaLnBrk="0" hangingPunct="0"/>
            <a:r>
              <a:rPr lang="de-DE">
                <a:latin typeface="Arial" charset="0"/>
              </a:rPr>
              <a:t>Header</a:t>
            </a:r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6370638" y="5511801"/>
            <a:ext cx="2679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Sometimes also called</a:t>
            </a:r>
          </a:p>
          <a:p>
            <a:pPr algn="l" eaLnBrk="0" hangingPunct="0"/>
            <a:r>
              <a:rPr lang="de-DE" sz="1600">
                <a:latin typeface="Arial" charset="0"/>
              </a:rPr>
              <a:t>PSH (Push-Bit) in literature.</a:t>
            </a:r>
          </a:p>
        </p:txBody>
      </p:sp>
      <p:sp>
        <p:nvSpPr>
          <p:cNvPr id="31758" name="Rectangle 13"/>
          <p:cNvSpPr>
            <a:spLocks noChangeArrowheads="1"/>
          </p:cNvSpPr>
          <p:nvPr/>
        </p:nvSpPr>
        <p:spPr bwMode="auto">
          <a:xfrm>
            <a:off x="5738814" y="13208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</a:t>
            </a:r>
          </a:p>
        </p:txBody>
      </p:sp>
      <p:sp>
        <p:nvSpPr>
          <p:cNvPr id="1411086" name="Rectangle 14"/>
          <p:cNvSpPr>
            <a:spLocks noChangeArrowheads="1"/>
          </p:cNvSpPr>
          <p:nvPr/>
        </p:nvSpPr>
        <p:spPr bwMode="auto">
          <a:xfrm>
            <a:off x="2362201" y="1701800"/>
            <a:ext cx="3376613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latin typeface="Arial" charset="0"/>
              </a:rPr>
              <a:t>Source Port</a:t>
            </a:r>
          </a:p>
        </p:txBody>
      </p:sp>
      <p:sp>
        <p:nvSpPr>
          <p:cNvPr id="1411087" name="Rectangle 15"/>
          <p:cNvSpPr>
            <a:spLocks noChangeArrowheads="1"/>
          </p:cNvSpPr>
          <p:nvPr/>
        </p:nvSpPr>
        <p:spPr bwMode="auto">
          <a:xfrm>
            <a:off x="5738814" y="1701800"/>
            <a:ext cx="3375025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latin typeface="Arial" charset="0"/>
              </a:rPr>
              <a:t>Destination Port</a:t>
            </a:r>
          </a:p>
        </p:txBody>
      </p:sp>
      <p:sp>
        <p:nvSpPr>
          <p:cNvPr id="1411088" name="Rectangle 16"/>
          <p:cNvSpPr>
            <a:spLocks noChangeArrowheads="1"/>
          </p:cNvSpPr>
          <p:nvPr/>
        </p:nvSpPr>
        <p:spPr bwMode="auto">
          <a:xfrm>
            <a:off x="2362200" y="2159000"/>
            <a:ext cx="6751638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latin typeface="Arial" charset="0"/>
              </a:rPr>
              <a:t>Sequence Number</a:t>
            </a:r>
          </a:p>
        </p:txBody>
      </p:sp>
      <p:sp>
        <p:nvSpPr>
          <p:cNvPr id="1411089" name="Rectangle 17"/>
          <p:cNvSpPr>
            <a:spLocks noChangeArrowheads="1"/>
          </p:cNvSpPr>
          <p:nvPr/>
        </p:nvSpPr>
        <p:spPr bwMode="auto">
          <a:xfrm>
            <a:off x="2362200" y="2616200"/>
            <a:ext cx="6751638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spcAft>
                <a:spcPct val="100000"/>
              </a:spcAft>
              <a:defRPr/>
            </a:pPr>
            <a:r>
              <a:rPr lang="de-DE">
                <a:latin typeface="Arial" charset="0"/>
              </a:rPr>
              <a:t>Piggyback Acknowledgement</a:t>
            </a:r>
          </a:p>
        </p:txBody>
      </p:sp>
      <p:sp>
        <p:nvSpPr>
          <p:cNvPr id="1411090" name="Rectangle 18"/>
          <p:cNvSpPr>
            <a:spLocks noChangeArrowheads="1"/>
          </p:cNvSpPr>
          <p:nvPr/>
        </p:nvSpPr>
        <p:spPr bwMode="auto">
          <a:xfrm>
            <a:off x="2362200" y="3073400"/>
            <a:ext cx="844550" cy="9144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600">
                <a:latin typeface="Arial" charset="0"/>
              </a:rPr>
              <a:t>4 bit TCP</a:t>
            </a:r>
          </a:p>
          <a:p>
            <a:pPr eaLnBrk="0" hangingPunct="0">
              <a:defRPr/>
            </a:pPr>
            <a:r>
              <a:rPr lang="de-DE" sz="1600">
                <a:latin typeface="Arial" charset="0"/>
              </a:rPr>
              <a:t>header</a:t>
            </a:r>
          </a:p>
          <a:p>
            <a:pPr eaLnBrk="0" hangingPunct="0">
              <a:defRPr/>
            </a:pPr>
            <a:r>
              <a:rPr lang="de-DE" sz="1600">
                <a:latin typeface="Arial" charset="0"/>
              </a:rPr>
              <a:t>length</a:t>
            </a:r>
          </a:p>
        </p:txBody>
      </p:sp>
      <p:sp>
        <p:nvSpPr>
          <p:cNvPr id="1411091" name="Rectangle 19"/>
          <p:cNvSpPr>
            <a:spLocks noChangeArrowheads="1"/>
          </p:cNvSpPr>
          <p:nvPr/>
        </p:nvSpPr>
        <p:spPr bwMode="auto">
          <a:xfrm>
            <a:off x="3206750" y="3073400"/>
            <a:ext cx="1265238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 sz="1600">
                <a:latin typeface="Arial" charset="0"/>
              </a:rPr>
              <a:t>6 bit</a:t>
            </a:r>
          </a:p>
          <a:p>
            <a:pPr eaLnBrk="0" hangingPunct="0">
              <a:defRPr/>
            </a:pPr>
            <a:r>
              <a:rPr lang="de-DE" sz="1600">
                <a:latin typeface="Arial" charset="0"/>
              </a:rPr>
              <a:t>unused</a:t>
            </a:r>
            <a:br>
              <a:rPr lang="de-DE" sz="1600">
                <a:latin typeface="Arial" charset="0"/>
              </a:rPr>
            </a:br>
            <a:r>
              <a:rPr lang="de-DE" sz="1600">
                <a:latin typeface="Arial" charset="0"/>
              </a:rPr>
              <a:t>(= 0)</a:t>
            </a:r>
          </a:p>
        </p:txBody>
      </p:sp>
      <p:sp>
        <p:nvSpPr>
          <p:cNvPr id="1411092" name="Rectangle 20"/>
          <p:cNvSpPr>
            <a:spLocks noChangeArrowheads="1"/>
          </p:cNvSpPr>
          <p:nvPr/>
        </p:nvSpPr>
        <p:spPr bwMode="auto">
          <a:xfrm>
            <a:off x="4471989" y="3073400"/>
            <a:ext cx="211137" cy="9144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U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R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G</a:t>
            </a:r>
          </a:p>
        </p:txBody>
      </p:sp>
      <p:sp>
        <p:nvSpPr>
          <p:cNvPr id="1411093" name="Rectangle 21"/>
          <p:cNvSpPr>
            <a:spLocks noChangeArrowheads="1"/>
          </p:cNvSpPr>
          <p:nvPr/>
        </p:nvSpPr>
        <p:spPr bwMode="auto">
          <a:xfrm>
            <a:off x="4683125" y="3073400"/>
            <a:ext cx="211138" cy="9144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A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C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K</a:t>
            </a:r>
          </a:p>
        </p:txBody>
      </p:sp>
      <p:sp>
        <p:nvSpPr>
          <p:cNvPr id="1411094" name="Rectangle 22"/>
          <p:cNvSpPr>
            <a:spLocks noChangeArrowheads="1"/>
          </p:cNvSpPr>
          <p:nvPr/>
        </p:nvSpPr>
        <p:spPr bwMode="auto">
          <a:xfrm>
            <a:off x="4894264" y="3073400"/>
            <a:ext cx="211137" cy="9144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E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O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M</a:t>
            </a:r>
            <a:endParaRPr lang="de-DE">
              <a:latin typeface="Arial" charset="0"/>
            </a:endParaRPr>
          </a:p>
        </p:txBody>
      </p:sp>
      <p:sp>
        <p:nvSpPr>
          <p:cNvPr id="1411095" name="Rectangle 23"/>
          <p:cNvSpPr>
            <a:spLocks noChangeArrowheads="1"/>
          </p:cNvSpPr>
          <p:nvPr/>
        </p:nvSpPr>
        <p:spPr bwMode="auto">
          <a:xfrm>
            <a:off x="5105400" y="3073400"/>
            <a:ext cx="211138" cy="9144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R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S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T</a:t>
            </a:r>
            <a:endParaRPr lang="de-DE">
              <a:latin typeface="Arial" charset="0"/>
            </a:endParaRPr>
          </a:p>
        </p:txBody>
      </p:sp>
      <p:sp>
        <p:nvSpPr>
          <p:cNvPr id="1411096" name="Rectangle 24"/>
          <p:cNvSpPr>
            <a:spLocks noChangeArrowheads="1"/>
          </p:cNvSpPr>
          <p:nvPr/>
        </p:nvSpPr>
        <p:spPr bwMode="auto">
          <a:xfrm>
            <a:off x="5316539" y="3073400"/>
            <a:ext cx="211137" cy="9144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S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Y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N</a:t>
            </a:r>
            <a:endParaRPr lang="de-DE">
              <a:latin typeface="Arial" charset="0"/>
            </a:endParaRPr>
          </a:p>
        </p:txBody>
      </p:sp>
      <p:sp>
        <p:nvSpPr>
          <p:cNvPr id="1411097" name="Rectangle 25"/>
          <p:cNvSpPr>
            <a:spLocks noChangeArrowheads="1"/>
          </p:cNvSpPr>
          <p:nvPr/>
        </p:nvSpPr>
        <p:spPr bwMode="auto">
          <a:xfrm>
            <a:off x="5527675" y="3073400"/>
            <a:ext cx="211138" cy="9144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F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I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de-DE" sz="1600">
                <a:latin typeface="Arial" charset="0"/>
              </a:rPr>
              <a:t>N</a:t>
            </a:r>
            <a:endParaRPr lang="de-DE">
              <a:latin typeface="Arial" charset="0"/>
            </a:endParaRPr>
          </a:p>
        </p:txBody>
      </p:sp>
      <p:sp>
        <p:nvSpPr>
          <p:cNvPr id="1411098" name="Rectangle 26"/>
          <p:cNvSpPr>
            <a:spLocks noChangeArrowheads="1"/>
          </p:cNvSpPr>
          <p:nvPr/>
        </p:nvSpPr>
        <p:spPr bwMode="auto">
          <a:xfrm>
            <a:off x="5738814" y="3073400"/>
            <a:ext cx="3375025" cy="9144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de-DE">
                <a:latin typeface="Arial" charset="0"/>
              </a:rPr>
              <a:t>Advertised Window</a:t>
            </a:r>
          </a:p>
        </p:txBody>
      </p:sp>
      <p:sp>
        <p:nvSpPr>
          <p:cNvPr id="1411099" name="Rectangle 27"/>
          <p:cNvSpPr>
            <a:spLocks noChangeArrowheads="1"/>
          </p:cNvSpPr>
          <p:nvPr/>
        </p:nvSpPr>
        <p:spPr bwMode="auto">
          <a:xfrm>
            <a:off x="2362201" y="3987800"/>
            <a:ext cx="3376613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latin typeface="Arial" charset="0"/>
              </a:rPr>
              <a:t>Checksum</a:t>
            </a:r>
          </a:p>
        </p:txBody>
      </p:sp>
      <p:sp>
        <p:nvSpPr>
          <p:cNvPr id="1411100" name="Rectangle 28"/>
          <p:cNvSpPr>
            <a:spLocks noChangeArrowheads="1"/>
          </p:cNvSpPr>
          <p:nvPr/>
        </p:nvSpPr>
        <p:spPr bwMode="auto">
          <a:xfrm>
            <a:off x="5738814" y="3987800"/>
            <a:ext cx="3375025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latin typeface="Arial" charset="0"/>
              </a:rPr>
              <a:t>Urgent Pointer</a:t>
            </a:r>
          </a:p>
        </p:txBody>
      </p:sp>
      <p:sp>
        <p:nvSpPr>
          <p:cNvPr id="1411101" name="Rectangle 29"/>
          <p:cNvSpPr>
            <a:spLocks noChangeArrowheads="1"/>
          </p:cNvSpPr>
          <p:nvPr/>
        </p:nvSpPr>
        <p:spPr bwMode="auto">
          <a:xfrm>
            <a:off x="2362200" y="4445000"/>
            <a:ext cx="6751638" cy="457200"/>
          </a:xfrm>
          <a:prstGeom prst="rect">
            <a:avLst/>
          </a:prstGeom>
          <a:solidFill>
            <a:srgbClr val="99FF99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spcAft>
                <a:spcPct val="50000"/>
              </a:spcAft>
              <a:defRPr/>
            </a:pPr>
            <a:r>
              <a:rPr lang="de-DE">
                <a:latin typeface="Arial" charset="0"/>
              </a:rPr>
              <a:t>Options (0 or more 32 bit words</a:t>
            </a:r>
          </a:p>
        </p:txBody>
      </p:sp>
      <p:sp>
        <p:nvSpPr>
          <p:cNvPr id="1411102" name="Rectangle 30"/>
          <p:cNvSpPr>
            <a:spLocks noChangeArrowheads="1"/>
          </p:cNvSpPr>
          <p:nvPr/>
        </p:nvSpPr>
        <p:spPr bwMode="auto">
          <a:xfrm>
            <a:off x="2362200" y="4902200"/>
            <a:ext cx="6751638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spcAft>
                <a:spcPct val="50000"/>
              </a:spcAft>
              <a:defRPr/>
            </a:pPr>
            <a:r>
              <a:rPr lang="de-DE">
                <a:latin typeface="Arial" charset="0"/>
              </a:rPr>
              <a:t>Data…</a:t>
            </a:r>
          </a:p>
        </p:txBody>
      </p:sp>
      <p:sp>
        <p:nvSpPr>
          <p:cNvPr id="31776" name="Arc 31"/>
          <p:cNvSpPr>
            <a:spLocks/>
          </p:cNvSpPr>
          <p:nvPr/>
        </p:nvSpPr>
        <p:spPr bwMode="auto">
          <a:xfrm>
            <a:off x="5035550" y="3903664"/>
            <a:ext cx="1339850" cy="1836737"/>
          </a:xfrm>
          <a:custGeom>
            <a:avLst/>
            <a:gdLst>
              <a:gd name="T0" fmla="*/ 83111021 w 21600"/>
              <a:gd name="T1" fmla="*/ 156185301 h 21600"/>
              <a:gd name="T2" fmla="*/ 0 w 21600"/>
              <a:gd name="T3" fmla="*/ 0 h 21600"/>
              <a:gd name="T4" fmla="*/ 83111021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32"/>
          <p:cNvSpPr>
            <a:spLocks noChangeShapeType="1"/>
          </p:cNvSpPr>
          <p:nvPr/>
        </p:nvSpPr>
        <p:spPr bwMode="auto">
          <a:xfrm>
            <a:off x="5738813" y="132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3"/>
          <p:cNvSpPr>
            <a:spLocks noChangeShapeType="1"/>
          </p:cNvSpPr>
          <p:nvPr/>
        </p:nvSpPr>
        <p:spPr bwMode="auto">
          <a:xfrm>
            <a:off x="9113838" y="132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– Summary 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provides a reliable byte stream using</a:t>
            </a:r>
          </a:p>
          <a:p>
            <a:pPr lvl="1"/>
            <a:r>
              <a:rPr lang="en-US" dirty="0" smtClean="0"/>
              <a:t>Connection management – three-way </a:t>
            </a:r>
            <a:br>
              <a:rPr lang="en-US" dirty="0" smtClean="0"/>
            </a:br>
            <a:r>
              <a:rPr lang="en-US" dirty="0" smtClean="0"/>
              <a:t>handshake for setup and teardown</a:t>
            </a:r>
          </a:p>
          <a:p>
            <a:pPr lvl="1"/>
            <a:r>
              <a:rPr lang="en-US" dirty="0" smtClean="0"/>
              <a:t>Error control via Go-Back-N or Selective Repeat (depending on version)</a:t>
            </a:r>
          </a:p>
          <a:p>
            <a:pPr lvl="1"/>
            <a:r>
              <a:rPr lang="en-US" dirty="0" smtClean="0"/>
              <a:t>Flow control using advertised receiver window</a:t>
            </a:r>
          </a:p>
          <a:p>
            <a:pPr lvl="1"/>
            <a:r>
              <a:rPr lang="en-US" dirty="0" smtClean="0"/>
              <a:t>Congestion control using exponential </a:t>
            </a:r>
            <a:r>
              <a:rPr lang="en-US" dirty="0" err="1" smtClean="0"/>
              <a:t>backoff</a:t>
            </a:r>
            <a:r>
              <a:rPr lang="en-US" dirty="0" smtClean="0"/>
              <a:t>, AIMD, slow start, congestion threshold (see literature)</a:t>
            </a:r>
          </a:p>
          <a:p>
            <a:endParaRPr lang="en-US" dirty="0" smtClean="0"/>
          </a:p>
          <a:p>
            <a:r>
              <a:rPr lang="en-US" dirty="0" smtClean="0"/>
              <a:t>TCP semantics/parameters are quite subtle</a:t>
            </a:r>
          </a:p>
          <a:p>
            <a:pPr lvl="1"/>
            <a:r>
              <a:rPr lang="en-US" dirty="0" smtClean="0"/>
              <a:t>Non-trivial step from unreliable datagram service to efficient reliable byte stream</a:t>
            </a:r>
          </a:p>
          <a:p>
            <a:pPr lvl="1"/>
            <a:r>
              <a:rPr lang="en-US" dirty="0" smtClean="0"/>
              <a:t>Interaction of TCP with other layers is more complicated than it looks because of hidden, implicit assumptions</a:t>
            </a:r>
          </a:p>
          <a:p>
            <a:pPr lvl="2"/>
            <a:r>
              <a:rPr lang="en-US" dirty="0" smtClean="0"/>
              <a:t>Example: Packet loss is not an indication of congestion in wireless networks</a:t>
            </a:r>
          </a:p>
          <a:p>
            <a:pPr lvl="1"/>
            <a:r>
              <a:rPr lang="en-US" dirty="0" smtClean="0"/>
              <a:t>Many little details and extensions are not discussed here</a:t>
            </a:r>
          </a:p>
        </p:txBody>
      </p:sp>
      <p:sp>
        <p:nvSpPr>
          <p:cNvPr id="3277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Transport protocols can be anything from trivial to highly complex, depending on the purpose they serve</a:t>
            </a:r>
          </a:p>
          <a:p>
            <a:endParaRPr lang="en-US" dirty="0" smtClean="0"/>
          </a:p>
          <a:p>
            <a:r>
              <a:rPr lang="en-US" dirty="0" smtClean="0"/>
              <a:t>They determine to a large degree the dynamics of a network and – in particular – its stability</a:t>
            </a:r>
          </a:p>
          <a:p>
            <a:pPr lvl="1"/>
            <a:r>
              <a:rPr lang="en-US" dirty="0" smtClean="0"/>
              <a:t>It is trivial to build TCP protocols “faster”, but they (or the network) are less stable</a:t>
            </a:r>
          </a:p>
          <a:p>
            <a:endParaRPr lang="en-US" dirty="0" smtClean="0"/>
          </a:p>
          <a:p>
            <a:r>
              <a:rPr lang="en-US" dirty="0" smtClean="0"/>
              <a:t>Interdependencies of various mechanisms in a transport protocols can be very subtle with big consequences</a:t>
            </a:r>
          </a:p>
          <a:p>
            <a:pPr lvl="1"/>
            <a:r>
              <a:rPr lang="en-US" dirty="0" smtClean="0"/>
              <a:t>Examples: Fairness, coexistence of different TCP flavors, ...</a:t>
            </a:r>
          </a:p>
          <a:p>
            <a:endParaRPr lang="en-US" dirty="0" smtClean="0"/>
          </a:p>
          <a:p>
            <a:r>
              <a:rPr lang="en-US" dirty="0" smtClean="0"/>
              <a:t>More in Telematics</a:t>
            </a:r>
          </a:p>
          <a:p>
            <a:pPr lvl="1"/>
            <a:r>
              <a:rPr lang="en-US" dirty="0" smtClean="0"/>
              <a:t>SCTP, DCCP, MP-TCP… still ongoing research!</a:t>
            </a:r>
          </a:p>
        </p:txBody>
      </p:sp>
      <p:sp>
        <p:nvSpPr>
          <p:cNvPr id="3379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9100" indent="-419100">
              <a:lnSpc>
                <a:spcPct val="90000"/>
              </a:lnSpc>
              <a:buFontTx/>
              <a:buAutoNum type="arabicPeriod" startAt="8"/>
            </a:pPr>
            <a:r>
              <a:rPr lang="en-US" sz="2000" dirty="0"/>
              <a:t>Networked Computer &amp; </a:t>
            </a:r>
            <a:r>
              <a:rPr lang="en-US" sz="2000" dirty="0" smtClean="0"/>
              <a:t>Internet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8"/>
            </a:pPr>
            <a:endParaRPr lang="en-US" sz="2000" dirty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Host-to-Network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Internetworking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b="1" dirty="0"/>
              <a:t>Transport </a:t>
            </a:r>
            <a:r>
              <a:rPr lang="en-US" sz="2000" b="1" dirty="0" smtClean="0"/>
              <a:t>Layer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Applications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Network Security</a:t>
            </a:r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endParaRPr lang="en-US" sz="2000" dirty="0" smtClean="0"/>
          </a:p>
          <a:p>
            <a:pPr marL="419100" indent="-419100">
              <a:lnSpc>
                <a:spcPct val="90000"/>
              </a:lnSpc>
              <a:buFontTx/>
              <a:buAutoNum type="arabicPeriod" startAt="9"/>
            </a:pPr>
            <a:r>
              <a:rPr lang="en-US" sz="2000" dirty="0" smtClean="0"/>
              <a:t>Example</a:t>
            </a:r>
            <a:endParaRPr lang="en-US" sz="2000" dirty="0"/>
          </a:p>
          <a:p>
            <a:pPr marL="419100" indent="-419100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34433" y="6656398"/>
            <a:ext cx="7969251" cy="201602"/>
          </a:xfrm>
          <a:noFill/>
        </p:spPr>
        <p:txBody>
          <a:bodyPr/>
          <a:lstStyle/>
          <a:p>
            <a:r>
              <a:rPr lang="de-DE" dirty="0" smtClean="0"/>
              <a:t>TI 3: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51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What is the difference between flow, error, and congestion control?</a:t>
            </a:r>
          </a:p>
          <a:p>
            <a:pPr lvl="1"/>
            <a:r>
              <a:rPr lang="en-US" dirty="0" smtClean="0"/>
              <a:t>Why is it problematic to combine the mechanisms e.g. in TCP?</a:t>
            </a:r>
          </a:p>
          <a:p>
            <a:pPr lvl="1"/>
            <a:r>
              <a:rPr lang="en-US" dirty="0" smtClean="0"/>
              <a:t>What is the impact of the bandwidth-delay product on flow control?</a:t>
            </a:r>
          </a:p>
          <a:p>
            <a:pPr lvl="1"/>
            <a:r>
              <a:rPr lang="en-US" dirty="0" smtClean="0"/>
              <a:t>What contributes to the RTT? Why is it not that simple to calculate a correct time-out?</a:t>
            </a:r>
          </a:p>
          <a:p>
            <a:pPr lvl="1"/>
            <a:r>
              <a:rPr lang="en-US" dirty="0" smtClean="0"/>
              <a:t>TCP fairness sounds fine. But what happens in case of short-lived connections (e.g. web requests)?</a:t>
            </a:r>
          </a:p>
          <a:p>
            <a:pPr lvl="1"/>
            <a:r>
              <a:rPr lang="en-US" dirty="0" smtClean="0"/>
              <a:t>Why should protocols be “TCP friendly”? What happens if they are not?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34433" y="6656398"/>
            <a:ext cx="7969251" cy="201602"/>
          </a:xfrm>
        </p:spPr>
        <p:txBody>
          <a:bodyPr/>
          <a:lstStyle/>
          <a:p>
            <a:r>
              <a:rPr lang="en-US" sz="750" dirty="0" smtClean="0"/>
              <a:t>TI 3: Operating Systems and Computer Networks</a:t>
            </a:r>
            <a:endParaRPr lang="de-DE" sz="750" dirty="0"/>
          </a:p>
        </p:txBody>
      </p:sp>
    </p:spTree>
    <p:extLst>
      <p:ext uri="{BB962C8B-B14F-4D97-AF65-F5344CB8AC3E}">
        <p14:creationId xmlns:p14="http://schemas.microsoft.com/office/powerpoint/2010/main" val="431051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Tasks of Transport Layer</a:t>
            </a:r>
          </a:p>
        </p:txBody>
      </p:sp>
      <p:sp>
        <p:nvSpPr>
          <p:cNvPr id="7172" name="Rectangle 4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End-to-end connection: From process to process (not node-to-node)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Insulation of higher layers from technology, structure and impairments of lower layers, e.g., packet loss</a:t>
            </a:r>
          </a:p>
          <a:p>
            <a:r>
              <a:rPr lang="en-US" dirty="0" smtClean="0"/>
              <a:t>Transparent transmission of user data</a:t>
            </a:r>
          </a:p>
          <a:p>
            <a:r>
              <a:rPr lang="en-US" dirty="0" smtClean="0"/>
              <a:t>Support of Quality of Service 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widely deployed in the classical Internet</a:t>
            </a:r>
          </a:p>
          <a:p>
            <a:r>
              <a:rPr lang="en-US" dirty="0" smtClean="0"/>
              <a:t>Independent addressing of processes, i.e., independent of Layer 3</a:t>
            </a:r>
          </a:p>
          <a:p>
            <a:pPr lvl="1"/>
            <a:r>
              <a:rPr lang="en-US" dirty="0" smtClean="0"/>
              <a:t>Exception: The Internet Socket (IP-address + port)</a:t>
            </a:r>
            <a:endParaRPr lang="en-US" dirty="0"/>
          </a:p>
        </p:txBody>
      </p:sp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3215680" y="1700808"/>
            <a:ext cx="4989386" cy="2376488"/>
            <a:chOff x="1261" y="1103"/>
            <a:chExt cx="3274" cy="1354"/>
          </a:xfrm>
        </p:grpSpPr>
        <p:grpSp>
          <p:nvGrpSpPr>
            <p:cNvPr id="7174" name="Group 5"/>
            <p:cNvGrpSpPr>
              <a:grpSpLocks/>
            </p:cNvGrpSpPr>
            <p:nvPr/>
          </p:nvGrpSpPr>
          <p:grpSpPr bwMode="auto">
            <a:xfrm>
              <a:off x="1480" y="1300"/>
              <a:ext cx="616" cy="1000"/>
              <a:chOff x="1480" y="1300"/>
              <a:chExt cx="616" cy="1000"/>
            </a:xfrm>
          </p:grpSpPr>
          <p:sp>
            <p:nvSpPr>
              <p:cNvPr id="7198" name="Rectangle 6"/>
              <p:cNvSpPr>
                <a:spLocks noChangeArrowheads="1"/>
              </p:cNvSpPr>
              <p:nvPr/>
            </p:nvSpPr>
            <p:spPr bwMode="auto">
              <a:xfrm>
                <a:off x="1480" y="1300"/>
                <a:ext cx="616" cy="13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9" name="Rectangle 7"/>
              <p:cNvSpPr>
                <a:spLocks noChangeArrowheads="1"/>
              </p:cNvSpPr>
              <p:nvPr/>
            </p:nvSpPr>
            <p:spPr bwMode="auto">
              <a:xfrm>
                <a:off x="1480" y="1444"/>
                <a:ext cx="616" cy="13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0" name="Rectangle 8"/>
              <p:cNvSpPr>
                <a:spLocks noChangeArrowheads="1"/>
              </p:cNvSpPr>
              <p:nvPr/>
            </p:nvSpPr>
            <p:spPr bwMode="auto">
              <a:xfrm>
                <a:off x="1480" y="1588"/>
                <a:ext cx="616" cy="13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1" name="Rectangle 9"/>
              <p:cNvSpPr>
                <a:spLocks noChangeArrowheads="1"/>
              </p:cNvSpPr>
              <p:nvPr/>
            </p:nvSpPr>
            <p:spPr bwMode="auto">
              <a:xfrm>
                <a:off x="1480" y="1732"/>
                <a:ext cx="616" cy="13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02" name="Group 10"/>
              <p:cNvGrpSpPr>
                <a:grpSpLocks/>
              </p:cNvGrpSpPr>
              <p:nvPr/>
            </p:nvGrpSpPr>
            <p:grpSpPr bwMode="auto">
              <a:xfrm>
                <a:off x="1480" y="1876"/>
                <a:ext cx="616" cy="424"/>
                <a:chOff x="1480" y="1876"/>
                <a:chExt cx="616" cy="424"/>
              </a:xfrm>
            </p:grpSpPr>
            <p:sp>
              <p:nvSpPr>
                <p:cNvPr id="7203" name="Rectangle 11"/>
                <p:cNvSpPr>
                  <a:spLocks noChangeArrowheads="1"/>
                </p:cNvSpPr>
                <p:nvPr/>
              </p:nvSpPr>
              <p:spPr bwMode="auto">
                <a:xfrm>
                  <a:off x="1480" y="1876"/>
                  <a:ext cx="616" cy="13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4" name="Rectangle 12"/>
                <p:cNvSpPr>
                  <a:spLocks noChangeArrowheads="1"/>
                </p:cNvSpPr>
                <p:nvPr/>
              </p:nvSpPr>
              <p:spPr bwMode="auto">
                <a:xfrm>
                  <a:off x="1480" y="2020"/>
                  <a:ext cx="616" cy="13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5" name="Rectangle 13"/>
                <p:cNvSpPr>
                  <a:spLocks noChangeArrowheads="1"/>
                </p:cNvSpPr>
                <p:nvPr/>
              </p:nvSpPr>
              <p:spPr bwMode="auto">
                <a:xfrm>
                  <a:off x="1480" y="2164"/>
                  <a:ext cx="616" cy="13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75" name="Group 14"/>
            <p:cNvGrpSpPr>
              <a:grpSpLocks/>
            </p:cNvGrpSpPr>
            <p:nvPr/>
          </p:nvGrpSpPr>
          <p:grpSpPr bwMode="auto">
            <a:xfrm>
              <a:off x="2520" y="1876"/>
              <a:ext cx="720" cy="424"/>
              <a:chOff x="2520" y="1876"/>
              <a:chExt cx="720" cy="424"/>
            </a:xfrm>
          </p:grpSpPr>
          <p:sp>
            <p:nvSpPr>
              <p:cNvPr id="7195" name="Rectangle 15"/>
              <p:cNvSpPr>
                <a:spLocks noChangeArrowheads="1"/>
              </p:cNvSpPr>
              <p:nvPr/>
            </p:nvSpPr>
            <p:spPr bwMode="auto">
              <a:xfrm>
                <a:off x="2520" y="1876"/>
                <a:ext cx="720" cy="13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6" name="Rectangle 16"/>
              <p:cNvSpPr>
                <a:spLocks noChangeArrowheads="1"/>
              </p:cNvSpPr>
              <p:nvPr/>
            </p:nvSpPr>
            <p:spPr bwMode="auto">
              <a:xfrm>
                <a:off x="2520" y="2020"/>
                <a:ext cx="720" cy="13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7" name="Rectangle 17"/>
              <p:cNvSpPr>
                <a:spLocks noChangeArrowheads="1"/>
              </p:cNvSpPr>
              <p:nvPr/>
            </p:nvSpPr>
            <p:spPr bwMode="auto">
              <a:xfrm>
                <a:off x="2520" y="2164"/>
                <a:ext cx="720" cy="13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6" name="Line 18"/>
            <p:cNvSpPr>
              <a:spLocks noChangeShapeType="1"/>
            </p:cNvSpPr>
            <p:nvPr/>
          </p:nvSpPr>
          <p:spPr bwMode="auto">
            <a:xfrm>
              <a:off x="2880" y="187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7" name="Group 19"/>
            <p:cNvGrpSpPr>
              <a:grpSpLocks/>
            </p:cNvGrpSpPr>
            <p:nvPr/>
          </p:nvGrpSpPr>
          <p:grpSpPr bwMode="auto">
            <a:xfrm>
              <a:off x="3664" y="1300"/>
              <a:ext cx="616" cy="1000"/>
              <a:chOff x="3664" y="1300"/>
              <a:chExt cx="616" cy="1000"/>
            </a:xfrm>
          </p:grpSpPr>
          <p:sp>
            <p:nvSpPr>
              <p:cNvPr id="7187" name="Rectangle 20"/>
              <p:cNvSpPr>
                <a:spLocks noChangeArrowheads="1"/>
              </p:cNvSpPr>
              <p:nvPr/>
            </p:nvSpPr>
            <p:spPr bwMode="auto">
              <a:xfrm>
                <a:off x="3664" y="1300"/>
                <a:ext cx="616" cy="13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" name="Rectangle 21"/>
              <p:cNvSpPr>
                <a:spLocks noChangeArrowheads="1"/>
              </p:cNvSpPr>
              <p:nvPr/>
            </p:nvSpPr>
            <p:spPr bwMode="auto">
              <a:xfrm>
                <a:off x="3664" y="1444"/>
                <a:ext cx="616" cy="13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" name="Rectangle 22"/>
              <p:cNvSpPr>
                <a:spLocks noChangeArrowheads="1"/>
              </p:cNvSpPr>
              <p:nvPr/>
            </p:nvSpPr>
            <p:spPr bwMode="auto">
              <a:xfrm>
                <a:off x="3664" y="1588"/>
                <a:ext cx="616" cy="13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0" name="Rectangle 23"/>
              <p:cNvSpPr>
                <a:spLocks noChangeArrowheads="1"/>
              </p:cNvSpPr>
              <p:nvPr/>
            </p:nvSpPr>
            <p:spPr bwMode="auto">
              <a:xfrm>
                <a:off x="3664" y="1732"/>
                <a:ext cx="616" cy="13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91" name="Group 24"/>
              <p:cNvGrpSpPr>
                <a:grpSpLocks/>
              </p:cNvGrpSpPr>
              <p:nvPr/>
            </p:nvGrpSpPr>
            <p:grpSpPr bwMode="auto">
              <a:xfrm>
                <a:off x="3664" y="1876"/>
                <a:ext cx="616" cy="424"/>
                <a:chOff x="3664" y="1876"/>
                <a:chExt cx="616" cy="424"/>
              </a:xfrm>
            </p:grpSpPr>
            <p:sp>
              <p:nvSpPr>
                <p:cNvPr id="7192" name="Rectangle 25"/>
                <p:cNvSpPr>
                  <a:spLocks noChangeArrowheads="1"/>
                </p:cNvSpPr>
                <p:nvPr/>
              </p:nvSpPr>
              <p:spPr bwMode="auto">
                <a:xfrm>
                  <a:off x="3664" y="1876"/>
                  <a:ext cx="616" cy="13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3" name="Rectangle 26"/>
                <p:cNvSpPr>
                  <a:spLocks noChangeArrowheads="1"/>
                </p:cNvSpPr>
                <p:nvPr/>
              </p:nvSpPr>
              <p:spPr bwMode="auto">
                <a:xfrm>
                  <a:off x="3664" y="2020"/>
                  <a:ext cx="616" cy="13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4" name="Rectangle 27"/>
                <p:cNvSpPr>
                  <a:spLocks noChangeArrowheads="1"/>
                </p:cNvSpPr>
                <p:nvPr/>
              </p:nvSpPr>
              <p:spPr bwMode="auto">
                <a:xfrm>
                  <a:off x="3664" y="2164"/>
                  <a:ext cx="616" cy="13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178" name="Rectangle 28"/>
            <p:cNvSpPr>
              <a:spLocks noChangeArrowheads="1"/>
            </p:cNvSpPr>
            <p:nvPr/>
          </p:nvSpPr>
          <p:spPr bwMode="auto">
            <a:xfrm>
              <a:off x="1261" y="1740"/>
              <a:ext cx="206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>
                  <a:latin typeface="Arial" charset="0"/>
                </a:rPr>
                <a:t>4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de-DE">
                  <a:latin typeface="Arial" charset="0"/>
                </a:rPr>
                <a:t>3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de-DE">
                  <a:latin typeface="Arial" charset="0"/>
                </a:rPr>
                <a:t>2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de-DE">
                  <a:latin typeface="Arial" charset="0"/>
                </a:rPr>
                <a:t>1</a:t>
              </a:r>
            </a:p>
          </p:txBody>
        </p:sp>
        <p:sp>
          <p:nvSpPr>
            <p:cNvPr id="7179" name="Rectangle 29"/>
            <p:cNvSpPr>
              <a:spLocks noChangeArrowheads="1"/>
            </p:cNvSpPr>
            <p:nvPr/>
          </p:nvSpPr>
          <p:spPr bwMode="auto">
            <a:xfrm>
              <a:off x="4329" y="1739"/>
              <a:ext cx="206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de-DE">
                  <a:latin typeface="Arial" charset="0"/>
                </a:rPr>
                <a:t>4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de-DE">
                  <a:latin typeface="Arial" charset="0"/>
                </a:rPr>
                <a:t>3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de-DE">
                  <a:latin typeface="Arial" charset="0"/>
                </a:rPr>
                <a:t>2</a:t>
              </a:r>
            </a:p>
            <a:p>
              <a:pPr algn="l" eaLnBrk="0" hangingPunct="0">
                <a:lnSpc>
                  <a:spcPct val="90000"/>
                </a:lnSpc>
              </a:pPr>
              <a:r>
                <a:rPr lang="de-DE">
                  <a:latin typeface="Arial" charset="0"/>
                </a:rPr>
                <a:t>1</a:t>
              </a:r>
            </a:p>
          </p:txBody>
        </p:sp>
        <p:sp>
          <p:nvSpPr>
            <p:cNvPr id="7180" name="Rectangle 30"/>
            <p:cNvSpPr>
              <a:spLocks noChangeArrowheads="1"/>
            </p:cNvSpPr>
            <p:nvPr/>
          </p:nvSpPr>
          <p:spPr bwMode="auto">
            <a:xfrm>
              <a:off x="2093" y="1488"/>
              <a:ext cx="163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de-DE">
                  <a:latin typeface="Arial" charset="0"/>
                </a:rPr>
                <a:t>End-to-end connection</a:t>
              </a:r>
            </a:p>
          </p:txBody>
        </p:sp>
        <p:sp>
          <p:nvSpPr>
            <p:cNvPr id="7181" name="Rectangle 31"/>
            <p:cNvSpPr>
              <a:spLocks noChangeArrowheads="1"/>
            </p:cNvSpPr>
            <p:nvPr/>
          </p:nvSpPr>
          <p:spPr bwMode="auto">
            <a:xfrm>
              <a:off x="1417" y="1104"/>
              <a:ext cx="43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de-DE">
                  <a:latin typeface="Arial" charset="0"/>
                </a:rPr>
                <a:t>Host</a:t>
              </a:r>
            </a:p>
          </p:txBody>
        </p:sp>
        <p:sp>
          <p:nvSpPr>
            <p:cNvPr id="7182" name="Rectangle 32"/>
            <p:cNvSpPr>
              <a:spLocks noChangeArrowheads="1"/>
            </p:cNvSpPr>
            <p:nvPr/>
          </p:nvSpPr>
          <p:spPr bwMode="auto">
            <a:xfrm>
              <a:off x="3601" y="1103"/>
              <a:ext cx="43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de-DE">
                  <a:latin typeface="Arial" charset="0"/>
                </a:rPr>
                <a:t>Host</a:t>
              </a:r>
            </a:p>
          </p:txBody>
        </p:sp>
        <p:sp>
          <p:nvSpPr>
            <p:cNvPr id="7183" name="Rectangle 33"/>
            <p:cNvSpPr>
              <a:spLocks noChangeArrowheads="1"/>
            </p:cNvSpPr>
            <p:nvPr/>
          </p:nvSpPr>
          <p:spPr bwMode="auto">
            <a:xfrm>
              <a:off x="1480" y="2301"/>
              <a:ext cx="1397" cy="156"/>
            </a:xfrm>
            <a:prstGeom prst="rect">
              <a:avLst/>
            </a:prstGeom>
            <a:solidFill>
              <a:srgbClr val="F9FF81"/>
            </a:soli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r>
                <a:rPr lang="de-DE">
                  <a:latin typeface="Arial" charset="0"/>
                </a:rPr>
                <a:t>Medium</a:t>
              </a:r>
            </a:p>
          </p:txBody>
        </p:sp>
        <p:sp>
          <p:nvSpPr>
            <p:cNvPr id="7184" name="Rectangle 34"/>
            <p:cNvSpPr>
              <a:spLocks noChangeArrowheads="1"/>
            </p:cNvSpPr>
            <p:nvPr/>
          </p:nvSpPr>
          <p:spPr bwMode="auto">
            <a:xfrm>
              <a:off x="2874" y="2298"/>
              <a:ext cx="1406" cy="156"/>
            </a:xfrm>
            <a:prstGeom prst="rect">
              <a:avLst/>
            </a:prstGeom>
            <a:solidFill>
              <a:srgbClr val="F9FF81"/>
            </a:solidFill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r>
                <a:rPr lang="de-DE">
                  <a:latin typeface="Arial" charset="0"/>
                </a:rPr>
                <a:t>Medium</a:t>
              </a:r>
            </a:p>
          </p:txBody>
        </p:sp>
        <p:sp>
          <p:nvSpPr>
            <p:cNvPr id="7185" name="Rectangle 35"/>
            <p:cNvSpPr>
              <a:spLocks noChangeArrowheads="1"/>
            </p:cNvSpPr>
            <p:nvPr/>
          </p:nvSpPr>
          <p:spPr bwMode="auto">
            <a:xfrm>
              <a:off x="1480" y="1732"/>
              <a:ext cx="2800" cy="13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36"/>
            <p:cNvSpPr>
              <a:spLocks noChangeShapeType="1"/>
            </p:cNvSpPr>
            <p:nvPr/>
          </p:nvSpPr>
          <p:spPr bwMode="auto">
            <a:xfrm>
              <a:off x="2110" y="1793"/>
              <a:ext cx="15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of Transport Protocols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 provided to upper layers:</a:t>
            </a:r>
          </a:p>
          <a:p>
            <a:pPr lvl="1"/>
            <a:r>
              <a:rPr lang="en-US" dirty="0" smtClean="0"/>
              <a:t>Connection-less and connection-oriented transport service</a:t>
            </a:r>
          </a:p>
          <a:p>
            <a:pPr lvl="2"/>
            <a:r>
              <a:rPr lang="en-US" dirty="0" smtClean="0"/>
              <a:t>Connection management (setup and teardown) necessary as auxiliary service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Reliable or unreliable transport</a:t>
            </a:r>
          </a:p>
          <a:p>
            <a:pPr lvl="2"/>
            <a:r>
              <a:rPr lang="en-US" dirty="0" smtClean="0"/>
              <a:t>In-order delivery</a:t>
            </a:r>
          </a:p>
          <a:p>
            <a:pPr lvl="2"/>
            <a:r>
              <a:rPr lang="en-US" dirty="0" smtClean="0"/>
              <a:t>Reliability, i.e., all packets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Congestion control – be a good citizen in the network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Demultiplexing</a:t>
            </a:r>
            <a:r>
              <a:rPr lang="en-US" dirty="0" smtClean="0"/>
              <a:t>, i.e., support of several transport endpoints in a single host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Support different interaction models</a:t>
            </a:r>
          </a:p>
          <a:p>
            <a:pPr lvl="2"/>
            <a:r>
              <a:rPr lang="en-US" dirty="0" smtClean="0"/>
              <a:t>Byte stream, messages </a:t>
            </a:r>
          </a:p>
          <a:p>
            <a:pPr lvl="2"/>
            <a:r>
              <a:rPr lang="en-US" dirty="0" smtClean="0"/>
              <a:t>Remote Procedure Calls (RPC)</a:t>
            </a:r>
          </a:p>
        </p:txBody>
      </p:sp>
      <p:sp>
        <p:nvSpPr>
          <p:cNvPr id="819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300"/>
              <a:t>Example: User Datagram Protocol (UDP)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Unreliable, datagram protocol</a:t>
            </a:r>
          </a:p>
          <a:p>
            <a:pPr eaLnBrk="1" hangingPunct="1"/>
            <a:r>
              <a:rPr lang="en-US" smtClean="0"/>
              <a:t>(De)multiplex several data flows onto IP layer and back to applications</a:t>
            </a:r>
          </a:p>
          <a:p>
            <a:pPr eaLnBrk="1" hangingPunct="1"/>
            <a:r>
              <a:rPr lang="en-US" smtClean="0"/>
              <a:t>Ensures packet’s correctness</a:t>
            </a:r>
          </a:p>
          <a:p>
            <a:pPr lvl="1" eaLnBrk="1" hangingPunct="1"/>
            <a:r>
              <a:rPr lang="en-US" smtClean="0"/>
              <a:t>Checksum of pseudoheader (IP source/destination, protocol ID and length of data), UDP header and data</a:t>
            </a:r>
          </a:p>
        </p:txBody>
      </p:sp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3306764" y="3390900"/>
            <a:ext cx="5578475" cy="2559050"/>
            <a:chOff x="1939" y="2262"/>
            <a:chExt cx="3514" cy="1612"/>
          </a:xfrm>
        </p:grpSpPr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30" y="2262"/>
              <a:ext cx="292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 Box 5"/>
            <p:cNvSpPr txBox="1">
              <a:spLocks noChangeArrowheads="1"/>
            </p:cNvSpPr>
            <p:nvPr/>
          </p:nvSpPr>
          <p:spPr bwMode="auto">
            <a:xfrm>
              <a:off x="1939" y="2558"/>
              <a:ext cx="614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UDP </a:t>
              </a:r>
              <a:br>
                <a:rPr lang="en-US" sz="2000">
                  <a:latin typeface="Arial" charset="0"/>
                </a:rPr>
              </a:br>
              <a:r>
                <a:rPr lang="en-US" sz="2000">
                  <a:latin typeface="Arial" charset="0"/>
                </a:rPr>
                <a:t>header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Addressing / Demultiplexing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Provide multiple service access points (SAPs) to multiplex several applications</a:t>
            </a:r>
          </a:p>
          <a:p>
            <a:pPr lvl="1"/>
            <a:r>
              <a:rPr lang="en-US" dirty="0" smtClean="0"/>
              <a:t>SAPs can identify connections or data flows </a:t>
            </a:r>
          </a:p>
          <a:p>
            <a:endParaRPr lang="en-US" dirty="0" smtClean="0"/>
          </a:p>
          <a:p>
            <a:r>
              <a:rPr lang="en-US" dirty="0" smtClean="0"/>
              <a:t>Example: Port numbers as Transport SAP identifiers in TCP/UDP</a:t>
            </a:r>
          </a:p>
          <a:p>
            <a:pPr lvl="1"/>
            <a:r>
              <a:rPr lang="en-US" dirty="0" smtClean="0"/>
              <a:t>Dynamically allocated</a:t>
            </a:r>
          </a:p>
          <a:p>
            <a:pPr lvl="1"/>
            <a:r>
              <a:rPr lang="en-US" dirty="0" smtClean="0"/>
              <a:t>Predefined for “well-known” services, e.g., port 80 for HTTP/Web server</a:t>
            </a:r>
          </a:p>
          <a:p>
            <a:pPr lvl="1"/>
            <a:r>
              <a:rPr lang="en-US" dirty="0" smtClean="0"/>
              <a:t>Privileges required to bind to certain ports</a:t>
            </a:r>
          </a:p>
          <a:p>
            <a:endParaRPr lang="en-US" dirty="0" smtClean="0"/>
          </a:p>
          <a:p>
            <a:r>
              <a:rPr lang="en-US" dirty="0" smtClean="0"/>
              <a:t>TCP/UDP connection is thus identified by four tuple (known as socket pair):</a:t>
            </a:r>
            <a:endParaRPr lang="en-US" dirty="0"/>
          </a:p>
        </p:txBody>
      </p:sp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0245" name="Picture 4" descr="6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849280"/>
            <a:ext cx="46545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407368" y="5907406"/>
            <a:ext cx="7272808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lnSpc>
                <a:spcPct val="80000"/>
              </a:lnSpc>
            </a:pPr>
            <a:r>
              <a:rPr lang="en-US" sz="1600" dirty="0" smtClean="0">
                <a:latin typeface="+mn-lt"/>
              </a:rPr>
              <a:t>[Source </a:t>
            </a:r>
            <a:r>
              <a:rPr lang="en-US" sz="1600" dirty="0">
                <a:latin typeface="+mn-lt"/>
              </a:rPr>
              <a:t>Port, Source IP Address, Destination Port, </a:t>
            </a:r>
            <a:r>
              <a:rPr lang="en-US" sz="1600" dirty="0" err="1">
                <a:latin typeface="+mn-lt"/>
              </a:rPr>
              <a:t>Dest</a:t>
            </a:r>
            <a:r>
              <a:rPr lang="en-US" sz="1600" dirty="0">
                <a:latin typeface="+mn-lt"/>
              </a:rPr>
              <a:t>. IP </a:t>
            </a:r>
            <a:r>
              <a:rPr lang="en-US" sz="1600" dirty="0" smtClean="0">
                <a:latin typeface="+mn-lt"/>
              </a:rPr>
              <a:t>Address]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– Some Well-known Ports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applications choose TCP/UDP as transport protocol</a:t>
            </a:r>
          </a:p>
          <a:p>
            <a:r>
              <a:rPr lang="en-US" smtClean="0"/>
              <a:t>Correct port must be used to communicate with respective application on server side:</a:t>
            </a:r>
          </a:p>
          <a:p>
            <a:endParaRPr lang="en-US" smtClean="0"/>
          </a:p>
          <a:p>
            <a:pPr lvl="1"/>
            <a:r>
              <a:rPr lang="en-US" smtClean="0"/>
              <a:t>13: Day time</a:t>
            </a:r>
          </a:p>
          <a:p>
            <a:pPr lvl="1"/>
            <a:r>
              <a:rPr lang="en-US" smtClean="0"/>
              <a:t>20: FTP data</a:t>
            </a:r>
          </a:p>
          <a:p>
            <a:pPr lvl="1"/>
            <a:r>
              <a:rPr lang="en-US" smtClean="0"/>
              <a:t>25: SMTP </a:t>
            </a:r>
            <a:br>
              <a:rPr lang="en-US" smtClean="0"/>
            </a:br>
            <a:r>
              <a:rPr lang="en-US" smtClean="0"/>
              <a:t>(Simple Mail Transfer Protocol)</a:t>
            </a:r>
          </a:p>
          <a:p>
            <a:pPr lvl="1"/>
            <a:r>
              <a:rPr lang="en-US" smtClean="0"/>
              <a:t>53: DNS</a:t>
            </a:r>
            <a:br>
              <a:rPr lang="en-US" smtClean="0"/>
            </a:br>
            <a:r>
              <a:rPr lang="en-US" smtClean="0"/>
              <a:t>(Domain Name Server)</a:t>
            </a:r>
          </a:p>
          <a:p>
            <a:pPr lvl="1"/>
            <a:r>
              <a:rPr lang="en-US" smtClean="0"/>
              <a:t>80: HTTP</a:t>
            </a:r>
            <a:br>
              <a:rPr lang="en-US" smtClean="0"/>
            </a:br>
            <a:r>
              <a:rPr lang="en-US" smtClean="0"/>
              <a:t>(Hyper Text Transfer Protocol)</a:t>
            </a:r>
          </a:p>
          <a:p>
            <a:pPr lvl="1"/>
            <a:r>
              <a:rPr lang="en-US" smtClean="0"/>
              <a:t>119: NNTP</a:t>
            </a:r>
            <a:br>
              <a:rPr lang="en-US" smtClean="0"/>
            </a:br>
            <a:r>
              <a:rPr lang="en-US" smtClean="0"/>
              <a:t>(Network News Transfer</a:t>
            </a:r>
            <a:br>
              <a:rPr lang="en-US" smtClean="0"/>
            </a:br>
            <a:r>
              <a:rPr lang="en-US" smtClean="0"/>
              <a:t>Protocol)</a:t>
            </a:r>
            <a:endParaRPr lang="en-US"/>
          </a:p>
        </p:txBody>
      </p:sp>
      <p:sp>
        <p:nvSpPr>
          <p:cNvPr id="1126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312024" y="3429844"/>
            <a:ext cx="4340225" cy="284321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DE" sz="1200">
                <a:latin typeface="Courier New" pitchFamily="49" charset="0"/>
              </a:rPr>
              <a:t>&gt; telnet mailhost </a:t>
            </a:r>
            <a:r>
              <a:rPr lang="de-DE" sz="1200" b="1" i="1">
                <a:latin typeface="Courier New" pitchFamily="49" charset="0"/>
              </a:rPr>
              <a:t>25</a:t>
            </a:r>
            <a:endParaRPr lang="de-DE" sz="1200" b="1">
              <a:latin typeface="Courier New" pitchFamily="49" charset="0"/>
            </a:endParaRPr>
          </a:p>
          <a:p>
            <a:pPr algn="l" eaLnBrk="0" hangingPunct="0"/>
            <a:r>
              <a:rPr lang="de-DE" sz="1200">
                <a:latin typeface="Courier New" pitchFamily="49" charset="0"/>
              </a:rPr>
              <a:t>Trying 129.13.3.161...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Connected to mailhost .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Escape character is '^]'.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220 mailhost ESMTP </a:t>
            </a:r>
            <a:r>
              <a:rPr lang="de-DE" sz="1200" b="1">
                <a:latin typeface="Courier New" pitchFamily="49" charset="0"/>
              </a:rPr>
              <a:t>Sendmail</a:t>
            </a:r>
            <a:r>
              <a:rPr lang="de-DE" sz="1200">
                <a:latin typeface="Courier New" pitchFamily="49" charset="0"/>
              </a:rPr>
              <a:t> 8.8.5/8.8.5; Sun,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21 Jan 2007 17:02:51 +0200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HELP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214-This is </a:t>
            </a:r>
            <a:r>
              <a:rPr lang="de-DE" sz="1200" b="1">
                <a:latin typeface="Courier New" pitchFamily="49" charset="0"/>
              </a:rPr>
              <a:t>Sendmail</a:t>
            </a:r>
            <a:r>
              <a:rPr lang="de-DE" sz="1200">
                <a:latin typeface="Courier New" pitchFamily="49" charset="0"/>
              </a:rPr>
              <a:t> version 8.8.5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214-Topics: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214-    HELO    EHLO    MAIL    RCPT    DATA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214-    RSET    NOOP    QUIT    HELP    VRFY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214-    EXPN    VERB    ETRN    DSN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214-For more info use "HELP &lt;topic&gt;".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...</a:t>
            </a:r>
          </a:p>
          <a:p>
            <a:pPr algn="l" eaLnBrk="0" hangingPunct="0"/>
            <a:r>
              <a:rPr lang="de-DE" sz="1200">
                <a:latin typeface="Courier New" pitchFamily="49" charset="0"/>
              </a:rPr>
              <a:t>214 End of HELP info </a:t>
            </a:r>
            <a:endParaRPr lang="de-DE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312024" y="2132856"/>
            <a:ext cx="4321175" cy="12001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200">
                <a:latin typeface="Courier New" pitchFamily="49" charset="0"/>
              </a:rPr>
              <a:t>&gt; telnet walapai </a:t>
            </a:r>
            <a:r>
              <a:rPr lang="en-US" sz="1200" b="1" i="1">
                <a:latin typeface="Courier New" pitchFamily="49" charset="0"/>
              </a:rPr>
              <a:t>13</a:t>
            </a:r>
          </a:p>
          <a:p>
            <a:pPr algn="l" eaLnBrk="0" hangingPunct="0"/>
            <a:r>
              <a:rPr lang="en-US" sz="1200">
                <a:latin typeface="Courier New" pitchFamily="49" charset="0"/>
              </a:rPr>
              <a:t>Trying 129.13.3.121...</a:t>
            </a:r>
          </a:p>
          <a:p>
            <a:pPr algn="l" eaLnBrk="0" hangingPunct="0"/>
            <a:r>
              <a:rPr lang="en-US" sz="1200">
                <a:latin typeface="Courier New" pitchFamily="49" charset="0"/>
              </a:rPr>
              <a:t>Connected to walapai.</a:t>
            </a:r>
          </a:p>
          <a:p>
            <a:pPr algn="l" eaLnBrk="0" hangingPunct="0"/>
            <a:r>
              <a:rPr lang="en-US" sz="1200">
                <a:latin typeface="Courier New" pitchFamily="49" charset="0"/>
              </a:rPr>
              <a:t>Escape character is '^]'.</a:t>
            </a:r>
          </a:p>
          <a:p>
            <a:pPr algn="l" eaLnBrk="0" hangingPunct="0"/>
            <a:r>
              <a:rPr lang="en-US" sz="1200" b="1">
                <a:latin typeface="Courier New" pitchFamily="49" charset="0"/>
              </a:rPr>
              <a:t>Sun Jan  21 16:57:19 2007</a:t>
            </a:r>
          </a:p>
          <a:p>
            <a:pPr algn="l" eaLnBrk="0" hangingPunct="0"/>
            <a:r>
              <a:rPr lang="en-US" sz="1200">
                <a:latin typeface="Courier New" pitchFamily="49" charset="0"/>
              </a:rPr>
              <a:t>Connection closed by foreign host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What does the transport layer see from the underlying technology, media, intermediate systems?</a:t>
            </a:r>
          </a:p>
          <a:p>
            <a:pPr lvl="1"/>
            <a:r>
              <a:rPr lang="en-US" dirty="0" smtClean="0"/>
              <a:t>Why is it difficult to offer </a:t>
            </a:r>
            <a:r>
              <a:rPr lang="en-US" dirty="0" err="1" smtClean="0"/>
              <a:t>QoS</a:t>
            </a:r>
            <a:r>
              <a:rPr lang="en-US" dirty="0" smtClean="0"/>
              <a:t> at the transport layer?</a:t>
            </a:r>
          </a:p>
          <a:p>
            <a:pPr lvl="1"/>
            <a:r>
              <a:rPr lang="en-US" dirty="0" smtClean="0"/>
              <a:t>How can congestions happen in the underlying network?</a:t>
            </a:r>
          </a:p>
          <a:p>
            <a:pPr lvl="1"/>
            <a:r>
              <a:rPr lang="en-US" dirty="0" smtClean="0"/>
              <a:t>Why having UDP – it is as unreliable as IP…?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34433" y="6656398"/>
            <a:ext cx="7969251" cy="201602"/>
          </a:xfrm>
        </p:spPr>
        <p:txBody>
          <a:bodyPr/>
          <a:lstStyle/>
          <a:p>
            <a:r>
              <a:rPr lang="en-US" sz="750" dirty="0" smtClean="0"/>
              <a:t>TI 3: Operating Systems and Computer Networks</a:t>
            </a:r>
            <a:endParaRPr lang="de-DE" sz="750" dirty="0"/>
          </a:p>
        </p:txBody>
      </p:sp>
    </p:spTree>
    <p:extLst>
      <p:ext uri="{BB962C8B-B14F-4D97-AF65-F5344CB8AC3E}">
        <p14:creationId xmlns:p14="http://schemas.microsoft.com/office/powerpoint/2010/main" val="3342777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 Berlin 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 Berlin 16zu9" id="{6A0AA7C1-154F-415F-9E59-73336D9E052C}" vid="{314C15C1-1F9B-42D9-AFEB-D535BD0AE86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3409</Words>
  <Application>Microsoft Office PowerPoint</Application>
  <PresentationFormat>Widescreen</PresentationFormat>
  <Paragraphs>628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Courier New</vt:lpstr>
      <vt:lpstr>Symbol</vt:lpstr>
      <vt:lpstr>Times New Roman</vt:lpstr>
      <vt:lpstr>Verdana</vt:lpstr>
      <vt:lpstr>Wingdings</vt:lpstr>
      <vt:lpstr>FU Berlin 16zu9</vt:lpstr>
      <vt:lpstr>TI III: Operating Systems &amp; Computer Networks  Transport Layer</vt:lpstr>
      <vt:lpstr>Content</vt:lpstr>
      <vt:lpstr>Transport Layer</vt:lpstr>
      <vt:lpstr>Tasks of Transport Layer</vt:lpstr>
      <vt:lpstr>Services of Transport Protocols</vt:lpstr>
      <vt:lpstr>Example: User Datagram Protocol (UDP)</vt:lpstr>
      <vt:lpstr>Addressing / Demultiplexing</vt:lpstr>
      <vt:lpstr>TCP – Some Well-known Ports</vt:lpstr>
      <vt:lpstr>Questions &amp; Tasks</vt:lpstr>
      <vt:lpstr>Connection Establishment</vt:lpstr>
      <vt:lpstr>Failure of Naïve Solution</vt:lpstr>
      <vt:lpstr>More Sophisticated Solution</vt:lpstr>
      <vt:lpstr>Connection Setup – Further Issues </vt:lpstr>
      <vt:lpstr>Connection Release</vt:lpstr>
      <vt:lpstr>Connection Release in Practice</vt:lpstr>
      <vt:lpstr>Problems for Connection Release</vt:lpstr>
      <vt:lpstr>Example: TCP Setup, Transmission, Release</vt:lpstr>
      <vt:lpstr>TCP State Transition Diagram</vt:lpstr>
      <vt:lpstr>Example</vt:lpstr>
      <vt:lpstr>Questions &amp; Tasks</vt:lpstr>
      <vt:lpstr>Flow Control in TCP</vt:lpstr>
      <vt:lpstr>Flow Control Buffer Allocation</vt:lpstr>
      <vt:lpstr>Flow Control Permits and Acknowledgements</vt:lpstr>
      <vt:lpstr>TCP Sender</vt:lpstr>
      <vt:lpstr>TCP Receiver</vt:lpstr>
      <vt:lpstr>Timeout Computations </vt:lpstr>
      <vt:lpstr>Problems with Timeout Computations</vt:lpstr>
      <vt:lpstr>Timer and Packet Loss</vt:lpstr>
      <vt:lpstr>TCP Fairness &amp; TCP Friendliness </vt:lpstr>
      <vt:lpstr>TCP Packet Header</vt:lpstr>
      <vt:lpstr>TCP – Summary </vt:lpstr>
      <vt:lpstr>Conclusion </vt:lpstr>
      <vt:lpstr>Content</vt:lpstr>
      <vt:lpstr>Questions &amp; Tasks</vt:lpstr>
    </vt:vector>
  </TitlesOfParts>
  <Company>AG Technische Informatik, Freie Universität Berlin</Company>
  <LinksUpToDate>false</LinksUpToDate>
  <SharedDoc>false</SharedDoc>
  <HyperlinkBase>http://cst.mi.fu-berlin.de/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&amp; Computer Networks</dc:title>
  <dc:subject>Transport Layer</dc:subject>
  <dc:creator>Georg Wittenburg</dc:creator>
  <cp:keywords/>
  <cp:lastModifiedBy>Schiller, Jochen</cp:lastModifiedBy>
  <cp:revision>513</cp:revision>
  <cp:lastPrinted>2014-02-06T11:16:02Z</cp:lastPrinted>
  <dcterms:created xsi:type="dcterms:W3CDTF">2003-07-01T08:37:13Z</dcterms:created>
  <dcterms:modified xsi:type="dcterms:W3CDTF">2020-06-25T08:02:06Z</dcterms:modified>
  <cp:category/>
</cp:coreProperties>
</file>