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4"/>
  </p:notesMasterIdLst>
  <p:handoutMasterIdLst>
    <p:handoutMasterId r:id="rId35"/>
  </p:handoutMasterIdLst>
  <p:sldIdLst>
    <p:sldId id="342" r:id="rId2"/>
    <p:sldId id="390" r:id="rId3"/>
    <p:sldId id="345" r:id="rId4"/>
    <p:sldId id="389" r:id="rId5"/>
    <p:sldId id="350" r:id="rId6"/>
    <p:sldId id="351" r:id="rId7"/>
    <p:sldId id="352" r:id="rId8"/>
    <p:sldId id="353" r:id="rId9"/>
    <p:sldId id="354" r:id="rId10"/>
    <p:sldId id="356" r:id="rId11"/>
    <p:sldId id="357" r:id="rId12"/>
    <p:sldId id="393" r:id="rId13"/>
    <p:sldId id="358" r:id="rId14"/>
    <p:sldId id="359" r:id="rId15"/>
    <p:sldId id="360" r:id="rId16"/>
    <p:sldId id="374" r:id="rId17"/>
    <p:sldId id="377" r:id="rId18"/>
    <p:sldId id="386" r:id="rId19"/>
    <p:sldId id="387" r:id="rId20"/>
    <p:sldId id="388" r:id="rId21"/>
    <p:sldId id="394" r:id="rId22"/>
    <p:sldId id="378" r:id="rId23"/>
    <p:sldId id="379" r:id="rId24"/>
    <p:sldId id="380" r:id="rId25"/>
    <p:sldId id="381" r:id="rId26"/>
    <p:sldId id="382" r:id="rId27"/>
    <p:sldId id="383" r:id="rId28"/>
    <p:sldId id="384" r:id="rId29"/>
    <p:sldId id="385" r:id="rId30"/>
    <p:sldId id="370" r:id="rId31"/>
    <p:sldId id="391" r:id="rId32"/>
    <p:sldId id="395" r:id="rId33"/>
  </p:sldIdLst>
  <p:sldSz cx="12192000" cy="6858000"/>
  <p:notesSz cx="7099300" cy="10234613"/>
  <p:defaultTextStyle>
    <a:defPPr>
      <a:defRPr lang="de-DE"/>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99FF"/>
    <a:srgbClr val="33CCFF"/>
    <a:srgbClr val="003366"/>
    <a:srgbClr val="003399"/>
    <a:srgbClr val="0033CC"/>
    <a:srgbClr val="FF99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02" autoAdjust="0"/>
    <p:restoredTop sz="89741" autoAdjust="0"/>
  </p:normalViewPr>
  <p:slideViewPr>
    <p:cSldViewPr>
      <p:cViewPr varScale="1">
        <p:scale>
          <a:sx n="119" d="100"/>
          <a:sy n="119" d="100"/>
        </p:scale>
        <p:origin x="120" y="29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2124"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l" defTabSz="933450">
              <a:defRPr sz="1200">
                <a:latin typeface="Arial" charset="0"/>
              </a:defRPr>
            </a:lvl1pPr>
          </a:lstStyle>
          <a:p>
            <a:pPr>
              <a:defRPr/>
            </a:pPr>
            <a:endParaRPr lang="de-DE"/>
          </a:p>
        </p:txBody>
      </p:sp>
      <p:sp>
        <p:nvSpPr>
          <p:cNvPr id="156675" name="Rectangle 3"/>
          <p:cNvSpPr>
            <a:spLocks noGrp="1" noChangeArrowheads="1"/>
          </p:cNvSpPr>
          <p:nvPr>
            <p:ph type="dt" sz="quarter" idx="1"/>
          </p:nvPr>
        </p:nvSpPr>
        <p:spPr bwMode="auto">
          <a:xfrm>
            <a:off x="4022725" y="0"/>
            <a:ext cx="3074988" cy="51117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a:latin typeface="Arial" charset="0"/>
              </a:defRPr>
            </a:lvl1pPr>
          </a:lstStyle>
          <a:p>
            <a:pPr>
              <a:defRPr/>
            </a:pPr>
            <a:endParaRPr lang="de-DE"/>
          </a:p>
        </p:txBody>
      </p:sp>
      <p:sp>
        <p:nvSpPr>
          <p:cNvPr id="156676" name="Rectangle 4"/>
          <p:cNvSpPr>
            <a:spLocks noGrp="1" noChangeArrowheads="1"/>
          </p:cNvSpPr>
          <p:nvPr>
            <p:ph type="ftr" sz="quarter" idx="2"/>
          </p:nvPr>
        </p:nvSpPr>
        <p:spPr bwMode="auto">
          <a:xfrm>
            <a:off x="0" y="9721850"/>
            <a:ext cx="3074988" cy="51117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l" defTabSz="933450">
              <a:defRPr sz="1200">
                <a:latin typeface="Arial" charset="0"/>
              </a:defRPr>
            </a:lvl1pPr>
          </a:lstStyle>
          <a:p>
            <a:pPr>
              <a:defRPr/>
            </a:pPr>
            <a:endParaRPr lang="de-DE"/>
          </a:p>
        </p:txBody>
      </p:sp>
      <p:sp>
        <p:nvSpPr>
          <p:cNvPr id="156677" name="Rectangle 5"/>
          <p:cNvSpPr>
            <a:spLocks noGrp="1" noChangeArrowheads="1"/>
          </p:cNvSpPr>
          <p:nvPr>
            <p:ph type="sldNum" sz="quarter" idx="3"/>
          </p:nvPr>
        </p:nvSpPr>
        <p:spPr bwMode="auto">
          <a:xfrm>
            <a:off x="4022725" y="9721850"/>
            <a:ext cx="3074988" cy="51117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a:latin typeface="Arial" charset="0"/>
              </a:defRPr>
            </a:lvl1pPr>
          </a:lstStyle>
          <a:p>
            <a:pPr>
              <a:defRPr/>
            </a:pPr>
            <a:fld id="{5DB1C63B-9EC0-410A-A5EE-01A9FD390701}" type="slidenum">
              <a:rPr lang="de-DE"/>
              <a:pPr>
                <a:defRPr/>
              </a:pPr>
              <a:t>‹#›</a:t>
            </a:fld>
            <a:endParaRPr lang="de-DE"/>
          </a:p>
        </p:txBody>
      </p:sp>
    </p:spTree>
    <p:extLst>
      <p:ext uri="{BB962C8B-B14F-4D97-AF65-F5344CB8AC3E}">
        <p14:creationId xmlns:p14="http://schemas.microsoft.com/office/powerpoint/2010/main" val="1756860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l" defTabSz="933450">
              <a:defRPr sz="1200">
                <a:latin typeface="Arial" charset="0"/>
              </a:defRPr>
            </a:lvl1pPr>
          </a:lstStyle>
          <a:p>
            <a:pPr>
              <a:defRPr/>
            </a:pPr>
            <a:endParaRPr lang="de-DE"/>
          </a:p>
        </p:txBody>
      </p:sp>
      <p:sp>
        <p:nvSpPr>
          <p:cNvPr id="103427" name="Rectangle 3"/>
          <p:cNvSpPr>
            <a:spLocks noGrp="1" noChangeArrowheads="1"/>
          </p:cNvSpPr>
          <p:nvPr>
            <p:ph type="dt" idx="1"/>
          </p:nvPr>
        </p:nvSpPr>
        <p:spPr bwMode="auto">
          <a:xfrm>
            <a:off x="4022725" y="0"/>
            <a:ext cx="3074988" cy="51117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a:latin typeface="Arial" charset="0"/>
              </a:defRPr>
            </a:lvl1pPr>
          </a:lstStyle>
          <a:p>
            <a:pPr>
              <a:defRPr/>
            </a:pPr>
            <a:endParaRPr lang="de-DE"/>
          </a:p>
        </p:txBody>
      </p:sp>
      <p:sp>
        <p:nvSpPr>
          <p:cNvPr id="33796" name="Rectangle 4"/>
          <p:cNvSpPr>
            <a:spLocks noGrp="1" noRot="1" noChangeAspect="1" noChangeArrowheads="1" noTextEdit="1"/>
          </p:cNvSpPr>
          <p:nvPr>
            <p:ph type="sldImg" idx="2"/>
          </p:nvPr>
        </p:nvSpPr>
        <p:spPr bwMode="auto">
          <a:xfrm>
            <a:off x="141288" y="769938"/>
            <a:ext cx="6818312" cy="3835400"/>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03430" name="Rectangle 6"/>
          <p:cNvSpPr>
            <a:spLocks noGrp="1" noChangeArrowheads="1"/>
          </p:cNvSpPr>
          <p:nvPr>
            <p:ph type="ftr" sz="quarter" idx="4"/>
          </p:nvPr>
        </p:nvSpPr>
        <p:spPr bwMode="auto">
          <a:xfrm>
            <a:off x="0" y="9721850"/>
            <a:ext cx="3074988" cy="51117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l" defTabSz="933450">
              <a:defRPr sz="1200">
                <a:latin typeface="Arial" charset="0"/>
              </a:defRPr>
            </a:lvl1pPr>
          </a:lstStyle>
          <a:p>
            <a:pPr>
              <a:defRPr/>
            </a:pPr>
            <a:endParaRPr lang="de-DE"/>
          </a:p>
        </p:txBody>
      </p:sp>
      <p:sp>
        <p:nvSpPr>
          <p:cNvPr id="103431" name="Rectangle 7"/>
          <p:cNvSpPr>
            <a:spLocks noGrp="1" noChangeArrowheads="1"/>
          </p:cNvSpPr>
          <p:nvPr>
            <p:ph type="sldNum" sz="quarter" idx="5"/>
          </p:nvPr>
        </p:nvSpPr>
        <p:spPr bwMode="auto">
          <a:xfrm>
            <a:off x="4022725" y="9721850"/>
            <a:ext cx="3074988" cy="51117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a:latin typeface="Arial" charset="0"/>
              </a:defRPr>
            </a:lvl1pPr>
          </a:lstStyle>
          <a:p>
            <a:pPr>
              <a:defRPr/>
            </a:pPr>
            <a:fld id="{C64DE93E-AC2B-4417-ADE5-7D6FA0489310}" type="slidenum">
              <a:rPr lang="de-DE"/>
              <a:pPr>
                <a:defRPr/>
              </a:pPr>
              <a:t>‹#›</a:t>
            </a:fld>
            <a:endParaRPr lang="de-DE"/>
          </a:p>
        </p:txBody>
      </p:sp>
    </p:spTree>
    <p:extLst>
      <p:ext uri="{BB962C8B-B14F-4D97-AF65-F5344CB8AC3E}">
        <p14:creationId xmlns:p14="http://schemas.microsoft.com/office/powerpoint/2010/main" val="3281107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BC07F7B-C82E-4EBA-9DD4-AE004E9107D3}" type="slidenum">
              <a:rPr lang="de-DE" smtClean="0">
                <a:latin typeface="Arial" pitchFamily="34" charset="0"/>
              </a:rPr>
              <a:pPr/>
              <a:t>1</a:t>
            </a:fld>
            <a:endParaRPr lang="de-DE" smtClean="0">
              <a:latin typeface="Arial" pitchFamily="34" charset="0"/>
            </a:endParaRPr>
          </a:p>
        </p:txBody>
      </p:sp>
      <p:sp>
        <p:nvSpPr>
          <p:cNvPr id="34819" name="Rectangle 2"/>
          <p:cNvSpPr>
            <a:spLocks noGrp="1" noRot="1" noChangeAspect="1" noChangeArrowheads="1" noTextEdit="1"/>
          </p:cNvSpPr>
          <p:nvPr>
            <p:ph type="sldImg"/>
          </p:nvPr>
        </p:nvSpPr>
        <p:spPr>
          <a:xfrm>
            <a:off x="73025" y="728663"/>
            <a:ext cx="6919913" cy="3892550"/>
          </a:xfrm>
          <a:ln/>
        </p:spPr>
      </p:sp>
      <p:sp>
        <p:nvSpPr>
          <p:cNvPr id="34820" name="Rectangle 3"/>
          <p:cNvSpPr>
            <a:spLocks noGrp="1" noChangeArrowheads="1"/>
          </p:cNvSpPr>
          <p:nvPr>
            <p:ph type="body" idx="1"/>
          </p:nvPr>
        </p:nvSpPr>
        <p:spPr>
          <a:xfrm>
            <a:off x="944563" y="4860925"/>
            <a:ext cx="5181600" cy="4621213"/>
          </a:xfrm>
          <a:noFill/>
          <a:ln/>
        </p:spPr>
        <p:txBody>
          <a:bodyPr/>
          <a:lstStyle/>
          <a:p>
            <a:pPr eaLnBrk="1" hangingPunct="1"/>
            <a:endParaRPr lang="en-US" sz="1000" smtClean="0">
              <a:latin typeface="Arial" pitchFamily="34" charset="0"/>
            </a:endParaRPr>
          </a:p>
        </p:txBody>
      </p:sp>
    </p:spTree>
    <p:extLst>
      <p:ext uri="{BB962C8B-B14F-4D97-AF65-F5344CB8AC3E}">
        <p14:creationId xmlns:p14="http://schemas.microsoft.com/office/powerpoint/2010/main" val="266151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30A488A-1FB4-47E6-A683-A4EE334AB546}" type="slidenum">
              <a:rPr lang="de-DE">
                <a:latin typeface="Arial" pitchFamily="34" charset="0"/>
              </a:rPr>
              <a:pPr/>
              <a:t>2</a:t>
            </a:fld>
            <a:endParaRPr lang="de-DE">
              <a:latin typeface="Arial" pitchFamily="34" charset="0"/>
            </a:endParaRPr>
          </a:p>
        </p:txBody>
      </p:sp>
      <p:sp>
        <p:nvSpPr>
          <p:cNvPr id="34819" name="Rectangle 2"/>
          <p:cNvSpPr>
            <a:spLocks noGrp="1" noRot="1" noChangeAspect="1" noChangeArrowheads="1" noTextEdit="1"/>
          </p:cNvSpPr>
          <p:nvPr>
            <p:ph type="sldImg"/>
          </p:nvPr>
        </p:nvSpPr>
        <p:spPr>
          <a:xfrm>
            <a:off x="139700" y="768350"/>
            <a:ext cx="6823075" cy="3838575"/>
          </a:xfrm>
          <a:ln/>
        </p:spPr>
      </p:sp>
      <p:sp>
        <p:nvSpPr>
          <p:cNvPr id="34820" name="Rectangle 3"/>
          <p:cNvSpPr>
            <a:spLocks noGrp="1" noChangeArrowheads="1"/>
          </p:cNvSpPr>
          <p:nvPr>
            <p:ph type="body" idx="1"/>
          </p:nvPr>
        </p:nvSpPr>
        <p:spPr>
          <a:xfrm>
            <a:off x="709613" y="4862513"/>
            <a:ext cx="5680075" cy="460375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59067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7D09EF7-A41C-42BB-8872-DD8A012CC503}" type="slidenum">
              <a:rPr lang="de-DE" smtClean="0">
                <a:latin typeface="Arial" pitchFamily="34" charset="0"/>
              </a:rPr>
              <a:pPr/>
              <a:t>3</a:t>
            </a:fld>
            <a:endParaRPr lang="de-DE" smtClean="0">
              <a:latin typeface="Arial" pitchFamily="34" charset="0"/>
            </a:endParaRPr>
          </a:p>
        </p:txBody>
      </p:sp>
      <p:sp>
        <p:nvSpPr>
          <p:cNvPr id="36867" name="Rectangle 2"/>
          <p:cNvSpPr>
            <a:spLocks noGrp="1" noRot="1" noChangeAspect="1" noChangeArrowheads="1" noTextEdit="1"/>
          </p:cNvSpPr>
          <p:nvPr>
            <p:ph type="sldImg"/>
          </p:nvPr>
        </p:nvSpPr>
        <p:spPr>
          <a:xfrm>
            <a:off x="139700" y="768350"/>
            <a:ext cx="6823075" cy="3838575"/>
          </a:xfrm>
          <a:ln/>
        </p:spPr>
      </p:sp>
      <p:sp>
        <p:nvSpPr>
          <p:cNvPr id="36868" name="Rectangle 3"/>
          <p:cNvSpPr>
            <a:spLocks noGrp="1" noChangeArrowheads="1"/>
          </p:cNvSpPr>
          <p:nvPr>
            <p:ph type="body" idx="1"/>
          </p:nvPr>
        </p:nvSpPr>
        <p:spPr>
          <a:xfrm>
            <a:off x="709613" y="4862513"/>
            <a:ext cx="5680075" cy="460375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762706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0EA1361-48FD-431E-A6E7-E1C70D6BE347}" type="slidenum">
              <a:rPr lang="de-DE" smtClean="0">
                <a:latin typeface="Arial" pitchFamily="34" charset="0"/>
              </a:rPr>
              <a:pPr/>
              <a:t>16</a:t>
            </a:fld>
            <a:endParaRPr lang="de-DE" smtClean="0">
              <a:latin typeface="Arial" pitchFamily="34" charset="0"/>
            </a:endParaRPr>
          </a:p>
        </p:txBody>
      </p:sp>
      <p:sp>
        <p:nvSpPr>
          <p:cNvPr id="40963" name="Rectangle 2"/>
          <p:cNvSpPr>
            <a:spLocks noGrp="1" noRot="1" noChangeAspect="1" noChangeArrowheads="1" noTextEdit="1"/>
          </p:cNvSpPr>
          <p:nvPr>
            <p:ph type="sldImg"/>
          </p:nvPr>
        </p:nvSpPr>
        <p:spPr>
          <a:xfrm>
            <a:off x="-871538" y="304800"/>
            <a:ext cx="8842376" cy="4975225"/>
          </a:xfrm>
          <a:ln/>
        </p:spPr>
      </p:sp>
      <p:sp>
        <p:nvSpPr>
          <p:cNvPr id="40964" name="Rectangle 3"/>
          <p:cNvSpPr>
            <a:spLocks noGrp="1" noChangeArrowheads="1"/>
          </p:cNvSpPr>
          <p:nvPr>
            <p:ph type="body" idx="1"/>
          </p:nvPr>
        </p:nvSpPr>
        <p:spPr>
          <a:xfrm>
            <a:off x="228600" y="5338763"/>
            <a:ext cx="6642100" cy="4349750"/>
          </a:xfrm>
          <a:noFill/>
          <a:ln/>
        </p:spPr>
        <p:txBody>
          <a:bodyPr/>
          <a:lstStyle/>
          <a:p>
            <a:pPr eaLnBrk="1" hangingPunct="1"/>
            <a:r>
              <a:rPr lang="de-DE" smtClean="0">
                <a:latin typeface="Arial" pitchFamily="34" charset="0"/>
              </a:rPr>
              <a:t>PGP (Pretty Good Privacy) ist ein Programmpaket, das Verschlüsselung, Authentifizierung und Kompression für E-Mails in einfach zu verwendender Form zur Verfügung stellt und für viele Plattformen frei verfügbar ist (z.B. Windows, Linux, Solaris, MacOS). Der Ablauf beim Versenden einer E-Mail sieht dabei wie folgt aus:</a:t>
            </a:r>
          </a:p>
          <a:p>
            <a:pPr eaLnBrk="1" hangingPunct="1"/>
            <a:r>
              <a:rPr lang="de-DE" smtClean="0">
                <a:latin typeface="Arial" pitchFamily="34" charset="0"/>
              </a:rPr>
              <a:t>- Zunächst wird anhand der Originalnachricht mithilfe von MD5 ein Hash-Code berechnet. Dieser wird mit dem Private-Key des Absenders verschlüsselt und an die eigentliche Mitteilung angefügt. Entschlüsselt der Empfänger später diesen Hash-Code mit dem Public-Key des Absenders und stimmt der entschlüsselte Wert mit der eigenen MD5-Berechnung überein, so ist zum einen die Authenzität (nur der Sender konnte eine Nachricht erzeugen, die sich mit seinem Public-Key entschlüsseln lässt), zum anderen die Integrität der Mitteilung (MD5 garantiert, dass eine Nachricht mit gleichem Hash-Code nicht in vertretbarer Zeit konstruiert werden kann) sichergestellt.</a:t>
            </a:r>
          </a:p>
          <a:p>
            <a:pPr eaLnBrk="1" hangingPunct="1"/>
            <a:r>
              <a:rPr lang="de-DE" smtClean="0">
                <a:latin typeface="Arial" pitchFamily="34" charset="0"/>
              </a:rPr>
              <a:t>- Diese Kombination aus verschlüsseltem MD5-Hash-Code und eigentlicher Nachricht wird mithilfe des Ziv-Lempel-Algorithmus („ZIP“) komprimiert.</a:t>
            </a:r>
          </a:p>
          <a:p>
            <a:pPr eaLnBrk="1" hangingPunct="1"/>
            <a:r>
              <a:rPr lang="de-DE" smtClean="0">
                <a:latin typeface="Arial" pitchFamily="34" charset="0"/>
              </a:rPr>
              <a:t>- Danach wird eine beliebige Eingabe des Benutzers eingesetzt, um einen 128-Bit-Schlüssel für das IDEA (International Data Encryption Algorithm)-Verfahren zu erzeugen. Hierzu wird der Inhalt der Eingabe sowie die Eingabegeschwindigkeit, d.h. die Abstände zwischen den einzelnen Buchstaben, herangezogen. Die Nachricht wird daraufhin verschlüsselt und der mit dem Public-Key des Empfängers verschlüsselte IDEA-Key ebenfalls der Nachricht angefügt.</a:t>
            </a:r>
          </a:p>
          <a:p>
            <a:pPr eaLnBrk="1" hangingPunct="1"/>
            <a:r>
              <a:rPr lang="de-DE" smtClean="0">
                <a:latin typeface="Arial" pitchFamily="34" charset="0"/>
              </a:rPr>
              <a:t>- Danach wird die Mitteilung mithilfe der base64-Kodierung über eine Kette von MTAs zum Ziel übertragen. Der Empfänger kann mithilfe seines persönlichen Private-Keys den IDEA-Key und so die schließlich gesamte Nachricht entschlüsseln.</a:t>
            </a:r>
          </a:p>
        </p:txBody>
      </p:sp>
    </p:spTree>
    <p:extLst>
      <p:ext uri="{BB962C8B-B14F-4D97-AF65-F5344CB8AC3E}">
        <p14:creationId xmlns:p14="http://schemas.microsoft.com/office/powerpoint/2010/main" val="3419360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BAFA038-A247-427C-A25B-4F29C04966B2}" type="slidenum">
              <a:rPr lang="de-DE" smtClean="0">
                <a:latin typeface="Arial" pitchFamily="34" charset="0"/>
              </a:rPr>
              <a:pPr/>
              <a:t>17</a:t>
            </a:fld>
            <a:endParaRPr lang="de-DE" smtClean="0">
              <a:latin typeface="Arial" pitchFamily="34" charset="0"/>
            </a:endParaRPr>
          </a:p>
        </p:txBody>
      </p:sp>
      <p:sp>
        <p:nvSpPr>
          <p:cNvPr id="41987" name="Rectangle 2"/>
          <p:cNvSpPr>
            <a:spLocks noGrp="1" noRot="1" noChangeAspect="1" noChangeArrowheads="1" noTextEdit="1"/>
          </p:cNvSpPr>
          <p:nvPr>
            <p:ph type="sldImg"/>
          </p:nvPr>
        </p:nvSpPr>
        <p:spPr>
          <a:xfrm>
            <a:off x="-871538" y="304800"/>
            <a:ext cx="8842376" cy="4975225"/>
          </a:xfrm>
          <a:ln/>
        </p:spPr>
      </p:sp>
      <p:sp>
        <p:nvSpPr>
          <p:cNvPr id="41988" name="Rectangle 3"/>
          <p:cNvSpPr>
            <a:spLocks noGrp="1" noChangeArrowheads="1"/>
          </p:cNvSpPr>
          <p:nvPr>
            <p:ph type="body" idx="1"/>
          </p:nvPr>
        </p:nvSpPr>
        <p:spPr>
          <a:xfrm>
            <a:off x="228600" y="5338763"/>
            <a:ext cx="6642100" cy="4349750"/>
          </a:xfrm>
          <a:noFill/>
          <a:ln/>
        </p:spPr>
        <p:txBody>
          <a:bodyPr/>
          <a:lstStyle/>
          <a:p>
            <a:pPr eaLnBrk="1" hangingPunct="1"/>
            <a:r>
              <a:rPr lang="de-DE" smtClean="0">
                <a:latin typeface="Arial" pitchFamily="34" charset="0"/>
              </a:rPr>
              <a:t>PGP (Pretty Good Privacy) ist ein Programmpaket, das Verschlüsselung, Authentifizierung und Kompression für E-Mails in einfach zu verwendender Form zur Verfügung stellt und für viele Plattformen frei verfügbar ist (z.B. Windows, Linux, Solaris, MacOS). Der Ablauf beim Versenden einer E-Mail sieht dabei wie folgt aus:</a:t>
            </a:r>
          </a:p>
          <a:p>
            <a:pPr eaLnBrk="1" hangingPunct="1"/>
            <a:r>
              <a:rPr lang="de-DE" smtClean="0">
                <a:latin typeface="Arial" pitchFamily="34" charset="0"/>
              </a:rPr>
              <a:t>- Zunächst wird anhand der Originalnachricht mithilfe von MD5 ein Hash-Code berechnet. Dieser wird mit dem Private-Key des Absenders verschlüsselt und an die eigentliche Mitteilung angefügt. Entschlüsselt der Empfänger später diesen Hash-Code mit dem Public-Key des Absenders und stimmt der entschlüsselte Wert mit der eigenen MD5-Berechnung überein, so ist zum einen die Authenzität (nur der Sender konnte eine Nachricht erzeugen, die sich mit seinem Public-Key entschlüsseln lässt), zum anderen die Integrität der Mitteilung (MD5 garantiert, dass eine Nachricht mit gleichem Hash-Code nicht in vertretbarer Zeit konstruiert werden kann) sichergestellt.</a:t>
            </a:r>
          </a:p>
          <a:p>
            <a:pPr eaLnBrk="1" hangingPunct="1"/>
            <a:r>
              <a:rPr lang="de-DE" smtClean="0">
                <a:latin typeface="Arial" pitchFamily="34" charset="0"/>
              </a:rPr>
              <a:t>- Diese Kombination aus verschlüsseltem MD5-Hash-Code und eigentlicher Nachricht wird mithilfe des Ziv-Lempel-Algorithmus („ZIP“) komprimiert.</a:t>
            </a:r>
          </a:p>
          <a:p>
            <a:pPr eaLnBrk="1" hangingPunct="1"/>
            <a:r>
              <a:rPr lang="de-DE" smtClean="0">
                <a:latin typeface="Arial" pitchFamily="34" charset="0"/>
              </a:rPr>
              <a:t>- Danach wird eine beliebige Eingabe des Benutzers eingesetzt, um einen 128-Bit-Schlüssel für das IDEA (International Data Encryption Algorithm)-Verfahren zu erzeugen. Hierzu wird der Inhalt der Eingabe sowie die Eingabegeschwindigkeit, d.h. die Abstände zwischen den einzelnen Buchstaben, herangezogen. Die Nachricht wird daraufhin verschlüsselt und der mit dem Public-Key des Empfängers verschlüsselte IDEA-Key ebenfalls der Nachricht angefügt.</a:t>
            </a:r>
          </a:p>
          <a:p>
            <a:pPr eaLnBrk="1" hangingPunct="1"/>
            <a:r>
              <a:rPr lang="de-DE" smtClean="0">
                <a:latin typeface="Arial" pitchFamily="34" charset="0"/>
              </a:rPr>
              <a:t>- Danach wird die Mitteilung mithilfe der base64-Kodierung über eine Kette von MTAs zum Ziel übertragen. Der Empfänger kann mithilfe seines persönlichen Private-Keys den IDEA-Key und so die schließlich gesamte Nachricht entschlüsseln.</a:t>
            </a:r>
          </a:p>
        </p:txBody>
      </p:sp>
    </p:spTree>
    <p:extLst>
      <p:ext uri="{BB962C8B-B14F-4D97-AF65-F5344CB8AC3E}">
        <p14:creationId xmlns:p14="http://schemas.microsoft.com/office/powerpoint/2010/main" val="21528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FA621AC-CE8E-4A71-84C7-035D35CE3102}" type="slidenum">
              <a:rPr lang="de-DE" smtClean="0">
                <a:latin typeface="Arial" pitchFamily="34" charset="0"/>
              </a:rPr>
              <a:pPr/>
              <a:t>18</a:t>
            </a:fld>
            <a:endParaRPr lang="de-DE" smtClean="0">
              <a:latin typeface="Arial" pitchFamily="34" charset="0"/>
            </a:endParaRPr>
          </a:p>
        </p:txBody>
      </p:sp>
      <p:sp>
        <p:nvSpPr>
          <p:cNvPr id="37891" name="Rectangle 2"/>
          <p:cNvSpPr>
            <a:spLocks noGrp="1" noRot="1" noChangeAspect="1" noChangeArrowheads="1" noTextEdit="1"/>
          </p:cNvSpPr>
          <p:nvPr>
            <p:ph type="sldImg"/>
          </p:nvPr>
        </p:nvSpPr>
        <p:spPr>
          <a:xfrm>
            <a:off x="-871538" y="304800"/>
            <a:ext cx="8842376" cy="4975225"/>
          </a:xfrm>
          <a:ln/>
        </p:spPr>
      </p:sp>
      <p:sp>
        <p:nvSpPr>
          <p:cNvPr id="37892" name="Rectangle 3"/>
          <p:cNvSpPr>
            <a:spLocks noGrp="1" noChangeArrowheads="1"/>
          </p:cNvSpPr>
          <p:nvPr>
            <p:ph type="body" idx="1"/>
          </p:nvPr>
        </p:nvSpPr>
        <p:spPr>
          <a:xfrm>
            <a:off x="228600" y="5338763"/>
            <a:ext cx="6642100" cy="4349750"/>
          </a:xfrm>
          <a:noFill/>
          <a:ln/>
        </p:spPr>
        <p:txBody>
          <a:bodyPr/>
          <a:lstStyle/>
          <a:p>
            <a:pPr eaLnBrk="1" hangingPunct="1"/>
            <a:r>
              <a:rPr lang="de-DE" smtClean="0">
                <a:latin typeface="Arial" pitchFamily="34" charset="0"/>
              </a:rPr>
              <a:t>Vertraulichkeit von Informationen spielt in der heutigen, von elektronischer Kommunikation geprägten Zeit eine immer größere Rolle. Besonders in hart umkämpften Wirtschaftsbereichen ist es für Firmen existentiell, Daten zwischen verschiedenen Standorten austauschen zu können, ohne dass Mitbewerber vom Inhalt Kenntnis erhalten. Bestes Beispiel hierfür ist die vor einigen Jahren von Südkorea vorangetriebene Ausstattung mit Hochgeschwindigkeitszügen: wie mittlerweile bekannt wurde, konnte damals das TGV-Konsortium die Angebote der ICE-Gruppe unterbieten, weil die E-Mail-Kommunikation abgehört wurde. Auch das Echolon-System des US-Geheimdienstes, mit dem die gesamte auf E-Mail, Fax oder Telefon basierende Kommunikation innerhalb der EU überwacht werden kann, führt die Notwendigkeit einer effizienten Verschlüsselungstechnik vor Augen.</a:t>
            </a:r>
          </a:p>
          <a:p>
            <a:pPr eaLnBrk="1" hangingPunct="1"/>
            <a:r>
              <a:rPr lang="de-DE" smtClean="0">
                <a:latin typeface="Arial" pitchFamily="34" charset="0"/>
              </a:rPr>
              <a:t>Beim Einsatz von VPNs unterscheidet man folgende 3 Szenarien:</a:t>
            </a:r>
          </a:p>
          <a:p>
            <a:pPr eaLnBrk="1" hangingPunct="1"/>
            <a:r>
              <a:rPr lang="de-DE" smtClean="0">
                <a:latin typeface="Arial" pitchFamily="34" charset="0"/>
              </a:rPr>
              <a:t> End-to-End-Kommunikation:</a:t>
            </a:r>
          </a:p>
          <a:p>
            <a:pPr lvl="1" eaLnBrk="1" hangingPunct="1"/>
            <a:r>
              <a:rPr lang="de-DE" smtClean="0">
                <a:latin typeface="Arial" pitchFamily="34" charset="0"/>
              </a:rPr>
              <a:t>Jeder Rechner ist mit VPN-Software ausgestattet, d.h. die gesamte Kommunikation wird bereits vom Endsystem verschlüsselt. </a:t>
            </a:r>
          </a:p>
          <a:p>
            <a:pPr eaLnBrk="1" hangingPunct="1"/>
            <a:r>
              <a:rPr lang="de-DE" smtClean="0">
                <a:latin typeface="Arial" pitchFamily="34" charset="0"/>
              </a:rPr>
              <a:t> Site-to-Site-Kommunikation:</a:t>
            </a:r>
          </a:p>
          <a:p>
            <a:pPr lvl="1" eaLnBrk="1" hangingPunct="1"/>
            <a:r>
              <a:rPr lang="de-DE" smtClean="0">
                <a:latin typeface="Arial" pitchFamily="34" charset="0"/>
              </a:rPr>
              <a:t>(Transparente) Gateways/Router realisieren sämtliche VPN-Funktionen, d.h. die Endgeräte selbst benötigen keine Erweiterungen.</a:t>
            </a:r>
          </a:p>
          <a:p>
            <a:pPr eaLnBrk="1" hangingPunct="1"/>
            <a:r>
              <a:rPr lang="de-DE" smtClean="0">
                <a:latin typeface="Arial" pitchFamily="34" charset="0"/>
              </a:rPr>
              <a:t> End-to-Site-Kommunikation:</a:t>
            </a:r>
          </a:p>
          <a:p>
            <a:pPr lvl="1" eaLnBrk="1" hangingPunct="1"/>
            <a:r>
              <a:rPr lang="de-DE" smtClean="0">
                <a:latin typeface="Arial" pitchFamily="34" charset="0"/>
              </a:rPr>
              <a:t>VPN-Funktionalität kann beim Provider oder im Endgerät lokalisiert sein. Bei der ersten Variante ist jedoch die Strecke Endgerät-Zugangspunkt unverschlüsselt. Ein Einsatzbereich dieser Technik sind mobile Außendienstmitarbeiter.</a:t>
            </a:r>
          </a:p>
        </p:txBody>
      </p:sp>
    </p:spTree>
    <p:extLst>
      <p:ext uri="{BB962C8B-B14F-4D97-AF65-F5344CB8AC3E}">
        <p14:creationId xmlns:p14="http://schemas.microsoft.com/office/powerpoint/2010/main" val="3357254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7D74826-38E3-42D8-A661-F2A4A8A5073A}" type="slidenum">
              <a:rPr lang="de-DE" smtClean="0">
                <a:latin typeface="Arial" pitchFamily="34" charset="0"/>
              </a:rPr>
              <a:pPr/>
              <a:t>19</a:t>
            </a:fld>
            <a:endParaRPr lang="de-DE" smtClean="0">
              <a:latin typeface="Arial" pitchFamily="34" charset="0"/>
            </a:endParaRPr>
          </a:p>
        </p:txBody>
      </p:sp>
      <p:sp>
        <p:nvSpPr>
          <p:cNvPr id="38915" name="Rectangle 2"/>
          <p:cNvSpPr>
            <a:spLocks noGrp="1" noRot="1" noChangeAspect="1" noChangeArrowheads="1" noTextEdit="1"/>
          </p:cNvSpPr>
          <p:nvPr>
            <p:ph type="sldImg"/>
          </p:nvPr>
        </p:nvSpPr>
        <p:spPr>
          <a:xfrm>
            <a:off x="-871538" y="304800"/>
            <a:ext cx="8842376" cy="4975225"/>
          </a:xfrm>
          <a:ln/>
        </p:spPr>
      </p:sp>
      <p:sp>
        <p:nvSpPr>
          <p:cNvPr id="38916" name="Rectangle 3"/>
          <p:cNvSpPr>
            <a:spLocks noGrp="1" noChangeArrowheads="1"/>
          </p:cNvSpPr>
          <p:nvPr>
            <p:ph type="body" idx="1"/>
          </p:nvPr>
        </p:nvSpPr>
        <p:spPr>
          <a:xfrm>
            <a:off x="228600" y="5338763"/>
            <a:ext cx="6642100" cy="4349750"/>
          </a:xfrm>
          <a:noFill/>
          <a:ln/>
        </p:spPr>
        <p:txBody>
          <a:bodyPr/>
          <a:lstStyle/>
          <a:p>
            <a:pPr eaLnBrk="1" hangingPunct="1"/>
            <a:r>
              <a:rPr lang="de-DE" smtClean="0">
                <a:latin typeface="Arial" pitchFamily="34" charset="0"/>
              </a:rPr>
              <a:t>VPN-Implementierungen können auf unterschiedlichen Ebenen im Schichtenmodell eingreifen, um eine gesicherte Kommunikation zu ermöglichen. </a:t>
            </a:r>
          </a:p>
          <a:p>
            <a:pPr eaLnBrk="1" hangingPunct="1"/>
            <a:r>
              <a:rPr lang="de-DE" b="1" smtClean="0">
                <a:latin typeface="Arial" pitchFamily="34" charset="0"/>
              </a:rPr>
              <a:t>Anwendungsschicht:</a:t>
            </a:r>
            <a:r>
              <a:rPr lang="de-DE" smtClean="0">
                <a:latin typeface="Arial" pitchFamily="34" charset="0"/>
              </a:rPr>
              <a:t> Hier werden gezielt einzelne Anwendungen wie http, smtp, telnet oder ftp geschützt. Als Beispiel sei hier der von Netscape entwickelte Ansatz des Secure Sockets Layer (SSL) erwähnt, welcher mittlerweile neben http auch smtp unterstützt und mithilfe eines Public-Key Verfahrens vor dem Verbindungsaufbau einen Session-Key bzw. Private-Key erzeugt, mit dem dann die Datenpakete codiert werden. </a:t>
            </a:r>
          </a:p>
          <a:p>
            <a:pPr eaLnBrk="1" hangingPunct="1"/>
            <a:r>
              <a:rPr lang="de-DE" b="1" smtClean="0">
                <a:latin typeface="Arial" pitchFamily="34" charset="0"/>
              </a:rPr>
              <a:t>Transportschicht:</a:t>
            </a:r>
            <a:r>
              <a:rPr lang="de-DE" smtClean="0">
                <a:latin typeface="Arial" pitchFamily="34" charset="0"/>
              </a:rPr>
              <a:t> Hier kommen im Allgemeinen proprietäre Protokolle einzelner Hersteller zum Einsatz, die die TCP- bzw. UDP-Protokollinstanzen auf den Endsystemen entsprechend modifizieren (unter Windows NT erfolgt dies z.B. durch einfachen Austausch der WinSock-DLL). Dieser Eingriff ist für Zwischensysteme wie Router oder Gateways vollkommen transparent und daher recht einfach zu handhaben. Ein Nachteil dieses Verfahrens ist die Möglichkeit, mithilfe von Protokollen wie ICMP, die direkt auf IP aufsetzen,  die Verschlüsselung umgehen zu können.</a:t>
            </a:r>
          </a:p>
          <a:p>
            <a:pPr eaLnBrk="1" hangingPunct="1"/>
            <a:r>
              <a:rPr lang="de-DE" b="1" smtClean="0">
                <a:latin typeface="Arial" pitchFamily="34" charset="0"/>
              </a:rPr>
              <a:t>Vermittlungsschicht:</a:t>
            </a:r>
            <a:r>
              <a:rPr lang="de-DE" smtClean="0">
                <a:latin typeface="Arial" pitchFamily="34" charset="0"/>
              </a:rPr>
              <a:t> Ansätze auf dieser Ebene orientieren sich meist am IPSec-Standard (IP Security), welcher zwei spezielle Protokoll-Köpfe, Encapsulating-Security-Payload-Header und Authentication-Header, definiert, die Verschlüsselung und Authentifizierung gewährleisten sollen (diese Köpfe wurden mittlerweile in IPv6 übernommen). Problematisch hierbei ist, dass sämtliche Zwischensysteme dieses neue Paketformat beherrschen müssen.</a:t>
            </a:r>
          </a:p>
          <a:p>
            <a:pPr eaLnBrk="1" hangingPunct="1"/>
            <a:r>
              <a:rPr lang="de-DE" b="1" smtClean="0">
                <a:latin typeface="Arial" pitchFamily="34" charset="0"/>
              </a:rPr>
              <a:t>Sicherungsschicht:</a:t>
            </a:r>
            <a:r>
              <a:rPr lang="de-DE" smtClean="0">
                <a:latin typeface="Arial" pitchFamily="34" charset="0"/>
              </a:rPr>
              <a:t> Unabhängig vom Protokoll auf Schicht 3 sind VPN-Implementierungen, die direkt auf der Sicherungsschicht ansetzen. Existierende Alternativen sind hierbei PPTP von Microsoft (eine Erweiterung von PPP) und L2TP von Cisco. PPTP deckt dabei neben Einwählverbindungen auch beliebigen Datenverkehr ab (L2TP nur für Einwählverbindungen).  </a:t>
            </a:r>
          </a:p>
        </p:txBody>
      </p:sp>
    </p:spTree>
    <p:extLst>
      <p:ext uri="{BB962C8B-B14F-4D97-AF65-F5344CB8AC3E}">
        <p14:creationId xmlns:p14="http://schemas.microsoft.com/office/powerpoint/2010/main" val="2759441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71BCA81-5F53-4237-83EC-0BA3F995C007}" type="slidenum">
              <a:rPr lang="de-DE" smtClean="0">
                <a:latin typeface="Arial" pitchFamily="34" charset="0"/>
              </a:rPr>
              <a:pPr/>
              <a:t>20</a:t>
            </a:fld>
            <a:endParaRPr lang="de-DE" smtClean="0">
              <a:latin typeface="Arial" pitchFamily="34" charset="0"/>
            </a:endParaRPr>
          </a:p>
        </p:txBody>
      </p:sp>
      <p:sp>
        <p:nvSpPr>
          <p:cNvPr id="39939" name="Rectangle 2"/>
          <p:cNvSpPr>
            <a:spLocks noGrp="1" noRot="1" noChangeAspect="1" noChangeArrowheads="1" noTextEdit="1"/>
          </p:cNvSpPr>
          <p:nvPr>
            <p:ph type="sldImg"/>
          </p:nvPr>
        </p:nvSpPr>
        <p:spPr>
          <a:xfrm>
            <a:off x="-871538" y="304800"/>
            <a:ext cx="8842376" cy="4975225"/>
          </a:xfrm>
          <a:ln/>
        </p:spPr>
      </p:sp>
      <p:sp>
        <p:nvSpPr>
          <p:cNvPr id="39940" name="Rectangle 3"/>
          <p:cNvSpPr>
            <a:spLocks noGrp="1" noChangeArrowheads="1"/>
          </p:cNvSpPr>
          <p:nvPr>
            <p:ph type="body" idx="1"/>
          </p:nvPr>
        </p:nvSpPr>
        <p:spPr>
          <a:xfrm>
            <a:off x="228600" y="5338763"/>
            <a:ext cx="6642100" cy="4349750"/>
          </a:xfrm>
          <a:noFill/>
          <a:ln/>
        </p:spPr>
        <p:txBody>
          <a:bodyPr/>
          <a:lstStyle/>
          <a:p>
            <a:pPr eaLnBrk="1" hangingPunct="1"/>
            <a:r>
              <a:rPr lang="de-DE" smtClean="0">
                <a:latin typeface="Arial" pitchFamily="34" charset="0"/>
              </a:rPr>
              <a:t> </a:t>
            </a:r>
          </a:p>
        </p:txBody>
      </p:sp>
    </p:spTree>
    <p:extLst>
      <p:ext uri="{BB962C8B-B14F-4D97-AF65-F5344CB8AC3E}">
        <p14:creationId xmlns:p14="http://schemas.microsoft.com/office/powerpoint/2010/main" val="3749529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30A488A-1FB4-47E6-A683-A4EE334AB546}" type="slidenum">
              <a:rPr lang="de-DE">
                <a:latin typeface="Arial" pitchFamily="34" charset="0"/>
              </a:rPr>
              <a:pPr/>
              <a:t>31</a:t>
            </a:fld>
            <a:endParaRPr lang="de-DE">
              <a:latin typeface="Arial" pitchFamily="34" charset="0"/>
            </a:endParaRPr>
          </a:p>
        </p:txBody>
      </p:sp>
      <p:sp>
        <p:nvSpPr>
          <p:cNvPr id="34819" name="Rectangle 2"/>
          <p:cNvSpPr>
            <a:spLocks noGrp="1" noRot="1" noChangeAspect="1" noChangeArrowheads="1" noTextEdit="1"/>
          </p:cNvSpPr>
          <p:nvPr>
            <p:ph type="sldImg"/>
          </p:nvPr>
        </p:nvSpPr>
        <p:spPr>
          <a:xfrm>
            <a:off x="139700" y="768350"/>
            <a:ext cx="6823075" cy="3838575"/>
          </a:xfrm>
          <a:ln/>
        </p:spPr>
      </p:sp>
      <p:sp>
        <p:nvSpPr>
          <p:cNvPr id="34820" name="Rectangle 3"/>
          <p:cNvSpPr>
            <a:spLocks noGrp="1" noChangeArrowheads="1"/>
          </p:cNvSpPr>
          <p:nvPr>
            <p:ph type="body" idx="1"/>
          </p:nvPr>
        </p:nvSpPr>
        <p:spPr>
          <a:xfrm>
            <a:off x="709613" y="4862513"/>
            <a:ext cx="5680075" cy="460375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61717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5059" name="Rectangle 2"/>
          <p:cNvSpPr>
            <a:spLocks noGrp="1" noChangeArrowheads="1"/>
          </p:cNvSpPr>
          <p:nvPr>
            <p:ph type="subTitle" idx="1"/>
          </p:nvPr>
        </p:nvSpPr>
        <p:spPr>
          <a:xfrm>
            <a:off x="3213103" y="4616457"/>
            <a:ext cx="8623300" cy="1057275"/>
          </a:xfrm>
          <a:noFill/>
          <a:ln w="9525">
            <a:noFill/>
            <a:miter lim="800000"/>
            <a:headEnd/>
            <a:tailEnd/>
          </a:ln>
        </p:spPr>
        <p:txBody>
          <a:bodyPr vert="horz" wrap="square" lIns="360000" tIns="0" rIns="0" bIns="0" numCol="1" anchor="t" anchorCtr="0" compatLnSpc="1">
            <a:prstTxWarp prst="textNoShape">
              <a:avLst/>
            </a:prstTxWarp>
          </a:bodyPr>
          <a:lstStyle>
            <a:lvl1pPr>
              <a:defRPr lang="de-DE" sz="1500" b="1" smtClean="0">
                <a:solidFill>
                  <a:srgbClr val="0066CC"/>
                </a:solidFill>
              </a:defRPr>
            </a:lvl1pPr>
          </a:lstStyle>
          <a:p>
            <a:pPr lvl="0">
              <a:spcBef>
                <a:spcPts val="375"/>
              </a:spcBef>
            </a:pPr>
            <a:r>
              <a:rPr lang="en-US" smtClean="0"/>
              <a:t>Click to edit Master subtitle style</a:t>
            </a:r>
            <a:endParaRPr lang="de-DE" smtClean="0"/>
          </a:p>
        </p:txBody>
      </p:sp>
      <p:sp>
        <p:nvSpPr>
          <p:cNvPr id="45060" name="Rectangle 5"/>
          <p:cNvSpPr>
            <a:spLocks noGrp="1" noChangeArrowheads="1"/>
          </p:cNvSpPr>
          <p:nvPr>
            <p:ph type="ctrTitle"/>
          </p:nvPr>
        </p:nvSpPr>
        <p:spPr>
          <a:xfrm>
            <a:off x="3213100" y="2579695"/>
            <a:ext cx="8636000" cy="1470025"/>
          </a:xfrm>
          <a:noFill/>
          <a:ln w="9525">
            <a:noFill/>
            <a:miter lim="800000"/>
            <a:headEnd/>
            <a:tailEnd/>
          </a:ln>
        </p:spPr>
        <p:txBody>
          <a:bodyPr vert="horz" wrap="square" lIns="360000" tIns="0" rIns="0" bIns="0" numCol="1" anchor="t" anchorCtr="0" compatLnSpc="1">
            <a:prstTxWarp prst="textNoShape">
              <a:avLst/>
            </a:prstTxWarp>
          </a:bodyPr>
          <a:lstStyle>
            <a:lvl1pPr>
              <a:defRPr lang="de-DE" sz="2700" smtClean="0"/>
            </a:lvl1pPr>
          </a:lstStyle>
          <a:p>
            <a:pPr lvl="0">
              <a:lnSpc>
                <a:spcPct val="100000"/>
              </a:lnSpc>
            </a:pPr>
            <a:r>
              <a:rPr lang="en-US" smtClean="0"/>
              <a:t>Click to edit Master title style</a:t>
            </a:r>
            <a:endParaRPr lang="de-DE" smtClean="0"/>
          </a:p>
        </p:txBody>
      </p:sp>
      <p:sp>
        <p:nvSpPr>
          <p:cNvPr id="11" name="Rectangle 13"/>
          <p:cNvSpPr>
            <a:spLocks noChangeArrowheads="1"/>
          </p:cNvSpPr>
          <p:nvPr/>
        </p:nvSpPr>
        <p:spPr bwMode="auto">
          <a:xfrm>
            <a:off x="0" y="6665920"/>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pic>
        <p:nvPicPr>
          <p:cNvPr id="8" name="Picture 24" descr="Logo_RGB_300dpi"/>
          <p:cNvPicPr>
            <a:picLocks noChangeAspect="1" noChangeArrowheads="1"/>
          </p:cNvPicPr>
          <p:nvPr/>
        </p:nvPicPr>
        <p:blipFill>
          <a:blip r:embed="rId2" cstate="print"/>
          <a:srcRect/>
          <a:stretch>
            <a:fillRect/>
          </a:stretch>
        </p:blipFill>
        <p:spPr bwMode="auto">
          <a:xfrm>
            <a:off x="9645121" y="60524"/>
            <a:ext cx="2138363" cy="566737"/>
          </a:xfrm>
          <a:prstGeom prst="rect">
            <a:avLst/>
          </a:prstGeom>
          <a:noFill/>
          <a:ln w="9525">
            <a:noFill/>
            <a:miter lim="800000"/>
            <a:headEnd/>
            <a:tailEnd/>
          </a:ln>
        </p:spPr>
      </p:pic>
      <p:sp>
        <p:nvSpPr>
          <p:cNvPr id="10" name="Rectangle 8"/>
          <p:cNvSpPr>
            <a:spLocks noGrp="1" noChangeArrowheads="1"/>
          </p:cNvSpPr>
          <p:nvPr>
            <p:ph type="ftr" sz="quarter" idx="3"/>
          </p:nvPr>
        </p:nvSpPr>
        <p:spPr bwMode="auto">
          <a:xfrm>
            <a:off x="334433" y="6656398"/>
            <a:ext cx="7969251" cy="20160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sz="563" b="0">
                <a:solidFill>
                  <a:srgbClr val="5F5F5F"/>
                </a:solidFill>
              </a:defRPr>
            </a:lvl1pPr>
          </a:lstStyle>
          <a:p>
            <a:pPr>
              <a:defRPr/>
            </a:pPr>
            <a:r>
              <a:rPr lang="en-US" smtClean="0"/>
              <a:t>TI 3: Operating Systems and Computer Networks</a:t>
            </a:r>
            <a:endParaRPr lang="en-US"/>
          </a:p>
        </p:txBody>
      </p:sp>
      <p:sp>
        <p:nvSpPr>
          <p:cNvPr id="13" name="Rectangle 6"/>
          <p:cNvSpPr>
            <a:spLocks noChangeArrowheads="1"/>
          </p:cNvSpPr>
          <p:nvPr/>
        </p:nvSpPr>
        <p:spPr bwMode="auto">
          <a:xfrm>
            <a:off x="10147300" y="6656399"/>
            <a:ext cx="1636184" cy="211127"/>
          </a:xfrm>
          <a:prstGeom prst="rect">
            <a:avLst/>
          </a:prstGeom>
          <a:noFill/>
          <a:ln w="9525">
            <a:noFill/>
            <a:miter lim="800000"/>
            <a:headEnd/>
            <a:tailEnd/>
          </a:ln>
          <a:effectLst/>
        </p:spPr>
        <p:txBody>
          <a:bodyPr/>
          <a:lstStyle/>
          <a:p>
            <a:pPr algn="r">
              <a:defRPr/>
            </a:pPr>
            <a:r>
              <a:rPr lang="de-DE" sz="563" b="1" dirty="0" smtClean="0">
                <a:solidFill>
                  <a:srgbClr val="5F5F5F"/>
                </a:solidFill>
              </a:rPr>
              <a:t>13.</a:t>
            </a:r>
            <a:fld id="{53965218-A59B-4292-9C98-79B58A46A890}" type="slidenum">
              <a:rPr lang="de-DE" sz="563" b="1" smtClean="0">
                <a:solidFill>
                  <a:srgbClr val="5F5F5F"/>
                </a:solidFill>
              </a:rPr>
              <a:pPr algn="r">
                <a:defRPr/>
              </a:pPr>
              <a:t>‹#›</a:t>
            </a:fld>
            <a:endParaRPr lang="de-DE" sz="563" b="1" dirty="0">
              <a:solidFill>
                <a:srgbClr val="5F5F5F"/>
              </a:solidFill>
            </a:endParaRPr>
          </a:p>
        </p:txBody>
      </p:sp>
      <p:sp>
        <p:nvSpPr>
          <p:cNvPr id="9" name="Text Box 8"/>
          <p:cNvSpPr txBox="1">
            <a:spLocks noChangeArrowheads="1"/>
          </p:cNvSpPr>
          <p:nvPr userDrawn="1"/>
        </p:nvSpPr>
        <p:spPr bwMode="auto">
          <a:xfrm>
            <a:off x="347138" y="295280"/>
            <a:ext cx="5761567" cy="167162"/>
          </a:xfrm>
          <a:prstGeom prst="rect">
            <a:avLst/>
          </a:prstGeom>
          <a:noFill/>
          <a:ln w="9525">
            <a:noFill/>
            <a:miter lim="800000"/>
            <a:headEnd/>
            <a:tailEnd/>
          </a:ln>
          <a:effectLst/>
        </p:spPr>
        <p:txBody>
          <a:bodyPr lIns="0" tIns="0" rIns="0" bIns="0">
            <a:spAutoFit/>
          </a:bodyPr>
          <a:lstStyle/>
          <a:p>
            <a:pPr algn="l" eaLnBrk="0" hangingPunct="0">
              <a:lnSpc>
                <a:spcPct val="65000"/>
              </a:lnSpc>
              <a:spcBef>
                <a:spcPct val="50000"/>
              </a:spcBef>
            </a:pPr>
            <a:r>
              <a:rPr lang="de-DE" sz="600" b="1" dirty="0" smtClean="0">
                <a:solidFill>
                  <a:srgbClr val="5F5F5F"/>
                </a:solidFill>
                <a:cs typeface="Arial" charset="0"/>
              </a:rPr>
              <a:t>Prof. Dr.-Ing. Jochen Schiller</a:t>
            </a:r>
          </a:p>
          <a:p>
            <a:pPr algn="l" eaLnBrk="0" hangingPunct="0">
              <a:lnSpc>
                <a:spcPct val="65000"/>
              </a:lnSpc>
              <a:spcBef>
                <a:spcPct val="50000"/>
              </a:spcBef>
            </a:pPr>
            <a:r>
              <a:rPr lang="de-DE" sz="600" b="1" dirty="0" smtClean="0">
                <a:solidFill>
                  <a:srgbClr val="5F5F5F"/>
                </a:solidFill>
                <a:cs typeface="Arial" charset="0"/>
              </a:rPr>
              <a:t>Computer</a:t>
            </a:r>
            <a:r>
              <a:rPr lang="de-DE" sz="600" b="1" baseline="0" dirty="0" smtClean="0">
                <a:solidFill>
                  <a:srgbClr val="5F5F5F"/>
                </a:solidFill>
                <a:cs typeface="Arial" charset="0"/>
              </a:rPr>
              <a:t> Systems &amp; </a:t>
            </a:r>
            <a:r>
              <a:rPr lang="de-DE" sz="600" b="1" baseline="0" dirty="0" err="1" smtClean="0">
                <a:solidFill>
                  <a:srgbClr val="5F5F5F"/>
                </a:solidFill>
                <a:cs typeface="Arial" charset="0"/>
              </a:rPr>
              <a:t>Telematics</a:t>
            </a:r>
            <a:endParaRPr lang="de-DE" sz="600" b="1" dirty="0" smtClean="0">
              <a:solidFill>
                <a:srgbClr val="5F5F5F"/>
              </a:solidFill>
              <a:cs typeface="Arial" charset="0"/>
            </a:endParaRPr>
          </a:p>
        </p:txBody>
      </p:sp>
    </p:spTree>
    <p:extLst>
      <p:ext uri="{BB962C8B-B14F-4D97-AF65-F5344CB8AC3E}">
        <p14:creationId xmlns:p14="http://schemas.microsoft.com/office/powerpoint/2010/main" val="786423363"/>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8"/>
          <p:cNvSpPr>
            <a:spLocks noGrp="1" noChangeArrowheads="1"/>
          </p:cNvSpPr>
          <p:nvPr>
            <p:ph type="ftr" sz="quarter" idx="10"/>
          </p:nvPr>
        </p:nvSpPr>
        <p:spPr>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322260186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76789" y="838200"/>
            <a:ext cx="2880783" cy="5478463"/>
          </a:xfrm>
        </p:spPr>
        <p:txBody>
          <a:bodyPr vert="eaVert"/>
          <a:lstStyle/>
          <a:p>
            <a:r>
              <a:rPr lang="en-US" smtClean="0"/>
              <a:t>Click to edit Master title style</a:t>
            </a:r>
            <a:endParaRPr lang="de-DE"/>
          </a:p>
        </p:txBody>
      </p:sp>
      <p:sp>
        <p:nvSpPr>
          <p:cNvPr id="3" name="Vertikaler Textplatzhalter 2"/>
          <p:cNvSpPr>
            <a:spLocks noGrp="1"/>
          </p:cNvSpPr>
          <p:nvPr>
            <p:ph type="body" orient="vert" idx="1"/>
          </p:nvPr>
        </p:nvSpPr>
        <p:spPr>
          <a:xfrm>
            <a:off x="334438" y="838200"/>
            <a:ext cx="8439151" cy="5478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8"/>
          <p:cNvSpPr>
            <a:spLocks noGrp="1" noChangeArrowheads="1"/>
          </p:cNvSpPr>
          <p:nvPr>
            <p:ph type="ftr" sz="quarter" idx="10"/>
          </p:nvPr>
        </p:nvSpPr>
        <p:spPr>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3117570649"/>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239186" y="3"/>
            <a:ext cx="8064500" cy="835025"/>
          </a:xfrm>
        </p:spPr>
        <p:txBody>
          <a:bodyPr/>
          <a:lstStyle/>
          <a:p>
            <a:r>
              <a:rPr lang="en-US" smtClean="0"/>
              <a:t>Click to edit Master title style</a:t>
            </a:r>
            <a:endParaRPr lang="en-US"/>
          </a:p>
        </p:txBody>
      </p:sp>
      <p:sp>
        <p:nvSpPr>
          <p:cNvPr id="3" name="Textplatzhalter 2"/>
          <p:cNvSpPr>
            <a:spLocks noGrp="1"/>
          </p:cNvSpPr>
          <p:nvPr>
            <p:ph type="body" sz="half" idx="1"/>
          </p:nvPr>
        </p:nvSpPr>
        <p:spPr>
          <a:xfrm>
            <a:off x="239186" y="981075"/>
            <a:ext cx="11713633" cy="2597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Inhaltsplatzhalter 3"/>
          <p:cNvSpPr>
            <a:spLocks noGrp="1"/>
          </p:cNvSpPr>
          <p:nvPr>
            <p:ph sz="half" idx="2"/>
          </p:nvPr>
        </p:nvSpPr>
        <p:spPr>
          <a:xfrm>
            <a:off x="239186" y="3730625"/>
            <a:ext cx="11713633" cy="2598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ußzeilenplatzhalter 4"/>
          <p:cNvSpPr>
            <a:spLocks noGrp="1"/>
          </p:cNvSpPr>
          <p:nvPr>
            <p:ph type="ftr" sz="quarter" idx="10"/>
          </p:nvPr>
        </p:nvSpPr>
        <p:spPr>
          <a:xfrm>
            <a:off x="239184" y="6437313"/>
            <a:ext cx="10657416" cy="304800"/>
          </a:xfrm>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1061016122"/>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39186" y="3"/>
            <a:ext cx="8064500" cy="835025"/>
          </a:xfrm>
        </p:spPr>
        <p:txBody>
          <a:bodyPr/>
          <a:lstStyle/>
          <a:p>
            <a:r>
              <a:rPr lang="en-US" smtClean="0"/>
              <a:t>Click to edit Master title style</a:t>
            </a:r>
            <a:endParaRPr lang="en-US"/>
          </a:p>
        </p:txBody>
      </p:sp>
      <p:sp>
        <p:nvSpPr>
          <p:cNvPr id="3" name="Textplatzhalter 2"/>
          <p:cNvSpPr>
            <a:spLocks noGrp="1"/>
          </p:cNvSpPr>
          <p:nvPr>
            <p:ph type="body" sz="half" idx="1"/>
          </p:nvPr>
        </p:nvSpPr>
        <p:spPr>
          <a:xfrm>
            <a:off x="239184" y="981075"/>
            <a:ext cx="5755216" cy="5348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Inhaltsplatzhalter 3"/>
          <p:cNvSpPr>
            <a:spLocks noGrp="1"/>
          </p:cNvSpPr>
          <p:nvPr>
            <p:ph sz="half" idx="2"/>
          </p:nvPr>
        </p:nvSpPr>
        <p:spPr>
          <a:xfrm>
            <a:off x="6197602" y="981075"/>
            <a:ext cx="5755217" cy="5348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ußzeilenplatzhalter 4"/>
          <p:cNvSpPr>
            <a:spLocks noGrp="1"/>
          </p:cNvSpPr>
          <p:nvPr>
            <p:ph type="ftr" sz="quarter" idx="10"/>
          </p:nvPr>
        </p:nvSpPr>
        <p:spPr>
          <a:xfrm>
            <a:off x="239184" y="6437313"/>
            <a:ext cx="10657416" cy="304800"/>
          </a:xfrm>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358710299"/>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8"/>
          <p:cNvSpPr>
            <a:spLocks noGrp="1" noChangeArrowheads="1"/>
          </p:cNvSpPr>
          <p:nvPr>
            <p:ph type="ftr" sz="quarter" idx="10"/>
          </p:nvPr>
        </p:nvSpPr>
        <p:spPr>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50119387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7"/>
            <a:ext cx="10363200" cy="1362075"/>
          </a:xfrm>
        </p:spPr>
        <p:txBody>
          <a:bodyPr anchor="t"/>
          <a:lstStyle>
            <a:lvl1pPr algn="l">
              <a:defRPr sz="2250" b="1" cap="all"/>
            </a:lvl1pPr>
          </a:lstStyle>
          <a:p>
            <a:r>
              <a:rPr lang="en-US" smtClean="0"/>
              <a:t>Click to edit Master title style</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16097051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sz="half" idx="1"/>
          </p:nvPr>
        </p:nvSpPr>
        <p:spPr>
          <a:xfrm>
            <a:off x="334438" y="1808163"/>
            <a:ext cx="5659967" cy="45085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Inhaltsplatzhalter 3"/>
          <p:cNvSpPr>
            <a:spLocks noGrp="1"/>
          </p:cNvSpPr>
          <p:nvPr>
            <p:ph sz="half" idx="2"/>
          </p:nvPr>
        </p:nvSpPr>
        <p:spPr>
          <a:xfrm>
            <a:off x="6197605" y="1808163"/>
            <a:ext cx="5659967" cy="45085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8"/>
          <p:cNvSpPr>
            <a:spLocks noGrp="1" noChangeArrowheads="1"/>
          </p:cNvSpPr>
          <p:nvPr>
            <p:ph type="ftr" sz="quarter" idx="10"/>
          </p:nvPr>
        </p:nvSpPr>
        <p:spPr>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2328463332"/>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Inhaltsplatzhalt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platzhalter 4"/>
          <p:cNvSpPr>
            <a:spLocks noGrp="1"/>
          </p:cNvSpPr>
          <p:nvPr>
            <p:ph type="body" sz="quarter" idx="3"/>
          </p:nvPr>
        </p:nvSpPr>
        <p:spPr>
          <a:xfrm>
            <a:off x="6193372"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Inhaltsplatzhalter 5"/>
          <p:cNvSpPr>
            <a:spLocks noGrp="1"/>
          </p:cNvSpPr>
          <p:nvPr>
            <p:ph sz="quarter" idx="4"/>
          </p:nvPr>
        </p:nvSpPr>
        <p:spPr>
          <a:xfrm>
            <a:off x="6193372"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8"/>
          <p:cNvSpPr>
            <a:spLocks noGrp="1" noChangeArrowheads="1"/>
          </p:cNvSpPr>
          <p:nvPr>
            <p:ph type="ftr" sz="quarter" idx="10"/>
          </p:nvPr>
        </p:nvSpPr>
        <p:spPr>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144353896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Rectangle 8"/>
          <p:cNvSpPr>
            <a:spLocks noGrp="1" noChangeArrowheads="1"/>
          </p:cNvSpPr>
          <p:nvPr>
            <p:ph type="ftr" sz="quarter" idx="10"/>
          </p:nvPr>
        </p:nvSpPr>
        <p:spPr>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189910362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350906169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lstStyle>
            <a:lvl1pPr algn="l">
              <a:defRPr sz="1125" b="1"/>
            </a:lvl1pPr>
          </a:lstStyle>
          <a:p>
            <a:r>
              <a:rPr lang="en-US" smtClean="0"/>
              <a:t>Click to edit Master title style</a:t>
            </a:r>
            <a:endParaRPr lang="de-DE"/>
          </a:p>
        </p:txBody>
      </p:sp>
      <p:sp>
        <p:nvSpPr>
          <p:cNvPr id="3" name="Inhaltsplatzhalter 2"/>
          <p:cNvSpPr>
            <a:spLocks noGrp="1"/>
          </p:cNvSpPr>
          <p:nvPr>
            <p:ph idx="1"/>
          </p:nvPr>
        </p:nvSpPr>
        <p:spPr>
          <a:xfrm>
            <a:off x="4766733" y="273057"/>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platzhalter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95199656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1125" b="1"/>
            </a:lvl1pPr>
          </a:lstStyle>
          <a:p>
            <a:r>
              <a:rPr lang="en-US" smtClean="0"/>
              <a:t>Click to edit Master title style</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smtClean="0"/>
              <a:t>Click icon to add picture</a:t>
            </a:r>
            <a:endParaRPr lang="de-DE" noProof="0" smtClean="0"/>
          </a:p>
        </p:txBody>
      </p:sp>
      <p:sp>
        <p:nvSpPr>
          <p:cNvPr id="4" name="Textplatzhalter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416817914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3"/>
          <p:cNvSpPr>
            <a:spLocks noChangeArrowheads="1"/>
          </p:cNvSpPr>
          <p:nvPr/>
        </p:nvSpPr>
        <p:spPr bwMode="auto">
          <a:xfrm>
            <a:off x="0" y="6665920"/>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sp>
        <p:nvSpPr>
          <p:cNvPr id="2051" name="Rectangle 2"/>
          <p:cNvSpPr>
            <a:spLocks noGrp="1" noChangeArrowheads="1"/>
          </p:cNvSpPr>
          <p:nvPr>
            <p:ph type="body" idx="1"/>
          </p:nvPr>
        </p:nvSpPr>
        <p:spPr bwMode="auto">
          <a:xfrm>
            <a:off x="334436" y="1232355"/>
            <a:ext cx="11523133" cy="5249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spcBef>
                <a:spcPts val="375"/>
              </a:spcBef>
            </a:pPr>
            <a:r>
              <a:rPr lang="de-DE" dirty="0" smtClean="0"/>
              <a:t>Mastertextformat bearbeiten</a:t>
            </a:r>
          </a:p>
          <a:p>
            <a:pPr marL="266700" lvl="1" indent="-132160">
              <a:spcBef>
                <a:spcPts val="375"/>
              </a:spcBef>
            </a:pPr>
            <a:r>
              <a:rPr lang="de-DE" dirty="0" smtClean="0"/>
              <a:t>Zweite Ebene</a:t>
            </a:r>
          </a:p>
          <a:p>
            <a:pPr marL="542925" lvl="2" indent="-141685">
              <a:spcBef>
                <a:spcPts val="375"/>
              </a:spcBef>
            </a:pPr>
            <a:r>
              <a:rPr lang="de-DE" dirty="0" smtClean="0"/>
              <a:t>Dritte Ebene</a:t>
            </a:r>
          </a:p>
          <a:p>
            <a:pPr marL="809625" lvl="3" indent="-132160">
              <a:spcBef>
                <a:spcPts val="375"/>
              </a:spcBef>
            </a:pPr>
            <a:r>
              <a:rPr lang="de-DE" dirty="0" smtClean="0"/>
              <a:t>Vierte Ebene</a:t>
            </a:r>
          </a:p>
          <a:p>
            <a:pPr marL="1076325" lvl="4" indent="-132160">
              <a:spcBef>
                <a:spcPts val="375"/>
              </a:spcBef>
            </a:pPr>
            <a:r>
              <a:rPr lang="de-DE" dirty="0" smtClean="0"/>
              <a:t>Fünfte Ebene</a:t>
            </a:r>
          </a:p>
        </p:txBody>
      </p:sp>
      <p:sp>
        <p:nvSpPr>
          <p:cNvPr id="2052" name="Rectangle 5"/>
          <p:cNvSpPr>
            <a:spLocks noGrp="1" noChangeArrowheads="1"/>
          </p:cNvSpPr>
          <p:nvPr>
            <p:ph type="title"/>
          </p:nvPr>
        </p:nvSpPr>
        <p:spPr bwMode="auto">
          <a:xfrm>
            <a:off x="334436" y="715494"/>
            <a:ext cx="11523133"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Mastertitelformat bearbeiten</a:t>
            </a:r>
          </a:p>
        </p:txBody>
      </p:sp>
      <p:sp>
        <p:nvSpPr>
          <p:cNvPr id="327686" name="Rectangle 6"/>
          <p:cNvSpPr>
            <a:spLocks noChangeArrowheads="1"/>
          </p:cNvSpPr>
          <p:nvPr/>
        </p:nvSpPr>
        <p:spPr bwMode="auto">
          <a:xfrm>
            <a:off x="10147300" y="6656399"/>
            <a:ext cx="1636184" cy="211127"/>
          </a:xfrm>
          <a:prstGeom prst="rect">
            <a:avLst/>
          </a:prstGeom>
          <a:noFill/>
          <a:ln w="9525">
            <a:noFill/>
            <a:miter lim="800000"/>
            <a:headEnd/>
            <a:tailEnd/>
          </a:ln>
          <a:effectLst/>
        </p:spPr>
        <p:txBody>
          <a:bodyPr/>
          <a:lstStyle/>
          <a:p>
            <a:pPr algn="r">
              <a:defRPr/>
            </a:pPr>
            <a:r>
              <a:rPr lang="de-DE" sz="563" b="1" dirty="0" smtClean="0">
                <a:solidFill>
                  <a:srgbClr val="5F5F5F"/>
                </a:solidFill>
              </a:rPr>
              <a:t>13.</a:t>
            </a:r>
            <a:fld id="{53965218-A59B-4292-9C98-79B58A46A890}" type="slidenum">
              <a:rPr lang="de-DE" sz="563" b="1" smtClean="0">
                <a:solidFill>
                  <a:srgbClr val="5F5F5F"/>
                </a:solidFill>
              </a:rPr>
              <a:pPr algn="r">
                <a:defRPr/>
              </a:pPr>
              <a:t>‹#›</a:t>
            </a:fld>
            <a:endParaRPr lang="de-DE" sz="563" b="1" dirty="0">
              <a:solidFill>
                <a:srgbClr val="5F5F5F"/>
              </a:solidFill>
            </a:endParaRPr>
          </a:p>
        </p:txBody>
      </p:sp>
      <p:sp>
        <p:nvSpPr>
          <p:cNvPr id="327688" name="Rectangle 8"/>
          <p:cNvSpPr>
            <a:spLocks noGrp="1" noChangeArrowheads="1"/>
          </p:cNvSpPr>
          <p:nvPr>
            <p:ph type="ftr" sz="quarter" idx="3"/>
          </p:nvPr>
        </p:nvSpPr>
        <p:spPr bwMode="auto">
          <a:xfrm>
            <a:off x="334433" y="6656398"/>
            <a:ext cx="7969251" cy="20160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sz="563" b="0">
                <a:solidFill>
                  <a:srgbClr val="5F5F5F"/>
                </a:solidFill>
              </a:defRPr>
            </a:lvl1pPr>
          </a:lstStyle>
          <a:p>
            <a:pPr>
              <a:defRPr/>
            </a:pPr>
            <a:r>
              <a:rPr lang="en-US" smtClean="0"/>
              <a:t>TI 3: Operating Systems and Computer Networks</a:t>
            </a:r>
            <a:endParaRPr lang="en-US"/>
          </a:p>
        </p:txBody>
      </p:sp>
      <p:pic>
        <p:nvPicPr>
          <p:cNvPr id="8" name="Picture 24" descr="Logo_RGB_300dpi"/>
          <p:cNvPicPr>
            <a:picLocks noChangeAspect="1" noChangeArrowheads="1"/>
          </p:cNvPicPr>
          <p:nvPr/>
        </p:nvPicPr>
        <p:blipFill>
          <a:blip r:embed="rId15" cstate="print"/>
          <a:srcRect/>
          <a:stretch>
            <a:fillRect/>
          </a:stretch>
        </p:blipFill>
        <p:spPr bwMode="auto">
          <a:xfrm>
            <a:off x="9645121" y="60524"/>
            <a:ext cx="2138363" cy="566737"/>
          </a:xfrm>
          <a:prstGeom prst="rect">
            <a:avLst/>
          </a:prstGeom>
          <a:noFill/>
          <a:ln w="9525">
            <a:noFill/>
            <a:miter lim="800000"/>
            <a:headEnd/>
            <a:tailEnd/>
          </a:ln>
        </p:spPr>
      </p:pic>
    </p:spTree>
    <p:extLst>
      <p:ext uri="{BB962C8B-B14F-4D97-AF65-F5344CB8AC3E}">
        <p14:creationId xmlns:p14="http://schemas.microsoft.com/office/powerpoint/2010/main" val="235713836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ransition spd="slow"/>
  <p:timing>
    <p:tnLst>
      <p:par>
        <p:cTn id="1" dur="indefinite" restart="never" nodeType="tmRoot"/>
      </p:par>
    </p:tnLst>
  </p:timing>
  <p:hf sldNum="0" hdr="0" dt="0"/>
  <p:txStyles>
    <p:titleStyle>
      <a:lvl1pPr algn="l" rtl="0" eaLnBrk="1" fontAlgn="base" hangingPunct="1">
        <a:lnSpc>
          <a:spcPct val="85000"/>
        </a:lnSpc>
        <a:spcBef>
          <a:spcPct val="0"/>
        </a:spcBef>
        <a:spcAft>
          <a:spcPct val="0"/>
        </a:spcAft>
        <a:defRPr lang="de-DE" sz="2250" b="1" smtClean="0">
          <a:solidFill>
            <a:srgbClr val="003366"/>
          </a:solidFill>
          <a:latin typeface="+mj-lt"/>
          <a:ea typeface="+mj-ea"/>
          <a:cs typeface="+mj-cs"/>
        </a:defRPr>
      </a:lvl1pPr>
      <a:lvl2pPr algn="l" rtl="0" eaLnBrk="1" fontAlgn="base" hangingPunct="1">
        <a:lnSpc>
          <a:spcPct val="85000"/>
        </a:lnSpc>
        <a:spcBef>
          <a:spcPct val="0"/>
        </a:spcBef>
        <a:spcAft>
          <a:spcPct val="0"/>
        </a:spcAft>
        <a:defRPr sz="1688" b="1">
          <a:solidFill>
            <a:srgbClr val="003366"/>
          </a:solidFill>
          <a:latin typeface="Arial" charset="0"/>
        </a:defRPr>
      </a:lvl2pPr>
      <a:lvl3pPr algn="l" rtl="0" eaLnBrk="1" fontAlgn="base" hangingPunct="1">
        <a:lnSpc>
          <a:spcPct val="85000"/>
        </a:lnSpc>
        <a:spcBef>
          <a:spcPct val="0"/>
        </a:spcBef>
        <a:spcAft>
          <a:spcPct val="0"/>
        </a:spcAft>
        <a:defRPr sz="1688" b="1">
          <a:solidFill>
            <a:srgbClr val="003366"/>
          </a:solidFill>
          <a:latin typeface="Arial" charset="0"/>
        </a:defRPr>
      </a:lvl3pPr>
      <a:lvl4pPr algn="l" rtl="0" eaLnBrk="1" fontAlgn="base" hangingPunct="1">
        <a:lnSpc>
          <a:spcPct val="85000"/>
        </a:lnSpc>
        <a:spcBef>
          <a:spcPct val="0"/>
        </a:spcBef>
        <a:spcAft>
          <a:spcPct val="0"/>
        </a:spcAft>
        <a:defRPr sz="1688" b="1">
          <a:solidFill>
            <a:srgbClr val="003366"/>
          </a:solidFill>
          <a:latin typeface="Arial" charset="0"/>
        </a:defRPr>
      </a:lvl4pPr>
      <a:lvl5pPr algn="l" rtl="0" eaLnBrk="1" fontAlgn="base" hangingPunct="1">
        <a:lnSpc>
          <a:spcPct val="85000"/>
        </a:lnSpc>
        <a:spcBef>
          <a:spcPct val="0"/>
        </a:spcBef>
        <a:spcAft>
          <a:spcPct val="0"/>
        </a:spcAft>
        <a:defRPr sz="1688" b="1">
          <a:solidFill>
            <a:srgbClr val="003366"/>
          </a:solidFill>
          <a:latin typeface="Arial" charset="0"/>
        </a:defRPr>
      </a:lvl5pPr>
      <a:lvl6pPr marL="257175" algn="l" rtl="0" eaLnBrk="1" fontAlgn="base" hangingPunct="1">
        <a:lnSpc>
          <a:spcPct val="85000"/>
        </a:lnSpc>
        <a:spcBef>
          <a:spcPct val="0"/>
        </a:spcBef>
        <a:spcAft>
          <a:spcPct val="0"/>
        </a:spcAft>
        <a:defRPr sz="1688" b="1">
          <a:solidFill>
            <a:srgbClr val="003366"/>
          </a:solidFill>
          <a:latin typeface="Arial" charset="0"/>
        </a:defRPr>
      </a:lvl6pPr>
      <a:lvl7pPr marL="514350" algn="l" rtl="0" eaLnBrk="1" fontAlgn="base" hangingPunct="1">
        <a:lnSpc>
          <a:spcPct val="85000"/>
        </a:lnSpc>
        <a:spcBef>
          <a:spcPct val="0"/>
        </a:spcBef>
        <a:spcAft>
          <a:spcPct val="0"/>
        </a:spcAft>
        <a:defRPr sz="1688" b="1">
          <a:solidFill>
            <a:srgbClr val="003366"/>
          </a:solidFill>
          <a:latin typeface="Arial" charset="0"/>
        </a:defRPr>
      </a:lvl7pPr>
      <a:lvl8pPr marL="771525" algn="l" rtl="0" eaLnBrk="1" fontAlgn="base" hangingPunct="1">
        <a:lnSpc>
          <a:spcPct val="85000"/>
        </a:lnSpc>
        <a:spcBef>
          <a:spcPct val="0"/>
        </a:spcBef>
        <a:spcAft>
          <a:spcPct val="0"/>
        </a:spcAft>
        <a:defRPr sz="1688" b="1">
          <a:solidFill>
            <a:srgbClr val="003366"/>
          </a:solidFill>
          <a:latin typeface="Arial" charset="0"/>
        </a:defRPr>
      </a:lvl8pPr>
      <a:lvl9pPr marL="1028700" algn="l" rtl="0" eaLnBrk="1" fontAlgn="base" hangingPunct="1">
        <a:lnSpc>
          <a:spcPct val="85000"/>
        </a:lnSpc>
        <a:spcBef>
          <a:spcPct val="0"/>
        </a:spcBef>
        <a:spcAft>
          <a:spcPct val="0"/>
        </a:spcAft>
        <a:defRPr sz="1688" b="1">
          <a:solidFill>
            <a:srgbClr val="003366"/>
          </a:solidFill>
          <a:latin typeface="Arial" charset="0"/>
        </a:defRPr>
      </a:lvl9pPr>
    </p:titleStyle>
    <p:bodyStyle>
      <a:lvl1pPr algn="l" rtl="0" eaLnBrk="1" fontAlgn="base" hangingPunct="1">
        <a:lnSpc>
          <a:spcPct val="102000"/>
        </a:lnSpc>
        <a:spcBef>
          <a:spcPts val="281"/>
        </a:spcBef>
        <a:spcAft>
          <a:spcPct val="0"/>
        </a:spcAft>
        <a:buClr>
          <a:srgbClr val="000000"/>
        </a:buClr>
        <a:defRPr lang="de-DE" dirty="0" smtClean="0">
          <a:solidFill>
            <a:srgbClr val="000000"/>
          </a:solidFill>
          <a:latin typeface="+mn-lt"/>
          <a:ea typeface="+mn-ea"/>
          <a:cs typeface="+mn-cs"/>
        </a:defRPr>
      </a:lvl1pPr>
      <a:lvl2pPr marL="200025" indent="-99120" algn="l" rtl="0" eaLnBrk="1" fontAlgn="base" hangingPunct="1">
        <a:lnSpc>
          <a:spcPct val="102000"/>
        </a:lnSpc>
        <a:spcBef>
          <a:spcPts val="281"/>
        </a:spcBef>
        <a:spcAft>
          <a:spcPct val="0"/>
        </a:spcAft>
        <a:buClr>
          <a:srgbClr val="000000"/>
        </a:buClr>
        <a:buChar char="-"/>
        <a:defRPr lang="de-DE" dirty="0" smtClean="0">
          <a:solidFill>
            <a:srgbClr val="000000"/>
          </a:solidFill>
          <a:latin typeface="+mn-lt"/>
        </a:defRPr>
      </a:lvl2pPr>
      <a:lvl3pPr marL="407194" indent="-106264" algn="l" rtl="0" eaLnBrk="1" fontAlgn="base" hangingPunct="1">
        <a:lnSpc>
          <a:spcPct val="102000"/>
        </a:lnSpc>
        <a:spcBef>
          <a:spcPts val="281"/>
        </a:spcBef>
        <a:spcAft>
          <a:spcPct val="0"/>
        </a:spcAft>
        <a:buClr>
          <a:srgbClr val="000000"/>
        </a:buClr>
        <a:buChar char="-"/>
        <a:defRPr lang="de-DE" dirty="0" smtClean="0">
          <a:solidFill>
            <a:srgbClr val="000000"/>
          </a:solidFill>
          <a:latin typeface="+mn-lt"/>
        </a:defRPr>
      </a:lvl3pPr>
      <a:lvl4pPr marL="607219" indent="-99120" algn="l" rtl="0" eaLnBrk="1" fontAlgn="base" hangingPunct="1">
        <a:lnSpc>
          <a:spcPct val="102000"/>
        </a:lnSpc>
        <a:spcBef>
          <a:spcPts val="281"/>
        </a:spcBef>
        <a:spcAft>
          <a:spcPct val="0"/>
        </a:spcAft>
        <a:buClr>
          <a:srgbClr val="000000"/>
        </a:buClr>
        <a:buChar char="-"/>
        <a:defRPr lang="de-DE" dirty="0" smtClean="0">
          <a:solidFill>
            <a:srgbClr val="000000"/>
          </a:solidFill>
          <a:latin typeface="+mn-lt"/>
        </a:defRPr>
      </a:lvl4pPr>
      <a:lvl5pPr marL="807244" indent="-99120" algn="l" rtl="0" eaLnBrk="1" fontAlgn="base" hangingPunct="1">
        <a:lnSpc>
          <a:spcPct val="102000"/>
        </a:lnSpc>
        <a:spcBef>
          <a:spcPts val="281"/>
        </a:spcBef>
        <a:spcAft>
          <a:spcPct val="0"/>
        </a:spcAft>
        <a:buClr>
          <a:srgbClr val="000000"/>
        </a:buClr>
        <a:buChar char="-"/>
        <a:defRPr lang="de-DE" dirty="0" smtClean="0">
          <a:solidFill>
            <a:srgbClr val="000000"/>
          </a:solidFill>
          <a:latin typeface="+mn-lt"/>
        </a:defRPr>
      </a:lvl5pPr>
      <a:lvl6pPr marL="1064419" indent="-99120" algn="l" rtl="0" eaLnBrk="1" fontAlgn="base" hangingPunct="1">
        <a:lnSpc>
          <a:spcPct val="102000"/>
        </a:lnSpc>
        <a:spcBef>
          <a:spcPts val="281"/>
        </a:spcBef>
        <a:spcAft>
          <a:spcPct val="0"/>
        </a:spcAft>
        <a:buClr>
          <a:schemeClr val="tx1"/>
        </a:buClr>
        <a:buSzPct val="90000"/>
        <a:buChar char="-"/>
        <a:defRPr>
          <a:solidFill>
            <a:schemeClr val="tx1"/>
          </a:solidFill>
          <a:latin typeface="+mn-lt"/>
        </a:defRPr>
      </a:lvl6pPr>
      <a:lvl7pPr marL="1321594" indent="-99120" algn="l" rtl="0" eaLnBrk="1" fontAlgn="base" hangingPunct="1">
        <a:lnSpc>
          <a:spcPct val="102000"/>
        </a:lnSpc>
        <a:spcBef>
          <a:spcPts val="281"/>
        </a:spcBef>
        <a:spcAft>
          <a:spcPct val="0"/>
        </a:spcAft>
        <a:buClr>
          <a:schemeClr val="tx1"/>
        </a:buClr>
        <a:buSzPct val="90000"/>
        <a:buChar char="-"/>
        <a:defRPr>
          <a:solidFill>
            <a:schemeClr val="tx1"/>
          </a:solidFill>
          <a:latin typeface="+mn-lt"/>
        </a:defRPr>
      </a:lvl7pPr>
      <a:lvl8pPr marL="1578769" indent="-99120" algn="l" rtl="0" eaLnBrk="1" fontAlgn="base" hangingPunct="1">
        <a:lnSpc>
          <a:spcPct val="102000"/>
        </a:lnSpc>
        <a:spcBef>
          <a:spcPts val="281"/>
        </a:spcBef>
        <a:spcAft>
          <a:spcPct val="0"/>
        </a:spcAft>
        <a:buClr>
          <a:schemeClr val="tx1"/>
        </a:buClr>
        <a:buSzPct val="90000"/>
        <a:buChar char="-"/>
        <a:defRPr>
          <a:solidFill>
            <a:schemeClr val="tx1"/>
          </a:solidFill>
          <a:latin typeface="+mn-lt"/>
        </a:defRPr>
      </a:lvl8pPr>
      <a:lvl9pPr marL="1835944" indent="-99120" algn="l" rtl="0" eaLnBrk="1" fontAlgn="base" hangingPunct="1">
        <a:lnSpc>
          <a:spcPct val="102000"/>
        </a:lnSpc>
        <a:spcBef>
          <a:spcPts val="281"/>
        </a:spcBef>
        <a:spcAft>
          <a:spcPct val="0"/>
        </a:spcAft>
        <a:buClr>
          <a:schemeClr val="tx1"/>
        </a:buClr>
        <a:buSzPct val="90000"/>
        <a:buChar char="-"/>
        <a:defRPr>
          <a:solidFill>
            <a:schemeClr val="tx1"/>
          </a:solidFill>
          <a:latin typeface="+mn-lt"/>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2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wmf"/><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3"/>
          <p:cNvSpPr>
            <a:spLocks noGrp="1" noChangeArrowheads="1"/>
          </p:cNvSpPr>
          <p:nvPr>
            <p:ph type="subTitle" idx="1"/>
          </p:nvPr>
        </p:nvSpPr>
        <p:spPr/>
        <p:txBody>
          <a:bodyPr/>
          <a:lstStyle/>
          <a:p>
            <a:r>
              <a:rPr lang="de-DE" sz="1400" dirty="0"/>
              <a:t>Prof. Dr.-Ing. Jochen Schiller</a:t>
            </a:r>
          </a:p>
          <a:p>
            <a:r>
              <a:rPr lang="de-DE" sz="1400" dirty="0"/>
              <a:t>Computer Systems &amp; </a:t>
            </a:r>
            <a:r>
              <a:rPr lang="de-DE" sz="1400" dirty="0" err="1"/>
              <a:t>Telematics</a:t>
            </a:r>
            <a:endParaRPr lang="de-DE" sz="1400" dirty="0"/>
          </a:p>
          <a:p>
            <a:r>
              <a:rPr lang="de-DE" sz="1400" dirty="0"/>
              <a:t>Freie Universität Berlin, Germany</a:t>
            </a:r>
            <a:endParaRPr lang="de-DE" sz="1400" dirty="0"/>
          </a:p>
        </p:txBody>
      </p:sp>
      <p:sp>
        <p:nvSpPr>
          <p:cNvPr id="7171" name="Rectangle 52"/>
          <p:cNvSpPr>
            <a:spLocks noGrp="1" noChangeArrowheads="1"/>
          </p:cNvSpPr>
          <p:nvPr>
            <p:ph type="ctrTitle"/>
          </p:nvPr>
        </p:nvSpPr>
        <p:spPr>
          <a:xfrm>
            <a:off x="2209801" y="2130426"/>
            <a:ext cx="8710735" cy="1470025"/>
          </a:xfrm>
        </p:spPr>
        <p:txBody>
          <a:bodyPr/>
          <a:lstStyle/>
          <a:p>
            <a:pPr eaLnBrk="1" hangingPunct="1"/>
            <a:r>
              <a:rPr lang="en-US" dirty="0" smtClean="0"/>
              <a:t>TI III: Operating Systems &amp; Computer Networks </a:t>
            </a:r>
            <a:br>
              <a:rPr lang="en-US" dirty="0" smtClean="0"/>
            </a:br>
            <a:r>
              <a:rPr lang="en-US" b="0" dirty="0" smtClean="0"/>
              <a:t>Network</a:t>
            </a:r>
            <a:r>
              <a:rPr lang="en-US" dirty="0" smtClean="0"/>
              <a:t> </a:t>
            </a:r>
            <a:r>
              <a:rPr lang="en-US" b="0" dirty="0" smtClean="0"/>
              <a:t>Security</a:t>
            </a:r>
          </a:p>
        </p:txBody>
      </p:sp>
      <p:sp>
        <p:nvSpPr>
          <p:cNvPr id="7170" name="Rectangle 8"/>
          <p:cNvSpPr>
            <a:spLocks noGrp="1" noChangeArrowheads="1"/>
          </p:cNvSpPr>
          <p:nvPr>
            <p:ph type="ftr" sz="quarter" idx="3"/>
          </p:nvPr>
        </p:nvSpPr>
        <p:spPr>
          <a:noFill/>
        </p:spPr>
        <p:txBody>
          <a:bodyPr/>
          <a:lstStyle/>
          <a:p>
            <a:r>
              <a:rPr lang="en-US" smtClean="0"/>
              <a:t>TI 3: Operating Systems and Computer Networks</a:t>
            </a:r>
          </a:p>
        </p:txBody>
      </p:sp>
      <p:pic>
        <p:nvPicPr>
          <p:cNvPr id="6" name="Picture 77"/>
          <p:cNvPicPr>
            <a:picLocks noChangeAspect="1" noChangeArrowheads="1"/>
          </p:cNvPicPr>
          <p:nvPr/>
        </p:nvPicPr>
        <p:blipFill>
          <a:blip r:embed="rId3" cstate="print"/>
          <a:srcRect b="10136"/>
          <a:stretch>
            <a:fillRect/>
          </a:stretch>
        </p:blipFill>
        <p:spPr bwMode="auto">
          <a:xfrm>
            <a:off x="7032104" y="2868134"/>
            <a:ext cx="4607867" cy="3429965"/>
          </a:xfrm>
          <a:prstGeom prst="rect">
            <a:avLst/>
          </a:prstGeom>
          <a:noFill/>
          <a:ln w="9525">
            <a:noFill/>
            <a:miter lim="800000"/>
            <a:headEnd/>
            <a:tailEnd/>
          </a:ln>
        </p:spPr>
      </p:pic>
      <p:sp>
        <p:nvSpPr>
          <p:cNvPr id="2" name="Lightning Bolt 1"/>
          <p:cNvSpPr/>
          <p:nvPr/>
        </p:nvSpPr>
        <p:spPr bwMode="auto">
          <a:xfrm>
            <a:off x="8615957" y="3643799"/>
            <a:ext cx="1440160" cy="1584176"/>
          </a:xfrm>
          <a:prstGeom prst="lightningBolt">
            <a:avLst/>
          </a:prstGeom>
          <a:solidFill>
            <a:srgbClr val="FF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smtClean="0"/>
              <a:t>Cryptology – Definition / Terminology</a:t>
            </a:r>
          </a:p>
        </p:txBody>
      </p:sp>
      <p:sp>
        <p:nvSpPr>
          <p:cNvPr id="25604" name="Rectangle 3"/>
          <p:cNvSpPr>
            <a:spLocks noGrp="1" noChangeArrowheads="1"/>
          </p:cNvSpPr>
          <p:nvPr>
            <p:ph idx="1"/>
          </p:nvPr>
        </p:nvSpPr>
        <p:spPr/>
        <p:txBody>
          <a:bodyPr/>
          <a:lstStyle/>
          <a:p>
            <a:r>
              <a:rPr lang="en-US" dirty="0" smtClean="0"/>
              <a:t>Cryptology</a:t>
            </a:r>
          </a:p>
          <a:p>
            <a:pPr lvl="1"/>
            <a:r>
              <a:rPr lang="en-US" dirty="0" smtClean="0"/>
              <a:t>Science concerned with communications in secure and usually secret form </a:t>
            </a:r>
          </a:p>
          <a:p>
            <a:pPr lvl="1"/>
            <a:r>
              <a:rPr lang="en-US" dirty="0" smtClean="0"/>
              <a:t>Term is derived from the Greek </a:t>
            </a:r>
            <a:r>
              <a:rPr lang="en-US" dirty="0" err="1" smtClean="0"/>
              <a:t>kryptós</a:t>
            </a:r>
            <a:r>
              <a:rPr lang="en-US" dirty="0" smtClean="0"/>
              <a:t> (hidden) and </a:t>
            </a:r>
            <a:r>
              <a:rPr lang="en-US" dirty="0" err="1" smtClean="0"/>
              <a:t>lógos</a:t>
            </a:r>
            <a:r>
              <a:rPr lang="en-US" dirty="0" smtClean="0"/>
              <a:t> (word)</a:t>
            </a:r>
          </a:p>
          <a:p>
            <a:pPr lvl="1"/>
            <a:r>
              <a:rPr lang="en-US" dirty="0" smtClean="0"/>
              <a:t>Cryptology encompasses:</a:t>
            </a:r>
          </a:p>
          <a:p>
            <a:pPr lvl="2"/>
            <a:r>
              <a:rPr lang="en-US" dirty="0" smtClean="0"/>
              <a:t>Cryptography (</a:t>
            </a:r>
            <a:r>
              <a:rPr lang="en-US" dirty="0" err="1" smtClean="0"/>
              <a:t>gráphein</a:t>
            </a:r>
            <a:r>
              <a:rPr lang="en-US" dirty="0" smtClean="0"/>
              <a:t> = to write): Study of principles and techniques by which information can be concealed in </a:t>
            </a:r>
            <a:r>
              <a:rPr lang="en-US" dirty="0" err="1" smtClean="0"/>
              <a:t>ciphertext</a:t>
            </a:r>
            <a:r>
              <a:rPr lang="en-US" dirty="0" smtClean="0"/>
              <a:t> and later revealed to legitimate users by employing a secret key </a:t>
            </a:r>
          </a:p>
          <a:p>
            <a:pPr lvl="2"/>
            <a:r>
              <a:rPr lang="en-US" dirty="0" smtClean="0"/>
              <a:t>Cryptanalysis (</a:t>
            </a:r>
            <a:r>
              <a:rPr lang="en-US" dirty="0" err="1" smtClean="0"/>
              <a:t>analýein</a:t>
            </a:r>
            <a:r>
              <a:rPr lang="en-US" dirty="0" smtClean="0"/>
              <a:t> = to loosen, to untie): Science (and art) of recovering information from ciphers without knowledge of the key</a:t>
            </a:r>
          </a:p>
          <a:p>
            <a:endParaRPr lang="en-US" dirty="0" smtClean="0"/>
          </a:p>
          <a:p>
            <a:r>
              <a:rPr lang="en-US" dirty="0" smtClean="0"/>
              <a:t>Cipher</a:t>
            </a:r>
          </a:p>
          <a:p>
            <a:pPr lvl="1"/>
            <a:r>
              <a:rPr lang="en-US" dirty="0" smtClean="0"/>
              <a:t>One class of cryptographic algorithms</a:t>
            </a:r>
          </a:p>
          <a:p>
            <a:pPr lvl="2"/>
            <a:r>
              <a:rPr lang="en-US" dirty="0" smtClean="0"/>
              <a:t>Others classes: Hash functions, pseudo-random number generators, ...</a:t>
            </a:r>
          </a:p>
          <a:p>
            <a:pPr lvl="1"/>
            <a:r>
              <a:rPr lang="en-US" dirty="0" smtClean="0"/>
              <a:t>Method of transforming a message (plaintext) to conceal its meaning</a:t>
            </a:r>
          </a:p>
          <a:p>
            <a:pPr lvl="2"/>
            <a:r>
              <a:rPr lang="en-US" dirty="0" smtClean="0"/>
              <a:t>Transformation usually takes message and a (secret) key as input</a:t>
            </a:r>
          </a:p>
          <a:p>
            <a:pPr lvl="1"/>
            <a:r>
              <a:rPr lang="en-US" dirty="0" smtClean="0"/>
              <a:t>Also used as synonym for the concealed messages (</a:t>
            </a:r>
            <a:r>
              <a:rPr lang="en-US" dirty="0" err="1" smtClean="0"/>
              <a:t>ciphertext</a:t>
            </a:r>
            <a:r>
              <a:rPr lang="en-US" dirty="0" smtClean="0"/>
              <a:t>)</a:t>
            </a:r>
            <a:endParaRPr lang="en-US" dirty="0"/>
          </a:p>
        </p:txBody>
      </p:sp>
      <p:sp>
        <p:nvSpPr>
          <p:cNvPr id="25602" name="Fußzeilenplatzhalter 3"/>
          <p:cNvSpPr>
            <a:spLocks noGrp="1"/>
          </p:cNvSpPr>
          <p:nvPr>
            <p:ph type="ftr" sz="quarter" idx="10"/>
          </p:nvPr>
        </p:nvSpPr>
        <p:spPr/>
        <p:txBody>
          <a:bodyPr/>
          <a:lstStyle/>
          <a:p>
            <a:r>
              <a:rPr lang="en-US" smtClean="0"/>
              <a:t>TI 3: Operating Systems and Computer Networks</a:t>
            </a:r>
          </a:p>
        </p:txBody>
      </p:sp>
      <p:sp>
        <p:nvSpPr>
          <p:cNvPr id="25605" name="Text Box 4"/>
          <p:cNvSpPr txBox="1">
            <a:spLocks noChangeArrowheads="1"/>
          </p:cNvSpPr>
          <p:nvPr/>
        </p:nvSpPr>
        <p:spPr bwMode="auto">
          <a:xfrm>
            <a:off x="8044427" y="6007508"/>
            <a:ext cx="2476960" cy="276999"/>
          </a:xfrm>
          <a:prstGeom prst="rect">
            <a:avLst/>
          </a:prstGeom>
          <a:noFill/>
          <a:ln w="9525">
            <a:noFill/>
            <a:miter lim="800000"/>
            <a:headEnd/>
            <a:tailEnd/>
          </a:ln>
        </p:spPr>
        <p:txBody>
          <a:bodyPr wrap="none" anchor="ctr">
            <a:spAutoFit/>
          </a:bodyPr>
          <a:lstStyle/>
          <a:p>
            <a:pPr eaLnBrk="0" hangingPunct="0"/>
            <a:r>
              <a:rPr lang="en-GB" sz="1200">
                <a:latin typeface="Helvetica" pitchFamily="34" charset="0"/>
              </a:rPr>
              <a:t>Source: Encyclopaedia Britannica</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smtClean="0"/>
              <a:t>Cryptographic Algorithms</a:t>
            </a:r>
          </a:p>
        </p:txBody>
      </p:sp>
      <p:sp>
        <p:nvSpPr>
          <p:cNvPr id="26628" name="Rectangle 3"/>
          <p:cNvSpPr>
            <a:spLocks noGrp="1" noChangeArrowheads="1"/>
          </p:cNvSpPr>
          <p:nvPr>
            <p:ph idx="1"/>
          </p:nvPr>
        </p:nvSpPr>
        <p:spPr/>
        <p:txBody>
          <a:bodyPr/>
          <a:lstStyle/>
          <a:p>
            <a:r>
              <a:rPr lang="en-US" dirty="0" smtClean="0"/>
              <a:t>For network security, two main applications of cryptographic algorithms are of principal interest</a:t>
            </a:r>
          </a:p>
          <a:p>
            <a:pPr lvl="1"/>
            <a:r>
              <a:rPr lang="en-US" dirty="0" smtClean="0"/>
              <a:t>Encryption of data: Transforms plaintext data into </a:t>
            </a:r>
            <a:r>
              <a:rPr lang="en-US" dirty="0" err="1" smtClean="0"/>
              <a:t>ciphertext</a:t>
            </a:r>
            <a:r>
              <a:rPr lang="en-US" dirty="0" smtClean="0"/>
              <a:t> in order to conceal its meaning</a:t>
            </a:r>
          </a:p>
          <a:p>
            <a:pPr lvl="1"/>
            <a:r>
              <a:rPr lang="en-US" dirty="0" smtClean="0"/>
              <a:t>Signing of data: Computes a check value or digital signature to a given plain- or </a:t>
            </a:r>
            <a:r>
              <a:rPr lang="en-US" dirty="0" err="1" smtClean="0"/>
              <a:t>ciphertext</a:t>
            </a:r>
            <a:r>
              <a:rPr lang="en-US" dirty="0" smtClean="0"/>
              <a:t> that can be verified by some or all entities being able to access the signed data</a:t>
            </a:r>
          </a:p>
          <a:p>
            <a:pPr lvl="1"/>
            <a:r>
              <a:rPr lang="en-US" dirty="0" smtClean="0"/>
              <a:t>Some cryptographic algorithms can be used for both purposes; some are only secure and/or efficient for one of them</a:t>
            </a:r>
          </a:p>
          <a:p>
            <a:endParaRPr lang="en-US" dirty="0" smtClean="0"/>
          </a:p>
          <a:p>
            <a:r>
              <a:rPr lang="en-US" dirty="0" smtClean="0"/>
              <a:t>Principal categories of cryptographic algorithms:</a:t>
            </a:r>
          </a:p>
          <a:p>
            <a:pPr lvl="1"/>
            <a:r>
              <a:rPr lang="en-US" dirty="0" smtClean="0"/>
              <a:t>Symmetric cryptography using one key for </a:t>
            </a:r>
            <a:r>
              <a:rPr lang="en-US" dirty="0" err="1" smtClean="0"/>
              <a:t>en</a:t>
            </a:r>
            <a:r>
              <a:rPr lang="en-US" dirty="0" smtClean="0"/>
              <a:t>-/decryption or signing/checking</a:t>
            </a:r>
          </a:p>
          <a:p>
            <a:pPr lvl="1"/>
            <a:r>
              <a:rPr lang="en-US" dirty="0" smtClean="0"/>
              <a:t>Asymmetric cryptography using two different keys for </a:t>
            </a:r>
            <a:r>
              <a:rPr lang="en-US" dirty="0" err="1" smtClean="0"/>
              <a:t>en</a:t>
            </a:r>
            <a:r>
              <a:rPr lang="en-US" dirty="0" smtClean="0"/>
              <a:t>-/decryption or signing/checking</a:t>
            </a:r>
          </a:p>
          <a:p>
            <a:pPr lvl="1"/>
            <a:r>
              <a:rPr lang="en-US" dirty="0" smtClean="0"/>
              <a:t>Cryptographic hash functions (using no keys)</a:t>
            </a:r>
          </a:p>
          <a:p>
            <a:pPr lvl="2"/>
            <a:r>
              <a:rPr lang="en-US" dirty="0" smtClean="0"/>
              <a:t>“Key” is not an input, but may be “appended” to or “mixed” with data</a:t>
            </a:r>
            <a:endParaRPr lang="en-US" dirty="0"/>
          </a:p>
        </p:txBody>
      </p:sp>
      <p:sp>
        <p:nvSpPr>
          <p:cNvPr id="26626" name="Fußzeilenplatzhalter 3"/>
          <p:cNvSpPr>
            <a:spLocks noGrp="1"/>
          </p:cNvSpPr>
          <p:nvPr>
            <p:ph type="ftr" sz="quarter" idx="10"/>
          </p:nvPr>
        </p:nvSpPr>
        <p:spPr/>
        <p:txBody>
          <a:bodyPr/>
          <a:lstStyle/>
          <a:p>
            <a:r>
              <a:rPr lang="en-US" smtClean="0"/>
              <a:t>TI 3: Operating Systems and Computer Networks</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smtClean="0"/>
              <a:t>How is user authentication often implemented? Does this really authenticate a user? Alternatives?</a:t>
            </a:r>
          </a:p>
          <a:p>
            <a:pPr lvl="1"/>
            <a:r>
              <a:rPr lang="en-US" dirty="0" smtClean="0"/>
              <a:t>Why is non-repudiation important in a business context?</a:t>
            </a:r>
          </a:p>
          <a:p>
            <a:pPr lvl="1"/>
            <a:r>
              <a:rPr lang="en-US" dirty="0" smtClean="0"/>
              <a:t>Which security goal(s) cannot be achieved via cryptography?</a:t>
            </a:r>
          </a:p>
          <a:p>
            <a:pPr lvl="1"/>
            <a:endParaRPr lang="en-US" dirty="0" smtClean="0"/>
          </a:p>
          <a:p>
            <a:pPr lvl="1"/>
            <a:endParaRPr lang="en-US" dirty="0" smtClean="0"/>
          </a:p>
        </p:txBody>
      </p:sp>
      <p:sp>
        <p:nvSpPr>
          <p:cNvPr id="5" name="Footer Placeholder 2"/>
          <p:cNvSpPr>
            <a:spLocks noGrp="1"/>
          </p:cNvSpPr>
          <p:nvPr>
            <p:ph type="ftr" sz="quarter" idx="4294967295"/>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402473441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smtClean="0"/>
              <a:t>Symmetric Encryption</a:t>
            </a:r>
          </a:p>
        </p:txBody>
      </p:sp>
      <p:sp>
        <p:nvSpPr>
          <p:cNvPr id="27652" name="Rectangle 3"/>
          <p:cNvSpPr>
            <a:spLocks noGrp="1" noChangeArrowheads="1"/>
          </p:cNvSpPr>
          <p:nvPr>
            <p:ph idx="1"/>
          </p:nvPr>
        </p:nvSpPr>
        <p:spPr/>
        <p:txBody>
          <a:bodyPr/>
          <a:lstStyle/>
          <a:p>
            <a:pPr eaLnBrk="1" hangingPunct="1">
              <a:lnSpc>
                <a:spcPct val="90000"/>
              </a:lnSpc>
            </a:pPr>
            <a:r>
              <a:rPr lang="en-US" dirty="0"/>
              <a:t>Same key K</a:t>
            </a:r>
            <a:r>
              <a:rPr lang="en-US" baseline="-25000" dirty="0"/>
              <a:t>A,B</a:t>
            </a:r>
            <a:r>
              <a:rPr lang="en-US" dirty="0"/>
              <a:t> is used for enciphering and deciphering of messages between entities A and B</a:t>
            </a:r>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r>
              <a:rPr lang="en-US" dirty="0"/>
              <a:t>Notation for plaintext message </a:t>
            </a:r>
            <a:r>
              <a:rPr lang="en-US" i="1" dirty="0"/>
              <a:t>P</a:t>
            </a:r>
            <a:r>
              <a:rPr lang="en-US" dirty="0"/>
              <a:t>:</a:t>
            </a:r>
          </a:p>
          <a:p>
            <a:pPr lvl="1" eaLnBrk="1" hangingPunct="1">
              <a:lnSpc>
                <a:spcPct val="90000"/>
              </a:lnSpc>
            </a:pPr>
            <a:r>
              <a:rPr lang="en-US" sz="1600" i="1" dirty="0"/>
              <a:t>E(K</a:t>
            </a:r>
            <a:r>
              <a:rPr lang="en-US" sz="1600" i="1" baseline="-25000" dirty="0"/>
              <a:t>A,B</a:t>
            </a:r>
            <a:r>
              <a:rPr lang="en-US" sz="1600" i="1" dirty="0"/>
              <a:t>, P)</a:t>
            </a:r>
            <a:r>
              <a:rPr lang="en-US" sz="1600" dirty="0"/>
              <a:t> denotes </a:t>
            </a:r>
            <a:r>
              <a:rPr lang="en-US" sz="1600" dirty="0" err="1"/>
              <a:t>ciphertext</a:t>
            </a:r>
            <a:endParaRPr lang="en-US" sz="1600" dirty="0"/>
          </a:p>
          <a:p>
            <a:pPr lvl="1" eaLnBrk="1" hangingPunct="1">
              <a:lnSpc>
                <a:spcPct val="90000"/>
              </a:lnSpc>
            </a:pPr>
            <a:r>
              <a:rPr lang="en-US" sz="1600" i="1" dirty="0"/>
              <a:t>D(K</a:t>
            </a:r>
            <a:r>
              <a:rPr lang="en-US" sz="1600" i="1" baseline="-25000" dirty="0"/>
              <a:t>A,B</a:t>
            </a:r>
            <a:r>
              <a:rPr lang="en-US" sz="1600" i="1" dirty="0"/>
              <a:t>, E(K</a:t>
            </a:r>
            <a:r>
              <a:rPr lang="en-US" sz="1600" i="1" baseline="-25000" dirty="0"/>
              <a:t>A,B</a:t>
            </a:r>
            <a:r>
              <a:rPr lang="en-US" sz="1600" i="1" dirty="0"/>
              <a:t>, P)) = P </a:t>
            </a:r>
            <a:r>
              <a:rPr lang="en-US" sz="1600" dirty="0"/>
              <a:t>holds</a:t>
            </a:r>
          </a:p>
          <a:p>
            <a:pPr eaLnBrk="1" hangingPunct="1">
              <a:lnSpc>
                <a:spcPct val="90000"/>
              </a:lnSpc>
            </a:pPr>
            <a:r>
              <a:rPr lang="en-US" dirty="0"/>
              <a:t>Pro: Short key size, efficient implementations; Contra: Key distribution</a:t>
            </a:r>
          </a:p>
          <a:p>
            <a:pPr eaLnBrk="1" hangingPunct="1">
              <a:lnSpc>
                <a:spcPct val="90000"/>
              </a:lnSpc>
              <a:buFont typeface="Wingdings" pitchFamily="2" charset="2"/>
              <a:buChar char="Ø"/>
            </a:pPr>
            <a:r>
              <a:rPr lang="en-US" dirty="0"/>
              <a:t>Examples: Data Encryption Standard (DES), 3DES, International Data Encryption Algorithm (IDEA), Advanced Encryption Standard (AES), ...</a:t>
            </a:r>
          </a:p>
        </p:txBody>
      </p:sp>
      <p:sp>
        <p:nvSpPr>
          <p:cNvPr id="27650" name="Fußzeilenplatzhalter 3"/>
          <p:cNvSpPr>
            <a:spLocks noGrp="1"/>
          </p:cNvSpPr>
          <p:nvPr>
            <p:ph type="ftr" sz="quarter" idx="10"/>
          </p:nvPr>
        </p:nvSpPr>
        <p:spPr>
          <a:noFill/>
        </p:spPr>
        <p:txBody>
          <a:bodyPr/>
          <a:lstStyle/>
          <a:p>
            <a:r>
              <a:rPr lang="en-US" smtClean="0"/>
              <a:t>TI 3: Operating Systems and Computer Networks</a:t>
            </a:r>
          </a:p>
        </p:txBody>
      </p:sp>
      <p:grpSp>
        <p:nvGrpSpPr>
          <p:cNvPr id="27653" name="Group 5"/>
          <p:cNvGrpSpPr>
            <a:grpSpLocks/>
          </p:cNvGrpSpPr>
          <p:nvPr/>
        </p:nvGrpSpPr>
        <p:grpSpPr bwMode="auto">
          <a:xfrm>
            <a:off x="3781426" y="1700213"/>
            <a:ext cx="4511675" cy="1223962"/>
            <a:chOff x="1455" y="1113"/>
            <a:chExt cx="2842" cy="771"/>
          </a:xfrm>
        </p:grpSpPr>
        <p:grpSp>
          <p:nvGrpSpPr>
            <p:cNvPr id="27690" name="Group 6"/>
            <p:cNvGrpSpPr>
              <a:grpSpLocks/>
            </p:cNvGrpSpPr>
            <p:nvPr/>
          </p:nvGrpSpPr>
          <p:grpSpPr bwMode="auto">
            <a:xfrm>
              <a:off x="1455" y="1272"/>
              <a:ext cx="446" cy="490"/>
              <a:chOff x="1455" y="1272"/>
              <a:chExt cx="446" cy="490"/>
            </a:xfrm>
          </p:grpSpPr>
          <p:grpSp>
            <p:nvGrpSpPr>
              <p:cNvPr id="27718" name="Group 7"/>
              <p:cNvGrpSpPr>
                <a:grpSpLocks noChangeAspect="1"/>
              </p:cNvGrpSpPr>
              <p:nvPr/>
            </p:nvGrpSpPr>
            <p:grpSpPr bwMode="auto">
              <a:xfrm>
                <a:off x="1455" y="1272"/>
                <a:ext cx="446" cy="490"/>
                <a:chOff x="1887" y="999"/>
                <a:chExt cx="1979" cy="2171"/>
              </a:xfrm>
            </p:grpSpPr>
            <p:sp>
              <p:nvSpPr>
                <p:cNvPr id="27720" name="Freeform 8"/>
                <p:cNvSpPr>
                  <a:spLocks noChangeAspect="1"/>
                </p:cNvSpPr>
                <p:nvPr/>
              </p:nvSpPr>
              <p:spPr bwMode="auto">
                <a:xfrm>
                  <a:off x="2042" y="2958"/>
                  <a:ext cx="353" cy="212"/>
                </a:xfrm>
                <a:custGeom>
                  <a:avLst/>
                  <a:gdLst>
                    <a:gd name="T0" fmla="*/ 226 w 353"/>
                    <a:gd name="T1" fmla="*/ 0 h 212"/>
                    <a:gd name="T2" fmla="*/ 46 w 353"/>
                    <a:gd name="T3" fmla="*/ 18 h 212"/>
                    <a:gd name="T4" fmla="*/ 28 w 353"/>
                    <a:gd name="T5" fmla="*/ 32 h 212"/>
                    <a:gd name="T6" fmla="*/ 17 w 353"/>
                    <a:gd name="T7" fmla="*/ 48 h 212"/>
                    <a:gd name="T8" fmla="*/ 7 w 353"/>
                    <a:gd name="T9" fmla="*/ 66 h 212"/>
                    <a:gd name="T10" fmla="*/ 0 w 353"/>
                    <a:gd name="T11" fmla="*/ 96 h 212"/>
                    <a:gd name="T12" fmla="*/ 1 w 353"/>
                    <a:gd name="T13" fmla="*/ 129 h 212"/>
                    <a:gd name="T14" fmla="*/ 7 w 353"/>
                    <a:gd name="T15" fmla="*/ 147 h 212"/>
                    <a:gd name="T16" fmla="*/ 17 w 353"/>
                    <a:gd name="T17" fmla="*/ 167 h 212"/>
                    <a:gd name="T18" fmla="*/ 36 w 353"/>
                    <a:gd name="T19" fmla="*/ 184 h 212"/>
                    <a:gd name="T20" fmla="*/ 58 w 353"/>
                    <a:gd name="T21" fmla="*/ 198 h 212"/>
                    <a:gd name="T22" fmla="*/ 81 w 353"/>
                    <a:gd name="T23" fmla="*/ 206 h 212"/>
                    <a:gd name="T24" fmla="*/ 100 w 353"/>
                    <a:gd name="T25" fmla="*/ 210 h 212"/>
                    <a:gd name="T26" fmla="*/ 126 w 353"/>
                    <a:gd name="T27" fmla="*/ 212 h 212"/>
                    <a:gd name="T28" fmla="*/ 124 w 353"/>
                    <a:gd name="T29" fmla="*/ 210 h 212"/>
                    <a:gd name="T30" fmla="*/ 264 w 353"/>
                    <a:gd name="T31" fmla="*/ 196 h 212"/>
                    <a:gd name="T32" fmla="*/ 353 w 353"/>
                    <a:gd name="T33" fmla="*/ 0 h 212"/>
                    <a:gd name="T34" fmla="*/ 226 w 353"/>
                    <a:gd name="T35" fmla="*/ 0 h 2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3"/>
                    <a:gd name="T55" fmla="*/ 0 h 212"/>
                    <a:gd name="T56" fmla="*/ 353 w 353"/>
                    <a:gd name="T57" fmla="*/ 212 h 2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3" h="212">
                      <a:moveTo>
                        <a:pt x="226" y="0"/>
                      </a:moveTo>
                      <a:lnTo>
                        <a:pt x="46" y="18"/>
                      </a:lnTo>
                      <a:lnTo>
                        <a:pt x="28" y="32"/>
                      </a:lnTo>
                      <a:lnTo>
                        <a:pt x="17" y="48"/>
                      </a:lnTo>
                      <a:lnTo>
                        <a:pt x="7" y="66"/>
                      </a:lnTo>
                      <a:lnTo>
                        <a:pt x="0" y="96"/>
                      </a:lnTo>
                      <a:lnTo>
                        <a:pt x="1" y="129"/>
                      </a:lnTo>
                      <a:lnTo>
                        <a:pt x="7" y="147"/>
                      </a:lnTo>
                      <a:lnTo>
                        <a:pt x="17" y="167"/>
                      </a:lnTo>
                      <a:lnTo>
                        <a:pt x="36" y="184"/>
                      </a:lnTo>
                      <a:lnTo>
                        <a:pt x="58" y="198"/>
                      </a:lnTo>
                      <a:lnTo>
                        <a:pt x="81" y="206"/>
                      </a:lnTo>
                      <a:lnTo>
                        <a:pt x="100" y="210"/>
                      </a:lnTo>
                      <a:lnTo>
                        <a:pt x="126" y="212"/>
                      </a:lnTo>
                      <a:lnTo>
                        <a:pt x="124" y="210"/>
                      </a:lnTo>
                      <a:lnTo>
                        <a:pt x="264" y="196"/>
                      </a:lnTo>
                      <a:lnTo>
                        <a:pt x="353" y="0"/>
                      </a:lnTo>
                      <a:lnTo>
                        <a:pt x="226" y="0"/>
                      </a:lnTo>
                      <a:close/>
                    </a:path>
                  </a:pathLst>
                </a:custGeom>
                <a:solidFill>
                  <a:srgbClr val="808080"/>
                </a:solidFill>
                <a:ln w="25400">
                  <a:solidFill>
                    <a:srgbClr val="000000"/>
                  </a:solidFill>
                  <a:round/>
                  <a:headEnd/>
                  <a:tailEnd/>
                </a:ln>
              </p:spPr>
              <p:txBody>
                <a:bodyPr/>
                <a:lstStyle/>
                <a:p>
                  <a:endParaRPr lang="de-DE"/>
                </a:p>
              </p:txBody>
            </p:sp>
            <p:sp>
              <p:nvSpPr>
                <p:cNvPr id="27721" name="Freeform 9"/>
                <p:cNvSpPr>
                  <a:spLocks noChangeAspect="1"/>
                </p:cNvSpPr>
                <p:nvPr/>
              </p:nvSpPr>
              <p:spPr bwMode="auto">
                <a:xfrm>
                  <a:off x="1887" y="999"/>
                  <a:ext cx="1979" cy="2169"/>
                </a:xfrm>
                <a:custGeom>
                  <a:avLst/>
                  <a:gdLst>
                    <a:gd name="T0" fmla="*/ 111 w 1979"/>
                    <a:gd name="T1" fmla="*/ 8 h 2169"/>
                    <a:gd name="T2" fmla="*/ 71 w 1979"/>
                    <a:gd name="T3" fmla="*/ 37 h 2169"/>
                    <a:gd name="T4" fmla="*/ 21 w 1979"/>
                    <a:gd name="T5" fmla="*/ 97 h 2169"/>
                    <a:gd name="T6" fmla="*/ 4 w 1979"/>
                    <a:gd name="T7" fmla="*/ 159 h 2169"/>
                    <a:gd name="T8" fmla="*/ 0 w 1979"/>
                    <a:gd name="T9" fmla="*/ 234 h 2169"/>
                    <a:gd name="T10" fmla="*/ 9 w 1979"/>
                    <a:gd name="T11" fmla="*/ 297 h 2169"/>
                    <a:gd name="T12" fmla="*/ 35 w 1979"/>
                    <a:gd name="T13" fmla="*/ 399 h 2169"/>
                    <a:gd name="T14" fmla="*/ 105 w 1979"/>
                    <a:gd name="T15" fmla="*/ 571 h 2169"/>
                    <a:gd name="T16" fmla="*/ 189 w 1979"/>
                    <a:gd name="T17" fmla="*/ 764 h 2169"/>
                    <a:gd name="T18" fmla="*/ 267 w 1979"/>
                    <a:gd name="T19" fmla="*/ 962 h 2169"/>
                    <a:gd name="T20" fmla="*/ 327 w 1979"/>
                    <a:gd name="T21" fmla="*/ 1220 h 2169"/>
                    <a:gd name="T22" fmla="*/ 363 w 1979"/>
                    <a:gd name="T23" fmla="*/ 1532 h 2169"/>
                    <a:gd name="T24" fmla="*/ 381 w 1979"/>
                    <a:gd name="T25" fmla="*/ 1755 h 2169"/>
                    <a:gd name="T26" fmla="*/ 381 w 1979"/>
                    <a:gd name="T27" fmla="*/ 1923 h 2169"/>
                    <a:gd name="T28" fmla="*/ 357 w 1979"/>
                    <a:gd name="T29" fmla="*/ 2049 h 2169"/>
                    <a:gd name="T30" fmla="*/ 327 w 1979"/>
                    <a:gd name="T31" fmla="*/ 2121 h 2169"/>
                    <a:gd name="T32" fmla="*/ 298 w 1979"/>
                    <a:gd name="T33" fmla="*/ 2156 h 2169"/>
                    <a:gd name="T34" fmla="*/ 461 w 1979"/>
                    <a:gd name="T35" fmla="*/ 2150 h 2169"/>
                    <a:gd name="T36" fmla="*/ 1084 w 1979"/>
                    <a:gd name="T37" fmla="*/ 2067 h 2169"/>
                    <a:gd name="T38" fmla="*/ 1649 w 1979"/>
                    <a:gd name="T39" fmla="*/ 2019 h 2169"/>
                    <a:gd name="T40" fmla="*/ 1883 w 1979"/>
                    <a:gd name="T41" fmla="*/ 2025 h 2169"/>
                    <a:gd name="T42" fmla="*/ 1931 w 1979"/>
                    <a:gd name="T43" fmla="*/ 1989 h 2169"/>
                    <a:gd name="T44" fmla="*/ 1964 w 1979"/>
                    <a:gd name="T45" fmla="*/ 1907 h 2169"/>
                    <a:gd name="T46" fmla="*/ 1979 w 1979"/>
                    <a:gd name="T47" fmla="*/ 1791 h 2169"/>
                    <a:gd name="T48" fmla="*/ 1976 w 1979"/>
                    <a:gd name="T49" fmla="*/ 1643 h 2169"/>
                    <a:gd name="T50" fmla="*/ 1955 w 1979"/>
                    <a:gd name="T51" fmla="*/ 1424 h 2169"/>
                    <a:gd name="T52" fmla="*/ 1889 w 1979"/>
                    <a:gd name="T53" fmla="*/ 1142 h 2169"/>
                    <a:gd name="T54" fmla="*/ 1811 w 1979"/>
                    <a:gd name="T55" fmla="*/ 890 h 2169"/>
                    <a:gd name="T56" fmla="*/ 1721 w 1979"/>
                    <a:gd name="T57" fmla="*/ 656 h 2169"/>
                    <a:gd name="T58" fmla="*/ 1619 w 1979"/>
                    <a:gd name="T59" fmla="*/ 397 h 2169"/>
                    <a:gd name="T60" fmla="*/ 1585 w 1979"/>
                    <a:gd name="T61" fmla="*/ 283 h 2169"/>
                    <a:gd name="T62" fmla="*/ 1580 w 1979"/>
                    <a:gd name="T63" fmla="*/ 195 h 2169"/>
                    <a:gd name="T64" fmla="*/ 1619 w 1979"/>
                    <a:gd name="T65" fmla="*/ 19 h 2169"/>
                    <a:gd name="T66" fmla="*/ 125 w 1979"/>
                    <a:gd name="T67" fmla="*/ 4 h 21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79"/>
                    <a:gd name="T103" fmla="*/ 0 h 2169"/>
                    <a:gd name="T104" fmla="*/ 1979 w 1979"/>
                    <a:gd name="T105" fmla="*/ 2169 h 21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79" h="2169">
                      <a:moveTo>
                        <a:pt x="125" y="4"/>
                      </a:moveTo>
                      <a:lnTo>
                        <a:pt x="111" y="8"/>
                      </a:lnTo>
                      <a:lnTo>
                        <a:pt x="93" y="17"/>
                      </a:lnTo>
                      <a:lnTo>
                        <a:pt x="71" y="37"/>
                      </a:lnTo>
                      <a:lnTo>
                        <a:pt x="42" y="66"/>
                      </a:lnTo>
                      <a:lnTo>
                        <a:pt x="21" y="97"/>
                      </a:lnTo>
                      <a:lnTo>
                        <a:pt x="9" y="130"/>
                      </a:lnTo>
                      <a:lnTo>
                        <a:pt x="4" y="159"/>
                      </a:lnTo>
                      <a:lnTo>
                        <a:pt x="0" y="197"/>
                      </a:lnTo>
                      <a:lnTo>
                        <a:pt x="0" y="234"/>
                      </a:lnTo>
                      <a:lnTo>
                        <a:pt x="5" y="265"/>
                      </a:lnTo>
                      <a:lnTo>
                        <a:pt x="9" y="297"/>
                      </a:lnTo>
                      <a:lnTo>
                        <a:pt x="15" y="325"/>
                      </a:lnTo>
                      <a:lnTo>
                        <a:pt x="35" y="399"/>
                      </a:lnTo>
                      <a:lnTo>
                        <a:pt x="63" y="481"/>
                      </a:lnTo>
                      <a:lnTo>
                        <a:pt x="105" y="571"/>
                      </a:lnTo>
                      <a:lnTo>
                        <a:pt x="147" y="674"/>
                      </a:lnTo>
                      <a:lnTo>
                        <a:pt x="189" y="764"/>
                      </a:lnTo>
                      <a:lnTo>
                        <a:pt x="225" y="854"/>
                      </a:lnTo>
                      <a:lnTo>
                        <a:pt x="267" y="962"/>
                      </a:lnTo>
                      <a:lnTo>
                        <a:pt x="303" y="1100"/>
                      </a:lnTo>
                      <a:lnTo>
                        <a:pt x="327" y="1220"/>
                      </a:lnTo>
                      <a:lnTo>
                        <a:pt x="351" y="1370"/>
                      </a:lnTo>
                      <a:lnTo>
                        <a:pt x="363" y="1532"/>
                      </a:lnTo>
                      <a:lnTo>
                        <a:pt x="381" y="1676"/>
                      </a:lnTo>
                      <a:lnTo>
                        <a:pt x="381" y="1755"/>
                      </a:lnTo>
                      <a:lnTo>
                        <a:pt x="381" y="1857"/>
                      </a:lnTo>
                      <a:lnTo>
                        <a:pt x="381" y="1923"/>
                      </a:lnTo>
                      <a:lnTo>
                        <a:pt x="376" y="1985"/>
                      </a:lnTo>
                      <a:lnTo>
                        <a:pt x="357" y="2049"/>
                      </a:lnTo>
                      <a:lnTo>
                        <a:pt x="344" y="2087"/>
                      </a:lnTo>
                      <a:lnTo>
                        <a:pt x="327" y="2121"/>
                      </a:lnTo>
                      <a:lnTo>
                        <a:pt x="310" y="2143"/>
                      </a:lnTo>
                      <a:lnTo>
                        <a:pt x="298" y="2156"/>
                      </a:lnTo>
                      <a:lnTo>
                        <a:pt x="285" y="2169"/>
                      </a:lnTo>
                      <a:lnTo>
                        <a:pt x="461" y="2150"/>
                      </a:lnTo>
                      <a:lnTo>
                        <a:pt x="802" y="2103"/>
                      </a:lnTo>
                      <a:lnTo>
                        <a:pt x="1084" y="2067"/>
                      </a:lnTo>
                      <a:lnTo>
                        <a:pt x="1408" y="2031"/>
                      </a:lnTo>
                      <a:lnTo>
                        <a:pt x="1649" y="2019"/>
                      </a:lnTo>
                      <a:lnTo>
                        <a:pt x="1835" y="2025"/>
                      </a:lnTo>
                      <a:lnTo>
                        <a:pt x="1883" y="2025"/>
                      </a:lnTo>
                      <a:lnTo>
                        <a:pt x="1913" y="2019"/>
                      </a:lnTo>
                      <a:lnTo>
                        <a:pt x="1931" y="1989"/>
                      </a:lnTo>
                      <a:lnTo>
                        <a:pt x="1949" y="1956"/>
                      </a:lnTo>
                      <a:lnTo>
                        <a:pt x="1964" y="1907"/>
                      </a:lnTo>
                      <a:lnTo>
                        <a:pt x="1973" y="1848"/>
                      </a:lnTo>
                      <a:lnTo>
                        <a:pt x="1979" y="1791"/>
                      </a:lnTo>
                      <a:lnTo>
                        <a:pt x="1979" y="1708"/>
                      </a:lnTo>
                      <a:lnTo>
                        <a:pt x="1976" y="1643"/>
                      </a:lnTo>
                      <a:lnTo>
                        <a:pt x="1973" y="1538"/>
                      </a:lnTo>
                      <a:lnTo>
                        <a:pt x="1955" y="1424"/>
                      </a:lnTo>
                      <a:lnTo>
                        <a:pt x="1925" y="1277"/>
                      </a:lnTo>
                      <a:lnTo>
                        <a:pt x="1889" y="1142"/>
                      </a:lnTo>
                      <a:lnTo>
                        <a:pt x="1859" y="1022"/>
                      </a:lnTo>
                      <a:lnTo>
                        <a:pt x="1811" y="890"/>
                      </a:lnTo>
                      <a:lnTo>
                        <a:pt x="1763" y="770"/>
                      </a:lnTo>
                      <a:lnTo>
                        <a:pt x="1721" y="656"/>
                      </a:lnTo>
                      <a:lnTo>
                        <a:pt x="1655" y="493"/>
                      </a:lnTo>
                      <a:lnTo>
                        <a:pt x="1619" y="397"/>
                      </a:lnTo>
                      <a:lnTo>
                        <a:pt x="1597" y="333"/>
                      </a:lnTo>
                      <a:lnTo>
                        <a:pt x="1585" y="283"/>
                      </a:lnTo>
                      <a:lnTo>
                        <a:pt x="1580" y="236"/>
                      </a:lnTo>
                      <a:lnTo>
                        <a:pt x="1580" y="195"/>
                      </a:lnTo>
                      <a:lnTo>
                        <a:pt x="1607" y="49"/>
                      </a:lnTo>
                      <a:lnTo>
                        <a:pt x="1619" y="19"/>
                      </a:lnTo>
                      <a:lnTo>
                        <a:pt x="144" y="0"/>
                      </a:lnTo>
                      <a:lnTo>
                        <a:pt x="125" y="4"/>
                      </a:lnTo>
                      <a:close/>
                    </a:path>
                  </a:pathLst>
                </a:custGeom>
                <a:solidFill>
                  <a:srgbClr val="FFFFFF"/>
                </a:solidFill>
                <a:ln w="25400">
                  <a:solidFill>
                    <a:srgbClr val="000000"/>
                  </a:solidFill>
                  <a:round/>
                  <a:headEnd/>
                  <a:tailEnd/>
                </a:ln>
              </p:spPr>
              <p:txBody>
                <a:bodyPr/>
                <a:lstStyle/>
                <a:p>
                  <a:endParaRPr lang="de-DE"/>
                </a:p>
              </p:txBody>
            </p:sp>
            <p:sp>
              <p:nvSpPr>
                <p:cNvPr id="27722" name="Freeform 10"/>
                <p:cNvSpPr>
                  <a:spLocks noChangeAspect="1"/>
                </p:cNvSpPr>
                <p:nvPr/>
              </p:nvSpPr>
              <p:spPr bwMode="auto">
                <a:xfrm>
                  <a:off x="1991" y="1098"/>
                  <a:ext cx="163" cy="142"/>
                </a:xfrm>
                <a:custGeom>
                  <a:avLst/>
                  <a:gdLst>
                    <a:gd name="T0" fmla="*/ 163 w 163"/>
                    <a:gd name="T1" fmla="*/ 10 h 142"/>
                    <a:gd name="T2" fmla="*/ 121 w 163"/>
                    <a:gd name="T3" fmla="*/ 130 h 142"/>
                    <a:gd name="T4" fmla="*/ 79 w 163"/>
                    <a:gd name="T5" fmla="*/ 142 h 142"/>
                    <a:gd name="T6" fmla="*/ 58 w 163"/>
                    <a:gd name="T7" fmla="*/ 140 h 142"/>
                    <a:gd name="T8" fmla="*/ 37 w 163"/>
                    <a:gd name="T9" fmla="*/ 132 h 142"/>
                    <a:gd name="T10" fmla="*/ 21 w 163"/>
                    <a:gd name="T11" fmla="*/ 118 h 142"/>
                    <a:gd name="T12" fmla="*/ 10 w 163"/>
                    <a:gd name="T13" fmla="*/ 104 h 142"/>
                    <a:gd name="T14" fmla="*/ 3 w 163"/>
                    <a:gd name="T15" fmla="*/ 86 h 142"/>
                    <a:gd name="T16" fmla="*/ 0 w 163"/>
                    <a:gd name="T17" fmla="*/ 70 h 142"/>
                    <a:gd name="T18" fmla="*/ 1 w 163"/>
                    <a:gd name="T19" fmla="*/ 49 h 142"/>
                    <a:gd name="T20" fmla="*/ 7 w 163"/>
                    <a:gd name="T21" fmla="*/ 34 h 142"/>
                    <a:gd name="T22" fmla="*/ 19 w 163"/>
                    <a:gd name="T23" fmla="*/ 22 h 142"/>
                    <a:gd name="T24" fmla="*/ 34 w 163"/>
                    <a:gd name="T25" fmla="*/ 12 h 142"/>
                    <a:gd name="T26" fmla="*/ 52 w 163"/>
                    <a:gd name="T27" fmla="*/ 7 h 142"/>
                    <a:gd name="T28" fmla="*/ 67 w 163"/>
                    <a:gd name="T29" fmla="*/ 4 h 142"/>
                    <a:gd name="T30" fmla="*/ 84 w 163"/>
                    <a:gd name="T31" fmla="*/ 1 h 142"/>
                    <a:gd name="T32" fmla="*/ 97 w 163"/>
                    <a:gd name="T33" fmla="*/ 1 h 142"/>
                    <a:gd name="T34" fmla="*/ 114 w 163"/>
                    <a:gd name="T35" fmla="*/ 0 h 142"/>
                    <a:gd name="T36" fmla="*/ 163 w 163"/>
                    <a:gd name="T37" fmla="*/ 10 h 1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
                    <a:gd name="T58" fmla="*/ 0 h 142"/>
                    <a:gd name="T59" fmla="*/ 163 w 163"/>
                    <a:gd name="T60" fmla="*/ 142 h 1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 h="142">
                      <a:moveTo>
                        <a:pt x="163" y="10"/>
                      </a:moveTo>
                      <a:lnTo>
                        <a:pt x="121" y="130"/>
                      </a:lnTo>
                      <a:lnTo>
                        <a:pt x="79" y="142"/>
                      </a:lnTo>
                      <a:lnTo>
                        <a:pt x="58" y="140"/>
                      </a:lnTo>
                      <a:lnTo>
                        <a:pt x="37" y="132"/>
                      </a:lnTo>
                      <a:lnTo>
                        <a:pt x="21" y="118"/>
                      </a:lnTo>
                      <a:lnTo>
                        <a:pt x="10" y="104"/>
                      </a:lnTo>
                      <a:lnTo>
                        <a:pt x="3" y="86"/>
                      </a:lnTo>
                      <a:lnTo>
                        <a:pt x="0" y="70"/>
                      </a:lnTo>
                      <a:lnTo>
                        <a:pt x="1" y="49"/>
                      </a:lnTo>
                      <a:lnTo>
                        <a:pt x="7" y="34"/>
                      </a:lnTo>
                      <a:lnTo>
                        <a:pt x="19" y="22"/>
                      </a:lnTo>
                      <a:lnTo>
                        <a:pt x="34" y="12"/>
                      </a:lnTo>
                      <a:lnTo>
                        <a:pt x="52" y="7"/>
                      </a:lnTo>
                      <a:lnTo>
                        <a:pt x="67" y="4"/>
                      </a:lnTo>
                      <a:lnTo>
                        <a:pt x="84" y="1"/>
                      </a:lnTo>
                      <a:lnTo>
                        <a:pt x="97" y="1"/>
                      </a:lnTo>
                      <a:lnTo>
                        <a:pt x="114" y="0"/>
                      </a:lnTo>
                      <a:lnTo>
                        <a:pt x="163" y="10"/>
                      </a:lnTo>
                      <a:close/>
                    </a:path>
                  </a:pathLst>
                </a:custGeom>
                <a:solidFill>
                  <a:srgbClr val="808080"/>
                </a:solidFill>
                <a:ln w="25400">
                  <a:solidFill>
                    <a:srgbClr val="000000"/>
                  </a:solidFill>
                  <a:round/>
                  <a:headEnd/>
                  <a:tailEnd/>
                </a:ln>
              </p:spPr>
              <p:txBody>
                <a:bodyPr/>
                <a:lstStyle/>
                <a:p>
                  <a:endParaRPr lang="de-DE"/>
                </a:p>
              </p:txBody>
            </p:sp>
            <p:sp>
              <p:nvSpPr>
                <p:cNvPr id="27723" name="Freeform 11"/>
                <p:cNvSpPr>
                  <a:spLocks noChangeAspect="1"/>
                </p:cNvSpPr>
                <p:nvPr/>
              </p:nvSpPr>
              <p:spPr bwMode="auto">
                <a:xfrm>
                  <a:off x="2054" y="1090"/>
                  <a:ext cx="114" cy="116"/>
                </a:xfrm>
                <a:custGeom>
                  <a:avLst/>
                  <a:gdLst>
                    <a:gd name="T0" fmla="*/ 0 w 114"/>
                    <a:gd name="T1" fmla="*/ 14 h 116"/>
                    <a:gd name="T2" fmla="*/ 21 w 114"/>
                    <a:gd name="T3" fmla="*/ 29 h 116"/>
                    <a:gd name="T4" fmla="*/ 31 w 114"/>
                    <a:gd name="T5" fmla="*/ 44 h 116"/>
                    <a:gd name="T6" fmla="*/ 36 w 114"/>
                    <a:gd name="T7" fmla="*/ 59 h 116"/>
                    <a:gd name="T8" fmla="*/ 37 w 114"/>
                    <a:gd name="T9" fmla="*/ 81 h 116"/>
                    <a:gd name="T10" fmla="*/ 33 w 114"/>
                    <a:gd name="T11" fmla="*/ 99 h 116"/>
                    <a:gd name="T12" fmla="*/ 21 w 114"/>
                    <a:gd name="T13" fmla="*/ 116 h 116"/>
                    <a:gd name="T14" fmla="*/ 114 w 114"/>
                    <a:gd name="T15" fmla="*/ 96 h 116"/>
                    <a:gd name="T16" fmla="*/ 106 w 114"/>
                    <a:gd name="T17" fmla="*/ 0 h 116"/>
                    <a:gd name="T18" fmla="*/ 0 w 114"/>
                    <a:gd name="T19" fmla="*/ 14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6"/>
                    <a:gd name="T32" fmla="*/ 114 w 114"/>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6">
                      <a:moveTo>
                        <a:pt x="0" y="14"/>
                      </a:moveTo>
                      <a:lnTo>
                        <a:pt x="21" y="29"/>
                      </a:lnTo>
                      <a:lnTo>
                        <a:pt x="31" y="44"/>
                      </a:lnTo>
                      <a:lnTo>
                        <a:pt x="36" y="59"/>
                      </a:lnTo>
                      <a:lnTo>
                        <a:pt x="37" y="81"/>
                      </a:lnTo>
                      <a:lnTo>
                        <a:pt x="33" y="99"/>
                      </a:lnTo>
                      <a:lnTo>
                        <a:pt x="21" y="116"/>
                      </a:lnTo>
                      <a:lnTo>
                        <a:pt x="114" y="96"/>
                      </a:lnTo>
                      <a:lnTo>
                        <a:pt x="106" y="0"/>
                      </a:lnTo>
                      <a:lnTo>
                        <a:pt x="0" y="14"/>
                      </a:lnTo>
                      <a:close/>
                    </a:path>
                  </a:pathLst>
                </a:custGeom>
                <a:solidFill>
                  <a:srgbClr val="000000"/>
                </a:solidFill>
                <a:ln w="25400">
                  <a:solidFill>
                    <a:srgbClr val="000000"/>
                  </a:solidFill>
                  <a:round/>
                  <a:headEnd/>
                  <a:tailEnd/>
                </a:ln>
              </p:spPr>
              <p:txBody>
                <a:bodyPr/>
                <a:lstStyle/>
                <a:p>
                  <a:endParaRPr lang="de-DE"/>
                </a:p>
              </p:txBody>
            </p:sp>
            <p:sp>
              <p:nvSpPr>
                <p:cNvPr id="27724" name="Freeform 12"/>
                <p:cNvSpPr>
                  <a:spLocks noChangeAspect="1"/>
                </p:cNvSpPr>
                <p:nvPr/>
              </p:nvSpPr>
              <p:spPr bwMode="auto">
                <a:xfrm>
                  <a:off x="2022" y="1000"/>
                  <a:ext cx="1657" cy="240"/>
                </a:xfrm>
                <a:custGeom>
                  <a:avLst/>
                  <a:gdLst>
                    <a:gd name="T0" fmla="*/ 1568 w 1657"/>
                    <a:gd name="T1" fmla="*/ 18 h 240"/>
                    <a:gd name="T2" fmla="*/ 0 w 1657"/>
                    <a:gd name="T3" fmla="*/ 0 h 240"/>
                    <a:gd name="T4" fmla="*/ 44 w 1657"/>
                    <a:gd name="T5" fmla="*/ 7 h 240"/>
                    <a:gd name="T6" fmla="*/ 60 w 1657"/>
                    <a:gd name="T7" fmla="*/ 12 h 240"/>
                    <a:gd name="T8" fmla="*/ 77 w 1657"/>
                    <a:gd name="T9" fmla="*/ 19 h 240"/>
                    <a:gd name="T10" fmla="*/ 88 w 1657"/>
                    <a:gd name="T11" fmla="*/ 30 h 240"/>
                    <a:gd name="T12" fmla="*/ 101 w 1657"/>
                    <a:gd name="T13" fmla="*/ 46 h 240"/>
                    <a:gd name="T14" fmla="*/ 107 w 1657"/>
                    <a:gd name="T15" fmla="*/ 65 h 240"/>
                    <a:gd name="T16" fmla="*/ 111 w 1657"/>
                    <a:gd name="T17" fmla="*/ 85 h 240"/>
                    <a:gd name="T18" fmla="*/ 113 w 1657"/>
                    <a:gd name="T19" fmla="*/ 105 h 240"/>
                    <a:gd name="T20" fmla="*/ 114 w 1657"/>
                    <a:gd name="T21" fmla="*/ 122 h 240"/>
                    <a:gd name="T22" fmla="*/ 111 w 1657"/>
                    <a:gd name="T23" fmla="*/ 147 h 240"/>
                    <a:gd name="T24" fmla="*/ 107 w 1657"/>
                    <a:gd name="T25" fmla="*/ 171 h 240"/>
                    <a:gd name="T26" fmla="*/ 96 w 1657"/>
                    <a:gd name="T27" fmla="*/ 192 h 240"/>
                    <a:gd name="T28" fmla="*/ 79 w 1657"/>
                    <a:gd name="T29" fmla="*/ 213 h 240"/>
                    <a:gd name="T30" fmla="*/ 58 w 1657"/>
                    <a:gd name="T31" fmla="*/ 227 h 240"/>
                    <a:gd name="T32" fmla="*/ 41 w 1657"/>
                    <a:gd name="T33" fmla="*/ 240 h 240"/>
                    <a:gd name="T34" fmla="*/ 144 w 1657"/>
                    <a:gd name="T35" fmla="*/ 228 h 240"/>
                    <a:gd name="T36" fmla="*/ 258 w 1657"/>
                    <a:gd name="T37" fmla="*/ 210 h 240"/>
                    <a:gd name="T38" fmla="*/ 439 w 1657"/>
                    <a:gd name="T39" fmla="*/ 198 h 240"/>
                    <a:gd name="T40" fmla="*/ 589 w 1657"/>
                    <a:gd name="T41" fmla="*/ 186 h 240"/>
                    <a:gd name="T42" fmla="*/ 769 w 1657"/>
                    <a:gd name="T43" fmla="*/ 186 h 240"/>
                    <a:gd name="T44" fmla="*/ 967 w 1657"/>
                    <a:gd name="T45" fmla="*/ 192 h 240"/>
                    <a:gd name="T46" fmla="*/ 1213 w 1657"/>
                    <a:gd name="T47" fmla="*/ 198 h 240"/>
                    <a:gd name="T48" fmla="*/ 1448 w 1657"/>
                    <a:gd name="T49" fmla="*/ 216 h 240"/>
                    <a:gd name="T50" fmla="*/ 1544 w 1657"/>
                    <a:gd name="T51" fmla="*/ 234 h 240"/>
                    <a:gd name="T52" fmla="*/ 1571 w 1657"/>
                    <a:gd name="T53" fmla="*/ 238 h 240"/>
                    <a:gd name="T54" fmla="*/ 1601 w 1657"/>
                    <a:gd name="T55" fmla="*/ 239 h 240"/>
                    <a:gd name="T56" fmla="*/ 1622 w 1657"/>
                    <a:gd name="T57" fmla="*/ 234 h 240"/>
                    <a:gd name="T58" fmla="*/ 1640 w 1657"/>
                    <a:gd name="T59" fmla="*/ 216 h 240"/>
                    <a:gd name="T60" fmla="*/ 1650 w 1657"/>
                    <a:gd name="T61" fmla="*/ 194 h 240"/>
                    <a:gd name="T62" fmla="*/ 1655 w 1657"/>
                    <a:gd name="T63" fmla="*/ 175 h 240"/>
                    <a:gd name="T64" fmla="*/ 1657 w 1657"/>
                    <a:gd name="T65" fmla="*/ 154 h 240"/>
                    <a:gd name="T66" fmla="*/ 1653 w 1657"/>
                    <a:gd name="T67" fmla="*/ 116 h 240"/>
                    <a:gd name="T68" fmla="*/ 1645 w 1657"/>
                    <a:gd name="T69" fmla="*/ 92 h 240"/>
                    <a:gd name="T70" fmla="*/ 1633 w 1657"/>
                    <a:gd name="T71" fmla="*/ 67 h 240"/>
                    <a:gd name="T72" fmla="*/ 1622 w 1657"/>
                    <a:gd name="T73" fmla="*/ 51 h 240"/>
                    <a:gd name="T74" fmla="*/ 1609 w 1657"/>
                    <a:gd name="T75" fmla="*/ 38 h 240"/>
                    <a:gd name="T76" fmla="*/ 1590 w 1657"/>
                    <a:gd name="T77" fmla="*/ 25 h 240"/>
                    <a:gd name="T78" fmla="*/ 1568 w 1657"/>
                    <a:gd name="T79" fmla="*/ 18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57"/>
                    <a:gd name="T121" fmla="*/ 0 h 240"/>
                    <a:gd name="T122" fmla="*/ 1657 w 1657"/>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57" h="240">
                      <a:moveTo>
                        <a:pt x="1568" y="18"/>
                      </a:moveTo>
                      <a:lnTo>
                        <a:pt x="0" y="0"/>
                      </a:lnTo>
                      <a:lnTo>
                        <a:pt x="44" y="7"/>
                      </a:lnTo>
                      <a:lnTo>
                        <a:pt x="60" y="12"/>
                      </a:lnTo>
                      <a:lnTo>
                        <a:pt x="77" y="19"/>
                      </a:lnTo>
                      <a:lnTo>
                        <a:pt x="88" y="30"/>
                      </a:lnTo>
                      <a:lnTo>
                        <a:pt x="101" y="46"/>
                      </a:lnTo>
                      <a:lnTo>
                        <a:pt x="107" y="65"/>
                      </a:lnTo>
                      <a:lnTo>
                        <a:pt x="111" y="85"/>
                      </a:lnTo>
                      <a:lnTo>
                        <a:pt x="113" y="105"/>
                      </a:lnTo>
                      <a:lnTo>
                        <a:pt x="114" y="122"/>
                      </a:lnTo>
                      <a:lnTo>
                        <a:pt x="111" y="147"/>
                      </a:lnTo>
                      <a:lnTo>
                        <a:pt x="107" y="171"/>
                      </a:lnTo>
                      <a:lnTo>
                        <a:pt x="96" y="192"/>
                      </a:lnTo>
                      <a:lnTo>
                        <a:pt x="79" y="213"/>
                      </a:lnTo>
                      <a:lnTo>
                        <a:pt x="58" y="227"/>
                      </a:lnTo>
                      <a:lnTo>
                        <a:pt x="41" y="240"/>
                      </a:lnTo>
                      <a:lnTo>
                        <a:pt x="144" y="228"/>
                      </a:lnTo>
                      <a:lnTo>
                        <a:pt x="258" y="210"/>
                      </a:lnTo>
                      <a:lnTo>
                        <a:pt x="439" y="198"/>
                      </a:lnTo>
                      <a:lnTo>
                        <a:pt x="589" y="186"/>
                      </a:lnTo>
                      <a:lnTo>
                        <a:pt x="769" y="186"/>
                      </a:lnTo>
                      <a:lnTo>
                        <a:pt x="967" y="192"/>
                      </a:lnTo>
                      <a:lnTo>
                        <a:pt x="1213" y="198"/>
                      </a:lnTo>
                      <a:lnTo>
                        <a:pt x="1448" y="216"/>
                      </a:lnTo>
                      <a:lnTo>
                        <a:pt x="1544" y="234"/>
                      </a:lnTo>
                      <a:lnTo>
                        <a:pt x="1571" y="238"/>
                      </a:lnTo>
                      <a:lnTo>
                        <a:pt x="1601" y="239"/>
                      </a:lnTo>
                      <a:lnTo>
                        <a:pt x="1622" y="234"/>
                      </a:lnTo>
                      <a:lnTo>
                        <a:pt x="1640" y="216"/>
                      </a:lnTo>
                      <a:lnTo>
                        <a:pt x="1650" y="194"/>
                      </a:lnTo>
                      <a:lnTo>
                        <a:pt x="1655" y="175"/>
                      </a:lnTo>
                      <a:lnTo>
                        <a:pt x="1657" y="154"/>
                      </a:lnTo>
                      <a:lnTo>
                        <a:pt x="1653" y="116"/>
                      </a:lnTo>
                      <a:lnTo>
                        <a:pt x="1645" y="92"/>
                      </a:lnTo>
                      <a:lnTo>
                        <a:pt x="1633" y="67"/>
                      </a:lnTo>
                      <a:lnTo>
                        <a:pt x="1622" y="51"/>
                      </a:lnTo>
                      <a:lnTo>
                        <a:pt x="1609" y="38"/>
                      </a:lnTo>
                      <a:lnTo>
                        <a:pt x="1590" y="25"/>
                      </a:lnTo>
                      <a:lnTo>
                        <a:pt x="1568" y="18"/>
                      </a:lnTo>
                      <a:close/>
                    </a:path>
                  </a:pathLst>
                </a:custGeom>
                <a:solidFill>
                  <a:srgbClr val="FFFFFF"/>
                </a:solidFill>
                <a:ln w="25400">
                  <a:solidFill>
                    <a:srgbClr val="000000"/>
                  </a:solidFill>
                  <a:round/>
                  <a:headEnd/>
                  <a:tailEnd/>
                </a:ln>
              </p:spPr>
              <p:txBody>
                <a:bodyPr/>
                <a:lstStyle/>
                <a:p>
                  <a:endParaRPr lang="de-DE"/>
                </a:p>
              </p:txBody>
            </p:sp>
          </p:grpSp>
          <p:sp>
            <p:nvSpPr>
              <p:cNvPr id="27719" name="Text Box 13"/>
              <p:cNvSpPr txBox="1">
                <a:spLocks noChangeAspect="1" noChangeArrowheads="1"/>
              </p:cNvSpPr>
              <p:nvPr/>
            </p:nvSpPr>
            <p:spPr bwMode="auto">
              <a:xfrm>
                <a:off x="1514" y="1358"/>
                <a:ext cx="360" cy="288"/>
              </a:xfrm>
              <a:prstGeom prst="rect">
                <a:avLst/>
              </a:prstGeom>
              <a:noFill/>
              <a:ln w="9525">
                <a:noFill/>
                <a:miter lim="800000"/>
                <a:headEnd/>
                <a:tailEnd/>
              </a:ln>
            </p:spPr>
            <p:txBody>
              <a:bodyPr wrap="none">
                <a:spAutoFit/>
              </a:bodyPr>
              <a:lstStyle/>
              <a:p>
                <a:pPr eaLnBrk="0" hangingPunct="0"/>
                <a:r>
                  <a:rPr lang="en-US" sz="1200">
                    <a:latin typeface="Arial" pitchFamily="34" charset="0"/>
                  </a:rPr>
                  <a:t>Plain-</a:t>
                </a:r>
              </a:p>
              <a:p>
                <a:pPr eaLnBrk="0" hangingPunct="0"/>
                <a:r>
                  <a:rPr lang="en-US" sz="1200">
                    <a:latin typeface="Arial" pitchFamily="34" charset="0"/>
                  </a:rPr>
                  <a:t>text</a:t>
                </a:r>
              </a:p>
            </p:txBody>
          </p:sp>
        </p:grpSp>
        <p:grpSp>
          <p:nvGrpSpPr>
            <p:cNvPr id="27691" name="Group 14"/>
            <p:cNvGrpSpPr>
              <a:grpSpLocks noChangeAspect="1"/>
            </p:cNvGrpSpPr>
            <p:nvPr/>
          </p:nvGrpSpPr>
          <p:grpSpPr bwMode="auto">
            <a:xfrm>
              <a:off x="2456" y="1113"/>
              <a:ext cx="793" cy="771"/>
              <a:chOff x="1848" y="1287"/>
              <a:chExt cx="528" cy="513"/>
            </a:xfrm>
          </p:grpSpPr>
          <p:sp>
            <p:nvSpPr>
              <p:cNvPr id="1360911" name="Rectangle 15"/>
              <p:cNvSpPr>
                <a:spLocks noChangeAspect="1" noChangeArrowheads="1"/>
              </p:cNvSpPr>
              <p:nvPr/>
            </p:nvSpPr>
            <p:spPr bwMode="auto">
              <a:xfrm>
                <a:off x="1848" y="1290"/>
                <a:ext cx="528" cy="510"/>
              </a:xfrm>
              <a:prstGeom prst="rect">
                <a:avLst/>
              </a:prstGeom>
              <a:solidFill>
                <a:srgbClr val="EAEAEA"/>
              </a:solidFill>
              <a:ln w="9525">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endParaRPr lang="en-GB" sz="2800">
                  <a:latin typeface="Arial" charset="0"/>
                </a:endParaRPr>
              </a:p>
            </p:txBody>
          </p:sp>
          <p:grpSp>
            <p:nvGrpSpPr>
              <p:cNvPr id="27703" name="Group 16"/>
              <p:cNvGrpSpPr>
                <a:grpSpLocks noChangeAspect="1"/>
              </p:cNvGrpSpPr>
              <p:nvPr/>
            </p:nvGrpSpPr>
            <p:grpSpPr bwMode="auto">
              <a:xfrm flipH="1">
                <a:off x="1974" y="1568"/>
                <a:ext cx="277" cy="146"/>
                <a:chOff x="5390" y="4089"/>
                <a:chExt cx="275" cy="145"/>
              </a:xfrm>
            </p:grpSpPr>
            <p:grpSp>
              <p:nvGrpSpPr>
                <p:cNvPr id="27705" name="Group 17"/>
                <p:cNvGrpSpPr>
                  <a:grpSpLocks noChangeAspect="1"/>
                </p:cNvGrpSpPr>
                <p:nvPr/>
              </p:nvGrpSpPr>
              <p:grpSpPr bwMode="auto">
                <a:xfrm>
                  <a:off x="5390" y="4089"/>
                  <a:ext cx="104" cy="145"/>
                  <a:chOff x="5390" y="4089"/>
                  <a:chExt cx="104" cy="145"/>
                </a:xfrm>
              </p:grpSpPr>
              <p:sp>
                <p:nvSpPr>
                  <p:cNvPr id="27712" name="Oval 18"/>
                  <p:cNvSpPr>
                    <a:spLocks noChangeAspect="1" noChangeArrowheads="1"/>
                  </p:cNvSpPr>
                  <p:nvPr/>
                </p:nvSpPr>
                <p:spPr bwMode="auto">
                  <a:xfrm>
                    <a:off x="5390" y="4098"/>
                    <a:ext cx="104" cy="136"/>
                  </a:xfrm>
                  <a:prstGeom prst="ellipse">
                    <a:avLst/>
                  </a:prstGeom>
                  <a:solidFill>
                    <a:srgbClr val="606000"/>
                  </a:solidFill>
                  <a:ln w="9525">
                    <a:noFill/>
                    <a:round/>
                    <a:headEnd/>
                    <a:tailEnd/>
                  </a:ln>
                </p:spPr>
                <p:txBody>
                  <a:bodyPr/>
                  <a:lstStyle/>
                  <a:p>
                    <a:endParaRPr lang="de-DE"/>
                  </a:p>
                </p:txBody>
              </p:sp>
              <p:sp>
                <p:nvSpPr>
                  <p:cNvPr id="27713" name="Oval 19"/>
                  <p:cNvSpPr>
                    <a:spLocks noChangeAspect="1" noChangeArrowheads="1"/>
                  </p:cNvSpPr>
                  <p:nvPr/>
                </p:nvSpPr>
                <p:spPr bwMode="auto">
                  <a:xfrm>
                    <a:off x="5390" y="4089"/>
                    <a:ext cx="104" cy="136"/>
                  </a:xfrm>
                  <a:prstGeom prst="ellipse">
                    <a:avLst/>
                  </a:prstGeom>
                  <a:solidFill>
                    <a:srgbClr val="FFFF00"/>
                  </a:solidFill>
                  <a:ln w="9525">
                    <a:noFill/>
                    <a:round/>
                    <a:headEnd/>
                    <a:tailEnd/>
                  </a:ln>
                </p:spPr>
                <p:txBody>
                  <a:bodyPr/>
                  <a:lstStyle/>
                  <a:p>
                    <a:endParaRPr lang="de-DE"/>
                  </a:p>
                </p:txBody>
              </p:sp>
              <p:sp>
                <p:nvSpPr>
                  <p:cNvPr id="27714" name="Oval 20"/>
                  <p:cNvSpPr>
                    <a:spLocks noChangeAspect="1" noChangeArrowheads="1"/>
                  </p:cNvSpPr>
                  <p:nvPr/>
                </p:nvSpPr>
                <p:spPr bwMode="auto">
                  <a:xfrm>
                    <a:off x="5394" y="4095"/>
                    <a:ext cx="95" cy="129"/>
                  </a:xfrm>
                  <a:prstGeom prst="ellipse">
                    <a:avLst/>
                  </a:prstGeom>
                  <a:solidFill>
                    <a:srgbClr val="A0A000"/>
                  </a:solidFill>
                  <a:ln w="9525">
                    <a:noFill/>
                    <a:round/>
                    <a:headEnd/>
                    <a:tailEnd/>
                  </a:ln>
                </p:spPr>
                <p:txBody>
                  <a:bodyPr/>
                  <a:lstStyle/>
                  <a:p>
                    <a:endParaRPr lang="de-DE"/>
                  </a:p>
                </p:txBody>
              </p:sp>
              <p:grpSp>
                <p:nvGrpSpPr>
                  <p:cNvPr id="27715" name="Group 21"/>
                  <p:cNvGrpSpPr>
                    <a:grpSpLocks noChangeAspect="1"/>
                  </p:cNvGrpSpPr>
                  <p:nvPr/>
                </p:nvGrpSpPr>
                <p:grpSpPr bwMode="auto">
                  <a:xfrm>
                    <a:off x="5399" y="4141"/>
                    <a:ext cx="24" cy="38"/>
                    <a:chOff x="5399" y="4141"/>
                    <a:chExt cx="24" cy="38"/>
                  </a:xfrm>
                </p:grpSpPr>
                <p:sp>
                  <p:nvSpPr>
                    <p:cNvPr id="27716" name="Oval 22"/>
                    <p:cNvSpPr>
                      <a:spLocks noChangeAspect="1" noChangeArrowheads="1"/>
                    </p:cNvSpPr>
                    <p:nvPr/>
                  </p:nvSpPr>
                  <p:spPr bwMode="auto">
                    <a:xfrm>
                      <a:off x="5399" y="4141"/>
                      <a:ext cx="24" cy="38"/>
                    </a:xfrm>
                    <a:prstGeom prst="ellipse">
                      <a:avLst/>
                    </a:prstGeom>
                    <a:solidFill>
                      <a:srgbClr val="FFFF00"/>
                    </a:solidFill>
                    <a:ln w="9525">
                      <a:noFill/>
                      <a:round/>
                      <a:headEnd/>
                      <a:tailEnd/>
                    </a:ln>
                  </p:spPr>
                  <p:txBody>
                    <a:bodyPr/>
                    <a:lstStyle/>
                    <a:p>
                      <a:endParaRPr lang="de-DE"/>
                    </a:p>
                  </p:txBody>
                </p:sp>
                <p:sp>
                  <p:nvSpPr>
                    <p:cNvPr id="27717" name="Oval 23"/>
                    <p:cNvSpPr>
                      <a:spLocks noChangeAspect="1" noChangeArrowheads="1"/>
                    </p:cNvSpPr>
                    <p:nvPr/>
                  </p:nvSpPr>
                  <p:spPr bwMode="auto">
                    <a:xfrm>
                      <a:off x="5401" y="4150"/>
                      <a:ext cx="20" cy="29"/>
                    </a:xfrm>
                    <a:prstGeom prst="ellipse">
                      <a:avLst/>
                    </a:prstGeom>
                    <a:solidFill>
                      <a:srgbClr val="606060"/>
                    </a:solidFill>
                    <a:ln w="9525">
                      <a:noFill/>
                      <a:round/>
                      <a:headEnd/>
                      <a:tailEnd/>
                    </a:ln>
                  </p:spPr>
                  <p:txBody>
                    <a:bodyPr/>
                    <a:lstStyle/>
                    <a:p>
                      <a:endParaRPr lang="de-DE"/>
                    </a:p>
                  </p:txBody>
                </p:sp>
              </p:grpSp>
            </p:grpSp>
            <p:grpSp>
              <p:nvGrpSpPr>
                <p:cNvPr id="27706" name="Group 24"/>
                <p:cNvGrpSpPr>
                  <a:grpSpLocks noChangeAspect="1"/>
                </p:cNvGrpSpPr>
                <p:nvPr/>
              </p:nvGrpSpPr>
              <p:grpSpPr bwMode="auto">
                <a:xfrm>
                  <a:off x="5485" y="4134"/>
                  <a:ext cx="180" cy="55"/>
                  <a:chOff x="5485" y="4134"/>
                  <a:chExt cx="180" cy="55"/>
                </a:xfrm>
              </p:grpSpPr>
              <p:sp>
                <p:nvSpPr>
                  <p:cNvPr id="27707" name="Freeform 25"/>
                  <p:cNvSpPr>
                    <a:spLocks noChangeAspect="1"/>
                  </p:cNvSpPr>
                  <p:nvPr/>
                </p:nvSpPr>
                <p:spPr bwMode="auto">
                  <a:xfrm>
                    <a:off x="5485" y="4141"/>
                    <a:ext cx="180" cy="48"/>
                  </a:xfrm>
                  <a:custGeom>
                    <a:avLst/>
                    <a:gdLst>
                      <a:gd name="T0" fmla="*/ 0 w 898"/>
                      <a:gd name="T1" fmla="*/ 0 h 237"/>
                      <a:gd name="T2" fmla="*/ 180 w 898"/>
                      <a:gd name="T3" fmla="*/ 16 h 237"/>
                      <a:gd name="T4" fmla="*/ 180 w 898"/>
                      <a:gd name="T5" fmla="*/ 24 h 237"/>
                      <a:gd name="T6" fmla="*/ 168 w 898"/>
                      <a:gd name="T7" fmla="*/ 48 h 237"/>
                      <a:gd name="T8" fmla="*/ 144 w 898"/>
                      <a:gd name="T9" fmla="*/ 48 h 237"/>
                      <a:gd name="T10" fmla="*/ 144 w 898"/>
                      <a:gd name="T11" fmla="*/ 36 h 237"/>
                      <a:gd name="T12" fmla="*/ 132 w 898"/>
                      <a:gd name="T13" fmla="*/ 36 h 237"/>
                      <a:gd name="T14" fmla="*/ 132 w 898"/>
                      <a:gd name="T15" fmla="*/ 48 h 237"/>
                      <a:gd name="T16" fmla="*/ 120 w 898"/>
                      <a:gd name="T17" fmla="*/ 48 h 237"/>
                      <a:gd name="T18" fmla="*/ 120 w 898"/>
                      <a:gd name="T19" fmla="*/ 36 h 237"/>
                      <a:gd name="T20" fmla="*/ 96 w 898"/>
                      <a:gd name="T21" fmla="*/ 36 h 237"/>
                      <a:gd name="T22" fmla="*/ 96 w 898"/>
                      <a:gd name="T23" fmla="*/ 48 h 237"/>
                      <a:gd name="T24" fmla="*/ 84 w 898"/>
                      <a:gd name="T25" fmla="*/ 48 h 237"/>
                      <a:gd name="T26" fmla="*/ 72 w 898"/>
                      <a:gd name="T27" fmla="*/ 36 h 237"/>
                      <a:gd name="T28" fmla="*/ 60 w 898"/>
                      <a:gd name="T29" fmla="*/ 48 h 237"/>
                      <a:gd name="T30" fmla="*/ 48 w 898"/>
                      <a:gd name="T31" fmla="*/ 36 h 237"/>
                      <a:gd name="T32" fmla="*/ 48 w 898"/>
                      <a:gd name="T33" fmla="*/ 48 h 237"/>
                      <a:gd name="T34" fmla="*/ 36 w 898"/>
                      <a:gd name="T35" fmla="*/ 48 h 237"/>
                      <a:gd name="T36" fmla="*/ 36 w 898"/>
                      <a:gd name="T37" fmla="*/ 36 h 237"/>
                      <a:gd name="T38" fmla="*/ 24 w 898"/>
                      <a:gd name="T39" fmla="*/ 36 h 237"/>
                      <a:gd name="T40" fmla="*/ 12 w 898"/>
                      <a:gd name="T41" fmla="*/ 48 h 237"/>
                      <a:gd name="T42" fmla="*/ 0 w 898"/>
                      <a:gd name="T43" fmla="*/ 48 h 237"/>
                      <a:gd name="T44" fmla="*/ 0 w 898"/>
                      <a:gd name="T45" fmla="*/ 0 h 2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98"/>
                      <a:gd name="T70" fmla="*/ 0 h 237"/>
                      <a:gd name="T71" fmla="*/ 898 w 898"/>
                      <a:gd name="T72" fmla="*/ 237 h 2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98" h="237">
                        <a:moveTo>
                          <a:pt x="0" y="0"/>
                        </a:moveTo>
                        <a:lnTo>
                          <a:pt x="898" y="79"/>
                        </a:lnTo>
                        <a:lnTo>
                          <a:pt x="898" y="119"/>
                        </a:lnTo>
                        <a:lnTo>
                          <a:pt x="839" y="237"/>
                        </a:lnTo>
                        <a:lnTo>
                          <a:pt x="719" y="237"/>
                        </a:lnTo>
                        <a:lnTo>
                          <a:pt x="719" y="179"/>
                        </a:lnTo>
                        <a:lnTo>
                          <a:pt x="659" y="179"/>
                        </a:lnTo>
                        <a:lnTo>
                          <a:pt x="659" y="237"/>
                        </a:lnTo>
                        <a:lnTo>
                          <a:pt x="600" y="237"/>
                        </a:lnTo>
                        <a:lnTo>
                          <a:pt x="600" y="179"/>
                        </a:lnTo>
                        <a:lnTo>
                          <a:pt x="479" y="179"/>
                        </a:lnTo>
                        <a:lnTo>
                          <a:pt x="479" y="237"/>
                        </a:lnTo>
                        <a:lnTo>
                          <a:pt x="419" y="237"/>
                        </a:lnTo>
                        <a:lnTo>
                          <a:pt x="359" y="179"/>
                        </a:lnTo>
                        <a:lnTo>
                          <a:pt x="299" y="237"/>
                        </a:lnTo>
                        <a:lnTo>
                          <a:pt x="239" y="179"/>
                        </a:lnTo>
                        <a:lnTo>
                          <a:pt x="239" y="237"/>
                        </a:lnTo>
                        <a:lnTo>
                          <a:pt x="179" y="237"/>
                        </a:lnTo>
                        <a:lnTo>
                          <a:pt x="179" y="179"/>
                        </a:lnTo>
                        <a:lnTo>
                          <a:pt x="120" y="179"/>
                        </a:lnTo>
                        <a:lnTo>
                          <a:pt x="59" y="237"/>
                        </a:lnTo>
                        <a:lnTo>
                          <a:pt x="0" y="237"/>
                        </a:lnTo>
                        <a:lnTo>
                          <a:pt x="0" y="0"/>
                        </a:lnTo>
                        <a:close/>
                      </a:path>
                    </a:pathLst>
                  </a:custGeom>
                  <a:solidFill>
                    <a:srgbClr val="606000"/>
                  </a:solidFill>
                  <a:ln w="9525">
                    <a:noFill/>
                    <a:round/>
                    <a:headEnd/>
                    <a:tailEnd/>
                  </a:ln>
                </p:spPr>
                <p:txBody>
                  <a:bodyPr/>
                  <a:lstStyle/>
                  <a:p>
                    <a:endParaRPr lang="de-DE"/>
                  </a:p>
                </p:txBody>
              </p:sp>
              <p:sp>
                <p:nvSpPr>
                  <p:cNvPr id="27708" name="Freeform 26"/>
                  <p:cNvSpPr>
                    <a:spLocks noChangeAspect="1"/>
                  </p:cNvSpPr>
                  <p:nvPr/>
                </p:nvSpPr>
                <p:spPr bwMode="auto">
                  <a:xfrm>
                    <a:off x="5485" y="4134"/>
                    <a:ext cx="180" cy="47"/>
                  </a:xfrm>
                  <a:custGeom>
                    <a:avLst/>
                    <a:gdLst>
                      <a:gd name="T0" fmla="*/ 0 w 898"/>
                      <a:gd name="T1" fmla="*/ 0 h 236"/>
                      <a:gd name="T2" fmla="*/ 168 w 898"/>
                      <a:gd name="T3" fmla="*/ 0 h 236"/>
                      <a:gd name="T4" fmla="*/ 180 w 898"/>
                      <a:gd name="T5" fmla="*/ 23 h 236"/>
                      <a:gd name="T6" fmla="*/ 168 w 898"/>
                      <a:gd name="T7" fmla="*/ 47 h 236"/>
                      <a:gd name="T8" fmla="*/ 144 w 898"/>
                      <a:gd name="T9" fmla="*/ 47 h 236"/>
                      <a:gd name="T10" fmla="*/ 144 w 898"/>
                      <a:gd name="T11" fmla="*/ 35 h 236"/>
                      <a:gd name="T12" fmla="*/ 132 w 898"/>
                      <a:gd name="T13" fmla="*/ 35 h 236"/>
                      <a:gd name="T14" fmla="*/ 132 w 898"/>
                      <a:gd name="T15" fmla="*/ 47 h 236"/>
                      <a:gd name="T16" fmla="*/ 120 w 898"/>
                      <a:gd name="T17" fmla="*/ 47 h 236"/>
                      <a:gd name="T18" fmla="*/ 120 w 898"/>
                      <a:gd name="T19" fmla="*/ 35 h 236"/>
                      <a:gd name="T20" fmla="*/ 96 w 898"/>
                      <a:gd name="T21" fmla="*/ 35 h 236"/>
                      <a:gd name="T22" fmla="*/ 96 w 898"/>
                      <a:gd name="T23" fmla="*/ 47 h 236"/>
                      <a:gd name="T24" fmla="*/ 84 w 898"/>
                      <a:gd name="T25" fmla="*/ 47 h 236"/>
                      <a:gd name="T26" fmla="*/ 72 w 898"/>
                      <a:gd name="T27" fmla="*/ 35 h 236"/>
                      <a:gd name="T28" fmla="*/ 60 w 898"/>
                      <a:gd name="T29" fmla="*/ 47 h 236"/>
                      <a:gd name="T30" fmla="*/ 48 w 898"/>
                      <a:gd name="T31" fmla="*/ 35 h 236"/>
                      <a:gd name="T32" fmla="*/ 48 w 898"/>
                      <a:gd name="T33" fmla="*/ 47 h 236"/>
                      <a:gd name="T34" fmla="*/ 36 w 898"/>
                      <a:gd name="T35" fmla="*/ 47 h 236"/>
                      <a:gd name="T36" fmla="*/ 36 w 898"/>
                      <a:gd name="T37" fmla="*/ 35 h 236"/>
                      <a:gd name="T38" fmla="*/ 24 w 898"/>
                      <a:gd name="T39" fmla="*/ 35 h 236"/>
                      <a:gd name="T40" fmla="*/ 12 w 898"/>
                      <a:gd name="T41" fmla="*/ 47 h 236"/>
                      <a:gd name="T42" fmla="*/ 0 w 898"/>
                      <a:gd name="T43" fmla="*/ 47 h 236"/>
                      <a:gd name="T44" fmla="*/ 0 w 898"/>
                      <a:gd name="T45" fmla="*/ 0 h 2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98"/>
                      <a:gd name="T70" fmla="*/ 0 h 236"/>
                      <a:gd name="T71" fmla="*/ 898 w 898"/>
                      <a:gd name="T72" fmla="*/ 236 h 2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98" h="236">
                        <a:moveTo>
                          <a:pt x="0" y="0"/>
                        </a:moveTo>
                        <a:lnTo>
                          <a:pt x="839" y="0"/>
                        </a:lnTo>
                        <a:lnTo>
                          <a:pt x="898" y="117"/>
                        </a:lnTo>
                        <a:lnTo>
                          <a:pt x="839" y="236"/>
                        </a:lnTo>
                        <a:lnTo>
                          <a:pt x="719" y="236"/>
                        </a:lnTo>
                        <a:lnTo>
                          <a:pt x="719" y="177"/>
                        </a:lnTo>
                        <a:lnTo>
                          <a:pt x="659" y="177"/>
                        </a:lnTo>
                        <a:lnTo>
                          <a:pt x="659" y="236"/>
                        </a:lnTo>
                        <a:lnTo>
                          <a:pt x="600" y="236"/>
                        </a:lnTo>
                        <a:lnTo>
                          <a:pt x="600" y="177"/>
                        </a:lnTo>
                        <a:lnTo>
                          <a:pt x="479" y="177"/>
                        </a:lnTo>
                        <a:lnTo>
                          <a:pt x="479" y="236"/>
                        </a:lnTo>
                        <a:lnTo>
                          <a:pt x="419" y="236"/>
                        </a:lnTo>
                        <a:lnTo>
                          <a:pt x="359" y="177"/>
                        </a:lnTo>
                        <a:lnTo>
                          <a:pt x="299" y="236"/>
                        </a:lnTo>
                        <a:lnTo>
                          <a:pt x="239" y="177"/>
                        </a:lnTo>
                        <a:lnTo>
                          <a:pt x="239" y="236"/>
                        </a:lnTo>
                        <a:lnTo>
                          <a:pt x="179" y="236"/>
                        </a:lnTo>
                        <a:lnTo>
                          <a:pt x="179" y="177"/>
                        </a:lnTo>
                        <a:lnTo>
                          <a:pt x="120" y="177"/>
                        </a:lnTo>
                        <a:lnTo>
                          <a:pt x="59" y="236"/>
                        </a:lnTo>
                        <a:lnTo>
                          <a:pt x="0" y="236"/>
                        </a:lnTo>
                        <a:lnTo>
                          <a:pt x="0" y="0"/>
                        </a:lnTo>
                        <a:close/>
                      </a:path>
                    </a:pathLst>
                  </a:custGeom>
                  <a:solidFill>
                    <a:srgbClr val="A0A000"/>
                  </a:solidFill>
                  <a:ln w="9525">
                    <a:noFill/>
                    <a:round/>
                    <a:headEnd/>
                    <a:tailEnd/>
                  </a:ln>
                </p:spPr>
                <p:txBody>
                  <a:bodyPr/>
                  <a:lstStyle/>
                  <a:p>
                    <a:endParaRPr lang="de-DE"/>
                  </a:p>
                </p:txBody>
              </p:sp>
              <p:sp>
                <p:nvSpPr>
                  <p:cNvPr id="27709" name="Freeform 27"/>
                  <p:cNvSpPr>
                    <a:spLocks noChangeAspect="1"/>
                  </p:cNvSpPr>
                  <p:nvPr/>
                </p:nvSpPr>
                <p:spPr bwMode="auto">
                  <a:xfrm>
                    <a:off x="5501" y="4145"/>
                    <a:ext cx="164" cy="12"/>
                  </a:xfrm>
                  <a:custGeom>
                    <a:avLst/>
                    <a:gdLst>
                      <a:gd name="T0" fmla="*/ 0 w 822"/>
                      <a:gd name="T1" fmla="*/ 0 h 60"/>
                      <a:gd name="T2" fmla="*/ 158 w 822"/>
                      <a:gd name="T3" fmla="*/ 0 h 60"/>
                      <a:gd name="T4" fmla="*/ 164 w 822"/>
                      <a:gd name="T5" fmla="*/ 12 h 60"/>
                      <a:gd name="T6" fmla="*/ 0 w 822"/>
                      <a:gd name="T7" fmla="*/ 12 h 60"/>
                      <a:gd name="T8" fmla="*/ 0 w 822"/>
                      <a:gd name="T9" fmla="*/ 0 h 60"/>
                      <a:gd name="T10" fmla="*/ 0 60000 65536"/>
                      <a:gd name="T11" fmla="*/ 0 60000 65536"/>
                      <a:gd name="T12" fmla="*/ 0 60000 65536"/>
                      <a:gd name="T13" fmla="*/ 0 60000 65536"/>
                      <a:gd name="T14" fmla="*/ 0 60000 65536"/>
                      <a:gd name="T15" fmla="*/ 0 w 822"/>
                      <a:gd name="T16" fmla="*/ 0 h 60"/>
                      <a:gd name="T17" fmla="*/ 822 w 822"/>
                      <a:gd name="T18" fmla="*/ 60 h 60"/>
                    </a:gdLst>
                    <a:ahLst/>
                    <a:cxnLst>
                      <a:cxn ang="T10">
                        <a:pos x="T0" y="T1"/>
                      </a:cxn>
                      <a:cxn ang="T11">
                        <a:pos x="T2" y="T3"/>
                      </a:cxn>
                      <a:cxn ang="T12">
                        <a:pos x="T4" y="T5"/>
                      </a:cxn>
                      <a:cxn ang="T13">
                        <a:pos x="T6" y="T7"/>
                      </a:cxn>
                      <a:cxn ang="T14">
                        <a:pos x="T8" y="T9"/>
                      </a:cxn>
                    </a:cxnLst>
                    <a:rect l="T15" t="T16" r="T17" b="T18"/>
                    <a:pathLst>
                      <a:path w="822" h="60">
                        <a:moveTo>
                          <a:pt x="0" y="0"/>
                        </a:moveTo>
                        <a:lnTo>
                          <a:pt x="794" y="0"/>
                        </a:lnTo>
                        <a:lnTo>
                          <a:pt x="822" y="60"/>
                        </a:lnTo>
                        <a:lnTo>
                          <a:pt x="0" y="60"/>
                        </a:lnTo>
                        <a:lnTo>
                          <a:pt x="0" y="0"/>
                        </a:lnTo>
                        <a:close/>
                      </a:path>
                    </a:pathLst>
                  </a:custGeom>
                  <a:solidFill>
                    <a:srgbClr val="808000"/>
                  </a:solidFill>
                  <a:ln w="9525">
                    <a:noFill/>
                    <a:round/>
                    <a:headEnd/>
                    <a:tailEnd/>
                  </a:ln>
                </p:spPr>
                <p:txBody>
                  <a:bodyPr/>
                  <a:lstStyle/>
                  <a:p>
                    <a:endParaRPr lang="de-DE"/>
                  </a:p>
                </p:txBody>
              </p:sp>
              <p:sp>
                <p:nvSpPr>
                  <p:cNvPr id="27710" name="Rectangle 28"/>
                  <p:cNvSpPr>
                    <a:spLocks noChangeAspect="1" noChangeArrowheads="1"/>
                  </p:cNvSpPr>
                  <p:nvPr/>
                </p:nvSpPr>
                <p:spPr bwMode="auto">
                  <a:xfrm>
                    <a:off x="5503" y="4166"/>
                    <a:ext cx="156" cy="1"/>
                  </a:xfrm>
                  <a:prstGeom prst="rect">
                    <a:avLst/>
                  </a:prstGeom>
                  <a:solidFill>
                    <a:srgbClr val="808000"/>
                  </a:solidFill>
                  <a:ln w="9525">
                    <a:noFill/>
                    <a:miter lim="800000"/>
                    <a:headEnd/>
                    <a:tailEnd/>
                  </a:ln>
                </p:spPr>
                <p:txBody>
                  <a:bodyPr/>
                  <a:lstStyle/>
                  <a:p>
                    <a:endParaRPr lang="de-DE"/>
                  </a:p>
                </p:txBody>
              </p:sp>
              <p:sp>
                <p:nvSpPr>
                  <p:cNvPr id="27711" name="Rectangle 29"/>
                  <p:cNvSpPr>
                    <a:spLocks noChangeAspect="1" noChangeArrowheads="1"/>
                  </p:cNvSpPr>
                  <p:nvPr/>
                </p:nvSpPr>
                <p:spPr bwMode="auto">
                  <a:xfrm>
                    <a:off x="5498" y="4136"/>
                    <a:ext cx="155" cy="2"/>
                  </a:xfrm>
                  <a:prstGeom prst="rect">
                    <a:avLst/>
                  </a:prstGeom>
                  <a:solidFill>
                    <a:srgbClr val="808000"/>
                  </a:solidFill>
                  <a:ln w="9525">
                    <a:noFill/>
                    <a:miter lim="800000"/>
                    <a:headEnd/>
                    <a:tailEnd/>
                  </a:ln>
                </p:spPr>
                <p:txBody>
                  <a:bodyPr/>
                  <a:lstStyle/>
                  <a:p>
                    <a:endParaRPr lang="de-DE"/>
                  </a:p>
                </p:txBody>
              </p:sp>
            </p:grpSp>
          </p:grpSp>
          <p:sp>
            <p:nvSpPr>
              <p:cNvPr id="27704" name="Text Box 30"/>
              <p:cNvSpPr txBox="1">
                <a:spLocks noChangeAspect="1" noChangeArrowheads="1"/>
              </p:cNvSpPr>
              <p:nvPr/>
            </p:nvSpPr>
            <p:spPr bwMode="auto">
              <a:xfrm>
                <a:off x="1917" y="1287"/>
                <a:ext cx="402" cy="154"/>
              </a:xfrm>
              <a:prstGeom prst="rect">
                <a:avLst/>
              </a:prstGeom>
              <a:noFill/>
              <a:ln w="9525">
                <a:noFill/>
                <a:miter lim="800000"/>
                <a:headEnd/>
                <a:tailEnd/>
              </a:ln>
            </p:spPr>
            <p:txBody>
              <a:bodyPr wrap="none">
                <a:spAutoFit/>
              </a:bodyPr>
              <a:lstStyle/>
              <a:p>
                <a:pPr eaLnBrk="0" hangingPunct="0"/>
                <a:r>
                  <a:rPr lang="en-US">
                    <a:latin typeface="Arial" pitchFamily="34" charset="0"/>
                  </a:rPr>
                  <a:t>Encrypt</a:t>
                </a:r>
              </a:p>
            </p:txBody>
          </p:sp>
        </p:grpSp>
        <p:cxnSp>
          <p:nvCxnSpPr>
            <p:cNvPr id="27692" name="AutoShape 31"/>
            <p:cNvCxnSpPr>
              <a:cxnSpLocks noChangeAspect="1" noChangeShapeType="1"/>
              <a:stCxn id="27719" idx="3"/>
              <a:endCxn id="1360911" idx="1"/>
            </p:cNvCxnSpPr>
            <p:nvPr/>
          </p:nvCxnSpPr>
          <p:spPr bwMode="auto">
            <a:xfrm flipV="1">
              <a:off x="1874" y="1501"/>
              <a:ext cx="582" cy="1"/>
            </a:xfrm>
            <a:prstGeom prst="straightConnector1">
              <a:avLst/>
            </a:prstGeom>
            <a:noFill/>
            <a:ln w="9525">
              <a:solidFill>
                <a:schemeClr val="tx1"/>
              </a:solidFill>
              <a:round/>
              <a:headEnd/>
              <a:tailEnd type="triangle" w="med" len="med"/>
            </a:ln>
          </p:spPr>
        </p:cxnSp>
        <p:grpSp>
          <p:nvGrpSpPr>
            <p:cNvPr id="27693" name="Group 32"/>
            <p:cNvGrpSpPr>
              <a:grpSpLocks/>
            </p:cNvGrpSpPr>
            <p:nvPr/>
          </p:nvGrpSpPr>
          <p:grpSpPr bwMode="auto">
            <a:xfrm>
              <a:off x="3851" y="1272"/>
              <a:ext cx="446" cy="490"/>
              <a:chOff x="3851" y="1272"/>
              <a:chExt cx="446" cy="490"/>
            </a:xfrm>
          </p:grpSpPr>
          <p:grpSp>
            <p:nvGrpSpPr>
              <p:cNvPr id="27695" name="Group 33"/>
              <p:cNvGrpSpPr>
                <a:grpSpLocks/>
              </p:cNvGrpSpPr>
              <p:nvPr/>
            </p:nvGrpSpPr>
            <p:grpSpPr bwMode="auto">
              <a:xfrm>
                <a:off x="3851" y="1272"/>
                <a:ext cx="446" cy="490"/>
                <a:chOff x="3851" y="1272"/>
                <a:chExt cx="446" cy="490"/>
              </a:xfrm>
            </p:grpSpPr>
            <p:sp>
              <p:nvSpPr>
                <p:cNvPr id="27697" name="Freeform 34"/>
                <p:cNvSpPr>
                  <a:spLocks noChangeAspect="1"/>
                </p:cNvSpPr>
                <p:nvPr/>
              </p:nvSpPr>
              <p:spPr bwMode="auto">
                <a:xfrm>
                  <a:off x="3886" y="1714"/>
                  <a:ext cx="79" cy="48"/>
                </a:xfrm>
                <a:custGeom>
                  <a:avLst/>
                  <a:gdLst>
                    <a:gd name="T0" fmla="*/ 51 w 353"/>
                    <a:gd name="T1" fmla="*/ 0 h 212"/>
                    <a:gd name="T2" fmla="*/ 10 w 353"/>
                    <a:gd name="T3" fmla="*/ 4 h 212"/>
                    <a:gd name="T4" fmla="*/ 6 w 353"/>
                    <a:gd name="T5" fmla="*/ 7 h 212"/>
                    <a:gd name="T6" fmla="*/ 4 w 353"/>
                    <a:gd name="T7" fmla="*/ 11 h 212"/>
                    <a:gd name="T8" fmla="*/ 2 w 353"/>
                    <a:gd name="T9" fmla="*/ 15 h 212"/>
                    <a:gd name="T10" fmla="*/ 0 w 353"/>
                    <a:gd name="T11" fmla="*/ 22 h 212"/>
                    <a:gd name="T12" fmla="*/ 0 w 353"/>
                    <a:gd name="T13" fmla="*/ 29 h 212"/>
                    <a:gd name="T14" fmla="*/ 2 w 353"/>
                    <a:gd name="T15" fmla="*/ 33 h 212"/>
                    <a:gd name="T16" fmla="*/ 4 w 353"/>
                    <a:gd name="T17" fmla="*/ 38 h 212"/>
                    <a:gd name="T18" fmla="*/ 8 w 353"/>
                    <a:gd name="T19" fmla="*/ 42 h 212"/>
                    <a:gd name="T20" fmla="*/ 13 w 353"/>
                    <a:gd name="T21" fmla="*/ 45 h 212"/>
                    <a:gd name="T22" fmla="*/ 18 w 353"/>
                    <a:gd name="T23" fmla="*/ 47 h 212"/>
                    <a:gd name="T24" fmla="*/ 22 w 353"/>
                    <a:gd name="T25" fmla="*/ 48 h 212"/>
                    <a:gd name="T26" fmla="*/ 28 w 353"/>
                    <a:gd name="T27" fmla="*/ 48 h 212"/>
                    <a:gd name="T28" fmla="*/ 28 w 353"/>
                    <a:gd name="T29" fmla="*/ 48 h 212"/>
                    <a:gd name="T30" fmla="*/ 59 w 353"/>
                    <a:gd name="T31" fmla="*/ 44 h 212"/>
                    <a:gd name="T32" fmla="*/ 79 w 353"/>
                    <a:gd name="T33" fmla="*/ 0 h 212"/>
                    <a:gd name="T34" fmla="*/ 51 w 353"/>
                    <a:gd name="T35" fmla="*/ 0 h 2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3"/>
                    <a:gd name="T55" fmla="*/ 0 h 212"/>
                    <a:gd name="T56" fmla="*/ 353 w 353"/>
                    <a:gd name="T57" fmla="*/ 212 h 2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3" h="212">
                      <a:moveTo>
                        <a:pt x="226" y="0"/>
                      </a:moveTo>
                      <a:lnTo>
                        <a:pt x="46" y="18"/>
                      </a:lnTo>
                      <a:lnTo>
                        <a:pt x="28" y="32"/>
                      </a:lnTo>
                      <a:lnTo>
                        <a:pt x="17" y="48"/>
                      </a:lnTo>
                      <a:lnTo>
                        <a:pt x="7" y="66"/>
                      </a:lnTo>
                      <a:lnTo>
                        <a:pt x="0" y="96"/>
                      </a:lnTo>
                      <a:lnTo>
                        <a:pt x="1" y="129"/>
                      </a:lnTo>
                      <a:lnTo>
                        <a:pt x="7" y="147"/>
                      </a:lnTo>
                      <a:lnTo>
                        <a:pt x="17" y="167"/>
                      </a:lnTo>
                      <a:lnTo>
                        <a:pt x="36" y="184"/>
                      </a:lnTo>
                      <a:lnTo>
                        <a:pt x="58" y="198"/>
                      </a:lnTo>
                      <a:lnTo>
                        <a:pt x="81" y="206"/>
                      </a:lnTo>
                      <a:lnTo>
                        <a:pt x="100" y="210"/>
                      </a:lnTo>
                      <a:lnTo>
                        <a:pt x="126" y="212"/>
                      </a:lnTo>
                      <a:lnTo>
                        <a:pt x="124" y="210"/>
                      </a:lnTo>
                      <a:lnTo>
                        <a:pt x="264" y="196"/>
                      </a:lnTo>
                      <a:lnTo>
                        <a:pt x="353" y="0"/>
                      </a:lnTo>
                      <a:lnTo>
                        <a:pt x="226" y="0"/>
                      </a:lnTo>
                      <a:close/>
                    </a:path>
                  </a:pathLst>
                </a:custGeom>
                <a:solidFill>
                  <a:srgbClr val="808080"/>
                </a:solidFill>
                <a:ln w="25400">
                  <a:solidFill>
                    <a:srgbClr val="000000"/>
                  </a:solidFill>
                  <a:round/>
                  <a:headEnd/>
                  <a:tailEnd/>
                </a:ln>
              </p:spPr>
              <p:txBody>
                <a:bodyPr/>
                <a:lstStyle/>
                <a:p>
                  <a:endParaRPr lang="de-DE"/>
                </a:p>
              </p:txBody>
            </p:sp>
            <p:sp>
              <p:nvSpPr>
                <p:cNvPr id="27698" name="Freeform 35"/>
                <p:cNvSpPr>
                  <a:spLocks noChangeAspect="1"/>
                </p:cNvSpPr>
                <p:nvPr/>
              </p:nvSpPr>
              <p:spPr bwMode="auto">
                <a:xfrm>
                  <a:off x="3851" y="1272"/>
                  <a:ext cx="446" cy="490"/>
                </a:xfrm>
                <a:custGeom>
                  <a:avLst/>
                  <a:gdLst>
                    <a:gd name="T0" fmla="*/ 25 w 1979"/>
                    <a:gd name="T1" fmla="*/ 2 h 2169"/>
                    <a:gd name="T2" fmla="*/ 16 w 1979"/>
                    <a:gd name="T3" fmla="*/ 8 h 2169"/>
                    <a:gd name="T4" fmla="*/ 5 w 1979"/>
                    <a:gd name="T5" fmla="*/ 22 h 2169"/>
                    <a:gd name="T6" fmla="*/ 1 w 1979"/>
                    <a:gd name="T7" fmla="*/ 36 h 2169"/>
                    <a:gd name="T8" fmla="*/ 0 w 1979"/>
                    <a:gd name="T9" fmla="*/ 53 h 2169"/>
                    <a:gd name="T10" fmla="*/ 2 w 1979"/>
                    <a:gd name="T11" fmla="*/ 67 h 2169"/>
                    <a:gd name="T12" fmla="*/ 8 w 1979"/>
                    <a:gd name="T13" fmla="*/ 90 h 2169"/>
                    <a:gd name="T14" fmla="*/ 24 w 1979"/>
                    <a:gd name="T15" fmla="*/ 129 h 2169"/>
                    <a:gd name="T16" fmla="*/ 43 w 1979"/>
                    <a:gd name="T17" fmla="*/ 173 h 2169"/>
                    <a:gd name="T18" fmla="*/ 60 w 1979"/>
                    <a:gd name="T19" fmla="*/ 217 h 2169"/>
                    <a:gd name="T20" fmla="*/ 74 w 1979"/>
                    <a:gd name="T21" fmla="*/ 276 h 2169"/>
                    <a:gd name="T22" fmla="*/ 82 w 1979"/>
                    <a:gd name="T23" fmla="*/ 346 h 2169"/>
                    <a:gd name="T24" fmla="*/ 86 w 1979"/>
                    <a:gd name="T25" fmla="*/ 396 h 2169"/>
                    <a:gd name="T26" fmla="*/ 86 w 1979"/>
                    <a:gd name="T27" fmla="*/ 434 h 2169"/>
                    <a:gd name="T28" fmla="*/ 80 w 1979"/>
                    <a:gd name="T29" fmla="*/ 463 h 2169"/>
                    <a:gd name="T30" fmla="*/ 74 w 1979"/>
                    <a:gd name="T31" fmla="*/ 479 h 2169"/>
                    <a:gd name="T32" fmla="*/ 67 w 1979"/>
                    <a:gd name="T33" fmla="*/ 487 h 2169"/>
                    <a:gd name="T34" fmla="*/ 104 w 1979"/>
                    <a:gd name="T35" fmla="*/ 486 h 2169"/>
                    <a:gd name="T36" fmla="*/ 244 w 1979"/>
                    <a:gd name="T37" fmla="*/ 467 h 2169"/>
                    <a:gd name="T38" fmla="*/ 372 w 1979"/>
                    <a:gd name="T39" fmla="*/ 456 h 2169"/>
                    <a:gd name="T40" fmla="*/ 424 w 1979"/>
                    <a:gd name="T41" fmla="*/ 457 h 2169"/>
                    <a:gd name="T42" fmla="*/ 435 w 1979"/>
                    <a:gd name="T43" fmla="*/ 449 h 2169"/>
                    <a:gd name="T44" fmla="*/ 443 w 1979"/>
                    <a:gd name="T45" fmla="*/ 431 h 2169"/>
                    <a:gd name="T46" fmla="*/ 446 w 1979"/>
                    <a:gd name="T47" fmla="*/ 405 h 2169"/>
                    <a:gd name="T48" fmla="*/ 445 w 1979"/>
                    <a:gd name="T49" fmla="*/ 371 h 2169"/>
                    <a:gd name="T50" fmla="*/ 441 w 1979"/>
                    <a:gd name="T51" fmla="*/ 322 h 2169"/>
                    <a:gd name="T52" fmla="*/ 426 w 1979"/>
                    <a:gd name="T53" fmla="*/ 258 h 2169"/>
                    <a:gd name="T54" fmla="*/ 408 w 1979"/>
                    <a:gd name="T55" fmla="*/ 201 h 2169"/>
                    <a:gd name="T56" fmla="*/ 388 w 1979"/>
                    <a:gd name="T57" fmla="*/ 148 h 2169"/>
                    <a:gd name="T58" fmla="*/ 365 w 1979"/>
                    <a:gd name="T59" fmla="*/ 90 h 2169"/>
                    <a:gd name="T60" fmla="*/ 357 w 1979"/>
                    <a:gd name="T61" fmla="*/ 64 h 2169"/>
                    <a:gd name="T62" fmla="*/ 356 w 1979"/>
                    <a:gd name="T63" fmla="*/ 44 h 2169"/>
                    <a:gd name="T64" fmla="*/ 365 w 1979"/>
                    <a:gd name="T65" fmla="*/ 4 h 2169"/>
                    <a:gd name="T66" fmla="*/ 28 w 1979"/>
                    <a:gd name="T67" fmla="*/ 1 h 21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79"/>
                    <a:gd name="T103" fmla="*/ 0 h 2169"/>
                    <a:gd name="T104" fmla="*/ 1979 w 1979"/>
                    <a:gd name="T105" fmla="*/ 2169 h 21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79" h="2169">
                      <a:moveTo>
                        <a:pt x="125" y="4"/>
                      </a:moveTo>
                      <a:lnTo>
                        <a:pt x="111" y="8"/>
                      </a:lnTo>
                      <a:lnTo>
                        <a:pt x="93" y="17"/>
                      </a:lnTo>
                      <a:lnTo>
                        <a:pt x="71" y="37"/>
                      </a:lnTo>
                      <a:lnTo>
                        <a:pt x="42" y="66"/>
                      </a:lnTo>
                      <a:lnTo>
                        <a:pt x="21" y="97"/>
                      </a:lnTo>
                      <a:lnTo>
                        <a:pt x="9" y="130"/>
                      </a:lnTo>
                      <a:lnTo>
                        <a:pt x="4" y="159"/>
                      </a:lnTo>
                      <a:lnTo>
                        <a:pt x="0" y="197"/>
                      </a:lnTo>
                      <a:lnTo>
                        <a:pt x="0" y="234"/>
                      </a:lnTo>
                      <a:lnTo>
                        <a:pt x="5" y="265"/>
                      </a:lnTo>
                      <a:lnTo>
                        <a:pt x="9" y="297"/>
                      </a:lnTo>
                      <a:lnTo>
                        <a:pt x="15" y="325"/>
                      </a:lnTo>
                      <a:lnTo>
                        <a:pt x="35" y="399"/>
                      </a:lnTo>
                      <a:lnTo>
                        <a:pt x="63" y="481"/>
                      </a:lnTo>
                      <a:lnTo>
                        <a:pt x="105" y="571"/>
                      </a:lnTo>
                      <a:lnTo>
                        <a:pt x="147" y="674"/>
                      </a:lnTo>
                      <a:lnTo>
                        <a:pt x="189" y="764"/>
                      </a:lnTo>
                      <a:lnTo>
                        <a:pt x="225" y="854"/>
                      </a:lnTo>
                      <a:lnTo>
                        <a:pt x="267" y="962"/>
                      </a:lnTo>
                      <a:lnTo>
                        <a:pt x="303" y="1100"/>
                      </a:lnTo>
                      <a:lnTo>
                        <a:pt x="327" y="1220"/>
                      </a:lnTo>
                      <a:lnTo>
                        <a:pt x="351" y="1370"/>
                      </a:lnTo>
                      <a:lnTo>
                        <a:pt x="363" y="1532"/>
                      </a:lnTo>
                      <a:lnTo>
                        <a:pt x="381" y="1676"/>
                      </a:lnTo>
                      <a:lnTo>
                        <a:pt x="381" y="1755"/>
                      </a:lnTo>
                      <a:lnTo>
                        <a:pt x="381" y="1857"/>
                      </a:lnTo>
                      <a:lnTo>
                        <a:pt x="381" y="1923"/>
                      </a:lnTo>
                      <a:lnTo>
                        <a:pt x="376" y="1985"/>
                      </a:lnTo>
                      <a:lnTo>
                        <a:pt x="357" y="2049"/>
                      </a:lnTo>
                      <a:lnTo>
                        <a:pt x="344" y="2087"/>
                      </a:lnTo>
                      <a:lnTo>
                        <a:pt x="327" y="2121"/>
                      </a:lnTo>
                      <a:lnTo>
                        <a:pt x="310" y="2143"/>
                      </a:lnTo>
                      <a:lnTo>
                        <a:pt x="298" y="2156"/>
                      </a:lnTo>
                      <a:lnTo>
                        <a:pt x="285" y="2169"/>
                      </a:lnTo>
                      <a:lnTo>
                        <a:pt x="461" y="2150"/>
                      </a:lnTo>
                      <a:lnTo>
                        <a:pt x="802" y="2103"/>
                      </a:lnTo>
                      <a:lnTo>
                        <a:pt x="1084" y="2067"/>
                      </a:lnTo>
                      <a:lnTo>
                        <a:pt x="1408" y="2031"/>
                      </a:lnTo>
                      <a:lnTo>
                        <a:pt x="1649" y="2019"/>
                      </a:lnTo>
                      <a:lnTo>
                        <a:pt x="1835" y="2025"/>
                      </a:lnTo>
                      <a:lnTo>
                        <a:pt x="1883" y="2025"/>
                      </a:lnTo>
                      <a:lnTo>
                        <a:pt x="1913" y="2019"/>
                      </a:lnTo>
                      <a:lnTo>
                        <a:pt x="1931" y="1989"/>
                      </a:lnTo>
                      <a:lnTo>
                        <a:pt x="1949" y="1956"/>
                      </a:lnTo>
                      <a:lnTo>
                        <a:pt x="1964" y="1907"/>
                      </a:lnTo>
                      <a:lnTo>
                        <a:pt x="1973" y="1848"/>
                      </a:lnTo>
                      <a:lnTo>
                        <a:pt x="1979" y="1791"/>
                      </a:lnTo>
                      <a:lnTo>
                        <a:pt x="1979" y="1708"/>
                      </a:lnTo>
                      <a:lnTo>
                        <a:pt x="1976" y="1643"/>
                      </a:lnTo>
                      <a:lnTo>
                        <a:pt x="1973" y="1538"/>
                      </a:lnTo>
                      <a:lnTo>
                        <a:pt x="1955" y="1424"/>
                      </a:lnTo>
                      <a:lnTo>
                        <a:pt x="1925" y="1277"/>
                      </a:lnTo>
                      <a:lnTo>
                        <a:pt x="1889" y="1142"/>
                      </a:lnTo>
                      <a:lnTo>
                        <a:pt x="1859" y="1022"/>
                      </a:lnTo>
                      <a:lnTo>
                        <a:pt x="1811" y="890"/>
                      </a:lnTo>
                      <a:lnTo>
                        <a:pt x="1763" y="770"/>
                      </a:lnTo>
                      <a:lnTo>
                        <a:pt x="1721" y="656"/>
                      </a:lnTo>
                      <a:lnTo>
                        <a:pt x="1655" y="493"/>
                      </a:lnTo>
                      <a:lnTo>
                        <a:pt x="1619" y="397"/>
                      </a:lnTo>
                      <a:lnTo>
                        <a:pt x="1597" y="333"/>
                      </a:lnTo>
                      <a:lnTo>
                        <a:pt x="1585" y="283"/>
                      </a:lnTo>
                      <a:lnTo>
                        <a:pt x="1580" y="236"/>
                      </a:lnTo>
                      <a:lnTo>
                        <a:pt x="1580" y="195"/>
                      </a:lnTo>
                      <a:lnTo>
                        <a:pt x="1607" y="49"/>
                      </a:lnTo>
                      <a:lnTo>
                        <a:pt x="1619" y="19"/>
                      </a:lnTo>
                      <a:lnTo>
                        <a:pt x="144" y="0"/>
                      </a:lnTo>
                      <a:lnTo>
                        <a:pt x="125" y="4"/>
                      </a:lnTo>
                      <a:close/>
                    </a:path>
                  </a:pathLst>
                </a:custGeom>
                <a:solidFill>
                  <a:srgbClr val="FFFFFF"/>
                </a:solidFill>
                <a:ln w="25400">
                  <a:solidFill>
                    <a:srgbClr val="000000"/>
                  </a:solidFill>
                  <a:round/>
                  <a:headEnd/>
                  <a:tailEnd/>
                </a:ln>
              </p:spPr>
              <p:txBody>
                <a:bodyPr/>
                <a:lstStyle/>
                <a:p>
                  <a:endParaRPr lang="de-DE"/>
                </a:p>
              </p:txBody>
            </p:sp>
            <p:sp>
              <p:nvSpPr>
                <p:cNvPr id="27699" name="Freeform 36"/>
                <p:cNvSpPr>
                  <a:spLocks noChangeAspect="1"/>
                </p:cNvSpPr>
                <p:nvPr/>
              </p:nvSpPr>
              <p:spPr bwMode="auto">
                <a:xfrm>
                  <a:off x="3874" y="1294"/>
                  <a:ext cx="37" cy="32"/>
                </a:xfrm>
                <a:custGeom>
                  <a:avLst/>
                  <a:gdLst>
                    <a:gd name="T0" fmla="*/ 37 w 163"/>
                    <a:gd name="T1" fmla="*/ 2 h 142"/>
                    <a:gd name="T2" fmla="*/ 27 w 163"/>
                    <a:gd name="T3" fmla="*/ 29 h 142"/>
                    <a:gd name="T4" fmla="*/ 18 w 163"/>
                    <a:gd name="T5" fmla="*/ 32 h 142"/>
                    <a:gd name="T6" fmla="*/ 13 w 163"/>
                    <a:gd name="T7" fmla="*/ 32 h 142"/>
                    <a:gd name="T8" fmla="*/ 8 w 163"/>
                    <a:gd name="T9" fmla="*/ 30 h 142"/>
                    <a:gd name="T10" fmla="*/ 5 w 163"/>
                    <a:gd name="T11" fmla="*/ 27 h 142"/>
                    <a:gd name="T12" fmla="*/ 2 w 163"/>
                    <a:gd name="T13" fmla="*/ 23 h 142"/>
                    <a:gd name="T14" fmla="*/ 1 w 163"/>
                    <a:gd name="T15" fmla="*/ 19 h 142"/>
                    <a:gd name="T16" fmla="*/ 0 w 163"/>
                    <a:gd name="T17" fmla="*/ 16 h 142"/>
                    <a:gd name="T18" fmla="*/ 0 w 163"/>
                    <a:gd name="T19" fmla="*/ 11 h 142"/>
                    <a:gd name="T20" fmla="*/ 2 w 163"/>
                    <a:gd name="T21" fmla="*/ 8 h 142"/>
                    <a:gd name="T22" fmla="*/ 4 w 163"/>
                    <a:gd name="T23" fmla="*/ 5 h 142"/>
                    <a:gd name="T24" fmla="*/ 8 w 163"/>
                    <a:gd name="T25" fmla="*/ 3 h 142"/>
                    <a:gd name="T26" fmla="*/ 12 w 163"/>
                    <a:gd name="T27" fmla="*/ 2 h 142"/>
                    <a:gd name="T28" fmla="*/ 15 w 163"/>
                    <a:gd name="T29" fmla="*/ 1 h 142"/>
                    <a:gd name="T30" fmla="*/ 19 w 163"/>
                    <a:gd name="T31" fmla="*/ 0 h 142"/>
                    <a:gd name="T32" fmla="*/ 22 w 163"/>
                    <a:gd name="T33" fmla="*/ 0 h 142"/>
                    <a:gd name="T34" fmla="*/ 26 w 163"/>
                    <a:gd name="T35" fmla="*/ 0 h 142"/>
                    <a:gd name="T36" fmla="*/ 37 w 163"/>
                    <a:gd name="T37" fmla="*/ 2 h 1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
                    <a:gd name="T58" fmla="*/ 0 h 142"/>
                    <a:gd name="T59" fmla="*/ 163 w 163"/>
                    <a:gd name="T60" fmla="*/ 142 h 1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 h="142">
                      <a:moveTo>
                        <a:pt x="163" y="10"/>
                      </a:moveTo>
                      <a:lnTo>
                        <a:pt x="121" y="130"/>
                      </a:lnTo>
                      <a:lnTo>
                        <a:pt x="79" y="142"/>
                      </a:lnTo>
                      <a:lnTo>
                        <a:pt x="58" y="140"/>
                      </a:lnTo>
                      <a:lnTo>
                        <a:pt x="37" y="132"/>
                      </a:lnTo>
                      <a:lnTo>
                        <a:pt x="21" y="118"/>
                      </a:lnTo>
                      <a:lnTo>
                        <a:pt x="10" y="104"/>
                      </a:lnTo>
                      <a:lnTo>
                        <a:pt x="3" y="86"/>
                      </a:lnTo>
                      <a:lnTo>
                        <a:pt x="0" y="70"/>
                      </a:lnTo>
                      <a:lnTo>
                        <a:pt x="1" y="49"/>
                      </a:lnTo>
                      <a:lnTo>
                        <a:pt x="7" y="34"/>
                      </a:lnTo>
                      <a:lnTo>
                        <a:pt x="19" y="22"/>
                      </a:lnTo>
                      <a:lnTo>
                        <a:pt x="34" y="12"/>
                      </a:lnTo>
                      <a:lnTo>
                        <a:pt x="52" y="7"/>
                      </a:lnTo>
                      <a:lnTo>
                        <a:pt x="67" y="4"/>
                      </a:lnTo>
                      <a:lnTo>
                        <a:pt x="84" y="1"/>
                      </a:lnTo>
                      <a:lnTo>
                        <a:pt x="97" y="1"/>
                      </a:lnTo>
                      <a:lnTo>
                        <a:pt x="114" y="0"/>
                      </a:lnTo>
                      <a:lnTo>
                        <a:pt x="163" y="10"/>
                      </a:lnTo>
                      <a:close/>
                    </a:path>
                  </a:pathLst>
                </a:custGeom>
                <a:solidFill>
                  <a:srgbClr val="808080"/>
                </a:solidFill>
                <a:ln w="25400">
                  <a:solidFill>
                    <a:srgbClr val="000000"/>
                  </a:solidFill>
                  <a:round/>
                  <a:headEnd/>
                  <a:tailEnd/>
                </a:ln>
              </p:spPr>
              <p:txBody>
                <a:bodyPr/>
                <a:lstStyle/>
                <a:p>
                  <a:endParaRPr lang="de-DE"/>
                </a:p>
              </p:txBody>
            </p:sp>
            <p:sp>
              <p:nvSpPr>
                <p:cNvPr id="27700" name="Freeform 37"/>
                <p:cNvSpPr>
                  <a:spLocks noChangeAspect="1"/>
                </p:cNvSpPr>
                <p:nvPr/>
              </p:nvSpPr>
              <p:spPr bwMode="auto">
                <a:xfrm>
                  <a:off x="3889" y="1293"/>
                  <a:ext cx="25" cy="26"/>
                </a:xfrm>
                <a:custGeom>
                  <a:avLst/>
                  <a:gdLst>
                    <a:gd name="T0" fmla="*/ 0 w 114"/>
                    <a:gd name="T1" fmla="*/ 3 h 116"/>
                    <a:gd name="T2" fmla="*/ 5 w 114"/>
                    <a:gd name="T3" fmla="*/ 7 h 116"/>
                    <a:gd name="T4" fmla="*/ 7 w 114"/>
                    <a:gd name="T5" fmla="*/ 10 h 116"/>
                    <a:gd name="T6" fmla="*/ 8 w 114"/>
                    <a:gd name="T7" fmla="*/ 13 h 116"/>
                    <a:gd name="T8" fmla="*/ 8 w 114"/>
                    <a:gd name="T9" fmla="*/ 18 h 116"/>
                    <a:gd name="T10" fmla="*/ 7 w 114"/>
                    <a:gd name="T11" fmla="*/ 22 h 116"/>
                    <a:gd name="T12" fmla="*/ 5 w 114"/>
                    <a:gd name="T13" fmla="*/ 26 h 116"/>
                    <a:gd name="T14" fmla="*/ 25 w 114"/>
                    <a:gd name="T15" fmla="*/ 22 h 116"/>
                    <a:gd name="T16" fmla="*/ 23 w 114"/>
                    <a:gd name="T17" fmla="*/ 0 h 116"/>
                    <a:gd name="T18" fmla="*/ 0 w 114"/>
                    <a:gd name="T19" fmla="*/ 3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6"/>
                    <a:gd name="T32" fmla="*/ 114 w 114"/>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6">
                      <a:moveTo>
                        <a:pt x="0" y="14"/>
                      </a:moveTo>
                      <a:lnTo>
                        <a:pt x="21" y="29"/>
                      </a:lnTo>
                      <a:lnTo>
                        <a:pt x="31" y="44"/>
                      </a:lnTo>
                      <a:lnTo>
                        <a:pt x="36" y="59"/>
                      </a:lnTo>
                      <a:lnTo>
                        <a:pt x="37" y="81"/>
                      </a:lnTo>
                      <a:lnTo>
                        <a:pt x="33" y="99"/>
                      </a:lnTo>
                      <a:lnTo>
                        <a:pt x="21" y="116"/>
                      </a:lnTo>
                      <a:lnTo>
                        <a:pt x="114" y="96"/>
                      </a:lnTo>
                      <a:lnTo>
                        <a:pt x="106" y="0"/>
                      </a:lnTo>
                      <a:lnTo>
                        <a:pt x="0" y="14"/>
                      </a:lnTo>
                      <a:close/>
                    </a:path>
                  </a:pathLst>
                </a:custGeom>
                <a:solidFill>
                  <a:srgbClr val="000000"/>
                </a:solidFill>
                <a:ln w="25400">
                  <a:solidFill>
                    <a:srgbClr val="000000"/>
                  </a:solidFill>
                  <a:round/>
                  <a:headEnd/>
                  <a:tailEnd/>
                </a:ln>
              </p:spPr>
              <p:txBody>
                <a:bodyPr/>
                <a:lstStyle/>
                <a:p>
                  <a:endParaRPr lang="de-DE"/>
                </a:p>
              </p:txBody>
            </p:sp>
            <p:sp>
              <p:nvSpPr>
                <p:cNvPr id="27701" name="Freeform 38"/>
                <p:cNvSpPr>
                  <a:spLocks noChangeAspect="1"/>
                </p:cNvSpPr>
                <p:nvPr/>
              </p:nvSpPr>
              <p:spPr bwMode="auto">
                <a:xfrm>
                  <a:off x="3881" y="1272"/>
                  <a:ext cx="374" cy="54"/>
                </a:xfrm>
                <a:custGeom>
                  <a:avLst/>
                  <a:gdLst>
                    <a:gd name="T0" fmla="*/ 354 w 1657"/>
                    <a:gd name="T1" fmla="*/ 4 h 240"/>
                    <a:gd name="T2" fmla="*/ 0 w 1657"/>
                    <a:gd name="T3" fmla="*/ 0 h 240"/>
                    <a:gd name="T4" fmla="*/ 10 w 1657"/>
                    <a:gd name="T5" fmla="*/ 2 h 240"/>
                    <a:gd name="T6" fmla="*/ 14 w 1657"/>
                    <a:gd name="T7" fmla="*/ 3 h 240"/>
                    <a:gd name="T8" fmla="*/ 17 w 1657"/>
                    <a:gd name="T9" fmla="*/ 4 h 240"/>
                    <a:gd name="T10" fmla="*/ 20 w 1657"/>
                    <a:gd name="T11" fmla="*/ 7 h 240"/>
                    <a:gd name="T12" fmla="*/ 23 w 1657"/>
                    <a:gd name="T13" fmla="*/ 10 h 240"/>
                    <a:gd name="T14" fmla="*/ 24 w 1657"/>
                    <a:gd name="T15" fmla="*/ 15 h 240"/>
                    <a:gd name="T16" fmla="*/ 25 w 1657"/>
                    <a:gd name="T17" fmla="*/ 19 h 240"/>
                    <a:gd name="T18" fmla="*/ 26 w 1657"/>
                    <a:gd name="T19" fmla="*/ 24 h 240"/>
                    <a:gd name="T20" fmla="*/ 26 w 1657"/>
                    <a:gd name="T21" fmla="*/ 27 h 240"/>
                    <a:gd name="T22" fmla="*/ 25 w 1657"/>
                    <a:gd name="T23" fmla="*/ 33 h 240"/>
                    <a:gd name="T24" fmla="*/ 24 w 1657"/>
                    <a:gd name="T25" fmla="*/ 38 h 240"/>
                    <a:gd name="T26" fmla="*/ 22 w 1657"/>
                    <a:gd name="T27" fmla="*/ 43 h 240"/>
                    <a:gd name="T28" fmla="*/ 18 w 1657"/>
                    <a:gd name="T29" fmla="*/ 48 h 240"/>
                    <a:gd name="T30" fmla="*/ 13 w 1657"/>
                    <a:gd name="T31" fmla="*/ 51 h 240"/>
                    <a:gd name="T32" fmla="*/ 9 w 1657"/>
                    <a:gd name="T33" fmla="*/ 54 h 240"/>
                    <a:gd name="T34" fmla="*/ 33 w 1657"/>
                    <a:gd name="T35" fmla="*/ 51 h 240"/>
                    <a:gd name="T36" fmla="*/ 58 w 1657"/>
                    <a:gd name="T37" fmla="*/ 47 h 240"/>
                    <a:gd name="T38" fmla="*/ 99 w 1657"/>
                    <a:gd name="T39" fmla="*/ 45 h 240"/>
                    <a:gd name="T40" fmla="*/ 133 w 1657"/>
                    <a:gd name="T41" fmla="*/ 42 h 240"/>
                    <a:gd name="T42" fmla="*/ 174 w 1657"/>
                    <a:gd name="T43" fmla="*/ 42 h 240"/>
                    <a:gd name="T44" fmla="*/ 218 w 1657"/>
                    <a:gd name="T45" fmla="*/ 43 h 240"/>
                    <a:gd name="T46" fmla="*/ 274 w 1657"/>
                    <a:gd name="T47" fmla="*/ 45 h 240"/>
                    <a:gd name="T48" fmla="*/ 327 w 1657"/>
                    <a:gd name="T49" fmla="*/ 49 h 240"/>
                    <a:gd name="T50" fmla="*/ 348 w 1657"/>
                    <a:gd name="T51" fmla="*/ 53 h 240"/>
                    <a:gd name="T52" fmla="*/ 355 w 1657"/>
                    <a:gd name="T53" fmla="*/ 54 h 240"/>
                    <a:gd name="T54" fmla="*/ 361 w 1657"/>
                    <a:gd name="T55" fmla="*/ 54 h 240"/>
                    <a:gd name="T56" fmla="*/ 366 w 1657"/>
                    <a:gd name="T57" fmla="*/ 53 h 240"/>
                    <a:gd name="T58" fmla="*/ 370 w 1657"/>
                    <a:gd name="T59" fmla="*/ 49 h 240"/>
                    <a:gd name="T60" fmla="*/ 372 w 1657"/>
                    <a:gd name="T61" fmla="*/ 44 h 240"/>
                    <a:gd name="T62" fmla="*/ 374 w 1657"/>
                    <a:gd name="T63" fmla="*/ 39 h 240"/>
                    <a:gd name="T64" fmla="*/ 374 w 1657"/>
                    <a:gd name="T65" fmla="*/ 35 h 240"/>
                    <a:gd name="T66" fmla="*/ 373 w 1657"/>
                    <a:gd name="T67" fmla="*/ 26 h 240"/>
                    <a:gd name="T68" fmla="*/ 371 w 1657"/>
                    <a:gd name="T69" fmla="*/ 21 h 240"/>
                    <a:gd name="T70" fmla="*/ 369 w 1657"/>
                    <a:gd name="T71" fmla="*/ 15 h 240"/>
                    <a:gd name="T72" fmla="*/ 366 w 1657"/>
                    <a:gd name="T73" fmla="*/ 11 h 240"/>
                    <a:gd name="T74" fmla="*/ 363 w 1657"/>
                    <a:gd name="T75" fmla="*/ 9 h 240"/>
                    <a:gd name="T76" fmla="*/ 359 w 1657"/>
                    <a:gd name="T77" fmla="*/ 6 h 240"/>
                    <a:gd name="T78" fmla="*/ 354 w 1657"/>
                    <a:gd name="T79" fmla="*/ 4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57"/>
                    <a:gd name="T121" fmla="*/ 0 h 240"/>
                    <a:gd name="T122" fmla="*/ 1657 w 1657"/>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57" h="240">
                      <a:moveTo>
                        <a:pt x="1568" y="18"/>
                      </a:moveTo>
                      <a:lnTo>
                        <a:pt x="0" y="0"/>
                      </a:lnTo>
                      <a:lnTo>
                        <a:pt x="44" y="7"/>
                      </a:lnTo>
                      <a:lnTo>
                        <a:pt x="60" y="12"/>
                      </a:lnTo>
                      <a:lnTo>
                        <a:pt x="77" y="19"/>
                      </a:lnTo>
                      <a:lnTo>
                        <a:pt x="88" y="30"/>
                      </a:lnTo>
                      <a:lnTo>
                        <a:pt x="101" y="46"/>
                      </a:lnTo>
                      <a:lnTo>
                        <a:pt x="107" y="65"/>
                      </a:lnTo>
                      <a:lnTo>
                        <a:pt x="111" y="85"/>
                      </a:lnTo>
                      <a:lnTo>
                        <a:pt x="113" y="105"/>
                      </a:lnTo>
                      <a:lnTo>
                        <a:pt x="114" y="122"/>
                      </a:lnTo>
                      <a:lnTo>
                        <a:pt x="111" y="147"/>
                      </a:lnTo>
                      <a:lnTo>
                        <a:pt x="107" y="171"/>
                      </a:lnTo>
                      <a:lnTo>
                        <a:pt x="96" y="192"/>
                      </a:lnTo>
                      <a:lnTo>
                        <a:pt x="79" y="213"/>
                      </a:lnTo>
                      <a:lnTo>
                        <a:pt x="58" y="227"/>
                      </a:lnTo>
                      <a:lnTo>
                        <a:pt x="41" y="240"/>
                      </a:lnTo>
                      <a:lnTo>
                        <a:pt x="144" y="228"/>
                      </a:lnTo>
                      <a:lnTo>
                        <a:pt x="258" y="210"/>
                      </a:lnTo>
                      <a:lnTo>
                        <a:pt x="439" y="198"/>
                      </a:lnTo>
                      <a:lnTo>
                        <a:pt x="589" y="186"/>
                      </a:lnTo>
                      <a:lnTo>
                        <a:pt x="769" y="186"/>
                      </a:lnTo>
                      <a:lnTo>
                        <a:pt x="967" y="192"/>
                      </a:lnTo>
                      <a:lnTo>
                        <a:pt x="1213" y="198"/>
                      </a:lnTo>
                      <a:lnTo>
                        <a:pt x="1448" y="216"/>
                      </a:lnTo>
                      <a:lnTo>
                        <a:pt x="1544" y="234"/>
                      </a:lnTo>
                      <a:lnTo>
                        <a:pt x="1571" y="238"/>
                      </a:lnTo>
                      <a:lnTo>
                        <a:pt x="1601" y="239"/>
                      </a:lnTo>
                      <a:lnTo>
                        <a:pt x="1622" y="234"/>
                      </a:lnTo>
                      <a:lnTo>
                        <a:pt x="1640" y="216"/>
                      </a:lnTo>
                      <a:lnTo>
                        <a:pt x="1650" y="194"/>
                      </a:lnTo>
                      <a:lnTo>
                        <a:pt x="1655" y="175"/>
                      </a:lnTo>
                      <a:lnTo>
                        <a:pt x="1657" y="154"/>
                      </a:lnTo>
                      <a:lnTo>
                        <a:pt x="1653" y="116"/>
                      </a:lnTo>
                      <a:lnTo>
                        <a:pt x="1645" y="92"/>
                      </a:lnTo>
                      <a:lnTo>
                        <a:pt x="1633" y="67"/>
                      </a:lnTo>
                      <a:lnTo>
                        <a:pt x="1622" y="51"/>
                      </a:lnTo>
                      <a:lnTo>
                        <a:pt x="1609" y="38"/>
                      </a:lnTo>
                      <a:lnTo>
                        <a:pt x="1590" y="25"/>
                      </a:lnTo>
                      <a:lnTo>
                        <a:pt x="1568" y="18"/>
                      </a:lnTo>
                      <a:close/>
                    </a:path>
                  </a:pathLst>
                </a:custGeom>
                <a:solidFill>
                  <a:srgbClr val="FFFFFF"/>
                </a:solidFill>
                <a:ln w="25400">
                  <a:solidFill>
                    <a:srgbClr val="000000"/>
                  </a:solidFill>
                  <a:round/>
                  <a:headEnd/>
                  <a:tailEnd/>
                </a:ln>
              </p:spPr>
              <p:txBody>
                <a:bodyPr/>
                <a:lstStyle/>
                <a:p>
                  <a:endParaRPr lang="de-DE"/>
                </a:p>
              </p:txBody>
            </p:sp>
          </p:grpSp>
          <p:sp>
            <p:nvSpPr>
              <p:cNvPr id="27696" name="Text Box 39"/>
              <p:cNvSpPr txBox="1">
                <a:spLocks noChangeAspect="1" noChangeArrowheads="1"/>
              </p:cNvSpPr>
              <p:nvPr/>
            </p:nvSpPr>
            <p:spPr bwMode="auto">
              <a:xfrm>
                <a:off x="3868" y="1358"/>
                <a:ext cx="429" cy="288"/>
              </a:xfrm>
              <a:prstGeom prst="rect">
                <a:avLst/>
              </a:prstGeom>
              <a:noFill/>
              <a:ln w="9525">
                <a:noFill/>
                <a:miter lim="800000"/>
                <a:headEnd/>
                <a:tailEnd/>
              </a:ln>
            </p:spPr>
            <p:txBody>
              <a:bodyPr wrap="none">
                <a:spAutoFit/>
              </a:bodyPr>
              <a:lstStyle/>
              <a:p>
                <a:pPr eaLnBrk="0" hangingPunct="0"/>
                <a:r>
                  <a:rPr lang="en-US" sz="1200">
                    <a:latin typeface="Arial" pitchFamily="34" charset="0"/>
                  </a:rPr>
                  <a:t>Cipher-</a:t>
                </a:r>
              </a:p>
              <a:p>
                <a:pPr eaLnBrk="0" hangingPunct="0"/>
                <a:r>
                  <a:rPr lang="en-US" sz="1200">
                    <a:latin typeface="Arial" pitchFamily="34" charset="0"/>
                  </a:rPr>
                  <a:t>text</a:t>
                </a:r>
              </a:p>
            </p:txBody>
          </p:sp>
        </p:grpSp>
        <p:cxnSp>
          <p:nvCxnSpPr>
            <p:cNvPr id="27694" name="AutoShape 40"/>
            <p:cNvCxnSpPr>
              <a:cxnSpLocks noChangeAspect="1" noChangeShapeType="1"/>
              <a:stCxn id="1360911" idx="3"/>
              <a:endCxn id="27696" idx="1"/>
            </p:cNvCxnSpPr>
            <p:nvPr/>
          </p:nvCxnSpPr>
          <p:spPr bwMode="auto">
            <a:xfrm>
              <a:off x="3249" y="1501"/>
              <a:ext cx="619" cy="1"/>
            </a:xfrm>
            <a:prstGeom prst="straightConnector1">
              <a:avLst/>
            </a:prstGeom>
            <a:noFill/>
            <a:ln w="9525">
              <a:solidFill>
                <a:schemeClr val="tx1"/>
              </a:solidFill>
              <a:round/>
              <a:headEnd/>
              <a:tailEnd type="triangle" w="med" len="med"/>
            </a:ln>
          </p:spPr>
        </p:cxnSp>
      </p:grpSp>
      <p:grpSp>
        <p:nvGrpSpPr>
          <p:cNvPr id="27654" name="Group 41"/>
          <p:cNvGrpSpPr>
            <a:grpSpLocks/>
          </p:cNvGrpSpPr>
          <p:nvPr/>
        </p:nvGrpSpPr>
        <p:grpSpPr bwMode="auto">
          <a:xfrm>
            <a:off x="3781426" y="3148013"/>
            <a:ext cx="4511675" cy="1223962"/>
            <a:chOff x="1455" y="1113"/>
            <a:chExt cx="2842" cy="771"/>
          </a:xfrm>
        </p:grpSpPr>
        <p:grpSp>
          <p:nvGrpSpPr>
            <p:cNvPr id="27655" name="Group 42"/>
            <p:cNvGrpSpPr>
              <a:grpSpLocks/>
            </p:cNvGrpSpPr>
            <p:nvPr/>
          </p:nvGrpSpPr>
          <p:grpSpPr bwMode="auto">
            <a:xfrm>
              <a:off x="1455" y="1272"/>
              <a:ext cx="454" cy="490"/>
              <a:chOff x="1455" y="1272"/>
              <a:chExt cx="454" cy="490"/>
            </a:xfrm>
          </p:grpSpPr>
          <p:grpSp>
            <p:nvGrpSpPr>
              <p:cNvPr id="27683" name="Group 43"/>
              <p:cNvGrpSpPr>
                <a:grpSpLocks noChangeAspect="1"/>
              </p:cNvGrpSpPr>
              <p:nvPr/>
            </p:nvGrpSpPr>
            <p:grpSpPr bwMode="auto">
              <a:xfrm>
                <a:off x="1455" y="1272"/>
                <a:ext cx="446" cy="490"/>
                <a:chOff x="1887" y="999"/>
                <a:chExt cx="1979" cy="2171"/>
              </a:xfrm>
            </p:grpSpPr>
            <p:sp>
              <p:nvSpPr>
                <p:cNvPr id="27685" name="Freeform 44"/>
                <p:cNvSpPr>
                  <a:spLocks noChangeAspect="1"/>
                </p:cNvSpPr>
                <p:nvPr/>
              </p:nvSpPr>
              <p:spPr bwMode="auto">
                <a:xfrm>
                  <a:off x="2042" y="2958"/>
                  <a:ext cx="353" cy="212"/>
                </a:xfrm>
                <a:custGeom>
                  <a:avLst/>
                  <a:gdLst>
                    <a:gd name="T0" fmla="*/ 226 w 353"/>
                    <a:gd name="T1" fmla="*/ 0 h 212"/>
                    <a:gd name="T2" fmla="*/ 46 w 353"/>
                    <a:gd name="T3" fmla="*/ 18 h 212"/>
                    <a:gd name="T4" fmla="*/ 28 w 353"/>
                    <a:gd name="T5" fmla="*/ 32 h 212"/>
                    <a:gd name="T6" fmla="*/ 17 w 353"/>
                    <a:gd name="T7" fmla="*/ 48 h 212"/>
                    <a:gd name="T8" fmla="*/ 7 w 353"/>
                    <a:gd name="T9" fmla="*/ 66 h 212"/>
                    <a:gd name="T10" fmla="*/ 0 w 353"/>
                    <a:gd name="T11" fmla="*/ 96 h 212"/>
                    <a:gd name="T12" fmla="*/ 1 w 353"/>
                    <a:gd name="T13" fmla="*/ 129 h 212"/>
                    <a:gd name="T14" fmla="*/ 7 w 353"/>
                    <a:gd name="T15" fmla="*/ 147 h 212"/>
                    <a:gd name="T16" fmla="*/ 17 w 353"/>
                    <a:gd name="T17" fmla="*/ 167 h 212"/>
                    <a:gd name="T18" fmla="*/ 36 w 353"/>
                    <a:gd name="T19" fmla="*/ 184 h 212"/>
                    <a:gd name="T20" fmla="*/ 58 w 353"/>
                    <a:gd name="T21" fmla="*/ 198 h 212"/>
                    <a:gd name="T22" fmla="*/ 81 w 353"/>
                    <a:gd name="T23" fmla="*/ 206 h 212"/>
                    <a:gd name="T24" fmla="*/ 100 w 353"/>
                    <a:gd name="T25" fmla="*/ 210 h 212"/>
                    <a:gd name="T26" fmla="*/ 126 w 353"/>
                    <a:gd name="T27" fmla="*/ 212 h 212"/>
                    <a:gd name="T28" fmla="*/ 124 w 353"/>
                    <a:gd name="T29" fmla="*/ 210 h 212"/>
                    <a:gd name="T30" fmla="*/ 264 w 353"/>
                    <a:gd name="T31" fmla="*/ 196 h 212"/>
                    <a:gd name="T32" fmla="*/ 353 w 353"/>
                    <a:gd name="T33" fmla="*/ 0 h 212"/>
                    <a:gd name="T34" fmla="*/ 226 w 353"/>
                    <a:gd name="T35" fmla="*/ 0 h 2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3"/>
                    <a:gd name="T55" fmla="*/ 0 h 212"/>
                    <a:gd name="T56" fmla="*/ 353 w 353"/>
                    <a:gd name="T57" fmla="*/ 212 h 2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3" h="212">
                      <a:moveTo>
                        <a:pt x="226" y="0"/>
                      </a:moveTo>
                      <a:lnTo>
                        <a:pt x="46" y="18"/>
                      </a:lnTo>
                      <a:lnTo>
                        <a:pt x="28" y="32"/>
                      </a:lnTo>
                      <a:lnTo>
                        <a:pt x="17" y="48"/>
                      </a:lnTo>
                      <a:lnTo>
                        <a:pt x="7" y="66"/>
                      </a:lnTo>
                      <a:lnTo>
                        <a:pt x="0" y="96"/>
                      </a:lnTo>
                      <a:lnTo>
                        <a:pt x="1" y="129"/>
                      </a:lnTo>
                      <a:lnTo>
                        <a:pt x="7" y="147"/>
                      </a:lnTo>
                      <a:lnTo>
                        <a:pt x="17" y="167"/>
                      </a:lnTo>
                      <a:lnTo>
                        <a:pt x="36" y="184"/>
                      </a:lnTo>
                      <a:lnTo>
                        <a:pt x="58" y="198"/>
                      </a:lnTo>
                      <a:lnTo>
                        <a:pt x="81" y="206"/>
                      </a:lnTo>
                      <a:lnTo>
                        <a:pt x="100" y="210"/>
                      </a:lnTo>
                      <a:lnTo>
                        <a:pt x="126" y="212"/>
                      </a:lnTo>
                      <a:lnTo>
                        <a:pt x="124" y="210"/>
                      </a:lnTo>
                      <a:lnTo>
                        <a:pt x="264" y="196"/>
                      </a:lnTo>
                      <a:lnTo>
                        <a:pt x="353" y="0"/>
                      </a:lnTo>
                      <a:lnTo>
                        <a:pt x="226" y="0"/>
                      </a:lnTo>
                      <a:close/>
                    </a:path>
                  </a:pathLst>
                </a:custGeom>
                <a:solidFill>
                  <a:srgbClr val="808080"/>
                </a:solidFill>
                <a:ln w="25400">
                  <a:solidFill>
                    <a:srgbClr val="000000"/>
                  </a:solidFill>
                  <a:round/>
                  <a:headEnd/>
                  <a:tailEnd/>
                </a:ln>
              </p:spPr>
              <p:txBody>
                <a:bodyPr/>
                <a:lstStyle/>
                <a:p>
                  <a:endParaRPr lang="de-DE"/>
                </a:p>
              </p:txBody>
            </p:sp>
            <p:sp>
              <p:nvSpPr>
                <p:cNvPr id="27686" name="Freeform 45"/>
                <p:cNvSpPr>
                  <a:spLocks noChangeAspect="1"/>
                </p:cNvSpPr>
                <p:nvPr/>
              </p:nvSpPr>
              <p:spPr bwMode="auto">
                <a:xfrm>
                  <a:off x="1887" y="999"/>
                  <a:ext cx="1979" cy="2169"/>
                </a:xfrm>
                <a:custGeom>
                  <a:avLst/>
                  <a:gdLst>
                    <a:gd name="T0" fmla="*/ 111 w 1979"/>
                    <a:gd name="T1" fmla="*/ 8 h 2169"/>
                    <a:gd name="T2" fmla="*/ 71 w 1979"/>
                    <a:gd name="T3" fmla="*/ 37 h 2169"/>
                    <a:gd name="T4" fmla="*/ 21 w 1979"/>
                    <a:gd name="T5" fmla="*/ 97 h 2169"/>
                    <a:gd name="T6" fmla="*/ 4 w 1979"/>
                    <a:gd name="T7" fmla="*/ 159 h 2169"/>
                    <a:gd name="T8" fmla="*/ 0 w 1979"/>
                    <a:gd name="T9" fmla="*/ 234 h 2169"/>
                    <a:gd name="T10" fmla="*/ 9 w 1979"/>
                    <a:gd name="T11" fmla="*/ 297 h 2169"/>
                    <a:gd name="T12" fmla="*/ 35 w 1979"/>
                    <a:gd name="T13" fmla="*/ 399 h 2169"/>
                    <a:gd name="T14" fmla="*/ 105 w 1979"/>
                    <a:gd name="T15" fmla="*/ 571 h 2169"/>
                    <a:gd name="T16" fmla="*/ 189 w 1979"/>
                    <a:gd name="T17" fmla="*/ 764 h 2169"/>
                    <a:gd name="T18" fmla="*/ 267 w 1979"/>
                    <a:gd name="T19" fmla="*/ 962 h 2169"/>
                    <a:gd name="T20" fmla="*/ 327 w 1979"/>
                    <a:gd name="T21" fmla="*/ 1220 h 2169"/>
                    <a:gd name="T22" fmla="*/ 363 w 1979"/>
                    <a:gd name="T23" fmla="*/ 1532 h 2169"/>
                    <a:gd name="T24" fmla="*/ 381 w 1979"/>
                    <a:gd name="T25" fmla="*/ 1755 h 2169"/>
                    <a:gd name="T26" fmla="*/ 381 w 1979"/>
                    <a:gd name="T27" fmla="*/ 1923 h 2169"/>
                    <a:gd name="T28" fmla="*/ 357 w 1979"/>
                    <a:gd name="T29" fmla="*/ 2049 h 2169"/>
                    <a:gd name="T30" fmla="*/ 327 w 1979"/>
                    <a:gd name="T31" fmla="*/ 2121 h 2169"/>
                    <a:gd name="T32" fmla="*/ 298 w 1979"/>
                    <a:gd name="T33" fmla="*/ 2156 h 2169"/>
                    <a:gd name="T34" fmla="*/ 461 w 1979"/>
                    <a:gd name="T35" fmla="*/ 2150 h 2169"/>
                    <a:gd name="T36" fmla="*/ 1084 w 1979"/>
                    <a:gd name="T37" fmla="*/ 2067 h 2169"/>
                    <a:gd name="T38" fmla="*/ 1649 w 1979"/>
                    <a:gd name="T39" fmla="*/ 2019 h 2169"/>
                    <a:gd name="T40" fmla="*/ 1883 w 1979"/>
                    <a:gd name="T41" fmla="*/ 2025 h 2169"/>
                    <a:gd name="T42" fmla="*/ 1931 w 1979"/>
                    <a:gd name="T43" fmla="*/ 1989 h 2169"/>
                    <a:gd name="T44" fmla="*/ 1964 w 1979"/>
                    <a:gd name="T45" fmla="*/ 1907 h 2169"/>
                    <a:gd name="T46" fmla="*/ 1979 w 1979"/>
                    <a:gd name="T47" fmla="*/ 1791 h 2169"/>
                    <a:gd name="T48" fmla="*/ 1976 w 1979"/>
                    <a:gd name="T49" fmla="*/ 1643 h 2169"/>
                    <a:gd name="T50" fmla="*/ 1955 w 1979"/>
                    <a:gd name="T51" fmla="*/ 1424 h 2169"/>
                    <a:gd name="T52" fmla="*/ 1889 w 1979"/>
                    <a:gd name="T53" fmla="*/ 1142 h 2169"/>
                    <a:gd name="T54" fmla="*/ 1811 w 1979"/>
                    <a:gd name="T55" fmla="*/ 890 h 2169"/>
                    <a:gd name="T56" fmla="*/ 1721 w 1979"/>
                    <a:gd name="T57" fmla="*/ 656 h 2169"/>
                    <a:gd name="T58" fmla="*/ 1619 w 1979"/>
                    <a:gd name="T59" fmla="*/ 397 h 2169"/>
                    <a:gd name="T60" fmla="*/ 1585 w 1979"/>
                    <a:gd name="T61" fmla="*/ 283 h 2169"/>
                    <a:gd name="T62" fmla="*/ 1580 w 1979"/>
                    <a:gd name="T63" fmla="*/ 195 h 2169"/>
                    <a:gd name="T64" fmla="*/ 1619 w 1979"/>
                    <a:gd name="T65" fmla="*/ 19 h 2169"/>
                    <a:gd name="T66" fmla="*/ 125 w 1979"/>
                    <a:gd name="T67" fmla="*/ 4 h 21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79"/>
                    <a:gd name="T103" fmla="*/ 0 h 2169"/>
                    <a:gd name="T104" fmla="*/ 1979 w 1979"/>
                    <a:gd name="T105" fmla="*/ 2169 h 21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79" h="2169">
                      <a:moveTo>
                        <a:pt x="125" y="4"/>
                      </a:moveTo>
                      <a:lnTo>
                        <a:pt x="111" y="8"/>
                      </a:lnTo>
                      <a:lnTo>
                        <a:pt x="93" y="17"/>
                      </a:lnTo>
                      <a:lnTo>
                        <a:pt x="71" y="37"/>
                      </a:lnTo>
                      <a:lnTo>
                        <a:pt x="42" y="66"/>
                      </a:lnTo>
                      <a:lnTo>
                        <a:pt x="21" y="97"/>
                      </a:lnTo>
                      <a:lnTo>
                        <a:pt x="9" y="130"/>
                      </a:lnTo>
                      <a:lnTo>
                        <a:pt x="4" y="159"/>
                      </a:lnTo>
                      <a:lnTo>
                        <a:pt x="0" y="197"/>
                      </a:lnTo>
                      <a:lnTo>
                        <a:pt x="0" y="234"/>
                      </a:lnTo>
                      <a:lnTo>
                        <a:pt x="5" y="265"/>
                      </a:lnTo>
                      <a:lnTo>
                        <a:pt x="9" y="297"/>
                      </a:lnTo>
                      <a:lnTo>
                        <a:pt x="15" y="325"/>
                      </a:lnTo>
                      <a:lnTo>
                        <a:pt x="35" y="399"/>
                      </a:lnTo>
                      <a:lnTo>
                        <a:pt x="63" y="481"/>
                      </a:lnTo>
                      <a:lnTo>
                        <a:pt x="105" y="571"/>
                      </a:lnTo>
                      <a:lnTo>
                        <a:pt x="147" y="674"/>
                      </a:lnTo>
                      <a:lnTo>
                        <a:pt x="189" y="764"/>
                      </a:lnTo>
                      <a:lnTo>
                        <a:pt x="225" y="854"/>
                      </a:lnTo>
                      <a:lnTo>
                        <a:pt x="267" y="962"/>
                      </a:lnTo>
                      <a:lnTo>
                        <a:pt x="303" y="1100"/>
                      </a:lnTo>
                      <a:lnTo>
                        <a:pt x="327" y="1220"/>
                      </a:lnTo>
                      <a:lnTo>
                        <a:pt x="351" y="1370"/>
                      </a:lnTo>
                      <a:lnTo>
                        <a:pt x="363" y="1532"/>
                      </a:lnTo>
                      <a:lnTo>
                        <a:pt x="381" y="1676"/>
                      </a:lnTo>
                      <a:lnTo>
                        <a:pt x="381" y="1755"/>
                      </a:lnTo>
                      <a:lnTo>
                        <a:pt x="381" y="1857"/>
                      </a:lnTo>
                      <a:lnTo>
                        <a:pt x="381" y="1923"/>
                      </a:lnTo>
                      <a:lnTo>
                        <a:pt x="376" y="1985"/>
                      </a:lnTo>
                      <a:lnTo>
                        <a:pt x="357" y="2049"/>
                      </a:lnTo>
                      <a:lnTo>
                        <a:pt x="344" y="2087"/>
                      </a:lnTo>
                      <a:lnTo>
                        <a:pt x="327" y="2121"/>
                      </a:lnTo>
                      <a:lnTo>
                        <a:pt x="310" y="2143"/>
                      </a:lnTo>
                      <a:lnTo>
                        <a:pt x="298" y="2156"/>
                      </a:lnTo>
                      <a:lnTo>
                        <a:pt x="285" y="2169"/>
                      </a:lnTo>
                      <a:lnTo>
                        <a:pt x="461" y="2150"/>
                      </a:lnTo>
                      <a:lnTo>
                        <a:pt x="802" y="2103"/>
                      </a:lnTo>
                      <a:lnTo>
                        <a:pt x="1084" y="2067"/>
                      </a:lnTo>
                      <a:lnTo>
                        <a:pt x="1408" y="2031"/>
                      </a:lnTo>
                      <a:lnTo>
                        <a:pt x="1649" y="2019"/>
                      </a:lnTo>
                      <a:lnTo>
                        <a:pt x="1835" y="2025"/>
                      </a:lnTo>
                      <a:lnTo>
                        <a:pt x="1883" y="2025"/>
                      </a:lnTo>
                      <a:lnTo>
                        <a:pt x="1913" y="2019"/>
                      </a:lnTo>
                      <a:lnTo>
                        <a:pt x="1931" y="1989"/>
                      </a:lnTo>
                      <a:lnTo>
                        <a:pt x="1949" y="1956"/>
                      </a:lnTo>
                      <a:lnTo>
                        <a:pt x="1964" y="1907"/>
                      </a:lnTo>
                      <a:lnTo>
                        <a:pt x="1973" y="1848"/>
                      </a:lnTo>
                      <a:lnTo>
                        <a:pt x="1979" y="1791"/>
                      </a:lnTo>
                      <a:lnTo>
                        <a:pt x="1979" y="1708"/>
                      </a:lnTo>
                      <a:lnTo>
                        <a:pt x="1976" y="1643"/>
                      </a:lnTo>
                      <a:lnTo>
                        <a:pt x="1973" y="1538"/>
                      </a:lnTo>
                      <a:lnTo>
                        <a:pt x="1955" y="1424"/>
                      </a:lnTo>
                      <a:lnTo>
                        <a:pt x="1925" y="1277"/>
                      </a:lnTo>
                      <a:lnTo>
                        <a:pt x="1889" y="1142"/>
                      </a:lnTo>
                      <a:lnTo>
                        <a:pt x="1859" y="1022"/>
                      </a:lnTo>
                      <a:lnTo>
                        <a:pt x="1811" y="890"/>
                      </a:lnTo>
                      <a:lnTo>
                        <a:pt x="1763" y="770"/>
                      </a:lnTo>
                      <a:lnTo>
                        <a:pt x="1721" y="656"/>
                      </a:lnTo>
                      <a:lnTo>
                        <a:pt x="1655" y="493"/>
                      </a:lnTo>
                      <a:lnTo>
                        <a:pt x="1619" y="397"/>
                      </a:lnTo>
                      <a:lnTo>
                        <a:pt x="1597" y="333"/>
                      </a:lnTo>
                      <a:lnTo>
                        <a:pt x="1585" y="283"/>
                      </a:lnTo>
                      <a:lnTo>
                        <a:pt x="1580" y="236"/>
                      </a:lnTo>
                      <a:lnTo>
                        <a:pt x="1580" y="195"/>
                      </a:lnTo>
                      <a:lnTo>
                        <a:pt x="1607" y="49"/>
                      </a:lnTo>
                      <a:lnTo>
                        <a:pt x="1619" y="19"/>
                      </a:lnTo>
                      <a:lnTo>
                        <a:pt x="144" y="0"/>
                      </a:lnTo>
                      <a:lnTo>
                        <a:pt x="125" y="4"/>
                      </a:lnTo>
                      <a:close/>
                    </a:path>
                  </a:pathLst>
                </a:custGeom>
                <a:solidFill>
                  <a:srgbClr val="FFFFFF"/>
                </a:solidFill>
                <a:ln w="25400">
                  <a:solidFill>
                    <a:srgbClr val="000000"/>
                  </a:solidFill>
                  <a:round/>
                  <a:headEnd/>
                  <a:tailEnd/>
                </a:ln>
              </p:spPr>
              <p:txBody>
                <a:bodyPr/>
                <a:lstStyle/>
                <a:p>
                  <a:endParaRPr lang="de-DE"/>
                </a:p>
              </p:txBody>
            </p:sp>
            <p:sp>
              <p:nvSpPr>
                <p:cNvPr id="27687" name="Freeform 46"/>
                <p:cNvSpPr>
                  <a:spLocks noChangeAspect="1"/>
                </p:cNvSpPr>
                <p:nvPr/>
              </p:nvSpPr>
              <p:spPr bwMode="auto">
                <a:xfrm>
                  <a:off x="1991" y="1098"/>
                  <a:ext cx="163" cy="142"/>
                </a:xfrm>
                <a:custGeom>
                  <a:avLst/>
                  <a:gdLst>
                    <a:gd name="T0" fmla="*/ 163 w 163"/>
                    <a:gd name="T1" fmla="*/ 10 h 142"/>
                    <a:gd name="T2" fmla="*/ 121 w 163"/>
                    <a:gd name="T3" fmla="*/ 130 h 142"/>
                    <a:gd name="T4" fmla="*/ 79 w 163"/>
                    <a:gd name="T5" fmla="*/ 142 h 142"/>
                    <a:gd name="T6" fmla="*/ 58 w 163"/>
                    <a:gd name="T7" fmla="*/ 140 h 142"/>
                    <a:gd name="T8" fmla="*/ 37 w 163"/>
                    <a:gd name="T9" fmla="*/ 132 h 142"/>
                    <a:gd name="T10" fmla="*/ 21 w 163"/>
                    <a:gd name="T11" fmla="*/ 118 h 142"/>
                    <a:gd name="T12" fmla="*/ 10 w 163"/>
                    <a:gd name="T13" fmla="*/ 104 h 142"/>
                    <a:gd name="T14" fmla="*/ 3 w 163"/>
                    <a:gd name="T15" fmla="*/ 86 h 142"/>
                    <a:gd name="T16" fmla="*/ 0 w 163"/>
                    <a:gd name="T17" fmla="*/ 70 h 142"/>
                    <a:gd name="T18" fmla="*/ 1 w 163"/>
                    <a:gd name="T19" fmla="*/ 49 h 142"/>
                    <a:gd name="T20" fmla="*/ 7 w 163"/>
                    <a:gd name="T21" fmla="*/ 34 h 142"/>
                    <a:gd name="T22" fmla="*/ 19 w 163"/>
                    <a:gd name="T23" fmla="*/ 22 h 142"/>
                    <a:gd name="T24" fmla="*/ 34 w 163"/>
                    <a:gd name="T25" fmla="*/ 12 h 142"/>
                    <a:gd name="T26" fmla="*/ 52 w 163"/>
                    <a:gd name="T27" fmla="*/ 7 h 142"/>
                    <a:gd name="T28" fmla="*/ 67 w 163"/>
                    <a:gd name="T29" fmla="*/ 4 h 142"/>
                    <a:gd name="T30" fmla="*/ 84 w 163"/>
                    <a:gd name="T31" fmla="*/ 1 h 142"/>
                    <a:gd name="T32" fmla="*/ 97 w 163"/>
                    <a:gd name="T33" fmla="*/ 1 h 142"/>
                    <a:gd name="T34" fmla="*/ 114 w 163"/>
                    <a:gd name="T35" fmla="*/ 0 h 142"/>
                    <a:gd name="T36" fmla="*/ 163 w 163"/>
                    <a:gd name="T37" fmla="*/ 10 h 1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
                    <a:gd name="T58" fmla="*/ 0 h 142"/>
                    <a:gd name="T59" fmla="*/ 163 w 163"/>
                    <a:gd name="T60" fmla="*/ 142 h 1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 h="142">
                      <a:moveTo>
                        <a:pt x="163" y="10"/>
                      </a:moveTo>
                      <a:lnTo>
                        <a:pt x="121" y="130"/>
                      </a:lnTo>
                      <a:lnTo>
                        <a:pt x="79" y="142"/>
                      </a:lnTo>
                      <a:lnTo>
                        <a:pt x="58" y="140"/>
                      </a:lnTo>
                      <a:lnTo>
                        <a:pt x="37" y="132"/>
                      </a:lnTo>
                      <a:lnTo>
                        <a:pt x="21" y="118"/>
                      </a:lnTo>
                      <a:lnTo>
                        <a:pt x="10" y="104"/>
                      </a:lnTo>
                      <a:lnTo>
                        <a:pt x="3" y="86"/>
                      </a:lnTo>
                      <a:lnTo>
                        <a:pt x="0" y="70"/>
                      </a:lnTo>
                      <a:lnTo>
                        <a:pt x="1" y="49"/>
                      </a:lnTo>
                      <a:lnTo>
                        <a:pt x="7" y="34"/>
                      </a:lnTo>
                      <a:lnTo>
                        <a:pt x="19" y="22"/>
                      </a:lnTo>
                      <a:lnTo>
                        <a:pt x="34" y="12"/>
                      </a:lnTo>
                      <a:lnTo>
                        <a:pt x="52" y="7"/>
                      </a:lnTo>
                      <a:lnTo>
                        <a:pt x="67" y="4"/>
                      </a:lnTo>
                      <a:lnTo>
                        <a:pt x="84" y="1"/>
                      </a:lnTo>
                      <a:lnTo>
                        <a:pt x="97" y="1"/>
                      </a:lnTo>
                      <a:lnTo>
                        <a:pt x="114" y="0"/>
                      </a:lnTo>
                      <a:lnTo>
                        <a:pt x="163" y="10"/>
                      </a:lnTo>
                      <a:close/>
                    </a:path>
                  </a:pathLst>
                </a:custGeom>
                <a:solidFill>
                  <a:srgbClr val="808080"/>
                </a:solidFill>
                <a:ln w="25400">
                  <a:solidFill>
                    <a:srgbClr val="000000"/>
                  </a:solidFill>
                  <a:round/>
                  <a:headEnd/>
                  <a:tailEnd/>
                </a:ln>
              </p:spPr>
              <p:txBody>
                <a:bodyPr/>
                <a:lstStyle/>
                <a:p>
                  <a:endParaRPr lang="de-DE"/>
                </a:p>
              </p:txBody>
            </p:sp>
            <p:sp>
              <p:nvSpPr>
                <p:cNvPr id="27688" name="Freeform 47"/>
                <p:cNvSpPr>
                  <a:spLocks noChangeAspect="1"/>
                </p:cNvSpPr>
                <p:nvPr/>
              </p:nvSpPr>
              <p:spPr bwMode="auto">
                <a:xfrm>
                  <a:off x="2054" y="1090"/>
                  <a:ext cx="114" cy="116"/>
                </a:xfrm>
                <a:custGeom>
                  <a:avLst/>
                  <a:gdLst>
                    <a:gd name="T0" fmla="*/ 0 w 114"/>
                    <a:gd name="T1" fmla="*/ 14 h 116"/>
                    <a:gd name="T2" fmla="*/ 21 w 114"/>
                    <a:gd name="T3" fmla="*/ 29 h 116"/>
                    <a:gd name="T4" fmla="*/ 31 w 114"/>
                    <a:gd name="T5" fmla="*/ 44 h 116"/>
                    <a:gd name="T6" fmla="*/ 36 w 114"/>
                    <a:gd name="T7" fmla="*/ 59 h 116"/>
                    <a:gd name="T8" fmla="*/ 37 w 114"/>
                    <a:gd name="T9" fmla="*/ 81 h 116"/>
                    <a:gd name="T10" fmla="*/ 33 w 114"/>
                    <a:gd name="T11" fmla="*/ 99 h 116"/>
                    <a:gd name="T12" fmla="*/ 21 w 114"/>
                    <a:gd name="T13" fmla="*/ 116 h 116"/>
                    <a:gd name="T14" fmla="*/ 114 w 114"/>
                    <a:gd name="T15" fmla="*/ 96 h 116"/>
                    <a:gd name="T16" fmla="*/ 106 w 114"/>
                    <a:gd name="T17" fmla="*/ 0 h 116"/>
                    <a:gd name="T18" fmla="*/ 0 w 114"/>
                    <a:gd name="T19" fmla="*/ 14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6"/>
                    <a:gd name="T32" fmla="*/ 114 w 114"/>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6">
                      <a:moveTo>
                        <a:pt x="0" y="14"/>
                      </a:moveTo>
                      <a:lnTo>
                        <a:pt x="21" y="29"/>
                      </a:lnTo>
                      <a:lnTo>
                        <a:pt x="31" y="44"/>
                      </a:lnTo>
                      <a:lnTo>
                        <a:pt x="36" y="59"/>
                      </a:lnTo>
                      <a:lnTo>
                        <a:pt x="37" y="81"/>
                      </a:lnTo>
                      <a:lnTo>
                        <a:pt x="33" y="99"/>
                      </a:lnTo>
                      <a:lnTo>
                        <a:pt x="21" y="116"/>
                      </a:lnTo>
                      <a:lnTo>
                        <a:pt x="114" y="96"/>
                      </a:lnTo>
                      <a:lnTo>
                        <a:pt x="106" y="0"/>
                      </a:lnTo>
                      <a:lnTo>
                        <a:pt x="0" y="14"/>
                      </a:lnTo>
                      <a:close/>
                    </a:path>
                  </a:pathLst>
                </a:custGeom>
                <a:solidFill>
                  <a:srgbClr val="000000"/>
                </a:solidFill>
                <a:ln w="25400">
                  <a:solidFill>
                    <a:srgbClr val="000000"/>
                  </a:solidFill>
                  <a:round/>
                  <a:headEnd/>
                  <a:tailEnd/>
                </a:ln>
              </p:spPr>
              <p:txBody>
                <a:bodyPr/>
                <a:lstStyle/>
                <a:p>
                  <a:endParaRPr lang="de-DE"/>
                </a:p>
              </p:txBody>
            </p:sp>
            <p:sp>
              <p:nvSpPr>
                <p:cNvPr id="27689" name="Freeform 48"/>
                <p:cNvSpPr>
                  <a:spLocks noChangeAspect="1"/>
                </p:cNvSpPr>
                <p:nvPr/>
              </p:nvSpPr>
              <p:spPr bwMode="auto">
                <a:xfrm>
                  <a:off x="2022" y="1000"/>
                  <a:ext cx="1657" cy="240"/>
                </a:xfrm>
                <a:custGeom>
                  <a:avLst/>
                  <a:gdLst>
                    <a:gd name="T0" fmla="*/ 1568 w 1657"/>
                    <a:gd name="T1" fmla="*/ 18 h 240"/>
                    <a:gd name="T2" fmla="*/ 0 w 1657"/>
                    <a:gd name="T3" fmla="*/ 0 h 240"/>
                    <a:gd name="T4" fmla="*/ 44 w 1657"/>
                    <a:gd name="T5" fmla="*/ 7 h 240"/>
                    <a:gd name="T6" fmla="*/ 60 w 1657"/>
                    <a:gd name="T7" fmla="*/ 12 h 240"/>
                    <a:gd name="T8" fmla="*/ 77 w 1657"/>
                    <a:gd name="T9" fmla="*/ 19 h 240"/>
                    <a:gd name="T10" fmla="*/ 88 w 1657"/>
                    <a:gd name="T11" fmla="*/ 30 h 240"/>
                    <a:gd name="T12" fmla="*/ 101 w 1657"/>
                    <a:gd name="T13" fmla="*/ 46 h 240"/>
                    <a:gd name="T14" fmla="*/ 107 w 1657"/>
                    <a:gd name="T15" fmla="*/ 65 h 240"/>
                    <a:gd name="T16" fmla="*/ 111 w 1657"/>
                    <a:gd name="T17" fmla="*/ 85 h 240"/>
                    <a:gd name="T18" fmla="*/ 113 w 1657"/>
                    <a:gd name="T19" fmla="*/ 105 h 240"/>
                    <a:gd name="T20" fmla="*/ 114 w 1657"/>
                    <a:gd name="T21" fmla="*/ 122 h 240"/>
                    <a:gd name="T22" fmla="*/ 111 w 1657"/>
                    <a:gd name="T23" fmla="*/ 147 h 240"/>
                    <a:gd name="T24" fmla="*/ 107 w 1657"/>
                    <a:gd name="T25" fmla="*/ 171 h 240"/>
                    <a:gd name="T26" fmla="*/ 96 w 1657"/>
                    <a:gd name="T27" fmla="*/ 192 h 240"/>
                    <a:gd name="T28" fmla="*/ 79 w 1657"/>
                    <a:gd name="T29" fmla="*/ 213 h 240"/>
                    <a:gd name="T30" fmla="*/ 58 w 1657"/>
                    <a:gd name="T31" fmla="*/ 227 h 240"/>
                    <a:gd name="T32" fmla="*/ 41 w 1657"/>
                    <a:gd name="T33" fmla="*/ 240 h 240"/>
                    <a:gd name="T34" fmla="*/ 144 w 1657"/>
                    <a:gd name="T35" fmla="*/ 228 h 240"/>
                    <a:gd name="T36" fmla="*/ 258 w 1657"/>
                    <a:gd name="T37" fmla="*/ 210 h 240"/>
                    <a:gd name="T38" fmla="*/ 439 w 1657"/>
                    <a:gd name="T39" fmla="*/ 198 h 240"/>
                    <a:gd name="T40" fmla="*/ 589 w 1657"/>
                    <a:gd name="T41" fmla="*/ 186 h 240"/>
                    <a:gd name="T42" fmla="*/ 769 w 1657"/>
                    <a:gd name="T43" fmla="*/ 186 h 240"/>
                    <a:gd name="T44" fmla="*/ 967 w 1657"/>
                    <a:gd name="T45" fmla="*/ 192 h 240"/>
                    <a:gd name="T46" fmla="*/ 1213 w 1657"/>
                    <a:gd name="T47" fmla="*/ 198 h 240"/>
                    <a:gd name="T48" fmla="*/ 1448 w 1657"/>
                    <a:gd name="T49" fmla="*/ 216 h 240"/>
                    <a:gd name="T50" fmla="*/ 1544 w 1657"/>
                    <a:gd name="T51" fmla="*/ 234 h 240"/>
                    <a:gd name="T52" fmla="*/ 1571 w 1657"/>
                    <a:gd name="T53" fmla="*/ 238 h 240"/>
                    <a:gd name="T54" fmla="*/ 1601 w 1657"/>
                    <a:gd name="T55" fmla="*/ 239 h 240"/>
                    <a:gd name="T56" fmla="*/ 1622 w 1657"/>
                    <a:gd name="T57" fmla="*/ 234 h 240"/>
                    <a:gd name="T58" fmla="*/ 1640 w 1657"/>
                    <a:gd name="T59" fmla="*/ 216 h 240"/>
                    <a:gd name="T60" fmla="*/ 1650 w 1657"/>
                    <a:gd name="T61" fmla="*/ 194 h 240"/>
                    <a:gd name="T62" fmla="*/ 1655 w 1657"/>
                    <a:gd name="T63" fmla="*/ 175 h 240"/>
                    <a:gd name="T64" fmla="*/ 1657 w 1657"/>
                    <a:gd name="T65" fmla="*/ 154 h 240"/>
                    <a:gd name="T66" fmla="*/ 1653 w 1657"/>
                    <a:gd name="T67" fmla="*/ 116 h 240"/>
                    <a:gd name="T68" fmla="*/ 1645 w 1657"/>
                    <a:gd name="T69" fmla="*/ 92 h 240"/>
                    <a:gd name="T70" fmla="*/ 1633 w 1657"/>
                    <a:gd name="T71" fmla="*/ 67 h 240"/>
                    <a:gd name="T72" fmla="*/ 1622 w 1657"/>
                    <a:gd name="T73" fmla="*/ 51 h 240"/>
                    <a:gd name="T74" fmla="*/ 1609 w 1657"/>
                    <a:gd name="T75" fmla="*/ 38 h 240"/>
                    <a:gd name="T76" fmla="*/ 1590 w 1657"/>
                    <a:gd name="T77" fmla="*/ 25 h 240"/>
                    <a:gd name="T78" fmla="*/ 1568 w 1657"/>
                    <a:gd name="T79" fmla="*/ 18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57"/>
                    <a:gd name="T121" fmla="*/ 0 h 240"/>
                    <a:gd name="T122" fmla="*/ 1657 w 1657"/>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57" h="240">
                      <a:moveTo>
                        <a:pt x="1568" y="18"/>
                      </a:moveTo>
                      <a:lnTo>
                        <a:pt x="0" y="0"/>
                      </a:lnTo>
                      <a:lnTo>
                        <a:pt x="44" y="7"/>
                      </a:lnTo>
                      <a:lnTo>
                        <a:pt x="60" y="12"/>
                      </a:lnTo>
                      <a:lnTo>
                        <a:pt x="77" y="19"/>
                      </a:lnTo>
                      <a:lnTo>
                        <a:pt x="88" y="30"/>
                      </a:lnTo>
                      <a:lnTo>
                        <a:pt x="101" y="46"/>
                      </a:lnTo>
                      <a:lnTo>
                        <a:pt x="107" y="65"/>
                      </a:lnTo>
                      <a:lnTo>
                        <a:pt x="111" y="85"/>
                      </a:lnTo>
                      <a:lnTo>
                        <a:pt x="113" y="105"/>
                      </a:lnTo>
                      <a:lnTo>
                        <a:pt x="114" y="122"/>
                      </a:lnTo>
                      <a:lnTo>
                        <a:pt x="111" y="147"/>
                      </a:lnTo>
                      <a:lnTo>
                        <a:pt x="107" y="171"/>
                      </a:lnTo>
                      <a:lnTo>
                        <a:pt x="96" y="192"/>
                      </a:lnTo>
                      <a:lnTo>
                        <a:pt x="79" y="213"/>
                      </a:lnTo>
                      <a:lnTo>
                        <a:pt x="58" y="227"/>
                      </a:lnTo>
                      <a:lnTo>
                        <a:pt x="41" y="240"/>
                      </a:lnTo>
                      <a:lnTo>
                        <a:pt x="144" y="228"/>
                      </a:lnTo>
                      <a:lnTo>
                        <a:pt x="258" y="210"/>
                      </a:lnTo>
                      <a:lnTo>
                        <a:pt x="439" y="198"/>
                      </a:lnTo>
                      <a:lnTo>
                        <a:pt x="589" y="186"/>
                      </a:lnTo>
                      <a:lnTo>
                        <a:pt x="769" y="186"/>
                      </a:lnTo>
                      <a:lnTo>
                        <a:pt x="967" y="192"/>
                      </a:lnTo>
                      <a:lnTo>
                        <a:pt x="1213" y="198"/>
                      </a:lnTo>
                      <a:lnTo>
                        <a:pt x="1448" y="216"/>
                      </a:lnTo>
                      <a:lnTo>
                        <a:pt x="1544" y="234"/>
                      </a:lnTo>
                      <a:lnTo>
                        <a:pt x="1571" y="238"/>
                      </a:lnTo>
                      <a:lnTo>
                        <a:pt x="1601" y="239"/>
                      </a:lnTo>
                      <a:lnTo>
                        <a:pt x="1622" y="234"/>
                      </a:lnTo>
                      <a:lnTo>
                        <a:pt x="1640" y="216"/>
                      </a:lnTo>
                      <a:lnTo>
                        <a:pt x="1650" y="194"/>
                      </a:lnTo>
                      <a:lnTo>
                        <a:pt x="1655" y="175"/>
                      </a:lnTo>
                      <a:lnTo>
                        <a:pt x="1657" y="154"/>
                      </a:lnTo>
                      <a:lnTo>
                        <a:pt x="1653" y="116"/>
                      </a:lnTo>
                      <a:lnTo>
                        <a:pt x="1645" y="92"/>
                      </a:lnTo>
                      <a:lnTo>
                        <a:pt x="1633" y="67"/>
                      </a:lnTo>
                      <a:lnTo>
                        <a:pt x="1622" y="51"/>
                      </a:lnTo>
                      <a:lnTo>
                        <a:pt x="1609" y="38"/>
                      </a:lnTo>
                      <a:lnTo>
                        <a:pt x="1590" y="25"/>
                      </a:lnTo>
                      <a:lnTo>
                        <a:pt x="1568" y="18"/>
                      </a:lnTo>
                      <a:close/>
                    </a:path>
                  </a:pathLst>
                </a:custGeom>
                <a:solidFill>
                  <a:srgbClr val="FFFFFF"/>
                </a:solidFill>
                <a:ln w="25400">
                  <a:solidFill>
                    <a:srgbClr val="000000"/>
                  </a:solidFill>
                  <a:round/>
                  <a:headEnd/>
                  <a:tailEnd/>
                </a:ln>
              </p:spPr>
              <p:txBody>
                <a:bodyPr/>
                <a:lstStyle/>
                <a:p>
                  <a:endParaRPr lang="de-DE"/>
                </a:p>
              </p:txBody>
            </p:sp>
          </p:grpSp>
          <p:sp>
            <p:nvSpPr>
              <p:cNvPr id="27684" name="Text Box 49"/>
              <p:cNvSpPr txBox="1">
                <a:spLocks noChangeAspect="1" noChangeArrowheads="1"/>
              </p:cNvSpPr>
              <p:nvPr/>
            </p:nvSpPr>
            <p:spPr bwMode="auto">
              <a:xfrm>
                <a:off x="1480" y="1358"/>
                <a:ext cx="429" cy="288"/>
              </a:xfrm>
              <a:prstGeom prst="rect">
                <a:avLst/>
              </a:prstGeom>
              <a:noFill/>
              <a:ln w="9525">
                <a:noFill/>
                <a:miter lim="800000"/>
                <a:headEnd/>
                <a:tailEnd/>
              </a:ln>
            </p:spPr>
            <p:txBody>
              <a:bodyPr wrap="none">
                <a:spAutoFit/>
              </a:bodyPr>
              <a:lstStyle/>
              <a:p>
                <a:pPr eaLnBrk="0" hangingPunct="0"/>
                <a:r>
                  <a:rPr lang="en-US" sz="1200">
                    <a:latin typeface="Arial" pitchFamily="34" charset="0"/>
                  </a:rPr>
                  <a:t>Cipher-</a:t>
                </a:r>
              </a:p>
              <a:p>
                <a:pPr eaLnBrk="0" hangingPunct="0"/>
                <a:r>
                  <a:rPr lang="en-US" sz="1200">
                    <a:latin typeface="Arial" pitchFamily="34" charset="0"/>
                  </a:rPr>
                  <a:t>text</a:t>
                </a:r>
              </a:p>
            </p:txBody>
          </p:sp>
        </p:grpSp>
        <p:grpSp>
          <p:nvGrpSpPr>
            <p:cNvPr id="27656" name="Group 50"/>
            <p:cNvGrpSpPr>
              <a:grpSpLocks noChangeAspect="1"/>
            </p:cNvGrpSpPr>
            <p:nvPr/>
          </p:nvGrpSpPr>
          <p:grpSpPr bwMode="auto">
            <a:xfrm>
              <a:off x="2456" y="1113"/>
              <a:ext cx="793" cy="771"/>
              <a:chOff x="1848" y="1287"/>
              <a:chExt cx="528" cy="513"/>
            </a:xfrm>
          </p:grpSpPr>
          <p:sp>
            <p:nvSpPr>
              <p:cNvPr id="1360947" name="Rectangle 51"/>
              <p:cNvSpPr>
                <a:spLocks noChangeAspect="1" noChangeArrowheads="1"/>
              </p:cNvSpPr>
              <p:nvPr/>
            </p:nvSpPr>
            <p:spPr bwMode="auto">
              <a:xfrm>
                <a:off x="1848" y="1290"/>
                <a:ext cx="528" cy="510"/>
              </a:xfrm>
              <a:prstGeom prst="rect">
                <a:avLst/>
              </a:prstGeom>
              <a:solidFill>
                <a:srgbClr val="EAEAEA"/>
              </a:solidFill>
              <a:ln w="9525">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endParaRPr lang="en-GB" sz="2800">
                  <a:latin typeface="Arial" charset="0"/>
                </a:endParaRPr>
              </a:p>
            </p:txBody>
          </p:sp>
          <p:grpSp>
            <p:nvGrpSpPr>
              <p:cNvPr id="27668" name="Group 52"/>
              <p:cNvGrpSpPr>
                <a:grpSpLocks noChangeAspect="1"/>
              </p:cNvGrpSpPr>
              <p:nvPr/>
            </p:nvGrpSpPr>
            <p:grpSpPr bwMode="auto">
              <a:xfrm flipH="1">
                <a:off x="1974" y="1568"/>
                <a:ext cx="277" cy="146"/>
                <a:chOff x="5390" y="4089"/>
                <a:chExt cx="275" cy="145"/>
              </a:xfrm>
            </p:grpSpPr>
            <p:grpSp>
              <p:nvGrpSpPr>
                <p:cNvPr id="27670" name="Group 53"/>
                <p:cNvGrpSpPr>
                  <a:grpSpLocks noChangeAspect="1"/>
                </p:cNvGrpSpPr>
                <p:nvPr/>
              </p:nvGrpSpPr>
              <p:grpSpPr bwMode="auto">
                <a:xfrm>
                  <a:off x="5390" y="4089"/>
                  <a:ext cx="104" cy="145"/>
                  <a:chOff x="5390" y="4089"/>
                  <a:chExt cx="104" cy="145"/>
                </a:xfrm>
              </p:grpSpPr>
              <p:sp>
                <p:nvSpPr>
                  <p:cNvPr id="27677" name="Oval 54"/>
                  <p:cNvSpPr>
                    <a:spLocks noChangeAspect="1" noChangeArrowheads="1"/>
                  </p:cNvSpPr>
                  <p:nvPr/>
                </p:nvSpPr>
                <p:spPr bwMode="auto">
                  <a:xfrm>
                    <a:off x="5390" y="4098"/>
                    <a:ext cx="104" cy="136"/>
                  </a:xfrm>
                  <a:prstGeom prst="ellipse">
                    <a:avLst/>
                  </a:prstGeom>
                  <a:solidFill>
                    <a:srgbClr val="606000"/>
                  </a:solidFill>
                  <a:ln w="9525">
                    <a:noFill/>
                    <a:round/>
                    <a:headEnd/>
                    <a:tailEnd/>
                  </a:ln>
                </p:spPr>
                <p:txBody>
                  <a:bodyPr/>
                  <a:lstStyle/>
                  <a:p>
                    <a:endParaRPr lang="de-DE"/>
                  </a:p>
                </p:txBody>
              </p:sp>
              <p:sp>
                <p:nvSpPr>
                  <p:cNvPr id="27678" name="Oval 55"/>
                  <p:cNvSpPr>
                    <a:spLocks noChangeAspect="1" noChangeArrowheads="1"/>
                  </p:cNvSpPr>
                  <p:nvPr/>
                </p:nvSpPr>
                <p:spPr bwMode="auto">
                  <a:xfrm>
                    <a:off x="5390" y="4089"/>
                    <a:ext cx="104" cy="136"/>
                  </a:xfrm>
                  <a:prstGeom prst="ellipse">
                    <a:avLst/>
                  </a:prstGeom>
                  <a:solidFill>
                    <a:srgbClr val="FFFF00"/>
                  </a:solidFill>
                  <a:ln w="9525">
                    <a:noFill/>
                    <a:round/>
                    <a:headEnd/>
                    <a:tailEnd/>
                  </a:ln>
                </p:spPr>
                <p:txBody>
                  <a:bodyPr/>
                  <a:lstStyle/>
                  <a:p>
                    <a:endParaRPr lang="de-DE"/>
                  </a:p>
                </p:txBody>
              </p:sp>
              <p:sp>
                <p:nvSpPr>
                  <p:cNvPr id="27679" name="Oval 56"/>
                  <p:cNvSpPr>
                    <a:spLocks noChangeAspect="1" noChangeArrowheads="1"/>
                  </p:cNvSpPr>
                  <p:nvPr/>
                </p:nvSpPr>
                <p:spPr bwMode="auto">
                  <a:xfrm>
                    <a:off x="5394" y="4095"/>
                    <a:ext cx="95" cy="129"/>
                  </a:xfrm>
                  <a:prstGeom prst="ellipse">
                    <a:avLst/>
                  </a:prstGeom>
                  <a:solidFill>
                    <a:srgbClr val="A0A000"/>
                  </a:solidFill>
                  <a:ln w="9525">
                    <a:noFill/>
                    <a:round/>
                    <a:headEnd/>
                    <a:tailEnd/>
                  </a:ln>
                </p:spPr>
                <p:txBody>
                  <a:bodyPr/>
                  <a:lstStyle/>
                  <a:p>
                    <a:endParaRPr lang="de-DE"/>
                  </a:p>
                </p:txBody>
              </p:sp>
              <p:grpSp>
                <p:nvGrpSpPr>
                  <p:cNvPr id="27680" name="Group 57"/>
                  <p:cNvGrpSpPr>
                    <a:grpSpLocks noChangeAspect="1"/>
                  </p:cNvGrpSpPr>
                  <p:nvPr/>
                </p:nvGrpSpPr>
                <p:grpSpPr bwMode="auto">
                  <a:xfrm>
                    <a:off x="5399" y="4141"/>
                    <a:ext cx="24" cy="38"/>
                    <a:chOff x="5399" y="4141"/>
                    <a:chExt cx="24" cy="38"/>
                  </a:xfrm>
                </p:grpSpPr>
                <p:sp>
                  <p:nvSpPr>
                    <p:cNvPr id="27681" name="Oval 58"/>
                    <p:cNvSpPr>
                      <a:spLocks noChangeAspect="1" noChangeArrowheads="1"/>
                    </p:cNvSpPr>
                    <p:nvPr/>
                  </p:nvSpPr>
                  <p:spPr bwMode="auto">
                    <a:xfrm>
                      <a:off x="5399" y="4141"/>
                      <a:ext cx="24" cy="38"/>
                    </a:xfrm>
                    <a:prstGeom prst="ellipse">
                      <a:avLst/>
                    </a:prstGeom>
                    <a:solidFill>
                      <a:srgbClr val="FFFF00"/>
                    </a:solidFill>
                    <a:ln w="9525">
                      <a:noFill/>
                      <a:round/>
                      <a:headEnd/>
                      <a:tailEnd/>
                    </a:ln>
                  </p:spPr>
                  <p:txBody>
                    <a:bodyPr/>
                    <a:lstStyle/>
                    <a:p>
                      <a:endParaRPr lang="de-DE"/>
                    </a:p>
                  </p:txBody>
                </p:sp>
                <p:sp>
                  <p:nvSpPr>
                    <p:cNvPr id="27682" name="Oval 59"/>
                    <p:cNvSpPr>
                      <a:spLocks noChangeAspect="1" noChangeArrowheads="1"/>
                    </p:cNvSpPr>
                    <p:nvPr/>
                  </p:nvSpPr>
                  <p:spPr bwMode="auto">
                    <a:xfrm>
                      <a:off x="5401" y="4150"/>
                      <a:ext cx="20" cy="29"/>
                    </a:xfrm>
                    <a:prstGeom prst="ellipse">
                      <a:avLst/>
                    </a:prstGeom>
                    <a:solidFill>
                      <a:srgbClr val="606060"/>
                    </a:solidFill>
                    <a:ln w="9525">
                      <a:noFill/>
                      <a:round/>
                      <a:headEnd/>
                      <a:tailEnd/>
                    </a:ln>
                  </p:spPr>
                  <p:txBody>
                    <a:bodyPr/>
                    <a:lstStyle/>
                    <a:p>
                      <a:endParaRPr lang="de-DE"/>
                    </a:p>
                  </p:txBody>
                </p:sp>
              </p:grpSp>
            </p:grpSp>
            <p:grpSp>
              <p:nvGrpSpPr>
                <p:cNvPr id="27671" name="Group 60"/>
                <p:cNvGrpSpPr>
                  <a:grpSpLocks noChangeAspect="1"/>
                </p:cNvGrpSpPr>
                <p:nvPr/>
              </p:nvGrpSpPr>
              <p:grpSpPr bwMode="auto">
                <a:xfrm>
                  <a:off x="5485" y="4134"/>
                  <a:ext cx="180" cy="55"/>
                  <a:chOff x="5485" y="4134"/>
                  <a:chExt cx="180" cy="55"/>
                </a:xfrm>
              </p:grpSpPr>
              <p:sp>
                <p:nvSpPr>
                  <p:cNvPr id="27672" name="Freeform 61"/>
                  <p:cNvSpPr>
                    <a:spLocks noChangeAspect="1"/>
                  </p:cNvSpPr>
                  <p:nvPr/>
                </p:nvSpPr>
                <p:spPr bwMode="auto">
                  <a:xfrm>
                    <a:off x="5485" y="4141"/>
                    <a:ext cx="180" cy="48"/>
                  </a:xfrm>
                  <a:custGeom>
                    <a:avLst/>
                    <a:gdLst>
                      <a:gd name="T0" fmla="*/ 0 w 898"/>
                      <a:gd name="T1" fmla="*/ 0 h 237"/>
                      <a:gd name="T2" fmla="*/ 180 w 898"/>
                      <a:gd name="T3" fmla="*/ 16 h 237"/>
                      <a:gd name="T4" fmla="*/ 180 w 898"/>
                      <a:gd name="T5" fmla="*/ 24 h 237"/>
                      <a:gd name="T6" fmla="*/ 168 w 898"/>
                      <a:gd name="T7" fmla="*/ 48 h 237"/>
                      <a:gd name="T8" fmla="*/ 144 w 898"/>
                      <a:gd name="T9" fmla="*/ 48 h 237"/>
                      <a:gd name="T10" fmla="*/ 144 w 898"/>
                      <a:gd name="T11" fmla="*/ 36 h 237"/>
                      <a:gd name="T12" fmla="*/ 132 w 898"/>
                      <a:gd name="T13" fmla="*/ 36 h 237"/>
                      <a:gd name="T14" fmla="*/ 132 w 898"/>
                      <a:gd name="T15" fmla="*/ 48 h 237"/>
                      <a:gd name="T16" fmla="*/ 120 w 898"/>
                      <a:gd name="T17" fmla="*/ 48 h 237"/>
                      <a:gd name="T18" fmla="*/ 120 w 898"/>
                      <a:gd name="T19" fmla="*/ 36 h 237"/>
                      <a:gd name="T20" fmla="*/ 96 w 898"/>
                      <a:gd name="T21" fmla="*/ 36 h 237"/>
                      <a:gd name="T22" fmla="*/ 96 w 898"/>
                      <a:gd name="T23" fmla="*/ 48 h 237"/>
                      <a:gd name="T24" fmla="*/ 84 w 898"/>
                      <a:gd name="T25" fmla="*/ 48 h 237"/>
                      <a:gd name="T26" fmla="*/ 72 w 898"/>
                      <a:gd name="T27" fmla="*/ 36 h 237"/>
                      <a:gd name="T28" fmla="*/ 60 w 898"/>
                      <a:gd name="T29" fmla="*/ 48 h 237"/>
                      <a:gd name="T30" fmla="*/ 48 w 898"/>
                      <a:gd name="T31" fmla="*/ 36 h 237"/>
                      <a:gd name="T32" fmla="*/ 48 w 898"/>
                      <a:gd name="T33" fmla="*/ 48 h 237"/>
                      <a:gd name="T34" fmla="*/ 36 w 898"/>
                      <a:gd name="T35" fmla="*/ 48 h 237"/>
                      <a:gd name="T36" fmla="*/ 36 w 898"/>
                      <a:gd name="T37" fmla="*/ 36 h 237"/>
                      <a:gd name="T38" fmla="*/ 24 w 898"/>
                      <a:gd name="T39" fmla="*/ 36 h 237"/>
                      <a:gd name="T40" fmla="*/ 12 w 898"/>
                      <a:gd name="T41" fmla="*/ 48 h 237"/>
                      <a:gd name="T42" fmla="*/ 0 w 898"/>
                      <a:gd name="T43" fmla="*/ 48 h 237"/>
                      <a:gd name="T44" fmla="*/ 0 w 898"/>
                      <a:gd name="T45" fmla="*/ 0 h 2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98"/>
                      <a:gd name="T70" fmla="*/ 0 h 237"/>
                      <a:gd name="T71" fmla="*/ 898 w 898"/>
                      <a:gd name="T72" fmla="*/ 237 h 2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98" h="237">
                        <a:moveTo>
                          <a:pt x="0" y="0"/>
                        </a:moveTo>
                        <a:lnTo>
                          <a:pt x="898" y="79"/>
                        </a:lnTo>
                        <a:lnTo>
                          <a:pt x="898" y="119"/>
                        </a:lnTo>
                        <a:lnTo>
                          <a:pt x="839" y="237"/>
                        </a:lnTo>
                        <a:lnTo>
                          <a:pt x="719" y="237"/>
                        </a:lnTo>
                        <a:lnTo>
                          <a:pt x="719" y="179"/>
                        </a:lnTo>
                        <a:lnTo>
                          <a:pt x="659" y="179"/>
                        </a:lnTo>
                        <a:lnTo>
                          <a:pt x="659" y="237"/>
                        </a:lnTo>
                        <a:lnTo>
                          <a:pt x="600" y="237"/>
                        </a:lnTo>
                        <a:lnTo>
                          <a:pt x="600" y="179"/>
                        </a:lnTo>
                        <a:lnTo>
                          <a:pt x="479" y="179"/>
                        </a:lnTo>
                        <a:lnTo>
                          <a:pt x="479" y="237"/>
                        </a:lnTo>
                        <a:lnTo>
                          <a:pt x="419" y="237"/>
                        </a:lnTo>
                        <a:lnTo>
                          <a:pt x="359" y="179"/>
                        </a:lnTo>
                        <a:lnTo>
                          <a:pt x="299" y="237"/>
                        </a:lnTo>
                        <a:lnTo>
                          <a:pt x="239" y="179"/>
                        </a:lnTo>
                        <a:lnTo>
                          <a:pt x="239" y="237"/>
                        </a:lnTo>
                        <a:lnTo>
                          <a:pt x="179" y="237"/>
                        </a:lnTo>
                        <a:lnTo>
                          <a:pt x="179" y="179"/>
                        </a:lnTo>
                        <a:lnTo>
                          <a:pt x="120" y="179"/>
                        </a:lnTo>
                        <a:lnTo>
                          <a:pt x="59" y="237"/>
                        </a:lnTo>
                        <a:lnTo>
                          <a:pt x="0" y="237"/>
                        </a:lnTo>
                        <a:lnTo>
                          <a:pt x="0" y="0"/>
                        </a:lnTo>
                        <a:close/>
                      </a:path>
                    </a:pathLst>
                  </a:custGeom>
                  <a:solidFill>
                    <a:srgbClr val="606000"/>
                  </a:solidFill>
                  <a:ln w="9525">
                    <a:noFill/>
                    <a:round/>
                    <a:headEnd/>
                    <a:tailEnd/>
                  </a:ln>
                </p:spPr>
                <p:txBody>
                  <a:bodyPr/>
                  <a:lstStyle/>
                  <a:p>
                    <a:endParaRPr lang="de-DE"/>
                  </a:p>
                </p:txBody>
              </p:sp>
              <p:sp>
                <p:nvSpPr>
                  <p:cNvPr id="27673" name="Freeform 62"/>
                  <p:cNvSpPr>
                    <a:spLocks noChangeAspect="1"/>
                  </p:cNvSpPr>
                  <p:nvPr/>
                </p:nvSpPr>
                <p:spPr bwMode="auto">
                  <a:xfrm>
                    <a:off x="5485" y="4134"/>
                    <a:ext cx="180" cy="47"/>
                  </a:xfrm>
                  <a:custGeom>
                    <a:avLst/>
                    <a:gdLst>
                      <a:gd name="T0" fmla="*/ 0 w 898"/>
                      <a:gd name="T1" fmla="*/ 0 h 236"/>
                      <a:gd name="T2" fmla="*/ 168 w 898"/>
                      <a:gd name="T3" fmla="*/ 0 h 236"/>
                      <a:gd name="T4" fmla="*/ 180 w 898"/>
                      <a:gd name="T5" fmla="*/ 23 h 236"/>
                      <a:gd name="T6" fmla="*/ 168 w 898"/>
                      <a:gd name="T7" fmla="*/ 47 h 236"/>
                      <a:gd name="T8" fmla="*/ 144 w 898"/>
                      <a:gd name="T9" fmla="*/ 47 h 236"/>
                      <a:gd name="T10" fmla="*/ 144 w 898"/>
                      <a:gd name="T11" fmla="*/ 35 h 236"/>
                      <a:gd name="T12" fmla="*/ 132 w 898"/>
                      <a:gd name="T13" fmla="*/ 35 h 236"/>
                      <a:gd name="T14" fmla="*/ 132 w 898"/>
                      <a:gd name="T15" fmla="*/ 47 h 236"/>
                      <a:gd name="T16" fmla="*/ 120 w 898"/>
                      <a:gd name="T17" fmla="*/ 47 h 236"/>
                      <a:gd name="T18" fmla="*/ 120 w 898"/>
                      <a:gd name="T19" fmla="*/ 35 h 236"/>
                      <a:gd name="T20" fmla="*/ 96 w 898"/>
                      <a:gd name="T21" fmla="*/ 35 h 236"/>
                      <a:gd name="T22" fmla="*/ 96 w 898"/>
                      <a:gd name="T23" fmla="*/ 47 h 236"/>
                      <a:gd name="T24" fmla="*/ 84 w 898"/>
                      <a:gd name="T25" fmla="*/ 47 h 236"/>
                      <a:gd name="T26" fmla="*/ 72 w 898"/>
                      <a:gd name="T27" fmla="*/ 35 h 236"/>
                      <a:gd name="T28" fmla="*/ 60 w 898"/>
                      <a:gd name="T29" fmla="*/ 47 h 236"/>
                      <a:gd name="T30" fmla="*/ 48 w 898"/>
                      <a:gd name="T31" fmla="*/ 35 h 236"/>
                      <a:gd name="T32" fmla="*/ 48 w 898"/>
                      <a:gd name="T33" fmla="*/ 47 h 236"/>
                      <a:gd name="T34" fmla="*/ 36 w 898"/>
                      <a:gd name="T35" fmla="*/ 47 h 236"/>
                      <a:gd name="T36" fmla="*/ 36 w 898"/>
                      <a:gd name="T37" fmla="*/ 35 h 236"/>
                      <a:gd name="T38" fmla="*/ 24 w 898"/>
                      <a:gd name="T39" fmla="*/ 35 h 236"/>
                      <a:gd name="T40" fmla="*/ 12 w 898"/>
                      <a:gd name="T41" fmla="*/ 47 h 236"/>
                      <a:gd name="T42" fmla="*/ 0 w 898"/>
                      <a:gd name="T43" fmla="*/ 47 h 236"/>
                      <a:gd name="T44" fmla="*/ 0 w 898"/>
                      <a:gd name="T45" fmla="*/ 0 h 2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98"/>
                      <a:gd name="T70" fmla="*/ 0 h 236"/>
                      <a:gd name="T71" fmla="*/ 898 w 898"/>
                      <a:gd name="T72" fmla="*/ 236 h 2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98" h="236">
                        <a:moveTo>
                          <a:pt x="0" y="0"/>
                        </a:moveTo>
                        <a:lnTo>
                          <a:pt x="839" y="0"/>
                        </a:lnTo>
                        <a:lnTo>
                          <a:pt x="898" y="117"/>
                        </a:lnTo>
                        <a:lnTo>
                          <a:pt x="839" y="236"/>
                        </a:lnTo>
                        <a:lnTo>
                          <a:pt x="719" y="236"/>
                        </a:lnTo>
                        <a:lnTo>
                          <a:pt x="719" y="177"/>
                        </a:lnTo>
                        <a:lnTo>
                          <a:pt x="659" y="177"/>
                        </a:lnTo>
                        <a:lnTo>
                          <a:pt x="659" y="236"/>
                        </a:lnTo>
                        <a:lnTo>
                          <a:pt x="600" y="236"/>
                        </a:lnTo>
                        <a:lnTo>
                          <a:pt x="600" y="177"/>
                        </a:lnTo>
                        <a:lnTo>
                          <a:pt x="479" y="177"/>
                        </a:lnTo>
                        <a:lnTo>
                          <a:pt x="479" y="236"/>
                        </a:lnTo>
                        <a:lnTo>
                          <a:pt x="419" y="236"/>
                        </a:lnTo>
                        <a:lnTo>
                          <a:pt x="359" y="177"/>
                        </a:lnTo>
                        <a:lnTo>
                          <a:pt x="299" y="236"/>
                        </a:lnTo>
                        <a:lnTo>
                          <a:pt x="239" y="177"/>
                        </a:lnTo>
                        <a:lnTo>
                          <a:pt x="239" y="236"/>
                        </a:lnTo>
                        <a:lnTo>
                          <a:pt x="179" y="236"/>
                        </a:lnTo>
                        <a:lnTo>
                          <a:pt x="179" y="177"/>
                        </a:lnTo>
                        <a:lnTo>
                          <a:pt x="120" y="177"/>
                        </a:lnTo>
                        <a:lnTo>
                          <a:pt x="59" y="236"/>
                        </a:lnTo>
                        <a:lnTo>
                          <a:pt x="0" y="236"/>
                        </a:lnTo>
                        <a:lnTo>
                          <a:pt x="0" y="0"/>
                        </a:lnTo>
                        <a:close/>
                      </a:path>
                    </a:pathLst>
                  </a:custGeom>
                  <a:solidFill>
                    <a:srgbClr val="A0A000"/>
                  </a:solidFill>
                  <a:ln w="9525">
                    <a:noFill/>
                    <a:round/>
                    <a:headEnd/>
                    <a:tailEnd/>
                  </a:ln>
                </p:spPr>
                <p:txBody>
                  <a:bodyPr/>
                  <a:lstStyle/>
                  <a:p>
                    <a:endParaRPr lang="de-DE"/>
                  </a:p>
                </p:txBody>
              </p:sp>
              <p:sp>
                <p:nvSpPr>
                  <p:cNvPr id="27674" name="Freeform 63"/>
                  <p:cNvSpPr>
                    <a:spLocks noChangeAspect="1"/>
                  </p:cNvSpPr>
                  <p:nvPr/>
                </p:nvSpPr>
                <p:spPr bwMode="auto">
                  <a:xfrm>
                    <a:off x="5501" y="4145"/>
                    <a:ext cx="164" cy="12"/>
                  </a:xfrm>
                  <a:custGeom>
                    <a:avLst/>
                    <a:gdLst>
                      <a:gd name="T0" fmla="*/ 0 w 822"/>
                      <a:gd name="T1" fmla="*/ 0 h 60"/>
                      <a:gd name="T2" fmla="*/ 158 w 822"/>
                      <a:gd name="T3" fmla="*/ 0 h 60"/>
                      <a:gd name="T4" fmla="*/ 164 w 822"/>
                      <a:gd name="T5" fmla="*/ 12 h 60"/>
                      <a:gd name="T6" fmla="*/ 0 w 822"/>
                      <a:gd name="T7" fmla="*/ 12 h 60"/>
                      <a:gd name="T8" fmla="*/ 0 w 822"/>
                      <a:gd name="T9" fmla="*/ 0 h 60"/>
                      <a:gd name="T10" fmla="*/ 0 60000 65536"/>
                      <a:gd name="T11" fmla="*/ 0 60000 65536"/>
                      <a:gd name="T12" fmla="*/ 0 60000 65536"/>
                      <a:gd name="T13" fmla="*/ 0 60000 65536"/>
                      <a:gd name="T14" fmla="*/ 0 60000 65536"/>
                      <a:gd name="T15" fmla="*/ 0 w 822"/>
                      <a:gd name="T16" fmla="*/ 0 h 60"/>
                      <a:gd name="T17" fmla="*/ 822 w 822"/>
                      <a:gd name="T18" fmla="*/ 60 h 60"/>
                    </a:gdLst>
                    <a:ahLst/>
                    <a:cxnLst>
                      <a:cxn ang="T10">
                        <a:pos x="T0" y="T1"/>
                      </a:cxn>
                      <a:cxn ang="T11">
                        <a:pos x="T2" y="T3"/>
                      </a:cxn>
                      <a:cxn ang="T12">
                        <a:pos x="T4" y="T5"/>
                      </a:cxn>
                      <a:cxn ang="T13">
                        <a:pos x="T6" y="T7"/>
                      </a:cxn>
                      <a:cxn ang="T14">
                        <a:pos x="T8" y="T9"/>
                      </a:cxn>
                    </a:cxnLst>
                    <a:rect l="T15" t="T16" r="T17" b="T18"/>
                    <a:pathLst>
                      <a:path w="822" h="60">
                        <a:moveTo>
                          <a:pt x="0" y="0"/>
                        </a:moveTo>
                        <a:lnTo>
                          <a:pt x="794" y="0"/>
                        </a:lnTo>
                        <a:lnTo>
                          <a:pt x="822" y="60"/>
                        </a:lnTo>
                        <a:lnTo>
                          <a:pt x="0" y="60"/>
                        </a:lnTo>
                        <a:lnTo>
                          <a:pt x="0" y="0"/>
                        </a:lnTo>
                        <a:close/>
                      </a:path>
                    </a:pathLst>
                  </a:custGeom>
                  <a:solidFill>
                    <a:srgbClr val="808000"/>
                  </a:solidFill>
                  <a:ln w="9525">
                    <a:noFill/>
                    <a:round/>
                    <a:headEnd/>
                    <a:tailEnd/>
                  </a:ln>
                </p:spPr>
                <p:txBody>
                  <a:bodyPr/>
                  <a:lstStyle/>
                  <a:p>
                    <a:endParaRPr lang="de-DE"/>
                  </a:p>
                </p:txBody>
              </p:sp>
              <p:sp>
                <p:nvSpPr>
                  <p:cNvPr id="27675" name="Rectangle 64"/>
                  <p:cNvSpPr>
                    <a:spLocks noChangeAspect="1" noChangeArrowheads="1"/>
                  </p:cNvSpPr>
                  <p:nvPr/>
                </p:nvSpPr>
                <p:spPr bwMode="auto">
                  <a:xfrm>
                    <a:off x="5503" y="4166"/>
                    <a:ext cx="156" cy="1"/>
                  </a:xfrm>
                  <a:prstGeom prst="rect">
                    <a:avLst/>
                  </a:prstGeom>
                  <a:solidFill>
                    <a:srgbClr val="808000"/>
                  </a:solidFill>
                  <a:ln w="9525">
                    <a:noFill/>
                    <a:miter lim="800000"/>
                    <a:headEnd/>
                    <a:tailEnd/>
                  </a:ln>
                </p:spPr>
                <p:txBody>
                  <a:bodyPr/>
                  <a:lstStyle/>
                  <a:p>
                    <a:endParaRPr lang="de-DE"/>
                  </a:p>
                </p:txBody>
              </p:sp>
              <p:sp>
                <p:nvSpPr>
                  <p:cNvPr id="27676" name="Rectangle 65"/>
                  <p:cNvSpPr>
                    <a:spLocks noChangeAspect="1" noChangeArrowheads="1"/>
                  </p:cNvSpPr>
                  <p:nvPr/>
                </p:nvSpPr>
                <p:spPr bwMode="auto">
                  <a:xfrm>
                    <a:off x="5498" y="4136"/>
                    <a:ext cx="155" cy="2"/>
                  </a:xfrm>
                  <a:prstGeom prst="rect">
                    <a:avLst/>
                  </a:prstGeom>
                  <a:solidFill>
                    <a:srgbClr val="808000"/>
                  </a:solidFill>
                  <a:ln w="9525">
                    <a:noFill/>
                    <a:miter lim="800000"/>
                    <a:headEnd/>
                    <a:tailEnd/>
                  </a:ln>
                </p:spPr>
                <p:txBody>
                  <a:bodyPr/>
                  <a:lstStyle/>
                  <a:p>
                    <a:endParaRPr lang="de-DE"/>
                  </a:p>
                </p:txBody>
              </p:sp>
            </p:grpSp>
          </p:grpSp>
          <p:sp>
            <p:nvSpPr>
              <p:cNvPr id="27669" name="Text Box 66"/>
              <p:cNvSpPr txBox="1">
                <a:spLocks noChangeAspect="1" noChangeArrowheads="1"/>
              </p:cNvSpPr>
              <p:nvPr/>
            </p:nvSpPr>
            <p:spPr bwMode="auto">
              <a:xfrm>
                <a:off x="1915" y="1287"/>
                <a:ext cx="408" cy="154"/>
              </a:xfrm>
              <a:prstGeom prst="rect">
                <a:avLst/>
              </a:prstGeom>
              <a:noFill/>
              <a:ln w="9525">
                <a:noFill/>
                <a:miter lim="800000"/>
                <a:headEnd/>
                <a:tailEnd/>
              </a:ln>
            </p:spPr>
            <p:txBody>
              <a:bodyPr wrap="none">
                <a:spAutoFit/>
              </a:bodyPr>
              <a:lstStyle/>
              <a:p>
                <a:pPr eaLnBrk="0" hangingPunct="0"/>
                <a:r>
                  <a:rPr lang="en-US">
                    <a:latin typeface="Arial" pitchFamily="34" charset="0"/>
                  </a:rPr>
                  <a:t>Decrypt</a:t>
                </a:r>
              </a:p>
            </p:txBody>
          </p:sp>
        </p:grpSp>
        <p:cxnSp>
          <p:nvCxnSpPr>
            <p:cNvPr id="27657" name="AutoShape 67"/>
            <p:cNvCxnSpPr>
              <a:cxnSpLocks noChangeAspect="1" noChangeShapeType="1"/>
              <a:stCxn id="27684" idx="3"/>
              <a:endCxn id="1360947" idx="1"/>
            </p:cNvCxnSpPr>
            <p:nvPr/>
          </p:nvCxnSpPr>
          <p:spPr bwMode="auto">
            <a:xfrm flipV="1">
              <a:off x="1874" y="1501"/>
              <a:ext cx="582" cy="1"/>
            </a:xfrm>
            <a:prstGeom prst="straightConnector1">
              <a:avLst/>
            </a:prstGeom>
            <a:noFill/>
            <a:ln w="9525">
              <a:solidFill>
                <a:schemeClr val="tx1"/>
              </a:solidFill>
              <a:round/>
              <a:headEnd/>
              <a:tailEnd type="triangle" w="med" len="med"/>
            </a:ln>
          </p:spPr>
        </p:cxnSp>
        <p:grpSp>
          <p:nvGrpSpPr>
            <p:cNvPr id="27658" name="Group 68"/>
            <p:cNvGrpSpPr>
              <a:grpSpLocks/>
            </p:cNvGrpSpPr>
            <p:nvPr/>
          </p:nvGrpSpPr>
          <p:grpSpPr bwMode="auto">
            <a:xfrm>
              <a:off x="3851" y="1272"/>
              <a:ext cx="446" cy="490"/>
              <a:chOff x="3851" y="1272"/>
              <a:chExt cx="446" cy="490"/>
            </a:xfrm>
          </p:grpSpPr>
          <p:grpSp>
            <p:nvGrpSpPr>
              <p:cNvPr id="27660" name="Group 69"/>
              <p:cNvGrpSpPr>
                <a:grpSpLocks/>
              </p:cNvGrpSpPr>
              <p:nvPr/>
            </p:nvGrpSpPr>
            <p:grpSpPr bwMode="auto">
              <a:xfrm>
                <a:off x="3851" y="1272"/>
                <a:ext cx="446" cy="490"/>
                <a:chOff x="3851" y="1272"/>
                <a:chExt cx="446" cy="490"/>
              </a:xfrm>
            </p:grpSpPr>
            <p:sp>
              <p:nvSpPr>
                <p:cNvPr id="27662" name="Freeform 70"/>
                <p:cNvSpPr>
                  <a:spLocks noChangeAspect="1"/>
                </p:cNvSpPr>
                <p:nvPr/>
              </p:nvSpPr>
              <p:spPr bwMode="auto">
                <a:xfrm>
                  <a:off x="3886" y="1714"/>
                  <a:ext cx="79" cy="48"/>
                </a:xfrm>
                <a:custGeom>
                  <a:avLst/>
                  <a:gdLst>
                    <a:gd name="T0" fmla="*/ 51 w 353"/>
                    <a:gd name="T1" fmla="*/ 0 h 212"/>
                    <a:gd name="T2" fmla="*/ 10 w 353"/>
                    <a:gd name="T3" fmla="*/ 4 h 212"/>
                    <a:gd name="T4" fmla="*/ 6 w 353"/>
                    <a:gd name="T5" fmla="*/ 7 h 212"/>
                    <a:gd name="T6" fmla="*/ 4 w 353"/>
                    <a:gd name="T7" fmla="*/ 11 h 212"/>
                    <a:gd name="T8" fmla="*/ 2 w 353"/>
                    <a:gd name="T9" fmla="*/ 15 h 212"/>
                    <a:gd name="T10" fmla="*/ 0 w 353"/>
                    <a:gd name="T11" fmla="*/ 22 h 212"/>
                    <a:gd name="T12" fmla="*/ 0 w 353"/>
                    <a:gd name="T13" fmla="*/ 29 h 212"/>
                    <a:gd name="T14" fmla="*/ 2 w 353"/>
                    <a:gd name="T15" fmla="*/ 33 h 212"/>
                    <a:gd name="T16" fmla="*/ 4 w 353"/>
                    <a:gd name="T17" fmla="*/ 38 h 212"/>
                    <a:gd name="T18" fmla="*/ 8 w 353"/>
                    <a:gd name="T19" fmla="*/ 42 h 212"/>
                    <a:gd name="T20" fmla="*/ 13 w 353"/>
                    <a:gd name="T21" fmla="*/ 45 h 212"/>
                    <a:gd name="T22" fmla="*/ 18 w 353"/>
                    <a:gd name="T23" fmla="*/ 47 h 212"/>
                    <a:gd name="T24" fmla="*/ 22 w 353"/>
                    <a:gd name="T25" fmla="*/ 48 h 212"/>
                    <a:gd name="T26" fmla="*/ 28 w 353"/>
                    <a:gd name="T27" fmla="*/ 48 h 212"/>
                    <a:gd name="T28" fmla="*/ 28 w 353"/>
                    <a:gd name="T29" fmla="*/ 48 h 212"/>
                    <a:gd name="T30" fmla="*/ 59 w 353"/>
                    <a:gd name="T31" fmla="*/ 44 h 212"/>
                    <a:gd name="T32" fmla="*/ 79 w 353"/>
                    <a:gd name="T33" fmla="*/ 0 h 212"/>
                    <a:gd name="T34" fmla="*/ 51 w 353"/>
                    <a:gd name="T35" fmla="*/ 0 h 2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3"/>
                    <a:gd name="T55" fmla="*/ 0 h 212"/>
                    <a:gd name="T56" fmla="*/ 353 w 353"/>
                    <a:gd name="T57" fmla="*/ 212 h 2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3" h="212">
                      <a:moveTo>
                        <a:pt x="226" y="0"/>
                      </a:moveTo>
                      <a:lnTo>
                        <a:pt x="46" y="18"/>
                      </a:lnTo>
                      <a:lnTo>
                        <a:pt x="28" y="32"/>
                      </a:lnTo>
                      <a:lnTo>
                        <a:pt x="17" y="48"/>
                      </a:lnTo>
                      <a:lnTo>
                        <a:pt x="7" y="66"/>
                      </a:lnTo>
                      <a:lnTo>
                        <a:pt x="0" y="96"/>
                      </a:lnTo>
                      <a:lnTo>
                        <a:pt x="1" y="129"/>
                      </a:lnTo>
                      <a:lnTo>
                        <a:pt x="7" y="147"/>
                      </a:lnTo>
                      <a:lnTo>
                        <a:pt x="17" y="167"/>
                      </a:lnTo>
                      <a:lnTo>
                        <a:pt x="36" y="184"/>
                      </a:lnTo>
                      <a:lnTo>
                        <a:pt x="58" y="198"/>
                      </a:lnTo>
                      <a:lnTo>
                        <a:pt x="81" y="206"/>
                      </a:lnTo>
                      <a:lnTo>
                        <a:pt x="100" y="210"/>
                      </a:lnTo>
                      <a:lnTo>
                        <a:pt x="126" y="212"/>
                      </a:lnTo>
                      <a:lnTo>
                        <a:pt x="124" y="210"/>
                      </a:lnTo>
                      <a:lnTo>
                        <a:pt x="264" y="196"/>
                      </a:lnTo>
                      <a:lnTo>
                        <a:pt x="353" y="0"/>
                      </a:lnTo>
                      <a:lnTo>
                        <a:pt x="226" y="0"/>
                      </a:lnTo>
                      <a:close/>
                    </a:path>
                  </a:pathLst>
                </a:custGeom>
                <a:solidFill>
                  <a:srgbClr val="808080"/>
                </a:solidFill>
                <a:ln w="25400">
                  <a:solidFill>
                    <a:srgbClr val="000000"/>
                  </a:solidFill>
                  <a:round/>
                  <a:headEnd/>
                  <a:tailEnd/>
                </a:ln>
              </p:spPr>
              <p:txBody>
                <a:bodyPr/>
                <a:lstStyle/>
                <a:p>
                  <a:endParaRPr lang="de-DE"/>
                </a:p>
              </p:txBody>
            </p:sp>
            <p:sp>
              <p:nvSpPr>
                <p:cNvPr id="27663" name="Freeform 71"/>
                <p:cNvSpPr>
                  <a:spLocks noChangeAspect="1"/>
                </p:cNvSpPr>
                <p:nvPr/>
              </p:nvSpPr>
              <p:spPr bwMode="auto">
                <a:xfrm>
                  <a:off x="3851" y="1272"/>
                  <a:ext cx="446" cy="490"/>
                </a:xfrm>
                <a:custGeom>
                  <a:avLst/>
                  <a:gdLst>
                    <a:gd name="T0" fmla="*/ 25 w 1979"/>
                    <a:gd name="T1" fmla="*/ 2 h 2169"/>
                    <a:gd name="T2" fmla="*/ 16 w 1979"/>
                    <a:gd name="T3" fmla="*/ 8 h 2169"/>
                    <a:gd name="T4" fmla="*/ 5 w 1979"/>
                    <a:gd name="T5" fmla="*/ 22 h 2169"/>
                    <a:gd name="T6" fmla="*/ 1 w 1979"/>
                    <a:gd name="T7" fmla="*/ 36 h 2169"/>
                    <a:gd name="T8" fmla="*/ 0 w 1979"/>
                    <a:gd name="T9" fmla="*/ 53 h 2169"/>
                    <a:gd name="T10" fmla="*/ 2 w 1979"/>
                    <a:gd name="T11" fmla="*/ 67 h 2169"/>
                    <a:gd name="T12" fmla="*/ 8 w 1979"/>
                    <a:gd name="T13" fmla="*/ 90 h 2169"/>
                    <a:gd name="T14" fmla="*/ 24 w 1979"/>
                    <a:gd name="T15" fmla="*/ 129 h 2169"/>
                    <a:gd name="T16" fmla="*/ 43 w 1979"/>
                    <a:gd name="T17" fmla="*/ 173 h 2169"/>
                    <a:gd name="T18" fmla="*/ 60 w 1979"/>
                    <a:gd name="T19" fmla="*/ 217 h 2169"/>
                    <a:gd name="T20" fmla="*/ 74 w 1979"/>
                    <a:gd name="T21" fmla="*/ 276 h 2169"/>
                    <a:gd name="T22" fmla="*/ 82 w 1979"/>
                    <a:gd name="T23" fmla="*/ 346 h 2169"/>
                    <a:gd name="T24" fmla="*/ 86 w 1979"/>
                    <a:gd name="T25" fmla="*/ 396 h 2169"/>
                    <a:gd name="T26" fmla="*/ 86 w 1979"/>
                    <a:gd name="T27" fmla="*/ 434 h 2169"/>
                    <a:gd name="T28" fmla="*/ 80 w 1979"/>
                    <a:gd name="T29" fmla="*/ 463 h 2169"/>
                    <a:gd name="T30" fmla="*/ 74 w 1979"/>
                    <a:gd name="T31" fmla="*/ 479 h 2169"/>
                    <a:gd name="T32" fmla="*/ 67 w 1979"/>
                    <a:gd name="T33" fmla="*/ 487 h 2169"/>
                    <a:gd name="T34" fmla="*/ 104 w 1979"/>
                    <a:gd name="T35" fmla="*/ 486 h 2169"/>
                    <a:gd name="T36" fmla="*/ 244 w 1979"/>
                    <a:gd name="T37" fmla="*/ 467 h 2169"/>
                    <a:gd name="T38" fmla="*/ 372 w 1979"/>
                    <a:gd name="T39" fmla="*/ 456 h 2169"/>
                    <a:gd name="T40" fmla="*/ 424 w 1979"/>
                    <a:gd name="T41" fmla="*/ 457 h 2169"/>
                    <a:gd name="T42" fmla="*/ 435 w 1979"/>
                    <a:gd name="T43" fmla="*/ 449 h 2169"/>
                    <a:gd name="T44" fmla="*/ 443 w 1979"/>
                    <a:gd name="T45" fmla="*/ 431 h 2169"/>
                    <a:gd name="T46" fmla="*/ 446 w 1979"/>
                    <a:gd name="T47" fmla="*/ 405 h 2169"/>
                    <a:gd name="T48" fmla="*/ 445 w 1979"/>
                    <a:gd name="T49" fmla="*/ 371 h 2169"/>
                    <a:gd name="T50" fmla="*/ 441 w 1979"/>
                    <a:gd name="T51" fmla="*/ 322 h 2169"/>
                    <a:gd name="T52" fmla="*/ 426 w 1979"/>
                    <a:gd name="T53" fmla="*/ 258 h 2169"/>
                    <a:gd name="T54" fmla="*/ 408 w 1979"/>
                    <a:gd name="T55" fmla="*/ 201 h 2169"/>
                    <a:gd name="T56" fmla="*/ 388 w 1979"/>
                    <a:gd name="T57" fmla="*/ 148 h 2169"/>
                    <a:gd name="T58" fmla="*/ 365 w 1979"/>
                    <a:gd name="T59" fmla="*/ 90 h 2169"/>
                    <a:gd name="T60" fmla="*/ 357 w 1979"/>
                    <a:gd name="T61" fmla="*/ 64 h 2169"/>
                    <a:gd name="T62" fmla="*/ 356 w 1979"/>
                    <a:gd name="T63" fmla="*/ 44 h 2169"/>
                    <a:gd name="T64" fmla="*/ 365 w 1979"/>
                    <a:gd name="T65" fmla="*/ 4 h 2169"/>
                    <a:gd name="T66" fmla="*/ 28 w 1979"/>
                    <a:gd name="T67" fmla="*/ 1 h 21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79"/>
                    <a:gd name="T103" fmla="*/ 0 h 2169"/>
                    <a:gd name="T104" fmla="*/ 1979 w 1979"/>
                    <a:gd name="T105" fmla="*/ 2169 h 21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79" h="2169">
                      <a:moveTo>
                        <a:pt x="125" y="4"/>
                      </a:moveTo>
                      <a:lnTo>
                        <a:pt x="111" y="8"/>
                      </a:lnTo>
                      <a:lnTo>
                        <a:pt x="93" y="17"/>
                      </a:lnTo>
                      <a:lnTo>
                        <a:pt x="71" y="37"/>
                      </a:lnTo>
                      <a:lnTo>
                        <a:pt x="42" y="66"/>
                      </a:lnTo>
                      <a:lnTo>
                        <a:pt x="21" y="97"/>
                      </a:lnTo>
                      <a:lnTo>
                        <a:pt x="9" y="130"/>
                      </a:lnTo>
                      <a:lnTo>
                        <a:pt x="4" y="159"/>
                      </a:lnTo>
                      <a:lnTo>
                        <a:pt x="0" y="197"/>
                      </a:lnTo>
                      <a:lnTo>
                        <a:pt x="0" y="234"/>
                      </a:lnTo>
                      <a:lnTo>
                        <a:pt x="5" y="265"/>
                      </a:lnTo>
                      <a:lnTo>
                        <a:pt x="9" y="297"/>
                      </a:lnTo>
                      <a:lnTo>
                        <a:pt x="15" y="325"/>
                      </a:lnTo>
                      <a:lnTo>
                        <a:pt x="35" y="399"/>
                      </a:lnTo>
                      <a:lnTo>
                        <a:pt x="63" y="481"/>
                      </a:lnTo>
                      <a:lnTo>
                        <a:pt x="105" y="571"/>
                      </a:lnTo>
                      <a:lnTo>
                        <a:pt x="147" y="674"/>
                      </a:lnTo>
                      <a:lnTo>
                        <a:pt x="189" y="764"/>
                      </a:lnTo>
                      <a:lnTo>
                        <a:pt x="225" y="854"/>
                      </a:lnTo>
                      <a:lnTo>
                        <a:pt x="267" y="962"/>
                      </a:lnTo>
                      <a:lnTo>
                        <a:pt x="303" y="1100"/>
                      </a:lnTo>
                      <a:lnTo>
                        <a:pt x="327" y="1220"/>
                      </a:lnTo>
                      <a:lnTo>
                        <a:pt x="351" y="1370"/>
                      </a:lnTo>
                      <a:lnTo>
                        <a:pt x="363" y="1532"/>
                      </a:lnTo>
                      <a:lnTo>
                        <a:pt x="381" y="1676"/>
                      </a:lnTo>
                      <a:lnTo>
                        <a:pt x="381" y="1755"/>
                      </a:lnTo>
                      <a:lnTo>
                        <a:pt x="381" y="1857"/>
                      </a:lnTo>
                      <a:lnTo>
                        <a:pt x="381" y="1923"/>
                      </a:lnTo>
                      <a:lnTo>
                        <a:pt x="376" y="1985"/>
                      </a:lnTo>
                      <a:lnTo>
                        <a:pt x="357" y="2049"/>
                      </a:lnTo>
                      <a:lnTo>
                        <a:pt x="344" y="2087"/>
                      </a:lnTo>
                      <a:lnTo>
                        <a:pt x="327" y="2121"/>
                      </a:lnTo>
                      <a:lnTo>
                        <a:pt x="310" y="2143"/>
                      </a:lnTo>
                      <a:lnTo>
                        <a:pt x="298" y="2156"/>
                      </a:lnTo>
                      <a:lnTo>
                        <a:pt x="285" y="2169"/>
                      </a:lnTo>
                      <a:lnTo>
                        <a:pt x="461" y="2150"/>
                      </a:lnTo>
                      <a:lnTo>
                        <a:pt x="802" y="2103"/>
                      </a:lnTo>
                      <a:lnTo>
                        <a:pt x="1084" y="2067"/>
                      </a:lnTo>
                      <a:lnTo>
                        <a:pt x="1408" y="2031"/>
                      </a:lnTo>
                      <a:lnTo>
                        <a:pt x="1649" y="2019"/>
                      </a:lnTo>
                      <a:lnTo>
                        <a:pt x="1835" y="2025"/>
                      </a:lnTo>
                      <a:lnTo>
                        <a:pt x="1883" y="2025"/>
                      </a:lnTo>
                      <a:lnTo>
                        <a:pt x="1913" y="2019"/>
                      </a:lnTo>
                      <a:lnTo>
                        <a:pt x="1931" y="1989"/>
                      </a:lnTo>
                      <a:lnTo>
                        <a:pt x="1949" y="1956"/>
                      </a:lnTo>
                      <a:lnTo>
                        <a:pt x="1964" y="1907"/>
                      </a:lnTo>
                      <a:lnTo>
                        <a:pt x="1973" y="1848"/>
                      </a:lnTo>
                      <a:lnTo>
                        <a:pt x="1979" y="1791"/>
                      </a:lnTo>
                      <a:lnTo>
                        <a:pt x="1979" y="1708"/>
                      </a:lnTo>
                      <a:lnTo>
                        <a:pt x="1976" y="1643"/>
                      </a:lnTo>
                      <a:lnTo>
                        <a:pt x="1973" y="1538"/>
                      </a:lnTo>
                      <a:lnTo>
                        <a:pt x="1955" y="1424"/>
                      </a:lnTo>
                      <a:lnTo>
                        <a:pt x="1925" y="1277"/>
                      </a:lnTo>
                      <a:lnTo>
                        <a:pt x="1889" y="1142"/>
                      </a:lnTo>
                      <a:lnTo>
                        <a:pt x="1859" y="1022"/>
                      </a:lnTo>
                      <a:lnTo>
                        <a:pt x="1811" y="890"/>
                      </a:lnTo>
                      <a:lnTo>
                        <a:pt x="1763" y="770"/>
                      </a:lnTo>
                      <a:lnTo>
                        <a:pt x="1721" y="656"/>
                      </a:lnTo>
                      <a:lnTo>
                        <a:pt x="1655" y="493"/>
                      </a:lnTo>
                      <a:lnTo>
                        <a:pt x="1619" y="397"/>
                      </a:lnTo>
                      <a:lnTo>
                        <a:pt x="1597" y="333"/>
                      </a:lnTo>
                      <a:lnTo>
                        <a:pt x="1585" y="283"/>
                      </a:lnTo>
                      <a:lnTo>
                        <a:pt x="1580" y="236"/>
                      </a:lnTo>
                      <a:lnTo>
                        <a:pt x="1580" y="195"/>
                      </a:lnTo>
                      <a:lnTo>
                        <a:pt x="1607" y="49"/>
                      </a:lnTo>
                      <a:lnTo>
                        <a:pt x="1619" y="19"/>
                      </a:lnTo>
                      <a:lnTo>
                        <a:pt x="144" y="0"/>
                      </a:lnTo>
                      <a:lnTo>
                        <a:pt x="125" y="4"/>
                      </a:lnTo>
                      <a:close/>
                    </a:path>
                  </a:pathLst>
                </a:custGeom>
                <a:solidFill>
                  <a:srgbClr val="FFFFFF"/>
                </a:solidFill>
                <a:ln w="25400">
                  <a:solidFill>
                    <a:srgbClr val="000000"/>
                  </a:solidFill>
                  <a:round/>
                  <a:headEnd/>
                  <a:tailEnd/>
                </a:ln>
              </p:spPr>
              <p:txBody>
                <a:bodyPr/>
                <a:lstStyle/>
                <a:p>
                  <a:endParaRPr lang="de-DE"/>
                </a:p>
              </p:txBody>
            </p:sp>
            <p:sp>
              <p:nvSpPr>
                <p:cNvPr id="27664" name="Freeform 72"/>
                <p:cNvSpPr>
                  <a:spLocks noChangeAspect="1"/>
                </p:cNvSpPr>
                <p:nvPr/>
              </p:nvSpPr>
              <p:spPr bwMode="auto">
                <a:xfrm>
                  <a:off x="3874" y="1294"/>
                  <a:ext cx="37" cy="32"/>
                </a:xfrm>
                <a:custGeom>
                  <a:avLst/>
                  <a:gdLst>
                    <a:gd name="T0" fmla="*/ 37 w 163"/>
                    <a:gd name="T1" fmla="*/ 2 h 142"/>
                    <a:gd name="T2" fmla="*/ 27 w 163"/>
                    <a:gd name="T3" fmla="*/ 29 h 142"/>
                    <a:gd name="T4" fmla="*/ 18 w 163"/>
                    <a:gd name="T5" fmla="*/ 32 h 142"/>
                    <a:gd name="T6" fmla="*/ 13 w 163"/>
                    <a:gd name="T7" fmla="*/ 32 h 142"/>
                    <a:gd name="T8" fmla="*/ 8 w 163"/>
                    <a:gd name="T9" fmla="*/ 30 h 142"/>
                    <a:gd name="T10" fmla="*/ 5 w 163"/>
                    <a:gd name="T11" fmla="*/ 27 h 142"/>
                    <a:gd name="T12" fmla="*/ 2 w 163"/>
                    <a:gd name="T13" fmla="*/ 23 h 142"/>
                    <a:gd name="T14" fmla="*/ 1 w 163"/>
                    <a:gd name="T15" fmla="*/ 19 h 142"/>
                    <a:gd name="T16" fmla="*/ 0 w 163"/>
                    <a:gd name="T17" fmla="*/ 16 h 142"/>
                    <a:gd name="T18" fmla="*/ 0 w 163"/>
                    <a:gd name="T19" fmla="*/ 11 h 142"/>
                    <a:gd name="T20" fmla="*/ 2 w 163"/>
                    <a:gd name="T21" fmla="*/ 8 h 142"/>
                    <a:gd name="T22" fmla="*/ 4 w 163"/>
                    <a:gd name="T23" fmla="*/ 5 h 142"/>
                    <a:gd name="T24" fmla="*/ 8 w 163"/>
                    <a:gd name="T25" fmla="*/ 3 h 142"/>
                    <a:gd name="T26" fmla="*/ 12 w 163"/>
                    <a:gd name="T27" fmla="*/ 2 h 142"/>
                    <a:gd name="T28" fmla="*/ 15 w 163"/>
                    <a:gd name="T29" fmla="*/ 1 h 142"/>
                    <a:gd name="T30" fmla="*/ 19 w 163"/>
                    <a:gd name="T31" fmla="*/ 0 h 142"/>
                    <a:gd name="T32" fmla="*/ 22 w 163"/>
                    <a:gd name="T33" fmla="*/ 0 h 142"/>
                    <a:gd name="T34" fmla="*/ 26 w 163"/>
                    <a:gd name="T35" fmla="*/ 0 h 142"/>
                    <a:gd name="T36" fmla="*/ 37 w 163"/>
                    <a:gd name="T37" fmla="*/ 2 h 1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
                    <a:gd name="T58" fmla="*/ 0 h 142"/>
                    <a:gd name="T59" fmla="*/ 163 w 163"/>
                    <a:gd name="T60" fmla="*/ 142 h 1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 h="142">
                      <a:moveTo>
                        <a:pt x="163" y="10"/>
                      </a:moveTo>
                      <a:lnTo>
                        <a:pt x="121" y="130"/>
                      </a:lnTo>
                      <a:lnTo>
                        <a:pt x="79" y="142"/>
                      </a:lnTo>
                      <a:lnTo>
                        <a:pt x="58" y="140"/>
                      </a:lnTo>
                      <a:lnTo>
                        <a:pt x="37" y="132"/>
                      </a:lnTo>
                      <a:lnTo>
                        <a:pt x="21" y="118"/>
                      </a:lnTo>
                      <a:lnTo>
                        <a:pt x="10" y="104"/>
                      </a:lnTo>
                      <a:lnTo>
                        <a:pt x="3" y="86"/>
                      </a:lnTo>
                      <a:lnTo>
                        <a:pt x="0" y="70"/>
                      </a:lnTo>
                      <a:lnTo>
                        <a:pt x="1" y="49"/>
                      </a:lnTo>
                      <a:lnTo>
                        <a:pt x="7" y="34"/>
                      </a:lnTo>
                      <a:lnTo>
                        <a:pt x="19" y="22"/>
                      </a:lnTo>
                      <a:lnTo>
                        <a:pt x="34" y="12"/>
                      </a:lnTo>
                      <a:lnTo>
                        <a:pt x="52" y="7"/>
                      </a:lnTo>
                      <a:lnTo>
                        <a:pt x="67" y="4"/>
                      </a:lnTo>
                      <a:lnTo>
                        <a:pt x="84" y="1"/>
                      </a:lnTo>
                      <a:lnTo>
                        <a:pt x="97" y="1"/>
                      </a:lnTo>
                      <a:lnTo>
                        <a:pt x="114" y="0"/>
                      </a:lnTo>
                      <a:lnTo>
                        <a:pt x="163" y="10"/>
                      </a:lnTo>
                      <a:close/>
                    </a:path>
                  </a:pathLst>
                </a:custGeom>
                <a:solidFill>
                  <a:srgbClr val="808080"/>
                </a:solidFill>
                <a:ln w="25400">
                  <a:solidFill>
                    <a:srgbClr val="000000"/>
                  </a:solidFill>
                  <a:round/>
                  <a:headEnd/>
                  <a:tailEnd/>
                </a:ln>
              </p:spPr>
              <p:txBody>
                <a:bodyPr/>
                <a:lstStyle/>
                <a:p>
                  <a:endParaRPr lang="de-DE"/>
                </a:p>
              </p:txBody>
            </p:sp>
            <p:sp>
              <p:nvSpPr>
                <p:cNvPr id="27665" name="Freeform 73"/>
                <p:cNvSpPr>
                  <a:spLocks noChangeAspect="1"/>
                </p:cNvSpPr>
                <p:nvPr/>
              </p:nvSpPr>
              <p:spPr bwMode="auto">
                <a:xfrm>
                  <a:off x="3889" y="1293"/>
                  <a:ext cx="25" cy="26"/>
                </a:xfrm>
                <a:custGeom>
                  <a:avLst/>
                  <a:gdLst>
                    <a:gd name="T0" fmla="*/ 0 w 114"/>
                    <a:gd name="T1" fmla="*/ 3 h 116"/>
                    <a:gd name="T2" fmla="*/ 5 w 114"/>
                    <a:gd name="T3" fmla="*/ 7 h 116"/>
                    <a:gd name="T4" fmla="*/ 7 w 114"/>
                    <a:gd name="T5" fmla="*/ 10 h 116"/>
                    <a:gd name="T6" fmla="*/ 8 w 114"/>
                    <a:gd name="T7" fmla="*/ 13 h 116"/>
                    <a:gd name="T8" fmla="*/ 8 w 114"/>
                    <a:gd name="T9" fmla="*/ 18 h 116"/>
                    <a:gd name="T10" fmla="*/ 7 w 114"/>
                    <a:gd name="T11" fmla="*/ 22 h 116"/>
                    <a:gd name="T12" fmla="*/ 5 w 114"/>
                    <a:gd name="T13" fmla="*/ 26 h 116"/>
                    <a:gd name="T14" fmla="*/ 25 w 114"/>
                    <a:gd name="T15" fmla="*/ 22 h 116"/>
                    <a:gd name="T16" fmla="*/ 23 w 114"/>
                    <a:gd name="T17" fmla="*/ 0 h 116"/>
                    <a:gd name="T18" fmla="*/ 0 w 114"/>
                    <a:gd name="T19" fmla="*/ 3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6"/>
                    <a:gd name="T32" fmla="*/ 114 w 114"/>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6">
                      <a:moveTo>
                        <a:pt x="0" y="14"/>
                      </a:moveTo>
                      <a:lnTo>
                        <a:pt x="21" y="29"/>
                      </a:lnTo>
                      <a:lnTo>
                        <a:pt x="31" y="44"/>
                      </a:lnTo>
                      <a:lnTo>
                        <a:pt x="36" y="59"/>
                      </a:lnTo>
                      <a:lnTo>
                        <a:pt x="37" y="81"/>
                      </a:lnTo>
                      <a:lnTo>
                        <a:pt x="33" y="99"/>
                      </a:lnTo>
                      <a:lnTo>
                        <a:pt x="21" y="116"/>
                      </a:lnTo>
                      <a:lnTo>
                        <a:pt x="114" y="96"/>
                      </a:lnTo>
                      <a:lnTo>
                        <a:pt x="106" y="0"/>
                      </a:lnTo>
                      <a:lnTo>
                        <a:pt x="0" y="14"/>
                      </a:lnTo>
                      <a:close/>
                    </a:path>
                  </a:pathLst>
                </a:custGeom>
                <a:solidFill>
                  <a:srgbClr val="000000"/>
                </a:solidFill>
                <a:ln w="25400">
                  <a:solidFill>
                    <a:srgbClr val="000000"/>
                  </a:solidFill>
                  <a:round/>
                  <a:headEnd/>
                  <a:tailEnd/>
                </a:ln>
              </p:spPr>
              <p:txBody>
                <a:bodyPr/>
                <a:lstStyle/>
                <a:p>
                  <a:endParaRPr lang="de-DE"/>
                </a:p>
              </p:txBody>
            </p:sp>
            <p:sp>
              <p:nvSpPr>
                <p:cNvPr id="27666" name="Freeform 74"/>
                <p:cNvSpPr>
                  <a:spLocks noChangeAspect="1"/>
                </p:cNvSpPr>
                <p:nvPr/>
              </p:nvSpPr>
              <p:spPr bwMode="auto">
                <a:xfrm>
                  <a:off x="3881" y="1272"/>
                  <a:ext cx="374" cy="54"/>
                </a:xfrm>
                <a:custGeom>
                  <a:avLst/>
                  <a:gdLst>
                    <a:gd name="T0" fmla="*/ 354 w 1657"/>
                    <a:gd name="T1" fmla="*/ 4 h 240"/>
                    <a:gd name="T2" fmla="*/ 0 w 1657"/>
                    <a:gd name="T3" fmla="*/ 0 h 240"/>
                    <a:gd name="T4" fmla="*/ 10 w 1657"/>
                    <a:gd name="T5" fmla="*/ 2 h 240"/>
                    <a:gd name="T6" fmla="*/ 14 w 1657"/>
                    <a:gd name="T7" fmla="*/ 3 h 240"/>
                    <a:gd name="T8" fmla="*/ 17 w 1657"/>
                    <a:gd name="T9" fmla="*/ 4 h 240"/>
                    <a:gd name="T10" fmla="*/ 20 w 1657"/>
                    <a:gd name="T11" fmla="*/ 7 h 240"/>
                    <a:gd name="T12" fmla="*/ 23 w 1657"/>
                    <a:gd name="T13" fmla="*/ 10 h 240"/>
                    <a:gd name="T14" fmla="*/ 24 w 1657"/>
                    <a:gd name="T15" fmla="*/ 15 h 240"/>
                    <a:gd name="T16" fmla="*/ 25 w 1657"/>
                    <a:gd name="T17" fmla="*/ 19 h 240"/>
                    <a:gd name="T18" fmla="*/ 26 w 1657"/>
                    <a:gd name="T19" fmla="*/ 24 h 240"/>
                    <a:gd name="T20" fmla="*/ 26 w 1657"/>
                    <a:gd name="T21" fmla="*/ 27 h 240"/>
                    <a:gd name="T22" fmla="*/ 25 w 1657"/>
                    <a:gd name="T23" fmla="*/ 33 h 240"/>
                    <a:gd name="T24" fmla="*/ 24 w 1657"/>
                    <a:gd name="T25" fmla="*/ 38 h 240"/>
                    <a:gd name="T26" fmla="*/ 22 w 1657"/>
                    <a:gd name="T27" fmla="*/ 43 h 240"/>
                    <a:gd name="T28" fmla="*/ 18 w 1657"/>
                    <a:gd name="T29" fmla="*/ 48 h 240"/>
                    <a:gd name="T30" fmla="*/ 13 w 1657"/>
                    <a:gd name="T31" fmla="*/ 51 h 240"/>
                    <a:gd name="T32" fmla="*/ 9 w 1657"/>
                    <a:gd name="T33" fmla="*/ 54 h 240"/>
                    <a:gd name="T34" fmla="*/ 33 w 1657"/>
                    <a:gd name="T35" fmla="*/ 51 h 240"/>
                    <a:gd name="T36" fmla="*/ 58 w 1657"/>
                    <a:gd name="T37" fmla="*/ 47 h 240"/>
                    <a:gd name="T38" fmla="*/ 99 w 1657"/>
                    <a:gd name="T39" fmla="*/ 45 h 240"/>
                    <a:gd name="T40" fmla="*/ 133 w 1657"/>
                    <a:gd name="T41" fmla="*/ 42 h 240"/>
                    <a:gd name="T42" fmla="*/ 174 w 1657"/>
                    <a:gd name="T43" fmla="*/ 42 h 240"/>
                    <a:gd name="T44" fmla="*/ 218 w 1657"/>
                    <a:gd name="T45" fmla="*/ 43 h 240"/>
                    <a:gd name="T46" fmla="*/ 274 w 1657"/>
                    <a:gd name="T47" fmla="*/ 45 h 240"/>
                    <a:gd name="T48" fmla="*/ 327 w 1657"/>
                    <a:gd name="T49" fmla="*/ 49 h 240"/>
                    <a:gd name="T50" fmla="*/ 348 w 1657"/>
                    <a:gd name="T51" fmla="*/ 53 h 240"/>
                    <a:gd name="T52" fmla="*/ 355 w 1657"/>
                    <a:gd name="T53" fmla="*/ 54 h 240"/>
                    <a:gd name="T54" fmla="*/ 361 w 1657"/>
                    <a:gd name="T55" fmla="*/ 54 h 240"/>
                    <a:gd name="T56" fmla="*/ 366 w 1657"/>
                    <a:gd name="T57" fmla="*/ 53 h 240"/>
                    <a:gd name="T58" fmla="*/ 370 w 1657"/>
                    <a:gd name="T59" fmla="*/ 49 h 240"/>
                    <a:gd name="T60" fmla="*/ 372 w 1657"/>
                    <a:gd name="T61" fmla="*/ 44 h 240"/>
                    <a:gd name="T62" fmla="*/ 374 w 1657"/>
                    <a:gd name="T63" fmla="*/ 39 h 240"/>
                    <a:gd name="T64" fmla="*/ 374 w 1657"/>
                    <a:gd name="T65" fmla="*/ 35 h 240"/>
                    <a:gd name="T66" fmla="*/ 373 w 1657"/>
                    <a:gd name="T67" fmla="*/ 26 h 240"/>
                    <a:gd name="T68" fmla="*/ 371 w 1657"/>
                    <a:gd name="T69" fmla="*/ 21 h 240"/>
                    <a:gd name="T70" fmla="*/ 369 w 1657"/>
                    <a:gd name="T71" fmla="*/ 15 h 240"/>
                    <a:gd name="T72" fmla="*/ 366 w 1657"/>
                    <a:gd name="T73" fmla="*/ 11 h 240"/>
                    <a:gd name="T74" fmla="*/ 363 w 1657"/>
                    <a:gd name="T75" fmla="*/ 9 h 240"/>
                    <a:gd name="T76" fmla="*/ 359 w 1657"/>
                    <a:gd name="T77" fmla="*/ 6 h 240"/>
                    <a:gd name="T78" fmla="*/ 354 w 1657"/>
                    <a:gd name="T79" fmla="*/ 4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57"/>
                    <a:gd name="T121" fmla="*/ 0 h 240"/>
                    <a:gd name="T122" fmla="*/ 1657 w 1657"/>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57" h="240">
                      <a:moveTo>
                        <a:pt x="1568" y="18"/>
                      </a:moveTo>
                      <a:lnTo>
                        <a:pt x="0" y="0"/>
                      </a:lnTo>
                      <a:lnTo>
                        <a:pt x="44" y="7"/>
                      </a:lnTo>
                      <a:lnTo>
                        <a:pt x="60" y="12"/>
                      </a:lnTo>
                      <a:lnTo>
                        <a:pt x="77" y="19"/>
                      </a:lnTo>
                      <a:lnTo>
                        <a:pt x="88" y="30"/>
                      </a:lnTo>
                      <a:lnTo>
                        <a:pt x="101" y="46"/>
                      </a:lnTo>
                      <a:lnTo>
                        <a:pt x="107" y="65"/>
                      </a:lnTo>
                      <a:lnTo>
                        <a:pt x="111" y="85"/>
                      </a:lnTo>
                      <a:lnTo>
                        <a:pt x="113" y="105"/>
                      </a:lnTo>
                      <a:lnTo>
                        <a:pt x="114" y="122"/>
                      </a:lnTo>
                      <a:lnTo>
                        <a:pt x="111" y="147"/>
                      </a:lnTo>
                      <a:lnTo>
                        <a:pt x="107" y="171"/>
                      </a:lnTo>
                      <a:lnTo>
                        <a:pt x="96" y="192"/>
                      </a:lnTo>
                      <a:lnTo>
                        <a:pt x="79" y="213"/>
                      </a:lnTo>
                      <a:lnTo>
                        <a:pt x="58" y="227"/>
                      </a:lnTo>
                      <a:lnTo>
                        <a:pt x="41" y="240"/>
                      </a:lnTo>
                      <a:lnTo>
                        <a:pt x="144" y="228"/>
                      </a:lnTo>
                      <a:lnTo>
                        <a:pt x="258" y="210"/>
                      </a:lnTo>
                      <a:lnTo>
                        <a:pt x="439" y="198"/>
                      </a:lnTo>
                      <a:lnTo>
                        <a:pt x="589" y="186"/>
                      </a:lnTo>
                      <a:lnTo>
                        <a:pt x="769" y="186"/>
                      </a:lnTo>
                      <a:lnTo>
                        <a:pt x="967" y="192"/>
                      </a:lnTo>
                      <a:lnTo>
                        <a:pt x="1213" y="198"/>
                      </a:lnTo>
                      <a:lnTo>
                        <a:pt x="1448" y="216"/>
                      </a:lnTo>
                      <a:lnTo>
                        <a:pt x="1544" y="234"/>
                      </a:lnTo>
                      <a:lnTo>
                        <a:pt x="1571" y="238"/>
                      </a:lnTo>
                      <a:lnTo>
                        <a:pt x="1601" y="239"/>
                      </a:lnTo>
                      <a:lnTo>
                        <a:pt x="1622" y="234"/>
                      </a:lnTo>
                      <a:lnTo>
                        <a:pt x="1640" y="216"/>
                      </a:lnTo>
                      <a:lnTo>
                        <a:pt x="1650" y="194"/>
                      </a:lnTo>
                      <a:lnTo>
                        <a:pt x="1655" y="175"/>
                      </a:lnTo>
                      <a:lnTo>
                        <a:pt x="1657" y="154"/>
                      </a:lnTo>
                      <a:lnTo>
                        <a:pt x="1653" y="116"/>
                      </a:lnTo>
                      <a:lnTo>
                        <a:pt x="1645" y="92"/>
                      </a:lnTo>
                      <a:lnTo>
                        <a:pt x="1633" y="67"/>
                      </a:lnTo>
                      <a:lnTo>
                        <a:pt x="1622" y="51"/>
                      </a:lnTo>
                      <a:lnTo>
                        <a:pt x="1609" y="38"/>
                      </a:lnTo>
                      <a:lnTo>
                        <a:pt x="1590" y="25"/>
                      </a:lnTo>
                      <a:lnTo>
                        <a:pt x="1568" y="18"/>
                      </a:lnTo>
                      <a:close/>
                    </a:path>
                  </a:pathLst>
                </a:custGeom>
                <a:solidFill>
                  <a:srgbClr val="FFFFFF"/>
                </a:solidFill>
                <a:ln w="25400">
                  <a:solidFill>
                    <a:srgbClr val="000000"/>
                  </a:solidFill>
                  <a:round/>
                  <a:headEnd/>
                  <a:tailEnd/>
                </a:ln>
              </p:spPr>
              <p:txBody>
                <a:bodyPr/>
                <a:lstStyle/>
                <a:p>
                  <a:endParaRPr lang="de-DE"/>
                </a:p>
              </p:txBody>
            </p:sp>
          </p:grpSp>
          <p:sp>
            <p:nvSpPr>
              <p:cNvPr id="27661" name="Text Box 75"/>
              <p:cNvSpPr txBox="1">
                <a:spLocks noChangeAspect="1" noChangeArrowheads="1"/>
              </p:cNvSpPr>
              <p:nvPr/>
            </p:nvSpPr>
            <p:spPr bwMode="auto">
              <a:xfrm>
                <a:off x="3904" y="1358"/>
                <a:ext cx="360" cy="288"/>
              </a:xfrm>
              <a:prstGeom prst="rect">
                <a:avLst/>
              </a:prstGeom>
              <a:noFill/>
              <a:ln w="9525">
                <a:noFill/>
                <a:miter lim="800000"/>
                <a:headEnd/>
                <a:tailEnd/>
              </a:ln>
            </p:spPr>
            <p:txBody>
              <a:bodyPr wrap="none">
                <a:spAutoFit/>
              </a:bodyPr>
              <a:lstStyle/>
              <a:p>
                <a:pPr eaLnBrk="0" hangingPunct="0"/>
                <a:r>
                  <a:rPr lang="en-US" sz="1200">
                    <a:latin typeface="Arial" pitchFamily="34" charset="0"/>
                  </a:rPr>
                  <a:t>Plain-</a:t>
                </a:r>
              </a:p>
              <a:p>
                <a:pPr eaLnBrk="0" hangingPunct="0"/>
                <a:r>
                  <a:rPr lang="en-US" sz="1200">
                    <a:latin typeface="Arial" pitchFamily="34" charset="0"/>
                  </a:rPr>
                  <a:t>text</a:t>
                </a:r>
              </a:p>
            </p:txBody>
          </p:sp>
        </p:grpSp>
        <p:cxnSp>
          <p:nvCxnSpPr>
            <p:cNvPr id="27659" name="AutoShape 76"/>
            <p:cNvCxnSpPr>
              <a:cxnSpLocks noChangeAspect="1" noChangeShapeType="1"/>
              <a:stCxn id="1360947" idx="3"/>
              <a:endCxn id="27661" idx="1"/>
            </p:cNvCxnSpPr>
            <p:nvPr/>
          </p:nvCxnSpPr>
          <p:spPr bwMode="auto">
            <a:xfrm>
              <a:off x="3249" y="1501"/>
              <a:ext cx="619" cy="1"/>
            </a:xfrm>
            <a:prstGeom prst="straightConnector1">
              <a:avLst/>
            </a:prstGeom>
            <a:noFill/>
            <a:ln w="9525">
              <a:solidFill>
                <a:schemeClr val="tx1"/>
              </a:solidFill>
              <a:round/>
              <a:headEnd/>
              <a:tailEnd type="triangle" w="med" len="med"/>
            </a:ln>
          </p:spPr>
        </p:cxnSp>
      </p:gr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smtClean="0"/>
              <a:t>Asymmetric Encryption</a:t>
            </a:r>
          </a:p>
        </p:txBody>
      </p:sp>
      <p:sp>
        <p:nvSpPr>
          <p:cNvPr id="28676" name="Rectangle 3"/>
          <p:cNvSpPr>
            <a:spLocks noGrp="1" noChangeArrowheads="1"/>
          </p:cNvSpPr>
          <p:nvPr>
            <p:ph idx="1"/>
          </p:nvPr>
        </p:nvSpPr>
        <p:spPr/>
        <p:txBody>
          <a:bodyPr/>
          <a:lstStyle/>
          <a:p>
            <a:pPr eaLnBrk="1" hangingPunct="1">
              <a:lnSpc>
                <a:spcPct val="80000"/>
              </a:lnSpc>
            </a:pPr>
            <a:r>
              <a:rPr lang="en-US" dirty="0"/>
              <a:t>Use two different keys +K and -K for encryption and decryption</a:t>
            </a:r>
          </a:p>
          <a:p>
            <a:pPr lvl="1" eaLnBrk="1" hangingPunct="1">
              <a:lnSpc>
                <a:spcPct val="80000"/>
              </a:lnSpc>
            </a:pPr>
            <a:r>
              <a:rPr lang="en-US" dirty="0"/>
              <a:t>Key -K is only known to entity A and is called A’s private key -K</a:t>
            </a:r>
            <a:r>
              <a:rPr lang="en-US" baseline="-25000" dirty="0"/>
              <a:t>A</a:t>
            </a:r>
            <a:r>
              <a:rPr lang="en-US" dirty="0"/>
              <a:t> </a:t>
            </a:r>
          </a:p>
          <a:p>
            <a:pPr lvl="1" eaLnBrk="1" hangingPunct="1">
              <a:lnSpc>
                <a:spcPct val="80000"/>
              </a:lnSpc>
            </a:pPr>
            <a:r>
              <a:rPr lang="en-US" dirty="0"/>
              <a:t>Key +K can be publicly announced and is called A’s public key +K</a:t>
            </a:r>
            <a:r>
              <a:rPr lang="en-US" baseline="-25000" dirty="0"/>
              <a:t>A</a:t>
            </a:r>
          </a:p>
          <a:p>
            <a:pPr eaLnBrk="1" hangingPunct="1">
              <a:lnSpc>
                <a:spcPct val="80000"/>
              </a:lnSpc>
            </a:pPr>
            <a:endParaRPr lang="en-US" dirty="0"/>
          </a:p>
          <a:p>
            <a:pPr eaLnBrk="1" hangingPunct="1">
              <a:lnSpc>
                <a:spcPct val="80000"/>
              </a:lnSpc>
            </a:pPr>
            <a:endParaRPr lang="en-US" dirty="0"/>
          </a:p>
          <a:p>
            <a:pPr eaLnBrk="1" hangingPunct="1">
              <a:lnSpc>
                <a:spcPct val="80000"/>
              </a:lnSpc>
            </a:pPr>
            <a:endParaRPr lang="en-US" dirty="0"/>
          </a:p>
          <a:p>
            <a:pPr eaLnBrk="1" hangingPunct="1">
              <a:lnSpc>
                <a:spcPct val="80000"/>
              </a:lnSpc>
            </a:pPr>
            <a:endParaRPr lang="en-US" dirty="0"/>
          </a:p>
          <a:p>
            <a:pPr eaLnBrk="1" hangingPunct="1">
              <a:lnSpc>
                <a:spcPct val="80000"/>
              </a:lnSpc>
            </a:pPr>
            <a:endParaRPr lang="en-US" dirty="0"/>
          </a:p>
          <a:p>
            <a:pPr eaLnBrk="1" hangingPunct="1">
              <a:lnSpc>
                <a:spcPct val="80000"/>
              </a:lnSpc>
            </a:pPr>
            <a:endParaRPr lang="en-US" dirty="0"/>
          </a:p>
          <a:p>
            <a:pPr eaLnBrk="1" hangingPunct="1">
              <a:lnSpc>
                <a:spcPct val="80000"/>
              </a:lnSpc>
            </a:pPr>
            <a:endParaRPr lang="en-US" dirty="0"/>
          </a:p>
          <a:p>
            <a:pPr eaLnBrk="1" hangingPunct="1">
              <a:lnSpc>
                <a:spcPct val="80000"/>
              </a:lnSpc>
            </a:pPr>
            <a:endParaRPr lang="en-US" dirty="0" smtClean="0"/>
          </a:p>
          <a:p>
            <a:pPr eaLnBrk="1" hangingPunct="1">
              <a:lnSpc>
                <a:spcPct val="80000"/>
              </a:lnSpc>
            </a:pPr>
            <a:endParaRPr lang="en-US" dirty="0"/>
          </a:p>
          <a:p>
            <a:pPr eaLnBrk="1" hangingPunct="1">
              <a:lnSpc>
                <a:spcPct val="80000"/>
              </a:lnSpc>
            </a:pPr>
            <a:endParaRPr lang="en-US" dirty="0"/>
          </a:p>
          <a:p>
            <a:pPr eaLnBrk="1" hangingPunct="1">
              <a:lnSpc>
                <a:spcPct val="80000"/>
              </a:lnSpc>
            </a:pPr>
            <a:endParaRPr lang="en-US" dirty="0"/>
          </a:p>
          <a:p>
            <a:pPr eaLnBrk="1" hangingPunct="1">
              <a:lnSpc>
                <a:spcPct val="80000"/>
              </a:lnSpc>
            </a:pPr>
            <a:endParaRPr lang="en-US" dirty="0"/>
          </a:p>
          <a:p>
            <a:pPr eaLnBrk="1" hangingPunct="1">
              <a:lnSpc>
                <a:spcPct val="80000"/>
              </a:lnSpc>
            </a:pPr>
            <a:r>
              <a:rPr lang="en-US" dirty="0"/>
              <a:t>Given a random </a:t>
            </a:r>
            <a:r>
              <a:rPr lang="en-US" dirty="0" err="1"/>
              <a:t>ciphertext</a:t>
            </a:r>
            <a:r>
              <a:rPr lang="en-US" dirty="0"/>
              <a:t> c = E(+K, m) and +K, it should be infeasible to compute m = D(-K, c) = D(-K, E(+K, m))</a:t>
            </a:r>
          </a:p>
          <a:p>
            <a:pPr lvl="1" eaLnBrk="1" hangingPunct="1">
              <a:lnSpc>
                <a:spcPct val="80000"/>
              </a:lnSpc>
              <a:buFont typeface="Wingdings" pitchFamily="2" charset="2"/>
              <a:buChar char="Ø"/>
            </a:pPr>
            <a:r>
              <a:rPr lang="en-US" dirty="0"/>
              <a:t>Hence, it should be infeasible to compute -K when given +K</a:t>
            </a:r>
          </a:p>
          <a:p>
            <a:pPr eaLnBrk="1" hangingPunct="1">
              <a:lnSpc>
                <a:spcPct val="80000"/>
              </a:lnSpc>
            </a:pPr>
            <a:r>
              <a:rPr lang="en-US" dirty="0"/>
              <a:t>Pro: (Partially) solves key distribution problem; Contra: Large key size, inefficient implementation</a:t>
            </a:r>
          </a:p>
          <a:p>
            <a:pPr eaLnBrk="1" hangingPunct="1">
              <a:lnSpc>
                <a:spcPct val="80000"/>
              </a:lnSpc>
              <a:buFont typeface="Wingdings" pitchFamily="2" charset="2"/>
              <a:buChar char="Ø"/>
            </a:pPr>
            <a:r>
              <a:rPr lang="en-US" dirty="0"/>
              <a:t>Examples: RSA, </a:t>
            </a:r>
            <a:r>
              <a:rPr lang="en-US" dirty="0" err="1"/>
              <a:t>ElGamal</a:t>
            </a:r>
            <a:r>
              <a:rPr lang="en-US" dirty="0"/>
              <a:t>, Elliptic curves, ...</a:t>
            </a:r>
          </a:p>
        </p:txBody>
      </p:sp>
      <p:sp>
        <p:nvSpPr>
          <p:cNvPr id="28674" name="Fußzeilenplatzhalter 3"/>
          <p:cNvSpPr>
            <a:spLocks noGrp="1"/>
          </p:cNvSpPr>
          <p:nvPr>
            <p:ph type="ftr" sz="quarter" idx="10"/>
          </p:nvPr>
        </p:nvSpPr>
        <p:spPr>
          <a:noFill/>
        </p:spPr>
        <p:txBody>
          <a:bodyPr/>
          <a:lstStyle/>
          <a:p>
            <a:r>
              <a:rPr lang="en-US" smtClean="0"/>
              <a:t>TI 3: Operating Systems and Computer Networks</a:t>
            </a:r>
          </a:p>
        </p:txBody>
      </p:sp>
      <p:grpSp>
        <p:nvGrpSpPr>
          <p:cNvPr id="28677" name="Group 72"/>
          <p:cNvGrpSpPr>
            <a:grpSpLocks/>
          </p:cNvGrpSpPr>
          <p:nvPr/>
        </p:nvGrpSpPr>
        <p:grpSpPr bwMode="auto">
          <a:xfrm>
            <a:off x="3905250" y="2224385"/>
            <a:ext cx="4381500" cy="2644775"/>
            <a:chOff x="1488" y="2205"/>
            <a:chExt cx="2855" cy="1723"/>
          </a:xfrm>
        </p:grpSpPr>
        <p:grpSp>
          <p:nvGrpSpPr>
            <p:cNvPr id="28678" name="Group 4"/>
            <p:cNvGrpSpPr>
              <a:grpSpLocks/>
            </p:cNvGrpSpPr>
            <p:nvPr/>
          </p:nvGrpSpPr>
          <p:grpSpPr bwMode="auto">
            <a:xfrm>
              <a:off x="1494" y="2364"/>
              <a:ext cx="446" cy="490"/>
              <a:chOff x="1455" y="1272"/>
              <a:chExt cx="446" cy="490"/>
            </a:xfrm>
          </p:grpSpPr>
          <p:grpSp>
            <p:nvGrpSpPr>
              <p:cNvPr id="28739" name="Group 5"/>
              <p:cNvGrpSpPr>
                <a:grpSpLocks noChangeAspect="1"/>
              </p:cNvGrpSpPr>
              <p:nvPr/>
            </p:nvGrpSpPr>
            <p:grpSpPr bwMode="auto">
              <a:xfrm>
                <a:off x="1455" y="1272"/>
                <a:ext cx="446" cy="490"/>
                <a:chOff x="1887" y="999"/>
                <a:chExt cx="1979" cy="2171"/>
              </a:xfrm>
            </p:grpSpPr>
            <p:sp>
              <p:nvSpPr>
                <p:cNvPr id="28741" name="Freeform 6"/>
                <p:cNvSpPr>
                  <a:spLocks noChangeAspect="1"/>
                </p:cNvSpPr>
                <p:nvPr/>
              </p:nvSpPr>
              <p:spPr bwMode="auto">
                <a:xfrm>
                  <a:off x="2042" y="2958"/>
                  <a:ext cx="353" cy="212"/>
                </a:xfrm>
                <a:custGeom>
                  <a:avLst/>
                  <a:gdLst>
                    <a:gd name="T0" fmla="*/ 226 w 353"/>
                    <a:gd name="T1" fmla="*/ 0 h 212"/>
                    <a:gd name="T2" fmla="*/ 46 w 353"/>
                    <a:gd name="T3" fmla="*/ 18 h 212"/>
                    <a:gd name="T4" fmla="*/ 28 w 353"/>
                    <a:gd name="T5" fmla="*/ 32 h 212"/>
                    <a:gd name="T6" fmla="*/ 17 w 353"/>
                    <a:gd name="T7" fmla="*/ 48 h 212"/>
                    <a:gd name="T8" fmla="*/ 7 w 353"/>
                    <a:gd name="T9" fmla="*/ 66 h 212"/>
                    <a:gd name="T10" fmla="*/ 0 w 353"/>
                    <a:gd name="T11" fmla="*/ 96 h 212"/>
                    <a:gd name="T12" fmla="*/ 1 w 353"/>
                    <a:gd name="T13" fmla="*/ 129 h 212"/>
                    <a:gd name="T14" fmla="*/ 7 w 353"/>
                    <a:gd name="T15" fmla="*/ 147 h 212"/>
                    <a:gd name="T16" fmla="*/ 17 w 353"/>
                    <a:gd name="T17" fmla="*/ 167 h 212"/>
                    <a:gd name="T18" fmla="*/ 36 w 353"/>
                    <a:gd name="T19" fmla="*/ 184 h 212"/>
                    <a:gd name="T20" fmla="*/ 58 w 353"/>
                    <a:gd name="T21" fmla="*/ 198 h 212"/>
                    <a:gd name="T22" fmla="*/ 81 w 353"/>
                    <a:gd name="T23" fmla="*/ 206 h 212"/>
                    <a:gd name="T24" fmla="*/ 100 w 353"/>
                    <a:gd name="T25" fmla="*/ 210 h 212"/>
                    <a:gd name="T26" fmla="*/ 126 w 353"/>
                    <a:gd name="T27" fmla="*/ 212 h 212"/>
                    <a:gd name="T28" fmla="*/ 124 w 353"/>
                    <a:gd name="T29" fmla="*/ 210 h 212"/>
                    <a:gd name="T30" fmla="*/ 264 w 353"/>
                    <a:gd name="T31" fmla="*/ 196 h 212"/>
                    <a:gd name="T32" fmla="*/ 353 w 353"/>
                    <a:gd name="T33" fmla="*/ 0 h 212"/>
                    <a:gd name="T34" fmla="*/ 226 w 353"/>
                    <a:gd name="T35" fmla="*/ 0 h 2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3"/>
                    <a:gd name="T55" fmla="*/ 0 h 212"/>
                    <a:gd name="T56" fmla="*/ 353 w 353"/>
                    <a:gd name="T57" fmla="*/ 212 h 2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3" h="212">
                      <a:moveTo>
                        <a:pt x="226" y="0"/>
                      </a:moveTo>
                      <a:lnTo>
                        <a:pt x="46" y="18"/>
                      </a:lnTo>
                      <a:lnTo>
                        <a:pt x="28" y="32"/>
                      </a:lnTo>
                      <a:lnTo>
                        <a:pt x="17" y="48"/>
                      </a:lnTo>
                      <a:lnTo>
                        <a:pt x="7" y="66"/>
                      </a:lnTo>
                      <a:lnTo>
                        <a:pt x="0" y="96"/>
                      </a:lnTo>
                      <a:lnTo>
                        <a:pt x="1" y="129"/>
                      </a:lnTo>
                      <a:lnTo>
                        <a:pt x="7" y="147"/>
                      </a:lnTo>
                      <a:lnTo>
                        <a:pt x="17" y="167"/>
                      </a:lnTo>
                      <a:lnTo>
                        <a:pt x="36" y="184"/>
                      </a:lnTo>
                      <a:lnTo>
                        <a:pt x="58" y="198"/>
                      </a:lnTo>
                      <a:lnTo>
                        <a:pt x="81" y="206"/>
                      </a:lnTo>
                      <a:lnTo>
                        <a:pt x="100" y="210"/>
                      </a:lnTo>
                      <a:lnTo>
                        <a:pt x="126" y="212"/>
                      </a:lnTo>
                      <a:lnTo>
                        <a:pt x="124" y="210"/>
                      </a:lnTo>
                      <a:lnTo>
                        <a:pt x="264" y="196"/>
                      </a:lnTo>
                      <a:lnTo>
                        <a:pt x="353" y="0"/>
                      </a:lnTo>
                      <a:lnTo>
                        <a:pt x="226" y="0"/>
                      </a:lnTo>
                      <a:close/>
                    </a:path>
                  </a:pathLst>
                </a:custGeom>
                <a:solidFill>
                  <a:srgbClr val="808080"/>
                </a:solidFill>
                <a:ln w="25400">
                  <a:solidFill>
                    <a:srgbClr val="000000"/>
                  </a:solidFill>
                  <a:round/>
                  <a:headEnd/>
                  <a:tailEnd/>
                </a:ln>
              </p:spPr>
              <p:txBody>
                <a:bodyPr/>
                <a:lstStyle/>
                <a:p>
                  <a:endParaRPr lang="de-DE"/>
                </a:p>
              </p:txBody>
            </p:sp>
            <p:sp>
              <p:nvSpPr>
                <p:cNvPr id="28742" name="Freeform 7"/>
                <p:cNvSpPr>
                  <a:spLocks noChangeAspect="1"/>
                </p:cNvSpPr>
                <p:nvPr/>
              </p:nvSpPr>
              <p:spPr bwMode="auto">
                <a:xfrm>
                  <a:off x="1887" y="999"/>
                  <a:ext cx="1979" cy="2169"/>
                </a:xfrm>
                <a:custGeom>
                  <a:avLst/>
                  <a:gdLst>
                    <a:gd name="T0" fmla="*/ 111 w 1979"/>
                    <a:gd name="T1" fmla="*/ 8 h 2169"/>
                    <a:gd name="T2" fmla="*/ 71 w 1979"/>
                    <a:gd name="T3" fmla="*/ 37 h 2169"/>
                    <a:gd name="T4" fmla="*/ 21 w 1979"/>
                    <a:gd name="T5" fmla="*/ 97 h 2169"/>
                    <a:gd name="T6" fmla="*/ 4 w 1979"/>
                    <a:gd name="T7" fmla="*/ 159 h 2169"/>
                    <a:gd name="T8" fmla="*/ 0 w 1979"/>
                    <a:gd name="T9" fmla="*/ 234 h 2169"/>
                    <a:gd name="T10" fmla="*/ 9 w 1979"/>
                    <a:gd name="T11" fmla="*/ 297 h 2169"/>
                    <a:gd name="T12" fmla="*/ 35 w 1979"/>
                    <a:gd name="T13" fmla="*/ 399 h 2169"/>
                    <a:gd name="T14" fmla="*/ 105 w 1979"/>
                    <a:gd name="T15" fmla="*/ 571 h 2169"/>
                    <a:gd name="T16" fmla="*/ 189 w 1979"/>
                    <a:gd name="T17" fmla="*/ 764 h 2169"/>
                    <a:gd name="T18" fmla="*/ 267 w 1979"/>
                    <a:gd name="T19" fmla="*/ 962 h 2169"/>
                    <a:gd name="T20" fmla="*/ 327 w 1979"/>
                    <a:gd name="T21" fmla="*/ 1220 h 2169"/>
                    <a:gd name="T22" fmla="*/ 363 w 1979"/>
                    <a:gd name="T23" fmla="*/ 1532 h 2169"/>
                    <a:gd name="T24" fmla="*/ 381 w 1979"/>
                    <a:gd name="T25" fmla="*/ 1755 h 2169"/>
                    <a:gd name="T26" fmla="*/ 381 w 1979"/>
                    <a:gd name="T27" fmla="*/ 1923 h 2169"/>
                    <a:gd name="T28" fmla="*/ 357 w 1979"/>
                    <a:gd name="T29" fmla="*/ 2049 h 2169"/>
                    <a:gd name="T30" fmla="*/ 327 w 1979"/>
                    <a:gd name="T31" fmla="*/ 2121 h 2169"/>
                    <a:gd name="T32" fmla="*/ 298 w 1979"/>
                    <a:gd name="T33" fmla="*/ 2156 h 2169"/>
                    <a:gd name="T34" fmla="*/ 461 w 1979"/>
                    <a:gd name="T35" fmla="*/ 2150 h 2169"/>
                    <a:gd name="T36" fmla="*/ 1084 w 1979"/>
                    <a:gd name="T37" fmla="*/ 2067 h 2169"/>
                    <a:gd name="T38" fmla="*/ 1649 w 1979"/>
                    <a:gd name="T39" fmla="*/ 2019 h 2169"/>
                    <a:gd name="T40" fmla="*/ 1883 w 1979"/>
                    <a:gd name="T41" fmla="*/ 2025 h 2169"/>
                    <a:gd name="T42" fmla="*/ 1931 w 1979"/>
                    <a:gd name="T43" fmla="*/ 1989 h 2169"/>
                    <a:gd name="T44" fmla="*/ 1964 w 1979"/>
                    <a:gd name="T45" fmla="*/ 1907 h 2169"/>
                    <a:gd name="T46" fmla="*/ 1979 w 1979"/>
                    <a:gd name="T47" fmla="*/ 1791 h 2169"/>
                    <a:gd name="T48" fmla="*/ 1976 w 1979"/>
                    <a:gd name="T49" fmla="*/ 1643 h 2169"/>
                    <a:gd name="T50" fmla="*/ 1955 w 1979"/>
                    <a:gd name="T51" fmla="*/ 1424 h 2169"/>
                    <a:gd name="T52" fmla="*/ 1889 w 1979"/>
                    <a:gd name="T53" fmla="*/ 1142 h 2169"/>
                    <a:gd name="T54" fmla="*/ 1811 w 1979"/>
                    <a:gd name="T55" fmla="*/ 890 h 2169"/>
                    <a:gd name="T56" fmla="*/ 1721 w 1979"/>
                    <a:gd name="T57" fmla="*/ 656 h 2169"/>
                    <a:gd name="T58" fmla="*/ 1619 w 1979"/>
                    <a:gd name="T59" fmla="*/ 397 h 2169"/>
                    <a:gd name="T60" fmla="*/ 1585 w 1979"/>
                    <a:gd name="T61" fmla="*/ 283 h 2169"/>
                    <a:gd name="T62" fmla="*/ 1580 w 1979"/>
                    <a:gd name="T63" fmla="*/ 195 h 2169"/>
                    <a:gd name="T64" fmla="*/ 1619 w 1979"/>
                    <a:gd name="T65" fmla="*/ 19 h 2169"/>
                    <a:gd name="T66" fmla="*/ 125 w 1979"/>
                    <a:gd name="T67" fmla="*/ 4 h 21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79"/>
                    <a:gd name="T103" fmla="*/ 0 h 2169"/>
                    <a:gd name="T104" fmla="*/ 1979 w 1979"/>
                    <a:gd name="T105" fmla="*/ 2169 h 21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79" h="2169">
                      <a:moveTo>
                        <a:pt x="125" y="4"/>
                      </a:moveTo>
                      <a:lnTo>
                        <a:pt x="111" y="8"/>
                      </a:lnTo>
                      <a:lnTo>
                        <a:pt x="93" y="17"/>
                      </a:lnTo>
                      <a:lnTo>
                        <a:pt x="71" y="37"/>
                      </a:lnTo>
                      <a:lnTo>
                        <a:pt x="42" y="66"/>
                      </a:lnTo>
                      <a:lnTo>
                        <a:pt x="21" y="97"/>
                      </a:lnTo>
                      <a:lnTo>
                        <a:pt x="9" y="130"/>
                      </a:lnTo>
                      <a:lnTo>
                        <a:pt x="4" y="159"/>
                      </a:lnTo>
                      <a:lnTo>
                        <a:pt x="0" y="197"/>
                      </a:lnTo>
                      <a:lnTo>
                        <a:pt x="0" y="234"/>
                      </a:lnTo>
                      <a:lnTo>
                        <a:pt x="5" y="265"/>
                      </a:lnTo>
                      <a:lnTo>
                        <a:pt x="9" y="297"/>
                      </a:lnTo>
                      <a:lnTo>
                        <a:pt x="15" y="325"/>
                      </a:lnTo>
                      <a:lnTo>
                        <a:pt x="35" y="399"/>
                      </a:lnTo>
                      <a:lnTo>
                        <a:pt x="63" y="481"/>
                      </a:lnTo>
                      <a:lnTo>
                        <a:pt x="105" y="571"/>
                      </a:lnTo>
                      <a:lnTo>
                        <a:pt x="147" y="674"/>
                      </a:lnTo>
                      <a:lnTo>
                        <a:pt x="189" y="764"/>
                      </a:lnTo>
                      <a:lnTo>
                        <a:pt x="225" y="854"/>
                      </a:lnTo>
                      <a:lnTo>
                        <a:pt x="267" y="962"/>
                      </a:lnTo>
                      <a:lnTo>
                        <a:pt x="303" y="1100"/>
                      </a:lnTo>
                      <a:lnTo>
                        <a:pt x="327" y="1220"/>
                      </a:lnTo>
                      <a:lnTo>
                        <a:pt x="351" y="1370"/>
                      </a:lnTo>
                      <a:lnTo>
                        <a:pt x="363" y="1532"/>
                      </a:lnTo>
                      <a:lnTo>
                        <a:pt x="381" y="1676"/>
                      </a:lnTo>
                      <a:lnTo>
                        <a:pt x="381" y="1755"/>
                      </a:lnTo>
                      <a:lnTo>
                        <a:pt x="381" y="1857"/>
                      </a:lnTo>
                      <a:lnTo>
                        <a:pt x="381" y="1923"/>
                      </a:lnTo>
                      <a:lnTo>
                        <a:pt x="376" y="1985"/>
                      </a:lnTo>
                      <a:lnTo>
                        <a:pt x="357" y="2049"/>
                      </a:lnTo>
                      <a:lnTo>
                        <a:pt x="344" y="2087"/>
                      </a:lnTo>
                      <a:lnTo>
                        <a:pt x="327" y="2121"/>
                      </a:lnTo>
                      <a:lnTo>
                        <a:pt x="310" y="2143"/>
                      </a:lnTo>
                      <a:lnTo>
                        <a:pt x="298" y="2156"/>
                      </a:lnTo>
                      <a:lnTo>
                        <a:pt x="285" y="2169"/>
                      </a:lnTo>
                      <a:lnTo>
                        <a:pt x="461" y="2150"/>
                      </a:lnTo>
                      <a:lnTo>
                        <a:pt x="802" y="2103"/>
                      </a:lnTo>
                      <a:lnTo>
                        <a:pt x="1084" y="2067"/>
                      </a:lnTo>
                      <a:lnTo>
                        <a:pt x="1408" y="2031"/>
                      </a:lnTo>
                      <a:lnTo>
                        <a:pt x="1649" y="2019"/>
                      </a:lnTo>
                      <a:lnTo>
                        <a:pt x="1835" y="2025"/>
                      </a:lnTo>
                      <a:lnTo>
                        <a:pt x="1883" y="2025"/>
                      </a:lnTo>
                      <a:lnTo>
                        <a:pt x="1913" y="2019"/>
                      </a:lnTo>
                      <a:lnTo>
                        <a:pt x="1931" y="1989"/>
                      </a:lnTo>
                      <a:lnTo>
                        <a:pt x="1949" y="1956"/>
                      </a:lnTo>
                      <a:lnTo>
                        <a:pt x="1964" y="1907"/>
                      </a:lnTo>
                      <a:lnTo>
                        <a:pt x="1973" y="1848"/>
                      </a:lnTo>
                      <a:lnTo>
                        <a:pt x="1979" y="1791"/>
                      </a:lnTo>
                      <a:lnTo>
                        <a:pt x="1979" y="1708"/>
                      </a:lnTo>
                      <a:lnTo>
                        <a:pt x="1976" y="1643"/>
                      </a:lnTo>
                      <a:lnTo>
                        <a:pt x="1973" y="1538"/>
                      </a:lnTo>
                      <a:lnTo>
                        <a:pt x="1955" y="1424"/>
                      </a:lnTo>
                      <a:lnTo>
                        <a:pt x="1925" y="1277"/>
                      </a:lnTo>
                      <a:lnTo>
                        <a:pt x="1889" y="1142"/>
                      </a:lnTo>
                      <a:lnTo>
                        <a:pt x="1859" y="1022"/>
                      </a:lnTo>
                      <a:lnTo>
                        <a:pt x="1811" y="890"/>
                      </a:lnTo>
                      <a:lnTo>
                        <a:pt x="1763" y="770"/>
                      </a:lnTo>
                      <a:lnTo>
                        <a:pt x="1721" y="656"/>
                      </a:lnTo>
                      <a:lnTo>
                        <a:pt x="1655" y="493"/>
                      </a:lnTo>
                      <a:lnTo>
                        <a:pt x="1619" y="397"/>
                      </a:lnTo>
                      <a:lnTo>
                        <a:pt x="1597" y="333"/>
                      </a:lnTo>
                      <a:lnTo>
                        <a:pt x="1585" y="283"/>
                      </a:lnTo>
                      <a:lnTo>
                        <a:pt x="1580" y="236"/>
                      </a:lnTo>
                      <a:lnTo>
                        <a:pt x="1580" y="195"/>
                      </a:lnTo>
                      <a:lnTo>
                        <a:pt x="1607" y="49"/>
                      </a:lnTo>
                      <a:lnTo>
                        <a:pt x="1619" y="19"/>
                      </a:lnTo>
                      <a:lnTo>
                        <a:pt x="144" y="0"/>
                      </a:lnTo>
                      <a:lnTo>
                        <a:pt x="125" y="4"/>
                      </a:lnTo>
                      <a:close/>
                    </a:path>
                  </a:pathLst>
                </a:custGeom>
                <a:solidFill>
                  <a:srgbClr val="FFFFFF"/>
                </a:solidFill>
                <a:ln w="25400">
                  <a:solidFill>
                    <a:srgbClr val="000000"/>
                  </a:solidFill>
                  <a:round/>
                  <a:headEnd/>
                  <a:tailEnd/>
                </a:ln>
              </p:spPr>
              <p:txBody>
                <a:bodyPr/>
                <a:lstStyle/>
                <a:p>
                  <a:endParaRPr lang="de-DE"/>
                </a:p>
              </p:txBody>
            </p:sp>
            <p:sp>
              <p:nvSpPr>
                <p:cNvPr id="28743" name="Freeform 8"/>
                <p:cNvSpPr>
                  <a:spLocks noChangeAspect="1"/>
                </p:cNvSpPr>
                <p:nvPr/>
              </p:nvSpPr>
              <p:spPr bwMode="auto">
                <a:xfrm>
                  <a:off x="1991" y="1098"/>
                  <a:ext cx="163" cy="142"/>
                </a:xfrm>
                <a:custGeom>
                  <a:avLst/>
                  <a:gdLst>
                    <a:gd name="T0" fmla="*/ 163 w 163"/>
                    <a:gd name="T1" fmla="*/ 10 h 142"/>
                    <a:gd name="T2" fmla="*/ 121 w 163"/>
                    <a:gd name="T3" fmla="*/ 130 h 142"/>
                    <a:gd name="T4" fmla="*/ 79 w 163"/>
                    <a:gd name="T5" fmla="*/ 142 h 142"/>
                    <a:gd name="T6" fmla="*/ 58 w 163"/>
                    <a:gd name="T7" fmla="*/ 140 h 142"/>
                    <a:gd name="T8" fmla="*/ 37 w 163"/>
                    <a:gd name="T9" fmla="*/ 132 h 142"/>
                    <a:gd name="T10" fmla="*/ 21 w 163"/>
                    <a:gd name="T11" fmla="*/ 118 h 142"/>
                    <a:gd name="T12" fmla="*/ 10 w 163"/>
                    <a:gd name="T13" fmla="*/ 104 h 142"/>
                    <a:gd name="T14" fmla="*/ 3 w 163"/>
                    <a:gd name="T15" fmla="*/ 86 h 142"/>
                    <a:gd name="T16" fmla="*/ 0 w 163"/>
                    <a:gd name="T17" fmla="*/ 70 h 142"/>
                    <a:gd name="T18" fmla="*/ 1 w 163"/>
                    <a:gd name="T19" fmla="*/ 49 h 142"/>
                    <a:gd name="T20" fmla="*/ 7 w 163"/>
                    <a:gd name="T21" fmla="*/ 34 h 142"/>
                    <a:gd name="T22" fmla="*/ 19 w 163"/>
                    <a:gd name="T23" fmla="*/ 22 h 142"/>
                    <a:gd name="T24" fmla="*/ 34 w 163"/>
                    <a:gd name="T25" fmla="*/ 12 h 142"/>
                    <a:gd name="T26" fmla="*/ 52 w 163"/>
                    <a:gd name="T27" fmla="*/ 7 h 142"/>
                    <a:gd name="T28" fmla="*/ 67 w 163"/>
                    <a:gd name="T29" fmla="*/ 4 h 142"/>
                    <a:gd name="T30" fmla="*/ 84 w 163"/>
                    <a:gd name="T31" fmla="*/ 1 h 142"/>
                    <a:gd name="T32" fmla="*/ 97 w 163"/>
                    <a:gd name="T33" fmla="*/ 1 h 142"/>
                    <a:gd name="T34" fmla="*/ 114 w 163"/>
                    <a:gd name="T35" fmla="*/ 0 h 142"/>
                    <a:gd name="T36" fmla="*/ 163 w 163"/>
                    <a:gd name="T37" fmla="*/ 10 h 1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
                    <a:gd name="T58" fmla="*/ 0 h 142"/>
                    <a:gd name="T59" fmla="*/ 163 w 163"/>
                    <a:gd name="T60" fmla="*/ 142 h 1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 h="142">
                      <a:moveTo>
                        <a:pt x="163" y="10"/>
                      </a:moveTo>
                      <a:lnTo>
                        <a:pt x="121" y="130"/>
                      </a:lnTo>
                      <a:lnTo>
                        <a:pt x="79" y="142"/>
                      </a:lnTo>
                      <a:lnTo>
                        <a:pt x="58" y="140"/>
                      </a:lnTo>
                      <a:lnTo>
                        <a:pt x="37" y="132"/>
                      </a:lnTo>
                      <a:lnTo>
                        <a:pt x="21" y="118"/>
                      </a:lnTo>
                      <a:lnTo>
                        <a:pt x="10" y="104"/>
                      </a:lnTo>
                      <a:lnTo>
                        <a:pt x="3" y="86"/>
                      </a:lnTo>
                      <a:lnTo>
                        <a:pt x="0" y="70"/>
                      </a:lnTo>
                      <a:lnTo>
                        <a:pt x="1" y="49"/>
                      </a:lnTo>
                      <a:lnTo>
                        <a:pt x="7" y="34"/>
                      </a:lnTo>
                      <a:lnTo>
                        <a:pt x="19" y="22"/>
                      </a:lnTo>
                      <a:lnTo>
                        <a:pt x="34" y="12"/>
                      </a:lnTo>
                      <a:lnTo>
                        <a:pt x="52" y="7"/>
                      </a:lnTo>
                      <a:lnTo>
                        <a:pt x="67" y="4"/>
                      </a:lnTo>
                      <a:lnTo>
                        <a:pt x="84" y="1"/>
                      </a:lnTo>
                      <a:lnTo>
                        <a:pt x="97" y="1"/>
                      </a:lnTo>
                      <a:lnTo>
                        <a:pt x="114" y="0"/>
                      </a:lnTo>
                      <a:lnTo>
                        <a:pt x="163" y="10"/>
                      </a:lnTo>
                      <a:close/>
                    </a:path>
                  </a:pathLst>
                </a:custGeom>
                <a:solidFill>
                  <a:srgbClr val="808080"/>
                </a:solidFill>
                <a:ln w="25400">
                  <a:solidFill>
                    <a:srgbClr val="000000"/>
                  </a:solidFill>
                  <a:round/>
                  <a:headEnd/>
                  <a:tailEnd/>
                </a:ln>
              </p:spPr>
              <p:txBody>
                <a:bodyPr/>
                <a:lstStyle/>
                <a:p>
                  <a:endParaRPr lang="de-DE"/>
                </a:p>
              </p:txBody>
            </p:sp>
            <p:sp>
              <p:nvSpPr>
                <p:cNvPr id="28744" name="Freeform 9"/>
                <p:cNvSpPr>
                  <a:spLocks noChangeAspect="1"/>
                </p:cNvSpPr>
                <p:nvPr/>
              </p:nvSpPr>
              <p:spPr bwMode="auto">
                <a:xfrm>
                  <a:off x="2054" y="1090"/>
                  <a:ext cx="114" cy="116"/>
                </a:xfrm>
                <a:custGeom>
                  <a:avLst/>
                  <a:gdLst>
                    <a:gd name="T0" fmla="*/ 0 w 114"/>
                    <a:gd name="T1" fmla="*/ 14 h 116"/>
                    <a:gd name="T2" fmla="*/ 21 w 114"/>
                    <a:gd name="T3" fmla="*/ 29 h 116"/>
                    <a:gd name="T4" fmla="*/ 31 w 114"/>
                    <a:gd name="T5" fmla="*/ 44 h 116"/>
                    <a:gd name="T6" fmla="*/ 36 w 114"/>
                    <a:gd name="T7" fmla="*/ 59 h 116"/>
                    <a:gd name="T8" fmla="*/ 37 w 114"/>
                    <a:gd name="T9" fmla="*/ 81 h 116"/>
                    <a:gd name="T10" fmla="*/ 33 w 114"/>
                    <a:gd name="T11" fmla="*/ 99 h 116"/>
                    <a:gd name="T12" fmla="*/ 21 w 114"/>
                    <a:gd name="T13" fmla="*/ 116 h 116"/>
                    <a:gd name="T14" fmla="*/ 114 w 114"/>
                    <a:gd name="T15" fmla="*/ 96 h 116"/>
                    <a:gd name="T16" fmla="*/ 106 w 114"/>
                    <a:gd name="T17" fmla="*/ 0 h 116"/>
                    <a:gd name="T18" fmla="*/ 0 w 114"/>
                    <a:gd name="T19" fmla="*/ 14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6"/>
                    <a:gd name="T32" fmla="*/ 114 w 114"/>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6">
                      <a:moveTo>
                        <a:pt x="0" y="14"/>
                      </a:moveTo>
                      <a:lnTo>
                        <a:pt x="21" y="29"/>
                      </a:lnTo>
                      <a:lnTo>
                        <a:pt x="31" y="44"/>
                      </a:lnTo>
                      <a:lnTo>
                        <a:pt x="36" y="59"/>
                      </a:lnTo>
                      <a:lnTo>
                        <a:pt x="37" y="81"/>
                      </a:lnTo>
                      <a:lnTo>
                        <a:pt x="33" y="99"/>
                      </a:lnTo>
                      <a:lnTo>
                        <a:pt x="21" y="116"/>
                      </a:lnTo>
                      <a:lnTo>
                        <a:pt x="114" y="96"/>
                      </a:lnTo>
                      <a:lnTo>
                        <a:pt x="106" y="0"/>
                      </a:lnTo>
                      <a:lnTo>
                        <a:pt x="0" y="14"/>
                      </a:lnTo>
                      <a:close/>
                    </a:path>
                  </a:pathLst>
                </a:custGeom>
                <a:solidFill>
                  <a:srgbClr val="000000"/>
                </a:solidFill>
                <a:ln w="25400">
                  <a:solidFill>
                    <a:srgbClr val="000000"/>
                  </a:solidFill>
                  <a:round/>
                  <a:headEnd/>
                  <a:tailEnd/>
                </a:ln>
              </p:spPr>
              <p:txBody>
                <a:bodyPr/>
                <a:lstStyle/>
                <a:p>
                  <a:endParaRPr lang="de-DE"/>
                </a:p>
              </p:txBody>
            </p:sp>
            <p:sp>
              <p:nvSpPr>
                <p:cNvPr id="28745" name="Freeform 10"/>
                <p:cNvSpPr>
                  <a:spLocks noChangeAspect="1"/>
                </p:cNvSpPr>
                <p:nvPr/>
              </p:nvSpPr>
              <p:spPr bwMode="auto">
                <a:xfrm>
                  <a:off x="2022" y="1000"/>
                  <a:ext cx="1657" cy="240"/>
                </a:xfrm>
                <a:custGeom>
                  <a:avLst/>
                  <a:gdLst>
                    <a:gd name="T0" fmla="*/ 1568 w 1657"/>
                    <a:gd name="T1" fmla="*/ 18 h 240"/>
                    <a:gd name="T2" fmla="*/ 0 w 1657"/>
                    <a:gd name="T3" fmla="*/ 0 h 240"/>
                    <a:gd name="T4" fmla="*/ 44 w 1657"/>
                    <a:gd name="T5" fmla="*/ 7 h 240"/>
                    <a:gd name="T6" fmla="*/ 60 w 1657"/>
                    <a:gd name="T7" fmla="*/ 12 h 240"/>
                    <a:gd name="T8" fmla="*/ 77 w 1657"/>
                    <a:gd name="T9" fmla="*/ 19 h 240"/>
                    <a:gd name="T10" fmla="*/ 88 w 1657"/>
                    <a:gd name="T11" fmla="*/ 30 h 240"/>
                    <a:gd name="T12" fmla="*/ 101 w 1657"/>
                    <a:gd name="T13" fmla="*/ 46 h 240"/>
                    <a:gd name="T14" fmla="*/ 107 w 1657"/>
                    <a:gd name="T15" fmla="*/ 65 h 240"/>
                    <a:gd name="T16" fmla="*/ 111 w 1657"/>
                    <a:gd name="T17" fmla="*/ 85 h 240"/>
                    <a:gd name="T18" fmla="*/ 113 w 1657"/>
                    <a:gd name="T19" fmla="*/ 105 h 240"/>
                    <a:gd name="T20" fmla="*/ 114 w 1657"/>
                    <a:gd name="T21" fmla="*/ 122 h 240"/>
                    <a:gd name="T22" fmla="*/ 111 w 1657"/>
                    <a:gd name="T23" fmla="*/ 147 h 240"/>
                    <a:gd name="T24" fmla="*/ 107 w 1657"/>
                    <a:gd name="T25" fmla="*/ 171 h 240"/>
                    <a:gd name="T26" fmla="*/ 96 w 1657"/>
                    <a:gd name="T27" fmla="*/ 192 h 240"/>
                    <a:gd name="T28" fmla="*/ 79 w 1657"/>
                    <a:gd name="T29" fmla="*/ 213 h 240"/>
                    <a:gd name="T30" fmla="*/ 58 w 1657"/>
                    <a:gd name="T31" fmla="*/ 227 h 240"/>
                    <a:gd name="T32" fmla="*/ 41 w 1657"/>
                    <a:gd name="T33" fmla="*/ 240 h 240"/>
                    <a:gd name="T34" fmla="*/ 144 w 1657"/>
                    <a:gd name="T35" fmla="*/ 228 h 240"/>
                    <a:gd name="T36" fmla="*/ 258 w 1657"/>
                    <a:gd name="T37" fmla="*/ 210 h 240"/>
                    <a:gd name="T38" fmla="*/ 439 w 1657"/>
                    <a:gd name="T39" fmla="*/ 198 h 240"/>
                    <a:gd name="T40" fmla="*/ 589 w 1657"/>
                    <a:gd name="T41" fmla="*/ 186 h 240"/>
                    <a:gd name="T42" fmla="*/ 769 w 1657"/>
                    <a:gd name="T43" fmla="*/ 186 h 240"/>
                    <a:gd name="T44" fmla="*/ 967 w 1657"/>
                    <a:gd name="T45" fmla="*/ 192 h 240"/>
                    <a:gd name="T46" fmla="*/ 1213 w 1657"/>
                    <a:gd name="T47" fmla="*/ 198 h 240"/>
                    <a:gd name="T48" fmla="*/ 1448 w 1657"/>
                    <a:gd name="T49" fmla="*/ 216 h 240"/>
                    <a:gd name="T50" fmla="*/ 1544 w 1657"/>
                    <a:gd name="T51" fmla="*/ 234 h 240"/>
                    <a:gd name="T52" fmla="*/ 1571 w 1657"/>
                    <a:gd name="T53" fmla="*/ 238 h 240"/>
                    <a:gd name="T54" fmla="*/ 1601 w 1657"/>
                    <a:gd name="T55" fmla="*/ 239 h 240"/>
                    <a:gd name="T56" fmla="*/ 1622 w 1657"/>
                    <a:gd name="T57" fmla="*/ 234 h 240"/>
                    <a:gd name="T58" fmla="*/ 1640 w 1657"/>
                    <a:gd name="T59" fmla="*/ 216 h 240"/>
                    <a:gd name="T60" fmla="*/ 1650 w 1657"/>
                    <a:gd name="T61" fmla="*/ 194 h 240"/>
                    <a:gd name="T62" fmla="*/ 1655 w 1657"/>
                    <a:gd name="T63" fmla="*/ 175 h 240"/>
                    <a:gd name="T64" fmla="*/ 1657 w 1657"/>
                    <a:gd name="T65" fmla="*/ 154 h 240"/>
                    <a:gd name="T66" fmla="*/ 1653 w 1657"/>
                    <a:gd name="T67" fmla="*/ 116 h 240"/>
                    <a:gd name="T68" fmla="*/ 1645 w 1657"/>
                    <a:gd name="T69" fmla="*/ 92 h 240"/>
                    <a:gd name="T70" fmla="*/ 1633 w 1657"/>
                    <a:gd name="T71" fmla="*/ 67 h 240"/>
                    <a:gd name="T72" fmla="*/ 1622 w 1657"/>
                    <a:gd name="T73" fmla="*/ 51 h 240"/>
                    <a:gd name="T74" fmla="*/ 1609 w 1657"/>
                    <a:gd name="T75" fmla="*/ 38 h 240"/>
                    <a:gd name="T76" fmla="*/ 1590 w 1657"/>
                    <a:gd name="T77" fmla="*/ 25 h 240"/>
                    <a:gd name="T78" fmla="*/ 1568 w 1657"/>
                    <a:gd name="T79" fmla="*/ 18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57"/>
                    <a:gd name="T121" fmla="*/ 0 h 240"/>
                    <a:gd name="T122" fmla="*/ 1657 w 1657"/>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57" h="240">
                      <a:moveTo>
                        <a:pt x="1568" y="18"/>
                      </a:moveTo>
                      <a:lnTo>
                        <a:pt x="0" y="0"/>
                      </a:lnTo>
                      <a:lnTo>
                        <a:pt x="44" y="7"/>
                      </a:lnTo>
                      <a:lnTo>
                        <a:pt x="60" y="12"/>
                      </a:lnTo>
                      <a:lnTo>
                        <a:pt x="77" y="19"/>
                      </a:lnTo>
                      <a:lnTo>
                        <a:pt x="88" y="30"/>
                      </a:lnTo>
                      <a:lnTo>
                        <a:pt x="101" y="46"/>
                      </a:lnTo>
                      <a:lnTo>
                        <a:pt x="107" y="65"/>
                      </a:lnTo>
                      <a:lnTo>
                        <a:pt x="111" y="85"/>
                      </a:lnTo>
                      <a:lnTo>
                        <a:pt x="113" y="105"/>
                      </a:lnTo>
                      <a:lnTo>
                        <a:pt x="114" y="122"/>
                      </a:lnTo>
                      <a:lnTo>
                        <a:pt x="111" y="147"/>
                      </a:lnTo>
                      <a:lnTo>
                        <a:pt x="107" y="171"/>
                      </a:lnTo>
                      <a:lnTo>
                        <a:pt x="96" y="192"/>
                      </a:lnTo>
                      <a:lnTo>
                        <a:pt x="79" y="213"/>
                      </a:lnTo>
                      <a:lnTo>
                        <a:pt x="58" y="227"/>
                      </a:lnTo>
                      <a:lnTo>
                        <a:pt x="41" y="240"/>
                      </a:lnTo>
                      <a:lnTo>
                        <a:pt x="144" y="228"/>
                      </a:lnTo>
                      <a:lnTo>
                        <a:pt x="258" y="210"/>
                      </a:lnTo>
                      <a:lnTo>
                        <a:pt x="439" y="198"/>
                      </a:lnTo>
                      <a:lnTo>
                        <a:pt x="589" y="186"/>
                      </a:lnTo>
                      <a:lnTo>
                        <a:pt x="769" y="186"/>
                      </a:lnTo>
                      <a:lnTo>
                        <a:pt x="967" y="192"/>
                      </a:lnTo>
                      <a:lnTo>
                        <a:pt x="1213" y="198"/>
                      </a:lnTo>
                      <a:lnTo>
                        <a:pt x="1448" y="216"/>
                      </a:lnTo>
                      <a:lnTo>
                        <a:pt x="1544" y="234"/>
                      </a:lnTo>
                      <a:lnTo>
                        <a:pt x="1571" y="238"/>
                      </a:lnTo>
                      <a:lnTo>
                        <a:pt x="1601" y="239"/>
                      </a:lnTo>
                      <a:lnTo>
                        <a:pt x="1622" y="234"/>
                      </a:lnTo>
                      <a:lnTo>
                        <a:pt x="1640" y="216"/>
                      </a:lnTo>
                      <a:lnTo>
                        <a:pt x="1650" y="194"/>
                      </a:lnTo>
                      <a:lnTo>
                        <a:pt x="1655" y="175"/>
                      </a:lnTo>
                      <a:lnTo>
                        <a:pt x="1657" y="154"/>
                      </a:lnTo>
                      <a:lnTo>
                        <a:pt x="1653" y="116"/>
                      </a:lnTo>
                      <a:lnTo>
                        <a:pt x="1645" y="92"/>
                      </a:lnTo>
                      <a:lnTo>
                        <a:pt x="1633" y="67"/>
                      </a:lnTo>
                      <a:lnTo>
                        <a:pt x="1622" y="51"/>
                      </a:lnTo>
                      <a:lnTo>
                        <a:pt x="1609" y="38"/>
                      </a:lnTo>
                      <a:lnTo>
                        <a:pt x="1590" y="25"/>
                      </a:lnTo>
                      <a:lnTo>
                        <a:pt x="1568" y="18"/>
                      </a:lnTo>
                      <a:close/>
                    </a:path>
                  </a:pathLst>
                </a:custGeom>
                <a:solidFill>
                  <a:srgbClr val="FFFFFF"/>
                </a:solidFill>
                <a:ln w="25400">
                  <a:solidFill>
                    <a:srgbClr val="000000"/>
                  </a:solidFill>
                  <a:round/>
                  <a:headEnd/>
                  <a:tailEnd/>
                </a:ln>
              </p:spPr>
              <p:txBody>
                <a:bodyPr/>
                <a:lstStyle/>
                <a:p>
                  <a:endParaRPr lang="de-DE"/>
                </a:p>
              </p:txBody>
            </p:sp>
          </p:grpSp>
          <p:sp>
            <p:nvSpPr>
              <p:cNvPr id="28740" name="Text Box 11"/>
              <p:cNvSpPr txBox="1">
                <a:spLocks noChangeAspect="1" noChangeArrowheads="1"/>
              </p:cNvSpPr>
              <p:nvPr/>
            </p:nvSpPr>
            <p:spPr bwMode="auto">
              <a:xfrm>
                <a:off x="1508" y="1358"/>
                <a:ext cx="372" cy="298"/>
              </a:xfrm>
              <a:prstGeom prst="rect">
                <a:avLst/>
              </a:prstGeom>
              <a:noFill/>
              <a:ln w="9525">
                <a:noFill/>
                <a:miter lim="800000"/>
                <a:headEnd/>
                <a:tailEnd/>
              </a:ln>
            </p:spPr>
            <p:txBody>
              <a:bodyPr wrap="none">
                <a:spAutoFit/>
              </a:bodyPr>
              <a:lstStyle/>
              <a:p>
                <a:pPr eaLnBrk="0" hangingPunct="0"/>
                <a:r>
                  <a:rPr lang="en-US" sz="1200">
                    <a:latin typeface="Arial" pitchFamily="34" charset="0"/>
                  </a:rPr>
                  <a:t>Plain-</a:t>
                </a:r>
              </a:p>
              <a:p>
                <a:pPr eaLnBrk="0" hangingPunct="0"/>
                <a:r>
                  <a:rPr lang="en-US" sz="1200">
                    <a:latin typeface="Arial" pitchFamily="34" charset="0"/>
                  </a:rPr>
                  <a:t>text</a:t>
                </a:r>
              </a:p>
            </p:txBody>
          </p:sp>
        </p:grpSp>
        <p:sp>
          <p:nvSpPr>
            <p:cNvPr id="1361932" name="Rectangle 12"/>
            <p:cNvSpPr>
              <a:spLocks noChangeAspect="1" noChangeArrowheads="1"/>
            </p:cNvSpPr>
            <p:nvPr/>
          </p:nvSpPr>
          <p:spPr bwMode="auto">
            <a:xfrm>
              <a:off x="2494" y="2210"/>
              <a:ext cx="792" cy="765"/>
            </a:xfrm>
            <a:prstGeom prst="rect">
              <a:avLst/>
            </a:prstGeom>
            <a:solidFill>
              <a:srgbClr val="EAEAEA"/>
            </a:solidFill>
            <a:ln w="9525">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endParaRPr lang="en-GB" sz="2800">
                <a:latin typeface="Arial" charset="0"/>
              </a:endParaRPr>
            </a:p>
          </p:txBody>
        </p:sp>
        <p:grpSp>
          <p:nvGrpSpPr>
            <p:cNvPr id="28680" name="Group 13"/>
            <p:cNvGrpSpPr>
              <a:grpSpLocks noChangeAspect="1"/>
            </p:cNvGrpSpPr>
            <p:nvPr/>
          </p:nvGrpSpPr>
          <p:grpSpPr bwMode="auto">
            <a:xfrm flipH="1">
              <a:off x="2684" y="2609"/>
              <a:ext cx="416" cy="220"/>
              <a:chOff x="5390" y="4089"/>
              <a:chExt cx="275" cy="145"/>
            </a:xfrm>
          </p:grpSpPr>
          <p:grpSp>
            <p:nvGrpSpPr>
              <p:cNvPr id="28726" name="Group 14"/>
              <p:cNvGrpSpPr>
                <a:grpSpLocks noChangeAspect="1"/>
              </p:cNvGrpSpPr>
              <p:nvPr/>
            </p:nvGrpSpPr>
            <p:grpSpPr bwMode="auto">
              <a:xfrm>
                <a:off x="5390" y="4089"/>
                <a:ext cx="104" cy="145"/>
                <a:chOff x="5390" y="4089"/>
                <a:chExt cx="104" cy="145"/>
              </a:xfrm>
            </p:grpSpPr>
            <p:sp>
              <p:nvSpPr>
                <p:cNvPr id="28733" name="Oval 15"/>
                <p:cNvSpPr>
                  <a:spLocks noChangeAspect="1" noChangeArrowheads="1"/>
                </p:cNvSpPr>
                <p:nvPr/>
              </p:nvSpPr>
              <p:spPr bwMode="auto">
                <a:xfrm>
                  <a:off x="5390" y="4098"/>
                  <a:ext cx="104" cy="136"/>
                </a:xfrm>
                <a:prstGeom prst="ellipse">
                  <a:avLst/>
                </a:prstGeom>
                <a:solidFill>
                  <a:srgbClr val="606000"/>
                </a:solidFill>
                <a:ln w="9525">
                  <a:noFill/>
                  <a:round/>
                  <a:headEnd/>
                  <a:tailEnd/>
                </a:ln>
              </p:spPr>
              <p:txBody>
                <a:bodyPr/>
                <a:lstStyle/>
                <a:p>
                  <a:endParaRPr lang="de-DE"/>
                </a:p>
              </p:txBody>
            </p:sp>
            <p:sp>
              <p:nvSpPr>
                <p:cNvPr id="28734" name="Oval 16"/>
                <p:cNvSpPr>
                  <a:spLocks noChangeAspect="1" noChangeArrowheads="1"/>
                </p:cNvSpPr>
                <p:nvPr/>
              </p:nvSpPr>
              <p:spPr bwMode="auto">
                <a:xfrm>
                  <a:off x="5390" y="4089"/>
                  <a:ext cx="104" cy="136"/>
                </a:xfrm>
                <a:prstGeom prst="ellipse">
                  <a:avLst/>
                </a:prstGeom>
                <a:solidFill>
                  <a:srgbClr val="FFFF00"/>
                </a:solidFill>
                <a:ln w="9525">
                  <a:noFill/>
                  <a:round/>
                  <a:headEnd/>
                  <a:tailEnd/>
                </a:ln>
              </p:spPr>
              <p:txBody>
                <a:bodyPr/>
                <a:lstStyle/>
                <a:p>
                  <a:endParaRPr lang="de-DE"/>
                </a:p>
              </p:txBody>
            </p:sp>
            <p:sp>
              <p:nvSpPr>
                <p:cNvPr id="28735" name="Oval 17"/>
                <p:cNvSpPr>
                  <a:spLocks noChangeAspect="1" noChangeArrowheads="1"/>
                </p:cNvSpPr>
                <p:nvPr/>
              </p:nvSpPr>
              <p:spPr bwMode="auto">
                <a:xfrm>
                  <a:off x="5394" y="4095"/>
                  <a:ext cx="95" cy="129"/>
                </a:xfrm>
                <a:prstGeom prst="ellipse">
                  <a:avLst/>
                </a:prstGeom>
                <a:solidFill>
                  <a:srgbClr val="A0A000"/>
                </a:solidFill>
                <a:ln w="9525">
                  <a:noFill/>
                  <a:round/>
                  <a:headEnd/>
                  <a:tailEnd/>
                </a:ln>
              </p:spPr>
              <p:txBody>
                <a:bodyPr/>
                <a:lstStyle/>
                <a:p>
                  <a:endParaRPr lang="de-DE"/>
                </a:p>
              </p:txBody>
            </p:sp>
            <p:grpSp>
              <p:nvGrpSpPr>
                <p:cNvPr id="28736" name="Group 18"/>
                <p:cNvGrpSpPr>
                  <a:grpSpLocks noChangeAspect="1"/>
                </p:cNvGrpSpPr>
                <p:nvPr/>
              </p:nvGrpSpPr>
              <p:grpSpPr bwMode="auto">
                <a:xfrm>
                  <a:off x="5399" y="4141"/>
                  <a:ext cx="24" cy="38"/>
                  <a:chOff x="5399" y="4141"/>
                  <a:chExt cx="24" cy="38"/>
                </a:xfrm>
              </p:grpSpPr>
              <p:sp>
                <p:nvSpPr>
                  <p:cNvPr id="28737" name="Oval 19"/>
                  <p:cNvSpPr>
                    <a:spLocks noChangeAspect="1" noChangeArrowheads="1"/>
                  </p:cNvSpPr>
                  <p:nvPr/>
                </p:nvSpPr>
                <p:spPr bwMode="auto">
                  <a:xfrm>
                    <a:off x="5399" y="4141"/>
                    <a:ext cx="24" cy="38"/>
                  </a:xfrm>
                  <a:prstGeom prst="ellipse">
                    <a:avLst/>
                  </a:prstGeom>
                  <a:solidFill>
                    <a:srgbClr val="FFFF00"/>
                  </a:solidFill>
                  <a:ln w="9525">
                    <a:noFill/>
                    <a:round/>
                    <a:headEnd/>
                    <a:tailEnd/>
                  </a:ln>
                </p:spPr>
                <p:txBody>
                  <a:bodyPr/>
                  <a:lstStyle/>
                  <a:p>
                    <a:endParaRPr lang="de-DE"/>
                  </a:p>
                </p:txBody>
              </p:sp>
              <p:sp>
                <p:nvSpPr>
                  <p:cNvPr id="28738" name="Oval 20"/>
                  <p:cNvSpPr>
                    <a:spLocks noChangeAspect="1" noChangeArrowheads="1"/>
                  </p:cNvSpPr>
                  <p:nvPr/>
                </p:nvSpPr>
                <p:spPr bwMode="auto">
                  <a:xfrm>
                    <a:off x="5401" y="4150"/>
                    <a:ext cx="20" cy="29"/>
                  </a:xfrm>
                  <a:prstGeom prst="ellipse">
                    <a:avLst/>
                  </a:prstGeom>
                  <a:solidFill>
                    <a:srgbClr val="606060"/>
                  </a:solidFill>
                  <a:ln w="9525">
                    <a:noFill/>
                    <a:round/>
                    <a:headEnd/>
                    <a:tailEnd/>
                  </a:ln>
                </p:spPr>
                <p:txBody>
                  <a:bodyPr/>
                  <a:lstStyle/>
                  <a:p>
                    <a:endParaRPr lang="de-DE"/>
                  </a:p>
                </p:txBody>
              </p:sp>
            </p:grpSp>
          </p:grpSp>
          <p:grpSp>
            <p:nvGrpSpPr>
              <p:cNvPr id="28727" name="Group 21"/>
              <p:cNvGrpSpPr>
                <a:grpSpLocks noChangeAspect="1"/>
              </p:cNvGrpSpPr>
              <p:nvPr/>
            </p:nvGrpSpPr>
            <p:grpSpPr bwMode="auto">
              <a:xfrm>
                <a:off x="5485" y="4134"/>
                <a:ext cx="180" cy="55"/>
                <a:chOff x="5485" y="4134"/>
                <a:chExt cx="180" cy="55"/>
              </a:xfrm>
            </p:grpSpPr>
            <p:sp>
              <p:nvSpPr>
                <p:cNvPr id="28728" name="Freeform 22"/>
                <p:cNvSpPr>
                  <a:spLocks noChangeAspect="1"/>
                </p:cNvSpPr>
                <p:nvPr/>
              </p:nvSpPr>
              <p:spPr bwMode="auto">
                <a:xfrm>
                  <a:off x="5485" y="4141"/>
                  <a:ext cx="180" cy="48"/>
                </a:xfrm>
                <a:custGeom>
                  <a:avLst/>
                  <a:gdLst>
                    <a:gd name="T0" fmla="*/ 0 w 898"/>
                    <a:gd name="T1" fmla="*/ 0 h 237"/>
                    <a:gd name="T2" fmla="*/ 180 w 898"/>
                    <a:gd name="T3" fmla="*/ 16 h 237"/>
                    <a:gd name="T4" fmla="*/ 180 w 898"/>
                    <a:gd name="T5" fmla="*/ 24 h 237"/>
                    <a:gd name="T6" fmla="*/ 168 w 898"/>
                    <a:gd name="T7" fmla="*/ 48 h 237"/>
                    <a:gd name="T8" fmla="*/ 144 w 898"/>
                    <a:gd name="T9" fmla="*/ 48 h 237"/>
                    <a:gd name="T10" fmla="*/ 144 w 898"/>
                    <a:gd name="T11" fmla="*/ 36 h 237"/>
                    <a:gd name="T12" fmla="*/ 132 w 898"/>
                    <a:gd name="T13" fmla="*/ 36 h 237"/>
                    <a:gd name="T14" fmla="*/ 132 w 898"/>
                    <a:gd name="T15" fmla="*/ 48 h 237"/>
                    <a:gd name="T16" fmla="*/ 120 w 898"/>
                    <a:gd name="T17" fmla="*/ 48 h 237"/>
                    <a:gd name="T18" fmla="*/ 120 w 898"/>
                    <a:gd name="T19" fmla="*/ 36 h 237"/>
                    <a:gd name="T20" fmla="*/ 96 w 898"/>
                    <a:gd name="T21" fmla="*/ 36 h 237"/>
                    <a:gd name="T22" fmla="*/ 96 w 898"/>
                    <a:gd name="T23" fmla="*/ 48 h 237"/>
                    <a:gd name="T24" fmla="*/ 84 w 898"/>
                    <a:gd name="T25" fmla="*/ 48 h 237"/>
                    <a:gd name="T26" fmla="*/ 72 w 898"/>
                    <a:gd name="T27" fmla="*/ 36 h 237"/>
                    <a:gd name="T28" fmla="*/ 60 w 898"/>
                    <a:gd name="T29" fmla="*/ 48 h 237"/>
                    <a:gd name="T30" fmla="*/ 48 w 898"/>
                    <a:gd name="T31" fmla="*/ 36 h 237"/>
                    <a:gd name="T32" fmla="*/ 48 w 898"/>
                    <a:gd name="T33" fmla="*/ 48 h 237"/>
                    <a:gd name="T34" fmla="*/ 36 w 898"/>
                    <a:gd name="T35" fmla="*/ 48 h 237"/>
                    <a:gd name="T36" fmla="*/ 36 w 898"/>
                    <a:gd name="T37" fmla="*/ 36 h 237"/>
                    <a:gd name="T38" fmla="*/ 24 w 898"/>
                    <a:gd name="T39" fmla="*/ 36 h 237"/>
                    <a:gd name="T40" fmla="*/ 12 w 898"/>
                    <a:gd name="T41" fmla="*/ 48 h 237"/>
                    <a:gd name="T42" fmla="*/ 0 w 898"/>
                    <a:gd name="T43" fmla="*/ 48 h 237"/>
                    <a:gd name="T44" fmla="*/ 0 w 898"/>
                    <a:gd name="T45" fmla="*/ 0 h 2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98"/>
                    <a:gd name="T70" fmla="*/ 0 h 237"/>
                    <a:gd name="T71" fmla="*/ 898 w 898"/>
                    <a:gd name="T72" fmla="*/ 237 h 2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98" h="237">
                      <a:moveTo>
                        <a:pt x="0" y="0"/>
                      </a:moveTo>
                      <a:lnTo>
                        <a:pt x="898" y="79"/>
                      </a:lnTo>
                      <a:lnTo>
                        <a:pt x="898" y="119"/>
                      </a:lnTo>
                      <a:lnTo>
                        <a:pt x="839" y="237"/>
                      </a:lnTo>
                      <a:lnTo>
                        <a:pt x="719" y="237"/>
                      </a:lnTo>
                      <a:lnTo>
                        <a:pt x="719" y="179"/>
                      </a:lnTo>
                      <a:lnTo>
                        <a:pt x="659" y="179"/>
                      </a:lnTo>
                      <a:lnTo>
                        <a:pt x="659" y="237"/>
                      </a:lnTo>
                      <a:lnTo>
                        <a:pt x="600" y="237"/>
                      </a:lnTo>
                      <a:lnTo>
                        <a:pt x="600" y="179"/>
                      </a:lnTo>
                      <a:lnTo>
                        <a:pt x="479" y="179"/>
                      </a:lnTo>
                      <a:lnTo>
                        <a:pt x="479" y="237"/>
                      </a:lnTo>
                      <a:lnTo>
                        <a:pt x="419" y="237"/>
                      </a:lnTo>
                      <a:lnTo>
                        <a:pt x="359" y="179"/>
                      </a:lnTo>
                      <a:lnTo>
                        <a:pt x="299" y="237"/>
                      </a:lnTo>
                      <a:lnTo>
                        <a:pt x="239" y="179"/>
                      </a:lnTo>
                      <a:lnTo>
                        <a:pt x="239" y="237"/>
                      </a:lnTo>
                      <a:lnTo>
                        <a:pt x="179" y="237"/>
                      </a:lnTo>
                      <a:lnTo>
                        <a:pt x="179" y="179"/>
                      </a:lnTo>
                      <a:lnTo>
                        <a:pt x="120" y="179"/>
                      </a:lnTo>
                      <a:lnTo>
                        <a:pt x="59" y="237"/>
                      </a:lnTo>
                      <a:lnTo>
                        <a:pt x="0" y="237"/>
                      </a:lnTo>
                      <a:lnTo>
                        <a:pt x="0" y="0"/>
                      </a:lnTo>
                      <a:close/>
                    </a:path>
                  </a:pathLst>
                </a:custGeom>
                <a:solidFill>
                  <a:srgbClr val="606000"/>
                </a:solidFill>
                <a:ln w="9525">
                  <a:noFill/>
                  <a:round/>
                  <a:headEnd/>
                  <a:tailEnd/>
                </a:ln>
              </p:spPr>
              <p:txBody>
                <a:bodyPr/>
                <a:lstStyle/>
                <a:p>
                  <a:endParaRPr lang="de-DE"/>
                </a:p>
              </p:txBody>
            </p:sp>
            <p:sp>
              <p:nvSpPr>
                <p:cNvPr id="28729" name="Freeform 23"/>
                <p:cNvSpPr>
                  <a:spLocks noChangeAspect="1"/>
                </p:cNvSpPr>
                <p:nvPr/>
              </p:nvSpPr>
              <p:spPr bwMode="auto">
                <a:xfrm>
                  <a:off x="5485" y="4134"/>
                  <a:ext cx="180" cy="47"/>
                </a:xfrm>
                <a:custGeom>
                  <a:avLst/>
                  <a:gdLst>
                    <a:gd name="T0" fmla="*/ 0 w 898"/>
                    <a:gd name="T1" fmla="*/ 0 h 236"/>
                    <a:gd name="T2" fmla="*/ 168 w 898"/>
                    <a:gd name="T3" fmla="*/ 0 h 236"/>
                    <a:gd name="T4" fmla="*/ 180 w 898"/>
                    <a:gd name="T5" fmla="*/ 23 h 236"/>
                    <a:gd name="T6" fmla="*/ 168 w 898"/>
                    <a:gd name="T7" fmla="*/ 47 h 236"/>
                    <a:gd name="T8" fmla="*/ 144 w 898"/>
                    <a:gd name="T9" fmla="*/ 47 h 236"/>
                    <a:gd name="T10" fmla="*/ 144 w 898"/>
                    <a:gd name="T11" fmla="*/ 35 h 236"/>
                    <a:gd name="T12" fmla="*/ 132 w 898"/>
                    <a:gd name="T13" fmla="*/ 35 h 236"/>
                    <a:gd name="T14" fmla="*/ 132 w 898"/>
                    <a:gd name="T15" fmla="*/ 47 h 236"/>
                    <a:gd name="T16" fmla="*/ 120 w 898"/>
                    <a:gd name="T17" fmla="*/ 47 h 236"/>
                    <a:gd name="T18" fmla="*/ 120 w 898"/>
                    <a:gd name="T19" fmla="*/ 35 h 236"/>
                    <a:gd name="T20" fmla="*/ 96 w 898"/>
                    <a:gd name="T21" fmla="*/ 35 h 236"/>
                    <a:gd name="T22" fmla="*/ 96 w 898"/>
                    <a:gd name="T23" fmla="*/ 47 h 236"/>
                    <a:gd name="T24" fmla="*/ 84 w 898"/>
                    <a:gd name="T25" fmla="*/ 47 h 236"/>
                    <a:gd name="T26" fmla="*/ 72 w 898"/>
                    <a:gd name="T27" fmla="*/ 35 h 236"/>
                    <a:gd name="T28" fmla="*/ 60 w 898"/>
                    <a:gd name="T29" fmla="*/ 47 h 236"/>
                    <a:gd name="T30" fmla="*/ 48 w 898"/>
                    <a:gd name="T31" fmla="*/ 35 h 236"/>
                    <a:gd name="T32" fmla="*/ 48 w 898"/>
                    <a:gd name="T33" fmla="*/ 47 h 236"/>
                    <a:gd name="T34" fmla="*/ 36 w 898"/>
                    <a:gd name="T35" fmla="*/ 47 h 236"/>
                    <a:gd name="T36" fmla="*/ 36 w 898"/>
                    <a:gd name="T37" fmla="*/ 35 h 236"/>
                    <a:gd name="T38" fmla="*/ 24 w 898"/>
                    <a:gd name="T39" fmla="*/ 35 h 236"/>
                    <a:gd name="T40" fmla="*/ 12 w 898"/>
                    <a:gd name="T41" fmla="*/ 47 h 236"/>
                    <a:gd name="T42" fmla="*/ 0 w 898"/>
                    <a:gd name="T43" fmla="*/ 47 h 236"/>
                    <a:gd name="T44" fmla="*/ 0 w 898"/>
                    <a:gd name="T45" fmla="*/ 0 h 2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98"/>
                    <a:gd name="T70" fmla="*/ 0 h 236"/>
                    <a:gd name="T71" fmla="*/ 898 w 898"/>
                    <a:gd name="T72" fmla="*/ 236 h 2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98" h="236">
                      <a:moveTo>
                        <a:pt x="0" y="0"/>
                      </a:moveTo>
                      <a:lnTo>
                        <a:pt x="839" y="0"/>
                      </a:lnTo>
                      <a:lnTo>
                        <a:pt x="898" y="117"/>
                      </a:lnTo>
                      <a:lnTo>
                        <a:pt x="839" y="236"/>
                      </a:lnTo>
                      <a:lnTo>
                        <a:pt x="719" y="236"/>
                      </a:lnTo>
                      <a:lnTo>
                        <a:pt x="719" y="177"/>
                      </a:lnTo>
                      <a:lnTo>
                        <a:pt x="659" y="177"/>
                      </a:lnTo>
                      <a:lnTo>
                        <a:pt x="659" y="236"/>
                      </a:lnTo>
                      <a:lnTo>
                        <a:pt x="600" y="236"/>
                      </a:lnTo>
                      <a:lnTo>
                        <a:pt x="600" y="177"/>
                      </a:lnTo>
                      <a:lnTo>
                        <a:pt x="479" y="177"/>
                      </a:lnTo>
                      <a:lnTo>
                        <a:pt x="479" y="236"/>
                      </a:lnTo>
                      <a:lnTo>
                        <a:pt x="419" y="236"/>
                      </a:lnTo>
                      <a:lnTo>
                        <a:pt x="359" y="177"/>
                      </a:lnTo>
                      <a:lnTo>
                        <a:pt x="299" y="236"/>
                      </a:lnTo>
                      <a:lnTo>
                        <a:pt x="239" y="177"/>
                      </a:lnTo>
                      <a:lnTo>
                        <a:pt x="239" y="236"/>
                      </a:lnTo>
                      <a:lnTo>
                        <a:pt x="179" y="236"/>
                      </a:lnTo>
                      <a:lnTo>
                        <a:pt x="179" y="177"/>
                      </a:lnTo>
                      <a:lnTo>
                        <a:pt x="120" y="177"/>
                      </a:lnTo>
                      <a:lnTo>
                        <a:pt x="59" y="236"/>
                      </a:lnTo>
                      <a:lnTo>
                        <a:pt x="0" y="236"/>
                      </a:lnTo>
                      <a:lnTo>
                        <a:pt x="0" y="0"/>
                      </a:lnTo>
                      <a:close/>
                    </a:path>
                  </a:pathLst>
                </a:custGeom>
                <a:solidFill>
                  <a:srgbClr val="A0A000"/>
                </a:solidFill>
                <a:ln w="9525">
                  <a:noFill/>
                  <a:round/>
                  <a:headEnd/>
                  <a:tailEnd/>
                </a:ln>
              </p:spPr>
              <p:txBody>
                <a:bodyPr/>
                <a:lstStyle/>
                <a:p>
                  <a:endParaRPr lang="de-DE"/>
                </a:p>
              </p:txBody>
            </p:sp>
            <p:sp>
              <p:nvSpPr>
                <p:cNvPr id="28730" name="Freeform 24"/>
                <p:cNvSpPr>
                  <a:spLocks noChangeAspect="1"/>
                </p:cNvSpPr>
                <p:nvPr/>
              </p:nvSpPr>
              <p:spPr bwMode="auto">
                <a:xfrm>
                  <a:off x="5501" y="4145"/>
                  <a:ext cx="164" cy="12"/>
                </a:xfrm>
                <a:custGeom>
                  <a:avLst/>
                  <a:gdLst>
                    <a:gd name="T0" fmla="*/ 0 w 822"/>
                    <a:gd name="T1" fmla="*/ 0 h 60"/>
                    <a:gd name="T2" fmla="*/ 158 w 822"/>
                    <a:gd name="T3" fmla="*/ 0 h 60"/>
                    <a:gd name="T4" fmla="*/ 164 w 822"/>
                    <a:gd name="T5" fmla="*/ 12 h 60"/>
                    <a:gd name="T6" fmla="*/ 0 w 822"/>
                    <a:gd name="T7" fmla="*/ 12 h 60"/>
                    <a:gd name="T8" fmla="*/ 0 w 822"/>
                    <a:gd name="T9" fmla="*/ 0 h 60"/>
                    <a:gd name="T10" fmla="*/ 0 60000 65536"/>
                    <a:gd name="T11" fmla="*/ 0 60000 65536"/>
                    <a:gd name="T12" fmla="*/ 0 60000 65536"/>
                    <a:gd name="T13" fmla="*/ 0 60000 65536"/>
                    <a:gd name="T14" fmla="*/ 0 60000 65536"/>
                    <a:gd name="T15" fmla="*/ 0 w 822"/>
                    <a:gd name="T16" fmla="*/ 0 h 60"/>
                    <a:gd name="T17" fmla="*/ 822 w 822"/>
                    <a:gd name="T18" fmla="*/ 60 h 60"/>
                  </a:gdLst>
                  <a:ahLst/>
                  <a:cxnLst>
                    <a:cxn ang="T10">
                      <a:pos x="T0" y="T1"/>
                    </a:cxn>
                    <a:cxn ang="T11">
                      <a:pos x="T2" y="T3"/>
                    </a:cxn>
                    <a:cxn ang="T12">
                      <a:pos x="T4" y="T5"/>
                    </a:cxn>
                    <a:cxn ang="T13">
                      <a:pos x="T6" y="T7"/>
                    </a:cxn>
                    <a:cxn ang="T14">
                      <a:pos x="T8" y="T9"/>
                    </a:cxn>
                  </a:cxnLst>
                  <a:rect l="T15" t="T16" r="T17" b="T18"/>
                  <a:pathLst>
                    <a:path w="822" h="60">
                      <a:moveTo>
                        <a:pt x="0" y="0"/>
                      </a:moveTo>
                      <a:lnTo>
                        <a:pt x="794" y="0"/>
                      </a:lnTo>
                      <a:lnTo>
                        <a:pt x="822" y="60"/>
                      </a:lnTo>
                      <a:lnTo>
                        <a:pt x="0" y="60"/>
                      </a:lnTo>
                      <a:lnTo>
                        <a:pt x="0" y="0"/>
                      </a:lnTo>
                      <a:close/>
                    </a:path>
                  </a:pathLst>
                </a:custGeom>
                <a:solidFill>
                  <a:srgbClr val="808000"/>
                </a:solidFill>
                <a:ln w="9525">
                  <a:noFill/>
                  <a:round/>
                  <a:headEnd/>
                  <a:tailEnd/>
                </a:ln>
              </p:spPr>
              <p:txBody>
                <a:bodyPr/>
                <a:lstStyle/>
                <a:p>
                  <a:endParaRPr lang="de-DE"/>
                </a:p>
              </p:txBody>
            </p:sp>
            <p:sp>
              <p:nvSpPr>
                <p:cNvPr id="28731" name="Rectangle 25"/>
                <p:cNvSpPr>
                  <a:spLocks noChangeAspect="1" noChangeArrowheads="1"/>
                </p:cNvSpPr>
                <p:nvPr/>
              </p:nvSpPr>
              <p:spPr bwMode="auto">
                <a:xfrm>
                  <a:off x="5503" y="4166"/>
                  <a:ext cx="156" cy="1"/>
                </a:xfrm>
                <a:prstGeom prst="rect">
                  <a:avLst/>
                </a:prstGeom>
                <a:solidFill>
                  <a:srgbClr val="808000"/>
                </a:solidFill>
                <a:ln w="9525">
                  <a:noFill/>
                  <a:miter lim="800000"/>
                  <a:headEnd/>
                  <a:tailEnd/>
                </a:ln>
              </p:spPr>
              <p:txBody>
                <a:bodyPr/>
                <a:lstStyle/>
                <a:p>
                  <a:endParaRPr lang="de-DE"/>
                </a:p>
              </p:txBody>
            </p:sp>
            <p:sp>
              <p:nvSpPr>
                <p:cNvPr id="28732" name="Rectangle 26"/>
                <p:cNvSpPr>
                  <a:spLocks noChangeAspect="1" noChangeArrowheads="1"/>
                </p:cNvSpPr>
                <p:nvPr/>
              </p:nvSpPr>
              <p:spPr bwMode="auto">
                <a:xfrm>
                  <a:off x="5498" y="4136"/>
                  <a:ext cx="155" cy="2"/>
                </a:xfrm>
                <a:prstGeom prst="rect">
                  <a:avLst/>
                </a:prstGeom>
                <a:solidFill>
                  <a:srgbClr val="808000"/>
                </a:solidFill>
                <a:ln w="9525">
                  <a:noFill/>
                  <a:miter lim="800000"/>
                  <a:headEnd/>
                  <a:tailEnd/>
                </a:ln>
              </p:spPr>
              <p:txBody>
                <a:bodyPr/>
                <a:lstStyle/>
                <a:p>
                  <a:endParaRPr lang="de-DE"/>
                </a:p>
              </p:txBody>
            </p:sp>
          </p:grpSp>
        </p:grpSp>
        <p:sp>
          <p:nvSpPr>
            <p:cNvPr id="28681" name="Text Box 27"/>
            <p:cNvSpPr txBox="1">
              <a:spLocks noChangeAspect="1" noChangeArrowheads="1"/>
            </p:cNvSpPr>
            <p:nvPr/>
          </p:nvSpPr>
          <p:spPr bwMode="auto">
            <a:xfrm>
              <a:off x="2589" y="2205"/>
              <a:ext cx="624" cy="239"/>
            </a:xfrm>
            <a:prstGeom prst="rect">
              <a:avLst/>
            </a:prstGeom>
            <a:noFill/>
            <a:ln w="9525">
              <a:noFill/>
              <a:miter lim="800000"/>
              <a:headEnd/>
              <a:tailEnd/>
            </a:ln>
          </p:spPr>
          <p:txBody>
            <a:bodyPr wrap="none">
              <a:spAutoFit/>
            </a:bodyPr>
            <a:lstStyle/>
            <a:p>
              <a:pPr eaLnBrk="0" hangingPunct="0"/>
              <a:r>
                <a:rPr lang="en-US">
                  <a:latin typeface="Arial" pitchFamily="34" charset="0"/>
                </a:rPr>
                <a:t>Encrypt</a:t>
              </a:r>
            </a:p>
          </p:txBody>
        </p:sp>
        <p:cxnSp>
          <p:nvCxnSpPr>
            <p:cNvPr id="28682" name="AutoShape 28"/>
            <p:cNvCxnSpPr>
              <a:cxnSpLocks noChangeAspect="1" noChangeShapeType="1"/>
              <a:stCxn id="28740" idx="3"/>
              <a:endCxn id="1361932" idx="1"/>
            </p:cNvCxnSpPr>
            <p:nvPr/>
          </p:nvCxnSpPr>
          <p:spPr bwMode="auto">
            <a:xfrm flipV="1">
              <a:off x="1913" y="2593"/>
              <a:ext cx="582" cy="1"/>
            </a:xfrm>
            <a:prstGeom prst="straightConnector1">
              <a:avLst/>
            </a:prstGeom>
            <a:noFill/>
            <a:ln w="9525">
              <a:solidFill>
                <a:schemeClr val="tx1"/>
              </a:solidFill>
              <a:round/>
              <a:headEnd/>
              <a:tailEnd type="triangle" w="med" len="med"/>
            </a:ln>
          </p:spPr>
        </p:cxnSp>
        <p:grpSp>
          <p:nvGrpSpPr>
            <p:cNvPr id="28683" name="Group 29"/>
            <p:cNvGrpSpPr>
              <a:grpSpLocks/>
            </p:cNvGrpSpPr>
            <p:nvPr/>
          </p:nvGrpSpPr>
          <p:grpSpPr bwMode="auto">
            <a:xfrm>
              <a:off x="3890" y="2364"/>
              <a:ext cx="453" cy="490"/>
              <a:chOff x="3851" y="1272"/>
              <a:chExt cx="453" cy="490"/>
            </a:xfrm>
          </p:grpSpPr>
          <p:grpSp>
            <p:nvGrpSpPr>
              <p:cNvPr id="28719" name="Group 30"/>
              <p:cNvGrpSpPr>
                <a:grpSpLocks/>
              </p:cNvGrpSpPr>
              <p:nvPr/>
            </p:nvGrpSpPr>
            <p:grpSpPr bwMode="auto">
              <a:xfrm>
                <a:off x="3851" y="1272"/>
                <a:ext cx="446" cy="490"/>
                <a:chOff x="3851" y="1272"/>
                <a:chExt cx="446" cy="490"/>
              </a:xfrm>
            </p:grpSpPr>
            <p:sp>
              <p:nvSpPr>
                <p:cNvPr id="28721" name="Freeform 31"/>
                <p:cNvSpPr>
                  <a:spLocks noChangeAspect="1"/>
                </p:cNvSpPr>
                <p:nvPr/>
              </p:nvSpPr>
              <p:spPr bwMode="auto">
                <a:xfrm>
                  <a:off x="3886" y="1714"/>
                  <a:ext cx="79" cy="48"/>
                </a:xfrm>
                <a:custGeom>
                  <a:avLst/>
                  <a:gdLst>
                    <a:gd name="T0" fmla="*/ 51 w 353"/>
                    <a:gd name="T1" fmla="*/ 0 h 212"/>
                    <a:gd name="T2" fmla="*/ 10 w 353"/>
                    <a:gd name="T3" fmla="*/ 4 h 212"/>
                    <a:gd name="T4" fmla="*/ 6 w 353"/>
                    <a:gd name="T5" fmla="*/ 7 h 212"/>
                    <a:gd name="T6" fmla="*/ 4 w 353"/>
                    <a:gd name="T7" fmla="*/ 11 h 212"/>
                    <a:gd name="T8" fmla="*/ 2 w 353"/>
                    <a:gd name="T9" fmla="*/ 15 h 212"/>
                    <a:gd name="T10" fmla="*/ 0 w 353"/>
                    <a:gd name="T11" fmla="*/ 22 h 212"/>
                    <a:gd name="T12" fmla="*/ 0 w 353"/>
                    <a:gd name="T13" fmla="*/ 29 h 212"/>
                    <a:gd name="T14" fmla="*/ 2 w 353"/>
                    <a:gd name="T15" fmla="*/ 33 h 212"/>
                    <a:gd name="T16" fmla="*/ 4 w 353"/>
                    <a:gd name="T17" fmla="*/ 38 h 212"/>
                    <a:gd name="T18" fmla="*/ 8 w 353"/>
                    <a:gd name="T19" fmla="*/ 42 h 212"/>
                    <a:gd name="T20" fmla="*/ 13 w 353"/>
                    <a:gd name="T21" fmla="*/ 45 h 212"/>
                    <a:gd name="T22" fmla="*/ 18 w 353"/>
                    <a:gd name="T23" fmla="*/ 47 h 212"/>
                    <a:gd name="T24" fmla="*/ 22 w 353"/>
                    <a:gd name="T25" fmla="*/ 48 h 212"/>
                    <a:gd name="T26" fmla="*/ 28 w 353"/>
                    <a:gd name="T27" fmla="*/ 48 h 212"/>
                    <a:gd name="T28" fmla="*/ 28 w 353"/>
                    <a:gd name="T29" fmla="*/ 48 h 212"/>
                    <a:gd name="T30" fmla="*/ 59 w 353"/>
                    <a:gd name="T31" fmla="*/ 44 h 212"/>
                    <a:gd name="T32" fmla="*/ 79 w 353"/>
                    <a:gd name="T33" fmla="*/ 0 h 212"/>
                    <a:gd name="T34" fmla="*/ 51 w 353"/>
                    <a:gd name="T35" fmla="*/ 0 h 2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3"/>
                    <a:gd name="T55" fmla="*/ 0 h 212"/>
                    <a:gd name="T56" fmla="*/ 353 w 353"/>
                    <a:gd name="T57" fmla="*/ 212 h 2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3" h="212">
                      <a:moveTo>
                        <a:pt x="226" y="0"/>
                      </a:moveTo>
                      <a:lnTo>
                        <a:pt x="46" y="18"/>
                      </a:lnTo>
                      <a:lnTo>
                        <a:pt x="28" y="32"/>
                      </a:lnTo>
                      <a:lnTo>
                        <a:pt x="17" y="48"/>
                      </a:lnTo>
                      <a:lnTo>
                        <a:pt x="7" y="66"/>
                      </a:lnTo>
                      <a:lnTo>
                        <a:pt x="0" y="96"/>
                      </a:lnTo>
                      <a:lnTo>
                        <a:pt x="1" y="129"/>
                      </a:lnTo>
                      <a:lnTo>
                        <a:pt x="7" y="147"/>
                      </a:lnTo>
                      <a:lnTo>
                        <a:pt x="17" y="167"/>
                      </a:lnTo>
                      <a:lnTo>
                        <a:pt x="36" y="184"/>
                      </a:lnTo>
                      <a:lnTo>
                        <a:pt x="58" y="198"/>
                      </a:lnTo>
                      <a:lnTo>
                        <a:pt x="81" y="206"/>
                      </a:lnTo>
                      <a:lnTo>
                        <a:pt x="100" y="210"/>
                      </a:lnTo>
                      <a:lnTo>
                        <a:pt x="126" y="212"/>
                      </a:lnTo>
                      <a:lnTo>
                        <a:pt x="124" y="210"/>
                      </a:lnTo>
                      <a:lnTo>
                        <a:pt x="264" y="196"/>
                      </a:lnTo>
                      <a:lnTo>
                        <a:pt x="353" y="0"/>
                      </a:lnTo>
                      <a:lnTo>
                        <a:pt x="226" y="0"/>
                      </a:lnTo>
                      <a:close/>
                    </a:path>
                  </a:pathLst>
                </a:custGeom>
                <a:solidFill>
                  <a:srgbClr val="808080"/>
                </a:solidFill>
                <a:ln w="25400">
                  <a:solidFill>
                    <a:srgbClr val="000000"/>
                  </a:solidFill>
                  <a:round/>
                  <a:headEnd/>
                  <a:tailEnd/>
                </a:ln>
              </p:spPr>
              <p:txBody>
                <a:bodyPr/>
                <a:lstStyle/>
                <a:p>
                  <a:endParaRPr lang="de-DE"/>
                </a:p>
              </p:txBody>
            </p:sp>
            <p:sp>
              <p:nvSpPr>
                <p:cNvPr id="28722" name="Freeform 32"/>
                <p:cNvSpPr>
                  <a:spLocks noChangeAspect="1"/>
                </p:cNvSpPr>
                <p:nvPr/>
              </p:nvSpPr>
              <p:spPr bwMode="auto">
                <a:xfrm>
                  <a:off x="3851" y="1272"/>
                  <a:ext cx="446" cy="490"/>
                </a:xfrm>
                <a:custGeom>
                  <a:avLst/>
                  <a:gdLst>
                    <a:gd name="T0" fmla="*/ 25 w 1979"/>
                    <a:gd name="T1" fmla="*/ 2 h 2169"/>
                    <a:gd name="T2" fmla="*/ 16 w 1979"/>
                    <a:gd name="T3" fmla="*/ 8 h 2169"/>
                    <a:gd name="T4" fmla="*/ 5 w 1979"/>
                    <a:gd name="T5" fmla="*/ 22 h 2169"/>
                    <a:gd name="T6" fmla="*/ 1 w 1979"/>
                    <a:gd name="T7" fmla="*/ 36 h 2169"/>
                    <a:gd name="T8" fmla="*/ 0 w 1979"/>
                    <a:gd name="T9" fmla="*/ 53 h 2169"/>
                    <a:gd name="T10" fmla="*/ 2 w 1979"/>
                    <a:gd name="T11" fmla="*/ 67 h 2169"/>
                    <a:gd name="T12" fmla="*/ 8 w 1979"/>
                    <a:gd name="T13" fmla="*/ 90 h 2169"/>
                    <a:gd name="T14" fmla="*/ 24 w 1979"/>
                    <a:gd name="T15" fmla="*/ 129 h 2169"/>
                    <a:gd name="T16" fmla="*/ 43 w 1979"/>
                    <a:gd name="T17" fmla="*/ 173 h 2169"/>
                    <a:gd name="T18" fmla="*/ 60 w 1979"/>
                    <a:gd name="T19" fmla="*/ 217 h 2169"/>
                    <a:gd name="T20" fmla="*/ 74 w 1979"/>
                    <a:gd name="T21" fmla="*/ 276 h 2169"/>
                    <a:gd name="T22" fmla="*/ 82 w 1979"/>
                    <a:gd name="T23" fmla="*/ 346 h 2169"/>
                    <a:gd name="T24" fmla="*/ 86 w 1979"/>
                    <a:gd name="T25" fmla="*/ 396 h 2169"/>
                    <a:gd name="T26" fmla="*/ 86 w 1979"/>
                    <a:gd name="T27" fmla="*/ 434 h 2169"/>
                    <a:gd name="T28" fmla="*/ 80 w 1979"/>
                    <a:gd name="T29" fmla="*/ 463 h 2169"/>
                    <a:gd name="T30" fmla="*/ 74 w 1979"/>
                    <a:gd name="T31" fmla="*/ 479 h 2169"/>
                    <a:gd name="T32" fmla="*/ 67 w 1979"/>
                    <a:gd name="T33" fmla="*/ 487 h 2169"/>
                    <a:gd name="T34" fmla="*/ 104 w 1979"/>
                    <a:gd name="T35" fmla="*/ 486 h 2169"/>
                    <a:gd name="T36" fmla="*/ 244 w 1979"/>
                    <a:gd name="T37" fmla="*/ 467 h 2169"/>
                    <a:gd name="T38" fmla="*/ 372 w 1979"/>
                    <a:gd name="T39" fmla="*/ 456 h 2169"/>
                    <a:gd name="T40" fmla="*/ 424 w 1979"/>
                    <a:gd name="T41" fmla="*/ 457 h 2169"/>
                    <a:gd name="T42" fmla="*/ 435 w 1979"/>
                    <a:gd name="T43" fmla="*/ 449 h 2169"/>
                    <a:gd name="T44" fmla="*/ 443 w 1979"/>
                    <a:gd name="T45" fmla="*/ 431 h 2169"/>
                    <a:gd name="T46" fmla="*/ 446 w 1979"/>
                    <a:gd name="T47" fmla="*/ 405 h 2169"/>
                    <a:gd name="T48" fmla="*/ 445 w 1979"/>
                    <a:gd name="T49" fmla="*/ 371 h 2169"/>
                    <a:gd name="T50" fmla="*/ 441 w 1979"/>
                    <a:gd name="T51" fmla="*/ 322 h 2169"/>
                    <a:gd name="T52" fmla="*/ 426 w 1979"/>
                    <a:gd name="T53" fmla="*/ 258 h 2169"/>
                    <a:gd name="T54" fmla="*/ 408 w 1979"/>
                    <a:gd name="T55" fmla="*/ 201 h 2169"/>
                    <a:gd name="T56" fmla="*/ 388 w 1979"/>
                    <a:gd name="T57" fmla="*/ 148 h 2169"/>
                    <a:gd name="T58" fmla="*/ 365 w 1979"/>
                    <a:gd name="T59" fmla="*/ 90 h 2169"/>
                    <a:gd name="T60" fmla="*/ 357 w 1979"/>
                    <a:gd name="T61" fmla="*/ 64 h 2169"/>
                    <a:gd name="T62" fmla="*/ 356 w 1979"/>
                    <a:gd name="T63" fmla="*/ 44 h 2169"/>
                    <a:gd name="T64" fmla="*/ 365 w 1979"/>
                    <a:gd name="T65" fmla="*/ 4 h 2169"/>
                    <a:gd name="T66" fmla="*/ 28 w 1979"/>
                    <a:gd name="T67" fmla="*/ 1 h 21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79"/>
                    <a:gd name="T103" fmla="*/ 0 h 2169"/>
                    <a:gd name="T104" fmla="*/ 1979 w 1979"/>
                    <a:gd name="T105" fmla="*/ 2169 h 21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79" h="2169">
                      <a:moveTo>
                        <a:pt x="125" y="4"/>
                      </a:moveTo>
                      <a:lnTo>
                        <a:pt x="111" y="8"/>
                      </a:lnTo>
                      <a:lnTo>
                        <a:pt x="93" y="17"/>
                      </a:lnTo>
                      <a:lnTo>
                        <a:pt x="71" y="37"/>
                      </a:lnTo>
                      <a:lnTo>
                        <a:pt x="42" y="66"/>
                      </a:lnTo>
                      <a:lnTo>
                        <a:pt x="21" y="97"/>
                      </a:lnTo>
                      <a:lnTo>
                        <a:pt x="9" y="130"/>
                      </a:lnTo>
                      <a:lnTo>
                        <a:pt x="4" y="159"/>
                      </a:lnTo>
                      <a:lnTo>
                        <a:pt x="0" y="197"/>
                      </a:lnTo>
                      <a:lnTo>
                        <a:pt x="0" y="234"/>
                      </a:lnTo>
                      <a:lnTo>
                        <a:pt x="5" y="265"/>
                      </a:lnTo>
                      <a:lnTo>
                        <a:pt x="9" y="297"/>
                      </a:lnTo>
                      <a:lnTo>
                        <a:pt x="15" y="325"/>
                      </a:lnTo>
                      <a:lnTo>
                        <a:pt x="35" y="399"/>
                      </a:lnTo>
                      <a:lnTo>
                        <a:pt x="63" y="481"/>
                      </a:lnTo>
                      <a:lnTo>
                        <a:pt x="105" y="571"/>
                      </a:lnTo>
                      <a:lnTo>
                        <a:pt x="147" y="674"/>
                      </a:lnTo>
                      <a:lnTo>
                        <a:pt x="189" y="764"/>
                      </a:lnTo>
                      <a:lnTo>
                        <a:pt x="225" y="854"/>
                      </a:lnTo>
                      <a:lnTo>
                        <a:pt x="267" y="962"/>
                      </a:lnTo>
                      <a:lnTo>
                        <a:pt x="303" y="1100"/>
                      </a:lnTo>
                      <a:lnTo>
                        <a:pt x="327" y="1220"/>
                      </a:lnTo>
                      <a:lnTo>
                        <a:pt x="351" y="1370"/>
                      </a:lnTo>
                      <a:lnTo>
                        <a:pt x="363" y="1532"/>
                      </a:lnTo>
                      <a:lnTo>
                        <a:pt x="381" y="1676"/>
                      </a:lnTo>
                      <a:lnTo>
                        <a:pt x="381" y="1755"/>
                      </a:lnTo>
                      <a:lnTo>
                        <a:pt x="381" y="1857"/>
                      </a:lnTo>
                      <a:lnTo>
                        <a:pt x="381" y="1923"/>
                      </a:lnTo>
                      <a:lnTo>
                        <a:pt x="376" y="1985"/>
                      </a:lnTo>
                      <a:lnTo>
                        <a:pt x="357" y="2049"/>
                      </a:lnTo>
                      <a:lnTo>
                        <a:pt x="344" y="2087"/>
                      </a:lnTo>
                      <a:lnTo>
                        <a:pt x="327" y="2121"/>
                      </a:lnTo>
                      <a:lnTo>
                        <a:pt x="310" y="2143"/>
                      </a:lnTo>
                      <a:lnTo>
                        <a:pt x="298" y="2156"/>
                      </a:lnTo>
                      <a:lnTo>
                        <a:pt x="285" y="2169"/>
                      </a:lnTo>
                      <a:lnTo>
                        <a:pt x="461" y="2150"/>
                      </a:lnTo>
                      <a:lnTo>
                        <a:pt x="802" y="2103"/>
                      </a:lnTo>
                      <a:lnTo>
                        <a:pt x="1084" y="2067"/>
                      </a:lnTo>
                      <a:lnTo>
                        <a:pt x="1408" y="2031"/>
                      </a:lnTo>
                      <a:lnTo>
                        <a:pt x="1649" y="2019"/>
                      </a:lnTo>
                      <a:lnTo>
                        <a:pt x="1835" y="2025"/>
                      </a:lnTo>
                      <a:lnTo>
                        <a:pt x="1883" y="2025"/>
                      </a:lnTo>
                      <a:lnTo>
                        <a:pt x="1913" y="2019"/>
                      </a:lnTo>
                      <a:lnTo>
                        <a:pt x="1931" y="1989"/>
                      </a:lnTo>
                      <a:lnTo>
                        <a:pt x="1949" y="1956"/>
                      </a:lnTo>
                      <a:lnTo>
                        <a:pt x="1964" y="1907"/>
                      </a:lnTo>
                      <a:lnTo>
                        <a:pt x="1973" y="1848"/>
                      </a:lnTo>
                      <a:lnTo>
                        <a:pt x="1979" y="1791"/>
                      </a:lnTo>
                      <a:lnTo>
                        <a:pt x="1979" y="1708"/>
                      </a:lnTo>
                      <a:lnTo>
                        <a:pt x="1976" y="1643"/>
                      </a:lnTo>
                      <a:lnTo>
                        <a:pt x="1973" y="1538"/>
                      </a:lnTo>
                      <a:lnTo>
                        <a:pt x="1955" y="1424"/>
                      </a:lnTo>
                      <a:lnTo>
                        <a:pt x="1925" y="1277"/>
                      </a:lnTo>
                      <a:lnTo>
                        <a:pt x="1889" y="1142"/>
                      </a:lnTo>
                      <a:lnTo>
                        <a:pt x="1859" y="1022"/>
                      </a:lnTo>
                      <a:lnTo>
                        <a:pt x="1811" y="890"/>
                      </a:lnTo>
                      <a:lnTo>
                        <a:pt x="1763" y="770"/>
                      </a:lnTo>
                      <a:lnTo>
                        <a:pt x="1721" y="656"/>
                      </a:lnTo>
                      <a:lnTo>
                        <a:pt x="1655" y="493"/>
                      </a:lnTo>
                      <a:lnTo>
                        <a:pt x="1619" y="397"/>
                      </a:lnTo>
                      <a:lnTo>
                        <a:pt x="1597" y="333"/>
                      </a:lnTo>
                      <a:lnTo>
                        <a:pt x="1585" y="283"/>
                      </a:lnTo>
                      <a:lnTo>
                        <a:pt x="1580" y="236"/>
                      </a:lnTo>
                      <a:lnTo>
                        <a:pt x="1580" y="195"/>
                      </a:lnTo>
                      <a:lnTo>
                        <a:pt x="1607" y="49"/>
                      </a:lnTo>
                      <a:lnTo>
                        <a:pt x="1619" y="19"/>
                      </a:lnTo>
                      <a:lnTo>
                        <a:pt x="144" y="0"/>
                      </a:lnTo>
                      <a:lnTo>
                        <a:pt x="125" y="4"/>
                      </a:lnTo>
                      <a:close/>
                    </a:path>
                  </a:pathLst>
                </a:custGeom>
                <a:solidFill>
                  <a:srgbClr val="FFFFFF"/>
                </a:solidFill>
                <a:ln w="25400">
                  <a:solidFill>
                    <a:srgbClr val="000000"/>
                  </a:solidFill>
                  <a:round/>
                  <a:headEnd/>
                  <a:tailEnd/>
                </a:ln>
              </p:spPr>
              <p:txBody>
                <a:bodyPr/>
                <a:lstStyle/>
                <a:p>
                  <a:endParaRPr lang="de-DE"/>
                </a:p>
              </p:txBody>
            </p:sp>
            <p:sp>
              <p:nvSpPr>
                <p:cNvPr id="28723" name="Freeform 33"/>
                <p:cNvSpPr>
                  <a:spLocks noChangeAspect="1"/>
                </p:cNvSpPr>
                <p:nvPr/>
              </p:nvSpPr>
              <p:spPr bwMode="auto">
                <a:xfrm>
                  <a:off x="3874" y="1294"/>
                  <a:ext cx="37" cy="32"/>
                </a:xfrm>
                <a:custGeom>
                  <a:avLst/>
                  <a:gdLst>
                    <a:gd name="T0" fmla="*/ 37 w 163"/>
                    <a:gd name="T1" fmla="*/ 2 h 142"/>
                    <a:gd name="T2" fmla="*/ 27 w 163"/>
                    <a:gd name="T3" fmla="*/ 29 h 142"/>
                    <a:gd name="T4" fmla="*/ 18 w 163"/>
                    <a:gd name="T5" fmla="*/ 32 h 142"/>
                    <a:gd name="T6" fmla="*/ 13 w 163"/>
                    <a:gd name="T7" fmla="*/ 32 h 142"/>
                    <a:gd name="T8" fmla="*/ 8 w 163"/>
                    <a:gd name="T9" fmla="*/ 30 h 142"/>
                    <a:gd name="T10" fmla="*/ 5 w 163"/>
                    <a:gd name="T11" fmla="*/ 27 h 142"/>
                    <a:gd name="T12" fmla="*/ 2 w 163"/>
                    <a:gd name="T13" fmla="*/ 23 h 142"/>
                    <a:gd name="T14" fmla="*/ 1 w 163"/>
                    <a:gd name="T15" fmla="*/ 19 h 142"/>
                    <a:gd name="T16" fmla="*/ 0 w 163"/>
                    <a:gd name="T17" fmla="*/ 16 h 142"/>
                    <a:gd name="T18" fmla="*/ 0 w 163"/>
                    <a:gd name="T19" fmla="*/ 11 h 142"/>
                    <a:gd name="T20" fmla="*/ 2 w 163"/>
                    <a:gd name="T21" fmla="*/ 8 h 142"/>
                    <a:gd name="T22" fmla="*/ 4 w 163"/>
                    <a:gd name="T23" fmla="*/ 5 h 142"/>
                    <a:gd name="T24" fmla="*/ 8 w 163"/>
                    <a:gd name="T25" fmla="*/ 3 h 142"/>
                    <a:gd name="T26" fmla="*/ 12 w 163"/>
                    <a:gd name="T27" fmla="*/ 2 h 142"/>
                    <a:gd name="T28" fmla="*/ 15 w 163"/>
                    <a:gd name="T29" fmla="*/ 1 h 142"/>
                    <a:gd name="T30" fmla="*/ 19 w 163"/>
                    <a:gd name="T31" fmla="*/ 0 h 142"/>
                    <a:gd name="T32" fmla="*/ 22 w 163"/>
                    <a:gd name="T33" fmla="*/ 0 h 142"/>
                    <a:gd name="T34" fmla="*/ 26 w 163"/>
                    <a:gd name="T35" fmla="*/ 0 h 142"/>
                    <a:gd name="T36" fmla="*/ 37 w 163"/>
                    <a:gd name="T37" fmla="*/ 2 h 1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
                    <a:gd name="T58" fmla="*/ 0 h 142"/>
                    <a:gd name="T59" fmla="*/ 163 w 163"/>
                    <a:gd name="T60" fmla="*/ 142 h 1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 h="142">
                      <a:moveTo>
                        <a:pt x="163" y="10"/>
                      </a:moveTo>
                      <a:lnTo>
                        <a:pt x="121" y="130"/>
                      </a:lnTo>
                      <a:lnTo>
                        <a:pt x="79" y="142"/>
                      </a:lnTo>
                      <a:lnTo>
                        <a:pt x="58" y="140"/>
                      </a:lnTo>
                      <a:lnTo>
                        <a:pt x="37" y="132"/>
                      </a:lnTo>
                      <a:lnTo>
                        <a:pt x="21" y="118"/>
                      </a:lnTo>
                      <a:lnTo>
                        <a:pt x="10" y="104"/>
                      </a:lnTo>
                      <a:lnTo>
                        <a:pt x="3" y="86"/>
                      </a:lnTo>
                      <a:lnTo>
                        <a:pt x="0" y="70"/>
                      </a:lnTo>
                      <a:lnTo>
                        <a:pt x="1" y="49"/>
                      </a:lnTo>
                      <a:lnTo>
                        <a:pt x="7" y="34"/>
                      </a:lnTo>
                      <a:lnTo>
                        <a:pt x="19" y="22"/>
                      </a:lnTo>
                      <a:lnTo>
                        <a:pt x="34" y="12"/>
                      </a:lnTo>
                      <a:lnTo>
                        <a:pt x="52" y="7"/>
                      </a:lnTo>
                      <a:lnTo>
                        <a:pt x="67" y="4"/>
                      </a:lnTo>
                      <a:lnTo>
                        <a:pt x="84" y="1"/>
                      </a:lnTo>
                      <a:lnTo>
                        <a:pt x="97" y="1"/>
                      </a:lnTo>
                      <a:lnTo>
                        <a:pt x="114" y="0"/>
                      </a:lnTo>
                      <a:lnTo>
                        <a:pt x="163" y="10"/>
                      </a:lnTo>
                      <a:close/>
                    </a:path>
                  </a:pathLst>
                </a:custGeom>
                <a:solidFill>
                  <a:srgbClr val="808080"/>
                </a:solidFill>
                <a:ln w="25400">
                  <a:solidFill>
                    <a:srgbClr val="000000"/>
                  </a:solidFill>
                  <a:round/>
                  <a:headEnd/>
                  <a:tailEnd/>
                </a:ln>
              </p:spPr>
              <p:txBody>
                <a:bodyPr/>
                <a:lstStyle/>
                <a:p>
                  <a:endParaRPr lang="de-DE"/>
                </a:p>
              </p:txBody>
            </p:sp>
            <p:sp>
              <p:nvSpPr>
                <p:cNvPr id="28724" name="Freeform 34"/>
                <p:cNvSpPr>
                  <a:spLocks noChangeAspect="1"/>
                </p:cNvSpPr>
                <p:nvPr/>
              </p:nvSpPr>
              <p:spPr bwMode="auto">
                <a:xfrm>
                  <a:off x="3889" y="1293"/>
                  <a:ext cx="25" cy="26"/>
                </a:xfrm>
                <a:custGeom>
                  <a:avLst/>
                  <a:gdLst>
                    <a:gd name="T0" fmla="*/ 0 w 114"/>
                    <a:gd name="T1" fmla="*/ 3 h 116"/>
                    <a:gd name="T2" fmla="*/ 5 w 114"/>
                    <a:gd name="T3" fmla="*/ 7 h 116"/>
                    <a:gd name="T4" fmla="*/ 7 w 114"/>
                    <a:gd name="T5" fmla="*/ 10 h 116"/>
                    <a:gd name="T6" fmla="*/ 8 w 114"/>
                    <a:gd name="T7" fmla="*/ 13 h 116"/>
                    <a:gd name="T8" fmla="*/ 8 w 114"/>
                    <a:gd name="T9" fmla="*/ 18 h 116"/>
                    <a:gd name="T10" fmla="*/ 7 w 114"/>
                    <a:gd name="T11" fmla="*/ 22 h 116"/>
                    <a:gd name="T12" fmla="*/ 5 w 114"/>
                    <a:gd name="T13" fmla="*/ 26 h 116"/>
                    <a:gd name="T14" fmla="*/ 25 w 114"/>
                    <a:gd name="T15" fmla="*/ 22 h 116"/>
                    <a:gd name="T16" fmla="*/ 23 w 114"/>
                    <a:gd name="T17" fmla="*/ 0 h 116"/>
                    <a:gd name="T18" fmla="*/ 0 w 114"/>
                    <a:gd name="T19" fmla="*/ 3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6"/>
                    <a:gd name="T32" fmla="*/ 114 w 114"/>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6">
                      <a:moveTo>
                        <a:pt x="0" y="14"/>
                      </a:moveTo>
                      <a:lnTo>
                        <a:pt x="21" y="29"/>
                      </a:lnTo>
                      <a:lnTo>
                        <a:pt x="31" y="44"/>
                      </a:lnTo>
                      <a:lnTo>
                        <a:pt x="36" y="59"/>
                      </a:lnTo>
                      <a:lnTo>
                        <a:pt x="37" y="81"/>
                      </a:lnTo>
                      <a:lnTo>
                        <a:pt x="33" y="99"/>
                      </a:lnTo>
                      <a:lnTo>
                        <a:pt x="21" y="116"/>
                      </a:lnTo>
                      <a:lnTo>
                        <a:pt x="114" y="96"/>
                      </a:lnTo>
                      <a:lnTo>
                        <a:pt x="106" y="0"/>
                      </a:lnTo>
                      <a:lnTo>
                        <a:pt x="0" y="14"/>
                      </a:lnTo>
                      <a:close/>
                    </a:path>
                  </a:pathLst>
                </a:custGeom>
                <a:solidFill>
                  <a:srgbClr val="000000"/>
                </a:solidFill>
                <a:ln w="25400">
                  <a:solidFill>
                    <a:srgbClr val="000000"/>
                  </a:solidFill>
                  <a:round/>
                  <a:headEnd/>
                  <a:tailEnd/>
                </a:ln>
              </p:spPr>
              <p:txBody>
                <a:bodyPr/>
                <a:lstStyle/>
                <a:p>
                  <a:endParaRPr lang="de-DE"/>
                </a:p>
              </p:txBody>
            </p:sp>
            <p:sp>
              <p:nvSpPr>
                <p:cNvPr id="28725" name="Freeform 35"/>
                <p:cNvSpPr>
                  <a:spLocks noChangeAspect="1"/>
                </p:cNvSpPr>
                <p:nvPr/>
              </p:nvSpPr>
              <p:spPr bwMode="auto">
                <a:xfrm>
                  <a:off x="3881" y="1272"/>
                  <a:ext cx="374" cy="54"/>
                </a:xfrm>
                <a:custGeom>
                  <a:avLst/>
                  <a:gdLst>
                    <a:gd name="T0" fmla="*/ 354 w 1657"/>
                    <a:gd name="T1" fmla="*/ 4 h 240"/>
                    <a:gd name="T2" fmla="*/ 0 w 1657"/>
                    <a:gd name="T3" fmla="*/ 0 h 240"/>
                    <a:gd name="T4" fmla="*/ 10 w 1657"/>
                    <a:gd name="T5" fmla="*/ 2 h 240"/>
                    <a:gd name="T6" fmla="*/ 14 w 1657"/>
                    <a:gd name="T7" fmla="*/ 3 h 240"/>
                    <a:gd name="T8" fmla="*/ 17 w 1657"/>
                    <a:gd name="T9" fmla="*/ 4 h 240"/>
                    <a:gd name="T10" fmla="*/ 20 w 1657"/>
                    <a:gd name="T11" fmla="*/ 7 h 240"/>
                    <a:gd name="T12" fmla="*/ 23 w 1657"/>
                    <a:gd name="T13" fmla="*/ 10 h 240"/>
                    <a:gd name="T14" fmla="*/ 24 w 1657"/>
                    <a:gd name="T15" fmla="*/ 15 h 240"/>
                    <a:gd name="T16" fmla="*/ 25 w 1657"/>
                    <a:gd name="T17" fmla="*/ 19 h 240"/>
                    <a:gd name="T18" fmla="*/ 26 w 1657"/>
                    <a:gd name="T19" fmla="*/ 24 h 240"/>
                    <a:gd name="T20" fmla="*/ 26 w 1657"/>
                    <a:gd name="T21" fmla="*/ 27 h 240"/>
                    <a:gd name="T22" fmla="*/ 25 w 1657"/>
                    <a:gd name="T23" fmla="*/ 33 h 240"/>
                    <a:gd name="T24" fmla="*/ 24 w 1657"/>
                    <a:gd name="T25" fmla="*/ 38 h 240"/>
                    <a:gd name="T26" fmla="*/ 22 w 1657"/>
                    <a:gd name="T27" fmla="*/ 43 h 240"/>
                    <a:gd name="T28" fmla="*/ 18 w 1657"/>
                    <a:gd name="T29" fmla="*/ 48 h 240"/>
                    <a:gd name="T30" fmla="*/ 13 w 1657"/>
                    <a:gd name="T31" fmla="*/ 51 h 240"/>
                    <a:gd name="T32" fmla="*/ 9 w 1657"/>
                    <a:gd name="T33" fmla="*/ 54 h 240"/>
                    <a:gd name="T34" fmla="*/ 33 w 1657"/>
                    <a:gd name="T35" fmla="*/ 51 h 240"/>
                    <a:gd name="T36" fmla="*/ 58 w 1657"/>
                    <a:gd name="T37" fmla="*/ 47 h 240"/>
                    <a:gd name="T38" fmla="*/ 99 w 1657"/>
                    <a:gd name="T39" fmla="*/ 45 h 240"/>
                    <a:gd name="T40" fmla="*/ 133 w 1657"/>
                    <a:gd name="T41" fmla="*/ 42 h 240"/>
                    <a:gd name="T42" fmla="*/ 174 w 1657"/>
                    <a:gd name="T43" fmla="*/ 42 h 240"/>
                    <a:gd name="T44" fmla="*/ 218 w 1657"/>
                    <a:gd name="T45" fmla="*/ 43 h 240"/>
                    <a:gd name="T46" fmla="*/ 274 w 1657"/>
                    <a:gd name="T47" fmla="*/ 45 h 240"/>
                    <a:gd name="T48" fmla="*/ 327 w 1657"/>
                    <a:gd name="T49" fmla="*/ 49 h 240"/>
                    <a:gd name="T50" fmla="*/ 348 w 1657"/>
                    <a:gd name="T51" fmla="*/ 53 h 240"/>
                    <a:gd name="T52" fmla="*/ 355 w 1657"/>
                    <a:gd name="T53" fmla="*/ 54 h 240"/>
                    <a:gd name="T54" fmla="*/ 361 w 1657"/>
                    <a:gd name="T55" fmla="*/ 54 h 240"/>
                    <a:gd name="T56" fmla="*/ 366 w 1657"/>
                    <a:gd name="T57" fmla="*/ 53 h 240"/>
                    <a:gd name="T58" fmla="*/ 370 w 1657"/>
                    <a:gd name="T59" fmla="*/ 49 h 240"/>
                    <a:gd name="T60" fmla="*/ 372 w 1657"/>
                    <a:gd name="T61" fmla="*/ 44 h 240"/>
                    <a:gd name="T62" fmla="*/ 374 w 1657"/>
                    <a:gd name="T63" fmla="*/ 39 h 240"/>
                    <a:gd name="T64" fmla="*/ 374 w 1657"/>
                    <a:gd name="T65" fmla="*/ 35 h 240"/>
                    <a:gd name="T66" fmla="*/ 373 w 1657"/>
                    <a:gd name="T67" fmla="*/ 26 h 240"/>
                    <a:gd name="T68" fmla="*/ 371 w 1657"/>
                    <a:gd name="T69" fmla="*/ 21 h 240"/>
                    <a:gd name="T70" fmla="*/ 369 w 1657"/>
                    <a:gd name="T71" fmla="*/ 15 h 240"/>
                    <a:gd name="T72" fmla="*/ 366 w 1657"/>
                    <a:gd name="T73" fmla="*/ 11 h 240"/>
                    <a:gd name="T74" fmla="*/ 363 w 1657"/>
                    <a:gd name="T75" fmla="*/ 9 h 240"/>
                    <a:gd name="T76" fmla="*/ 359 w 1657"/>
                    <a:gd name="T77" fmla="*/ 6 h 240"/>
                    <a:gd name="T78" fmla="*/ 354 w 1657"/>
                    <a:gd name="T79" fmla="*/ 4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57"/>
                    <a:gd name="T121" fmla="*/ 0 h 240"/>
                    <a:gd name="T122" fmla="*/ 1657 w 1657"/>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57" h="240">
                      <a:moveTo>
                        <a:pt x="1568" y="18"/>
                      </a:moveTo>
                      <a:lnTo>
                        <a:pt x="0" y="0"/>
                      </a:lnTo>
                      <a:lnTo>
                        <a:pt x="44" y="7"/>
                      </a:lnTo>
                      <a:lnTo>
                        <a:pt x="60" y="12"/>
                      </a:lnTo>
                      <a:lnTo>
                        <a:pt x="77" y="19"/>
                      </a:lnTo>
                      <a:lnTo>
                        <a:pt x="88" y="30"/>
                      </a:lnTo>
                      <a:lnTo>
                        <a:pt x="101" y="46"/>
                      </a:lnTo>
                      <a:lnTo>
                        <a:pt x="107" y="65"/>
                      </a:lnTo>
                      <a:lnTo>
                        <a:pt x="111" y="85"/>
                      </a:lnTo>
                      <a:lnTo>
                        <a:pt x="113" y="105"/>
                      </a:lnTo>
                      <a:lnTo>
                        <a:pt x="114" y="122"/>
                      </a:lnTo>
                      <a:lnTo>
                        <a:pt x="111" y="147"/>
                      </a:lnTo>
                      <a:lnTo>
                        <a:pt x="107" y="171"/>
                      </a:lnTo>
                      <a:lnTo>
                        <a:pt x="96" y="192"/>
                      </a:lnTo>
                      <a:lnTo>
                        <a:pt x="79" y="213"/>
                      </a:lnTo>
                      <a:lnTo>
                        <a:pt x="58" y="227"/>
                      </a:lnTo>
                      <a:lnTo>
                        <a:pt x="41" y="240"/>
                      </a:lnTo>
                      <a:lnTo>
                        <a:pt x="144" y="228"/>
                      </a:lnTo>
                      <a:lnTo>
                        <a:pt x="258" y="210"/>
                      </a:lnTo>
                      <a:lnTo>
                        <a:pt x="439" y="198"/>
                      </a:lnTo>
                      <a:lnTo>
                        <a:pt x="589" y="186"/>
                      </a:lnTo>
                      <a:lnTo>
                        <a:pt x="769" y="186"/>
                      </a:lnTo>
                      <a:lnTo>
                        <a:pt x="967" y="192"/>
                      </a:lnTo>
                      <a:lnTo>
                        <a:pt x="1213" y="198"/>
                      </a:lnTo>
                      <a:lnTo>
                        <a:pt x="1448" y="216"/>
                      </a:lnTo>
                      <a:lnTo>
                        <a:pt x="1544" y="234"/>
                      </a:lnTo>
                      <a:lnTo>
                        <a:pt x="1571" y="238"/>
                      </a:lnTo>
                      <a:lnTo>
                        <a:pt x="1601" y="239"/>
                      </a:lnTo>
                      <a:lnTo>
                        <a:pt x="1622" y="234"/>
                      </a:lnTo>
                      <a:lnTo>
                        <a:pt x="1640" y="216"/>
                      </a:lnTo>
                      <a:lnTo>
                        <a:pt x="1650" y="194"/>
                      </a:lnTo>
                      <a:lnTo>
                        <a:pt x="1655" y="175"/>
                      </a:lnTo>
                      <a:lnTo>
                        <a:pt x="1657" y="154"/>
                      </a:lnTo>
                      <a:lnTo>
                        <a:pt x="1653" y="116"/>
                      </a:lnTo>
                      <a:lnTo>
                        <a:pt x="1645" y="92"/>
                      </a:lnTo>
                      <a:lnTo>
                        <a:pt x="1633" y="67"/>
                      </a:lnTo>
                      <a:lnTo>
                        <a:pt x="1622" y="51"/>
                      </a:lnTo>
                      <a:lnTo>
                        <a:pt x="1609" y="38"/>
                      </a:lnTo>
                      <a:lnTo>
                        <a:pt x="1590" y="25"/>
                      </a:lnTo>
                      <a:lnTo>
                        <a:pt x="1568" y="18"/>
                      </a:lnTo>
                      <a:close/>
                    </a:path>
                  </a:pathLst>
                </a:custGeom>
                <a:solidFill>
                  <a:srgbClr val="FFFFFF"/>
                </a:solidFill>
                <a:ln w="25400">
                  <a:solidFill>
                    <a:srgbClr val="000000"/>
                  </a:solidFill>
                  <a:round/>
                  <a:headEnd/>
                  <a:tailEnd/>
                </a:ln>
              </p:spPr>
              <p:txBody>
                <a:bodyPr/>
                <a:lstStyle/>
                <a:p>
                  <a:endParaRPr lang="de-DE"/>
                </a:p>
              </p:txBody>
            </p:sp>
          </p:grpSp>
          <p:sp>
            <p:nvSpPr>
              <p:cNvPr id="28720" name="Text Box 36"/>
              <p:cNvSpPr txBox="1">
                <a:spLocks noChangeAspect="1" noChangeArrowheads="1"/>
              </p:cNvSpPr>
              <p:nvPr/>
            </p:nvSpPr>
            <p:spPr bwMode="auto">
              <a:xfrm>
                <a:off x="3860" y="1358"/>
                <a:ext cx="444" cy="298"/>
              </a:xfrm>
              <a:prstGeom prst="rect">
                <a:avLst/>
              </a:prstGeom>
              <a:noFill/>
              <a:ln w="9525">
                <a:noFill/>
                <a:miter lim="800000"/>
                <a:headEnd/>
                <a:tailEnd/>
              </a:ln>
            </p:spPr>
            <p:txBody>
              <a:bodyPr wrap="none">
                <a:spAutoFit/>
              </a:bodyPr>
              <a:lstStyle/>
              <a:p>
                <a:pPr eaLnBrk="0" hangingPunct="0"/>
                <a:r>
                  <a:rPr lang="en-US" sz="1200">
                    <a:latin typeface="Arial" pitchFamily="34" charset="0"/>
                  </a:rPr>
                  <a:t>Cipher-</a:t>
                </a:r>
              </a:p>
              <a:p>
                <a:pPr eaLnBrk="0" hangingPunct="0"/>
                <a:r>
                  <a:rPr lang="en-US" sz="1200">
                    <a:latin typeface="Arial" pitchFamily="34" charset="0"/>
                  </a:rPr>
                  <a:t>text</a:t>
                </a:r>
              </a:p>
            </p:txBody>
          </p:sp>
        </p:grpSp>
        <p:cxnSp>
          <p:nvCxnSpPr>
            <p:cNvPr id="28684" name="AutoShape 37"/>
            <p:cNvCxnSpPr>
              <a:cxnSpLocks noChangeAspect="1" noChangeShapeType="1"/>
              <a:stCxn id="1361932" idx="3"/>
              <a:endCxn id="28720" idx="1"/>
            </p:cNvCxnSpPr>
            <p:nvPr/>
          </p:nvCxnSpPr>
          <p:spPr bwMode="auto">
            <a:xfrm>
              <a:off x="3288" y="2593"/>
              <a:ext cx="619" cy="1"/>
            </a:xfrm>
            <a:prstGeom prst="straightConnector1">
              <a:avLst/>
            </a:prstGeom>
            <a:noFill/>
            <a:ln w="9525">
              <a:solidFill>
                <a:schemeClr val="tx1"/>
              </a:solidFill>
              <a:round/>
              <a:headEnd/>
              <a:tailEnd type="triangle" w="med" len="med"/>
            </a:ln>
          </p:spPr>
        </p:cxnSp>
        <p:grpSp>
          <p:nvGrpSpPr>
            <p:cNvPr id="28685" name="Group 38"/>
            <p:cNvGrpSpPr>
              <a:grpSpLocks/>
            </p:cNvGrpSpPr>
            <p:nvPr/>
          </p:nvGrpSpPr>
          <p:grpSpPr bwMode="auto">
            <a:xfrm>
              <a:off x="1488" y="3276"/>
              <a:ext cx="461" cy="490"/>
              <a:chOff x="1455" y="1272"/>
              <a:chExt cx="461" cy="490"/>
            </a:xfrm>
          </p:grpSpPr>
          <p:grpSp>
            <p:nvGrpSpPr>
              <p:cNvPr id="28712" name="Group 39"/>
              <p:cNvGrpSpPr>
                <a:grpSpLocks noChangeAspect="1"/>
              </p:cNvGrpSpPr>
              <p:nvPr/>
            </p:nvGrpSpPr>
            <p:grpSpPr bwMode="auto">
              <a:xfrm>
                <a:off x="1455" y="1272"/>
                <a:ext cx="446" cy="490"/>
                <a:chOff x="1887" y="999"/>
                <a:chExt cx="1979" cy="2171"/>
              </a:xfrm>
            </p:grpSpPr>
            <p:sp>
              <p:nvSpPr>
                <p:cNvPr id="28714" name="Freeform 40"/>
                <p:cNvSpPr>
                  <a:spLocks noChangeAspect="1"/>
                </p:cNvSpPr>
                <p:nvPr/>
              </p:nvSpPr>
              <p:spPr bwMode="auto">
                <a:xfrm>
                  <a:off x="2042" y="2958"/>
                  <a:ext cx="353" cy="212"/>
                </a:xfrm>
                <a:custGeom>
                  <a:avLst/>
                  <a:gdLst>
                    <a:gd name="T0" fmla="*/ 226 w 353"/>
                    <a:gd name="T1" fmla="*/ 0 h 212"/>
                    <a:gd name="T2" fmla="*/ 46 w 353"/>
                    <a:gd name="T3" fmla="*/ 18 h 212"/>
                    <a:gd name="T4" fmla="*/ 28 w 353"/>
                    <a:gd name="T5" fmla="*/ 32 h 212"/>
                    <a:gd name="T6" fmla="*/ 17 w 353"/>
                    <a:gd name="T7" fmla="*/ 48 h 212"/>
                    <a:gd name="T8" fmla="*/ 7 w 353"/>
                    <a:gd name="T9" fmla="*/ 66 h 212"/>
                    <a:gd name="T10" fmla="*/ 0 w 353"/>
                    <a:gd name="T11" fmla="*/ 96 h 212"/>
                    <a:gd name="T12" fmla="*/ 1 w 353"/>
                    <a:gd name="T13" fmla="*/ 129 h 212"/>
                    <a:gd name="T14" fmla="*/ 7 w 353"/>
                    <a:gd name="T15" fmla="*/ 147 h 212"/>
                    <a:gd name="T16" fmla="*/ 17 w 353"/>
                    <a:gd name="T17" fmla="*/ 167 h 212"/>
                    <a:gd name="T18" fmla="*/ 36 w 353"/>
                    <a:gd name="T19" fmla="*/ 184 h 212"/>
                    <a:gd name="T20" fmla="*/ 58 w 353"/>
                    <a:gd name="T21" fmla="*/ 198 h 212"/>
                    <a:gd name="T22" fmla="*/ 81 w 353"/>
                    <a:gd name="T23" fmla="*/ 206 h 212"/>
                    <a:gd name="T24" fmla="*/ 100 w 353"/>
                    <a:gd name="T25" fmla="*/ 210 h 212"/>
                    <a:gd name="T26" fmla="*/ 126 w 353"/>
                    <a:gd name="T27" fmla="*/ 212 h 212"/>
                    <a:gd name="T28" fmla="*/ 124 w 353"/>
                    <a:gd name="T29" fmla="*/ 210 h 212"/>
                    <a:gd name="T30" fmla="*/ 264 w 353"/>
                    <a:gd name="T31" fmla="*/ 196 h 212"/>
                    <a:gd name="T32" fmla="*/ 353 w 353"/>
                    <a:gd name="T33" fmla="*/ 0 h 212"/>
                    <a:gd name="T34" fmla="*/ 226 w 353"/>
                    <a:gd name="T35" fmla="*/ 0 h 2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3"/>
                    <a:gd name="T55" fmla="*/ 0 h 212"/>
                    <a:gd name="T56" fmla="*/ 353 w 353"/>
                    <a:gd name="T57" fmla="*/ 212 h 2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3" h="212">
                      <a:moveTo>
                        <a:pt x="226" y="0"/>
                      </a:moveTo>
                      <a:lnTo>
                        <a:pt x="46" y="18"/>
                      </a:lnTo>
                      <a:lnTo>
                        <a:pt x="28" y="32"/>
                      </a:lnTo>
                      <a:lnTo>
                        <a:pt x="17" y="48"/>
                      </a:lnTo>
                      <a:lnTo>
                        <a:pt x="7" y="66"/>
                      </a:lnTo>
                      <a:lnTo>
                        <a:pt x="0" y="96"/>
                      </a:lnTo>
                      <a:lnTo>
                        <a:pt x="1" y="129"/>
                      </a:lnTo>
                      <a:lnTo>
                        <a:pt x="7" y="147"/>
                      </a:lnTo>
                      <a:lnTo>
                        <a:pt x="17" y="167"/>
                      </a:lnTo>
                      <a:lnTo>
                        <a:pt x="36" y="184"/>
                      </a:lnTo>
                      <a:lnTo>
                        <a:pt x="58" y="198"/>
                      </a:lnTo>
                      <a:lnTo>
                        <a:pt x="81" y="206"/>
                      </a:lnTo>
                      <a:lnTo>
                        <a:pt x="100" y="210"/>
                      </a:lnTo>
                      <a:lnTo>
                        <a:pt x="126" y="212"/>
                      </a:lnTo>
                      <a:lnTo>
                        <a:pt x="124" y="210"/>
                      </a:lnTo>
                      <a:lnTo>
                        <a:pt x="264" y="196"/>
                      </a:lnTo>
                      <a:lnTo>
                        <a:pt x="353" y="0"/>
                      </a:lnTo>
                      <a:lnTo>
                        <a:pt x="226" y="0"/>
                      </a:lnTo>
                      <a:close/>
                    </a:path>
                  </a:pathLst>
                </a:custGeom>
                <a:solidFill>
                  <a:srgbClr val="808080"/>
                </a:solidFill>
                <a:ln w="25400">
                  <a:solidFill>
                    <a:srgbClr val="000000"/>
                  </a:solidFill>
                  <a:round/>
                  <a:headEnd/>
                  <a:tailEnd/>
                </a:ln>
              </p:spPr>
              <p:txBody>
                <a:bodyPr/>
                <a:lstStyle/>
                <a:p>
                  <a:endParaRPr lang="de-DE"/>
                </a:p>
              </p:txBody>
            </p:sp>
            <p:sp>
              <p:nvSpPr>
                <p:cNvPr id="28715" name="Freeform 41"/>
                <p:cNvSpPr>
                  <a:spLocks noChangeAspect="1"/>
                </p:cNvSpPr>
                <p:nvPr/>
              </p:nvSpPr>
              <p:spPr bwMode="auto">
                <a:xfrm>
                  <a:off x="1887" y="999"/>
                  <a:ext cx="1979" cy="2169"/>
                </a:xfrm>
                <a:custGeom>
                  <a:avLst/>
                  <a:gdLst>
                    <a:gd name="T0" fmla="*/ 111 w 1979"/>
                    <a:gd name="T1" fmla="*/ 8 h 2169"/>
                    <a:gd name="T2" fmla="*/ 71 w 1979"/>
                    <a:gd name="T3" fmla="*/ 37 h 2169"/>
                    <a:gd name="T4" fmla="*/ 21 w 1979"/>
                    <a:gd name="T5" fmla="*/ 97 h 2169"/>
                    <a:gd name="T6" fmla="*/ 4 w 1979"/>
                    <a:gd name="T7" fmla="*/ 159 h 2169"/>
                    <a:gd name="T8" fmla="*/ 0 w 1979"/>
                    <a:gd name="T9" fmla="*/ 234 h 2169"/>
                    <a:gd name="T10" fmla="*/ 9 w 1979"/>
                    <a:gd name="T11" fmla="*/ 297 h 2169"/>
                    <a:gd name="T12" fmla="*/ 35 w 1979"/>
                    <a:gd name="T13" fmla="*/ 399 h 2169"/>
                    <a:gd name="T14" fmla="*/ 105 w 1979"/>
                    <a:gd name="T15" fmla="*/ 571 h 2169"/>
                    <a:gd name="T16" fmla="*/ 189 w 1979"/>
                    <a:gd name="T17" fmla="*/ 764 h 2169"/>
                    <a:gd name="T18" fmla="*/ 267 w 1979"/>
                    <a:gd name="T19" fmla="*/ 962 h 2169"/>
                    <a:gd name="T20" fmla="*/ 327 w 1979"/>
                    <a:gd name="T21" fmla="*/ 1220 h 2169"/>
                    <a:gd name="T22" fmla="*/ 363 w 1979"/>
                    <a:gd name="T23" fmla="*/ 1532 h 2169"/>
                    <a:gd name="T24" fmla="*/ 381 w 1979"/>
                    <a:gd name="T25" fmla="*/ 1755 h 2169"/>
                    <a:gd name="T26" fmla="*/ 381 w 1979"/>
                    <a:gd name="T27" fmla="*/ 1923 h 2169"/>
                    <a:gd name="T28" fmla="*/ 357 w 1979"/>
                    <a:gd name="T29" fmla="*/ 2049 h 2169"/>
                    <a:gd name="T30" fmla="*/ 327 w 1979"/>
                    <a:gd name="T31" fmla="*/ 2121 h 2169"/>
                    <a:gd name="T32" fmla="*/ 298 w 1979"/>
                    <a:gd name="T33" fmla="*/ 2156 h 2169"/>
                    <a:gd name="T34" fmla="*/ 461 w 1979"/>
                    <a:gd name="T35" fmla="*/ 2150 h 2169"/>
                    <a:gd name="T36" fmla="*/ 1084 w 1979"/>
                    <a:gd name="T37" fmla="*/ 2067 h 2169"/>
                    <a:gd name="T38" fmla="*/ 1649 w 1979"/>
                    <a:gd name="T39" fmla="*/ 2019 h 2169"/>
                    <a:gd name="T40" fmla="*/ 1883 w 1979"/>
                    <a:gd name="T41" fmla="*/ 2025 h 2169"/>
                    <a:gd name="T42" fmla="*/ 1931 w 1979"/>
                    <a:gd name="T43" fmla="*/ 1989 h 2169"/>
                    <a:gd name="T44" fmla="*/ 1964 w 1979"/>
                    <a:gd name="T45" fmla="*/ 1907 h 2169"/>
                    <a:gd name="T46" fmla="*/ 1979 w 1979"/>
                    <a:gd name="T47" fmla="*/ 1791 h 2169"/>
                    <a:gd name="T48" fmla="*/ 1976 w 1979"/>
                    <a:gd name="T49" fmla="*/ 1643 h 2169"/>
                    <a:gd name="T50" fmla="*/ 1955 w 1979"/>
                    <a:gd name="T51" fmla="*/ 1424 h 2169"/>
                    <a:gd name="T52" fmla="*/ 1889 w 1979"/>
                    <a:gd name="T53" fmla="*/ 1142 h 2169"/>
                    <a:gd name="T54" fmla="*/ 1811 w 1979"/>
                    <a:gd name="T55" fmla="*/ 890 h 2169"/>
                    <a:gd name="T56" fmla="*/ 1721 w 1979"/>
                    <a:gd name="T57" fmla="*/ 656 h 2169"/>
                    <a:gd name="T58" fmla="*/ 1619 w 1979"/>
                    <a:gd name="T59" fmla="*/ 397 h 2169"/>
                    <a:gd name="T60" fmla="*/ 1585 w 1979"/>
                    <a:gd name="T61" fmla="*/ 283 h 2169"/>
                    <a:gd name="T62" fmla="*/ 1580 w 1979"/>
                    <a:gd name="T63" fmla="*/ 195 h 2169"/>
                    <a:gd name="T64" fmla="*/ 1619 w 1979"/>
                    <a:gd name="T65" fmla="*/ 19 h 2169"/>
                    <a:gd name="T66" fmla="*/ 125 w 1979"/>
                    <a:gd name="T67" fmla="*/ 4 h 21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79"/>
                    <a:gd name="T103" fmla="*/ 0 h 2169"/>
                    <a:gd name="T104" fmla="*/ 1979 w 1979"/>
                    <a:gd name="T105" fmla="*/ 2169 h 21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79" h="2169">
                      <a:moveTo>
                        <a:pt x="125" y="4"/>
                      </a:moveTo>
                      <a:lnTo>
                        <a:pt x="111" y="8"/>
                      </a:lnTo>
                      <a:lnTo>
                        <a:pt x="93" y="17"/>
                      </a:lnTo>
                      <a:lnTo>
                        <a:pt x="71" y="37"/>
                      </a:lnTo>
                      <a:lnTo>
                        <a:pt x="42" y="66"/>
                      </a:lnTo>
                      <a:lnTo>
                        <a:pt x="21" y="97"/>
                      </a:lnTo>
                      <a:lnTo>
                        <a:pt x="9" y="130"/>
                      </a:lnTo>
                      <a:lnTo>
                        <a:pt x="4" y="159"/>
                      </a:lnTo>
                      <a:lnTo>
                        <a:pt x="0" y="197"/>
                      </a:lnTo>
                      <a:lnTo>
                        <a:pt x="0" y="234"/>
                      </a:lnTo>
                      <a:lnTo>
                        <a:pt x="5" y="265"/>
                      </a:lnTo>
                      <a:lnTo>
                        <a:pt x="9" y="297"/>
                      </a:lnTo>
                      <a:lnTo>
                        <a:pt x="15" y="325"/>
                      </a:lnTo>
                      <a:lnTo>
                        <a:pt x="35" y="399"/>
                      </a:lnTo>
                      <a:lnTo>
                        <a:pt x="63" y="481"/>
                      </a:lnTo>
                      <a:lnTo>
                        <a:pt x="105" y="571"/>
                      </a:lnTo>
                      <a:lnTo>
                        <a:pt x="147" y="674"/>
                      </a:lnTo>
                      <a:lnTo>
                        <a:pt x="189" y="764"/>
                      </a:lnTo>
                      <a:lnTo>
                        <a:pt x="225" y="854"/>
                      </a:lnTo>
                      <a:lnTo>
                        <a:pt x="267" y="962"/>
                      </a:lnTo>
                      <a:lnTo>
                        <a:pt x="303" y="1100"/>
                      </a:lnTo>
                      <a:lnTo>
                        <a:pt x="327" y="1220"/>
                      </a:lnTo>
                      <a:lnTo>
                        <a:pt x="351" y="1370"/>
                      </a:lnTo>
                      <a:lnTo>
                        <a:pt x="363" y="1532"/>
                      </a:lnTo>
                      <a:lnTo>
                        <a:pt x="381" y="1676"/>
                      </a:lnTo>
                      <a:lnTo>
                        <a:pt x="381" y="1755"/>
                      </a:lnTo>
                      <a:lnTo>
                        <a:pt x="381" y="1857"/>
                      </a:lnTo>
                      <a:lnTo>
                        <a:pt x="381" y="1923"/>
                      </a:lnTo>
                      <a:lnTo>
                        <a:pt x="376" y="1985"/>
                      </a:lnTo>
                      <a:lnTo>
                        <a:pt x="357" y="2049"/>
                      </a:lnTo>
                      <a:lnTo>
                        <a:pt x="344" y="2087"/>
                      </a:lnTo>
                      <a:lnTo>
                        <a:pt x="327" y="2121"/>
                      </a:lnTo>
                      <a:lnTo>
                        <a:pt x="310" y="2143"/>
                      </a:lnTo>
                      <a:lnTo>
                        <a:pt x="298" y="2156"/>
                      </a:lnTo>
                      <a:lnTo>
                        <a:pt x="285" y="2169"/>
                      </a:lnTo>
                      <a:lnTo>
                        <a:pt x="461" y="2150"/>
                      </a:lnTo>
                      <a:lnTo>
                        <a:pt x="802" y="2103"/>
                      </a:lnTo>
                      <a:lnTo>
                        <a:pt x="1084" y="2067"/>
                      </a:lnTo>
                      <a:lnTo>
                        <a:pt x="1408" y="2031"/>
                      </a:lnTo>
                      <a:lnTo>
                        <a:pt x="1649" y="2019"/>
                      </a:lnTo>
                      <a:lnTo>
                        <a:pt x="1835" y="2025"/>
                      </a:lnTo>
                      <a:lnTo>
                        <a:pt x="1883" y="2025"/>
                      </a:lnTo>
                      <a:lnTo>
                        <a:pt x="1913" y="2019"/>
                      </a:lnTo>
                      <a:lnTo>
                        <a:pt x="1931" y="1989"/>
                      </a:lnTo>
                      <a:lnTo>
                        <a:pt x="1949" y="1956"/>
                      </a:lnTo>
                      <a:lnTo>
                        <a:pt x="1964" y="1907"/>
                      </a:lnTo>
                      <a:lnTo>
                        <a:pt x="1973" y="1848"/>
                      </a:lnTo>
                      <a:lnTo>
                        <a:pt x="1979" y="1791"/>
                      </a:lnTo>
                      <a:lnTo>
                        <a:pt x="1979" y="1708"/>
                      </a:lnTo>
                      <a:lnTo>
                        <a:pt x="1976" y="1643"/>
                      </a:lnTo>
                      <a:lnTo>
                        <a:pt x="1973" y="1538"/>
                      </a:lnTo>
                      <a:lnTo>
                        <a:pt x="1955" y="1424"/>
                      </a:lnTo>
                      <a:lnTo>
                        <a:pt x="1925" y="1277"/>
                      </a:lnTo>
                      <a:lnTo>
                        <a:pt x="1889" y="1142"/>
                      </a:lnTo>
                      <a:lnTo>
                        <a:pt x="1859" y="1022"/>
                      </a:lnTo>
                      <a:lnTo>
                        <a:pt x="1811" y="890"/>
                      </a:lnTo>
                      <a:lnTo>
                        <a:pt x="1763" y="770"/>
                      </a:lnTo>
                      <a:lnTo>
                        <a:pt x="1721" y="656"/>
                      </a:lnTo>
                      <a:lnTo>
                        <a:pt x="1655" y="493"/>
                      </a:lnTo>
                      <a:lnTo>
                        <a:pt x="1619" y="397"/>
                      </a:lnTo>
                      <a:lnTo>
                        <a:pt x="1597" y="333"/>
                      </a:lnTo>
                      <a:lnTo>
                        <a:pt x="1585" y="283"/>
                      </a:lnTo>
                      <a:lnTo>
                        <a:pt x="1580" y="236"/>
                      </a:lnTo>
                      <a:lnTo>
                        <a:pt x="1580" y="195"/>
                      </a:lnTo>
                      <a:lnTo>
                        <a:pt x="1607" y="49"/>
                      </a:lnTo>
                      <a:lnTo>
                        <a:pt x="1619" y="19"/>
                      </a:lnTo>
                      <a:lnTo>
                        <a:pt x="144" y="0"/>
                      </a:lnTo>
                      <a:lnTo>
                        <a:pt x="125" y="4"/>
                      </a:lnTo>
                      <a:close/>
                    </a:path>
                  </a:pathLst>
                </a:custGeom>
                <a:solidFill>
                  <a:srgbClr val="FFFFFF"/>
                </a:solidFill>
                <a:ln w="25400">
                  <a:solidFill>
                    <a:srgbClr val="000000"/>
                  </a:solidFill>
                  <a:round/>
                  <a:headEnd/>
                  <a:tailEnd/>
                </a:ln>
              </p:spPr>
              <p:txBody>
                <a:bodyPr/>
                <a:lstStyle/>
                <a:p>
                  <a:endParaRPr lang="de-DE"/>
                </a:p>
              </p:txBody>
            </p:sp>
            <p:sp>
              <p:nvSpPr>
                <p:cNvPr id="28716" name="Freeform 42"/>
                <p:cNvSpPr>
                  <a:spLocks noChangeAspect="1"/>
                </p:cNvSpPr>
                <p:nvPr/>
              </p:nvSpPr>
              <p:spPr bwMode="auto">
                <a:xfrm>
                  <a:off x="1991" y="1098"/>
                  <a:ext cx="163" cy="142"/>
                </a:xfrm>
                <a:custGeom>
                  <a:avLst/>
                  <a:gdLst>
                    <a:gd name="T0" fmla="*/ 163 w 163"/>
                    <a:gd name="T1" fmla="*/ 10 h 142"/>
                    <a:gd name="T2" fmla="*/ 121 w 163"/>
                    <a:gd name="T3" fmla="*/ 130 h 142"/>
                    <a:gd name="T4" fmla="*/ 79 w 163"/>
                    <a:gd name="T5" fmla="*/ 142 h 142"/>
                    <a:gd name="T6" fmla="*/ 58 w 163"/>
                    <a:gd name="T7" fmla="*/ 140 h 142"/>
                    <a:gd name="T8" fmla="*/ 37 w 163"/>
                    <a:gd name="T9" fmla="*/ 132 h 142"/>
                    <a:gd name="T10" fmla="*/ 21 w 163"/>
                    <a:gd name="T11" fmla="*/ 118 h 142"/>
                    <a:gd name="T12" fmla="*/ 10 w 163"/>
                    <a:gd name="T13" fmla="*/ 104 h 142"/>
                    <a:gd name="T14" fmla="*/ 3 w 163"/>
                    <a:gd name="T15" fmla="*/ 86 h 142"/>
                    <a:gd name="T16" fmla="*/ 0 w 163"/>
                    <a:gd name="T17" fmla="*/ 70 h 142"/>
                    <a:gd name="T18" fmla="*/ 1 w 163"/>
                    <a:gd name="T19" fmla="*/ 49 h 142"/>
                    <a:gd name="T20" fmla="*/ 7 w 163"/>
                    <a:gd name="T21" fmla="*/ 34 h 142"/>
                    <a:gd name="T22" fmla="*/ 19 w 163"/>
                    <a:gd name="T23" fmla="*/ 22 h 142"/>
                    <a:gd name="T24" fmla="*/ 34 w 163"/>
                    <a:gd name="T25" fmla="*/ 12 h 142"/>
                    <a:gd name="T26" fmla="*/ 52 w 163"/>
                    <a:gd name="T27" fmla="*/ 7 h 142"/>
                    <a:gd name="T28" fmla="*/ 67 w 163"/>
                    <a:gd name="T29" fmla="*/ 4 h 142"/>
                    <a:gd name="T30" fmla="*/ 84 w 163"/>
                    <a:gd name="T31" fmla="*/ 1 h 142"/>
                    <a:gd name="T32" fmla="*/ 97 w 163"/>
                    <a:gd name="T33" fmla="*/ 1 h 142"/>
                    <a:gd name="T34" fmla="*/ 114 w 163"/>
                    <a:gd name="T35" fmla="*/ 0 h 142"/>
                    <a:gd name="T36" fmla="*/ 163 w 163"/>
                    <a:gd name="T37" fmla="*/ 10 h 1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
                    <a:gd name="T58" fmla="*/ 0 h 142"/>
                    <a:gd name="T59" fmla="*/ 163 w 163"/>
                    <a:gd name="T60" fmla="*/ 142 h 1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 h="142">
                      <a:moveTo>
                        <a:pt x="163" y="10"/>
                      </a:moveTo>
                      <a:lnTo>
                        <a:pt x="121" y="130"/>
                      </a:lnTo>
                      <a:lnTo>
                        <a:pt x="79" y="142"/>
                      </a:lnTo>
                      <a:lnTo>
                        <a:pt x="58" y="140"/>
                      </a:lnTo>
                      <a:lnTo>
                        <a:pt x="37" y="132"/>
                      </a:lnTo>
                      <a:lnTo>
                        <a:pt x="21" y="118"/>
                      </a:lnTo>
                      <a:lnTo>
                        <a:pt x="10" y="104"/>
                      </a:lnTo>
                      <a:lnTo>
                        <a:pt x="3" y="86"/>
                      </a:lnTo>
                      <a:lnTo>
                        <a:pt x="0" y="70"/>
                      </a:lnTo>
                      <a:lnTo>
                        <a:pt x="1" y="49"/>
                      </a:lnTo>
                      <a:lnTo>
                        <a:pt x="7" y="34"/>
                      </a:lnTo>
                      <a:lnTo>
                        <a:pt x="19" y="22"/>
                      </a:lnTo>
                      <a:lnTo>
                        <a:pt x="34" y="12"/>
                      </a:lnTo>
                      <a:lnTo>
                        <a:pt x="52" y="7"/>
                      </a:lnTo>
                      <a:lnTo>
                        <a:pt x="67" y="4"/>
                      </a:lnTo>
                      <a:lnTo>
                        <a:pt x="84" y="1"/>
                      </a:lnTo>
                      <a:lnTo>
                        <a:pt x="97" y="1"/>
                      </a:lnTo>
                      <a:lnTo>
                        <a:pt x="114" y="0"/>
                      </a:lnTo>
                      <a:lnTo>
                        <a:pt x="163" y="10"/>
                      </a:lnTo>
                      <a:close/>
                    </a:path>
                  </a:pathLst>
                </a:custGeom>
                <a:solidFill>
                  <a:srgbClr val="808080"/>
                </a:solidFill>
                <a:ln w="25400">
                  <a:solidFill>
                    <a:srgbClr val="000000"/>
                  </a:solidFill>
                  <a:round/>
                  <a:headEnd/>
                  <a:tailEnd/>
                </a:ln>
              </p:spPr>
              <p:txBody>
                <a:bodyPr/>
                <a:lstStyle/>
                <a:p>
                  <a:endParaRPr lang="de-DE"/>
                </a:p>
              </p:txBody>
            </p:sp>
            <p:sp>
              <p:nvSpPr>
                <p:cNvPr id="28717" name="Freeform 43"/>
                <p:cNvSpPr>
                  <a:spLocks noChangeAspect="1"/>
                </p:cNvSpPr>
                <p:nvPr/>
              </p:nvSpPr>
              <p:spPr bwMode="auto">
                <a:xfrm>
                  <a:off x="2054" y="1090"/>
                  <a:ext cx="114" cy="116"/>
                </a:xfrm>
                <a:custGeom>
                  <a:avLst/>
                  <a:gdLst>
                    <a:gd name="T0" fmla="*/ 0 w 114"/>
                    <a:gd name="T1" fmla="*/ 14 h 116"/>
                    <a:gd name="T2" fmla="*/ 21 w 114"/>
                    <a:gd name="T3" fmla="*/ 29 h 116"/>
                    <a:gd name="T4" fmla="*/ 31 w 114"/>
                    <a:gd name="T5" fmla="*/ 44 h 116"/>
                    <a:gd name="T6" fmla="*/ 36 w 114"/>
                    <a:gd name="T7" fmla="*/ 59 h 116"/>
                    <a:gd name="T8" fmla="*/ 37 w 114"/>
                    <a:gd name="T9" fmla="*/ 81 h 116"/>
                    <a:gd name="T10" fmla="*/ 33 w 114"/>
                    <a:gd name="T11" fmla="*/ 99 h 116"/>
                    <a:gd name="T12" fmla="*/ 21 w 114"/>
                    <a:gd name="T13" fmla="*/ 116 h 116"/>
                    <a:gd name="T14" fmla="*/ 114 w 114"/>
                    <a:gd name="T15" fmla="*/ 96 h 116"/>
                    <a:gd name="T16" fmla="*/ 106 w 114"/>
                    <a:gd name="T17" fmla="*/ 0 h 116"/>
                    <a:gd name="T18" fmla="*/ 0 w 114"/>
                    <a:gd name="T19" fmla="*/ 14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6"/>
                    <a:gd name="T32" fmla="*/ 114 w 114"/>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6">
                      <a:moveTo>
                        <a:pt x="0" y="14"/>
                      </a:moveTo>
                      <a:lnTo>
                        <a:pt x="21" y="29"/>
                      </a:lnTo>
                      <a:lnTo>
                        <a:pt x="31" y="44"/>
                      </a:lnTo>
                      <a:lnTo>
                        <a:pt x="36" y="59"/>
                      </a:lnTo>
                      <a:lnTo>
                        <a:pt x="37" y="81"/>
                      </a:lnTo>
                      <a:lnTo>
                        <a:pt x="33" y="99"/>
                      </a:lnTo>
                      <a:lnTo>
                        <a:pt x="21" y="116"/>
                      </a:lnTo>
                      <a:lnTo>
                        <a:pt x="114" y="96"/>
                      </a:lnTo>
                      <a:lnTo>
                        <a:pt x="106" y="0"/>
                      </a:lnTo>
                      <a:lnTo>
                        <a:pt x="0" y="14"/>
                      </a:lnTo>
                      <a:close/>
                    </a:path>
                  </a:pathLst>
                </a:custGeom>
                <a:solidFill>
                  <a:srgbClr val="000000"/>
                </a:solidFill>
                <a:ln w="25400">
                  <a:solidFill>
                    <a:srgbClr val="000000"/>
                  </a:solidFill>
                  <a:round/>
                  <a:headEnd/>
                  <a:tailEnd/>
                </a:ln>
              </p:spPr>
              <p:txBody>
                <a:bodyPr/>
                <a:lstStyle/>
                <a:p>
                  <a:endParaRPr lang="de-DE"/>
                </a:p>
              </p:txBody>
            </p:sp>
            <p:sp>
              <p:nvSpPr>
                <p:cNvPr id="28718" name="Freeform 44"/>
                <p:cNvSpPr>
                  <a:spLocks noChangeAspect="1"/>
                </p:cNvSpPr>
                <p:nvPr/>
              </p:nvSpPr>
              <p:spPr bwMode="auto">
                <a:xfrm>
                  <a:off x="2022" y="1000"/>
                  <a:ext cx="1657" cy="240"/>
                </a:xfrm>
                <a:custGeom>
                  <a:avLst/>
                  <a:gdLst>
                    <a:gd name="T0" fmla="*/ 1568 w 1657"/>
                    <a:gd name="T1" fmla="*/ 18 h 240"/>
                    <a:gd name="T2" fmla="*/ 0 w 1657"/>
                    <a:gd name="T3" fmla="*/ 0 h 240"/>
                    <a:gd name="T4" fmla="*/ 44 w 1657"/>
                    <a:gd name="T5" fmla="*/ 7 h 240"/>
                    <a:gd name="T6" fmla="*/ 60 w 1657"/>
                    <a:gd name="T7" fmla="*/ 12 h 240"/>
                    <a:gd name="T8" fmla="*/ 77 w 1657"/>
                    <a:gd name="T9" fmla="*/ 19 h 240"/>
                    <a:gd name="T10" fmla="*/ 88 w 1657"/>
                    <a:gd name="T11" fmla="*/ 30 h 240"/>
                    <a:gd name="T12" fmla="*/ 101 w 1657"/>
                    <a:gd name="T13" fmla="*/ 46 h 240"/>
                    <a:gd name="T14" fmla="*/ 107 w 1657"/>
                    <a:gd name="T15" fmla="*/ 65 h 240"/>
                    <a:gd name="T16" fmla="*/ 111 w 1657"/>
                    <a:gd name="T17" fmla="*/ 85 h 240"/>
                    <a:gd name="T18" fmla="*/ 113 w 1657"/>
                    <a:gd name="T19" fmla="*/ 105 h 240"/>
                    <a:gd name="T20" fmla="*/ 114 w 1657"/>
                    <a:gd name="T21" fmla="*/ 122 h 240"/>
                    <a:gd name="T22" fmla="*/ 111 w 1657"/>
                    <a:gd name="T23" fmla="*/ 147 h 240"/>
                    <a:gd name="T24" fmla="*/ 107 w 1657"/>
                    <a:gd name="T25" fmla="*/ 171 h 240"/>
                    <a:gd name="T26" fmla="*/ 96 w 1657"/>
                    <a:gd name="T27" fmla="*/ 192 h 240"/>
                    <a:gd name="T28" fmla="*/ 79 w 1657"/>
                    <a:gd name="T29" fmla="*/ 213 h 240"/>
                    <a:gd name="T30" fmla="*/ 58 w 1657"/>
                    <a:gd name="T31" fmla="*/ 227 h 240"/>
                    <a:gd name="T32" fmla="*/ 41 w 1657"/>
                    <a:gd name="T33" fmla="*/ 240 h 240"/>
                    <a:gd name="T34" fmla="*/ 144 w 1657"/>
                    <a:gd name="T35" fmla="*/ 228 h 240"/>
                    <a:gd name="T36" fmla="*/ 258 w 1657"/>
                    <a:gd name="T37" fmla="*/ 210 h 240"/>
                    <a:gd name="T38" fmla="*/ 439 w 1657"/>
                    <a:gd name="T39" fmla="*/ 198 h 240"/>
                    <a:gd name="T40" fmla="*/ 589 w 1657"/>
                    <a:gd name="T41" fmla="*/ 186 h 240"/>
                    <a:gd name="T42" fmla="*/ 769 w 1657"/>
                    <a:gd name="T43" fmla="*/ 186 h 240"/>
                    <a:gd name="T44" fmla="*/ 967 w 1657"/>
                    <a:gd name="T45" fmla="*/ 192 h 240"/>
                    <a:gd name="T46" fmla="*/ 1213 w 1657"/>
                    <a:gd name="T47" fmla="*/ 198 h 240"/>
                    <a:gd name="T48" fmla="*/ 1448 w 1657"/>
                    <a:gd name="T49" fmla="*/ 216 h 240"/>
                    <a:gd name="T50" fmla="*/ 1544 w 1657"/>
                    <a:gd name="T51" fmla="*/ 234 h 240"/>
                    <a:gd name="T52" fmla="*/ 1571 w 1657"/>
                    <a:gd name="T53" fmla="*/ 238 h 240"/>
                    <a:gd name="T54" fmla="*/ 1601 w 1657"/>
                    <a:gd name="T55" fmla="*/ 239 h 240"/>
                    <a:gd name="T56" fmla="*/ 1622 w 1657"/>
                    <a:gd name="T57" fmla="*/ 234 h 240"/>
                    <a:gd name="T58" fmla="*/ 1640 w 1657"/>
                    <a:gd name="T59" fmla="*/ 216 h 240"/>
                    <a:gd name="T60" fmla="*/ 1650 w 1657"/>
                    <a:gd name="T61" fmla="*/ 194 h 240"/>
                    <a:gd name="T62" fmla="*/ 1655 w 1657"/>
                    <a:gd name="T63" fmla="*/ 175 h 240"/>
                    <a:gd name="T64" fmla="*/ 1657 w 1657"/>
                    <a:gd name="T65" fmla="*/ 154 h 240"/>
                    <a:gd name="T66" fmla="*/ 1653 w 1657"/>
                    <a:gd name="T67" fmla="*/ 116 h 240"/>
                    <a:gd name="T68" fmla="*/ 1645 w 1657"/>
                    <a:gd name="T69" fmla="*/ 92 h 240"/>
                    <a:gd name="T70" fmla="*/ 1633 w 1657"/>
                    <a:gd name="T71" fmla="*/ 67 h 240"/>
                    <a:gd name="T72" fmla="*/ 1622 w 1657"/>
                    <a:gd name="T73" fmla="*/ 51 h 240"/>
                    <a:gd name="T74" fmla="*/ 1609 w 1657"/>
                    <a:gd name="T75" fmla="*/ 38 h 240"/>
                    <a:gd name="T76" fmla="*/ 1590 w 1657"/>
                    <a:gd name="T77" fmla="*/ 25 h 240"/>
                    <a:gd name="T78" fmla="*/ 1568 w 1657"/>
                    <a:gd name="T79" fmla="*/ 18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57"/>
                    <a:gd name="T121" fmla="*/ 0 h 240"/>
                    <a:gd name="T122" fmla="*/ 1657 w 1657"/>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57" h="240">
                      <a:moveTo>
                        <a:pt x="1568" y="18"/>
                      </a:moveTo>
                      <a:lnTo>
                        <a:pt x="0" y="0"/>
                      </a:lnTo>
                      <a:lnTo>
                        <a:pt x="44" y="7"/>
                      </a:lnTo>
                      <a:lnTo>
                        <a:pt x="60" y="12"/>
                      </a:lnTo>
                      <a:lnTo>
                        <a:pt x="77" y="19"/>
                      </a:lnTo>
                      <a:lnTo>
                        <a:pt x="88" y="30"/>
                      </a:lnTo>
                      <a:lnTo>
                        <a:pt x="101" y="46"/>
                      </a:lnTo>
                      <a:lnTo>
                        <a:pt x="107" y="65"/>
                      </a:lnTo>
                      <a:lnTo>
                        <a:pt x="111" y="85"/>
                      </a:lnTo>
                      <a:lnTo>
                        <a:pt x="113" y="105"/>
                      </a:lnTo>
                      <a:lnTo>
                        <a:pt x="114" y="122"/>
                      </a:lnTo>
                      <a:lnTo>
                        <a:pt x="111" y="147"/>
                      </a:lnTo>
                      <a:lnTo>
                        <a:pt x="107" y="171"/>
                      </a:lnTo>
                      <a:lnTo>
                        <a:pt x="96" y="192"/>
                      </a:lnTo>
                      <a:lnTo>
                        <a:pt x="79" y="213"/>
                      </a:lnTo>
                      <a:lnTo>
                        <a:pt x="58" y="227"/>
                      </a:lnTo>
                      <a:lnTo>
                        <a:pt x="41" y="240"/>
                      </a:lnTo>
                      <a:lnTo>
                        <a:pt x="144" y="228"/>
                      </a:lnTo>
                      <a:lnTo>
                        <a:pt x="258" y="210"/>
                      </a:lnTo>
                      <a:lnTo>
                        <a:pt x="439" y="198"/>
                      </a:lnTo>
                      <a:lnTo>
                        <a:pt x="589" y="186"/>
                      </a:lnTo>
                      <a:lnTo>
                        <a:pt x="769" y="186"/>
                      </a:lnTo>
                      <a:lnTo>
                        <a:pt x="967" y="192"/>
                      </a:lnTo>
                      <a:lnTo>
                        <a:pt x="1213" y="198"/>
                      </a:lnTo>
                      <a:lnTo>
                        <a:pt x="1448" y="216"/>
                      </a:lnTo>
                      <a:lnTo>
                        <a:pt x="1544" y="234"/>
                      </a:lnTo>
                      <a:lnTo>
                        <a:pt x="1571" y="238"/>
                      </a:lnTo>
                      <a:lnTo>
                        <a:pt x="1601" y="239"/>
                      </a:lnTo>
                      <a:lnTo>
                        <a:pt x="1622" y="234"/>
                      </a:lnTo>
                      <a:lnTo>
                        <a:pt x="1640" y="216"/>
                      </a:lnTo>
                      <a:lnTo>
                        <a:pt x="1650" y="194"/>
                      </a:lnTo>
                      <a:lnTo>
                        <a:pt x="1655" y="175"/>
                      </a:lnTo>
                      <a:lnTo>
                        <a:pt x="1657" y="154"/>
                      </a:lnTo>
                      <a:lnTo>
                        <a:pt x="1653" y="116"/>
                      </a:lnTo>
                      <a:lnTo>
                        <a:pt x="1645" y="92"/>
                      </a:lnTo>
                      <a:lnTo>
                        <a:pt x="1633" y="67"/>
                      </a:lnTo>
                      <a:lnTo>
                        <a:pt x="1622" y="51"/>
                      </a:lnTo>
                      <a:lnTo>
                        <a:pt x="1609" y="38"/>
                      </a:lnTo>
                      <a:lnTo>
                        <a:pt x="1590" y="25"/>
                      </a:lnTo>
                      <a:lnTo>
                        <a:pt x="1568" y="18"/>
                      </a:lnTo>
                      <a:close/>
                    </a:path>
                  </a:pathLst>
                </a:custGeom>
                <a:solidFill>
                  <a:srgbClr val="FFFFFF"/>
                </a:solidFill>
                <a:ln w="25400">
                  <a:solidFill>
                    <a:srgbClr val="000000"/>
                  </a:solidFill>
                  <a:round/>
                  <a:headEnd/>
                  <a:tailEnd/>
                </a:ln>
              </p:spPr>
              <p:txBody>
                <a:bodyPr/>
                <a:lstStyle/>
                <a:p>
                  <a:endParaRPr lang="de-DE"/>
                </a:p>
              </p:txBody>
            </p:sp>
          </p:grpSp>
          <p:sp>
            <p:nvSpPr>
              <p:cNvPr id="28713" name="Text Box 45"/>
              <p:cNvSpPr txBox="1">
                <a:spLocks noChangeAspect="1" noChangeArrowheads="1"/>
              </p:cNvSpPr>
              <p:nvPr/>
            </p:nvSpPr>
            <p:spPr bwMode="auto">
              <a:xfrm>
                <a:off x="1473" y="1358"/>
                <a:ext cx="443" cy="298"/>
              </a:xfrm>
              <a:prstGeom prst="rect">
                <a:avLst/>
              </a:prstGeom>
              <a:noFill/>
              <a:ln w="9525">
                <a:noFill/>
                <a:miter lim="800000"/>
                <a:headEnd/>
                <a:tailEnd/>
              </a:ln>
            </p:spPr>
            <p:txBody>
              <a:bodyPr wrap="none">
                <a:spAutoFit/>
              </a:bodyPr>
              <a:lstStyle/>
              <a:p>
                <a:pPr eaLnBrk="0" hangingPunct="0"/>
                <a:r>
                  <a:rPr lang="en-US" sz="1200">
                    <a:latin typeface="Arial" pitchFamily="34" charset="0"/>
                  </a:rPr>
                  <a:t>Cipher-</a:t>
                </a:r>
              </a:p>
              <a:p>
                <a:pPr eaLnBrk="0" hangingPunct="0"/>
                <a:r>
                  <a:rPr lang="en-US" sz="1200">
                    <a:latin typeface="Arial" pitchFamily="34" charset="0"/>
                  </a:rPr>
                  <a:t>text</a:t>
                </a:r>
              </a:p>
            </p:txBody>
          </p:sp>
        </p:grpSp>
        <p:sp>
          <p:nvSpPr>
            <p:cNvPr id="1361966" name="Rectangle 46"/>
            <p:cNvSpPr>
              <a:spLocks noChangeAspect="1" noChangeArrowheads="1"/>
            </p:cNvSpPr>
            <p:nvPr/>
          </p:nvSpPr>
          <p:spPr bwMode="auto">
            <a:xfrm>
              <a:off x="2489" y="3122"/>
              <a:ext cx="791" cy="764"/>
            </a:xfrm>
            <a:prstGeom prst="rect">
              <a:avLst/>
            </a:prstGeom>
            <a:solidFill>
              <a:srgbClr val="EAEAEA"/>
            </a:solidFill>
            <a:ln w="9525">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endParaRPr lang="en-GB" sz="2800">
                <a:latin typeface="Arial" charset="0"/>
              </a:endParaRPr>
            </a:p>
          </p:txBody>
        </p:sp>
        <p:sp>
          <p:nvSpPr>
            <p:cNvPr id="28687" name="Text Box 47"/>
            <p:cNvSpPr txBox="1">
              <a:spLocks noChangeAspect="1" noChangeArrowheads="1"/>
            </p:cNvSpPr>
            <p:nvPr/>
          </p:nvSpPr>
          <p:spPr bwMode="auto">
            <a:xfrm>
              <a:off x="2579" y="3117"/>
              <a:ext cx="634" cy="239"/>
            </a:xfrm>
            <a:prstGeom prst="rect">
              <a:avLst/>
            </a:prstGeom>
            <a:noFill/>
            <a:ln w="9525">
              <a:noFill/>
              <a:miter lim="800000"/>
              <a:headEnd/>
              <a:tailEnd/>
            </a:ln>
          </p:spPr>
          <p:txBody>
            <a:bodyPr wrap="none">
              <a:spAutoFit/>
            </a:bodyPr>
            <a:lstStyle/>
            <a:p>
              <a:pPr eaLnBrk="0" hangingPunct="0"/>
              <a:r>
                <a:rPr lang="en-US">
                  <a:latin typeface="Arial" pitchFamily="34" charset="0"/>
                </a:rPr>
                <a:t>Decrypt</a:t>
              </a:r>
            </a:p>
          </p:txBody>
        </p:sp>
        <p:cxnSp>
          <p:nvCxnSpPr>
            <p:cNvPr id="28688" name="AutoShape 48"/>
            <p:cNvCxnSpPr>
              <a:cxnSpLocks noChangeAspect="1" noChangeShapeType="1"/>
              <a:stCxn id="28713" idx="3"/>
              <a:endCxn id="1361966" idx="1"/>
            </p:cNvCxnSpPr>
            <p:nvPr/>
          </p:nvCxnSpPr>
          <p:spPr bwMode="auto">
            <a:xfrm flipV="1">
              <a:off x="1942" y="3505"/>
              <a:ext cx="547" cy="1"/>
            </a:xfrm>
            <a:prstGeom prst="straightConnector1">
              <a:avLst/>
            </a:prstGeom>
            <a:noFill/>
            <a:ln w="9525">
              <a:solidFill>
                <a:schemeClr val="tx1"/>
              </a:solidFill>
              <a:round/>
              <a:headEnd/>
              <a:tailEnd type="triangle" w="med" len="med"/>
            </a:ln>
          </p:spPr>
        </p:cxnSp>
        <p:grpSp>
          <p:nvGrpSpPr>
            <p:cNvPr id="28689" name="Group 49"/>
            <p:cNvGrpSpPr>
              <a:grpSpLocks/>
            </p:cNvGrpSpPr>
            <p:nvPr/>
          </p:nvGrpSpPr>
          <p:grpSpPr bwMode="auto">
            <a:xfrm>
              <a:off x="3884" y="3276"/>
              <a:ext cx="446" cy="490"/>
              <a:chOff x="3851" y="1272"/>
              <a:chExt cx="446" cy="490"/>
            </a:xfrm>
          </p:grpSpPr>
          <p:grpSp>
            <p:nvGrpSpPr>
              <p:cNvPr id="28705" name="Group 50"/>
              <p:cNvGrpSpPr>
                <a:grpSpLocks/>
              </p:cNvGrpSpPr>
              <p:nvPr/>
            </p:nvGrpSpPr>
            <p:grpSpPr bwMode="auto">
              <a:xfrm>
                <a:off x="3851" y="1272"/>
                <a:ext cx="446" cy="490"/>
                <a:chOff x="3851" y="1272"/>
                <a:chExt cx="446" cy="490"/>
              </a:xfrm>
            </p:grpSpPr>
            <p:sp>
              <p:nvSpPr>
                <p:cNvPr id="28707" name="Freeform 51"/>
                <p:cNvSpPr>
                  <a:spLocks noChangeAspect="1"/>
                </p:cNvSpPr>
                <p:nvPr/>
              </p:nvSpPr>
              <p:spPr bwMode="auto">
                <a:xfrm>
                  <a:off x="3886" y="1714"/>
                  <a:ext cx="79" cy="48"/>
                </a:xfrm>
                <a:custGeom>
                  <a:avLst/>
                  <a:gdLst>
                    <a:gd name="T0" fmla="*/ 51 w 353"/>
                    <a:gd name="T1" fmla="*/ 0 h 212"/>
                    <a:gd name="T2" fmla="*/ 10 w 353"/>
                    <a:gd name="T3" fmla="*/ 4 h 212"/>
                    <a:gd name="T4" fmla="*/ 6 w 353"/>
                    <a:gd name="T5" fmla="*/ 7 h 212"/>
                    <a:gd name="T6" fmla="*/ 4 w 353"/>
                    <a:gd name="T7" fmla="*/ 11 h 212"/>
                    <a:gd name="T8" fmla="*/ 2 w 353"/>
                    <a:gd name="T9" fmla="*/ 15 h 212"/>
                    <a:gd name="T10" fmla="*/ 0 w 353"/>
                    <a:gd name="T11" fmla="*/ 22 h 212"/>
                    <a:gd name="T12" fmla="*/ 0 w 353"/>
                    <a:gd name="T13" fmla="*/ 29 h 212"/>
                    <a:gd name="T14" fmla="*/ 2 w 353"/>
                    <a:gd name="T15" fmla="*/ 33 h 212"/>
                    <a:gd name="T16" fmla="*/ 4 w 353"/>
                    <a:gd name="T17" fmla="*/ 38 h 212"/>
                    <a:gd name="T18" fmla="*/ 8 w 353"/>
                    <a:gd name="T19" fmla="*/ 42 h 212"/>
                    <a:gd name="T20" fmla="*/ 13 w 353"/>
                    <a:gd name="T21" fmla="*/ 45 h 212"/>
                    <a:gd name="T22" fmla="*/ 18 w 353"/>
                    <a:gd name="T23" fmla="*/ 47 h 212"/>
                    <a:gd name="T24" fmla="*/ 22 w 353"/>
                    <a:gd name="T25" fmla="*/ 48 h 212"/>
                    <a:gd name="T26" fmla="*/ 28 w 353"/>
                    <a:gd name="T27" fmla="*/ 48 h 212"/>
                    <a:gd name="T28" fmla="*/ 28 w 353"/>
                    <a:gd name="T29" fmla="*/ 48 h 212"/>
                    <a:gd name="T30" fmla="*/ 59 w 353"/>
                    <a:gd name="T31" fmla="*/ 44 h 212"/>
                    <a:gd name="T32" fmla="*/ 79 w 353"/>
                    <a:gd name="T33" fmla="*/ 0 h 212"/>
                    <a:gd name="T34" fmla="*/ 51 w 353"/>
                    <a:gd name="T35" fmla="*/ 0 h 2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3"/>
                    <a:gd name="T55" fmla="*/ 0 h 212"/>
                    <a:gd name="T56" fmla="*/ 353 w 353"/>
                    <a:gd name="T57" fmla="*/ 212 h 2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3" h="212">
                      <a:moveTo>
                        <a:pt x="226" y="0"/>
                      </a:moveTo>
                      <a:lnTo>
                        <a:pt x="46" y="18"/>
                      </a:lnTo>
                      <a:lnTo>
                        <a:pt x="28" y="32"/>
                      </a:lnTo>
                      <a:lnTo>
                        <a:pt x="17" y="48"/>
                      </a:lnTo>
                      <a:lnTo>
                        <a:pt x="7" y="66"/>
                      </a:lnTo>
                      <a:lnTo>
                        <a:pt x="0" y="96"/>
                      </a:lnTo>
                      <a:lnTo>
                        <a:pt x="1" y="129"/>
                      </a:lnTo>
                      <a:lnTo>
                        <a:pt x="7" y="147"/>
                      </a:lnTo>
                      <a:lnTo>
                        <a:pt x="17" y="167"/>
                      </a:lnTo>
                      <a:lnTo>
                        <a:pt x="36" y="184"/>
                      </a:lnTo>
                      <a:lnTo>
                        <a:pt x="58" y="198"/>
                      </a:lnTo>
                      <a:lnTo>
                        <a:pt x="81" y="206"/>
                      </a:lnTo>
                      <a:lnTo>
                        <a:pt x="100" y="210"/>
                      </a:lnTo>
                      <a:lnTo>
                        <a:pt x="126" y="212"/>
                      </a:lnTo>
                      <a:lnTo>
                        <a:pt x="124" y="210"/>
                      </a:lnTo>
                      <a:lnTo>
                        <a:pt x="264" y="196"/>
                      </a:lnTo>
                      <a:lnTo>
                        <a:pt x="353" y="0"/>
                      </a:lnTo>
                      <a:lnTo>
                        <a:pt x="226" y="0"/>
                      </a:lnTo>
                      <a:close/>
                    </a:path>
                  </a:pathLst>
                </a:custGeom>
                <a:solidFill>
                  <a:srgbClr val="808080"/>
                </a:solidFill>
                <a:ln w="25400">
                  <a:solidFill>
                    <a:srgbClr val="000000"/>
                  </a:solidFill>
                  <a:round/>
                  <a:headEnd/>
                  <a:tailEnd/>
                </a:ln>
              </p:spPr>
              <p:txBody>
                <a:bodyPr/>
                <a:lstStyle/>
                <a:p>
                  <a:endParaRPr lang="de-DE"/>
                </a:p>
              </p:txBody>
            </p:sp>
            <p:sp>
              <p:nvSpPr>
                <p:cNvPr id="28708" name="Freeform 52"/>
                <p:cNvSpPr>
                  <a:spLocks noChangeAspect="1"/>
                </p:cNvSpPr>
                <p:nvPr/>
              </p:nvSpPr>
              <p:spPr bwMode="auto">
                <a:xfrm>
                  <a:off x="3851" y="1272"/>
                  <a:ext cx="446" cy="490"/>
                </a:xfrm>
                <a:custGeom>
                  <a:avLst/>
                  <a:gdLst>
                    <a:gd name="T0" fmla="*/ 25 w 1979"/>
                    <a:gd name="T1" fmla="*/ 2 h 2169"/>
                    <a:gd name="T2" fmla="*/ 16 w 1979"/>
                    <a:gd name="T3" fmla="*/ 8 h 2169"/>
                    <a:gd name="T4" fmla="*/ 5 w 1979"/>
                    <a:gd name="T5" fmla="*/ 22 h 2169"/>
                    <a:gd name="T6" fmla="*/ 1 w 1979"/>
                    <a:gd name="T7" fmla="*/ 36 h 2169"/>
                    <a:gd name="T8" fmla="*/ 0 w 1979"/>
                    <a:gd name="T9" fmla="*/ 53 h 2169"/>
                    <a:gd name="T10" fmla="*/ 2 w 1979"/>
                    <a:gd name="T11" fmla="*/ 67 h 2169"/>
                    <a:gd name="T12" fmla="*/ 8 w 1979"/>
                    <a:gd name="T13" fmla="*/ 90 h 2169"/>
                    <a:gd name="T14" fmla="*/ 24 w 1979"/>
                    <a:gd name="T15" fmla="*/ 129 h 2169"/>
                    <a:gd name="T16" fmla="*/ 43 w 1979"/>
                    <a:gd name="T17" fmla="*/ 173 h 2169"/>
                    <a:gd name="T18" fmla="*/ 60 w 1979"/>
                    <a:gd name="T19" fmla="*/ 217 h 2169"/>
                    <a:gd name="T20" fmla="*/ 74 w 1979"/>
                    <a:gd name="T21" fmla="*/ 276 h 2169"/>
                    <a:gd name="T22" fmla="*/ 82 w 1979"/>
                    <a:gd name="T23" fmla="*/ 346 h 2169"/>
                    <a:gd name="T24" fmla="*/ 86 w 1979"/>
                    <a:gd name="T25" fmla="*/ 396 h 2169"/>
                    <a:gd name="T26" fmla="*/ 86 w 1979"/>
                    <a:gd name="T27" fmla="*/ 434 h 2169"/>
                    <a:gd name="T28" fmla="*/ 80 w 1979"/>
                    <a:gd name="T29" fmla="*/ 463 h 2169"/>
                    <a:gd name="T30" fmla="*/ 74 w 1979"/>
                    <a:gd name="T31" fmla="*/ 479 h 2169"/>
                    <a:gd name="T32" fmla="*/ 67 w 1979"/>
                    <a:gd name="T33" fmla="*/ 487 h 2169"/>
                    <a:gd name="T34" fmla="*/ 104 w 1979"/>
                    <a:gd name="T35" fmla="*/ 486 h 2169"/>
                    <a:gd name="T36" fmla="*/ 244 w 1979"/>
                    <a:gd name="T37" fmla="*/ 467 h 2169"/>
                    <a:gd name="T38" fmla="*/ 372 w 1979"/>
                    <a:gd name="T39" fmla="*/ 456 h 2169"/>
                    <a:gd name="T40" fmla="*/ 424 w 1979"/>
                    <a:gd name="T41" fmla="*/ 457 h 2169"/>
                    <a:gd name="T42" fmla="*/ 435 w 1979"/>
                    <a:gd name="T43" fmla="*/ 449 h 2169"/>
                    <a:gd name="T44" fmla="*/ 443 w 1979"/>
                    <a:gd name="T45" fmla="*/ 431 h 2169"/>
                    <a:gd name="T46" fmla="*/ 446 w 1979"/>
                    <a:gd name="T47" fmla="*/ 405 h 2169"/>
                    <a:gd name="T48" fmla="*/ 445 w 1979"/>
                    <a:gd name="T49" fmla="*/ 371 h 2169"/>
                    <a:gd name="T50" fmla="*/ 441 w 1979"/>
                    <a:gd name="T51" fmla="*/ 322 h 2169"/>
                    <a:gd name="T52" fmla="*/ 426 w 1979"/>
                    <a:gd name="T53" fmla="*/ 258 h 2169"/>
                    <a:gd name="T54" fmla="*/ 408 w 1979"/>
                    <a:gd name="T55" fmla="*/ 201 h 2169"/>
                    <a:gd name="T56" fmla="*/ 388 w 1979"/>
                    <a:gd name="T57" fmla="*/ 148 h 2169"/>
                    <a:gd name="T58" fmla="*/ 365 w 1979"/>
                    <a:gd name="T59" fmla="*/ 90 h 2169"/>
                    <a:gd name="T60" fmla="*/ 357 w 1979"/>
                    <a:gd name="T61" fmla="*/ 64 h 2169"/>
                    <a:gd name="T62" fmla="*/ 356 w 1979"/>
                    <a:gd name="T63" fmla="*/ 44 h 2169"/>
                    <a:gd name="T64" fmla="*/ 365 w 1979"/>
                    <a:gd name="T65" fmla="*/ 4 h 2169"/>
                    <a:gd name="T66" fmla="*/ 28 w 1979"/>
                    <a:gd name="T67" fmla="*/ 1 h 21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79"/>
                    <a:gd name="T103" fmla="*/ 0 h 2169"/>
                    <a:gd name="T104" fmla="*/ 1979 w 1979"/>
                    <a:gd name="T105" fmla="*/ 2169 h 21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79" h="2169">
                      <a:moveTo>
                        <a:pt x="125" y="4"/>
                      </a:moveTo>
                      <a:lnTo>
                        <a:pt x="111" y="8"/>
                      </a:lnTo>
                      <a:lnTo>
                        <a:pt x="93" y="17"/>
                      </a:lnTo>
                      <a:lnTo>
                        <a:pt x="71" y="37"/>
                      </a:lnTo>
                      <a:lnTo>
                        <a:pt x="42" y="66"/>
                      </a:lnTo>
                      <a:lnTo>
                        <a:pt x="21" y="97"/>
                      </a:lnTo>
                      <a:lnTo>
                        <a:pt x="9" y="130"/>
                      </a:lnTo>
                      <a:lnTo>
                        <a:pt x="4" y="159"/>
                      </a:lnTo>
                      <a:lnTo>
                        <a:pt x="0" y="197"/>
                      </a:lnTo>
                      <a:lnTo>
                        <a:pt x="0" y="234"/>
                      </a:lnTo>
                      <a:lnTo>
                        <a:pt x="5" y="265"/>
                      </a:lnTo>
                      <a:lnTo>
                        <a:pt x="9" y="297"/>
                      </a:lnTo>
                      <a:lnTo>
                        <a:pt x="15" y="325"/>
                      </a:lnTo>
                      <a:lnTo>
                        <a:pt x="35" y="399"/>
                      </a:lnTo>
                      <a:lnTo>
                        <a:pt x="63" y="481"/>
                      </a:lnTo>
                      <a:lnTo>
                        <a:pt x="105" y="571"/>
                      </a:lnTo>
                      <a:lnTo>
                        <a:pt x="147" y="674"/>
                      </a:lnTo>
                      <a:lnTo>
                        <a:pt x="189" y="764"/>
                      </a:lnTo>
                      <a:lnTo>
                        <a:pt x="225" y="854"/>
                      </a:lnTo>
                      <a:lnTo>
                        <a:pt x="267" y="962"/>
                      </a:lnTo>
                      <a:lnTo>
                        <a:pt x="303" y="1100"/>
                      </a:lnTo>
                      <a:lnTo>
                        <a:pt x="327" y="1220"/>
                      </a:lnTo>
                      <a:lnTo>
                        <a:pt x="351" y="1370"/>
                      </a:lnTo>
                      <a:lnTo>
                        <a:pt x="363" y="1532"/>
                      </a:lnTo>
                      <a:lnTo>
                        <a:pt x="381" y="1676"/>
                      </a:lnTo>
                      <a:lnTo>
                        <a:pt x="381" y="1755"/>
                      </a:lnTo>
                      <a:lnTo>
                        <a:pt x="381" y="1857"/>
                      </a:lnTo>
                      <a:lnTo>
                        <a:pt x="381" y="1923"/>
                      </a:lnTo>
                      <a:lnTo>
                        <a:pt x="376" y="1985"/>
                      </a:lnTo>
                      <a:lnTo>
                        <a:pt x="357" y="2049"/>
                      </a:lnTo>
                      <a:lnTo>
                        <a:pt x="344" y="2087"/>
                      </a:lnTo>
                      <a:lnTo>
                        <a:pt x="327" y="2121"/>
                      </a:lnTo>
                      <a:lnTo>
                        <a:pt x="310" y="2143"/>
                      </a:lnTo>
                      <a:lnTo>
                        <a:pt x="298" y="2156"/>
                      </a:lnTo>
                      <a:lnTo>
                        <a:pt x="285" y="2169"/>
                      </a:lnTo>
                      <a:lnTo>
                        <a:pt x="461" y="2150"/>
                      </a:lnTo>
                      <a:lnTo>
                        <a:pt x="802" y="2103"/>
                      </a:lnTo>
                      <a:lnTo>
                        <a:pt x="1084" y="2067"/>
                      </a:lnTo>
                      <a:lnTo>
                        <a:pt x="1408" y="2031"/>
                      </a:lnTo>
                      <a:lnTo>
                        <a:pt x="1649" y="2019"/>
                      </a:lnTo>
                      <a:lnTo>
                        <a:pt x="1835" y="2025"/>
                      </a:lnTo>
                      <a:lnTo>
                        <a:pt x="1883" y="2025"/>
                      </a:lnTo>
                      <a:lnTo>
                        <a:pt x="1913" y="2019"/>
                      </a:lnTo>
                      <a:lnTo>
                        <a:pt x="1931" y="1989"/>
                      </a:lnTo>
                      <a:lnTo>
                        <a:pt x="1949" y="1956"/>
                      </a:lnTo>
                      <a:lnTo>
                        <a:pt x="1964" y="1907"/>
                      </a:lnTo>
                      <a:lnTo>
                        <a:pt x="1973" y="1848"/>
                      </a:lnTo>
                      <a:lnTo>
                        <a:pt x="1979" y="1791"/>
                      </a:lnTo>
                      <a:lnTo>
                        <a:pt x="1979" y="1708"/>
                      </a:lnTo>
                      <a:lnTo>
                        <a:pt x="1976" y="1643"/>
                      </a:lnTo>
                      <a:lnTo>
                        <a:pt x="1973" y="1538"/>
                      </a:lnTo>
                      <a:lnTo>
                        <a:pt x="1955" y="1424"/>
                      </a:lnTo>
                      <a:lnTo>
                        <a:pt x="1925" y="1277"/>
                      </a:lnTo>
                      <a:lnTo>
                        <a:pt x="1889" y="1142"/>
                      </a:lnTo>
                      <a:lnTo>
                        <a:pt x="1859" y="1022"/>
                      </a:lnTo>
                      <a:lnTo>
                        <a:pt x="1811" y="890"/>
                      </a:lnTo>
                      <a:lnTo>
                        <a:pt x="1763" y="770"/>
                      </a:lnTo>
                      <a:lnTo>
                        <a:pt x="1721" y="656"/>
                      </a:lnTo>
                      <a:lnTo>
                        <a:pt x="1655" y="493"/>
                      </a:lnTo>
                      <a:lnTo>
                        <a:pt x="1619" y="397"/>
                      </a:lnTo>
                      <a:lnTo>
                        <a:pt x="1597" y="333"/>
                      </a:lnTo>
                      <a:lnTo>
                        <a:pt x="1585" y="283"/>
                      </a:lnTo>
                      <a:lnTo>
                        <a:pt x="1580" y="236"/>
                      </a:lnTo>
                      <a:lnTo>
                        <a:pt x="1580" y="195"/>
                      </a:lnTo>
                      <a:lnTo>
                        <a:pt x="1607" y="49"/>
                      </a:lnTo>
                      <a:lnTo>
                        <a:pt x="1619" y="19"/>
                      </a:lnTo>
                      <a:lnTo>
                        <a:pt x="144" y="0"/>
                      </a:lnTo>
                      <a:lnTo>
                        <a:pt x="125" y="4"/>
                      </a:lnTo>
                      <a:close/>
                    </a:path>
                  </a:pathLst>
                </a:custGeom>
                <a:solidFill>
                  <a:srgbClr val="FFFFFF"/>
                </a:solidFill>
                <a:ln w="25400">
                  <a:solidFill>
                    <a:srgbClr val="000000"/>
                  </a:solidFill>
                  <a:round/>
                  <a:headEnd/>
                  <a:tailEnd/>
                </a:ln>
              </p:spPr>
              <p:txBody>
                <a:bodyPr/>
                <a:lstStyle/>
                <a:p>
                  <a:endParaRPr lang="de-DE"/>
                </a:p>
              </p:txBody>
            </p:sp>
            <p:sp>
              <p:nvSpPr>
                <p:cNvPr id="28709" name="Freeform 53"/>
                <p:cNvSpPr>
                  <a:spLocks noChangeAspect="1"/>
                </p:cNvSpPr>
                <p:nvPr/>
              </p:nvSpPr>
              <p:spPr bwMode="auto">
                <a:xfrm>
                  <a:off x="3874" y="1294"/>
                  <a:ext cx="37" cy="32"/>
                </a:xfrm>
                <a:custGeom>
                  <a:avLst/>
                  <a:gdLst>
                    <a:gd name="T0" fmla="*/ 37 w 163"/>
                    <a:gd name="T1" fmla="*/ 2 h 142"/>
                    <a:gd name="T2" fmla="*/ 27 w 163"/>
                    <a:gd name="T3" fmla="*/ 29 h 142"/>
                    <a:gd name="T4" fmla="*/ 18 w 163"/>
                    <a:gd name="T5" fmla="*/ 32 h 142"/>
                    <a:gd name="T6" fmla="*/ 13 w 163"/>
                    <a:gd name="T7" fmla="*/ 32 h 142"/>
                    <a:gd name="T8" fmla="*/ 8 w 163"/>
                    <a:gd name="T9" fmla="*/ 30 h 142"/>
                    <a:gd name="T10" fmla="*/ 5 w 163"/>
                    <a:gd name="T11" fmla="*/ 27 h 142"/>
                    <a:gd name="T12" fmla="*/ 2 w 163"/>
                    <a:gd name="T13" fmla="*/ 23 h 142"/>
                    <a:gd name="T14" fmla="*/ 1 w 163"/>
                    <a:gd name="T15" fmla="*/ 19 h 142"/>
                    <a:gd name="T16" fmla="*/ 0 w 163"/>
                    <a:gd name="T17" fmla="*/ 16 h 142"/>
                    <a:gd name="T18" fmla="*/ 0 w 163"/>
                    <a:gd name="T19" fmla="*/ 11 h 142"/>
                    <a:gd name="T20" fmla="*/ 2 w 163"/>
                    <a:gd name="T21" fmla="*/ 8 h 142"/>
                    <a:gd name="T22" fmla="*/ 4 w 163"/>
                    <a:gd name="T23" fmla="*/ 5 h 142"/>
                    <a:gd name="T24" fmla="*/ 8 w 163"/>
                    <a:gd name="T25" fmla="*/ 3 h 142"/>
                    <a:gd name="T26" fmla="*/ 12 w 163"/>
                    <a:gd name="T27" fmla="*/ 2 h 142"/>
                    <a:gd name="T28" fmla="*/ 15 w 163"/>
                    <a:gd name="T29" fmla="*/ 1 h 142"/>
                    <a:gd name="T30" fmla="*/ 19 w 163"/>
                    <a:gd name="T31" fmla="*/ 0 h 142"/>
                    <a:gd name="T32" fmla="*/ 22 w 163"/>
                    <a:gd name="T33" fmla="*/ 0 h 142"/>
                    <a:gd name="T34" fmla="*/ 26 w 163"/>
                    <a:gd name="T35" fmla="*/ 0 h 142"/>
                    <a:gd name="T36" fmla="*/ 37 w 163"/>
                    <a:gd name="T37" fmla="*/ 2 h 1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
                    <a:gd name="T58" fmla="*/ 0 h 142"/>
                    <a:gd name="T59" fmla="*/ 163 w 163"/>
                    <a:gd name="T60" fmla="*/ 142 h 1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 h="142">
                      <a:moveTo>
                        <a:pt x="163" y="10"/>
                      </a:moveTo>
                      <a:lnTo>
                        <a:pt x="121" y="130"/>
                      </a:lnTo>
                      <a:lnTo>
                        <a:pt x="79" y="142"/>
                      </a:lnTo>
                      <a:lnTo>
                        <a:pt x="58" y="140"/>
                      </a:lnTo>
                      <a:lnTo>
                        <a:pt x="37" y="132"/>
                      </a:lnTo>
                      <a:lnTo>
                        <a:pt x="21" y="118"/>
                      </a:lnTo>
                      <a:lnTo>
                        <a:pt x="10" y="104"/>
                      </a:lnTo>
                      <a:lnTo>
                        <a:pt x="3" y="86"/>
                      </a:lnTo>
                      <a:lnTo>
                        <a:pt x="0" y="70"/>
                      </a:lnTo>
                      <a:lnTo>
                        <a:pt x="1" y="49"/>
                      </a:lnTo>
                      <a:lnTo>
                        <a:pt x="7" y="34"/>
                      </a:lnTo>
                      <a:lnTo>
                        <a:pt x="19" y="22"/>
                      </a:lnTo>
                      <a:lnTo>
                        <a:pt x="34" y="12"/>
                      </a:lnTo>
                      <a:lnTo>
                        <a:pt x="52" y="7"/>
                      </a:lnTo>
                      <a:lnTo>
                        <a:pt x="67" y="4"/>
                      </a:lnTo>
                      <a:lnTo>
                        <a:pt x="84" y="1"/>
                      </a:lnTo>
                      <a:lnTo>
                        <a:pt x="97" y="1"/>
                      </a:lnTo>
                      <a:lnTo>
                        <a:pt x="114" y="0"/>
                      </a:lnTo>
                      <a:lnTo>
                        <a:pt x="163" y="10"/>
                      </a:lnTo>
                      <a:close/>
                    </a:path>
                  </a:pathLst>
                </a:custGeom>
                <a:solidFill>
                  <a:srgbClr val="808080"/>
                </a:solidFill>
                <a:ln w="25400">
                  <a:solidFill>
                    <a:srgbClr val="000000"/>
                  </a:solidFill>
                  <a:round/>
                  <a:headEnd/>
                  <a:tailEnd/>
                </a:ln>
              </p:spPr>
              <p:txBody>
                <a:bodyPr/>
                <a:lstStyle/>
                <a:p>
                  <a:endParaRPr lang="de-DE"/>
                </a:p>
              </p:txBody>
            </p:sp>
            <p:sp>
              <p:nvSpPr>
                <p:cNvPr id="28710" name="Freeform 54"/>
                <p:cNvSpPr>
                  <a:spLocks noChangeAspect="1"/>
                </p:cNvSpPr>
                <p:nvPr/>
              </p:nvSpPr>
              <p:spPr bwMode="auto">
                <a:xfrm>
                  <a:off x="3889" y="1293"/>
                  <a:ext cx="25" cy="26"/>
                </a:xfrm>
                <a:custGeom>
                  <a:avLst/>
                  <a:gdLst>
                    <a:gd name="T0" fmla="*/ 0 w 114"/>
                    <a:gd name="T1" fmla="*/ 3 h 116"/>
                    <a:gd name="T2" fmla="*/ 5 w 114"/>
                    <a:gd name="T3" fmla="*/ 7 h 116"/>
                    <a:gd name="T4" fmla="*/ 7 w 114"/>
                    <a:gd name="T5" fmla="*/ 10 h 116"/>
                    <a:gd name="T6" fmla="*/ 8 w 114"/>
                    <a:gd name="T7" fmla="*/ 13 h 116"/>
                    <a:gd name="T8" fmla="*/ 8 w 114"/>
                    <a:gd name="T9" fmla="*/ 18 h 116"/>
                    <a:gd name="T10" fmla="*/ 7 w 114"/>
                    <a:gd name="T11" fmla="*/ 22 h 116"/>
                    <a:gd name="T12" fmla="*/ 5 w 114"/>
                    <a:gd name="T13" fmla="*/ 26 h 116"/>
                    <a:gd name="T14" fmla="*/ 25 w 114"/>
                    <a:gd name="T15" fmla="*/ 22 h 116"/>
                    <a:gd name="T16" fmla="*/ 23 w 114"/>
                    <a:gd name="T17" fmla="*/ 0 h 116"/>
                    <a:gd name="T18" fmla="*/ 0 w 114"/>
                    <a:gd name="T19" fmla="*/ 3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6"/>
                    <a:gd name="T32" fmla="*/ 114 w 114"/>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6">
                      <a:moveTo>
                        <a:pt x="0" y="14"/>
                      </a:moveTo>
                      <a:lnTo>
                        <a:pt x="21" y="29"/>
                      </a:lnTo>
                      <a:lnTo>
                        <a:pt x="31" y="44"/>
                      </a:lnTo>
                      <a:lnTo>
                        <a:pt x="36" y="59"/>
                      </a:lnTo>
                      <a:lnTo>
                        <a:pt x="37" y="81"/>
                      </a:lnTo>
                      <a:lnTo>
                        <a:pt x="33" y="99"/>
                      </a:lnTo>
                      <a:lnTo>
                        <a:pt x="21" y="116"/>
                      </a:lnTo>
                      <a:lnTo>
                        <a:pt x="114" y="96"/>
                      </a:lnTo>
                      <a:lnTo>
                        <a:pt x="106" y="0"/>
                      </a:lnTo>
                      <a:lnTo>
                        <a:pt x="0" y="14"/>
                      </a:lnTo>
                      <a:close/>
                    </a:path>
                  </a:pathLst>
                </a:custGeom>
                <a:solidFill>
                  <a:srgbClr val="000000"/>
                </a:solidFill>
                <a:ln w="25400">
                  <a:solidFill>
                    <a:srgbClr val="000000"/>
                  </a:solidFill>
                  <a:round/>
                  <a:headEnd/>
                  <a:tailEnd/>
                </a:ln>
              </p:spPr>
              <p:txBody>
                <a:bodyPr/>
                <a:lstStyle/>
                <a:p>
                  <a:endParaRPr lang="de-DE"/>
                </a:p>
              </p:txBody>
            </p:sp>
            <p:sp>
              <p:nvSpPr>
                <p:cNvPr id="28711" name="Freeform 55"/>
                <p:cNvSpPr>
                  <a:spLocks noChangeAspect="1"/>
                </p:cNvSpPr>
                <p:nvPr/>
              </p:nvSpPr>
              <p:spPr bwMode="auto">
                <a:xfrm>
                  <a:off x="3881" y="1272"/>
                  <a:ext cx="374" cy="54"/>
                </a:xfrm>
                <a:custGeom>
                  <a:avLst/>
                  <a:gdLst>
                    <a:gd name="T0" fmla="*/ 354 w 1657"/>
                    <a:gd name="T1" fmla="*/ 4 h 240"/>
                    <a:gd name="T2" fmla="*/ 0 w 1657"/>
                    <a:gd name="T3" fmla="*/ 0 h 240"/>
                    <a:gd name="T4" fmla="*/ 10 w 1657"/>
                    <a:gd name="T5" fmla="*/ 2 h 240"/>
                    <a:gd name="T6" fmla="*/ 14 w 1657"/>
                    <a:gd name="T7" fmla="*/ 3 h 240"/>
                    <a:gd name="T8" fmla="*/ 17 w 1657"/>
                    <a:gd name="T9" fmla="*/ 4 h 240"/>
                    <a:gd name="T10" fmla="*/ 20 w 1657"/>
                    <a:gd name="T11" fmla="*/ 7 h 240"/>
                    <a:gd name="T12" fmla="*/ 23 w 1657"/>
                    <a:gd name="T13" fmla="*/ 10 h 240"/>
                    <a:gd name="T14" fmla="*/ 24 w 1657"/>
                    <a:gd name="T15" fmla="*/ 15 h 240"/>
                    <a:gd name="T16" fmla="*/ 25 w 1657"/>
                    <a:gd name="T17" fmla="*/ 19 h 240"/>
                    <a:gd name="T18" fmla="*/ 26 w 1657"/>
                    <a:gd name="T19" fmla="*/ 24 h 240"/>
                    <a:gd name="T20" fmla="*/ 26 w 1657"/>
                    <a:gd name="T21" fmla="*/ 27 h 240"/>
                    <a:gd name="T22" fmla="*/ 25 w 1657"/>
                    <a:gd name="T23" fmla="*/ 33 h 240"/>
                    <a:gd name="T24" fmla="*/ 24 w 1657"/>
                    <a:gd name="T25" fmla="*/ 38 h 240"/>
                    <a:gd name="T26" fmla="*/ 22 w 1657"/>
                    <a:gd name="T27" fmla="*/ 43 h 240"/>
                    <a:gd name="T28" fmla="*/ 18 w 1657"/>
                    <a:gd name="T29" fmla="*/ 48 h 240"/>
                    <a:gd name="T30" fmla="*/ 13 w 1657"/>
                    <a:gd name="T31" fmla="*/ 51 h 240"/>
                    <a:gd name="T32" fmla="*/ 9 w 1657"/>
                    <a:gd name="T33" fmla="*/ 54 h 240"/>
                    <a:gd name="T34" fmla="*/ 33 w 1657"/>
                    <a:gd name="T35" fmla="*/ 51 h 240"/>
                    <a:gd name="T36" fmla="*/ 58 w 1657"/>
                    <a:gd name="T37" fmla="*/ 47 h 240"/>
                    <a:gd name="T38" fmla="*/ 99 w 1657"/>
                    <a:gd name="T39" fmla="*/ 45 h 240"/>
                    <a:gd name="T40" fmla="*/ 133 w 1657"/>
                    <a:gd name="T41" fmla="*/ 42 h 240"/>
                    <a:gd name="T42" fmla="*/ 174 w 1657"/>
                    <a:gd name="T43" fmla="*/ 42 h 240"/>
                    <a:gd name="T44" fmla="*/ 218 w 1657"/>
                    <a:gd name="T45" fmla="*/ 43 h 240"/>
                    <a:gd name="T46" fmla="*/ 274 w 1657"/>
                    <a:gd name="T47" fmla="*/ 45 h 240"/>
                    <a:gd name="T48" fmla="*/ 327 w 1657"/>
                    <a:gd name="T49" fmla="*/ 49 h 240"/>
                    <a:gd name="T50" fmla="*/ 348 w 1657"/>
                    <a:gd name="T51" fmla="*/ 53 h 240"/>
                    <a:gd name="T52" fmla="*/ 355 w 1657"/>
                    <a:gd name="T53" fmla="*/ 54 h 240"/>
                    <a:gd name="T54" fmla="*/ 361 w 1657"/>
                    <a:gd name="T55" fmla="*/ 54 h 240"/>
                    <a:gd name="T56" fmla="*/ 366 w 1657"/>
                    <a:gd name="T57" fmla="*/ 53 h 240"/>
                    <a:gd name="T58" fmla="*/ 370 w 1657"/>
                    <a:gd name="T59" fmla="*/ 49 h 240"/>
                    <a:gd name="T60" fmla="*/ 372 w 1657"/>
                    <a:gd name="T61" fmla="*/ 44 h 240"/>
                    <a:gd name="T62" fmla="*/ 374 w 1657"/>
                    <a:gd name="T63" fmla="*/ 39 h 240"/>
                    <a:gd name="T64" fmla="*/ 374 w 1657"/>
                    <a:gd name="T65" fmla="*/ 35 h 240"/>
                    <a:gd name="T66" fmla="*/ 373 w 1657"/>
                    <a:gd name="T67" fmla="*/ 26 h 240"/>
                    <a:gd name="T68" fmla="*/ 371 w 1657"/>
                    <a:gd name="T69" fmla="*/ 21 h 240"/>
                    <a:gd name="T70" fmla="*/ 369 w 1657"/>
                    <a:gd name="T71" fmla="*/ 15 h 240"/>
                    <a:gd name="T72" fmla="*/ 366 w 1657"/>
                    <a:gd name="T73" fmla="*/ 11 h 240"/>
                    <a:gd name="T74" fmla="*/ 363 w 1657"/>
                    <a:gd name="T75" fmla="*/ 9 h 240"/>
                    <a:gd name="T76" fmla="*/ 359 w 1657"/>
                    <a:gd name="T77" fmla="*/ 6 h 240"/>
                    <a:gd name="T78" fmla="*/ 354 w 1657"/>
                    <a:gd name="T79" fmla="*/ 4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57"/>
                    <a:gd name="T121" fmla="*/ 0 h 240"/>
                    <a:gd name="T122" fmla="*/ 1657 w 1657"/>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57" h="240">
                      <a:moveTo>
                        <a:pt x="1568" y="18"/>
                      </a:moveTo>
                      <a:lnTo>
                        <a:pt x="0" y="0"/>
                      </a:lnTo>
                      <a:lnTo>
                        <a:pt x="44" y="7"/>
                      </a:lnTo>
                      <a:lnTo>
                        <a:pt x="60" y="12"/>
                      </a:lnTo>
                      <a:lnTo>
                        <a:pt x="77" y="19"/>
                      </a:lnTo>
                      <a:lnTo>
                        <a:pt x="88" y="30"/>
                      </a:lnTo>
                      <a:lnTo>
                        <a:pt x="101" y="46"/>
                      </a:lnTo>
                      <a:lnTo>
                        <a:pt x="107" y="65"/>
                      </a:lnTo>
                      <a:lnTo>
                        <a:pt x="111" y="85"/>
                      </a:lnTo>
                      <a:lnTo>
                        <a:pt x="113" y="105"/>
                      </a:lnTo>
                      <a:lnTo>
                        <a:pt x="114" y="122"/>
                      </a:lnTo>
                      <a:lnTo>
                        <a:pt x="111" y="147"/>
                      </a:lnTo>
                      <a:lnTo>
                        <a:pt x="107" y="171"/>
                      </a:lnTo>
                      <a:lnTo>
                        <a:pt x="96" y="192"/>
                      </a:lnTo>
                      <a:lnTo>
                        <a:pt x="79" y="213"/>
                      </a:lnTo>
                      <a:lnTo>
                        <a:pt x="58" y="227"/>
                      </a:lnTo>
                      <a:lnTo>
                        <a:pt x="41" y="240"/>
                      </a:lnTo>
                      <a:lnTo>
                        <a:pt x="144" y="228"/>
                      </a:lnTo>
                      <a:lnTo>
                        <a:pt x="258" y="210"/>
                      </a:lnTo>
                      <a:lnTo>
                        <a:pt x="439" y="198"/>
                      </a:lnTo>
                      <a:lnTo>
                        <a:pt x="589" y="186"/>
                      </a:lnTo>
                      <a:lnTo>
                        <a:pt x="769" y="186"/>
                      </a:lnTo>
                      <a:lnTo>
                        <a:pt x="967" y="192"/>
                      </a:lnTo>
                      <a:lnTo>
                        <a:pt x="1213" y="198"/>
                      </a:lnTo>
                      <a:lnTo>
                        <a:pt x="1448" y="216"/>
                      </a:lnTo>
                      <a:lnTo>
                        <a:pt x="1544" y="234"/>
                      </a:lnTo>
                      <a:lnTo>
                        <a:pt x="1571" y="238"/>
                      </a:lnTo>
                      <a:lnTo>
                        <a:pt x="1601" y="239"/>
                      </a:lnTo>
                      <a:lnTo>
                        <a:pt x="1622" y="234"/>
                      </a:lnTo>
                      <a:lnTo>
                        <a:pt x="1640" y="216"/>
                      </a:lnTo>
                      <a:lnTo>
                        <a:pt x="1650" y="194"/>
                      </a:lnTo>
                      <a:lnTo>
                        <a:pt x="1655" y="175"/>
                      </a:lnTo>
                      <a:lnTo>
                        <a:pt x="1657" y="154"/>
                      </a:lnTo>
                      <a:lnTo>
                        <a:pt x="1653" y="116"/>
                      </a:lnTo>
                      <a:lnTo>
                        <a:pt x="1645" y="92"/>
                      </a:lnTo>
                      <a:lnTo>
                        <a:pt x="1633" y="67"/>
                      </a:lnTo>
                      <a:lnTo>
                        <a:pt x="1622" y="51"/>
                      </a:lnTo>
                      <a:lnTo>
                        <a:pt x="1609" y="38"/>
                      </a:lnTo>
                      <a:lnTo>
                        <a:pt x="1590" y="25"/>
                      </a:lnTo>
                      <a:lnTo>
                        <a:pt x="1568" y="18"/>
                      </a:lnTo>
                      <a:close/>
                    </a:path>
                  </a:pathLst>
                </a:custGeom>
                <a:solidFill>
                  <a:srgbClr val="FFFFFF"/>
                </a:solidFill>
                <a:ln w="25400">
                  <a:solidFill>
                    <a:srgbClr val="000000"/>
                  </a:solidFill>
                  <a:round/>
                  <a:headEnd/>
                  <a:tailEnd/>
                </a:ln>
              </p:spPr>
              <p:txBody>
                <a:bodyPr/>
                <a:lstStyle/>
                <a:p>
                  <a:endParaRPr lang="de-DE"/>
                </a:p>
              </p:txBody>
            </p:sp>
          </p:grpSp>
          <p:sp>
            <p:nvSpPr>
              <p:cNvPr id="28706" name="Text Box 56"/>
              <p:cNvSpPr txBox="1">
                <a:spLocks noChangeAspect="1" noChangeArrowheads="1"/>
              </p:cNvSpPr>
              <p:nvPr/>
            </p:nvSpPr>
            <p:spPr bwMode="auto">
              <a:xfrm>
                <a:off x="3898" y="1358"/>
                <a:ext cx="372" cy="298"/>
              </a:xfrm>
              <a:prstGeom prst="rect">
                <a:avLst/>
              </a:prstGeom>
              <a:noFill/>
              <a:ln w="9525">
                <a:noFill/>
                <a:miter lim="800000"/>
                <a:headEnd/>
                <a:tailEnd/>
              </a:ln>
            </p:spPr>
            <p:txBody>
              <a:bodyPr wrap="none">
                <a:spAutoFit/>
              </a:bodyPr>
              <a:lstStyle/>
              <a:p>
                <a:pPr eaLnBrk="0" hangingPunct="0"/>
                <a:r>
                  <a:rPr lang="en-US" sz="1200">
                    <a:latin typeface="Arial" pitchFamily="34" charset="0"/>
                  </a:rPr>
                  <a:t>Plain-</a:t>
                </a:r>
              </a:p>
              <a:p>
                <a:pPr eaLnBrk="0" hangingPunct="0"/>
                <a:r>
                  <a:rPr lang="en-US" sz="1200">
                    <a:latin typeface="Arial" pitchFamily="34" charset="0"/>
                  </a:rPr>
                  <a:t>text</a:t>
                </a:r>
              </a:p>
            </p:txBody>
          </p:sp>
        </p:grpSp>
        <p:cxnSp>
          <p:nvCxnSpPr>
            <p:cNvPr id="28690" name="AutoShape 57"/>
            <p:cNvCxnSpPr>
              <a:cxnSpLocks noChangeAspect="1" noChangeShapeType="1"/>
              <a:stCxn id="1361966" idx="3"/>
              <a:endCxn id="28706" idx="1"/>
            </p:cNvCxnSpPr>
            <p:nvPr/>
          </p:nvCxnSpPr>
          <p:spPr bwMode="auto">
            <a:xfrm>
              <a:off x="3282" y="3505"/>
              <a:ext cx="655" cy="1"/>
            </a:xfrm>
            <a:prstGeom prst="straightConnector1">
              <a:avLst/>
            </a:prstGeom>
            <a:noFill/>
            <a:ln w="9525">
              <a:solidFill>
                <a:schemeClr val="tx1"/>
              </a:solidFill>
              <a:round/>
              <a:headEnd/>
              <a:tailEnd type="triangle" w="med" len="med"/>
            </a:ln>
          </p:spPr>
        </p:cxnSp>
        <p:grpSp>
          <p:nvGrpSpPr>
            <p:cNvPr id="28691" name="Group 58"/>
            <p:cNvGrpSpPr>
              <a:grpSpLocks noChangeAspect="1"/>
            </p:cNvGrpSpPr>
            <p:nvPr/>
          </p:nvGrpSpPr>
          <p:grpSpPr bwMode="auto">
            <a:xfrm>
              <a:off x="2664" y="3528"/>
              <a:ext cx="408" cy="213"/>
              <a:chOff x="4213" y="936"/>
              <a:chExt cx="203" cy="106"/>
            </a:xfrm>
          </p:grpSpPr>
          <p:sp>
            <p:nvSpPr>
              <p:cNvPr id="28694" name="Oval 59"/>
              <p:cNvSpPr>
                <a:spLocks noChangeAspect="1" noChangeArrowheads="1"/>
              </p:cNvSpPr>
              <p:nvPr/>
            </p:nvSpPr>
            <p:spPr bwMode="auto">
              <a:xfrm>
                <a:off x="4213" y="942"/>
                <a:ext cx="76" cy="100"/>
              </a:xfrm>
              <a:prstGeom prst="ellipse">
                <a:avLst/>
              </a:prstGeom>
              <a:solidFill>
                <a:srgbClr val="606000"/>
              </a:solidFill>
              <a:ln w="9525">
                <a:noFill/>
                <a:round/>
                <a:headEnd/>
                <a:tailEnd/>
              </a:ln>
            </p:spPr>
            <p:txBody>
              <a:bodyPr wrap="none" anchor="ctr"/>
              <a:lstStyle/>
              <a:p>
                <a:endParaRPr lang="de-DE"/>
              </a:p>
            </p:txBody>
          </p:sp>
          <p:sp>
            <p:nvSpPr>
              <p:cNvPr id="28695" name="Oval 60"/>
              <p:cNvSpPr>
                <a:spLocks noChangeAspect="1" noChangeArrowheads="1"/>
              </p:cNvSpPr>
              <p:nvPr/>
            </p:nvSpPr>
            <p:spPr bwMode="auto">
              <a:xfrm>
                <a:off x="4213" y="936"/>
                <a:ext cx="76" cy="100"/>
              </a:xfrm>
              <a:prstGeom prst="ellipse">
                <a:avLst/>
              </a:prstGeom>
              <a:solidFill>
                <a:srgbClr val="00EFFE"/>
              </a:solidFill>
              <a:ln w="9525">
                <a:noFill/>
                <a:round/>
                <a:headEnd/>
                <a:tailEnd/>
              </a:ln>
            </p:spPr>
            <p:txBody>
              <a:bodyPr wrap="none" anchor="ctr"/>
              <a:lstStyle/>
              <a:p>
                <a:endParaRPr lang="de-DE"/>
              </a:p>
            </p:txBody>
          </p:sp>
          <p:sp>
            <p:nvSpPr>
              <p:cNvPr id="28696" name="Oval 61"/>
              <p:cNvSpPr>
                <a:spLocks noChangeAspect="1" noChangeArrowheads="1"/>
              </p:cNvSpPr>
              <p:nvPr/>
            </p:nvSpPr>
            <p:spPr bwMode="auto">
              <a:xfrm>
                <a:off x="4216" y="940"/>
                <a:ext cx="70" cy="95"/>
              </a:xfrm>
              <a:prstGeom prst="ellipse">
                <a:avLst/>
              </a:prstGeom>
              <a:solidFill>
                <a:srgbClr val="00B8BC"/>
              </a:solidFill>
              <a:ln w="9525">
                <a:noFill/>
                <a:round/>
                <a:headEnd/>
                <a:tailEnd/>
              </a:ln>
            </p:spPr>
            <p:txBody>
              <a:bodyPr wrap="none" anchor="ctr"/>
              <a:lstStyle/>
              <a:p>
                <a:endParaRPr lang="de-DE"/>
              </a:p>
            </p:txBody>
          </p:sp>
          <p:sp>
            <p:nvSpPr>
              <p:cNvPr id="28697" name="Oval 62"/>
              <p:cNvSpPr>
                <a:spLocks noChangeAspect="1" noChangeArrowheads="1"/>
              </p:cNvSpPr>
              <p:nvPr/>
            </p:nvSpPr>
            <p:spPr bwMode="auto">
              <a:xfrm>
                <a:off x="4219" y="974"/>
                <a:ext cx="19" cy="28"/>
              </a:xfrm>
              <a:prstGeom prst="ellipse">
                <a:avLst/>
              </a:prstGeom>
              <a:solidFill>
                <a:srgbClr val="00EFFE"/>
              </a:solidFill>
              <a:ln w="9525">
                <a:noFill/>
                <a:round/>
                <a:headEnd/>
                <a:tailEnd/>
              </a:ln>
            </p:spPr>
            <p:txBody>
              <a:bodyPr wrap="none" anchor="ctr"/>
              <a:lstStyle/>
              <a:p>
                <a:endParaRPr lang="de-DE"/>
              </a:p>
            </p:txBody>
          </p:sp>
          <p:sp>
            <p:nvSpPr>
              <p:cNvPr id="28698" name="Oval 63"/>
              <p:cNvSpPr>
                <a:spLocks noChangeAspect="1" noChangeArrowheads="1"/>
              </p:cNvSpPr>
              <p:nvPr/>
            </p:nvSpPr>
            <p:spPr bwMode="auto">
              <a:xfrm>
                <a:off x="4222" y="980"/>
                <a:ext cx="16" cy="22"/>
              </a:xfrm>
              <a:prstGeom prst="ellipse">
                <a:avLst/>
              </a:prstGeom>
              <a:solidFill>
                <a:srgbClr val="606060"/>
              </a:solidFill>
              <a:ln w="9525">
                <a:noFill/>
                <a:round/>
                <a:headEnd/>
                <a:tailEnd/>
              </a:ln>
            </p:spPr>
            <p:txBody>
              <a:bodyPr wrap="none" anchor="ctr"/>
              <a:lstStyle/>
              <a:p>
                <a:endParaRPr lang="de-DE"/>
              </a:p>
            </p:txBody>
          </p:sp>
          <p:sp>
            <p:nvSpPr>
              <p:cNvPr id="28699" name="Freeform 64"/>
              <p:cNvSpPr>
                <a:spLocks noChangeAspect="1"/>
              </p:cNvSpPr>
              <p:nvPr/>
            </p:nvSpPr>
            <p:spPr bwMode="auto">
              <a:xfrm>
                <a:off x="4283" y="973"/>
                <a:ext cx="133" cy="36"/>
              </a:xfrm>
              <a:custGeom>
                <a:avLst/>
                <a:gdLst>
                  <a:gd name="T0" fmla="*/ 0 w 133"/>
                  <a:gd name="T1" fmla="*/ 0 h 36"/>
                  <a:gd name="T2" fmla="*/ 132 w 133"/>
                  <a:gd name="T3" fmla="*/ 11 h 36"/>
                  <a:gd name="T4" fmla="*/ 132 w 133"/>
                  <a:gd name="T5" fmla="*/ 17 h 36"/>
                  <a:gd name="T6" fmla="*/ 123 w 133"/>
                  <a:gd name="T7" fmla="*/ 35 h 36"/>
                  <a:gd name="T8" fmla="*/ 105 w 133"/>
                  <a:gd name="T9" fmla="*/ 35 h 36"/>
                  <a:gd name="T10" fmla="*/ 105 w 133"/>
                  <a:gd name="T11" fmla="*/ 26 h 36"/>
                  <a:gd name="T12" fmla="*/ 96 w 133"/>
                  <a:gd name="T13" fmla="*/ 26 h 36"/>
                  <a:gd name="T14" fmla="*/ 96 w 133"/>
                  <a:gd name="T15" fmla="*/ 35 h 36"/>
                  <a:gd name="T16" fmla="*/ 88 w 133"/>
                  <a:gd name="T17" fmla="*/ 35 h 36"/>
                  <a:gd name="T18" fmla="*/ 88 w 133"/>
                  <a:gd name="T19" fmla="*/ 26 h 36"/>
                  <a:gd name="T20" fmla="*/ 70 w 133"/>
                  <a:gd name="T21" fmla="*/ 26 h 36"/>
                  <a:gd name="T22" fmla="*/ 70 w 133"/>
                  <a:gd name="T23" fmla="*/ 35 h 36"/>
                  <a:gd name="T24" fmla="*/ 61 w 133"/>
                  <a:gd name="T25" fmla="*/ 35 h 36"/>
                  <a:gd name="T26" fmla="*/ 52 w 133"/>
                  <a:gd name="T27" fmla="*/ 26 h 36"/>
                  <a:gd name="T28" fmla="*/ 44 w 133"/>
                  <a:gd name="T29" fmla="*/ 35 h 36"/>
                  <a:gd name="T30" fmla="*/ 34 w 133"/>
                  <a:gd name="T31" fmla="*/ 26 h 36"/>
                  <a:gd name="T32" fmla="*/ 34 w 133"/>
                  <a:gd name="T33" fmla="*/ 35 h 36"/>
                  <a:gd name="T34" fmla="*/ 26 w 133"/>
                  <a:gd name="T35" fmla="*/ 35 h 36"/>
                  <a:gd name="T36" fmla="*/ 26 w 133"/>
                  <a:gd name="T37" fmla="*/ 26 h 36"/>
                  <a:gd name="T38" fmla="*/ 17 w 133"/>
                  <a:gd name="T39" fmla="*/ 26 h 36"/>
                  <a:gd name="T40" fmla="*/ 8 w 133"/>
                  <a:gd name="T41" fmla="*/ 35 h 36"/>
                  <a:gd name="T42" fmla="*/ 0 w 133"/>
                  <a:gd name="T43" fmla="*/ 35 h 36"/>
                  <a:gd name="T44" fmla="*/ 0 w 133"/>
                  <a:gd name="T45" fmla="*/ 0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3"/>
                  <a:gd name="T70" fmla="*/ 0 h 36"/>
                  <a:gd name="T71" fmla="*/ 133 w 133"/>
                  <a:gd name="T72" fmla="*/ 36 h 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3" h="36">
                    <a:moveTo>
                      <a:pt x="0" y="0"/>
                    </a:moveTo>
                    <a:lnTo>
                      <a:pt x="132" y="11"/>
                    </a:lnTo>
                    <a:lnTo>
                      <a:pt x="132" y="17"/>
                    </a:lnTo>
                    <a:lnTo>
                      <a:pt x="123" y="35"/>
                    </a:lnTo>
                    <a:lnTo>
                      <a:pt x="105" y="35"/>
                    </a:lnTo>
                    <a:lnTo>
                      <a:pt x="105" y="26"/>
                    </a:lnTo>
                    <a:lnTo>
                      <a:pt x="96" y="26"/>
                    </a:lnTo>
                    <a:lnTo>
                      <a:pt x="96" y="35"/>
                    </a:lnTo>
                    <a:lnTo>
                      <a:pt x="88" y="35"/>
                    </a:lnTo>
                    <a:lnTo>
                      <a:pt x="88" y="26"/>
                    </a:lnTo>
                    <a:lnTo>
                      <a:pt x="70" y="26"/>
                    </a:lnTo>
                    <a:lnTo>
                      <a:pt x="70" y="35"/>
                    </a:lnTo>
                    <a:lnTo>
                      <a:pt x="61" y="35"/>
                    </a:lnTo>
                    <a:lnTo>
                      <a:pt x="52" y="26"/>
                    </a:lnTo>
                    <a:lnTo>
                      <a:pt x="44" y="35"/>
                    </a:lnTo>
                    <a:lnTo>
                      <a:pt x="34" y="26"/>
                    </a:lnTo>
                    <a:lnTo>
                      <a:pt x="34" y="35"/>
                    </a:lnTo>
                    <a:lnTo>
                      <a:pt x="26" y="35"/>
                    </a:lnTo>
                    <a:lnTo>
                      <a:pt x="26" y="26"/>
                    </a:lnTo>
                    <a:lnTo>
                      <a:pt x="17" y="26"/>
                    </a:lnTo>
                    <a:lnTo>
                      <a:pt x="8" y="35"/>
                    </a:lnTo>
                    <a:lnTo>
                      <a:pt x="0" y="35"/>
                    </a:lnTo>
                    <a:lnTo>
                      <a:pt x="0" y="0"/>
                    </a:lnTo>
                  </a:path>
                </a:pathLst>
              </a:custGeom>
              <a:solidFill>
                <a:srgbClr val="606000"/>
              </a:solidFill>
              <a:ln w="9525" cap="rnd">
                <a:noFill/>
                <a:round/>
                <a:headEnd/>
                <a:tailEnd/>
              </a:ln>
            </p:spPr>
            <p:txBody>
              <a:bodyPr/>
              <a:lstStyle/>
              <a:p>
                <a:endParaRPr lang="de-DE"/>
              </a:p>
            </p:txBody>
          </p:sp>
          <p:sp>
            <p:nvSpPr>
              <p:cNvPr id="28700" name="Freeform 65"/>
              <p:cNvSpPr>
                <a:spLocks noChangeAspect="1"/>
              </p:cNvSpPr>
              <p:nvPr/>
            </p:nvSpPr>
            <p:spPr bwMode="auto">
              <a:xfrm>
                <a:off x="4283" y="968"/>
                <a:ext cx="133" cy="35"/>
              </a:xfrm>
              <a:custGeom>
                <a:avLst/>
                <a:gdLst>
                  <a:gd name="T0" fmla="*/ 0 w 133"/>
                  <a:gd name="T1" fmla="*/ 0 h 35"/>
                  <a:gd name="T2" fmla="*/ 123 w 133"/>
                  <a:gd name="T3" fmla="*/ 0 h 35"/>
                  <a:gd name="T4" fmla="*/ 132 w 133"/>
                  <a:gd name="T5" fmla="*/ 17 h 35"/>
                  <a:gd name="T6" fmla="*/ 123 w 133"/>
                  <a:gd name="T7" fmla="*/ 34 h 35"/>
                  <a:gd name="T8" fmla="*/ 105 w 133"/>
                  <a:gd name="T9" fmla="*/ 34 h 35"/>
                  <a:gd name="T10" fmla="*/ 105 w 133"/>
                  <a:gd name="T11" fmla="*/ 25 h 35"/>
                  <a:gd name="T12" fmla="*/ 96 w 133"/>
                  <a:gd name="T13" fmla="*/ 25 h 35"/>
                  <a:gd name="T14" fmla="*/ 96 w 133"/>
                  <a:gd name="T15" fmla="*/ 34 h 35"/>
                  <a:gd name="T16" fmla="*/ 88 w 133"/>
                  <a:gd name="T17" fmla="*/ 34 h 35"/>
                  <a:gd name="T18" fmla="*/ 88 w 133"/>
                  <a:gd name="T19" fmla="*/ 25 h 35"/>
                  <a:gd name="T20" fmla="*/ 70 w 133"/>
                  <a:gd name="T21" fmla="*/ 25 h 35"/>
                  <a:gd name="T22" fmla="*/ 70 w 133"/>
                  <a:gd name="T23" fmla="*/ 34 h 35"/>
                  <a:gd name="T24" fmla="*/ 61 w 133"/>
                  <a:gd name="T25" fmla="*/ 34 h 35"/>
                  <a:gd name="T26" fmla="*/ 52 w 133"/>
                  <a:gd name="T27" fmla="*/ 25 h 35"/>
                  <a:gd name="T28" fmla="*/ 44 w 133"/>
                  <a:gd name="T29" fmla="*/ 34 h 35"/>
                  <a:gd name="T30" fmla="*/ 34 w 133"/>
                  <a:gd name="T31" fmla="*/ 25 h 35"/>
                  <a:gd name="T32" fmla="*/ 34 w 133"/>
                  <a:gd name="T33" fmla="*/ 34 h 35"/>
                  <a:gd name="T34" fmla="*/ 26 w 133"/>
                  <a:gd name="T35" fmla="*/ 34 h 35"/>
                  <a:gd name="T36" fmla="*/ 26 w 133"/>
                  <a:gd name="T37" fmla="*/ 25 h 35"/>
                  <a:gd name="T38" fmla="*/ 17 w 133"/>
                  <a:gd name="T39" fmla="*/ 25 h 35"/>
                  <a:gd name="T40" fmla="*/ 8 w 133"/>
                  <a:gd name="T41" fmla="*/ 34 h 35"/>
                  <a:gd name="T42" fmla="*/ 0 w 133"/>
                  <a:gd name="T43" fmla="*/ 34 h 35"/>
                  <a:gd name="T44" fmla="*/ 0 w 133"/>
                  <a:gd name="T45" fmla="*/ 0 h 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3"/>
                  <a:gd name="T70" fmla="*/ 0 h 35"/>
                  <a:gd name="T71" fmla="*/ 133 w 133"/>
                  <a:gd name="T72" fmla="*/ 35 h 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3" h="35">
                    <a:moveTo>
                      <a:pt x="0" y="0"/>
                    </a:moveTo>
                    <a:lnTo>
                      <a:pt x="123" y="0"/>
                    </a:lnTo>
                    <a:lnTo>
                      <a:pt x="132" y="17"/>
                    </a:lnTo>
                    <a:lnTo>
                      <a:pt x="123" y="34"/>
                    </a:lnTo>
                    <a:lnTo>
                      <a:pt x="105" y="34"/>
                    </a:lnTo>
                    <a:lnTo>
                      <a:pt x="105" y="25"/>
                    </a:lnTo>
                    <a:lnTo>
                      <a:pt x="96" y="25"/>
                    </a:lnTo>
                    <a:lnTo>
                      <a:pt x="96" y="34"/>
                    </a:lnTo>
                    <a:lnTo>
                      <a:pt x="88" y="34"/>
                    </a:lnTo>
                    <a:lnTo>
                      <a:pt x="88" y="25"/>
                    </a:lnTo>
                    <a:lnTo>
                      <a:pt x="70" y="25"/>
                    </a:lnTo>
                    <a:lnTo>
                      <a:pt x="70" y="34"/>
                    </a:lnTo>
                    <a:lnTo>
                      <a:pt x="61" y="34"/>
                    </a:lnTo>
                    <a:lnTo>
                      <a:pt x="52" y="25"/>
                    </a:lnTo>
                    <a:lnTo>
                      <a:pt x="44" y="34"/>
                    </a:lnTo>
                    <a:lnTo>
                      <a:pt x="34" y="25"/>
                    </a:lnTo>
                    <a:lnTo>
                      <a:pt x="34" y="34"/>
                    </a:lnTo>
                    <a:lnTo>
                      <a:pt x="26" y="34"/>
                    </a:lnTo>
                    <a:lnTo>
                      <a:pt x="26" y="25"/>
                    </a:lnTo>
                    <a:lnTo>
                      <a:pt x="17" y="25"/>
                    </a:lnTo>
                    <a:lnTo>
                      <a:pt x="8" y="34"/>
                    </a:lnTo>
                    <a:lnTo>
                      <a:pt x="0" y="34"/>
                    </a:lnTo>
                    <a:lnTo>
                      <a:pt x="0" y="0"/>
                    </a:lnTo>
                  </a:path>
                </a:pathLst>
              </a:custGeom>
              <a:solidFill>
                <a:srgbClr val="00B8BC"/>
              </a:solidFill>
              <a:ln w="9525" cap="rnd">
                <a:noFill/>
                <a:round/>
                <a:headEnd/>
                <a:tailEnd/>
              </a:ln>
            </p:spPr>
            <p:txBody>
              <a:bodyPr/>
              <a:lstStyle/>
              <a:p>
                <a:endParaRPr lang="de-DE"/>
              </a:p>
            </p:txBody>
          </p:sp>
          <p:grpSp>
            <p:nvGrpSpPr>
              <p:cNvPr id="28701" name="Group 66"/>
              <p:cNvGrpSpPr>
                <a:grpSpLocks noChangeAspect="1"/>
              </p:cNvGrpSpPr>
              <p:nvPr/>
            </p:nvGrpSpPr>
            <p:grpSpPr bwMode="auto">
              <a:xfrm>
                <a:off x="4293" y="969"/>
                <a:ext cx="123" cy="38"/>
                <a:chOff x="4293" y="969"/>
                <a:chExt cx="123" cy="38"/>
              </a:xfrm>
            </p:grpSpPr>
            <p:sp>
              <p:nvSpPr>
                <p:cNvPr id="28702" name="Freeform 67"/>
                <p:cNvSpPr>
                  <a:spLocks noChangeAspect="1"/>
                </p:cNvSpPr>
                <p:nvPr/>
              </p:nvSpPr>
              <p:spPr bwMode="auto">
                <a:xfrm>
                  <a:off x="4294" y="977"/>
                  <a:ext cx="122" cy="17"/>
                </a:xfrm>
                <a:custGeom>
                  <a:avLst/>
                  <a:gdLst>
                    <a:gd name="T0" fmla="*/ 0 w 122"/>
                    <a:gd name="T1" fmla="*/ 0 h 17"/>
                    <a:gd name="T2" fmla="*/ 116 w 122"/>
                    <a:gd name="T3" fmla="*/ 0 h 17"/>
                    <a:gd name="T4" fmla="*/ 121 w 122"/>
                    <a:gd name="T5" fmla="*/ 16 h 17"/>
                    <a:gd name="T6" fmla="*/ 0 w 122"/>
                    <a:gd name="T7" fmla="*/ 16 h 17"/>
                    <a:gd name="T8" fmla="*/ 0 w 122"/>
                    <a:gd name="T9" fmla="*/ 0 h 17"/>
                    <a:gd name="T10" fmla="*/ 0 60000 65536"/>
                    <a:gd name="T11" fmla="*/ 0 60000 65536"/>
                    <a:gd name="T12" fmla="*/ 0 60000 65536"/>
                    <a:gd name="T13" fmla="*/ 0 60000 65536"/>
                    <a:gd name="T14" fmla="*/ 0 60000 65536"/>
                    <a:gd name="T15" fmla="*/ 0 w 122"/>
                    <a:gd name="T16" fmla="*/ 0 h 17"/>
                    <a:gd name="T17" fmla="*/ 122 w 122"/>
                    <a:gd name="T18" fmla="*/ 17 h 17"/>
                  </a:gdLst>
                  <a:ahLst/>
                  <a:cxnLst>
                    <a:cxn ang="T10">
                      <a:pos x="T0" y="T1"/>
                    </a:cxn>
                    <a:cxn ang="T11">
                      <a:pos x="T2" y="T3"/>
                    </a:cxn>
                    <a:cxn ang="T12">
                      <a:pos x="T4" y="T5"/>
                    </a:cxn>
                    <a:cxn ang="T13">
                      <a:pos x="T6" y="T7"/>
                    </a:cxn>
                    <a:cxn ang="T14">
                      <a:pos x="T8" y="T9"/>
                    </a:cxn>
                  </a:cxnLst>
                  <a:rect l="T15" t="T16" r="T17" b="T18"/>
                  <a:pathLst>
                    <a:path w="122" h="17">
                      <a:moveTo>
                        <a:pt x="0" y="0"/>
                      </a:moveTo>
                      <a:lnTo>
                        <a:pt x="116" y="0"/>
                      </a:lnTo>
                      <a:lnTo>
                        <a:pt x="121" y="16"/>
                      </a:lnTo>
                      <a:lnTo>
                        <a:pt x="0" y="16"/>
                      </a:lnTo>
                      <a:lnTo>
                        <a:pt x="0" y="0"/>
                      </a:lnTo>
                    </a:path>
                  </a:pathLst>
                </a:custGeom>
                <a:solidFill>
                  <a:srgbClr val="008C8F"/>
                </a:solidFill>
                <a:ln w="9525" cap="rnd">
                  <a:noFill/>
                  <a:round/>
                  <a:headEnd/>
                  <a:tailEnd/>
                </a:ln>
              </p:spPr>
              <p:txBody>
                <a:bodyPr/>
                <a:lstStyle/>
                <a:p>
                  <a:endParaRPr lang="de-DE"/>
                </a:p>
              </p:txBody>
            </p:sp>
            <p:sp>
              <p:nvSpPr>
                <p:cNvPr id="28703" name="Freeform 68"/>
                <p:cNvSpPr>
                  <a:spLocks noChangeAspect="1"/>
                </p:cNvSpPr>
                <p:nvPr/>
              </p:nvSpPr>
              <p:spPr bwMode="auto">
                <a:xfrm>
                  <a:off x="4296" y="990"/>
                  <a:ext cx="116" cy="17"/>
                </a:xfrm>
                <a:custGeom>
                  <a:avLst/>
                  <a:gdLst>
                    <a:gd name="T0" fmla="*/ 0 w 116"/>
                    <a:gd name="T1" fmla="*/ 16 h 17"/>
                    <a:gd name="T2" fmla="*/ 0 w 116"/>
                    <a:gd name="T3" fmla="*/ 0 h 17"/>
                    <a:gd name="T4" fmla="*/ 115 w 116"/>
                    <a:gd name="T5" fmla="*/ 0 h 17"/>
                    <a:gd name="T6" fmla="*/ 115 w 116"/>
                    <a:gd name="T7" fmla="*/ 16 h 17"/>
                    <a:gd name="T8" fmla="*/ 0 w 116"/>
                    <a:gd name="T9" fmla="*/ 16 h 17"/>
                    <a:gd name="T10" fmla="*/ 0 60000 65536"/>
                    <a:gd name="T11" fmla="*/ 0 60000 65536"/>
                    <a:gd name="T12" fmla="*/ 0 60000 65536"/>
                    <a:gd name="T13" fmla="*/ 0 60000 65536"/>
                    <a:gd name="T14" fmla="*/ 0 60000 65536"/>
                    <a:gd name="T15" fmla="*/ 0 w 116"/>
                    <a:gd name="T16" fmla="*/ 0 h 17"/>
                    <a:gd name="T17" fmla="*/ 116 w 116"/>
                    <a:gd name="T18" fmla="*/ 17 h 17"/>
                  </a:gdLst>
                  <a:ahLst/>
                  <a:cxnLst>
                    <a:cxn ang="T10">
                      <a:pos x="T0" y="T1"/>
                    </a:cxn>
                    <a:cxn ang="T11">
                      <a:pos x="T2" y="T3"/>
                    </a:cxn>
                    <a:cxn ang="T12">
                      <a:pos x="T4" y="T5"/>
                    </a:cxn>
                    <a:cxn ang="T13">
                      <a:pos x="T6" y="T7"/>
                    </a:cxn>
                    <a:cxn ang="T14">
                      <a:pos x="T8" y="T9"/>
                    </a:cxn>
                  </a:cxnLst>
                  <a:rect l="T15" t="T16" r="T17" b="T18"/>
                  <a:pathLst>
                    <a:path w="116" h="17">
                      <a:moveTo>
                        <a:pt x="0" y="16"/>
                      </a:moveTo>
                      <a:lnTo>
                        <a:pt x="0" y="0"/>
                      </a:lnTo>
                      <a:lnTo>
                        <a:pt x="115" y="0"/>
                      </a:lnTo>
                      <a:lnTo>
                        <a:pt x="115" y="16"/>
                      </a:lnTo>
                      <a:lnTo>
                        <a:pt x="0" y="16"/>
                      </a:lnTo>
                    </a:path>
                  </a:pathLst>
                </a:custGeom>
                <a:solidFill>
                  <a:srgbClr val="008C8F"/>
                </a:solidFill>
                <a:ln w="9525" cap="rnd">
                  <a:noFill/>
                  <a:round/>
                  <a:headEnd/>
                  <a:tailEnd/>
                </a:ln>
              </p:spPr>
              <p:txBody>
                <a:bodyPr/>
                <a:lstStyle/>
                <a:p>
                  <a:endParaRPr lang="de-DE"/>
                </a:p>
              </p:txBody>
            </p:sp>
            <p:sp>
              <p:nvSpPr>
                <p:cNvPr id="28704" name="Freeform 69"/>
                <p:cNvSpPr>
                  <a:spLocks noChangeAspect="1"/>
                </p:cNvSpPr>
                <p:nvPr/>
              </p:nvSpPr>
              <p:spPr bwMode="auto">
                <a:xfrm>
                  <a:off x="4293" y="969"/>
                  <a:ext cx="115" cy="17"/>
                </a:xfrm>
                <a:custGeom>
                  <a:avLst/>
                  <a:gdLst>
                    <a:gd name="T0" fmla="*/ 0 w 115"/>
                    <a:gd name="T1" fmla="*/ 16 h 17"/>
                    <a:gd name="T2" fmla="*/ 0 w 115"/>
                    <a:gd name="T3" fmla="*/ 0 h 17"/>
                    <a:gd name="T4" fmla="*/ 114 w 115"/>
                    <a:gd name="T5" fmla="*/ 0 h 17"/>
                    <a:gd name="T6" fmla="*/ 114 w 115"/>
                    <a:gd name="T7" fmla="*/ 16 h 17"/>
                    <a:gd name="T8" fmla="*/ 0 w 115"/>
                    <a:gd name="T9" fmla="*/ 16 h 17"/>
                    <a:gd name="T10" fmla="*/ 0 60000 65536"/>
                    <a:gd name="T11" fmla="*/ 0 60000 65536"/>
                    <a:gd name="T12" fmla="*/ 0 60000 65536"/>
                    <a:gd name="T13" fmla="*/ 0 60000 65536"/>
                    <a:gd name="T14" fmla="*/ 0 60000 65536"/>
                    <a:gd name="T15" fmla="*/ 0 w 115"/>
                    <a:gd name="T16" fmla="*/ 0 h 17"/>
                    <a:gd name="T17" fmla="*/ 115 w 115"/>
                    <a:gd name="T18" fmla="*/ 17 h 17"/>
                  </a:gdLst>
                  <a:ahLst/>
                  <a:cxnLst>
                    <a:cxn ang="T10">
                      <a:pos x="T0" y="T1"/>
                    </a:cxn>
                    <a:cxn ang="T11">
                      <a:pos x="T2" y="T3"/>
                    </a:cxn>
                    <a:cxn ang="T12">
                      <a:pos x="T4" y="T5"/>
                    </a:cxn>
                    <a:cxn ang="T13">
                      <a:pos x="T6" y="T7"/>
                    </a:cxn>
                    <a:cxn ang="T14">
                      <a:pos x="T8" y="T9"/>
                    </a:cxn>
                  </a:cxnLst>
                  <a:rect l="T15" t="T16" r="T17" b="T18"/>
                  <a:pathLst>
                    <a:path w="115" h="17">
                      <a:moveTo>
                        <a:pt x="0" y="16"/>
                      </a:moveTo>
                      <a:lnTo>
                        <a:pt x="0" y="0"/>
                      </a:lnTo>
                      <a:lnTo>
                        <a:pt x="114" y="0"/>
                      </a:lnTo>
                      <a:lnTo>
                        <a:pt x="114" y="16"/>
                      </a:lnTo>
                      <a:lnTo>
                        <a:pt x="0" y="16"/>
                      </a:lnTo>
                    </a:path>
                  </a:pathLst>
                </a:custGeom>
                <a:solidFill>
                  <a:srgbClr val="008C8F"/>
                </a:solidFill>
                <a:ln w="9525" cap="rnd">
                  <a:noFill/>
                  <a:round/>
                  <a:headEnd/>
                  <a:tailEnd/>
                </a:ln>
              </p:spPr>
              <p:txBody>
                <a:bodyPr/>
                <a:lstStyle/>
                <a:p>
                  <a:endParaRPr lang="de-DE"/>
                </a:p>
              </p:txBody>
            </p:sp>
          </p:grpSp>
        </p:grpSp>
        <p:sp>
          <p:nvSpPr>
            <p:cNvPr id="28692" name="Text Box 70"/>
            <p:cNvSpPr txBox="1">
              <a:spLocks noChangeArrowheads="1"/>
            </p:cNvSpPr>
            <p:nvPr/>
          </p:nvSpPr>
          <p:spPr bwMode="auto">
            <a:xfrm>
              <a:off x="2730" y="2777"/>
              <a:ext cx="307" cy="239"/>
            </a:xfrm>
            <a:prstGeom prst="rect">
              <a:avLst/>
            </a:prstGeom>
            <a:noFill/>
            <a:ln w="9525">
              <a:noFill/>
              <a:miter lim="800000"/>
              <a:headEnd/>
              <a:tailEnd/>
            </a:ln>
          </p:spPr>
          <p:txBody>
            <a:bodyPr wrap="none" anchor="ctr">
              <a:spAutoFit/>
            </a:bodyPr>
            <a:lstStyle/>
            <a:p>
              <a:r>
                <a:rPr lang="en-US">
                  <a:latin typeface="Arial" pitchFamily="34" charset="0"/>
                </a:rPr>
                <a:t>+K</a:t>
              </a:r>
            </a:p>
          </p:txBody>
        </p:sp>
        <p:sp>
          <p:nvSpPr>
            <p:cNvPr id="28693" name="Text Box 71"/>
            <p:cNvSpPr txBox="1">
              <a:spLocks noChangeArrowheads="1"/>
            </p:cNvSpPr>
            <p:nvPr/>
          </p:nvSpPr>
          <p:spPr bwMode="auto">
            <a:xfrm>
              <a:off x="2750" y="3689"/>
              <a:ext cx="269" cy="239"/>
            </a:xfrm>
            <a:prstGeom prst="rect">
              <a:avLst/>
            </a:prstGeom>
            <a:noFill/>
            <a:ln w="9525">
              <a:noFill/>
              <a:miter lim="800000"/>
              <a:headEnd/>
              <a:tailEnd/>
            </a:ln>
          </p:spPr>
          <p:txBody>
            <a:bodyPr wrap="none" anchor="ctr">
              <a:spAutoFit/>
            </a:bodyPr>
            <a:lstStyle/>
            <a:p>
              <a:r>
                <a:rPr lang="en-US">
                  <a:latin typeface="Arial" pitchFamily="34" charset="0"/>
                </a:rPr>
                <a:t>-K</a:t>
              </a:r>
            </a:p>
          </p:txBody>
        </p:sp>
      </p:gr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smtClean="0"/>
              <a:t>Asymmetric/Public-key Cryptography</a:t>
            </a:r>
          </a:p>
        </p:txBody>
      </p:sp>
      <p:sp>
        <p:nvSpPr>
          <p:cNvPr id="29700" name="Rectangle 3"/>
          <p:cNvSpPr>
            <a:spLocks noGrp="1" noChangeArrowheads="1"/>
          </p:cNvSpPr>
          <p:nvPr>
            <p:ph idx="1"/>
          </p:nvPr>
        </p:nvSpPr>
        <p:spPr/>
        <p:txBody>
          <a:bodyPr/>
          <a:lstStyle/>
          <a:p>
            <a:pPr eaLnBrk="1" hangingPunct="1">
              <a:lnSpc>
                <a:spcPct val="90000"/>
              </a:lnSpc>
            </a:pPr>
            <a:r>
              <a:rPr lang="en-US" dirty="0" smtClean="0"/>
              <a:t>Applications:</a:t>
            </a:r>
          </a:p>
          <a:p>
            <a:pPr lvl="1" eaLnBrk="1" hangingPunct="1">
              <a:lnSpc>
                <a:spcPct val="90000"/>
              </a:lnSpc>
            </a:pPr>
            <a:r>
              <a:rPr lang="en-US" dirty="0"/>
              <a:t>Encryption – If B encrypts a message with A’s public key +K</a:t>
            </a:r>
            <a:r>
              <a:rPr lang="en-US" baseline="-25000" dirty="0"/>
              <a:t>A</a:t>
            </a:r>
            <a:r>
              <a:rPr lang="en-US" dirty="0"/>
              <a:t>, </a:t>
            </a:r>
            <a:r>
              <a:rPr lang="en-US" dirty="0" smtClean="0"/>
              <a:t>she </a:t>
            </a:r>
            <a:r>
              <a:rPr lang="en-US" dirty="0"/>
              <a:t>can be sure that only A can decrypt it using -K</a:t>
            </a:r>
            <a:r>
              <a:rPr lang="en-US" baseline="-25000" dirty="0"/>
              <a:t>A</a:t>
            </a:r>
          </a:p>
          <a:p>
            <a:pPr lvl="1" eaLnBrk="1" hangingPunct="1">
              <a:lnSpc>
                <a:spcPct val="90000"/>
              </a:lnSpc>
            </a:pPr>
            <a:r>
              <a:rPr lang="en-US" dirty="0"/>
              <a:t>Signing – If A encrypts a message (or hash of a message) with his own private key -K</a:t>
            </a:r>
            <a:r>
              <a:rPr lang="en-US" baseline="-25000" dirty="0"/>
              <a:t>A</a:t>
            </a:r>
            <a:r>
              <a:rPr lang="en-US" dirty="0"/>
              <a:t>, everyone can verify this signature by decrypting it with A’s public key +K</a:t>
            </a:r>
            <a:r>
              <a:rPr lang="en-US" baseline="-25000" dirty="0"/>
              <a:t>A</a:t>
            </a:r>
          </a:p>
          <a:p>
            <a:pPr lvl="1" eaLnBrk="1" hangingPunct="1">
              <a:lnSpc>
                <a:spcPct val="90000"/>
              </a:lnSpc>
              <a:buFont typeface="Wingdings" pitchFamily="2" charset="2"/>
              <a:buChar char="Ø"/>
            </a:pPr>
            <a:r>
              <a:rPr lang="en-US" dirty="0"/>
              <a:t>It is </a:t>
            </a:r>
            <a:r>
              <a:rPr lang="en-US" i="1" dirty="0"/>
              <a:t>crucial</a:t>
            </a:r>
            <a:r>
              <a:rPr lang="en-US" dirty="0"/>
              <a:t> that everyone can verify that </a:t>
            </a:r>
            <a:r>
              <a:rPr lang="en-US" dirty="0" smtClean="0"/>
              <a:t>s/he </a:t>
            </a:r>
            <a:r>
              <a:rPr lang="en-US" dirty="0"/>
              <a:t>really knows A’s public key and not the key of an adversary!</a:t>
            </a:r>
          </a:p>
          <a:p>
            <a:pPr eaLnBrk="1" hangingPunct="1">
              <a:lnSpc>
                <a:spcPct val="90000"/>
              </a:lnSpc>
            </a:pPr>
            <a:endParaRPr lang="en-US" dirty="0" smtClean="0"/>
          </a:p>
          <a:p>
            <a:pPr eaLnBrk="1" hangingPunct="1">
              <a:lnSpc>
                <a:spcPct val="90000"/>
              </a:lnSpc>
            </a:pPr>
            <a:r>
              <a:rPr lang="en-US" dirty="0" smtClean="0"/>
              <a:t>Practical considerations:</a:t>
            </a:r>
          </a:p>
          <a:p>
            <a:pPr lvl="1" eaLnBrk="1" hangingPunct="1">
              <a:lnSpc>
                <a:spcPct val="90000"/>
              </a:lnSpc>
            </a:pPr>
            <a:r>
              <a:rPr lang="en-US" dirty="0"/>
              <a:t>Asymmetric cryptographic operations are about magnitudes slower than symmetric ones</a:t>
            </a:r>
          </a:p>
          <a:p>
            <a:pPr lvl="2" eaLnBrk="1" hangingPunct="1">
              <a:lnSpc>
                <a:spcPct val="90000"/>
              </a:lnSpc>
              <a:buFont typeface="Wingdings" pitchFamily="2" charset="2"/>
              <a:buChar char="Ø"/>
            </a:pPr>
            <a:r>
              <a:rPr lang="en-US" dirty="0"/>
              <a:t>Only rarely used for encrypting/signing bulk data</a:t>
            </a:r>
          </a:p>
          <a:p>
            <a:pPr lvl="1" eaLnBrk="1" hangingPunct="1">
              <a:lnSpc>
                <a:spcPct val="90000"/>
              </a:lnSpc>
            </a:pPr>
            <a:r>
              <a:rPr lang="en-US" dirty="0"/>
              <a:t>Symmetric techniques are used to encrypt/compute a cryptographic hash value and asymmetric cryptography is just used to encrypt key/hash value</a:t>
            </a:r>
          </a:p>
          <a:p>
            <a:pPr lvl="1" eaLnBrk="1" hangingPunct="1">
              <a:lnSpc>
                <a:spcPct val="90000"/>
              </a:lnSpc>
            </a:pPr>
            <a:r>
              <a:rPr lang="en-US" dirty="0"/>
              <a:t>Public Key Infrastructure (PKI) or web of trust (e.g. PGP) needed</a:t>
            </a:r>
          </a:p>
        </p:txBody>
      </p:sp>
      <p:sp>
        <p:nvSpPr>
          <p:cNvPr id="29698" name="Fußzeilenplatzhalter 3"/>
          <p:cNvSpPr>
            <a:spLocks noGrp="1"/>
          </p:cNvSpPr>
          <p:nvPr>
            <p:ph type="ftr" sz="quarter" idx="10"/>
          </p:nvPr>
        </p:nvSpPr>
        <p:spPr>
          <a:noFill/>
        </p:spPr>
        <p:txBody>
          <a:bodyPr/>
          <a:lstStyle/>
          <a:p>
            <a:r>
              <a:rPr lang="en-US" smtClean="0"/>
              <a:t>TI 3: Operating Systems and Computer Networks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eaLnBrk="1" hangingPunct="1"/>
            <a:r>
              <a:rPr lang="en-US" dirty="0" smtClean="0"/>
              <a:t>Example: Classical E-Mail protection via PGP</a:t>
            </a:r>
          </a:p>
        </p:txBody>
      </p:sp>
      <p:sp>
        <p:nvSpPr>
          <p:cNvPr id="3078" name="Rectangle 3"/>
          <p:cNvSpPr>
            <a:spLocks noGrp="1" noChangeArrowheads="1"/>
          </p:cNvSpPr>
          <p:nvPr>
            <p:ph idx="1"/>
          </p:nvPr>
        </p:nvSpPr>
        <p:spPr/>
        <p:txBody>
          <a:bodyPr/>
          <a:lstStyle/>
          <a:p>
            <a:pPr eaLnBrk="1" hangingPunct="1">
              <a:lnSpc>
                <a:spcPct val="90000"/>
              </a:lnSpc>
              <a:buFontTx/>
              <a:buNone/>
            </a:pPr>
            <a:r>
              <a:rPr lang="en-US" dirty="0"/>
              <a:t>Encryption and authentication of emails:</a:t>
            </a:r>
          </a:p>
          <a:p>
            <a:pPr eaLnBrk="1" hangingPunct="1">
              <a:lnSpc>
                <a:spcPct val="90000"/>
              </a:lnSpc>
            </a:pPr>
            <a:r>
              <a:rPr lang="en-US" dirty="0"/>
              <a:t>MD5 (Message Digest 5) calculates hash value of message</a:t>
            </a:r>
          </a:p>
          <a:p>
            <a:pPr lvl="1" eaLnBrk="1" hangingPunct="1">
              <a:lnSpc>
                <a:spcPct val="90000"/>
              </a:lnSpc>
              <a:buFont typeface="Wingdings" pitchFamily="2" charset="2"/>
              <a:buChar char="Ø"/>
            </a:pPr>
            <a:r>
              <a:rPr lang="en-US" dirty="0"/>
              <a:t>No message resulting in same hash value should be constructible within reasonable time</a:t>
            </a:r>
          </a:p>
          <a:p>
            <a:pPr eaLnBrk="1" hangingPunct="1">
              <a:lnSpc>
                <a:spcPct val="90000"/>
              </a:lnSpc>
            </a:pPr>
            <a:r>
              <a:rPr lang="en-US" dirty="0"/>
              <a:t>RSA (</a:t>
            </a:r>
            <a:r>
              <a:rPr lang="en-US" dirty="0" err="1"/>
              <a:t>Rivest</a:t>
            </a:r>
            <a:r>
              <a:rPr lang="en-US" dirty="0"/>
              <a:t>, Shamir, Adelman) authenticates sender and receiver:</a:t>
            </a:r>
          </a:p>
          <a:p>
            <a:pPr lvl="1" eaLnBrk="1" hangingPunct="1">
              <a:lnSpc>
                <a:spcPct val="90000"/>
              </a:lnSpc>
            </a:pPr>
            <a:r>
              <a:rPr lang="en-US" dirty="0"/>
              <a:t>Each user has a known public and a private key</a:t>
            </a:r>
          </a:p>
          <a:p>
            <a:pPr lvl="1" eaLnBrk="1" hangingPunct="1">
              <a:lnSpc>
                <a:spcPct val="90000"/>
              </a:lnSpc>
            </a:pPr>
            <a:r>
              <a:rPr lang="en-US" dirty="0"/>
              <a:t>Sender uses its private key to encrypt the MD5 hash value</a:t>
            </a:r>
          </a:p>
          <a:p>
            <a:pPr lvl="2" eaLnBrk="1" hangingPunct="1">
              <a:lnSpc>
                <a:spcPct val="90000"/>
              </a:lnSpc>
              <a:buFont typeface="Wingdings" pitchFamily="2" charset="2"/>
              <a:buChar char="Ø"/>
            </a:pPr>
            <a:r>
              <a:rPr lang="en-US" dirty="0"/>
              <a:t>Authentication of sender possible</a:t>
            </a:r>
          </a:p>
          <a:p>
            <a:pPr lvl="1" eaLnBrk="1" hangingPunct="1">
              <a:lnSpc>
                <a:spcPct val="90000"/>
              </a:lnSpc>
            </a:pPr>
            <a:r>
              <a:rPr lang="en-US" dirty="0"/>
              <a:t>Public key of the receiver is used to encrypt IDEA key</a:t>
            </a:r>
          </a:p>
          <a:p>
            <a:pPr lvl="2" eaLnBrk="1" hangingPunct="1">
              <a:lnSpc>
                <a:spcPct val="90000"/>
              </a:lnSpc>
              <a:buFont typeface="Wingdings" pitchFamily="2" charset="2"/>
              <a:buChar char="Ø"/>
            </a:pPr>
            <a:r>
              <a:rPr lang="en-US" dirty="0"/>
              <a:t>Authentication of receiver</a:t>
            </a:r>
          </a:p>
          <a:p>
            <a:pPr eaLnBrk="1" hangingPunct="1">
              <a:lnSpc>
                <a:spcPct val="90000"/>
              </a:lnSpc>
            </a:pPr>
            <a:r>
              <a:rPr lang="en-US" dirty="0"/>
              <a:t>IDEA (International Data Encryption Standard) conceals message:</a:t>
            </a:r>
          </a:p>
          <a:p>
            <a:pPr lvl="2" eaLnBrk="1" hangingPunct="1">
              <a:lnSpc>
                <a:spcPct val="90000"/>
              </a:lnSpc>
              <a:buFont typeface="Wingdings" pitchFamily="2" charset="2"/>
              <a:buChar char="Ø"/>
            </a:pPr>
            <a:r>
              <a:rPr lang="en-US" dirty="0"/>
              <a:t>Message and hash encrypted using IDEA random key</a:t>
            </a:r>
          </a:p>
        </p:txBody>
      </p:sp>
      <p:sp>
        <p:nvSpPr>
          <p:cNvPr id="3076" name="Fußzeilenplatzhalter 3"/>
          <p:cNvSpPr>
            <a:spLocks noGrp="1"/>
          </p:cNvSpPr>
          <p:nvPr>
            <p:ph type="ftr" sz="quarter" idx="10"/>
          </p:nvPr>
        </p:nvSpPr>
        <p:spPr>
          <a:noFill/>
        </p:spPr>
        <p:txBody>
          <a:bodyPr/>
          <a:lstStyle/>
          <a:p>
            <a:r>
              <a:rPr lang="en-US" smtClean="0"/>
              <a:t>TI 3: Operating Systems and Computer Networks</a:t>
            </a:r>
          </a:p>
        </p:txBody>
      </p:sp>
      <p:grpSp>
        <p:nvGrpSpPr>
          <p:cNvPr id="3079" name="Group 35"/>
          <p:cNvGrpSpPr>
            <a:grpSpLocks/>
          </p:cNvGrpSpPr>
          <p:nvPr/>
        </p:nvGrpSpPr>
        <p:grpSpPr bwMode="auto">
          <a:xfrm>
            <a:off x="1897858" y="4509120"/>
            <a:ext cx="8396287" cy="1758950"/>
            <a:chOff x="192" y="2795"/>
            <a:chExt cx="5289" cy="1108"/>
          </a:xfrm>
        </p:grpSpPr>
        <p:sp>
          <p:nvSpPr>
            <p:cNvPr id="3080" name="Text Box 4"/>
            <p:cNvSpPr txBox="1">
              <a:spLocks noChangeArrowheads="1"/>
            </p:cNvSpPr>
            <p:nvPr/>
          </p:nvSpPr>
          <p:spPr bwMode="auto">
            <a:xfrm>
              <a:off x="1204" y="3711"/>
              <a:ext cx="569" cy="192"/>
            </a:xfrm>
            <a:prstGeom prst="rect">
              <a:avLst/>
            </a:prstGeom>
            <a:noFill/>
            <a:ln w="12700">
              <a:noFill/>
              <a:miter lim="800000"/>
              <a:headEnd type="none" w="sm" len="sm"/>
              <a:tailEnd type="none" w="sm" len="sm"/>
            </a:ln>
          </p:spPr>
          <p:txBody>
            <a:bodyPr wrap="none">
              <a:spAutoFit/>
            </a:bodyPr>
            <a:lstStyle/>
            <a:p>
              <a:pPr algn="l" eaLnBrk="0" hangingPunct="0"/>
              <a:r>
                <a:rPr lang="de-DE" sz="1400">
                  <a:latin typeface="Arial" pitchFamily="34" charset="0"/>
                </a:rPr>
                <a:t>message</a:t>
              </a:r>
            </a:p>
          </p:txBody>
        </p:sp>
        <p:graphicFrame>
          <p:nvGraphicFramePr>
            <p:cNvPr id="3074" name="Object 5"/>
            <p:cNvGraphicFramePr>
              <a:graphicFrameLocks noChangeAspect="1"/>
            </p:cNvGraphicFramePr>
            <p:nvPr/>
          </p:nvGraphicFramePr>
          <p:xfrm>
            <a:off x="192" y="3442"/>
            <a:ext cx="317" cy="261"/>
          </p:xfrm>
          <a:graphic>
            <a:graphicData uri="http://schemas.openxmlformats.org/presentationml/2006/ole">
              <mc:AlternateContent xmlns:mc="http://schemas.openxmlformats.org/markup-compatibility/2006">
                <mc:Choice xmlns:v="urn:schemas-microsoft-com:vml" Requires="v">
                  <p:oleObj spid="_x0000_s3108" name="Clip" r:id="rId4" imgW="1387440" imgH="1143720" progId="">
                    <p:embed/>
                  </p:oleObj>
                </mc:Choice>
                <mc:Fallback>
                  <p:oleObj name="Clip" r:id="rId4" imgW="1387440" imgH="114372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3442"/>
                          <a:ext cx="317" cy="2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0358" name="Rectangle 6"/>
            <p:cNvSpPr>
              <a:spLocks noChangeArrowheads="1"/>
            </p:cNvSpPr>
            <p:nvPr/>
          </p:nvSpPr>
          <p:spPr bwMode="auto">
            <a:xfrm>
              <a:off x="774" y="3451"/>
              <a:ext cx="336" cy="237"/>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pPr eaLnBrk="0" hangingPunct="0">
                <a:defRPr/>
              </a:pPr>
              <a:r>
                <a:rPr lang="de-DE" sz="1600">
                  <a:latin typeface="Arial" charset="0"/>
                </a:rPr>
                <a:t>MD5</a:t>
              </a:r>
            </a:p>
          </p:txBody>
        </p:sp>
        <p:sp>
          <p:nvSpPr>
            <p:cNvPr id="1380359" name="Rectangle 7"/>
            <p:cNvSpPr>
              <a:spLocks noChangeArrowheads="1"/>
            </p:cNvSpPr>
            <p:nvPr/>
          </p:nvSpPr>
          <p:spPr bwMode="auto">
            <a:xfrm>
              <a:off x="1428" y="3454"/>
              <a:ext cx="336" cy="237"/>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pPr eaLnBrk="0" hangingPunct="0">
                <a:defRPr/>
              </a:pPr>
              <a:r>
                <a:rPr lang="de-DE" sz="1600">
                  <a:latin typeface="Arial" charset="0"/>
                </a:rPr>
                <a:t>RSA</a:t>
              </a:r>
            </a:p>
          </p:txBody>
        </p:sp>
        <p:sp>
          <p:nvSpPr>
            <p:cNvPr id="1380360" name="Rectangle 8"/>
            <p:cNvSpPr>
              <a:spLocks noChangeArrowheads="1"/>
            </p:cNvSpPr>
            <p:nvPr/>
          </p:nvSpPr>
          <p:spPr bwMode="auto">
            <a:xfrm>
              <a:off x="2572" y="3454"/>
              <a:ext cx="336" cy="237"/>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pPr eaLnBrk="0" hangingPunct="0">
                <a:defRPr/>
              </a:pPr>
              <a:r>
                <a:rPr lang="de-DE" sz="1600">
                  <a:latin typeface="Arial" charset="0"/>
                </a:rPr>
                <a:t>ZIP</a:t>
              </a:r>
            </a:p>
          </p:txBody>
        </p:sp>
        <p:sp>
          <p:nvSpPr>
            <p:cNvPr id="1380361" name="Rectangle 9"/>
            <p:cNvSpPr>
              <a:spLocks noChangeArrowheads="1"/>
            </p:cNvSpPr>
            <p:nvPr/>
          </p:nvSpPr>
          <p:spPr bwMode="auto">
            <a:xfrm>
              <a:off x="3214" y="3454"/>
              <a:ext cx="446" cy="237"/>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pPr eaLnBrk="0" hangingPunct="0">
                <a:defRPr/>
              </a:pPr>
              <a:r>
                <a:rPr lang="de-DE" sz="1600">
                  <a:latin typeface="Arial" charset="0"/>
                </a:rPr>
                <a:t>IDEA</a:t>
              </a:r>
            </a:p>
          </p:txBody>
        </p:sp>
        <p:sp>
          <p:nvSpPr>
            <p:cNvPr id="1380362" name="Rectangle 10"/>
            <p:cNvSpPr>
              <a:spLocks noChangeArrowheads="1"/>
            </p:cNvSpPr>
            <p:nvPr/>
          </p:nvSpPr>
          <p:spPr bwMode="auto">
            <a:xfrm>
              <a:off x="3883" y="2875"/>
              <a:ext cx="336" cy="237"/>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pPr eaLnBrk="0" hangingPunct="0">
                <a:defRPr/>
              </a:pPr>
              <a:r>
                <a:rPr lang="de-DE" sz="1600">
                  <a:latin typeface="Arial" charset="0"/>
                </a:rPr>
                <a:t>RSA</a:t>
              </a:r>
            </a:p>
          </p:txBody>
        </p:sp>
        <p:sp>
          <p:nvSpPr>
            <p:cNvPr id="1380363" name="Rectangle 11"/>
            <p:cNvSpPr>
              <a:spLocks noChangeArrowheads="1"/>
            </p:cNvSpPr>
            <p:nvPr/>
          </p:nvSpPr>
          <p:spPr bwMode="auto">
            <a:xfrm>
              <a:off x="4450" y="3454"/>
              <a:ext cx="430" cy="237"/>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pPr eaLnBrk="0" hangingPunct="0">
                <a:defRPr/>
              </a:pPr>
              <a:r>
                <a:rPr lang="de-DE" sz="1600">
                  <a:latin typeface="Arial" charset="0"/>
                </a:rPr>
                <a:t>base64</a:t>
              </a:r>
            </a:p>
          </p:txBody>
        </p:sp>
        <p:sp>
          <p:nvSpPr>
            <p:cNvPr id="3087" name="Line 12"/>
            <p:cNvSpPr>
              <a:spLocks noChangeShapeType="1"/>
            </p:cNvSpPr>
            <p:nvPr/>
          </p:nvSpPr>
          <p:spPr bwMode="auto">
            <a:xfrm>
              <a:off x="495" y="3560"/>
              <a:ext cx="254"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3088" name="Line 13"/>
            <p:cNvSpPr>
              <a:spLocks noChangeShapeType="1"/>
            </p:cNvSpPr>
            <p:nvPr/>
          </p:nvSpPr>
          <p:spPr bwMode="auto">
            <a:xfrm>
              <a:off x="1162" y="3579"/>
              <a:ext cx="254"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3089" name="Line 14"/>
            <p:cNvSpPr>
              <a:spLocks noChangeShapeType="1"/>
            </p:cNvSpPr>
            <p:nvPr/>
          </p:nvSpPr>
          <p:spPr bwMode="auto">
            <a:xfrm>
              <a:off x="1794" y="3592"/>
              <a:ext cx="254"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3090" name="Line 15"/>
            <p:cNvSpPr>
              <a:spLocks noChangeShapeType="1"/>
            </p:cNvSpPr>
            <p:nvPr/>
          </p:nvSpPr>
          <p:spPr bwMode="auto">
            <a:xfrm>
              <a:off x="2296" y="3598"/>
              <a:ext cx="254"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3091" name="Line 16"/>
            <p:cNvSpPr>
              <a:spLocks noChangeShapeType="1"/>
            </p:cNvSpPr>
            <p:nvPr/>
          </p:nvSpPr>
          <p:spPr bwMode="auto">
            <a:xfrm>
              <a:off x="2947" y="3591"/>
              <a:ext cx="253"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3092" name="Line 17"/>
            <p:cNvSpPr>
              <a:spLocks noChangeShapeType="1"/>
            </p:cNvSpPr>
            <p:nvPr/>
          </p:nvSpPr>
          <p:spPr bwMode="auto">
            <a:xfrm>
              <a:off x="3698" y="3604"/>
              <a:ext cx="241" cy="1"/>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3093" name="Line 18"/>
            <p:cNvSpPr>
              <a:spLocks noChangeShapeType="1"/>
            </p:cNvSpPr>
            <p:nvPr/>
          </p:nvSpPr>
          <p:spPr bwMode="auto">
            <a:xfrm>
              <a:off x="4177" y="3598"/>
              <a:ext cx="254"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3094" name="Line 19"/>
            <p:cNvSpPr>
              <a:spLocks noChangeShapeType="1"/>
            </p:cNvSpPr>
            <p:nvPr/>
          </p:nvSpPr>
          <p:spPr bwMode="auto">
            <a:xfrm flipV="1">
              <a:off x="4923" y="3598"/>
              <a:ext cx="248" cy="1"/>
            </a:xfrm>
            <a:prstGeom prst="line">
              <a:avLst/>
            </a:prstGeom>
            <a:noFill/>
            <a:ln w="12700">
              <a:solidFill>
                <a:schemeClr val="tx1"/>
              </a:solidFill>
              <a:round/>
              <a:headEnd type="none" w="sm" len="sm"/>
              <a:tailEnd type="triangle" w="med" len="med"/>
            </a:ln>
          </p:spPr>
          <p:txBody>
            <a:bodyPr wrap="none" anchor="ctr"/>
            <a:lstStyle/>
            <a:p>
              <a:endParaRPr lang="en-US"/>
            </a:p>
          </p:txBody>
        </p:sp>
        <p:graphicFrame>
          <p:nvGraphicFramePr>
            <p:cNvPr id="3075" name="Object 20"/>
            <p:cNvGraphicFramePr>
              <a:graphicFrameLocks noChangeAspect="1"/>
            </p:cNvGraphicFramePr>
            <p:nvPr/>
          </p:nvGraphicFramePr>
          <p:xfrm>
            <a:off x="5164" y="3455"/>
            <a:ext cx="317" cy="261"/>
          </p:xfrm>
          <a:graphic>
            <a:graphicData uri="http://schemas.openxmlformats.org/presentationml/2006/ole">
              <mc:AlternateContent xmlns:mc="http://schemas.openxmlformats.org/markup-compatibility/2006">
                <mc:Choice xmlns:v="urn:schemas-microsoft-com:vml" Requires="v">
                  <p:oleObj spid="_x0000_s3109" name="Clip" r:id="rId6" imgW="1387440" imgH="1143720" progId="">
                    <p:embed/>
                  </p:oleObj>
                </mc:Choice>
                <mc:Fallback>
                  <p:oleObj name="Clip" r:id="rId6" imgW="1387440" imgH="1143720" progId="">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 y="3455"/>
                          <a:ext cx="317" cy="2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5" name="Line 21"/>
            <p:cNvSpPr>
              <a:spLocks noChangeShapeType="1"/>
            </p:cNvSpPr>
            <p:nvPr/>
          </p:nvSpPr>
          <p:spPr bwMode="auto">
            <a:xfrm>
              <a:off x="572" y="3560"/>
              <a:ext cx="0" cy="30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96" name="Line 22"/>
            <p:cNvSpPr>
              <a:spLocks noChangeShapeType="1"/>
            </p:cNvSpPr>
            <p:nvPr/>
          </p:nvSpPr>
          <p:spPr bwMode="auto">
            <a:xfrm>
              <a:off x="566" y="3873"/>
              <a:ext cx="1607"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97" name="Line 23"/>
            <p:cNvSpPr>
              <a:spLocks noChangeShapeType="1"/>
            </p:cNvSpPr>
            <p:nvPr/>
          </p:nvSpPr>
          <p:spPr bwMode="auto">
            <a:xfrm flipV="1">
              <a:off x="2173" y="3733"/>
              <a:ext cx="0" cy="147"/>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3098" name="Line 24"/>
            <p:cNvSpPr>
              <a:spLocks noChangeShapeType="1"/>
            </p:cNvSpPr>
            <p:nvPr/>
          </p:nvSpPr>
          <p:spPr bwMode="auto">
            <a:xfrm>
              <a:off x="4072" y="3163"/>
              <a:ext cx="1" cy="256"/>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3099" name="Oval 25"/>
            <p:cNvSpPr>
              <a:spLocks noChangeArrowheads="1"/>
            </p:cNvSpPr>
            <p:nvPr/>
          </p:nvSpPr>
          <p:spPr bwMode="auto">
            <a:xfrm>
              <a:off x="2065" y="3467"/>
              <a:ext cx="207" cy="224"/>
            </a:xfrm>
            <a:prstGeom prst="ellipse">
              <a:avLst/>
            </a:prstGeom>
            <a:noFill/>
            <a:ln w="12700">
              <a:solidFill>
                <a:schemeClr val="tx1"/>
              </a:solidFill>
              <a:round/>
              <a:headEnd type="none" w="sm" len="sm"/>
              <a:tailEnd type="none" w="sm" len="sm"/>
            </a:ln>
          </p:spPr>
          <p:txBody>
            <a:bodyPr wrap="none" anchor="ctr"/>
            <a:lstStyle/>
            <a:p>
              <a:pPr eaLnBrk="0" hangingPunct="0"/>
              <a:r>
                <a:rPr lang="de-DE" sz="2000">
                  <a:latin typeface="Arial" pitchFamily="34" charset="0"/>
                </a:rPr>
                <a:t>+</a:t>
              </a:r>
            </a:p>
          </p:txBody>
        </p:sp>
        <p:sp>
          <p:nvSpPr>
            <p:cNvPr id="3100" name="Oval 26"/>
            <p:cNvSpPr>
              <a:spLocks noChangeArrowheads="1"/>
            </p:cNvSpPr>
            <p:nvPr/>
          </p:nvSpPr>
          <p:spPr bwMode="auto">
            <a:xfrm>
              <a:off x="3959" y="3467"/>
              <a:ext cx="207" cy="224"/>
            </a:xfrm>
            <a:prstGeom prst="ellipse">
              <a:avLst/>
            </a:prstGeom>
            <a:noFill/>
            <a:ln w="12700">
              <a:solidFill>
                <a:schemeClr val="tx1"/>
              </a:solidFill>
              <a:round/>
              <a:headEnd type="none" w="sm" len="sm"/>
              <a:tailEnd type="none" w="sm" len="sm"/>
            </a:ln>
          </p:spPr>
          <p:txBody>
            <a:bodyPr wrap="none" anchor="ctr"/>
            <a:lstStyle/>
            <a:p>
              <a:pPr eaLnBrk="0" hangingPunct="0"/>
              <a:r>
                <a:rPr lang="de-DE" sz="2000">
                  <a:latin typeface="Arial" pitchFamily="34" charset="0"/>
                </a:rPr>
                <a:t>+</a:t>
              </a:r>
            </a:p>
          </p:txBody>
        </p:sp>
        <p:sp>
          <p:nvSpPr>
            <p:cNvPr id="3101" name="Text Box 27"/>
            <p:cNvSpPr txBox="1">
              <a:spLocks noChangeArrowheads="1"/>
            </p:cNvSpPr>
            <p:nvPr/>
          </p:nvSpPr>
          <p:spPr bwMode="auto">
            <a:xfrm>
              <a:off x="917" y="3275"/>
              <a:ext cx="675" cy="192"/>
            </a:xfrm>
            <a:prstGeom prst="rect">
              <a:avLst/>
            </a:prstGeom>
            <a:noFill/>
            <a:ln w="12700">
              <a:noFill/>
              <a:miter lim="800000"/>
              <a:headEnd type="none" w="sm" len="sm"/>
              <a:tailEnd type="none" w="sm" len="sm"/>
            </a:ln>
          </p:spPr>
          <p:txBody>
            <a:bodyPr wrap="none">
              <a:spAutoFit/>
            </a:bodyPr>
            <a:lstStyle/>
            <a:p>
              <a:pPr algn="l" eaLnBrk="0" hangingPunct="0"/>
              <a:r>
                <a:rPr lang="de-DE" sz="1400">
                  <a:latin typeface="Arial" pitchFamily="34" charset="0"/>
                </a:rPr>
                <a:t>Hash value</a:t>
              </a:r>
            </a:p>
          </p:txBody>
        </p:sp>
        <p:sp>
          <p:nvSpPr>
            <p:cNvPr id="3102" name="Text Box 28"/>
            <p:cNvSpPr txBox="1">
              <a:spLocks noChangeArrowheads="1"/>
            </p:cNvSpPr>
            <p:nvPr/>
          </p:nvSpPr>
          <p:spPr bwMode="auto">
            <a:xfrm>
              <a:off x="2675" y="2795"/>
              <a:ext cx="1222" cy="330"/>
            </a:xfrm>
            <a:prstGeom prst="rect">
              <a:avLst/>
            </a:prstGeom>
            <a:noFill/>
            <a:ln w="12700">
              <a:noFill/>
              <a:miter lim="800000"/>
              <a:headEnd type="none" w="sm" len="sm"/>
              <a:tailEnd type="none" w="sm" len="sm"/>
            </a:ln>
          </p:spPr>
          <p:txBody>
            <a:bodyPr>
              <a:spAutoFit/>
            </a:bodyPr>
            <a:lstStyle/>
            <a:p>
              <a:pPr eaLnBrk="0" hangingPunct="0"/>
              <a:r>
                <a:rPr lang="de-DE" sz="1400">
                  <a:latin typeface="Arial" pitchFamily="34" charset="0"/>
                </a:rPr>
                <a:t>Randomly generated</a:t>
              </a:r>
            </a:p>
            <a:p>
              <a:pPr eaLnBrk="0" hangingPunct="0"/>
              <a:r>
                <a:rPr lang="de-DE" sz="1400">
                  <a:latin typeface="Arial" pitchFamily="34" charset="0"/>
                </a:rPr>
                <a:t>IDEA-Key</a:t>
              </a:r>
            </a:p>
          </p:txBody>
        </p:sp>
        <p:sp>
          <p:nvSpPr>
            <p:cNvPr id="3103" name="Line 29"/>
            <p:cNvSpPr>
              <a:spLocks noChangeShapeType="1"/>
            </p:cNvSpPr>
            <p:nvPr/>
          </p:nvSpPr>
          <p:spPr bwMode="auto">
            <a:xfrm>
              <a:off x="3687" y="2996"/>
              <a:ext cx="184"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3104" name="Line 30"/>
            <p:cNvSpPr>
              <a:spLocks noChangeShapeType="1"/>
            </p:cNvSpPr>
            <p:nvPr/>
          </p:nvSpPr>
          <p:spPr bwMode="auto">
            <a:xfrm>
              <a:off x="3357" y="3276"/>
              <a:ext cx="0" cy="16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3105" name="Text Box 31"/>
            <p:cNvSpPr txBox="1">
              <a:spLocks noChangeArrowheads="1"/>
            </p:cNvSpPr>
            <p:nvPr/>
          </p:nvSpPr>
          <p:spPr bwMode="auto">
            <a:xfrm>
              <a:off x="917" y="2971"/>
              <a:ext cx="1521" cy="192"/>
            </a:xfrm>
            <a:prstGeom prst="rect">
              <a:avLst/>
            </a:prstGeom>
            <a:noFill/>
            <a:ln w="12700">
              <a:noFill/>
              <a:miter lim="800000"/>
              <a:headEnd type="none" w="sm" len="sm"/>
              <a:tailEnd type="none" w="sm" len="sm"/>
            </a:ln>
          </p:spPr>
          <p:txBody>
            <a:bodyPr>
              <a:spAutoFit/>
            </a:bodyPr>
            <a:lstStyle/>
            <a:p>
              <a:pPr eaLnBrk="0" hangingPunct="0"/>
              <a:r>
                <a:rPr lang="de-DE" sz="1400">
                  <a:latin typeface="Arial" pitchFamily="34" charset="0"/>
                </a:rPr>
                <a:t>Private Key (Sender)</a:t>
              </a:r>
            </a:p>
          </p:txBody>
        </p:sp>
        <p:sp>
          <p:nvSpPr>
            <p:cNvPr id="3106" name="Line 32"/>
            <p:cNvSpPr>
              <a:spLocks noChangeShapeType="1"/>
            </p:cNvSpPr>
            <p:nvPr/>
          </p:nvSpPr>
          <p:spPr bwMode="auto">
            <a:xfrm>
              <a:off x="1592" y="3163"/>
              <a:ext cx="0" cy="288"/>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3107" name="Text Box 33"/>
            <p:cNvSpPr txBox="1">
              <a:spLocks noChangeArrowheads="1"/>
            </p:cNvSpPr>
            <p:nvPr/>
          </p:nvSpPr>
          <p:spPr bwMode="auto">
            <a:xfrm>
              <a:off x="4439" y="2861"/>
              <a:ext cx="682" cy="330"/>
            </a:xfrm>
            <a:prstGeom prst="rect">
              <a:avLst/>
            </a:prstGeom>
            <a:noFill/>
            <a:ln w="12700">
              <a:noFill/>
              <a:miter lim="800000"/>
              <a:headEnd type="none" w="sm" len="sm"/>
              <a:tailEnd type="none" w="sm" len="sm"/>
            </a:ln>
          </p:spPr>
          <p:txBody>
            <a:bodyPr wrap="none">
              <a:spAutoFit/>
            </a:bodyPr>
            <a:lstStyle/>
            <a:p>
              <a:pPr eaLnBrk="0" hangingPunct="0"/>
              <a:r>
                <a:rPr lang="de-DE" sz="1400">
                  <a:latin typeface="Arial" pitchFamily="34" charset="0"/>
                </a:rPr>
                <a:t>Public Key </a:t>
              </a:r>
            </a:p>
            <a:p>
              <a:pPr eaLnBrk="0" hangingPunct="0"/>
              <a:r>
                <a:rPr lang="de-DE" sz="1400">
                  <a:latin typeface="Arial" pitchFamily="34" charset="0"/>
                </a:rPr>
                <a:t>(Receiver)</a:t>
              </a:r>
            </a:p>
          </p:txBody>
        </p:sp>
        <p:sp>
          <p:nvSpPr>
            <p:cNvPr id="3108" name="Line 34"/>
            <p:cNvSpPr>
              <a:spLocks noChangeShapeType="1"/>
            </p:cNvSpPr>
            <p:nvPr/>
          </p:nvSpPr>
          <p:spPr bwMode="auto">
            <a:xfrm flipH="1">
              <a:off x="4228" y="2996"/>
              <a:ext cx="205" cy="0"/>
            </a:xfrm>
            <a:prstGeom prst="line">
              <a:avLst/>
            </a:prstGeom>
            <a:noFill/>
            <a:ln w="12700">
              <a:solidFill>
                <a:schemeClr val="tx1"/>
              </a:solidFill>
              <a:round/>
              <a:headEnd type="none" w="sm" len="sm"/>
              <a:tailEnd type="triangle" w="med" len="med"/>
            </a:ln>
          </p:spPr>
          <p:txBody>
            <a:bodyPr wrap="none" anchor="ctr"/>
            <a:lstStyle/>
            <a:p>
              <a:endParaRPr lang="en-US"/>
            </a:p>
          </p:txBody>
        </p:sp>
      </p:gr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smtClean="0"/>
              <a:t>Example: HTTP over TLS/SSL</a:t>
            </a:r>
          </a:p>
        </p:txBody>
      </p:sp>
      <p:sp>
        <p:nvSpPr>
          <p:cNvPr id="30724" name="Rectangle 36"/>
          <p:cNvSpPr>
            <a:spLocks noGrp="1" noChangeArrowheads="1"/>
          </p:cNvSpPr>
          <p:nvPr>
            <p:ph sz="half" idx="1"/>
          </p:nvPr>
        </p:nvSpPr>
        <p:spPr/>
        <p:txBody>
          <a:bodyPr>
            <a:normAutofit lnSpcReduction="10000"/>
          </a:bodyPr>
          <a:lstStyle/>
          <a:p>
            <a:pPr marL="381000" indent="-381000">
              <a:lnSpc>
                <a:spcPct val="80000"/>
              </a:lnSpc>
            </a:pPr>
            <a:r>
              <a:rPr lang="en-US" sz="1800" dirty="0" smtClean="0"/>
              <a:t>HTTPS authenticates server and</a:t>
            </a:r>
          </a:p>
          <a:p>
            <a:pPr marL="381000" indent="-381000">
              <a:lnSpc>
                <a:spcPct val="80000"/>
              </a:lnSpc>
            </a:pPr>
            <a:r>
              <a:rPr lang="en-US" sz="1800" dirty="0" smtClean="0"/>
              <a:t>establishes secure connection:</a:t>
            </a:r>
          </a:p>
          <a:p>
            <a:pPr marL="381000" indent="-381000">
              <a:lnSpc>
                <a:spcPct val="80000"/>
              </a:lnSpc>
            </a:pPr>
            <a:endParaRPr lang="en-US" sz="1800" dirty="0" smtClean="0"/>
          </a:p>
          <a:p>
            <a:pPr marL="381000" indent="-381000">
              <a:lnSpc>
                <a:spcPct val="80000"/>
              </a:lnSpc>
              <a:buFontTx/>
              <a:buAutoNum type="arabicParenR"/>
            </a:pPr>
            <a:r>
              <a:rPr lang="en-US" sz="1800" dirty="0" smtClean="0"/>
              <a:t>Propose SSL parameters, send random number</a:t>
            </a:r>
          </a:p>
          <a:p>
            <a:pPr marL="381000" indent="-381000">
              <a:lnSpc>
                <a:spcPct val="80000"/>
              </a:lnSpc>
              <a:buFontTx/>
              <a:buAutoNum type="arabicParenR"/>
            </a:pPr>
            <a:r>
              <a:rPr lang="en-US" sz="1800" dirty="0" smtClean="0"/>
              <a:t>Agree to parameters, send random number</a:t>
            </a:r>
          </a:p>
          <a:p>
            <a:pPr marL="381000" indent="-381000">
              <a:lnSpc>
                <a:spcPct val="80000"/>
              </a:lnSpc>
              <a:buFontTx/>
              <a:buAutoNum type="arabicParenR"/>
            </a:pPr>
            <a:r>
              <a:rPr lang="en-US" sz="1800" dirty="0" smtClean="0"/>
              <a:t>Send public key certificate</a:t>
            </a:r>
          </a:p>
          <a:p>
            <a:pPr marL="381000" indent="-381000">
              <a:lnSpc>
                <a:spcPct val="80000"/>
              </a:lnSpc>
              <a:buFontTx/>
              <a:buAutoNum type="arabicParenR"/>
            </a:pPr>
            <a:r>
              <a:rPr lang="en-US" sz="1800" dirty="0" smtClean="0"/>
              <a:t>Conclude handshake negotiation</a:t>
            </a:r>
          </a:p>
          <a:p>
            <a:pPr marL="381000" indent="-381000">
              <a:lnSpc>
                <a:spcPct val="80000"/>
              </a:lnSpc>
              <a:buFontTx/>
              <a:buAutoNum type="arabicParenR"/>
            </a:pPr>
            <a:r>
              <a:rPr lang="en-US" sz="1800" dirty="0" smtClean="0"/>
              <a:t>Send random number encrypted with server’s public key</a:t>
            </a:r>
          </a:p>
          <a:p>
            <a:pPr marL="800100" lvl="1" indent="-342900">
              <a:lnSpc>
                <a:spcPct val="80000"/>
              </a:lnSpc>
            </a:pPr>
            <a:r>
              <a:rPr lang="en-US" sz="1800" dirty="0" smtClean="0"/>
              <a:t>Client and server derive session key from all three random numbers</a:t>
            </a:r>
          </a:p>
          <a:p>
            <a:pPr marL="381000" indent="-381000">
              <a:lnSpc>
                <a:spcPct val="80000"/>
              </a:lnSpc>
              <a:buFontTx/>
              <a:buAutoNum type="arabicParenR"/>
            </a:pPr>
            <a:r>
              <a:rPr lang="en-US" sz="1800" dirty="0" smtClean="0"/>
              <a:t>Activate negotiated parameters</a:t>
            </a:r>
          </a:p>
          <a:p>
            <a:pPr marL="381000" indent="-381000">
              <a:lnSpc>
                <a:spcPct val="80000"/>
              </a:lnSpc>
              <a:buFontTx/>
              <a:buAutoNum type="arabicParenR"/>
            </a:pPr>
            <a:r>
              <a:rPr lang="en-US" sz="1800" dirty="0" smtClean="0"/>
              <a:t>Send encrypted hash over previous messages</a:t>
            </a:r>
          </a:p>
          <a:p>
            <a:pPr marL="800100" lvl="1" indent="-342900">
              <a:lnSpc>
                <a:spcPct val="80000"/>
              </a:lnSpc>
            </a:pPr>
            <a:r>
              <a:rPr lang="en-US" sz="1800" dirty="0" smtClean="0"/>
              <a:t>Server decrypts and verifies message</a:t>
            </a:r>
          </a:p>
          <a:p>
            <a:pPr marL="381000" indent="-381000">
              <a:lnSpc>
                <a:spcPct val="80000"/>
              </a:lnSpc>
              <a:buFontTx/>
              <a:buAutoNum type="arabicParenR"/>
            </a:pPr>
            <a:r>
              <a:rPr lang="en-US" sz="1800" dirty="0" smtClean="0"/>
              <a:t>Activate negotiated parameters</a:t>
            </a:r>
          </a:p>
          <a:p>
            <a:pPr marL="381000" indent="-381000">
              <a:lnSpc>
                <a:spcPct val="80000"/>
              </a:lnSpc>
              <a:buFontTx/>
              <a:buAutoNum type="arabicParenR"/>
            </a:pPr>
            <a:r>
              <a:rPr lang="en-US" sz="1800" dirty="0" smtClean="0"/>
              <a:t>Send encrypted hash over previous messages</a:t>
            </a:r>
          </a:p>
          <a:p>
            <a:pPr marL="800100" lvl="1" indent="-342900">
              <a:lnSpc>
                <a:spcPct val="80000"/>
              </a:lnSpc>
            </a:pPr>
            <a:r>
              <a:rPr lang="en-US" sz="1800" dirty="0" smtClean="0"/>
              <a:t>Client decrypts and verifies message</a:t>
            </a:r>
          </a:p>
          <a:p>
            <a:pPr marL="381000" indent="-381000">
              <a:lnSpc>
                <a:spcPct val="80000"/>
              </a:lnSpc>
            </a:pPr>
            <a:endParaRPr lang="en-US" sz="1800" dirty="0" smtClean="0"/>
          </a:p>
          <a:p>
            <a:pPr marL="381000" indent="-381000">
              <a:lnSpc>
                <a:spcPct val="80000"/>
              </a:lnSpc>
              <a:buFont typeface="Wingdings" pitchFamily="2" charset="2"/>
              <a:buChar char="Ø"/>
            </a:pPr>
            <a:r>
              <a:rPr lang="en-US" sz="1800" dirty="0" smtClean="0"/>
              <a:t>Proceed to exchange regular HTTP data over secure channel</a:t>
            </a:r>
            <a:endParaRPr lang="en-US" sz="1800" dirty="0"/>
          </a:p>
        </p:txBody>
      </p:sp>
      <p:sp>
        <p:nvSpPr>
          <p:cNvPr id="30722" name="Fußzeilenplatzhalter 4"/>
          <p:cNvSpPr>
            <a:spLocks noGrp="1"/>
          </p:cNvSpPr>
          <p:nvPr>
            <p:ph type="ftr" sz="quarter" idx="10"/>
          </p:nvPr>
        </p:nvSpPr>
        <p:spPr>
          <a:noFill/>
        </p:spPr>
        <p:txBody>
          <a:bodyPr/>
          <a:lstStyle/>
          <a:p>
            <a:r>
              <a:rPr lang="en-US" smtClean="0"/>
              <a:t>TI 3: Operating Systems and Computer Networks</a:t>
            </a:r>
          </a:p>
        </p:txBody>
      </p:sp>
      <p:grpSp>
        <p:nvGrpSpPr>
          <p:cNvPr id="30725" name="Group 58"/>
          <p:cNvGrpSpPr>
            <a:grpSpLocks/>
          </p:cNvGrpSpPr>
          <p:nvPr/>
        </p:nvGrpSpPr>
        <p:grpSpPr bwMode="auto">
          <a:xfrm>
            <a:off x="6600056" y="1412776"/>
            <a:ext cx="3971925" cy="4770438"/>
            <a:chOff x="295" y="784"/>
            <a:chExt cx="2502" cy="3005"/>
          </a:xfrm>
        </p:grpSpPr>
        <p:pic>
          <p:nvPicPr>
            <p:cNvPr id="30726" name="Picture 43"/>
            <p:cNvPicPr>
              <a:picLocks noChangeAspect="1" noChangeArrowheads="1"/>
            </p:cNvPicPr>
            <p:nvPr/>
          </p:nvPicPr>
          <p:blipFill>
            <a:blip r:embed="rId3" cstate="print"/>
            <a:srcRect/>
            <a:stretch>
              <a:fillRect/>
            </a:stretch>
          </p:blipFill>
          <p:spPr bwMode="auto">
            <a:xfrm>
              <a:off x="295" y="784"/>
              <a:ext cx="2502" cy="2918"/>
            </a:xfrm>
            <a:prstGeom prst="rect">
              <a:avLst/>
            </a:prstGeom>
            <a:noFill/>
            <a:ln w="25400" algn="ctr">
              <a:noFill/>
              <a:miter lim="800000"/>
              <a:headEnd/>
              <a:tailEnd/>
            </a:ln>
          </p:spPr>
        </p:pic>
        <p:sp>
          <p:nvSpPr>
            <p:cNvPr id="30727" name="Text Box 44"/>
            <p:cNvSpPr txBox="1">
              <a:spLocks noChangeArrowheads="1"/>
            </p:cNvSpPr>
            <p:nvPr/>
          </p:nvSpPr>
          <p:spPr bwMode="auto">
            <a:xfrm>
              <a:off x="437" y="3673"/>
              <a:ext cx="2132" cy="116"/>
            </a:xfrm>
            <a:prstGeom prst="rect">
              <a:avLst/>
            </a:prstGeom>
            <a:noFill/>
            <a:ln w="25400" algn="ctr">
              <a:noFill/>
              <a:miter lim="800000"/>
              <a:headEnd/>
              <a:tailEnd/>
            </a:ln>
          </p:spPr>
          <p:txBody>
            <a:bodyPr wrap="none">
              <a:spAutoFit/>
            </a:bodyPr>
            <a:lstStyle/>
            <a:p>
              <a:r>
                <a:rPr lang="en-US" sz="600">
                  <a:solidFill>
                    <a:srgbClr val="B2B2B2"/>
                  </a:solidFill>
                </a:rPr>
                <a:t>Source: Cisco Systems. Application Control Engine Module SSL Configuration Guide</a:t>
              </a:r>
            </a:p>
          </p:txBody>
        </p:sp>
        <p:sp>
          <p:nvSpPr>
            <p:cNvPr id="30728" name="Oval 45"/>
            <p:cNvSpPr>
              <a:spLocks noChangeArrowheads="1"/>
            </p:cNvSpPr>
            <p:nvPr/>
          </p:nvSpPr>
          <p:spPr bwMode="auto">
            <a:xfrm>
              <a:off x="431" y="1702"/>
              <a:ext cx="225" cy="218"/>
            </a:xfrm>
            <a:prstGeom prst="ellipse">
              <a:avLst/>
            </a:prstGeom>
            <a:noFill/>
            <a:ln w="25400" algn="ctr">
              <a:solidFill>
                <a:schemeClr val="hlink"/>
              </a:solidFill>
              <a:round/>
              <a:headEnd/>
              <a:tailEnd/>
            </a:ln>
          </p:spPr>
          <p:txBody>
            <a:bodyPr anchor="ctr">
              <a:spAutoFit/>
            </a:bodyPr>
            <a:lstStyle/>
            <a:p>
              <a:r>
                <a:rPr lang="de-DE" sz="1000" b="1"/>
                <a:t>1</a:t>
              </a:r>
            </a:p>
          </p:txBody>
        </p:sp>
        <p:sp>
          <p:nvSpPr>
            <p:cNvPr id="30729" name="Oval 49"/>
            <p:cNvSpPr>
              <a:spLocks noChangeArrowheads="1"/>
            </p:cNvSpPr>
            <p:nvPr/>
          </p:nvSpPr>
          <p:spPr bwMode="auto">
            <a:xfrm>
              <a:off x="2426" y="1929"/>
              <a:ext cx="225" cy="218"/>
            </a:xfrm>
            <a:prstGeom prst="ellipse">
              <a:avLst/>
            </a:prstGeom>
            <a:noFill/>
            <a:ln w="25400" algn="ctr">
              <a:solidFill>
                <a:schemeClr val="hlink"/>
              </a:solidFill>
              <a:round/>
              <a:headEnd/>
              <a:tailEnd/>
            </a:ln>
          </p:spPr>
          <p:txBody>
            <a:bodyPr anchor="ctr">
              <a:spAutoFit/>
            </a:bodyPr>
            <a:lstStyle/>
            <a:p>
              <a:r>
                <a:rPr lang="de-DE" sz="1000" b="1"/>
                <a:t>2</a:t>
              </a:r>
            </a:p>
          </p:txBody>
        </p:sp>
        <p:sp>
          <p:nvSpPr>
            <p:cNvPr id="30730" name="Oval 50"/>
            <p:cNvSpPr>
              <a:spLocks noChangeArrowheads="1"/>
            </p:cNvSpPr>
            <p:nvPr/>
          </p:nvSpPr>
          <p:spPr bwMode="auto">
            <a:xfrm>
              <a:off x="2426" y="2156"/>
              <a:ext cx="225" cy="218"/>
            </a:xfrm>
            <a:prstGeom prst="ellipse">
              <a:avLst/>
            </a:prstGeom>
            <a:noFill/>
            <a:ln w="25400" algn="ctr">
              <a:solidFill>
                <a:schemeClr val="hlink"/>
              </a:solidFill>
              <a:round/>
              <a:headEnd/>
              <a:tailEnd/>
            </a:ln>
          </p:spPr>
          <p:txBody>
            <a:bodyPr anchor="ctr">
              <a:spAutoFit/>
            </a:bodyPr>
            <a:lstStyle/>
            <a:p>
              <a:r>
                <a:rPr lang="de-DE" sz="1000" b="1"/>
                <a:t>3</a:t>
              </a:r>
            </a:p>
          </p:txBody>
        </p:sp>
        <p:sp>
          <p:nvSpPr>
            <p:cNvPr id="30731" name="Oval 51"/>
            <p:cNvSpPr>
              <a:spLocks noChangeArrowheads="1"/>
            </p:cNvSpPr>
            <p:nvPr/>
          </p:nvSpPr>
          <p:spPr bwMode="auto">
            <a:xfrm>
              <a:off x="2426" y="2383"/>
              <a:ext cx="225" cy="218"/>
            </a:xfrm>
            <a:prstGeom prst="ellipse">
              <a:avLst/>
            </a:prstGeom>
            <a:noFill/>
            <a:ln w="25400" algn="ctr">
              <a:solidFill>
                <a:schemeClr val="hlink"/>
              </a:solidFill>
              <a:round/>
              <a:headEnd/>
              <a:tailEnd/>
            </a:ln>
          </p:spPr>
          <p:txBody>
            <a:bodyPr anchor="ctr">
              <a:spAutoFit/>
            </a:bodyPr>
            <a:lstStyle/>
            <a:p>
              <a:r>
                <a:rPr lang="de-DE" sz="1000" b="1"/>
                <a:t>4</a:t>
              </a:r>
            </a:p>
          </p:txBody>
        </p:sp>
        <p:sp>
          <p:nvSpPr>
            <p:cNvPr id="30732" name="Oval 52"/>
            <p:cNvSpPr>
              <a:spLocks noChangeArrowheads="1"/>
            </p:cNvSpPr>
            <p:nvPr/>
          </p:nvSpPr>
          <p:spPr bwMode="auto">
            <a:xfrm>
              <a:off x="431" y="2519"/>
              <a:ext cx="225" cy="218"/>
            </a:xfrm>
            <a:prstGeom prst="ellipse">
              <a:avLst/>
            </a:prstGeom>
            <a:noFill/>
            <a:ln w="25400" algn="ctr">
              <a:solidFill>
                <a:schemeClr val="hlink"/>
              </a:solidFill>
              <a:round/>
              <a:headEnd/>
              <a:tailEnd/>
            </a:ln>
          </p:spPr>
          <p:txBody>
            <a:bodyPr anchor="ctr">
              <a:spAutoFit/>
            </a:bodyPr>
            <a:lstStyle/>
            <a:p>
              <a:r>
                <a:rPr lang="de-DE" sz="1000" b="1"/>
                <a:t>5</a:t>
              </a:r>
            </a:p>
          </p:txBody>
        </p:sp>
        <p:sp>
          <p:nvSpPr>
            <p:cNvPr id="30733" name="Oval 53"/>
            <p:cNvSpPr>
              <a:spLocks noChangeArrowheads="1"/>
            </p:cNvSpPr>
            <p:nvPr/>
          </p:nvSpPr>
          <p:spPr bwMode="auto">
            <a:xfrm>
              <a:off x="431" y="2746"/>
              <a:ext cx="225" cy="218"/>
            </a:xfrm>
            <a:prstGeom prst="ellipse">
              <a:avLst/>
            </a:prstGeom>
            <a:noFill/>
            <a:ln w="25400" algn="ctr">
              <a:solidFill>
                <a:schemeClr val="hlink"/>
              </a:solidFill>
              <a:round/>
              <a:headEnd/>
              <a:tailEnd/>
            </a:ln>
          </p:spPr>
          <p:txBody>
            <a:bodyPr anchor="ctr">
              <a:spAutoFit/>
            </a:bodyPr>
            <a:lstStyle/>
            <a:p>
              <a:r>
                <a:rPr lang="de-DE" sz="1000" b="1"/>
                <a:t>6</a:t>
              </a:r>
            </a:p>
          </p:txBody>
        </p:sp>
        <p:sp>
          <p:nvSpPr>
            <p:cNvPr id="30734" name="Oval 54"/>
            <p:cNvSpPr>
              <a:spLocks noChangeArrowheads="1"/>
            </p:cNvSpPr>
            <p:nvPr/>
          </p:nvSpPr>
          <p:spPr bwMode="auto">
            <a:xfrm>
              <a:off x="431" y="2972"/>
              <a:ext cx="225" cy="218"/>
            </a:xfrm>
            <a:prstGeom prst="ellipse">
              <a:avLst/>
            </a:prstGeom>
            <a:noFill/>
            <a:ln w="25400" algn="ctr">
              <a:solidFill>
                <a:schemeClr val="hlink"/>
              </a:solidFill>
              <a:round/>
              <a:headEnd/>
              <a:tailEnd/>
            </a:ln>
          </p:spPr>
          <p:txBody>
            <a:bodyPr anchor="ctr">
              <a:spAutoFit/>
            </a:bodyPr>
            <a:lstStyle/>
            <a:p>
              <a:r>
                <a:rPr lang="de-DE" sz="1000" b="1"/>
                <a:t>7</a:t>
              </a:r>
            </a:p>
          </p:txBody>
        </p:sp>
        <p:sp>
          <p:nvSpPr>
            <p:cNvPr id="30735" name="Rectangle 57"/>
            <p:cNvSpPr>
              <a:spLocks noChangeArrowheads="1"/>
            </p:cNvSpPr>
            <p:nvPr/>
          </p:nvSpPr>
          <p:spPr bwMode="auto">
            <a:xfrm>
              <a:off x="2481" y="3223"/>
              <a:ext cx="116" cy="233"/>
            </a:xfrm>
            <a:prstGeom prst="rect">
              <a:avLst/>
            </a:prstGeom>
            <a:solidFill>
              <a:schemeClr val="bg1"/>
            </a:solidFill>
            <a:ln w="25400" algn="ctr">
              <a:noFill/>
              <a:miter lim="800000"/>
              <a:headEnd/>
              <a:tailEnd/>
            </a:ln>
          </p:spPr>
          <p:txBody>
            <a:bodyPr wrap="none" anchor="ctr">
              <a:spAutoFit/>
            </a:bodyPr>
            <a:lstStyle/>
            <a:p>
              <a:endParaRPr lang="de-DE"/>
            </a:p>
          </p:txBody>
        </p:sp>
        <p:sp>
          <p:nvSpPr>
            <p:cNvPr id="30736" name="Oval 55"/>
            <p:cNvSpPr>
              <a:spLocks noChangeArrowheads="1"/>
            </p:cNvSpPr>
            <p:nvPr/>
          </p:nvSpPr>
          <p:spPr bwMode="auto">
            <a:xfrm>
              <a:off x="2426" y="3199"/>
              <a:ext cx="225" cy="218"/>
            </a:xfrm>
            <a:prstGeom prst="ellipse">
              <a:avLst/>
            </a:prstGeom>
            <a:noFill/>
            <a:ln w="25400" algn="ctr">
              <a:solidFill>
                <a:schemeClr val="hlink"/>
              </a:solidFill>
              <a:round/>
              <a:headEnd/>
              <a:tailEnd/>
            </a:ln>
          </p:spPr>
          <p:txBody>
            <a:bodyPr anchor="ctr">
              <a:spAutoFit/>
            </a:bodyPr>
            <a:lstStyle/>
            <a:p>
              <a:r>
                <a:rPr lang="de-DE" sz="1000" b="1"/>
                <a:t>8</a:t>
              </a:r>
            </a:p>
          </p:txBody>
        </p:sp>
        <p:sp>
          <p:nvSpPr>
            <p:cNvPr id="30737" name="Oval 56"/>
            <p:cNvSpPr>
              <a:spLocks noChangeArrowheads="1"/>
            </p:cNvSpPr>
            <p:nvPr/>
          </p:nvSpPr>
          <p:spPr bwMode="auto">
            <a:xfrm>
              <a:off x="2426" y="3426"/>
              <a:ext cx="225" cy="218"/>
            </a:xfrm>
            <a:prstGeom prst="ellipse">
              <a:avLst/>
            </a:prstGeom>
            <a:noFill/>
            <a:ln w="25400" algn="ctr">
              <a:solidFill>
                <a:schemeClr val="hlink"/>
              </a:solidFill>
              <a:round/>
              <a:headEnd/>
              <a:tailEnd/>
            </a:ln>
          </p:spPr>
          <p:txBody>
            <a:bodyPr anchor="ctr">
              <a:spAutoFit/>
            </a:bodyPr>
            <a:lstStyle/>
            <a:p>
              <a:r>
                <a:rPr lang="de-DE" sz="1000" b="1"/>
                <a:t>9</a:t>
              </a:r>
            </a:p>
          </p:txBody>
        </p:sp>
      </p:gr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lstStyle/>
          <a:p>
            <a:r>
              <a:rPr lang="en-US" smtClean="0"/>
              <a:t>Network Security – VPNs</a:t>
            </a:r>
            <a:endParaRPr lang="en-US"/>
          </a:p>
        </p:txBody>
      </p:sp>
      <p:sp>
        <p:nvSpPr>
          <p:cNvPr id="1031" name="Rectangle 3"/>
          <p:cNvSpPr>
            <a:spLocks noGrp="1" noChangeArrowheads="1"/>
          </p:cNvSpPr>
          <p:nvPr>
            <p:ph idx="1"/>
          </p:nvPr>
        </p:nvSpPr>
        <p:spPr/>
        <p:txBody>
          <a:bodyPr/>
          <a:lstStyle/>
          <a:p>
            <a:r>
              <a:rPr lang="en-US" dirty="0" smtClean="0"/>
              <a:t>VPN – Virtual Private Network</a:t>
            </a:r>
          </a:p>
          <a:p>
            <a:r>
              <a:rPr lang="en-US" dirty="0" smtClean="0"/>
              <a:t>Goal: Offer secure data exchange between remote communication partners via potentially insecure transit networks, e.g. the Internet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Implemented using authentication and encryption services</a:t>
            </a:r>
          </a:p>
          <a:p>
            <a:r>
              <a:rPr lang="en-US" dirty="0" smtClean="0"/>
              <a:t>Different kinds of VPNs: Host-to-host, host-to-net, net-to-net (VLAN)</a:t>
            </a:r>
            <a:endParaRPr lang="en-US" dirty="0"/>
          </a:p>
        </p:txBody>
      </p:sp>
      <p:sp>
        <p:nvSpPr>
          <p:cNvPr id="1029" name="Fußzeilenplatzhalter 3"/>
          <p:cNvSpPr>
            <a:spLocks noGrp="1"/>
          </p:cNvSpPr>
          <p:nvPr>
            <p:ph type="ftr" sz="quarter" idx="10"/>
          </p:nvPr>
        </p:nvSpPr>
        <p:spPr/>
        <p:txBody>
          <a:bodyPr/>
          <a:lstStyle/>
          <a:p>
            <a:r>
              <a:rPr lang="en-US" smtClean="0"/>
              <a:t>TI 3: Operating Systems and Computer Networks</a:t>
            </a:r>
          </a:p>
        </p:txBody>
      </p:sp>
      <p:grpSp>
        <p:nvGrpSpPr>
          <p:cNvPr id="1032" name="Group 4"/>
          <p:cNvGrpSpPr>
            <a:grpSpLocks/>
          </p:cNvGrpSpPr>
          <p:nvPr/>
        </p:nvGrpSpPr>
        <p:grpSpPr bwMode="auto">
          <a:xfrm>
            <a:off x="3359696" y="2348880"/>
            <a:ext cx="5084763" cy="2921000"/>
            <a:chOff x="648" y="1430"/>
            <a:chExt cx="4350" cy="2499"/>
          </a:xfrm>
        </p:grpSpPr>
        <p:sp>
          <p:nvSpPr>
            <p:cNvPr id="1033" name="Oval 5"/>
            <p:cNvSpPr>
              <a:spLocks noChangeArrowheads="1"/>
            </p:cNvSpPr>
            <p:nvPr/>
          </p:nvSpPr>
          <p:spPr bwMode="auto">
            <a:xfrm>
              <a:off x="648" y="1660"/>
              <a:ext cx="1390" cy="1220"/>
            </a:xfrm>
            <a:prstGeom prst="ellipse">
              <a:avLst/>
            </a:prstGeom>
            <a:solidFill>
              <a:srgbClr val="EAEAEA"/>
            </a:solidFill>
            <a:ln w="19050">
              <a:noFill/>
              <a:prstDash val="dash"/>
              <a:round/>
              <a:headEnd type="none" w="sm" len="sm"/>
              <a:tailEnd type="none" w="sm" len="sm"/>
            </a:ln>
          </p:spPr>
          <p:txBody>
            <a:bodyPr wrap="none" anchor="ctr"/>
            <a:lstStyle/>
            <a:p>
              <a:endParaRPr lang="de-DE">
                <a:latin typeface="+mn-lt"/>
              </a:endParaRPr>
            </a:p>
          </p:txBody>
        </p:sp>
        <p:sp>
          <p:nvSpPr>
            <p:cNvPr id="1034" name="Oval 6"/>
            <p:cNvSpPr>
              <a:spLocks noChangeArrowheads="1"/>
            </p:cNvSpPr>
            <p:nvPr/>
          </p:nvSpPr>
          <p:spPr bwMode="auto">
            <a:xfrm>
              <a:off x="3607" y="1660"/>
              <a:ext cx="1391" cy="1220"/>
            </a:xfrm>
            <a:prstGeom prst="ellipse">
              <a:avLst/>
            </a:prstGeom>
            <a:solidFill>
              <a:srgbClr val="EAEAEA"/>
            </a:solidFill>
            <a:ln w="19050">
              <a:noFill/>
              <a:prstDash val="dash"/>
              <a:round/>
              <a:headEnd type="none" w="sm" len="sm"/>
              <a:tailEnd type="none" w="sm" len="sm"/>
            </a:ln>
          </p:spPr>
          <p:txBody>
            <a:bodyPr wrap="none" anchor="ctr"/>
            <a:lstStyle/>
            <a:p>
              <a:endParaRPr lang="de-DE">
                <a:latin typeface="+mn-lt"/>
              </a:endParaRPr>
            </a:p>
          </p:txBody>
        </p:sp>
        <p:sp>
          <p:nvSpPr>
            <p:cNvPr id="1035" name="Line 7"/>
            <p:cNvSpPr>
              <a:spLocks noChangeShapeType="1"/>
            </p:cNvSpPr>
            <p:nvPr/>
          </p:nvSpPr>
          <p:spPr bwMode="auto">
            <a:xfrm flipH="1">
              <a:off x="1948" y="2290"/>
              <a:ext cx="425" cy="0"/>
            </a:xfrm>
            <a:prstGeom prst="line">
              <a:avLst/>
            </a:prstGeom>
            <a:noFill/>
            <a:ln w="9525">
              <a:solidFill>
                <a:schemeClr val="tx1"/>
              </a:solidFill>
              <a:round/>
              <a:headEnd/>
              <a:tailEnd/>
            </a:ln>
          </p:spPr>
          <p:txBody>
            <a:bodyPr wrap="none" anchor="ctr"/>
            <a:lstStyle/>
            <a:p>
              <a:endParaRPr lang="en-US">
                <a:latin typeface="+mn-lt"/>
              </a:endParaRPr>
            </a:p>
          </p:txBody>
        </p:sp>
        <p:sp>
          <p:nvSpPr>
            <p:cNvPr id="1036" name="Line 8"/>
            <p:cNvSpPr>
              <a:spLocks noChangeShapeType="1"/>
            </p:cNvSpPr>
            <p:nvPr/>
          </p:nvSpPr>
          <p:spPr bwMode="auto">
            <a:xfrm flipH="1">
              <a:off x="4030" y="2194"/>
              <a:ext cx="288" cy="0"/>
            </a:xfrm>
            <a:prstGeom prst="line">
              <a:avLst/>
            </a:prstGeom>
            <a:noFill/>
            <a:ln w="9525">
              <a:solidFill>
                <a:schemeClr val="tx1"/>
              </a:solidFill>
              <a:round/>
              <a:headEnd/>
              <a:tailEnd/>
            </a:ln>
          </p:spPr>
          <p:txBody>
            <a:bodyPr wrap="none" anchor="ctr"/>
            <a:lstStyle/>
            <a:p>
              <a:endParaRPr lang="en-US">
                <a:latin typeface="+mn-lt"/>
              </a:endParaRPr>
            </a:p>
          </p:txBody>
        </p:sp>
        <p:sp>
          <p:nvSpPr>
            <p:cNvPr id="1037" name="Line 9"/>
            <p:cNvSpPr>
              <a:spLocks noChangeShapeType="1"/>
            </p:cNvSpPr>
            <p:nvPr/>
          </p:nvSpPr>
          <p:spPr bwMode="auto">
            <a:xfrm flipH="1">
              <a:off x="1342" y="2194"/>
              <a:ext cx="288" cy="0"/>
            </a:xfrm>
            <a:prstGeom prst="line">
              <a:avLst/>
            </a:prstGeom>
            <a:noFill/>
            <a:ln w="9525">
              <a:solidFill>
                <a:schemeClr val="tx1"/>
              </a:solidFill>
              <a:round/>
              <a:headEnd/>
              <a:tailEnd/>
            </a:ln>
          </p:spPr>
          <p:txBody>
            <a:bodyPr wrap="none" anchor="ctr"/>
            <a:lstStyle/>
            <a:p>
              <a:endParaRPr lang="en-US">
                <a:latin typeface="+mn-lt"/>
              </a:endParaRPr>
            </a:p>
          </p:txBody>
        </p:sp>
        <p:sp>
          <p:nvSpPr>
            <p:cNvPr id="1038" name="Text Box 10"/>
            <p:cNvSpPr txBox="1">
              <a:spLocks noChangeArrowheads="1"/>
            </p:cNvSpPr>
            <p:nvPr/>
          </p:nvSpPr>
          <p:spPr bwMode="auto">
            <a:xfrm>
              <a:off x="2259" y="1430"/>
              <a:ext cx="1045" cy="290"/>
            </a:xfrm>
            <a:prstGeom prst="rect">
              <a:avLst/>
            </a:prstGeom>
            <a:noFill/>
            <a:ln w="9525">
              <a:noFill/>
              <a:miter lim="800000"/>
              <a:headEnd/>
              <a:tailEnd/>
            </a:ln>
          </p:spPr>
          <p:txBody>
            <a:bodyPr wrap="none">
              <a:spAutoFit/>
            </a:bodyPr>
            <a:lstStyle/>
            <a:p>
              <a:pPr algn="l" eaLnBrk="0" hangingPunct="0"/>
              <a:r>
                <a:rPr lang="de-DE" sz="1600" i="1">
                  <a:latin typeface="+mn-lt"/>
                </a:rPr>
                <a:t>End-to-End</a:t>
              </a:r>
              <a:endParaRPr lang="de-DE" sz="1600">
                <a:latin typeface="+mn-lt"/>
              </a:endParaRPr>
            </a:p>
          </p:txBody>
        </p:sp>
        <p:grpSp>
          <p:nvGrpSpPr>
            <p:cNvPr id="1039" name="Group 11"/>
            <p:cNvGrpSpPr>
              <a:grpSpLocks/>
            </p:cNvGrpSpPr>
            <p:nvPr/>
          </p:nvGrpSpPr>
          <p:grpSpPr bwMode="auto">
            <a:xfrm>
              <a:off x="2126" y="1842"/>
              <a:ext cx="1319" cy="891"/>
              <a:chOff x="2256" y="2072"/>
              <a:chExt cx="1248" cy="890"/>
            </a:xfrm>
          </p:grpSpPr>
          <p:sp>
            <p:nvSpPr>
              <p:cNvPr id="1322" name="AutoShape 12"/>
              <p:cNvSpPr>
                <a:spLocks noChangeArrowheads="1"/>
              </p:cNvSpPr>
              <p:nvPr/>
            </p:nvSpPr>
            <p:spPr bwMode="auto">
              <a:xfrm>
                <a:off x="2256" y="2072"/>
                <a:ext cx="1248" cy="720"/>
              </a:xfrm>
              <a:prstGeom prst="cloudCallout">
                <a:avLst>
                  <a:gd name="adj1" fmla="val -43750"/>
                  <a:gd name="adj2" fmla="val 70000"/>
                </a:avLst>
              </a:prstGeom>
              <a:solidFill>
                <a:srgbClr val="DDDDDD"/>
              </a:solidFill>
              <a:ln w="9525">
                <a:noFill/>
                <a:round/>
                <a:headEnd/>
                <a:tailEnd/>
              </a:ln>
            </p:spPr>
            <p:txBody>
              <a:bodyPr wrap="none" anchor="ctr"/>
              <a:lstStyle/>
              <a:p>
                <a:pPr eaLnBrk="0" hangingPunct="0"/>
                <a:endParaRPr lang="en-US" sz="1600">
                  <a:latin typeface="+mn-lt"/>
                </a:endParaRPr>
              </a:p>
            </p:txBody>
          </p:sp>
          <p:sp>
            <p:nvSpPr>
              <p:cNvPr id="1323" name="AutoShape 13"/>
              <p:cNvSpPr>
                <a:spLocks noChangeArrowheads="1"/>
              </p:cNvSpPr>
              <p:nvPr/>
            </p:nvSpPr>
            <p:spPr bwMode="auto">
              <a:xfrm>
                <a:off x="2446" y="2716"/>
                <a:ext cx="283" cy="85"/>
              </a:xfrm>
              <a:prstGeom prst="rtTriangle">
                <a:avLst/>
              </a:prstGeom>
              <a:solidFill>
                <a:schemeClr val="bg1"/>
              </a:solidFill>
              <a:ln w="9525">
                <a:solidFill>
                  <a:schemeClr val="bg1"/>
                </a:solidFill>
                <a:miter lim="800000"/>
                <a:headEnd/>
                <a:tailEnd/>
              </a:ln>
            </p:spPr>
            <p:txBody>
              <a:bodyPr wrap="none" anchor="ctr"/>
              <a:lstStyle/>
              <a:p>
                <a:endParaRPr lang="de-DE">
                  <a:latin typeface="+mn-lt"/>
                </a:endParaRPr>
              </a:p>
            </p:txBody>
          </p:sp>
          <p:sp>
            <p:nvSpPr>
              <p:cNvPr id="1324" name="AutoShape 14"/>
              <p:cNvSpPr>
                <a:spLocks noChangeArrowheads="1"/>
              </p:cNvSpPr>
              <p:nvPr/>
            </p:nvSpPr>
            <p:spPr bwMode="auto">
              <a:xfrm>
                <a:off x="2282" y="2647"/>
                <a:ext cx="611" cy="315"/>
              </a:xfrm>
              <a:prstGeom prst="rtTriangle">
                <a:avLst/>
              </a:prstGeom>
              <a:solidFill>
                <a:schemeClr val="bg1"/>
              </a:solidFill>
              <a:ln w="9525">
                <a:solidFill>
                  <a:schemeClr val="bg1"/>
                </a:solidFill>
                <a:miter lim="800000"/>
                <a:headEnd/>
                <a:tailEnd/>
              </a:ln>
            </p:spPr>
            <p:txBody>
              <a:bodyPr wrap="none" anchor="ctr"/>
              <a:lstStyle/>
              <a:p>
                <a:endParaRPr lang="de-DE">
                  <a:latin typeface="+mn-lt"/>
                </a:endParaRPr>
              </a:p>
            </p:txBody>
          </p:sp>
        </p:grpSp>
        <p:sp>
          <p:nvSpPr>
            <p:cNvPr id="1040" name="Line 15"/>
            <p:cNvSpPr>
              <a:spLocks noChangeShapeType="1"/>
            </p:cNvSpPr>
            <p:nvPr/>
          </p:nvSpPr>
          <p:spPr bwMode="auto">
            <a:xfrm>
              <a:off x="1948" y="2243"/>
              <a:ext cx="1781" cy="0"/>
            </a:xfrm>
            <a:prstGeom prst="line">
              <a:avLst/>
            </a:prstGeom>
            <a:noFill/>
            <a:ln w="50800">
              <a:solidFill>
                <a:srgbClr val="3366FF"/>
              </a:solidFill>
              <a:prstDash val="sysDot"/>
              <a:round/>
              <a:headEnd/>
              <a:tailEnd/>
            </a:ln>
          </p:spPr>
          <p:txBody>
            <a:bodyPr wrap="none" anchor="ctr"/>
            <a:lstStyle/>
            <a:p>
              <a:endParaRPr lang="en-US">
                <a:latin typeface="+mn-lt"/>
              </a:endParaRPr>
            </a:p>
          </p:txBody>
        </p:sp>
        <p:sp>
          <p:nvSpPr>
            <p:cNvPr id="1041" name="Text Box 16"/>
            <p:cNvSpPr txBox="1">
              <a:spLocks noChangeArrowheads="1"/>
            </p:cNvSpPr>
            <p:nvPr/>
          </p:nvSpPr>
          <p:spPr bwMode="auto">
            <a:xfrm>
              <a:off x="2373" y="1984"/>
              <a:ext cx="1026" cy="290"/>
            </a:xfrm>
            <a:prstGeom prst="rect">
              <a:avLst/>
            </a:prstGeom>
            <a:noFill/>
            <a:ln w="9525">
              <a:noFill/>
              <a:miter lim="800000"/>
              <a:headEnd/>
              <a:tailEnd/>
            </a:ln>
          </p:spPr>
          <p:txBody>
            <a:bodyPr wrap="none">
              <a:spAutoFit/>
            </a:bodyPr>
            <a:lstStyle/>
            <a:p>
              <a:pPr algn="l" eaLnBrk="0" hangingPunct="0"/>
              <a:r>
                <a:rPr lang="de-DE" sz="1600" i="1" dirty="0">
                  <a:latin typeface="+mn-lt"/>
                </a:rPr>
                <a:t>Site-</a:t>
              </a:r>
              <a:r>
                <a:rPr lang="de-DE" sz="1600" i="1" dirty="0" err="1">
                  <a:latin typeface="+mn-lt"/>
                </a:rPr>
                <a:t>to</a:t>
              </a:r>
              <a:r>
                <a:rPr lang="de-DE" sz="1600" i="1" dirty="0">
                  <a:latin typeface="+mn-lt"/>
                </a:rPr>
                <a:t>-Site</a:t>
              </a:r>
            </a:p>
          </p:txBody>
        </p:sp>
        <p:sp>
          <p:nvSpPr>
            <p:cNvPr id="1042" name="Line 17"/>
            <p:cNvSpPr>
              <a:spLocks noChangeShapeType="1"/>
            </p:cNvSpPr>
            <p:nvPr/>
          </p:nvSpPr>
          <p:spPr bwMode="auto">
            <a:xfrm>
              <a:off x="1342" y="1858"/>
              <a:ext cx="0" cy="720"/>
            </a:xfrm>
            <a:prstGeom prst="line">
              <a:avLst/>
            </a:prstGeom>
            <a:noFill/>
            <a:ln w="19050">
              <a:solidFill>
                <a:schemeClr val="tx1"/>
              </a:solidFill>
              <a:round/>
              <a:headEnd/>
              <a:tailEnd/>
            </a:ln>
          </p:spPr>
          <p:txBody>
            <a:bodyPr wrap="none" anchor="ctr"/>
            <a:lstStyle/>
            <a:p>
              <a:endParaRPr lang="en-US">
                <a:latin typeface="+mn-lt"/>
              </a:endParaRPr>
            </a:p>
          </p:txBody>
        </p:sp>
        <p:sp>
          <p:nvSpPr>
            <p:cNvPr id="1043" name="Line 18"/>
            <p:cNvSpPr>
              <a:spLocks noChangeShapeType="1"/>
            </p:cNvSpPr>
            <p:nvPr/>
          </p:nvSpPr>
          <p:spPr bwMode="auto">
            <a:xfrm>
              <a:off x="4318" y="1858"/>
              <a:ext cx="0" cy="720"/>
            </a:xfrm>
            <a:prstGeom prst="line">
              <a:avLst/>
            </a:prstGeom>
            <a:noFill/>
            <a:ln w="19050">
              <a:solidFill>
                <a:schemeClr val="tx1"/>
              </a:solidFill>
              <a:round/>
              <a:headEnd/>
              <a:tailEnd/>
            </a:ln>
          </p:spPr>
          <p:txBody>
            <a:bodyPr wrap="none" anchor="ctr"/>
            <a:lstStyle/>
            <a:p>
              <a:endParaRPr lang="en-US">
                <a:latin typeface="+mn-lt"/>
              </a:endParaRPr>
            </a:p>
          </p:txBody>
        </p:sp>
        <p:sp>
          <p:nvSpPr>
            <p:cNvPr id="1044" name="Line 19"/>
            <p:cNvSpPr>
              <a:spLocks noChangeShapeType="1"/>
            </p:cNvSpPr>
            <p:nvPr/>
          </p:nvSpPr>
          <p:spPr bwMode="auto">
            <a:xfrm flipH="1">
              <a:off x="1054" y="2098"/>
              <a:ext cx="288" cy="0"/>
            </a:xfrm>
            <a:prstGeom prst="line">
              <a:avLst/>
            </a:prstGeom>
            <a:noFill/>
            <a:ln w="9525">
              <a:solidFill>
                <a:schemeClr val="tx1"/>
              </a:solidFill>
              <a:round/>
              <a:headEnd/>
              <a:tailEnd/>
            </a:ln>
          </p:spPr>
          <p:txBody>
            <a:bodyPr wrap="none" anchor="ctr"/>
            <a:lstStyle/>
            <a:p>
              <a:endParaRPr lang="en-US">
                <a:latin typeface="+mn-lt"/>
              </a:endParaRPr>
            </a:p>
          </p:txBody>
        </p:sp>
        <p:sp>
          <p:nvSpPr>
            <p:cNvPr id="1045" name="Line 20"/>
            <p:cNvSpPr>
              <a:spLocks noChangeShapeType="1"/>
            </p:cNvSpPr>
            <p:nvPr/>
          </p:nvSpPr>
          <p:spPr bwMode="auto">
            <a:xfrm flipH="1">
              <a:off x="4318" y="2098"/>
              <a:ext cx="288" cy="0"/>
            </a:xfrm>
            <a:prstGeom prst="line">
              <a:avLst/>
            </a:prstGeom>
            <a:noFill/>
            <a:ln w="9525">
              <a:solidFill>
                <a:schemeClr val="tx1"/>
              </a:solidFill>
              <a:round/>
              <a:headEnd/>
              <a:tailEnd/>
            </a:ln>
          </p:spPr>
          <p:txBody>
            <a:bodyPr wrap="none" anchor="ctr"/>
            <a:lstStyle/>
            <a:p>
              <a:endParaRPr lang="en-US">
                <a:latin typeface="+mn-lt"/>
              </a:endParaRPr>
            </a:p>
          </p:txBody>
        </p:sp>
        <p:sp>
          <p:nvSpPr>
            <p:cNvPr id="1046" name="Text Box 21"/>
            <p:cNvSpPr txBox="1">
              <a:spLocks noChangeArrowheads="1"/>
            </p:cNvSpPr>
            <p:nvPr/>
          </p:nvSpPr>
          <p:spPr bwMode="auto">
            <a:xfrm>
              <a:off x="1883" y="3048"/>
              <a:ext cx="811" cy="290"/>
            </a:xfrm>
            <a:prstGeom prst="rect">
              <a:avLst/>
            </a:prstGeom>
            <a:noFill/>
            <a:ln w="9525">
              <a:noFill/>
              <a:miter lim="800000"/>
              <a:headEnd/>
              <a:tailEnd/>
            </a:ln>
          </p:spPr>
          <p:txBody>
            <a:bodyPr wrap="none">
              <a:spAutoFit/>
            </a:bodyPr>
            <a:lstStyle/>
            <a:p>
              <a:pPr algn="l" eaLnBrk="0" hangingPunct="0"/>
              <a:r>
                <a:rPr lang="de-DE" sz="1600">
                  <a:latin typeface="+mn-lt"/>
                </a:rPr>
                <a:t>Provider</a:t>
              </a:r>
            </a:p>
          </p:txBody>
        </p:sp>
        <p:sp>
          <p:nvSpPr>
            <p:cNvPr id="1047" name="Line 22"/>
            <p:cNvSpPr>
              <a:spLocks noChangeShapeType="1"/>
            </p:cNvSpPr>
            <p:nvPr/>
          </p:nvSpPr>
          <p:spPr bwMode="auto">
            <a:xfrm flipH="1">
              <a:off x="3391" y="2290"/>
              <a:ext cx="265" cy="0"/>
            </a:xfrm>
            <a:prstGeom prst="line">
              <a:avLst/>
            </a:prstGeom>
            <a:noFill/>
            <a:ln w="9525">
              <a:solidFill>
                <a:schemeClr val="tx1"/>
              </a:solidFill>
              <a:round/>
              <a:headEnd/>
              <a:tailEnd/>
            </a:ln>
          </p:spPr>
          <p:txBody>
            <a:bodyPr wrap="none" anchor="ctr"/>
            <a:lstStyle/>
            <a:p>
              <a:endParaRPr lang="en-US">
                <a:latin typeface="+mn-lt"/>
              </a:endParaRPr>
            </a:p>
          </p:txBody>
        </p:sp>
        <p:sp>
          <p:nvSpPr>
            <p:cNvPr id="1048" name="Text Box 23"/>
            <p:cNvSpPr txBox="1">
              <a:spLocks noChangeArrowheads="1"/>
            </p:cNvSpPr>
            <p:nvPr/>
          </p:nvSpPr>
          <p:spPr bwMode="auto">
            <a:xfrm>
              <a:off x="2820" y="2722"/>
              <a:ext cx="1036" cy="290"/>
            </a:xfrm>
            <a:prstGeom prst="rect">
              <a:avLst/>
            </a:prstGeom>
            <a:noFill/>
            <a:ln w="9525">
              <a:noFill/>
              <a:miter lim="800000"/>
              <a:headEnd/>
              <a:tailEnd/>
            </a:ln>
          </p:spPr>
          <p:txBody>
            <a:bodyPr wrap="none">
              <a:spAutoFit/>
            </a:bodyPr>
            <a:lstStyle/>
            <a:p>
              <a:pPr algn="l" eaLnBrk="0" hangingPunct="0"/>
              <a:r>
                <a:rPr lang="de-DE" sz="1600" i="1">
                  <a:latin typeface="+mn-lt"/>
                </a:rPr>
                <a:t>End-to-Site</a:t>
              </a:r>
            </a:p>
          </p:txBody>
        </p:sp>
        <p:sp>
          <p:nvSpPr>
            <p:cNvPr id="1049" name="Line 24"/>
            <p:cNvSpPr>
              <a:spLocks noChangeShapeType="1"/>
            </p:cNvSpPr>
            <p:nvPr/>
          </p:nvSpPr>
          <p:spPr bwMode="auto">
            <a:xfrm flipV="1">
              <a:off x="2820" y="2332"/>
              <a:ext cx="0" cy="742"/>
            </a:xfrm>
            <a:prstGeom prst="line">
              <a:avLst/>
            </a:prstGeom>
            <a:noFill/>
            <a:ln w="38100" cap="rnd">
              <a:solidFill>
                <a:srgbClr val="003366"/>
              </a:solidFill>
              <a:prstDash val="sysDot"/>
              <a:round/>
              <a:headEnd/>
              <a:tailEnd/>
            </a:ln>
          </p:spPr>
          <p:txBody>
            <a:bodyPr wrap="none" anchor="ctr"/>
            <a:lstStyle/>
            <a:p>
              <a:endParaRPr lang="en-US">
                <a:latin typeface="+mn-lt"/>
              </a:endParaRPr>
            </a:p>
          </p:txBody>
        </p:sp>
        <p:sp>
          <p:nvSpPr>
            <p:cNvPr id="1050" name="Line 25"/>
            <p:cNvSpPr>
              <a:spLocks noChangeShapeType="1"/>
            </p:cNvSpPr>
            <p:nvPr/>
          </p:nvSpPr>
          <p:spPr bwMode="auto">
            <a:xfrm>
              <a:off x="2820" y="2332"/>
              <a:ext cx="803" cy="0"/>
            </a:xfrm>
            <a:prstGeom prst="line">
              <a:avLst/>
            </a:prstGeom>
            <a:noFill/>
            <a:ln w="38100" cap="rnd">
              <a:solidFill>
                <a:srgbClr val="003366"/>
              </a:solidFill>
              <a:prstDash val="sysDot"/>
              <a:round/>
              <a:headEnd/>
              <a:tailEnd/>
            </a:ln>
          </p:spPr>
          <p:txBody>
            <a:bodyPr wrap="none" anchor="ctr"/>
            <a:lstStyle/>
            <a:p>
              <a:endParaRPr lang="en-US">
                <a:latin typeface="+mn-lt"/>
              </a:endParaRPr>
            </a:p>
          </p:txBody>
        </p:sp>
        <p:sp>
          <p:nvSpPr>
            <p:cNvPr id="1051" name="Line 26"/>
            <p:cNvSpPr>
              <a:spLocks noChangeShapeType="1"/>
            </p:cNvSpPr>
            <p:nvPr/>
          </p:nvSpPr>
          <p:spPr bwMode="auto">
            <a:xfrm flipV="1">
              <a:off x="2820" y="3405"/>
              <a:ext cx="0" cy="217"/>
            </a:xfrm>
            <a:prstGeom prst="line">
              <a:avLst/>
            </a:prstGeom>
            <a:noFill/>
            <a:ln w="38100" cap="rnd">
              <a:solidFill>
                <a:srgbClr val="003366"/>
              </a:solidFill>
              <a:prstDash val="sysDot"/>
              <a:round/>
              <a:headEnd/>
              <a:tailEnd/>
            </a:ln>
          </p:spPr>
          <p:txBody>
            <a:bodyPr wrap="none" anchor="ctr"/>
            <a:lstStyle/>
            <a:p>
              <a:endParaRPr lang="en-US">
                <a:latin typeface="+mn-lt"/>
              </a:endParaRPr>
            </a:p>
          </p:txBody>
        </p:sp>
        <p:sp>
          <p:nvSpPr>
            <p:cNvPr id="1052" name="Rectangle 27"/>
            <p:cNvSpPr>
              <a:spLocks noChangeArrowheads="1"/>
            </p:cNvSpPr>
            <p:nvPr/>
          </p:nvSpPr>
          <p:spPr bwMode="auto">
            <a:xfrm>
              <a:off x="4272" y="2550"/>
              <a:ext cx="81" cy="40"/>
            </a:xfrm>
            <a:prstGeom prst="rect">
              <a:avLst/>
            </a:prstGeom>
            <a:solidFill>
              <a:schemeClr val="accent1"/>
            </a:solidFill>
            <a:ln w="12700">
              <a:solidFill>
                <a:schemeClr val="tx1"/>
              </a:solidFill>
              <a:miter lim="800000"/>
              <a:headEnd/>
              <a:tailEnd/>
            </a:ln>
          </p:spPr>
          <p:txBody>
            <a:bodyPr wrap="none" anchor="ctr"/>
            <a:lstStyle/>
            <a:p>
              <a:endParaRPr lang="de-DE">
                <a:latin typeface="+mn-lt"/>
              </a:endParaRPr>
            </a:p>
          </p:txBody>
        </p:sp>
        <p:sp>
          <p:nvSpPr>
            <p:cNvPr id="1053" name="Rectangle 28"/>
            <p:cNvSpPr>
              <a:spLocks noChangeArrowheads="1"/>
            </p:cNvSpPr>
            <p:nvPr/>
          </p:nvSpPr>
          <p:spPr bwMode="auto">
            <a:xfrm>
              <a:off x="4266" y="1858"/>
              <a:ext cx="81" cy="40"/>
            </a:xfrm>
            <a:prstGeom prst="rect">
              <a:avLst/>
            </a:prstGeom>
            <a:solidFill>
              <a:schemeClr val="accent1"/>
            </a:solidFill>
            <a:ln w="12700">
              <a:solidFill>
                <a:schemeClr val="tx1"/>
              </a:solidFill>
              <a:miter lim="800000"/>
              <a:headEnd/>
              <a:tailEnd/>
            </a:ln>
          </p:spPr>
          <p:txBody>
            <a:bodyPr wrap="none" anchor="ctr"/>
            <a:lstStyle/>
            <a:p>
              <a:endParaRPr lang="de-DE">
                <a:latin typeface="+mn-lt"/>
              </a:endParaRPr>
            </a:p>
          </p:txBody>
        </p:sp>
        <p:sp>
          <p:nvSpPr>
            <p:cNvPr id="1054" name="Rectangle 29"/>
            <p:cNvSpPr>
              <a:spLocks noChangeArrowheads="1"/>
            </p:cNvSpPr>
            <p:nvPr/>
          </p:nvSpPr>
          <p:spPr bwMode="auto">
            <a:xfrm>
              <a:off x="1302" y="1840"/>
              <a:ext cx="81" cy="40"/>
            </a:xfrm>
            <a:prstGeom prst="rect">
              <a:avLst/>
            </a:prstGeom>
            <a:solidFill>
              <a:schemeClr val="accent1"/>
            </a:solidFill>
            <a:ln w="12700">
              <a:solidFill>
                <a:schemeClr val="tx1"/>
              </a:solidFill>
              <a:miter lim="800000"/>
              <a:headEnd/>
              <a:tailEnd/>
            </a:ln>
          </p:spPr>
          <p:txBody>
            <a:bodyPr wrap="none" anchor="ctr"/>
            <a:lstStyle/>
            <a:p>
              <a:endParaRPr lang="de-DE">
                <a:latin typeface="+mn-lt"/>
              </a:endParaRPr>
            </a:p>
          </p:txBody>
        </p:sp>
        <p:sp>
          <p:nvSpPr>
            <p:cNvPr id="1055" name="Rectangle 30"/>
            <p:cNvSpPr>
              <a:spLocks noChangeArrowheads="1"/>
            </p:cNvSpPr>
            <p:nvPr/>
          </p:nvSpPr>
          <p:spPr bwMode="auto">
            <a:xfrm>
              <a:off x="1290" y="2531"/>
              <a:ext cx="81" cy="40"/>
            </a:xfrm>
            <a:prstGeom prst="rect">
              <a:avLst/>
            </a:prstGeom>
            <a:solidFill>
              <a:schemeClr val="accent1"/>
            </a:solidFill>
            <a:ln w="12700">
              <a:solidFill>
                <a:schemeClr val="tx1"/>
              </a:solidFill>
              <a:miter lim="800000"/>
              <a:headEnd/>
              <a:tailEnd/>
            </a:ln>
          </p:spPr>
          <p:txBody>
            <a:bodyPr wrap="none" anchor="ctr"/>
            <a:lstStyle/>
            <a:p>
              <a:endParaRPr lang="de-DE">
                <a:latin typeface="+mn-lt"/>
              </a:endParaRPr>
            </a:p>
          </p:txBody>
        </p:sp>
        <p:sp>
          <p:nvSpPr>
            <p:cNvPr id="1056" name="Line 31"/>
            <p:cNvSpPr>
              <a:spLocks noChangeShapeType="1"/>
            </p:cNvSpPr>
            <p:nvPr/>
          </p:nvSpPr>
          <p:spPr bwMode="auto">
            <a:xfrm flipV="1">
              <a:off x="2770" y="2571"/>
              <a:ext cx="0" cy="384"/>
            </a:xfrm>
            <a:prstGeom prst="line">
              <a:avLst/>
            </a:prstGeom>
            <a:noFill/>
            <a:ln w="12700">
              <a:solidFill>
                <a:schemeClr val="tx1"/>
              </a:solidFill>
              <a:round/>
              <a:headEnd type="none" w="sm" len="sm"/>
              <a:tailEnd type="none" w="sm" len="sm"/>
            </a:ln>
          </p:spPr>
          <p:txBody>
            <a:bodyPr wrap="none" anchor="ctr"/>
            <a:lstStyle/>
            <a:p>
              <a:endParaRPr lang="en-US">
                <a:latin typeface="+mn-lt"/>
              </a:endParaRPr>
            </a:p>
          </p:txBody>
        </p:sp>
        <p:sp>
          <p:nvSpPr>
            <p:cNvPr id="1057" name="Line 32"/>
            <p:cNvSpPr>
              <a:spLocks noChangeShapeType="1"/>
            </p:cNvSpPr>
            <p:nvPr/>
          </p:nvSpPr>
          <p:spPr bwMode="auto">
            <a:xfrm flipV="1">
              <a:off x="2751" y="3396"/>
              <a:ext cx="0" cy="226"/>
            </a:xfrm>
            <a:prstGeom prst="line">
              <a:avLst/>
            </a:prstGeom>
            <a:noFill/>
            <a:ln w="12700">
              <a:solidFill>
                <a:schemeClr val="tx1"/>
              </a:solidFill>
              <a:round/>
              <a:headEnd type="none" w="sm" len="sm"/>
              <a:tailEnd type="none" w="sm" len="sm"/>
            </a:ln>
          </p:spPr>
          <p:txBody>
            <a:bodyPr wrap="none" anchor="ctr"/>
            <a:lstStyle/>
            <a:p>
              <a:endParaRPr lang="en-US">
                <a:latin typeface="+mn-lt"/>
              </a:endParaRPr>
            </a:p>
          </p:txBody>
        </p:sp>
        <p:sp>
          <p:nvSpPr>
            <p:cNvPr id="1058" name="Text Box 33"/>
            <p:cNvSpPr txBox="1">
              <a:spLocks noChangeArrowheads="1"/>
            </p:cNvSpPr>
            <p:nvPr/>
          </p:nvSpPr>
          <p:spPr bwMode="auto">
            <a:xfrm>
              <a:off x="930" y="2614"/>
              <a:ext cx="587" cy="290"/>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mn-lt"/>
                </a:rPr>
                <a:t>site A</a:t>
              </a:r>
            </a:p>
          </p:txBody>
        </p:sp>
        <p:sp>
          <p:nvSpPr>
            <p:cNvPr id="1059" name="Text Box 34"/>
            <p:cNvSpPr txBox="1">
              <a:spLocks noChangeArrowheads="1"/>
            </p:cNvSpPr>
            <p:nvPr/>
          </p:nvSpPr>
          <p:spPr bwMode="auto">
            <a:xfrm>
              <a:off x="3903" y="2614"/>
              <a:ext cx="597" cy="290"/>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mn-lt"/>
                </a:rPr>
                <a:t>site B</a:t>
              </a:r>
            </a:p>
          </p:txBody>
        </p:sp>
        <p:grpSp>
          <p:nvGrpSpPr>
            <p:cNvPr id="1060" name="Group 35"/>
            <p:cNvGrpSpPr>
              <a:grpSpLocks/>
            </p:cNvGrpSpPr>
            <p:nvPr/>
          </p:nvGrpSpPr>
          <p:grpSpPr bwMode="auto">
            <a:xfrm>
              <a:off x="4535" y="1938"/>
              <a:ext cx="444" cy="413"/>
              <a:chOff x="240" y="2403"/>
              <a:chExt cx="477" cy="330"/>
            </a:xfrm>
          </p:grpSpPr>
          <p:sp>
            <p:nvSpPr>
              <p:cNvPr id="1236" name="Freeform 36"/>
              <p:cNvSpPr>
                <a:spLocks/>
              </p:cNvSpPr>
              <p:nvPr/>
            </p:nvSpPr>
            <p:spPr bwMode="auto">
              <a:xfrm>
                <a:off x="243" y="2409"/>
                <a:ext cx="470" cy="322"/>
              </a:xfrm>
              <a:custGeom>
                <a:avLst/>
                <a:gdLst>
                  <a:gd name="T0" fmla="*/ 0 w 3288"/>
                  <a:gd name="T1" fmla="*/ 285 h 2250"/>
                  <a:gd name="T2" fmla="*/ 1 w 3288"/>
                  <a:gd name="T3" fmla="*/ 203 h 2250"/>
                  <a:gd name="T4" fmla="*/ 4 w 3288"/>
                  <a:gd name="T5" fmla="*/ 191 h 2250"/>
                  <a:gd name="T6" fmla="*/ 14 w 3288"/>
                  <a:gd name="T7" fmla="*/ 184 h 2250"/>
                  <a:gd name="T8" fmla="*/ 39 w 3288"/>
                  <a:gd name="T9" fmla="*/ 179 h 2250"/>
                  <a:gd name="T10" fmla="*/ 50 w 3288"/>
                  <a:gd name="T11" fmla="*/ 188 h 2250"/>
                  <a:gd name="T12" fmla="*/ 67 w 3288"/>
                  <a:gd name="T13" fmla="*/ 247 h 2250"/>
                  <a:gd name="T14" fmla="*/ 95 w 3288"/>
                  <a:gd name="T15" fmla="*/ 247 h 2250"/>
                  <a:gd name="T16" fmla="*/ 109 w 3288"/>
                  <a:gd name="T17" fmla="*/ 245 h 2250"/>
                  <a:gd name="T18" fmla="*/ 111 w 3288"/>
                  <a:gd name="T19" fmla="*/ 227 h 2250"/>
                  <a:gd name="T20" fmla="*/ 81 w 3288"/>
                  <a:gd name="T21" fmla="*/ 223 h 2250"/>
                  <a:gd name="T22" fmla="*/ 62 w 3288"/>
                  <a:gd name="T23" fmla="*/ 24 h 2250"/>
                  <a:gd name="T24" fmla="*/ 67 w 3288"/>
                  <a:gd name="T25" fmla="*/ 14 h 2250"/>
                  <a:gd name="T26" fmla="*/ 101 w 3288"/>
                  <a:gd name="T27" fmla="*/ 4 h 2250"/>
                  <a:gd name="T28" fmla="*/ 237 w 3288"/>
                  <a:gd name="T29" fmla="*/ 0 h 2250"/>
                  <a:gd name="T30" fmla="*/ 259 w 3288"/>
                  <a:gd name="T31" fmla="*/ 3 h 2250"/>
                  <a:gd name="T32" fmla="*/ 285 w 3288"/>
                  <a:gd name="T33" fmla="*/ 10 h 2250"/>
                  <a:gd name="T34" fmla="*/ 290 w 3288"/>
                  <a:gd name="T35" fmla="*/ 13 h 2250"/>
                  <a:gd name="T36" fmla="*/ 292 w 3288"/>
                  <a:gd name="T37" fmla="*/ 20 h 2250"/>
                  <a:gd name="T38" fmla="*/ 290 w 3288"/>
                  <a:gd name="T39" fmla="*/ 58 h 2250"/>
                  <a:gd name="T40" fmla="*/ 330 w 3288"/>
                  <a:gd name="T41" fmla="*/ 35 h 2250"/>
                  <a:gd name="T42" fmla="*/ 349 w 3288"/>
                  <a:gd name="T43" fmla="*/ 27 h 2250"/>
                  <a:gd name="T44" fmla="*/ 404 w 3288"/>
                  <a:gd name="T45" fmla="*/ 34 h 2250"/>
                  <a:gd name="T46" fmla="*/ 412 w 3288"/>
                  <a:gd name="T47" fmla="*/ 36 h 2250"/>
                  <a:gd name="T48" fmla="*/ 416 w 3288"/>
                  <a:gd name="T49" fmla="*/ 44 h 2250"/>
                  <a:gd name="T50" fmla="*/ 417 w 3288"/>
                  <a:gd name="T51" fmla="*/ 81 h 2250"/>
                  <a:gd name="T52" fmla="*/ 420 w 3288"/>
                  <a:gd name="T53" fmla="*/ 167 h 2250"/>
                  <a:gd name="T54" fmla="*/ 419 w 3288"/>
                  <a:gd name="T55" fmla="*/ 199 h 2250"/>
                  <a:gd name="T56" fmla="*/ 437 w 3288"/>
                  <a:gd name="T57" fmla="*/ 186 h 2250"/>
                  <a:gd name="T58" fmla="*/ 465 w 3288"/>
                  <a:gd name="T59" fmla="*/ 197 h 2250"/>
                  <a:gd name="T60" fmla="*/ 470 w 3288"/>
                  <a:gd name="T61" fmla="*/ 206 h 2250"/>
                  <a:gd name="T62" fmla="*/ 469 w 3288"/>
                  <a:gd name="T63" fmla="*/ 285 h 2250"/>
                  <a:gd name="T64" fmla="*/ 452 w 3288"/>
                  <a:gd name="T65" fmla="*/ 289 h 2250"/>
                  <a:gd name="T66" fmla="*/ 429 w 3288"/>
                  <a:gd name="T67" fmla="*/ 293 h 2250"/>
                  <a:gd name="T68" fmla="*/ 415 w 3288"/>
                  <a:gd name="T69" fmla="*/ 287 h 2250"/>
                  <a:gd name="T70" fmla="*/ 413 w 3288"/>
                  <a:gd name="T71" fmla="*/ 302 h 2250"/>
                  <a:gd name="T72" fmla="*/ 393 w 3288"/>
                  <a:gd name="T73" fmla="*/ 318 h 2250"/>
                  <a:gd name="T74" fmla="*/ 364 w 3288"/>
                  <a:gd name="T75" fmla="*/ 322 h 2250"/>
                  <a:gd name="T76" fmla="*/ 343 w 3288"/>
                  <a:gd name="T77" fmla="*/ 311 h 2250"/>
                  <a:gd name="T78" fmla="*/ 341 w 3288"/>
                  <a:gd name="T79" fmla="*/ 293 h 2250"/>
                  <a:gd name="T80" fmla="*/ 333 w 3288"/>
                  <a:gd name="T81" fmla="*/ 280 h 2250"/>
                  <a:gd name="T82" fmla="*/ 335 w 3288"/>
                  <a:gd name="T83" fmla="*/ 268 h 2250"/>
                  <a:gd name="T84" fmla="*/ 307 w 3288"/>
                  <a:gd name="T85" fmla="*/ 263 h 2250"/>
                  <a:gd name="T86" fmla="*/ 293 w 3288"/>
                  <a:gd name="T87" fmla="*/ 257 h 2250"/>
                  <a:gd name="T88" fmla="*/ 307 w 3288"/>
                  <a:gd name="T89" fmla="*/ 304 h 2250"/>
                  <a:gd name="T90" fmla="*/ 281 w 3288"/>
                  <a:gd name="T91" fmla="*/ 313 h 2250"/>
                  <a:gd name="T92" fmla="*/ 131 w 3288"/>
                  <a:gd name="T93" fmla="*/ 310 h 2250"/>
                  <a:gd name="T94" fmla="*/ 55 w 3288"/>
                  <a:gd name="T95" fmla="*/ 305 h 2250"/>
                  <a:gd name="T96" fmla="*/ 43 w 3288"/>
                  <a:gd name="T97" fmla="*/ 301 h 2250"/>
                  <a:gd name="T98" fmla="*/ 38 w 3288"/>
                  <a:gd name="T99" fmla="*/ 291 h 2250"/>
                  <a:gd name="T100" fmla="*/ 4 w 3288"/>
                  <a:gd name="T101" fmla="*/ 288 h 2250"/>
                  <a:gd name="T102" fmla="*/ 0 w 3288"/>
                  <a:gd name="T103" fmla="*/ 285 h 2250"/>
                  <a:gd name="T104" fmla="*/ 0 w 3288"/>
                  <a:gd name="T105" fmla="*/ 285 h 2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88"/>
                  <a:gd name="T160" fmla="*/ 0 h 2250"/>
                  <a:gd name="T161" fmla="*/ 3288 w 3288"/>
                  <a:gd name="T162" fmla="*/ 2250 h 22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88" h="2250">
                    <a:moveTo>
                      <a:pt x="0" y="1989"/>
                    </a:moveTo>
                    <a:lnTo>
                      <a:pt x="9" y="1419"/>
                    </a:lnTo>
                    <a:lnTo>
                      <a:pt x="29" y="1336"/>
                    </a:lnTo>
                    <a:lnTo>
                      <a:pt x="101" y="1287"/>
                    </a:lnTo>
                    <a:lnTo>
                      <a:pt x="270" y="1253"/>
                    </a:lnTo>
                    <a:lnTo>
                      <a:pt x="347" y="1315"/>
                    </a:lnTo>
                    <a:lnTo>
                      <a:pt x="472" y="1728"/>
                    </a:lnTo>
                    <a:lnTo>
                      <a:pt x="668" y="1729"/>
                    </a:lnTo>
                    <a:lnTo>
                      <a:pt x="765" y="1714"/>
                    </a:lnTo>
                    <a:lnTo>
                      <a:pt x="780" y="1584"/>
                    </a:lnTo>
                    <a:lnTo>
                      <a:pt x="567" y="1561"/>
                    </a:lnTo>
                    <a:lnTo>
                      <a:pt x="434" y="166"/>
                    </a:lnTo>
                    <a:lnTo>
                      <a:pt x="470" y="96"/>
                    </a:lnTo>
                    <a:lnTo>
                      <a:pt x="709" y="30"/>
                    </a:lnTo>
                    <a:lnTo>
                      <a:pt x="1656" y="0"/>
                    </a:lnTo>
                    <a:lnTo>
                      <a:pt x="1811" y="22"/>
                    </a:lnTo>
                    <a:lnTo>
                      <a:pt x="1994" y="68"/>
                    </a:lnTo>
                    <a:lnTo>
                      <a:pt x="2032" y="91"/>
                    </a:lnTo>
                    <a:lnTo>
                      <a:pt x="2046" y="141"/>
                    </a:lnTo>
                    <a:lnTo>
                      <a:pt x="2031" y="404"/>
                    </a:lnTo>
                    <a:lnTo>
                      <a:pt x="2309" y="248"/>
                    </a:lnTo>
                    <a:lnTo>
                      <a:pt x="2441" y="190"/>
                    </a:lnTo>
                    <a:lnTo>
                      <a:pt x="2825" y="240"/>
                    </a:lnTo>
                    <a:lnTo>
                      <a:pt x="2881" y="255"/>
                    </a:lnTo>
                    <a:lnTo>
                      <a:pt x="2911" y="305"/>
                    </a:lnTo>
                    <a:lnTo>
                      <a:pt x="2914" y="567"/>
                    </a:lnTo>
                    <a:lnTo>
                      <a:pt x="2938" y="1166"/>
                    </a:lnTo>
                    <a:lnTo>
                      <a:pt x="2931" y="1390"/>
                    </a:lnTo>
                    <a:lnTo>
                      <a:pt x="3060" y="1298"/>
                    </a:lnTo>
                    <a:lnTo>
                      <a:pt x="3251" y="1379"/>
                    </a:lnTo>
                    <a:lnTo>
                      <a:pt x="3288" y="1442"/>
                    </a:lnTo>
                    <a:lnTo>
                      <a:pt x="3279" y="1993"/>
                    </a:lnTo>
                    <a:lnTo>
                      <a:pt x="3159" y="2018"/>
                    </a:lnTo>
                    <a:lnTo>
                      <a:pt x="3002" y="2050"/>
                    </a:lnTo>
                    <a:lnTo>
                      <a:pt x="2900" y="2004"/>
                    </a:lnTo>
                    <a:lnTo>
                      <a:pt x="2888" y="2109"/>
                    </a:lnTo>
                    <a:lnTo>
                      <a:pt x="2750" y="2221"/>
                    </a:lnTo>
                    <a:lnTo>
                      <a:pt x="2545" y="2250"/>
                    </a:lnTo>
                    <a:lnTo>
                      <a:pt x="2402" y="2174"/>
                    </a:lnTo>
                    <a:lnTo>
                      <a:pt x="2387" y="2045"/>
                    </a:lnTo>
                    <a:lnTo>
                      <a:pt x="2333" y="1954"/>
                    </a:lnTo>
                    <a:lnTo>
                      <a:pt x="2344" y="1870"/>
                    </a:lnTo>
                    <a:lnTo>
                      <a:pt x="2145" y="1836"/>
                    </a:lnTo>
                    <a:lnTo>
                      <a:pt x="2050" y="1799"/>
                    </a:lnTo>
                    <a:lnTo>
                      <a:pt x="2145" y="2125"/>
                    </a:lnTo>
                    <a:lnTo>
                      <a:pt x="1964" y="2186"/>
                    </a:lnTo>
                    <a:lnTo>
                      <a:pt x="919" y="2167"/>
                    </a:lnTo>
                    <a:lnTo>
                      <a:pt x="383" y="2133"/>
                    </a:lnTo>
                    <a:lnTo>
                      <a:pt x="299" y="2106"/>
                    </a:lnTo>
                    <a:lnTo>
                      <a:pt x="266" y="2031"/>
                    </a:lnTo>
                    <a:lnTo>
                      <a:pt x="29" y="2015"/>
                    </a:lnTo>
                    <a:lnTo>
                      <a:pt x="0" y="1989"/>
                    </a:lnTo>
                    <a:close/>
                  </a:path>
                </a:pathLst>
              </a:custGeom>
              <a:solidFill>
                <a:srgbClr val="FFFFFF"/>
              </a:solidFill>
              <a:ln w="9525">
                <a:noFill/>
                <a:round/>
                <a:headEnd/>
                <a:tailEnd/>
              </a:ln>
            </p:spPr>
            <p:txBody>
              <a:bodyPr/>
              <a:lstStyle/>
              <a:p>
                <a:endParaRPr lang="de-DE">
                  <a:latin typeface="+mn-lt"/>
                </a:endParaRPr>
              </a:p>
            </p:txBody>
          </p:sp>
          <p:sp>
            <p:nvSpPr>
              <p:cNvPr id="1237" name="Freeform 37"/>
              <p:cNvSpPr>
                <a:spLocks/>
              </p:cNvSpPr>
              <p:nvPr/>
            </p:nvSpPr>
            <p:spPr bwMode="auto">
              <a:xfrm>
                <a:off x="242" y="2598"/>
                <a:ext cx="47" cy="97"/>
              </a:xfrm>
              <a:custGeom>
                <a:avLst/>
                <a:gdLst>
                  <a:gd name="T0" fmla="*/ 5 w 332"/>
                  <a:gd name="T1" fmla="*/ 9 h 681"/>
                  <a:gd name="T2" fmla="*/ 11 w 332"/>
                  <a:gd name="T3" fmla="*/ 5 h 681"/>
                  <a:gd name="T4" fmla="*/ 31 w 332"/>
                  <a:gd name="T5" fmla="*/ 0 h 681"/>
                  <a:gd name="T6" fmla="*/ 39 w 332"/>
                  <a:gd name="T7" fmla="*/ 3 h 681"/>
                  <a:gd name="T8" fmla="*/ 47 w 332"/>
                  <a:gd name="T9" fmla="*/ 62 h 681"/>
                  <a:gd name="T10" fmla="*/ 44 w 332"/>
                  <a:gd name="T11" fmla="*/ 71 h 681"/>
                  <a:gd name="T12" fmla="*/ 36 w 332"/>
                  <a:gd name="T13" fmla="*/ 79 h 681"/>
                  <a:gd name="T14" fmla="*/ 32 w 332"/>
                  <a:gd name="T15" fmla="*/ 69 h 681"/>
                  <a:gd name="T16" fmla="*/ 23 w 332"/>
                  <a:gd name="T17" fmla="*/ 73 h 681"/>
                  <a:gd name="T18" fmla="*/ 23 w 332"/>
                  <a:gd name="T19" fmla="*/ 80 h 681"/>
                  <a:gd name="T20" fmla="*/ 31 w 332"/>
                  <a:gd name="T21" fmla="*/ 89 h 681"/>
                  <a:gd name="T22" fmla="*/ 28 w 332"/>
                  <a:gd name="T23" fmla="*/ 97 h 681"/>
                  <a:gd name="T24" fmla="*/ 1 w 332"/>
                  <a:gd name="T25" fmla="*/ 95 h 681"/>
                  <a:gd name="T26" fmla="*/ 0 w 332"/>
                  <a:gd name="T27" fmla="*/ 62 h 681"/>
                  <a:gd name="T28" fmla="*/ 2 w 332"/>
                  <a:gd name="T29" fmla="*/ 40 h 681"/>
                  <a:gd name="T30" fmla="*/ 4 w 332"/>
                  <a:gd name="T31" fmla="*/ 19 h 681"/>
                  <a:gd name="T32" fmla="*/ 5 w 332"/>
                  <a:gd name="T33" fmla="*/ 9 h 681"/>
                  <a:gd name="T34" fmla="*/ 5 w 332"/>
                  <a:gd name="T35" fmla="*/ 9 h 6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
                  <a:gd name="T55" fmla="*/ 0 h 681"/>
                  <a:gd name="T56" fmla="*/ 332 w 332"/>
                  <a:gd name="T57" fmla="*/ 681 h 6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 h="681">
                    <a:moveTo>
                      <a:pt x="32" y="62"/>
                    </a:moveTo>
                    <a:lnTo>
                      <a:pt x="78" y="33"/>
                    </a:lnTo>
                    <a:lnTo>
                      <a:pt x="222" y="0"/>
                    </a:lnTo>
                    <a:lnTo>
                      <a:pt x="275" y="18"/>
                    </a:lnTo>
                    <a:lnTo>
                      <a:pt x="332" y="432"/>
                    </a:lnTo>
                    <a:lnTo>
                      <a:pt x="310" y="500"/>
                    </a:lnTo>
                    <a:lnTo>
                      <a:pt x="253" y="557"/>
                    </a:lnTo>
                    <a:lnTo>
                      <a:pt x="229" y="483"/>
                    </a:lnTo>
                    <a:lnTo>
                      <a:pt x="161" y="511"/>
                    </a:lnTo>
                    <a:lnTo>
                      <a:pt x="164" y="565"/>
                    </a:lnTo>
                    <a:lnTo>
                      <a:pt x="222" y="623"/>
                    </a:lnTo>
                    <a:lnTo>
                      <a:pt x="199" y="681"/>
                    </a:lnTo>
                    <a:lnTo>
                      <a:pt x="8" y="670"/>
                    </a:lnTo>
                    <a:lnTo>
                      <a:pt x="0" y="435"/>
                    </a:lnTo>
                    <a:lnTo>
                      <a:pt x="13" y="279"/>
                    </a:lnTo>
                    <a:lnTo>
                      <a:pt x="25" y="135"/>
                    </a:lnTo>
                    <a:lnTo>
                      <a:pt x="32" y="62"/>
                    </a:lnTo>
                    <a:close/>
                  </a:path>
                </a:pathLst>
              </a:custGeom>
              <a:solidFill>
                <a:srgbClr val="FFE5E5"/>
              </a:solidFill>
              <a:ln w="9525">
                <a:noFill/>
                <a:round/>
                <a:headEnd/>
                <a:tailEnd/>
              </a:ln>
            </p:spPr>
            <p:txBody>
              <a:bodyPr/>
              <a:lstStyle/>
              <a:p>
                <a:endParaRPr lang="de-DE">
                  <a:latin typeface="+mn-lt"/>
                </a:endParaRPr>
              </a:p>
            </p:txBody>
          </p:sp>
          <p:sp>
            <p:nvSpPr>
              <p:cNvPr id="1238" name="Freeform 38"/>
              <p:cNvSpPr>
                <a:spLocks/>
              </p:cNvSpPr>
              <p:nvPr/>
            </p:nvSpPr>
            <p:spPr bwMode="auto">
              <a:xfrm>
                <a:off x="280" y="2665"/>
                <a:ext cx="270" cy="57"/>
              </a:xfrm>
              <a:custGeom>
                <a:avLst/>
                <a:gdLst>
                  <a:gd name="T0" fmla="*/ 11 w 1889"/>
                  <a:gd name="T1" fmla="*/ 5 h 401"/>
                  <a:gd name="T2" fmla="*/ 29 w 1889"/>
                  <a:gd name="T3" fmla="*/ 3 h 401"/>
                  <a:gd name="T4" fmla="*/ 86 w 1889"/>
                  <a:gd name="T5" fmla="*/ 0 h 401"/>
                  <a:gd name="T6" fmla="*/ 148 w 1889"/>
                  <a:gd name="T7" fmla="*/ 2 h 401"/>
                  <a:gd name="T8" fmla="*/ 207 w 1889"/>
                  <a:gd name="T9" fmla="*/ 4 h 401"/>
                  <a:gd name="T10" fmla="*/ 222 w 1889"/>
                  <a:gd name="T11" fmla="*/ 6 h 401"/>
                  <a:gd name="T12" fmla="*/ 238 w 1889"/>
                  <a:gd name="T13" fmla="*/ 5 h 401"/>
                  <a:gd name="T14" fmla="*/ 249 w 1889"/>
                  <a:gd name="T15" fmla="*/ 9 h 401"/>
                  <a:gd name="T16" fmla="*/ 260 w 1889"/>
                  <a:gd name="T17" fmla="*/ 30 h 401"/>
                  <a:gd name="T18" fmla="*/ 270 w 1889"/>
                  <a:gd name="T19" fmla="*/ 48 h 401"/>
                  <a:gd name="T20" fmla="*/ 262 w 1889"/>
                  <a:gd name="T21" fmla="*/ 57 h 401"/>
                  <a:gd name="T22" fmla="*/ 132 w 1889"/>
                  <a:gd name="T23" fmla="*/ 55 h 401"/>
                  <a:gd name="T24" fmla="*/ 15 w 1889"/>
                  <a:gd name="T25" fmla="*/ 48 h 401"/>
                  <a:gd name="T26" fmla="*/ 0 w 1889"/>
                  <a:gd name="T27" fmla="*/ 38 h 401"/>
                  <a:gd name="T28" fmla="*/ 11 w 1889"/>
                  <a:gd name="T29" fmla="*/ 5 h 401"/>
                  <a:gd name="T30" fmla="*/ 11 w 1889"/>
                  <a:gd name="T31" fmla="*/ 5 h 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9"/>
                  <a:gd name="T49" fmla="*/ 0 h 401"/>
                  <a:gd name="T50" fmla="*/ 1889 w 1889"/>
                  <a:gd name="T51" fmla="*/ 401 h 4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9" h="401">
                    <a:moveTo>
                      <a:pt x="75" y="32"/>
                    </a:moveTo>
                    <a:lnTo>
                      <a:pt x="204" y="18"/>
                    </a:lnTo>
                    <a:lnTo>
                      <a:pt x="603" y="0"/>
                    </a:lnTo>
                    <a:lnTo>
                      <a:pt x="1036" y="14"/>
                    </a:lnTo>
                    <a:lnTo>
                      <a:pt x="1448" y="26"/>
                    </a:lnTo>
                    <a:lnTo>
                      <a:pt x="1550" y="40"/>
                    </a:lnTo>
                    <a:lnTo>
                      <a:pt x="1664" y="32"/>
                    </a:lnTo>
                    <a:lnTo>
                      <a:pt x="1739" y="61"/>
                    </a:lnTo>
                    <a:lnTo>
                      <a:pt x="1818" y="214"/>
                    </a:lnTo>
                    <a:lnTo>
                      <a:pt x="1889" y="335"/>
                    </a:lnTo>
                    <a:lnTo>
                      <a:pt x="1833" y="401"/>
                    </a:lnTo>
                    <a:lnTo>
                      <a:pt x="925" y="387"/>
                    </a:lnTo>
                    <a:lnTo>
                      <a:pt x="108" y="335"/>
                    </a:lnTo>
                    <a:lnTo>
                      <a:pt x="0" y="269"/>
                    </a:lnTo>
                    <a:lnTo>
                      <a:pt x="75" y="32"/>
                    </a:lnTo>
                    <a:close/>
                  </a:path>
                </a:pathLst>
              </a:custGeom>
              <a:solidFill>
                <a:srgbClr val="FFE5E5"/>
              </a:solidFill>
              <a:ln w="9525">
                <a:noFill/>
                <a:round/>
                <a:headEnd/>
                <a:tailEnd/>
              </a:ln>
            </p:spPr>
            <p:txBody>
              <a:bodyPr/>
              <a:lstStyle/>
              <a:p>
                <a:endParaRPr lang="de-DE">
                  <a:latin typeface="+mn-lt"/>
                </a:endParaRPr>
              </a:p>
            </p:txBody>
          </p:sp>
          <p:sp>
            <p:nvSpPr>
              <p:cNvPr id="1239" name="Freeform 39"/>
              <p:cNvSpPr>
                <a:spLocks/>
              </p:cNvSpPr>
              <p:nvPr/>
            </p:nvSpPr>
            <p:spPr bwMode="auto">
              <a:xfrm>
                <a:off x="309" y="2418"/>
                <a:ext cx="399" cy="313"/>
              </a:xfrm>
              <a:custGeom>
                <a:avLst/>
                <a:gdLst>
                  <a:gd name="T0" fmla="*/ 15 w 2787"/>
                  <a:gd name="T1" fmla="*/ 184 h 2191"/>
                  <a:gd name="T2" fmla="*/ 9 w 2787"/>
                  <a:gd name="T3" fmla="*/ 122 h 2191"/>
                  <a:gd name="T4" fmla="*/ 3 w 2787"/>
                  <a:gd name="T5" fmla="*/ 60 h 2191"/>
                  <a:gd name="T6" fmla="*/ 1 w 2787"/>
                  <a:gd name="T7" fmla="*/ 15 h 2191"/>
                  <a:gd name="T8" fmla="*/ 48 w 2787"/>
                  <a:gd name="T9" fmla="*/ 4 h 2191"/>
                  <a:gd name="T10" fmla="*/ 164 w 2787"/>
                  <a:gd name="T11" fmla="*/ 2 h 2191"/>
                  <a:gd name="T12" fmla="*/ 217 w 2787"/>
                  <a:gd name="T13" fmla="*/ 14 h 2191"/>
                  <a:gd name="T14" fmla="*/ 212 w 2787"/>
                  <a:gd name="T15" fmla="*/ 143 h 2191"/>
                  <a:gd name="T16" fmla="*/ 260 w 2787"/>
                  <a:gd name="T17" fmla="*/ 29 h 2191"/>
                  <a:gd name="T18" fmla="*/ 291 w 2787"/>
                  <a:gd name="T19" fmla="*/ 27 h 2191"/>
                  <a:gd name="T20" fmla="*/ 336 w 2787"/>
                  <a:gd name="T21" fmla="*/ 34 h 2191"/>
                  <a:gd name="T22" fmla="*/ 346 w 2787"/>
                  <a:gd name="T23" fmla="*/ 90 h 2191"/>
                  <a:gd name="T24" fmla="*/ 337 w 2787"/>
                  <a:gd name="T25" fmla="*/ 227 h 2191"/>
                  <a:gd name="T26" fmla="*/ 353 w 2787"/>
                  <a:gd name="T27" fmla="*/ 185 h 2191"/>
                  <a:gd name="T28" fmla="*/ 386 w 2787"/>
                  <a:gd name="T29" fmla="*/ 194 h 2191"/>
                  <a:gd name="T30" fmla="*/ 397 w 2787"/>
                  <a:gd name="T31" fmla="*/ 254 h 2191"/>
                  <a:gd name="T32" fmla="*/ 381 w 2787"/>
                  <a:gd name="T33" fmla="*/ 251 h 2191"/>
                  <a:gd name="T34" fmla="*/ 396 w 2787"/>
                  <a:gd name="T35" fmla="*/ 264 h 2191"/>
                  <a:gd name="T36" fmla="*/ 367 w 2787"/>
                  <a:gd name="T37" fmla="*/ 287 h 2191"/>
                  <a:gd name="T38" fmla="*/ 331 w 2787"/>
                  <a:gd name="T39" fmla="*/ 256 h 2191"/>
                  <a:gd name="T40" fmla="*/ 288 w 2787"/>
                  <a:gd name="T41" fmla="*/ 250 h 2191"/>
                  <a:gd name="T42" fmla="*/ 302 w 2787"/>
                  <a:gd name="T43" fmla="*/ 266 h 2191"/>
                  <a:gd name="T44" fmla="*/ 305 w 2787"/>
                  <a:gd name="T45" fmla="*/ 286 h 2191"/>
                  <a:gd name="T46" fmla="*/ 332 w 2787"/>
                  <a:gd name="T47" fmla="*/ 284 h 2191"/>
                  <a:gd name="T48" fmla="*/ 331 w 2787"/>
                  <a:gd name="T49" fmla="*/ 304 h 2191"/>
                  <a:gd name="T50" fmla="*/ 277 w 2787"/>
                  <a:gd name="T51" fmla="*/ 302 h 2191"/>
                  <a:gd name="T52" fmla="*/ 269 w 2787"/>
                  <a:gd name="T53" fmla="*/ 267 h 2191"/>
                  <a:gd name="T54" fmla="*/ 247 w 2787"/>
                  <a:gd name="T55" fmla="*/ 258 h 2191"/>
                  <a:gd name="T56" fmla="*/ 222 w 2787"/>
                  <a:gd name="T57" fmla="*/ 243 h 2191"/>
                  <a:gd name="T58" fmla="*/ 188 w 2787"/>
                  <a:gd name="T59" fmla="*/ 214 h 2191"/>
                  <a:gd name="T60" fmla="*/ 99 w 2787"/>
                  <a:gd name="T61" fmla="*/ 222 h 2191"/>
                  <a:gd name="T62" fmla="*/ 18 w 2787"/>
                  <a:gd name="T63" fmla="*/ 214 h 2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7"/>
                  <a:gd name="T97" fmla="*/ 0 h 2191"/>
                  <a:gd name="T98" fmla="*/ 2787 w 2787"/>
                  <a:gd name="T99" fmla="*/ 2191 h 2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7" h="2191">
                    <a:moveTo>
                      <a:pt x="128" y="1501"/>
                    </a:moveTo>
                    <a:lnTo>
                      <a:pt x="108" y="1290"/>
                    </a:lnTo>
                    <a:lnTo>
                      <a:pt x="88" y="1083"/>
                    </a:lnTo>
                    <a:lnTo>
                      <a:pt x="64" y="851"/>
                    </a:lnTo>
                    <a:lnTo>
                      <a:pt x="40" y="619"/>
                    </a:lnTo>
                    <a:lnTo>
                      <a:pt x="19" y="417"/>
                    </a:lnTo>
                    <a:lnTo>
                      <a:pt x="0" y="221"/>
                    </a:lnTo>
                    <a:lnTo>
                      <a:pt x="7" y="103"/>
                    </a:lnTo>
                    <a:lnTo>
                      <a:pt x="157" y="54"/>
                    </a:lnTo>
                    <a:lnTo>
                      <a:pt x="338" y="25"/>
                    </a:lnTo>
                    <a:lnTo>
                      <a:pt x="742" y="0"/>
                    </a:lnTo>
                    <a:lnTo>
                      <a:pt x="1145" y="11"/>
                    </a:lnTo>
                    <a:lnTo>
                      <a:pt x="1417" y="69"/>
                    </a:lnTo>
                    <a:lnTo>
                      <a:pt x="1514" y="101"/>
                    </a:lnTo>
                    <a:lnTo>
                      <a:pt x="1528" y="153"/>
                    </a:lnTo>
                    <a:lnTo>
                      <a:pt x="1478" y="999"/>
                    </a:lnTo>
                    <a:lnTo>
                      <a:pt x="1581" y="308"/>
                    </a:lnTo>
                    <a:lnTo>
                      <a:pt x="1817" y="204"/>
                    </a:lnTo>
                    <a:lnTo>
                      <a:pt x="1903" y="166"/>
                    </a:lnTo>
                    <a:lnTo>
                      <a:pt x="2031" y="192"/>
                    </a:lnTo>
                    <a:lnTo>
                      <a:pt x="2185" y="213"/>
                    </a:lnTo>
                    <a:lnTo>
                      <a:pt x="2350" y="236"/>
                    </a:lnTo>
                    <a:lnTo>
                      <a:pt x="2395" y="261"/>
                    </a:lnTo>
                    <a:lnTo>
                      <a:pt x="2414" y="630"/>
                    </a:lnTo>
                    <a:lnTo>
                      <a:pt x="2392" y="1210"/>
                    </a:lnTo>
                    <a:lnTo>
                      <a:pt x="2356" y="1586"/>
                    </a:lnTo>
                    <a:lnTo>
                      <a:pt x="2428" y="1734"/>
                    </a:lnTo>
                    <a:lnTo>
                      <a:pt x="2464" y="1293"/>
                    </a:lnTo>
                    <a:lnTo>
                      <a:pt x="2596" y="1239"/>
                    </a:lnTo>
                    <a:lnTo>
                      <a:pt x="2699" y="1358"/>
                    </a:lnTo>
                    <a:lnTo>
                      <a:pt x="2774" y="1419"/>
                    </a:lnTo>
                    <a:lnTo>
                      <a:pt x="2771" y="1775"/>
                    </a:lnTo>
                    <a:lnTo>
                      <a:pt x="2728" y="1749"/>
                    </a:lnTo>
                    <a:lnTo>
                      <a:pt x="2661" y="1760"/>
                    </a:lnTo>
                    <a:lnTo>
                      <a:pt x="2661" y="1839"/>
                    </a:lnTo>
                    <a:lnTo>
                      <a:pt x="2767" y="1847"/>
                    </a:lnTo>
                    <a:lnTo>
                      <a:pt x="2787" y="1969"/>
                    </a:lnTo>
                    <a:lnTo>
                      <a:pt x="2563" y="2006"/>
                    </a:lnTo>
                    <a:lnTo>
                      <a:pt x="2439" y="1968"/>
                    </a:lnTo>
                    <a:lnTo>
                      <a:pt x="2313" y="1789"/>
                    </a:lnTo>
                    <a:lnTo>
                      <a:pt x="2177" y="1740"/>
                    </a:lnTo>
                    <a:lnTo>
                      <a:pt x="2012" y="1751"/>
                    </a:lnTo>
                    <a:lnTo>
                      <a:pt x="1978" y="1782"/>
                    </a:lnTo>
                    <a:lnTo>
                      <a:pt x="2106" y="1862"/>
                    </a:lnTo>
                    <a:lnTo>
                      <a:pt x="2156" y="1930"/>
                    </a:lnTo>
                    <a:lnTo>
                      <a:pt x="2130" y="2001"/>
                    </a:lnTo>
                    <a:lnTo>
                      <a:pt x="2257" y="2032"/>
                    </a:lnTo>
                    <a:lnTo>
                      <a:pt x="2321" y="1985"/>
                    </a:lnTo>
                    <a:lnTo>
                      <a:pt x="2424" y="2050"/>
                    </a:lnTo>
                    <a:lnTo>
                      <a:pt x="2313" y="2130"/>
                    </a:lnTo>
                    <a:lnTo>
                      <a:pt x="2081" y="2191"/>
                    </a:lnTo>
                    <a:lnTo>
                      <a:pt x="1938" y="2115"/>
                    </a:lnTo>
                    <a:lnTo>
                      <a:pt x="1923" y="1986"/>
                    </a:lnTo>
                    <a:lnTo>
                      <a:pt x="1882" y="1871"/>
                    </a:lnTo>
                    <a:lnTo>
                      <a:pt x="1894" y="1828"/>
                    </a:lnTo>
                    <a:lnTo>
                      <a:pt x="1722" y="1805"/>
                    </a:lnTo>
                    <a:lnTo>
                      <a:pt x="1621" y="1795"/>
                    </a:lnTo>
                    <a:lnTo>
                      <a:pt x="1549" y="1698"/>
                    </a:lnTo>
                    <a:lnTo>
                      <a:pt x="1344" y="1713"/>
                    </a:lnTo>
                    <a:lnTo>
                      <a:pt x="1310" y="1496"/>
                    </a:lnTo>
                    <a:lnTo>
                      <a:pt x="1176" y="1510"/>
                    </a:lnTo>
                    <a:lnTo>
                      <a:pt x="695" y="1554"/>
                    </a:lnTo>
                    <a:lnTo>
                      <a:pt x="342" y="1539"/>
                    </a:lnTo>
                    <a:lnTo>
                      <a:pt x="128" y="1501"/>
                    </a:lnTo>
                    <a:close/>
                  </a:path>
                </a:pathLst>
              </a:custGeom>
              <a:solidFill>
                <a:srgbClr val="FFE5E5"/>
              </a:solidFill>
              <a:ln w="9525">
                <a:noFill/>
                <a:round/>
                <a:headEnd/>
                <a:tailEnd/>
              </a:ln>
            </p:spPr>
            <p:txBody>
              <a:bodyPr/>
              <a:lstStyle/>
              <a:p>
                <a:endParaRPr lang="de-DE">
                  <a:latin typeface="+mn-lt"/>
                </a:endParaRPr>
              </a:p>
            </p:txBody>
          </p:sp>
          <p:sp>
            <p:nvSpPr>
              <p:cNvPr id="1240" name="Freeform 40"/>
              <p:cNvSpPr>
                <a:spLocks/>
              </p:cNvSpPr>
              <p:nvPr/>
            </p:nvSpPr>
            <p:spPr bwMode="auto">
              <a:xfrm>
                <a:off x="336" y="2446"/>
                <a:ext cx="165" cy="138"/>
              </a:xfrm>
              <a:custGeom>
                <a:avLst/>
                <a:gdLst>
                  <a:gd name="T0" fmla="*/ 11 w 1155"/>
                  <a:gd name="T1" fmla="*/ 4 h 963"/>
                  <a:gd name="T2" fmla="*/ 0 w 1155"/>
                  <a:gd name="T3" fmla="*/ 18 h 963"/>
                  <a:gd name="T4" fmla="*/ 1 w 1155"/>
                  <a:gd name="T5" fmla="*/ 45 h 963"/>
                  <a:gd name="T6" fmla="*/ 5 w 1155"/>
                  <a:gd name="T7" fmla="*/ 78 h 963"/>
                  <a:gd name="T8" fmla="*/ 11 w 1155"/>
                  <a:gd name="T9" fmla="*/ 117 h 963"/>
                  <a:gd name="T10" fmla="*/ 23 w 1155"/>
                  <a:gd name="T11" fmla="*/ 130 h 963"/>
                  <a:gd name="T12" fmla="*/ 45 w 1155"/>
                  <a:gd name="T13" fmla="*/ 136 h 963"/>
                  <a:gd name="T14" fmla="*/ 83 w 1155"/>
                  <a:gd name="T15" fmla="*/ 138 h 963"/>
                  <a:gd name="T16" fmla="*/ 126 w 1155"/>
                  <a:gd name="T17" fmla="*/ 137 h 963"/>
                  <a:gd name="T18" fmla="*/ 147 w 1155"/>
                  <a:gd name="T19" fmla="*/ 135 h 963"/>
                  <a:gd name="T20" fmla="*/ 158 w 1155"/>
                  <a:gd name="T21" fmla="*/ 129 h 963"/>
                  <a:gd name="T22" fmla="*/ 165 w 1155"/>
                  <a:gd name="T23" fmla="*/ 29 h 963"/>
                  <a:gd name="T24" fmla="*/ 160 w 1155"/>
                  <a:gd name="T25" fmla="*/ 10 h 963"/>
                  <a:gd name="T26" fmla="*/ 119 w 1155"/>
                  <a:gd name="T27" fmla="*/ 1 h 963"/>
                  <a:gd name="T28" fmla="*/ 46 w 1155"/>
                  <a:gd name="T29" fmla="*/ 0 h 963"/>
                  <a:gd name="T30" fmla="*/ 11 w 1155"/>
                  <a:gd name="T31" fmla="*/ 4 h 963"/>
                  <a:gd name="T32" fmla="*/ 11 w 1155"/>
                  <a:gd name="T33" fmla="*/ 4 h 9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5"/>
                  <a:gd name="T52" fmla="*/ 0 h 963"/>
                  <a:gd name="T53" fmla="*/ 1155 w 1155"/>
                  <a:gd name="T54" fmla="*/ 963 h 9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5" h="963">
                    <a:moveTo>
                      <a:pt x="74" y="28"/>
                    </a:moveTo>
                    <a:lnTo>
                      <a:pt x="0" y="123"/>
                    </a:lnTo>
                    <a:lnTo>
                      <a:pt x="5" y="315"/>
                    </a:lnTo>
                    <a:lnTo>
                      <a:pt x="33" y="543"/>
                    </a:lnTo>
                    <a:lnTo>
                      <a:pt x="80" y="816"/>
                    </a:lnTo>
                    <a:lnTo>
                      <a:pt x="158" y="908"/>
                    </a:lnTo>
                    <a:lnTo>
                      <a:pt x="315" y="952"/>
                    </a:lnTo>
                    <a:lnTo>
                      <a:pt x="580" y="963"/>
                    </a:lnTo>
                    <a:lnTo>
                      <a:pt x="879" y="959"/>
                    </a:lnTo>
                    <a:lnTo>
                      <a:pt x="1030" y="941"/>
                    </a:lnTo>
                    <a:lnTo>
                      <a:pt x="1106" y="900"/>
                    </a:lnTo>
                    <a:lnTo>
                      <a:pt x="1155" y="203"/>
                    </a:lnTo>
                    <a:lnTo>
                      <a:pt x="1118" y="68"/>
                    </a:lnTo>
                    <a:lnTo>
                      <a:pt x="836" y="7"/>
                    </a:lnTo>
                    <a:lnTo>
                      <a:pt x="319" y="0"/>
                    </a:lnTo>
                    <a:lnTo>
                      <a:pt x="74" y="28"/>
                    </a:lnTo>
                    <a:close/>
                  </a:path>
                </a:pathLst>
              </a:custGeom>
              <a:solidFill>
                <a:srgbClr val="99CCFF"/>
              </a:solidFill>
              <a:ln w="9525">
                <a:noFill/>
                <a:round/>
                <a:headEnd/>
                <a:tailEnd/>
              </a:ln>
            </p:spPr>
            <p:txBody>
              <a:bodyPr/>
              <a:lstStyle/>
              <a:p>
                <a:endParaRPr lang="de-DE">
                  <a:latin typeface="+mn-lt"/>
                </a:endParaRPr>
              </a:p>
            </p:txBody>
          </p:sp>
          <p:sp>
            <p:nvSpPr>
              <p:cNvPr id="1241" name="Freeform 41"/>
              <p:cNvSpPr>
                <a:spLocks/>
              </p:cNvSpPr>
              <p:nvPr/>
            </p:nvSpPr>
            <p:spPr bwMode="auto">
              <a:xfrm>
                <a:off x="251" y="2613"/>
                <a:ext cx="28" cy="13"/>
              </a:xfrm>
              <a:custGeom>
                <a:avLst/>
                <a:gdLst>
                  <a:gd name="T0" fmla="*/ 2 w 201"/>
                  <a:gd name="T1" fmla="*/ 2 h 87"/>
                  <a:gd name="T2" fmla="*/ 9 w 201"/>
                  <a:gd name="T3" fmla="*/ 0 h 87"/>
                  <a:gd name="T4" fmla="*/ 16 w 201"/>
                  <a:gd name="T5" fmla="*/ 0 h 87"/>
                  <a:gd name="T6" fmla="*/ 22 w 201"/>
                  <a:gd name="T7" fmla="*/ 2 h 87"/>
                  <a:gd name="T8" fmla="*/ 27 w 201"/>
                  <a:gd name="T9" fmla="*/ 6 h 87"/>
                  <a:gd name="T10" fmla="*/ 28 w 201"/>
                  <a:gd name="T11" fmla="*/ 9 h 87"/>
                  <a:gd name="T12" fmla="*/ 27 w 201"/>
                  <a:gd name="T13" fmla="*/ 12 h 87"/>
                  <a:gd name="T14" fmla="*/ 24 w 201"/>
                  <a:gd name="T15" fmla="*/ 13 h 87"/>
                  <a:gd name="T16" fmla="*/ 22 w 201"/>
                  <a:gd name="T17" fmla="*/ 12 h 87"/>
                  <a:gd name="T18" fmla="*/ 18 w 201"/>
                  <a:gd name="T19" fmla="*/ 8 h 87"/>
                  <a:gd name="T20" fmla="*/ 13 w 201"/>
                  <a:gd name="T21" fmla="*/ 7 h 87"/>
                  <a:gd name="T22" fmla="*/ 3 w 201"/>
                  <a:gd name="T23" fmla="*/ 8 h 87"/>
                  <a:gd name="T24" fmla="*/ 1 w 201"/>
                  <a:gd name="T25" fmla="*/ 7 h 87"/>
                  <a:gd name="T26" fmla="*/ 0 w 201"/>
                  <a:gd name="T27" fmla="*/ 6 h 87"/>
                  <a:gd name="T28" fmla="*/ 0 w 201"/>
                  <a:gd name="T29" fmla="*/ 4 h 87"/>
                  <a:gd name="T30" fmla="*/ 2 w 201"/>
                  <a:gd name="T31" fmla="*/ 2 h 87"/>
                  <a:gd name="T32" fmla="*/ 2 w 201"/>
                  <a:gd name="T33" fmla="*/ 2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5" y="14"/>
                    </a:moveTo>
                    <a:lnTo>
                      <a:pt x="64" y="2"/>
                    </a:lnTo>
                    <a:lnTo>
                      <a:pt x="113" y="0"/>
                    </a:lnTo>
                    <a:lnTo>
                      <a:pt x="156" y="11"/>
                    </a:lnTo>
                    <a:lnTo>
                      <a:pt x="195" y="42"/>
                    </a:lnTo>
                    <a:lnTo>
                      <a:pt x="201" y="63"/>
                    </a:lnTo>
                    <a:lnTo>
                      <a:pt x="193" y="80"/>
                    </a:lnTo>
                    <a:lnTo>
                      <a:pt x="174" y="87"/>
                    </a:lnTo>
                    <a:lnTo>
                      <a:pt x="155" y="77"/>
                    </a:lnTo>
                    <a:lnTo>
                      <a:pt x="127" y="55"/>
                    </a:lnTo>
                    <a:lnTo>
                      <a:pt x="95" y="45"/>
                    </a:lnTo>
                    <a:lnTo>
                      <a:pt x="25" y="53"/>
                    </a:lnTo>
                    <a:lnTo>
                      <a:pt x="9" y="50"/>
                    </a:lnTo>
                    <a:lnTo>
                      <a:pt x="0" y="38"/>
                    </a:lnTo>
                    <a:lnTo>
                      <a:pt x="1" y="24"/>
                    </a:lnTo>
                    <a:lnTo>
                      <a:pt x="15" y="14"/>
                    </a:lnTo>
                    <a:close/>
                  </a:path>
                </a:pathLst>
              </a:custGeom>
              <a:solidFill>
                <a:srgbClr val="A38C8C"/>
              </a:solidFill>
              <a:ln w="9525">
                <a:noFill/>
                <a:round/>
                <a:headEnd/>
                <a:tailEnd/>
              </a:ln>
            </p:spPr>
            <p:txBody>
              <a:bodyPr/>
              <a:lstStyle/>
              <a:p>
                <a:endParaRPr lang="de-DE">
                  <a:latin typeface="+mn-lt"/>
                </a:endParaRPr>
              </a:p>
            </p:txBody>
          </p:sp>
          <p:sp>
            <p:nvSpPr>
              <p:cNvPr id="1242" name="Freeform 42"/>
              <p:cNvSpPr>
                <a:spLocks/>
              </p:cNvSpPr>
              <p:nvPr/>
            </p:nvSpPr>
            <p:spPr bwMode="auto">
              <a:xfrm>
                <a:off x="252" y="2630"/>
                <a:ext cx="26" cy="11"/>
              </a:xfrm>
              <a:custGeom>
                <a:avLst/>
                <a:gdLst>
                  <a:gd name="T0" fmla="*/ 2 w 178"/>
                  <a:gd name="T1" fmla="*/ 2 h 78"/>
                  <a:gd name="T2" fmla="*/ 8 w 178"/>
                  <a:gd name="T3" fmla="*/ 1 h 78"/>
                  <a:gd name="T4" fmla="*/ 15 w 178"/>
                  <a:gd name="T5" fmla="*/ 0 h 78"/>
                  <a:gd name="T6" fmla="*/ 25 w 178"/>
                  <a:gd name="T7" fmla="*/ 6 h 78"/>
                  <a:gd name="T8" fmla="*/ 26 w 178"/>
                  <a:gd name="T9" fmla="*/ 10 h 78"/>
                  <a:gd name="T10" fmla="*/ 24 w 178"/>
                  <a:gd name="T11" fmla="*/ 11 h 78"/>
                  <a:gd name="T12" fmla="*/ 22 w 178"/>
                  <a:gd name="T13" fmla="*/ 10 h 78"/>
                  <a:gd name="T14" fmla="*/ 18 w 178"/>
                  <a:gd name="T15" fmla="*/ 8 h 78"/>
                  <a:gd name="T16" fmla="*/ 14 w 178"/>
                  <a:gd name="T17" fmla="*/ 6 h 78"/>
                  <a:gd name="T18" fmla="*/ 3 w 178"/>
                  <a:gd name="T19" fmla="*/ 7 h 78"/>
                  <a:gd name="T20" fmla="*/ 1 w 178"/>
                  <a:gd name="T21" fmla="*/ 7 h 78"/>
                  <a:gd name="T22" fmla="*/ 0 w 178"/>
                  <a:gd name="T23" fmla="*/ 5 h 78"/>
                  <a:gd name="T24" fmla="*/ 0 w 178"/>
                  <a:gd name="T25" fmla="*/ 3 h 78"/>
                  <a:gd name="T26" fmla="*/ 2 w 178"/>
                  <a:gd name="T27" fmla="*/ 2 h 78"/>
                  <a:gd name="T28" fmla="*/ 2 w 178"/>
                  <a:gd name="T29" fmla="*/ 2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
                  <a:gd name="T46" fmla="*/ 0 h 78"/>
                  <a:gd name="T47" fmla="*/ 178 w 178"/>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 h="78">
                    <a:moveTo>
                      <a:pt x="14" y="14"/>
                    </a:moveTo>
                    <a:lnTo>
                      <a:pt x="58" y="4"/>
                    </a:lnTo>
                    <a:lnTo>
                      <a:pt x="103" y="0"/>
                    </a:lnTo>
                    <a:lnTo>
                      <a:pt x="174" y="44"/>
                    </a:lnTo>
                    <a:lnTo>
                      <a:pt x="178" y="70"/>
                    </a:lnTo>
                    <a:lnTo>
                      <a:pt x="166" y="78"/>
                    </a:lnTo>
                    <a:lnTo>
                      <a:pt x="152" y="73"/>
                    </a:lnTo>
                    <a:lnTo>
                      <a:pt x="124" y="56"/>
                    </a:lnTo>
                    <a:lnTo>
                      <a:pt x="94" y="43"/>
                    </a:lnTo>
                    <a:lnTo>
                      <a:pt x="22" y="51"/>
                    </a:lnTo>
                    <a:lnTo>
                      <a:pt x="8" y="49"/>
                    </a:lnTo>
                    <a:lnTo>
                      <a:pt x="0" y="37"/>
                    </a:lnTo>
                    <a:lnTo>
                      <a:pt x="1" y="23"/>
                    </a:lnTo>
                    <a:lnTo>
                      <a:pt x="14" y="14"/>
                    </a:lnTo>
                    <a:close/>
                  </a:path>
                </a:pathLst>
              </a:custGeom>
              <a:solidFill>
                <a:srgbClr val="A38C8C"/>
              </a:solidFill>
              <a:ln w="9525">
                <a:noFill/>
                <a:round/>
                <a:headEnd/>
                <a:tailEnd/>
              </a:ln>
            </p:spPr>
            <p:txBody>
              <a:bodyPr/>
              <a:lstStyle/>
              <a:p>
                <a:endParaRPr lang="de-DE">
                  <a:latin typeface="+mn-lt"/>
                </a:endParaRPr>
              </a:p>
            </p:txBody>
          </p:sp>
          <p:sp>
            <p:nvSpPr>
              <p:cNvPr id="1243" name="Freeform 43"/>
              <p:cNvSpPr>
                <a:spLocks/>
              </p:cNvSpPr>
              <p:nvPr/>
            </p:nvSpPr>
            <p:spPr bwMode="auto">
              <a:xfrm>
                <a:off x="253" y="2645"/>
                <a:ext cx="29" cy="12"/>
              </a:xfrm>
              <a:custGeom>
                <a:avLst/>
                <a:gdLst>
                  <a:gd name="T0" fmla="*/ 2 w 200"/>
                  <a:gd name="T1" fmla="*/ 1 h 83"/>
                  <a:gd name="T2" fmla="*/ 13 w 200"/>
                  <a:gd name="T3" fmla="*/ 0 h 83"/>
                  <a:gd name="T4" fmla="*/ 21 w 200"/>
                  <a:gd name="T5" fmla="*/ 3 h 83"/>
                  <a:gd name="T6" fmla="*/ 28 w 200"/>
                  <a:gd name="T7" fmla="*/ 7 h 83"/>
                  <a:gd name="T8" fmla="*/ 29 w 200"/>
                  <a:gd name="T9" fmla="*/ 9 h 83"/>
                  <a:gd name="T10" fmla="*/ 28 w 200"/>
                  <a:gd name="T11" fmla="*/ 11 h 83"/>
                  <a:gd name="T12" fmla="*/ 27 w 200"/>
                  <a:gd name="T13" fmla="*/ 12 h 83"/>
                  <a:gd name="T14" fmla="*/ 25 w 200"/>
                  <a:gd name="T15" fmla="*/ 12 h 83"/>
                  <a:gd name="T16" fmla="*/ 22 w 200"/>
                  <a:gd name="T17" fmla="*/ 10 h 83"/>
                  <a:gd name="T18" fmla="*/ 19 w 200"/>
                  <a:gd name="T19" fmla="*/ 9 h 83"/>
                  <a:gd name="T20" fmla="*/ 12 w 200"/>
                  <a:gd name="T21" fmla="*/ 8 h 83"/>
                  <a:gd name="T22" fmla="*/ 3 w 200"/>
                  <a:gd name="T23" fmla="*/ 7 h 83"/>
                  <a:gd name="T24" fmla="*/ 0 w 200"/>
                  <a:gd name="T25" fmla="*/ 4 h 83"/>
                  <a:gd name="T26" fmla="*/ 0 w 200"/>
                  <a:gd name="T27" fmla="*/ 2 h 83"/>
                  <a:gd name="T28" fmla="*/ 2 w 200"/>
                  <a:gd name="T29" fmla="*/ 1 h 83"/>
                  <a:gd name="T30" fmla="*/ 2 w 200"/>
                  <a:gd name="T31" fmla="*/ 1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83"/>
                  <a:gd name="T50" fmla="*/ 200 w 200"/>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83">
                    <a:moveTo>
                      <a:pt x="17" y="7"/>
                    </a:moveTo>
                    <a:lnTo>
                      <a:pt x="91" y="0"/>
                    </a:lnTo>
                    <a:lnTo>
                      <a:pt x="145" y="18"/>
                    </a:lnTo>
                    <a:lnTo>
                      <a:pt x="191" y="49"/>
                    </a:lnTo>
                    <a:lnTo>
                      <a:pt x="200" y="62"/>
                    </a:lnTo>
                    <a:lnTo>
                      <a:pt x="195" y="75"/>
                    </a:lnTo>
                    <a:lnTo>
                      <a:pt x="184" y="83"/>
                    </a:lnTo>
                    <a:lnTo>
                      <a:pt x="170" y="80"/>
                    </a:lnTo>
                    <a:lnTo>
                      <a:pt x="150" y="67"/>
                    </a:lnTo>
                    <a:lnTo>
                      <a:pt x="130" y="62"/>
                    </a:lnTo>
                    <a:lnTo>
                      <a:pt x="86" y="54"/>
                    </a:lnTo>
                    <a:lnTo>
                      <a:pt x="22" y="47"/>
                    </a:lnTo>
                    <a:lnTo>
                      <a:pt x="0" y="29"/>
                    </a:lnTo>
                    <a:lnTo>
                      <a:pt x="3" y="15"/>
                    </a:lnTo>
                    <a:lnTo>
                      <a:pt x="17" y="7"/>
                    </a:lnTo>
                    <a:close/>
                  </a:path>
                </a:pathLst>
              </a:custGeom>
              <a:solidFill>
                <a:srgbClr val="A38C8C"/>
              </a:solidFill>
              <a:ln w="9525">
                <a:noFill/>
                <a:round/>
                <a:headEnd/>
                <a:tailEnd/>
              </a:ln>
            </p:spPr>
            <p:txBody>
              <a:bodyPr/>
              <a:lstStyle/>
              <a:p>
                <a:endParaRPr lang="de-DE">
                  <a:latin typeface="+mn-lt"/>
                </a:endParaRPr>
              </a:p>
            </p:txBody>
          </p:sp>
          <p:sp>
            <p:nvSpPr>
              <p:cNvPr id="1244" name="Freeform 44"/>
              <p:cNvSpPr>
                <a:spLocks/>
              </p:cNvSpPr>
              <p:nvPr/>
            </p:nvSpPr>
            <p:spPr bwMode="auto">
              <a:xfrm>
                <a:off x="684" y="2622"/>
                <a:ext cx="17" cy="9"/>
              </a:xfrm>
              <a:custGeom>
                <a:avLst/>
                <a:gdLst>
                  <a:gd name="T0" fmla="*/ 3 w 119"/>
                  <a:gd name="T1" fmla="*/ 0 h 65"/>
                  <a:gd name="T2" fmla="*/ 9 w 119"/>
                  <a:gd name="T3" fmla="*/ 0 h 65"/>
                  <a:gd name="T4" fmla="*/ 16 w 119"/>
                  <a:gd name="T5" fmla="*/ 4 h 65"/>
                  <a:gd name="T6" fmla="*/ 17 w 119"/>
                  <a:gd name="T7" fmla="*/ 8 h 65"/>
                  <a:gd name="T8" fmla="*/ 15 w 119"/>
                  <a:gd name="T9" fmla="*/ 9 h 65"/>
                  <a:gd name="T10" fmla="*/ 13 w 119"/>
                  <a:gd name="T11" fmla="*/ 9 h 65"/>
                  <a:gd name="T12" fmla="*/ 7 w 119"/>
                  <a:gd name="T13" fmla="*/ 6 h 65"/>
                  <a:gd name="T14" fmla="*/ 3 w 119"/>
                  <a:gd name="T15" fmla="*/ 5 h 65"/>
                  <a:gd name="T16" fmla="*/ 0 w 119"/>
                  <a:gd name="T17" fmla="*/ 3 h 65"/>
                  <a:gd name="T18" fmla="*/ 1 w 119"/>
                  <a:gd name="T19" fmla="*/ 1 h 65"/>
                  <a:gd name="T20" fmla="*/ 3 w 119"/>
                  <a:gd name="T21" fmla="*/ 0 h 65"/>
                  <a:gd name="T22" fmla="*/ 3 w 119"/>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65"/>
                  <a:gd name="T38" fmla="*/ 119 w 11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65">
                    <a:moveTo>
                      <a:pt x="19" y="1"/>
                    </a:moveTo>
                    <a:lnTo>
                      <a:pt x="60" y="0"/>
                    </a:lnTo>
                    <a:lnTo>
                      <a:pt x="114" y="31"/>
                    </a:lnTo>
                    <a:lnTo>
                      <a:pt x="119" y="57"/>
                    </a:lnTo>
                    <a:lnTo>
                      <a:pt x="108" y="65"/>
                    </a:lnTo>
                    <a:lnTo>
                      <a:pt x="94" y="62"/>
                    </a:lnTo>
                    <a:lnTo>
                      <a:pt x="51" y="41"/>
                    </a:lnTo>
                    <a:lnTo>
                      <a:pt x="19" y="39"/>
                    </a:lnTo>
                    <a:lnTo>
                      <a:pt x="0" y="20"/>
                    </a:lnTo>
                    <a:lnTo>
                      <a:pt x="4" y="7"/>
                    </a:lnTo>
                    <a:lnTo>
                      <a:pt x="19" y="1"/>
                    </a:lnTo>
                    <a:close/>
                  </a:path>
                </a:pathLst>
              </a:custGeom>
              <a:solidFill>
                <a:srgbClr val="A38C8C"/>
              </a:solidFill>
              <a:ln w="9525">
                <a:noFill/>
                <a:round/>
                <a:headEnd/>
                <a:tailEnd/>
              </a:ln>
            </p:spPr>
            <p:txBody>
              <a:bodyPr/>
              <a:lstStyle/>
              <a:p>
                <a:endParaRPr lang="de-DE">
                  <a:latin typeface="+mn-lt"/>
                </a:endParaRPr>
              </a:p>
            </p:txBody>
          </p:sp>
          <p:sp>
            <p:nvSpPr>
              <p:cNvPr id="1245" name="Freeform 45"/>
              <p:cNvSpPr>
                <a:spLocks/>
              </p:cNvSpPr>
              <p:nvPr/>
            </p:nvSpPr>
            <p:spPr bwMode="auto">
              <a:xfrm>
                <a:off x="685" y="2634"/>
                <a:ext cx="18" cy="14"/>
              </a:xfrm>
              <a:custGeom>
                <a:avLst/>
                <a:gdLst>
                  <a:gd name="T0" fmla="*/ 3 w 129"/>
                  <a:gd name="T1" fmla="*/ 0 h 98"/>
                  <a:gd name="T2" fmla="*/ 11 w 129"/>
                  <a:gd name="T3" fmla="*/ 2 h 98"/>
                  <a:gd name="T4" fmla="*/ 18 w 129"/>
                  <a:gd name="T5" fmla="*/ 9 h 98"/>
                  <a:gd name="T6" fmla="*/ 18 w 129"/>
                  <a:gd name="T7" fmla="*/ 13 h 98"/>
                  <a:gd name="T8" fmla="*/ 16 w 129"/>
                  <a:gd name="T9" fmla="*/ 14 h 98"/>
                  <a:gd name="T10" fmla="*/ 14 w 129"/>
                  <a:gd name="T11" fmla="*/ 13 h 98"/>
                  <a:gd name="T12" fmla="*/ 8 w 129"/>
                  <a:gd name="T13" fmla="*/ 8 h 98"/>
                  <a:gd name="T14" fmla="*/ 2 w 129"/>
                  <a:gd name="T15" fmla="*/ 6 h 98"/>
                  <a:gd name="T16" fmla="*/ 0 w 129"/>
                  <a:gd name="T17" fmla="*/ 4 h 98"/>
                  <a:gd name="T18" fmla="*/ 0 w 129"/>
                  <a:gd name="T19" fmla="*/ 2 h 98"/>
                  <a:gd name="T20" fmla="*/ 1 w 129"/>
                  <a:gd name="T21" fmla="*/ 1 h 98"/>
                  <a:gd name="T22" fmla="*/ 3 w 129"/>
                  <a:gd name="T23" fmla="*/ 0 h 98"/>
                  <a:gd name="T24" fmla="*/ 3 w 129"/>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98"/>
                  <a:gd name="T41" fmla="*/ 129 w 12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98">
                    <a:moveTo>
                      <a:pt x="21" y="0"/>
                    </a:moveTo>
                    <a:lnTo>
                      <a:pt x="79" y="15"/>
                    </a:lnTo>
                    <a:lnTo>
                      <a:pt x="129" y="65"/>
                    </a:lnTo>
                    <a:lnTo>
                      <a:pt x="129" y="91"/>
                    </a:lnTo>
                    <a:lnTo>
                      <a:pt x="116" y="98"/>
                    </a:lnTo>
                    <a:lnTo>
                      <a:pt x="102" y="92"/>
                    </a:lnTo>
                    <a:lnTo>
                      <a:pt x="56" y="55"/>
                    </a:lnTo>
                    <a:lnTo>
                      <a:pt x="16" y="39"/>
                    </a:lnTo>
                    <a:lnTo>
                      <a:pt x="3" y="30"/>
                    </a:lnTo>
                    <a:lnTo>
                      <a:pt x="0" y="16"/>
                    </a:lnTo>
                    <a:lnTo>
                      <a:pt x="7" y="5"/>
                    </a:lnTo>
                    <a:lnTo>
                      <a:pt x="21" y="0"/>
                    </a:lnTo>
                    <a:close/>
                  </a:path>
                </a:pathLst>
              </a:custGeom>
              <a:solidFill>
                <a:srgbClr val="A38C8C"/>
              </a:solidFill>
              <a:ln w="9525">
                <a:noFill/>
                <a:round/>
                <a:headEnd/>
                <a:tailEnd/>
              </a:ln>
            </p:spPr>
            <p:txBody>
              <a:bodyPr/>
              <a:lstStyle/>
              <a:p>
                <a:endParaRPr lang="de-DE">
                  <a:latin typeface="+mn-lt"/>
                </a:endParaRPr>
              </a:p>
            </p:txBody>
          </p:sp>
          <p:sp>
            <p:nvSpPr>
              <p:cNvPr id="1246" name="Freeform 46"/>
              <p:cNvSpPr>
                <a:spLocks/>
              </p:cNvSpPr>
              <p:nvPr/>
            </p:nvSpPr>
            <p:spPr bwMode="auto">
              <a:xfrm>
                <a:off x="683" y="2654"/>
                <a:ext cx="18" cy="8"/>
              </a:xfrm>
              <a:custGeom>
                <a:avLst/>
                <a:gdLst>
                  <a:gd name="T0" fmla="*/ 3 w 124"/>
                  <a:gd name="T1" fmla="*/ 2 h 61"/>
                  <a:gd name="T2" fmla="*/ 7 w 124"/>
                  <a:gd name="T3" fmla="*/ 0 h 61"/>
                  <a:gd name="T4" fmla="*/ 12 w 124"/>
                  <a:gd name="T5" fmla="*/ 1 h 61"/>
                  <a:gd name="T6" fmla="*/ 17 w 124"/>
                  <a:gd name="T7" fmla="*/ 3 h 61"/>
                  <a:gd name="T8" fmla="*/ 18 w 124"/>
                  <a:gd name="T9" fmla="*/ 7 h 61"/>
                  <a:gd name="T10" fmla="*/ 17 w 124"/>
                  <a:gd name="T11" fmla="*/ 8 h 61"/>
                  <a:gd name="T12" fmla="*/ 15 w 124"/>
                  <a:gd name="T13" fmla="*/ 8 h 61"/>
                  <a:gd name="T14" fmla="*/ 8 w 124"/>
                  <a:gd name="T15" fmla="*/ 7 h 61"/>
                  <a:gd name="T16" fmla="*/ 4 w 124"/>
                  <a:gd name="T17" fmla="*/ 7 h 61"/>
                  <a:gd name="T18" fmla="*/ 1 w 124"/>
                  <a:gd name="T19" fmla="*/ 7 h 61"/>
                  <a:gd name="T20" fmla="*/ 0 w 124"/>
                  <a:gd name="T21" fmla="*/ 5 h 61"/>
                  <a:gd name="T22" fmla="*/ 1 w 124"/>
                  <a:gd name="T23" fmla="*/ 3 h 61"/>
                  <a:gd name="T24" fmla="*/ 3 w 124"/>
                  <a:gd name="T25" fmla="*/ 2 h 61"/>
                  <a:gd name="T26" fmla="*/ 3 w 124"/>
                  <a:gd name="T27" fmla="*/ 2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61"/>
                  <a:gd name="T44" fmla="*/ 124 w 124"/>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61">
                    <a:moveTo>
                      <a:pt x="18" y="12"/>
                    </a:moveTo>
                    <a:lnTo>
                      <a:pt x="51" y="0"/>
                    </a:lnTo>
                    <a:lnTo>
                      <a:pt x="83" y="9"/>
                    </a:lnTo>
                    <a:lnTo>
                      <a:pt x="114" y="25"/>
                    </a:lnTo>
                    <a:lnTo>
                      <a:pt x="124" y="50"/>
                    </a:lnTo>
                    <a:lnTo>
                      <a:pt x="115" y="61"/>
                    </a:lnTo>
                    <a:lnTo>
                      <a:pt x="100" y="61"/>
                    </a:lnTo>
                    <a:lnTo>
                      <a:pt x="55" y="54"/>
                    </a:lnTo>
                    <a:lnTo>
                      <a:pt x="26" y="55"/>
                    </a:lnTo>
                    <a:lnTo>
                      <a:pt x="8" y="50"/>
                    </a:lnTo>
                    <a:lnTo>
                      <a:pt x="0" y="36"/>
                    </a:lnTo>
                    <a:lnTo>
                      <a:pt x="4" y="22"/>
                    </a:lnTo>
                    <a:lnTo>
                      <a:pt x="18" y="12"/>
                    </a:lnTo>
                    <a:close/>
                  </a:path>
                </a:pathLst>
              </a:custGeom>
              <a:solidFill>
                <a:srgbClr val="A38C8C"/>
              </a:solidFill>
              <a:ln w="9525">
                <a:noFill/>
                <a:round/>
                <a:headEnd/>
                <a:tailEnd/>
              </a:ln>
            </p:spPr>
            <p:txBody>
              <a:bodyPr/>
              <a:lstStyle/>
              <a:p>
                <a:endParaRPr lang="de-DE">
                  <a:latin typeface="+mn-lt"/>
                </a:endParaRPr>
              </a:p>
            </p:txBody>
          </p:sp>
          <p:sp>
            <p:nvSpPr>
              <p:cNvPr id="1247" name="Freeform 47"/>
              <p:cNvSpPr>
                <a:spLocks/>
              </p:cNvSpPr>
              <p:nvPr/>
            </p:nvSpPr>
            <p:spPr bwMode="auto">
              <a:xfrm>
                <a:off x="351" y="2635"/>
                <a:ext cx="136" cy="25"/>
              </a:xfrm>
              <a:custGeom>
                <a:avLst/>
                <a:gdLst>
                  <a:gd name="T0" fmla="*/ 5 w 956"/>
                  <a:gd name="T1" fmla="*/ 6 h 175"/>
                  <a:gd name="T2" fmla="*/ 16 w 956"/>
                  <a:gd name="T3" fmla="*/ 5 h 175"/>
                  <a:gd name="T4" fmla="*/ 27 w 956"/>
                  <a:gd name="T5" fmla="*/ 5 h 175"/>
                  <a:gd name="T6" fmla="*/ 56 w 956"/>
                  <a:gd name="T7" fmla="*/ 2 h 175"/>
                  <a:gd name="T8" fmla="*/ 84 w 956"/>
                  <a:gd name="T9" fmla="*/ 0 h 175"/>
                  <a:gd name="T10" fmla="*/ 115 w 956"/>
                  <a:gd name="T11" fmla="*/ 1 h 175"/>
                  <a:gd name="T12" fmla="*/ 118 w 956"/>
                  <a:gd name="T13" fmla="*/ 6 h 175"/>
                  <a:gd name="T14" fmla="*/ 120 w 956"/>
                  <a:gd name="T15" fmla="*/ 13 h 175"/>
                  <a:gd name="T16" fmla="*/ 122 w 956"/>
                  <a:gd name="T17" fmla="*/ 15 h 175"/>
                  <a:gd name="T18" fmla="*/ 125 w 956"/>
                  <a:gd name="T19" fmla="*/ 17 h 175"/>
                  <a:gd name="T20" fmla="*/ 129 w 956"/>
                  <a:gd name="T21" fmla="*/ 19 h 175"/>
                  <a:gd name="T22" fmla="*/ 132 w 956"/>
                  <a:gd name="T23" fmla="*/ 21 h 175"/>
                  <a:gd name="T24" fmla="*/ 136 w 956"/>
                  <a:gd name="T25" fmla="*/ 24 h 175"/>
                  <a:gd name="T26" fmla="*/ 132 w 956"/>
                  <a:gd name="T27" fmla="*/ 25 h 175"/>
                  <a:gd name="T28" fmla="*/ 105 w 956"/>
                  <a:gd name="T29" fmla="*/ 23 h 175"/>
                  <a:gd name="T30" fmla="*/ 83 w 956"/>
                  <a:gd name="T31" fmla="*/ 23 h 175"/>
                  <a:gd name="T32" fmla="*/ 55 w 956"/>
                  <a:gd name="T33" fmla="*/ 21 h 175"/>
                  <a:gd name="T34" fmla="*/ 42 w 956"/>
                  <a:gd name="T35" fmla="*/ 20 h 175"/>
                  <a:gd name="T36" fmla="*/ 28 w 956"/>
                  <a:gd name="T37" fmla="*/ 20 h 175"/>
                  <a:gd name="T38" fmla="*/ 16 w 956"/>
                  <a:gd name="T39" fmla="*/ 19 h 175"/>
                  <a:gd name="T40" fmla="*/ 5 w 956"/>
                  <a:gd name="T41" fmla="*/ 19 h 175"/>
                  <a:gd name="T42" fmla="*/ 1 w 956"/>
                  <a:gd name="T43" fmla="*/ 18 h 175"/>
                  <a:gd name="T44" fmla="*/ 0 w 956"/>
                  <a:gd name="T45" fmla="*/ 14 h 175"/>
                  <a:gd name="T46" fmla="*/ 1 w 956"/>
                  <a:gd name="T47" fmla="*/ 9 h 175"/>
                  <a:gd name="T48" fmla="*/ 3 w 956"/>
                  <a:gd name="T49" fmla="*/ 7 h 175"/>
                  <a:gd name="T50" fmla="*/ 5 w 956"/>
                  <a:gd name="T51" fmla="*/ 6 h 175"/>
                  <a:gd name="T52" fmla="*/ 5 w 956"/>
                  <a:gd name="T53" fmla="*/ 6 h 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6"/>
                  <a:gd name="T82" fmla="*/ 0 h 175"/>
                  <a:gd name="T83" fmla="*/ 956 w 956"/>
                  <a:gd name="T84" fmla="*/ 175 h 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6" h="175">
                    <a:moveTo>
                      <a:pt x="38" y="43"/>
                    </a:moveTo>
                    <a:lnTo>
                      <a:pt x="115" y="35"/>
                    </a:lnTo>
                    <a:lnTo>
                      <a:pt x="193" y="34"/>
                    </a:lnTo>
                    <a:lnTo>
                      <a:pt x="392" y="12"/>
                    </a:lnTo>
                    <a:lnTo>
                      <a:pt x="591" y="0"/>
                    </a:lnTo>
                    <a:lnTo>
                      <a:pt x="809" y="5"/>
                    </a:lnTo>
                    <a:lnTo>
                      <a:pt x="829" y="41"/>
                    </a:lnTo>
                    <a:lnTo>
                      <a:pt x="843" y="88"/>
                    </a:lnTo>
                    <a:lnTo>
                      <a:pt x="858" y="103"/>
                    </a:lnTo>
                    <a:lnTo>
                      <a:pt x="881" y="117"/>
                    </a:lnTo>
                    <a:lnTo>
                      <a:pt x="906" y="133"/>
                    </a:lnTo>
                    <a:lnTo>
                      <a:pt x="929" y="146"/>
                    </a:lnTo>
                    <a:lnTo>
                      <a:pt x="956" y="169"/>
                    </a:lnTo>
                    <a:lnTo>
                      <a:pt x="929" y="175"/>
                    </a:lnTo>
                    <a:lnTo>
                      <a:pt x="740" y="163"/>
                    </a:lnTo>
                    <a:lnTo>
                      <a:pt x="580" y="162"/>
                    </a:lnTo>
                    <a:lnTo>
                      <a:pt x="387" y="147"/>
                    </a:lnTo>
                    <a:lnTo>
                      <a:pt x="297" y="140"/>
                    </a:lnTo>
                    <a:lnTo>
                      <a:pt x="195" y="142"/>
                    </a:lnTo>
                    <a:lnTo>
                      <a:pt x="113" y="136"/>
                    </a:lnTo>
                    <a:lnTo>
                      <a:pt x="32" y="136"/>
                    </a:lnTo>
                    <a:lnTo>
                      <a:pt x="7" y="128"/>
                    </a:lnTo>
                    <a:lnTo>
                      <a:pt x="0" y="98"/>
                    </a:lnTo>
                    <a:lnTo>
                      <a:pt x="10" y="64"/>
                    </a:lnTo>
                    <a:lnTo>
                      <a:pt x="22" y="51"/>
                    </a:lnTo>
                    <a:lnTo>
                      <a:pt x="38" y="43"/>
                    </a:lnTo>
                    <a:close/>
                  </a:path>
                </a:pathLst>
              </a:custGeom>
              <a:solidFill>
                <a:srgbClr val="A38C8C"/>
              </a:solidFill>
              <a:ln w="9525">
                <a:noFill/>
                <a:round/>
                <a:headEnd/>
                <a:tailEnd/>
              </a:ln>
            </p:spPr>
            <p:txBody>
              <a:bodyPr/>
              <a:lstStyle/>
              <a:p>
                <a:endParaRPr lang="de-DE">
                  <a:latin typeface="+mn-lt"/>
                </a:endParaRPr>
              </a:p>
            </p:txBody>
          </p:sp>
          <p:sp>
            <p:nvSpPr>
              <p:cNvPr id="1248" name="Freeform 48"/>
              <p:cNvSpPr>
                <a:spLocks/>
              </p:cNvSpPr>
              <p:nvPr/>
            </p:nvSpPr>
            <p:spPr bwMode="auto">
              <a:xfrm>
                <a:off x="341" y="2593"/>
                <a:ext cx="21" cy="19"/>
              </a:xfrm>
              <a:custGeom>
                <a:avLst/>
                <a:gdLst>
                  <a:gd name="T0" fmla="*/ 3 w 148"/>
                  <a:gd name="T1" fmla="*/ 10 h 137"/>
                  <a:gd name="T2" fmla="*/ 0 w 148"/>
                  <a:gd name="T3" fmla="*/ 7 h 137"/>
                  <a:gd name="T4" fmla="*/ 0 w 148"/>
                  <a:gd name="T5" fmla="*/ 3 h 137"/>
                  <a:gd name="T6" fmla="*/ 3 w 148"/>
                  <a:gd name="T7" fmla="*/ 0 h 137"/>
                  <a:gd name="T8" fmla="*/ 8 w 148"/>
                  <a:gd name="T9" fmla="*/ 0 h 137"/>
                  <a:gd name="T10" fmla="*/ 18 w 148"/>
                  <a:gd name="T11" fmla="*/ 4 h 137"/>
                  <a:gd name="T12" fmla="*/ 21 w 148"/>
                  <a:gd name="T13" fmla="*/ 10 h 137"/>
                  <a:gd name="T14" fmla="*/ 21 w 148"/>
                  <a:gd name="T15" fmla="*/ 15 h 137"/>
                  <a:gd name="T16" fmla="*/ 19 w 148"/>
                  <a:gd name="T17" fmla="*/ 18 h 137"/>
                  <a:gd name="T18" fmla="*/ 17 w 148"/>
                  <a:gd name="T19" fmla="*/ 19 h 137"/>
                  <a:gd name="T20" fmla="*/ 12 w 148"/>
                  <a:gd name="T21" fmla="*/ 18 h 137"/>
                  <a:gd name="T22" fmla="*/ 8 w 148"/>
                  <a:gd name="T23" fmla="*/ 14 h 137"/>
                  <a:gd name="T24" fmla="*/ 3 w 148"/>
                  <a:gd name="T25" fmla="*/ 10 h 137"/>
                  <a:gd name="T26" fmla="*/ 3 w 148"/>
                  <a:gd name="T27" fmla="*/ 10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37"/>
                  <a:gd name="T44" fmla="*/ 148 w 148"/>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37">
                    <a:moveTo>
                      <a:pt x="22" y="75"/>
                    </a:moveTo>
                    <a:lnTo>
                      <a:pt x="0" y="50"/>
                    </a:lnTo>
                    <a:lnTo>
                      <a:pt x="2" y="20"/>
                    </a:lnTo>
                    <a:lnTo>
                      <a:pt x="23" y="0"/>
                    </a:lnTo>
                    <a:lnTo>
                      <a:pt x="55" y="1"/>
                    </a:lnTo>
                    <a:lnTo>
                      <a:pt x="124" y="32"/>
                    </a:lnTo>
                    <a:lnTo>
                      <a:pt x="148" y="69"/>
                    </a:lnTo>
                    <a:lnTo>
                      <a:pt x="145" y="110"/>
                    </a:lnTo>
                    <a:lnTo>
                      <a:pt x="135" y="127"/>
                    </a:lnTo>
                    <a:lnTo>
                      <a:pt x="121" y="137"/>
                    </a:lnTo>
                    <a:lnTo>
                      <a:pt x="86" y="132"/>
                    </a:lnTo>
                    <a:lnTo>
                      <a:pt x="54" y="102"/>
                    </a:lnTo>
                    <a:lnTo>
                      <a:pt x="22" y="75"/>
                    </a:lnTo>
                    <a:close/>
                  </a:path>
                </a:pathLst>
              </a:custGeom>
              <a:solidFill>
                <a:srgbClr val="FF0000"/>
              </a:solidFill>
              <a:ln w="9525">
                <a:noFill/>
                <a:round/>
                <a:headEnd/>
                <a:tailEnd/>
              </a:ln>
            </p:spPr>
            <p:txBody>
              <a:bodyPr/>
              <a:lstStyle/>
              <a:p>
                <a:endParaRPr lang="de-DE">
                  <a:latin typeface="+mn-lt"/>
                </a:endParaRPr>
              </a:p>
            </p:txBody>
          </p:sp>
          <p:sp>
            <p:nvSpPr>
              <p:cNvPr id="1249" name="Freeform 49"/>
              <p:cNvSpPr>
                <a:spLocks/>
              </p:cNvSpPr>
              <p:nvPr/>
            </p:nvSpPr>
            <p:spPr bwMode="auto">
              <a:xfrm>
                <a:off x="497" y="2449"/>
                <a:ext cx="77" cy="227"/>
              </a:xfrm>
              <a:custGeom>
                <a:avLst/>
                <a:gdLst>
                  <a:gd name="T0" fmla="*/ 77 w 534"/>
                  <a:gd name="T1" fmla="*/ 8 h 1590"/>
                  <a:gd name="T2" fmla="*/ 75 w 534"/>
                  <a:gd name="T3" fmla="*/ 19 h 1590"/>
                  <a:gd name="T4" fmla="*/ 70 w 534"/>
                  <a:gd name="T5" fmla="*/ 27 h 1590"/>
                  <a:gd name="T6" fmla="*/ 61 w 534"/>
                  <a:gd name="T7" fmla="*/ 42 h 1590"/>
                  <a:gd name="T8" fmla="*/ 75 w 534"/>
                  <a:gd name="T9" fmla="*/ 45 h 1590"/>
                  <a:gd name="T10" fmla="*/ 76 w 534"/>
                  <a:gd name="T11" fmla="*/ 54 h 1590"/>
                  <a:gd name="T12" fmla="*/ 72 w 534"/>
                  <a:gd name="T13" fmla="*/ 62 h 1590"/>
                  <a:gd name="T14" fmla="*/ 65 w 534"/>
                  <a:gd name="T15" fmla="*/ 69 h 1590"/>
                  <a:gd name="T16" fmla="*/ 68 w 534"/>
                  <a:gd name="T17" fmla="*/ 76 h 1590"/>
                  <a:gd name="T18" fmla="*/ 72 w 534"/>
                  <a:gd name="T19" fmla="*/ 83 h 1590"/>
                  <a:gd name="T20" fmla="*/ 68 w 534"/>
                  <a:gd name="T21" fmla="*/ 92 h 1590"/>
                  <a:gd name="T22" fmla="*/ 60 w 534"/>
                  <a:gd name="T23" fmla="*/ 106 h 1590"/>
                  <a:gd name="T24" fmla="*/ 68 w 534"/>
                  <a:gd name="T25" fmla="*/ 110 h 1590"/>
                  <a:gd name="T26" fmla="*/ 68 w 534"/>
                  <a:gd name="T27" fmla="*/ 118 h 1590"/>
                  <a:gd name="T28" fmla="*/ 64 w 534"/>
                  <a:gd name="T29" fmla="*/ 127 h 1590"/>
                  <a:gd name="T30" fmla="*/ 66 w 534"/>
                  <a:gd name="T31" fmla="*/ 136 h 1590"/>
                  <a:gd name="T32" fmla="*/ 71 w 534"/>
                  <a:gd name="T33" fmla="*/ 143 h 1590"/>
                  <a:gd name="T34" fmla="*/ 68 w 534"/>
                  <a:gd name="T35" fmla="*/ 153 h 1590"/>
                  <a:gd name="T36" fmla="*/ 61 w 534"/>
                  <a:gd name="T37" fmla="*/ 163 h 1590"/>
                  <a:gd name="T38" fmla="*/ 62 w 534"/>
                  <a:gd name="T39" fmla="*/ 168 h 1590"/>
                  <a:gd name="T40" fmla="*/ 68 w 534"/>
                  <a:gd name="T41" fmla="*/ 177 h 1590"/>
                  <a:gd name="T42" fmla="*/ 64 w 534"/>
                  <a:gd name="T43" fmla="*/ 184 h 1590"/>
                  <a:gd name="T44" fmla="*/ 59 w 534"/>
                  <a:gd name="T45" fmla="*/ 189 h 1590"/>
                  <a:gd name="T46" fmla="*/ 68 w 534"/>
                  <a:gd name="T47" fmla="*/ 203 h 1590"/>
                  <a:gd name="T48" fmla="*/ 71 w 534"/>
                  <a:gd name="T49" fmla="*/ 224 h 1590"/>
                  <a:gd name="T50" fmla="*/ 58 w 534"/>
                  <a:gd name="T51" fmla="*/ 227 h 1590"/>
                  <a:gd name="T52" fmla="*/ 42 w 534"/>
                  <a:gd name="T53" fmla="*/ 218 h 1590"/>
                  <a:gd name="T54" fmla="*/ 35 w 534"/>
                  <a:gd name="T55" fmla="*/ 213 h 1590"/>
                  <a:gd name="T56" fmla="*/ 8 w 534"/>
                  <a:gd name="T57" fmla="*/ 213 h 1590"/>
                  <a:gd name="T58" fmla="*/ 1 w 534"/>
                  <a:gd name="T59" fmla="*/ 211 h 1590"/>
                  <a:gd name="T60" fmla="*/ 2 w 534"/>
                  <a:gd name="T61" fmla="*/ 197 h 1590"/>
                  <a:gd name="T62" fmla="*/ 6 w 534"/>
                  <a:gd name="T63" fmla="*/ 190 h 1590"/>
                  <a:gd name="T64" fmla="*/ 15 w 534"/>
                  <a:gd name="T65" fmla="*/ 167 h 1590"/>
                  <a:gd name="T66" fmla="*/ 16 w 534"/>
                  <a:gd name="T67" fmla="*/ 142 h 1590"/>
                  <a:gd name="T68" fmla="*/ 20 w 534"/>
                  <a:gd name="T69" fmla="*/ 126 h 1590"/>
                  <a:gd name="T70" fmla="*/ 26 w 534"/>
                  <a:gd name="T71" fmla="*/ 100 h 1590"/>
                  <a:gd name="T72" fmla="*/ 30 w 534"/>
                  <a:gd name="T73" fmla="*/ 84 h 1590"/>
                  <a:gd name="T74" fmla="*/ 34 w 534"/>
                  <a:gd name="T75" fmla="*/ 73 h 1590"/>
                  <a:gd name="T76" fmla="*/ 40 w 534"/>
                  <a:gd name="T77" fmla="*/ 67 h 1590"/>
                  <a:gd name="T78" fmla="*/ 50 w 534"/>
                  <a:gd name="T79" fmla="*/ 59 h 1590"/>
                  <a:gd name="T80" fmla="*/ 41 w 534"/>
                  <a:gd name="T81" fmla="*/ 56 h 1590"/>
                  <a:gd name="T82" fmla="*/ 40 w 534"/>
                  <a:gd name="T83" fmla="*/ 46 h 1590"/>
                  <a:gd name="T84" fmla="*/ 44 w 534"/>
                  <a:gd name="T85" fmla="*/ 38 h 1590"/>
                  <a:gd name="T86" fmla="*/ 43 w 534"/>
                  <a:gd name="T87" fmla="*/ 37 h 1590"/>
                  <a:gd name="T88" fmla="*/ 34 w 534"/>
                  <a:gd name="T89" fmla="*/ 33 h 1590"/>
                  <a:gd name="T90" fmla="*/ 34 w 534"/>
                  <a:gd name="T91" fmla="*/ 22 h 1590"/>
                  <a:gd name="T92" fmla="*/ 41 w 534"/>
                  <a:gd name="T93" fmla="*/ 15 h 1590"/>
                  <a:gd name="T94" fmla="*/ 50 w 534"/>
                  <a:gd name="T95" fmla="*/ 9 h 1590"/>
                  <a:gd name="T96" fmla="*/ 60 w 534"/>
                  <a:gd name="T97" fmla="*/ 4 h 1590"/>
                  <a:gd name="T98" fmla="*/ 76 w 534"/>
                  <a:gd name="T99" fmla="*/ 0 h 15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1590"/>
                  <a:gd name="T152" fmla="*/ 534 w 534"/>
                  <a:gd name="T153" fmla="*/ 1590 h 15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1590">
                    <a:moveTo>
                      <a:pt x="529" y="0"/>
                    </a:moveTo>
                    <a:lnTo>
                      <a:pt x="532" y="59"/>
                    </a:lnTo>
                    <a:lnTo>
                      <a:pt x="528" y="102"/>
                    </a:lnTo>
                    <a:lnTo>
                      <a:pt x="518" y="136"/>
                    </a:lnTo>
                    <a:lnTo>
                      <a:pt x="504" y="164"/>
                    </a:lnTo>
                    <a:lnTo>
                      <a:pt x="486" y="190"/>
                    </a:lnTo>
                    <a:lnTo>
                      <a:pt x="465" y="218"/>
                    </a:lnTo>
                    <a:lnTo>
                      <a:pt x="420" y="294"/>
                    </a:lnTo>
                    <a:lnTo>
                      <a:pt x="484" y="298"/>
                    </a:lnTo>
                    <a:lnTo>
                      <a:pt x="521" y="315"/>
                    </a:lnTo>
                    <a:lnTo>
                      <a:pt x="534" y="342"/>
                    </a:lnTo>
                    <a:lnTo>
                      <a:pt x="528" y="375"/>
                    </a:lnTo>
                    <a:lnTo>
                      <a:pt x="508" y="412"/>
                    </a:lnTo>
                    <a:lnTo>
                      <a:pt x="496" y="431"/>
                    </a:lnTo>
                    <a:lnTo>
                      <a:pt x="481" y="450"/>
                    </a:lnTo>
                    <a:lnTo>
                      <a:pt x="451" y="485"/>
                    </a:lnTo>
                    <a:lnTo>
                      <a:pt x="421" y="518"/>
                    </a:lnTo>
                    <a:lnTo>
                      <a:pt x="469" y="534"/>
                    </a:lnTo>
                    <a:lnTo>
                      <a:pt x="492" y="556"/>
                    </a:lnTo>
                    <a:lnTo>
                      <a:pt x="496" y="583"/>
                    </a:lnTo>
                    <a:lnTo>
                      <a:pt x="487" y="614"/>
                    </a:lnTo>
                    <a:lnTo>
                      <a:pt x="471" y="647"/>
                    </a:lnTo>
                    <a:lnTo>
                      <a:pt x="450" y="680"/>
                    </a:lnTo>
                    <a:lnTo>
                      <a:pt x="418" y="742"/>
                    </a:lnTo>
                    <a:lnTo>
                      <a:pt x="452" y="751"/>
                    </a:lnTo>
                    <a:lnTo>
                      <a:pt x="471" y="770"/>
                    </a:lnTo>
                    <a:lnTo>
                      <a:pt x="475" y="796"/>
                    </a:lnTo>
                    <a:lnTo>
                      <a:pt x="471" y="827"/>
                    </a:lnTo>
                    <a:lnTo>
                      <a:pt x="460" y="860"/>
                    </a:lnTo>
                    <a:lnTo>
                      <a:pt x="444" y="892"/>
                    </a:lnTo>
                    <a:lnTo>
                      <a:pt x="414" y="940"/>
                    </a:lnTo>
                    <a:lnTo>
                      <a:pt x="460" y="955"/>
                    </a:lnTo>
                    <a:lnTo>
                      <a:pt x="484" y="977"/>
                    </a:lnTo>
                    <a:lnTo>
                      <a:pt x="491" y="1004"/>
                    </a:lnTo>
                    <a:lnTo>
                      <a:pt x="484" y="1034"/>
                    </a:lnTo>
                    <a:lnTo>
                      <a:pt x="469" y="1069"/>
                    </a:lnTo>
                    <a:lnTo>
                      <a:pt x="448" y="1105"/>
                    </a:lnTo>
                    <a:lnTo>
                      <a:pt x="425" y="1141"/>
                    </a:lnTo>
                    <a:lnTo>
                      <a:pt x="407" y="1176"/>
                    </a:lnTo>
                    <a:lnTo>
                      <a:pt x="430" y="1176"/>
                    </a:lnTo>
                    <a:lnTo>
                      <a:pt x="448" y="1193"/>
                    </a:lnTo>
                    <a:lnTo>
                      <a:pt x="469" y="1240"/>
                    </a:lnTo>
                    <a:lnTo>
                      <a:pt x="458" y="1265"/>
                    </a:lnTo>
                    <a:lnTo>
                      <a:pt x="443" y="1287"/>
                    </a:lnTo>
                    <a:lnTo>
                      <a:pt x="427" y="1309"/>
                    </a:lnTo>
                    <a:lnTo>
                      <a:pt x="408" y="1327"/>
                    </a:lnTo>
                    <a:lnTo>
                      <a:pt x="445" y="1361"/>
                    </a:lnTo>
                    <a:lnTo>
                      <a:pt x="475" y="1421"/>
                    </a:lnTo>
                    <a:lnTo>
                      <a:pt x="497" y="1539"/>
                    </a:lnTo>
                    <a:lnTo>
                      <a:pt x="489" y="1568"/>
                    </a:lnTo>
                    <a:lnTo>
                      <a:pt x="467" y="1585"/>
                    </a:lnTo>
                    <a:lnTo>
                      <a:pt x="404" y="1590"/>
                    </a:lnTo>
                    <a:lnTo>
                      <a:pt x="336" y="1566"/>
                    </a:lnTo>
                    <a:lnTo>
                      <a:pt x="289" y="1527"/>
                    </a:lnTo>
                    <a:lnTo>
                      <a:pt x="271" y="1507"/>
                    </a:lnTo>
                    <a:lnTo>
                      <a:pt x="244" y="1493"/>
                    </a:lnTo>
                    <a:lnTo>
                      <a:pt x="179" y="1482"/>
                    </a:lnTo>
                    <a:lnTo>
                      <a:pt x="53" y="1493"/>
                    </a:lnTo>
                    <a:lnTo>
                      <a:pt x="26" y="1493"/>
                    </a:lnTo>
                    <a:lnTo>
                      <a:pt x="9" y="1481"/>
                    </a:lnTo>
                    <a:lnTo>
                      <a:pt x="0" y="1434"/>
                    </a:lnTo>
                    <a:lnTo>
                      <a:pt x="14" y="1377"/>
                    </a:lnTo>
                    <a:lnTo>
                      <a:pt x="26" y="1352"/>
                    </a:lnTo>
                    <a:lnTo>
                      <a:pt x="39" y="1334"/>
                    </a:lnTo>
                    <a:lnTo>
                      <a:pt x="149" y="1215"/>
                    </a:lnTo>
                    <a:lnTo>
                      <a:pt x="107" y="1173"/>
                    </a:lnTo>
                    <a:lnTo>
                      <a:pt x="98" y="1098"/>
                    </a:lnTo>
                    <a:lnTo>
                      <a:pt x="111" y="998"/>
                    </a:lnTo>
                    <a:lnTo>
                      <a:pt x="124" y="942"/>
                    </a:lnTo>
                    <a:lnTo>
                      <a:pt x="136" y="882"/>
                    </a:lnTo>
                    <a:lnTo>
                      <a:pt x="163" y="759"/>
                    </a:lnTo>
                    <a:lnTo>
                      <a:pt x="178" y="699"/>
                    </a:lnTo>
                    <a:lnTo>
                      <a:pt x="192" y="642"/>
                    </a:lnTo>
                    <a:lnTo>
                      <a:pt x="206" y="591"/>
                    </a:lnTo>
                    <a:lnTo>
                      <a:pt x="222" y="546"/>
                    </a:lnTo>
                    <a:lnTo>
                      <a:pt x="239" y="510"/>
                    </a:lnTo>
                    <a:lnTo>
                      <a:pt x="256" y="485"/>
                    </a:lnTo>
                    <a:lnTo>
                      <a:pt x="278" y="466"/>
                    </a:lnTo>
                    <a:lnTo>
                      <a:pt x="302" y="448"/>
                    </a:lnTo>
                    <a:lnTo>
                      <a:pt x="348" y="414"/>
                    </a:lnTo>
                    <a:lnTo>
                      <a:pt x="307" y="408"/>
                    </a:lnTo>
                    <a:lnTo>
                      <a:pt x="281" y="394"/>
                    </a:lnTo>
                    <a:lnTo>
                      <a:pt x="266" y="350"/>
                    </a:lnTo>
                    <a:lnTo>
                      <a:pt x="274" y="322"/>
                    </a:lnTo>
                    <a:lnTo>
                      <a:pt x="289" y="294"/>
                    </a:lnTo>
                    <a:lnTo>
                      <a:pt x="308" y="266"/>
                    </a:lnTo>
                    <a:lnTo>
                      <a:pt x="330" y="241"/>
                    </a:lnTo>
                    <a:lnTo>
                      <a:pt x="298" y="259"/>
                    </a:lnTo>
                    <a:lnTo>
                      <a:pt x="272" y="261"/>
                    </a:lnTo>
                    <a:lnTo>
                      <a:pt x="234" y="231"/>
                    </a:lnTo>
                    <a:lnTo>
                      <a:pt x="225" y="179"/>
                    </a:lnTo>
                    <a:lnTo>
                      <a:pt x="233" y="152"/>
                    </a:lnTo>
                    <a:lnTo>
                      <a:pt x="251" y="130"/>
                    </a:lnTo>
                    <a:lnTo>
                      <a:pt x="282" y="106"/>
                    </a:lnTo>
                    <a:lnTo>
                      <a:pt x="313" y="82"/>
                    </a:lnTo>
                    <a:lnTo>
                      <a:pt x="346" y="61"/>
                    </a:lnTo>
                    <a:lnTo>
                      <a:pt x="380" y="43"/>
                    </a:lnTo>
                    <a:lnTo>
                      <a:pt x="416" y="27"/>
                    </a:lnTo>
                    <a:lnTo>
                      <a:pt x="453" y="14"/>
                    </a:lnTo>
                    <a:lnTo>
                      <a:pt x="529" y="0"/>
                    </a:lnTo>
                    <a:close/>
                  </a:path>
                </a:pathLst>
              </a:custGeom>
              <a:solidFill>
                <a:srgbClr val="A38C8C"/>
              </a:solidFill>
              <a:ln w="9525">
                <a:noFill/>
                <a:round/>
                <a:headEnd/>
                <a:tailEnd/>
              </a:ln>
            </p:spPr>
            <p:txBody>
              <a:bodyPr/>
              <a:lstStyle/>
              <a:p>
                <a:endParaRPr lang="de-DE">
                  <a:latin typeface="+mn-lt"/>
                </a:endParaRPr>
              </a:p>
            </p:txBody>
          </p:sp>
          <p:sp>
            <p:nvSpPr>
              <p:cNvPr id="1250" name="Freeform 50"/>
              <p:cNvSpPr>
                <a:spLocks/>
              </p:cNvSpPr>
              <p:nvPr/>
            </p:nvSpPr>
            <p:spPr bwMode="auto">
              <a:xfrm>
                <a:off x="333" y="2424"/>
                <a:ext cx="188" cy="155"/>
              </a:xfrm>
              <a:custGeom>
                <a:avLst/>
                <a:gdLst>
                  <a:gd name="T0" fmla="*/ 0 w 1318"/>
                  <a:gd name="T1" fmla="*/ 37 h 1087"/>
                  <a:gd name="T2" fmla="*/ 2 w 1318"/>
                  <a:gd name="T3" fmla="*/ 30 h 1087"/>
                  <a:gd name="T4" fmla="*/ 4 w 1318"/>
                  <a:gd name="T5" fmla="*/ 24 h 1087"/>
                  <a:gd name="T6" fmla="*/ 7 w 1318"/>
                  <a:gd name="T7" fmla="*/ 18 h 1087"/>
                  <a:gd name="T8" fmla="*/ 10 w 1318"/>
                  <a:gd name="T9" fmla="*/ 14 h 1087"/>
                  <a:gd name="T10" fmla="*/ 14 w 1318"/>
                  <a:gd name="T11" fmla="*/ 10 h 1087"/>
                  <a:gd name="T12" fmla="*/ 19 w 1318"/>
                  <a:gd name="T13" fmla="*/ 8 h 1087"/>
                  <a:gd name="T14" fmla="*/ 25 w 1318"/>
                  <a:gd name="T15" fmla="*/ 6 h 1087"/>
                  <a:gd name="T16" fmla="*/ 32 w 1318"/>
                  <a:gd name="T17" fmla="*/ 6 h 1087"/>
                  <a:gd name="T18" fmla="*/ 48 w 1318"/>
                  <a:gd name="T19" fmla="*/ 3 h 1087"/>
                  <a:gd name="T20" fmla="*/ 65 w 1318"/>
                  <a:gd name="T21" fmla="*/ 1 h 1087"/>
                  <a:gd name="T22" fmla="*/ 104 w 1318"/>
                  <a:gd name="T23" fmla="*/ 0 h 1087"/>
                  <a:gd name="T24" fmla="*/ 143 w 1318"/>
                  <a:gd name="T25" fmla="*/ 6 h 1087"/>
                  <a:gd name="T26" fmla="*/ 156 w 1318"/>
                  <a:gd name="T27" fmla="*/ 8 h 1087"/>
                  <a:gd name="T28" fmla="*/ 168 w 1318"/>
                  <a:gd name="T29" fmla="*/ 12 h 1087"/>
                  <a:gd name="T30" fmla="*/ 172 w 1318"/>
                  <a:gd name="T31" fmla="*/ 15 h 1087"/>
                  <a:gd name="T32" fmla="*/ 177 w 1318"/>
                  <a:gd name="T33" fmla="*/ 18 h 1087"/>
                  <a:gd name="T34" fmla="*/ 181 w 1318"/>
                  <a:gd name="T35" fmla="*/ 23 h 1087"/>
                  <a:gd name="T36" fmla="*/ 185 w 1318"/>
                  <a:gd name="T37" fmla="*/ 28 h 1087"/>
                  <a:gd name="T38" fmla="*/ 188 w 1318"/>
                  <a:gd name="T39" fmla="*/ 39 h 1087"/>
                  <a:gd name="T40" fmla="*/ 187 w 1318"/>
                  <a:gd name="T41" fmla="*/ 50 h 1087"/>
                  <a:gd name="T42" fmla="*/ 185 w 1318"/>
                  <a:gd name="T43" fmla="*/ 69 h 1087"/>
                  <a:gd name="T44" fmla="*/ 182 w 1318"/>
                  <a:gd name="T45" fmla="*/ 87 h 1087"/>
                  <a:gd name="T46" fmla="*/ 180 w 1318"/>
                  <a:gd name="T47" fmla="*/ 101 h 1087"/>
                  <a:gd name="T48" fmla="*/ 177 w 1318"/>
                  <a:gd name="T49" fmla="*/ 114 h 1087"/>
                  <a:gd name="T50" fmla="*/ 174 w 1318"/>
                  <a:gd name="T51" fmla="*/ 128 h 1087"/>
                  <a:gd name="T52" fmla="*/ 171 w 1318"/>
                  <a:gd name="T53" fmla="*/ 133 h 1087"/>
                  <a:gd name="T54" fmla="*/ 167 w 1318"/>
                  <a:gd name="T55" fmla="*/ 141 h 1087"/>
                  <a:gd name="T56" fmla="*/ 165 w 1318"/>
                  <a:gd name="T57" fmla="*/ 145 h 1087"/>
                  <a:gd name="T58" fmla="*/ 163 w 1318"/>
                  <a:gd name="T59" fmla="*/ 148 h 1087"/>
                  <a:gd name="T60" fmla="*/ 160 w 1318"/>
                  <a:gd name="T61" fmla="*/ 151 h 1087"/>
                  <a:gd name="T62" fmla="*/ 157 w 1318"/>
                  <a:gd name="T63" fmla="*/ 153 h 1087"/>
                  <a:gd name="T64" fmla="*/ 153 w 1318"/>
                  <a:gd name="T65" fmla="*/ 155 h 1087"/>
                  <a:gd name="T66" fmla="*/ 153 w 1318"/>
                  <a:gd name="T67" fmla="*/ 151 h 1087"/>
                  <a:gd name="T68" fmla="*/ 156 w 1318"/>
                  <a:gd name="T69" fmla="*/ 141 h 1087"/>
                  <a:gd name="T70" fmla="*/ 157 w 1318"/>
                  <a:gd name="T71" fmla="*/ 131 h 1087"/>
                  <a:gd name="T72" fmla="*/ 159 w 1318"/>
                  <a:gd name="T73" fmla="*/ 110 h 1087"/>
                  <a:gd name="T74" fmla="*/ 162 w 1318"/>
                  <a:gd name="T75" fmla="*/ 98 h 1087"/>
                  <a:gd name="T76" fmla="*/ 164 w 1318"/>
                  <a:gd name="T77" fmla="*/ 85 h 1087"/>
                  <a:gd name="T78" fmla="*/ 167 w 1318"/>
                  <a:gd name="T79" fmla="*/ 67 h 1087"/>
                  <a:gd name="T80" fmla="*/ 170 w 1318"/>
                  <a:gd name="T81" fmla="*/ 49 h 1087"/>
                  <a:gd name="T82" fmla="*/ 170 w 1318"/>
                  <a:gd name="T83" fmla="*/ 37 h 1087"/>
                  <a:gd name="T84" fmla="*/ 167 w 1318"/>
                  <a:gd name="T85" fmla="*/ 33 h 1087"/>
                  <a:gd name="T86" fmla="*/ 164 w 1318"/>
                  <a:gd name="T87" fmla="*/ 31 h 1087"/>
                  <a:gd name="T88" fmla="*/ 161 w 1318"/>
                  <a:gd name="T89" fmla="*/ 29 h 1087"/>
                  <a:gd name="T90" fmla="*/ 157 w 1318"/>
                  <a:gd name="T91" fmla="*/ 27 h 1087"/>
                  <a:gd name="T92" fmla="*/ 149 w 1318"/>
                  <a:gd name="T93" fmla="*/ 25 h 1087"/>
                  <a:gd name="T94" fmla="*/ 140 w 1318"/>
                  <a:gd name="T95" fmla="*/ 24 h 1087"/>
                  <a:gd name="T96" fmla="*/ 130 w 1318"/>
                  <a:gd name="T97" fmla="*/ 22 h 1087"/>
                  <a:gd name="T98" fmla="*/ 121 w 1318"/>
                  <a:gd name="T99" fmla="*/ 20 h 1087"/>
                  <a:gd name="T100" fmla="*/ 104 w 1318"/>
                  <a:gd name="T101" fmla="*/ 19 h 1087"/>
                  <a:gd name="T102" fmla="*/ 66 w 1318"/>
                  <a:gd name="T103" fmla="*/ 19 h 1087"/>
                  <a:gd name="T104" fmla="*/ 42 w 1318"/>
                  <a:gd name="T105" fmla="*/ 21 h 1087"/>
                  <a:gd name="T106" fmla="*/ 31 w 1318"/>
                  <a:gd name="T107" fmla="*/ 22 h 1087"/>
                  <a:gd name="T108" fmla="*/ 22 w 1318"/>
                  <a:gd name="T109" fmla="*/ 25 h 1087"/>
                  <a:gd name="T110" fmla="*/ 15 w 1318"/>
                  <a:gd name="T111" fmla="*/ 31 h 1087"/>
                  <a:gd name="T112" fmla="*/ 10 w 1318"/>
                  <a:gd name="T113" fmla="*/ 40 h 1087"/>
                  <a:gd name="T114" fmla="*/ 9 w 1318"/>
                  <a:gd name="T115" fmla="*/ 42 h 1087"/>
                  <a:gd name="T116" fmla="*/ 7 w 1318"/>
                  <a:gd name="T117" fmla="*/ 44 h 1087"/>
                  <a:gd name="T118" fmla="*/ 4 w 1318"/>
                  <a:gd name="T119" fmla="*/ 44 h 1087"/>
                  <a:gd name="T120" fmla="*/ 0 w 1318"/>
                  <a:gd name="T121" fmla="*/ 42 h 1087"/>
                  <a:gd name="T122" fmla="*/ 0 w 1318"/>
                  <a:gd name="T123" fmla="*/ 37 h 1087"/>
                  <a:gd name="T124" fmla="*/ 0 w 1318"/>
                  <a:gd name="T125" fmla="*/ 37 h 10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8"/>
                  <a:gd name="T190" fmla="*/ 0 h 1087"/>
                  <a:gd name="T191" fmla="*/ 1318 w 1318"/>
                  <a:gd name="T192" fmla="*/ 1087 h 10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8" h="1087">
                    <a:moveTo>
                      <a:pt x="0" y="262"/>
                    </a:moveTo>
                    <a:lnTo>
                      <a:pt x="14" y="212"/>
                    </a:lnTo>
                    <a:lnTo>
                      <a:pt x="31" y="167"/>
                    </a:lnTo>
                    <a:lnTo>
                      <a:pt x="50" y="129"/>
                    </a:lnTo>
                    <a:lnTo>
                      <a:pt x="72" y="98"/>
                    </a:lnTo>
                    <a:lnTo>
                      <a:pt x="100" y="73"/>
                    </a:lnTo>
                    <a:lnTo>
                      <a:pt x="134" y="55"/>
                    </a:lnTo>
                    <a:lnTo>
                      <a:pt x="175" y="45"/>
                    </a:lnTo>
                    <a:lnTo>
                      <a:pt x="225" y="40"/>
                    </a:lnTo>
                    <a:lnTo>
                      <a:pt x="340" y="20"/>
                    </a:lnTo>
                    <a:lnTo>
                      <a:pt x="455" y="6"/>
                    </a:lnTo>
                    <a:lnTo>
                      <a:pt x="732" y="0"/>
                    </a:lnTo>
                    <a:lnTo>
                      <a:pt x="1005" y="42"/>
                    </a:lnTo>
                    <a:lnTo>
                      <a:pt x="1096" y="55"/>
                    </a:lnTo>
                    <a:lnTo>
                      <a:pt x="1175" y="82"/>
                    </a:lnTo>
                    <a:lnTo>
                      <a:pt x="1209" y="102"/>
                    </a:lnTo>
                    <a:lnTo>
                      <a:pt x="1241" y="127"/>
                    </a:lnTo>
                    <a:lnTo>
                      <a:pt x="1270" y="158"/>
                    </a:lnTo>
                    <a:lnTo>
                      <a:pt x="1296" y="196"/>
                    </a:lnTo>
                    <a:lnTo>
                      <a:pt x="1318" y="270"/>
                    </a:lnTo>
                    <a:lnTo>
                      <a:pt x="1314" y="352"/>
                    </a:lnTo>
                    <a:lnTo>
                      <a:pt x="1297" y="482"/>
                    </a:lnTo>
                    <a:lnTo>
                      <a:pt x="1278" y="612"/>
                    </a:lnTo>
                    <a:lnTo>
                      <a:pt x="1261" y="705"/>
                    </a:lnTo>
                    <a:lnTo>
                      <a:pt x="1240" y="798"/>
                    </a:lnTo>
                    <a:lnTo>
                      <a:pt x="1218" y="896"/>
                    </a:lnTo>
                    <a:lnTo>
                      <a:pt x="1202" y="930"/>
                    </a:lnTo>
                    <a:lnTo>
                      <a:pt x="1174" y="990"/>
                    </a:lnTo>
                    <a:lnTo>
                      <a:pt x="1159" y="1016"/>
                    </a:lnTo>
                    <a:lnTo>
                      <a:pt x="1140" y="1039"/>
                    </a:lnTo>
                    <a:lnTo>
                      <a:pt x="1119" y="1061"/>
                    </a:lnTo>
                    <a:lnTo>
                      <a:pt x="1099" y="1076"/>
                    </a:lnTo>
                    <a:lnTo>
                      <a:pt x="1072" y="1087"/>
                    </a:lnTo>
                    <a:lnTo>
                      <a:pt x="1074" y="1057"/>
                    </a:lnTo>
                    <a:lnTo>
                      <a:pt x="1096" y="987"/>
                    </a:lnTo>
                    <a:lnTo>
                      <a:pt x="1103" y="919"/>
                    </a:lnTo>
                    <a:lnTo>
                      <a:pt x="1112" y="774"/>
                    </a:lnTo>
                    <a:lnTo>
                      <a:pt x="1133" y="686"/>
                    </a:lnTo>
                    <a:lnTo>
                      <a:pt x="1151" y="596"/>
                    </a:lnTo>
                    <a:lnTo>
                      <a:pt x="1172" y="468"/>
                    </a:lnTo>
                    <a:lnTo>
                      <a:pt x="1192" y="341"/>
                    </a:lnTo>
                    <a:lnTo>
                      <a:pt x="1191" y="260"/>
                    </a:lnTo>
                    <a:lnTo>
                      <a:pt x="1172" y="234"/>
                    </a:lnTo>
                    <a:lnTo>
                      <a:pt x="1153" y="215"/>
                    </a:lnTo>
                    <a:lnTo>
                      <a:pt x="1129" y="201"/>
                    </a:lnTo>
                    <a:lnTo>
                      <a:pt x="1104" y="189"/>
                    </a:lnTo>
                    <a:lnTo>
                      <a:pt x="1047" y="176"/>
                    </a:lnTo>
                    <a:lnTo>
                      <a:pt x="984" y="169"/>
                    </a:lnTo>
                    <a:lnTo>
                      <a:pt x="914" y="154"/>
                    </a:lnTo>
                    <a:lnTo>
                      <a:pt x="848" y="142"/>
                    </a:lnTo>
                    <a:lnTo>
                      <a:pt x="726" y="130"/>
                    </a:lnTo>
                    <a:lnTo>
                      <a:pt x="462" y="136"/>
                    </a:lnTo>
                    <a:lnTo>
                      <a:pt x="293" y="145"/>
                    </a:lnTo>
                    <a:lnTo>
                      <a:pt x="220" y="152"/>
                    </a:lnTo>
                    <a:lnTo>
                      <a:pt x="154" y="177"/>
                    </a:lnTo>
                    <a:lnTo>
                      <a:pt x="102" y="220"/>
                    </a:lnTo>
                    <a:lnTo>
                      <a:pt x="70" y="282"/>
                    </a:lnTo>
                    <a:lnTo>
                      <a:pt x="63" y="297"/>
                    </a:lnTo>
                    <a:lnTo>
                      <a:pt x="52" y="306"/>
                    </a:lnTo>
                    <a:lnTo>
                      <a:pt x="26" y="308"/>
                    </a:lnTo>
                    <a:lnTo>
                      <a:pt x="3" y="292"/>
                    </a:lnTo>
                    <a:lnTo>
                      <a:pt x="0" y="262"/>
                    </a:lnTo>
                    <a:close/>
                  </a:path>
                </a:pathLst>
              </a:custGeom>
              <a:solidFill>
                <a:srgbClr val="A38C8C"/>
              </a:solidFill>
              <a:ln w="9525">
                <a:noFill/>
                <a:round/>
                <a:headEnd/>
                <a:tailEnd/>
              </a:ln>
            </p:spPr>
            <p:txBody>
              <a:bodyPr/>
              <a:lstStyle/>
              <a:p>
                <a:endParaRPr lang="de-DE">
                  <a:latin typeface="+mn-lt"/>
                </a:endParaRPr>
              </a:p>
            </p:txBody>
          </p:sp>
          <p:sp>
            <p:nvSpPr>
              <p:cNvPr id="1251" name="Freeform 51"/>
              <p:cNvSpPr>
                <a:spLocks/>
              </p:cNvSpPr>
              <p:nvPr/>
            </p:nvSpPr>
            <p:spPr bwMode="auto">
              <a:xfrm>
                <a:off x="573" y="2672"/>
                <a:ext cx="30" cy="48"/>
              </a:xfrm>
              <a:custGeom>
                <a:avLst/>
                <a:gdLst>
                  <a:gd name="T0" fmla="*/ 12 w 209"/>
                  <a:gd name="T1" fmla="*/ 7 h 332"/>
                  <a:gd name="T2" fmla="*/ 12 w 209"/>
                  <a:gd name="T3" fmla="*/ 8 h 332"/>
                  <a:gd name="T4" fmla="*/ 30 w 209"/>
                  <a:gd name="T5" fmla="*/ 22 h 332"/>
                  <a:gd name="T6" fmla="*/ 29 w 209"/>
                  <a:gd name="T7" fmla="*/ 27 h 332"/>
                  <a:gd name="T8" fmla="*/ 27 w 209"/>
                  <a:gd name="T9" fmla="*/ 31 h 332"/>
                  <a:gd name="T10" fmla="*/ 24 w 209"/>
                  <a:gd name="T11" fmla="*/ 35 h 332"/>
                  <a:gd name="T12" fmla="*/ 20 w 209"/>
                  <a:gd name="T13" fmla="*/ 44 h 332"/>
                  <a:gd name="T14" fmla="*/ 20 w 209"/>
                  <a:gd name="T15" fmla="*/ 46 h 332"/>
                  <a:gd name="T16" fmla="*/ 18 w 209"/>
                  <a:gd name="T17" fmla="*/ 47 h 332"/>
                  <a:gd name="T18" fmla="*/ 14 w 209"/>
                  <a:gd name="T19" fmla="*/ 48 h 332"/>
                  <a:gd name="T20" fmla="*/ 11 w 209"/>
                  <a:gd name="T21" fmla="*/ 46 h 332"/>
                  <a:gd name="T22" fmla="*/ 10 w 209"/>
                  <a:gd name="T23" fmla="*/ 42 h 332"/>
                  <a:gd name="T24" fmla="*/ 12 w 209"/>
                  <a:gd name="T25" fmla="*/ 24 h 332"/>
                  <a:gd name="T26" fmla="*/ 9 w 209"/>
                  <a:gd name="T27" fmla="*/ 23 h 332"/>
                  <a:gd name="T28" fmla="*/ 4 w 209"/>
                  <a:gd name="T29" fmla="*/ 22 h 332"/>
                  <a:gd name="T30" fmla="*/ 1 w 209"/>
                  <a:gd name="T31" fmla="*/ 19 h 332"/>
                  <a:gd name="T32" fmla="*/ 0 w 209"/>
                  <a:gd name="T33" fmla="*/ 14 h 332"/>
                  <a:gd name="T34" fmla="*/ 0 w 209"/>
                  <a:gd name="T35" fmla="*/ 8 h 332"/>
                  <a:gd name="T36" fmla="*/ 2 w 209"/>
                  <a:gd name="T37" fmla="*/ 3 h 332"/>
                  <a:gd name="T38" fmla="*/ 5 w 209"/>
                  <a:gd name="T39" fmla="*/ 0 h 332"/>
                  <a:gd name="T40" fmla="*/ 9 w 209"/>
                  <a:gd name="T41" fmla="*/ 0 h 332"/>
                  <a:gd name="T42" fmla="*/ 11 w 209"/>
                  <a:gd name="T43" fmla="*/ 2 h 332"/>
                  <a:gd name="T44" fmla="*/ 12 w 209"/>
                  <a:gd name="T45" fmla="*/ 7 h 332"/>
                  <a:gd name="T46" fmla="*/ 12 w 209"/>
                  <a:gd name="T47" fmla="*/ 7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
                  <a:gd name="T73" fmla="*/ 0 h 332"/>
                  <a:gd name="T74" fmla="*/ 209 w 209"/>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 h="332">
                    <a:moveTo>
                      <a:pt x="82" y="47"/>
                    </a:moveTo>
                    <a:lnTo>
                      <a:pt x="85" y="56"/>
                    </a:lnTo>
                    <a:lnTo>
                      <a:pt x="209" y="152"/>
                    </a:lnTo>
                    <a:lnTo>
                      <a:pt x="205" y="185"/>
                    </a:lnTo>
                    <a:lnTo>
                      <a:pt x="189" y="216"/>
                    </a:lnTo>
                    <a:lnTo>
                      <a:pt x="170" y="243"/>
                    </a:lnTo>
                    <a:lnTo>
                      <a:pt x="141" y="304"/>
                    </a:lnTo>
                    <a:lnTo>
                      <a:pt x="136" y="318"/>
                    </a:lnTo>
                    <a:lnTo>
                      <a:pt x="125" y="328"/>
                    </a:lnTo>
                    <a:lnTo>
                      <a:pt x="99" y="332"/>
                    </a:lnTo>
                    <a:lnTo>
                      <a:pt x="76" y="317"/>
                    </a:lnTo>
                    <a:lnTo>
                      <a:pt x="70" y="288"/>
                    </a:lnTo>
                    <a:lnTo>
                      <a:pt x="87" y="164"/>
                    </a:lnTo>
                    <a:lnTo>
                      <a:pt x="60" y="158"/>
                    </a:lnTo>
                    <a:lnTo>
                      <a:pt x="27" y="151"/>
                    </a:lnTo>
                    <a:lnTo>
                      <a:pt x="6" y="128"/>
                    </a:lnTo>
                    <a:lnTo>
                      <a:pt x="0" y="95"/>
                    </a:lnTo>
                    <a:lnTo>
                      <a:pt x="3" y="58"/>
                    </a:lnTo>
                    <a:lnTo>
                      <a:pt x="14" y="23"/>
                    </a:lnTo>
                    <a:lnTo>
                      <a:pt x="33" y="0"/>
                    </a:lnTo>
                    <a:lnTo>
                      <a:pt x="60" y="0"/>
                    </a:lnTo>
                    <a:lnTo>
                      <a:pt x="80" y="17"/>
                    </a:lnTo>
                    <a:lnTo>
                      <a:pt x="82" y="47"/>
                    </a:lnTo>
                    <a:close/>
                  </a:path>
                </a:pathLst>
              </a:custGeom>
              <a:solidFill>
                <a:srgbClr val="A38C8C"/>
              </a:solidFill>
              <a:ln w="9525">
                <a:noFill/>
                <a:round/>
                <a:headEnd/>
                <a:tailEnd/>
              </a:ln>
            </p:spPr>
            <p:txBody>
              <a:bodyPr/>
              <a:lstStyle/>
              <a:p>
                <a:endParaRPr lang="de-DE">
                  <a:latin typeface="+mn-lt"/>
                </a:endParaRPr>
              </a:p>
            </p:txBody>
          </p:sp>
          <p:sp>
            <p:nvSpPr>
              <p:cNvPr id="1252" name="Freeform 52"/>
              <p:cNvSpPr>
                <a:spLocks/>
              </p:cNvSpPr>
              <p:nvPr/>
            </p:nvSpPr>
            <p:spPr bwMode="auto">
              <a:xfrm>
                <a:off x="589" y="2706"/>
                <a:ext cx="57" cy="26"/>
              </a:xfrm>
              <a:custGeom>
                <a:avLst/>
                <a:gdLst>
                  <a:gd name="T0" fmla="*/ 10 w 403"/>
                  <a:gd name="T1" fmla="*/ 3 h 178"/>
                  <a:gd name="T2" fmla="*/ 11 w 403"/>
                  <a:gd name="T3" fmla="*/ 5 h 178"/>
                  <a:gd name="T4" fmla="*/ 13 w 403"/>
                  <a:gd name="T5" fmla="*/ 7 h 178"/>
                  <a:gd name="T6" fmla="*/ 18 w 403"/>
                  <a:gd name="T7" fmla="*/ 7 h 178"/>
                  <a:gd name="T8" fmla="*/ 29 w 403"/>
                  <a:gd name="T9" fmla="*/ 8 h 178"/>
                  <a:gd name="T10" fmla="*/ 40 w 403"/>
                  <a:gd name="T11" fmla="*/ 11 h 178"/>
                  <a:gd name="T12" fmla="*/ 50 w 403"/>
                  <a:gd name="T13" fmla="*/ 9 h 178"/>
                  <a:gd name="T14" fmla="*/ 54 w 403"/>
                  <a:gd name="T15" fmla="*/ 9 h 178"/>
                  <a:gd name="T16" fmla="*/ 57 w 403"/>
                  <a:gd name="T17" fmla="*/ 13 h 178"/>
                  <a:gd name="T18" fmla="*/ 57 w 403"/>
                  <a:gd name="T19" fmla="*/ 17 h 178"/>
                  <a:gd name="T20" fmla="*/ 54 w 403"/>
                  <a:gd name="T21" fmla="*/ 19 h 178"/>
                  <a:gd name="T22" fmla="*/ 46 w 403"/>
                  <a:gd name="T23" fmla="*/ 22 h 178"/>
                  <a:gd name="T24" fmla="*/ 39 w 403"/>
                  <a:gd name="T25" fmla="*/ 25 h 178"/>
                  <a:gd name="T26" fmla="*/ 31 w 403"/>
                  <a:gd name="T27" fmla="*/ 26 h 178"/>
                  <a:gd name="T28" fmla="*/ 23 w 403"/>
                  <a:gd name="T29" fmla="*/ 25 h 178"/>
                  <a:gd name="T30" fmla="*/ 16 w 403"/>
                  <a:gd name="T31" fmla="*/ 21 h 178"/>
                  <a:gd name="T32" fmla="*/ 10 w 403"/>
                  <a:gd name="T33" fmla="*/ 18 h 178"/>
                  <a:gd name="T34" fmla="*/ 4 w 403"/>
                  <a:gd name="T35" fmla="*/ 14 h 178"/>
                  <a:gd name="T36" fmla="*/ 0 w 403"/>
                  <a:gd name="T37" fmla="*/ 7 h 178"/>
                  <a:gd name="T38" fmla="*/ 0 w 403"/>
                  <a:gd name="T39" fmla="*/ 5 h 178"/>
                  <a:gd name="T40" fmla="*/ 0 w 403"/>
                  <a:gd name="T41" fmla="*/ 3 h 178"/>
                  <a:gd name="T42" fmla="*/ 3 w 403"/>
                  <a:gd name="T43" fmla="*/ 0 h 178"/>
                  <a:gd name="T44" fmla="*/ 7 w 403"/>
                  <a:gd name="T45" fmla="*/ 0 h 178"/>
                  <a:gd name="T46" fmla="*/ 10 w 403"/>
                  <a:gd name="T47" fmla="*/ 3 h 178"/>
                  <a:gd name="T48" fmla="*/ 10 w 403"/>
                  <a:gd name="T49" fmla="*/ 3 h 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3"/>
                  <a:gd name="T76" fmla="*/ 0 h 178"/>
                  <a:gd name="T77" fmla="*/ 403 w 403"/>
                  <a:gd name="T78" fmla="*/ 178 h 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3" h="178">
                    <a:moveTo>
                      <a:pt x="70" y="20"/>
                    </a:moveTo>
                    <a:lnTo>
                      <a:pt x="81" y="37"/>
                    </a:lnTo>
                    <a:lnTo>
                      <a:pt x="94" y="45"/>
                    </a:lnTo>
                    <a:lnTo>
                      <a:pt x="127" y="50"/>
                    </a:lnTo>
                    <a:lnTo>
                      <a:pt x="207" y="57"/>
                    </a:lnTo>
                    <a:lnTo>
                      <a:pt x="282" y="73"/>
                    </a:lnTo>
                    <a:lnTo>
                      <a:pt x="355" y="63"/>
                    </a:lnTo>
                    <a:lnTo>
                      <a:pt x="385" y="65"/>
                    </a:lnTo>
                    <a:lnTo>
                      <a:pt x="403" y="86"/>
                    </a:lnTo>
                    <a:lnTo>
                      <a:pt x="402" y="113"/>
                    </a:lnTo>
                    <a:lnTo>
                      <a:pt x="379" y="133"/>
                    </a:lnTo>
                    <a:lnTo>
                      <a:pt x="325" y="153"/>
                    </a:lnTo>
                    <a:lnTo>
                      <a:pt x="274" y="170"/>
                    </a:lnTo>
                    <a:lnTo>
                      <a:pt x="222" y="178"/>
                    </a:lnTo>
                    <a:lnTo>
                      <a:pt x="166" y="170"/>
                    </a:lnTo>
                    <a:lnTo>
                      <a:pt x="116" y="147"/>
                    </a:lnTo>
                    <a:lnTo>
                      <a:pt x="70" y="125"/>
                    </a:lnTo>
                    <a:lnTo>
                      <a:pt x="31" y="94"/>
                    </a:lnTo>
                    <a:lnTo>
                      <a:pt x="2" y="49"/>
                    </a:lnTo>
                    <a:lnTo>
                      <a:pt x="0" y="32"/>
                    </a:lnTo>
                    <a:lnTo>
                      <a:pt x="3" y="19"/>
                    </a:lnTo>
                    <a:lnTo>
                      <a:pt x="22" y="1"/>
                    </a:lnTo>
                    <a:lnTo>
                      <a:pt x="49" y="0"/>
                    </a:lnTo>
                    <a:lnTo>
                      <a:pt x="70" y="20"/>
                    </a:lnTo>
                    <a:close/>
                  </a:path>
                </a:pathLst>
              </a:custGeom>
              <a:solidFill>
                <a:srgbClr val="A38C8C"/>
              </a:solidFill>
              <a:ln w="9525">
                <a:noFill/>
                <a:round/>
                <a:headEnd/>
                <a:tailEnd/>
              </a:ln>
            </p:spPr>
            <p:txBody>
              <a:bodyPr/>
              <a:lstStyle/>
              <a:p>
                <a:endParaRPr lang="de-DE">
                  <a:latin typeface="+mn-lt"/>
                </a:endParaRPr>
              </a:p>
            </p:txBody>
          </p:sp>
          <p:sp>
            <p:nvSpPr>
              <p:cNvPr id="1253" name="Freeform 53"/>
              <p:cNvSpPr>
                <a:spLocks/>
              </p:cNvSpPr>
              <p:nvPr/>
            </p:nvSpPr>
            <p:spPr bwMode="auto">
              <a:xfrm>
                <a:off x="651" y="2607"/>
                <a:ext cx="24" cy="92"/>
              </a:xfrm>
              <a:custGeom>
                <a:avLst/>
                <a:gdLst>
                  <a:gd name="T0" fmla="*/ 24 w 166"/>
                  <a:gd name="T1" fmla="*/ 7 h 645"/>
                  <a:gd name="T2" fmla="*/ 21 w 166"/>
                  <a:gd name="T3" fmla="*/ 33 h 645"/>
                  <a:gd name="T4" fmla="*/ 21 w 166"/>
                  <a:gd name="T5" fmla="*/ 58 h 645"/>
                  <a:gd name="T6" fmla="*/ 20 w 166"/>
                  <a:gd name="T7" fmla="*/ 85 h 645"/>
                  <a:gd name="T8" fmla="*/ 20 w 166"/>
                  <a:gd name="T9" fmla="*/ 90 h 645"/>
                  <a:gd name="T10" fmla="*/ 17 w 166"/>
                  <a:gd name="T11" fmla="*/ 92 h 645"/>
                  <a:gd name="T12" fmla="*/ 13 w 166"/>
                  <a:gd name="T13" fmla="*/ 92 h 645"/>
                  <a:gd name="T14" fmla="*/ 10 w 166"/>
                  <a:gd name="T15" fmla="*/ 88 h 645"/>
                  <a:gd name="T16" fmla="*/ 8 w 166"/>
                  <a:gd name="T17" fmla="*/ 84 h 645"/>
                  <a:gd name="T18" fmla="*/ 5 w 166"/>
                  <a:gd name="T19" fmla="*/ 80 h 645"/>
                  <a:gd name="T20" fmla="*/ 0 w 166"/>
                  <a:gd name="T21" fmla="*/ 72 h 645"/>
                  <a:gd name="T22" fmla="*/ 0 w 166"/>
                  <a:gd name="T23" fmla="*/ 64 h 645"/>
                  <a:gd name="T24" fmla="*/ 0 w 166"/>
                  <a:gd name="T25" fmla="*/ 55 h 645"/>
                  <a:gd name="T26" fmla="*/ 2 w 166"/>
                  <a:gd name="T27" fmla="*/ 46 h 645"/>
                  <a:gd name="T28" fmla="*/ 3 w 166"/>
                  <a:gd name="T29" fmla="*/ 37 h 645"/>
                  <a:gd name="T30" fmla="*/ 6 w 166"/>
                  <a:gd name="T31" fmla="*/ 29 h 645"/>
                  <a:gd name="T32" fmla="*/ 8 w 166"/>
                  <a:gd name="T33" fmla="*/ 20 h 645"/>
                  <a:gd name="T34" fmla="*/ 11 w 166"/>
                  <a:gd name="T35" fmla="*/ 12 h 645"/>
                  <a:gd name="T36" fmla="*/ 14 w 166"/>
                  <a:gd name="T37" fmla="*/ 4 h 645"/>
                  <a:gd name="T38" fmla="*/ 17 w 166"/>
                  <a:gd name="T39" fmla="*/ 0 h 645"/>
                  <a:gd name="T40" fmla="*/ 20 w 166"/>
                  <a:gd name="T41" fmla="*/ 0 h 645"/>
                  <a:gd name="T42" fmla="*/ 23 w 166"/>
                  <a:gd name="T43" fmla="*/ 2 h 645"/>
                  <a:gd name="T44" fmla="*/ 24 w 166"/>
                  <a:gd name="T45" fmla="*/ 7 h 645"/>
                  <a:gd name="T46" fmla="*/ 24 w 166"/>
                  <a:gd name="T47" fmla="*/ 7 h 6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645"/>
                  <a:gd name="T74" fmla="*/ 166 w 166"/>
                  <a:gd name="T75" fmla="*/ 645 h 6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645">
                    <a:moveTo>
                      <a:pt x="166" y="46"/>
                    </a:moveTo>
                    <a:lnTo>
                      <a:pt x="148" y="228"/>
                    </a:lnTo>
                    <a:lnTo>
                      <a:pt x="147" y="409"/>
                    </a:lnTo>
                    <a:lnTo>
                      <a:pt x="141" y="599"/>
                    </a:lnTo>
                    <a:lnTo>
                      <a:pt x="137" y="630"/>
                    </a:lnTo>
                    <a:lnTo>
                      <a:pt x="117" y="645"/>
                    </a:lnTo>
                    <a:lnTo>
                      <a:pt x="92" y="643"/>
                    </a:lnTo>
                    <a:lnTo>
                      <a:pt x="72" y="620"/>
                    </a:lnTo>
                    <a:lnTo>
                      <a:pt x="55" y="591"/>
                    </a:lnTo>
                    <a:lnTo>
                      <a:pt x="33" y="564"/>
                    </a:lnTo>
                    <a:lnTo>
                      <a:pt x="3" y="505"/>
                    </a:lnTo>
                    <a:lnTo>
                      <a:pt x="0" y="446"/>
                    </a:lnTo>
                    <a:lnTo>
                      <a:pt x="3" y="384"/>
                    </a:lnTo>
                    <a:lnTo>
                      <a:pt x="12" y="323"/>
                    </a:lnTo>
                    <a:lnTo>
                      <a:pt x="24" y="261"/>
                    </a:lnTo>
                    <a:lnTo>
                      <a:pt x="40" y="201"/>
                    </a:lnTo>
                    <a:lnTo>
                      <a:pt x="57" y="140"/>
                    </a:lnTo>
                    <a:lnTo>
                      <a:pt x="76" y="82"/>
                    </a:lnTo>
                    <a:lnTo>
                      <a:pt x="96" y="26"/>
                    </a:lnTo>
                    <a:lnTo>
                      <a:pt x="115" y="3"/>
                    </a:lnTo>
                    <a:lnTo>
                      <a:pt x="141" y="0"/>
                    </a:lnTo>
                    <a:lnTo>
                      <a:pt x="161" y="16"/>
                    </a:lnTo>
                    <a:lnTo>
                      <a:pt x="166" y="46"/>
                    </a:lnTo>
                    <a:close/>
                  </a:path>
                </a:pathLst>
              </a:custGeom>
              <a:solidFill>
                <a:srgbClr val="A38C8C"/>
              </a:solidFill>
              <a:ln w="9525">
                <a:noFill/>
                <a:round/>
                <a:headEnd/>
                <a:tailEnd/>
              </a:ln>
            </p:spPr>
            <p:txBody>
              <a:bodyPr/>
              <a:lstStyle/>
              <a:p>
                <a:endParaRPr lang="de-DE">
                  <a:latin typeface="+mn-lt"/>
                </a:endParaRPr>
              </a:p>
            </p:txBody>
          </p:sp>
          <p:sp>
            <p:nvSpPr>
              <p:cNvPr id="1254" name="Freeform 54"/>
              <p:cNvSpPr>
                <a:spLocks/>
              </p:cNvSpPr>
              <p:nvPr/>
            </p:nvSpPr>
            <p:spPr bwMode="auto">
              <a:xfrm>
                <a:off x="290" y="2600"/>
                <a:ext cx="27" cy="61"/>
              </a:xfrm>
              <a:custGeom>
                <a:avLst/>
                <a:gdLst>
                  <a:gd name="T0" fmla="*/ 15 w 191"/>
                  <a:gd name="T1" fmla="*/ 8 h 428"/>
                  <a:gd name="T2" fmla="*/ 17 w 191"/>
                  <a:gd name="T3" fmla="*/ 19 h 428"/>
                  <a:gd name="T4" fmla="*/ 20 w 191"/>
                  <a:gd name="T5" fmla="*/ 29 h 428"/>
                  <a:gd name="T6" fmla="*/ 24 w 191"/>
                  <a:gd name="T7" fmla="*/ 39 h 428"/>
                  <a:gd name="T8" fmla="*/ 27 w 191"/>
                  <a:gd name="T9" fmla="*/ 50 h 428"/>
                  <a:gd name="T10" fmla="*/ 27 w 191"/>
                  <a:gd name="T11" fmla="*/ 54 h 428"/>
                  <a:gd name="T12" fmla="*/ 25 w 191"/>
                  <a:gd name="T13" fmla="*/ 57 h 428"/>
                  <a:gd name="T14" fmla="*/ 21 w 191"/>
                  <a:gd name="T15" fmla="*/ 60 h 428"/>
                  <a:gd name="T16" fmla="*/ 17 w 191"/>
                  <a:gd name="T17" fmla="*/ 61 h 428"/>
                  <a:gd name="T18" fmla="*/ 9 w 191"/>
                  <a:gd name="T19" fmla="*/ 60 h 428"/>
                  <a:gd name="T20" fmla="*/ 4 w 191"/>
                  <a:gd name="T21" fmla="*/ 54 h 428"/>
                  <a:gd name="T22" fmla="*/ 1 w 191"/>
                  <a:gd name="T23" fmla="*/ 29 h 428"/>
                  <a:gd name="T24" fmla="*/ 0 w 191"/>
                  <a:gd name="T25" fmla="*/ 3 h 428"/>
                  <a:gd name="T26" fmla="*/ 0 w 191"/>
                  <a:gd name="T27" fmla="*/ 1 h 428"/>
                  <a:gd name="T28" fmla="*/ 2 w 191"/>
                  <a:gd name="T29" fmla="*/ 0 h 428"/>
                  <a:gd name="T30" fmla="*/ 7 w 191"/>
                  <a:gd name="T31" fmla="*/ 0 h 428"/>
                  <a:gd name="T32" fmla="*/ 13 w 191"/>
                  <a:gd name="T33" fmla="*/ 3 h 428"/>
                  <a:gd name="T34" fmla="*/ 15 w 191"/>
                  <a:gd name="T35" fmla="*/ 8 h 428"/>
                  <a:gd name="T36" fmla="*/ 15 w 191"/>
                  <a:gd name="T37" fmla="*/ 8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428"/>
                  <a:gd name="T59" fmla="*/ 191 w 191"/>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428">
                    <a:moveTo>
                      <a:pt x="109" y="53"/>
                    </a:moveTo>
                    <a:lnTo>
                      <a:pt x="122" y="133"/>
                    </a:lnTo>
                    <a:lnTo>
                      <a:pt x="144" y="203"/>
                    </a:lnTo>
                    <a:lnTo>
                      <a:pt x="169" y="272"/>
                    </a:lnTo>
                    <a:lnTo>
                      <a:pt x="191" y="353"/>
                    </a:lnTo>
                    <a:lnTo>
                      <a:pt x="190" y="381"/>
                    </a:lnTo>
                    <a:lnTo>
                      <a:pt x="175" y="403"/>
                    </a:lnTo>
                    <a:lnTo>
                      <a:pt x="152" y="419"/>
                    </a:lnTo>
                    <a:lnTo>
                      <a:pt x="123" y="428"/>
                    </a:lnTo>
                    <a:lnTo>
                      <a:pt x="65" y="422"/>
                    </a:lnTo>
                    <a:lnTo>
                      <a:pt x="31" y="381"/>
                    </a:lnTo>
                    <a:lnTo>
                      <a:pt x="8" y="203"/>
                    </a:lnTo>
                    <a:lnTo>
                      <a:pt x="0" y="24"/>
                    </a:lnTo>
                    <a:lnTo>
                      <a:pt x="3" y="9"/>
                    </a:lnTo>
                    <a:lnTo>
                      <a:pt x="15" y="0"/>
                    </a:lnTo>
                    <a:lnTo>
                      <a:pt x="52" y="1"/>
                    </a:lnTo>
                    <a:lnTo>
                      <a:pt x="90" y="20"/>
                    </a:lnTo>
                    <a:lnTo>
                      <a:pt x="109" y="53"/>
                    </a:lnTo>
                    <a:close/>
                  </a:path>
                </a:pathLst>
              </a:custGeom>
              <a:solidFill>
                <a:srgbClr val="A38C8C"/>
              </a:solidFill>
              <a:ln w="9525">
                <a:noFill/>
                <a:round/>
                <a:headEnd/>
                <a:tailEnd/>
              </a:ln>
            </p:spPr>
            <p:txBody>
              <a:bodyPr/>
              <a:lstStyle/>
              <a:p>
                <a:endParaRPr lang="de-DE">
                  <a:latin typeface="+mn-lt"/>
                </a:endParaRPr>
              </a:p>
            </p:txBody>
          </p:sp>
          <p:sp>
            <p:nvSpPr>
              <p:cNvPr id="1255" name="Freeform 55"/>
              <p:cNvSpPr>
                <a:spLocks/>
              </p:cNvSpPr>
              <p:nvPr/>
            </p:nvSpPr>
            <p:spPr bwMode="auto">
              <a:xfrm>
                <a:off x="281" y="2696"/>
                <a:ext cx="259" cy="29"/>
              </a:xfrm>
              <a:custGeom>
                <a:avLst/>
                <a:gdLst>
                  <a:gd name="T0" fmla="*/ 4 w 1812"/>
                  <a:gd name="T1" fmla="*/ 9 h 203"/>
                  <a:gd name="T2" fmla="*/ 9 w 1812"/>
                  <a:gd name="T3" fmla="*/ 5 h 203"/>
                  <a:gd name="T4" fmla="*/ 12 w 1812"/>
                  <a:gd name="T5" fmla="*/ 3 h 203"/>
                  <a:gd name="T6" fmla="*/ 15 w 1812"/>
                  <a:gd name="T7" fmla="*/ 2 h 203"/>
                  <a:gd name="T8" fmla="*/ 25 w 1812"/>
                  <a:gd name="T9" fmla="*/ 1 h 203"/>
                  <a:gd name="T10" fmla="*/ 39 w 1812"/>
                  <a:gd name="T11" fmla="*/ 0 h 203"/>
                  <a:gd name="T12" fmla="*/ 52 w 1812"/>
                  <a:gd name="T13" fmla="*/ 2 h 203"/>
                  <a:gd name="T14" fmla="*/ 69 w 1812"/>
                  <a:gd name="T15" fmla="*/ 4 h 203"/>
                  <a:gd name="T16" fmla="*/ 85 w 1812"/>
                  <a:gd name="T17" fmla="*/ 7 h 203"/>
                  <a:gd name="T18" fmla="*/ 98 w 1812"/>
                  <a:gd name="T19" fmla="*/ 8 h 203"/>
                  <a:gd name="T20" fmla="*/ 127 w 1812"/>
                  <a:gd name="T21" fmla="*/ 10 h 203"/>
                  <a:gd name="T22" fmla="*/ 153 w 1812"/>
                  <a:gd name="T23" fmla="*/ 11 h 203"/>
                  <a:gd name="T24" fmla="*/ 209 w 1812"/>
                  <a:gd name="T25" fmla="*/ 9 h 203"/>
                  <a:gd name="T26" fmla="*/ 230 w 1812"/>
                  <a:gd name="T27" fmla="*/ 9 h 203"/>
                  <a:gd name="T28" fmla="*/ 251 w 1812"/>
                  <a:gd name="T29" fmla="*/ 10 h 203"/>
                  <a:gd name="T30" fmla="*/ 257 w 1812"/>
                  <a:gd name="T31" fmla="*/ 12 h 203"/>
                  <a:gd name="T32" fmla="*/ 259 w 1812"/>
                  <a:gd name="T33" fmla="*/ 17 h 203"/>
                  <a:gd name="T34" fmla="*/ 258 w 1812"/>
                  <a:gd name="T35" fmla="*/ 19 h 203"/>
                  <a:gd name="T36" fmla="*/ 257 w 1812"/>
                  <a:gd name="T37" fmla="*/ 21 h 203"/>
                  <a:gd name="T38" fmla="*/ 254 w 1812"/>
                  <a:gd name="T39" fmla="*/ 23 h 203"/>
                  <a:gd name="T40" fmla="*/ 250 w 1812"/>
                  <a:gd name="T41" fmla="*/ 23 h 203"/>
                  <a:gd name="T42" fmla="*/ 230 w 1812"/>
                  <a:gd name="T43" fmla="*/ 25 h 203"/>
                  <a:gd name="T44" fmla="*/ 210 w 1812"/>
                  <a:gd name="T45" fmla="*/ 27 h 203"/>
                  <a:gd name="T46" fmla="*/ 180 w 1812"/>
                  <a:gd name="T47" fmla="*/ 29 h 203"/>
                  <a:gd name="T48" fmla="*/ 153 w 1812"/>
                  <a:gd name="T49" fmla="*/ 29 h 203"/>
                  <a:gd name="T50" fmla="*/ 97 w 1812"/>
                  <a:gd name="T51" fmla="*/ 27 h 203"/>
                  <a:gd name="T52" fmla="*/ 64 w 1812"/>
                  <a:gd name="T53" fmla="*/ 24 h 203"/>
                  <a:gd name="T54" fmla="*/ 34 w 1812"/>
                  <a:gd name="T55" fmla="*/ 22 h 203"/>
                  <a:gd name="T56" fmla="*/ 20 w 1812"/>
                  <a:gd name="T57" fmla="*/ 21 h 203"/>
                  <a:gd name="T58" fmla="*/ 4 w 1812"/>
                  <a:gd name="T59" fmla="*/ 20 h 203"/>
                  <a:gd name="T60" fmla="*/ 1 w 1812"/>
                  <a:gd name="T61" fmla="*/ 19 h 203"/>
                  <a:gd name="T62" fmla="*/ 0 w 1812"/>
                  <a:gd name="T63" fmla="*/ 17 h 203"/>
                  <a:gd name="T64" fmla="*/ 1 w 1812"/>
                  <a:gd name="T65" fmla="*/ 13 h 203"/>
                  <a:gd name="T66" fmla="*/ 4 w 1812"/>
                  <a:gd name="T67" fmla="*/ 9 h 203"/>
                  <a:gd name="T68" fmla="*/ 4 w 1812"/>
                  <a:gd name="T69" fmla="*/ 9 h 2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2"/>
                  <a:gd name="T106" fmla="*/ 0 h 203"/>
                  <a:gd name="T107" fmla="*/ 1812 w 1812"/>
                  <a:gd name="T108" fmla="*/ 203 h 2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2" h="203">
                    <a:moveTo>
                      <a:pt x="29" y="66"/>
                    </a:moveTo>
                    <a:lnTo>
                      <a:pt x="63" y="34"/>
                    </a:lnTo>
                    <a:lnTo>
                      <a:pt x="83" y="22"/>
                    </a:lnTo>
                    <a:lnTo>
                      <a:pt x="106" y="14"/>
                    </a:lnTo>
                    <a:lnTo>
                      <a:pt x="172" y="4"/>
                    </a:lnTo>
                    <a:lnTo>
                      <a:pt x="273" y="0"/>
                    </a:lnTo>
                    <a:lnTo>
                      <a:pt x="363" y="13"/>
                    </a:lnTo>
                    <a:lnTo>
                      <a:pt x="480" y="30"/>
                    </a:lnTo>
                    <a:lnTo>
                      <a:pt x="597" y="47"/>
                    </a:lnTo>
                    <a:lnTo>
                      <a:pt x="686" y="57"/>
                    </a:lnTo>
                    <a:lnTo>
                      <a:pt x="892" y="71"/>
                    </a:lnTo>
                    <a:lnTo>
                      <a:pt x="1073" y="76"/>
                    </a:lnTo>
                    <a:lnTo>
                      <a:pt x="1459" y="65"/>
                    </a:lnTo>
                    <a:lnTo>
                      <a:pt x="1607" y="66"/>
                    </a:lnTo>
                    <a:lnTo>
                      <a:pt x="1755" y="72"/>
                    </a:lnTo>
                    <a:lnTo>
                      <a:pt x="1798" y="86"/>
                    </a:lnTo>
                    <a:lnTo>
                      <a:pt x="1812" y="118"/>
                    </a:lnTo>
                    <a:lnTo>
                      <a:pt x="1808" y="135"/>
                    </a:lnTo>
                    <a:lnTo>
                      <a:pt x="1796" y="149"/>
                    </a:lnTo>
                    <a:lnTo>
                      <a:pt x="1777" y="160"/>
                    </a:lnTo>
                    <a:lnTo>
                      <a:pt x="1750" y="164"/>
                    </a:lnTo>
                    <a:lnTo>
                      <a:pt x="1609" y="175"/>
                    </a:lnTo>
                    <a:lnTo>
                      <a:pt x="1466" y="190"/>
                    </a:lnTo>
                    <a:lnTo>
                      <a:pt x="1257" y="200"/>
                    </a:lnTo>
                    <a:lnTo>
                      <a:pt x="1072" y="203"/>
                    </a:lnTo>
                    <a:lnTo>
                      <a:pt x="679" y="186"/>
                    </a:lnTo>
                    <a:lnTo>
                      <a:pt x="445" y="168"/>
                    </a:lnTo>
                    <a:lnTo>
                      <a:pt x="237" y="155"/>
                    </a:lnTo>
                    <a:lnTo>
                      <a:pt x="141" y="145"/>
                    </a:lnTo>
                    <a:lnTo>
                      <a:pt x="29" y="140"/>
                    </a:lnTo>
                    <a:lnTo>
                      <a:pt x="5" y="135"/>
                    </a:lnTo>
                    <a:lnTo>
                      <a:pt x="0" y="118"/>
                    </a:lnTo>
                    <a:lnTo>
                      <a:pt x="10" y="94"/>
                    </a:lnTo>
                    <a:lnTo>
                      <a:pt x="29" y="66"/>
                    </a:lnTo>
                    <a:close/>
                  </a:path>
                </a:pathLst>
              </a:custGeom>
              <a:solidFill>
                <a:srgbClr val="A38C8C"/>
              </a:solidFill>
              <a:ln w="9525">
                <a:noFill/>
                <a:round/>
                <a:headEnd/>
                <a:tailEnd/>
              </a:ln>
            </p:spPr>
            <p:txBody>
              <a:bodyPr/>
              <a:lstStyle/>
              <a:p>
                <a:endParaRPr lang="de-DE">
                  <a:latin typeface="+mn-lt"/>
                </a:endParaRPr>
              </a:p>
            </p:txBody>
          </p:sp>
          <p:sp>
            <p:nvSpPr>
              <p:cNvPr id="1256" name="Freeform 56"/>
              <p:cNvSpPr>
                <a:spLocks/>
              </p:cNvSpPr>
              <p:nvPr/>
            </p:nvSpPr>
            <p:spPr bwMode="auto">
              <a:xfrm>
                <a:off x="256" y="2677"/>
                <a:ext cx="31" cy="24"/>
              </a:xfrm>
              <a:custGeom>
                <a:avLst/>
                <a:gdLst>
                  <a:gd name="T0" fmla="*/ 22 w 217"/>
                  <a:gd name="T1" fmla="*/ 3 h 171"/>
                  <a:gd name="T2" fmla="*/ 19 w 217"/>
                  <a:gd name="T3" fmla="*/ 4 h 171"/>
                  <a:gd name="T4" fmla="*/ 15 w 217"/>
                  <a:gd name="T5" fmla="*/ 4 h 171"/>
                  <a:gd name="T6" fmla="*/ 11 w 217"/>
                  <a:gd name="T7" fmla="*/ 3 h 171"/>
                  <a:gd name="T8" fmla="*/ 7 w 217"/>
                  <a:gd name="T9" fmla="*/ 2 h 171"/>
                  <a:gd name="T10" fmla="*/ 2 w 217"/>
                  <a:gd name="T11" fmla="*/ 6 h 171"/>
                  <a:gd name="T12" fmla="*/ 0 w 217"/>
                  <a:gd name="T13" fmla="*/ 11 h 171"/>
                  <a:gd name="T14" fmla="*/ 1 w 217"/>
                  <a:gd name="T15" fmla="*/ 16 h 171"/>
                  <a:gd name="T16" fmla="*/ 3 w 217"/>
                  <a:gd name="T17" fmla="*/ 21 h 171"/>
                  <a:gd name="T18" fmla="*/ 7 w 217"/>
                  <a:gd name="T19" fmla="*/ 24 h 171"/>
                  <a:gd name="T20" fmla="*/ 12 w 217"/>
                  <a:gd name="T21" fmla="*/ 24 h 171"/>
                  <a:gd name="T22" fmla="*/ 18 w 217"/>
                  <a:gd name="T23" fmla="*/ 21 h 171"/>
                  <a:gd name="T24" fmla="*/ 23 w 217"/>
                  <a:gd name="T25" fmla="*/ 17 h 171"/>
                  <a:gd name="T26" fmla="*/ 27 w 217"/>
                  <a:gd name="T27" fmla="*/ 12 h 171"/>
                  <a:gd name="T28" fmla="*/ 30 w 217"/>
                  <a:gd name="T29" fmla="*/ 6 h 171"/>
                  <a:gd name="T30" fmla="*/ 31 w 217"/>
                  <a:gd name="T31" fmla="*/ 2 h 171"/>
                  <a:gd name="T32" fmla="*/ 29 w 217"/>
                  <a:gd name="T33" fmla="*/ 0 h 171"/>
                  <a:gd name="T34" fmla="*/ 25 w 217"/>
                  <a:gd name="T35" fmla="*/ 0 h 171"/>
                  <a:gd name="T36" fmla="*/ 22 w 217"/>
                  <a:gd name="T37" fmla="*/ 3 h 171"/>
                  <a:gd name="T38" fmla="*/ 22 w 217"/>
                  <a:gd name="T39" fmla="*/ 3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171"/>
                  <a:gd name="T62" fmla="*/ 217 w 217"/>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171">
                    <a:moveTo>
                      <a:pt x="153" y="20"/>
                    </a:moveTo>
                    <a:lnTo>
                      <a:pt x="134" y="32"/>
                    </a:lnTo>
                    <a:lnTo>
                      <a:pt x="108" y="28"/>
                    </a:lnTo>
                    <a:lnTo>
                      <a:pt x="78" y="18"/>
                    </a:lnTo>
                    <a:lnTo>
                      <a:pt x="47" y="17"/>
                    </a:lnTo>
                    <a:lnTo>
                      <a:pt x="12" y="40"/>
                    </a:lnTo>
                    <a:lnTo>
                      <a:pt x="0" y="80"/>
                    </a:lnTo>
                    <a:lnTo>
                      <a:pt x="6" y="116"/>
                    </a:lnTo>
                    <a:lnTo>
                      <a:pt x="22" y="148"/>
                    </a:lnTo>
                    <a:lnTo>
                      <a:pt x="48" y="168"/>
                    </a:lnTo>
                    <a:lnTo>
                      <a:pt x="82" y="171"/>
                    </a:lnTo>
                    <a:lnTo>
                      <a:pt x="128" y="153"/>
                    </a:lnTo>
                    <a:lnTo>
                      <a:pt x="161" y="124"/>
                    </a:lnTo>
                    <a:lnTo>
                      <a:pt x="187" y="86"/>
                    </a:lnTo>
                    <a:lnTo>
                      <a:pt x="213" y="42"/>
                    </a:lnTo>
                    <a:lnTo>
                      <a:pt x="217" y="15"/>
                    </a:lnTo>
                    <a:lnTo>
                      <a:pt x="202" y="0"/>
                    </a:lnTo>
                    <a:lnTo>
                      <a:pt x="176" y="0"/>
                    </a:lnTo>
                    <a:lnTo>
                      <a:pt x="153" y="20"/>
                    </a:lnTo>
                    <a:close/>
                  </a:path>
                </a:pathLst>
              </a:custGeom>
              <a:solidFill>
                <a:srgbClr val="A38C8C"/>
              </a:solidFill>
              <a:ln w="9525">
                <a:noFill/>
                <a:round/>
                <a:headEnd/>
                <a:tailEnd/>
              </a:ln>
            </p:spPr>
            <p:txBody>
              <a:bodyPr/>
              <a:lstStyle/>
              <a:p>
                <a:endParaRPr lang="de-DE">
                  <a:latin typeface="+mn-lt"/>
                </a:endParaRPr>
              </a:p>
            </p:txBody>
          </p:sp>
          <p:sp>
            <p:nvSpPr>
              <p:cNvPr id="1257" name="Freeform 57"/>
              <p:cNvSpPr>
                <a:spLocks/>
              </p:cNvSpPr>
              <p:nvPr/>
            </p:nvSpPr>
            <p:spPr bwMode="auto">
              <a:xfrm>
                <a:off x="678" y="2678"/>
                <a:ext cx="24" cy="20"/>
              </a:xfrm>
              <a:custGeom>
                <a:avLst/>
                <a:gdLst>
                  <a:gd name="T0" fmla="*/ 10 w 169"/>
                  <a:gd name="T1" fmla="*/ 6 h 140"/>
                  <a:gd name="T2" fmla="*/ 11 w 169"/>
                  <a:gd name="T3" fmla="*/ 7 h 140"/>
                  <a:gd name="T4" fmla="*/ 14 w 169"/>
                  <a:gd name="T5" fmla="*/ 7 h 140"/>
                  <a:gd name="T6" fmla="*/ 21 w 169"/>
                  <a:gd name="T7" fmla="*/ 5 h 140"/>
                  <a:gd name="T8" fmla="*/ 24 w 169"/>
                  <a:gd name="T9" fmla="*/ 5 h 140"/>
                  <a:gd name="T10" fmla="*/ 22 w 169"/>
                  <a:gd name="T11" fmla="*/ 10 h 140"/>
                  <a:gd name="T12" fmla="*/ 19 w 169"/>
                  <a:gd name="T13" fmla="*/ 13 h 140"/>
                  <a:gd name="T14" fmla="*/ 16 w 169"/>
                  <a:gd name="T15" fmla="*/ 15 h 140"/>
                  <a:gd name="T16" fmla="*/ 13 w 169"/>
                  <a:gd name="T17" fmla="*/ 18 h 140"/>
                  <a:gd name="T18" fmla="*/ 9 w 169"/>
                  <a:gd name="T19" fmla="*/ 19 h 140"/>
                  <a:gd name="T20" fmla="*/ 3 w 169"/>
                  <a:gd name="T21" fmla="*/ 20 h 140"/>
                  <a:gd name="T22" fmla="*/ 0 w 169"/>
                  <a:gd name="T23" fmla="*/ 18 h 140"/>
                  <a:gd name="T24" fmla="*/ 0 w 169"/>
                  <a:gd name="T25" fmla="*/ 5 h 140"/>
                  <a:gd name="T26" fmla="*/ 2 w 169"/>
                  <a:gd name="T27" fmla="*/ 1 h 140"/>
                  <a:gd name="T28" fmla="*/ 6 w 169"/>
                  <a:gd name="T29" fmla="*/ 0 h 140"/>
                  <a:gd name="T30" fmla="*/ 9 w 169"/>
                  <a:gd name="T31" fmla="*/ 2 h 140"/>
                  <a:gd name="T32" fmla="*/ 10 w 169"/>
                  <a:gd name="T33" fmla="*/ 6 h 140"/>
                  <a:gd name="T34" fmla="*/ 10 w 169"/>
                  <a:gd name="T35" fmla="*/ 6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9"/>
                  <a:gd name="T55" fmla="*/ 0 h 140"/>
                  <a:gd name="T56" fmla="*/ 169 w 169"/>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9" h="140">
                    <a:moveTo>
                      <a:pt x="72" y="40"/>
                    </a:moveTo>
                    <a:lnTo>
                      <a:pt x="78" y="52"/>
                    </a:lnTo>
                    <a:lnTo>
                      <a:pt x="98" y="51"/>
                    </a:lnTo>
                    <a:lnTo>
                      <a:pt x="147" y="32"/>
                    </a:lnTo>
                    <a:lnTo>
                      <a:pt x="169" y="37"/>
                    </a:lnTo>
                    <a:lnTo>
                      <a:pt x="153" y="68"/>
                    </a:lnTo>
                    <a:lnTo>
                      <a:pt x="135" y="88"/>
                    </a:lnTo>
                    <a:lnTo>
                      <a:pt x="113" y="107"/>
                    </a:lnTo>
                    <a:lnTo>
                      <a:pt x="89" y="124"/>
                    </a:lnTo>
                    <a:lnTo>
                      <a:pt x="65" y="135"/>
                    </a:lnTo>
                    <a:lnTo>
                      <a:pt x="23" y="140"/>
                    </a:lnTo>
                    <a:lnTo>
                      <a:pt x="2" y="123"/>
                    </a:lnTo>
                    <a:lnTo>
                      <a:pt x="0" y="33"/>
                    </a:lnTo>
                    <a:lnTo>
                      <a:pt x="13" y="6"/>
                    </a:lnTo>
                    <a:lnTo>
                      <a:pt x="39" y="0"/>
                    </a:lnTo>
                    <a:lnTo>
                      <a:pt x="63" y="11"/>
                    </a:lnTo>
                    <a:lnTo>
                      <a:pt x="72" y="40"/>
                    </a:lnTo>
                    <a:close/>
                  </a:path>
                </a:pathLst>
              </a:custGeom>
              <a:solidFill>
                <a:srgbClr val="A38C8C"/>
              </a:solidFill>
              <a:ln w="9525">
                <a:noFill/>
                <a:round/>
                <a:headEnd/>
                <a:tailEnd/>
              </a:ln>
            </p:spPr>
            <p:txBody>
              <a:bodyPr/>
              <a:lstStyle/>
              <a:p>
                <a:endParaRPr lang="de-DE">
                  <a:latin typeface="+mn-lt"/>
                </a:endParaRPr>
              </a:p>
            </p:txBody>
          </p:sp>
          <p:sp>
            <p:nvSpPr>
              <p:cNvPr id="1258" name="Freeform 58"/>
              <p:cNvSpPr>
                <a:spLocks/>
              </p:cNvSpPr>
              <p:nvPr/>
            </p:nvSpPr>
            <p:spPr bwMode="auto">
              <a:xfrm>
                <a:off x="606" y="2573"/>
                <a:ext cx="35" cy="57"/>
              </a:xfrm>
              <a:custGeom>
                <a:avLst/>
                <a:gdLst>
                  <a:gd name="T0" fmla="*/ 5 w 247"/>
                  <a:gd name="T1" fmla="*/ 3 h 399"/>
                  <a:gd name="T2" fmla="*/ 16 w 247"/>
                  <a:gd name="T3" fmla="*/ 2 h 399"/>
                  <a:gd name="T4" fmla="*/ 26 w 247"/>
                  <a:gd name="T5" fmla="*/ 0 h 399"/>
                  <a:gd name="T6" fmla="*/ 33 w 247"/>
                  <a:gd name="T7" fmla="*/ 2 h 399"/>
                  <a:gd name="T8" fmla="*/ 35 w 247"/>
                  <a:gd name="T9" fmla="*/ 9 h 399"/>
                  <a:gd name="T10" fmla="*/ 33 w 247"/>
                  <a:gd name="T11" fmla="*/ 50 h 399"/>
                  <a:gd name="T12" fmla="*/ 32 w 247"/>
                  <a:gd name="T13" fmla="*/ 54 h 399"/>
                  <a:gd name="T14" fmla="*/ 29 w 247"/>
                  <a:gd name="T15" fmla="*/ 56 h 399"/>
                  <a:gd name="T16" fmla="*/ 22 w 247"/>
                  <a:gd name="T17" fmla="*/ 57 h 399"/>
                  <a:gd name="T18" fmla="*/ 16 w 247"/>
                  <a:gd name="T19" fmla="*/ 53 h 399"/>
                  <a:gd name="T20" fmla="*/ 15 w 247"/>
                  <a:gd name="T21" fmla="*/ 46 h 399"/>
                  <a:gd name="T22" fmla="*/ 17 w 247"/>
                  <a:gd name="T23" fmla="*/ 31 h 399"/>
                  <a:gd name="T24" fmla="*/ 17 w 247"/>
                  <a:gd name="T25" fmla="*/ 16 h 399"/>
                  <a:gd name="T26" fmla="*/ 12 w 247"/>
                  <a:gd name="T27" fmla="*/ 15 h 399"/>
                  <a:gd name="T28" fmla="*/ 5 w 247"/>
                  <a:gd name="T29" fmla="*/ 14 h 399"/>
                  <a:gd name="T30" fmla="*/ 1 w 247"/>
                  <a:gd name="T31" fmla="*/ 12 h 399"/>
                  <a:gd name="T32" fmla="*/ 0 w 247"/>
                  <a:gd name="T33" fmla="*/ 9 h 399"/>
                  <a:gd name="T34" fmla="*/ 1 w 247"/>
                  <a:gd name="T35" fmla="*/ 5 h 399"/>
                  <a:gd name="T36" fmla="*/ 3 w 247"/>
                  <a:gd name="T37" fmla="*/ 4 h 399"/>
                  <a:gd name="T38" fmla="*/ 5 w 247"/>
                  <a:gd name="T39" fmla="*/ 3 h 399"/>
                  <a:gd name="T40" fmla="*/ 5 w 247"/>
                  <a:gd name="T41" fmla="*/ 3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399"/>
                  <a:gd name="T65" fmla="*/ 247 w 247"/>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399">
                    <a:moveTo>
                      <a:pt x="37" y="23"/>
                    </a:moveTo>
                    <a:lnTo>
                      <a:pt x="112" y="11"/>
                    </a:lnTo>
                    <a:lnTo>
                      <a:pt x="187" y="0"/>
                    </a:lnTo>
                    <a:lnTo>
                      <a:pt x="234" y="16"/>
                    </a:lnTo>
                    <a:lnTo>
                      <a:pt x="247" y="64"/>
                    </a:lnTo>
                    <a:lnTo>
                      <a:pt x="236" y="352"/>
                    </a:lnTo>
                    <a:lnTo>
                      <a:pt x="223" y="377"/>
                    </a:lnTo>
                    <a:lnTo>
                      <a:pt x="202" y="393"/>
                    </a:lnTo>
                    <a:lnTo>
                      <a:pt x="152" y="399"/>
                    </a:lnTo>
                    <a:lnTo>
                      <a:pt x="113" y="373"/>
                    </a:lnTo>
                    <a:lnTo>
                      <a:pt x="108" y="322"/>
                    </a:lnTo>
                    <a:lnTo>
                      <a:pt x="122" y="214"/>
                    </a:lnTo>
                    <a:lnTo>
                      <a:pt x="123" y="111"/>
                    </a:lnTo>
                    <a:lnTo>
                      <a:pt x="83" y="102"/>
                    </a:lnTo>
                    <a:lnTo>
                      <a:pt x="37" y="96"/>
                    </a:lnTo>
                    <a:lnTo>
                      <a:pt x="9" y="85"/>
                    </a:lnTo>
                    <a:lnTo>
                      <a:pt x="0" y="60"/>
                    </a:lnTo>
                    <a:lnTo>
                      <a:pt x="9" y="35"/>
                    </a:lnTo>
                    <a:lnTo>
                      <a:pt x="21" y="26"/>
                    </a:lnTo>
                    <a:lnTo>
                      <a:pt x="37" y="23"/>
                    </a:lnTo>
                    <a:close/>
                  </a:path>
                </a:pathLst>
              </a:custGeom>
              <a:solidFill>
                <a:srgbClr val="A38C8C"/>
              </a:solidFill>
              <a:ln w="9525">
                <a:noFill/>
                <a:round/>
                <a:headEnd/>
                <a:tailEnd/>
              </a:ln>
            </p:spPr>
            <p:txBody>
              <a:bodyPr/>
              <a:lstStyle/>
              <a:p>
                <a:endParaRPr lang="de-DE">
                  <a:latin typeface="+mn-lt"/>
                </a:endParaRPr>
              </a:p>
            </p:txBody>
          </p:sp>
          <p:sp>
            <p:nvSpPr>
              <p:cNvPr id="1259" name="Freeform 59"/>
              <p:cNvSpPr>
                <a:spLocks/>
              </p:cNvSpPr>
              <p:nvPr/>
            </p:nvSpPr>
            <p:spPr bwMode="auto">
              <a:xfrm>
                <a:off x="581" y="2534"/>
                <a:ext cx="70" cy="19"/>
              </a:xfrm>
              <a:custGeom>
                <a:avLst/>
                <a:gdLst>
                  <a:gd name="T0" fmla="*/ 4 w 487"/>
                  <a:gd name="T1" fmla="*/ 4 h 133"/>
                  <a:gd name="T2" fmla="*/ 20 w 487"/>
                  <a:gd name="T3" fmla="*/ 2 h 133"/>
                  <a:gd name="T4" fmla="*/ 33 w 487"/>
                  <a:gd name="T5" fmla="*/ 0 h 133"/>
                  <a:gd name="T6" fmla="*/ 63 w 487"/>
                  <a:gd name="T7" fmla="*/ 1 h 133"/>
                  <a:gd name="T8" fmla="*/ 66 w 487"/>
                  <a:gd name="T9" fmla="*/ 3 h 133"/>
                  <a:gd name="T10" fmla="*/ 69 w 487"/>
                  <a:gd name="T11" fmla="*/ 5 h 133"/>
                  <a:gd name="T12" fmla="*/ 70 w 487"/>
                  <a:gd name="T13" fmla="*/ 12 h 133"/>
                  <a:gd name="T14" fmla="*/ 69 w 487"/>
                  <a:gd name="T15" fmla="*/ 15 h 133"/>
                  <a:gd name="T16" fmla="*/ 67 w 487"/>
                  <a:gd name="T17" fmla="*/ 17 h 133"/>
                  <a:gd name="T18" fmla="*/ 64 w 487"/>
                  <a:gd name="T19" fmla="*/ 19 h 133"/>
                  <a:gd name="T20" fmla="*/ 60 w 487"/>
                  <a:gd name="T21" fmla="*/ 19 h 133"/>
                  <a:gd name="T22" fmla="*/ 45 w 487"/>
                  <a:gd name="T23" fmla="*/ 16 h 133"/>
                  <a:gd name="T24" fmla="*/ 33 w 487"/>
                  <a:gd name="T25" fmla="*/ 14 h 133"/>
                  <a:gd name="T26" fmla="*/ 20 w 487"/>
                  <a:gd name="T27" fmla="*/ 13 h 133"/>
                  <a:gd name="T28" fmla="*/ 6 w 487"/>
                  <a:gd name="T29" fmla="*/ 14 h 133"/>
                  <a:gd name="T30" fmla="*/ 2 w 487"/>
                  <a:gd name="T31" fmla="*/ 13 h 133"/>
                  <a:gd name="T32" fmla="*/ 0 w 487"/>
                  <a:gd name="T33" fmla="*/ 10 h 133"/>
                  <a:gd name="T34" fmla="*/ 1 w 487"/>
                  <a:gd name="T35" fmla="*/ 6 h 133"/>
                  <a:gd name="T36" fmla="*/ 2 w 487"/>
                  <a:gd name="T37" fmla="*/ 5 h 133"/>
                  <a:gd name="T38" fmla="*/ 4 w 487"/>
                  <a:gd name="T39" fmla="*/ 4 h 133"/>
                  <a:gd name="T40" fmla="*/ 4 w 487"/>
                  <a:gd name="T41" fmla="*/ 4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7"/>
                  <a:gd name="T64" fmla="*/ 0 h 133"/>
                  <a:gd name="T65" fmla="*/ 487 w 487"/>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7" h="133">
                    <a:moveTo>
                      <a:pt x="31" y="26"/>
                    </a:moveTo>
                    <a:lnTo>
                      <a:pt x="138" y="11"/>
                    </a:lnTo>
                    <a:lnTo>
                      <a:pt x="233" y="0"/>
                    </a:lnTo>
                    <a:lnTo>
                      <a:pt x="436" y="10"/>
                    </a:lnTo>
                    <a:lnTo>
                      <a:pt x="461" y="20"/>
                    </a:lnTo>
                    <a:lnTo>
                      <a:pt x="478" y="37"/>
                    </a:lnTo>
                    <a:lnTo>
                      <a:pt x="487" y="81"/>
                    </a:lnTo>
                    <a:lnTo>
                      <a:pt x="479" y="104"/>
                    </a:lnTo>
                    <a:lnTo>
                      <a:pt x="464" y="121"/>
                    </a:lnTo>
                    <a:lnTo>
                      <a:pt x="443" y="132"/>
                    </a:lnTo>
                    <a:lnTo>
                      <a:pt x="416" y="133"/>
                    </a:lnTo>
                    <a:lnTo>
                      <a:pt x="316" y="115"/>
                    </a:lnTo>
                    <a:lnTo>
                      <a:pt x="229" y="99"/>
                    </a:lnTo>
                    <a:lnTo>
                      <a:pt x="140" y="93"/>
                    </a:lnTo>
                    <a:lnTo>
                      <a:pt x="41" y="99"/>
                    </a:lnTo>
                    <a:lnTo>
                      <a:pt x="12" y="93"/>
                    </a:lnTo>
                    <a:lnTo>
                      <a:pt x="0" y="68"/>
                    </a:lnTo>
                    <a:lnTo>
                      <a:pt x="5" y="42"/>
                    </a:lnTo>
                    <a:lnTo>
                      <a:pt x="15" y="32"/>
                    </a:lnTo>
                    <a:lnTo>
                      <a:pt x="31" y="26"/>
                    </a:lnTo>
                    <a:close/>
                  </a:path>
                </a:pathLst>
              </a:custGeom>
              <a:solidFill>
                <a:srgbClr val="A38C8C"/>
              </a:solidFill>
              <a:ln w="9525">
                <a:noFill/>
                <a:round/>
                <a:headEnd/>
                <a:tailEnd/>
              </a:ln>
            </p:spPr>
            <p:txBody>
              <a:bodyPr/>
              <a:lstStyle/>
              <a:p>
                <a:endParaRPr lang="de-DE">
                  <a:latin typeface="+mn-lt"/>
                </a:endParaRPr>
              </a:p>
            </p:txBody>
          </p:sp>
          <p:sp>
            <p:nvSpPr>
              <p:cNvPr id="1260" name="Freeform 60"/>
              <p:cNvSpPr>
                <a:spLocks/>
              </p:cNvSpPr>
              <p:nvPr/>
            </p:nvSpPr>
            <p:spPr bwMode="auto">
              <a:xfrm>
                <a:off x="594" y="2457"/>
                <a:ext cx="54" cy="39"/>
              </a:xfrm>
              <a:custGeom>
                <a:avLst/>
                <a:gdLst>
                  <a:gd name="T0" fmla="*/ 7 w 378"/>
                  <a:gd name="T1" fmla="*/ 0 h 273"/>
                  <a:gd name="T2" fmla="*/ 17 w 378"/>
                  <a:gd name="T3" fmla="*/ 3 h 273"/>
                  <a:gd name="T4" fmla="*/ 26 w 378"/>
                  <a:gd name="T5" fmla="*/ 3 h 273"/>
                  <a:gd name="T6" fmla="*/ 47 w 378"/>
                  <a:gd name="T7" fmla="*/ 3 h 273"/>
                  <a:gd name="T8" fmla="*/ 52 w 378"/>
                  <a:gd name="T9" fmla="*/ 5 h 273"/>
                  <a:gd name="T10" fmla="*/ 54 w 378"/>
                  <a:gd name="T11" fmla="*/ 10 h 273"/>
                  <a:gd name="T12" fmla="*/ 54 w 378"/>
                  <a:gd name="T13" fmla="*/ 35 h 273"/>
                  <a:gd name="T14" fmla="*/ 53 w 378"/>
                  <a:gd name="T15" fmla="*/ 38 h 273"/>
                  <a:gd name="T16" fmla="*/ 51 w 378"/>
                  <a:gd name="T17" fmla="*/ 39 h 273"/>
                  <a:gd name="T18" fmla="*/ 46 w 378"/>
                  <a:gd name="T19" fmla="*/ 37 h 273"/>
                  <a:gd name="T20" fmla="*/ 41 w 378"/>
                  <a:gd name="T21" fmla="*/ 31 h 273"/>
                  <a:gd name="T22" fmla="*/ 38 w 378"/>
                  <a:gd name="T23" fmla="*/ 23 h 273"/>
                  <a:gd name="T24" fmla="*/ 39 w 378"/>
                  <a:gd name="T25" fmla="*/ 18 h 273"/>
                  <a:gd name="T26" fmla="*/ 21 w 378"/>
                  <a:gd name="T27" fmla="*/ 15 h 273"/>
                  <a:gd name="T28" fmla="*/ 13 w 378"/>
                  <a:gd name="T29" fmla="*/ 13 h 273"/>
                  <a:gd name="T30" fmla="*/ 3 w 378"/>
                  <a:gd name="T31" fmla="*/ 10 h 273"/>
                  <a:gd name="T32" fmla="*/ 0 w 378"/>
                  <a:gd name="T33" fmla="*/ 7 h 273"/>
                  <a:gd name="T34" fmla="*/ 0 w 378"/>
                  <a:gd name="T35" fmla="*/ 3 h 273"/>
                  <a:gd name="T36" fmla="*/ 2 w 378"/>
                  <a:gd name="T37" fmla="*/ 0 h 273"/>
                  <a:gd name="T38" fmla="*/ 7 w 378"/>
                  <a:gd name="T39" fmla="*/ 0 h 273"/>
                  <a:gd name="T40" fmla="*/ 7 w 378"/>
                  <a:gd name="T41" fmla="*/ 0 h 2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8"/>
                  <a:gd name="T64" fmla="*/ 0 h 273"/>
                  <a:gd name="T65" fmla="*/ 378 w 378"/>
                  <a:gd name="T66" fmla="*/ 273 h 2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8" h="273">
                    <a:moveTo>
                      <a:pt x="46" y="0"/>
                    </a:moveTo>
                    <a:lnTo>
                      <a:pt x="119" y="18"/>
                    </a:lnTo>
                    <a:lnTo>
                      <a:pt x="184" y="23"/>
                    </a:lnTo>
                    <a:lnTo>
                      <a:pt x="327" y="21"/>
                    </a:lnTo>
                    <a:lnTo>
                      <a:pt x="364" y="34"/>
                    </a:lnTo>
                    <a:lnTo>
                      <a:pt x="378" y="72"/>
                    </a:lnTo>
                    <a:lnTo>
                      <a:pt x="376" y="242"/>
                    </a:lnTo>
                    <a:lnTo>
                      <a:pt x="372" y="264"/>
                    </a:lnTo>
                    <a:lnTo>
                      <a:pt x="360" y="273"/>
                    </a:lnTo>
                    <a:lnTo>
                      <a:pt x="322" y="259"/>
                    </a:lnTo>
                    <a:lnTo>
                      <a:pt x="286" y="218"/>
                    </a:lnTo>
                    <a:lnTo>
                      <a:pt x="269" y="162"/>
                    </a:lnTo>
                    <a:lnTo>
                      <a:pt x="271" y="123"/>
                    </a:lnTo>
                    <a:lnTo>
                      <a:pt x="150" y="106"/>
                    </a:lnTo>
                    <a:lnTo>
                      <a:pt x="90" y="90"/>
                    </a:lnTo>
                    <a:lnTo>
                      <a:pt x="24" y="69"/>
                    </a:lnTo>
                    <a:lnTo>
                      <a:pt x="2" y="50"/>
                    </a:lnTo>
                    <a:lnTo>
                      <a:pt x="0" y="23"/>
                    </a:lnTo>
                    <a:lnTo>
                      <a:pt x="17" y="2"/>
                    </a:lnTo>
                    <a:lnTo>
                      <a:pt x="46" y="0"/>
                    </a:lnTo>
                    <a:close/>
                  </a:path>
                </a:pathLst>
              </a:custGeom>
              <a:solidFill>
                <a:srgbClr val="A38C8C"/>
              </a:solidFill>
              <a:ln w="9525">
                <a:noFill/>
                <a:round/>
                <a:headEnd/>
                <a:tailEnd/>
              </a:ln>
            </p:spPr>
            <p:txBody>
              <a:bodyPr/>
              <a:lstStyle/>
              <a:p>
                <a:endParaRPr lang="de-DE">
                  <a:latin typeface="+mn-lt"/>
                </a:endParaRPr>
              </a:p>
            </p:txBody>
          </p:sp>
          <p:sp>
            <p:nvSpPr>
              <p:cNvPr id="1261" name="Freeform 61"/>
              <p:cNvSpPr>
                <a:spLocks/>
              </p:cNvSpPr>
              <p:nvPr/>
            </p:nvSpPr>
            <p:spPr bwMode="auto">
              <a:xfrm>
                <a:off x="592" y="2506"/>
                <a:ext cx="59" cy="16"/>
              </a:xfrm>
              <a:custGeom>
                <a:avLst/>
                <a:gdLst>
                  <a:gd name="T0" fmla="*/ 6 w 413"/>
                  <a:gd name="T1" fmla="*/ 0 h 112"/>
                  <a:gd name="T2" fmla="*/ 28 w 413"/>
                  <a:gd name="T3" fmla="*/ 1 h 112"/>
                  <a:gd name="T4" fmla="*/ 51 w 413"/>
                  <a:gd name="T5" fmla="*/ 0 h 112"/>
                  <a:gd name="T6" fmla="*/ 57 w 413"/>
                  <a:gd name="T7" fmla="*/ 3 h 112"/>
                  <a:gd name="T8" fmla="*/ 59 w 413"/>
                  <a:gd name="T9" fmla="*/ 8 h 112"/>
                  <a:gd name="T10" fmla="*/ 58 w 413"/>
                  <a:gd name="T11" fmla="*/ 11 h 112"/>
                  <a:gd name="T12" fmla="*/ 57 w 413"/>
                  <a:gd name="T13" fmla="*/ 13 h 112"/>
                  <a:gd name="T14" fmla="*/ 55 w 413"/>
                  <a:gd name="T15" fmla="*/ 15 h 112"/>
                  <a:gd name="T16" fmla="*/ 51 w 413"/>
                  <a:gd name="T17" fmla="*/ 16 h 112"/>
                  <a:gd name="T18" fmla="*/ 28 w 413"/>
                  <a:gd name="T19" fmla="*/ 14 h 112"/>
                  <a:gd name="T20" fmla="*/ 17 w 413"/>
                  <a:gd name="T21" fmla="*/ 12 h 112"/>
                  <a:gd name="T22" fmla="*/ 5 w 413"/>
                  <a:gd name="T23" fmla="*/ 11 h 112"/>
                  <a:gd name="T24" fmla="*/ 1 w 413"/>
                  <a:gd name="T25" fmla="*/ 9 h 112"/>
                  <a:gd name="T26" fmla="*/ 0 w 413"/>
                  <a:gd name="T27" fmla="*/ 5 h 112"/>
                  <a:gd name="T28" fmla="*/ 2 w 413"/>
                  <a:gd name="T29" fmla="*/ 1 h 112"/>
                  <a:gd name="T30" fmla="*/ 6 w 413"/>
                  <a:gd name="T31" fmla="*/ 0 h 112"/>
                  <a:gd name="T32" fmla="*/ 6 w 413"/>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112"/>
                  <a:gd name="T53" fmla="*/ 413 w 413"/>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112">
                    <a:moveTo>
                      <a:pt x="39" y="1"/>
                    </a:moveTo>
                    <a:lnTo>
                      <a:pt x="198" y="4"/>
                    </a:lnTo>
                    <a:lnTo>
                      <a:pt x="357" y="0"/>
                    </a:lnTo>
                    <a:lnTo>
                      <a:pt x="399" y="18"/>
                    </a:lnTo>
                    <a:lnTo>
                      <a:pt x="413" y="56"/>
                    </a:lnTo>
                    <a:lnTo>
                      <a:pt x="409" y="76"/>
                    </a:lnTo>
                    <a:lnTo>
                      <a:pt x="399" y="94"/>
                    </a:lnTo>
                    <a:lnTo>
                      <a:pt x="382" y="108"/>
                    </a:lnTo>
                    <a:lnTo>
                      <a:pt x="357" y="112"/>
                    </a:lnTo>
                    <a:lnTo>
                      <a:pt x="196" y="97"/>
                    </a:lnTo>
                    <a:lnTo>
                      <a:pt x="120" y="84"/>
                    </a:lnTo>
                    <a:lnTo>
                      <a:pt x="33" y="74"/>
                    </a:lnTo>
                    <a:lnTo>
                      <a:pt x="8" y="61"/>
                    </a:lnTo>
                    <a:lnTo>
                      <a:pt x="0" y="35"/>
                    </a:lnTo>
                    <a:lnTo>
                      <a:pt x="11" y="10"/>
                    </a:lnTo>
                    <a:lnTo>
                      <a:pt x="39" y="1"/>
                    </a:lnTo>
                    <a:close/>
                  </a:path>
                </a:pathLst>
              </a:custGeom>
              <a:solidFill>
                <a:srgbClr val="A38C8C"/>
              </a:solidFill>
              <a:ln w="9525">
                <a:noFill/>
                <a:round/>
                <a:headEnd/>
                <a:tailEnd/>
              </a:ln>
            </p:spPr>
            <p:txBody>
              <a:bodyPr/>
              <a:lstStyle/>
              <a:p>
                <a:endParaRPr lang="de-DE">
                  <a:latin typeface="+mn-lt"/>
                </a:endParaRPr>
              </a:p>
            </p:txBody>
          </p:sp>
          <p:sp>
            <p:nvSpPr>
              <p:cNvPr id="1262" name="Freeform 62"/>
              <p:cNvSpPr>
                <a:spLocks/>
              </p:cNvSpPr>
              <p:nvPr/>
            </p:nvSpPr>
            <p:spPr bwMode="auto">
              <a:xfrm>
                <a:off x="482" y="2591"/>
                <a:ext cx="15" cy="20"/>
              </a:xfrm>
              <a:custGeom>
                <a:avLst/>
                <a:gdLst>
                  <a:gd name="T0" fmla="*/ 2 w 110"/>
                  <a:gd name="T1" fmla="*/ 9 h 138"/>
                  <a:gd name="T2" fmla="*/ 0 w 110"/>
                  <a:gd name="T3" fmla="*/ 3 h 138"/>
                  <a:gd name="T4" fmla="*/ 1 w 110"/>
                  <a:gd name="T5" fmla="*/ 1 h 138"/>
                  <a:gd name="T6" fmla="*/ 2 w 110"/>
                  <a:gd name="T7" fmla="*/ 0 h 138"/>
                  <a:gd name="T8" fmla="*/ 7 w 110"/>
                  <a:gd name="T9" fmla="*/ 0 h 138"/>
                  <a:gd name="T10" fmla="*/ 12 w 110"/>
                  <a:gd name="T11" fmla="*/ 4 h 138"/>
                  <a:gd name="T12" fmla="*/ 14 w 110"/>
                  <a:gd name="T13" fmla="*/ 11 h 138"/>
                  <a:gd name="T14" fmla="*/ 15 w 110"/>
                  <a:gd name="T15" fmla="*/ 16 h 138"/>
                  <a:gd name="T16" fmla="*/ 14 w 110"/>
                  <a:gd name="T17" fmla="*/ 18 h 138"/>
                  <a:gd name="T18" fmla="*/ 12 w 110"/>
                  <a:gd name="T19" fmla="*/ 19 h 138"/>
                  <a:gd name="T20" fmla="*/ 8 w 110"/>
                  <a:gd name="T21" fmla="*/ 20 h 138"/>
                  <a:gd name="T22" fmla="*/ 4 w 110"/>
                  <a:gd name="T23" fmla="*/ 17 h 138"/>
                  <a:gd name="T24" fmla="*/ 2 w 110"/>
                  <a:gd name="T25" fmla="*/ 9 h 138"/>
                  <a:gd name="T26" fmla="*/ 2 w 110"/>
                  <a:gd name="T27" fmla="*/ 9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38"/>
                  <a:gd name="T44" fmla="*/ 110 w 110"/>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38">
                    <a:moveTo>
                      <a:pt x="12" y="63"/>
                    </a:moveTo>
                    <a:lnTo>
                      <a:pt x="0" y="24"/>
                    </a:lnTo>
                    <a:lnTo>
                      <a:pt x="6" y="10"/>
                    </a:lnTo>
                    <a:lnTo>
                      <a:pt x="18" y="1"/>
                    </a:lnTo>
                    <a:lnTo>
                      <a:pt x="53" y="0"/>
                    </a:lnTo>
                    <a:lnTo>
                      <a:pt x="91" y="28"/>
                    </a:lnTo>
                    <a:lnTo>
                      <a:pt x="106" y="75"/>
                    </a:lnTo>
                    <a:lnTo>
                      <a:pt x="110" y="109"/>
                    </a:lnTo>
                    <a:lnTo>
                      <a:pt x="102" y="123"/>
                    </a:lnTo>
                    <a:lnTo>
                      <a:pt x="90" y="133"/>
                    </a:lnTo>
                    <a:lnTo>
                      <a:pt x="59" y="138"/>
                    </a:lnTo>
                    <a:lnTo>
                      <a:pt x="32" y="116"/>
                    </a:lnTo>
                    <a:lnTo>
                      <a:pt x="12" y="63"/>
                    </a:lnTo>
                    <a:close/>
                  </a:path>
                </a:pathLst>
              </a:custGeom>
              <a:solidFill>
                <a:srgbClr val="A38C8C"/>
              </a:solidFill>
              <a:ln w="9525">
                <a:noFill/>
                <a:round/>
                <a:headEnd/>
                <a:tailEnd/>
              </a:ln>
            </p:spPr>
            <p:txBody>
              <a:bodyPr/>
              <a:lstStyle/>
              <a:p>
                <a:endParaRPr lang="de-DE">
                  <a:latin typeface="+mn-lt"/>
                </a:endParaRPr>
              </a:p>
            </p:txBody>
          </p:sp>
          <p:sp>
            <p:nvSpPr>
              <p:cNvPr id="1263" name="Freeform 63"/>
              <p:cNvSpPr>
                <a:spLocks/>
              </p:cNvSpPr>
              <p:nvPr/>
            </p:nvSpPr>
            <p:spPr bwMode="auto">
              <a:xfrm>
                <a:off x="458" y="2598"/>
                <a:ext cx="17" cy="19"/>
              </a:xfrm>
              <a:custGeom>
                <a:avLst/>
                <a:gdLst>
                  <a:gd name="T0" fmla="*/ 1 w 121"/>
                  <a:gd name="T1" fmla="*/ 10 h 132"/>
                  <a:gd name="T2" fmla="*/ 0 w 121"/>
                  <a:gd name="T3" fmla="*/ 5 h 132"/>
                  <a:gd name="T4" fmla="*/ 1 w 121"/>
                  <a:gd name="T5" fmla="*/ 3 h 132"/>
                  <a:gd name="T6" fmla="*/ 3 w 121"/>
                  <a:gd name="T7" fmla="*/ 2 h 132"/>
                  <a:gd name="T8" fmla="*/ 7 w 121"/>
                  <a:gd name="T9" fmla="*/ 0 h 132"/>
                  <a:gd name="T10" fmla="*/ 11 w 121"/>
                  <a:gd name="T11" fmla="*/ 2 h 132"/>
                  <a:gd name="T12" fmla="*/ 15 w 121"/>
                  <a:gd name="T13" fmla="*/ 7 h 132"/>
                  <a:gd name="T14" fmla="*/ 17 w 121"/>
                  <a:gd name="T15" fmla="*/ 12 h 132"/>
                  <a:gd name="T16" fmla="*/ 16 w 121"/>
                  <a:gd name="T17" fmla="*/ 17 h 132"/>
                  <a:gd name="T18" fmla="*/ 14 w 121"/>
                  <a:gd name="T19" fmla="*/ 18 h 132"/>
                  <a:gd name="T20" fmla="*/ 12 w 121"/>
                  <a:gd name="T21" fmla="*/ 19 h 132"/>
                  <a:gd name="T22" fmla="*/ 8 w 121"/>
                  <a:gd name="T23" fmla="*/ 17 h 132"/>
                  <a:gd name="T24" fmla="*/ 5 w 121"/>
                  <a:gd name="T25" fmla="*/ 13 h 132"/>
                  <a:gd name="T26" fmla="*/ 1 w 121"/>
                  <a:gd name="T27" fmla="*/ 10 h 132"/>
                  <a:gd name="T28" fmla="*/ 1 w 121"/>
                  <a:gd name="T29" fmla="*/ 10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32"/>
                  <a:gd name="T47" fmla="*/ 121 w 121"/>
                  <a:gd name="T48" fmla="*/ 132 h 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32">
                    <a:moveTo>
                      <a:pt x="8" y="69"/>
                    </a:moveTo>
                    <a:lnTo>
                      <a:pt x="0" y="38"/>
                    </a:lnTo>
                    <a:lnTo>
                      <a:pt x="7" y="23"/>
                    </a:lnTo>
                    <a:lnTo>
                      <a:pt x="18" y="11"/>
                    </a:lnTo>
                    <a:lnTo>
                      <a:pt x="48" y="0"/>
                    </a:lnTo>
                    <a:lnTo>
                      <a:pt x="79" y="15"/>
                    </a:lnTo>
                    <a:lnTo>
                      <a:pt x="110" y="50"/>
                    </a:lnTo>
                    <a:lnTo>
                      <a:pt x="121" y="86"/>
                    </a:lnTo>
                    <a:lnTo>
                      <a:pt x="111" y="117"/>
                    </a:lnTo>
                    <a:lnTo>
                      <a:pt x="100" y="127"/>
                    </a:lnTo>
                    <a:lnTo>
                      <a:pt x="86" y="132"/>
                    </a:lnTo>
                    <a:lnTo>
                      <a:pt x="60" y="116"/>
                    </a:lnTo>
                    <a:lnTo>
                      <a:pt x="34" y="93"/>
                    </a:lnTo>
                    <a:lnTo>
                      <a:pt x="8" y="69"/>
                    </a:lnTo>
                    <a:close/>
                  </a:path>
                </a:pathLst>
              </a:custGeom>
              <a:solidFill>
                <a:srgbClr val="A38C8C"/>
              </a:solidFill>
              <a:ln w="9525">
                <a:noFill/>
                <a:round/>
                <a:headEnd/>
                <a:tailEnd/>
              </a:ln>
            </p:spPr>
            <p:txBody>
              <a:bodyPr/>
              <a:lstStyle/>
              <a:p>
                <a:endParaRPr lang="de-DE">
                  <a:latin typeface="+mn-lt"/>
                </a:endParaRPr>
              </a:p>
            </p:txBody>
          </p:sp>
          <p:sp>
            <p:nvSpPr>
              <p:cNvPr id="1264" name="Freeform 64"/>
              <p:cNvSpPr>
                <a:spLocks/>
              </p:cNvSpPr>
              <p:nvPr/>
            </p:nvSpPr>
            <p:spPr bwMode="auto">
              <a:xfrm>
                <a:off x="432" y="2599"/>
                <a:ext cx="20" cy="21"/>
              </a:xfrm>
              <a:custGeom>
                <a:avLst/>
                <a:gdLst>
                  <a:gd name="T0" fmla="*/ 2 w 139"/>
                  <a:gd name="T1" fmla="*/ 10 h 144"/>
                  <a:gd name="T2" fmla="*/ 0 w 139"/>
                  <a:gd name="T3" fmla="*/ 6 h 144"/>
                  <a:gd name="T4" fmla="*/ 1 w 139"/>
                  <a:gd name="T5" fmla="*/ 2 h 144"/>
                  <a:gd name="T6" fmla="*/ 2 w 139"/>
                  <a:gd name="T7" fmla="*/ 1 h 144"/>
                  <a:gd name="T8" fmla="*/ 4 w 139"/>
                  <a:gd name="T9" fmla="*/ 0 h 144"/>
                  <a:gd name="T10" fmla="*/ 8 w 139"/>
                  <a:gd name="T11" fmla="*/ 1 h 144"/>
                  <a:gd name="T12" fmla="*/ 18 w 139"/>
                  <a:gd name="T13" fmla="*/ 7 h 144"/>
                  <a:gd name="T14" fmla="*/ 20 w 139"/>
                  <a:gd name="T15" fmla="*/ 13 h 144"/>
                  <a:gd name="T16" fmla="*/ 19 w 139"/>
                  <a:gd name="T17" fmla="*/ 18 h 144"/>
                  <a:gd name="T18" fmla="*/ 15 w 139"/>
                  <a:gd name="T19" fmla="*/ 21 h 144"/>
                  <a:gd name="T20" fmla="*/ 11 w 139"/>
                  <a:gd name="T21" fmla="*/ 19 h 144"/>
                  <a:gd name="T22" fmla="*/ 6 w 139"/>
                  <a:gd name="T23" fmla="*/ 14 h 144"/>
                  <a:gd name="T24" fmla="*/ 2 w 139"/>
                  <a:gd name="T25" fmla="*/ 10 h 144"/>
                  <a:gd name="T26" fmla="*/ 2 w 139"/>
                  <a:gd name="T27" fmla="*/ 10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44"/>
                  <a:gd name="T44" fmla="*/ 139 w 139"/>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44">
                    <a:moveTo>
                      <a:pt x="16" y="67"/>
                    </a:moveTo>
                    <a:lnTo>
                      <a:pt x="0" y="43"/>
                    </a:lnTo>
                    <a:lnTo>
                      <a:pt x="7" y="17"/>
                    </a:lnTo>
                    <a:lnTo>
                      <a:pt x="15" y="7"/>
                    </a:lnTo>
                    <a:lnTo>
                      <a:pt x="28" y="0"/>
                    </a:lnTo>
                    <a:lnTo>
                      <a:pt x="56" y="6"/>
                    </a:lnTo>
                    <a:lnTo>
                      <a:pt x="123" y="50"/>
                    </a:lnTo>
                    <a:lnTo>
                      <a:pt x="139" y="88"/>
                    </a:lnTo>
                    <a:lnTo>
                      <a:pt x="130" y="125"/>
                    </a:lnTo>
                    <a:lnTo>
                      <a:pt x="105" y="144"/>
                    </a:lnTo>
                    <a:lnTo>
                      <a:pt x="74" y="131"/>
                    </a:lnTo>
                    <a:lnTo>
                      <a:pt x="45" y="98"/>
                    </a:lnTo>
                    <a:lnTo>
                      <a:pt x="16" y="67"/>
                    </a:lnTo>
                    <a:close/>
                  </a:path>
                </a:pathLst>
              </a:custGeom>
              <a:solidFill>
                <a:srgbClr val="A38C8C"/>
              </a:solidFill>
              <a:ln w="9525">
                <a:noFill/>
                <a:round/>
                <a:headEnd/>
                <a:tailEnd/>
              </a:ln>
            </p:spPr>
            <p:txBody>
              <a:bodyPr/>
              <a:lstStyle/>
              <a:p>
                <a:endParaRPr lang="de-DE">
                  <a:latin typeface="+mn-lt"/>
                </a:endParaRPr>
              </a:p>
            </p:txBody>
          </p:sp>
          <p:sp>
            <p:nvSpPr>
              <p:cNvPr id="1265" name="Freeform 65"/>
              <p:cNvSpPr>
                <a:spLocks/>
              </p:cNvSpPr>
              <p:nvPr/>
            </p:nvSpPr>
            <p:spPr bwMode="auto">
              <a:xfrm>
                <a:off x="403" y="2597"/>
                <a:ext cx="21" cy="20"/>
              </a:xfrm>
              <a:custGeom>
                <a:avLst/>
                <a:gdLst>
                  <a:gd name="T0" fmla="*/ 3 w 149"/>
                  <a:gd name="T1" fmla="*/ 11 h 138"/>
                  <a:gd name="T2" fmla="*/ 0 w 149"/>
                  <a:gd name="T3" fmla="*/ 7 h 138"/>
                  <a:gd name="T4" fmla="*/ 1 w 149"/>
                  <a:gd name="T5" fmla="*/ 3 h 138"/>
                  <a:gd name="T6" fmla="*/ 3 w 149"/>
                  <a:gd name="T7" fmla="*/ 0 h 138"/>
                  <a:gd name="T8" fmla="*/ 8 w 149"/>
                  <a:gd name="T9" fmla="*/ 0 h 138"/>
                  <a:gd name="T10" fmla="*/ 18 w 149"/>
                  <a:gd name="T11" fmla="*/ 5 h 138"/>
                  <a:gd name="T12" fmla="*/ 21 w 149"/>
                  <a:gd name="T13" fmla="*/ 10 h 138"/>
                  <a:gd name="T14" fmla="*/ 20 w 149"/>
                  <a:gd name="T15" fmla="*/ 16 h 138"/>
                  <a:gd name="T16" fmla="*/ 19 w 149"/>
                  <a:gd name="T17" fmla="*/ 19 h 138"/>
                  <a:gd name="T18" fmla="*/ 17 w 149"/>
                  <a:gd name="T19" fmla="*/ 20 h 138"/>
                  <a:gd name="T20" fmla="*/ 12 w 149"/>
                  <a:gd name="T21" fmla="*/ 19 h 138"/>
                  <a:gd name="T22" fmla="*/ 8 w 149"/>
                  <a:gd name="T23" fmla="*/ 15 h 138"/>
                  <a:gd name="T24" fmla="*/ 3 w 149"/>
                  <a:gd name="T25" fmla="*/ 11 h 138"/>
                  <a:gd name="T26" fmla="*/ 3 w 149"/>
                  <a:gd name="T27" fmla="*/ 11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138"/>
                  <a:gd name="T44" fmla="*/ 149 w 149"/>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138">
                    <a:moveTo>
                      <a:pt x="23" y="75"/>
                    </a:moveTo>
                    <a:lnTo>
                      <a:pt x="0" y="50"/>
                    </a:lnTo>
                    <a:lnTo>
                      <a:pt x="4" y="21"/>
                    </a:lnTo>
                    <a:lnTo>
                      <a:pt x="24" y="0"/>
                    </a:lnTo>
                    <a:lnTo>
                      <a:pt x="57" y="1"/>
                    </a:lnTo>
                    <a:lnTo>
                      <a:pt x="125" y="34"/>
                    </a:lnTo>
                    <a:lnTo>
                      <a:pt x="149" y="71"/>
                    </a:lnTo>
                    <a:lnTo>
                      <a:pt x="145" y="112"/>
                    </a:lnTo>
                    <a:lnTo>
                      <a:pt x="136" y="128"/>
                    </a:lnTo>
                    <a:lnTo>
                      <a:pt x="123" y="138"/>
                    </a:lnTo>
                    <a:lnTo>
                      <a:pt x="88" y="132"/>
                    </a:lnTo>
                    <a:lnTo>
                      <a:pt x="56" y="102"/>
                    </a:lnTo>
                    <a:lnTo>
                      <a:pt x="23" y="75"/>
                    </a:lnTo>
                    <a:close/>
                  </a:path>
                </a:pathLst>
              </a:custGeom>
              <a:solidFill>
                <a:srgbClr val="A38C8C"/>
              </a:solidFill>
              <a:ln w="9525">
                <a:noFill/>
                <a:round/>
                <a:headEnd/>
                <a:tailEnd/>
              </a:ln>
            </p:spPr>
            <p:txBody>
              <a:bodyPr/>
              <a:lstStyle/>
              <a:p>
                <a:endParaRPr lang="de-DE">
                  <a:latin typeface="+mn-lt"/>
                </a:endParaRPr>
              </a:p>
            </p:txBody>
          </p:sp>
          <p:sp>
            <p:nvSpPr>
              <p:cNvPr id="1266" name="Freeform 66"/>
              <p:cNvSpPr>
                <a:spLocks/>
              </p:cNvSpPr>
              <p:nvPr/>
            </p:nvSpPr>
            <p:spPr bwMode="auto">
              <a:xfrm>
                <a:off x="306" y="2438"/>
                <a:ext cx="34" cy="199"/>
              </a:xfrm>
              <a:custGeom>
                <a:avLst/>
                <a:gdLst>
                  <a:gd name="T0" fmla="*/ 11 w 236"/>
                  <a:gd name="T1" fmla="*/ 5 h 1396"/>
                  <a:gd name="T2" fmla="*/ 14 w 236"/>
                  <a:gd name="T3" fmla="*/ 18 h 1396"/>
                  <a:gd name="T4" fmla="*/ 17 w 236"/>
                  <a:gd name="T5" fmla="*/ 29 h 1396"/>
                  <a:gd name="T6" fmla="*/ 21 w 236"/>
                  <a:gd name="T7" fmla="*/ 53 h 1396"/>
                  <a:gd name="T8" fmla="*/ 21 w 236"/>
                  <a:gd name="T9" fmla="*/ 63 h 1396"/>
                  <a:gd name="T10" fmla="*/ 20 w 236"/>
                  <a:gd name="T11" fmla="*/ 71 h 1396"/>
                  <a:gd name="T12" fmla="*/ 20 w 236"/>
                  <a:gd name="T13" fmla="*/ 80 h 1396"/>
                  <a:gd name="T14" fmla="*/ 21 w 236"/>
                  <a:gd name="T15" fmla="*/ 90 h 1396"/>
                  <a:gd name="T16" fmla="*/ 24 w 236"/>
                  <a:gd name="T17" fmla="*/ 116 h 1396"/>
                  <a:gd name="T18" fmla="*/ 27 w 236"/>
                  <a:gd name="T19" fmla="*/ 139 h 1396"/>
                  <a:gd name="T20" fmla="*/ 31 w 236"/>
                  <a:gd name="T21" fmla="*/ 162 h 1396"/>
                  <a:gd name="T22" fmla="*/ 34 w 236"/>
                  <a:gd name="T23" fmla="*/ 188 h 1396"/>
                  <a:gd name="T24" fmla="*/ 34 w 236"/>
                  <a:gd name="T25" fmla="*/ 193 h 1396"/>
                  <a:gd name="T26" fmla="*/ 32 w 236"/>
                  <a:gd name="T27" fmla="*/ 196 h 1396"/>
                  <a:gd name="T28" fmla="*/ 29 w 236"/>
                  <a:gd name="T29" fmla="*/ 198 h 1396"/>
                  <a:gd name="T30" fmla="*/ 25 w 236"/>
                  <a:gd name="T31" fmla="*/ 199 h 1396"/>
                  <a:gd name="T32" fmla="*/ 18 w 236"/>
                  <a:gd name="T33" fmla="*/ 197 h 1396"/>
                  <a:gd name="T34" fmla="*/ 15 w 236"/>
                  <a:gd name="T35" fmla="*/ 190 h 1396"/>
                  <a:gd name="T36" fmla="*/ 12 w 236"/>
                  <a:gd name="T37" fmla="*/ 164 h 1396"/>
                  <a:gd name="T38" fmla="*/ 8 w 236"/>
                  <a:gd name="T39" fmla="*/ 141 h 1396"/>
                  <a:gd name="T40" fmla="*/ 5 w 236"/>
                  <a:gd name="T41" fmla="*/ 118 h 1396"/>
                  <a:gd name="T42" fmla="*/ 2 w 236"/>
                  <a:gd name="T43" fmla="*/ 92 h 1396"/>
                  <a:gd name="T44" fmla="*/ 2 w 236"/>
                  <a:gd name="T45" fmla="*/ 82 h 1396"/>
                  <a:gd name="T46" fmla="*/ 4 w 236"/>
                  <a:gd name="T47" fmla="*/ 73 h 1396"/>
                  <a:gd name="T48" fmla="*/ 5 w 236"/>
                  <a:gd name="T49" fmla="*/ 54 h 1396"/>
                  <a:gd name="T50" fmla="*/ 4 w 236"/>
                  <a:gd name="T51" fmla="*/ 30 h 1396"/>
                  <a:gd name="T52" fmla="*/ 2 w 236"/>
                  <a:gd name="T53" fmla="*/ 19 h 1396"/>
                  <a:gd name="T54" fmla="*/ 0 w 236"/>
                  <a:gd name="T55" fmla="*/ 6 h 1396"/>
                  <a:gd name="T56" fmla="*/ 1 w 236"/>
                  <a:gd name="T57" fmla="*/ 2 h 1396"/>
                  <a:gd name="T58" fmla="*/ 2 w 236"/>
                  <a:gd name="T59" fmla="*/ 1 h 1396"/>
                  <a:gd name="T60" fmla="*/ 4 w 236"/>
                  <a:gd name="T61" fmla="*/ 0 h 1396"/>
                  <a:gd name="T62" fmla="*/ 8 w 236"/>
                  <a:gd name="T63" fmla="*/ 1 h 1396"/>
                  <a:gd name="T64" fmla="*/ 11 w 236"/>
                  <a:gd name="T65" fmla="*/ 5 h 1396"/>
                  <a:gd name="T66" fmla="*/ 11 w 236"/>
                  <a:gd name="T67" fmla="*/ 5 h 1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1396"/>
                  <a:gd name="T104" fmla="*/ 236 w 236"/>
                  <a:gd name="T105" fmla="*/ 1396 h 1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1396">
                    <a:moveTo>
                      <a:pt x="75" y="32"/>
                    </a:moveTo>
                    <a:lnTo>
                      <a:pt x="95" y="123"/>
                    </a:lnTo>
                    <a:lnTo>
                      <a:pt x="116" y="201"/>
                    </a:lnTo>
                    <a:lnTo>
                      <a:pt x="143" y="371"/>
                    </a:lnTo>
                    <a:lnTo>
                      <a:pt x="146" y="439"/>
                    </a:lnTo>
                    <a:lnTo>
                      <a:pt x="142" y="500"/>
                    </a:lnTo>
                    <a:lnTo>
                      <a:pt x="141" y="562"/>
                    </a:lnTo>
                    <a:lnTo>
                      <a:pt x="143" y="630"/>
                    </a:lnTo>
                    <a:lnTo>
                      <a:pt x="165" y="815"/>
                    </a:lnTo>
                    <a:lnTo>
                      <a:pt x="190" y="976"/>
                    </a:lnTo>
                    <a:lnTo>
                      <a:pt x="214" y="1136"/>
                    </a:lnTo>
                    <a:lnTo>
                      <a:pt x="236" y="1321"/>
                    </a:lnTo>
                    <a:lnTo>
                      <a:pt x="233" y="1351"/>
                    </a:lnTo>
                    <a:lnTo>
                      <a:pt x="221" y="1375"/>
                    </a:lnTo>
                    <a:lnTo>
                      <a:pt x="200" y="1389"/>
                    </a:lnTo>
                    <a:lnTo>
                      <a:pt x="175" y="1396"/>
                    </a:lnTo>
                    <a:lnTo>
                      <a:pt x="127" y="1384"/>
                    </a:lnTo>
                    <a:lnTo>
                      <a:pt x="101" y="1334"/>
                    </a:lnTo>
                    <a:lnTo>
                      <a:pt x="80" y="1150"/>
                    </a:lnTo>
                    <a:lnTo>
                      <a:pt x="58" y="988"/>
                    </a:lnTo>
                    <a:lnTo>
                      <a:pt x="37" y="826"/>
                    </a:lnTo>
                    <a:lnTo>
                      <a:pt x="16" y="642"/>
                    </a:lnTo>
                    <a:lnTo>
                      <a:pt x="17" y="572"/>
                    </a:lnTo>
                    <a:lnTo>
                      <a:pt x="26" y="509"/>
                    </a:lnTo>
                    <a:lnTo>
                      <a:pt x="38" y="377"/>
                    </a:lnTo>
                    <a:lnTo>
                      <a:pt x="25" y="211"/>
                    </a:lnTo>
                    <a:lnTo>
                      <a:pt x="15" y="134"/>
                    </a:lnTo>
                    <a:lnTo>
                      <a:pt x="0" y="44"/>
                    </a:lnTo>
                    <a:lnTo>
                      <a:pt x="6" y="14"/>
                    </a:lnTo>
                    <a:lnTo>
                      <a:pt x="17" y="5"/>
                    </a:lnTo>
                    <a:lnTo>
                      <a:pt x="30" y="0"/>
                    </a:lnTo>
                    <a:lnTo>
                      <a:pt x="58" y="5"/>
                    </a:lnTo>
                    <a:lnTo>
                      <a:pt x="75" y="32"/>
                    </a:lnTo>
                    <a:close/>
                  </a:path>
                </a:pathLst>
              </a:custGeom>
              <a:solidFill>
                <a:srgbClr val="A38C8C"/>
              </a:solidFill>
              <a:ln w="9525">
                <a:noFill/>
                <a:round/>
                <a:headEnd/>
                <a:tailEnd/>
              </a:ln>
            </p:spPr>
            <p:txBody>
              <a:bodyPr/>
              <a:lstStyle/>
              <a:p>
                <a:endParaRPr lang="de-DE">
                  <a:latin typeface="+mn-lt"/>
                </a:endParaRPr>
              </a:p>
            </p:txBody>
          </p:sp>
          <p:sp>
            <p:nvSpPr>
              <p:cNvPr id="1267" name="Freeform 67"/>
              <p:cNvSpPr>
                <a:spLocks/>
              </p:cNvSpPr>
              <p:nvPr/>
            </p:nvSpPr>
            <p:spPr bwMode="auto">
              <a:xfrm>
                <a:off x="330" y="2621"/>
                <a:ext cx="162" cy="23"/>
              </a:xfrm>
              <a:custGeom>
                <a:avLst/>
                <a:gdLst>
                  <a:gd name="T0" fmla="*/ 10 w 1138"/>
                  <a:gd name="T1" fmla="*/ 0 h 159"/>
                  <a:gd name="T2" fmla="*/ 35 w 1138"/>
                  <a:gd name="T3" fmla="*/ 1 h 159"/>
                  <a:gd name="T4" fmla="*/ 56 w 1138"/>
                  <a:gd name="T5" fmla="*/ 4 h 159"/>
                  <a:gd name="T6" fmla="*/ 76 w 1138"/>
                  <a:gd name="T7" fmla="*/ 5 h 159"/>
                  <a:gd name="T8" fmla="*/ 102 w 1138"/>
                  <a:gd name="T9" fmla="*/ 4 h 159"/>
                  <a:gd name="T10" fmla="*/ 125 w 1138"/>
                  <a:gd name="T11" fmla="*/ 4 h 159"/>
                  <a:gd name="T12" fmla="*/ 148 w 1138"/>
                  <a:gd name="T13" fmla="*/ 3 h 159"/>
                  <a:gd name="T14" fmla="*/ 155 w 1138"/>
                  <a:gd name="T15" fmla="*/ 2 h 159"/>
                  <a:gd name="T16" fmla="*/ 160 w 1138"/>
                  <a:gd name="T17" fmla="*/ 3 h 159"/>
                  <a:gd name="T18" fmla="*/ 162 w 1138"/>
                  <a:gd name="T19" fmla="*/ 7 h 159"/>
                  <a:gd name="T20" fmla="*/ 161 w 1138"/>
                  <a:gd name="T21" fmla="*/ 12 h 159"/>
                  <a:gd name="T22" fmla="*/ 160 w 1138"/>
                  <a:gd name="T23" fmla="*/ 14 h 159"/>
                  <a:gd name="T24" fmla="*/ 157 w 1138"/>
                  <a:gd name="T25" fmla="*/ 15 h 159"/>
                  <a:gd name="T26" fmla="*/ 150 w 1138"/>
                  <a:gd name="T27" fmla="*/ 17 h 159"/>
                  <a:gd name="T28" fmla="*/ 113 w 1138"/>
                  <a:gd name="T29" fmla="*/ 21 h 159"/>
                  <a:gd name="T30" fmla="*/ 86 w 1138"/>
                  <a:gd name="T31" fmla="*/ 23 h 159"/>
                  <a:gd name="T32" fmla="*/ 61 w 1138"/>
                  <a:gd name="T33" fmla="*/ 22 h 159"/>
                  <a:gd name="T34" fmla="*/ 37 w 1138"/>
                  <a:gd name="T35" fmla="*/ 21 h 159"/>
                  <a:gd name="T36" fmla="*/ 10 w 1138"/>
                  <a:gd name="T37" fmla="*/ 20 h 159"/>
                  <a:gd name="T38" fmla="*/ 6 w 1138"/>
                  <a:gd name="T39" fmla="*/ 19 h 159"/>
                  <a:gd name="T40" fmla="*/ 3 w 1138"/>
                  <a:gd name="T41" fmla="*/ 17 h 159"/>
                  <a:gd name="T42" fmla="*/ 0 w 1138"/>
                  <a:gd name="T43" fmla="*/ 10 h 159"/>
                  <a:gd name="T44" fmla="*/ 1 w 1138"/>
                  <a:gd name="T45" fmla="*/ 6 h 159"/>
                  <a:gd name="T46" fmla="*/ 3 w 1138"/>
                  <a:gd name="T47" fmla="*/ 3 h 159"/>
                  <a:gd name="T48" fmla="*/ 6 w 1138"/>
                  <a:gd name="T49" fmla="*/ 1 h 159"/>
                  <a:gd name="T50" fmla="*/ 10 w 1138"/>
                  <a:gd name="T51" fmla="*/ 0 h 159"/>
                  <a:gd name="T52" fmla="*/ 10 w 1138"/>
                  <a:gd name="T53" fmla="*/ 0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8"/>
                  <a:gd name="T82" fmla="*/ 0 h 159"/>
                  <a:gd name="T83" fmla="*/ 1138 w 1138"/>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8" h="159">
                    <a:moveTo>
                      <a:pt x="69" y="0"/>
                    </a:moveTo>
                    <a:lnTo>
                      <a:pt x="249" y="9"/>
                    </a:lnTo>
                    <a:lnTo>
                      <a:pt x="393" y="25"/>
                    </a:lnTo>
                    <a:lnTo>
                      <a:pt x="537" y="36"/>
                    </a:lnTo>
                    <a:lnTo>
                      <a:pt x="717" y="27"/>
                    </a:lnTo>
                    <a:lnTo>
                      <a:pt x="878" y="25"/>
                    </a:lnTo>
                    <a:lnTo>
                      <a:pt x="1040" y="21"/>
                    </a:lnTo>
                    <a:lnTo>
                      <a:pt x="1089" y="17"/>
                    </a:lnTo>
                    <a:lnTo>
                      <a:pt x="1122" y="23"/>
                    </a:lnTo>
                    <a:lnTo>
                      <a:pt x="1138" y="50"/>
                    </a:lnTo>
                    <a:lnTo>
                      <a:pt x="1134" y="82"/>
                    </a:lnTo>
                    <a:lnTo>
                      <a:pt x="1123" y="94"/>
                    </a:lnTo>
                    <a:lnTo>
                      <a:pt x="1105" y="102"/>
                    </a:lnTo>
                    <a:lnTo>
                      <a:pt x="1055" y="118"/>
                    </a:lnTo>
                    <a:lnTo>
                      <a:pt x="794" y="147"/>
                    </a:lnTo>
                    <a:lnTo>
                      <a:pt x="601" y="159"/>
                    </a:lnTo>
                    <a:lnTo>
                      <a:pt x="432" y="155"/>
                    </a:lnTo>
                    <a:lnTo>
                      <a:pt x="261" y="143"/>
                    </a:lnTo>
                    <a:lnTo>
                      <a:pt x="69" y="138"/>
                    </a:lnTo>
                    <a:lnTo>
                      <a:pt x="39" y="132"/>
                    </a:lnTo>
                    <a:lnTo>
                      <a:pt x="18" y="116"/>
                    </a:lnTo>
                    <a:lnTo>
                      <a:pt x="0" y="69"/>
                    </a:lnTo>
                    <a:lnTo>
                      <a:pt x="5" y="44"/>
                    </a:lnTo>
                    <a:lnTo>
                      <a:pt x="18" y="22"/>
                    </a:lnTo>
                    <a:lnTo>
                      <a:pt x="39" y="7"/>
                    </a:lnTo>
                    <a:lnTo>
                      <a:pt x="69" y="0"/>
                    </a:lnTo>
                    <a:close/>
                  </a:path>
                </a:pathLst>
              </a:custGeom>
              <a:solidFill>
                <a:srgbClr val="A38C8C"/>
              </a:solidFill>
              <a:ln w="9525">
                <a:noFill/>
                <a:round/>
                <a:headEnd/>
                <a:tailEnd/>
              </a:ln>
            </p:spPr>
            <p:txBody>
              <a:bodyPr/>
              <a:lstStyle/>
              <a:p>
                <a:endParaRPr lang="de-DE">
                  <a:latin typeface="+mn-lt"/>
                </a:endParaRPr>
              </a:p>
            </p:txBody>
          </p:sp>
          <p:sp>
            <p:nvSpPr>
              <p:cNvPr id="1268" name="Freeform 68"/>
              <p:cNvSpPr>
                <a:spLocks/>
              </p:cNvSpPr>
              <p:nvPr/>
            </p:nvSpPr>
            <p:spPr bwMode="auto">
              <a:xfrm>
                <a:off x="278" y="2660"/>
                <a:ext cx="14" cy="54"/>
              </a:xfrm>
              <a:custGeom>
                <a:avLst/>
                <a:gdLst>
                  <a:gd name="T0" fmla="*/ 14 w 100"/>
                  <a:gd name="T1" fmla="*/ 3 h 378"/>
                  <a:gd name="T2" fmla="*/ 10 w 100"/>
                  <a:gd name="T3" fmla="*/ 39 h 378"/>
                  <a:gd name="T4" fmla="*/ 8 w 100"/>
                  <a:gd name="T5" fmla="*/ 50 h 378"/>
                  <a:gd name="T6" fmla="*/ 6 w 100"/>
                  <a:gd name="T7" fmla="*/ 53 h 378"/>
                  <a:gd name="T8" fmla="*/ 4 w 100"/>
                  <a:gd name="T9" fmla="*/ 54 h 378"/>
                  <a:gd name="T10" fmla="*/ 1 w 100"/>
                  <a:gd name="T11" fmla="*/ 53 h 378"/>
                  <a:gd name="T12" fmla="*/ 0 w 100"/>
                  <a:gd name="T13" fmla="*/ 50 h 378"/>
                  <a:gd name="T14" fmla="*/ 1 w 100"/>
                  <a:gd name="T15" fmla="*/ 38 h 378"/>
                  <a:gd name="T16" fmla="*/ 2 w 100"/>
                  <a:gd name="T17" fmla="*/ 28 h 378"/>
                  <a:gd name="T18" fmla="*/ 4 w 100"/>
                  <a:gd name="T19" fmla="*/ 20 h 378"/>
                  <a:gd name="T20" fmla="*/ 9 w 100"/>
                  <a:gd name="T21" fmla="*/ 2 h 378"/>
                  <a:gd name="T22" fmla="*/ 10 w 100"/>
                  <a:gd name="T23" fmla="*/ 0 h 378"/>
                  <a:gd name="T24" fmla="*/ 12 w 100"/>
                  <a:gd name="T25" fmla="*/ 0 h 378"/>
                  <a:gd name="T26" fmla="*/ 14 w 100"/>
                  <a:gd name="T27" fmla="*/ 3 h 378"/>
                  <a:gd name="T28" fmla="*/ 14 w 100"/>
                  <a:gd name="T29" fmla="*/ 3 h 3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378"/>
                  <a:gd name="T47" fmla="*/ 100 w 100"/>
                  <a:gd name="T48" fmla="*/ 378 h 3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378">
                    <a:moveTo>
                      <a:pt x="100" y="21"/>
                    </a:moveTo>
                    <a:lnTo>
                      <a:pt x="71" y="270"/>
                    </a:lnTo>
                    <a:lnTo>
                      <a:pt x="57" y="353"/>
                    </a:lnTo>
                    <a:lnTo>
                      <a:pt x="46" y="373"/>
                    </a:lnTo>
                    <a:lnTo>
                      <a:pt x="26" y="378"/>
                    </a:lnTo>
                    <a:lnTo>
                      <a:pt x="7" y="368"/>
                    </a:lnTo>
                    <a:lnTo>
                      <a:pt x="0" y="347"/>
                    </a:lnTo>
                    <a:lnTo>
                      <a:pt x="6" y="265"/>
                    </a:lnTo>
                    <a:lnTo>
                      <a:pt x="14" y="198"/>
                    </a:lnTo>
                    <a:lnTo>
                      <a:pt x="29" y="140"/>
                    </a:lnTo>
                    <a:lnTo>
                      <a:pt x="63" y="16"/>
                    </a:lnTo>
                    <a:lnTo>
                      <a:pt x="71" y="2"/>
                    </a:lnTo>
                    <a:lnTo>
                      <a:pt x="84" y="0"/>
                    </a:lnTo>
                    <a:lnTo>
                      <a:pt x="100" y="21"/>
                    </a:lnTo>
                    <a:close/>
                  </a:path>
                </a:pathLst>
              </a:custGeom>
              <a:solidFill>
                <a:srgbClr val="000000"/>
              </a:solidFill>
              <a:ln w="9525">
                <a:noFill/>
                <a:round/>
                <a:headEnd/>
                <a:tailEnd/>
              </a:ln>
            </p:spPr>
            <p:txBody>
              <a:bodyPr/>
              <a:lstStyle/>
              <a:p>
                <a:endParaRPr lang="de-DE">
                  <a:latin typeface="+mn-lt"/>
                </a:endParaRPr>
              </a:p>
            </p:txBody>
          </p:sp>
          <p:sp>
            <p:nvSpPr>
              <p:cNvPr id="1269" name="Freeform 69"/>
              <p:cNvSpPr>
                <a:spLocks/>
              </p:cNvSpPr>
              <p:nvPr/>
            </p:nvSpPr>
            <p:spPr bwMode="auto">
              <a:xfrm>
                <a:off x="303" y="2653"/>
                <a:ext cx="252" cy="65"/>
              </a:xfrm>
              <a:custGeom>
                <a:avLst/>
                <a:gdLst>
                  <a:gd name="T0" fmla="*/ 2 w 1763"/>
                  <a:gd name="T1" fmla="*/ 3 h 449"/>
                  <a:gd name="T2" fmla="*/ 22 w 1763"/>
                  <a:gd name="T3" fmla="*/ 1 h 449"/>
                  <a:gd name="T4" fmla="*/ 41 w 1763"/>
                  <a:gd name="T5" fmla="*/ 0 h 449"/>
                  <a:gd name="T6" fmla="*/ 100 w 1763"/>
                  <a:gd name="T7" fmla="*/ 2 h 449"/>
                  <a:gd name="T8" fmla="*/ 128 w 1763"/>
                  <a:gd name="T9" fmla="*/ 3 h 449"/>
                  <a:gd name="T10" fmla="*/ 159 w 1763"/>
                  <a:gd name="T11" fmla="*/ 4 h 449"/>
                  <a:gd name="T12" fmla="*/ 192 w 1763"/>
                  <a:gd name="T13" fmla="*/ 4 h 449"/>
                  <a:gd name="T14" fmla="*/ 225 w 1763"/>
                  <a:gd name="T15" fmla="*/ 6 h 449"/>
                  <a:gd name="T16" fmla="*/ 232 w 1763"/>
                  <a:gd name="T17" fmla="*/ 8 h 449"/>
                  <a:gd name="T18" fmla="*/ 238 w 1763"/>
                  <a:gd name="T19" fmla="*/ 14 h 449"/>
                  <a:gd name="T20" fmla="*/ 242 w 1763"/>
                  <a:gd name="T21" fmla="*/ 21 h 449"/>
                  <a:gd name="T22" fmla="*/ 245 w 1763"/>
                  <a:gd name="T23" fmla="*/ 29 h 449"/>
                  <a:gd name="T24" fmla="*/ 250 w 1763"/>
                  <a:gd name="T25" fmla="*/ 44 h 449"/>
                  <a:gd name="T26" fmla="*/ 252 w 1763"/>
                  <a:gd name="T27" fmla="*/ 60 h 449"/>
                  <a:gd name="T28" fmla="*/ 251 w 1763"/>
                  <a:gd name="T29" fmla="*/ 64 h 449"/>
                  <a:gd name="T30" fmla="*/ 247 w 1763"/>
                  <a:gd name="T31" fmla="*/ 65 h 449"/>
                  <a:gd name="T32" fmla="*/ 244 w 1763"/>
                  <a:gd name="T33" fmla="*/ 64 h 449"/>
                  <a:gd name="T34" fmla="*/ 243 w 1763"/>
                  <a:gd name="T35" fmla="*/ 60 h 449"/>
                  <a:gd name="T36" fmla="*/ 241 w 1763"/>
                  <a:gd name="T37" fmla="*/ 46 h 449"/>
                  <a:gd name="T38" fmla="*/ 240 w 1763"/>
                  <a:gd name="T39" fmla="*/ 40 h 449"/>
                  <a:gd name="T40" fmla="*/ 237 w 1763"/>
                  <a:gd name="T41" fmla="*/ 33 h 449"/>
                  <a:gd name="T42" fmla="*/ 233 w 1763"/>
                  <a:gd name="T43" fmla="*/ 19 h 449"/>
                  <a:gd name="T44" fmla="*/ 231 w 1763"/>
                  <a:gd name="T45" fmla="*/ 17 h 449"/>
                  <a:gd name="T46" fmla="*/ 229 w 1763"/>
                  <a:gd name="T47" fmla="*/ 15 h 449"/>
                  <a:gd name="T48" fmla="*/ 227 w 1763"/>
                  <a:gd name="T49" fmla="*/ 13 h 449"/>
                  <a:gd name="T50" fmla="*/ 224 w 1763"/>
                  <a:gd name="T51" fmla="*/ 12 h 449"/>
                  <a:gd name="T52" fmla="*/ 192 w 1763"/>
                  <a:gd name="T53" fmla="*/ 10 h 449"/>
                  <a:gd name="T54" fmla="*/ 159 w 1763"/>
                  <a:gd name="T55" fmla="*/ 9 h 449"/>
                  <a:gd name="T56" fmla="*/ 100 w 1763"/>
                  <a:gd name="T57" fmla="*/ 8 h 449"/>
                  <a:gd name="T58" fmla="*/ 72 w 1763"/>
                  <a:gd name="T59" fmla="*/ 6 h 449"/>
                  <a:gd name="T60" fmla="*/ 41 w 1763"/>
                  <a:gd name="T61" fmla="*/ 6 h 449"/>
                  <a:gd name="T62" fmla="*/ 3 w 1763"/>
                  <a:gd name="T63" fmla="*/ 9 h 449"/>
                  <a:gd name="T64" fmla="*/ 0 w 1763"/>
                  <a:gd name="T65" fmla="*/ 6 h 449"/>
                  <a:gd name="T66" fmla="*/ 1 w 1763"/>
                  <a:gd name="T67" fmla="*/ 4 h 449"/>
                  <a:gd name="T68" fmla="*/ 2 w 1763"/>
                  <a:gd name="T69" fmla="*/ 3 h 449"/>
                  <a:gd name="T70" fmla="*/ 2 w 1763"/>
                  <a:gd name="T71" fmla="*/ 3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3"/>
                  <a:gd name="T109" fmla="*/ 0 h 449"/>
                  <a:gd name="T110" fmla="*/ 1763 w 1763"/>
                  <a:gd name="T111" fmla="*/ 449 h 4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3" h="449">
                    <a:moveTo>
                      <a:pt x="17" y="22"/>
                    </a:moveTo>
                    <a:lnTo>
                      <a:pt x="152" y="8"/>
                    </a:lnTo>
                    <a:lnTo>
                      <a:pt x="287" y="0"/>
                    </a:lnTo>
                    <a:lnTo>
                      <a:pt x="700" y="14"/>
                    </a:lnTo>
                    <a:lnTo>
                      <a:pt x="893" y="22"/>
                    </a:lnTo>
                    <a:lnTo>
                      <a:pt x="1113" y="27"/>
                    </a:lnTo>
                    <a:lnTo>
                      <a:pt x="1342" y="26"/>
                    </a:lnTo>
                    <a:lnTo>
                      <a:pt x="1572" y="40"/>
                    </a:lnTo>
                    <a:lnTo>
                      <a:pt x="1625" y="58"/>
                    </a:lnTo>
                    <a:lnTo>
                      <a:pt x="1664" y="95"/>
                    </a:lnTo>
                    <a:lnTo>
                      <a:pt x="1692" y="146"/>
                    </a:lnTo>
                    <a:lnTo>
                      <a:pt x="1717" y="203"/>
                    </a:lnTo>
                    <a:lnTo>
                      <a:pt x="1751" y="307"/>
                    </a:lnTo>
                    <a:lnTo>
                      <a:pt x="1763" y="416"/>
                    </a:lnTo>
                    <a:lnTo>
                      <a:pt x="1753" y="440"/>
                    </a:lnTo>
                    <a:lnTo>
                      <a:pt x="1730" y="449"/>
                    </a:lnTo>
                    <a:lnTo>
                      <a:pt x="1708" y="440"/>
                    </a:lnTo>
                    <a:lnTo>
                      <a:pt x="1697" y="416"/>
                    </a:lnTo>
                    <a:lnTo>
                      <a:pt x="1688" y="318"/>
                    </a:lnTo>
                    <a:lnTo>
                      <a:pt x="1676" y="274"/>
                    </a:lnTo>
                    <a:lnTo>
                      <a:pt x="1658" y="226"/>
                    </a:lnTo>
                    <a:lnTo>
                      <a:pt x="1628" y="134"/>
                    </a:lnTo>
                    <a:lnTo>
                      <a:pt x="1618" y="117"/>
                    </a:lnTo>
                    <a:lnTo>
                      <a:pt x="1605" y="101"/>
                    </a:lnTo>
                    <a:lnTo>
                      <a:pt x="1588" y="90"/>
                    </a:lnTo>
                    <a:lnTo>
                      <a:pt x="1566" y="84"/>
                    </a:lnTo>
                    <a:lnTo>
                      <a:pt x="1340" y="67"/>
                    </a:lnTo>
                    <a:lnTo>
                      <a:pt x="1113" y="65"/>
                    </a:lnTo>
                    <a:lnTo>
                      <a:pt x="700" y="52"/>
                    </a:lnTo>
                    <a:lnTo>
                      <a:pt x="507" y="43"/>
                    </a:lnTo>
                    <a:lnTo>
                      <a:pt x="287" y="38"/>
                    </a:lnTo>
                    <a:lnTo>
                      <a:pt x="20" y="59"/>
                    </a:lnTo>
                    <a:lnTo>
                      <a:pt x="0" y="43"/>
                    </a:lnTo>
                    <a:lnTo>
                      <a:pt x="4" y="29"/>
                    </a:lnTo>
                    <a:lnTo>
                      <a:pt x="17" y="22"/>
                    </a:lnTo>
                    <a:close/>
                  </a:path>
                </a:pathLst>
              </a:custGeom>
              <a:solidFill>
                <a:srgbClr val="000000"/>
              </a:solidFill>
              <a:ln w="9525">
                <a:noFill/>
                <a:round/>
                <a:headEnd/>
                <a:tailEnd/>
              </a:ln>
            </p:spPr>
            <p:txBody>
              <a:bodyPr/>
              <a:lstStyle/>
              <a:p>
                <a:endParaRPr lang="de-DE">
                  <a:latin typeface="+mn-lt"/>
                </a:endParaRPr>
              </a:p>
            </p:txBody>
          </p:sp>
          <p:sp>
            <p:nvSpPr>
              <p:cNvPr id="1270" name="Freeform 70"/>
              <p:cNvSpPr>
                <a:spLocks/>
              </p:cNvSpPr>
              <p:nvPr/>
            </p:nvSpPr>
            <p:spPr bwMode="auto">
              <a:xfrm>
                <a:off x="292" y="2712"/>
                <a:ext cx="254" cy="16"/>
              </a:xfrm>
              <a:custGeom>
                <a:avLst/>
                <a:gdLst>
                  <a:gd name="T0" fmla="*/ 3 w 1773"/>
                  <a:gd name="T1" fmla="*/ 1 h 111"/>
                  <a:gd name="T2" fmla="*/ 21 w 1773"/>
                  <a:gd name="T3" fmla="*/ 0 h 111"/>
                  <a:gd name="T4" fmla="*/ 39 w 1773"/>
                  <a:gd name="T5" fmla="*/ 1 h 111"/>
                  <a:gd name="T6" fmla="*/ 66 w 1773"/>
                  <a:gd name="T7" fmla="*/ 2 h 111"/>
                  <a:gd name="T8" fmla="*/ 93 w 1773"/>
                  <a:gd name="T9" fmla="*/ 4 h 111"/>
                  <a:gd name="T10" fmla="*/ 123 w 1773"/>
                  <a:gd name="T11" fmla="*/ 6 h 111"/>
                  <a:gd name="T12" fmla="*/ 150 w 1773"/>
                  <a:gd name="T13" fmla="*/ 7 h 111"/>
                  <a:gd name="T14" fmla="*/ 206 w 1773"/>
                  <a:gd name="T15" fmla="*/ 6 h 111"/>
                  <a:gd name="T16" fmla="*/ 221 w 1773"/>
                  <a:gd name="T17" fmla="*/ 5 h 111"/>
                  <a:gd name="T18" fmla="*/ 235 w 1773"/>
                  <a:gd name="T19" fmla="*/ 3 h 111"/>
                  <a:gd name="T20" fmla="*/ 248 w 1773"/>
                  <a:gd name="T21" fmla="*/ 0 h 111"/>
                  <a:gd name="T22" fmla="*/ 252 w 1773"/>
                  <a:gd name="T23" fmla="*/ 1 h 111"/>
                  <a:gd name="T24" fmla="*/ 254 w 1773"/>
                  <a:gd name="T25" fmla="*/ 4 h 111"/>
                  <a:gd name="T26" fmla="*/ 253 w 1773"/>
                  <a:gd name="T27" fmla="*/ 8 h 111"/>
                  <a:gd name="T28" fmla="*/ 252 w 1773"/>
                  <a:gd name="T29" fmla="*/ 10 h 111"/>
                  <a:gd name="T30" fmla="*/ 250 w 1773"/>
                  <a:gd name="T31" fmla="*/ 10 h 111"/>
                  <a:gd name="T32" fmla="*/ 237 w 1773"/>
                  <a:gd name="T33" fmla="*/ 13 h 111"/>
                  <a:gd name="T34" fmla="*/ 221 w 1773"/>
                  <a:gd name="T35" fmla="*/ 15 h 111"/>
                  <a:gd name="T36" fmla="*/ 206 w 1773"/>
                  <a:gd name="T37" fmla="*/ 16 h 111"/>
                  <a:gd name="T38" fmla="*/ 149 w 1773"/>
                  <a:gd name="T39" fmla="*/ 16 h 111"/>
                  <a:gd name="T40" fmla="*/ 93 w 1773"/>
                  <a:gd name="T41" fmla="*/ 13 h 111"/>
                  <a:gd name="T42" fmla="*/ 64 w 1773"/>
                  <a:gd name="T43" fmla="*/ 11 h 111"/>
                  <a:gd name="T44" fmla="*/ 35 w 1773"/>
                  <a:gd name="T45" fmla="*/ 10 h 111"/>
                  <a:gd name="T46" fmla="*/ 19 w 1773"/>
                  <a:gd name="T47" fmla="*/ 7 h 111"/>
                  <a:gd name="T48" fmla="*/ 4 w 1773"/>
                  <a:gd name="T49" fmla="*/ 7 h 111"/>
                  <a:gd name="T50" fmla="*/ 1 w 1773"/>
                  <a:gd name="T51" fmla="*/ 6 h 111"/>
                  <a:gd name="T52" fmla="*/ 0 w 1773"/>
                  <a:gd name="T53" fmla="*/ 4 h 111"/>
                  <a:gd name="T54" fmla="*/ 1 w 1773"/>
                  <a:gd name="T55" fmla="*/ 2 h 111"/>
                  <a:gd name="T56" fmla="*/ 3 w 1773"/>
                  <a:gd name="T57" fmla="*/ 1 h 111"/>
                  <a:gd name="T58" fmla="*/ 3 w 1773"/>
                  <a:gd name="T59" fmla="*/ 1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73"/>
                  <a:gd name="T91" fmla="*/ 0 h 111"/>
                  <a:gd name="T92" fmla="*/ 1773 w 1773"/>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73" h="111">
                    <a:moveTo>
                      <a:pt x="19" y="6"/>
                    </a:moveTo>
                    <a:lnTo>
                      <a:pt x="146" y="0"/>
                    </a:lnTo>
                    <a:lnTo>
                      <a:pt x="274" y="9"/>
                    </a:lnTo>
                    <a:lnTo>
                      <a:pt x="464" y="16"/>
                    </a:lnTo>
                    <a:lnTo>
                      <a:pt x="652" y="31"/>
                    </a:lnTo>
                    <a:lnTo>
                      <a:pt x="861" y="44"/>
                    </a:lnTo>
                    <a:lnTo>
                      <a:pt x="1044" y="46"/>
                    </a:lnTo>
                    <a:lnTo>
                      <a:pt x="1439" y="40"/>
                    </a:lnTo>
                    <a:lnTo>
                      <a:pt x="1541" y="34"/>
                    </a:lnTo>
                    <a:lnTo>
                      <a:pt x="1641" y="18"/>
                    </a:lnTo>
                    <a:lnTo>
                      <a:pt x="1733" y="3"/>
                    </a:lnTo>
                    <a:lnTo>
                      <a:pt x="1760" y="9"/>
                    </a:lnTo>
                    <a:lnTo>
                      <a:pt x="1773" y="31"/>
                    </a:lnTo>
                    <a:lnTo>
                      <a:pt x="1769" y="57"/>
                    </a:lnTo>
                    <a:lnTo>
                      <a:pt x="1759" y="66"/>
                    </a:lnTo>
                    <a:lnTo>
                      <a:pt x="1744" y="72"/>
                    </a:lnTo>
                    <a:lnTo>
                      <a:pt x="1654" y="90"/>
                    </a:lnTo>
                    <a:lnTo>
                      <a:pt x="1546" y="105"/>
                    </a:lnTo>
                    <a:lnTo>
                      <a:pt x="1439" y="111"/>
                    </a:lnTo>
                    <a:lnTo>
                      <a:pt x="1042" y="110"/>
                    </a:lnTo>
                    <a:lnTo>
                      <a:pt x="647" y="87"/>
                    </a:lnTo>
                    <a:lnTo>
                      <a:pt x="446" y="73"/>
                    </a:lnTo>
                    <a:lnTo>
                      <a:pt x="244" y="66"/>
                    </a:lnTo>
                    <a:lnTo>
                      <a:pt x="134" y="51"/>
                    </a:lnTo>
                    <a:lnTo>
                      <a:pt x="25" y="49"/>
                    </a:lnTo>
                    <a:lnTo>
                      <a:pt x="8" y="45"/>
                    </a:lnTo>
                    <a:lnTo>
                      <a:pt x="0" y="30"/>
                    </a:lnTo>
                    <a:lnTo>
                      <a:pt x="4" y="15"/>
                    </a:lnTo>
                    <a:lnTo>
                      <a:pt x="19" y="6"/>
                    </a:lnTo>
                    <a:close/>
                  </a:path>
                </a:pathLst>
              </a:custGeom>
              <a:solidFill>
                <a:srgbClr val="000000"/>
              </a:solidFill>
              <a:ln w="9525">
                <a:noFill/>
                <a:round/>
                <a:headEnd/>
                <a:tailEnd/>
              </a:ln>
            </p:spPr>
            <p:txBody>
              <a:bodyPr/>
              <a:lstStyle/>
              <a:p>
                <a:endParaRPr lang="de-DE">
                  <a:latin typeface="+mn-lt"/>
                </a:endParaRPr>
              </a:p>
            </p:txBody>
          </p:sp>
          <p:sp>
            <p:nvSpPr>
              <p:cNvPr id="1271" name="Freeform 71"/>
              <p:cNvSpPr>
                <a:spLocks/>
              </p:cNvSpPr>
              <p:nvPr/>
            </p:nvSpPr>
            <p:spPr bwMode="auto">
              <a:xfrm>
                <a:off x="293" y="2692"/>
                <a:ext cx="216" cy="21"/>
              </a:xfrm>
              <a:custGeom>
                <a:avLst/>
                <a:gdLst>
                  <a:gd name="T0" fmla="*/ 2 w 1513"/>
                  <a:gd name="T1" fmla="*/ 4 h 152"/>
                  <a:gd name="T2" fmla="*/ 12 w 1513"/>
                  <a:gd name="T3" fmla="*/ 2 h 152"/>
                  <a:gd name="T4" fmla="*/ 20 w 1513"/>
                  <a:gd name="T5" fmla="*/ 1 h 152"/>
                  <a:gd name="T6" fmla="*/ 37 w 1513"/>
                  <a:gd name="T7" fmla="*/ 0 h 152"/>
                  <a:gd name="T8" fmla="*/ 73 w 1513"/>
                  <a:gd name="T9" fmla="*/ 4 h 152"/>
                  <a:gd name="T10" fmla="*/ 98 w 1513"/>
                  <a:gd name="T11" fmla="*/ 6 h 152"/>
                  <a:gd name="T12" fmla="*/ 123 w 1513"/>
                  <a:gd name="T13" fmla="*/ 8 h 152"/>
                  <a:gd name="T14" fmla="*/ 147 w 1513"/>
                  <a:gd name="T15" fmla="*/ 11 h 152"/>
                  <a:gd name="T16" fmla="*/ 168 w 1513"/>
                  <a:gd name="T17" fmla="*/ 13 h 152"/>
                  <a:gd name="T18" fmla="*/ 213 w 1513"/>
                  <a:gd name="T19" fmla="*/ 13 h 152"/>
                  <a:gd name="T20" fmla="*/ 216 w 1513"/>
                  <a:gd name="T21" fmla="*/ 16 h 152"/>
                  <a:gd name="T22" fmla="*/ 215 w 1513"/>
                  <a:gd name="T23" fmla="*/ 18 h 152"/>
                  <a:gd name="T24" fmla="*/ 213 w 1513"/>
                  <a:gd name="T25" fmla="*/ 19 h 152"/>
                  <a:gd name="T26" fmla="*/ 168 w 1513"/>
                  <a:gd name="T27" fmla="*/ 21 h 152"/>
                  <a:gd name="T28" fmla="*/ 146 w 1513"/>
                  <a:gd name="T29" fmla="*/ 21 h 152"/>
                  <a:gd name="T30" fmla="*/ 122 w 1513"/>
                  <a:gd name="T31" fmla="*/ 19 h 152"/>
                  <a:gd name="T32" fmla="*/ 72 w 1513"/>
                  <a:gd name="T33" fmla="*/ 14 h 152"/>
                  <a:gd name="T34" fmla="*/ 53 w 1513"/>
                  <a:gd name="T35" fmla="*/ 11 h 152"/>
                  <a:gd name="T36" fmla="*/ 45 w 1513"/>
                  <a:gd name="T37" fmla="*/ 9 h 152"/>
                  <a:gd name="T38" fmla="*/ 37 w 1513"/>
                  <a:gd name="T39" fmla="*/ 8 h 152"/>
                  <a:gd name="T40" fmla="*/ 21 w 1513"/>
                  <a:gd name="T41" fmla="*/ 7 h 152"/>
                  <a:gd name="T42" fmla="*/ 3 w 1513"/>
                  <a:gd name="T43" fmla="*/ 9 h 152"/>
                  <a:gd name="T44" fmla="*/ 1 w 1513"/>
                  <a:gd name="T45" fmla="*/ 9 h 152"/>
                  <a:gd name="T46" fmla="*/ 0 w 1513"/>
                  <a:gd name="T47" fmla="*/ 8 h 152"/>
                  <a:gd name="T48" fmla="*/ 0 w 1513"/>
                  <a:gd name="T49" fmla="*/ 6 h 152"/>
                  <a:gd name="T50" fmla="*/ 2 w 1513"/>
                  <a:gd name="T51" fmla="*/ 4 h 152"/>
                  <a:gd name="T52" fmla="*/ 2 w 1513"/>
                  <a:gd name="T53" fmla="*/ 4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3"/>
                  <a:gd name="T82" fmla="*/ 0 h 152"/>
                  <a:gd name="T83" fmla="*/ 1513 w 1513"/>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3" h="152">
                    <a:moveTo>
                      <a:pt x="14" y="32"/>
                    </a:moveTo>
                    <a:lnTo>
                      <a:pt x="81" y="17"/>
                    </a:lnTo>
                    <a:lnTo>
                      <a:pt x="143" y="6"/>
                    </a:lnTo>
                    <a:lnTo>
                      <a:pt x="261" y="0"/>
                    </a:lnTo>
                    <a:lnTo>
                      <a:pt x="512" y="28"/>
                    </a:lnTo>
                    <a:lnTo>
                      <a:pt x="689" y="46"/>
                    </a:lnTo>
                    <a:lnTo>
                      <a:pt x="864" y="60"/>
                    </a:lnTo>
                    <a:lnTo>
                      <a:pt x="1031" y="82"/>
                    </a:lnTo>
                    <a:lnTo>
                      <a:pt x="1178" y="92"/>
                    </a:lnTo>
                    <a:lnTo>
                      <a:pt x="1494" y="96"/>
                    </a:lnTo>
                    <a:lnTo>
                      <a:pt x="1513" y="115"/>
                    </a:lnTo>
                    <a:lnTo>
                      <a:pt x="1508" y="127"/>
                    </a:lnTo>
                    <a:lnTo>
                      <a:pt x="1494" y="134"/>
                    </a:lnTo>
                    <a:lnTo>
                      <a:pt x="1175" y="149"/>
                    </a:lnTo>
                    <a:lnTo>
                      <a:pt x="1026" y="152"/>
                    </a:lnTo>
                    <a:lnTo>
                      <a:pt x="857" y="136"/>
                    </a:lnTo>
                    <a:lnTo>
                      <a:pt x="502" y="104"/>
                    </a:lnTo>
                    <a:lnTo>
                      <a:pt x="373" y="78"/>
                    </a:lnTo>
                    <a:lnTo>
                      <a:pt x="316" y="66"/>
                    </a:lnTo>
                    <a:lnTo>
                      <a:pt x="259" y="57"/>
                    </a:lnTo>
                    <a:lnTo>
                      <a:pt x="148" y="50"/>
                    </a:lnTo>
                    <a:lnTo>
                      <a:pt x="23" y="68"/>
                    </a:lnTo>
                    <a:lnTo>
                      <a:pt x="7" y="66"/>
                    </a:lnTo>
                    <a:lnTo>
                      <a:pt x="0" y="55"/>
                    </a:lnTo>
                    <a:lnTo>
                      <a:pt x="2" y="41"/>
                    </a:lnTo>
                    <a:lnTo>
                      <a:pt x="14" y="32"/>
                    </a:lnTo>
                    <a:close/>
                  </a:path>
                </a:pathLst>
              </a:custGeom>
              <a:solidFill>
                <a:srgbClr val="000000"/>
              </a:solidFill>
              <a:ln w="9525">
                <a:noFill/>
                <a:round/>
                <a:headEnd/>
                <a:tailEnd/>
              </a:ln>
            </p:spPr>
            <p:txBody>
              <a:bodyPr/>
              <a:lstStyle/>
              <a:p>
                <a:endParaRPr lang="de-DE">
                  <a:latin typeface="+mn-lt"/>
                </a:endParaRPr>
              </a:p>
            </p:txBody>
          </p:sp>
          <p:sp>
            <p:nvSpPr>
              <p:cNvPr id="1272" name="Freeform 72"/>
              <p:cNvSpPr>
                <a:spLocks/>
              </p:cNvSpPr>
              <p:nvPr/>
            </p:nvSpPr>
            <p:spPr bwMode="auto">
              <a:xfrm>
                <a:off x="315" y="2681"/>
                <a:ext cx="166" cy="13"/>
              </a:xfrm>
              <a:custGeom>
                <a:avLst/>
                <a:gdLst>
                  <a:gd name="T0" fmla="*/ 3 w 1165"/>
                  <a:gd name="T1" fmla="*/ 0 h 95"/>
                  <a:gd name="T2" fmla="*/ 36 w 1165"/>
                  <a:gd name="T3" fmla="*/ 0 h 95"/>
                  <a:gd name="T4" fmla="*/ 75 w 1165"/>
                  <a:gd name="T5" fmla="*/ 2 h 95"/>
                  <a:gd name="T6" fmla="*/ 94 w 1165"/>
                  <a:gd name="T7" fmla="*/ 4 h 95"/>
                  <a:gd name="T8" fmla="*/ 114 w 1165"/>
                  <a:gd name="T9" fmla="*/ 5 h 95"/>
                  <a:gd name="T10" fmla="*/ 163 w 1165"/>
                  <a:gd name="T11" fmla="*/ 5 h 95"/>
                  <a:gd name="T12" fmla="*/ 166 w 1165"/>
                  <a:gd name="T13" fmla="*/ 8 h 95"/>
                  <a:gd name="T14" fmla="*/ 165 w 1165"/>
                  <a:gd name="T15" fmla="*/ 9 h 95"/>
                  <a:gd name="T16" fmla="*/ 163 w 1165"/>
                  <a:gd name="T17" fmla="*/ 10 h 95"/>
                  <a:gd name="T18" fmla="*/ 138 w 1165"/>
                  <a:gd name="T19" fmla="*/ 11 h 95"/>
                  <a:gd name="T20" fmla="*/ 126 w 1165"/>
                  <a:gd name="T21" fmla="*/ 12 h 95"/>
                  <a:gd name="T22" fmla="*/ 113 w 1165"/>
                  <a:gd name="T23" fmla="*/ 13 h 95"/>
                  <a:gd name="T24" fmla="*/ 92 w 1165"/>
                  <a:gd name="T25" fmla="*/ 12 h 95"/>
                  <a:gd name="T26" fmla="*/ 75 w 1165"/>
                  <a:gd name="T27" fmla="*/ 10 h 95"/>
                  <a:gd name="T28" fmla="*/ 57 w 1165"/>
                  <a:gd name="T29" fmla="*/ 7 h 95"/>
                  <a:gd name="T30" fmla="*/ 36 w 1165"/>
                  <a:gd name="T31" fmla="*/ 6 h 95"/>
                  <a:gd name="T32" fmla="*/ 3 w 1165"/>
                  <a:gd name="T33" fmla="*/ 5 h 95"/>
                  <a:gd name="T34" fmla="*/ 0 w 1165"/>
                  <a:gd name="T35" fmla="*/ 3 h 95"/>
                  <a:gd name="T36" fmla="*/ 1 w 1165"/>
                  <a:gd name="T37" fmla="*/ 1 h 95"/>
                  <a:gd name="T38" fmla="*/ 3 w 1165"/>
                  <a:gd name="T39" fmla="*/ 0 h 95"/>
                  <a:gd name="T40" fmla="*/ 3 w 1165"/>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5"/>
                  <a:gd name="T64" fmla="*/ 0 h 95"/>
                  <a:gd name="T65" fmla="*/ 1165 w 1165"/>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5" h="95">
                    <a:moveTo>
                      <a:pt x="19" y="0"/>
                    </a:moveTo>
                    <a:lnTo>
                      <a:pt x="256" y="1"/>
                    </a:lnTo>
                    <a:lnTo>
                      <a:pt x="529" y="18"/>
                    </a:lnTo>
                    <a:lnTo>
                      <a:pt x="657" y="29"/>
                    </a:lnTo>
                    <a:lnTo>
                      <a:pt x="803" y="33"/>
                    </a:lnTo>
                    <a:lnTo>
                      <a:pt x="1147" y="37"/>
                    </a:lnTo>
                    <a:lnTo>
                      <a:pt x="1165" y="57"/>
                    </a:lnTo>
                    <a:lnTo>
                      <a:pt x="1159" y="69"/>
                    </a:lnTo>
                    <a:lnTo>
                      <a:pt x="1145" y="75"/>
                    </a:lnTo>
                    <a:lnTo>
                      <a:pt x="968" y="81"/>
                    </a:lnTo>
                    <a:lnTo>
                      <a:pt x="884" y="90"/>
                    </a:lnTo>
                    <a:lnTo>
                      <a:pt x="792" y="95"/>
                    </a:lnTo>
                    <a:lnTo>
                      <a:pt x="647" y="87"/>
                    </a:lnTo>
                    <a:lnTo>
                      <a:pt x="523" y="70"/>
                    </a:lnTo>
                    <a:lnTo>
                      <a:pt x="399" y="53"/>
                    </a:lnTo>
                    <a:lnTo>
                      <a:pt x="255" y="44"/>
                    </a:lnTo>
                    <a:lnTo>
                      <a:pt x="19" y="37"/>
                    </a:lnTo>
                    <a:lnTo>
                      <a:pt x="0" y="19"/>
                    </a:lnTo>
                    <a:lnTo>
                      <a:pt x="6" y="5"/>
                    </a:lnTo>
                    <a:lnTo>
                      <a:pt x="19" y="0"/>
                    </a:lnTo>
                    <a:close/>
                  </a:path>
                </a:pathLst>
              </a:custGeom>
              <a:solidFill>
                <a:srgbClr val="000000"/>
              </a:solidFill>
              <a:ln w="9525">
                <a:noFill/>
                <a:round/>
                <a:headEnd/>
                <a:tailEnd/>
              </a:ln>
            </p:spPr>
            <p:txBody>
              <a:bodyPr/>
              <a:lstStyle/>
              <a:p>
                <a:endParaRPr lang="de-DE">
                  <a:latin typeface="+mn-lt"/>
                </a:endParaRPr>
              </a:p>
            </p:txBody>
          </p:sp>
          <p:sp>
            <p:nvSpPr>
              <p:cNvPr id="1273" name="Freeform 73"/>
              <p:cNvSpPr>
                <a:spLocks/>
              </p:cNvSpPr>
              <p:nvPr/>
            </p:nvSpPr>
            <p:spPr bwMode="auto">
              <a:xfrm>
                <a:off x="317" y="2663"/>
                <a:ext cx="151" cy="16"/>
              </a:xfrm>
              <a:custGeom>
                <a:avLst/>
                <a:gdLst>
                  <a:gd name="T0" fmla="*/ 2 w 1058"/>
                  <a:gd name="T1" fmla="*/ 2 h 114"/>
                  <a:gd name="T2" fmla="*/ 17 w 1058"/>
                  <a:gd name="T3" fmla="*/ 0 h 114"/>
                  <a:gd name="T4" fmla="*/ 31 w 1058"/>
                  <a:gd name="T5" fmla="*/ 0 h 114"/>
                  <a:gd name="T6" fmla="*/ 59 w 1058"/>
                  <a:gd name="T7" fmla="*/ 3 h 114"/>
                  <a:gd name="T8" fmla="*/ 80 w 1058"/>
                  <a:gd name="T9" fmla="*/ 6 h 114"/>
                  <a:gd name="T10" fmla="*/ 89 w 1058"/>
                  <a:gd name="T11" fmla="*/ 8 h 114"/>
                  <a:gd name="T12" fmla="*/ 100 w 1058"/>
                  <a:gd name="T13" fmla="*/ 9 h 114"/>
                  <a:gd name="T14" fmla="*/ 148 w 1058"/>
                  <a:gd name="T15" fmla="*/ 8 h 114"/>
                  <a:gd name="T16" fmla="*/ 151 w 1058"/>
                  <a:gd name="T17" fmla="*/ 10 h 114"/>
                  <a:gd name="T18" fmla="*/ 150 w 1058"/>
                  <a:gd name="T19" fmla="*/ 12 h 114"/>
                  <a:gd name="T20" fmla="*/ 148 w 1058"/>
                  <a:gd name="T21" fmla="*/ 13 h 114"/>
                  <a:gd name="T22" fmla="*/ 124 w 1058"/>
                  <a:gd name="T23" fmla="*/ 15 h 114"/>
                  <a:gd name="T24" fmla="*/ 100 w 1058"/>
                  <a:gd name="T25" fmla="*/ 16 h 114"/>
                  <a:gd name="T26" fmla="*/ 79 w 1058"/>
                  <a:gd name="T27" fmla="*/ 13 h 114"/>
                  <a:gd name="T28" fmla="*/ 69 w 1058"/>
                  <a:gd name="T29" fmla="*/ 11 h 114"/>
                  <a:gd name="T30" fmla="*/ 58 w 1058"/>
                  <a:gd name="T31" fmla="*/ 10 h 114"/>
                  <a:gd name="T32" fmla="*/ 44 w 1058"/>
                  <a:gd name="T33" fmla="*/ 8 h 114"/>
                  <a:gd name="T34" fmla="*/ 31 w 1058"/>
                  <a:gd name="T35" fmla="*/ 6 h 114"/>
                  <a:gd name="T36" fmla="*/ 3 w 1058"/>
                  <a:gd name="T37" fmla="*/ 7 h 114"/>
                  <a:gd name="T38" fmla="*/ 1 w 1058"/>
                  <a:gd name="T39" fmla="*/ 7 h 114"/>
                  <a:gd name="T40" fmla="*/ 0 w 1058"/>
                  <a:gd name="T41" fmla="*/ 5 h 114"/>
                  <a:gd name="T42" fmla="*/ 1 w 1058"/>
                  <a:gd name="T43" fmla="*/ 4 h 114"/>
                  <a:gd name="T44" fmla="*/ 2 w 1058"/>
                  <a:gd name="T45" fmla="*/ 2 h 114"/>
                  <a:gd name="T46" fmla="*/ 2 w 1058"/>
                  <a:gd name="T47" fmla="*/ 2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8"/>
                  <a:gd name="T73" fmla="*/ 0 h 114"/>
                  <a:gd name="T74" fmla="*/ 1058 w 1058"/>
                  <a:gd name="T75" fmla="*/ 114 h 1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8" h="114">
                    <a:moveTo>
                      <a:pt x="16" y="16"/>
                    </a:moveTo>
                    <a:lnTo>
                      <a:pt x="122" y="2"/>
                    </a:lnTo>
                    <a:lnTo>
                      <a:pt x="215" y="0"/>
                    </a:lnTo>
                    <a:lnTo>
                      <a:pt x="414" y="20"/>
                    </a:lnTo>
                    <a:lnTo>
                      <a:pt x="558" y="43"/>
                    </a:lnTo>
                    <a:lnTo>
                      <a:pt x="625" y="55"/>
                    </a:lnTo>
                    <a:lnTo>
                      <a:pt x="702" y="64"/>
                    </a:lnTo>
                    <a:lnTo>
                      <a:pt x="1038" y="54"/>
                    </a:lnTo>
                    <a:lnTo>
                      <a:pt x="1058" y="72"/>
                    </a:lnTo>
                    <a:lnTo>
                      <a:pt x="1053" y="85"/>
                    </a:lnTo>
                    <a:lnTo>
                      <a:pt x="1040" y="92"/>
                    </a:lnTo>
                    <a:lnTo>
                      <a:pt x="870" y="104"/>
                    </a:lnTo>
                    <a:lnTo>
                      <a:pt x="699" y="114"/>
                    </a:lnTo>
                    <a:lnTo>
                      <a:pt x="553" y="93"/>
                    </a:lnTo>
                    <a:lnTo>
                      <a:pt x="486" y="81"/>
                    </a:lnTo>
                    <a:lnTo>
                      <a:pt x="409" y="70"/>
                    </a:lnTo>
                    <a:lnTo>
                      <a:pt x="306" y="55"/>
                    </a:lnTo>
                    <a:lnTo>
                      <a:pt x="215" y="44"/>
                    </a:lnTo>
                    <a:lnTo>
                      <a:pt x="23" y="53"/>
                    </a:lnTo>
                    <a:lnTo>
                      <a:pt x="7" y="51"/>
                    </a:lnTo>
                    <a:lnTo>
                      <a:pt x="0" y="38"/>
                    </a:lnTo>
                    <a:lnTo>
                      <a:pt x="4" y="25"/>
                    </a:lnTo>
                    <a:lnTo>
                      <a:pt x="16" y="16"/>
                    </a:lnTo>
                    <a:close/>
                  </a:path>
                </a:pathLst>
              </a:custGeom>
              <a:solidFill>
                <a:srgbClr val="000000"/>
              </a:solidFill>
              <a:ln w="9525">
                <a:noFill/>
                <a:round/>
                <a:headEnd/>
                <a:tailEnd/>
              </a:ln>
            </p:spPr>
            <p:txBody>
              <a:bodyPr/>
              <a:lstStyle/>
              <a:p>
                <a:endParaRPr lang="de-DE">
                  <a:latin typeface="+mn-lt"/>
                </a:endParaRPr>
              </a:p>
            </p:txBody>
          </p:sp>
          <p:sp>
            <p:nvSpPr>
              <p:cNvPr id="1274" name="Freeform 74"/>
              <p:cNvSpPr>
                <a:spLocks/>
              </p:cNvSpPr>
              <p:nvPr/>
            </p:nvSpPr>
            <p:spPr bwMode="auto">
              <a:xfrm>
                <a:off x="484" y="2671"/>
                <a:ext cx="22" cy="25"/>
              </a:xfrm>
              <a:custGeom>
                <a:avLst/>
                <a:gdLst>
                  <a:gd name="T0" fmla="*/ 7 w 150"/>
                  <a:gd name="T1" fmla="*/ 1 h 173"/>
                  <a:gd name="T2" fmla="*/ 17 w 150"/>
                  <a:gd name="T3" fmla="*/ 13 h 173"/>
                  <a:gd name="T4" fmla="*/ 22 w 150"/>
                  <a:gd name="T5" fmla="*/ 20 h 173"/>
                  <a:gd name="T6" fmla="*/ 22 w 150"/>
                  <a:gd name="T7" fmla="*/ 24 h 173"/>
                  <a:gd name="T8" fmla="*/ 20 w 150"/>
                  <a:gd name="T9" fmla="*/ 25 h 173"/>
                  <a:gd name="T10" fmla="*/ 18 w 150"/>
                  <a:gd name="T11" fmla="*/ 24 h 173"/>
                  <a:gd name="T12" fmla="*/ 9 w 150"/>
                  <a:gd name="T13" fmla="*/ 19 h 173"/>
                  <a:gd name="T14" fmla="*/ 6 w 150"/>
                  <a:gd name="T15" fmla="*/ 13 h 173"/>
                  <a:gd name="T16" fmla="*/ 4 w 150"/>
                  <a:gd name="T17" fmla="*/ 10 h 173"/>
                  <a:gd name="T18" fmla="*/ 1 w 150"/>
                  <a:gd name="T19" fmla="*/ 7 h 173"/>
                  <a:gd name="T20" fmla="*/ 0 w 150"/>
                  <a:gd name="T21" fmla="*/ 4 h 173"/>
                  <a:gd name="T22" fmla="*/ 1 w 150"/>
                  <a:gd name="T23" fmla="*/ 2 h 173"/>
                  <a:gd name="T24" fmla="*/ 4 w 150"/>
                  <a:gd name="T25" fmla="*/ 0 h 173"/>
                  <a:gd name="T26" fmla="*/ 7 w 150"/>
                  <a:gd name="T27" fmla="*/ 1 h 173"/>
                  <a:gd name="T28" fmla="*/ 7 w 150"/>
                  <a:gd name="T29" fmla="*/ 1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3"/>
                  <a:gd name="T47" fmla="*/ 150 w 150"/>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3">
                    <a:moveTo>
                      <a:pt x="46" y="7"/>
                    </a:moveTo>
                    <a:lnTo>
                      <a:pt x="114" y="89"/>
                    </a:lnTo>
                    <a:lnTo>
                      <a:pt x="147" y="139"/>
                    </a:lnTo>
                    <a:lnTo>
                      <a:pt x="150" y="165"/>
                    </a:lnTo>
                    <a:lnTo>
                      <a:pt x="138" y="173"/>
                    </a:lnTo>
                    <a:lnTo>
                      <a:pt x="124" y="168"/>
                    </a:lnTo>
                    <a:lnTo>
                      <a:pt x="59" y="131"/>
                    </a:lnTo>
                    <a:lnTo>
                      <a:pt x="38" y="89"/>
                    </a:lnTo>
                    <a:lnTo>
                      <a:pt x="26" y="69"/>
                    </a:lnTo>
                    <a:lnTo>
                      <a:pt x="10" y="51"/>
                    </a:lnTo>
                    <a:lnTo>
                      <a:pt x="0" y="31"/>
                    </a:lnTo>
                    <a:lnTo>
                      <a:pt x="6" y="12"/>
                    </a:lnTo>
                    <a:lnTo>
                      <a:pt x="24" y="0"/>
                    </a:lnTo>
                    <a:lnTo>
                      <a:pt x="46" y="7"/>
                    </a:lnTo>
                    <a:close/>
                  </a:path>
                </a:pathLst>
              </a:custGeom>
              <a:solidFill>
                <a:srgbClr val="000000"/>
              </a:solidFill>
              <a:ln w="9525">
                <a:noFill/>
                <a:round/>
                <a:headEnd/>
                <a:tailEnd/>
              </a:ln>
            </p:spPr>
            <p:txBody>
              <a:bodyPr/>
              <a:lstStyle/>
              <a:p>
                <a:endParaRPr lang="de-DE">
                  <a:latin typeface="+mn-lt"/>
                </a:endParaRPr>
              </a:p>
            </p:txBody>
          </p:sp>
          <p:sp>
            <p:nvSpPr>
              <p:cNvPr id="1275" name="Freeform 75"/>
              <p:cNvSpPr>
                <a:spLocks/>
              </p:cNvSpPr>
              <p:nvPr/>
            </p:nvSpPr>
            <p:spPr bwMode="auto">
              <a:xfrm>
                <a:off x="507" y="2672"/>
                <a:ext cx="24" cy="29"/>
              </a:xfrm>
              <a:custGeom>
                <a:avLst/>
                <a:gdLst>
                  <a:gd name="T0" fmla="*/ 7 w 169"/>
                  <a:gd name="T1" fmla="*/ 2 h 200"/>
                  <a:gd name="T2" fmla="*/ 10 w 169"/>
                  <a:gd name="T3" fmla="*/ 6 h 200"/>
                  <a:gd name="T4" fmla="*/ 12 w 169"/>
                  <a:gd name="T5" fmla="*/ 9 h 200"/>
                  <a:gd name="T6" fmla="*/ 17 w 169"/>
                  <a:gd name="T7" fmla="*/ 15 h 200"/>
                  <a:gd name="T8" fmla="*/ 23 w 169"/>
                  <a:gd name="T9" fmla="*/ 24 h 200"/>
                  <a:gd name="T10" fmla="*/ 24 w 169"/>
                  <a:gd name="T11" fmla="*/ 26 h 200"/>
                  <a:gd name="T12" fmla="*/ 23 w 169"/>
                  <a:gd name="T13" fmla="*/ 28 h 200"/>
                  <a:gd name="T14" fmla="*/ 21 w 169"/>
                  <a:gd name="T15" fmla="*/ 29 h 200"/>
                  <a:gd name="T16" fmla="*/ 19 w 169"/>
                  <a:gd name="T17" fmla="*/ 28 h 200"/>
                  <a:gd name="T18" fmla="*/ 10 w 169"/>
                  <a:gd name="T19" fmla="*/ 22 h 200"/>
                  <a:gd name="T20" fmla="*/ 0 w 169"/>
                  <a:gd name="T21" fmla="*/ 6 h 200"/>
                  <a:gd name="T22" fmla="*/ 0 w 169"/>
                  <a:gd name="T23" fmla="*/ 3 h 200"/>
                  <a:gd name="T24" fmla="*/ 2 w 169"/>
                  <a:gd name="T25" fmla="*/ 0 h 200"/>
                  <a:gd name="T26" fmla="*/ 5 w 169"/>
                  <a:gd name="T27" fmla="*/ 0 h 200"/>
                  <a:gd name="T28" fmla="*/ 7 w 169"/>
                  <a:gd name="T29" fmla="*/ 2 h 200"/>
                  <a:gd name="T30" fmla="*/ 7 w 169"/>
                  <a:gd name="T31" fmla="*/ 2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00"/>
                  <a:gd name="T50" fmla="*/ 169 w 169"/>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00">
                    <a:moveTo>
                      <a:pt x="52" y="15"/>
                    </a:moveTo>
                    <a:lnTo>
                      <a:pt x="67" y="40"/>
                    </a:lnTo>
                    <a:lnTo>
                      <a:pt x="85" y="59"/>
                    </a:lnTo>
                    <a:lnTo>
                      <a:pt x="123" y="102"/>
                    </a:lnTo>
                    <a:lnTo>
                      <a:pt x="162" y="168"/>
                    </a:lnTo>
                    <a:lnTo>
                      <a:pt x="169" y="181"/>
                    </a:lnTo>
                    <a:lnTo>
                      <a:pt x="162" y="194"/>
                    </a:lnTo>
                    <a:lnTo>
                      <a:pt x="150" y="200"/>
                    </a:lnTo>
                    <a:lnTo>
                      <a:pt x="137" y="194"/>
                    </a:lnTo>
                    <a:lnTo>
                      <a:pt x="69" y="150"/>
                    </a:lnTo>
                    <a:lnTo>
                      <a:pt x="2" y="43"/>
                    </a:lnTo>
                    <a:lnTo>
                      <a:pt x="0" y="20"/>
                    </a:lnTo>
                    <a:lnTo>
                      <a:pt x="13" y="3"/>
                    </a:lnTo>
                    <a:lnTo>
                      <a:pt x="33" y="0"/>
                    </a:lnTo>
                    <a:lnTo>
                      <a:pt x="52" y="15"/>
                    </a:lnTo>
                    <a:close/>
                  </a:path>
                </a:pathLst>
              </a:custGeom>
              <a:solidFill>
                <a:srgbClr val="000000"/>
              </a:solidFill>
              <a:ln w="9525">
                <a:noFill/>
                <a:round/>
                <a:headEnd/>
                <a:tailEnd/>
              </a:ln>
            </p:spPr>
            <p:txBody>
              <a:bodyPr/>
              <a:lstStyle/>
              <a:p>
                <a:endParaRPr lang="de-DE">
                  <a:latin typeface="+mn-lt"/>
                </a:endParaRPr>
              </a:p>
            </p:txBody>
          </p:sp>
          <p:sp>
            <p:nvSpPr>
              <p:cNvPr id="1276" name="Freeform 76"/>
              <p:cNvSpPr>
                <a:spLocks/>
              </p:cNvSpPr>
              <p:nvPr/>
            </p:nvSpPr>
            <p:spPr bwMode="auto">
              <a:xfrm>
                <a:off x="538" y="2668"/>
                <a:ext cx="25" cy="9"/>
              </a:xfrm>
              <a:custGeom>
                <a:avLst/>
                <a:gdLst>
                  <a:gd name="T0" fmla="*/ 3 w 180"/>
                  <a:gd name="T1" fmla="*/ 0 h 67"/>
                  <a:gd name="T2" fmla="*/ 11 w 180"/>
                  <a:gd name="T3" fmla="*/ 0 h 67"/>
                  <a:gd name="T4" fmla="*/ 23 w 180"/>
                  <a:gd name="T5" fmla="*/ 4 h 67"/>
                  <a:gd name="T6" fmla="*/ 25 w 180"/>
                  <a:gd name="T7" fmla="*/ 7 h 67"/>
                  <a:gd name="T8" fmla="*/ 24 w 180"/>
                  <a:gd name="T9" fmla="*/ 9 h 67"/>
                  <a:gd name="T10" fmla="*/ 22 w 180"/>
                  <a:gd name="T11" fmla="*/ 9 h 67"/>
                  <a:gd name="T12" fmla="*/ 10 w 180"/>
                  <a:gd name="T13" fmla="*/ 6 h 67"/>
                  <a:gd name="T14" fmla="*/ 3 w 180"/>
                  <a:gd name="T15" fmla="*/ 6 h 67"/>
                  <a:gd name="T16" fmla="*/ 1 w 180"/>
                  <a:gd name="T17" fmla="*/ 5 h 67"/>
                  <a:gd name="T18" fmla="*/ 0 w 180"/>
                  <a:gd name="T19" fmla="*/ 3 h 67"/>
                  <a:gd name="T20" fmla="*/ 1 w 180"/>
                  <a:gd name="T21" fmla="*/ 1 h 67"/>
                  <a:gd name="T22" fmla="*/ 3 w 180"/>
                  <a:gd name="T23" fmla="*/ 0 h 67"/>
                  <a:gd name="T24" fmla="*/ 3 w 180"/>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67"/>
                  <a:gd name="T41" fmla="*/ 180 w 18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67">
                    <a:moveTo>
                      <a:pt x="23" y="0"/>
                    </a:moveTo>
                    <a:lnTo>
                      <a:pt x="79" y="0"/>
                    </a:lnTo>
                    <a:lnTo>
                      <a:pt x="168" y="31"/>
                    </a:lnTo>
                    <a:lnTo>
                      <a:pt x="180" y="55"/>
                    </a:lnTo>
                    <a:lnTo>
                      <a:pt x="171" y="66"/>
                    </a:lnTo>
                    <a:lnTo>
                      <a:pt x="157" y="67"/>
                    </a:lnTo>
                    <a:lnTo>
                      <a:pt x="73" y="46"/>
                    </a:lnTo>
                    <a:lnTo>
                      <a:pt x="23" y="47"/>
                    </a:lnTo>
                    <a:lnTo>
                      <a:pt x="5" y="39"/>
                    </a:lnTo>
                    <a:lnTo>
                      <a:pt x="0" y="23"/>
                    </a:lnTo>
                    <a:lnTo>
                      <a:pt x="5" y="6"/>
                    </a:lnTo>
                    <a:lnTo>
                      <a:pt x="23" y="0"/>
                    </a:lnTo>
                    <a:close/>
                  </a:path>
                </a:pathLst>
              </a:custGeom>
              <a:solidFill>
                <a:srgbClr val="000000"/>
              </a:solidFill>
              <a:ln w="9525">
                <a:noFill/>
                <a:round/>
                <a:headEnd/>
                <a:tailEnd/>
              </a:ln>
            </p:spPr>
            <p:txBody>
              <a:bodyPr/>
              <a:lstStyle/>
              <a:p>
                <a:endParaRPr lang="de-DE">
                  <a:latin typeface="+mn-lt"/>
                </a:endParaRPr>
              </a:p>
            </p:txBody>
          </p:sp>
          <p:sp>
            <p:nvSpPr>
              <p:cNvPr id="1277" name="Freeform 77"/>
              <p:cNvSpPr>
                <a:spLocks/>
              </p:cNvSpPr>
              <p:nvPr/>
            </p:nvSpPr>
            <p:spPr bwMode="auto">
              <a:xfrm>
                <a:off x="564" y="2441"/>
                <a:ext cx="12" cy="232"/>
              </a:xfrm>
              <a:custGeom>
                <a:avLst/>
                <a:gdLst>
                  <a:gd name="T0" fmla="*/ 2 w 89"/>
                  <a:gd name="T1" fmla="*/ 229 h 1624"/>
                  <a:gd name="T2" fmla="*/ 1 w 89"/>
                  <a:gd name="T3" fmla="*/ 191 h 1624"/>
                  <a:gd name="T4" fmla="*/ 0 w 89"/>
                  <a:gd name="T5" fmla="*/ 153 h 1624"/>
                  <a:gd name="T6" fmla="*/ 4 w 89"/>
                  <a:gd name="T7" fmla="*/ 101 h 1624"/>
                  <a:gd name="T8" fmla="*/ 4 w 89"/>
                  <a:gd name="T9" fmla="*/ 77 h 1624"/>
                  <a:gd name="T10" fmla="*/ 2 w 89"/>
                  <a:gd name="T11" fmla="*/ 50 h 1624"/>
                  <a:gd name="T12" fmla="*/ 2 w 89"/>
                  <a:gd name="T13" fmla="*/ 32 h 1624"/>
                  <a:gd name="T14" fmla="*/ 3 w 89"/>
                  <a:gd name="T15" fmla="*/ 15 h 1624"/>
                  <a:gd name="T16" fmla="*/ 4 w 89"/>
                  <a:gd name="T17" fmla="*/ 8 h 1624"/>
                  <a:gd name="T18" fmla="*/ 7 w 89"/>
                  <a:gd name="T19" fmla="*/ 2 h 1624"/>
                  <a:gd name="T20" fmla="*/ 9 w 89"/>
                  <a:gd name="T21" fmla="*/ 0 h 1624"/>
                  <a:gd name="T22" fmla="*/ 11 w 89"/>
                  <a:gd name="T23" fmla="*/ 0 h 1624"/>
                  <a:gd name="T24" fmla="*/ 12 w 89"/>
                  <a:gd name="T25" fmla="*/ 4 h 1624"/>
                  <a:gd name="T26" fmla="*/ 11 w 89"/>
                  <a:gd name="T27" fmla="*/ 9 h 1624"/>
                  <a:gd name="T28" fmla="*/ 11 w 89"/>
                  <a:gd name="T29" fmla="*/ 15 h 1624"/>
                  <a:gd name="T30" fmla="*/ 10 w 89"/>
                  <a:gd name="T31" fmla="*/ 49 h 1624"/>
                  <a:gd name="T32" fmla="*/ 11 w 89"/>
                  <a:gd name="T33" fmla="*/ 77 h 1624"/>
                  <a:gd name="T34" fmla="*/ 10 w 89"/>
                  <a:gd name="T35" fmla="*/ 101 h 1624"/>
                  <a:gd name="T36" fmla="*/ 8 w 89"/>
                  <a:gd name="T37" fmla="*/ 125 h 1624"/>
                  <a:gd name="T38" fmla="*/ 5 w 89"/>
                  <a:gd name="T39" fmla="*/ 153 h 1624"/>
                  <a:gd name="T40" fmla="*/ 10 w 89"/>
                  <a:gd name="T41" fmla="*/ 228 h 1624"/>
                  <a:gd name="T42" fmla="*/ 9 w 89"/>
                  <a:gd name="T43" fmla="*/ 231 h 1624"/>
                  <a:gd name="T44" fmla="*/ 7 w 89"/>
                  <a:gd name="T45" fmla="*/ 232 h 1624"/>
                  <a:gd name="T46" fmla="*/ 2 w 89"/>
                  <a:gd name="T47" fmla="*/ 229 h 1624"/>
                  <a:gd name="T48" fmla="*/ 2 w 89"/>
                  <a:gd name="T49" fmla="*/ 229 h 16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624"/>
                  <a:gd name="T77" fmla="*/ 89 w 89"/>
                  <a:gd name="T78" fmla="*/ 1624 h 16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624">
                    <a:moveTo>
                      <a:pt x="17" y="1600"/>
                    </a:moveTo>
                    <a:lnTo>
                      <a:pt x="6" y="1334"/>
                    </a:lnTo>
                    <a:lnTo>
                      <a:pt x="0" y="1069"/>
                    </a:lnTo>
                    <a:lnTo>
                      <a:pt x="26" y="707"/>
                    </a:lnTo>
                    <a:lnTo>
                      <a:pt x="27" y="538"/>
                    </a:lnTo>
                    <a:lnTo>
                      <a:pt x="17" y="348"/>
                    </a:lnTo>
                    <a:lnTo>
                      <a:pt x="13" y="226"/>
                    </a:lnTo>
                    <a:lnTo>
                      <a:pt x="19" y="105"/>
                    </a:lnTo>
                    <a:lnTo>
                      <a:pt x="30" y="55"/>
                    </a:lnTo>
                    <a:lnTo>
                      <a:pt x="55" y="11"/>
                    </a:lnTo>
                    <a:lnTo>
                      <a:pt x="66" y="0"/>
                    </a:lnTo>
                    <a:lnTo>
                      <a:pt x="80" y="2"/>
                    </a:lnTo>
                    <a:lnTo>
                      <a:pt x="89" y="27"/>
                    </a:lnTo>
                    <a:lnTo>
                      <a:pt x="80" y="65"/>
                    </a:lnTo>
                    <a:lnTo>
                      <a:pt x="81" y="107"/>
                    </a:lnTo>
                    <a:lnTo>
                      <a:pt x="73" y="343"/>
                    </a:lnTo>
                    <a:lnTo>
                      <a:pt x="80" y="536"/>
                    </a:lnTo>
                    <a:lnTo>
                      <a:pt x="73" y="705"/>
                    </a:lnTo>
                    <a:lnTo>
                      <a:pt x="56" y="875"/>
                    </a:lnTo>
                    <a:lnTo>
                      <a:pt x="37" y="1069"/>
                    </a:lnTo>
                    <a:lnTo>
                      <a:pt x="73" y="1593"/>
                    </a:lnTo>
                    <a:lnTo>
                      <a:pt x="66" y="1616"/>
                    </a:lnTo>
                    <a:lnTo>
                      <a:pt x="49" y="1624"/>
                    </a:lnTo>
                    <a:lnTo>
                      <a:pt x="17" y="1600"/>
                    </a:lnTo>
                    <a:close/>
                  </a:path>
                </a:pathLst>
              </a:custGeom>
              <a:solidFill>
                <a:srgbClr val="000000"/>
              </a:solidFill>
              <a:ln w="9525">
                <a:noFill/>
                <a:round/>
                <a:headEnd/>
                <a:tailEnd/>
              </a:ln>
            </p:spPr>
            <p:txBody>
              <a:bodyPr/>
              <a:lstStyle/>
              <a:p>
                <a:endParaRPr lang="de-DE">
                  <a:latin typeface="+mn-lt"/>
                </a:endParaRPr>
              </a:p>
            </p:txBody>
          </p:sp>
          <p:sp>
            <p:nvSpPr>
              <p:cNvPr id="1278" name="Freeform 78"/>
              <p:cNvSpPr>
                <a:spLocks/>
              </p:cNvSpPr>
              <p:nvPr/>
            </p:nvSpPr>
            <p:spPr bwMode="auto">
              <a:xfrm>
                <a:off x="572" y="2435"/>
                <a:ext cx="79" cy="13"/>
              </a:xfrm>
              <a:custGeom>
                <a:avLst/>
                <a:gdLst>
                  <a:gd name="T0" fmla="*/ 1 w 553"/>
                  <a:gd name="T1" fmla="*/ 5 h 90"/>
                  <a:gd name="T2" fmla="*/ 9 w 553"/>
                  <a:gd name="T3" fmla="*/ 2 h 90"/>
                  <a:gd name="T4" fmla="*/ 15 w 553"/>
                  <a:gd name="T5" fmla="*/ 1 h 90"/>
                  <a:gd name="T6" fmla="*/ 28 w 553"/>
                  <a:gd name="T7" fmla="*/ 0 h 90"/>
                  <a:gd name="T8" fmla="*/ 57 w 553"/>
                  <a:gd name="T9" fmla="*/ 4 h 90"/>
                  <a:gd name="T10" fmla="*/ 69 w 553"/>
                  <a:gd name="T11" fmla="*/ 4 h 90"/>
                  <a:gd name="T12" fmla="*/ 76 w 553"/>
                  <a:gd name="T13" fmla="*/ 5 h 90"/>
                  <a:gd name="T14" fmla="*/ 78 w 553"/>
                  <a:gd name="T15" fmla="*/ 7 h 90"/>
                  <a:gd name="T16" fmla="*/ 79 w 553"/>
                  <a:gd name="T17" fmla="*/ 10 h 90"/>
                  <a:gd name="T18" fmla="*/ 78 w 553"/>
                  <a:gd name="T19" fmla="*/ 12 h 90"/>
                  <a:gd name="T20" fmla="*/ 75 w 553"/>
                  <a:gd name="T21" fmla="*/ 13 h 90"/>
                  <a:gd name="T22" fmla="*/ 68 w 553"/>
                  <a:gd name="T23" fmla="*/ 11 h 90"/>
                  <a:gd name="T24" fmla="*/ 56 w 553"/>
                  <a:gd name="T25" fmla="*/ 12 h 90"/>
                  <a:gd name="T26" fmla="*/ 42 w 553"/>
                  <a:gd name="T27" fmla="*/ 9 h 90"/>
                  <a:gd name="T28" fmla="*/ 29 w 553"/>
                  <a:gd name="T29" fmla="*/ 7 h 90"/>
                  <a:gd name="T30" fmla="*/ 17 w 553"/>
                  <a:gd name="T31" fmla="*/ 7 h 90"/>
                  <a:gd name="T32" fmla="*/ 4 w 553"/>
                  <a:gd name="T33" fmla="*/ 10 h 90"/>
                  <a:gd name="T34" fmla="*/ 1 w 553"/>
                  <a:gd name="T35" fmla="*/ 10 h 90"/>
                  <a:gd name="T36" fmla="*/ 0 w 553"/>
                  <a:gd name="T37" fmla="*/ 9 h 90"/>
                  <a:gd name="T38" fmla="*/ 0 w 553"/>
                  <a:gd name="T39" fmla="*/ 7 h 90"/>
                  <a:gd name="T40" fmla="*/ 1 w 553"/>
                  <a:gd name="T41" fmla="*/ 5 h 90"/>
                  <a:gd name="T42" fmla="*/ 1 w 553"/>
                  <a:gd name="T43" fmla="*/ 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3"/>
                  <a:gd name="T67" fmla="*/ 0 h 90"/>
                  <a:gd name="T68" fmla="*/ 553 w 553"/>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3" h="90">
                    <a:moveTo>
                      <a:pt x="10" y="36"/>
                    </a:moveTo>
                    <a:lnTo>
                      <a:pt x="61" y="17"/>
                    </a:lnTo>
                    <a:lnTo>
                      <a:pt x="108" y="6"/>
                    </a:lnTo>
                    <a:lnTo>
                      <a:pt x="199" y="0"/>
                    </a:lnTo>
                    <a:lnTo>
                      <a:pt x="396" y="28"/>
                    </a:lnTo>
                    <a:lnTo>
                      <a:pt x="481" y="30"/>
                    </a:lnTo>
                    <a:lnTo>
                      <a:pt x="531" y="38"/>
                    </a:lnTo>
                    <a:lnTo>
                      <a:pt x="549" y="49"/>
                    </a:lnTo>
                    <a:lnTo>
                      <a:pt x="553" y="69"/>
                    </a:lnTo>
                    <a:lnTo>
                      <a:pt x="544" y="86"/>
                    </a:lnTo>
                    <a:lnTo>
                      <a:pt x="523" y="90"/>
                    </a:lnTo>
                    <a:lnTo>
                      <a:pt x="476" y="79"/>
                    </a:lnTo>
                    <a:lnTo>
                      <a:pt x="391" y="81"/>
                    </a:lnTo>
                    <a:lnTo>
                      <a:pt x="293" y="61"/>
                    </a:lnTo>
                    <a:lnTo>
                      <a:pt x="204" y="45"/>
                    </a:lnTo>
                    <a:lnTo>
                      <a:pt x="117" y="45"/>
                    </a:lnTo>
                    <a:lnTo>
                      <a:pt x="25" y="71"/>
                    </a:lnTo>
                    <a:lnTo>
                      <a:pt x="10" y="71"/>
                    </a:lnTo>
                    <a:lnTo>
                      <a:pt x="1" y="61"/>
                    </a:lnTo>
                    <a:lnTo>
                      <a:pt x="0" y="48"/>
                    </a:lnTo>
                    <a:lnTo>
                      <a:pt x="10" y="36"/>
                    </a:lnTo>
                    <a:close/>
                  </a:path>
                </a:pathLst>
              </a:custGeom>
              <a:solidFill>
                <a:srgbClr val="000000"/>
              </a:solidFill>
              <a:ln w="9525">
                <a:noFill/>
                <a:round/>
                <a:headEnd/>
                <a:tailEnd/>
              </a:ln>
            </p:spPr>
            <p:txBody>
              <a:bodyPr/>
              <a:lstStyle/>
              <a:p>
                <a:endParaRPr lang="de-DE">
                  <a:latin typeface="+mn-lt"/>
                </a:endParaRPr>
              </a:p>
            </p:txBody>
          </p:sp>
          <p:sp>
            <p:nvSpPr>
              <p:cNvPr id="1279" name="Freeform 79"/>
              <p:cNvSpPr>
                <a:spLocks/>
              </p:cNvSpPr>
              <p:nvPr/>
            </p:nvSpPr>
            <p:spPr bwMode="auto">
              <a:xfrm>
                <a:off x="647" y="2450"/>
                <a:ext cx="18" cy="229"/>
              </a:xfrm>
              <a:custGeom>
                <a:avLst/>
                <a:gdLst>
                  <a:gd name="T0" fmla="*/ 14 w 128"/>
                  <a:gd name="T1" fmla="*/ 3 h 1605"/>
                  <a:gd name="T2" fmla="*/ 14 w 128"/>
                  <a:gd name="T3" fmla="*/ 26 h 1605"/>
                  <a:gd name="T4" fmla="*/ 15 w 128"/>
                  <a:gd name="T5" fmla="*/ 50 h 1605"/>
                  <a:gd name="T6" fmla="*/ 18 w 128"/>
                  <a:gd name="T7" fmla="*/ 110 h 1605"/>
                  <a:gd name="T8" fmla="*/ 18 w 128"/>
                  <a:gd name="T9" fmla="*/ 138 h 1605"/>
                  <a:gd name="T10" fmla="*/ 16 w 128"/>
                  <a:gd name="T11" fmla="*/ 171 h 1605"/>
                  <a:gd name="T12" fmla="*/ 15 w 128"/>
                  <a:gd name="T13" fmla="*/ 185 h 1605"/>
                  <a:gd name="T14" fmla="*/ 13 w 128"/>
                  <a:gd name="T15" fmla="*/ 197 h 1605"/>
                  <a:gd name="T16" fmla="*/ 10 w 128"/>
                  <a:gd name="T17" fmla="*/ 224 h 1605"/>
                  <a:gd name="T18" fmla="*/ 8 w 128"/>
                  <a:gd name="T19" fmla="*/ 228 h 1605"/>
                  <a:gd name="T20" fmla="*/ 5 w 128"/>
                  <a:gd name="T21" fmla="*/ 229 h 1605"/>
                  <a:gd name="T22" fmla="*/ 1 w 128"/>
                  <a:gd name="T23" fmla="*/ 227 h 1605"/>
                  <a:gd name="T24" fmla="*/ 0 w 128"/>
                  <a:gd name="T25" fmla="*/ 223 h 1605"/>
                  <a:gd name="T26" fmla="*/ 1 w 128"/>
                  <a:gd name="T27" fmla="*/ 209 h 1605"/>
                  <a:gd name="T28" fmla="*/ 3 w 128"/>
                  <a:gd name="T29" fmla="*/ 197 h 1605"/>
                  <a:gd name="T30" fmla="*/ 6 w 128"/>
                  <a:gd name="T31" fmla="*/ 170 h 1605"/>
                  <a:gd name="T32" fmla="*/ 9 w 128"/>
                  <a:gd name="T33" fmla="*/ 138 h 1605"/>
                  <a:gd name="T34" fmla="*/ 11 w 128"/>
                  <a:gd name="T35" fmla="*/ 110 h 1605"/>
                  <a:gd name="T36" fmla="*/ 11 w 128"/>
                  <a:gd name="T37" fmla="*/ 82 h 1605"/>
                  <a:gd name="T38" fmla="*/ 10 w 128"/>
                  <a:gd name="T39" fmla="*/ 50 h 1605"/>
                  <a:gd name="T40" fmla="*/ 9 w 128"/>
                  <a:gd name="T41" fmla="*/ 2 h 1605"/>
                  <a:gd name="T42" fmla="*/ 10 w 128"/>
                  <a:gd name="T43" fmla="*/ 1 h 1605"/>
                  <a:gd name="T44" fmla="*/ 12 w 128"/>
                  <a:gd name="T45" fmla="*/ 0 h 1605"/>
                  <a:gd name="T46" fmla="*/ 14 w 128"/>
                  <a:gd name="T47" fmla="*/ 3 h 1605"/>
                  <a:gd name="T48" fmla="*/ 14 w 128"/>
                  <a:gd name="T49" fmla="*/ 3 h 16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605"/>
                  <a:gd name="T77" fmla="*/ 128 w 128"/>
                  <a:gd name="T78" fmla="*/ 1605 h 16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605">
                    <a:moveTo>
                      <a:pt x="102" y="21"/>
                    </a:moveTo>
                    <a:lnTo>
                      <a:pt x="97" y="184"/>
                    </a:lnTo>
                    <a:lnTo>
                      <a:pt x="107" y="349"/>
                    </a:lnTo>
                    <a:lnTo>
                      <a:pt x="128" y="772"/>
                    </a:lnTo>
                    <a:lnTo>
                      <a:pt x="125" y="970"/>
                    </a:lnTo>
                    <a:lnTo>
                      <a:pt x="113" y="1197"/>
                    </a:lnTo>
                    <a:lnTo>
                      <a:pt x="104" y="1296"/>
                    </a:lnTo>
                    <a:lnTo>
                      <a:pt x="93" y="1384"/>
                    </a:lnTo>
                    <a:lnTo>
                      <a:pt x="72" y="1572"/>
                    </a:lnTo>
                    <a:lnTo>
                      <a:pt x="59" y="1599"/>
                    </a:lnTo>
                    <a:lnTo>
                      <a:pt x="33" y="1605"/>
                    </a:lnTo>
                    <a:lnTo>
                      <a:pt x="9" y="1594"/>
                    </a:lnTo>
                    <a:lnTo>
                      <a:pt x="0" y="1566"/>
                    </a:lnTo>
                    <a:lnTo>
                      <a:pt x="10" y="1467"/>
                    </a:lnTo>
                    <a:lnTo>
                      <a:pt x="22" y="1379"/>
                    </a:lnTo>
                    <a:lnTo>
                      <a:pt x="44" y="1191"/>
                    </a:lnTo>
                    <a:lnTo>
                      <a:pt x="61" y="968"/>
                    </a:lnTo>
                    <a:lnTo>
                      <a:pt x="75" y="772"/>
                    </a:lnTo>
                    <a:lnTo>
                      <a:pt x="80" y="575"/>
                    </a:lnTo>
                    <a:lnTo>
                      <a:pt x="70" y="352"/>
                    </a:lnTo>
                    <a:lnTo>
                      <a:pt x="65" y="17"/>
                    </a:lnTo>
                    <a:lnTo>
                      <a:pt x="72" y="4"/>
                    </a:lnTo>
                    <a:lnTo>
                      <a:pt x="85" y="0"/>
                    </a:lnTo>
                    <a:lnTo>
                      <a:pt x="102" y="21"/>
                    </a:lnTo>
                    <a:close/>
                  </a:path>
                </a:pathLst>
              </a:custGeom>
              <a:solidFill>
                <a:srgbClr val="000000"/>
              </a:solidFill>
              <a:ln w="9525">
                <a:noFill/>
                <a:round/>
                <a:headEnd/>
                <a:tailEnd/>
              </a:ln>
            </p:spPr>
            <p:txBody>
              <a:bodyPr/>
              <a:lstStyle/>
              <a:p>
                <a:endParaRPr lang="de-DE">
                  <a:latin typeface="+mn-lt"/>
                </a:endParaRPr>
              </a:p>
            </p:txBody>
          </p:sp>
          <p:sp>
            <p:nvSpPr>
              <p:cNvPr id="1280" name="Freeform 80"/>
              <p:cNvSpPr>
                <a:spLocks/>
              </p:cNvSpPr>
              <p:nvPr/>
            </p:nvSpPr>
            <p:spPr bwMode="auto">
              <a:xfrm>
                <a:off x="530" y="2444"/>
                <a:ext cx="43" cy="25"/>
              </a:xfrm>
              <a:custGeom>
                <a:avLst/>
                <a:gdLst>
                  <a:gd name="T0" fmla="*/ 2 w 301"/>
                  <a:gd name="T1" fmla="*/ 16 h 179"/>
                  <a:gd name="T2" fmla="*/ 7 w 301"/>
                  <a:gd name="T3" fmla="*/ 13 h 179"/>
                  <a:gd name="T4" fmla="*/ 11 w 301"/>
                  <a:gd name="T5" fmla="*/ 11 h 179"/>
                  <a:gd name="T6" fmla="*/ 20 w 301"/>
                  <a:gd name="T7" fmla="*/ 8 h 179"/>
                  <a:gd name="T8" fmla="*/ 39 w 301"/>
                  <a:gd name="T9" fmla="*/ 0 h 179"/>
                  <a:gd name="T10" fmla="*/ 41 w 301"/>
                  <a:gd name="T11" fmla="*/ 0 h 179"/>
                  <a:gd name="T12" fmla="*/ 42 w 301"/>
                  <a:gd name="T13" fmla="*/ 1 h 179"/>
                  <a:gd name="T14" fmla="*/ 43 w 301"/>
                  <a:gd name="T15" fmla="*/ 3 h 179"/>
                  <a:gd name="T16" fmla="*/ 42 w 301"/>
                  <a:gd name="T17" fmla="*/ 5 h 179"/>
                  <a:gd name="T18" fmla="*/ 37 w 301"/>
                  <a:gd name="T19" fmla="*/ 8 h 179"/>
                  <a:gd name="T20" fmla="*/ 33 w 301"/>
                  <a:gd name="T21" fmla="*/ 10 h 179"/>
                  <a:gd name="T22" fmla="*/ 29 w 301"/>
                  <a:gd name="T23" fmla="*/ 12 h 179"/>
                  <a:gd name="T24" fmla="*/ 25 w 301"/>
                  <a:gd name="T25" fmla="*/ 14 h 179"/>
                  <a:gd name="T26" fmla="*/ 21 w 301"/>
                  <a:gd name="T27" fmla="*/ 16 h 179"/>
                  <a:gd name="T28" fmla="*/ 17 w 301"/>
                  <a:gd name="T29" fmla="*/ 18 h 179"/>
                  <a:gd name="T30" fmla="*/ 12 w 301"/>
                  <a:gd name="T31" fmla="*/ 21 h 179"/>
                  <a:gd name="T32" fmla="*/ 8 w 301"/>
                  <a:gd name="T33" fmla="*/ 24 h 179"/>
                  <a:gd name="T34" fmla="*/ 4 w 301"/>
                  <a:gd name="T35" fmla="*/ 25 h 179"/>
                  <a:gd name="T36" fmla="*/ 1 w 301"/>
                  <a:gd name="T37" fmla="*/ 23 h 179"/>
                  <a:gd name="T38" fmla="*/ 0 w 301"/>
                  <a:gd name="T39" fmla="*/ 20 h 179"/>
                  <a:gd name="T40" fmla="*/ 2 w 301"/>
                  <a:gd name="T41" fmla="*/ 16 h 179"/>
                  <a:gd name="T42" fmla="*/ 2 w 301"/>
                  <a:gd name="T43" fmla="*/ 16 h 1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1"/>
                  <a:gd name="T67" fmla="*/ 0 h 179"/>
                  <a:gd name="T68" fmla="*/ 301 w 301"/>
                  <a:gd name="T69" fmla="*/ 179 h 1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1" h="179">
                    <a:moveTo>
                      <a:pt x="14" y="115"/>
                    </a:moveTo>
                    <a:lnTo>
                      <a:pt x="47" y="94"/>
                    </a:lnTo>
                    <a:lnTo>
                      <a:pt x="79" y="78"/>
                    </a:lnTo>
                    <a:lnTo>
                      <a:pt x="141" y="56"/>
                    </a:lnTo>
                    <a:lnTo>
                      <a:pt x="272" y="2"/>
                    </a:lnTo>
                    <a:lnTo>
                      <a:pt x="287" y="0"/>
                    </a:lnTo>
                    <a:lnTo>
                      <a:pt x="297" y="9"/>
                    </a:lnTo>
                    <a:lnTo>
                      <a:pt x="301" y="22"/>
                    </a:lnTo>
                    <a:lnTo>
                      <a:pt x="292" y="35"/>
                    </a:lnTo>
                    <a:lnTo>
                      <a:pt x="259" y="55"/>
                    </a:lnTo>
                    <a:lnTo>
                      <a:pt x="229" y="70"/>
                    </a:lnTo>
                    <a:lnTo>
                      <a:pt x="200" y="86"/>
                    </a:lnTo>
                    <a:lnTo>
                      <a:pt x="172" y="101"/>
                    </a:lnTo>
                    <a:lnTo>
                      <a:pt x="145" y="115"/>
                    </a:lnTo>
                    <a:lnTo>
                      <a:pt x="116" y="131"/>
                    </a:lnTo>
                    <a:lnTo>
                      <a:pt x="87" y="150"/>
                    </a:lnTo>
                    <a:lnTo>
                      <a:pt x="56" y="172"/>
                    </a:lnTo>
                    <a:lnTo>
                      <a:pt x="28" y="179"/>
                    </a:lnTo>
                    <a:lnTo>
                      <a:pt x="7" y="165"/>
                    </a:lnTo>
                    <a:lnTo>
                      <a:pt x="0" y="140"/>
                    </a:lnTo>
                    <a:lnTo>
                      <a:pt x="14" y="115"/>
                    </a:lnTo>
                    <a:close/>
                  </a:path>
                </a:pathLst>
              </a:custGeom>
              <a:solidFill>
                <a:srgbClr val="000000"/>
              </a:solidFill>
              <a:ln w="9525">
                <a:noFill/>
                <a:round/>
                <a:headEnd/>
                <a:tailEnd/>
              </a:ln>
            </p:spPr>
            <p:txBody>
              <a:bodyPr/>
              <a:lstStyle/>
              <a:p>
                <a:endParaRPr lang="de-DE">
                  <a:latin typeface="+mn-lt"/>
                </a:endParaRPr>
              </a:p>
            </p:txBody>
          </p:sp>
          <p:sp>
            <p:nvSpPr>
              <p:cNvPr id="1281" name="Freeform 81"/>
              <p:cNvSpPr>
                <a:spLocks/>
              </p:cNvSpPr>
              <p:nvPr/>
            </p:nvSpPr>
            <p:spPr bwMode="auto">
              <a:xfrm>
                <a:off x="495" y="2636"/>
                <a:ext cx="7" cy="27"/>
              </a:xfrm>
              <a:custGeom>
                <a:avLst/>
                <a:gdLst>
                  <a:gd name="T0" fmla="*/ 7 w 54"/>
                  <a:gd name="T1" fmla="*/ 3 h 184"/>
                  <a:gd name="T2" fmla="*/ 7 w 54"/>
                  <a:gd name="T3" fmla="*/ 10 h 184"/>
                  <a:gd name="T4" fmla="*/ 7 w 54"/>
                  <a:gd name="T5" fmla="*/ 16 h 184"/>
                  <a:gd name="T6" fmla="*/ 7 w 54"/>
                  <a:gd name="T7" fmla="*/ 25 h 184"/>
                  <a:gd name="T8" fmla="*/ 6 w 54"/>
                  <a:gd name="T9" fmla="*/ 27 h 184"/>
                  <a:gd name="T10" fmla="*/ 5 w 54"/>
                  <a:gd name="T11" fmla="*/ 27 h 184"/>
                  <a:gd name="T12" fmla="*/ 2 w 54"/>
                  <a:gd name="T13" fmla="*/ 23 h 184"/>
                  <a:gd name="T14" fmla="*/ 1 w 54"/>
                  <a:gd name="T15" fmla="*/ 17 h 184"/>
                  <a:gd name="T16" fmla="*/ 0 w 54"/>
                  <a:gd name="T17" fmla="*/ 4 h 184"/>
                  <a:gd name="T18" fmla="*/ 1 w 54"/>
                  <a:gd name="T19" fmla="*/ 1 h 184"/>
                  <a:gd name="T20" fmla="*/ 4 w 54"/>
                  <a:gd name="T21" fmla="*/ 0 h 184"/>
                  <a:gd name="T22" fmla="*/ 6 w 54"/>
                  <a:gd name="T23" fmla="*/ 1 h 184"/>
                  <a:gd name="T24" fmla="*/ 7 w 54"/>
                  <a:gd name="T25" fmla="*/ 3 h 184"/>
                  <a:gd name="T26" fmla="*/ 7 w 54"/>
                  <a:gd name="T27" fmla="*/ 3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184"/>
                  <a:gd name="T44" fmla="*/ 54 w 54"/>
                  <a:gd name="T45" fmla="*/ 184 h 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184">
                    <a:moveTo>
                      <a:pt x="54" y="21"/>
                    </a:moveTo>
                    <a:lnTo>
                      <a:pt x="53" y="66"/>
                    </a:lnTo>
                    <a:lnTo>
                      <a:pt x="54" y="112"/>
                    </a:lnTo>
                    <a:lnTo>
                      <a:pt x="53" y="171"/>
                    </a:lnTo>
                    <a:lnTo>
                      <a:pt x="49" y="183"/>
                    </a:lnTo>
                    <a:lnTo>
                      <a:pt x="36" y="184"/>
                    </a:lnTo>
                    <a:lnTo>
                      <a:pt x="16" y="159"/>
                    </a:lnTo>
                    <a:lnTo>
                      <a:pt x="4" y="117"/>
                    </a:lnTo>
                    <a:lnTo>
                      <a:pt x="0" y="28"/>
                    </a:lnTo>
                    <a:lnTo>
                      <a:pt x="10" y="9"/>
                    </a:lnTo>
                    <a:lnTo>
                      <a:pt x="29" y="0"/>
                    </a:lnTo>
                    <a:lnTo>
                      <a:pt x="47" y="4"/>
                    </a:lnTo>
                    <a:lnTo>
                      <a:pt x="54" y="21"/>
                    </a:lnTo>
                    <a:close/>
                  </a:path>
                </a:pathLst>
              </a:custGeom>
              <a:solidFill>
                <a:srgbClr val="000000"/>
              </a:solidFill>
              <a:ln w="9525">
                <a:noFill/>
                <a:round/>
                <a:headEnd/>
                <a:tailEnd/>
              </a:ln>
            </p:spPr>
            <p:txBody>
              <a:bodyPr/>
              <a:lstStyle/>
              <a:p>
                <a:endParaRPr lang="de-DE">
                  <a:latin typeface="+mn-lt"/>
                </a:endParaRPr>
              </a:p>
            </p:txBody>
          </p:sp>
          <p:sp>
            <p:nvSpPr>
              <p:cNvPr id="1282" name="Freeform 82"/>
              <p:cNvSpPr>
                <a:spLocks/>
              </p:cNvSpPr>
              <p:nvPr/>
            </p:nvSpPr>
            <p:spPr bwMode="auto">
              <a:xfrm>
                <a:off x="598" y="2453"/>
                <a:ext cx="51" cy="35"/>
              </a:xfrm>
              <a:custGeom>
                <a:avLst/>
                <a:gdLst>
                  <a:gd name="T0" fmla="*/ 46 w 359"/>
                  <a:gd name="T1" fmla="*/ 33 h 241"/>
                  <a:gd name="T2" fmla="*/ 44 w 359"/>
                  <a:gd name="T3" fmla="*/ 22 h 241"/>
                  <a:gd name="T4" fmla="*/ 44 w 359"/>
                  <a:gd name="T5" fmla="*/ 11 h 241"/>
                  <a:gd name="T6" fmla="*/ 19 w 359"/>
                  <a:gd name="T7" fmla="*/ 10 h 241"/>
                  <a:gd name="T8" fmla="*/ 11 w 359"/>
                  <a:gd name="T9" fmla="*/ 7 h 241"/>
                  <a:gd name="T10" fmla="*/ 3 w 359"/>
                  <a:gd name="T11" fmla="*/ 6 h 241"/>
                  <a:gd name="T12" fmla="*/ 0 w 359"/>
                  <a:gd name="T13" fmla="*/ 3 h 241"/>
                  <a:gd name="T14" fmla="*/ 1 w 359"/>
                  <a:gd name="T15" fmla="*/ 1 h 241"/>
                  <a:gd name="T16" fmla="*/ 3 w 359"/>
                  <a:gd name="T17" fmla="*/ 0 h 241"/>
                  <a:gd name="T18" fmla="*/ 12 w 359"/>
                  <a:gd name="T19" fmla="*/ 0 h 241"/>
                  <a:gd name="T20" fmla="*/ 21 w 359"/>
                  <a:gd name="T21" fmla="*/ 1 h 241"/>
                  <a:gd name="T22" fmla="*/ 34 w 359"/>
                  <a:gd name="T23" fmla="*/ 3 h 241"/>
                  <a:gd name="T24" fmla="*/ 48 w 359"/>
                  <a:gd name="T25" fmla="*/ 5 h 241"/>
                  <a:gd name="T26" fmla="*/ 51 w 359"/>
                  <a:gd name="T27" fmla="*/ 8 h 241"/>
                  <a:gd name="T28" fmla="*/ 51 w 359"/>
                  <a:gd name="T29" fmla="*/ 31 h 241"/>
                  <a:gd name="T30" fmla="*/ 51 w 359"/>
                  <a:gd name="T31" fmla="*/ 34 h 241"/>
                  <a:gd name="T32" fmla="*/ 49 w 359"/>
                  <a:gd name="T33" fmla="*/ 35 h 241"/>
                  <a:gd name="T34" fmla="*/ 46 w 359"/>
                  <a:gd name="T35" fmla="*/ 33 h 241"/>
                  <a:gd name="T36" fmla="*/ 46 w 359"/>
                  <a:gd name="T37" fmla="*/ 33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9"/>
                  <a:gd name="T58" fmla="*/ 0 h 241"/>
                  <a:gd name="T59" fmla="*/ 359 w 359"/>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9" h="241">
                    <a:moveTo>
                      <a:pt x="323" y="230"/>
                    </a:moveTo>
                    <a:lnTo>
                      <a:pt x="310" y="153"/>
                    </a:lnTo>
                    <a:lnTo>
                      <a:pt x="313" y="76"/>
                    </a:lnTo>
                    <a:lnTo>
                      <a:pt x="137" y="71"/>
                    </a:lnTo>
                    <a:lnTo>
                      <a:pt x="78" y="51"/>
                    </a:lnTo>
                    <a:lnTo>
                      <a:pt x="19" y="40"/>
                    </a:lnTo>
                    <a:lnTo>
                      <a:pt x="0" y="22"/>
                    </a:lnTo>
                    <a:lnTo>
                      <a:pt x="5" y="9"/>
                    </a:lnTo>
                    <a:lnTo>
                      <a:pt x="19" y="3"/>
                    </a:lnTo>
                    <a:lnTo>
                      <a:pt x="84" y="0"/>
                    </a:lnTo>
                    <a:lnTo>
                      <a:pt x="148" y="6"/>
                    </a:lnTo>
                    <a:lnTo>
                      <a:pt x="242" y="22"/>
                    </a:lnTo>
                    <a:lnTo>
                      <a:pt x="336" y="32"/>
                    </a:lnTo>
                    <a:lnTo>
                      <a:pt x="357" y="55"/>
                    </a:lnTo>
                    <a:lnTo>
                      <a:pt x="359" y="216"/>
                    </a:lnTo>
                    <a:lnTo>
                      <a:pt x="357" y="232"/>
                    </a:lnTo>
                    <a:lnTo>
                      <a:pt x="347" y="241"/>
                    </a:lnTo>
                    <a:lnTo>
                      <a:pt x="323" y="230"/>
                    </a:lnTo>
                    <a:close/>
                  </a:path>
                </a:pathLst>
              </a:custGeom>
              <a:solidFill>
                <a:srgbClr val="000000"/>
              </a:solidFill>
              <a:ln w="9525">
                <a:noFill/>
                <a:round/>
                <a:headEnd/>
                <a:tailEnd/>
              </a:ln>
            </p:spPr>
            <p:txBody>
              <a:bodyPr/>
              <a:lstStyle/>
              <a:p>
                <a:endParaRPr lang="de-DE">
                  <a:latin typeface="+mn-lt"/>
                </a:endParaRPr>
              </a:p>
            </p:txBody>
          </p:sp>
          <p:sp>
            <p:nvSpPr>
              <p:cNvPr id="1283" name="Freeform 83"/>
              <p:cNvSpPr>
                <a:spLocks/>
              </p:cNvSpPr>
              <p:nvPr/>
            </p:nvSpPr>
            <p:spPr bwMode="auto">
              <a:xfrm>
                <a:off x="604" y="2500"/>
                <a:ext cx="45" cy="10"/>
              </a:xfrm>
              <a:custGeom>
                <a:avLst/>
                <a:gdLst>
                  <a:gd name="T0" fmla="*/ 42 w 317"/>
                  <a:gd name="T1" fmla="*/ 10 h 67"/>
                  <a:gd name="T2" fmla="*/ 26 w 317"/>
                  <a:gd name="T3" fmla="*/ 10 h 67"/>
                  <a:gd name="T4" fmla="*/ 9 w 317"/>
                  <a:gd name="T5" fmla="*/ 8 h 67"/>
                  <a:gd name="T6" fmla="*/ 3 w 317"/>
                  <a:gd name="T7" fmla="*/ 7 h 67"/>
                  <a:gd name="T8" fmla="*/ 1 w 317"/>
                  <a:gd name="T9" fmla="*/ 6 h 67"/>
                  <a:gd name="T10" fmla="*/ 0 w 317"/>
                  <a:gd name="T11" fmla="*/ 3 h 67"/>
                  <a:gd name="T12" fmla="*/ 1 w 317"/>
                  <a:gd name="T13" fmla="*/ 1 h 67"/>
                  <a:gd name="T14" fmla="*/ 4 w 317"/>
                  <a:gd name="T15" fmla="*/ 0 h 67"/>
                  <a:gd name="T16" fmla="*/ 10 w 317"/>
                  <a:gd name="T17" fmla="*/ 1 h 67"/>
                  <a:gd name="T18" fmla="*/ 26 w 317"/>
                  <a:gd name="T19" fmla="*/ 4 h 67"/>
                  <a:gd name="T20" fmla="*/ 42 w 317"/>
                  <a:gd name="T21" fmla="*/ 4 h 67"/>
                  <a:gd name="T22" fmla="*/ 45 w 317"/>
                  <a:gd name="T23" fmla="*/ 7 h 67"/>
                  <a:gd name="T24" fmla="*/ 44 w 317"/>
                  <a:gd name="T25" fmla="*/ 9 h 67"/>
                  <a:gd name="T26" fmla="*/ 42 w 317"/>
                  <a:gd name="T27" fmla="*/ 10 h 67"/>
                  <a:gd name="T28" fmla="*/ 42 w 317"/>
                  <a:gd name="T29" fmla="*/ 10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67"/>
                  <a:gd name="T47" fmla="*/ 317 w 31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67">
                    <a:moveTo>
                      <a:pt x="299" y="65"/>
                    </a:moveTo>
                    <a:lnTo>
                      <a:pt x="182" y="67"/>
                    </a:lnTo>
                    <a:lnTo>
                      <a:pt x="63" y="55"/>
                    </a:lnTo>
                    <a:lnTo>
                      <a:pt x="22" y="50"/>
                    </a:lnTo>
                    <a:lnTo>
                      <a:pt x="5" y="41"/>
                    </a:lnTo>
                    <a:lnTo>
                      <a:pt x="0" y="23"/>
                    </a:lnTo>
                    <a:lnTo>
                      <a:pt x="7" y="6"/>
                    </a:lnTo>
                    <a:lnTo>
                      <a:pt x="27" y="0"/>
                    </a:lnTo>
                    <a:lnTo>
                      <a:pt x="71" y="6"/>
                    </a:lnTo>
                    <a:lnTo>
                      <a:pt x="184" y="24"/>
                    </a:lnTo>
                    <a:lnTo>
                      <a:pt x="297" y="28"/>
                    </a:lnTo>
                    <a:lnTo>
                      <a:pt x="317" y="46"/>
                    </a:lnTo>
                    <a:lnTo>
                      <a:pt x="312" y="58"/>
                    </a:lnTo>
                    <a:lnTo>
                      <a:pt x="299" y="65"/>
                    </a:lnTo>
                    <a:close/>
                  </a:path>
                </a:pathLst>
              </a:custGeom>
              <a:solidFill>
                <a:srgbClr val="000000"/>
              </a:solidFill>
              <a:ln w="9525">
                <a:noFill/>
                <a:round/>
                <a:headEnd/>
                <a:tailEnd/>
              </a:ln>
            </p:spPr>
            <p:txBody>
              <a:bodyPr/>
              <a:lstStyle/>
              <a:p>
                <a:endParaRPr lang="de-DE">
                  <a:latin typeface="+mn-lt"/>
                </a:endParaRPr>
              </a:p>
            </p:txBody>
          </p:sp>
          <p:sp>
            <p:nvSpPr>
              <p:cNvPr id="1284" name="Freeform 84"/>
              <p:cNvSpPr>
                <a:spLocks/>
              </p:cNvSpPr>
              <p:nvPr/>
            </p:nvSpPr>
            <p:spPr bwMode="auto">
              <a:xfrm>
                <a:off x="583" y="2532"/>
                <a:ext cx="67" cy="11"/>
              </a:xfrm>
              <a:custGeom>
                <a:avLst/>
                <a:gdLst>
                  <a:gd name="T0" fmla="*/ 64 w 471"/>
                  <a:gd name="T1" fmla="*/ 10 h 79"/>
                  <a:gd name="T2" fmla="*/ 50 w 471"/>
                  <a:gd name="T3" fmla="*/ 11 h 79"/>
                  <a:gd name="T4" fmla="*/ 37 w 471"/>
                  <a:gd name="T5" fmla="*/ 10 h 79"/>
                  <a:gd name="T6" fmla="*/ 22 w 471"/>
                  <a:gd name="T7" fmla="*/ 8 h 79"/>
                  <a:gd name="T8" fmla="*/ 4 w 471"/>
                  <a:gd name="T9" fmla="*/ 8 h 79"/>
                  <a:gd name="T10" fmla="*/ 1 w 471"/>
                  <a:gd name="T11" fmla="*/ 7 h 79"/>
                  <a:gd name="T12" fmla="*/ 0 w 471"/>
                  <a:gd name="T13" fmla="*/ 4 h 79"/>
                  <a:gd name="T14" fmla="*/ 1 w 471"/>
                  <a:gd name="T15" fmla="*/ 1 h 79"/>
                  <a:gd name="T16" fmla="*/ 4 w 471"/>
                  <a:gd name="T17" fmla="*/ 0 h 79"/>
                  <a:gd name="T18" fmla="*/ 22 w 471"/>
                  <a:gd name="T19" fmla="*/ 1 h 79"/>
                  <a:gd name="T20" fmla="*/ 37 w 471"/>
                  <a:gd name="T21" fmla="*/ 3 h 79"/>
                  <a:gd name="T22" fmla="*/ 50 w 471"/>
                  <a:gd name="T23" fmla="*/ 4 h 79"/>
                  <a:gd name="T24" fmla="*/ 63 w 471"/>
                  <a:gd name="T25" fmla="*/ 3 h 79"/>
                  <a:gd name="T26" fmla="*/ 66 w 471"/>
                  <a:gd name="T27" fmla="*/ 4 h 79"/>
                  <a:gd name="T28" fmla="*/ 67 w 471"/>
                  <a:gd name="T29" fmla="*/ 7 h 79"/>
                  <a:gd name="T30" fmla="*/ 66 w 471"/>
                  <a:gd name="T31" fmla="*/ 9 h 79"/>
                  <a:gd name="T32" fmla="*/ 64 w 471"/>
                  <a:gd name="T33" fmla="*/ 10 h 79"/>
                  <a:gd name="T34" fmla="*/ 64 w 471"/>
                  <a:gd name="T35" fmla="*/ 10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79"/>
                  <a:gd name="T56" fmla="*/ 471 w 471"/>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79">
                    <a:moveTo>
                      <a:pt x="448" y="75"/>
                    </a:moveTo>
                    <a:lnTo>
                      <a:pt x="352" y="79"/>
                    </a:lnTo>
                    <a:lnTo>
                      <a:pt x="257" y="71"/>
                    </a:lnTo>
                    <a:lnTo>
                      <a:pt x="152" y="59"/>
                    </a:lnTo>
                    <a:lnTo>
                      <a:pt x="29" y="57"/>
                    </a:lnTo>
                    <a:lnTo>
                      <a:pt x="8" y="48"/>
                    </a:lnTo>
                    <a:lnTo>
                      <a:pt x="0" y="28"/>
                    </a:lnTo>
                    <a:lnTo>
                      <a:pt x="8" y="9"/>
                    </a:lnTo>
                    <a:lnTo>
                      <a:pt x="29" y="0"/>
                    </a:lnTo>
                    <a:lnTo>
                      <a:pt x="153" y="9"/>
                    </a:lnTo>
                    <a:lnTo>
                      <a:pt x="262" y="18"/>
                    </a:lnTo>
                    <a:lnTo>
                      <a:pt x="354" y="27"/>
                    </a:lnTo>
                    <a:lnTo>
                      <a:pt x="446" y="24"/>
                    </a:lnTo>
                    <a:lnTo>
                      <a:pt x="465" y="31"/>
                    </a:lnTo>
                    <a:lnTo>
                      <a:pt x="471" y="49"/>
                    </a:lnTo>
                    <a:lnTo>
                      <a:pt x="467" y="66"/>
                    </a:lnTo>
                    <a:lnTo>
                      <a:pt x="448" y="75"/>
                    </a:lnTo>
                    <a:close/>
                  </a:path>
                </a:pathLst>
              </a:custGeom>
              <a:solidFill>
                <a:srgbClr val="000000"/>
              </a:solidFill>
              <a:ln w="9525">
                <a:noFill/>
                <a:round/>
                <a:headEnd/>
                <a:tailEnd/>
              </a:ln>
            </p:spPr>
            <p:txBody>
              <a:bodyPr/>
              <a:lstStyle/>
              <a:p>
                <a:endParaRPr lang="de-DE">
                  <a:latin typeface="+mn-lt"/>
                </a:endParaRPr>
              </a:p>
            </p:txBody>
          </p:sp>
          <p:sp>
            <p:nvSpPr>
              <p:cNvPr id="1285" name="Freeform 85"/>
              <p:cNvSpPr>
                <a:spLocks/>
              </p:cNvSpPr>
              <p:nvPr/>
            </p:nvSpPr>
            <p:spPr bwMode="auto">
              <a:xfrm>
                <a:off x="614" y="2572"/>
                <a:ext cx="34" cy="52"/>
              </a:xfrm>
              <a:custGeom>
                <a:avLst/>
                <a:gdLst>
                  <a:gd name="T0" fmla="*/ 4 w 239"/>
                  <a:gd name="T1" fmla="*/ 1 h 364"/>
                  <a:gd name="T2" fmla="*/ 29 w 239"/>
                  <a:gd name="T3" fmla="*/ 0 h 364"/>
                  <a:gd name="T4" fmla="*/ 34 w 239"/>
                  <a:gd name="T5" fmla="*/ 2 h 364"/>
                  <a:gd name="T6" fmla="*/ 34 w 239"/>
                  <a:gd name="T7" fmla="*/ 7 h 364"/>
                  <a:gd name="T8" fmla="*/ 30 w 239"/>
                  <a:gd name="T9" fmla="*/ 17 h 364"/>
                  <a:gd name="T10" fmla="*/ 29 w 239"/>
                  <a:gd name="T11" fmla="*/ 27 h 364"/>
                  <a:gd name="T12" fmla="*/ 29 w 239"/>
                  <a:gd name="T13" fmla="*/ 36 h 364"/>
                  <a:gd name="T14" fmla="*/ 29 w 239"/>
                  <a:gd name="T15" fmla="*/ 47 h 364"/>
                  <a:gd name="T16" fmla="*/ 27 w 239"/>
                  <a:gd name="T17" fmla="*/ 51 h 364"/>
                  <a:gd name="T18" fmla="*/ 23 w 239"/>
                  <a:gd name="T19" fmla="*/ 52 h 364"/>
                  <a:gd name="T20" fmla="*/ 20 w 239"/>
                  <a:gd name="T21" fmla="*/ 51 h 364"/>
                  <a:gd name="T22" fmla="*/ 19 w 239"/>
                  <a:gd name="T23" fmla="*/ 47 h 364"/>
                  <a:gd name="T24" fmla="*/ 22 w 239"/>
                  <a:gd name="T25" fmla="*/ 10 h 364"/>
                  <a:gd name="T26" fmla="*/ 4 w 239"/>
                  <a:gd name="T27" fmla="*/ 9 h 364"/>
                  <a:gd name="T28" fmla="*/ 1 w 239"/>
                  <a:gd name="T29" fmla="*/ 8 h 364"/>
                  <a:gd name="T30" fmla="*/ 0 w 239"/>
                  <a:gd name="T31" fmla="*/ 5 h 364"/>
                  <a:gd name="T32" fmla="*/ 1 w 239"/>
                  <a:gd name="T33" fmla="*/ 2 h 364"/>
                  <a:gd name="T34" fmla="*/ 4 w 239"/>
                  <a:gd name="T35" fmla="*/ 1 h 364"/>
                  <a:gd name="T36" fmla="*/ 4 w 239"/>
                  <a:gd name="T37" fmla="*/ 1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364"/>
                  <a:gd name="T59" fmla="*/ 239 w 239"/>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364">
                    <a:moveTo>
                      <a:pt x="28" y="7"/>
                    </a:moveTo>
                    <a:lnTo>
                      <a:pt x="205" y="0"/>
                    </a:lnTo>
                    <a:lnTo>
                      <a:pt x="239" y="14"/>
                    </a:lnTo>
                    <a:lnTo>
                      <a:pt x="236" y="51"/>
                    </a:lnTo>
                    <a:lnTo>
                      <a:pt x="211" y="121"/>
                    </a:lnTo>
                    <a:lnTo>
                      <a:pt x="204" y="187"/>
                    </a:lnTo>
                    <a:lnTo>
                      <a:pt x="204" y="255"/>
                    </a:lnTo>
                    <a:lnTo>
                      <a:pt x="202" y="331"/>
                    </a:lnTo>
                    <a:lnTo>
                      <a:pt x="189" y="356"/>
                    </a:lnTo>
                    <a:lnTo>
                      <a:pt x="165" y="364"/>
                    </a:lnTo>
                    <a:lnTo>
                      <a:pt x="142" y="354"/>
                    </a:lnTo>
                    <a:lnTo>
                      <a:pt x="133" y="326"/>
                    </a:lnTo>
                    <a:lnTo>
                      <a:pt x="154" y="69"/>
                    </a:lnTo>
                    <a:lnTo>
                      <a:pt x="28" y="64"/>
                    </a:lnTo>
                    <a:lnTo>
                      <a:pt x="7" y="55"/>
                    </a:lnTo>
                    <a:lnTo>
                      <a:pt x="0" y="36"/>
                    </a:lnTo>
                    <a:lnTo>
                      <a:pt x="7" y="16"/>
                    </a:lnTo>
                    <a:lnTo>
                      <a:pt x="28" y="7"/>
                    </a:lnTo>
                    <a:close/>
                  </a:path>
                </a:pathLst>
              </a:custGeom>
              <a:solidFill>
                <a:srgbClr val="000000"/>
              </a:solidFill>
              <a:ln w="9525">
                <a:noFill/>
                <a:round/>
                <a:headEnd/>
                <a:tailEnd/>
              </a:ln>
            </p:spPr>
            <p:txBody>
              <a:bodyPr/>
              <a:lstStyle/>
              <a:p>
                <a:endParaRPr lang="de-DE">
                  <a:latin typeface="+mn-lt"/>
                </a:endParaRPr>
              </a:p>
            </p:txBody>
          </p:sp>
          <p:sp>
            <p:nvSpPr>
              <p:cNvPr id="1286" name="Freeform 86"/>
              <p:cNvSpPr>
                <a:spLocks/>
              </p:cNvSpPr>
              <p:nvPr/>
            </p:nvSpPr>
            <p:spPr bwMode="auto">
              <a:xfrm>
                <a:off x="240" y="2694"/>
                <a:ext cx="45" cy="10"/>
              </a:xfrm>
              <a:custGeom>
                <a:avLst/>
                <a:gdLst>
                  <a:gd name="T0" fmla="*/ 2 w 311"/>
                  <a:gd name="T1" fmla="*/ 5 h 70"/>
                  <a:gd name="T2" fmla="*/ 40 w 311"/>
                  <a:gd name="T3" fmla="*/ 10 h 70"/>
                  <a:gd name="T4" fmla="*/ 43 w 311"/>
                  <a:gd name="T5" fmla="*/ 9 h 70"/>
                  <a:gd name="T6" fmla="*/ 45 w 311"/>
                  <a:gd name="T7" fmla="*/ 6 h 70"/>
                  <a:gd name="T8" fmla="*/ 44 w 311"/>
                  <a:gd name="T9" fmla="*/ 3 h 70"/>
                  <a:gd name="T10" fmla="*/ 41 w 311"/>
                  <a:gd name="T11" fmla="*/ 1 h 70"/>
                  <a:gd name="T12" fmla="*/ 22 w 311"/>
                  <a:gd name="T13" fmla="*/ 1 h 70"/>
                  <a:gd name="T14" fmla="*/ 3 w 311"/>
                  <a:gd name="T15" fmla="*/ 0 h 70"/>
                  <a:gd name="T16" fmla="*/ 0 w 311"/>
                  <a:gd name="T17" fmla="*/ 2 h 70"/>
                  <a:gd name="T18" fmla="*/ 0 w 311"/>
                  <a:gd name="T19" fmla="*/ 4 h 70"/>
                  <a:gd name="T20" fmla="*/ 2 w 311"/>
                  <a:gd name="T21" fmla="*/ 5 h 70"/>
                  <a:gd name="T22" fmla="*/ 2 w 311"/>
                  <a:gd name="T23" fmla="*/ 5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1"/>
                  <a:gd name="T37" fmla="*/ 0 h 70"/>
                  <a:gd name="T38" fmla="*/ 311 w 31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1" h="70">
                    <a:moveTo>
                      <a:pt x="17" y="38"/>
                    </a:moveTo>
                    <a:lnTo>
                      <a:pt x="277" y="70"/>
                    </a:lnTo>
                    <a:lnTo>
                      <a:pt x="300" y="64"/>
                    </a:lnTo>
                    <a:lnTo>
                      <a:pt x="311" y="44"/>
                    </a:lnTo>
                    <a:lnTo>
                      <a:pt x="305" y="23"/>
                    </a:lnTo>
                    <a:lnTo>
                      <a:pt x="285" y="10"/>
                    </a:lnTo>
                    <a:lnTo>
                      <a:pt x="153" y="6"/>
                    </a:lnTo>
                    <a:lnTo>
                      <a:pt x="21" y="0"/>
                    </a:lnTo>
                    <a:lnTo>
                      <a:pt x="0" y="17"/>
                    </a:lnTo>
                    <a:lnTo>
                      <a:pt x="3" y="30"/>
                    </a:lnTo>
                    <a:lnTo>
                      <a:pt x="17" y="38"/>
                    </a:lnTo>
                    <a:close/>
                  </a:path>
                </a:pathLst>
              </a:custGeom>
              <a:solidFill>
                <a:srgbClr val="000000"/>
              </a:solidFill>
              <a:ln w="9525">
                <a:noFill/>
                <a:round/>
                <a:headEnd/>
                <a:tailEnd/>
              </a:ln>
            </p:spPr>
            <p:txBody>
              <a:bodyPr/>
              <a:lstStyle/>
              <a:p>
                <a:endParaRPr lang="de-DE">
                  <a:latin typeface="+mn-lt"/>
                </a:endParaRPr>
              </a:p>
            </p:txBody>
          </p:sp>
          <p:sp>
            <p:nvSpPr>
              <p:cNvPr id="1287" name="Freeform 87"/>
              <p:cNvSpPr>
                <a:spLocks/>
              </p:cNvSpPr>
              <p:nvPr/>
            </p:nvSpPr>
            <p:spPr bwMode="auto">
              <a:xfrm>
                <a:off x="287" y="2595"/>
                <a:ext cx="11" cy="66"/>
              </a:xfrm>
              <a:custGeom>
                <a:avLst/>
                <a:gdLst>
                  <a:gd name="T0" fmla="*/ 5 w 75"/>
                  <a:gd name="T1" fmla="*/ 3 h 465"/>
                  <a:gd name="T2" fmla="*/ 7 w 75"/>
                  <a:gd name="T3" fmla="*/ 16 h 465"/>
                  <a:gd name="T4" fmla="*/ 9 w 75"/>
                  <a:gd name="T5" fmla="*/ 28 h 465"/>
                  <a:gd name="T6" fmla="*/ 11 w 75"/>
                  <a:gd name="T7" fmla="*/ 54 h 465"/>
                  <a:gd name="T8" fmla="*/ 11 w 75"/>
                  <a:gd name="T9" fmla="*/ 63 h 465"/>
                  <a:gd name="T10" fmla="*/ 10 w 75"/>
                  <a:gd name="T11" fmla="*/ 65 h 465"/>
                  <a:gd name="T12" fmla="*/ 7 w 75"/>
                  <a:gd name="T13" fmla="*/ 66 h 465"/>
                  <a:gd name="T14" fmla="*/ 4 w 75"/>
                  <a:gd name="T15" fmla="*/ 63 h 465"/>
                  <a:gd name="T16" fmla="*/ 4 w 75"/>
                  <a:gd name="T17" fmla="*/ 53 h 465"/>
                  <a:gd name="T18" fmla="*/ 5 w 75"/>
                  <a:gd name="T19" fmla="*/ 40 h 465"/>
                  <a:gd name="T20" fmla="*/ 3 w 75"/>
                  <a:gd name="T21" fmla="*/ 28 h 465"/>
                  <a:gd name="T22" fmla="*/ 0 w 75"/>
                  <a:gd name="T23" fmla="*/ 3 h 465"/>
                  <a:gd name="T24" fmla="*/ 1 w 75"/>
                  <a:gd name="T25" fmla="*/ 1 h 465"/>
                  <a:gd name="T26" fmla="*/ 3 w 75"/>
                  <a:gd name="T27" fmla="*/ 0 h 465"/>
                  <a:gd name="T28" fmla="*/ 5 w 75"/>
                  <a:gd name="T29" fmla="*/ 3 h 465"/>
                  <a:gd name="T30" fmla="*/ 5 w 75"/>
                  <a:gd name="T31" fmla="*/ 3 h 4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465"/>
                  <a:gd name="T50" fmla="*/ 75 w 75"/>
                  <a:gd name="T51" fmla="*/ 465 h 4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465">
                    <a:moveTo>
                      <a:pt x="37" y="19"/>
                    </a:moveTo>
                    <a:lnTo>
                      <a:pt x="46" y="115"/>
                    </a:lnTo>
                    <a:lnTo>
                      <a:pt x="64" y="199"/>
                    </a:lnTo>
                    <a:lnTo>
                      <a:pt x="75" y="380"/>
                    </a:lnTo>
                    <a:lnTo>
                      <a:pt x="73" y="442"/>
                    </a:lnTo>
                    <a:lnTo>
                      <a:pt x="66" y="459"/>
                    </a:lnTo>
                    <a:lnTo>
                      <a:pt x="51" y="465"/>
                    </a:lnTo>
                    <a:lnTo>
                      <a:pt x="30" y="442"/>
                    </a:lnTo>
                    <a:lnTo>
                      <a:pt x="26" y="375"/>
                    </a:lnTo>
                    <a:lnTo>
                      <a:pt x="31" y="281"/>
                    </a:lnTo>
                    <a:lnTo>
                      <a:pt x="21" y="197"/>
                    </a:lnTo>
                    <a:lnTo>
                      <a:pt x="0" y="19"/>
                    </a:lnTo>
                    <a:lnTo>
                      <a:pt x="6" y="4"/>
                    </a:lnTo>
                    <a:lnTo>
                      <a:pt x="19" y="0"/>
                    </a:lnTo>
                    <a:lnTo>
                      <a:pt x="37" y="19"/>
                    </a:lnTo>
                    <a:close/>
                  </a:path>
                </a:pathLst>
              </a:custGeom>
              <a:solidFill>
                <a:srgbClr val="000000"/>
              </a:solidFill>
              <a:ln w="9525">
                <a:noFill/>
                <a:round/>
                <a:headEnd/>
                <a:tailEnd/>
              </a:ln>
            </p:spPr>
            <p:txBody>
              <a:bodyPr/>
              <a:lstStyle/>
              <a:p>
                <a:endParaRPr lang="de-DE">
                  <a:latin typeface="+mn-lt"/>
                </a:endParaRPr>
              </a:p>
            </p:txBody>
          </p:sp>
          <p:sp>
            <p:nvSpPr>
              <p:cNvPr id="1288" name="Freeform 88"/>
              <p:cNvSpPr>
                <a:spLocks/>
              </p:cNvSpPr>
              <p:nvPr/>
            </p:nvSpPr>
            <p:spPr bwMode="auto">
              <a:xfrm>
                <a:off x="290" y="2595"/>
                <a:ext cx="30" cy="63"/>
              </a:xfrm>
              <a:custGeom>
                <a:avLst/>
                <a:gdLst>
                  <a:gd name="T0" fmla="*/ 4 w 207"/>
                  <a:gd name="T1" fmla="*/ 1 h 447"/>
                  <a:gd name="T2" fmla="*/ 10 w 207"/>
                  <a:gd name="T3" fmla="*/ 6 h 447"/>
                  <a:gd name="T4" fmla="*/ 15 w 207"/>
                  <a:gd name="T5" fmla="*/ 11 h 447"/>
                  <a:gd name="T6" fmla="*/ 23 w 207"/>
                  <a:gd name="T7" fmla="*/ 24 h 447"/>
                  <a:gd name="T8" fmla="*/ 25 w 207"/>
                  <a:gd name="T9" fmla="*/ 36 h 447"/>
                  <a:gd name="T10" fmla="*/ 28 w 207"/>
                  <a:gd name="T11" fmla="*/ 51 h 447"/>
                  <a:gd name="T12" fmla="*/ 29 w 207"/>
                  <a:gd name="T13" fmla="*/ 57 h 447"/>
                  <a:gd name="T14" fmla="*/ 30 w 207"/>
                  <a:gd name="T15" fmla="*/ 62 h 447"/>
                  <a:gd name="T16" fmla="*/ 28 w 207"/>
                  <a:gd name="T17" fmla="*/ 63 h 447"/>
                  <a:gd name="T18" fmla="*/ 25 w 207"/>
                  <a:gd name="T19" fmla="*/ 62 h 447"/>
                  <a:gd name="T20" fmla="*/ 21 w 207"/>
                  <a:gd name="T21" fmla="*/ 58 h 447"/>
                  <a:gd name="T22" fmla="*/ 21 w 207"/>
                  <a:gd name="T23" fmla="*/ 52 h 447"/>
                  <a:gd name="T24" fmla="*/ 18 w 207"/>
                  <a:gd name="T25" fmla="*/ 37 h 447"/>
                  <a:gd name="T26" fmla="*/ 16 w 207"/>
                  <a:gd name="T27" fmla="*/ 25 h 447"/>
                  <a:gd name="T28" fmla="*/ 14 w 207"/>
                  <a:gd name="T29" fmla="*/ 19 h 447"/>
                  <a:gd name="T30" fmla="*/ 10 w 207"/>
                  <a:gd name="T31" fmla="*/ 14 h 447"/>
                  <a:gd name="T32" fmla="*/ 6 w 207"/>
                  <a:gd name="T33" fmla="*/ 9 h 447"/>
                  <a:gd name="T34" fmla="*/ 0 w 207"/>
                  <a:gd name="T35" fmla="*/ 5 h 447"/>
                  <a:gd name="T36" fmla="*/ 0 w 207"/>
                  <a:gd name="T37" fmla="*/ 1 h 447"/>
                  <a:gd name="T38" fmla="*/ 2 w 207"/>
                  <a:gd name="T39" fmla="*/ 0 h 447"/>
                  <a:gd name="T40" fmla="*/ 4 w 207"/>
                  <a:gd name="T41" fmla="*/ 1 h 447"/>
                  <a:gd name="T42" fmla="*/ 4 w 207"/>
                  <a:gd name="T43" fmla="*/ 1 h 4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447"/>
                  <a:gd name="T68" fmla="*/ 207 w 207"/>
                  <a:gd name="T69" fmla="*/ 447 h 4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447">
                    <a:moveTo>
                      <a:pt x="26" y="4"/>
                    </a:moveTo>
                    <a:lnTo>
                      <a:pt x="69" y="42"/>
                    </a:lnTo>
                    <a:lnTo>
                      <a:pt x="106" y="78"/>
                    </a:lnTo>
                    <a:lnTo>
                      <a:pt x="161" y="168"/>
                    </a:lnTo>
                    <a:lnTo>
                      <a:pt x="173" y="253"/>
                    </a:lnTo>
                    <a:lnTo>
                      <a:pt x="196" y="365"/>
                    </a:lnTo>
                    <a:lnTo>
                      <a:pt x="202" y="402"/>
                    </a:lnTo>
                    <a:lnTo>
                      <a:pt x="207" y="438"/>
                    </a:lnTo>
                    <a:lnTo>
                      <a:pt x="196" y="447"/>
                    </a:lnTo>
                    <a:lnTo>
                      <a:pt x="173" y="441"/>
                    </a:lnTo>
                    <a:lnTo>
                      <a:pt x="145" y="408"/>
                    </a:lnTo>
                    <a:lnTo>
                      <a:pt x="142" y="368"/>
                    </a:lnTo>
                    <a:lnTo>
                      <a:pt x="121" y="262"/>
                    </a:lnTo>
                    <a:lnTo>
                      <a:pt x="113" y="179"/>
                    </a:lnTo>
                    <a:lnTo>
                      <a:pt x="94" y="133"/>
                    </a:lnTo>
                    <a:lnTo>
                      <a:pt x="68" y="98"/>
                    </a:lnTo>
                    <a:lnTo>
                      <a:pt x="39" y="66"/>
                    </a:lnTo>
                    <a:lnTo>
                      <a:pt x="1" y="34"/>
                    </a:lnTo>
                    <a:lnTo>
                      <a:pt x="0" y="7"/>
                    </a:lnTo>
                    <a:lnTo>
                      <a:pt x="12" y="0"/>
                    </a:lnTo>
                    <a:lnTo>
                      <a:pt x="26" y="4"/>
                    </a:lnTo>
                    <a:close/>
                  </a:path>
                </a:pathLst>
              </a:custGeom>
              <a:solidFill>
                <a:srgbClr val="000000"/>
              </a:solidFill>
              <a:ln w="9525">
                <a:noFill/>
                <a:round/>
                <a:headEnd/>
                <a:tailEnd/>
              </a:ln>
            </p:spPr>
            <p:txBody>
              <a:bodyPr/>
              <a:lstStyle/>
              <a:p>
                <a:endParaRPr lang="de-DE">
                  <a:latin typeface="+mn-lt"/>
                </a:endParaRPr>
              </a:p>
            </p:txBody>
          </p:sp>
          <p:sp>
            <p:nvSpPr>
              <p:cNvPr id="1289" name="Freeform 89"/>
              <p:cNvSpPr>
                <a:spLocks/>
              </p:cNvSpPr>
              <p:nvPr/>
            </p:nvSpPr>
            <p:spPr bwMode="auto">
              <a:xfrm>
                <a:off x="253" y="2610"/>
                <a:ext cx="29" cy="12"/>
              </a:xfrm>
              <a:custGeom>
                <a:avLst/>
                <a:gdLst>
                  <a:gd name="T0" fmla="*/ 2 w 201"/>
                  <a:gd name="T1" fmla="*/ 2 h 87"/>
                  <a:gd name="T2" fmla="*/ 9 w 201"/>
                  <a:gd name="T3" fmla="*/ 0 h 87"/>
                  <a:gd name="T4" fmla="*/ 16 w 201"/>
                  <a:gd name="T5" fmla="*/ 0 h 87"/>
                  <a:gd name="T6" fmla="*/ 23 w 201"/>
                  <a:gd name="T7" fmla="*/ 2 h 87"/>
                  <a:gd name="T8" fmla="*/ 28 w 201"/>
                  <a:gd name="T9" fmla="*/ 6 h 87"/>
                  <a:gd name="T10" fmla="*/ 29 w 201"/>
                  <a:gd name="T11" fmla="*/ 9 h 87"/>
                  <a:gd name="T12" fmla="*/ 28 w 201"/>
                  <a:gd name="T13" fmla="*/ 11 h 87"/>
                  <a:gd name="T14" fmla="*/ 25 w 201"/>
                  <a:gd name="T15" fmla="*/ 12 h 87"/>
                  <a:gd name="T16" fmla="*/ 22 w 201"/>
                  <a:gd name="T17" fmla="*/ 10 h 87"/>
                  <a:gd name="T18" fmla="*/ 18 w 201"/>
                  <a:gd name="T19" fmla="*/ 7 h 87"/>
                  <a:gd name="T20" fmla="*/ 14 w 201"/>
                  <a:gd name="T21" fmla="*/ 6 h 87"/>
                  <a:gd name="T22" fmla="*/ 3 w 201"/>
                  <a:gd name="T23" fmla="*/ 7 h 87"/>
                  <a:gd name="T24" fmla="*/ 1 w 201"/>
                  <a:gd name="T25" fmla="*/ 7 h 87"/>
                  <a:gd name="T26" fmla="*/ 0 w 201"/>
                  <a:gd name="T27" fmla="*/ 5 h 87"/>
                  <a:gd name="T28" fmla="*/ 0 w 201"/>
                  <a:gd name="T29" fmla="*/ 3 h 87"/>
                  <a:gd name="T30" fmla="*/ 2 w 201"/>
                  <a:gd name="T31" fmla="*/ 2 h 87"/>
                  <a:gd name="T32" fmla="*/ 2 w 201"/>
                  <a:gd name="T33" fmla="*/ 2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4" y="13"/>
                    </a:moveTo>
                    <a:lnTo>
                      <a:pt x="64" y="1"/>
                    </a:lnTo>
                    <a:lnTo>
                      <a:pt x="111" y="0"/>
                    </a:lnTo>
                    <a:lnTo>
                      <a:pt x="156" y="12"/>
                    </a:lnTo>
                    <a:lnTo>
                      <a:pt x="194" y="42"/>
                    </a:lnTo>
                    <a:lnTo>
                      <a:pt x="201" y="62"/>
                    </a:lnTo>
                    <a:lnTo>
                      <a:pt x="192" y="80"/>
                    </a:lnTo>
                    <a:lnTo>
                      <a:pt x="173" y="87"/>
                    </a:lnTo>
                    <a:lnTo>
                      <a:pt x="154" y="76"/>
                    </a:lnTo>
                    <a:lnTo>
                      <a:pt x="127" y="54"/>
                    </a:lnTo>
                    <a:lnTo>
                      <a:pt x="95" y="45"/>
                    </a:lnTo>
                    <a:lnTo>
                      <a:pt x="24" y="52"/>
                    </a:lnTo>
                    <a:lnTo>
                      <a:pt x="7" y="51"/>
                    </a:lnTo>
                    <a:lnTo>
                      <a:pt x="0" y="38"/>
                    </a:lnTo>
                    <a:lnTo>
                      <a:pt x="1" y="23"/>
                    </a:lnTo>
                    <a:lnTo>
                      <a:pt x="14" y="13"/>
                    </a:lnTo>
                    <a:close/>
                  </a:path>
                </a:pathLst>
              </a:custGeom>
              <a:solidFill>
                <a:srgbClr val="000000"/>
              </a:solidFill>
              <a:ln w="9525">
                <a:noFill/>
                <a:round/>
                <a:headEnd/>
                <a:tailEnd/>
              </a:ln>
            </p:spPr>
            <p:txBody>
              <a:bodyPr/>
              <a:lstStyle/>
              <a:p>
                <a:endParaRPr lang="de-DE">
                  <a:latin typeface="+mn-lt"/>
                </a:endParaRPr>
              </a:p>
            </p:txBody>
          </p:sp>
          <p:sp>
            <p:nvSpPr>
              <p:cNvPr id="1290" name="Freeform 90"/>
              <p:cNvSpPr>
                <a:spLocks/>
              </p:cNvSpPr>
              <p:nvPr/>
            </p:nvSpPr>
            <p:spPr bwMode="auto">
              <a:xfrm>
                <a:off x="255" y="2626"/>
                <a:ext cx="25" cy="11"/>
              </a:xfrm>
              <a:custGeom>
                <a:avLst/>
                <a:gdLst>
                  <a:gd name="T0" fmla="*/ 2 w 177"/>
                  <a:gd name="T1" fmla="*/ 2 h 76"/>
                  <a:gd name="T2" fmla="*/ 8 w 177"/>
                  <a:gd name="T3" fmla="*/ 0 h 76"/>
                  <a:gd name="T4" fmla="*/ 14 w 177"/>
                  <a:gd name="T5" fmla="*/ 0 h 76"/>
                  <a:gd name="T6" fmla="*/ 24 w 177"/>
                  <a:gd name="T7" fmla="*/ 6 h 76"/>
                  <a:gd name="T8" fmla="*/ 25 w 177"/>
                  <a:gd name="T9" fmla="*/ 10 h 76"/>
                  <a:gd name="T10" fmla="*/ 23 w 177"/>
                  <a:gd name="T11" fmla="*/ 11 h 76"/>
                  <a:gd name="T12" fmla="*/ 21 w 177"/>
                  <a:gd name="T13" fmla="*/ 10 h 76"/>
                  <a:gd name="T14" fmla="*/ 18 w 177"/>
                  <a:gd name="T15" fmla="*/ 8 h 76"/>
                  <a:gd name="T16" fmla="*/ 13 w 177"/>
                  <a:gd name="T17" fmla="*/ 6 h 76"/>
                  <a:gd name="T18" fmla="*/ 3 w 177"/>
                  <a:gd name="T19" fmla="*/ 7 h 76"/>
                  <a:gd name="T20" fmla="*/ 1 w 177"/>
                  <a:gd name="T21" fmla="*/ 7 h 76"/>
                  <a:gd name="T22" fmla="*/ 0 w 177"/>
                  <a:gd name="T23" fmla="*/ 5 h 76"/>
                  <a:gd name="T24" fmla="*/ 0 w 177"/>
                  <a:gd name="T25" fmla="*/ 3 h 76"/>
                  <a:gd name="T26" fmla="*/ 2 w 177"/>
                  <a:gd name="T27" fmla="*/ 2 h 76"/>
                  <a:gd name="T28" fmla="*/ 2 w 177"/>
                  <a:gd name="T29" fmla="*/ 2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76"/>
                  <a:gd name="T47" fmla="*/ 177 w 177"/>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76">
                    <a:moveTo>
                      <a:pt x="13" y="13"/>
                    </a:moveTo>
                    <a:lnTo>
                      <a:pt x="57" y="3"/>
                    </a:lnTo>
                    <a:lnTo>
                      <a:pt x="102" y="0"/>
                    </a:lnTo>
                    <a:lnTo>
                      <a:pt x="173" y="42"/>
                    </a:lnTo>
                    <a:lnTo>
                      <a:pt x="177" y="69"/>
                    </a:lnTo>
                    <a:lnTo>
                      <a:pt x="166" y="76"/>
                    </a:lnTo>
                    <a:lnTo>
                      <a:pt x="151" y="72"/>
                    </a:lnTo>
                    <a:lnTo>
                      <a:pt x="124" y="55"/>
                    </a:lnTo>
                    <a:lnTo>
                      <a:pt x="94" y="41"/>
                    </a:lnTo>
                    <a:lnTo>
                      <a:pt x="22" y="49"/>
                    </a:lnTo>
                    <a:lnTo>
                      <a:pt x="7" y="47"/>
                    </a:lnTo>
                    <a:lnTo>
                      <a:pt x="0" y="36"/>
                    </a:lnTo>
                    <a:lnTo>
                      <a:pt x="1" y="22"/>
                    </a:lnTo>
                    <a:lnTo>
                      <a:pt x="13" y="13"/>
                    </a:lnTo>
                    <a:close/>
                  </a:path>
                </a:pathLst>
              </a:custGeom>
              <a:solidFill>
                <a:srgbClr val="000000"/>
              </a:solidFill>
              <a:ln w="9525">
                <a:noFill/>
                <a:round/>
                <a:headEnd/>
                <a:tailEnd/>
              </a:ln>
            </p:spPr>
            <p:txBody>
              <a:bodyPr/>
              <a:lstStyle/>
              <a:p>
                <a:endParaRPr lang="de-DE">
                  <a:latin typeface="+mn-lt"/>
                </a:endParaRPr>
              </a:p>
            </p:txBody>
          </p:sp>
          <p:sp>
            <p:nvSpPr>
              <p:cNvPr id="1291" name="Freeform 91"/>
              <p:cNvSpPr>
                <a:spLocks/>
              </p:cNvSpPr>
              <p:nvPr/>
            </p:nvSpPr>
            <p:spPr bwMode="auto">
              <a:xfrm>
                <a:off x="255" y="2642"/>
                <a:ext cx="28" cy="12"/>
              </a:xfrm>
              <a:custGeom>
                <a:avLst/>
                <a:gdLst>
                  <a:gd name="T0" fmla="*/ 3 w 199"/>
                  <a:gd name="T1" fmla="*/ 1 h 84"/>
                  <a:gd name="T2" fmla="*/ 13 w 199"/>
                  <a:gd name="T3" fmla="*/ 0 h 84"/>
                  <a:gd name="T4" fmla="*/ 20 w 199"/>
                  <a:gd name="T5" fmla="*/ 3 h 84"/>
                  <a:gd name="T6" fmla="*/ 27 w 199"/>
                  <a:gd name="T7" fmla="*/ 7 h 84"/>
                  <a:gd name="T8" fmla="*/ 28 w 199"/>
                  <a:gd name="T9" fmla="*/ 9 h 84"/>
                  <a:gd name="T10" fmla="*/ 28 w 199"/>
                  <a:gd name="T11" fmla="*/ 11 h 84"/>
                  <a:gd name="T12" fmla="*/ 26 w 199"/>
                  <a:gd name="T13" fmla="*/ 12 h 84"/>
                  <a:gd name="T14" fmla="*/ 24 w 199"/>
                  <a:gd name="T15" fmla="*/ 12 h 84"/>
                  <a:gd name="T16" fmla="*/ 21 w 199"/>
                  <a:gd name="T17" fmla="*/ 10 h 84"/>
                  <a:gd name="T18" fmla="*/ 18 w 199"/>
                  <a:gd name="T19" fmla="*/ 9 h 84"/>
                  <a:gd name="T20" fmla="*/ 12 w 199"/>
                  <a:gd name="T21" fmla="*/ 8 h 84"/>
                  <a:gd name="T22" fmla="*/ 3 w 199"/>
                  <a:gd name="T23" fmla="*/ 7 h 84"/>
                  <a:gd name="T24" fmla="*/ 0 w 199"/>
                  <a:gd name="T25" fmla="*/ 4 h 84"/>
                  <a:gd name="T26" fmla="*/ 0 w 199"/>
                  <a:gd name="T27" fmla="*/ 2 h 84"/>
                  <a:gd name="T28" fmla="*/ 3 w 199"/>
                  <a:gd name="T29" fmla="*/ 1 h 84"/>
                  <a:gd name="T30" fmla="*/ 3 w 199"/>
                  <a:gd name="T31" fmla="*/ 1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84"/>
                  <a:gd name="T50" fmla="*/ 199 w 199"/>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84">
                    <a:moveTo>
                      <a:pt x="18" y="7"/>
                    </a:moveTo>
                    <a:lnTo>
                      <a:pt x="92" y="0"/>
                    </a:lnTo>
                    <a:lnTo>
                      <a:pt x="145" y="19"/>
                    </a:lnTo>
                    <a:lnTo>
                      <a:pt x="191" y="49"/>
                    </a:lnTo>
                    <a:lnTo>
                      <a:pt x="199" y="63"/>
                    </a:lnTo>
                    <a:lnTo>
                      <a:pt x="196" y="76"/>
                    </a:lnTo>
                    <a:lnTo>
                      <a:pt x="185" y="84"/>
                    </a:lnTo>
                    <a:lnTo>
                      <a:pt x="169" y="81"/>
                    </a:lnTo>
                    <a:lnTo>
                      <a:pt x="149" y="69"/>
                    </a:lnTo>
                    <a:lnTo>
                      <a:pt x="131" y="62"/>
                    </a:lnTo>
                    <a:lnTo>
                      <a:pt x="86" y="54"/>
                    </a:lnTo>
                    <a:lnTo>
                      <a:pt x="22" y="47"/>
                    </a:lnTo>
                    <a:lnTo>
                      <a:pt x="0" y="29"/>
                    </a:lnTo>
                    <a:lnTo>
                      <a:pt x="3" y="15"/>
                    </a:lnTo>
                    <a:lnTo>
                      <a:pt x="18" y="7"/>
                    </a:lnTo>
                    <a:close/>
                  </a:path>
                </a:pathLst>
              </a:custGeom>
              <a:solidFill>
                <a:srgbClr val="000000"/>
              </a:solidFill>
              <a:ln w="9525">
                <a:noFill/>
                <a:round/>
                <a:headEnd/>
                <a:tailEnd/>
              </a:ln>
            </p:spPr>
            <p:txBody>
              <a:bodyPr/>
              <a:lstStyle/>
              <a:p>
                <a:endParaRPr lang="de-DE">
                  <a:latin typeface="+mn-lt"/>
                </a:endParaRPr>
              </a:p>
            </p:txBody>
          </p:sp>
          <p:sp>
            <p:nvSpPr>
              <p:cNvPr id="1292" name="Freeform 92"/>
              <p:cNvSpPr>
                <a:spLocks/>
              </p:cNvSpPr>
              <p:nvPr/>
            </p:nvSpPr>
            <p:spPr bwMode="auto">
              <a:xfrm>
                <a:off x="262" y="2667"/>
                <a:ext cx="23" cy="18"/>
              </a:xfrm>
              <a:custGeom>
                <a:avLst/>
                <a:gdLst>
                  <a:gd name="T0" fmla="*/ 12 w 162"/>
                  <a:gd name="T1" fmla="*/ 0 h 129"/>
                  <a:gd name="T2" fmla="*/ 8 w 162"/>
                  <a:gd name="T3" fmla="*/ 1 h 129"/>
                  <a:gd name="T4" fmla="*/ 3 w 162"/>
                  <a:gd name="T5" fmla="*/ 3 h 129"/>
                  <a:gd name="T6" fmla="*/ 0 w 162"/>
                  <a:gd name="T7" fmla="*/ 7 h 129"/>
                  <a:gd name="T8" fmla="*/ 0 w 162"/>
                  <a:gd name="T9" fmla="*/ 11 h 129"/>
                  <a:gd name="T10" fmla="*/ 3 w 162"/>
                  <a:gd name="T11" fmla="*/ 15 h 129"/>
                  <a:gd name="T12" fmla="*/ 7 w 162"/>
                  <a:gd name="T13" fmla="*/ 18 h 129"/>
                  <a:gd name="T14" fmla="*/ 16 w 162"/>
                  <a:gd name="T15" fmla="*/ 16 h 129"/>
                  <a:gd name="T16" fmla="*/ 23 w 162"/>
                  <a:gd name="T17" fmla="*/ 11 h 129"/>
                  <a:gd name="T18" fmla="*/ 23 w 162"/>
                  <a:gd name="T19" fmla="*/ 8 h 129"/>
                  <a:gd name="T20" fmla="*/ 21 w 162"/>
                  <a:gd name="T21" fmla="*/ 7 h 129"/>
                  <a:gd name="T22" fmla="*/ 19 w 162"/>
                  <a:gd name="T23" fmla="*/ 7 h 129"/>
                  <a:gd name="T24" fmla="*/ 17 w 162"/>
                  <a:gd name="T25" fmla="*/ 9 h 129"/>
                  <a:gd name="T26" fmla="*/ 15 w 162"/>
                  <a:gd name="T27" fmla="*/ 10 h 129"/>
                  <a:gd name="T28" fmla="*/ 9 w 162"/>
                  <a:gd name="T29" fmla="*/ 11 h 129"/>
                  <a:gd name="T30" fmla="*/ 6 w 162"/>
                  <a:gd name="T31" fmla="*/ 9 h 129"/>
                  <a:gd name="T32" fmla="*/ 6 w 162"/>
                  <a:gd name="T33" fmla="*/ 7 h 129"/>
                  <a:gd name="T34" fmla="*/ 7 w 162"/>
                  <a:gd name="T35" fmla="*/ 6 h 129"/>
                  <a:gd name="T36" fmla="*/ 12 w 162"/>
                  <a:gd name="T37" fmla="*/ 5 h 129"/>
                  <a:gd name="T38" fmla="*/ 14 w 162"/>
                  <a:gd name="T39" fmla="*/ 5 h 129"/>
                  <a:gd name="T40" fmla="*/ 15 w 162"/>
                  <a:gd name="T41" fmla="*/ 3 h 129"/>
                  <a:gd name="T42" fmla="*/ 14 w 162"/>
                  <a:gd name="T43" fmla="*/ 1 h 129"/>
                  <a:gd name="T44" fmla="*/ 12 w 162"/>
                  <a:gd name="T45" fmla="*/ 0 h 129"/>
                  <a:gd name="T46" fmla="*/ 12 w 162"/>
                  <a:gd name="T47" fmla="*/ 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29"/>
                  <a:gd name="T74" fmla="*/ 162 w 162"/>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29">
                    <a:moveTo>
                      <a:pt x="88" y="0"/>
                    </a:moveTo>
                    <a:lnTo>
                      <a:pt x="53" y="4"/>
                    </a:lnTo>
                    <a:lnTo>
                      <a:pt x="21" y="21"/>
                    </a:lnTo>
                    <a:lnTo>
                      <a:pt x="1" y="49"/>
                    </a:lnTo>
                    <a:lnTo>
                      <a:pt x="0" y="81"/>
                    </a:lnTo>
                    <a:lnTo>
                      <a:pt x="22" y="108"/>
                    </a:lnTo>
                    <a:lnTo>
                      <a:pt x="52" y="129"/>
                    </a:lnTo>
                    <a:lnTo>
                      <a:pt x="110" y="114"/>
                    </a:lnTo>
                    <a:lnTo>
                      <a:pt x="161" y="82"/>
                    </a:lnTo>
                    <a:lnTo>
                      <a:pt x="162" y="55"/>
                    </a:lnTo>
                    <a:lnTo>
                      <a:pt x="151" y="48"/>
                    </a:lnTo>
                    <a:lnTo>
                      <a:pt x="137" y="53"/>
                    </a:lnTo>
                    <a:lnTo>
                      <a:pt x="119" y="66"/>
                    </a:lnTo>
                    <a:lnTo>
                      <a:pt x="104" y="74"/>
                    </a:lnTo>
                    <a:lnTo>
                      <a:pt x="65" y="81"/>
                    </a:lnTo>
                    <a:lnTo>
                      <a:pt x="41" y="65"/>
                    </a:lnTo>
                    <a:lnTo>
                      <a:pt x="42" y="53"/>
                    </a:lnTo>
                    <a:lnTo>
                      <a:pt x="52" y="43"/>
                    </a:lnTo>
                    <a:lnTo>
                      <a:pt x="82" y="37"/>
                    </a:lnTo>
                    <a:lnTo>
                      <a:pt x="96" y="34"/>
                    </a:lnTo>
                    <a:lnTo>
                      <a:pt x="103" y="23"/>
                    </a:lnTo>
                    <a:lnTo>
                      <a:pt x="100" y="8"/>
                    </a:lnTo>
                    <a:lnTo>
                      <a:pt x="88" y="0"/>
                    </a:lnTo>
                    <a:close/>
                  </a:path>
                </a:pathLst>
              </a:custGeom>
              <a:solidFill>
                <a:srgbClr val="000000"/>
              </a:solidFill>
              <a:ln w="9525">
                <a:noFill/>
                <a:round/>
                <a:headEnd/>
                <a:tailEnd/>
              </a:ln>
            </p:spPr>
            <p:txBody>
              <a:bodyPr/>
              <a:lstStyle/>
              <a:p>
                <a:endParaRPr lang="de-DE">
                  <a:latin typeface="+mn-lt"/>
                </a:endParaRPr>
              </a:p>
            </p:txBody>
          </p:sp>
          <p:sp>
            <p:nvSpPr>
              <p:cNvPr id="1293" name="Freeform 93"/>
              <p:cNvSpPr>
                <a:spLocks/>
              </p:cNvSpPr>
              <p:nvPr/>
            </p:nvSpPr>
            <p:spPr bwMode="auto">
              <a:xfrm>
                <a:off x="658" y="2594"/>
                <a:ext cx="21" cy="14"/>
              </a:xfrm>
              <a:custGeom>
                <a:avLst/>
                <a:gdLst>
                  <a:gd name="T0" fmla="*/ 1 w 147"/>
                  <a:gd name="T1" fmla="*/ 9 h 102"/>
                  <a:gd name="T2" fmla="*/ 5 w 147"/>
                  <a:gd name="T3" fmla="*/ 7 h 102"/>
                  <a:gd name="T4" fmla="*/ 9 w 147"/>
                  <a:gd name="T5" fmla="*/ 5 h 102"/>
                  <a:gd name="T6" fmla="*/ 13 w 147"/>
                  <a:gd name="T7" fmla="*/ 3 h 102"/>
                  <a:gd name="T8" fmla="*/ 17 w 147"/>
                  <a:gd name="T9" fmla="*/ 0 h 102"/>
                  <a:gd name="T10" fmla="*/ 19 w 147"/>
                  <a:gd name="T11" fmla="*/ 0 h 102"/>
                  <a:gd name="T12" fmla="*/ 21 w 147"/>
                  <a:gd name="T13" fmla="*/ 1 h 102"/>
                  <a:gd name="T14" fmla="*/ 21 w 147"/>
                  <a:gd name="T15" fmla="*/ 3 h 102"/>
                  <a:gd name="T16" fmla="*/ 20 w 147"/>
                  <a:gd name="T17" fmla="*/ 5 h 102"/>
                  <a:gd name="T18" fmla="*/ 15 w 147"/>
                  <a:gd name="T19" fmla="*/ 7 h 102"/>
                  <a:gd name="T20" fmla="*/ 12 w 147"/>
                  <a:gd name="T21" fmla="*/ 9 h 102"/>
                  <a:gd name="T22" fmla="*/ 8 w 147"/>
                  <a:gd name="T23" fmla="*/ 11 h 102"/>
                  <a:gd name="T24" fmla="*/ 4 w 147"/>
                  <a:gd name="T25" fmla="*/ 14 h 102"/>
                  <a:gd name="T26" fmla="*/ 2 w 147"/>
                  <a:gd name="T27" fmla="*/ 14 h 102"/>
                  <a:gd name="T28" fmla="*/ 0 w 147"/>
                  <a:gd name="T29" fmla="*/ 13 h 102"/>
                  <a:gd name="T30" fmla="*/ 1 w 147"/>
                  <a:gd name="T31" fmla="*/ 9 h 102"/>
                  <a:gd name="T32" fmla="*/ 1 w 147"/>
                  <a:gd name="T33" fmla="*/ 9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02"/>
                  <a:gd name="T53" fmla="*/ 147 w 147"/>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02">
                    <a:moveTo>
                      <a:pt x="6" y="68"/>
                    </a:moveTo>
                    <a:lnTo>
                      <a:pt x="36" y="50"/>
                    </a:lnTo>
                    <a:lnTo>
                      <a:pt x="63" y="34"/>
                    </a:lnTo>
                    <a:lnTo>
                      <a:pt x="89" y="19"/>
                    </a:lnTo>
                    <a:lnTo>
                      <a:pt x="119" y="1"/>
                    </a:lnTo>
                    <a:lnTo>
                      <a:pt x="134" y="0"/>
                    </a:lnTo>
                    <a:lnTo>
                      <a:pt x="144" y="9"/>
                    </a:lnTo>
                    <a:lnTo>
                      <a:pt x="147" y="23"/>
                    </a:lnTo>
                    <a:lnTo>
                      <a:pt x="138" y="35"/>
                    </a:lnTo>
                    <a:lnTo>
                      <a:pt x="108" y="52"/>
                    </a:lnTo>
                    <a:lnTo>
                      <a:pt x="81" y="66"/>
                    </a:lnTo>
                    <a:lnTo>
                      <a:pt x="55" y="82"/>
                    </a:lnTo>
                    <a:lnTo>
                      <a:pt x="25" y="100"/>
                    </a:lnTo>
                    <a:lnTo>
                      <a:pt x="11" y="102"/>
                    </a:lnTo>
                    <a:lnTo>
                      <a:pt x="0" y="93"/>
                    </a:lnTo>
                    <a:lnTo>
                      <a:pt x="6" y="68"/>
                    </a:lnTo>
                    <a:close/>
                  </a:path>
                </a:pathLst>
              </a:custGeom>
              <a:solidFill>
                <a:srgbClr val="000000"/>
              </a:solidFill>
              <a:ln w="9525">
                <a:noFill/>
                <a:round/>
                <a:headEnd/>
                <a:tailEnd/>
              </a:ln>
            </p:spPr>
            <p:txBody>
              <a:bodyPr/>
              <a:lstStyle/>
              <a:p>
                <a:endParaRPr lang="de-DE">
                  <a:latin typeface="+mn-lt"/>
                </a:endParaRPr>
              </a:p>
            </p:txBody>
          </p:sp>
          <p:sp>
            <p:nvSpPr>
              <p:cNvPr id="1294" name="Freeform 94"/>
              <p:cNvSpPr>
                <a:spLocks/>
              </p:cNvSpPr>
              <p:nvPr/>
            </p:nvSpPr>
            <p:spPr bwMode="auto">
              <a:xfrm>
                <a:off x="681" y="2595"/>
                <a:ext cx="33" cy="18"/>
              </a:xfrm>
              <a:custGeom>
                <a:avLst/>
                <a:gdLst>
                  <a:gd name="T0" fmla="*/ 3 w 228"/>
                  <a:gd name="T1" fmla="*/ 0 h 127"/>
                  <a:gd name="T2" fmla="*/ 17 w 228"/>
                  <a:gd name="T3" fmla="*/ 4 h 127"/>
                  <a:gd name="T4" fmla="*/ 23 w 228"/>
                  <a:gd name="T5" fmla="*/ 7 h 127"/>
                  <a:gd name="T6" fmla="*/ 27 w 228"/>
                  <a:gd name="T7" fmla="*/ 9 h 127"/>
                  <a:gd name="T8" fmla="*/ 31 w 228"/>
                  <a:gd name="T9" fmla="*/ 10 h 127"/>
                  <a:gd name="T10" fmla="*/ 33 w 228"/>
                  <a:gd name="T11" fmla="*/ 13 h 127"/>
                  <a:gd name="T12" fmla="*/ 33 w 228"/>
                  <a:gd name="T13" fmla="*/ 16 h 127"/>
                  <a:gd name="T14" fmla="*/ 31 w 228"/>
                  <a:gd name="T15" fmla="*/ 18 h 127"/>
                  <a:gd name="T16" fmla="*/ 27 w 228"/>
                  <a:gd name="T17" fmla="*/ 18 h 127"/>
                  <a:gd name="T18" fmla="*/ 21 w 228"/>
                  <a:gd name="T19" fmla="*/ 14 h 127"/>
                  <a:gd name="T20" fmla="*/ 18 w 228"/>
                  <a:gd name="T21" fmla="*/ 12 h 127"/>
                  <a:gd name="T22" fmla="*/ 15 w 228"/>
                  <a:gd name="T23" fmla="*/ 10 h 127"/>
                  <a:gd name="T24" fmla="*/ 12 w 228"/>
                  <a:gd name="T25" fmla="*/ 9 h 127"/>
                  <a:gd name="T26" fmla="*/ 9 w 228"/>
                  <a:gd name="T27" fmla="*/ 7 h 127"/>
                  <a:gd name="T28" fmla="*/ 2 w 228"/>
                  <a:gd name="T29" fmla="*/ 5 h 127"/>
                  <a:gd name="T30" fmla="*/ 0 w 228"/>
                  <a:gd name="T31" fmla="*/ 2 h 127"/>
                  <a:gd name="T32" fmla="*/ 1 w 228"/>
                  <a:gd name="T33" fmla="*/ 1 h 127"/>
                  <a:gd name="T34" fmla="*/ 3 w 228"/>
                  <a:gd name="T35" fmla="*/ 0 h 127"/>
                  <a:gd name="T36" fmla="*/ 3 w 228"/>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27"/>
                  <a:gd name="T59" fmla="*/ 228 w 228"/>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27">
                    <a:moveTo>
                      <a:pt x="20" y="0"/>
                    </a:moveTo>
                    <a:lnTo>
                      <a:pt x="118" y="27"/>
                    </a:lnTo>
                    <a:lnTo>
                      <a:pt x="162" y="50"/>
                    </a:lnTo>
                    <a:lnTo>
                      <a:pt x="186" y="61"/>
                    </a:lnTo>
                    <a:lnTo>
                      <a:pt x="211" y="73"/>
                    </a:lnTo>
                    <a:lnTo>
                      <a:pt x="228" y="90"/>
                    </a:lnTo>
                    <a:lnTo>
                      <a:pt x="225" y="111"/>
                    </a:lnTo>
                    <a:lnTo>
                      <a:pt x="211" y="127"/>
                    </a:lnTo>
                    <a:lnTo>
                      <a:pt x="189" y="126"/>
                    </a:lnTo>
                    <a:lnTo>
                      <a:pt x="144" y="100"/>
                    </a:lnTo>
                    <a:lnTo>
                      <a:pt x="124" y="87"/>
                    </a:lnTo>
                    <a:lnTo>
                      <a:pt x="105" y="72"/>
                    </a:lnTo>
                    <a:lnTo>
                      <a:pt x="86" y="60"/>
                    </a:lnTo>
                    <a:lnTo>
                      <a:pt x="65" y="50"/>
                    </a:lnTo>
                    <a:lnTo>
                      <a:pt x="16" y="37"/>
                    </a:lnTo>
                    <a:lnTo>
                      <a:pt x="0" y="17"/>
                    </a:lnTo>
                    <a:lnTo>
                      <a:pt x="5" y="5"/>
                    </a:lnTo>
                    <a:lnTo>
                      <a:pt x="20" y="0"/>
                    </a:lnTo>
                    <a:close/>
                  </a:path>
                </a:pathLst>
              </a:custGeom>
              <a:solidFill>
                <a:srgbClr val="000000"/>
              </a:solidFill>
              <a:ln w="9525">
                <a:noFill/>
                <a:round/>
                <a:headEnd/>
                <a:tailEnd/>
              </a:ln>
            </p:spPr>
            <p:txBody>
              <a:bodyPr/>
              <a:lstStyle/>
              <a:p>
                <a:endParaRPr lang="de-DE">
                  <a:latin typeface="+mn-lt"/>
                </a:endParaRPr>
              </a:p>
            </p:txBody>
          </p:sp>
          <p:sp>
            <p:nvSpPr>
              <p:cNvPr id="1295" name="Freeform 95"/>
              <p:cNvSpPr>
                <a:spLocks/>
              </p:cNvSpPr>
              <p:nvPr/>
            </p:nvSpPr>
            <p:spPr bwMode="auto">
              <a:xfrm>
                <a:off x="708" y="2608"/>
                <a:ext cx="9" cy="90"/>
              </a:xfrm>
              <a:custGeom>
                <a:avLst/>
                <a:gdLst>
                  <a:gd name="T0" fmla="*/ 8 w 60"/>
                  <a:gd name="T1" fmla="*/ 3 h 636"/>
                  <a:gd name="T2" fmla="*/ 7 w 60"/>
                  <a:gd name="T3" fmla="*/ 8 h 636"/>
                  <a:gd name="T4" fmla="*/ 8 w 60"/>
                  <a:gd name="T5" fmla="*/ 43 h 636"/>
                  <a:gd name="T6" fmla="*/ 9 w 60"/>
                  <a:gd name="T7" fmla="*/ 86 h 636"/>
                  <a:gd name="T8" fmla="*/ 7 w 60"/>
                  <a:gd name="T9" fmla="*/ 89 h 636"/>
                  <a:gd name="T10" fmla="*/ 4 w 60"/>
                  <a:gd name="T11" fmla="*/ 90 h 636"/>
                  <a:gd name="T12" fmla="*/ 1 w 60"/>
                  <a:gd name="T13" fmla="*/ 89 h 636"/>
                  <a:gd name="T14" fmla="*/ 0 w 60"/>
                  <a:gd name="T15" fmla="*/ 85 h 636"/>
                  <a:gd name="T16" fmla="*/ 2 w 60"/>
                  <a:gd name="T17" fmla="*/ 64 h 636"/>
                  <a:gd name="T18" fmla="*/ 3 w 60"/>
                  <a:gd name="T19" fmla="*/ 43 h 636"/>
                  <a:gd name="T20" fmla="*/ 1 w 60"/>
                  <a:gd name="T21" fmla="*/ 8 h 636"/>
                  <a:gd name="T22" fmla="*/ 0 w 60"/>
                  <a:gd name="T23" fmla="*/ 3 h 636"/>
                  <a:gd name="T24" fmla="*/ 1 w 60"/>
                  <a:gd name="T25" fmla="*/ 1 h 636"/>
                  <a:gd name="T26" fmla="*/ 4 w 60"/>
                  <a:gd name="T27" fmla="*/ 0 h 636"/>
                  <a:gd name="T28" fmla="*/ 8 w 60"/>
                  <a:gd name="T29" fmla="*/ 3 h 636"/>
                  <a:gd name="T30" fmla="*/ 8 w 60"/>
                  <a:gd name="T31" fmla="*/ 3 h 6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36"/>
                  <a:gd name="T50" fmla="*/ 60 w 60"/>
                  <a:gd name="T51" fmla="*/ 636 h 6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36">
                    <a:moveTo>
                      <a:pt x="50" y="24"/>
                    </a:moveTo>
                    <a:lnTo>
                      <a:pt x="44" y="56"/>
                    </a:lnTo>
                    <a:lnTo>
                      <a:pt x="54" y="301"/>
                    </a:lnTo>
                    <a:lnTo>
                      <a:pt x="60" y="611"/>
                    </a:lnTo>
                    <a:lnTo>
                      <a:pt x="47" y="631"/>
                    </a:lnTo>
                    <a:lnTo>
                      <a:pt x="26" y="636"/>
                    </a:lnTo>
                    <a:lnTo>
                      <a:pt x="7" y="626"/>
                    </a:lnTo>
                    <a:lnTo>
                      <a:pt x="1" y="602"/>
                    </a:lnTo>
                    <a:lnTo>
                      <a:pt x="16" y="452"/>
                    </a:lnTo>
                    <a:lnTo>
                      <a:pt x="17" y="301"/>
                    </a:lnTo>
                    <a:lnTo>
                      <a:pt x="7" y="58"/>
                    </a:lnTo>
                    <a:lnTo>
                      <a:pt x="0" y="24"/>
                    </a:lnTo>
                    <a:lnTo>
                      <a:pt x="7" y="6"/>
                    </a:lnTo>
                    <a:lnTo>
                      <a:pt x="26" y="0"/>
                    </a:lnTo>
                    <a:lnTo>
                      <a:pt x="50" y="24"/>
                    </a:lnTo>
                    <a:close/>
                  </a:path>
                </a:pathLst>
              </a:custGeom>
              <a:solidFill>
                <a:srgbClr val="000000"/>
              </a:solidFill>
              <a:ln w="9525">
                <a:noFill/>
                <a:round/>
                <a:headEnd/>
                <a:tailEnd/>
              </a:ln>
            </p:spPr>
            <p:txBody>
              <a:bodyPr/>
              <a:lstStyle/>
              <a:p>
                <a:endParaRPr lang="de-DE">
                  <a:latin typeface="+mn-lt"/>
                </a:endParaRPr>
              </a:p>
            </p:txBody>
          </p:sp>
          <p:sp>
            <p:nvSpPr>
              <p:cNvPr id="1296" name="Freeform 96"/>
              <p:cNvSpPr>
                <a:spLocks/>
              </p:cNvSpPr>
              <p:nvPr/>
            </p:nvSpPr>
            <p:spPr bwMode="auto">
              <a:xfrm>
                <a:off x="667" y="2613"/>
                <a:ext cx="14" cy="81"/>
              </a:xfrm>
              <a:custGeom>
                <a:avLst/>
                <a:gdLst>
                  <a:gd name="T0" fmla="*/ 14 w 102"/>
                  <a:gd name="T1" fmla="*/ 5 h 564"/>
                  <a:gd name="T2" fmla="*/ 11 w 102"/>
                  <a:gd name="T3" fmla="*/ 19 h 564"/>
                  <a:gd name="T4" fmla="*/ 9 w 102"/>
                  <a:gd name="T5" fmla="*/ 77 h 564"/>
                  <a:gd name="T6" fmla="*/ 7 w 102"/>
                  <a:gd name="T7" fmla="*/ 80 h 564"/>
                  <a:gd name="T8" fmla="*/ 4 w 102"/>
                  <a:gd name="T9" fmla="*/ 81 h 564"/>
                  <a:gd name="T10" fmla="*/ 1 w 102"/>
                  <a:gd name="T11" fmla="*/ 80 h 564"/>
                  <a:gd name="T12" fmla="*/ 0 w 102"/>
                  <a:gd name="T13" fmla="*/ 76 h 564"/>
                  <a:gd name="T14" fmla="*/ 5 w 102"/>
                  <a:gd name="T15" fmla="*/ 19 h 564"/>
                  <a:gd name="T16" fmla="*/ 6 w 102"/>
                  <a:gd name="T17" fmla="*/ 3 h 564"/>
                  <a:gd name="T18" fmla="*/ 8 w 102"/>
                  <a:gd name="T19" fmla="*/ 0 h 564"/>
                  <a:gd name="T20" fmla="*/ 11 w 102"/>
                  <a:gd name="T21" fmla="*/ 0 h 564"/>
                  <a:gd name="T22" fmla="*/ 13 w 102"/>
                  <a:gd name="T23" fmla="*/ 2 h 564"/>
                  <a:gd name="T24" fmla="*/ 14 w 102"/>
                  <a:gd name="T25" fmla="*/ 5 h 564"/>
                  <a:gd name="T26" fmla="*/ 14 w 102"/>
                  <a:gd name="T27" fmla="*/ 5 h 5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564"/>
                  <a:gd name="T44" fmla="*/ 102 w 102"/>
                  <a:gd name="T45" fmla="*/ 564 h 5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564">
                    <a:moveTo>
                      <a:pt x="102" y="33"/>
                    </a:moveTo>
                    <a:lnTo>
                      <a:pt x="78" y="131"/>
                    </a:lnTo>
                    <a:lnTo>
                      <a:pt x="62" y="536"/>
                    </a:lnTo>
                    <a:lnTo>
                      <a:pt x="50" y="559"/>
                    </a:lnTo>
                    <a:lnTo>
                      <a:pt x="28" y="564"/>
                    </a:lnTo>
                    <a:lnTo>
                      <a:pt x="8" y="554"/>
                    </a:lnTo>
                    <a:lnTo>
                      <a:pt x="0" y="530"/>
                    </a:lnTo>
                    <a:lnTo>
                      <a:pt x="40" y="130"/>
                    </a:lnTo>
                    <a:lnTo>
                      <a:pt x="47" y="22"/>
                    </a:lnTo>
                    <a:lnTo>
                      <a:pt x="60" y="3"/>
                    </a:lnTo>
                    <a:lnTo>
                      <a:pt x="80" y="0"/>
                    </a:lnTo>
                    <a:lnTo>
                      <a:pt x="98" y="11"/>
                    </a:lnTo>
                    <a:lnTo>
                      <a:pt x="102" y="33"/>
                    </a:lnTo>
                    <a:close/>
                  </a:path>
                </a:pathLst>
              </a:custGeom>
              <a:solidFill>
                <a:srgbClr val="000000"/>
              </a:solidFill>
              <a:ln w="9525">
                <a:noFill/>
                <a:round/>
                <a:headEnd/>
                <a:tailEnd/>
              </a:ln>
            </p:spPr>
            <p:txBody>
              <a:bodyPr/>
              <a:lstStyle/>
              <a:p>
                <a:endParaRPr lang="de-DE">
                  <a:latin typeface="+mn-lt"/>
                </a:endParaRPr>
              </a:p>
            </p:txBody>
          </p:sp>
          <p:sp>
            <p:nvSpPr>
              <p:cNvPr id="1297" name="Freeform 97"/>
              <p:cNvSpPr>
                <a:spLocks/>
              </p:cNvSpPr>
              <p:nvPr/>
            </p:nvSpPr>
            <p:spPr bwMode="auto">
              <a:xfrm>
                <a:off x="656" y="2691"/>
                <a:ext cx="48" cy="15"/>
              </a:xfrm>
              <a:custGeom>
                <a:avLst/>
                <a:gdLst>
                  <a:gd name="T0" fmla="*/ 6 w 337"/>
                  <a:gd name="T1" fmla="*/ 0 h 106"/>
                  <a:gd name="T2" fmla="*/ 12 w 337"/>
                  <a:gd name="T3" fmla="*/ 4 h 106"/>
                  <a:gd name="T4" fmla="*/ 15 w 337"/>
                  <a:gd name="T5" fmla="*/ 6 h 106"/>
                  <a:gd name="T6" fmla="*/ 18 w 337"/>
                  <a:gd name="T7" fmla="*/ 7 h 106"/>
                  <a:gd name="T8" fmla="*/ 31 w 337"/>
                  <a:gd name="T9" fmla="*/ 5 h 106"/>
                  <a:gd name="T10" fmla="*/ 36 w 337"/>
                  <a:gd name="T11" fmla="*/ 3 h 106"/>
                  <a:gd name="T12" fmla="*/ 43 w 337"/>
                  <a:gd name="T13" fmla="*/ 1 h 106"/>
                  <a:gd name="T14" fmla="*/ 46 w 337"/>
                  <a:gd name="T15" fmla="*/ 2 h 106"/>
                  <a:gd name="T16" fmla="*/ 48 w 337"/>
                  <a:gd name="T17" fmla="*/ 5 h 106"/>
                  <a:gd name="T18" fmla="*/ 48 w 337"/>
                  <a:gd name="T19" fmla="*/ 8 h 106"/>
                  <a:gd name="T20" fmla="*/ 47 w 337"/>
                  <a:gd name="T21" fmla="*/ 9 h 106"/>
                  <a:gd name="T22" fmla="*/ 45 w 337"/>
                  <a:gd name="T23" fmla="*/ 9 h 106"/>
                  <a:gd name="T24" fmla="*/ 38 w 337"/>
                  <a:gd name="T25" fmla="*/ 12 h 106"/>
                  <a:gd name="T26" fmla="*/ 31 w 337"/>
                  <a:gd name="T27" fmla="*/ 13 h 106"/>
                  <a:gd name="T28" fmla="*/ 25 w 337"/>
                  <a:gd name="T29" fmla="*/ 15 h 106"/>
                  <a:gd name="T30" fmla="*/ 18 w 337"/>
                  <a:gd name="T31" fmla="*/ 15 h 106"/>
                  <a:gd name="T32" fmla="*/ 10 w 337"/>
                  <a:gd name="T33" fmla="*/ 12 h 106"/>
                  <a:gd name="T34" fmla="*/ 6 w 337"/>
                  <a:gd name="T35" fmla="*/ 10 h 106"/>
                  <a:gd name="T36" fmla="*/ 2 w 337"/>
                  <a:gd name="T37" fmla="*/ 8 h 106"/>
                  <a:gd name="T38" fmla="*/ 0 w 337"/>
                  <a:gd name="T39" fmla="*/ 5 h 106"/>
                  <a:gd name="T40" fmla="*/ 0 w 337"/>
                  <a:gd name="T41" fmla="*/ 2 h 106"/>
                  <a:gd name="T42" fmla="*/ 2 w 337"/>
                  <a:gd name="T43" fmla="*/ 0 h 106"/>
                  <a:gd name="T44" fmla="*/ 6 w 337"/>
                  <a:gd name="T45" fmla="*/ 0 h 106"/>
                  <a:gd name="T46" fmla="*/ 6 w 337"/>
                  <a:gd name="T47" fmla="*/ 0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06"/>
                  <a:gd name="T74" fmla="*/ 337 w 337"/>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06">
                    <a:moveTo>
                      <a:pt x="42" y="1"/>
                    </a:moveTo>
                    <a:lnTo>
                      <a:pt x="84" y="31"/>
                    </a:lnTo>
                    <a:lnTo>
                      <a:pt x="103" y="43"/>
                    </a:lnTo>
                    <a:lnTo>
                      <a:pt x="127" y="48"/>
                    </a:lnTo>
                    <a:lnTo>
                      <a:pt x="215" y="36"/>
                    </a:lnTo>
                    <a:lnTo>
                      <a:pt x="255" y="23"/>
                    </a:lnTo>
                    <a:lnTo>
                      <a:pt x="302" y="9"/>
                    </a:lnTo>
                    <a:lnTo>
                      <a:pt x="325" y="14"/>
                    </a:lnTo>
                    <a:lnTo>
                      <a:pt x="337" y="32"/>
                    </a:lnTo>
                    <a:lnTo>
                      <a:pt x="335" y="53"/>
                    </a:lnTo>
                    <a:lnTo>
                      <a:pt x="327" y="62"/>
                    </a:lnTo>
                    <a:lnTo>
                      <a:pt x="315" y="67"/>
                    </a:lnTo>
                    <a:lnTo>
                      <a:pt x="265" y="82"/>
                    </a:lnTo>
                    <a:lnTo>
                      <a:pt x="221" y="95"/>
                    </a:lnTo>
                    <a:lnTo>
                      <a:pt x="176" y="103"/>
                    </a:lnTo>
                    <a:lnTo>
                      <a:pt x="125" y="106"/>
                    </a:lnTo>
                    <a:lnTo>
                      <a:pt x="68" y="88"/>
                    </a:lnTo>
                    <a:lnTo>
                      <a:pt x="44" y="72"/>
                    </a:lnTo>
                    <a:lnTo>
                      <a:pt x="16" y="56"/>
                    </a:lnTo>
                    <a:lnTo>
                      <a:pt x="0" y="37"/>
                    </a:lnTo>
                    <a:lnTo>
                      <a:pt x="2" y="16"/>
                    </a:lnTo>
                    <a:lnTo>
                      <a:pt x="17" y="0"/>
                    </a:lnTo>
                    <a:lnTo>
                      <a:pt x="42" y="1"/>
                    </a:lnTo>
                    <a:close/>
                  </a:path>
                </a:pathLst>
              </a:custGeom>
              <a:solidFill>
                <a:srgbClr val="000000"/>
              </a:solidFill>
              <a:ln w="9525">
                <a:noFill/>
                <a:round/>
                <a:headEnd/>
                <a:tailEnd/>
              </a:ln>
            </p:spPr>
            <p:txBody>
              <a:bodyPr/>
              <a:lstStyle/>
              <a:p>
                <a:endParaRPr lang="de-DE">
                  <a:latin typeface="+mn-lt"/>
                </a:endParaRPr>
              </a:p>
            </p:txBody>
          </p:sp>
          <p:sp>
            <p:nvSpPr>
              <p:cNvPr id="1298" name="Freeform 98"/>
              <p:cNvSpPr>
                <a:spLocks/>
              </p:cNvSpPr>
              <p:nvPr/>
            </p:nvSpPr>
            <p:spPr bwMode="auto">
              <a:xfrm>
                <a:off x="686" y="2618"/>
                <a:ext cx="17" cy="10"/>
              </a:xfrm>
              <a:custGeom>
                <a:avLst/>
                <a:gdLst>
                  <a:gd name="T0" fmla="*/ 3 w 120"/>
                  <a:gd name="T1" fmla="*/ 0 h 66"/>
                  <a:gd name="T2" fmla="*/ 9 w 120"/>
                  <a:gd name="T3" fmla="*/ 0 h 66"/>
                  <a:gd name="T4" fmla="*/ 16 w 120"/>
                  <a:gd name="T5" fmla="*/ 5 h 66"/>
                  <a:gd name="T6" fmla="*/ 17 w 120"/>
                  <a:gd name="T7" fmla="*/ 9 h 66"/>
                  <a:gd name="T8" fmla="*/ 15 w 120"/>
                  <a:gd name="T9" fmla="*/ 10 h 66"/>
                  <a:gd name="T10" fmla="*/ 13 w 120"/>
                  <a:gd name="T11" fmla="*/ 9 h 66"/>
                  <a:gd name="T12" fmla="*/ 7 w 120"/>
                  <a:gd name="T13" fmla="*/ 6 h 66"/>
                  <a:gd name="T14" fmla="*/ 3 w 120"/>
                  <a:gd name="T15" fmla="*/ 6 h 66"/>
                  <a:gd name="T16" fmla="*/ 0 w 120"/>
                  <a:gd name="T17" fmla="*/ 3 h 66"/>
                  <a:gd name="T18" fmla="*/ 1 w 120"/>
                  <a:gd name="T19" fmla="*/ 1 h 66"/>
                  <a:gd name="T20" fmla="*/ 3 w 120"/>
                  <a:gd name="T21" fmla="*/ 0 h 66"/>
                  <a:gd name="T22" fmla="*/ 3 w 120"/>
                  <a:gd name="T23" fmla="*/ 0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66"/>
                  <a:gd name="T38" fmla="*/ 120 w 120"/>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66">
                    <a:moveTo>
                      <a:pt x="18" y="2"/>
                    </a:moveTo>
                    <a:lnTo>
                      <a:pt x="60" y="0"/>
                    </a:lnTo>
                    <a:lnTo>
                      <a:pt x="114" y="31"/>
                    </a:lnTo>
                    <a:lnTo>
                      <a:pt x="120" y="57"/>
                    </a:lnTo>
                    <a:lnTo>
                      <a:pt x="109" y="66"/>
                    </a:lnTo>
                    <a:lnTo>
                      <a:pt x="94" y="62"/>
                    </a:lnTo>
                    <a:lnTo>
                      <a:pt x="51" y="42"/>
                    </a:lnTo>
                    <a:lnTo>
                      <a:pt x="18" y="40"/>
                    </a:lnTo>
                    <a:lnTo>
                      <a:pt x="0" y="21"/>
                    </a:lnTo>
                    <a:lnTo>
                      <a:pt x="5" y="8"/>
                    </a:lnTo>
                    <a:lnTo>
                      <a:pt x="18" y="2"/>
                    </a:lnTo>
                    <a:close/>
                  </a:path>
                </a:pathLst>
              </a:custGeom>
              <a:solidFill>
                <a:srgbClr val="000000"/>
              </a:solidFill>
              <a:ln w="9525">
                <a:noFill/>
                <a:round/>
                <a:headEnd/>
                <a:tailEnd/>
              </a:ln>
            </p:spPr>
            <p:txBody>
              <a:bodyPr/>
              <a:lstStyle/>
              <a:p>
                <a:endParaRPr lang="de-DE">
                  <a:latin typeface="+mn-lt"/>
                </a:endParaRPr>
              </a:p>
            </p:txBody>
          </p:sp>
          <p:sp>
            <p:nvSpPr>
              <p:cNvPr id="1299" name="Freeform 99"/>
              <p:cNvSpPr>
                <a:spLocks/>
              </p:cNvSpPr>
              <p:nvPr/>
            </p:nvSpPr>
            <p:spPr bwMode="auto">
              <a:xfrm>
                <a:off x="687" y="2630"/>
                <a:ext cx="18" cy="14"/>
              </a:xfrm>
              <a:custGeom>
                <a:avLst/>
                <a:gdLst>
                  <a:gd name="T0" fmla="*/ 3 w 128"/>
                  <a:gd name="T1" fmla="*/ 0 h 96"/>
                  <a:gd name="T2" fmla="*/ 11 w 128"/>
                  <a:gd name="T3" fmla="*/ 2 h 96"/>
                  <a:gd name="T4" fmla="*/ 18 w 128"/>
                  <a:gd name="T5" fmla="*/ 9 h 96"/>
                  <a:gd name="T6" fmla="*/ 18 w 128"/>
                  <a:gd name="T7" fmla="*/ 13 h 96"/>
                  <a:gd name="T8" fmla="*/ 16 w 128"/>
                  <a:gd name="T9" fmla="*/ 14 h 96"/>
                  <a:gd name="T10" fmla="*/ 14 w 128"/>
                  <a:gd name="T11" fmla="*/ 13 h 96"/>
                  <a:gd name="T12" fmla="*/ 8 w 128"/>
                  <a:gd name="T13" fmla="*/ 8 h 96"/>
                  <a:gd name="T14" fmla="*/ 2 w 128"/>
                  <a:gd name="T15" fmla="*/ 5 h 96"/>
                  <a:gd name="T16" fmla="*/ 0 w 128"/>
                  <a:gd name="T17" fmla="*/ 4 h 96"/>
                  <a:gd name="T18" fmla="*/ 0 w 128"/>
                  <a:gd name="T19" fmla="*/ 2 h 96"/>
                  <a:gd name="T20" fmla="*/ 1 w 128"/>
                  <a:gd name="T21" fmla="*/ 0 h 96"/>
                  <a:gd name="T22" fmla="*/ 3 w 128"/>
                  <a:gd name="T23" fmla="*/ 0 h 96"/>
                  <a:gd name="T24" fmla="*/ 3 w 128"/>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96"/>
                  <a:gd name="T41" fmla="*/ 128 w 128"/>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96">
                    <a:moveTo>
                      <a:pt x="21" y="0"/>
                    </a:moveTo>
                    <a:lnTo>
                      <a:pt x="77" y="13"/>
                    </a:lnTo>
                    <a:lnTo>
                      <a:pt x="128" y="64"/>
                    </a:lnTo>
                    <a:lnTo>
                      <a:pt x="128" y="90"/>
                    </a:lnTo>
                    <a:lnTo>
                      <a:pt x="116" y="96"/>
                    </a:lnTo>
                    <a:lnTo>
                      <a:pt x="101" y="90"/>
                    </a:lnTo>
                    <a:lnTo>
                      <a:pt x="55" y="55"/>
                    </a:lnTo>
                    <a:lnTo>
                      <a:pt x="15" y="37"/>
                    </a:lnTo>
                    <a:lnTo>
                      <a:pt x="2" y="29"/>
                    </a:lnTo>
                    <a:lnTo>
                      <a:pt x="0" y="15"/>
                    </a:lnTo>
                    <a:lnTo>
                      <a:pt x="6" y="3"/>
                    </a:lnTo>
                    <a:lnTo>
                      <a:pt x="21" y="0"/>
                    </a:lnTo>
                    <a:close/>
                  </a:path>
                </a:pathLst>
              </a:custGeom>
              <a:solidFill>
                <a:srgbClr val="000000"/>
              </a:solidFill>
              <a:ln w="9525">
                <a:noFill/>
                <a:round/>
                <a:headEnd/>
                <a:tailEnd/>
              </a:ln>
            </p:spPr>
            <p:txBody>
              <a:bodyPr/>
              <a:lstStyle/>
              <a:p>
                <a:endParaRPr lang="de-DE">
                  <a:latin typeface="+mn-lt"/>
                </a:endParaRPr>
              </a:p>
            </p:txBody>
          </p:sp>
          <p:sp>
            <p:nvSpPr>
              <p:cNvPr id="1300" name="Freeform 100"/>
              <p:cNvSpPr>
                <a:spLocks/>
              </p:cNvSpPr>
              <p:nvPr/>
            </p:nvSpPr>
            <p:spPr bwMode="auto">
              <a:xfrm>
                <a:off x="685" y="2650"/>
                <a:ext cx="18" cy="9"/>
              </a:xfrm>
              <a:custGeom>
                <a:avLst/>
                <a:gdLst>
                  <a:gd name="T0" fmla="*/ 2 w 123"/>
                  <a:gd name="T1" fmla="*/ 2 h 59"/>
                  <a:gd name="T2" fmla="*/ 7 w 123"/>
                  <a:gd name="T3" fmla="*/ 0 h 59"/>
                  <a:gd name="T4" fmla="*/ 12 w 123"/>
                  <a:gd name="T5" fmla="*/ 1 h 59"/>
                  <a:gd name="T6" fmla="*/ 17 w 123"/>
                  <a:gd name="T7" fmla="*/ 4 h 59"/>
                  <a:gd name="T8" fmla="*/ 18 w 123"/>
                  <a:gd name="T9" fmla="*/ 7 h 59"/>
                  <a:gd name="T10" fmla="*/ 17 w 123"/>
                  <a:gd name="T11" fmla="*/ 9 h 59"/>
                  <a:gd name="T12" fmla="*/ 14 w 123"/>
                  <a:gd name="T13" fmla="*/ 9 h 59"/>
                  <a:gd name="T14" fmla="*/ 8 w 123"/>
                  <a:gd name="T15" fmla="*/ 8 h 59"/>
                  <a:gd name="T16" fmla="*/ 4 w 123"/>
                  <a:gd name="T17" fmla="*/ 8 h 59"/>
                  <a:gd name="T18" fmla="*/ 1 w 123"/>
                  <a:gd name="T19" fmla="*/ 7 h 59"/>
                  <a:gd name="T20" fmla="*/ 0 w 123"/>
                  <a:gd name="T21" fmla="*/ 5 h 59"/>
                  <a:gd name="T22" fmla="*/ 0 w 123"/>
                  <a:gd name="T23" fmla="*/ 3 h 59"/>
                  <a:gd name="T24" fmla="*/ 2 w 123"/>
                  <a:gd name="T25" fmla="*/ 2 h 59"/>
                  <a:gd name="T26" fmla="*/ 2 w 123"/>
                  <a:gd name="T27" fmla="*/ 2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59"/>
                  <a:gd name="T44" fmla="*/ 123 w 12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59">
                    <a:moveTo>
                      <a:pt x="17" y="10"/>
                    </a:moveTo>
                    <a:lnTo>
                      <a:pt x="50" y="0"/>
                    </a:lnTo>
                    <a:lnTo>
                      <a:pt x="83" y="9"/>
                    </a:lnTo>
                    <a:lnTo>
                      <a:pt x="113" y="24"/>
                    </a:lnTo>
                    <a:lnTo>
                      <a:pt x="123" y="49"/>
                    </a:lnTo>
                    <a:lnTo>
                      <a:pt x="115" y="59"/>
                    </a:lnTo>
                    <a:lnTo>
                      <a:pt x="99" y="59"/>
                    </a:lnTo>
                    <a:lnTo>
                      <a:pt x="55" y="53"/>
                    </a:lnTo>
                    <a:lnTo>
                      <a:pt x="24" y="53"/>
                    </a:lnTo>
                    <a:lnTo>
                      <a:pt x="7" y="48"/>
                    </a:lnTo>
                    <a:lnTo>
                      <a:pt x="0" y="35"/>
                    </a:lnTo>
                    <a:lnTo>
                      <a:pt x="3" y="21"/>
                    </a:lnTo>
                    <a:lnTo>
                      <a:pt x="17" y="10"/>
                    </a:lnTo>
                    <a:close/>
                  </a:path>
                </a:pathLst>
              </a:custGeom>
              <a:solidFill>
                <a:srgbClr val="000000"/>
              </a:solidFill>
              <a:ln w="9525">
                <a:noFill/>
                <a:round/>
                <a:headEnd/>
                <a:tailEnd/>
              </a:ln>
            </p:spPr>
            <p:txBody>
              <a:bodyPr/>
              <a:lstStyle/>
              <a:p>
                <a:endParaRPr lang="de-DE">
                  <a:latin typeface="+mn-lt"/>
                </a:endParaRPr>
              </a:p>
            </p:txBody>
          </p:sp>
          <p:sp>
            <p:nvSpPr>
              <p:cNvPr id="1301" name="Freeform 101"/>
              <p:cNvSpPr>
                <a:spLocks/>
              </p:cNvSpPr>
              <p:nvPr/>
            </p:nvSpPr>
            <p:spPr bwMode="auto">
              <a:xfrm>
                <a:off x="683" y="2666"/>
                <a:ext cx="19" cy="22"/>
              </a:xfrm>
              <a:custGeom>
                <a:avLst/>
                <a:gdLst>
                  <a:gd name="T0" fmla="*/ 17 w 136"/>
                  <a:gd name="T1" fmla="*/ 20 h 153"/>
                  <a:gd name="T2" fmla="*/ 10 w 136"/>
                  <a:gd name="T3" fmla="*/ 22 h 153"/>
                  <a:gd name="T4" fmla="*/ 3 w 136"/>
                  <a:gd name="T5" fmla="*/ 20 h 153"/>
                  <a:gd name="T6" fmla="*/ 0 w 136"/>
                  <a:gd name="T7" fmla="*/ 13 h 153"/>
                  <a:gd name="T8" fmla="*/ 0 w 136"/>
                  <a:gd name="T9" fmla="*/ 5 h 153"/>
                  <a:gd name="T10" fmla="*/ 1 w 136"/>
                  <a:gd name="T11" fmla="*/ 2 h 153"/>
                  <a:gd name="T12" fmla="*/ 4 w 136"/>
                  <a:gd name="T13" fmla="*/ 0 h 153"/>
                  <a:gd name="T14" fmla="*/ 6 w 136"/>
                  <a:gd name="T15" fmla="*/ 0 h 153"/>
                  <a:gd name="T16" fmla="*/ 9 w 136"/>
                  <a:gd name="T17" fmla="*/ 2 h 153"/>
                  <a:gd name="T18" fmla="*/ 9 w 136"/>
                  <a:gd name="T19" fmla="*/ 5 h 153"/>
                  <a:gd name="T20" fmla="*/ 8 w 136"/>
                  <a:gd name="T21" fmla="*/ 7 h 153"/>
                  <a:gd name="T22" fmla="*/ 9 w 136"/>
                  <a:gd name="T23" fmla="*/ 14 h 153"/>
                  <a:gd name="T24" fmla="*/ 12 w 136"/>
                  <a:gd name="T25" fmla="*/ 15 h 153"/>
                  <a:gd name="T26" fmla="*/ 16 w 136"/>
                  <a:gd name="T27" fmla="*/ 15 h 153"/>
                  <a:gd name="T28" fmla="*/ 18 w 136"/>
                  <a:gd name="T29" fmla="*/ 15 h 153"/>
                  <a:gd name="T30" fmla="*/ 19 w 136"/>
                  <a:gd name="T31" fmla="*/ 16 h 153"/>
                  <a:gd name="T32" fmla="*/ 19 w 136"/>
                  <a:gd name="T33" fmla="*/ 18 h 153"/>
                  <a:gd name="T34" fmla="*/ 17 w 136"/>
                  <a:gd name="T35" fmla="*/ 20 h 153"/>
                  <a:gd name="T36" fmla="*/ 17 w 136"/>
                  <a:gd name="T37" fmla="*/ 20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53"/>
                  <a:gd name="T59" fmla="*/ 136 w 136"/>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53">
                    <a:moveTo>
                      <a:pt x="125" y="137"/>
                    </a:moveTo>
                    <a:lnTo>
                      <a:pt x="72" y="153"/>
                    </a:lnTo>
                    <a:lnTo>
                      <a:pt x="25" y="140"/>
                    </a:lnTo>
                    <a:lnTo>
                      <a:pt x="1" y="93"/>
                    </a:lnTo>
                    <a:lnTo>
                      <a:pt x="0" y="36"/>
                    </a:lnTo>
                    <a:lnTo>
                      <a:pt x="9" y="15"/>
                    </a:lnTo>
                    <a:lnTo>
                      <a:pt x="26" y="0"/>
                    </a:lnTo>
                    <a:lnTo>
                      <a:pt x="46" y="1"/>
                    </a:lnTo>
                    <a:lnTo>
                      <a:pt x="61" y="14"/>
                    </a:lnTo>
                    <a:lnTo>
                      <a:pt x="61" y="38"/>
                    </a:lnTo>
                    <a:lnTo>
                      <a:pt x="56" y="50"/>
                    </a:lnTo>
                    <a:lnTo>
                      <a:pt x="64" y="98"/>
                    </a:lnTo>
                    <a:lnTo>
                      <a:pt x="86" y="107"/>
                    </a:lnTo>
                    <a:lnTo>
                      <a:pt x="113" y="102"/>
                    </a:lnTo>
                    <a:lnTo>
                      <a:pt x="128" y="103"/>
                    </a:lnTo>
                    <a:lnTo>
                      <a:pt x="136" y="114"/>
                    </a:lnTo>
                    <a:lnTo>
                      <a:pt x="136" y="127"/>
                    </a:lnTo>
                    <a:lnTo>
                      <a:pt x="125" y="137"/>
                    </a:lnTo>
                    <a:close/>
                  </a:path>
                </a:pathLst>
              </a:custGeom>
              <a:solidFill>
                <a:srgbClr val="000000"/>
              </a:solidFill>
              <a:ln w="9525">
                <a:noFill/>
                <a:round/>
                <a:headEnd/>
                <a:tailEnd/>
              </a:ln>
            </p:spPr>
            <p:txBody>
              <a:bodyPr/>
              <a:lstStyle/>
              <a:p>
                <a:endParaRPr lang="de-DE">
                  <a:latin typeface="+mn-lt"/>
                </a:endParaRPr>
              </a:p>
            </p:txBody>
          </p:sp>
          <p:sp>
            <p:nvSpPr>
              <p:cNvPr id="1302" name="Freeform 102"/>
              <p:cNvSpPr>
                <a:spLocks/>
              </p:cNvSpPr>
              <p:nvPr/>
            </p:nvSpPr>
            <p:spPr bwMode="auto">
              <a:xfrm>
                <a:off x="309" y="2403"/>
                <a:ext cx="225" cy="25"/>
              </a:xfrm>
              <a:custGeom>
                <a:avLst/>
                <a:gdLst>
                  <a:gd name="T0" fmla="*/ 2 w 1579"/>
                  <a:gd name="T1" fmla="*/ 20 h 175"/>
                  <a:gd name="T2" fmla="*/ 9 w 1579"/>
                  <a:gd name="T3" fmla="*/ 17 h 175"/>
                  <a:gd name="T4" fmla="*/ 17 w 1579"/>
                  <a:gd name="T5" fmla="*/ 14 h 175"/>
                  <a:gd name="T6" fmla="*/ 24 w 1579"/>
                  <a:gd name="T7" fmla="*/ 11 h 175"/>
                  <a:gd name="T8" fmla="*/ 31 w 1579"/>
                  <a:gd name="T9" fmla="*/ 9 h 175"/>
                  <a:gd name="T10" fmla="*/ 45 w 1579"/>
                  <a:gd name="T11" fmla="*/ 7 h 175"/>
                  <a:gd name="T12" fmla="*/ 61 w 1579"/>
                  <a:gd name="T13" fmla="*/ 5 h 175"/>
                  <a:gd name="T14" fmla="*/ 85 w 1579"/>
                  <a:gd name="T15" fmla="*/ 3 h 175"/>
                  <a:gd name="T16" fmla="*/ 106 w 1579"/>
                  <a:gd name="T17" fmla="*/ 1 h 175"/>
                  <a:gd name="T18" fmla="*/ 127 w 1579"/>
                  <a:gd name="T19" fmla="*/ 0 h 175"/>
                  <a:gd name="T20" fmla="*/ 150 w 1579"/>
                  <a:gd name="T21" fmla="*/ 1 h 175"/>
                  <a:gd name="T22" fmla="*/ 168 w 1579"/>
                  <a:gd name="T23" fmla="*/ 0 h 175"/>
                  <a:gd name="T24" fmla="*/ 176 w 1579"/>
                  <a:gd name="T25" fmla="*/ 1 h 175"/>
                  <a:gd name="T26" fmla="*/ 193 w 1579"/>
                  <a:gd name="T27" fmla="*/ 4 h 175"/>
                  <a:gd name="T28" fmla="*/ 199 w 1579"/>
                  <a:gd name="T29" fmla="*/ 5 h 175"/>
                  <a:gd name="T30" fmla="*/ 212 w 1579"/>
                  <a:gd name="T31" fmla="*/ 9 h 175"/>
                  <a:gd name="T32" fmla="*/ 222 w 1579"/>
                  <a:gd name="T33" fmla="*/ 12 h 175"/>
                  <a:gd name="T34" fmla="*/ 225 w 1579"/>
                  <a:gd name="T35" fmla="*/ 14 h 175"/>
                  <a:gd name="T36" fmla="*/ 225 w 1579"/>
                  <a:gd name="T37" fmla="*/ 17 h 175"/>
                  <a:gd name="T38" fmla="*/ 223 w 1579"/>
                  <a:gd name="T39" fmla="*/ 20 h 175"/>
                  <a:gd name="T40" fmla="*/ 219 w 1579"/>
                  <a:gd name="T41" fmla="*/ 21 h 175"/>
                  <a:gd name="T42" fmla="*/ 210 w 1579"/>
                  <a:gd name="T43" fmla="*/ 18 h 175"/>
                  <a:gd name="T44" fmla="*/ 197 w 1579"/>
                  <a:gd name="T45" fmla="*/ 15 h 175"/>
                  <a:gd name="T46" fmla="*/ 191 w 1579"/>
                  <a:gd name="T47" fmla="*/ 13 h 175"/>
                  <a:gd name="T48" fmla="*/ 175 w 1579"/>
                  <a:gd name="T49" fmla="*/ 10 h 175"/>
                  <a:gd name="T50" fmla="*/ 168 w 1579"/>
                  <a:gd name="T51" fmla="*/ 10 h 175"/>
                  <a:gd name="T52" fmla="*/ 150 w 1579"/>
                  <a:gd name="T53" fmla="*/ 11 h 175"/>
                  <a:gd name="T54" fmla="*/ 106 w 1579"/>
                  <a:gd name="T55" fmla="*/ 11 h 175"/>
                  <a:gd name="T56" fmla="*/ 62 w 1579"/>
                  <a:gd name="T57" fmla="*/ 14 h 175"/>
                  <a:gd name="T58" fmla="*/ 32 w 1579"/>
                  <a:gd name="T59" fmla="*/ 17 h 175"/>
                  <a:gd name="T60" fmla="*/ 19 w 1579"/>
                  <a:gd name="T61" fmla="*/ 19 h 175"/>
                  <a:gd name="T62" fmla="*/ 11 w 1579"/>
                  <a:gd name="T63" fmla="*/ 22 h 175"/>
                  <a:gd name="T64" fmla="*/ 4 w 1579"/>
                  <a:gd name="T65" fmla="*/ 25 h 175"/>
                  <a:gd name="T66" fmla="*/ 2 w 1579"/>
                  <a:gd name="T67" fmla="*/ 25 h 175"/>
                  <a:gd name="T68" fmla="*/ 0 w 1579"/>
                  <a:gd name="T69" fmla="*/ 24 h 175"/>
                  <a:gd name="T70" fmla="*/ 0 w 1579"/>
                  <a:gd name="T71" fmla="*/ 22 h 175"/>
                  <a:gd name="T72" fmla="*/ 2 w 1579"/>
                  <a:gd name="T73" fmla="*/ 20 h 175"/>
                  <a:gd name="T74" fmla="*/ 2 w 1579"/>
                  <a:gd name="T75" fmla="*/ 20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9"/>
                  <a:gd name="T115" fmla="*/ 0 h 175"/>
                  <a:gd name="T116" fmla="*/ 1579 w 1579"/>
                  <a:gd name="T117" fmla="*/ 175 h 1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9" h="175">
                    <a:moveTo>
                      <a:pt x="11" y="140"/>
                    </a:moveTo>
                    <a:lnTo>
                      <a:pt x="66" y="117"/>
                    </a:lnTo>
                    <a:lnTo>
                      <a:pt x="118" y="97"/>
                    </a:lnTo>
                    <a:lnTo>
                      <a:pt x="168" y="80"/>
                    </a:lnTo>
                    <a:lnTo>
                      <a:pt x="216" y="66"/>
                    </a:lnTo>
                    <a:lnTo>
                      <a:pt x="316" y="47"/>
                    </a:lnTo>
                    <a:lnTo>
                      <a:pt x="431" y="35"/>
                    </a:lnTo>
                    <a:lnTo>
                      <a:pt x="598" y="21"/>
                    </a:lnTo>
                    <a:lnTo>
                      <a:pt x="744" y="7"/>
                    </a:lnTo>
                    <a:lnTo>
                      <a:pt x="890" y="0"/>
                    </a:lnTo>
                    <a:lnTo>
                      <a:pt x="1056" y="5"/>
                    </a:lnTo>
                    <a:lnTo>
                      <a:pt x="1180" y="0"/>
                    </a:lnTo>
                    <a:lnTo>
                      <a:pt x="1238" y="6"/>
                    </a:lnTo>
                    <a:lnTo>
                      <a:pt x="1355" y="30"/>
                    </a:lnTo>
                    <a:lnTo>
                      <a:pt x="1398" y="37"/>
                    </a:lnTo>
                    <a:lnTo>
                      <a:pt x="1491" y="61"/>
                    </a:lnTo>
                    <a:lnTo>
                      <a:pt x="1555" y="81"/>
                    </a:lnTo>
                    <a:lnTo>
                      <a:pt x="1576" y="97"/>
                    </a:lnTo>
                    <a:lnTo>
                      <a:pt x="1579" y="121"/>
                    </a:lnTo>
                    <a:lnTo>
                      <a:pt x="1566" y="142"/>
                    </a:lnTo>
                    <a:lnTo>
                      <a:pt x="1540" y="146"/>
                    </a:lnTo>
                    <a:lnTo>
                      <a:pt x="1473" y="129"/>
                    </a:lnTo>
                    <a:lnTo>
                      <a:pt x="1383" y="106"/>
                    </a:lnTo>
                    <a:lnTo>
                      <a:pt x="1339" y="94"/>
                    </a:lnTo>
                    <a:lnTo>
                      <a:pt x="1230" y="72"/>
                    </a:lnTo>
                    <a:lnTo>
                      <a:pt x="1179" y="70"/>
                    </a:lnTo>
                    <a:lnTo>
                      <a:pt x="1056" y="74"/>
                    </a:lnTo>
                    <a:lnTo>
                      <a:pt x="747" y="74"/>
                    </a:lnTo>
                    <a:lnTo>
                      <a:pt x="437" y="99"/>
                    </a:lnTo>
                    <a:lnTo>
                      <a:pt x="227" y="117"/>
                    </a:lnTo>
                    <a:lnTo>
                      <a:pt x="131" y="136"/>
                    </a:lnTo>
                    <a:lnTo>
                      <a:pt x="80" y="153"/>
                    </a:lnTo>
                    <a:lnTo>
                      <a:pt x="26" y="175"/>
                    </a:lnTo>
                    <a:lnTo>
                      <a:pt x="11" y="175"/>
                    </a:lnTo>
                    <a:lnTo>
                      <a:pt x="1" y="165"/>
                    </a:lnTo>
                    <a:lnTo>
                      <a:pt x="0" y="152"/>
                    </a:lnTo>
                    <a:lnTo>
                      <a:pt x="11" y="140"/>
                    </a:lnTo>
                    <a:close/>
                  </a:path>
                </a:pathLst>
              </a:custGeom>
              <a:solidFill>
                <a:srgbClr val="000000"/>
              </a:solidFill>
              <a:ln w="9525">
                <a:noFill/>
                <a:round/>
                <a:headEnd/>
                <a:tailEnd/>
              </a:ln>
            </p:spPr>
            <p:txBody>
              <a:bodyPr/>
              <a:lstStyle/>
              <a:p>
                <a:endParaRPr lang="de-DE">
                  <a:latin typeface="+mn-lt"/>
                </a:endParaRPr>
              </a:p>
            </p:txBody>
          </p:sp>
          <p:sp>
            <p:nvSpPr>
              <p:cNvPr id="1303" name="Freeform 103"/>
              <p:cNvSpPr>
                <a:spLocks/>
              </p:cNvSpPr>
              <p:nvPr/>
            </p:nvSpPr>
            <p:spPr bwMode="auto">
              <a:xfrm>
                <a:off x="305" y="2430"/>
                <a:ext cx="24" cy="209"/>
              </a:xfrm>
              <a:custGeom>
                <a:avLst/>
                <a:gdLst>
                  <a:gd name="T0" fmla="*/ 5 w 166"/>
                  <a:gd name="T1" fmla="*/ 2 h 1459"/>
                  <a:gd name="T2" fmla="*/ 7 w 166"/>
                  <a:gd name="T3" fmla="*/ 47 h 1459"/>
                  <a:gd name="T4" fmla="*/ 8 w 166"/>
                  <a:gd name="T5" fmla="*/ 68 h 1459"/>
                  <a:gd name="T6" fmla="*/ 10 w 166"/>
                  <a:gd name="T7" fmla="*/ 92 h 1459"/>
                  <a:gd name="T8" fmla="*/ 11 w 166"/>
                  <a:gd name="T9" fmla="*/ 109 h 1459"/>
                  <a:gd name="T10" fmla="*/ 12 w 166"/>
                  <a:gd name="T11" fmla="*/ 124 h 1459"/>
                  <a:gd name="T12" fmla="*/ 14 w 166"/>
                  <a:gd name="T13" fmla="*/ 140 h 1459"/>
                  <a:gd name="T14" fmla="*/ 17 w 166"/>
                  <a:gd name="T15" fmla="*/ 157 h 1459"/>
                  <a:gd name="T16" fmla="*/ 19 w 166"/>
                  <a:gd name="T17" fmla="*/ 173 h 1459"/>
                  <a:gd name="T18" fmla="*/ 20 w 166"/>
                  <a:gd name="T19" fmla="*/ 181 h 1459"/>
                  <a:gd name="T20" fmla="*/ 22 w 166"/>
                  <a:gd name="T21" fmla="*/ 190 h 1459"/>
                  <a:gd name="T22" fmla="*/ 24 w 166"/>
                  <a:gd name="T23" fmla="*/ 204 h 1459"/>
                  <a:gd name="T24" fmla="*/ 23 w 166"/>
                  <a:gd name="T25" fmla="*/ 208 h 1459"/>
                  <a:gd name="T26" fmla="*/ 20 w 166"/>
                  <a:gd name="T27" fmla="*/ 209 h 1459"/>
                  <a:gd name="T28" fmla="*/ 17 w 166"/>
                  <a:gd name="T29" fmla="*/ 209 h 1459"/>
                  <a:gd name="T30" fmla="*/ 15 w 166"/>
                  <a:gd name="T31" fmla="*/ 205 h 1459"/>
                  <a:gd name="T32" fmla="*/ 13 w 166"/>
                  <a:gd name="T33" fmla="*/ 192 h 1459"/>
                  <a:gd name="T34" fmla="*/ 10 w 166"/>
                  <a:gd name="T35" fmla="*/ 175 h 1459"/>
                  <a:gd name="T36" fmla="*/ 8 w 166"/>
                  <a:gd name="T37" fmla="*/ 158 h 1459"/>
                  <a:gd name="T38" fmla="*/ 5 w 166"/>
                  <a:gd name="T39" fmla="*/ 125 h 1459"/>
                  <a:gd name="T40" fmla="*/ 3 w 166"/>
                  <a:gd name="T41" fmla="*/ 92 h 1459"/>
                  <a:gd name="T42" fmla="*/ 1 w 166"/>
                  <a:gd name="T43" fmla="*/ 48 h 1459"/>
                  <a:gd name="T44" fmla="*/ 0 w 166"/>
                  <a:gd name="T45" fmla="*/ 3 h 1459"/>
                  <a:gd name="T46" fmla="*/ 1 w 166"/>
                  <a:gd name="T47" fmla="*/ 1 h 1459"/>
                  <a:gd name="T48" fmla="*/ 2 w 166"/>
                  <a:gd name="T49" fmla="*/ 0 h 1459"/>
                  <a:gd name="T50" fmla="*/ 5 w 166"/>
                  <a:gd name="T51" fmla="*/ 2 h 1459"/>
                  <a:gd name="T52" fmla="*/ 5 w 166"/>
                  <a:gd name="T53" fmla="*/ 2 h 14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6"/>
                  <a:gd name="T82" fmla="*/ 0 h 1459"/>
                  <a:gd name="T83" fmla="*/ 166 w 166"/>
                  <a:gd name="T84" fmla="*/ 1459 h 14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6" h="1459">
                    <a:moveTo>
                      <a:pt x="37" y="17"/>
                    </a:moveTo>
                    <a:lnTo>
                      <a:pt x="51" y="330"/>
                    </a:lnTo>
                    <a:lnTo>
                      <a:pt x="54" y="476"/>
                    </a:lnTo>
                    <a:lnTo>
                      <a:pt x="68" y="641"/>
                    </a:lnTo>
                    <a:lnTo>
                      <a:pt x="75" y="762"/>
                    </a:lnTo>
                    <a:lnTo>
                      <a:pt x="86" y="869"/>
                    </a:lnTo>
                    <a:lnTo>
                      <a:pt x="100" y="974"/>
                    </a:lnTo>
                    <a:lnTo>
                      <a:pt x="117" y="1095"/>
                    </a:lnTo>
                    <a:lnTo>
                      <a:pt x="128" y="1211"/>
                    </a:lnTo>
                    <a:lnTo>
                      <a:pt x="136" y="1265"/>
                    </a:lnTo>
                    <a:lnTo>
                      <a:pt x="152" y="1325"/>
                    </a:lnTo>
                    <a:lnTo>
                      <a:pt x="166" y="1424"/>
                    </a:lnTo>
                    <a:lnTo>
                      <a:pt x="160" y="1449"/>
                    </a:lnTo>
                    <a:lnTo>
                      <a:pt x="141" y="1459"/>
                    </a:lnTo>
                    <a:lnTo>
                      <a:pt x="120" y="1456"/>
                    </a:lnTo>
                    <a:lnTo>
                      <a:pt x="107" y="1434"/>
                    </a:lnTo>
                    <a:lnTo>
                      <a:pt x="93" y="1339"/>
                    </a:lnTo>
                    <a:lnTo>
                      <a:pt x="68" y="1223"/>
                    </a:lnTo>
                    <a:lnTo>
                      <a:pt x="58" y="1103"/>
                    </a:lnTo>
                    <a:lnTo>
                      <a:pt x="33" y="874"/>
                    </a:lnTo>
                    <a:lnTo>
                      <a:pt x="22" y="645"/>
                    </a:lnTo>
                    <a:lnTo>
                      <a:pt x="9" y="333"/>
                    </a:lnTo>
                    <a:lnTo>
                      <a:pt x="0" y="21"/>
                    </a:lnTo>
                    <a:lnTo>
                      <a:pt x="4" y="6"/>
                    </a:lnTo>
                    <a:lnTo>
                      <a:pt x="16" y="0"/>
                    </a:lnTo>
                    <a:lnTo>
                      <a:pt x="37" y="17"/>
                    </a:lnTo>
                    <a:close/>
                  </a:path>
                </a:pathLst>
              </a:custGeom>
              <a:solidFill>
                <a:srgbClr val="000000"/>
              </a:solidFill>
              <a:ln w="9525">
                <a:noFill/>
                <a:round/>
                <a:headEnd/>
                <a:tailEnd/>
              </a:ln>
            </p:spPr>
            <p:txBody>
              <a:bodyPr/>
              <a:lstStyle/>
              <a:p>
                <a:endParaRPr lang="de-DE">
                  <a:latin typeface="+mn-lt"/>
                </a:endParaRPr>
              </a:p>
            </p:txBody>
          </p:sp>
          <p:sp>
            <p:nvSpPr>
              <p:cNvPr id="1304" name="Freeform 104"/>
              <p:cNvSpPr>
                <a:spLocks/>
              </p:cNvSpPr>
              <p:nvPr/>
            </p:nvSpPr>
            <p:spPr bwMode="auto">
              <a:xfrm>
                <a:off x="323" y="2632"/>
                <a:ext cx="173" cy="12"/>
              </a:xfrm>
              <a:custGeom>
                <a:avLst/>
                <a:gdLst>
                  <a:gd name="T0" fmla="*/ 5 w 1215"/>
                  <a:gd name="T1" fmla="*/ 0 h 83"/>
                  <a:gd name="T2" fmla="*/ 25 w 1215"/>
                  <a:gd name="T3" fmla="*/ 2 h 83"/>
                  <a:gd name="T4" fmla="*/ 49 w 1215"/>
                  <a:gd name="T5" fmla="*/ 4 h 83"/>
                  <a:gd name="T6" fmla="*/ 65 w 1215"/>
                  <a:gd name="T7" fmla="*/ 4 h 83"/>
                  <a:gd name="T8" fmla="*/ 79 w 1215"/>
                  <a:gd name="T9" fmla="*/ 4 h 83"/>
                  <a:gd name="T10" fmla="*/ 94 w 1215"/>
                  <a:gd name="T11" fmla="*/ 2 h 83"/>
                  <a:gd name="T12" fmla="*/ 110 w 1215"/>
                  <a:gd name="T13" fmla="*/ 1 h 83"/>
                  <a:gd name="T14" fmla="*/ 130 w 1215"/>
                  <a:gd name="T15" fmla="*/ 1 h 83"/>
                  <a:gd name="T16" fmla="*/ 170 w 1215"/>
                  <a:gd name="T17" fmla="*/ 0 h 83"/>
                  <a:gd name="T18" fmla="*/ 173 w 1215"/>
                  <a:gd name="T19" fmla="*/ 2 h 83"/>
                  <a:gd name="T20" fmla="*/ 172 w 1215"/>
                  <a:gd name="T21" fmla="*/ 4 h 83"/>
                  <a:gd name="T22" fmla="*/ 171 w 1215"/>
                  <a:gd name="T23" fmla="*/ 5 h 83"/>
                  <a:gd name="T24" fmla="*/ 150 w 1215"/>
                  <a:gd name="T25" fmla="*/ 8 h 83"/>
                  <a:gd name="T26" fmla="*/ 130 w 1215"/>
                  <a:gd name="T27" fmla="*/ 10 h 83"/>
                  <a:gd name="T28" fmla="*/ 110 w 1215"/>
                  <a:gd name="T29" fmla="*/ 10 h 83"/>
                  <a:gd name="T30" fmla="*/ 77 w 1215"/>
                  <a:gd name="T31" fmla="*/ 12 h 83"/>
                  <a:gd name="T32" fmla="*/ 44 w 1215"/>
                  <a:gd name="T33" fmla="*/ 11 h 83"/>
                  <a:gd name="T34" fmla="*/ 22 w 1215"/>
                  <a:gd name="T35" fmla="*/ 10 h 83"/>
                  <a:gd name="T36" fmla="*/ 1 w 1215"/>
                  <a:gd name="T37" fmla="*/ 7 h 83"/>
                  <a:gd name="T38" fmla="*/ 0 w 1215"/>
                  <a:gd name="T39" fmla="*/ 5 h 83"/>
                  <a:gd name="T40" fmla="*/ 1 w 1215"/>
                  <a:gd name="T41" fmla="*/ 3 h 83"/>
                  <a:gd name="T42" fmla="*/ 3 w 1215"/>
                  <a:gd name="T43" fmla="*/ 1 h 83"/>
                  <a:gd name="T44" fmla="*/ 5 w 1215"/>
                  <a:gd name="T45" fmla="*/ 0 h 83"/>
                  <a:gd name="T46" fmla="*/ 5 w 1215"/>
                  <a:gd name="T47" fmla="*/ 0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5"/>
                  <a:gd name="T73" fmla="*/ 0 h 83"/>
                  <a:gd name="T74" fmla="*/ 1215 w 1215"/>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5" h="83">
                    <a:moveTo>
                      <a:pt x="36" y="2"/>
                    </a:moveTo>
                    <a:lnTo>
                      <a:pt x="178" y="15"/>
                    </a:lnTo>
                    <a:lnTo>
                      <a:pt x="341" y="26"/>
                    </a:lnTo>
                    <a:lnTo>
                      <a:pt x="455" y="31"/>
                    </a:lnTo>
                    <a:lnTo>
                      <a:pt x="556" y="27"/>
                    </a:lnTo>
                    <a:lnTo>
                      <a:pt x="657" y="16"/>
                    </a:lnTo>
                    <a:lnTo>
                      <a:pt x="772" y="8"/>
                    </a:lnTo>
                    <a:lnTo>
                      <a:pt x="912" y="9"/>
                    </a:lnTo>
                    <a:lnTo>
                      <a:pt x="1194" y="0"/>
                    </a:lnTo>
                    <a:lnTo>
                      <a:pt x="1215" y="16"/>
                    </a:lnTo>
                    <a:lnTo>
                      <a:pt x="1211" y="29"/>
                    </a:lnTo>
                    <a:lnTo>
                      <a:pt x="1198" y="37"/>
                    </a:lnTo>
                    <a:lnTo>
                      <a:pt x="1056" y="56"/>
                    </a:lnTo>
                    <a:lnTo>
                      <a:pt x="913" y="69"/>
                    </a:lnTo>
                    <a:lnTo>
                      <a:pt x="774" y="68"/>
                    </a:lnTo>
                    <a:lnTo>
                      <a:pt x="542" y="83"/>
                    </a:lnTo>
                    <a:lnTo>
                      <a:pt x="312" y="78"/>
                    </a:lnTo>
                    <a:lnTo>
                      <a:pt x="153" y="69"/>
                    </a:lnTo>
                    <a:lnTo>
                      <a:pt x="10" y="46"/>
                    </a:lnTo>
                    <a:lnTo>
                      <a:pt x="0" y="35"/>
                    </a:lnTo>
                    <a:lnTo>
                      <a:pt x="5" y="21"/>
                    </a:lnTo>
                    <a:lnTo>
                      <a:pt x="18" y="9"/>
                    </a:lnTo>
                    <a:lnTo>
                      <a:pt x="36" y="2"/>
                    </a:lnTo>
                    <a:close/>
                  </a:path>
                </a:pathLst>
              </a:custGeom>
              <a:solidFill>
                <a:srgbClr val="000000"/>
              </a:solidFill>
              <a:ln w="9525">
                <a:noFill/>
                <a:round/>
                <a:headEnd/>
                <a:tailEnd/>
              </a:ln>
            </p:spPr>
            <p:txBody>
              <a:bodyPr/>
              <a:lstStyle/>
              <a:p>
                <a:endParaRPr lang="de-DE">
                  <a:latin typeface="+mn-lt"/>
                </a:endParaRPr>
              </a:p>
            </p:txBody>
          </p:sp>
          <p:sp>
            <p:nvSpPr>
              <p:cNvPr id="1305" name="Freeform 105"/>
              <p:cNvSpPr>
                <a:spLocks/>
              </p:cNvSpPr>
              <p:nvPr/>
            </p:nvSpPr>
            <p:spPr bwMode="auto">
              <a:xfrm>
                <a:off x="336" y="2439"/>
                <a:ext cx="170" cy="139"/>
              </a:xfrm>
              <a:custGeom>
                <a:avLst/>
                <a:gdLst>
                  <a:gd name="T0" fmla="*/ 0 w 1189"/>
                  <a:gd name="T1" fmla="*/ 25 h 974"/>
                  <a:gd name="T2" fmla="*/ 2 w 1189"/>
                  <a:gd name="T3" fmla="*/ 22 h 974"/>
                  <a:gd name="T4" fmla="*/ 4 w 1189"/>
                  <a:gd name="T5" fmla="*/ 19 h 974"/>
                  <a:gd name="T6" fmla="*/ 9 w 1189"/>
                  <a:gd name="T7" fmla="*/ 14 h 974"/>
                  <a:gd name="T8" fmla="*/ 11 w 1189"/>
                  <a:gd name="T9" fmla="*/ 12 h 974"/>
                  <a:gd name="T10" fmla="*/ 14 w 1189"/>
                  <a:gd name="T11" fmla="*/ 10 h 974"/>
                  <a:gd name="T12" fmla="*/ 17 w 1189"/>
                  <a:gd name="T13" fmla="*/ 8 h 974"/>
                  <a:gd name="T14" fmla="*/ 21 w 1189"/>
                  <a:gd name="T15" fmla="*/ 6 h 974"/>
                  <a:gd name="T16" fmla="*/ 35 w 1189"/>
                  <a:gd name="T17" fmla="*/ 4 h 974"/>
                  <a:gd name="T18" fmla="*/ 58 w 1189"/>
                  <a:gd name="T19" fmla="*/ 1 h 974"/>
                  <a:gd name="T20" fmla="*/ 78 w 1189"/>
                  <a:gd name="T21" fmla="*/ 0 h 974"/>
                  <a:gd name="T22" fmla="*/ 121 w 1189"/>
                  <a:gd name="T23" fmla="*/ 2 h 974"/>
                  <a:gd name="T24" fmla="*/ 153 w 1189"/>
                  <a:gd name="T25" fmla="*/ 7 h 974"/>
                  <a:gd name="T26" fmla="*/ 164 w 1189"/>
                  <a:gd name="T27" fmla="*/ 15 h 974"/>
                  <a:gd name="T28" fmla="*/ 168 w 1189"/>
                  <a:gd name="T29" fmla="*/ 21 h 974"/>
                  <a:gd name="T30" fmla="*/ 170 w 1189"/>
                  <a:gd name="T31" fmla="*/ 28 h 974"/>
                  <a:gd name="T32" fmla="*/ 170 w 1189"/>
                  <a:gd name="T33" fmla="*/ 44 h 974"/>
                  <a:gd name="T34" fmla="*/ 169 w 1189"/>
                  <a:gd name="T35" fmla="*/ 59 h 974"/>
                  <a:gd name="T36" fmla="*/ 165 w 1189"/>
                  <a:gd name="T37" fmla="*/ 90 h 974"/>
                  <a:gd name="T38" fmla="*/ 162 w 1189"/>
                  <a:gd name="T39" fmla="*/ 113 h 974"/>
                  <a:gd name="T40" fmla="*/ 161 w 1189"/>
                  <a:gd name="T41" fmla="*/ 124 h 974"/>
                  <a:gd name="T42" fmla="*/ 158 w 1189"/>
                  <a:gd name="T43" fmla="*/ 136 h 974"/>
                  <a:gd name="T44" fmla="*/ 156 w 1189"/>
                  <a:gd name="T45" fmla="*/ 139 h 974"/>
                  <a:gd name="T46" fmla="*/ 153 w 1189"/>
                  <a:gd name="T47" fmla="*/ 139 h 974"/>
                  <a:gd name="T48" fmla="*/ 150 w 1189"/>
                  <a:gd name="T49" fmla="*/ 134 h 974"/>
                  <a:gd name="T50" fmla="*/ 154 w 1189"/>
                  <a:gd name="T51" fmla="*/ 112 h 974"/>
                  <a:gd name="T52" fmla="*/ 156 w 1189"/>
                  <a:gd name="T53" fmla="*/ 89 h 974"/>
                  <a:gd name="T54" fmla="*/ 158 w 1189"/>
                  <a:gd name="T55" fmla="*/ 59 h 974"/>
                  <a:gd name="T56" fmla="*/ 158 w 1189"/>
                  <a:gd name="T57" fmla="*/ 29 h 974"/>
                  <a:gd name="T58" fmla="*/ 156 w 1189"/>
                  <a:gd name="T59" fmla="*/ 24 h 974"/>
                  <a:gd name="T60" fmla="*/ 153 w 1189"/>
                  <a:gd name="T61" fmla="*/ 20 h 974"/>
                  <a:gd name="T62" fmla="*/ 149 w 1189"/>
                  <a:gd name="T63" fmla="*/ 18 h 974"/>
                  <a:gd name="T64" fmla="*/ 144 w 1189"/>
                  <a:gd name="T65" fmla="*/ 16 h 974"/>
                  <a:gd name="T66" fmla="*/ 120 w 1189"/>
                  <a:gd name="T67" fmla="*/ 14 h 974"/>
                  <a:gd name="T68" fmla="*/ 98 w 1189"/>
                  <a:gd name="T69" fmla="*/ 13 h 974"/>
                  <a:gd name="T70" fmla="*/ 78 w 1189"/>
                  <a:gd name="T71" fmla="*/ 13 h 974"/>
                  <a:gd name="T72" fmla="*/ 36 w 1189"/>
                  <a:gd name="T73" fmla="*/ 17 h 974"/>
                  <a:gd name="T74" fmla="*/ 25 w 1189"/>
                  <a:gd name="T75" fmla="*/ 18 h 974"/>
                  <a:gd name="T76" fmla="*/ 13 w 1189"/>
                  <a:gd name="T77" fmla="*/ 21 h 974"/>
                  <a:gd name="T78" fmla="*/ 8 w 1189"/>
                  <a:gd name="T79" fmla="*/ 23 h 974"/>
                  <a:gd name="T80" fmla="*/ 5 w 1189"/>
                  <a:gd name="T81" fmla="*/ 28 h 974"/>
                  <a:gd name="T82" fmla="*/ 3 w 1189"/>
                  <a:gd name="T83" fmla="*/ 29 h 974"/>
                  <a:gd name="T84" fmla="*/ 1 w 1189"/>
                  <a:gd name="T85" fmla="*/ 29 h 974"/>
                  <a:gd name="T86" fmla="*/ 0 w 1189"/>
                  <a:gd name="T87" fmla="*/ 25 h 974"/>
                  <a:gd name="T88" fmla="*/ 0 w 1189"/>
                  <a:gd name="T89" fmla="*/ 25 h 9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9"/>
                  <a:gd name="T136" fmla="*/ 0 h 974"/>
                  <a:gd name="T137" fmla="*/ 1189 w 1189"/>
                  <a:gd name="T138" fmla="*/ 974 h 9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9" h="974">
                    <a:moveTo>
                      <a:pt x="0" y="175"/>
                    </a:moveTo>
                    <a:lnTo>
                      <a:pt x="14" y="151"/>
                    </a:lnTo>
                    <a:lnTo>
                      <a:pt x="28" y="131"/>
                    </a:lnTo>
                    <a:lnTo>
                      <a:pt x="61" y="97"/>
                    </a:lnTo>
                    <a:lnTo>
                      <a:pt x="79" y="82"/>
                    </a:lnTo>
                    <a:lnTo>
                      <a:pt x="99" y="69"/>
                    </a:lnTo>
                    <a:lnTo>
                      <a:pt x="120" y="56"/>
                    </a:lnTo>
                    <a:lnTo>
                      <a:pt x="144" y="44"/>
                    </a:lnTo>
                    <a:lnTo>
                      <a:pt x="244" y="27"/>
                    </a:lnTo>
                    <a:lnTo>
                      <a:pt x="404" y="9"/>
                    </a:lnTo>
                    <a:lnTo>
                      <a:pt x="545" y="0"/>
                    </a:lnTo>
                    <a:lnTo>
                      <a:pt x="849" y="11"/>
                    </a:lnTo>
                    <a:lnTo>
                      <a:pt x="1069" y="52"/>
                    </a:lnTo>
                    <a:lnTo>
                      <a:pt x="1149" y="104"/>
                    </a:lnTo>
                    <a:lnTo>
                      <a:pt x="1175" y="144"/>
                    </a:lnTo>
                    <a:lnTo>
                      <a:pt x="1187" y="194"/>
                    </a:lnTo>
                    <a:lnTo>
                      <a:pt x="1189" y="311"/>
                    </a:lnTo>
                    <a:lnTo>
                      <a:pt x="1180" y="414"/>
                    </a:lnTo>
                    <a:lnTo>
                      <a:pt x="1152" y="632"/>
                    </a:lnTo>
                    <a:lnTo>
                      <a:pt x="1135" y="792"/>
                    </a:lnTo>
                    <a:lnTo>
                      <a:pt x="1124" y="868"/>
                    </a:lnTo>
                    <a:lnTo>
                      <a:pt x="1106" y="952"/>
                    </a:lnTo>
                    <a:lnTo>
                      <a:pt x="1093" y="971"/>
                    </a:lnTo>
                    <a:lnTo>
                      <a:pt x="1072" y="974"/>
                    </a:lnTo>
                    <a:lnTo>
                      <a:pt x="1051" y="939"/>
                    </a:lnTo>
                    <a:lnTo>
                      <a:pt x="1079" y="783"/>
                    </a:lnTo>
                    <a:lnTo>
                      <a:pt x="1092" y="626"/>
                    </a:lnTo>
                    <a:lnTo>
                      <a:pt x="1107" y="414"/>
                    </a:lnTo>
                    <a:lnTo>
                      <a:pt x="1102" y="202"/>
                    </a:lnTo>
                    <a:lnTo>
                      <a:pt x="1092" y="166"/>
                    </a:lnTo>
                    <a:lnTo>
                      <a:pt x="1072" y="140"/>
                    </a:lnTo>
                    <a:lnTo>
                      <a:pt x="1043" y="125"/>
                    </a:lnTo>
                    <a:lnTo>
                      <a:pt x="1008" y="113"/>
                    </a:lnTo>
                    <a:lnTo>
                      <a:pt x="840" y="101"/>
                    </a:lnTo>
                    <a:lnTo>
                      <a:pt x="685" y="90"/>
                    </a:lnTo>
                    <a:lnTo>
                      <a:pt x="547" y="90"/>
                    </a:lnTo>
                    <a:lnTo>
                      <a:pt x="252" y="117"/>
                    </a:lnTo>
                    <a:lnTo>
                      <a:pt x="172" y="129"/>
                    </a:lnTo>
                    <a:lnTo>
                      <a:pt x="93" y="150"/>
                    </a:lnTo>
                    <a:lnTo>
                      <a:pt x="59" y="164"/>
                    </a:lnTo>
                    <a:lnTo>
                      <a:pt x="32" y="193"/>
                    </a:lnTo>
                    <a:lnTo>
                      <a:pt x="20" y="202"/>
                    </a:lnTo>
                    <a:lnTo>
                      <a:pt x="7" y="201"/>
                    </a:lnTo>
                    <a:lnTo>
                      <a:pt x="0" y="175"/>
                    </a:lnTo>
                    <a:close/>
                  </a:path>
                </a:pathLst>
              </a:custGeom>
              <a:solidFill>
                <a:srgbClr val="000000"/>
              </a:solidFill>
              <a:ln w="9525">
                <a:noFill/>
                <a:round/>
                <a:headEnd/>
                <a:tailEnd/>
              </a:ln>
            </p:spPr>
            <p:txBody>
              <a:bodyPr/>
              <a:lstStyle/>
              <a:p>
                <a:endParaRPr lang="de-DE">
                  <a:latin typeface="+mn-lt"/>
                </a:endParaRPr>
              </a:p>
            </p:txBody>
          </p:sp>
          <p:sp>
            <p:nvSpPr>
              <p:cNvPr id="1306" name="Freeform 106"/>
              <p:cNvSpPr>
                <a:spLocks/>
              </p:cNvSpPr>
              <p:nvPr/>
            </p:nvSpPr>
            <p:spPr bwMode="auto">
              <a:xfrm>
                <a:off x="336" y="2505"/>
                <a:ext cx="104" cy="82"/>
              </a:xfrm>
              <a:custGeom>
                <a:avLst/>
                <a:gdLst>
                  <a:gd name="T0" fmla="*/ 5 w 726"/>
                  <a:gd name="T1" fmla="*/ 3 h 571"/>
                  <a:gd name="T2" fmla="*/ 8 w 726"/>
                  <a:gd name="T3" fmla="*/ 25 h 571"/>
                  <a:gd name="T4" fmla="*/ 10 w 726"/>
                  <a:gd name="T5" fmla="*/ 36 h 571"/>
                  <a:gd name="T6" fmla="*/ 13 w 726"/>
                  <a:gd name="T7" fmla="*/ 48 h 571"/>
                  <a:gd name="T8" fmla="*/ 16 w 726"/>
                  <a:gd name="T9" fmla="*/ 58 h 571"/>
                  <a:gd name="T10" fmla="*/ 17 w 726"/>
                  <a:gd name="T11" fmla="*/ 62 h 571"/>
                  <a:gd name="T12" fmla="*/ 21 w 726"/>
                  <a:gd name="T13" fmla="*/ 66 h 571"/>
                  <a:gd name="T14" fmla="*/ 25 w 726"/>
                  <a:gd name="T15" fmla="*/ 69 h 571"/>
                  <a:gd name="T16" fmla="*/ 29 w 726"/>
                  <a:gd name="T17" fmla="*/ 71 h 571"/>
                  <a:gd name="T18" fmla="*/ 37 w 726"/>
                  <a:gd name="T19" fmla="*/ 73 h 571"/>
                  <a:gd name="T20" fmla="*/ 56 w 726"/>
                  <a:gd name="T21" fmla="*/ 73 h 571"/>
                  <a:gd name="T22" fmla="*/ 71 w 726"/>
                  <a:gd name="T23" fmla="*/ 73 h 571"/>
                  <a:gd name="T24" fmla="*/ 86 w 726"/>
                  <a:gd name="T25" fmla="*/ 74 h 571"/>
                  <a:gd name="T26" fmla="*/ 101 w 726"/>
                  <a:gd name="T27" fmla="*/ 75 h 571"/>
                  <a:gd name="T28" fmla="*/ 104 w 726"/>
                  <a:gd name="T29" fmla="*/ 77 h 571"/>
                  <a:gd name="T30" fmla="*/ 104 w 726"/>
                  <a:gd name="T31" fmla="*/ 79 h 571"/>
                  <a:gd name="T32" fmla="*/ 101 w 726"/>
                  <a:gd name="T33" fmla="*/ 80 h 571"/>
                  <a:gd name="T34" fmla="*/ 71 w 726"/>
                  <a:gd name="T35" fmla="*/ 82 h 571"/>
                  <a:gd name="T36" fmla="*/ 55 w 726"/>
                  <a:gd name="T37" fmla="*/ 82 h 571"/>
                  <a:gd name="T38" fmla="*/ 35 w 726"/>
                  <a:gd name="T39" fmla="*/ 79 h 571"/>
                  <a:gd name="T40" fmla="*/ 27 w 726"/>
                  <a:gd name="T41" fmla="*/ 76 h 571"/>
                  <a:gd name="T42" fmla="*/ 22 w 726"/>
                  <a:gd name="T43" fmla="*/ 74 h 571"/>
                  <a:gd name="T44" fmla="*/ 18 w 726"/>
                  <a:gd name="T45" fmla="*/ 71 h 571"/>
                  <a:gd name="T46" fmla="*/ 14 w 726"/>
                  <a:gd name="T47" fmla="*/ 66 h 571"/>
                  <a:gd name="T48" fmla="*/ 11 w 726"/>
                  <a:gd name="T49" fmla="*/ 61 h 571"/>
                  <a:gd name="T50" fmla="*/ 8 w 726"/>
                  <a:gd name="T51" fmla="*/ 49 h 571"/>
                  <a:gd name="T52" fmla="*/ 3 w 726"/>
                  <a:gd name="T53" fmla="*/ 26 h 571"/>
                  <a:gd name="T54" fmla="*/ 0 w 726"/>
                  <a:gd name="T55" fmla="*/ 3 h 571"/>
                  <a:gd name="T56" fmla="*/ 1 w 726"/>
                  <a:gd name="T57" fmla="*/ 1 h 571"/>
                  <a:gd name="T58" fmla="*/ 2 w 726"/>
                  <a:gd name="T59" fmla="*/ 0 h 571"/>
                  <a:gd name="T60" fmla="*/ 5 w 726"/>
                  <a:gd name="T61" fmla="*/ 3 h 571"/>
                  <a:gd name="T62" fmla="*/ 5 w 726"/>
                  <a:gd name="T63" fmla="*/ 3 h 5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6"/>
                  <a:gd name="T97" fmla="*/ 0 h 571"/>
                  <a:gd name="T98" fmla="*/ 726 w 726"/>
                  <a:gd name="T99" fmla="*/ 571 h 5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6" h="571">
                    <a:moveTo>
                      <a:pt x="38" y="18"/>
                    </a:moveTo>
                    <a:lnTo>
                      <a:pt x="56" y="177"/>
                    </a:lnTo>
                    <a:lnTo>
                      <a:pt x="70" y="251"/>
                    </a:lnTo>
                    <a:lnTo>
                      <a:pt x="91" y="332"/>
                    </a:lnTo>
                    <a:lnTo>
                      <a:pt x="109" y="405"/>
                    </a:lnTo>
                    <a:lnTo>
                      <a:pt x="122" y="435"/>
                    </a:lnTo>
                    <a:lnTo>
                      <a:pt x="148" y="462"/>
                    </a:lnTo>
                    <a:lnTo>
                      <a:pt x="176" y="480"/>
                    </a:lnTo>
                    <a:lnTo>
                      <a:pt x="204" y="494"/>
                    </a:lnTo>
                    <a:lnTo>
                      <a:pt x="260" y="506"/>
                    </a:lnTo>
                    <a:lnTo>
                      <a:pt x="388" y="509"/>
                    </a:lnTo>
                    <a:lnTo>
                      <a:pt x="493" y="510"/>
                    </a:lnTo>
                    <a:lnTo>
                      <a:pt x="600" y="516"/>
                    </a:lnTo>
                    <a:lnTo>
                      <a:pt x="707" y="519"/>
                    </a:lnTo>
                    <a:lnTo>
                      <a:pt x="726" y="538"/>
                    </a:lnTo>
                    <a:lnTo>
                      <a:pt x="723" y="551"/>
                    </a:lnTo>
                    <a:lnTo>
                      <a:pt x="708" y="557"/>
                    </a:lnTo>
                    <a:lnTo>
                      <a:pt x="494" y="571"/>
                    </a:lnTo>
                    <a:lnTo>
                      <a:pt x="384" y="570"/>
                    </a:lnTo>
                    <a:lnTo>
                      <a:pt x="247" y="553"/>
                    </a:lnTo>
                    <a:lnTo>
                      <a:pt x="186" y="531"/>
                    </a:lnTo>
                    <a:lnTo>
                      <a:pt x="156" y="514"/>
                    </a:lnTo>
                    <a:lnTo>
                      <a:pt x="125" y="493"/>
                    </a:lnTo>
                    <a:lnTo>
                      <a:pt x="96" y="461"/>
                    </a:lnTo>
                    <a:lnTo>
                      <a:pt x="78" y="426"/>
                    </a:lnTo>
                    <a:lnTo>
                      <a:pt x="55" y="344"/>
                    </a:lnTo>
                    <a:lnTo>
                      <a:pt x="19" y="183"/>
                    </a:lnTo>
                    <a:lnTo>
                      <a:pt x="0" y="21"/>
                    </a:lnTo>
                    <a:lnTo>
                      <a:pt x="5" y="6"/>
                    </a:lnTo>
                    <a:lnTo>
                      <a:pt x="17" y="0"/>
                    </a:lnTo>
                    <a:lnTo>
                      <a:pt x="38" y="18"/>
                    </a:lnTo>
                    <a:close/>
                  </a:path>
                </a:pathLst>
              </a:custGeom>
              <a:solidFill>
                <a:srgbClr val="000000"/>
              </a:solidFill>
              <a:ln w="9525">
                <a:noFill/>
                <a:round/>
                <a:headEnd/>
                <a:tailEnd/>
              </a:ln>
            </p:spPr>
            <p:txBody>
              <a:bodyPr/>
              <a:lstStyle/>
              <a:p>
                <a:endParaRPr lang="de-DE">
                  <a:latin typeface="+mn-lt"/>
                </a:endParaRPr>
              </a:p>
            </p:txBody>
          </p:sp>
          <p:sp>
            <p:nvSpPr>
              <p:cNvPr id="1307" name="Freeform 107"/>
              <p:cNvSpPr>
                <a:spLocks/>
              </p:cNvSpPr>
              <p:nvPr/>
            </p:nvSpPr>
            <p:spPr bwMode="auto">
              <a:xfrm>
                <a:off x="484" y="2590"/>
                <a:ext cx="16" cy="21"/>
              </a:xfrm>
              <a:custGeom>
                <a:avLst/>
                <a:gdLst>
                  <a:gd name="T0" fmla="*/ 15 w 109"/>
                  <a:gd name="T1" fmla="*/ 18 h 144"/>
                  <a:gd name="T2" fmla="*/ 14 w 109"/>
                  <a:gd name="T3" fmla="*/ 20 h 144"/>
                  <a:gd name="T4" fmla="*/ 12 w 109"/>
                  <a:gd name="T5" fmla="*/ 21 h 144"/>
                  <a:gd name="T6" fmla="*/ 9 w 109"/>
                  <a:gd name="T7" fmla="*/ 18 h 144"/>
                  <a:gd name="T8" fmla="*/ 9 w 109"/>
                  <a:gd name="T9" fmla="*/ 8 h 144"/>
                  <a:gd name="T10" fmla="*/ 3 w 109"/>
                  <a:gd name="T11" fmla="*/ 7 h 144"/>
                  <a:gd name="T12" fmla="*/ 0 w 109"/>
                  <a:gd name="T13" fmla="*/ 5 h 144"/>
                  <a:gd name="T14" fmla="*/ 0 w 109"/>
                  <a:gd name="T15" fmla="*/ 3 h 144"/>
                  <a:gd name="T16" fmla="*/ 1 w 109"/>
                  <a:gd name="T17" fmla="*/ 1 h 144"/>
                  <a:gd name="T18" fmla="*/ 4 w 109"/>
                  <a:gd name="T19" fmla="*/ 0 h 144"/>
                  <a:gd name="T20" fmla="*/ 12 w 109"/>
                  <a:gd name="T21" fmla="*/ 1 h 144"/>
                  <a:gd name="T22" fmla="*/ 16 w 109"/>
                  <a:gd name="T23" fmla="*/ 3 h 144"/>
                  <a:gd name="T24" fmla="*/ 16 w 109"/>
                  <a:gd name="T25" fmla="*/ 10 h 144"/>
                  <a:gd name="T26" fmla="*/ 15 w 109"/>
                  <a:gd name="T27" fmla="*/ 18 h 144"/>
                  <a:gd name="T28" fmla="*/ 15 w 109"/>
                  <a:gd name="T29" fmla="*/ 18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44"/>
                  <a:gd name="T47" fmla="*/ 109 w 109"/>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44">
                    <a:moveTo>
                      <a:pt x="99" y="125"/>
                    </a:moveTo>
                    <a:lnTo>
                      <a:pt x="94" y="140"/>
                    </a:lnTo>
                    <a:lnTo>
                      <a:pt x="80" y="144"/>
                    </a:lnTo>
                    <a:lnTo>
                      <a:pt x="62" y="126"/>
                    </a:lnTo>
                    <a:lnTo>
                      <a:pt x="61" y="58"/>
                    </a:lnTo>
                    <a:lnTo>
                      <a:pt x="19" y="47"/>
                    </a:lnTo>
                    <a:lnTo>
                      <a:pt x="3" y="35"/>
                    </a:lnTo>
                    <a:lnTo>
                      <a:pt x="0" y="19"/>
                    </a:lnTo>
                    <a:lnTo>
                      <a:pt x="9" y="4"/>
                    </a:lnTo>
                    <a:lnTo>
                      <a:pt x="27" y="0"/>
                    </a:lnTo>
                    <a:lnTo>
                      <a:pt x="85" y="5"/>
                    </a:lnTo>
                    <a:lnTo>
                      <a:pt x="107" y="21"/>
                    </a:lnTo>
                    <a:lnTo>
                      <a:pt x="109" y="71"/>
                    </a:lnTo>
                    <a:lnTo>
                      <a:pt x="99" y="125"/>
                    </a:lnTo>
                    <a:close/>
                  </a:path>
                </a:pathLst>
              </a:custGeom>
              <a:solidFill>
                <a:srgbClr val="000000"/>
              </a:solidFill>
              <a:ln w="9525">
                <a:noFill/>
                <a:round/>
                <a:headEnd/>
                <a:tailEnd/>
              </a:ln>
            </p:spPr>
            <p:txBody>
              <a:bodyPr/>
              <a:lstStyle/>
              <a:p>
                <a:endParaRPr lang="de-DE">
                  <a:latin typeface="+mn-lt"/>
                </a:endParaRPr>
              </a:p>
            </p:txBody>
          </p:sp>
          <p:sp>
            <p:nvSpPr>
              <p:cNvPr id="1308" name="Freeform 108"/>
              <p:cNvSpPr>
                <a:spLocks/>
              </p:cNvSpPr>
              <p:nvPr/>
            </p:nvSpPr>
            <p:spPr bwMode="auto">
              <a:xfrm>
                <a:off x="458" y="2597"/>
                <a:ext cx="19" cy="22"/>
              </a:xfrm>
              <a:custGeom>
                <a:avLst/>
                <a:gdLst>
                  <a:gd name="T0" fmla="*/ 18 w 134"/>
                  <a:gd name="T1" fmla="*/ 19 h 152"/>
                  <a:gd name="T2" fmla="*/ 17 w 134"/>
                  <a:gd name="T3" fmla="*/ 21 h 152"/>
                  <a:gd name="T4" fmla="*/ 15 w 134"/>
                  <a:gd name="T5" fmla="*/ 22 h 152"/>
                  <a:gd name="T6" fmla="*/ 13 w 134"/>
                  <a:gd name="T7" fmla="*/ 19 h 152"/>
                  <a:gd name="T8" fmla="*/ 13 w 134"/>
                  <a:gd name="T9" fmla="*/ 7 h 152"/>
                  <a:gd name="T10" fmla="*/ 2 w 134"/>
                  <a:gd name="T11" fmla="*/ 5 h 152"/>
                  <a:gd name="T12" fmla="*/ 1 w 134"/>
                  <a:gd name="T13" fmla="*/ 4 h 152"/>
                  <a:gd name="T14" fmla="*/ 0 w 134"/>
                  <a:gd name="T15" fmla="*/ 2 h 152"/>
                  <a:gd name="T16" fmla="*/ 1 w 134"/>
                  <a:gd name="T17" fmla="*/ 0 h 152"/>
                  <a:gd name="T18" fmla="*/ 3 w 134"/>
                  <a:gd name="T19" fmla="*/ 0 h 152"/>
                  <a:gd name="T20" fmla="*/ 16 w 134"/>
                  <a:gd name="T21" fmla="*/ 1 h 152"/>
                  <a:gd name="T22" fmla="*/ 19 w 134"/>
                  <a:gd name="T23" fmla="*/ 5 h 152"/>
                  <a:gd name="T24" fmla="*/ 19 w 134"/>
                  <a:gd name="T25" fmla="*/ 10 h 152"/>
                  <a:gd name="T26" fmla="*/ 18 w 134"/>
                  <a:gd name="T27" fmla="*/ 19 h 152"/>
                  <a:gd name="T28" fmla="*/ 18 w 134"/>
                  <a:gd name="T29" fmla="*/ 19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152"/>
                  <a:gd name="T47" fmla="*/ 134 w 134"/>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152">
                    <a:moveTo>
                      <a:pt x="127" y="134"/>
                    </a:moveTo>
                    <a:lnTo>
                      <a:pt x="120" y="148"/>
                    </a:lnTo>
                    <a:lnTo>
                      <a:pt x="107" y="152"/>
                    </a:lnTo>
                    <a:lnTo>
                      <a:pt x="89" y="132"/>
                    </a:lnTo>
                    <a:lnTo>
                      <a:pt x="94" y="50"/>
                    </a:lnTo>
                    <a:lnTo>
                      <a:pt x="17" y="37"/>
                    </a:lnTo>
                    <a:lnTo>
                      <a:pt x="4" y="29"/>
                    </a:lnTo>
                    <a:lnTo>
                      <a:pt x="0" y="16"/>
                    </a:lnTo>
                    <a:lnTo>
                      <a:pt x="7" y="3"/>
                    </a:lnTo>
                    <a:lnTo>
                      <a:pt x="21" y="0"/>
                    </a:lnTo>
                    <a:lnTo>
                      <a:pt x="114" y="8"/>
                    </a:lnTo>
                    <a:lnTo>
                      <a:pt x="131" y="36"/>
                    </a:lnTo>
                    <a:lnTo>
                      <a:pt x="134" y="66"/>
                    </a:lnTo>
                    <a:lnTo>
                      <a:pt x="127" y="134"/>
                    </a:lnTo>
                    <a:close/>
                  </a:path>
                </a:pathLst>
              </a:custGeom>
              <a:solidFill>
                <a:srgbClr val="000000"/>
              </a:solidFill>
              <a:ln w="9525">
                <a:noFill/>
                <a:round/>
                <a:headEnd/>
                <a:tailEnd/>
              </a:ln>
            </p:spPr>
            <p:txBody>
              <a:bodyPr/>
              <a:lstStyle/>
              <a:p>
                <a:endParaRPr lang="de-DE">
                  <a:latin typeface="+mn-lt"/>
                </a:endParaRPr>
              </a:p>
            </p:txBody>
          </p:sp>
          <p:sp>
            <p:nvSpPr>
              <p:cNvPr id="1309" name="Freeform 109"/>
              <p:cNvSpPr>
                <a:spLocks/>
              </p:cNvSpPr>
              <p:nvPr/>
            </p:nvSpPr>
            <p:spPr bwMode="auto">
              <a:xfrm>
                <a:off x="435" y="2596"/>
                <a:ext cx="20" cy="23"/>
              </a:xfrm>
              <a:custGeom>
                <a:avLst/>
                <a:gdLst>
                  <a:gd name="T0" fmla="*/ 17 w 137"/>
                  <a:gd name="T1" fmla="*/ 21 h 157"/>
                  <a:gd name="T2" fmla="*/ 15 w 137"/>
                  <a:gd name="T3" fmla="*/ 23 h 157"/>
                  <a:gd name="T4" fmla="*/ 13 w 137"/>
                  <a:gd name="T5" fmla="*/ 23 h 157"/>
                  <a:gd name="T6" fmla="*/ 11 w 137"/>
                  <a:gd name="T7" fmla="*/ 20 h 157"/>
                  <a:gd name="T8" fmla="*/ 13 w 137"/>
                  <a:gd name="T9" fmla="*/ 9 h 157"/>
                  <a:gd name="T10" fmla="*/ 2 w 137"/>
                  <a:gd name="T11" fmla="*/ 5 h 157"/>
                  <a:gd name="T12" fmla="*/ 0 w 137"/>
                  <a:gd name="T13" fmla="*/ 4 h 157"/>
                  <a:gd name="T14" fmla="*/ 0 w 137"/>
                  <a:gd name="T15" fmla="*/ 2 h 157"/>
                  <a:gd name="T16" fmla="*/ 1 w 137"/>
                  <a:gd name="T17" fmla="*/ 1 h 157"/>
                  <a:gd name="T18" fmla="*/ 3 w 137"/>
                  <a:gd name="T19" fmla="*/ 0 h 157"/>
                  <a:gd name="T20" fmla="*/ 17 w 137"/>
                  <a:gd name="T21" fmla="*/ 1 h 157"/>
                  <a:gd name="T22" fmla="*/ 20 w 137"/>
                  <a:gd name="T23" fmla="*/ 5 h 157"/>
                  <a:gd name="T24" fmla="*/ 19 w 137"/>
                  <a:gd name="T25" fmla="*/ 13 h 157"/>
                  <a:gd name="T26" fmla="*/ 17 w 137"/>
                  <a:gd name="T27" fmla="*/ 21 h 157"/>
                  <a:gd name="T28" fmla="*/ 17 w 137"/>
                  <a:gd name="T29" fmla="*/ 21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
                  <a:gd name="T46" fmla="*/ 0 h 157"/>
                  <a:gd name="T47" fmla="*/ 137 w 137"/>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 h="157">
                    <a:moveTo>
                      <a:pt x="114" y="143"/>
                    </a:moveTo>
                    <a:lnTo>
                      <a:pt x="105" y="155"/>
                    </a:lnTo>
                    <a:lnTo>
                      <a:pt x="92" y="157"/>
                    </a:lnTo>
                    <a:lnTo>
                      <a:pt x="77" y="135"/>
                    </a:lnTo>
                    <a:lnTo>
                      <a:pt x="86" y="59"/>
                    </a:lnTo>
                    <a:lnTo>
                      <a:pt x="15" y="37"/>
                    </a:lnTo>
                    <a:lnTo>
                      <a:pt x="2" y="28"/>
                    </a:lnTo>
                    <a:lnTo>
                      <a:pt x="0" y="15"/>
                    </a:lnTo>
                    <a:lnTo>
                      <a:pt x="8" y="4"/>
                    </a:lnTo>
                    <a:lnTo>
                      <a:pt x="22" y="0"/>
                    </a:lnTo>
                    <a:lnTo>
                      <a:pt x="115" y="9"/>
                    </a:lnTo>
                    <a:lnTo>
                      <a:pt x="137" y="33"/>
                    </a:lnTo>
                    <a:lnTo>
                      <a:pt x="130" y="88"/>
                    </a:lnTo>
                    <a:lnTo>
                      <a:pt x="114" y="143"/>
                    </a:lnTo>
                    <a:close/>
                  </a:path>
                </a:pathLst>
              </a:custGeom>
              <a:solidFill>
                <a:srgbClr val="000000"/>
              </a:solidFill>
              <a:ln w="9525">
                <a:noFill/>
                <a:round/>
                <a:headEnd/>
                <a:tailEnd/>
              </a:ln>
            </p:spPr>
            <p:txBody>
              <a:bodyPr/>
              <a:lstStyle/>
              <a:p>
                <a:endParaRPr lang="de-DE">
                  <a:latin typeface="+mn-lt"/>
                </a:endParaRPr>
              </a:p>
            </p:txBody>
          </p:sp>
          <p:sp>
            <p:nvSpPr>
              <p:cNvPr id="1310" name="Freeform 110"/>
              <p:cNvSpPr>
                <a:spLocks/>
              </p:cNvSpPr>
              <p:nvPr/>
            </p:nvSpPr>
            <p:spPr bwMode="auto">
              <a:xfrm>
                <a:off x="406" y="2596"/>
                <a:ext cx="22" cy="21"/>
              </a:xfrm>
              <a:custGeom>
                <a:avLst/>
                <a:gdLst>
                  <a:gd name="T0" fmla="*/ 20 w 155"/>
                  <a:gd name="T1" fmla="*/ 18 h 147"/>
                  <a:gd name="T2" fmla="*/ 19 w 155"/>
                  <a:gd name="T3" fmla="*/ 20 h 147"/>
                  <a:gd name="T4" fmla="*/ 18 w 155"/>
                  <a:gd name="T5" fmla="*/ 21 h 147"/>
                  <a:gd name="T6" fmla="*/ 15 w 155"/>
                  <a:gd name="T7" fmla="*/ 19 h 147"/>
                  <a:gd name="T8" fmla="*/ 13 w 155"/>
                  <a:gd name="T9" fmla="*/ 8 h 147"/>
                  <a:gd name="T10" fmla="*/ 8 w 155"/>
                  <a:gd name="T11" fmla="*/ 7 h 147"/>
                  <a:gd name="T12" fmla="*/ 2 w 155"/>
                  <a:gd name="T13" fmla="*/ 5 h 147"/>
                  <a:gd name="T14" fmla="*/ 0 w 155"/>
                  <a:gd name="T15" fmla="*/ 4 h 147"/>
                  <a:gd name="T16" fmla="*/ 0 w 155"/>
                  <a:gd name="T17" fmla="*/ 2 h 147"/>
                  <a:gd name="T18" fmla="*/ 1 w 155"/>
                  <a:gd name="T19" fmla="*/ 0 h 147"/>
                  <a:gd name="T20" fmla="*/ 3 w 155"/>
                  <a:gd name="T21" fmla="*/ 0 h 147"/>
                  <a:gd name="T22" fmla="*/ 18 w 155"/>
                  <a:gd name="T23" fmla="*/ 0 h 147"/>
                  <a:gd name="T24" fmla="*/ 21 w 155"/>
                  <a:gd name="T25" fmla="*/ 2 h 147"/>
                  <a:gd name="T26" fmla="*/ 22 w 155"/>
                  <a:gd name="T27" fmla="*/ 5 h 147"/>
                  <a:gd name="T28" fmla="*/ 20 w 155"/>
                  <a:gd name="T29" fmla="*/ 18 h 147"/>
                  <a:gd name="T30" fmla="*/ 20 w 155"/>
                  <a:gd name="T31" fmla="*/ 18 h 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47"/>
                  <a:gd name="T50" fmla="*/ 155 w 155"/>
                  <a:gd name="T51" fmla="*/ 147 h 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47">
                    <a:moveTo>
                      <a:pt x="142" y="127"/>
                    </a:moveTo>
                    <a:lnTo>
                      <a:pt x="137" y="142"/>
                    </a:lnTo>
                    <a:lnTo>
                      <a:pt x="125" y="147"/>
                    </a:lnTo>
                    <a:lnTo>
                      <a:pt x="105" y="131"/>
                    </a:lnTo>
                    <a:lnTo>
                      <a:pt x="95" y="57"/>
                    </a:lnTo>
                    <a:lnTo>
                      <a:pt x="58" y="47"/>
                    </a:lnTo>
                    <a:lnTo>
                      <a:pt x="16" y="37"/>
                    </a:lnTo>
                    <a:lnTo>
                      <a:pt x="2" y="29"/>
                    </a:lnTo>
                    <a:lnTo>
                      <a:pt x="0" y="15"/>
                    </a:lnTo>
                    <a:lnTo>
                      <a:pt x="6" y="3"/>
                    </a:lnTo>
                    <a:lnTo>
                      <a:pt x="21" y="0"/>
                    </a:lnTo>
                    <a:lnTo>
                      <a:pt x="127" y="1"/>
                    </a:lnTo>
                    <a:lnTo>
                      <a:pt x="149" y="11"/>
                    </a:lnTo>
                    <a:lnTo>
                      <a:pt x="155" y="33"/>
                    </a:lnTo>
                    <a:lnTo>
                      <a:pt x="142" y="127"/>
                    </a:lnTo>
                    <a:close/>
                  </a:path>
                </a:pathLst>
              </a:custGeom>
              <a:solidFill>
                <a:srgbClr val="000000"/>
              </a:solidFill>
              <a:ln w="9525">
                <a:noFill/>
                <a:round/>
                <a:headEnd/>
                <a:tailEnd/>
              </a:ln>
            </p:spPr>
            <p:txBody>
              <a:bodyPr/>
              <a:lstStyle/>
              <a:p>
                <a:endParaRPr lang="de-DE">
                  <a:latin typeface="+mn-lt"/>
                </a:endParaRPr>
              </a:p>
            </p:txBody>
          </p:sp>
          <p:sp>
            <p:nvSpPr>
              <p:cNvPr id="1311" name="Freeform 111"/>
              <p:cNvSpPr>
                <a:spLocks/>
              </p:cNvSpPr>
              <p:nvPr/>
            </p:nvSpPr>
            <p:spPr bwMode="auto">
              <a:xfrm>
                <a:off x="342" y="2590"/>
                <a:ext cx="23" cy="22"/>
              </a:xfrm>
              <a:custGeom>
                <a:avLst/>
                <a:gdLst>
                  <a:gd name="T0" fmla="*/ 22 w 162"/>
                  <a:gd name="T1" fmla="*/ 18 h 151"/>
                  <a:gd name="T2" fmla="*/ 21 w 162"/>
                  <a:gd name="T3" fmla="*/ 21 h 151"/>
                  <a:gd name="T4" fmla="*/ 19 w 162"/>
                  <a:gd name="T5" fmla="*/ 22 h 151"/>
                  <a:gd name="T6" fmla="*/ 15 w 162"/>
                  <a:gd name="T7" fmla="*/ 18 h 151"/>
                  <a:gd name="T8" fmla="*/ 14 w 162"/>
                  <a:gd name="T9" fmla="*/ 11 h 151"/>
                  <a:gd name="T10" fmla="*/ 12 w 162"/>
                  <a:gd name="T11" fmla="*/ 9 h 151"/>
                  <a:gd name="T12" fmla="*/ 10 w 162"/>
                  <a:gd name="T13" fmla="*/ 9 h 151"/>
                  <a:gd name="T14" fmla="*/ 4 w 162"/>
                  <a:gd name="T15" fmla="*/ 9 h 151"/>
                  <a:gd name="T16" fmla="*/ 1 w 162"/>
                  <a:gd name="T17" fmla="*/ 7 h 151"/>
                  <a:gd name="T18" fmla="*/ 0 w 162"/>
                  <a:gd name="T19" fmla="*/ 4 h 151"/>
                  <a:gd name="T20" fmla="*/ 1 w 162"/>
                  <a:gd name="T21" fmla="*/ 1 h 151"/>
                  <a:gd name="T22" fmla="*/ 5 w 162"/>
                  <a:gd name="T23" fmla="*/ 0 h 151"/>
                  <a:gd name="T24" fmla="*/ 14 w 162"/>
                  <a:gd name="T25" fmla="*/ 1 h 151"/>
                  <a:gd name="T26" fmla="*/ 22 w 162"/>
                  <a:gd name="T27" fmla="*/ 5 h 151"/>
                  <a:gd name="T28" fmla="*/ 23 w 162"/>
                  <a:gd name="T29" fmla="*/ 11 h 151"/>
                  <a:gd name="T30" fmla="*/ 22 w 162"/>
                  <a:gd name="T31" fmla="*/ 18 h 151"/>
                  <a:gd name="T32" fmla="*/ 22 w 162"/>
                  <a:gd name="T33" fmla="*/ 18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151"/>
                  <a:gd name="T53" fmla="*/ 162 w 162"/>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151">
                    <a:moveTo>
                      <a:pt x="157" y="125"/>
                    </a:moveTo>
                    <a:lnTo>
                      <a:pt x="151" y="144"/>
                    </a:lnTo>
                    <a:lnTo>
                      <a:pt x="134" y="151"/>
                    </a:lnTo>
                    <a:lnTo>
                      <a:pt x="107" y="126"/>
                    </a:lnTo>
                    <a:lnTo>
                      <a:pt x="102" y="73"/>
                    </a:lnTo>
                    <a:lnTo>
                      <a:pt x="88" y="63"/>
                    </a:lnTo>
                    <a:lnTo>
                      <a:pt x="70" y="60"/>
                    </a:lnTo>
                    <a:lnTo>
                      <a:pt x="30" y="63"/>
                    </a:lnTo>
                    <a:lnTo>
                      <a:pt x="7" y="51"/>
                    </a:lnTo>
                    <a:lnTo>
                      <a:pt x="0" y="29"/>
                    </a:lnTo>
                    <a:lnTo>
                      <a:pt x="10" y="8"/>
                    </a:lnTo>
                    <a:lnTo>
                      <a:pt x="34" y="0"/>
                    </a:lnTo>
                    <a:lnTo>
                      <a:pt x="101" y="4"/>
                    </a:lnTo>
                    <a:lnTo>
                      <a:pt x="152" y="36"/>
                    </a:lnTo>
                    <a:lnTo>
                      <a:pt x="162" y="77"/>
                    </a:lnTo>
                    <a:lnTo>
                      <a:pt x="157" y="125"/>
                    </a:lnTo>
                    <a:close/>
                  </a:path>
                </a:pathLst>
              </a:custGeom>
              <a:solidFill>
                <a:srgbClr val="000000"/>
              </a:solidFill>
              <a:ln w="9525">
                <a:noFill/>
                <a:round/>
                <a:headEnd/>
                <a:tailEnd/>
              </a:ln>
            </p:spPr>
            <p:txBody>
              <a:bodyPr/>
              <a:lstStyle/>
              <a:p>
                <a:endParaRPr lang="de-DE">
                  <a:latin typeface="+mn-lt"/>
                </a:endParaRPr>
              </a:p>
            </p:txBody>
          </p:sp>
          <p:sp>
            <p:nvSpPr>
              <p:cNvPr id="1312" name="Freeform 112"/>
              <p:cNvSpPr>
                <a:spLocks/>
              </p:cNvSpPr>
              <p:nvPr/>
            </p:nvSpPr>
            <p:spPr bwMode="auto">
              <a:xfrm>
                <a:off x="343" y="2637"/>
                <a:ext cx="13" cy="22"/>
              </a:xfrm>
              <a:custGeom>
                <a:avLst/>
                <a:gdLst>
                  <a:gd name="T0" fmla="*/ 12 w 88"/>
                  <a:gd name="T1" fmla="*/ 2 h 152"/>
                  <a:gd name="T2" fmla="*/ 13 w 88"/>
                  <a:gd name="T3" fmla="*/ 8 h 152"/>
                  <a:gd name="T4" fmla="*/ 12 w 88"/>
                  <a:gd name="T5" fmla="*/ 15 h 152"/>
                  <a:gd name="T6" fmla="*/ 8 w 88"/>
                  <a:gd name="T7" fmla="*/ 18 h 152"/>
                  <a:gd name="T8" fmla="*/ 4 w 88"/>
                  <a:gd name="T9" fmla="*/ 22 h 152"/>
                  <a:gd name="T10" fmla="*/ 2 w 88"/>
                  <a:gd name="T11" fmla="*/ 22 h 152"/>
                  <a:gd name="T12" fmla="*/ 0 w 88"/>
                  <a:gd name="T13" fmla="*/ 21 h 152"/>
                  <a:gd name="T14" fmla="*/ 1 w 88"/>
                  <a:gd name="T15" fmla="*/ 17 h 152"/>
                  <a:gd name="T16" fmla="*/ 6 w 88"/>
                  <a:gd name="T17" fmla="*/ 11 h 152"/>
                  <a:gd name="T18" fmla="*/ 7 w 88"/>
                  <a:gd name="T19" fmla="*/ 3 h 152"/>
                  <a:gd name="T20" fmla="*/ 7 w 88"/>
                  <a:gd name="T21" fmla="*/ 1 h 152"/>
                  <a:gd name="T22" fmla="*/ 9 w 88"/>
                  <a:gd name="T23" fmla="*/ 0 h 152"/>
                  <a:gd name="T24" fmla="*/ 12 w 88"/>
                  <a:gd name="T25" fmla="*/ 2 h 152"/>
                  <a:gd name="T26" fmla="*/ 12 w 88"/>
                  <a:gd name="T27" fmla="*/ 2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52"/>
                  <a:gd name="T44" fmla="*/ 88 w 88"/>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52">
                    <a:moveTo>
                      <a:pt x="83" y="16"/>
                    </a:moveTo>
                    <a:lnTo>
                      <a:pt x="88" y="58"/>
                    </a:lnTo>
                    <a:lnTo>
                      <a:pt x="83" y="101"/>
                    </a:lnTo>
                    <a:lnTo>
                      <a:pt x="56" y="126"/>
                    </a:lnTo>
                    <a:lnTo>
                      <a:pt x="26" y="149"/>
                    </a:lnTo>
                    <a:lnTo>
                      <a:pt x="11" y="152"/>
                    </a:lnTo>
                    <a:lnTo>
                      <a:pt x="0" y="144"/>
                    </a:lnTo>
                    <a:lnTo>
                      <a:pt x="5" y="117"/>
                    </a:lnTo>
                    <a:lnTo>
                      <a:pt x="41" y="77"/>
                    </a:lnTo>
                    <a:lnTo>
                      <a:pt x="46" y="21"/>
                    </a:lnTo>
                    <a:lnTo>
                      <a:pt x="50" y="5"/>
                    </a:lnTo>
                    <a:lnTo>
                      <a:pt x="62" y="0"/>
                    </a:lnTo>
                    <a:lnTo>
                      <a:pt x="83" y="16"/>
                    </a:lnTo>
                    <a:close/>
                  </a:path>
                </a:pathLst>
              </a:custGeom>
              <a:solidFill>
                <a:srgbClr val="000000"/>
              </a:solidFill>
              <a:ln w="9525">
                <a:noFill/>
                <a:round/>
                <a:headEnd/>
                <a:tailEnd/>
              </a:ln>
            </p:spPr>
            <p:txBody>
              <a:bodyPr/>
              <a:lstStyle/>
              <a:p>
                <a:endParaRPr lang="de-DE">
                  <a:latin typeface="+mn-lt"/>
                </a:endParaRPr>
              </a:p>
            </p:txBody>
          </p:sp>
          <p:sp>
            <p:nvSpPr>
              <p:cNvPr id="1313" name="Freeform 113"/>
              <p:cNvSpPr>
                <a:spLocks/>
              </p:cNvSpPr>
              <p:nvPr/>
            </p:nvSpPr>
            <p:spPr bwMode="auto">
              <a:xfrm>
                <a:off x="464" y="2634"/>
                <a:ext cx="28" cy="26"/>
              </a:xfrm>
              <a:custGeom>
                <a:avLst/>
                <a:gdLst>
                  <a:gd name="T0" fmla="*/ 9 w 195"/>
                  <a:gd name="T1" fmla="*/ 4 h 186"/>
                  <a:gd name="T2" fmla="*/ 10 w 195"/>
                  <a:gd name="T3" fmla="*/ 14 h 186"/>
                  <a:gd name="T4" fmla="*/ 14 w 195"/>
                  <a:gd name="T5" fmla="*/ 16 h 186"/>
                  <a:gd name="T6" fmla="*/ 19 w 195"/>
                  <a:gd name="T7" fmla="*/ 19 h 186"/>
                  <a:gd name="T8" fmla="*/ 23 w 195"/>
                  <a:gd name="T9" fmla="*/ 21 h 186"/>
                  <a:gd name="T10" fmla="*/ 28 w 195"/>
                  <a:gd name="T11" fmla="*/ 23 h 186"/>
                  <a:gd name="T12" fmla="*/ 28 w 195"/>
                  <a:gd name="T13" fmla="*/ 24 h 186"/>
                  <a:gd name="T14" fmla="*/ 26 w 195"/>
                  <a:gd name="T15" fmla="*/ 26 h 186"/>
                  <a:gd name="T16" fmla="*/ 19 w 195"/>
                  <a:gd name="T17" fmla="*/ 26 h 186"/>
                  <a:gd name="T18" fmla="*/ 5 w 195"/>
                  <a:gd name="T19" fmla="*/ 17 h 186"/>
                  <a:gd name="T20" fmla="*/ 2 w 195"/>
                  <a:gd name="T21" fmla="*/ 10 h 186"/>
                  <a:gd name="T22" fmla="*/ 0 w 195"/>
                  <a:gd name="T23" fmla="*/ 3 h 186"/>
                  <a:gd name="T24" fmla="*/ 1 w 195"/>
                  <a:gd name="T25" fmla="*/ 1 h 186"/>
                  <a:gd name="T26" fmla="*/ 3 w 195"/>
                  <a:gd name="T27" fmla="*/ 0 h 186"/>
                  <a:gd name="T28" fmla="*/ 7 w 195"/>
                  <a:gd name="T29" fmla="*/ 1 h 186"/>
                  <a:gd name="T30" fmla="*/ 9 w 195"/>
                  <a:gd name="T31" fmla="*/ 4 h 186"/>
                  <a:gd name="T32" fmla="*/ 9 w 195"/>
                  <a:gd name="T33" fmla="*/ 4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186"/>
                  <a:gd name="T53" fmla="*/ 195 w 195"/>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186">
                    <a:moveTo>
                      <a:pt x="66" y="30"/>
                    </a:moveTo>
                    <a:lnTo>
                      <a:pt x="73" y="100"/>
                    </a:lnTo>
                    <a:lnTo>
                      <a:pt x="100" y="118"/>
                    </a:lnTo>
                    <a:lnTo>
                      <a:pt x="131" y="136"/>
                    </a:lnTo>
                    <a:lnTo>
                      <a:pt x="162" y="152"/>
                    </a:lnTo>
                    <a:lnTo>
                      <a:pt x="192" y="165"/>
                    </a:lnTo>
                    <a:lnTo>
                      <a:pt x="195" y="174"/>
                    </a:lnTo>
                    <a:lnTo>
                      <a:pt x="180" y="183"/>
                    </a:lnTo>
                    <a:lnTo>
                      <a:pt x="134" y="186"/>
                    </a:lnTo>
                    <a:lnTo>
                      <a:pt x="35" y="125"/>
                    </a:lnTo>
                    <a:lnTo>
                      <a:pt x="17" y="75"/>
                    </a:lnTo>
                    <a:lnTo>
                      <a:pt x="0" y="25"/>
                    </a:lnTo>
                    <a:lnTo>
                      <a:pt x="4" y="6"/>
                    </a:lnTo>
                    <a:lnTo>
                      <a:pt x="24" y="0"/>
                    </a:lnTo>
                    <a:lnTo>
                      <a:pt x="48" y="8"/>
                    </a:lnTo>
                    <a:lnTo>
                      <a:pt x="66" y="30"/>
                    </a:lnTo>
                    <a:close/>
                  </a:path>
                </a:pathLst>
              </a:custGeom>
              <a:solidFill>
                <a:srgbClr val="000000"/>
              </a:solidFill>
              <a:ln w="9525">
                <a:noFill/>
                <a:round/>
                <a:headEnd/>
                <a:tailEnd/>
              </a:ln>
            </p:spPr>
            <p:txBody>
              <a:bodyPr/>
              <a:lstStyle/>
              <a:p>
                <a:endParaRPr lang="de-DE">
                  <a:latin typeface="+mn-lt"/>
                </a:endParaRPr>
              </a:p>
            </p:txBody>
          </p:sp>
          <p:sp>
            <p:nvSpPr>
              <p:cNvPr id="1314" name="Freeform 114"/>
              <p:cNvSpPr>
                <a:spLocks/>
              </p:cNvSpPr>
              <p:nvPr/>
            </p:nvSpPr>
            <p:spPr bwMode="auto">
              <a:xfrm>
                <a:off x="500" y="2416"/>
                <a:ext cx="38" cy="218"/>
              </a:xfrm>
              <a:custGeom>
                <a:avLst/>
                <a:gdLst>
                  <a:gd name="T0" fmla="*/ 36 w 263"/>
                  <a:gd name="T1" fmla="*/ 2 h 1524"/>
                  <a:gd name="T2" fmla="*/ 38 w 263"/>
                  <a:gd name="T3" fmla="*/ 21 h 1524"/>
                  <a:gd name="T4" fmla="*/ 37 w 263"/>
                  <a:gd name="T5" fmla="*/ 45 h 1524"/>
                  <a:gd name="T6" fmla="*/ 36 w 263"/>
                  <a:gd name="T7" fmla="*/ 68 h 1524"/>
                  <a:gd name="T8" fmla="*/ 35 w 263"/>
                  <a:gd name="T9" fmla="*/ 82 h 1524"/>
                  <a:gd name="T10" fmla="*/ 33 w 263"/>
                  <a:gd name="T11" fmla="*/ 99 h 1524"/>
                  <a:gd name="T12" fmla="*/ 30 w 263"/>
                  <a:gd name="T13" fmla="*/ 114 h 1524"/>
                  <a:gd name="T14" fmla="*/ 26 w 263"/>
                  <a:gd name="T15" fmla="*/ 145 h 1524"/>
                  <a:gd name="T16" fmla="*/ 24 w 263"/>
                  <a:gd name="T17" fmla="*/ 162 h 1524"/>
                  <a:gd name="T18" fmla="*/ 22 w 263"/>
                  <a:gd name="T19" fmla="*/ 170 h 1524"/>
                  <a:gd name="T20" fmla="*/ 20 w 263"/>
                  <a:gd name="T21" fmla="*/ 179 h 1524"/>
                  <a:gd name="T22" fmla="*/ 17 w 263"/>
                  <a:gd name="T23" fmla="*/ 189 h 1524"/>
                  <a:gd name="T24" fmla="*/ 14 w 263"/>
                  <a:gd name="T25" fmla="*/ 199 h 1524"/>
                  <a:gd name="T26" fmla="*/ 12 w 263"/>
                  <a:gd name="T27" fmla="*/ 203 h 1524"/>
                  <a:gd name="T28" fmla="*/ 10 w 263"/>
                  <a:gd name="T29" fmla="*/ 207 h 1524"/>
                  <a:gd name="T30" fmla="*/ 8 w 263"/>
                  <a:gd name="T31" fmla="*/ 212 h 1524"/>
                  <a:gd name="T32" fmla="*/ 5 w 263"/>
                  <a:gd name="T33" fmla="*/ 217 h 1524"/>
                  <a:gd name="T34" fmla="*/ 3 w 263"/>
                  <a:gd name="T35" fmla="*/ 218 h 1524"/>
                  <a:gd name="T36" fmla="*/ 1 w 263"/>
                  <a:gd name="T37" fmla="*/ 218 h 1524"/>
                  <a:gd name="T38" fmla="*/ 0 w 263"/>
                  <a:gd name="T39" fmla="*/ 214 h 1524"/>
                  <a:gd name="T40" fmla="*/ 4 w 263"/>
                  <a:gd name="T41" fmla="*/ 205 h 1524"/>
                  <a:gd name="T42" fmla="*/ 6 w 263"/>
                  <a:gd name="T43" fmla="*/ 196 h 1524"/>
                  <a:gd name="T44" fmla="*/ 10 w 263"/>
                  <a:gd name="T45" fmla="*/ 176 h 1524"/>
                  <a:gd name="T46" fmla="*/ 16 w 263"/>
                  <a:gd name="T47" fmla="*/ 144 h 1524"/>
                  <a:gd name="T48" fmla="*/ 18 w 263"/>
                  <a:gd name="T49" fmla="*/ 128 h 1524"/>
                  <a:gd name="T50" fmla="*/ 21 w 263"/>
                  <a:gd name="T51" fmla="*/ 113 h 1524"/>
                  <a:gd name="T52" fmla="*/ 26 w 263"/>
                  <a:gd name="T53" fmla="*/ 82 h 1524"/>
                  <a:gd name="T54" fmla="*/ 28 w 263"/>
                  <a:gd name="T55" fmla="*/ 67 h 1524"/>
                  <a:gd name="T56" fmla="*/ 30 w 263"/>
                  <a:gd name="T57" fmla="*/ 45 h 1524"/>
                  <a:gd name="T58" fmla="*/ 32 w 263"/>
                  <a:gd name="T59" fmla="*/ 21 h 1524"/>
                  <a:gd name="T60" fmla="*/ 31 w 263"/>
                  <a:gd name="T61" fmla="*/ 3 h 1524"/>
                  <a:gd name="T62" fmla="*/ 31 w 263"/>
                  <a:gd name="T63" fmla="*/ 1 h 1524"/>
                  <a:gd name="T64" fmla="*/ 33 w 263"/>
                  <a:gd name="T65" fmla="*/ 0 h 1524"/>
                  <a:gd name="T66" fmla="*/ 36 w 263"/>
                  <a:gd name="T67" fmla="*/ 2 h 1524"/>
                  <a:gd name="T68" fmla="*/ 36 w 263"/>
                  <a:gd name="T69" fmla="*/ 2 h 15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1524"/>
                  <a:gd name="T107" fmla="*/ 263 w 263"/>
                  <a:gd name="T108" fmla="*/ 1524 h 15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1524">
                    <a:moveTo>
                      <a:pt x="251" y="13"/>
                    </a:moveTo>
                    <a:lnTo>
                      <a:pt x="263" y="144"/>
                    </a:lnTo>
                    <a:lnTo>
                      <a:pt x="258" y="312"/>
                    </a:lnTo>
                    <a:lnTo>
                      <a:pt x="247" y="472"/>
                    </a:lnTo>
                    <a:lnTo>
                      <a:pt x="239" y="576"/>
                    </a:lnTo>
                    <a:lnTo>
                      <a:pt x="225" y="692"/>
                    </a:lnTo>
                    <a:lnTo>
                      <a:pt x="209" y="795"/>
                    </a:lnTo>
                    <a:lnTo>
                      <a:pt x="178" y="1015"/>
                    </a:lnTo>
                    <a:lnTo>
                      <a:pt x="164" y="1133"/>
                    </a:lnTo>
                    <a:lnTo>
                      <a:pt x="153" y="1188"/>
                    </a:lnTo>
                    <a:lnTo>
                      <a:pt x="140" y="1250"/>
                    </a:lnTo>
                    <a:lnTo>
                      <a:pt x="120" y="1324"/>
                    </a:lnTo>
                    <a:lnTo>
                      <a:pt x="97" y="1388"/>
                    </a:lnTo>
                    <a:lnTo>
                      <a:pt x="84" y="1418"/>
                    </a:lnTo>
                    <a:lnTo>
                      <a:pt x="68" y="1448"/>
                    </a:lnTo>
                    <a:lnTo>
                      <a:pt x="52" y="1481"/>
                    </a:lnTo>
                    <a:lnTo>
                      <a:pt x="32" y="1515"/>
                    </a:lnTo>
                    <a:lnTo>
                      <a:pt x="20" y="1524"/>
                    </a:lnTo>
                    <a:lnTo>
                      <a:pt x="6" y="1522"/>
                    </a:lnTo>
                    <a:lnTo>
                      <a:pt x="0" y="1496"/>
                    </a:lnTo>
                    <a:lnTo>
                      <a:pt x="28" y="1431"/>
                    </a:lnTo>
                    <a:lnTo>
                      <a:pt x="44" y="1369"/>
                    </a:lnTo>
                    <a:lnTo>
                      <a:pt x="66" y="1232"/>
                    </a:lnTo>
                    <a:lnTo>
                      <a:pt x="109" y="1008"/>
                    </a:lnTo>
                    <a:lnTo>
                      <a:pt x="125" y="892"/>
                    </a:lnTo>
                    <a:lnTo>
                      <a:pt x="145" y="790"/>
                    </a:lnTo>
                    <a:lnTo>
                      <a:pt x="179" y="571"/>
                    </a:lnTo>
                    <a:lnTo>
                      <a:pt x="192" y="468"/>
                    </a:lnTo>
                    <a:lnTo>
                      <a:pt x="211" y="312"/>
                    </a:lnTo>
                    <a:lnTo>
                      <a:pt x="223" y="150"/>
                    </a:lnTo>
                    <a:lnTo>
                      <a:pt x="214" y="22"/>
                    </a:lnTo>
                    <a:lnTo>
                      <a:pt x="216" y="7"/>
                    </a:lnTo>
                    <a:lnTo>
                      <a:pt x="228" y="0"/>
                    </a:lnTo>
                    <a:lnTo>
                      <a:pt x="251" y="13"/>
                    </a:lnTo>
                    <a:close/>
                  </a:path>
                </a:pathLst>
              </a:custGeom>
              <a:solidFill>
                <a:srgbClr val="000000"/>
              </a:solidFill>
              <a:ln w="9525">
                <a:noFill/>
                <a:round/>
                <a:headEnd/>
                <a:tailEnd/>
              </a:ln>
            </p:spPr>
            <p:txBody>
              <a:bodyPr/>
              <a:lstStyle/>
              <a:p>
                <a:endParaRPr lang="de-DE">
                  <a:latin typeface="+mn-lt"/>
                </a:endParaRPr>
              </a:p>
            </p:txBody>
          </p:sp>
          <p:sp>
            <p:nvSpPr>
              <p:cNvPr id="1315" name="Freeform 115"/>
              <p:cNvSpPr>
                <a:spLocks/>
              </p:cNvSpPr>
              <p:nvPr/>
            </p:nvSpPr>
            <p:spPr bwMode="auto">
              <a:xfrm>
                <a:off x="240" y="2588"/>
                <a:ext cx="45" cy="102"/>
              </a:xfrm>
              <a:custGeom>
                <a:avLst/>
                <a:gdLst>
                  <a:gd name="T0" fmla="*/ 43 w 315"/>
                  <a:gd name="T1" fmla="*/ 5 h 713"/>
                  <a:gd name="T2" fmla="*/ 26 w 315"/>
                  <a:gd name="T3" fmla="*/ 7 h 713"/>
                  <a:gd name="T4" fmla="*/ 18 w 315"/>
                  <a:gd name="T5" fmla="*/ 9 h 713"/>
                  <a:gd name="T6" fmla="*/ 10 w 315"/>
                  <a:gd name="T7" fmla="*/ 13 h 713"/>
                  <a:gd name="T8" fmla="*/ 8 w 315"/>
                  <a:gd name="T9" fmla="*/ 17 h 713"/>
                  <a:gd name="T10" fmla="*/ 7 w 315"/>
                  <a:gd name="T11" fmla="*/ 20 h 713"/>
                  <a:gd name="T12" fmla="*/ 7 w 315"/>
                  <a:gd name="T13" fmla="*/ 22 h 713"/>
                  <a:gd name="T14" fmla="*/ 9 w 315"/>
                  <a:gd name="T15" fmla="*/ 34 h 713"/>
                  <a:gd name="T16" fmla="*/ 7 w 315"/>
                  <a:gd name="T17" fmla="*/ 98 h 713"/>
                  <a:gd name="T18" fmla="*/ 6 w 315"/>
                  <a:gd name="T19" fmla="*/ 101 h 713"/>
                  <a:gd name="T20" fmla="*/ 3 w 315"/>
                  <a:gd name="T21" fmla="*/ 102 h 713"/>
                  <a:gd name="T22" fmla="*/ 0 w 315"/>
                  <a:gd name="T23" fmla="*/ 98 h 713"/>
                  <a:gd name="T24" fmla="*/ 1 w 315"/>
                  <a:gd name="T25" fmla="*/ 66 h 713"/>
                  <a:gd name="T26" fmla="*/ 4 w 315"/>
                  <a:gd name="T27" fmla="*/ 33 h 713"/>
                  <a:gd name="T28" fmla="*/ 3 w 315"/>
                  <a:gd name="T29" fmla="*/ 20 h 713"/>
                  <a:gd name="T30" fmla="*/ 3 w 315"/>
                  <a:gd name="T31" fmla="*/ 14 h 713"/>
                  <a:gd name="T32" fmla="*/ 5 w 315"/>
                  <a:gd name="T33" fmla="*/ 11 h 713"/>
                  <a:gd name="T34" fmla="*/ 7 w 315"/>
                  <a:gd name="T35" fmla="*/ 9 h 713"/>
                  <a:gd name="T36" fmla="*/ 11 w 315"/>
                  <a:gd name="T37" fmla="*/ 6 h 713"/>
                  <a:gd name="T38" fmla="*/ 15 w 315"/>
                  <a:gd name="T39" fmla="*/ 4 h 713"/>
                  <a:gd name="T40" fmla="*/ 24 w 315"/>
                  <a:gd name="T41" fmla="*/ 3 h 713"/>
                  <a:gd name="T42" fmla="*/ 42 w 315"/>
                  <a:gd name="T43" fmla="*/ 0 h 713"/>
                  <a:gd name="T44" fmla="*/ 44 w 315"/>
                  <a:gd name="T45" fmla="*/ 0 h 713"/>
                  <a:gd name="T46" fmla="*/ 45 w 315"/>
                  <a:gd name="T47" fmla="*/ 2 h 713"/>
                  <a:gd name="T48" fmla="*/ 45 w 315"/>
                  <a:gd name="T49" fmla="*/ 4 h 713"/>
                  <a:gd name="T50" fmla="*/ 43 w 315"/>
                  <a:gd name="T51" fmla="*/ 5 h 713"/>
                  <a:gd name="T52" fmla="*/ 43 w 315"/>
                  <a:gd name="T53" fmla="*/ 5 h 7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5"/>
                  <a:gd name="T82" fmla="*/ 0 h 713"/>
                  <a:gd name="T83" fmla="*/ 315 w 315"/>
                  <a:gd name="T84" fmla="*/ 713 h 7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5" h="713">
                    <a:moveTo>
                      <a:pt x="302" y="36"/>
                    </a:moveTo>
                    <a:lnTo>
                      <a:pt x="181" y="52"/>
                    </a:lnTo>
                    <a:lnTo>
                      <a:pt x="126" y="63"/>
                    </a:lnTo>
                    <a:lnTo>
                      <a:pt x="72" y="92"/>
                    </a:lnTo>
                    <a:lnTo>
                      <a:pt x="53" y="121"/>
                    </a:lnTo>
                    <a:lnTo>
                      <a:pt x="51" y="138"/>
                    </a:lnTo>
                    <a:lnTo>
                      <a:pt x="52" y="156"/>
                    </a:lnTo>
                    <a:lnTo>
                      <a:pt x="63" y="237"/>
                    </a:lnTo>
                    <a:lnTo>
                      <a:pt x="49" y="687"/>
                    </a:lnTo>
                    <a:lnTo>
                      <a:pt x="41" y="706"/>
                    </a:lnTo>
                    <a:lnTo>
                      <a:pt x="24" y="713"/>
                    </a:lnTo>
                    <a:lnTo>
                      <a:pt x="0" y="687"/>
                    </a:lnTo>
                    <a:lnTo>
                      <a:pt x="9" y="461"/>
                    </a:lnTo>
                    <a:lnTo>
                      <a:pt x="27" y="234"/>
                    </a:lnTo>
                    <a:lnTo>
                      <a:pt x="20" y="138"/>
                    </a:lnTo>
                    <a:lnTo>
                      <a:pt x="24" y="97"/>
                    </a:lnTo>
                    <a:lnTo>
                      <a:pt x="34" y="79"/>
                    </a:lnTo>
                    <a:lnTo>
                      <a:pt x="50" y="62"/>
                    </a:lnTo>
                    <a:lnTo>
                      <a:pt x="79" y="44"/>
                    </a:lnTo>
                    <a:lnTo>
                      <a:pt x="107" y="31"/>
                    </a:lnTo>
                    <a:lnTo>
                      <a:pt x="165" y="18"/>
                    </a:lnTo>
                    <a:lnTo>
                      <a:pt x="292" y="0"/>
                    </a:lnTo>
                    <a:lnTo>
                      <a:pt x="307" y="3"/>
                    </a:lnTo>
                    <a:lnTo>
                      <a:pt x="315" y="14"/>
                    </a:lnTo>
                    <a:lnTo>
                      <a:pt x="314" y="27"/>
                    </a:lnTo>
                    <a:lnTo>
                      <a:pt x="302" y="36"/>
                    </a:lnTo>
                    <a:close/>
                  </a:path>
                </a:pathLst>
              </a:custGeom>
              <a:solidFill>
                <a:srgbClr val="000000"/>
              </a:solidFill>
              <a:ln w="9525">
                <a:noFill/>
                <a:round/>
                <a:headEnd/>
                <a:tailEnd/>
              </a:ln>
            </p:spPr>
            <p:txBody>
              <a:bodyPr/>
              <a:lstStyle/>
              <a:p>
                <a:endParaRPr lang="de-DE">
                  <a:latin typeface="+mn-lt"/>
                </a:endParaRPr>
              </a:p>
            </p:txBody>
          </p:sp>
          <p:sp>
            <p:nvSpPr>
              <p:cNvPr id="1316" name="Freeform 116"/>
              <p:cNvSpPr>
                <a:spLocks/>
              </p:cNvSpPr>
              <p:nvPr/>
            </p:nvSpPr>
            <p:spPr bwMode="auto">
              <a:xfrm>
                <a:off x="548" y="2674"/>
                <a:ext cx="32" cy="36"/>
              </a:xfrm>
              <a:custGeom>
                <a:avLst/>
                <a:gdLst>
                  <a:gd name="T0" fmla="*/ 27 w 224"/>
                  <a:gd name="T1" fmla="*/ 0 h 248"/>
                  <a:gd name="T2" fmla="*/ 30 w 224"/>
                  <a:gd name="T3" fmla="*/ 0 h 248"/>
                  <a:gd name="T4" fmla="*/ 32 w 224"/>
                  <a:gd name="T5" fmla="*/ 2 h 248"/>
                  <a:gd name="T6" fmla="*/ 32 w 224"/>
                  <a:gd name="T7" fmla="*/ 5 h 248"/>
                  <a:gd name="T8" fmla="*/ 30 w 224"/>
                  <a:gd name="T9" fmla="*/ 7 h 248"/>
                  <a:gd name="T10" fmla="*/ 22 w 224"/>
                  <a:gd name="T11" fmla="*/ 12 h 248"/>
                  <a:gd name="T12" fmla="*/ 22 w 224"/>
                  <a:gd name="T13" fmla="*/ 16 h 248"/>
                  <a:gd name="T14" fmla="*/ 23 w 224"/>
                  <a:gd name="T15" fmla="*/ 20 h 248"/>
                  <a:gd name="T16" fmla="*/ 21 w 224"/>
                  <a:gd name="T17" fmla="*/ 25 h 248"/>
                  <a:gd name="T18" fmla="*/ 17 w 224"/>
                  <a:gd name="T19" fmla="*/ 28 h 248"/>
                  <a:gd name="T20" fmla="*/ 15 w 224"/>
                  <a:gd name="T21" fmla="*/ 30 h 248"/>
                  <a:gd name="T22" fmla="*/ 12 w 224"/>
                  <a:gd name="T23" fmla="*/ 31 h 248"/>
                  <a:gd name="T24" fmla="*/ 7 w 224"/>
                  <a:gd name="T25" fmla="*/ 34 h 248"/>
                  <a:gd name="T26" fmla="*/ 3 w 224"/>
                  <a:gd name="T27" fmla="*/ 36 h 248"/>
                  <a:gd name="T28" fmla="*/ 0 w 224"/>
                  <a:gd name="T29" fmla="*/ 35 h 248"/>
                  <a:gd name="T30" fmla="*/ 0 w 224"/>
                  <a:gd name="T31" fmla="*/ 32 h 248"/>
                  <a:gd name="T32" fmla="*/ 1 w 224"/>
                  <a:gd name="T33" fmla="*/ 30 h 248"/>
                  <a:gd name="T34" fmla="*/ 3 w 224"/>
                  <a:gd name="T35" fmla="*/ 28 h 248"/>
                  <a:gd name="T36" fmla="*/ 5 w 224"/>
                  <a:gd name="T37" fmla="*/ 25 h 248"/>
                  <a:gd name="T38" fmla="*/ 9 w 224"/>
                  <a:gd name="T39" fmla="*/ 23 h 248"/>
                  <a:gd name="T40" fmla="*/ 13 w 224"/>
                  <a:gd name="T41" fmla="*/ 19 h 248"/>
                  <a:gd name="T42" fmla="*/ 16 w 224"/>
                  <a:gd name="T43" fmla="*/ 7 h 248"/>
                  <a:gd name="T44" fmla="*/ 21 w 224"/>
                  <a:gd name="T45" fmla="*/ 3 h 248"/>
                  <a:gd name="T46" fmla="*/ 27 w 224"/>
                  <a:gd name="T47" fmla="*/ 0 h 248"/>
                  <a:gd name="T48" fmla="*/ 27 w 224"/>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48"/>
                  <a:gd name="T77" fmla="*/ 224 w 224"/>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48">
                    <a:moveTo>
                      <a:pt x="190" y="1"/>
                    </a:moveTo>
                    <a:lnTo>
                      <a:pt x="210" y="0"/>
                    </a:lnTo>
                    <a:lnTo>
                      <a:pt x="223" y="13"/>
                    </a:lnTo>
                    <a:lnTo>
                      <a:pt x="224" y="31"/>
                    </a:lnTo>
                    <a:lnTo>
                      <a:pt x="211" y="47"/>
                    </a:lnTo>
                    <a:lnTo>
                      <a:pt x="153" y="80"/>
                    </a:lnTo>
                    <a:lnTo>
                      <a:pt x="151" y="108"/>
                    </a:lnTo>
                    <a:lnTo>
                      <a:pt x="158" y="140"/>
                    </a:lnTo>
                    <a:lnTo>
                      <a:pt x="144" y="171"/>
                    </a:lnTo>
                    <a:lnTo>
                      <a:pt x="118" y="196"/>
                    </a:lnTo>
                    <a:lnTo>
                      <a:pt x="104" y="205"/>
                    </a:lnTo>
                    <a:lnTo>
                      <a:pt x="83" y="215"/>
                    </a:lnTo>
                    <a:lnTo>
                      <a:pt x="47" y="235"/>
                    </a:lnTo>
                    <a:lnTo>
                      <a:pt x="20" y="248"/>
                    </a:lnTo>
                    <a:lnTo>
                      <a:pt x="2" y="240"/>
                    </a:lnTo>
                    <a:lnTo>
                      <a:pt x="0" y="218"/>
                    </a:lnTo>
                    <a:lnTo>
                      <a:pt x="5" y="205"/>
                    </a:lnTo>
                    <a:lnTo>
                      <a:pt x="18" y="190"/>
                    </a:lnTo>
                    <a:lnTo>
                      <a:pt x="35" y="175"/>
                    </a:lnTo>
                    <a:lnTo>
                      <a:pt x="61" y="157"/>
                    </a:lnTo>
                    <a:lnTo>
                      <a:pt x="93" y="132"/>
                    </a:lnTo>
                    <a:lnTo>
                      <a:pt x="109" y="48"/>
                    </a:lnTo>
                    <a:lnTo>
                      <a:pt x="146" y="19"/>
                    </a:lnTo>
                    <a:lnTo>
                      <a:pt x="190" y="1"/>
                    </a:lnTo>
                    <a:close/>
                  </a:path>
                </a:pathLst>
              </a:custGeom>
              <a:solidFill>
                <a:srgbClr val="000000"/>
              </a:solidFill>
              <a:ln w="9525">
                <a:noFill/>
                <a:round/>
                <a:headEnd/>
                <a:tailEnd/>
              </a:ln>
            </p:spPr>
            <p:txBody>
              <a:bodyPr/>
              <a:lstStyle/>
              <a:p>
                <a:endParaRPr lang="de-DE">
                  <a:latin typeface="+mn-lt"/>
                </a:endParaRPr>
              </a:p>
            </p:txBody>
          </p:sp>
          <p:sp>
            <p:nvSpPr>
              <p:cNvPr id="1317" name="Freeform 117"/>
              <p:cNvSpPr>
                <a:spLocks/>
              </p:cNvSpPr>
              <p:nvPr/>
            </p:nvSpPr>
            <p:spPr bwMode="auto">
              <a:xfrm>
                <a:off x="573" y="2662"/>
                <a:ext cx="89" cy="71"/>
              </a:xfrm>
              <a:custGeom>
                <a:avLst/>
                <a:gdLst>
                  <a:gd name="T0" fmla="*/ 18 w 624"/>
                  <a:gd name="T1" fmla="*/ 7 h 493"/>
                  <a:gd name="T2" fmla="*/ 7 w 624"/>
                  <a:gd name="T3" fmla="*/ 17 h 493"/>
                  <a:gd name="T4" fmla="*/ 7 w 624"/>
                  <a:gd name="T5" fmla="*/ 25 h 493"/>
                  <a:gd name="T6" fmla="*/ 15 w 624"/>
                  <a:gd name="T7" fmla="*/ 39 h 493"/>
                  <a:gd name="T8" fmla="*/ 14 w 624"/>
                  <a:gd name="T9" fmla="*/ 51 h 493"/>
                  <a:gd name="T10" fmla="*/ 16 w 624"/>
                  <a:gd name="T11" fmla="*/ 54 h 493"/>
                  <a:gd name="T12" fmla="*/ 21 w 624"/>
                  <a:gd name="T13" fmla="*/ 58 h 493"/>
                  <a:gd name="T14" fmla="*/ 45 w 624"/>
                  <a:gd name="T15" fmla="*/ 62 h 493"/>
                  <a:gd name="T16" fmla="*/ 64 w 624"/>
                  <a:gd name="T17" fmla="*/ 57 h 493"/>
                  <a:gd name="T18" fmla="*/ 76 w 624"/>
                  <a:gd name="T19" fmla="*/ 48 h 493"/>
                  <a:gd name="T20" fmla="*/ 76 w 624"/>
                  <a:gd name="T21" fmla="*/ 30 h 493"/>
                  <a:gd name="T22" fmla="*/ 72 w 624"/>
                  <a:gd name="T23" fmla="*/ 24 h 493"/>
                  <a:gd name="T24" fmla="*/ 66 w 624"/>
                  <a:gd name="T25" fmla="*/ 18 h 493"/>
                  <a:gd name="T26" fmla="*/ 60 w 624"/>
                  <a:gd name="T27" fmla="*/ 13 h 493"/>
                  <a:gd name="T28" fmla="*/ 49 w 624"/>
                  <a:gd name="T29" fmla="*/ 7 h 493"/>
                  <a:gd name="T30" fmla="*/ 38 w 624"/>
                  <a:gd name="T31" fmla="*/ 5 h 493"/>
                  <a:gd name="T32" fmla="*/ 36 w 624"/>
                  <a:gd name="T33" fmla="*/ 2 h 493"/>
                  <a:gd name="T34" fmla="*/ 52 w 624"/>
                  <a:gd name="T35" fmla="*/ 0 h 493"/>
                  <a:gd name="T36" fmla="*/ 81 w 624"/>
                  <a:gd name="T37" fmla="*/ 17 h 493"/>
                  <a:gd name="T38" fmla="*/ 88 w 624"/>
                  <a:gd name="T39" fmla="*/ 46 h 493"/>
                  <a:gd name="T40" fmla="*/ 82 w 624"/>
                  <a:gd name="T41" fmla="*/ 56 h 493"/>
                  <a:gd name="T42" fmla="*/ 76 w 624"/>
                  <a:gd name="T43" fmla="*/ 62 h 493"/>
                  <a:gd name="T44" fmla="*/ 67 w 624"/>
                  <a:gd name="T45" fmla="*/ 67 h 493"/>
                  <a:gd name="T46" fmla="*/ 45 w 624"/>
                  <a:gd name="T47" fmla="*/ 71 h 493"/>
                  <a:gd name="T48" fmla="*/ 18 w 624"/>
                  <a:gd name="T49" fmla="*/ 65 h 493"/>
                  <a:gd name="T50" fmla="*/ 11 w 624"/>
                  <a:gd name="T51" fmla="*/ 61 h 493"/>
                  <a:gd name="T52" fmla="*/ 7 w 624"/>
                  <a:gd name="T53" fmla="*/ 54 h 493"/>
                  <a:gd name="T54" fmla="*/ 8 w 624"/>
                  <a:gd name="T55" fmla="*/ 35 h 493"/>
                  <a:gd name="T56" fmla="*/ 0 w 624"/>
                  <a:gd name="T57" fmla="*/ 23 h 493"/>
                  <a:gd name="T58" fmla="*/ 3 w 624"/>
                  <a:gd name="T59" fmla="*/ 12 h 493"/>
                  <a:gd name="T60" fmla="*/ 10 w 624"/>
                  <a:gd name="T61" fmla="*/ 7 h 493"/>
                  <a:gd name="T62" fmla="*/ 16 w 624"/>
                  <a:gd name="T63" fmla="*/ 3 h 493"/>
                  <a:gd name="T64" fmla="*/ 25 w 624"/>
                  <a:gd name="T65" fmla="*/ 3 h 493"/>
                  <a:gd name="T66" fmla="*/ 24 w 624"/>
                  <a:gd name="T67" fmla="*/ 6 h 4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4"/>
                  <a:gd name="T103" fmla="*/ 0 h 493"/>
                  <a:gd name="T104" fmla="*/ 624 w 624"/>
                  <a:gd name="T105" fmla="*/ 493 h 4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4" h="493">
                    <a:moveTo>
                      <a:pt x="165" y="39"/>
                    </a:moveTo>
                    <a:lnTo>
                      <a:pt x="125" y="50"/>
                    </a:lnTo>
                    <a:lnTo>
                      <a:pt x="89" y="74"/>
                    </a:lnTo>
                    <a:lnTo>
                      <a:pt x="47" y="116"/>
                    </a:lnTo>
                    <a:lnTo>
                      <a:pt x="40" y="148"/>
                    </a:lnTo>
                    <a:lnTo>
                      <a:pt x="52" y="176"/>
                    </a:lnTo>
                    <a:lnTo>
                      <a:pt x="96" y="222"/>
                    </a:lnTo>
                    <a:lnTo>
                      <a:pt x="105" y="272"/>
                    </a:lnTo>
                    <a:lnTo>
                      <a:pt x="96" y="325"/>
                    </a:lnTo>
                    <a:lnTo>
                      <a:pt x="101" y="356"/>
                    </a:lnTo>
                    <a:lnTo>
                      <a:pt x="118" y="384"/>
                    </a:lnTo>
                    <a:lnTo>
                      <a:pt x="111" y="377"/>
                    </a:lnTo>
                    <a:lnTo>
                      <a:pt x="120" y="386"/>
                    </a:lnTo>
                    <a:lnTo>
                      <a:pt x="144" y="400"/>
                    </a:lnTo>
                    <a:lnTo>
                      <a:pt x="216" y="419"/>
                    </a:lnTo>
                    <a:lnTo>
                      <a:pt x="317" y="428"/>
                    </a:lnTo>
                    <a:lnTo>
                      <a:pt x="418" y="412"/>
                    </a:lnTo>
                    <a:lnTo>
                      <a:pt x="447" y="399"/>
                    </a:lnTo>
                    <a:lnTo>
                      <a:pt x="475" y="381"/>
                    </a:lnTo>
                    <a:lnTo>
                      <a:pt x="530" y="330"/>
                    </a:lnTo>
                    <a:lnTo>
                      <a:pt x="548" y="257"/>
                    </a:lnTo>
                    <a:lnTo>
                      <a:pt x="534" y="208"/>
                    </a:lnTo>
                    <a:lnTo>
                      <a:pt x="522" y="188"/>
                    </a:lnTo>
                    <a:lnTo>
                      <a:pt x="506" y="164"/>
                    </a:lnTo>
                    <a:lnTo>
                      <a:pt x="486" y="141"/>
                    </a:lnTo>
                    <a:lnTo>
                      <a:pt x="466" y="123"/>
                    </a:lnTo>
                    <a:lnTo>
                      <a:pt x="445" y="107"/>
                    </a:lnTo>
                    <a:lnTo>
                      <a:pt x="420" y="93"/>
                    </a:lnTo>
                    <a:lnTo>
                      <a:pt x="382" y="68"/>
                    </a:lnTo>
                    <a:lnTo>
                      <a:pt x="347" y="49"/>
                    </a:lnTo>
                    <a:lnTo>
                      <a:pt x="309" y="37"/>
                    </a:lnTo>
                    <a:lnTo>
                      <a:pt x="266" y="37"/>
                    </a:lnTo>
                    <a:lnTo>
                      <a:pt x="249" y="24"/>
                    </a:lnTo>
                    <a:lnTo>
                      <a:pt x="253" y="13"/>
                    </a:lnTo>
                    <a:lnTo>
                      <a:pt x="263" y="8"/>
                    </a:lnTo>
                    <a:lnTo>
                      <a:pt x="363" y="0"/>
                    </a:lnTo>
                    <a:lnTo>
                      <a:pt x="456" y="29"/>
                    </a:lnTo>
                    <a:lnTo>
                      <a:pt x="569" y="119"/>
                    </a:lnTo>
                    <a:lnTo>
                      <a:pt x="624" y="254"/>
                    </a:lnTo>
                    <a:lnTo>
                      <a:pt x="617" y="316"/>
                    </a:lnTo>
                    <a:lnTo>
                      <a:pt x="595" y="368"/>
                    </a:lnTo>
                    <a:lnTo>
                      <a:pt x="578" y="392"/>
                    </a:lnTo>
                    <a:lnTo>
                      <a:pt x="558" y="412"/>
                    </a:lnTo>
                    <a:lnTo>
                      <a:pt x="535" y="431"/>
                    </a:lnTo>
                    <a:lnTo>
                      <a:pt x="507" y="447"/>
                    </a:lnTo>
                    <a:lnTo>
                      <a:pt x="471" y="467"/>
                    </a:lnTo>
                    <a:lnTo>
                      <a:pt x="432" y="481"/>
                    </a:lnTo>
                    <a:lnTo>
                      <a:pt x="318" y="493"/>
                    </a:lnTo>
                    <a:lnTo>
                      <a:pt x="205" y="475"/>
                    </a:lnTo>
                    <a:lnTo>
                      <a:pt x="129" y="450"/>
                    </a:lnTo>
                    <a:lnTo>
                      <a:pt x="94" y="431"/>
                    </a:lnTo>
                    <a:lnTo>
                      <a:pt x="80" y="425"/>
                    </a:lnTo>
                    <a:lnTo>
                      <a:pt x="73" y="419"/>
                    </a:lnTo>
                    <a:lnTo>
                      <a:pt x="48" y="373"/>
                    </a:lnTo>
                    <a:lnTo>
                      <a:pt x="44" y="320"/>
                    </a:lnTo>
                    <a:lnTo>
                      <a:pt x="53" y="244"/>
                    </a:lnTo>
                    <a:lnTo>
                      <a:pt x="18" y="211"/>
                    </a:lnTo>
                    <a:lnTo>
                      <a:pt x="0" y="162"/>
                    </a:lnTo>
                    <a:lnTo>
                      <a:pt x="13" y="105"/>
                    </a:lnTo>
                    <a:lnTo>
                      <a:pt x="23" y="86"/>
                    </a:lnTo>
                    <a:lnTo>
                      <a:pt x="36" y="74"/>
                    </a:lnTo>
                    <a:lnTo>
                      <a:pt x="70" y="51"/>
                    </a:lnTo>
                    <a:lnTo>
                      <a:pt x="91" y="36"/>
                    </a:lnTo>
                    <a:lnTo>
                      <a:pt x="112" y="23"/>
                    </a:lnTo>
                    <a:lnTo>
                      <a:pt x="162" y="10"/>
                    </a:lnTo>
                    <a:lnTo>
                      <a:pt x="178" y="22"/>
                    </a:lnTo>
                    <a:lnTo>
                      <a:pt x="175" y="33"/>
                    </a:lnTo>
                    <a:lnTo>
                      <a:pt x="165" y="39"/>
                    </a:lnTo>
                    <a:close/>
                  </a:path>
                </a:pathLst>
              </a:custGeom>
              <a:solidFill>
                <a:srgbClr val="000000"/>
              </a:solidFill>
              <a:ln w="9525">
                <a:noFill/>
                <a:round/>
                <a:headEnd/>
                <a:tailEnd/>
              </a:ln>
            </p:spPr>
            <p:txBody>
              <a:bodyPr/>
              <a:lstStyle/>
              <a:p>
                <a:endParaRPr lang="de-DE">
                  <a:latin typeface="+mn-lt"/>
                </a:endParaRPr>
              </a:p>
            </p:txBody>
          </p:sp>
          <p:sp>
            <p:nvSpPr>
              <p:cNvPr id="1318" name="Freeform 118"/>
              <p:cNvSpPr>
                <a:spLocks/>
              </p:cNvSpPr>
              <p:nvPr/>
            </p:nvSpPr>
            <p:spPr bwMode="auto">
              <a:xfrm>
                <a:off x="595" y="2685"/>
                <a:ext cx="1" cy="1"/>
              </a:xfrm>
              <a:custGeom>
                <a:avLst/>
                <a:gdLst>
                  <a:gd name="T0" fmla="*/ 1 w 2"/>
                  <a:gd name="T1" fmla="*/ 0 h 2"/>
                  <a:gd name="T2" fmla="*/ 0 w 2"/>
                  <a:gd name="T3" fmla="*/ 1 h 2"/>
                  <a:gd name="T4" fmla="*/ 1 w 2"/>
                  <a:gd name="T5" fmla="*/ 0 h 2"/>
                  <a:gd name="T6" fmla="*/ 1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0"/>
                    </a:lnTo>
                    <a:close/>
                  </a:path>
                </a:pathLst>
              </a:custGeom>
              <a:solidFill>
                <a:srgbClr val="000000"/>
              </a:solidFill>
              <a:ln w="9525">
                <a:noFill/>
                <a:round/>
                <a:headEnd/>
                <a:tailEnd/>
              </a:ln>
            </p:spPr>
            <p:txBody>
              <a:bodyPr/>
              <a:lstStyle/>
              <a:p>
                <a:endParaRPr lang="de-DE">
                  <a:latin typeface="+mn-lt"/>
                </a:endParaRPr>
              </a:p>
            </p:txBody>
          </p:sp>
          <p:sp>
            <p:nvSpPr>
              <p:cNvPr id="1319" name="Freeform 119"/>
              <p:cNvSpPr>
                <a:spLocks/>
              </p:cNvSpPr>
              <p:nvPr/>
            </p:nvSpPr>
            <p:spPr bwMode="auto">
              <a:xfrm>
                <a:off x="589" y="2668"/>
                <a:ext cx="48" cy="35"/>
              </a:xfrm>
              <a:custGeom>
                <a:avLst/>
                <a:gdLst>
                  <a:gd name="T0" fmla="*/ 45 w 333"/>
                  <a:gd name="T1" fmla="*/ 6 h 248"/>
                  <a:gd name="T2" fmla="*/ 35 w 333"/>
                  <a:gd name="T3" fmla="*/ 4 h 248"/>
                  <a:gd name="T4" fmla="*/ 25 w 333"/>
                  <a:gd name="T5" fmla="*/ 6 h 248"/>
                  <a:gd name="T6" fmla="*/ 17 w 333"/>
                  <a:gd name="T7" fmla="*/ 8 h 248"/>
                  <a:gd name="T8" fmla="*/ 10 w 333"/>
                  <a:gd name="T9" fmla="*/ 13 h 248"/>
                  <a:gd name="T10" fmla="*/ 7 w 333"/>
                  <a:gd name="T11" fmla="*/ 16 h 248"/>
                  <a:gd name="T12" fmla="*/ 12 w 333"/>
                  <a:gd name="T13" fmla="*/ 21 h 248"/>
                  <a:gd name="T14" fmla="*/ 14 w 333"/>
                  <a:gd name="T15" fmla="*/ 24 h 248"/>
                  <a:gd name="T16" fmla="*/ 17 w 333"/>
                  <a:gd name="T17" fmla="*/ 26 h 248"/>
                  <a:gd name="T18" fmla="*/ 20 w 333"/>
                  <a:gd name="T19" fmla="*/ 28 h 248"/>
                  <a:gd name="T20" fmla="*/ 22 w 333"/>
                  <a:gd name="T21" fmla="*/ 29 h 248"/>
                  <a:gd name="T22" fmla="*/ 28 w 333"/>
                  <a:gd name="T23" fmla="*/ 31 h 248"/>
                  <a:gd name="T24" fmla="*/ 30 w 333"/>
                  <a:gd name="T25" fmla="*/ 33 h 248"/>
                  <a:gd name="T26" fmla="*/ 29 w 333"/>
                  <a:gd name="T27" fmla="*/ 35 h 248"/>
                  <a:gd name="T28" fmla="*/ 27 w 333"/>
                  <a:gd name="T29" fmla="*/ 35 h 248"/>
                  <a:gd name="T30" fmla="*/ 15 w 333"/>
                  <a:gd name="T31" fmla="*/ 29 h 248"/>
                  <a:gd name="T32" fmla="*/ 9 w 333"/>
                  <a:gd name="T33" fmla="*/ 25 h 248"/>
                  <a:gd name="T34" fmla="*/ 6 w 333"/>
                  <a:gd name="T35" fmla="*/ 24 h 248"/>
                  <a:gd name="T36" fmla="*/ 3 w 333"/>
                  <a:gd name="T37" fmla="*/ 22 h 248"/>
                  <a:gd name="T38" fmla="*/ 1 w 333"/>
                  <a:gd name="T39" fmla="*/ 21 h 248"/>
                  <a:gd name="T40" fmla="*/ 0 w 333"/>
                  <a:gd name="T41" fmla="*/ 17 h 248"/>
                  <a:gd name="T42" fmla="*/ 1 w 333"/>
                  <a:gd name="T43" fmla="*/ 13 h 248"/>
                  <a:gd name="T44" fmla="*/ 7 w 333"/>
                  <a:gd name="T45" fmla="*/ 8 h 248"/>
                  <a:gd name="T46" fmla="*/ 11 w 333"/>
                  <a:gd name="T47" fmla="*/ 6 h 248"/>
                  <a:gd name="T48" fmla="*/ 15 w 333"/>
                  <a:gd name="T49" fmla="*/ 4 h 248"/>
                  <a:gd name="T50" fmla="*/ 24 w 333"/>
                  <a:gd name="T51" fmla="*/ 2 h 248"/>
                  <a:gd name="T52" fmla="*/ 36 w 333"/>
                  <a:gd name="T53" fmla="*/ 0 h 248"/>
                  <a:gd name="T54" fmla="*/ 47 w 333"/>
                  <a:gd name="T55" fmla="*/ 2 h 248"/>
                  <a:gd name="T56" fmla="*/ 48 w 333"/>
                  <a:gd name="T57" fmla="*/ 4 h 248"/>
                  <a:gd name="T58" fmla="*/ 47 w 333"/>
                  <a:gd name="T59" fmla="*/ 5 h 248"/>
                  <a:gd name="T60" fmla="*/ 45 w 333"/>
                  <a:gd name="T61" fmla="*/ 6 h 248"/>
                  <a:gd name="T62" fmla="*/ 45 w 333"/>
                  <a:gd name="T63" fmla="*/ 6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3"/>
                  <a:gd name="T97" fmla="*/ 0 h 248"/>
                  <a:gd name="T98" fmla="*/ 333 w 333"/>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3" h="248">
                    <a:moveTo>
                      <a:pt x="314" y="39"/>
                    </a:moveTo>
                    <a:lnTo>
                      <a:pt x="246" y="29"/>
                    </a:lnTo>
                    <a:lnTo>
                      <a:pt x="175" y="41"/>
                    </a:lnTo>
                    <a:lnTo>
                      <a:pt x="119" y="59"/>
                    </a:lnTo>
                    <a:lnTo>
                      <a:pt x="69" y="91"/>
                    </a:lnTo>
                    <a:lnTo>
                      <a:pt x="48" y="114"/>
                    </a:lnTo>
                    <a:lnTo>
                      <a:pt x="84" y="147"/>
                    </a:lnTo>
                    <a:lnTo>
                      <a:pt x="100" y="167"/>
                    </a:lnTo>
                    <a:lnTo>
                      <a:pt x="119" y="187"/>
                    </a:lnTo>
                    <a:lnTo>
                      <a:pt x="136" y="199"/>
                    </a:lnTo>
                    <a:lnTo>
                      <a:pt x="155" y="207"/>
                    </a:lnTo>
                    <a:lnTo>
                      <a:pt x="196" y="219"/>
                    </a:lnTo>
                    <a:lnTo>
                      <a:pt x="206" y="237"/>
                    </a:lnTo>
                    <a:lnTo>
                      <a:pt x="200" y="246"/>
                    </a:lnTo>
                    <a:lnTo>
                      <a:pt x="188" y="248"/>
                    </a:lnTo>
                    <a:lnTo>
                      <a:pt x="101" y="209"/>
                    </a:lnTo>
                    <a:lnTo>
                      <a:pt x="62" y="180"/>
                    </a:lnTo>
                    <a:lnTo>
                      <a:pt x="43" y="169"/>
                    </a:lnTo>
                    <a:lnTo>
                      <a:pt x="18" y="158"/>
                    </a:lnTo>
                    <a:lnTo>
                      <a:pt x="8" y="152"/>
                    </a:lnTo>
                    <a:lnTo>
                      <a:pt x="0" y="118"/>
                    </a:lnTo>
                    <a:lnTo>
                      <a:pt x="6" y="95"/>
                    </a:lnTo>
                    <a:lnTo>
                      <a:pt x="46" y="59"/>
                    </a:lnTo>
                    <a:lnTo>
                      <a:pt x="75" y="40"/>
                    </a:lnTo>
                    <a:lnTo>
                      <a:pt x="104" y="28"/>
                    </a:lnTo>
                    <a:lnTo>
                      <a:pt x="169" y="12"/>
                    </a:lnTo>
                    <a:lnTo>
                      <a:pt x="249" y="0"/>
                    </a:lnTo>
                    <a:lnTo>
                      <a:pt x="324" y="11"/>
                    </a:lnTo>
                    <a:lnTo>
                      <a:pt x="333" y="30"/>
                    </a:lnTo>
                    <a:lnTo>
                      <a:pt x="327" y="38"/>
                    </a:lnTo>
                    <a:lnTo>
                      <a:pt x="314" y="39"/>
                    </a:lnTo>
                    <a:close/>
                  </a:path>
                </a:pathLst>
              </a:custGeom>
              <a:solidFill>
                <a:srgbClr val="000000"/>
              </a:solidFill>
              <a:ln w="9525">
                <a:noFill/>
                <a:round/>
                <a:headEnd/>
                <a:tailEnd/>
              </a:ln>
            </p:spPr>
            <p:txBody>
              <a:bodyPr/>
              <a:lstStyle/>
              <a:p>
                <a:endParaRPr lang="de-DE">
                  <a:latin typeface="+mn-lt"/>
                </a:endParaRPr>
              </a:p>
            </p:txBody>
          </p:sp>
          <p:sp>
            <p:nvSpPr>
              <p:cNvPr id="1320" name="Freeform 120"/>
              <p:cNvSpPr>
                <a:spLocks/>
              </p:cNvSpPr>
              <p:nvPr/>
            </p:nvSpPr>
            <p:spPr bwMode="auto">
              <a:xfrm>
                <a:off x="353" y="2490"/>
                <a:ext cx="87" cy="74"/>
              </a:xfrm>
              <a:custGeom>
                <a:avLst/>
                <a:gdLst>
                  <a:gd name="T0" fmla="*/ 10 w 606"/>
                  <a:gd name="T1" fmla="*/ 4 h 522"/>
                  <a:gd name="T2" fmla="*/ 13 w 606"/>
                  <a:gd name="T3" fmla="*/ 15 h 522"/>
                  <a:gd name="T4" fmla="*/ 16 w 606"/>
                  <a:gd name="T5" fmla="*/ 29 h 522"/>
                  <a:gd name="T6" fmla="*/ 18 w 606"/>
                  <a:gd name="T7" fmla="*/ 35 h 522"/>
                  <a:gd name="T8" fmla="*/ 21 w 606"/>
                  <a:gd name="T9" fmla="*/ 41 h 522"/>
                  <a:gd name="T10" fmla="*/ 23 w 606"/>
                  <a:gd name="T11" fmla="*/ 46 h 522"/>
                  <a:gd name="T12" fmla="*/ 26 w 606"/>
                  <a:gd name="T13" fmla="*/ 49 h 522"/>
                  <a:gd name="T14" fmla="*/ 29 w 606"/>
                  <a:gd name="T15" fmla="*/ 51 h 522"/>
                  <a:gd name="T16" fmla="*/ 32 w 606"/>
                  <a:gd name="T17" fmla="*/ 52 h 522"/>
                  <a:gd name="T18" fmla="*/ 38 w 606"/>
                  <a:gd name="T19" fmla="*/ 52 h 522"/>
                  <a:gd name="T20" fmla="*/ 51 w 606"/>
                  <a:gd name="T21" fmla="*/ 52 h 522"/>
                  <a:gd name="T22" fmla="*/ 59 w 606"/>
                  <a:gd name="T23" fmla="*/ 55 h 522"/>
                  <a:gd name="T24" fmla="*/ 66 w 606"/>
                  <a:gd name="T25" fmla="*/ 57 h 522"/>
                  <a:gd name="T26" fmla="*/ 73 w 606"/>
                  <a:gd name="T27" fmla="*/ 60 h 522"/>
                  <a:gd name="T28" fmla="*/ 81 w 606"/>
                  <a:gd name="T29" fmla="*/ 61 h 522"/>
                  <a:gd name="T30" fmla="*/ 85 w 606"/>
                  <a:gd name="T31" fmla="*/ 63 h 522"/>
                  <a:gd name="T32" fmla="*/ 87 w 606"/>
                  <a:gd name="T33" fmla="*/ 66 h 522"/>
                  <a:gd name="T34" fmla="*/ 86 w 606"/>
                  <a:gd name="T35" fmla="*/ 70 h 522"/>
                  <a:gd name="T36" fmla="*/ 84 w 606"/>
                  <a:gd name="T37" fmla="*/ 71 h 522"/>
                  <a:gd name="T38" fmla="*/ 82 w 606"/>
                  <a:gd name="T39" fmla="*/ 72 h 522"/>
                  <a:gd name="T40" fmla="*/ 65 w 606"/>
                  <a:gd name="T41" fmla="*/ 74 h 522"/>
                  <a:gd name="T42" fmla="*/ 47 w 606"/>
                  <a:gd name="T43" fmla="*/ 74 h 522"/>
                  <a:gd name="T44" fmla="*/ 28 w 606"/>
                  <a:gd name="T45" fmla="*/ 72 h 522"/>
                  <a:gd name="T46" fmla="*/ 13 w 606"/>
                  <a:gd name="T47" fmla="*/ 65 h 522"/>
                  <a:gd name="T48" fmla="*/ 7 w 606"/>
                  <a:gd name="T49" fmla="*/ 54 h 522"/>
                  <a:gd name="T50" fmla="*/ 3 w 606"/>
                  <a:gd name="T51" fmla="*/ 38 h 522"/>
                  <a:gd name="T52" fmla="*/ 0 w 606"/>
                  <a:gd name="T53" fmla="*/ 6 h 522"/>
                  <a:gd name="T54" fmla="*/ 1 w 606"/>
                  <a:gd name="T55" fmla="*/ 2 h 522"/>
                  <a:gd name="T56" fmla="*/ 2 w 606"/>
                  <a:gd name="T57" fmla="*/ 1 h 522"/>
                  <a:gd name="T58" fmla="*/ 4 w 606"/>
                  <a:gd name="T59" fmla="*/ 0 h 522"/>
                  <a:gd name="T60" fmla="*/ 8 w 606"/>
                  <a:gd name="T61" fmla="*/ 1 h 522"/>
                  <a:gd name="T62" fmla="*/ 10 w 606"/>
                  <a:gd name="T63" fmla="*/ 4 h 522"/>
                  <a:gd name="T64" fmla="*/ 10 w 606"/>
                  <a:gd name="T65" fmla="*/ 4 h 5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522"/>
                  <a:gd name="T101" fmla="*/ 606 w 606"/>
                  <a:gd name="T102" fmla="*/ 522 h 5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522">
                    <a:moveTo>
                      <a:pt x="72" y="30"/>
                    </a:moveTo>
                    <a:lnTo>
                      <a:pt x="90" y="106"/>
                    </a:lnTo>
                    <a:lnTo>
                      <a:pt x="114" y="202"/>
                    </a:lnTo>
                    <a:lnTo>
                      <a:pt x="128" y="249"/>
                    </a:lnTo>
                    <a:lnTo>
                      <a:pt x="144" y="292"/>
                    </a:lnTo>
                    <a:lnTo>
                      <a:pt x="161" y="326"/>
                    </a:lnTo>
                    <a:lnTo>
                      <a:pt x="179" y="349"/>
                    </a:lnTo>
                    <a:lnTo>
                      <a:pt x="199" y="361"/>
                    </a:lnTo>
                    <a:lnTo>
                      <a:pt x="221" y="368"/>
                    </a:lnTo>
                    <a:lnTo>
                      <a:pt x="265" y="370"/>
                    </a:lnTo>
                    <a:lnTo>
                      <a:pt x="357" y="369"/>
                    </a:lnTo>
                    <a:lnTo>
                      <a:pt x="411" y="385"/>
                    </a:lnTo>
                    <a:lnTo>
                      <a:pt x="460" y="405"/>
                    </a:lnTo>
                    <a:lnTo>
                      <a:pt x="510" y="423"/>
                    </a:lnTo>
                    <a:lnTo>
                      <a:pt x="567" y="432"/>
                    </a:lnTo>
                    <a:lnTo>
                      <a:pt x="595" y="443"/>
                    </a:lnTo>
                    <a:lnTo>
                      <a:pt x="606" y="466"/>
                    </a:lnTo>
                    <a:lnTo>
                      <a:pt x="597" y="491"/>
                    </a:lnTo>
                    <a:lnTo>
                      <a:pt x="586" y="500"/>
                    </a:lnTo>
                    <a:lnTo>
                      <a:pt x="570" y="506"/>
                    </a:lnTo>
                    <a:lnTo>
                      <a:pt x="455" y="519"/>
                    </a:lnTo>
                    <a:lnTo>
                      <a:pt x="324" y="522"/>
                    </a:lnTo>
                    <a:lnTo>
                      <a:pt x="197" y="506"/>
                    </a:lnTo>
                    <a:lnTo>
                      <a:pt x="94" y="456"/>
                    </a:lnTo>
                    <a:lnTo>
                      <a:pt x="51" y="380"/>
                    </a:lnTo>
                    <a:lnTo>
                      <a:pt x="24" y="265"/>
                    </a:lnTo>
                    <a:lnTo>
                      <a:pt x="0" y="44"/>
                    </a:lnTo>
                    <a:lnTo>
                      <a:pt x="6" y="14"/>
                    </a:lnTo>
                    <a:lnTo>
                      <a:pt x="16" y="5"/>
                    </a:lnTo>
                    <a:lnTo>
                      <a:pt x="29" y="0"/>
                    </a:lnTo>
                    <a:lnTo>
                      <a:pt x="54" y="5"/>
                    </a:lnTo>
                    <a:lnTo>
                      <a:pt x="72" y="30"/>
                    </a:lnTo>
                    <a:close/>
                  </a:path>
                </a:pathLst>
              </a:custGeom>
              <a:solidFill>
                <a:srgbClr val="CCECFF"/>
              </a:solidFill>
              <a:ln w="9525">
                <a:noFill/>
                <a:round/>
                <a:headEnd/>
                <a:tailEnd/>
              </a:ln>
            </p:spPr>
            <p:txBody>
              <a:bodyPr/>
              <a:lstStyle/>
              <a:p>
                <a:endParaRPr lang="de-DE">
                  <a:latin typeface="+mn-lt"/>
                </a:endParaRPr>
              </a:p>
            </p:txBody>
          </p:sp>
          <p:sp>
            <p:nvSpPr>
              <p:cNvPr id="1321" name="Freeform 121"/>
              <p:cNvSpPr>
                <a:spLocks/>
              </p:cNvSpPr>
              <p:nvPr/>
            </p:nvSpPr>
            <p:spPr bwMode="auto">
              <a:xfrm>
                <a:off x="407" y="2461"/>
                <a:ext cx="77" cy="66"/>
              </a:xfrm>
              <a:custGeom>
                <a:avLst/>
                <a:gdLst>
                  <a:gd name="T0" fmla="*/ 61 w 538"/>
                  <a:gd name="T1" fmla="*/ 63 h 457"/>
                  <a:gd name="T2" fmla="*/ 59 w 538"/>
                  <a:gd name="T3" fmla="*/ 29 h 457"/>
                  <a:gd name="T4" fmla="*/ 56 w 538"/>
                  <a:gd name="T5" fmla="*/ 27 h 457"/>
                  <a:gd name="T6" fmla="*/ 53 w 538"/>
                  <a:gd name="T7" fmla="*/ 26 h 457"/>
                  <a:gd name="T8" fmla="*/ 47 w 538"/>
                  <a:gd name="T9" fmla="*/ 25 h 457"/>
                  <a:gd name="T10" fmla="*/ 34 w 538"/>
                  <a:gd name="T11" fmla="*/ 23 h 457"/>
                  <a:gd name="T12" fmla="*/ 26 w 538"/>
                  <a:gd name="T13" fmla="*/ 20 h 457"/>
                  <a:gd name="T14" fmla="*/ 20 w 538"/>
                  <a:gd name="T15" fmla="*/ 16 h 457"/>
                  <a:gd name="T16" fmla="*/ 16 w 538"/>
                  <a:gd name="T17" fmla="*/ 15 h 457"/>
                  <a:gd name="T18" fmla="*/ 13 w 538"/>
                  <a:gd name="T19" fmla="*/ 13 h 457"/>
                  <a:gd name="T20" fmla="*/ 5 w 538"/>
                  <a:gd name="T21" fmla="*/ 11 h 457"/>
                  <a:gd name="T22" fmla="*/ 1 w 538"/>
                  <a:gd name="T23" fmla="*/ 9 h 457"/>
                  <a:gd name="T24" fmla="*/ 0 w 538"/>
                  <a:gd name="T25" fmla="*/ 5 h 457"/>
                  <a:gd name="T26" fmla="*/ 2 w 538"/>
                  <a:gd name="T27" fmla="*/ 2 h 457"/>
                  <a:gd name="T28" fmla="*/ 6 w 538"/>
                  <a:gd name="T29" fmla="*/ 0 h 457"/>
                  <a:gd name="T30" fmla="*/ 41 w 538"/>
                  <a:gd name="T31" fmla="*/ 2 h 457"/>
                  <a:gd name="T32" fmla="*/ 59 w 538"/>
                  <a:gd name="T33" fmla="*/ 6 h 457"/>
                  <a:gd name="T34" fmla="*/ 66 w 538"/>
                  <a:gd name="T35" fmla="*/ 10 h 457"/>
                  <a:gd name="T36" fmla="*/ 73 w 538"/>
                  <a:gd name="T37" fmla="*/ 15 h 457"/>
                  <a:gd name="T38" fmla="*/ 77 w 538"/>
                  <a:gd name="T39" fmla="*/ 24 h 457"/>
                  <a:gd name="T40" fmla="*/ 77 w 538"/>
                  <a:gd name="T41" fmla="*/ 34 h 457"/>
                  <a:gd name="T42" fmla="*/ 74 w 538"/>
                  <a:gd name="T43" fmla="*/ 56 h 457"/>
                  <a:gd name="T44" fmla="*/ 73 w 538"/>
                  <a:gd name="T45" fmla="*/ 61 h 457"/>
                  <a:gd name="T46" fmla="*/ 68 w 538"/>
                  <a:gd name="T47" fmla="*/ 65 h 457"/>
                  <a:gd name="T48" fmla="*/ 64 w 538"/>
                  <a:gd name="T49" fmla="*/ 66 h 457"/>
                  <a:gd name="T50" fmla="*/ 61 w 538"/>
                  <a:gd name="T51" fmla="*/ 63 h 457"/>
                  <a:gd name="T52" fmla="*/ 61 w 538"/>
                  <a:gd name="T53" fmla="*/ 63 h 4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8"/>
                  <a:gd name="T82" fmla="*/ 0 h 457"/>
                  <a:gd name="T83" fmla="*/ 538 w 538"/>
                  <a:gd name="T84" fmla="*/ 457 h 4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8" h="457">
                    <a:moveTo>
                      <a:pt x="427" y="438"/>
                    </a:moveTo>
                    <a:lnTo>
                      <a:pt x="410" y="202"/>
                    </a:lnTo>
                    <a:lnTo>
                      <a:pt x="392" y="187"/>
                    </a:lnTo>
                    <a:lnTo>
                      <a:pt x="372" y="177"/>
                    </a:lnTo>
                    <a:lnTo>
                      <a:pt x="326" y="170"/>
                    </a:lnTo>
                    <a:lnTo>
                      <a:pt x="236" y="160"/>
                    </a:lnTo>
                    <a:lnTo>
                      <a:pt x="184" y="139"/>
                    </a:lnTo>
                    <a:lnTo>
                      <a:pt x="137" y="114"/>
                    </a:lnTo>
                    <a:lnTo>
                      <a:pt x="114" y="101"/>
                    </a:lnTo>
                    <a:lnTo>
                      <a:pt x="90" y="90"/>
                    </a:lnTo>
                    <a:lnTo>
                      <a:pt x="34" y="74"/>
                    </a:lnTo>
                    <a:lnTo>
                      <a:pt x="8" y="59"/>
                    </a:lnTo>
                    <a:lnTo>
                      <a:pt x="0" y="35"/>
                    </a:lnTo>
                    <a:lnTo>
                      <a:pt x="11" y="11"/>
                    </a:lnTo>
                    <a:lnTo>
                      <a:pt x="39" y="0"/>
                    </a:lnTo>
                    <a:lnTo>
                      <a:pt x="285" y="11"/>
                    </a:lnTo>
                    <a:lnTo>
                      <a:pt x="410" y="44"/>
                    </a:lnTo>
                    <a:lnTo>
                      <a:pt x="463" y="71"/>
                    </a:lnTo>
                    <a:lnTo>
                      <a:pt x="507" y="105"/>
                    </a:lnTo>
                    <a:lnTo>
                      <a:pt x="536" y="164"/>
                    </a:lnTo>
                    <a:lnTo>
                      <a:pt x="538" y="234"/>
                    </a:lnTo>
                    <a:lnTo>
                      <a:pt x="520" y="386"/>
                    </a:lnTo>
                    <a:lnTo>
                      <a:pt x="507" y="422"/>
                    </a:lnTo>
                    <a:lnTo>
                      <a:pt x="477" y="449"/>
                    </a:lnTo>
                    <a:lnTo>
                      <a:pt x="445" y="457"/>
                    </a:lnTo>
                    <a:lnTo>
                      <a:pt x="427" y="438"/>
                    </a:lnTo>
                    <a:close/>
                  </a:path>
                </a:pathLst>
              </a:custGeom>
              <a:solidFill>
                <a:srgbClr val="66CCFF"/>
              </a:solidFill>
              <a:ln w="9525">
                <a:noFill/>
                <a:round/>
                <a:headEnd/>
                <a:tailEnd/>
              </a:ln>
            </p:spPr>
            <p:txBody>
              <a:bodyPr/>
              <a:lstStyle/>
              <a:p>
                <a:endParaRPr lang="de-DE">
                  <a:latin typeface="+mn-lt"/>
                </a:endParaRPr>
              </a:p>
            </p:txBody>
          </p:sp>
        </p:grpSp>
        <p:grpSp>
          <p:nvGrpSpPr>
            <p:cNvPr id="1061" name="Group 122"/>
            <p:cNvGrpSpPr>
              <a:grpSpLocks/>
            </p:cNvGrpSpPr>
            <p:nvPr/>
          </p:nvGrpSpPr>
          <p:grpSpPr bwMode="auto">
            <a:xfrm>
              <a:off x="680" y="1946"/>
              <a:ext cx="443" cy="384"/>
              <a:chOff x="240" y="2403"/>
              <a:chExt cx="477" cy="330"/>
            </a:xfrm>
          </p:grpSpPr>
          <p:sp>
            <p:nvSpPr>
              <p:cNvPr id="1150" name="Freeform 123"/>
              <p:cNvSpPr>
                <a:spLocks/>
              </p:cNvSpPr>
              <p:nvPr/>
            </p:nvSpPr>
            <p:spPr bwMode="auto">
              <a:xfrm>
                <a:off x="243" y="2409"/>
                <a:ext cx="470" cy="322"/>
              </a:xfrm>
              <a:custGeom>
                <a:avLst/>
                <a:gdLst>
                  <a:gd name="T0" fmla="*/ 0 w 3288"/>
                  <a:gd name="T1" fmla="*/ 285 h 2250"/>
                  <a:gd name="T2" fmla="*/ 1 w 3288"/>
                  <a:gd name="T3" fmla="*/ 203 h 2250"/>
                  <a:gd name="T4" fmla="*/ 4 w 3288"/>
                  <a:gd name="T5" fmla="*/ 191 h 2250"/>
                  <a:gd name="T6" fmla="*/ 14 w 3288"/>
                  <a:gd name="T7" fmla="*/ 184 h 2250"/>
                  <a:gd name="T8" fmla="*/ 39 w 3288"/>
                  <a:gd name="T9" fmla="*/ 179 h 2250"/>
                  <a:gd name="T10" fmla="*/ 50 w 3288"/>
                  <a:gd name="T11" fmla="*/ 188 h 2250"/>
                  <a:gd name="T12" fmla="*/ 67 w 3288"/>
                  <a:gd name="T13" fmla="*/ 247 h 2250"/>
                  <a:gd name="T14" fmla="*/ 95 w 3288"/>
                  <a:gd name="T15" fmla="*/ 247 h 2250"/>
                  <a:gd name="T16" fmla="*/ 109 w 3288"/>
                  <a:gd name="T17" fmla="*/ 245 h 2250"/>
                  <a:gd name="T18" fmla="*/ 111 w 3288"/>
                  <a:gd name="T19" fmla="*/ 227 h 2250"/>
                  <a:gd name="T20" fmla="*/ 81 w 3288"/>
                  <a:gd name="T21" fmla="*/ 223 h 2250"/>
                  <a:gd name="T22" fmla="*/ 62 w 3288"/>
                  <a:gd name="T23" fmla="*/ 24 h 2250"/>
                  <a:gd name="T24" fmla="*/ 67 w 3288"/>
                  <a:gd name="T25" fmla="*/ 14 h 2250"/>
                  <a:gd name="T26" fmla="*/ 101 w 3288"/>
                  <a:gd name="T27" fmla="*/ 4 h 2250"/>
                  <a:gd name="T28" fmla="*/ 237 w 3288"/>
                  <a:gd name="T29" fmla="*/ 0 h 2250"/>
                  <a:gd name="T30" fmla="*/ 259 w 3288"/>
                  <a:gd name="T31" fmla="*/ 3 h 2250"/>
                  <a:gd name="T32" fmla="*/ 285 w 3288"/>
                  <a:gd name="T33" fmla="*/ 10 h 2250"/>
                  <a:gd name="T34" fmla="*/ 290 w 3288"/>
                  <a:gd name="T35" fmla="*/ 13 h 2250"/>
                  <a:gd name="T36" fmla="*/ 292 w 3288"/>
                  <a:gd name="T37" fmla="*/ 20 h 2250"/>
                  <a:gd name="T38" fmla="*/ 290 w 3288"/>
                  <a:gd name="T39" fmla="*/ 58 h 2250"/>
                  <a:gd name="T40" fmla="*/ 330 w 3288"/>
                  <a:gd name="T41" fmla="*/ 35 h 2250"/>
                  <a:gd name="T42" fmla="*/ 349 w 3288"/>
                  <a:gd name="T43" fmla="*/ 27 h 2250"/>
                  <a:gd name="T44" fmla="*/ 404 w 3288"/>
                  <a:gd name="T45" fmla="*/ 34 h 2250"/>
                  <a:gd name="T46" fmla="*/ 412 w 3288"/>
                  <a:gd name="T47" fmla="*/ 36 h 2250"/>
                  <a:gd name="T48" fmla="*/ 416 w 3288"/>
                  <a:gd name="T49" fmla="*/ 44 h 2250"/>
                  <a:gd name="T50" fmla="*/ 417 w 3288"/>
                  <a:gd name="T51" fmla="*/ 81 h 2250"/>
                  <a:gd name="T52" fmla="*/ 420 w 3288"/>
                  <a:gd name="T53" fmla="*/ 167 h 2250"/>
                  <a:gd name="T54" fmla="*/ 419 w 3288"/>
                  <a:gd name="T55" fmla="*/ 199 h 2250"/>
                  <a:gd name="T56" fmla="*/ 437 w 3288"/>
                  <a:gd name="T57" fmla="*/ 186 h 2250"/>
                  <a:gd name="T58" fmla="*/ 465 w 3288"/>
                  <a:gd name="T59" fmla="*/ 197 h 2250"/>
                  <a:gd name="T60" fmla="*/ 470 w 3288"/>
                  <a:gd name="T61" fmla="*/ 206 h 2250"/>
                  <a:gd name="T62" fmla="*/ 469 w 3288"/>
                  <a:gd name="T63" fmla="*/ 285 h 2250"/>
                  <a:gd name="T64" fmla="*/ 452 w 3288"/>
                  <a:gd name="T65" fmla="*/ 289 h 2250"/>
                  <a:gd name="T66" fmla="*/ 429 w 3288"/>
                  <a:gd name="T67" fmla="*/ 293 h 2250"/>
                  <a:gd name="T68" fmla="*/ 415 w 3288"/>
                  <a:gd name="T69" fmla="*/ 287 h 2250"/>
                  <a:gd name="T70" fmla="*/ 413 w 3288"/>
                  <a:gd name="T71" fmla="*/ 302 h 2250"/>
                  <a:gd name="T72" fmla="*/ 393 w 3288"/>
                  <a:gd name="T73" fmla="*/ 318 h 2250"/>
                  <a:gd name="T74" fmla="*/ 364 w 3288"/>
                  <a:gd name="T75" fmla="*/ 322 h 2250"/>
                  <a:gd name="T76" fmla="*/ 343 w 3288"/>
                  <a:gd name="T77" fmla="*/ 311 h 2250"/>
                  <a:gd name="T78" fmla="*/ 341 w 3288"/>
                  <a:gd name="T79" fmla="*/ 293 h 2250"/>
                  <a:gd name="T80" fmla="*/ 333 w 3288"/>
                  <a:gd name="T81" fmla="*/ 280 h 2250"/>
                  <a:gd name="T82" fmla="*/ 335 w 3288"/>
                  <a:gd name="T83" fmla="*/ 268 h 2250"/>
                  <a:gd name="T84" fmla="*/ 307 w 3288"/>
                  <a:gd name="T85" fmla="*/ 263 h 2250"/>
                  <a:gd name="T86" fmla="*/ 293 w 3288"/>
                  <a:gd name="T87" fmla="*/ 257 h 2250"/>
                  <a:gd name="T88" fmla="*/ 307 w 3288"/>
                  <a:gd name="T89" fmla="*/ 304 h 2250"/>
                  <a:gd name="T90" fmla="*/ 281 w 3288"/>
                  <a:gd name="T91" fmla="*/ 313 h 2250"/>
                  <a:gd name="T92" fmla="*/ 131 w 3288"/>
                  <a:gd name="T93" fmla="*/ 310 h 2250"/>
                  <a:gd name="T94" fmla="*/ 55 w 3288"/>
                  <a:gd name="T95" fmla="*/ 305 h 2250"/>
                  <a:gd name="T96" fmla="*/ 43 w 3288"/>
                  <a:gd name="T97" fmla="*/ 301 h 2250"/>
                  <a:gd name="T98" fmla="*/ 38 w 3288"/>
                  <a:gd name="T99" fmla="*/ 291 h 2250"/>
                  <a:gd name="T100" fmla="*/ 4 w 3288"/>
                  <a:gd name="T101" fmla="*/ 288 h 2250"/>
                  <a:gd name="T102" fmla="*/ 0 w 3288"/>
                  <a:gd name="T103" fmla="*/ 285 h 2250"/>
                  <a:gd name="T104" fmla="*/ 0 w 3288"/>
                  <a:gd name="T105" fmla="*/ 285 h 2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88"/>
                  <a:gd name="T160" fmla="*/ 0 h 2250"/>
                  <a:gd name="T161" fmla="*/ 3288 w 3288"/>
                  <a:gd name="T162" fmla="*/ 2250 h 22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88" h="2250">
                    <a:moveTo>
                      <a:pt x="0" y="1989"/>
                    </a:moveTo>
                    <a:lnTo>
                      <a:pt x="9" y="1419"/>
                    </a:lnTo>
                    <a:lnTo>
                      <a:pt x="29" y="1336"/>
                    </a:lnTo>
                    <a:lnTo>
                      <a:pt x="101" y="1287"/>
                    </a:lnTo>
                    <a:lnTo>
                      <a:pt x="270" y="1253"/>
                    </a:lnTo>
                    <a:lnTo>
                      <a:pt x="347" y="1315"/>
                    </a:lnTo>
                    <a:lnTo>
                      <a:pt x="472" y="1728"/>
                    </a:lnTo>
                    <a:lnTo>
                      <a:pt x="668" y="1729"/>
                    </a:lnTo>
                    <a:lnTo>
                      <a:pt x="765" y="1714"/>
                    </a:lnTo>
                    <a:lnTo>
                      <a:pt x="780" y="1584"/>
                    </a:lnTo>
                    <a:lnTo>
                      <a:pt x="567" y="1561"/>
                    </a:lnTo>
                    <a:lnTo>
                      <a:pt x="434" y="166"/>
                    </a:lnTo>
                    <a:lnTo>
                      <a:pt x="470" y="96"/>
                    </a:lnTo>
                    <a:lnTo>
                      <a:pt x="709" y="30"/>
                    </a:lnTo>
                    <a:lnTo>
                      <a:pt x="1656" y="0"/>
                    </a:lnTo>
                    <a:lnTo>
                      <a:pt x="1811" y="22"/>
                    </a:lnTo>
                    <a:lnTo>
                      <a:pt x="1994" y="68"/>
                    </a:lnTo>
                    <a:lnTo>
                      <a:pt x="2032" y="91"/>
                    </a:lnTo>
                    <a:lnTo>
                      <a:pt x="2046" y="141"/>
                    </a:lnTo>
                    <a:lnTo>
                      <a:pt x="2031" y="404"/>
                    </a:lnTo>
                    <a:lnTo>
                      <a:pt x="2309" y="248"/>
                    </a:lnTo>
                    <a:lnTo>
                      <a:pt x="2441" y="190"/>
                    </a:lnTo>
                    <a:lnTo>
                      <a:pt x="2825" y="240"/>
                    </a:lnTo>
                    <a:lnTo>
                      <a:pt x="2881" y="255"/>
                    </a:lnTo>
                    <a:lnTo>
                      <a:pt x="2911" y="305"/>
                    </a:lnTo>
                    <a:lnTo>
                      <a:pt x="2914" y="567"/>
                    </a:lnTo>
                    <a:lnTo>
                      <a:pt x="2938" y="1166"/>
                    </a:lnTo>
                    <a:lnTo>
                      <a:pt x="2931" y="1390"/>
                    </a:lnTo>
                    <a:lnTo>
                      <a:pt x="3060" y="1298"/>
                    </a:lnTo>
                    <a:lnTo>
                      <a:pt x="3251" y="1379"/>
                    </a:lnTo>
                    <a:lnTo>
                      <a:pt x="3288" y="1442"/>
                    </a:lnTo>
                    <a:lnTo>
                      <a:pt x="3279" y="1993"/>
                    </a:lnTo>
                    <a:lnTo>
                      <a:pt x="3159" y="2018"/>
                    </a:lnTo>
                    <a:lnTo>
                      <a:pt x="3002" y="2050"/>
                    </a:lnTo>
                    <a:lnTo>
                      <a:pt x="2900" y="2004"/>
                    </a:lnTo>
                    <a:lnTo>
                      <a:pt x="2888" y="2109"/>
                    </a:lnTo>
                    <a:lnTo>
                      <a:pt x="2750" y="2221"/>
                    </a:lnTo>
                    <a:lnTo>
                      <a:pt x="2545" y="2250"/>
                    </a:lnTo>
                    <a:lnTo>
                      <a:pt x="2402" y="2174"/>
                    </a:lnTo>
                    <a:lnTo>
                      <a:pt x="2387" y="2045"/>
                    </a:lnTo>
                    <a:lnTo>
                      <a:pt x="2333" y="1954"/>
                    </a:lnTo>
                    <a:lnTo>
                      <a:pt x="2344" y="1870"/>
                    </a:lnTo>
                    <a:lnTo>
                      <a:pt x="2145" y="1836"/>
                    </a:lnTo>
                    <a:lnTo>
                      <a:pt x="2050" y="1799"/>
                    </a:lnTo>
                    <a:lnTo>
                      <a:pt x="2145" y="2125"/>
                    </a:lnTo>
                    <a:lnTo>
                      <a:pt x="1964" y="2186"/>
                    </a:lnTo>
                    <a:lnTo>
                      <a:pt x="919" y="2167"/>
                    </a:lnTo>
                    <a:lnTo>
                      <a:pt x="383" y="2133"/>
                    </a:lnTo>
                    <a:lnTo>
                      <a:pt x="299" y="2106"/>
                    </a:lnTo>
                    <a:lnTo>
                      <a:pt x="266" y="2031"/>
                    </a:lnTo>
                    <a:lnTo>
                      <a:pt x="29" y="2015"/>
                    </a:lnTo>
                    <a:lnTo>
                      <a:pt x="0" y="1989"/>
                    </a:lnTo>
                    <a:close/>
                  </a:path>
                </a:pathLst>
              </a:custGeom>
              <a:solidFill>
                <a:srgbClr val="FFFFFF"/>
              </a:solidFill>
              <a:ln w="9525">
                <a:noFill/>
                <a:round/>
                <a:headEnd/>
                <a:tailEnd/>
              </a:ln>
            </p:spPr>
            <p:txBody>
              <a:bodyPr/>
              <a:lstStyle/>
              <a:p>
                <a:endParaRPr lang="de-DE">
                  <a:latin typeface="+mn-lt"/>
                </a:endParaRPr>
              </a:p>
            </p:txBody>
          </p:sp>
          <p:sp>
            <p:nvSpPr>
              <p:cNvPr id="1151" name="Freeform 124"/>
              <p:cNvSpPr>
                <a:spLocks/>
              </p:cNvSpPr>
              <p:nvPr/>
            </p:nvSpPr>
            <p:spPr bwMode="auto">
              <a:xfrm>
                <a:off x="242" y="2598"/>
                <a:ext cx="47" cy="97"/>
              </a:xfrm>
              <a:custGeom>
                <a:avLst/>
                <a:gdLst>
                  <a:gd name="T0" fmla="*/ 5 w 332"/>
                  <a:gd name="T1" fmla="*/ 9 h 681"/>
                  <a:gd name="T2" fmla="*/ 11 w 332"/>
                  <a:gd name="T3" fmla="*/ 5 h 681"/>
                  <a:gd name="T4" fmla="*/ 31 w 332"/>
                  <a:gd name="T5" fmla="*/ 0 h 681"/>
                  <a:gd name="T6" fmla="*/ 39 w 332"/>
                  <a:gd name="T7" fmla="*/ 3 h 681"/>
                  <a:gd name="T8" fmla="*/ 47 w 332"/>
                  <a:gd name="T9" fmla="*/ 62 h 681"/>
                  <a:gd name="T10" fmla="*/ 44 w 332"/>
                  <a:gd name="T11" fmla="*/ 71 h 681"/>
                  <a:gd name="T12" fmla="*/ 36 w 332"/>
                  <a:gd name="T13" fmla="*/ 79 h 681"/>
                  <a:gd name="T14" fmla="*/ 32 w 332"/>
                  <a:gd name="T15" fmla="*/ 69 h 681"/>
                  <a:gd name="T16" fmla="*/ 23 w 332"/>
                  <a:gd name="T17" fmla="*/ 73 h 681"/>
                  <a:gd name="T18" fmla="*/ 23 w 332"/>
                  <a:gd name="T19" fmla="*/ 80 h 681"/>
                  <a:gd name="T20" fmla="*/ 31 w 332"/>
                  <a:gd name="T21" fmla="*/ 89 h 681"/>
                  <a:gd name="T22" fmla="*/ 28 w 332"/>
                  <a:gd name="T23" fmla="*/ 97 h 681"/>
                  <a:gd name="T24" fmla="*/ 1 w 332"/>
                  <a:gd name="T25" fmla="*/ 95 h 681"/>
                  <a:gd name="T26" fmla="*/ 0 w 332"/>
                  <a:gd name="T27" fmla="*/ 62 h 681"/>
                  <a:gd name="T28" fmla="*/ 2 w 332"/>
                  <a:gd name="T29" fmla="*/ 40 h 681"/>
                  <a:gd name="T30" fmla="*/ 4 w 332"/>
                  <a:gd name="T31" fmla="*/ 19 h 681"/>
                  <a:gd name="T32" fmla="*/ 5 w 332"/>
                  <a:gd name="T33" fmla="*/ 9 h 681"/>
                  <a:gd name="T34" fmla="*/ 5 w 332"/>
                  <a:gd name="T35" fmla="*/ 9 h 6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
                  <a:gd name="T55" fmla="*/ 0 h 681"/>
                  <a:gd name="T56" fmla="*/ 332 w 332"/>
                  <a:gd name="T57" fmla="*/ 681 h 6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 h="681">
                    <a:moveTo>
                      <a:pt x="32" y="62"/>
                    </a:moveTo>
                    <a:lnTo>
                      <a:pt x="78" y="33"/>
                    </a:lnTo>
                    <a:lnTo>
                      <a:pt x="222" y="0"/>
                    </a:lnTo>
                    <a:lnTo>
                      <a:pt x="275" y="18"/>
                    </a:lnTo>
                    <a:lnTo>
                      <a:pt x="332" y="432"/>
                    </a:lnTo>
                    <a:lnTo>
                      <a:pt x="310" y="500"/>
                    </a:lnTo>
                    <a:lnTo>
                      <a:pt x="253" y="557"/>
                    </a:lnTo>
                    <a:lnTo>
                      <a:pt x="229" y="483"/>
                    </a:lnTo>
                    <a:lnTo>
                      <a:pt x="161" y="511"/>
                    </a:lnTo>
                    <a:lnTo>
                      <a:pt x="164" y="565"/>
                    </a:lnTo>
                    <a:lnTo>
                      <a:pt x="222" y="623"/>
                    </a:lnTo>
                    <a:lnTo>
                      <a:pt x="199" y="681"/>
                    </a:lnTo>
                    <a:lnTo>
                      <a:pt x="8" y="670"/>
                    </a:lnTo>
                    <a:lnTo>
                      <a:pt x="0" y="435"/>
                    </a:lnTo>
                    <a:lnTo>
                      <a:pt x="13" y="279"/>
                    </a:lnTo>
                    <a:lnTo>
                      <a:pt x="25" y="135"/>
                    </a:lnTo>
                    <a:lnTo>
                      <a:pt x="32" y="62"/>
                    </a:lnTo>
                    <a:close/>
                  </a:path>
                </a:pathLst>
              </a:custGeom>
              <a:solidFill>
                <a:srgbClr val="FFE5E5"/>
              </a:solidFill>
              <a:ln w="9525">
                <a:noFill/>
                <a:round/>
                <a:headEnd/>
                <a:tailEnd/>
              </a:ln>
            </p:spPr>
            <p:txBody>
              <a:bodyPr/>
              <a:lstStyle/>
              <a:p>
                <a:endParaRPr lang="de-DE">
                  <a:latin typeface="+mn-lt"/>
                </a:endParaRPr>
              </a:p>
            </p:txBody>
          </p:sp>
          <p:sp>
            <p:nvSpPr>
              <p:cNvPr id="1152" name="Freeform 125"/>
              <p:cNvSpPr>
                <a:spLocks/>
              </p:cNvSpPr>
              <p:nvPr/>
            </p:nvSpPr>
            <p:spPr bwMode="auto">
              <a:xfrm>
                <a:off x="280" y="2665"/>
                <a:ext cx="270" cy="57"/>
              </a:xfrm>
              <a:custGeom>
                <a:avLst/>
                <a:gdLst>
                  <a:gd name="T0" fmla="*/ 11 w 1889"/>
                  <a:gd name="T1" fmla="*/ 5 h 401"/>
                  <a:gd name="T2" fmla="*/ 29 w 1889"/>
                  <a:gd name="T3" fmla="*/ 3 h 401"/>
                  <a:gd name="T4" fmla="*/ 86 w 1889"/>
                  <a:gd name="T5" fmla="*/ 0 h 401"/>
                  <a:gd name="T6" fmla="*/ 148 w 1889"/>
                  <a:gd name="T7" fmla="*/ 2 h 401"/>
                  <a:gd name="T8" fmla="*/ 207 w 1889"/>
                  <a:gd name="T9" fmla="*/ 4 h 401"/>
                  <a:gd name="T10" fmla="*/ 222 w 1889"/>
                  <a:gd name="T11" fmla="*/ 6 h 401"/>
                  <a:gd name="T12" fmla="*/ 238 w 1889"/>
                  <a:gd name="T13" fmla="*/ 5 h 401"/>
                  <a:gd name="T14" fmla="*/ 249 w 1889"/>
                  <a:gd name="T15" fmla="*/ 9 h 401"/>
                  <a:gd name="T16" fmla="*/ 260 w 1889"/>
                  <a:gd name="T17" fmla="*/ 30 h 401"/>
                  <a:gd name="T18" fmla="*/ 270 w 1889"/>
                  <a:gd name="T19" fmla="*/ 48 h 401"/>
                  <a:gd name="T20" fmla="*/ 262 w 1889"/>
                  <a:gd name="T21" fmla="*/ 57 h 401"/>
                  <a:gd name="T22" fmla="*/ 132 w 1889"/>
                  <a:gd name="T23" fmla="*/ 55 h 401"/>
                  <a:gd name="T24" fmla="*/ 15 w 1889"/>
                  <a:gd name="T25" fmla="*/ 48 h 401"/>
                  <a:gd name="T26" fmla="*/ 0 w 1889"/>
                  <a:gd name="T27" fmla="*/ 38 h 401"/>
                  <a:gd name="T28" fmla="*/ 11 w 1889"/>
                  <a:gd name="T29" fmla="*/ 5 h 401"/>
                  <a:gd name="T30" fmla="*/ 11 w 1889"/>
                  <a:gd name="T31" fmla="*/ 5 h 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9"/>
                  <a:gd name="T49" fmla="*/ 0 h 401"/>
                  <a:gd name="T50" fmla="*/ 1889 w 1889"/>
                  <a:gd name="T51" fmla="*/ 401 h 4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9" h="401">
                    <a:moveTo>
                      <a:pt x="75" y="32"/>
                    </a:moveTo>
                    <a:lnTo>
                      <a:pt x="204" y="18"/>
                    </a:lnTo>
                    <a:lnTo>
                      <a:pt x="603" y="0"/>
                    </a:lnTo>
                    <a:lnTo>
                      <a:pt x="1036" y="14"/>
                    </a:lnTo>
                    <a:lnTo>
                      <a:pt x="1448" y="26"/>
                    </a:lnTo>
                    <a:lnTo>
                      <a:pt x="1550" y="40"/>
                    </a:lnTo>
                    <a:lnTo>
                      <a:pt x="1664" y="32"/>
                    </a:lnTo>
                    <a:lnTo>
                      <a:pt x="1739" y="61"/>
                    </a:lnTo>
                    <a:lnTo>
                      <a:pt x="1818" y="214"/>
                    </a:lnTo>
                    <a:lnTo>
                      <a:pt x="1889" y="335"/>
                    </a:lnTo>
                    <a:lnTo>
                      <a:pt x="1833" y="401"/>
                    </a:lnTo>
                    <a:lnTo>
                      <a:pt x="925" y="387"/>
                    </a:lnTo>
                    <a:lnTo>
                      <a:pt x="108" y="335"/>
                    </a:lnTo>
                    <a:lnTo>
                      <a:pt x="0" y="269"/>
                    </a:lnTo>
                    <a:lnTo>
                      <a:pt x="75" y="32"/>
                    </a:lnTo>
                    <a:close/>
                  </a:path>
                </a:pathLst>
              </a:custGeom>
              <a:solidFill>
                <a:srgbClr val="FFE5E5"/>
              </a:solidFill>
              <a:ln w="9525">
                <a:noFill/>
                <a:round/>
                <a:headEnd/>
                <a:tailEnd/>
              </a:ln>
            </p:spPr>
            <p:txBody>
              <a:bodyPr/>
              <a:lstStyle/>
              <a:p>
                <a:endParaRPr lang="de-DE">
                  <a:latin typeface="+mn-lt"/>
                </a:endParaRPr>
              </a:p>
            </p:txBody>
          </p:sp>
          <p:sp>
            <p:nvSpPr>
              <p:cNvPr id="1153" name="Freeform 126"/>
              <p:cNvSpPr>
                <a:spLocks/>
              </p:cNvSpPr>
              <p:nvPr/>
            </p:nvSpPr>
            <p:spPr bwMode="auto">
              <a:xfrm>
                <a:off x="309" y="2418"/>
                <a:ext cx="399" cy="313"/>
              </a:xfrm>
              <a:custGeom>
                <a:avLst/>
                <a:gdLst>
                  <a:gd name="T0" fmla="*/ 15 w 2787"/>
                  <a:gd name="T1" fmla="*/ 184 h 2191"/>
                  <a:gd name="T2" fmla="*/ 9 w 2787"/>
                  <a:gd name="T3" fmla="*/ 122 h 2191"/>
                  <a:gd name="T4" fmla="*/ 3 w 2787"/>
                  <a:gd name="T5" fmla="*/ 60 h 2191"/>
                  <a:gd name="T6" fmla="*/ 1 w 2787"/>
                  <a:gd name="T7" fmla="*/ 15 h 2191"/>
                  <a:gd name="T8" fmla="*/ 48 w 2787"/>
                  <a:gd name="T9" fmla="*/ 4 h 2191"/>
                  <a:gd name="T10" fmla="*/ 164 w 2787"/>
                  <a:gd name="T11" fmla="*/ 2 h 2191"/>
                  <a:gd name="T12" fmla="*/ 217 w 2787"/>
                  <a:gd name="T13" fmla="*/ 14 h 2191"/>
                  <a:gd name="T14" fmla="*/ 212 w 2787"/>
                  <a:gd name="T15" fmla="*/ 143 h 2191"/>
                  <a:gd name="T16" fmla="*/ 260 w 2787"/>
                  <a:gd name="T17" fmla="*/ 29 h 2191"/>
                  <a:gd name="T18" fmla="*/ 291 w 2787"/>
                  <a:gd name="T19" fmla="*/ 27 h 2191"/>
                  <a:gd name="T20" fmla="*/ 336 w 2787"/>
                  <a:gd name="T21" fmla="*/ 34 h 2191"/>
                  <a:gd name="T22" fmla="*/ 346 w 2787"/>
                  <a:gd name="T23" fmla="*/ 90 h 2191"/>
                  <a:gd name="T24" fmla="*/ 337 w 2787"/>
                  <a:gd name="T25" fmla="*/ 227 h 2191"/>
                  <a:gd name="T26" fmla="*/ 353 w 2787"/>
                  <a:gd name="T27" fmla="*/ 185 h 2191"/>
                  <a:gd name="T28" fmla="*/ 386 w 2787"/>
                  <a:gd name="T29" fmla="*/ 194 h 2191"/>
                  <a:gd name="T30" fmla="*/ 397 w 2787"/>
                  <a:gd name="T31" fmla="*/ 254 h 2191"/>
                  <a:gd name="T32" fmla="*/ 381 w 2787"/>
                  <a:gd name="T33" fmla="*/ 251 h 2191"/>
                  <a:gd name="T34" fmla="*/ 396 w 2787"/>
                  <a:gd name="T35" fmla="*/ 264 h 2191"/>
                  <a:gd name="T36" fmla="*/ 367 w 2787"/>
                  <a:gd name="T37" fmla="*/ 287 h 2191"/>
                  <a:gd name="T38" fmla="*/ 331 w 2787"/>
                  <a:gd name="T39" fmla="*/ 256 h 2191"/>
                  <a:gd name="T40" fmla="*/ 288 w 2787"/>
                  <a:gd name="T41" fmla="*/ 250 h 2191"/>
                  <a:gd name="T42" fmla="*/ 302 w 2787"/>
                  <a:gd name="T43" fmla="*/ 266 h 2191"/>
                  <a:gd name="T44" fmla="*/ 305 w 2787"/>
                  <a:gd name="T45" fmla="*/ 286 h 2191"/>
                  <a:gd name="T46" fmla="*/ 332 w 2787"/>
                  <a:gd name="T47" fmla="*/ 284 h 2191"/>
                  <a:gd name="T48" fmla="*/ 331 w 2787"/>
                  <a:gd name="T49" fmla="*/ 304 h 2191"/>
                  <a:gd name="T50" fmla="*/ 277 w 2787"/>
                  <a:gd name="T51" fmla="*/ 302 h 2191"/>
                  <a:gd name="T52" fmla="*/ 269 w 2787"/>
                  <a:gd name="T53" fmla="*/ 267 h 2191"/>
                  <a:gd name="T54" fmla="*/ 247 w 2787"/>
                  <a:gd name="T55" fmla="*/ 258 h 2191"/>
                  <a:gd name="T56" fmla="*/ 222 w 2787"/>
                  <a:gd name="T57" fmla="*/ 243 h 2191"/>
                  <a:gd name="T58" fmla="*/ 188 w 2787"/>
                  <a:gd name="T59" fmla="*/ 214 h 2191"/>
                  <a:gd name="T60" fmla="*/ 99 w 2787"/>
                  <a:gd name="T61" fmla="*/ 222 h 2191"/>
                  <a:gd name="T62" fmla="*/ 18 w 2787"/>
                  <a:gd name="T63" fmla="*/ 214 h 2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7"/>
                  <a:gd name="T97" fmla="*/ 0 h 2191"/>
                  <a:gd name="T98" fmla="*/ 2787 w 2787"/>
                  <a:gd name="T99" fmla="*/ 2191 h 2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7" h="2191">
                    <a:moveTo>
                      <a:pt x="128" y="1501"/>
                    </a:moveTo>
                    <a:lnTo>
                      <a:pt x="108" y="1290"/>
                    </a:lnTo>
                    <a:lnTo>
                      <a:pt x="88" y="1083"/>
                    </a:lnTo>
                    <a:lnTo>
                      <a:pt x="64" y="851"/>
                    </a:lnTo>
                    <a:lnTo>
                      <a:pt x="40" y="619"/>
                    </a:lnTo>
                    <a:lnTo>
                      <a:pt x="19" y="417"/>
                    </a:lnTo>
                    <a:lnTo>
                      <a:pt x="0" y="221"/>
                    </a:lnTo>
                    <a:lnTo>
                      <a:pt x="7" y="103"/>
                    </a:lnTo>
                    <a:lnTo>
                      <a:pt x="157" y="54"/>
                    </a:lnTo>
                    <a:lnTo>
                      <a:pt x="338" y="25"/>
                    </a:lnTo>
                    <a:lnTo>
                      <a:pt x="742" y="0"/>
                    </a:lnTo>
                    <a:lnTo>
                      <a:pt x="1145" y="11"/>
                    </a:lnTo>
                    <a:lnTo>
                      <a:pt x="1417" y="69"/>
                    </a:lnTo>
                    <a:lnTo>
                      <a:pt x="1514" y="101"/>
                    </a:lnTo>
                    <a:lnTo>
                      <a:pt x="1528" y="153"/>
                    </a:lnTo>
                    <a:lnTo>
                      <a:pt x="1478" y="999"/>
                    </a:lnTo>
                    <a:lnTo>
                      <a:pt x="1581" y="308"/>
                    </a:lnTo>
                    <a:lnTo>
                      <a:pt x="1817" y="204"/>
                    </a:lnTo>
                    <a:lnTo>
                      <a:pt x="1903" y="166"/>
                    </a:lnTo>
                    <a:lnTo>
                      <a:pt x="2031" y="192"/>
                    </a:lnTo>
                    <a:lnTo>
                      <a:pt x="2185" y="213"/>
                    </a:lnTo>
                    <a:lnTo>
                      <a:pt x="2350" y="236"/>
                    </a:lnTo>
                    <a:lnTo>
                      <a:pt x="2395" y="261"/>
                    </a:lnTo>
                    <a:lnTo>
                      <a:pt x="2414" y="630"/>
                    </a:lnTo>
                    <a:lnTo>
                      <a:pt x="2392" y="1210"/>
                    </a:lnTo>
                    <a:lnTo>
                      <a:pt x="2356" y="1586"/>
                    </a:lnTo>
                    <a:lnTo>
                      <a:pt x="2428" y="1734"/>
                    </a:lnTo>
                    <a:lnTo>
                      <a:pt x="2464" y="1293"/>
                    </a:lnTo>
                    <a:lnTo>
                      <a:pt x="2596" y="1239"/>
                    </a:lnTo>
                    <a:lnTo>
                      <a:pt x="2699" y="1358"/>
                    </a:lnTo>
                    <a:lnTo>
                      <a:pt x="2774" y="1419"/>
                    </a:lnTo>
                    <a:lnTo>
                      <a:pt x="2771" y="1775"/>
                    </a:lnTo>
                    <a:lnTo>
                      <a:pt x="2728" y="1749"/>
                    </a:lnTo>
                    <a:lnTo>
                      <a:pt x="2661" y="1760"/>
                    </a:lnTo>
                    <a:lnTo>
                      <a:pt x="2661" y="1839"/>
                    </a:lnTo>
                    <a:lnTo>
                      <a:pt x="2767" y="1847"/>
                    </a:lnTo>
                    <a:lnTo>
                      <a:pt x="2787" y="1969"/>
                    </a:lnTo>
                    <a:lnTo>
                      <a:pt x="2563" y="2006"/>
                    </a:lnTo>
                    <a:lnTo>
                      <a:pt x="2439" y="1968"/>
                    </a:lnTo>
                    <a:lnTo>
                      <a:pt x="2313" y="1789"/>
                    </a:lnTo>
                    <a:lnTo>
                      <a:pt x="2177" y="1740"/>
                    </a:lnTo>
                    <a:lnTo>
                      <a:pt x="2012" y="1751"/>
                    </a:lnTo>
                    <a:lnTo>
                      <a:pt x="1978" y="1782"/>
                    </a:lnTo>
                    <a:lnTo>
                      <a:pt x="2106" y="1862"/>
                    </a:lnTo>
                    <a:lnTo>
                      <a:pt x="2156" y="1930"/>
                    </a:lnTo>
                    <a:lnTo>
                      <a:pt x="2130" y="2001"/>
                    </a:lnTo>
                    <a:lnTo>
                      <a:pt x="2257" y="2032"/>
                    </a:lnTo>
                    <a:lnTo>
                      <a:pt x="2321" y="1985"/>
                    </a:lnTo>
                    <a:lnTo>
                      <a:pt x="2424" y="2050"/>
                    </a:lnTo>
                    <a:lnTo>
                      <a:pt x="2313" y="2130"/>
                    </a:lnTo>
                    <a:lnTo>
                      <a:pt x="2081" y="2191"/>
                    </a:lnTo>
                    <a:lnTo>
                      <a:pt x="1938" y="2115"/>
                    </a:lnTo>
                    <a:lnTo>
                      <a:pt x="1923" y="1986"/>
                    </a:lnTo>
                    <a:lnTo>
                      <a:pt x="1882" y="1871"/>
                    </a:lnTo>
                    <a:lnTo>
                      <a:pt x="1894" y="1828"/>
                    </a:lnTo>
                    <a:lnTo>
                      <a:pt x="1722" y="1805"/>
                    </a:lnTo>
                    <a:lnTo>
                      <a:pt x="1621" y="1795"/>
                    </a:lnTo>
                    <a:lnTo>
                      <a:pt x="1549" y="1698"/>
                    </a:lnTo>
                    <a:lnTo>
                      <a:pt x="1344" y="1713"/>
                    </a:lnTo>
                    <a:lnTo>
                      <a:pt x="1310" y="1496"/>
                    </a:lnTo>
                    <a:lnTo>
                      <a:pt x="1176" y="1510"/>
                    </a:lnTo>
                    <a:lnTo>
                      <a:pt x="695" y="1554"/>
                    </a:lnTo>
                    <a:lnTo>
                      <a:pt x="342" y="1539"/>
                    </a:lnTo>
                    <a:lnTo>
                      <a:pt x="128" y="1501"/>
                    </a:lnTo>
                    <a:close/>
                  </a:path>
                </a:pathLst>
              </a:custGeom>
              <a:solidFill>
                <a:srgbClr val="FFE5E5"/>
              </a:solidFill>
              <a:ln w="9525">
                <a:noFill/>
                <a:round/>
                <a:headEnd/>
                <a:tailEnd/>
              </a:ln>
            </p:spPr>
            <p:txBody>
              <a:bodyPr/>
              <a:lstStyle/>
              <a:p>
                <a:endParaRPr lang="de-DE">
                  <a:latin typeface="+mn-lt"/>
                </a:endParaRPr>
              </a:p>
            </p:txBody>
          </p:sp>
          <p:sp>
            <p:nvSpPr>
              <p:cNvPr id="1154" name="Freeform 127"/>
              <p:cNvSpPr>
                <a:spLocks/>
              </p:cNvSpPr>
              <p:nvPr/>
            </p:nvSpPr>
            <p:spPr bwMode="auto">
              <a:xfrm>
                <a:off x="336" y="2446"/>
                <a:ext cx="165" cy="138"/>
              </a:xfrm>
              <a:custGeom>
                <a:avLst/>
                <a:gdLst>
                  <a:gd name="T0" fmla="*/ 11 w 1155"/>
                  <a:gd name="T1" fmla="*/ 4 h 963"/>
                  <a:gd name="T2" fmla="*/ 0 w 1155"/>
                  <a:gd name="T3" fmla="*/ 18 h 963"/>
                  <a:gd name="T4" fmla="*/ 1 w 1155"/>
                  <a:gd name="T5" fmla="*/ 45 h 963"/>
                  <a:gd name="T6" fmla="*/ 5 w 1155"/>
                  <a:gd name="T7" fmla="*/ 78 h 963"/>
                  <a:gd name="T8" fmla="*/ 11 w 1155"/>
                  <a:gd name="T9" fmla="*/ 117 h 963"/>
                  <a:gd name="T10" fmla="*/ 23 w 1155"/>
                  <a:gd name="T11" fmla="*/ 130 h 963"/>
                  <a:gd name="T12" fmla="*/ 45 w 1155"/>
                  <a:gd name="T13" fmla="*/ 136 h 963"/>
                  <a:gd name="T14" fmla="*/ 83 w 1155"/>
                  <a:gd name="T15" fmla="*/ 138 h 963"/>
                  <a:gd name="T16" fmla="*/ 126 w 1155"/>
                  <a:gd name="T17" fmla="*/ 137 h 963"/>
                  <a:gd name="T18" fmla="*/ 147 w 1155"/>
                  <a:gd name="T19" fmla="*/ 135 h 963"/>
                  <a:gd name="T20" fmla="*/ 158 w 1155"/>
                  <a:gd name="T21" fmla="*/ 129 h 963"/>
                  <a:gd name="T22" fmla="*/ 165 w 1155"/>
                  <a:gd name="T23" fmla="*/ 29 h 963"/>
                  <a:gd name="T24" fmla="*/ 160 w 1155"/>
                  <a:gd name="T25" fmla="*/ 10 h 963"/>
                  <a:gd name="T26" fmla="*/ 119 w 1155"/>
                  <a:gd name="T27" fmla="*/ 1 h 963"/>
                  <a:gd name="T28" fmla="*/ 46 w 1155"/>
                  <a:gd name="T29" fmla="*/ 0 h 963"/>
                  <a:gd name="T30" fmla="*/ 11 w 1155"/>
                  <a:gd name="T31" fmla="*/ 4 h 963"/>
                  <a:gd name="T32" fmla="*/ 11 w 1155"/>
                  <a:gd name="T33" fmla="*/ 4 h 9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5"/>
                  <a:gd name="T52" fmla="*/ 0 h 963"/>
                  <a:gd name="T53" fmla="*/ 1155 w 1155"/>
                  <a:gd name="T54" fmla="*/ 963 h 9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5" h="963">
                    <a:moveTo>
                      <a:pt x="74" y="28"/>
                    </a:moveTo>
                    <a:lnTo>
                      <a:pt x="0" y="123"/>
                    </a:lnTo>
                    <a:lnTo>
                      <a:pt x="5" y="315"/>
                    </a:lnTo>
                    <a:lnTo>
                      <a:pt x="33" y="543"/>
                    </a:lnTo>
                    <a:lnTo>
                      <a:pt x="80" y="816"/>
                    </a:lnTo>
                    <a:lnTo>
                      <a:pt x="158" y="908"/>
                    </a:lnTo>
                    <a:lnTo>
                      <a:pt x="315" y="952"/>
                    </a:lnTo>
                    <a:lnTo>
                      <a:pt x="580" y="963"/>
                    </a:lnTo>
                    <a:lnTo>
                      <a:pt x="879" y="959"/>
                    </a:lnTo>
                    <a:lnTo>
                      <a:pt x="1030" y="941"/>
                    </a:lnTo>
                    <a:lnTo>
                      <a:pt x="1106" y="900"/>
                    </a:lnTo>
                    <a:lnTo>
                      <a:pt x="1155" y="203"/>
                    </a:lnTo>
                    <a:lnTo>
                      <a:pt x="1118" y="68"/>
                    </a:lnTo>
                    <a:lnTo>
                      <a:pt x="836" y="7"/>
                    </a:lnTo>
                    <a:lnTo>
                      <a:pt x="319" y="0"/>
                    </a:lnTo>
                    <a:lnTo>
                      <a:pt x="74" y="28"/>
                    </a:lnTo>
                    <a:close/>
                  </a:path>
                </a:pathLst>
              </a:custGeom>
              <a:solidFill>
                <a:srgbClr val="99CCFF"/>
              </a:solidFill>
              <a:ln w="9525">
                <a:noFill/>
                <a:round/>
                <a:headEnd/>
                <a:tailEnd/>
              </a:ln>
            </p:spPr>
            <p:txBody>
              <a:bodyPr/>
              <a:lstStyle/>
              <a:p>
                <a:endParaRPr lang="de-DE">
                  <a:latin typeface="+mn-lt"/>
                </a:endParaRPr>
              </a:p>
            </p:txBody>
          </p:sp>
          <p:sp>
            <p:nvSpPr>
              <p:cNvPr id="1155" name="Freeform 128"/>
              <p:cNvSpPr>
                <a:spLocks/>
              </p:cNvSpPr>
              <p:nvPr/>
            </p:nvSpPr>
            <p:spPr bwMode="auto">
              <a:xfrm>
                <a:off x="251" y="2613"/>
                <a:ext cx="28" cy="13"/>
              </a:xfrm>
              <a:custGeom>
                <a:avLst/>
                <a:gdLst>
                  <a:gd name="T0" fmla="*/ 2 w 201"/>
                  <a:gd name="T1" fmla="*/ 2 h 87"/>
                  <a:gd name="T2" fmla="*/ 9 w 201"/>
                  <a:gd name="T3" fmla="*/ 0 h 87"/>
                  <a:gd name="T4" fmla="*/ 16 w 201"/>
                  <a:gd name="T5" fmla="*/ 0 h 87"/>
                  <a:gd name="T6" fmla="*/ 22 w 201"/>
                  <a:gd name="T7" fmla="*/ 2 h 87"/>
                  <a:gd name="T8" fmla="*/ 27 w 201"/>
                  <a:gd name="T9" fmla="*/ 6 h 87"/>
                  <a:gd name="T10" fmla="*/ 28 w 201"/>
                  <a:gd name="T11" fmla="*/ 9 h 87"/>
                  <a:gd name="T12" fmla="*/ 27 w 201"/>
                  <a:gd name="T13" fmla="*/ 12 h 87"/>
                  <a:gd name="T14" fmla="*/ 24 w 201"/>
                  <a:gd name="T15" fmla="*/ 13 h 87"/>
                  <a:gd name="T16" fmla="*/ 22 w 201"/>
                  <a:gd name="T17" fmla="*/ 12 h 87"/>
                  <a:gd name="T18" fmla="*/ 18 w 201"/>
                  <a:gd name="T19" fmla="*/ 8 h 87"/>
                  <a:gd name="T20" fmla="*/ 13 w 201"/>
                  <a:gd name="T21" fmla="*/ 7 h 87"/>
                  <a:gd name="T22" fmla="*/ 3 w 201"/>
                  <a:gd name="T23" fmla="*/ 8 h 87"/>
                  <a:gd name="T24" fmla="*/ 1 w 201"/>
                  <a:gd name="T25" fmla="*/ 7 h 87"/>
                  <a:gd name="T26" fmla="*/ 0 w 201"/>
                  <a:gd name="T27" fmla="*/ 6 h 87"/>
                  <a:gd name="T28" fmla="*/ 0 w 201"/>
                  <a:gd name="T29" fmla="*/ 4 h 87"/>
                  <a:gd name="T30" fmla="*/ 2 w 201"/>
                  <a:gd name="T31" fmla="*/ 2 h 87"/>
                  <a:gd name="T32" fmla="*/ 2 w 201"/>
                  <a:gd name="T33" fmla="*/ 2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5" y="14"/>
                    </a:moveTo>
                    <a:lnTo>
                      <a:pt x="64" y="2"/>
                    </a:lnTo>
                    <a:lnTo>
                      <a:pt x="113" y="0"/>
                    </a:lnTo>
                    <a:lnTo>
                      <a:pt x="156" y="11"/>
                    </a:lnTo>
                    <a:lnTo>
                      <a:pt x="195" y="42"/>
                    </a:lnTo>
                    <a:lnTo>
                      <a:pt x="201" y="63"/>
                    </a:lnTo>
                    <a:lnTo>
                      <a:pt x="193" y="80"/>
                    </a:lnTo>
                    <a:lnTo>
                      <a:pt x="174" y="87"/>
                    </a:lnTo>
                    <a:lnTo>
                      <a:pt x="155" y="77"/>
                    </a:lnTo>
                    <a:lnTo>
                      <a:pt x="127" y="55"/>
                    </a:lnTo>
                    <a:lnTo>
                      <a:pt x="95" y="45"/>
                    </a:lnTo>
                    <a:lnTo>
                      <a:pt x="25" y="53"/>
                    </a:lnTo>
                    <a:lnTo>
                      <a:pt x="9" y="50"/>
                    </a:lnTo>
                    <a:lnTo>
                      <a:pt x="0" y="38"/>
                    </a:lnTo>
                    <a:lnTo>
                      <a:pt x="1" y="24"/>
                    </a:lnTo>
                    <a:lnTo>
                      <a:pt x="15" y="14"/>
                    </a:lnTo>
                    <a:close/>
                  </a:path>
                </a:pathLst>
              </a:custGeom>
              <a:solidFill>
                <a:srgbClr val="A38C8C"/>
              </a:solidFill>
              <a:ln w="9525">
                <a:noFill/>
                <a:round/>
                <a:headEnd/>
                <a:tailEnd/>
              </a:ln>
            </p:spPr>
            <p:txBody>
              <a:bodyPr/>
              <a:lstStyle/>
              <a:p>
                <a:endParaRPr lang="de-DE">
                  <a:latin typeface="+mn-lt"/>
                </a:endParaRPr>
              </a:p>
            </p:txBody>
          </p:sp>
          <p:sp>
            <p:nvSpPr>
              <p:cNvPr id="1156" name="Freeform 129"/>
              <p:cNvSpPr>
                <a:spLocks/>
              </p:cNvSpPr>
              <p:nvPr/>
            </p:nvSpPr>
            <p:spPr bwMode="auto">
              <a:xfrm>
                <a:off x="252" y="2630"/>
                <a:ext cx="26" cy="11"/>
              </a:xfrm>
              <a:custGeom>
                <a:avLst/>
                <a:gdLst>
                  <a:gd name="T0" fmla="*/ 2 w 178"/>
                  <a:gd name="T1" fmla="*/ 2 h 78"/>
                  <a:gd name="T2" fmla="*/ 8 w 178"/>
                  <a:gd name="T3" fmla="*/ 1 h 78"/>
                  <a:gd name="T4" fmla="*/ 15 w 178"/>
                  <a:gd name="T5" fmla="*/ 0 h 78"/>
                  <a:gd name="T6" fmla="*/ 25 w 178"/>
                  <a:gd name="T7" fmla="*/ 6 h 78"/>
                  <a:gd name="T8" fmla="*/ 26 w 178"/>
                  <a:gd name="T9" fmla="*/ 10 h 78"/>
                  <a:gd name="T10" fmla="*/ 24 w 178"/>
                  <a:gd name="T11" fmla="*/ 11 h 78"/>
                  <a:gd name="T12" fmla="*/ 22 w 178"/>
                  <a:gd name="T13" fmla="*/ 10 h 78"/>
                  <a:gd name="T14" fmla="*/ 18 w 178"/>
                  <a:gd name="T15" fmla="*/ 8 h 78"/>
                  <a:gd name="T16" fmla="*/ 14 w 178"/>
                  <a:gd name="T17" fmla="*/ 6 h 78"/>
                  <a:gd name="T18" fmla="*/ 3 w 178"/>
                  <a:gd name="T19" fmla="*/ 7 h 78"/>
                  <a:gd name="T20" fmla="*/ 1 w 178"/>
                  <a:gd name="T21" fmla="*/ 7 h 78"/>
                  <a:gd name="T22" fmla="*/ 0 w 178"/>
                  <a:gd name="T23" fmla="*/ 5 h 78"/>
                  <a:gd name="T24" fmla="*/ 0 w 178"/>
                  <a:gd name="T25" fmla="*/ 3 h 78"/>
                  <a:gd name="T26" fmla="*/ 2 w 178"/>
                  <a:gd name="T27" fmla="*/ 2 h 78"/>
                  <a:gd name="T28" fmla="*/ 2 w 178"/>
                  <a:gd name="T29" fmla="*/ 2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
                  <a:gd name="T46" fmla="*/ 0 h 78"/>
                  <a:gd name="T47" fmla="*/ 178 w 178"/>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 h="78">
                    <a:moveTo>
                      <a:pt x="14" y="14"/>
                    </a:moveTo>
                    <a:lnTo>
                      <a:pt x="58" y="4"/>
                    </a:lnTo>
                    <a:lnTo>
                      <a:pt x="103" y="0"/>
                    </a:lnTo>
                    <a:lnTo>
                      <a:pt x="174" y="44"/>
                    </a:lnTo>
                    <a:lnTo>
                      <a:pt x="178" y="70"/>
                    </a:lnTo>
                    <a:lnTo>
                      <a:pt x="166" y="78"/>
                    </a:lnTo>
                    <a:lnTo>
                      <a:pt x="152" y="73"/>
                    </a:lnTo>
                    <a:lnTo>
                      <a:pt x="124" y="56"/>
                    </a:lnTo>
                    <a:lnTo>
                      <a:pt x="94" y="43"/>
                    </a:lnTo>
                    <a:lnTo>
                      <a:pt x="22" y="51"/>
                    </a:lnTo>
                    <a:lnTo>
                      <a:pt x="8" y="49"/>
                    </a:lnTo>
                    <a:lnTo>
                      <a:pt x="0" y="37"/>
                    </a:lnTo>
                    <a:lnTo>
                      <a:pt x="1" y="23"/>
                    </a:lnTo>
                    <a:lnTo>
                      <a:pt x="14" y="14"/>
                    </a:lnTo>
                    <a:close/>
                  </a:path>
                </a:pathLst>
              </a:custGeom>
              <a:solidFill>
                <a:srgbClr val="A38C8C"/>
              </a:solidFill>
              <a:ln w="9525">
                <a:noFill/>
                <a:round/>
                <a:headEnd/>
                <a:tailEnd/>
              </a:ln>
            </p:spPr>
            <p:txBody>
              <a:bodyPr/>
              <a:lstStyle/>
              <a:p>
                <a:endParaRPr lang="de-DE">
                  <a:latin typeface="+mn-lt"/>
                </a:endParaRPr>
              </a:p>
            </p:txBody>
          </p:sp>
          <p:sp>
            <p:nvSpPr>
              <p:cNvPr id="1157" name="Freeform 130"/>
              <p:cNvSpPr>
                <a:spLocks/>
              </p:cNvSpPr>
              <p:nvPr/>
            </p:nvSpPr>
            <p:spPr bwMode="auto">
              <a:xfrm>
                <a:off x="253" y="2645"/>
                <a:ext cx="29" cy="12"/>
              </a:xfrm>
              <a:custGeom>
                <a:avLst/>
                <a:gdLst>
                  <a:gd name="T0" fmla="*/ 2 w 200"/>
                  <a:gd name="T1" fmla="*/ 1 h 83"/>
                  <a:gd name="T2" fmla="*/ 13 w 200"/>
                  <a:gd name="T3" fmla="*/ 0 h 83"/>
                  <a:gd name="T4" fmla="*/ 21 w 200"/>
                  <a:gd name="T5" fmla="*/ 3 h 83"/>
                  <a:gd name="T6" fmla="*/ 28 w 200"/>
                  <a:gd name="T7" fmla="*/ 7 h 83"/>
                  <a:gd name="T8" fmla="*/ 29 w 200"/>
                  <a:gd name="T9" fmla="*/ 9 h 83"/>
                  <a:gd name="T10" fmla="*/ 28 w 200"/>
                  <a:gd name="T11" fmla="*/ 11 h 83"/>
                  <a:gd name="T12" fmla="*/ 27 w 200"/>
                  <a:gd name="T13" fmla="*/ 12 h 83"/>
                  <a:gd name="T14" fmla="*/ 25 w 200"/>
                  <a:gd name="T15" fmla="*/ 12 h 83"/>
                  <a:gd name="T16" fmla="*/ 22 w 200"/>
                  <a:gd name="T17" fmla="*/ 10 h 83"/>
                  <a:gd name="T18" fmla="*/ 19 w 200"/>
                  <a:gd name="T19" fmla="*/ 9 h 83"/>
                  <a:gd name="T20" fmla="*/ 12 w 200"/>
                  <a:gd name="T21" fmla="*/ 8 h 83"/>
                  <a:gd name="T22" fmla="*/ 3 w 200"/>
                  <a:gd name="T23" fmla="*/ 7 h 83"/>
                  <a:gd name="T24" fmla="*/ 0 w 200"/>
                  <a:gd name="T25" fmla="*/ 4 h 83"/>
                  <a:gd name="T26" fmla="*/ 0 w 200"/>
                  <a:gd name="T27" fmla="*/ 2 h 83"/>
                  <a:gd name="T28" fmla="*/ 2 w 200"/>
                  <a:gd name="T29" fmla="*/ 1 h 83"/>
                  <a:gd name="T30" fmla="*/ 2 w 200"/>
                  <a:gd name="T31" fmla="*/ 1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83"/>
                  <a:gd name="T50" fmla="*/ 200 w 200"/>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83">
                    <a:moveTo>
                      <a:pt x="17" y="7"/>
                    </a:moveTo>
                    <a:lnTo>
                      <a:pt x="91" y="0"/>
                    </a:lnTo>
                    <a:lnTo>
                      <a:pt x="145" y="18"/>
                    </a:lnTo>
                    <a:lnTo>
                      <a:pt x="191" y="49"/>
                    </a:lnTo>
                    <a:lnTo>
                      <a:pt x="200" y="62"/>
                    </a:lnTo>
                    <a:lnTo>
                      <a:pt x="195" y="75"/>
                    </a:lnTo>
                    <a:lnTo>
                      <a:pt x="184" y="83"/>
                    </a:lnTo>
                    <a:lnTo>
                      <a:pt x="170" y="80"/>
                    </a:lnTo>
                    <a:lnTo>
                      <a:pt x="150" y="67"/>
                    </a:lnTo>
                    <a:lnTo>
                      <a:pt x="130" y="62"/>
                    </a:lnTo>
                    <a:lnTo>
                      <a:pt x="86" y="54"/>
                    </a:lnTo>
                    <a:lnTo>
                      <a:pt x="22" y="47"/>
                    </a:lnTo>
                    <a:lnTo>
                      <a:pt x="0" y="29"/>
                    </a:lnTo>
                    <a:lnTo>
                      <a:pt x="3" y="15"/>
                    </a:lnTo>
                    <a:lnTo>
                      <a:pt x="17" y="7"/>
                    </a:lnTo>
                    <a:close/>
                  </a:path>
                </a:pathLst>
              </a:custGeom>
              <a:solidFill>
                <a:srgbClr val="A38C8C"/>
              </a:solidFill>
              <a:ln w="9525">
                <a:noFill/>
                <a:round/>
                <a:headEnd/>
                <a:tailEnd/>
              </a:ln>
            </p:spPr>
            <p:txBody>
              <a:bodyPr/>
              <a:lstStyle/>
              <a:p>
                <a:endParaRPr lang="de-DE">
                  <a:latin typeface="+mn-lt"/>
                </a:endParaRPr>
              </a:p>
            </p:txBody>
          </p:sp>
          <p:sp>
            <p:nvSpPr>
              <p:cNvPr id="1158" name="Freeform 131"/>
              <p:cNvSpPr>
                <a:spLocks/>
              </p:cNvSpPr>
              <p:nvPr/>
            </p:nvSpPr>
            <p:spPr bwMode="auto">
              <a:xfrm>
                <a:off x="684" y="2622"/>
                <a:ext cx="17" cy="9"/>
              </a:xfrm>
              <a:custGeom>
                <a:avLst/>
                <a:gdLst>
                  <a:gd name="T0" fmla="*/ 3 w 119"/>
                  <a:gd name="T1" fmla="*/ 0 h 65"/>
                  <a:gd name="T2" fmla="*/ 9 w 119"/>
                  <a:gd name="T3" fmla="*/ 0 h 65"/>
                  <a:gd name="T4" fmla="*/ 16 w 119"/>
                  <a:gd name="T5" fmla="*/ 4 h 65"/>
                  <a:gd name="T6" fmla="*/ 17 w 119"/>
                  <a:gd name="T7" fmla="*/ 8 h 65"/>
                  <a:gd name="T8" fmla="*/ 15 w 119"/>
                  <a:gd name="T9" fmla="*/ 9 h 65"/>
                  <a:gd name="T10" fmla="*/ 13 w 119"/>
                  <a:gd name="T11" fmla="*/ 9 h 65"/>
                  <a:gd name="T12" fmla="*/ 7 w 119"/>
                  <a:gd name="T13" fmla="*/ 6 h 65"/>
                  <a:gd name="T14" fmla="*/ 3 w 119"/>
                  <a:gd name="T15" fmla="*/ 5 h 65"/>
                  <a:gd name="T16" fmla="*/ 0 w 119"/>
                  <a:gd name="T17" fmla="*/ 3 h 65"/>
                  <a:gd name="T18" fmla="*/ 1 w 119"/>
                  <a:gd name="T19" fmla="*/ 1 h 65"/>
                  <a:gd name="T20" fmla="*/ 3 w 119"/>
                  <a:gd name="T21" fmla="*/ 0 h 65"/>
                  <a:gd name="T22" fmla="*/ 3 w 119"/>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65"/>
                  <a:gd name="T38" fmla="*/ 119 w 11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65">
                    <a:moveTo>
                      <a:pt x="19" y="1"/>
                    </a:moveTo>
                    <a:lnTo>
                      <a:pt x="60" y="0"/>
                    </a:lnTo>
                    <a:lnTo>
                      <a:pt x="114" y="31"/>
                    </a:lnTo>
                    <a:lnTo>
                      <a:pt x="119" y="57"/>
                    </a:lnTo>
                    <a:lnTo>
                      <a:pt x="108" y="65"/>
                    </a:lnTo>
                    <a:lnTo>
                      <a:pt x="94" y="62"/>
                    </a:lnTo>
                    <a:lnTo>
                      <a:pt x="51" y="41"/>
                    </a:lnTo>
                    <a:lnTo>
                      <a:pt x="19" y="39"/>
                    </a:lnTo>
                    <a:lnTo>
                      <a:pt x="0" y="20"/>
                    </a:lnTo>
                    <a:lnTo>
                      <a:pt x="4" y="7"/>
                    </a:lnTo>
                    <a:lnTo>
                      <a:pt x="19" y="1"/>
                    </a:lnTo>
                    <a:close/>
                  </a:path>
                </a:pathLst>
              </a:custGeom>
              <a:solidFill>
                <a:srgbClr val="A38C8C"/>
              </a:solidFill>
              <a:ln w="9525">
                <a:noFill/>
                <a:round/>
                <a:headEnd/>
                <a:tailEnd/>
              </a:ln>
            </p:spPr>
            <p:txBody>
              <a:bodyPr/>
              <a:lstStyle/>
              <a:p>
                <a:endParaRPr lang="de-DE">
                  <a:latin typeface="+mn-lt"/>
                </a:endParaRPr>
              </a:p>
            </p:txBody>
          </p:sp>
          <p:sp>
            <p:nvSpPr>
              <p:cNvPr id="1159" name="Freeform 132"/>
              <p:cNvSpPr>
                <a:spLocks/>
              </p:cNvSpPr>
              <p:nvPr/>
            </p:nvSpPr>
            <p:spPr bwMode="auto">
              <a:xfrm>
                <a:off x="685" y="2634"/>
                <a:ext cx="18" cy="14"/>
              </a:xfrm>
              <a:custGeom>
                <a:avLst/>
                <a:gdLst>
                  <a:gd name="T0" fmla="*/ 3 w 129"/>
                  <a:gd name="T1" fmla="*/ 0 h 98"/>
                  <a:gd name="T2" fmla="*/ 11 w 129"/>
                  <a:gd name="T3" fmla="*/ 2 h 98"/>
                  <a:gd name="T4" fmla="*/ 18 w 129"/>
                  <a:gd name="T5" fmla="*/ 9 h 98"/>
                  <a:gd name="T6" fmla="*/ 18 w 129"/>
                  <a:gd name="T7" fmla="*/ 13 h 98"/>
                  <a:gd name="T8" fmla="*/ 16 w 129"/>
                  <a:gd name="T9" fmla="*/ 14 h 98"/>
                  <a:gd name="T10" fmla="*/ 14 w 129"/>
                  <a:gd name="T11" fmla="*/ 13 h 98"/>
                  <a:gd name="T12" fmla="*/ 8 w 129"/>
                  <a:gd name="T13" fmla="*/ 8 h 98"/>
                  <a:gd name="T14" fmla="*/ 2 w 129"/>
                  <a:gd name="T15" fmla="*/ 6 h 98"/>
                  <a:gd name="T16" fmla="*/ 0 w 129"/>
                  <a:gd name="T17" fmla="*/ 4 h 98"/>
                  <a:gd name="T18" fmla="*/ 0 w 129"/>
                  <a:gd name="T19" fmla="*/ 2 h 98"/>
                  <a:gd name="T20" fmla="*/ 1 w 129"/>
                  <a:gd name="T21" fmla="*/ 1 h 98"/>
                  <a:gd name="T22" fmla="*/ 3 w 129"/>
                  <a:gd name="T23" fmla="*/ 0 h 98"/>
                  <a:gd name="T24" fmla="*/ 3 w 129"/>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98"/>
                  <a:gd name="T41" fmla="*/ 129 w 12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98">
                    <a:moveTo>
                      <a:pt x="21" y="0"/>
                    </a:moveTo>
                    <a:lnTo>
                      <a:pt x="79" y="15"/>
                    </a:lnTo>
                    <a:lnTo>
                      <a:pt x="129" y="65"/>
                    </a:lnTo>
                    <a:lnTo>
                      <a:pt x="129" y="91"/>
                    </a:lnTo>
                    <a:lnTo>
                      <a:pt x="116" y="98"/>
                    </a:lnTo>
                    <a:lnTo>
                      <a:pt x="102" y="92"/>
                    </a:lnTo>
                    <a:lnTo>
                      <a:pt x="56" y="55"/>
                    </a:lnTo>
                    <a:lnTo>
                      <a:pt x="16" y="39"/>
                    </a:lnTo>
                    <a:lnTo>
                      <a:pt x="3" y="30"/>
                    </a:lnTo>
                    <a:lnTo>
                      <a:pt x="0" y="16"/>
                    </a:lnTo>
                    <a:lnTo>
                      <a:pt x="7" y="5"/>
                    </a:lnTo>
                    <a:lnTo>
                      <a:pt x="21" y="0"/>
                    </a:lnTo>
                    <a:close/>
                  </a:path>
                </a:pathLst>
              </a:custGeom>
              <a:solidFill>
                <a:srgbClr val="A38C8C"/>
              </a:solidFill>
              <a:ln w="9525">
                <a:noFill/>
                <a:round/>
                <a:headEnd/>
                <a:tailEnd/>
              </a:ln>
            </p:spPr>
            <p:txBody>
              <a:bodyPr/>
              <a:lstStyle/>
              <a:p>
                <a:endParaRPr lang="de-DE">
                  <a:latin typeface="+mn-lt"/>
                </a:endParaRPr>
              </a:p>
            </p:txBody>
          </p:sp>
          <p:sp>
            <p:nvSpPr>
              <p:cNvPr id="1160" name="Freeform 133"/>
              <p:cNvSpPr>
                <a:spLocks/>
              </p:cNvSpPr>
              <p:nvPr/>
            </p:nvSpPr>
            <p:spPr bwMode="auto">
              <a:xfrm>
                <a:off x="683" y="2654"/>
                <a:ext cx="18" cy="8"/>
              </a:xfrm>
              <a:custGeom>
                <a:avLst/>
                <a:gdLst>
                  <a:gd name="T0" fmla="*/ 3 w 124"/>
                  <a:gd name="T1" fmla="*/ 2 h 61"/>
                  <a:gd name="T2" fmla="*/ 7 w 124"/>
                  <a:gd name="T3" fmla="*/ 0 h 61"/>
                  <a:gd name="T4" fmla="*/ 12 w 124"/>
                  <a:gd name="T5" fmla="*/ 1 h 61"/>
                  <a:gd name="T6" fmla="*/ 17 w 124"/>
                  <a:gd name="T7" fmla="*/ 3 h 61"/>
                  <a:gd name="T8" fmla="*/ 18 w 124"/>
                  <a:gd name="T9" fmla="*/ 7 h 61"/>
                  <a:gd name="T10" fmla="*/ 17 w 124"/>
                  <a:gd name="T11" fmla="*/ 8 h 61"/>
                  <a:gd name="T12" fmla="*/ 15 w 124"/>
                  <a:gd name="T13" fmla="*/ 8 h 61"/>
                  <a:gd name="T14" fmla="*/ 8 w 124"/>
                  <a:gd name="T15" fmla="*/ 7 h 61"/>
                  <a:gd name="T16" fmla="*/ 4 w 124"/>
                  <a:gd name="T17" fmla="*/ 7 h 61"/>
                  <a:gd name="T18" fmla="*/ 1 w 124"/>
                  <a:gd name="T19" fmla="*/ 7 h 61"/>
                  <a:gd name="T20" fmla="*/ 0 w 124"/>
                  <a:gd name="T21" fmla="*/ 5 h 61"/>
                  <a:gd name="T22" fmla="*/ 1 w 124"/>
                  <a:gd name="T23" fmla="*/ 3 h 61"/>
                  <a:gd name="T24" fmla="*/ 3 w 124"/>
                  <a:gd name="T25" fmla="*/ 2 h 61"/>
                  <a:gd name="T26" fmla="*/ 3 w 124"/>
                  <a:gd name="T27" fmla="*/ 2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61"/>
                  <a:gd name="T44" fmla="*/ 124 w 124"/>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61">
                    <a:moveTo>
                      <a:pt x="18" y="12"/>
                    </a:moveTo>
                    <a:lnTo>
                      <a:pt x="51" y="0"/>
                    </a:lnTo>
                    <a:lnTo>
                      <a:pt x="83" y="9"/>
                    </a:lnTo>
                    <a:lnTo>
                      <a:pt x="114" y="25"/>
                    </a:lnTo>
                    <a:lnTo>
                      <a:pt x="124" y="50"/>
                    </a:lnTo>
                    <a:lnTo>
                      <a:pt x="115" y="61"/>
                    </a:lnTo>
                    <a:lnTo>
                      <a:pt x="100" y="61"/>
                    </a:lnTo>
                    <a:lnTo>
                      <a:pt x="55" y="54"/>
                    </a:lnTo>
                    <a:lnTo>
                      <a:pt x="26" y="55"/>
                    </a:lnTo>
                    <a:lnTo>
                      <a:pt x="8" y="50"/>
                    </a:lnTo>
                    <a:lnTo>
                      <a:pt x="0" y="36"/>
                    </a:lnTo>
                    <a:lnTo>
                      <a:pt x="4" y="22"/>
                    </a:lnTo>
                    <a:lnTo>
                      <a:pt x="18" y="12"/>
                    </a:lnTo>
                    <a:close/>
                  </a:path>
                </a:pathLst>
              </a:custGeom>
              <a:solidFill>
                <a:srgbClr val="A38C8C"/>
              </a:solidFill>
              <a:ln w="9525">
                <a:noFill/>
                <a:round/>
                <a:headEnd/>
                <a:tailEnd/>
              </a:ln>
            </p:spPr>
            <p:txBody>
              <a:bodyPr/>
              <a:lstStyle/>
              <a:p>
                <a:endParaRPr lang="de-DE">
                  <a:latin typeface="+mn-lt"/>
                </a:endParaRPr>
              </a:p>
            </p:txBody>
          </p:sp>
          <p:sp>
            <p:nvSpPr>
              <p:cNvPr id="1161" name="Freeform 134"/>
              <p:cNvSpPr>
                <a:spLocks/>
              </p:cNvSpPr>
              <p:nvPr/>
            </p:nvSpPr>
            <p:spPr bwMode="auto">
              <a:xfrm>
                <a:off x="351" y="2635"/>
                <a:ext cx="136" cy="25"/>
              </a:xfrm>
              <a:custGeom>
                <a:avLst/>
                <a:gdLst>
                  <a:gd name="T0" fmla="*/ 5 w 956"/>
                  <a:gd name="T1" fmla="*/ 6 h 175"/>
                  <a:gd name="T2" fmla="*/ 16 w 956"/>
                  <a:gd name="T3" fmla="*/ 5 h 175"/>
                  <a:gd name="T4" fmla="*/ 27 w 956"/>
                  <a:gd name="T5" fmla="*/ 5 h 175"/>
                  <a:gd name="T6" fmla="*/ 56 w 956"/>
                  <a:gd name="T7" fmla="*/ 2 h 175"/>
                  <a:gd name="T8" fmla="*/ 84 w 956"/>
                  <a:gd name="T9" fmla="*/ 0 h 175"/>
                  <a:gd name="T10" fmla="*/ 115 w 956"/>
                  <a:gd name="T11" fmla="*/ 1 h 175"/>
                  <a:gd name="T12" fmla="*/ 118 w 956"/>
                  <a:gd name="T13" fmla="*/ 6 h 175"/>
                  <a:gd name="T14" fmla="*/ 120 w 956"/>
                  <a:gd name="T15" fmla="*/ 13 h 175"/>
                  <a:gd name="T16" fmla="*/ 122 w 956"/>
                  <a:gd name="T17" fmla="*/ 15 h 175"/>
                  <a:gd name="T18" fmla="*/ 125 w 956"/>
                  <a:gd name="T19" fmla="*/ 17 h 175"/>
                  <a:gd name="T20" fmla="*/ 129 w 956"/>
                  <a:gd name="T21" fmla="*/ 19 h 175"/>
                  <a:gd name="T22" fmla="*/ 132 w 956"/>
                  <a:gd name="T23" fmla="*/ 21 h 175"/>
                  <a:gd name="T24" fmla="*/ 136 w 956"/>
                  <a:gd name="T25" fmla="*/ 24 h 175"/>
                  <a:gd name="T26" fmla="*/ 132 w 956"/>
                  <a:gd name="T27" fmla="*/ 25 h 175"/>
                  <a:gd name="T28" fmla="*/ 105 w 956"/>
                  <a:gd name="T29" fmla="*/ 23 h 175"/>
                  <a:gd name="T30" fmla="*/ 83 w 956"/>
                  <a:gd name="T31" fmla="*/ 23 h 175"/>
                  <a:gd name="T32" fmla="*/ 55 w 956"/>
                  <a:gd name="T33" fmla="*/ 21 h 175"/>
                  <a:gd name="T34" fmla="*/ 42 w 956"/>
                  <a:gd name="T35" fmla="*/ 20 h 175"/>
                  <a:gd name="T36" fmla="*/ 28 w 956"/>
                  <a:gd name="T37" fmla="*/ 20 h 175"/>
                  <a:gd name="T38" fmla="*/ 16 w 956"/>
                  <a:gd name="T39" fmla="*/ 19 h 175"/>
                  <a:gd name="T40" fmla="*/ 5 w 956"/>
                  <a:gd name="T41" fmla="*/ 19 h 175"/>
                  <a:gd name="T42" fmla="*/ 1 w 956"/>
                  <a:gd name="T43" fmla="*/ 18 h 175"/>
                  <a:gd name="T44" fmla="*/ 0 w 956"/>
                  <a:gd name="T45" fmla="*/ 14 h 175"/>
                  <a:gd name="T46" fmla="*/ 1 w 956"/>
                  <a:gd name="T47" fmla="*/ 9 h 175"/>
                  <a:gd name="T48" fmla="*/ 3 w 956"/>
                  <a:gd name="T49" fmla="*/ 7 h 175"/>
                  <a:gd name="T50" fmla="*/ 5 w 956"/>
                  <a:gd name="T51" fmla="*/ 6 h 175"/>
                  <a:gd name="T52" fmla="*/ 5 w 956"/>
                  <a:gd name="T53" fmla="*/ 6 h 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6"/>
                  <a:gd name="T82" fmla="*/ 0 h 175"/>
                  <a:gd name="T83" fmla="*/ 956 w 956"/>
                  <a:gd name="T84" fmla="*/ 175 h 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6" h="175">
                    <a:moveTo>
                      <a:pt x="38" y="43"/>
                    </a:moveTo>
                    <a:lnTo>
                      <a:pt x="115" y="35"/>
                    </a:lnTo>
                    <a:lnTo>
                      <a:pt x="193" y="34"/>
                    </a:lnTo>
                    <a:lnTo>
                      <a:pt x="392" y="12"/>
                    </a:lnTo>
                    <a:lnTo>
                      <a:pt x="591" y="0"/>
                    </a:lnTo>
                    <a:lnTo>
                      <a:pt x="809" y="5"/>
                    </a:lnTo>
                    <a:lnTo>
                      <a:pt x="829" y="41"/>
                    </a:lnTo>
                    <a:lnTo>
                      <a:pt x="843" y="88"/>
                    </a:lnTo>
                    <a:lnTo>
                      <a:pt x="858" y="103"/>
                    </a:lnTo>
                    <a:lnTo>
                      <a:pt x="881" y="117"/>
                    </a:lnTo>
                    <a:lnTo>
                      <a:pt x="906" y="133"/>
                    </a:lnTo>
                    <a:lnTo>
                      <a:pt x="929" y="146"/>
                    </a:lnTo>
                    <a:lnTo>
                      <a:pt x="956" y="169"/>
                    </a:lnTo>
                    <a:lnTo>
                      <a:pt x="929" y="175"/>
                    </a:lnTo>
                    <a:lnTo>
                      <a:pt x="740" y="163"/>
                    </a:lnTo>
                    <a:lnTo>
                      <a:pt x="580" y="162"/>
                    </a:lnTo>
                    <a:lnTo>
                      <a:pt x="387" y="147"/>
                    </a:lnTo>
                    <a:lnTo>
                      <a:pt x="297" y="140"/>
                    </a:lnTo>
                    <a:lnTo>
                      <a:pt x="195" y="142"/>
                    </a:lnTo>
                    <a:lnTo>
                      <a:pt x="113" y="136"/>
                    </a:lnTo>
                    <a:lnTo>
                      <a:pt x="32" y="136"/>
                    </a:lnTo>
                    <a:lnTo>
                      <a:pt x="7" y="128"/>
                    </a:lnTo>
                    <a:lnTo>
                      <a:pt x="0" y="98"/>
                    </a:lnTo>
                    <a:lnTo>
                      <a:pt x="10" y="64"/>
                    </a:lnTo>
                    <a:lnTo>
                      <a:pt x="22" y="51"/>
                    </a:lnTo>
                    <a:lnTo>
                      <a:pt x="38" y="43"/>
                    </a:lnTo>
                    <a:close/>
                  </a:path>
                </a:pathLst>
              </a:custGeom>
              <a:solidFill>
                <a:srgbClr val="A38C8C"/>
              </a:solidFill>
              <a:ln w="9525">
                <a:noFill/>
                <a:round/>
                <a:headEnd/>
                <a:tailEnd/>
              </a:ln>
            </p:spPr>
            <p:txBody>
              <a:bodyPr/>
              <a:lstStyle/>
              <a:p>
                <a:endParaRPr lang="de-DE">
                  <a:latin typeface="+mn-lt"/>
                </a:endParaRPr>
              </a:p>
            </p:txBody>
          </p:sp>
          <p:sp>
            <p:nvSpPr>
              <p:cNvPr id="1162" name="Freeform 135"/>
              <p:cNvSpPr>
                <a:spLocks/>
              </p:cNvSpPr>
              <p:nvPr/>
            </p:nvSpPr>
            <p:spPr bwMode="auto">
              <a:xfrm>
                <a:off x="341" y="2593"/>
                <a:ext cx="21" cy="19"/>
              </a:xfrm>
              <a:custGeom>
                <a:avLst/>
                <a:gdLst>
                  <a:gd name="T0" fmla="*/ 3 w 148"/>
                  <a:gd name="T1" fmla="*/ 10 h 137"/>
                  <a:gd name="T2" fmla="*/ 0 w 148"/>
                  <a:gd name="T3" fmla="*/ 7 h 137"/>
                  <a:gd name="T4" fmla="*/ 0 w 148"/>
                  <a:gd name="T5" fmla="*/ 3 h 137"/>
                  <a:gd name="T6" fmla="*/ 3 w 148"/>
                  <a:gd name="T7" fmla="*/ 0 h 137"/>
                  <a:gd name="T8" fmla="*/ 8 w 148"/>
                  <a:gd name="T9" fmla="*/ 0 h 137"/>
                  <a:gd name="T10" fmla="*/ 18 w 148"/>
                  <a:gd name="T11" fmla="*/ 4 h 137"/>
                  <a:gd name="T12" fmla="*/ 21 w 148"/>
                  <a:gd name="T13" fmla="*/ 10 h 137"/>
                  <a:gd name="T14" fmla="*/ 21 w 148"/>
                  <a:gd name="T15" fmla="*/ 15 h 137"/>
                  <a:gd name="T16" fmla="*/ 19 w 148"/>
                  <a:gd name="T17" fmla="*/ 18 h 137"/>
                  <a:gd name="T18" fmla="*/ 17 w 148"/>
                  <a:gd name="T19" fmla="*/ 19 h 137"/>
                  <a:gd name="T20" fmla="*/ 12 w 148"/>
                  <a:gd name="T21" fmla="*/ 18 h 137"/>
                  <a:gd name="T22" fmla="*/ 8 w 148"/>
                  <a:gd name="T23" fmla="*/ 14 h 137"/>
                  <a:gd name="T24" fmla="*/ 3 w 148"/>
                  <a:gd name="T25" fmla="*/ 10 h 137"/>
                  <a:gd name="T26" fmla="*/ 3 w 148"/>
                  <a:gd name="T27" fmla="*/ 10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37"/>
                  <a:gd name="T44" fmla="*/ 148 w 148"/>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37">
                    <a:moveTo>
                      <a:pt x="22" y="75"/>
                    </a:moveTo>
                    <a:lnTo>
                      <a:pt x="0" y="50"/>
                    </a:lnTo>
                    <a:lnTo>
                      <a:pt x="2" y="20"/>
                    </a:lnTo>
                    <a:lnTo>
                      <a:pt x="23" y="0"/>
                    </a:lnTo>
                    <a:lnTo>
                      <a:pt x="55" y="1"/>
                    </a:lnTo>
                    <a:lnTo>
                      <a:pt x="124" y="32"/>
                    </a:lnTo>
                    <a:lnTo>
                      <a:pt x="148" y="69"/>
                    </a:lnTo>
                    <a:lnTo>
                      <a:pt x="145" y="110"/>
                    </a:lnTo>
                    <a:lnTo>
                      <a:pt x="135" y="127"/>
                    </a:lnTo>
                    <a:lnTo>
                      <a:pt x="121" y="137"/>
                    </a:lnTo>
                    <a:lnTo>
                      <a:pt x="86" y="132"/>
                    </a:lnTo>
                    <a:lnTo>
                      <a:pt x="54" y="102"/>
                    </a:lnTo>
                    <a:lnTo>
                      <a:pt x="22" y="75"/>
                    </a:lnTo>
                    <a:close/>
                  </a:path>
                </a:pathLst>
              </a:custGeom>
              <a:solidFill>
                <a:srgbClr val="FF0000"/>
              </a:solidFill>
              <a:ln w="9525">
                <a:noFill/>
                <a:round/>
                <a:headEnd/>
                <a:tailEnd/>
              </a:ln>
            </p:spPr>
            <p:txBody>
              <a:bodyPr/>
              <a:lstStyle/>
              <a:p>
                <a:endParaRPr lang="de-DE">
                  <a:latin typeface="+mn-lt"/>
                </a:endParaRPr>
              </a:p>
            </p:txBody>
          </p:sp>
          <p:sp>
            <p:nvSpPr>
              <p:cNvPr id="1163" name="Freeform 136"/>
              <p:cNvSpPr>
                <a:spLocks/>
              </p:cNvSpPr>
              <p:nvPr/>
            </p:nvSpPr>
            <p:spPr bwMode="auto">
              <a:xfrm>
                <a:off x="497" y="2449"/>
                <a:ext cx="77" cy="227"/>
              </a:xfrm>
              <a:custGeom>
                <a:avLst/>
                <a:gdLst>
                  <a:gd name="T0" fmla="*/ 77 w 534"/>
                  <a:gd name="T1" fmla="*/ 8 h 1590"/>
                  <a:gd name="T2" fmla="*/ 75 w 534"/>
                  <a:gd name="T3" fmla="*/ 19 h 1590"/>
                  <a:gd name="T4" fmla="*/ 70 w 534"/>
                  <a:gd name="T5" fmla="*/ 27 h 1590"/>
                  <a:gd name="T6" fmla="*/ 61 w 534"/>
                  <a:gd name="T7" fmla="*/ 42 h 1590"/>
                  <a:gd name="T8" fmla="*/ 75 w 534"/>
                  <a:gd name="T9" fmla="*/ 45 h 1590"/>
                  <a:gd name="T10" fmla="*/ 76 w 534"/>
                  <a:gd name="T11" fmla="*/ 54 h 1590"/>
                  <a:gd name="T12" fmla="*/ 72 w 534"/>
                  <a:gd name="T13" fmla="*/ 62 h 1590"/>
                  <a:gd name="T14" fmla="*/ 65 w 534"/>
                  <a:gd name="T15" fmla="*/ 69 h 1590"/>
                  <a:gd name="T16" fmla="*/ 68 w 534"/>
                  <a:gd name="T17" fmla="*/ 76 h 1590"/>
                  <a:gd name="T18" fmla="*/ 72 w 534"/>
                  <a:gd name="T19" fmla="*/ 83 h 1590"/>
                  <a:gd name="T20" fmla="*/ 68 w 534"/>
                  <a:gd name="T21" fmla="*/ 92 h 1590"/>
                  <a:gd name="T22" fmla="*/ 60 w 534"/>
                  <a:gd name="T23" fmla="*/ 106 h 1590"/>
                  <a:gd name="T24" fmla="*/ 68 w 534"/>
                  <a:gd name="T25" fmla="*/ 110 h 1590"/>
                  <a:gd name="T26" fmla="*/ 68 w 534"/>
                  <a:gd name="T27" fmla="*/ 118 h 1590"/>
                  <a:gd name="T28" fmla="*/ 64 w 534"/>
                  <a:gd name="T29" fmla="*/ 127 h 1590"/>
                  <a:gd name="T30" fmla="*/ 66 w 534"/>
                  <a:gd name="T31" fmla="*/ 136 h 1590"/>
                  <a:gd name="T32" fmla="*/ 71 w 534"/>
                  <a:gd name="T33" fmla="*/ 143 h 1590"/>
                  <a:gd name="T34" fmla="*/ 68 w 534"/>
                  <a:gd name="T35" fmla="*/ 153 h 1590"/>
                  <a:gd name="T36" fmla="*/ 61 w 534"/>
                  <a:gd name="T37" fmla="*/ 163 h 1590"/>
                  <a:gd name="T38" fmla="*/ 62 w 534"/>
                  <a:gd name="T39" fmla="*/ 168 h 1590"/>
                  <a:gd name="T40" fmla="*/ 68 w 534"/>
                  <a:gd name="T41" fmla="*/ 177 h 1590"/>
                  <a:gd name="T42" fmla="*/ 64 w 534"/>
                  <a:gd name="T43" fmla="*/ 184 h 1590"/>
                  <a:gd name="T44" fmla="*/ 59 w 534"/>
                  <a:gd name="T45" fmla="*/ 189 h 1590"/>
                  <a:gd name="T46" fmla="*/ 68 w 534"/>
                  <a:gd name="T47" fmla="*/ 203 h 1590"/>
                  <a:gd name="T48" fmla="*/ 71 w 534"/>
                  <a:gd name="T49" fmla="*/ 224 h 1590"/>
                  <a:gd name="T50" fmla="*/ 58 w 534"/>
                  <a:gd name="T51" fmla="*/ 227 h 1590"/>
                  <a:gd name="T52" fmla="*/ 42 w 534"/>
                  <a:gd name="T53" fmla="*/ 218 h 1590"/>
                  <a:gd name="T54" fmla="*/ 35 w 534"/>
                  <a:gd name="T55" fmla="*/ 213 h 1590"/>
                  <a:gd name="T56" fmla="*/ 8 w 534"/>
                  <a:gd name="T57" fmla="*/ 213 h 1590"/>
                  <a:gd name="T58" fmla="*/ 1 w 534"/>
                  <a:gd name="T59" fmla="*/ 211 h 1590"/>
                  <a:gd name="T60" fmla="*/ 2 w 534"/>
                  <a:gd name="T61" fmla="*/ 197 h 1590"/>
                  <a:gd name="T62" fmla="*/ 6 w 534"/>
                  <a:gd name="T63" fmla="*/ 190 h 1590"/>
                  <a:gd name="T64" fmla="*/ 15 w 534"/>
                  <a:gd name="T65" fmla="*/ 167 h 1590"/>
                  <a:gd name="T66" fmla="*/ 16 w 534"/>
                  <a:gd name="T67" fmla="*/ 142 h 1590"/>
                  <a:gd name="T68" fmla="*/ 20 w 534"/>
                  <a:gd name="T69" fmla="*/ 126 h 1590"/>
                  <a:gd name="T70" fmla="*/ 26 w 534"/>
                  <a:gd name="T71" fmla="*/ 100 h 1590"/>
                  <a:gd name="T72" fmla="*/ 30 w 534"/>
                  <a:gd name="T73" fmla="*/ 84 h 1590"/>
                  <a:gd name="T74" fmla="*/ 34 w 534"/>
                  <a:gd name="T75" fmla="*/ 73 h 1590"/>
                  <a:gd name="T76" fmla="*/ 40 w 534"/>
                  <a:gd name="T77" fmla="*/ 67 h 1590"/>
                  <a:gd name="T78" fmla="*/ 50 w 534"/>
                  <a:gd name="T79" fmla="*/ 59 h 1590"/>
                  <a:gd name="T80" fmla="*/ 41 w 534"/>
                  <a:gd name="T81" fmla="*/ 56 h 1590"/>
                  <a:gd name="T82" fmla="*/ 40 w 534"/>
                  <a:gd name="T83" fmla="*/ 46 h 1590"/>
                  <a:gd name="T84" fmla="*/ 44 w 534"/>
                  <a:gd name="T85" fmla="*/ 38 h 1590"/>
                  <a:gd name="T86" fmla="*/ 43 w 534"/>
                  <a:gd name="T87" fmla="*/ 37 h 1590"/>
                  <a:gd name="T88" fmla="*/ 34 w 534"/>
                  <a:gd name="T89" fmla="*/ 33 h 1590"/>
                  <a:gd name="T90" fmla="*/ 34 w 534"/>
                  <a:gd name="T91" fmla="*/ 22 h 1590"/>
                  <a:gd name="T92" fmla="*/ 41 w 534"/>
                  <a:gd name="T93" fmla="*/ 15 h 1590"/>
                  <a:gd name="T94" fmla="*/ 50 w 534"/>
                  <a:gd name="T95" fmla="*/ 9 h 1590"/>
                  <a:gd name="T96" fmla="*/ 60 w 534"/>
                  <a:gd name="T97" fmla="*/ 4 h 1590"/>
                  <a:gd name="T98" fmla="*/ 76 w 534"/>
                  <a:gd name="T99" fmla="*/ 0 h 15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1590"/>
                  <a:gd name="T152" fmla="*/ 534 w 534"/>
                  <a:gd name="T153" fmla="*/ 1590 h 15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1590">
                    <a:moveTo>
                      <a:pt x="529" y="0"/>
                    </a:moveTo>
                    <a:lnTo>
                      <a:pt x="532" y="59"/>
                    </a:lnTo>
                    <a:lnTo>
                      <a:pt x="528" y="102"/>
                    </a:lnTo>
                    <a:lnTo>
                      <a:pt x="518" y="136"/>
                    </a:lnTo>
                    <a:lnTo>
                      <a:pt x="504" y="164"/>
                    </a:lnTo>
                    <a:lnTo>
                      <a:pt x="486" y="190"/>
                    </a:lnTo>
                    <a:lnTo>
                      <a:pt x="465" y="218"/>
                    </a:lnTo>
                    <a:lnTo>
                      <a:pt x="420" y="294"/>
                    </a:lnTo>
                    <a:lnTo>
                      <a:pt x="484" y="298"/>
                    </a:lnTo>
                    <a:lnTo>
                      <a:pt x="521" y="315"/>
                    </a:lnTo>
                    <a:lnTo>
                      <a:pt x="534" y="342"/>
                    </a:lnTo>
                    <a:lnTo>
                      <a:pt x="528" y="375"/>
                    </a:lnTo>
                    <a:lnTo>
                      <a:pt x="508" y="412"/>
                    </a:lnTo>
                    <a:lnTo>
                      <a:pt x="496" y="431"/>
                    </a:lnTo>
                    <a:lnTo>
                      <a:pt x="481" y="450"/>
                    </a:lnTo>
                    <a:lnTo>
                      <a:pt x="451" y="485"/>
                    </a:lnTo>
                    <a:lnTo>
                      <a:pt x="421" y="518"/>
                    </a:lnTo>
                    <a:lnTo>
                      <a:pt x="469" y="534"/>
                    </a:lnTo>
                    <a:lnTo>
                      <a:pt x="492" y="556"/>
                    </a:lnTo>
                    <a:lnTo>
                      <a:pt x="496" y="583"/>
                    </a:lnTo>
                    <a:lnTo>
                      <a:pt x="487" y="614"/>
                    </a:lnTo>
                    <a:lnTo>
                      <a:pt x="471" y="647"/>
                    </a:lnTo>
                    <a:lnTo>
                      <a:pt x="450" y="680"/>
                    </a:lnTo>
                    <a:lnTo>
                      <a:pt x="418" y="742"/>
                    </a:lnTo>
                    <a:lnTo>
                      <a:pt x="452" y="751"/>
                    </a:lnTo>
                    <a:lnTo>
                      <a:pt x="471" y="770"/>
                    </a:lnTo>
                    <a:lnTo>
                      <a:pt x="475" y="796"/>
                    </a:lnTo>
                    <a:lnTo>
                      <a:pt x="471" y="827"/>
                    </a:lnTo>
                    <a:lnTo>
                      <a:pt x="460" y="860"/>
                    </a:lnTo>
                    <a:lnTo>
                      <a:pt x="444" y="892"/>
                    </a:lnTo>
                    <a:lnTo>
                      <a:pt x="414" y="940"/>
                    </a:lnTo>
                    <a:lnTo>
                      <a:pt x="460" y="955"/>
                    </a:lnTo>
                    <a:lnTo>
                      <a:pt x="484" y="977"/>
                    </a:lnTo>
                    <a:lnTo>
                      <a:pt x="491" y="1004"/>
                    </a:lnTo>
                    <a:lnTo>
                      <a:pt x="484" y="1034"/>
                    </a:lnTo>
                    <a:lnTo>
                      <a:pt x="469" y="1069"/>
                    </a:lnTo>
                    <a:lnTo>
                      <a:pt x="448" y="1105"/>
                    </a:lnTo>
                    <a:lnTo>
                      <a:pt x="425" y="1141"/>
                    </a:lnTo>
                    <a:lnTo>
                      <a:pt x="407" y="1176"/>
                    </a:lnTo>
                    <a:lnTo>
                      <a:pt x="430" y="1176"/>
                    </a:lnTo>
                    <a:lnTo>
                      <a:pt x="448" y="1193"/>
                    </a:lnTo>
                    <a:lnTo>
                      <a:pt x="469" y="1240"/>
                    </a:lnTo>
                    <a:lnTo>
                      <a:pt x="458" y="1265"/>
                    </a:lnTo>
                    <a:lnTo>
                      <a:pt x="443" y="1287"/>
                    </a:lnTo>
                    <a:lnTo>
                      <a:pt x="427" y="1309"/>
                    </a:lnTo>
                    <a:lnTo>
                      <a:pt x="408" y="1327"/>
                    </a:lnTo>
                    <a:lnTo>
                      <a:pt x="445" y="1361"/>
                    </a:lnTo>
                    <a:lnTo>
                      <a:pt x="475" y="1421"/>
                    </a:lnTo>
                    <a:lnTo>
                      <a:pt x="497" y="1539"/>
                    </a:lnTo>
                    <a:lnTo>
                      <a:pt x="489" y="1568"/>
                    </a:lnTo>
                    <a:lnTo>
                      <a:pt x="467" y="1585"/>
                    </a:lnTo>
                    <a:lnTo>
                      <a:pt x="404" y="1590"/>
                    </a:lnTo>
                    <a:lnTo>
                      <a:pt x="336" y="1566"/>
                    </a:lnTo>
                    <a:lnTo>
                      <a:pt x="289" y="1527"/>
                    </a:lnTo>
                    <a:lnTo>
                      <a:pt x="271" y="1507"/>
                    </a:lnTo>
                    <a:lnTo>
                      <a:pt x="244" y="1493"/>
                    </a:lnTo>
                    <a:lnTo>
                      <a:pt x="179" y="1482"/>
                    </a:lnTo>
                    <a:lnTo>
                      <a:pt x="53" y="1493"/>
                    </a:lnTo>
                    <a:lnTo>
                      <a:pt x="26" y="1493"/>
                    </a:lnTo>
                    <a:lnTo>
                      <a:pt x="9" y="1481"/>
                    </a:lnTo>
                    <a:lnTo>
                      <a:pt x="0" y="1434"/>
                    </a:lnTo>
                    <a:lnTo>
                      <a:pt x="14" y="1377"/>
                    </a:lnTo>
                    <a:lnTo>
                      <a:pt x="26" y="1352"/>
                    </a:lnTo>
                    <a:lnTo>
                      <a:pt x="39" y="1334"/>
                    </a:lnTo>
                    <a:lnTo>
                      <a:pt x="149" y="1215"/>
                    </a:lnTo>
                    <a:lnTo>
                      <a:pt x="107" y="1173"/>
                    </a:lnTo>
                    <a:lnTo>
                      <a:pt x="98" y="1098"/>
                    </a:lnTo>
                    <a:lnTo>
                      <a:pt x="111" y="998"/>
                    </a:lnTo>
                    <a:lnTo>
                      <a:pt x="124" y="942"/>
                    </a:lnTo>
                    <a:lnTo>
                      <a:pt x="136" y="882"/>
                    </a:lnTo>
                    <a:lnTo>
                      <a:pt x="163" y="759"/>
                    </a:lnTo>
                    <a:lnTo>
                      <a:pt x="178" y="699"/>
                    </a:lnTo>
                    <a:lnTo>
                      <a:pt x="192" y="642"/>
                    </a:lnTo>
                    <a:lnTo>
                      <a:pt x="206" y="591"/>
                    </a:lnTo>
                    <a:lnTo>
                      <a:pt x="222" y="546"/>
                    </a:lnTo>
                    <a:lnTo>
                      <a:pt x="239" y="510"/>
                    </a:lnTo>
                    <a:lnTo>
                      <a:pt x="256" y="485"/>
                    </a:lnTo>
                    <a:lnTo>
                      <a:pt x="278" y="466"/>
                    </a:lnTo>
                    <a:lnTo>
                      <a:pt x="302" y="448"/>
                    </a:lnTo>
                    <a:lnTo>
                      <a:pt x="348" y="414"/>
                    </a:lnTo>
                    <a:lnTo>
                      <a:pt x="307" y="408"/>
                    </a:lnTo>
                    <a:lnTo>
                      <a:pt x="281" y="394"/>
                    </a:lnTo>
                    <a:lnTo>
                      <a:pt x="266" y="350"/>
                    </a:lnTo>
                    <a:lnTo>
                      <a:pt x="274" y="322"/>
                    </a:lnTo>
                    <a:lnTo>
                      <a:pt x="289" y="294"/>
                    </a:lnTo>
                    <a:lnTo>
                      <a:pt x="308" y="266"/>
                    </a:lnTo>
                    <a:lnTo>
                      <a:pt x="330" y="241"/>
                    </a:lnTo>
                    <a:lnTo>
                      <a:pt x="298" y="259"/>
                    </a:lnTo>
                    <a:lnTo>
                      <a:pt x="272" y="261"/>
                    </a:lnTo>
                    <a:lnTo>
                      <a:pt x="234" y="231"/>
                    </a:lnTo>
                    <a:lnTo>
                      <a:pt x="225" y="179"/>
                    </a:lnTo>
                    <a:lnTo>
                      <a:pt x="233" y="152"/>
                    </a:lnTo>
                    <a:lnTo>
                      <a:pt x="251" y="130"/>
                    </a:lnTo>
                    <a:lnTo>
                      <a:pt x="282" y="106"/>
                    </a:lnTo>
                    <a:lnTo>
                      <a:pt x="313" y="82"/>
                    </a:lnTo>
                    <a:lnTo>
                      <a:pt x="346" y="61"/>
                    </a:lnTo>
                    <a:lnTo>
                      <a:pt x="380" y="43"/>
                    </a:lnTo>
                    <a:lnTo>
                      <a:pt x="416" y="27"/>
                    </a:lnTo>
                    <a:lnTo>
                      <a:pt x="453" y="14"/>
                    </a:lnTo>
                    <a:lnTo>
                      <a:pt x="529" y="0"/>
                    </a:lnTo>
                    <a:close/>
                  </a:path>
                </a:pathLst>
              </a:custGeom>
              <a:solidFill>
                <a:srgbClr val="A38C8C"/>
              </a:solidFill>
              <a:ln w="9525">
                <a:noFill/>
                <a:round/>
                <a:headEnd/>
                <a:tailEnd/>
              </a:ln>
            </p:spPr>
            <p:txBody>
              <a:bodyPr/>
              <a:lstStyle/>
              <a:p>
                <a:endParaRPr lang="de-DE">
                  <a:latin typeface="+mn-lt"/>
                </a:endParaRPr>
              </a:p>
            </p:txBody>
          </p:sp>
          <p:sp>
            <p:nvSpPr>
              <p:cNvPr id="1164" name="Freeform 137"/>
              <p:cNvSpPr>
                <a:spLocks/>
              </p:cNvSpPr>
              <p:nvPr/>
            </p:nvSpPr>
            <p:spPr bwMode="auto">
              <a:xfrm>
                <a:off x="333" y="2424"/>
                <a:ext cx="188" cy="155"/>
              </a:xfrm>
              <a:custGeom>
                <a:avLst/>
                <a:gdLst>
                  <a:gd name="T0" fmla="*/ 0 w 1318"/>
                  <a:gd name="T1" fmla="*/ 37 h 1087"/>
                  <a:gd name="T2" fmla="*/ 2 w 1318"/>
                  <a:gd name="T3" fmla="*/ 30 h 1087"/>
                  <a:gd name="T4" fmla="*/ 4 w 1318"/>
                  <a:gd name="T5" fmla="*/ 24 h 1087"/>
                  <a:gd name="T6" fmla="*/ 7 w 1318"/>
                  <a:gd name="T7" fmla="*/ 18 h 1087"/>
                  <a:gd name="T8" fmla="*/ 10 w 1318"/>
                  <a:gd name="T9" fmla="*/ 14 h 1087"/>
                  <a:gd name="T10" fmla="*/ 14 w 1318"/>
                  <a:gd name="T11" fmla="*/ 10 h 1087"/>
                  <a:gd name="T12" fmla="*/ 19 w 1318"/>
                  <a:gd name="T13" fmla="*/ 8 h 1087"/>
                  <a:gd name="T14" fmla="*/ 25 w 1318"/>
                  <a:gd name="T15" fmla="*/ 6 h 1087"/>
                  <a:gd name="T16" fmla="*/ 32 w 1318"/>
                  <a:gd name="T17" fmla="*/ 6 h 1087"/>
                  <a:gd name="T18" fmla="*/ 48 w 1318"/>
                  <a:gd name="T19" fmla="*/ 3 h 1087"/>
                  <a:gd name="T20" fmla="*/ 65 w 1318"/>
                  <a:gd name="T21" fmla="*/ 1 h 1087"/>
                  <a:gd name="T22" fmla="*/ 104 w 1318"/>
                  <a:gd name="T23" fmla="*/ 0 h 1087"/>
                  <a:gd name="T24" fmla="*/ 143 w 1318"/>
                  <a:gd name="T25" fmla="*/ 6 h 1087"/>
                  <a:gd name="T26" fmla="*/ 156 w 1318"/>
                  <a:gd name="T27" fmla="*/ 8 h 1087"/>
                  <a:gd name="T28" fmla="*/ 168 w 1318"/>
                  <a:gd name="T29" fmla="*/ 12 h 1087"/>
                  <a:gd name="T30" fmla="*/ 172 w 1318"/>
                  <a:gd name="T31" fmla="*/ 15 h 1087"/>
                  <a:gd name="T32" fmla="*/ 177 w 1318"/>
                  <a:gd name="T33" fmla="*/ 18 h 1087"/>
                  <a:gd name="T34" fmla="*/ 181 w 1318"/>
                  <a:gd name="T35" fmla="*/ 23 h 1087"/>
                  <a:gd name="T36" fmla="*/ 185 w 1318"/>
                  <a:gd name="T37" fmla="*/ 28 h 1087"/>
                  <a:gd name="T38" fmla="*/ 188 w 1318"/>
                  <a:gd name="T39" fmla="*/ 39 h 1087"/>
                  <a:gd name="T40" fmla="*/ 187 w 1318"/>
                  <a:gd name="T41" fmla="*/ 50 h 1087"/>
                  <a:gd name="T42" fmla="*/ 185 w 1318"/>
                  <a:gd name="T43" fmla="*/ 69 h 1087"/>
                  <a:gd name="T44" fmla="*/ 182 w 1318"/>
                  <a:gd name="T45" fmla="*/ 87 h 1087"/>
                  <a:gd name="T46" fmla="*/ 180 w 1318"/>
                  <a:gd name="T47" fmla="*/ 101 h 1087"/>
                  <a:gd name="T48" fmla="*/ 177 w 1318"/>
                  <a:gd name="T49" fmla="*/ 114 h 1087"/>
                  <a:gd name="T50" fmla="*/ 174 w 1318"/>
                  <a:gd name="T51" fmla="*/ 128 h 1087"/>
                  <a:gd name="T52" fmla="*/ 171 w 1318"/>
                  <a:gd name="T53" fmla="*/ 133 h 1087"/>
                  <a:gd name="T54" fmla="*/ 167 w 1318"/>
                  <a:gd name="T55" fmla="*/ 141 h 1087"/>
                  <a:gd name="T56" fmla="*/ 165 w 1318"/>
                  <a:gd name="T57" fmla="*/ 145 h 1087"/>
                  <a:gd name="T58" fmla="*/ 163 w 1318"/>
                  <a:gd name="T59" fmla="*/ 148 h 1087"/>
                  <a:gd name="T60" fmla="*/ 160 w 1318"/>
                  <a:gd name="T61" fmla="*/ 151 h 1087"/>
                  <a:gd name="T62" fmla="*/ 157 w 1318"/>
                  <a:gd name="T63" fmla="*/ 153 h 1087"/>
                  <a:gd name="T64" fmla="*/ 153 w 1318"/>
                  <a:gd name="T65" fmla="*/ 155 h 1087"/>
                  <a:gd name="T66" fmla="*/ 153 w 1318"/>
                  <a:gd name="T67" fmla="*/ 151 h 1087"/>
                  <a:gd name="T68" fmla="*/ 156 w 1318"/>
                  <a:gd name="T69" fmla="*/ 141 h 1087"/>
                  <a:gd name="T70" fmla="*/ 157 w 1318"/>
                  <a:gd name="T71" fmla="*/ 131 h 1087"/>
                  <a:gd name="T72" fmla="*/ 159 w 1318"/>
                  <a:gd name="T73" fmla="*/ 110 h 1087"/>
                  <a:gd name="T74" fmla="*/ 162 w 1318"/>
                  <a:gd name="T75" fmla="*/ 98 h 1087"/>
                  <a:gd name="T76" fmla="*/ 164 w 1318"/>
                  <a:gd name="T77" fmla="*/ 85 h 1087"/>
                  <a:gd name="T78" fmla="*/ 167 w 1318"/>
                  <a:gd name="T79" fmla="*/ 67 h 1087"/>
                  <a:gd name="T80" fmla="*/ 170 w 1318"/>
                  <a:gd name="T81" fmla="*/ 49 h 1087"/>
                  <a:gd name="T82" fmla="*/ 170 w 1318"/>
                  <a:gd name="T83" fmla="*/ 37 h 1087"/>
                  <a:gd name="T84" fmla="*/ 167 w 1318"/>
                  <a:gd name="T85" fmla="*/ 33 h 1087"/>
                  <a:gd name="T86" fmla="*/ 164 w 1318"/>
                  <a:gd name="T87" fmla="*/ 31 h 1087"/>
                  <a:gd name="T88" fmla="*/ 161 w 1318"/>
                  <a:gd name="T89" fmla="*/ 29 h 1087"/>
                  <a:gd name="T90" fmla="*/ 157 w 1318"/>
                  <a:gd name="T91" fmla="*/ 27 h 1087"/>
                  <a:gd name="T92" fmla="*/ 149 w 1318"/>
                  <a:gd name="T93" fmla="*/ 25 h 1087"/>
                  <a:gd name="T94" fmla="*/ 140 w 1318"/>
                  <a:gd name="T95" fmla="*/ 24 h 1087"/>
                  <a:gd name="T96" fmla="*/ 130 w 1318"/>
                  <a:gd name="T97" fmla="*/ 22 h 1087"/>
                  <a:gd name="T98" fmla="*/ 121 w 1318"/>
                  <a:gd name="T99" fmla="*/ 20 h 1087"/>
                  <a:gd name="T100" fmla="*/ 104 w 1318"/>
                  <a:gd name="T101" fmla="*/ 19 h 1087"/>
                  <a:gd name="T102" fmla="*/ 66 w 1318"/>
                  <a:gd name="T103" fmla="*/ 19 h 1087"/>
                  <a:gd name="T104" fmla="*/ 42 w 1318"/>
                  <a:gd name="T105" fmla="*/ 21 h 1087"/>
                  <a:gd name="T106" fmla="*/ 31 w 1318"/>
                  <a:gd name="T107" fmla="*/ 22 h 1087"/>
                  <a:gd name="T108" fmla="*/ 22 w 1318"/>
                  <a:gd name="T109" fmla="*/ 25 h 1087"/>
                  <a:gd name="T110" fmla="*/ 15 w 1318"/>
                  <a:gd name="T111" fmla="*/ 31 h 1087"/>
                  <a:gd name="T112" fmla="*/ 10 w 1318"/>
                  <a:gd name="T113" fmla="*/ 40 h 1087"/>
                  <a:gd name="T114" fmla="*/ 9 w 1318"/>
                  <a:gd name="T115" fmla="*/ 42 h 1087"/>
                  <a:gd name="T116" fmla="*/ 7 w 1318"/>
                  <a:gd name="T117" fmla="*/ 44 h 1087"/>
                  <a:gd name="T118" fmla="*/ 4 w 1318"/>
                  <a:gd name="T119" fmla="*/ 44 h 1087"/>
                  <a:gd name="T120" fmla="*/ 0 w 1318"/>
                  <a:gd name="T121" fmla="*/ 42 h 1087"/>
                  <a:gd name="T122" fmla="*/ 0 w 1318"/>
                  <a:gd name="T123" fmla="*/ 37 h 1087"/>
                  <a:gd name="T124" fmla="*/ 0 w 1318"/>
                  <a:gd name="T125" fmla="*/ 37 h 10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8"/>
                  <a:gd name="T190" fmla="*/ 0 h 1087"/>
                  <a:gd name="T191" fmla="*/ 1318 w 1318"/>
                  <a:gd name="T192" fmla="*/ 1087 h 10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8" h="1087">
                    <a:moveTo>
                      <a:pt x="0" y="262"/>
                    </a:moveTo>
                    <a:lnTo>
                      <a:pt x="14" y="212"/>
                    </a:lnTo>
                    <a:lnTo>
                      <a:pt x="31" y="167"/>
                    </a:lnTo>
                    <a:lnTo>
                      <a:pt x="50" y="129"/>
                    </a:lnTo>
                    <a:lnTo>
                      <a:pt x="72" y="98"/>
                    </a:lnTo>
                    <a:lnTo>
                      <a:pt x="100" y="73"/>
                    </a:lnTo>
                    <a:lnTo>
                      <a:pt x="134" y="55"/>
                    </a:lnTo>
                    <a:lnTo>
                      <a:pt x="175" y="45"/>
                    </a:lnTo>
                    <a:lnTo>
                      <a:pt x="225" y="40"/>
                    </a:lnTo>
                    <a:lnTo>
                      <a:pt x="340" y="20"/>
                    </a:lnTo>
                    <a:lnTo>
                      <a:pt x="455" y="6"/>
                    </a:lnTo>
                    <a:lnTo>
                      <a:pt x="732" y="0"/>
                    </a:lnTo>
                    <a:lnTo>
                      <a:pt x="1005" y="42"/>
                    </a:lnTo>
                    <a:lnTo>
                      <a:pt x="1096" y="55"/>
                    </a:lnTo>
                    <a:lnTo>
                      <a:pt x="1175" y="82"/>
                    </a:lnTo>
                    <a:lnTo>
                      <a:pt x="1209" y="102"/>
                    </a:lnTo>
                    <a:lnTo>
                      <a:pt x="1241" y="127"/>
                    </a:lnTo>
                    <a:lnTo>
                      <a:pt x="1270" y="158"/>
                    </a:lnTo>
                    <a:lnTo>
                      <a:pt x="1296" y="196"/>
                    </a:lnTo>
                    <a:lnTo>
                      <a:pt x="1318" y="270"/>
                    </a:lnTo>
                    <a:lnTo>
                      <a:pt x="1314" y="352"/>
                    </a:lnTo>
                    <a:lnTo>
                      <a:pt x="1297" y="482"/>
                    </a:lnTo>
                    <a:lnTo>
                      <a:pt x="1278" y="612"/>
                    </a:lnTo>
                    <a:lnTo>
                      <a:pt x="1261" y="705"/>
                    </a:lnTo>
                    <a:lnTo>
                      <a:pt x="1240" y="798"/>
                    </a:lnTo>
                    <a:lnTo>
                      <a:pt x="1218" y="896"/>
                    </a:lnTo>
                    <a:lnTo>
                      <a:pt x="1202" y="930"/>
                    </a:lnTo>
                    <a:lnTo>
                      <a:pt x="1174" y="990"/>
                    </a:lnTo>
                    <a:lnTo>
                      <a:pt x="1159" y="1016"/>
                    </a:lnTo>
                    <a:lnTo>
                      <a:pt x="1140" y="1039"/>
                    </a:lnTo>
                    <a:lnTo>
                      <a:pt x="1119" y="1061"/>
                    </a:lnTo>
                    <a:lnTo>
                      <a:pt x="1099" y="1076"/>
                    </a:lnTo>
                    <a:lnTo>
                      <a:pt x="1072" y="1087"/>
                    </a:lnTo>
                    <a:lnTo>
                      <a:pt x="1074" y="1057"/>
                    </a:lnTo>
                    <a:lnTo>
                      <a:pt x="1096" y="987"/>
                    </a:lnTo>
                    <a:lnTo>
                      <a:pt x="1103" y="919"/>
                    </a:lnTo>
                    <a:lnTo>
                      <a:pt x="1112" y="774"/>
                    </a:lnTo>
                    <a:lnTo>
                      <a:pt x="1133" y="686"/>
                    </a:lnTo>
                    <a:lnTo>
                      <a:pt x="1151" y="596"/>
                    </a:lnTo>
                    <a:lnTo>
                      <a:pt x="1172" y="468"/>
                    </a:lnTo>
                    <a:lnTo>
                      <a:pt x="1192" y="341"/>
                    </a:lnTo>
                    <a:lnTo>
                      <a:pt x="1191" y="260"/>
                    </a:lnTo>
                    <a:lnTo>
                      <a:pt x="1172" y="234"/>
                    </a:lnTo>
                    <a:lnTo>
                      <a:pt x="1153" y="215"/>
                    </a:lnTo>
                    <a:lnTo>
                      <a:pt x="1129" y="201"/>
                    </a:lnTo>
                    <a:lnTo>
                      <a:pt x="1104" y="189"/>
                    </a:lnTo>
                    <a:lnTo>
                      <a:pt x="1047" y="176"/>
                    </a:lnTo>
                    <a:lnTo>
                      <a:pt x="984" y="169"/>
                    </a:lnTo>
                    <a:lnTo>
                      <a:pt x="914" y="154"/>
                    </a:lnTo>
                    <a:lnTo>
                      <a:pt x="848" y="142"/>
                    </a:lnTo>
                    <a:lnTo>
                      <a:pt x="726" y="130"/>
                    </a:lnTo>
                    <a:lnTo>
                      <a:pt x="462" y="136"/>
                    </a:lnTo>
                    <a:lnTo>
                      <a:pt x="293" y="145"/>
                    </a:lnTo>
                    <a:lnTo>
                      <a:pt x="220" y="152"/>
                    </a:lnTo>
                    <a:lnTo>
                      <a:pt x="154" y="177"/>
                    </a:lnTo>
                    <a:lnTo>
                      <a:pt x="102" y="220"/>
                    </a:lnTo>
                    <a:lnTo>
                      <a:pt x="70" y="282"/>
                    </a:lnTo>
                    <a:lnTo>
                      <a:pt x="63" y="297"/>
                    </a:lnTo>
                    <a:lnTo>
                      <a:pt x="52" y="306"/>
                    </a:lnTo>
                    <a:lnTo>
                      <a:pt x="26" y="308"/>
                    </a:lnTo>
                    <a:lnTo>
                      <a:pt x="3" y="292"/>
                    </a:lnTo>
                    <a:lnTo>
                      <a:pt x="0" y="262"/>
                    </a:lnTo>
                    <a:close/>
                  </a:path>
                </a:pathLst>
              </a:custGeom>
              <a:solidFill>
                <a:srgbClr val="A38C8C"/>
              </a:solidFill>
              <a:ln w="9525">
                <a:noFill/>
                <a:round/>
                <a:headEnd/>
                <a:tailEnd/>
              </a:ln>
            </p:spPr>
            <p:txBody>
              <a:bodyPr/>
              <a:lstStyle/>
              <a:p>
                <a:endParaRPr lang="de-DE">
                  <a:latin typeface="+mn-lt"/>
                </a:endParaRPr>
              </a:p>
            </p:txBody>
          </p:sp>
          <p:sp>
            <p:nvSpPr>
              <p:cNvPr id="1165" name="Freeform 138"/>
              <p:cNvSpPr>
                <a:spLocks/>
              </p:cNvSpPr>
              <p:nvPr/>
            </p:nvSpPr>
            <p:spPr bwMode="auto">
              <a:xfrm>
                <a:off x="573" y="2672"/>
                <a:ext cx="30" cy="48"/>
              </a:xfrm>
              <a:custGeom>
                <a:avLst/>
                <a:gdLst>
                  <a:gd name="T0" fmla="*/ 12 w 209"/>
                  <a:gd name="T1" fmla="*/ 7 h 332"/>
                  <a:gd name="T2" fmla="*/ 12 w 209"/>
                  <a:gd name="T3" fmla="*/ 8 h 332"/>
                  <a:gd name="T4" fmla="*/ 30 w 209"/>
                  <a:gd name="T5" fmla="*/ 22 h 332"/>
                  <a:gd name="T6" fmla="*/ 29 w 209"/>
                  <a:gd name="T7" fmla="*/ 27 h 332"/>
                  <a:gd name="T8" fmla="*/ 27 w 209"/>
                  <a:gd name="T9" fmla="*/ 31 h 332"/>
                  <a:gd name="T10" fmla="*/ 24 w 209"/>
                  <a:gd name="T11" fmla="*/ 35 h 332"/>
                  <a:gd name="T12" fmla="*/ 20 w 209"/>
                  <a:gd name="T13" fmla="*/ 44 h 332"/>
                  <a:gd name="T14" fmla="*/ 20 w 209"/>
                  <a:gd name="T15" fmla="*/ 46 h 332"/>
                  <a:gd name="T16" fmla="*/ 18 w 209"/>
                  <a:gd name="T17" fmla="*/ 47 h 332"/>
                  <a:gd name="T18" fmla="*/ 14 w 209"/>
                  <a:gd name="T19" fmla="*/ 48 h 332"/>
                  <a:gd name="T20" fmla="*/ 11 w 209"/>
                  <a:gd name="T21" fmla="*/ 46 h 332"/>
                  <a:gd name="T22" fmla="*/ 10 w 209"/>
                  <a:gd name="T23" fmla="*/ 42 h 332"/>
                  <a:gd name="T24" fmla="*/ 12 w 209"/>
                  <a:gd name="T25" fmla="*/ 24 h 332"/>
                  <a:gd name="T26" fmla="*/ 9 w 209"/>
                  <a:gd name="T27" fmla="*/ 23 h 332"/>
                  <a:gd name="T28" fmla="*/ 4 w 209"/>
                  <a:gd name="T29" fmla="*/ 22 h 332"/>
                  <a:gd name="T30" fmla="*/ 1 w 209"/>
                  <a:gd name="T31" fmla="*/ 19 h 332"/>
                  <a:gd name="T32" fmla="*/ 0 w 209"/>
                  <a:gd name="T33" fmla="*/ 14 h 332"/>
                  <a:gd name="T34" fmla="*/ 0 w 209"/>
                  <a:gd name="T35" fmla="*/ 8 h 332"/>
                  <a:gd name="T36" fmla="*/ 2 w 209"/>
                  <a:gd name="T37" fmla="*/ 3 h 332"/>
                  <a:gd name="T38" fmla="*/ 5 w 209"/>
                  <a:gd name="T39" fmla="*/ 0 h 332"/>
                  <a:gd name="T40" fmla="*/ 9 w 209"/>
                  <a:gd name="T41" fmla="*/ 0 h 332"/>
                  <a:gd name="T42" fmla="*/ 11 w 209"/>
                  <a:gd name="T43" fmla="*/ 2 h 332"/>
                  <a:gd name="T44" fmla="*/ 12 w 209"/>
                  <a:gd name="T45" fmla="*/ 7 h 332"/>
                  <a:gd name="T46" fmla="*/ 12 w 209"/>
                  <a:gd name="T47" fmla="*/ 7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
                  <a:gd name="T73" fmla="*/ 0 h 332"/>
                  <a:gd name="T74" fmla="*/ 209 w 209"/>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 h="332">
                    <a:moveTo>
                      <a:pt x="82" y="47"/>
                    </a:moveTo>
                    <a:lnTo>
                      <a:pt x="85" y="56"/>
                    </a:lnTo>
                    <a:lnTo>
                      <a:pt x="209" y="152"/>
                    </a:lnTo>
                    <a:lnTo>
                      <a:pt x="205" y="185"/>
                    </a:lnTo>
                    <a:lnTo>
                      <a:pt x="189" y="216"/>
                    </a:lnTo>
                    <a:lnTo>
                      <a:pt x="170" y="243"/>
                    </a:lnTo>
                    <a:lnTo>
                      <a:pt x="141" y="304"/>
                    </a:lnTo>
                    <a:lnTo>
                      <a:pt x="136" y="318"/>
                    </a:lnTo>
                    <a:lnTo>
                      <a:pt x="125" y="328"/>
                    </a:lnTo>
                    <a:lnTo>
                      <a:pt x="99" y="332"/>
                    </a:lnTo>
                    <a:lnTo>
                      <a:pt x="76" y="317"/>
                    </a:lnTo>
                    <a:lnTo>
                      <a:pt x="70" y="288"/>
                    </a:lnTo>
                    <a:lnTo>
                      <a:pt x="87" y="164"/>
                    </a:lnTo>
                    <a:lnTo>
                      <a:pt x="60" y="158"/>
                    </a:lnTo>
                    <a:lnTo>
                      <a:pt x="27" y="151"/>
                    </a:lnTo>
                    <a:lnTo>
                      <a:pt x="6" y="128"/>
                    </a:lnTo>
                    <a:lnTo>
                      <a:pt x="0" y="95"/>
                    </a:lnTo>
                    <a:lnTo>
                      <a:pt x="3" y="58"/>
                    </a:lnTo>
                    <a:lnTo>
                      <a:pt x="14" y="23"/>
                    </a:lnTo>
                    <a:lnTo>
                      <a:pt x="33" y="0"/>
                    </a:lnTo>
                    <a:lnTo>
                      <a:pt x="60" y="0"/>
                    </a:lnTo>
                    <a:lnTo>
                      <a:pt x="80" y="17"/>
                    </a:lnTo>
                    <a:lnTo>
                      <a:pt x="82" y="47"/>
                    </a:lnTo>
                    <a:close/>
                  </a:path>
                </a:pathLst>
              </a:custGeom>
              <a:solidFill>
                <a:srgbClr val="A38C8C"/>
              </a:solidFill>
              <a:ln w="9525">
                <a:noFill/>
                <a:round/>
                <a:headEnd/>
                <a:tailEnd/>
              </a:ln>
            </p:spPr>
            <p:txBody>
              <a:bodyPr/>
              <a:lstStyle/>
              <a:p>
                <a:endParaRPr lang="de-DE">
                  <a:latin typeface="+mn-lt"/>
                </a:endParaRPr>
              </a:p>
            </p:txBody>
          </p:sp>
          <p:sp>
            <p:nvSpPr>
              <p:cNvPr id="1166" name="Freeform 139"/>
              <p:cNvSpPr>
                <a:spLocks/>
              </p:cNvSpPr>
              <p:nvPr/>
            </p:nvSpPr>
            <p:spPr bwMode="auto">
              <a:xfrm>
                <a:off x="589" y="2706"/>
                <a:ext cx="57" cy="26"/>
              </a:xfrm>
              <a:custGeom>
                <a:avLst/>
                <a:gdLst>
                  <a:gd name="T0" fmla="*/ 10 w 403"/>
                  <a:gd name="T1" fmla="*/ 3 h 178"/>
                  <a:gd name="T2" fmla="*/ 11 w 403"/>
                  <a:gd name="T3" fmla="*/ 5 h 178"/>
                  <a:gd name="T4" fmla="*/ 13 w 403"/>
                  <a:gd name="T5" fmla="*/ 7 h 178"/>
                  <a:gd name="T6" fmla="*/ 18 w 403"/>
                  <a:gd name="T7" fmla="*/ 7 h 178"/>
                  <a:gd name="T8" fmla="*/ 29 w 403"/>
                  <a:gd name="T9" fmla="*/ 8 h 178"/>
                  <a:gd name="T10" fmla="*/ 40 w 403"/>
                  <a:gd name="T11" fmla="*/ 11 h 178"/>
                  <a:gd name="T12" fmla="*/ 50 w 403"/>
                  <a:gd name="T13" fmla="*/ 9 h 178"/>
                  <a:gd name="T14" fmla="*/ 54 w 403"/>
                  <a:gd name="T15" fmla="*/ 9 h 178"/>
                  <a:gd name="T16" fmla="*/ 57 w 403"/>
                  <a:gd name="T17" fmla="*/ 13 h 178"/>
                  <a:gd name="T18" fmla="*/ 57 w 403"/>
                  <a:gd name="T19" fmla="*/ 17 h 178"/>
                  <a:gd name="T20" fmla="*/ 54 w 403"/>
                  <a:gd name="T21" fmla="*/ 19 h 178"/>
                  <a:gd name="T22" fmla="*/ 46 w 403"/>
                  <a:gd name="T23" fmla="*/ 22 h 178"/>
                  <a:gd name="T24" fmla="*/ 39 w 403"/>
                  <a:gd name="T25" fmla="*/ 25 h 178"/>
                  <a:gd name="T26" fmla="*/ 31 w 403"/>
                  <a:gd name="T27" fmla="*/ 26 h 178"/>
                  <a:gd name="T28" fmla="*/ 23 w 403"/>
                  <a:gd name="T29" fmla="*/ 25 h 178"/>
                  <a:gd name="T30" fmla="*/ 16 w 403"/>
                  <a:gd name="T31" fmla="*/ 21 h 178"/>
                  <a:gd name="T32" fmla="*/ 10 w 403"/>
                  <a:gd name="T33" fmla="*/ 18 h 178"/>
                  <a:gd name="T34" fmla="*/ 4 w 403"/>
                  <a:gd name="T35" fmla="*/ 14 h 178"/>
                  <a:gd name="T36" fmla="*/ 0 w 403"/>
                  <a:gd name="T37" fmla="*/ 7 h 178"/>
                  <a:gd name="T38" fmla="*/ 0 w 403"/>
                  <a:gd name="T39" fmla="*/ 5 h 178"/>
                  <a:gd name="T40" fmla="*/ 0 w 403"/>
                  <a:gd name="T41" fmla="*/ 3 h 178"/>
                  <a:gd name="T42" fmla="*/ 3 w 403"/>
                  <a:gd name="T43" fmla="*/ 0 h 178"/>
                  <a:gd name="T44" fmla="*/ 7 w 403"/>
                  <a:gd name="T45" fmla="*/ 0 h 178"/>
                  <a:gd name="T46" fmla="*/ 10 w 403"/>
                  <a:gd name="T47" fmla="*/ 3 h 178"/>
                  <a:gd name="T48" fmla="*/ 10 w 403"/>
                  <a:gd name="T49" fmla="*/ 3 h 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3"/>
                  <a:gd name="T76" fmla="*/ 0 h 178"/>
                  <a:gd name="T77" fmla="*/ 403 w 403"/>
                  <a:gd name="T78" fmla="*/ 178 h 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3" h="178">
                    <a:moveTo>
                      <a:pt x="70" y="20"/>
                    </a:moveTo>
                    <a:lnTo>
                      <a:pt x="81" y="37"/>
                    </a:lnTo>
                    <a:lnTo>
                      <a:pt x="94" y="45"/>
                    </a:lnTo>
                    <a:lnTo>
                      <a:pt x="127" y="50"/>
                    </a:lnTo>
                    <a:lnTo>
                      <a:pt x="207" y="57"/>
                    </a:lnTo>
                    <a:lnTo>
                      <a:pt x="282" y="73"/>
                    </a:lnTo>
                    <a:lnTo>
                      <a:pt x="355" y="63"/>
                    </a:lnTo>
                    <a:lnTo>
                      <a:pt x="385" y="65"/>
                    </a:lnTo>
                    <a:lnTo>
                      <a:pt x="403" y="86"/>
                    </a:lnTo>
                    <a:lnTo>
                      <a:pt x="402" y="113"/>
                    </a:lnTo>
                    <a:lnTo>
                      <a:pt x="379" y="133"/>
                    </a:lnTo>
                    <a:lnTo>
                      <a:pt x="325" y="153"/>
                    </a:lnTo>
                    <a:lnTo>
                      <a:pt x="274" y="170"/>
                    </a:lnTo>
                    <a:lnTo>
                      <a:pt x="222" y="178"/>
                    </a:lnTo>
                    <a:lnTo>
                      <a:pt x="166" y="170"/>
                    </a:lnTo>
                    <a:lnTo>
                      <a:pt x="116" y="147"/>
                    </a:lnTo>
                    <a:lnTo>
                      <a:pt x="70" y="125"/>
                    </a:lnTo>
                    <a:lnTo>
                      <a:pt x="31" y="94"/>
                    </a:lnTo>
                    <a:lnTo>
                      <a:pt x="2" y="49"/>
                    </a:lnTo>
                    <a:lnTo>
                      <a:pt x="0" y="32"/>
                    </a:lnTo>
                    <a:lnTo>
                      <a:pt x="3" y="19"/>
                    </a:lnTo>
                    <a:lnTo>
                      <a:pt x="22" y="1"/>
                    </a:lnTo>
                    <a:lnTo>
                      <a:pt x="49" y="0"/>
                    </a:lnTo>
                    <a:lnTo>
                      <a:pt x="70" y="20"/>
                    </a:lnTo>
                    <a:close/>
                  </a:path>
                </a:pathLst>
              </a:custGeom>
              <a:solidFill>
                <a:srgbClr val="A38C8C"/>
              </a:solidFill>
              <a:ln w="9525">
                <a:noFill/>
                <a:round/>
                <a:headEnd/>
                <a:tailEnd/>
              </a:ln>
            </p:spPr>
            <p:txBody>
              <a:bodyPr/>
              <a:lstStyle/>
              <a:p>
                <a:endParaRPr lang="de-DE">
                  <a:latin typeface="+mn-lt"/>
                </a:endParaRPr>
              </a:p>
            </p:txBody>
          </p:sp>
          <p:sp>
            <p:nvSpPr>
              <p:cNvPr id="1167" name="Freeform 140"/>
              <p:cNvSpPr>
                <a:spLocks/>
              </p:cNvSpPr>
              <p:nvPr/>
            </p:nvSpPr>
            <p:spPr bwMode="auto">
              <a:xfrm>
                <a:off x="651" y="2607"/>
                <a:ext cx="24" cy="92"/>
              </a:xfrm>
              <a:custGeom>
                <a:avLst/>
                <a:gdLst>
                  <a:gd name="T0" fmla="*/ 24 w 166"/>
                  <a:gd name="T1" fmla="*/ 7 h 645"/>
                  <a:gd name="T2" fmla="*/ 21 w 166"/>
                  <a:gd name="T3" fmla="*/ 33 h 645"/>
                  <a:gd name="T4" fmla="*/ 21 w 166"/>
                  <a:gd name="T5" fmla="*/ 58 h 645"/>
                  <a:gd name="T6" fmla="*/ 20 w 166"/>
                  <a:gd name="T7" fmla="*/ 85 h 645"/>
                  <a:gd name="T8" fmla="*/ 20 w 166"/>
                  <a:gd name="T9" fmla="*/ 90 h 645"/>
                  <a:gd name="T10" fmla="*/ 17 w 166"/>
                  <a:gd name="T11" fmla="*/ 92 h 645"/>
                  <a:gd name="T12" fmla="*/ 13 w 166"/>
                  <a:gd name="T13" fmla="*/ 92 h 645"/>
                  <a:gd name="T14" fmla="*/ 10 w 166"/>
                  <a:gd name="T15" fmla="*/ 88 h 645"/>
                  <a:gd name="T16" fmla="*/ 8 w 166"/>
                  <a:gd name="T17" fmla="*/ 84 h 645"/>
                  <a:gd name="T18" fmla="*/ 5 w 166"/>
                  <a:gd name="T19" fmla="*/ 80 h 645"/>
                  <a:gd name="T20" fmla="*/ 0 w 166"/>
                  <a:gd name="T21" fmla="*/ 72 h 645"/>
                  <a:gd name="T22" fmla="*/ 0 w 166"/>
                  <a:gd name="T23" fmla="*/ 64 h 645"/>
                  <a:gd name="T24" fmla="*/ 0 w 166"/>
                  <a:gd name="T25" fmla="*/ 55 h 645"/>
                  <a:gd name="T26" fmla="*/ 2 w 166"/>
                  <a:gd name="T27" fmla="*/ 46 h 645"/>
                  <a:gd name="T28" fmla="*/ 3 w 166"/>
                  <a:gd name="T29" fmla="*/ 37 h 645"/>
                  <a:gd name="T30" fmla="*/ 6 w 166"/>
                  <a:gd name="T31" fmla="*/ 29 h 645"/>
                  <a:gd name="T32" fmla="*/ 8 w 166"/>
                  <a:gd name="T33" fmla="*/ 20 h 645"/>
                  <a:gd name="T34" fmla="*/ 11 w 166"/>
                  <a:gd name="T35" fmla="*/ 12 h 645"/>
                  <a:gd name="T36" fmla="*/ 14 w 166"/>
                  <a:gd name="T37" fmla="*/ 4 h 645"/>
                  <a:gd name="T38" fmla="*/ 17 w 166"/>
                  <a:gd name="T39" fmla="*/ 0 h 645"/>
                  <a:gd name="T40" fmla="*/ 20 w 166"/>
                  <a:gd name="T41" fmla="*/ 0 h 645"/>
                  <a:gd name="T42" fmla="*/ 23 w 166"/>
                  <a:gd name="T43" fmla="*/ 2 h 645"/>
                  <a:gd name="T44" fmla="*/ 24 w 166"/>
                  <a:gd name="T45" fmla="*/ 7 h 645"/>
                  <a:gd name="T46" fmla="*/ 24 w 166"/>
                  <a:gd name="T47" fmla="*/ 7 h 6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645"/>
                  <a:gd name="T74" fmla="*/ 166 w 166"/>
                  <a:gd name="T75" fmla="*/ 645 h 6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645">
                    <a:moveTo>
                      <a:pt x="166" y="46"/>
                    </a:moveTo>
                    <a:lnTo>
                      <a:pt x="148" y="228"/>
                    </a:lnTo>
                    <a:lnTo>
                      <a:pt x="147" y="409"/>
                    </a:lnTo>
                    <a:lnTo>
                      <a:pt x="141" y="599"/>
                    </a:lnTo>
                    <a:lnTo>
                      <a:pt x="137" y="630"/>
                    </a:lnTo>
                    <a:lnTo>
                      <a:pt x="117" y="645"/>
                    </a:lnTo>
                    <a:lnTo>
                      <a:pt x="92" y="643"/>
                    </a:lnTo>
                    <a:lnTo>
                      <a:pt x="72" y="620"/>
                    </a:lnTo>
                    <a:lnTo>
                      <a:pt x="55" y="591"/>
                    </a:lnTo>
                    <a:lnTo>
                      <a:pt x="33" y="564"/>
                    </a:lnTo>
                    <a:lnTo>
                      <a:pt x="3" y="505"/>
                    </a:lnTo>
                    <a:lnTo>
                      <a:pt x="0" y="446"/>
                    </a:lnTo>
                    <a:lnTo>
                      <a:pt x="3" y="384"/>
                    </a:lnTo>
                    <a:lnTo>
                      <a:pt x="12" y="323"/>
                    </a:lnTo>
                    <a:lnTo>
                      <a:pt x="24" y="261"/>
                    </a:lnTo>
                    <a:lnTo>
                      <a:pt x="40" y="201"/>
                    </a:lnTo>
                    <a:lnTo>
                      <a:pt x="57" y="140"/>
                    </a:lnTo>
                    <a:lnTo>
                      <a:pt x="76" y="82"/>
                    </a:lnTo>
                    <a:lnTo>
                      <a:pt x="96" y="26"/>
                    </a:lnTo>
                    <a:lnTo>
                      <a:pt x="115" y="3"/>
                    </a:lnTo>
                    <a:lnTo>
                      <a:pt x="141" y="0"/>
                    </a:lnTo>
                    <a:lnTo>
                      <a:pt x="161" y="16"/>
                    </a:lnTo>
                    <a:lnTo>
                      <a:pt x="166" y="46"/>
                    </a:lnTo>
                    <a:close/>
                  </a:path>
                </a:pathLst>
              </a:custGeom>
              <a:solidFill>
                <a:srgbClr val="A38C8C"/>
              </a:solidFill>
              <a:ln w="9525">
                <a:noFill/>
                <a:round/>
                <a:headEnd/>
                <a:tailEnd/>
              </a:ln>
            </p:spPr>
            <p:txBody>
              <a:bodyPr/>
              <a:lstStyle/>
              <a:p>
                <a:endParaRPr lang="de-DE">
                  <a:latin typeface="+mn-lt"/>
                </a:endParaRPr>
              </a:p>
            </p:txBody>
          </p:sp>
          <p:sp>
            <p:nvSpPr>
              <p:cNvPr id="1168" name="Freeform 141"/>
              <p:cNvSpPr>
                <a:spLocks/>
              </p:cNvSpPr>
              <p:nvPr/>
            </p:nvSpPr>
            <p:spPr bwMode="auto">
              <a:xfrm>
                <a:off x="290" y="2600"/>
                <a:ext cx="27" cy="61"/>
              </a:xfrm>
              <a:custGeom>
                <a:avLst/>
                <a:gdLst>
                  <a:gd name="T0" fmla="*/ 15 w 191"/>
                  <a:gd name="T1" fmla="*/ 8 h 428"/>
                  <a:gd name="T2" fmla="*/ 17 w 191"/>
                  <a:gd name="T3" fmla="*/ 19 h 428"/>
                  <a:gd name="T4" fmla="*/ 20 w 191"/>
                  <a:gd name="T5" fmla="*/ 29 h 428"/>
                  <a:gd name="T6" fmla="*/ 24 w 191"/>
                  <a:gd name="T7" fmla="*/ 39 h 428"/>
                  <a:gd name="T8" fmla="*/ 27 w 191"/>
                  <a:gd name="T9" fmla="*/ 50 h 428"/>
                  <a:gd name="T10" fmla="*/ 27 w 191"/>
                  <a:gd name="T11" fmla="*/ 54 h 428"/>
                  <a:gd name="T12" fmla="*/ 25 w 191"/>
                  <a:gd name="T13" fmla="*/ 57 h 428"/>
                  <a:gd name="T14" fmla="*/ 21 w 191"/>
                  <a:gd name="T15" fmla="*/ 60 h 428"/>
                  <a:gd name="T16" fmla="*/ 17 w 191"/>
                  <a:gd name="T17" fmla="*/ 61 h 428"/>
                  <a:gd name="T18" fmla="*/ 9 w 191"/>
                  <a:gd name="T19" fmla="*/ 60 h 428"/>
                  <a:gd name="T20" fmla="*/ 4 w 191"/>
                  <a:gd name="T21" fmla="*/ 54 h 428"/>
                  <a:gd name="T22" fmla="*/ 1 w 191"/>
                  <a:gd name="T23" fmla="*/ 29 h 428"/>
                  <a:gd name="T24" fmla="*/ 0 w 191"/>
                  <a:gd name="T25" fmla="*/ 3 h 428"/>
                  <a:gd name="T26" fmla="*/ 0 w 191"/>
                  <a:gd name="T27" fmla="*/ 1 h 428"/>
                  <a:gd name="T28" fmla="*/ 2 w 191"/>
                  <a:gd name="T29" fmla="*/ 0 h 428"/>
                  <a:gd name="T30" fmla="*/ 7 w 191"/>
                  <a:gd name="T31" fmla="*/ 0 h 428"/>
                  <a:gd name="T32" fmla="*/ 13 w 191"/>
                  <a:gd name="T33" fmla="*/ 3 h 428"/>
                  <a:gd name="T34" fmla="*/ 15 w 191"/>
                  <a:gd name="T35" fmla="*/ 8 h 428"/>
                  <a:gd name="T36" fmla="*/ 15 w 191"/>
                  <a:gd name="T37" fmla="*/ 8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428"/>
                  <a:gd name="T59" fmla="*/ 191 w 191"/>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428">
                    <a:moveTo>
                      <a:pt x="109" y="53"/>
                    </a:moveTo>
                    <a:lnTo>
                      <a:pt x="122" y="133"/>
                    </a:lnTo>
                    <a:lnTo>
                      <a:pt x="144" y="203"/>
                    </a:lnTo>
                    <a:lnTo>
                      <a:pt x="169" y="272"/>
                    </a:lnTo>
                    <a:lnTo>
                      <a:pt x="191" y="353"/>
                    </a:lnTo>
                    <a:lnTo>
                      <a:pt x="190" y="381"/>
                    </a:lnTo>
                    <a:lnTo>
                      <a:pt x="175" y="403"/>
                    </a:lnTo>
                    <a:lnTo>
                      <a:pt x="152" y="419"/>
                    </a:lnTo>
                    <a:lnTo>
                      <a:pt x="123" y="428"/>
                    </a:lnTo>
                    <a:lnTo>
                      <a:pt x="65" y="422"/>
                    </a:lnTo>
                    <a:lnTo>
                      <a:pt x="31" y="381"/>
                    </a:lnTo>
                    <a:lnTo>
                      <a:pt x="8" y="203"/>
                    </a:lnTo>
                    <a:lnTo>
                      <a:pt x="0" y="24"/>
                    </a:lnTo>
                    <a:lnTo>
                      <a:pt x="3" y="9"/>
                    </a:lnTo>
                    <a:lnTo>
                      <a:pt x="15" y="0"/>
                    </a:lnTo>
                    <a:lnTo>
                      <a:pt x="52" y="1"/>
                    </a:lnTo>
                    <a:lnTo>
                      <a:pt x="90" y="20"/>
                    </a:lnTo>
                    <a:lnTo>
                      <a:pt x="109" y="53"/>
                    </a:lnTo>
                    <a:close/>
                  </a:path>
                </a:pathLst>
              </a:custGeom>
              <a:solidFill>
                <a:srgbClr val="A38C8C"/>
              </a:solidFill>
              <a:ln w="9525">
                <a:noFill/>
                <a:round/>
                <a:headEnd/>
                <a:tailEnd/>
              </a:ln>
            </p:spPr>
            <p:txBody>
              <a:bodyPr/>
              <a:lstStyle/>
              <a:p>
                <a:endParaRPr lang="de-DE">
                  <a:latin typeface="+mn-lt"/>
                </a:endParaRPr>
              </a:p>
            </p:txBody>
          </p:sp>
          <p:sp>
            <p:nvSpPr>
              <p:cNvPr id="1169" name="Freeform 142"/>
              <p:cNvSpPr>
                <a:spLocks/>
              </p:cNvSpPr>
              <p:nvPr/>
            </p:nvSpPr>
            <p:spPr bwMode="auto">
              <a:xfrm>
                <a:off x="281" y="2696"/>
                <a:ext cx="259" cy="29"/>
              </a:xfrm>
              <a:custGeom>
                <a:avLst/>
                <a:gdLst>
                  <a:gd name="T0" fmla="*/ 4 w 1812"/>
                  <a:gd name="T1" fmla="*/ 9 h 203"/>
                  <a:gd name="T2" fmla="*/ 9 w 1812"/>
                  <a:gd name="T3" fmla="*/ 5 h 203"/>
                  <a:gd name="T4" fmla="*/ 12 w 1812"/>
                  <a:gd name="T5" fmla="*/ 3 h 203"/>
                  <a:gd name="T6" fmla="*/ 15 w 1812"/>
                  <a:gd name="T7" fmla="*/ 2 h 203"/>
                  <a:gd name="T8" fmla="*/ 25 w 1812"/>
                  <a:gd name="T9" fmla="*/ 1 h 203"/>
                  <a:gd name="T10" fmla="*/ 39 w 1812"/>
                  <a:gd name="T11" fmla="*/ 0 h 203"/>
                  <a:gd name="T12" fmla="*/ 52 w 1812"/>
                  <a:gd name="T13" fmla="*/ 2 h 203"/>
                  <a:gd name="T14" fmla="*/ 69 w 1812"/>
                  <a:gd name="T15" fmla="*/ 4 h 203"/>
                  <a:gd name="T16" fmla="*/ 85 w 1812"/>
                  <a:gd name="T17" fmla="*/ 7 h 203"/>
                  <a:gd name="T18" fmla="*/ 98 w 1812"/>
                  <a:gd name="T19" fmla="*/ 8 h 203"/>
                  <a:gd name="T20" fmla="*/ 127 w 1812"/>
                  <a:gd name="T21" fmla="*/ 10 h 203"/>
                  <a:gd name="T22" fmla="*/ 153 w 1812"/>
                  <a:gd name="T23" fmla="*/ 11 h 203"/>
                  <a:gd name="T24" fmla="*/ 209 w 1812"/>
                  <a:gd name="T25" fmla="*/ 9 h 203"/>
                  <a:gd name="T26" fmla="*/ 230 w 1812"/>
                  <a:gd name="T27" fmla="*/ 9 h 203"/>
                  <a:gd name="T28" fmla="*/ 251 w 1812"/>
                  <a:gd name="T29" fmla="*/ 10 h 203"/>
                  <a:gd name="T30" fmla="*/ 257 w 1812"/>
                  <a:gd name="T31" fmla="*/ 12 h 203"/>
                  <a:gd name="T32" fmla="*/ 259 w 1812"/>
                  <a:gd name="T33" fmla="*/ 17 h 203"/>
                  <a:gd name="T34" fmla="*/ 258 w 1812"/>
                  <a:gd name="T35" fmla="*/ 19 h 203"/>
                  <a:gd name="T36" fmla="*/ 257 w 1812"/>
                  <a:gd name="T37" fmla="*/ 21 h 203"/>
                  <a:gd name="T38" fmla="*/ 254 w 1812"/>
                  <a:gd name="T39" fmla="*/ 23 h 203"/>
                  <a:gd name="T40" fmla="*/ 250 w 1812"/>
                  <a:gd name="T41" fmla="*/ 23 h 203"/>
                  <a:gd name="T42" fmla="*/ 230 w 1812"/>
                  <a:gd name="T43" fmla="*/ 25 h 203"/>
                  <a:gd name="T44" fmla="*/ 210 w 1812"/>
                  <a:gd name="T45" fmla="*/ 27 h 203"/>
                  <a:gd name="T46" fmla="*/ 180 w 1812"/>
                  <a:gd name="T47" fmla="*/ 29 h 203"/>
                  <a:gd name="T48" fmla="*/ 153 w 1812"/>
                  <a:gd name="T49" fmla="*/ 29 h 203"/>
                  <a:gd name="T50" fmla="*/ 97 w 1812"/>
                  <a:gd name="T51" fmla="*/ 27 h 203"/>
                  <a:gd name="T52" fmla="*/ 64 w 1812"/>
                  <a:gd name="T53" fmla="*/ 24 h 203"/>
                  <a:gd name="T54" fmla="*/ 34 w 1812"/>
                  <a:gd name="T55" fmla="*/ 22 h 203"/>
                  <a:gd name="T56" fmla="*/ 20 w 1812"/>
                  <a:gd name="T57" fmla="*/ 21 h 203"/>
                  <a:gd name="T58" fmla="*/ 4 w 1812"/>
                  <a:gd name="T59" fmla="*/ 20 h 203"/>
                  <a:gd name="T60" fmla="*/ 1 w 1812"/>
                  <a:gd name="T61" fmla="*/ 19 h 203"/>
                  <a:gd name="T62" fmla="*/ 0 w 1812"/>
                  <a:gd name="T63" fmla="*/ 17 h 203"/>
                  <a:gd name="T64" fmla="*/ 1 w 1812"/>
                  <a:gd name="T65" fmla="*/ 13 h 203"/>
                  <a:gd name="T66" fmla="*/ 4 w 1812"/>
                  <a:gd name="T67" fmla="*/ 9 h 203"/>
                  <a:gd name="T68" fmla="*/ 4 w 1812"/>
                  <a:gd name="T69" fmla="*/ 9 h 2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2"/>
                  <a:gd name="T106" fmla="*/ 0 h 203"/>
                  <a:gd name="T107" fmla="*/ 1812 w 1812"/>
                  <a:gd name="T108" fmla="*/ 203 h 2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2" h="203">
                    <a:moveTo>
                      <a:pt x="29" y="66"/>
                    </a:moveTo>
                    <a:lnTo>
                      <a:pt x="63" y="34"/>
                    </a:lnTo>
                    <a:lnTo>
                      <a:pt x="83" y="22"/>
                    </a:lnTo>
                    <a:lnTo>
                      <a:pt x="106" y="14"/>
                    </a:lnTo>
                    <a:lnTo>
                      <a:pt x="172" y="4"/>
                    </a:lnTo>
                    <a:lnTo>
                      <a:pt x="273" y="0"/>
                    </a:lnTo>
                    <a:lnTo>
                      <a:pt x="363" y="13"/>
                    </a:lnTo>
                    <a:lnTo>
                      <a:pt x="480" y="30"/>
                    </a:lnTo>
                    <a:lnTo>
                      <a:pt x="597" y="47"/>
                    </a:lnTo>
                    <a:lnTo>
                      <a:pt x="686" y="57"/>
                    </a:lnTo>
                    <a:lnTo>
                      <a:pt x="892" y="71"/>
                    </a:lnTo>
                    <a:lnTo>
                      <a:pt x="1073" y="76"/>
                    </a:lnTo>
                    <a:lnTo>
                      <a:pt x="1459" y="65"/>
                    </a:lnTo>
                    <a:lnTo>
                      <a:pt x="1607" y="66"/>
                    </a:lnTo>
                    <a:lnTo>
                      <a:pt x="1755" y="72"/>
                    </a:lnTo>
                    <a:lnTo>
                      <a:pt x="1798" y="86"/>
                    </a:lnTo>
                    <a:lnTo>
                      <a:pt x="1812" y="118"/>
                    </a:lnTo>
                    <a:lnTo>
                      <a:pt x="1808" y="135"/>
                    </a:lnTo>
                    <a:lnTo>
                      <a:pt x="1796" y="149"/>
                    </a:lnTo>
                    <a:lnTo>
                      <a:pt x="1777" y="160"/>
                    </a:lnTo>
                    <a:lnTo>
                      <a:pt x="1750" y="164"/>
                    </a:lnTo>
                    <a:lnTo>
                      <a:pt x="1609" y="175"/>
                    </a:lnTo>
                    <a:lnTo>
                      <a:pt x="1466" y="190"/>
                    </a:lnTo>
                    <a:lnTo>
                      <a:pt x="1257" y="200"/>
                    </a:lnTo>
                    <a:lnTo>
                      <a:pt x="1072" y="203"/>
                    </a:lnTo>
                    <a:lnTo>
                      <a:pt x="679" y="186"/>
                    </a:lnTo>
                    <a:lnTo>
                      <a:pt x="445" y="168"/>
                    </a:lnTo>
                    <a:lnTo>
                      <a:pt x="237" y="155"/>
                    </a:lnTo>
                    <a:lnTo>
                      <a:pt x="141" y="145"/>
                    </a:lnTo>
                    <a:lnTo>
                      <a:pt x="29" y="140"/>
                    </a:lnTo>
                    <a:lnTo>
                      <a:pt x="5" y="135"/>
                    </a:lnTo>
                    <a:lnTo>
                      <a:pt x="0" y="118"/>
                    </a:lnTo>
                    <a:lnTo>
                      <a:pt x="10" y="94"/>
                    </a:lnTo>
                    <a:lnTo>
                      <a:pt x="29" y="66"/>
                    </a:lnTo>
                    <a:close/>
                  </a:path>
                </a:pathLst>
              </a:custGeom>
              <a:solidFill>
                <a:srgbClr val="A38C8C"/>
              </a:solidFill>
              <a:ln w="9525">
                <a:noFill/>
                <a:round/>
                <a:headEnd/>
                <a:tailEnd/>
              </a:ln>
            </p:spPr>
            <p:txBody>
              <a:bodyPr/>
              <a:lstStyle/>
              <a:p>
                <a:endParaRPr lang="de-DE">
                  <a:latin typeface="+mn-lt"/>
                </a:endParaRPr>
              </a:p>
            </p:txBody>
          </p:sp>
          <p:sp>
            <p:nvSpPr>
              <p:cNvPr id="1170" name="Freeform 143"/>
              <p:cNvSpPr>
                <a:spLocks/>
              </p:cNvSpPr>
              <p:nvPr/>
            </p:nvSpPr>
            <p:spPr bwMode="auto">
              <a:xfrm>
                <a:off x="256" y="2677"/>
                <a:ext cx="31" cy="24"/>
              </a:xfrm>
              <a:custGeom>
                <a:avLst/>
                <a:gdLst>
                  <a:gd name="T0" fmla="*/ 22 w 217"/>
                  <a:gd name="T1" fmla="*/ 3 h 171"/>
                  <a:gd name="T2" fmla="*/ 19 w 217"/>
                  <a:gd name="T3" fmla="*/ 4 h 171"/>
                  <a:gd name="T4" fmla="*/ 15 w 217"/>
                  <a:gd name="T5" fmla="*/ 4 h 171"/>
                  <a:gd name="T6" fmla="*/ 11 w 217"/>
                  <a:gd name="T7" fmla="*/ 3 h 171"/>
                  <a:gd name="T8" fmla="*/ 7 w 217"/>
                  <a:gd name="T9" fmla="*/ 2 h 171"/>
                  <a:gd name="T10" fmla="*/ 2 w 217"/>
                  <a:gd name="T11" fmla="*/ 6 h 171"/>
                  <a:gd name="T12" fmla="*/ 0 w 217"/>
                  <a:gd name="T13" fmla="*/ 11 h 171"/>
                  <a:gd name="T14" fmla="*/ 1 w 217"/>
                  <a:gd name="T15" fmla="*/ 16 h 171"/>
                  <a:gd name="T16" fmla="*/ 3 w 217"/>
                  <a:gd name="T17" fmla="*/ 21 h 171"/>
                  <a:gd name="T18" fmla="*/ 7 w 217"/>
                  <a:gd name="T19" fmla="*/ 24 h 171"/>
                  <a:gd name="T20" fmla="*/ 12 w 217"/>
                  <a:gd name="T21" fmla="*/ 24 h 171"/>
                  <a:gd name="T22" fmla="*/ 18 w 217"/>
                  <a:gd name="T23" fmla="*/ 21 h 171"/>
                  <a:gd name="T24" fmla="*/ 23 w 217"/>
                  <a:gd name="T25" fmla="*/ 17 h 171"/>
                  <a:gd name="T26" fmla="*/ 27 w 217"/>
                  <a:gd name="T27" fmla="*/ 12 h 171"/>
                  <a:gd name="T28" fmla="*/ 30 w 217"/>
                  <a:gd name="T29" fmla="*/ 6 h 171"/>
                  <a:gd name="T30" fmla="*/ 31 w 217"/>
                  <a:gd name="T31" fmla="*/ 2 h 171"/>
                  <a:gd name="T32" fmla="*/ 29 w 217"/>
                  <a:gd name="T33" fmla="*/ 0 h 171"/>
                  <a:gd name="T34" fmla="*/ 25 w 217"/>
                  <a:gd name="T35" fmla="*/ 0 h 171"/>
                  <a:gd name="T36" fmla="*/ 22 w 217"/>
                  <a:gd name="T37" fmla="*/ 3 h 171"/>
                  <a:gd name="T38" fmla="*/ 22 w 217"/>
                  <a:gd name="T39" fmla="*/ 3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171"/>
                  <a:gd name="T62" fmla="*/ 217 w 217"/>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171">
                    <a:moveTo>
                      <a:pt x="153" y="20"/>
                    </a:moveTo>
                    <a:lnTo>
                      <a:pt x="134" y="32"/>
                    </a:lnTo>
                    <a:lnTo>
                      <a:pt x="108" y="28"/>
                    </a:lnTo>
                    <a:lnTo>
                      <a:pt x="78" y="18"/>
                    </a:lnTo>
                    <a:lnTo>
                      <a:pt x="47" y="17"/>
                    </a:lnTo>
                    <a:lnTo>
                      <a:pt x="12" y="40"/>
                    </a:lnTo>
                    <a:lnTo>
                      <a:pt x="0" y="80"/>
                    </a:lnTo>
                    <a:lnTo>
                      <a:pt x="6" y="116"/>
                    </a:lnTo>
                    <a:lnTo>
                      <a:pt x="22" y="148"/>
                    </a:lnTo>
                    <a:lnTo>
                      <a:pt x="48" y="168"/>
                    </a:lnTo>
                    <a:lnTo>
                      <a:pt x="82" y="171"/>
                    </a:lnTo>
                    <a:lnTo>
                      <a:pt x="128" y="153"/>
                    </a:lnTo>
                    <a:lnTo>
                      <a:pt x="161" y="124"/>
                    </a:lnTo>
                    <a:lnTo>
                      <a:pt x="187" y="86"/>
                    </a:lnTo>
                    <a:lnTo>
                      <a:pt x="213" y="42"/>
                    </a:lnTo>
                    <a:lnTo>
                      <a:pt x="217" y="15"/>
                    </a:lnTo>
                    <a:lnTo>
                      <a:pt x="202" y="0"/>
                    </a:lnTo>
                    <a:lnTo>
                      <a:pt x="176" y="0"/>
                    </a:lnTo>
                    <a:lnTo>
                      <a:pt x="153" y="20"/>
                    </a:lnTo>
                    <a:close/>
                  </a:path>
                </a:pathLst>
              </a:custGeom>
              <a:solidFill>
                <a:srgbClr val="A38C8C"/>
              </a:solidFill>
              <a:ln w="9525">
                <a:noFill/>
                <a:round/>
                <a:headEnd/>
                <a:tailEnd/>
              </a:ln>
            </p:spPr>
            <p:txBody>
              <a:bodyPr/>
              <a:lstStyle/>
              <a:p>
                <a:endParaRPr lang="de-DE">
                  <a:latin typeface="+mn-lt"/>
                </a:endParaRPr>
              </a:p>
            </p:txBody>
          </p:sp>
          <p:sp>
            <p:nvSpPr>
              <p:cNvPr id="1171" name="Freeform 144"/>
              <p:cNvSpPr>
                <a:spLocks/>
              </p:cNvSpPr>
              <p:nvPr/>
            </p:nvSpPr>
            <p:spPr bwMode="auto">
              <a:xfrm>
                <a:off x="678" y="2678"/>
                <a:ext cx="24" cy="20"/>
              </a:xfrm>
              <a:custGeom>
                <a:avLst/>
                <a:gdLst>
                  <a:gd name="T0" fmla="*/ 10 w 169"/>
                  <a:gd name="T1" fmla="*/ 6 h 140"/>
                  <a:gd name="T2" fmla="*/ 11 w 169"/>
                  <a:gd name="T3" fmla="*/ 7 h 140"/>
                  <a:gd name="T4" fmla="*/ 14 w 169"/>
                  <a:gd name="T5" fmla="*/ 7 h 140"/>
                  <a:gd name="T6" fmla="*/ 21 w 169"/>
                  <a:gd name="T7" fmla="*/ 5 h 140"/>
                  <a:gd name="T8" fmla="*/ 24 w 169"/>
                  <a:gd name="T9" fmla="*/ 5 h 140"/>
                  <a:gd name="T10" fmla="*/ 22 w 169"/>
                  <a:gd name="T11" fmla="*/ 10 h 140"/>
                  <a:gd name="T12" fmla="*/ 19 w 169"/>
                  <a:gd name="T13" fmla="*/ 13 h 140"/>
                  <a:gd name="T14" fmla="*/ 16 w 169"/>
                  <a:gd name="T15" fmla="*/ 15 h 140"/>
                  <a:gd name="T16" fmla="*/ 13 w 169"/>
                  <a:gd name="T17" fmla="*/ 18 h 140"/>
                  <a:gd name="T18" fmla="*/ 9 w 169"/>
                  <a:gd name="T19" fmla="*/ 19 h 140"/>
                  <a:gd name="T20" fmla="*/ 3 w 169"/>
                  <a:gd name="T21" fmla="*/ 20 h 140"/>
                  <a:gd name="T22" fmla="*/ 0 w 169"/>
                  <a:gd name="T23" fmla="*/ 18 h 140"/>
                  <a:gd name="T24" fmla="*/ 0 w 169"/>
                  <a:gd name="T25" fmla="*/ 5 h 140"/>
                  <a:gd name="T26" fmla="*/ 2 w 169"/>
                  <a:gd name="T27" fmla="*/ 1 h 140"/>
                  <a:gd name="T28" fmla="*/ 6 w 169"/>
                  <a:gd name="T29" fmla="*/ 0 h 140"/>
                  <a:gd name="T30" fmla="*/ 9 w 169"/>
                  <a:gd name="T31" fmla="*/ 2 h 140"/>
                  <a:gd name="T32" fmla="*/ 10 w 169"/>
                  <a:gd name="T33" fmla="*/ 6 h 140"/>
                  <a:gd name="T34" fmla="*/ 10 w 169"/>
                  <a:gd name="T35" fmla="*/ 6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9"/>
                  <a:gd name="T55" fmla="*/ 0 h 140"/>
                  <a:gd name="T56" fmla="*/ 169 w 169"/>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9" h="140">
                    <a:moveTo>
                      <a:pt x="72" y="40"/>
                    </a:moveTo>
                    <a:lnTo>
                      <a:pt x="78" y="52"/>
                    </a:lnTo>
                    <a:lnTo>
                      <a:pt x="98" y="51"/>
                    </a:lnTo>
                    <a:lnTo>
                      <a:pt x="147" y="32"/>
                    </a:lnTo>
                    <a:lnTo>
                      <a:pt x="169" y="37"/>
                    </a:lnTo>
                    <a:lnTo>
                      <a:pt x="153" y="68"/>
                    </a:lnTo>
                    <a:lnTo>
                      <a:pt x="135" y="88"/>
                    </a:lnTo>
                    <a:lnTo>
                      <a:pt x="113" y="107"/>
                    </a:lnTo>
                    <a:lnTo>
                      <a:pt x="89" y="124"/>
                    </a:lnTo>
                    <a:lnTo>
                      <a:pt x="65" y="135"/>
                    </a:lnTo>
                    <a:lnTo>
                      <a:pt x="23" y="140"/>
                    </a:lnTo>
                    <a:lnTo>
                      <a:pt x="2" y="123"/>
                    </a:lnTo>
                    <a:lnTo>
                      <a:pt x="0" y="33"/>
                    </a:lnTo>
                    <a:lnTo>
                      <a:pt x="13" y="6"/>
                    </a:lnTo>
                    <a:lnTo>
                      <a:pt x="39" y="0"/>
                    </a:lnTo>
                    <a:lnTo>
                      <a:pt x="63" y="11"/>
                    </a:lnTo>
                    <a:lnTo>
                      <a:pt x="72" y="40"/>
                    </a:lnTo>
                    <a:close/>
                  </a:path>
                </a:pathLst>
              </a:custGeom>
              <a:solidFill>
                <a:srgbClr val="A38C8C"/>
              </a:solidFill>
              <a:ln w="9525">
                <a:noFill/>
                <a:round/>
                <a:headEnd/>
                <a:tailEnd/>
              </a:ln>
            </p:spPr>
            <p:txBody>
              <a:bodyPr/>
              <a:lstStyle/>
              <a:p>
                <a:endParaRPr lang="de-DE">
                  <a:latin typeface="+mn-lt"/>
                </a:endParaRPr>
              </a:p>
            </p:txBody>
          </p:sp>
          <p:sp>
            <p:nvSpPr>
              <p:cNvPr id="1172" name="Freeform 145"/>
              <p:cNvSpPr>
                <a:spLocks/>
              </p:cNvSpPr>
              <p:nvPr/>
            </p:nvSpPr>
            <p:spPr bwMode="auto">
              <a:xfrm>
                <a:off x="606" y="2573"/>
                <a:ext cx="35" cy="57"/>
              </a:xfrm>
              <a:custGeom>
                <a:avLst/>
                <a:gdLst>
                  <a:gd name="T0" fmla="*/ 5 w 247"/>
                  <a:gd name="T1" fmla="*/ 3 h 399"/>
                  <a:gd name="T2" fmla="*/ 16 w 247"/>
                  <a:gd name="T3" fmla="*/ 2 h 399"/>
                  <a:gd name="T4" fmla="*/ 26 w 247"/>
                  <a:gd name="T5" fmla="*/ 0 h 399"/>
                  <a:gd name="T6" fmla="*/ 33 w 247"/>
                  <a:gd name="T7" fmla="*/ 2 h 399"/>
                  <a:gd name="T8" fmla="*/ 35 w 247"/>
                  <a:gd name="T9" fmla="*/ 9 h 399"/>
                  <a:gd name="T10" fmla="*/ 33 w 247"/>
                  <a:gd name="T11" fmla="*/ 50 h 399"/>
                  <a:gd name="T12" fmla="*/ 32 w 247"/>
                  <a:gd name="T13" fmla="*/ 54 h 399"/>
                  <a:gd name="T14" fmla="*/ 29 w 247"/>
                  <a:gd name="T15" fmla="*/ 56 h 399"/>
                  <a:gd name="T16" fmla="*/ 22 w 247"/>
                  <a:gd name="T17" fmla="*/ 57 h 399"/>
                  <a:gd name="T18" fmla="*/ 16 w 247"/>
                  <a:gd name="T19" fmla="*/ 53 h 399"/>
                  <a:gd name="T20" fmla="*/ 15 w 247"/>
                  <a:gd name="T21" fmla="*/ 46 h 399"/>
                  <a:gd name="T22" fmla="*/ 17 w 247"/>
                  <a:gd name="T23" fmla="*/ 31 h 399"/>
                  <a:gd name="T24" fmla="*/ 17 w 247"/>
                  <a:gd name="T25" fmla="*/ 16 h 399"/>
                  <a:gd name="T26" fmla="*/ 12 w 247"/>
                  <a:gd name="T27" fmla="*/ 15 h 399"/>
                  <a:gd name="T28" fmla="*/ 5 w 247"/>
                  <a:gd name="T29" fmla="*/ 14 h 399"/>
                  <a:gd name="T30" fmla="*/ 1 w 247"/>
                  <a:gd name="T31" fmla="*/ 12 h 399"/>
                  <a:gd name="T32" fmla="*/ 0 w 247"/>
                  <a:gd name="T33" fmla="*/ 9 h 399"/>
                  <a:gd name="T34" fmla="*/ 1 w 247"/>
                  <a:gd name="T35" fmla="*/ 5 h 399"/>
                  <a:gd name="T36" fmla="*/ 3 w 247"/>
                  <a:gd name="T37" fmla="*/ 4 h 399"/>
                  <a:gd name="T38" fmla="*/ 5 w 247"/>
                  <a:gd name="T39" fmla="*/ 3 h 399"/>
                  <a:gd name="T40" fmla="*/ 5 w 247"/>
                  <a:gd name="T41" fmla="*/ 3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399"/>
                  <a:gd name="T65" fmla="*/ 247 w 247"/>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399">
                    <a:moveTo>
                      <a:pt x="37" y="23"/>
                    </a:moveTo>
                    <a:lnTo>
                      <a:pt x="112" y="11"/>
                    </a:lnTo>
                    <a:lnTo>
                      <a:pt x="187" y="0"/>
                    </a:lnTo>
                    <a:lnTo>
                      <a:pt x="234" y="16"/>
                    </a:lnTo>
                    <a:lnTo>
                      <a:pt x="247" y="64"/>
                    </a:lnTo>
                    <a:lnTo>
                      <a:pt x="236" y="352"/>
                    </a:lnTo>
                    <a:lnTo>
                      <a:pt x="223" y="377"/>
                    </a:lnTo>
                    <a:lnTo>
                      <a:pt x="202" y="393"/>
                    </a:lnTo>
                    <a:lnTo>
                      <a:pt x="152" y="399"/>
                    </a:lnTo>
                    <a:lnTo>
                      <a:pt x="113" y="373"/>
                    </a:lnTo>
                    <a:lnTo>
                      <a:pt x="108" y="322"/>
                    </a:lnTo>
                    <a:lnTo>
                      <a:pt x="122" y="214"/>
                    </a:lnTo>
                    <a:lnTo>
                      <a:pt x="123" y="111"/>
                    </a:lnTo>
                    <a:lnTo>
                      <a:pt x="83" y="102"/>
                    </a:lnTo>
                    <a:lnTo>
                      <a:pt x="37" y="96"/>
                    </a:lnTo>
                    <a:lnTo>
                      <a:pt x="9" y="85"/>
                    </a:lnTo>
                    <a:lnTo>
                      <a:pt x="0" y="60"/>
                    </a:lnTo>
                    <a:lnTo>
                      <a:pt x="9" y="35"/>
                    </a:lnTo>
                    <a:lnTo>
                      <a:pt x="21" y="26"/>
                    </a:lnTo>
                    <a:lnTo>
                      <a:pt x="37" y="23"/>
                    </a:lnTo>
                    <a:close/>
                  </a:path>
                </a:pathLst>
              </a:custGeom>
              <a:solidFill>
                <a:srgbClr val="A38C8C"/>
              </a:solidFill>
              <a:ln w="9525">
                <a:noFill/>
                <a:round/>
                <a:headEnd/>
                <a:tailEnd/>
              </a:ln>
            </p:spPr>
            <p:txBody>
              <a:bodyPr/>
              <a:lstStyle/>
              <a:p>
                <a:endParaRPr lang="de-DE">
                  <a:latin typeface="+mn-lt"/>
                </a:endParaRPr>
              </a:p>
            </p:txBody>
          </p:sp>
          <p:sp>
            <p:nvSpPr>
              <p:cNvPr id="1173" name="Freeform 146"/>
              <p:cNvSpPr>
                <a:spLocks/>
              </p:cNvSpPr>
              <p:nvPr/>
            </p:nvSpPr>
            <p:spPr bwMode="auto">
              <a:xfrm>
                <a:off x="581" y="2534"/>
                <a:ext cx="70" cy="19"/>
              </a:xfrm>
              <a:custGeom>
                <a:avLst/>
                <a:gdLst>
                  <a:gd name="T0" fmla="*/ 4 w 487"/>
                  <a:gd name="T1" fmla="*/ 4 h 133"/>
                  <a:gd name="T2" fmla="*/ 20 w 487"/>
                  <a:gd name="T3" fmla="*/ 2 h 133"/>
                  <a:gd name="T4" fmla="*/ 33 w 487"/>
                  <a:gd name="T5" fmla="*/ 0 h 133"/>
                  <a:gd name="T6" fmla="*/ 63 w 487"/>
                  <a:gd name="T7" fmla="*/ 1 h 133"/>
                  <a:gd name="T8" fmla="*/ 66 w 487"/>
                  <a:gd name="T9" fmla="*/ 3 h 133"/>
                  <a:gd name="T10" fmla="*/ 69 w 487"/>
                  <a:gd name="T11" fmla="*/ 5 h 133"/>
                  <a:gd name="T12" fmla="*/ 70 w 487"/>
                  <a:gd name="T13" fmla="*/ 12 h 133"/>
                  <a:gd name="T14" fmla="*/ 69 w 487"/>
                  <a:gd name="T15" fmla="*/ 15 h 133"/>
                  <a:gd name="T16" fmla="*/ 67 w 487"/>
                  <a:gd name="T17" fmla="*/ 17 h 133"/>
                  <a:gd name="T18" fmla="*/ 64 w 487"/>
                  <a:gd name="T19" fmla="*/ 19 h 133"/>
                  <a:gd name="T20" fmla="*/ 60 w 487"/>
                  <a:gd name="T21" fmla="*/ 19 h 133"/>
                  <a:gd name="T22" fmla="*/ 45 w 487"/>
                  <a:gd name="T23" fmla="*/ 16 h 133"/>
                  <a:gd name="T24" fmla="*/ 33 w 487"/>
                  <a:gd name="T25" fmla="*/ 14 h 133"/>
                  <a:gd name="T26" fmla="*/ 20 w 487"/>
                  <a:gd name="T27" fmla="*/ 13 h 133"/>
                  <a:gd name="T28" fmla="*/ 6 w 487"/>
                  <a:gd name="T29" fmla="*/ 14 h 133"/>
                  <a:gd name="T30" fmla="*/ 2 w 487"/>
                  <a:gd name="T31" fmla="*/ 13 h 133"/>
                  <a:gd name="T32" fmla="*/ 0 w 487"/>
                  <a:gd name="T33" fmla="*/ 10 h 133"/>
                  <a:gd name="T34" fmla="*/ 1 w 487"/>
                  <a:gd name="T35" fmla="*/ 6 h 133"/>
                  <a:gd name="T36" fmla="*/ 2 w 487"/>
                  <a:gd name="T37" fmla="*/ 5 h 133"/>
                  <a:gd name="T38" fmla="*/ 4 w 487"/>
                  <a:gd name="T39" fmla="*/ 4 h 133"/>
                  <a:gd name="T40" fmla="*/ 4 w 487"/>
                  <a:gd name="T41" fmla="*/ 4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7"/>
                  <a:gd name="T64" fmla="*/ 0 h 133"/>
                  <a:gd name="T65" fmla="*/ 487 w 487"/>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7" h="133">
                    <a:moveTo>
                      <a:pt x="31" y="26"/>
                    </a:moveTo>
                    <a:lnTo>
                      <a:pt x="138" y="11"/>
                    </a:lnTo>
                    <a:lnTo>
                      <a:pt x="233" y="0"/>
                    </a:lnTo>
                    <a:lnTo>
                      <a:pt x="436" y="10"/>
                    </a:lnTo>
                    <a:lnTo>
                      <a:pt x="461" y="20"/>
                    </a:lnTo>
                    <a:lnTo>
                      <a:pt x="478" y="37"/>
                    </a:lnTo>
                    <a:lnTo>
                      <a:pt x="487" y="81"/>
                    </a:lnTo>
                    <a:lnTo>
                      <a:pt x="479" y="104"/>
                    </a:lnTo>
                    <a:lnTo>
                      <a:pt x="464" y="121"/>
                    </a:lnTo>
                    <a:lnTo>
                      <a:pt x="443" y="132"/>
                    </a:lnTo>
                    <a:lnTo>
                      <a:pt x="416" y="133"/>
                    </a:lnTo>
                    <a:lnTo>
                      <a:pt x="316" y="115"/>
                    </a:lnTo>
                    <a:lnTo>
                      <a:pt x="229" y="99"/>
                    </a:lnTo>
                    <a:lnTo>
                      <a:pt x="140" y="93"/>
                    </a:lnTo>
                    <a:lnTo>
                      <a:pt x="41" y="99"/>
                    </a:lnTo>
                    <a:lnTo>
                      <a:pt x="12" y="93"/>
                    </a:lnTo>
                    <a:lnTo>
                      <a:pt x="0" y="68"/>
                    </a:lnTo>
                    <a:lnTo>
                      <a:pt x="5" y="42"/>
                    </a:lnTo>
                    <a:lnTo>
                      <a:pt x="15" y="32"/>
                    </a:lnTo>
                    <a:lnTo>
                      <a:pt x="31" y="26"/>
                    </a:lnTo>
                    <a:close/>
                  </a:path>
                </a:pathLst>
              </a:custGeom>
              <a:solidFill>
                <a:srgbClr val="A38C8C"/>
              </a:solidFill>
              <a:ln w="9525">
                <a:noFill/>
                <a:round/>
                <a:headEnd/>
                <a:tailEnd/>
              </a:ln>
            </p:spPr>
            <p:txBody>
              <a:bodyPr/>
              <a:lstStyle/>
              <a:p>
                <a:endParaRPr lang="de-DE">
                  <a:latin typeface="+mn-lt"/>
                </a:endParaRPr>
              </a:p>
            </p:txBody>
          </p:sp>
          <p:sp>
            <p:nvSpPr>
              <p:cNvPr id="1174" name="Freeform 147"/>
              <p:cNvSpPr>
                <a:spLocks/>
              </p:cNvSpPr>
              <p:nvPr/>
            </p:nvSpPr>
            <p:spPr bwMode="auto">
              <a:xfrm>
                <a:off x="594" y="2457"/>
                <a:ext cx="54" cy="39"/>
              </a:xfrm>
              <a:custGeom>
                <a:avLst/>
                <a:gdLst>
                  <a:gd name="T0" fmla="*/ 7 w 378"/>
                  <a:gd name="T1" fmla="*/ 0 h 273"/>
                  <a:gd name="T2" fmla="*/ 17 w 378"/>
                  <a:gd name="T3" fmla="*/ 3 h 273"/>
                  <a:gd name="T4" fmla="*/ 26 w 378"/>
                  <a:gd name="T5" fmla="*/ 3 h 273"/>
                  <a:gd name="T6" fmla="*/ 47 w 378"/>
                  <a:gd name="T7" fmla="*/ 3 h 273"/>
                  <a:gd name="T8" fmla="*/ 52 w 378"/>
                  <a:gd name="T9" fmla="*/ 5 h 273"/>
                  <a:gd name="T10" fmla="*/ 54 w 378"/>
                  <a:gd name="T11" fmla="*/ 10 h 273"/>
                  <a:gd name="T12" fmla="*/ 54 w 378"/>
                  <a:gd name="T13" fmla="*/ 35 h 273"/>
                  <a:gd name="T14" fmla="*/ 53 w 378"/>
                  <a:gd name="T15" fmla="*/ 38 h 273"/>
                  <a:gd name="T16" fmla="*/ 51 w 378"/>
                  <a:gd name="T17" fmla="*/ 39 h 273"/>
                  <a:gd name="T18" fmla="*/ 46 w 378"/>
                  <a:gd name="T19" fmla="*/ 37 h 273"/>
                  <a:gd name="T20" fmla="*/ 41 w 378"/>
                  <a:gd name="T21" fmla="*/ 31 h 273"/>
                  <a:gd name="T22" fmla="*/ 38 w 378"/>
                  <a:gd name="T23" fmla="*/ 23 h 273"/>
                  <a:gd name="T24" fmla="*/ 39 w 378"/>
                  <a:gd name="T25" fmla="*/ 18 h 273"/>
                  <a:gd name="T26" fmla="*/ 21 w 378"/>
                  <a:gd name="T27" fmla="*/ 15 h 273"/>
                  <a:gd name="T28" fmla="*/ 13 w 378"/>
                  <a:gd name="T29" fmla="*/ 13 h 273"/>
                  <a:gd name="T30" fmla="*/ 3 w 378"/>
                  <a:gd name="T31" fmla="*/ 10 h 273"/>
                  <a:gd name="T32" fmla="*/ 0 w 378"/>
                  <a:gd name="T33" fmla="*/ 7 h 273"/>
                  <a:gd name="T34" fmla="*/ 0 w 378"/>
                  <a:gd name="T35" fmla="*/ 3 h 273"/>
                  <a:gd name="T36" fmla="*/ 2 w 378"/>
                  <a:gd name="T37" fmla="*/ 0 h 273"/>
                  <a:gd name="T38" fmla="*/ 7 w 378"/>
                  <a:gd name="T39" fmla="*/ 0 h 273"/>
                  <a:gd name="T40" fmla="*/ 7 w 378"/>
                  <a:gd name="T41" fmla="*/ 0 h 2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8"/>
                  <a:gd name="T64" fmla="*/ 0 h 273"/>
                  <a:gd name="T65" fmla="*/ 378 w 378"/>
                  <a:gd name="T66" fmla="*/ 273 h 2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8" h="273">
                    <a:moveTo>
                      <a:pt x="46" y="0"/>
                    </a:moveTo>
                    <a:lnTo>
                      <a:pt x="119" y="18"/>
                    </a:lnTo>
                    <a:lnTo>
                      <a:pt x="184" y="23"/>
                    </a:lnTo>
                    <a:lnTo>
                      <a:pt x="327" y="21"/>
                    </a:lnTo>
                    <a:lnTo>
                      <a:pt x="364" y="34"/>
                    </a:lnTo>
                    <a:lnTo>
                      <a:pt x="378" y="72"/>
                    </a:lnTo>
                    <a:lnTo>
                      <a:pt x="376" y="242"/>
                    </a:lnTo>
                    <a:lnTo>
                      <a:pt x="372" y="264"/>
                    </a:lnTo>
                    <a:lnTo>
                      <a:pt x="360" y="273"/>
                    </a:lnTo>
                    <a:lnTo>
                      <a:pt x="322" y="259"/>
                    </a:lnTo>
                    <a:lnTo>
                      <a:pt x="286" y="218"/>
                    </a:lnTo>
                    <a:lnTo>
                      <a:pt x="269" y="162"/>
                    </a:lnTo>
                    <a:lnTo>
                      <a:pt x="271" y="123"/>
                    </a:lnTo>
                    <a:lnTo>
                      <a:pt x="150" y="106"/>
                    </a:lnTo>
                    <a:lnTo>
                      <a:pt x="90" y="90"/>
                    </a:lnTo>
                    <a:lnTo>
                      <a:pt x="24" y="69"/>
                    </a:lnTo>
                    <a:lnTo>
                      <a:pt x="2" y="50"/>
                    </a:lnTo>
                    <a:lnTo>
                      <a:pt x="0" y="23"/>
                    </a:lnTo>
                    <a:lnTo>
                      <a:pt x="17" y="2"/>
                    </a:lnTo>
                    <a:lnTo>
                      <a:pt x="46" y="0"/>
                    </a:lnTo>
                    <a:close/>
                  </a:path>
                </a:pathLst>
              </a:custGeom>
              <a:solidFill>
                <a:srgbClr val="A38C8C"/>
              </a:solidFill>
              <a:ln w="9525">
                <a:noFill/>
                <a:round/>
                <a:headEnd/>
                <a:tailEnd/>
              </a:ln>
            </p:spPr>
            <p:txBody>
              <a:bodyPr/>
              <a:lstStyle/>
              <a:p>
                <a:endParaRPr lang="de-DE">
                  <a:latin typeface="+mn-lt"/>
                </a:endParaRPr>
              </a:p>
            </p:txBody>
          </p:sp>
          <p:sp>
            <p:nvSpPr>
              <p:cNvPr id="1175" name="Freeform 148"/>
              <p:cNvSpPr>
                <a:spLocks/>
              </p:cNvSpPr>
              <p:nvPr/>
            </p:nvSpPr>
            <p:spPr bwMode="auto">
              <a:xfrm>
                <a:off x="592" y="2506"/>
                <a:ext cx="59" cy="16"/>
              </a:xfrm>
              <a:custGeom>
                <a:avLst/>
                <a:gdLst>
                  <a:gd name="T0" fmla="*/ 6 w 413"/>
                  <a:gd name="T1" fmla="*/ 0 h 112"/>
                  <a:gd name="T2" fmla="*/ 28 w 413"/>
                  <a:gd name="T3" fmla="*/ 1 h 112"/>
                  <a:gd name="T4" fmla="*/ 51 w 413"/>
                  <a:gd name="T5" fmla="*/ 0 h 112"/>
                  <a:gd name="T6" fmla="*/ 57 w 413"/>
                  <a:gd name="T7" fmla="*/ 3 h 112"/>
                  <a:gd name="T8" fmla="*/ 59 w 413"/>
                  <a:gd name="T9" fmla="*/ 8 h 112"/>
                  <a:gd name="T10" fmla="*/ 58 w 413"/>
                  <a:gd name="T11" fmla="*/ 11 h 112"/>
                  <a:gd name="T12" fmla="*/ 57 w 413"/>
                  <a:gd name="T13" fmla="*/ 13 h 112"/>
                  <a:gd name="T14" fmla="*/ 55 w 413"/>
                  <a:gd name="T15" fmla="*/ 15 h 112"/>
                  <a:gd name="T16" fmla="*/ 51 w 413"/>
                  <a:gd name="T17" fmla="*/ 16 h 112"/>
                  <a:gd name="T18" fmla="*/ 28 w 413"/>
                  <a:gd name="T19" fmla="*/ 14 h 112"/>
                  <a:gd name="T20" fmla="*/ 17 w 413"/>
                  <a:gd name="T21" fmla="*/ 12 h 112"/>
                  <a:gd name="T22" fmla="*/ 5 w 413"/>
                  <a:gd name="T23" fmla="*/ 11 h 112"/>
                  <a:gd name="T24" fmla="*/ 1 w 413"/>
                  <a:gd name="T25" fmla="*/ 9 h 112"/>
                  <a:gd name="T26" fmla="*/ 0 w 413"/>
                  <a:gd name="T27" fmla="*/ 5 h 112"/>
                  <a:gd name="T28" fmla="*/ 2 w 413"/>
                  <a:gd name="T29" fmla="*/ 1 h 112"/>
                  <a:gd name="T30" fmla="*/ 6 w 413"/>
                  <a:gd name="T31" fmla="*/ 0 h 112"/>
                  <a:gd name="T32" fmla="*/ 6 w 413"/>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112"/>
                  <a:gd name="T53" fmla="*/ 413 w 413"/>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112">
                    <a:moveTo>
                      <a:pt x="39" y="1"/>
                    </a:moveTo>
                    <a:lnTo>
                      <a:pt x="198" y="4"/>
                    </a:lnTo>
                    <a:lnTo>
                      <a:pt x="357" y="0"/>
                    </a:lnTo>
                    <a:lnTo>
                      <a:pt x="399" y="18"/>
                    </a:lnTo>
                    <a:lnTo>
                      <a:pt x="413" y="56"/>
                    </a:lnTo>
                    <a:lnTo>
                      <a:pt x="409" y="76"/>
                    </a:lnTo>
                    <a:lnTo>
                      <a:pt x="399" y="94"/>
                    </a:lnTo>
                    <a:lnTo>
                      <a:pt x="382" y="108"/>
                    </a:lnTo>
                    <a:lnTo>
                      <a:pt x="357" y="112"/>
                    </a:lnTo>
                    <a:lnTo>
                      <a:pt x="196" y="97"/>
                    </a:lnTo>
                    <a:lnTo>
                      <a:pt x="120" y="84"/>
                    </a:lnTo>
                    <a:lnTo>
                      <a:pt x="33" y="74"/>
                    </a:lnTo>
                    <a:lnTo>
                      <a:pt x="8" y="61"/>
                    </a:lnTo>
                    <a:lnTo>
                      <a:pt x="0" y="35"/>
                    </a:lnTo>
                    <a:lnTo>
                      <a:pt x="11" y="10"/>
                    </a:lnTo>
                    <a:lnTo>
                      <a:pt x="39" y="1"/>
                    </a:lnTo>
                    <a:close/>
                  </a:path>
                </a:pathLst>
              </a:custGeom>
              <a:solidFill>
                <a:srgbClr val="A38C8C"/>
              </a:solidFill>
              <a:ln w="9525">
                <a:noFill/>
                <a:round/>
                <a:headEnd/>
                <a:tailEnd/>
              </a:ln>
            </p:spPr>
            <p:txBody>
              <a:bodyPr/>
              <a:lstStyle/>
              <a:p>
                <a:endParaRPr lang="de-DE">
                  <a:latin typeface="+mn-lt"/>
                </a:endParaRPr>
              </a:p>
            </p:txBody>
          </p:sp>
          <p:sp>
            <p:nvSpPr>
              <p:cNvPr id="1176" name="Freeform 149"/>
              <p:cNvSpPr>
                <a:spLocks/>
              </p:cNvSpPr>
              <p:nvPr/>
            </p:nvSpPr>
            <p:spPr bwMode="auto">
              <a:xfrm>
                <a:off x="482" y="2591"/>
                <a:ext cx="15" cy="20"/>
              </a:xfrm>
              <a:custGeom>
                <a:avLst/>
                <a:gdLst>
                  <a:gd name="T0" fmla="*/ 2 w 110"/>
                  <a:gd name="T1" fmla="*/ 9 h 138"/>
                  <a:gd name="T2" fmla="*/ 0 w 110"/>
                  <a:gd name="T3" fmla="*/ 3 h 138"/>
                  <a:gd name="T4" fmla="*/ 1 w 110"/>
                  <a:gd name="T5" fmla="*/ 1 h 138"/>
                  <a:gd name="T6" fmla="*/ 2 w 110"/>
                  <a:gd name="T7" fmla="*/ 0 h 138"/>
                  <a:gd name="T8" fmla="*/ 7 w 110"/>
                  <a:gd name="T9" fmla="*/ 0 h 138"/>
                  <a:gd name="T10" fmla="*/ 12 w 110"/>
                  <a:gd name="T11" fmla="*/ 4 h 138"/>
                  <a:gd name="T12" fmla="*/ 14 w 110"/>
                  <a:gd name="T13" fmla="*/ 11 h 138"/>
                  <a:gd name="T14" fmla="*/ 15 w 110"/>
                  <a:gd name="T15" fmla="*/ 16 h 138"/>
                  <a:gd name="T16" fmla="*/ 14 w 110"/>
                  <a:gd name="T17" fmla="*/ 18 h 138"/>
                  <a:gd name="T18" fmla="*/ 12 w 110"/>
                  <a:gd name="T19" fmla="*/ 19 h 138"/>
                  <a:gd name="T20" fmla="*/ 8 w 110"/>
                  <a:gd name="T21" fmla="*/ 20 h 138"/>
                  <a:gd name="T22" fmla="*/ 4 w 110"/>
                  <a:gd name="T23" fmla="*/ 17 h 138"/>
                  <a:gd name="T24" fmla="*/ 2 w 110"/>
                  <a:gd name="T25" fmla="*/ 9 h 138"/>
                  <a:gd name="T26" fmla="*/ 2 w 110"/>
                  <a:gd name="T27" fmla="*/ 9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38"/>
                  <a:gd name="T44" fmla="*/ 110 w 110"/>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38">
                    <a:moveTo>
                      <a:pt x="12" y="63"/>
                    </a:moveTo>
                    <a:lnTo>
                      <a:pt x="0" y="24"/>
                    </a:lnTo>
                    <a:lnTo>
                      <a:pt x="6" y="10"/>
                    </a:lnTo>
                    <a:lnTo>
                      <a:pt x="18" y="1"/>
                    </a:lnTo>
                    <a:lnTo>
                      <a:pt x="53" y="0"/>
                    </a:lnTo>
                    <a:lnTo>
                      <a:pt x="91" y="28"/>
                    </a:lnTo>
                    <a:lnTo>
                      <a:pt x="106" y="75"/>
                    </a:lnTo>
                    <a:lnTo>
                      <a:pt x="110" y="109"/>
                    </a:lnTo>
                    <a:lnTo>
                      <a:pt x="102" y="123"/>
                    </a:lnTo>
                    <a:lnTo>
                      <a:pt x="90" y="133"/>
                    </a:lnTo>
                    <a:lnTo>
                      <a:pt x="59" y="138"/>
                    </a:lnTo>
                    <a:lnTo>
                      <a:pt x="32" y="116"/>
                    </a:lnTo>
                    <a:lnTo>
                      <a:pt x="12" y="63"/>
                    </a:lnTo>
                    <a:close/>
                  </a:path>
                </a:pathLst>
              </a:custGeom>
              <a:solidFill>
                <a:srgbClr val="A38C8C"/>
              </a:solidFill>
              <a:ln w="9525">
                <a:noFill/>
                <a:round/>
                <a:headEnd/>
                <a:tailEnd/>
              </a:ln>
            </p:spPr>
            <p:txBody>
              <a:bodyPr/>
              <a:lstStyle/>
              <a:p>
                <a:endParaRPr lang="de-DE">
                  <a:latin typeface="+mn-lt"/>
                </a:endParaRPr>
              </a:p>
            </p:txBody>
          </p:sp>
          <p:sp>
            <p:nvSpPr>
              <p:cNvPr id="1177" name="Freeform 150"/>
              <p:cNvSpPr>
                <a:spLocks/>
              </p:cNvSpPr>
              <p:nvPr/>
            </p:nvSpPr>
            <p:spPr bwMode="auto">
              <a:xfrm>
                <a:off x="458" y="2598"/>
                <a:ext cx="17" cy="19"/>
              </a:xfrm>
              <a:custGeom>
                <a:avLst/>
                <a:gdLst>
                  <a:gd name="T0" fmla="*/ 1 w 121"/>
                  <a:gd name="T1" fmla="*/ 10 h 132"/>
                  <a:gd name="T2" fmla="*/ 0 w 121"/>
                  <a:gd name="T3" fmla="*/ 5 h 132"/>
                  <a:gd name="T4" fmla="*/ 1 w 121"/>
                  <a:gd name="T5" fmla="*/ 3 h 132"/>
                  <a:gd name="T6" fmla="*/ 3 w 121"/>
                  <a:gd name="T7" fmla="*/ 2 h 132"/>
                  <a:gd name="T8" fmla="*/ 7 w 121"/>
                  <a:gd name="T9" fmla="*/ 0 h 132"/>
                  <a:gd name="T10" fmla="*/ 11 w 121"/>
                  <a:gd name="T11" fmla="*/ 2 h 132"/>
                  <a:gd name="T12" fmla="*/ 15 w 121"/>
                  <a:gd name="T13" fmla="*/ 7 h 132"/>
                  <a:gd name="T14" fmla="*/ 17 w 121"/>
                  <a:gd name="T15" fmla="*/ 12 h 132"/>
                  <a:gd name="T16" fmla="*/ 16 w 121"/>
                  <a:gd name="T17" fmla="*/ 17 h 132"/>
                  <a:gd name="T18" fmla="*/ 14 w 121"/>
                  <a:gd name="T19" fmla="*/ 18 h 132"/>
                  <a:gd name="T20" fmla="*/ 12 w 121"/>
                  <a:gd name="T21" fmla="*/ 19 h 132"/>
                  <a:gd name="T22" fmla="*/ 8 w 121"/>
                  <a:gd name="T23" fmla="*/ 17 h 132"/>
                  <a:gd name="T24" fmla="*/ 5 w 121"/>
                  <a:gd name="T25" fmla="*/ 13 h 132"/>
                  <a:gd name="T26" fmla="*/ 1 w 121"/>
                  <a:gd name="T27" fmla="*/ 10 h 132"/>
                  <a:gd name="T28" fmla="*/ 1 w 121"/>
                  <a:gd name="T29" fmla="*/ 10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32"/>
                  <a:gd name="T47" fmla="*/ 121 w 121"/>
                  <a:gd name="T48" fmla="*/ 132 h 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32">
                    <a:moveTo>
                      <a:pt x="8" y="69"/>
                    </a:moveTo>
                    <a:lnTo>
                      <a:pt x="0" y="38"/>
                    </a:lnTo>
                    <a:lnTo>
                      <a:pt x="7" y="23"/>
                    </a:lnTo>
                    <a:lnTo>
                      <a:pt x="18" y="11"/>
                    </a:lnTo>
                    <a:lnTo>
                      <a:pt x="48" y="0"/>
                    </a:lnTo>
                    <a:lnTo>
                      <a:pt x="79" y="15"/>
                    </a:lnTo>
                    <a:lnTo>
                      <a:pt x="110" y="50"/>
                    </a:lnTo>
                    <a:lnTo>
                      <a:pt x="121" y="86"/>
                    </a:lnTo>
                    <a:lnTo>
                      <a:pt x="111" y="117"/>
                    </a:lnTo>
                    <a:lnTo>
                      <a:pt x="100" y="127"/>
                    </a:lnTo>
                    <a:lnTo>
                      <a:pt x="86" y="132"/>
                    </a:lnTo>
                    <a:lnTo>
                      <a:pt x="60" y="116"/>
                    </a:lnTo>
                    <a:lnTo>
                      <a:pt x="34" y="93"/>
                    </a:lnTo>
                    <a:lnTo>
                      <a:pt x="8" y="69"/>
                    </a:lnTo>
                    <a:close/>
                  </a:path>
                </a:pathLst>
              </a:custGeom>
              <a:solidFill>
                <a:srgbClr val="A38C8C"/>
              </a:solidFill>
              <a:ln w="9525">
                <a:noFill/>
                <a:round/>
                <a:headEnd/>
                <a:tailEnd/>
              </a:ln>
            </p:spPr>
            <p:txBody>
              <a:bodyPr/>
              <a:lstStyle/>
              <a:p>
                <a:endParaRPr lang="de-DE">
                  <a:latin typeface="+mn-lt"/>
                </a:endParaRPr>
              </a:p>
            </p:txBody>
          </p:sp>
          <p:sp>
            <p:nvSpPr>
              <p:cNvPr id="1178" name="Freeform 151"/>
              <p:cNvSpPr>
                <a:spLocks/>
              </p:cNvSpPr>
              <p:nvPr/>
            </p:nvSpPr>
            <p:spPr bwMode="auto">
              <a:xfrm>
                <a:off x="432" y="2599"/>
                <a:ext cx="20" cy="21"/>
              </a:xfrm>
              <a:custGeom>
                <a:avLst/>
                <a:gdLst>
                  <a:gd name="T0" fmla="*/ 2 w 139"/>
                  <a:gd name="T1" fmla="*/ 10 h 144"/>
                  <a:gd name="T2" fmla="*/ 0 w 139"/>
                  <a:gd name="T3" fmla="*/ 6 h 144"/>
                  <a:gd name="T4" fmla="*/ 1 w 139"/>
                  <a:gd name="T5" fmla="*/ 2 h 144"/>
                  <a:gd name="T6" fmla="*/ 2 w 139"/>
                  <a:gd name="T7" fmla="*/ 1 h 144"/>
                  <a:gd name="T8" fmla="*/ 4 w 139"/>
                  <a:gd name="T9" fmla="*/ 0 h 144"/>
                  <a:gd name="T10" fmla="*/ 8 w 139"/>
                  <a:gd name="T11" fmla="*/ 1 h 144"/>
                  <a:gd name="T12" fmla="*/ 18 w 139"/>
                  <a:gd name="T13" fmla="*/ 7 h 144"/>
                  <a:gd name="T14" fmla="*/ 20 w 139"/>
                  <a:gd name="T15" fmla="*/ 13 h 144"/>
                  <a:gd name="T16" fmla="*/ 19 w 139"/>
                  <a:gd name="T17" fmla="*/ 18 h 144"/>
                  <a:gd name="T18" fmla="*/ 15 w 139"/>
                  <a:gd name="T19" fmla="*/ 21 h 144"/>
                  <a:gd name="T20" fmla="*/ 11 w 139"/>
                  <a:gd name="T21" fmla="*/ 19 h 144"/>
                  <a:gd name="T22" fmla="*/ 6 w 139"/>
                  <a:gd name="T23" fmla="*/ 14 h 144"/>
                  <a:gd name="T24" fmla="*/ 2 w 139"/>
                  <a:gd name="T25" fmla="*/ 10 h 144"/>
                  <a:gd name="T26" fmla="*/ 2 w 139"/>
                  <a:gd name="T27" fmla="*/ 10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44"/>
                  <a:gd name="T44" fmla="*/ 139 w 139"/>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44">
                    <a:moveTo>
                      <a:pt x="16" y="67"/>
                    </a:moveTo>
                    <a:lnTo>
                      <a:pt x="0" y="43"/>
                    </a:lnTo>
                    <a:lnTo>
                      <a:pt x="7" y="17"/>
                    </a:lnTo>
                    <a:lnTo>
                      <a:pt x="15" y="7"/>
                    </a:lnTo>
                    <a:lnTo>
                      <a:pt x="28" y="0"/>
                    </a:lnTo>
                    <a:lnTo>
                      <a:pt x="56" y="6"/>
                    </a:lnTo>
                    <a:lnTo>
                      <a:pt x="123" y="50"/>
                    </a:lnTo>
                    <a:lnTo>
                      <a:pt x="139" y="88"/>
                    </a:lnTo>
                    <a:lnTo>
                      <a:pt x="130" y="125"/>
                    </a:lnTo>
                    <a:lnTo>
                      <a:pt x="105" y="144"/>
                    </a:lnTo>
                    <a:lnTo>
                      <a:pt x="74" y="131"/>
                    </a:lnTo>
                    <a:lnTo>
                      <a:pt x="45" y="98"/>
                    </a:lnTo>
                    <a:lnTo>
                      <a:pt x="16" y="67"/>
                    </a:lnTo>
                    <a:close/>
                  </a:path>
                </a:pathLst>
              </a:custGeom>
              <a:solidFill>
                <a:srgbClr val="A38C8C"/>
              </a:solidFill>
              <a:ln w="9525">
                <a:noFill/>
                <a:round/>
                <a:headEnd/>
                <a:tailEnd/>
              </a:ln>
            </p:spPr>
            <p:txBody>
              <a:bodyPr/>
              <a:lstStyle/>
              <a:p>
                <a:endParaRPr lang="de-DE">
                  <a:latin typeface="+mn-lt"/>
                </a:endParaRPr>
              </a:p>
            </p:txBody>
          </p:sp>
          <p:sp>
            <p:nvSpPr>
              <p:cNvPr id="1179" name="Freeform 152"/>
              <p:cNvSpPr>
                <a:spLocks/>
              </p:cNvSpPr>
              <p:nvPr/>
            </p:nvSpPr>
            <p:spPr bwMode="auto">
              <a:xfrm>
                <a:off x="403" y="2597"/>
                <a:ext cx="21" cy="20"/>
              </a:xfrm>
              <a:custGeom>
                <a:avLst/>
                <a:gdLst>
                  <a:gd name="T0" fmla="*/ 3 w 149"/>
                  <a:gd name="T1" fmla="*/ 11 h 138"/>
                  <a:gd name="T2" fmla="*/ 0 w 149"/>
                  <a:gd name="T3" fmla="*/ 7 h 138"/>
                  <a:gd name="T4" fmla="*/ 1 w 149"/>
                  <a:gd name="T5" fmla="*/ 3 h 138"/>
                  <a:gd name="T6" fmla="*/ 3 w 149"/>
                  <a:gd name="T7" fmla="*/ 0 h 138"/>
                  <a:gd name="T8" fmla="*/ 8 w 149"/>
                  <a:gd name="T9" fmla="*/ 0 h 138"/>
                  <a:gd name="T10" fmla="*/ 18 w 149"/>
                  <a:gd name="T11" fmla="*/ 5 h 138"/>
                  <a:gd name="T12" fmla="*/ 21 w 149"/>
                  <a:gd name="T13" fmla="*/ 10 h 138"/>
                  <a:gd name="T14" fmla="*/ 20 w 149"/>
                  <a:gd name="T15" fmla="*/ 16 h 138"/>
                  <a:gd name="T16" fmla="*/ 19 w 149"/>
                  <a:gd name="T17" fmla="*/ 19 h 138"/>
                  <a:gd name="T18" fmla="*/ 17 w 149"/>
                  <a:gd name="T19" fmla="*/ 20 h 138"/>
                  <a:gd name="T20" fmla="*/ 12 w 149"/>
                  <a:gd name="T21" fmla="*/ 19 h 138"/>
                  <a:gd name="T22" fmla="*/ 8 w 149"/>
                  <a:gd name="T23" fmla="*/ 15 h 138"/>
                  <a:gd name="T24" fmla="*/ 3 w 149"/>
                  <a:gd name="T25" fmla="*/ 11 h 138"/>
                  <a:gd name="T26" fmla="*/ 3 w 149"/>
                  <a:gd name="T27" fmla="*/ 11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138"/>
                  <a:gd name="T44" fmla="*/ 149 w 149"/>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138">
                    <a:moveTo>
                      <a:pt x="23" y="75"/>
                    </a:moveTo>
                    <a:lnTo>
                      <a:pt x="0" y="50"/>
                    </a:lnTo>
                    <a:lnTo>
                      <a:pt x="4" y="21"/>
                    </a:lnTo>
                    <a:lnTo>
                      <a:pt x="24" y="0"/>
                    </a:lnTo>
                    <a:lnTo>
                      <a:pt x="57" y="1"/>
                    </a:lnTo>
                    <a:lnTo>
                      <a:pt x="125" y="34"/>
                    </a:lnTo>
                    <a:lnTo>
                      <a:pt x="149" y="71"/>
                    </a:lnTo>
                    <a:lnTo>
                      <a:pt x="145" y="112"/>
                    </a:lnTo>
                    <a:lnTo>
                      <a:pt x="136" y="128"/>
                    </a:lnTo>
                    <a:lnTo>
                      <a:pt x="123" y="138"/>
                    </a:lnTo>
                    <a:lnTo>
                      <a:pt x="88" y="132"/>
                    </a:lnTo>
                    <a:lnTo>
                      <a:pt x="56" y="102"/>
                    </a:lnTo>
                    <a:lnTo>
                      <a:pt x="23" y="75"/>
                    </a:lnTo>
                    <a:close/>
                  </a:path>
                </a:pathLst>
              </a:custGeom>
              <a:solidFill>
                <a:srgbClr val="A38C8C"/>
              </a:solidFill>
              <a:ln w="9525">
                <a:noFill/>
                <a:round/>
                <a:headEnd/>
                <a:tailEnd/>
              </a:ln>
            </p:spPr>
            <p:txBody>
              <a:bodyPr/>
              <a:lstStyle/>
              <a:p>
                <a:endParaRPr lang="de-DE">
                  <a:latin typeface="+mn-lt"/>
                </a:endParaRPr>
              </a:p>
            </p:txBody>
          </p:sp>
          <p:sp>
            <p:nvSpPr>
              <p:cNvPr id="1180" name="Freeform 153"/>
              <p:cNvSpPr>
                <a:spLocks/>
              </p:cNvSpPr>
              <p:nvPr/>
            </p:nvSpPr>
            <p:spPr bwMode="auto">
              <a:xfrm>
                <a:off x="306" y="2438"/>
                <a:ext cx="34" cy="199"/>
              </a:xfrm>
              <a:custGeom>
                <a:avLst/>
                <a:gdLst>
                  <a:gd name="T0" fmla="*/ 11 w 236"/>
                  <a:gd name="T1" fmla="*/ 5 h 1396"/>
                  <a:gd name="T2" fmla="*/ 14 w 236"/>
                  <a:gd name="T3" fmla="*/ 18 h 1396"/>
                  <a:gd name="T4" fmla="*/ 17 w 236"/>
                  <a:gd name="T5" fmla="*/ 29 h 1396"/>
                  <a:gd name="T6" fmla="*/ 21 w 236"/>
                  <a:gd name="T7" fmla="*/ 53 h 1396"/>
                  <a:gd name="T8" fmla="*/ 21 w 236"/>
                  <a:gd name="T9" fmla="*/ 63 h 1396"/>
                  <a:gd name="T10" fmla="*/ 20 w 236"/>
                  <a:gd name="T11" fmla="*/ 71 h 1396"/>
                  <a:gd name="T12" fmla="*/ 20 w 236"/>
                  <a:gd name="T13" fmla="*/ 80 h 1396"/>
                  <a:gd name="T14" fmla="*/ 21 w 236"/>
                  <a:gd name="T15" fmla="*/ 90 h 1396"/>
                  <a:gd name="T16" fmla="*/ 24 w 236"/>
                  <a:gd name="T17" fmla="*/ 116 h 1396"/>
                  <a:gd name="T18" fmla="*/ 27 w 236"/>
                  <a:gd name="T19" fmla="*/ 139 h 1396"/>
                  <a:gd name="T20" fmla="*/ 31 w 236"/>
                  <a:gd name="T21" fmla="*/ 162 h 1396"/>
                  <a:gd name="T22" fmla="*/ 34 w 236"/>
                  <a:gd name="T23" fmla="*/ 188 h 1396"/>
                  <a:gd name="T24" fmla="*/ 34 w 236"/>
                  <a:gd name="T25" fmla="*/ 193 h 1396"/>
                  <a:gd name="T26" fmla="*/ 32 w 236"/>
                  <a:gd name="T27" fmla="*/ 196 h 1396"/>
                  <a:gd name="T28" fmla="*/ 29 w 236"/>
                  <a:gd name="T29" fmla="*/ 198 h 1396"/>
                  <a:gd name="T30" fmla="*/ 25 w 236"/>
                  <a:gd name="T31" fmla="*/ 199 h 1396"/>
                  <a:gd name="T32" fmla="*/ 18 w 236"/>
                  <a:gd name="T33" fmla="*/ 197 h 1396"/>
                  <a:gd name="T34" fmla="*/ 15 w 236"/>
                  <a:gd name="T35" fmla="*/ 190 h 1396"/>
                  <a:gd name="T36" fmla="*/ 12 w 236"/>
                  <a:gd name="T37" fmla="*/ 164 h 1396"/>
                  <a:gd name="T38" fmla="*/ 8 w 236"/>
                  <a:gd name="T39" fmla="*/ 141 h 1396"/>
                  <a:gd name="T40" fmla="*/ 5 w 236"/>
                  <a:gd name="T41" fmla="*/ 118 h 1396"/>
                  <a:gd name="T42" fmla="*/ 2 w 236"/>
                  <a:gd name="T43" fmla="*/ 92 h 1396"/>
                  <a:gd name="T44" fmla="*/ 2 w 236"/>
                  <a:gd name="T45" fmla="*/ 82 h 1396"/>
                  <a:gd name="T46" fmla="*/ 4 w 236"/>
                  <a:gd name="T47" fmla="*/ 73 h 1396"/>
                  <a:gd name="T48" fmla="*/ 5 w 236"/>
                  <a:gd name="T49" fmla="*/ 54 h 1396"/>
                  <a:gd name="T50" fmla="*/ 4 w 236"/>
                  <a:gd name="T51" fmla="*/ 30 h 1396"/>
                  <a:gd name="T52" fmla="*/ 2 w 236"/>
                  <a:gd name="T53" fmla="*/ 19 h 1396"/>
                  <a:gd name="T54" fmla="*/ 0 w 236"/>
                  <a:gd name="T55" fmla="*/ 6 h 1396"/>
                  <a:gd name="T56" fmla="*/ 1 w 236"/>
                  <a:gd name="T57" fmla="*/ 2 h 1396"/>
                  <a:gd name="T58" fmla="*/ 2 w 236"/>
                  <a:gd name="T59" fmla="*/ 1 h 1396"/>
                  <a:gd name="T60" fmla="*/ 4 w 236"/>
                  <a:gd name="T61" fmla="*/ 0 h 1396"/>
                  <a:gd name="T62" fmla="*/ 8 w 236"/>
                  <a:gd name="T63" fmla="*/ 1 h 1396"/>
                  <a:gd name="T64" fmla="*/ 11 w 236"/>
                  <a:gd name="T65" fmla="*/ 5 h 1396"/>
                  <a:gd name="T66" fmla="*/ 11 w 236"/>
                  <a:gd name="T67" fmla="*/ 5 h 1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1396"/>
                  <a:gd name="T104" fmla="*/ 236 w 236"/>
                  <a:gd name="T105" fmla="*/ 1396 h 1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1396">
                    <a:moveTo>
                      <a:pt x="75" y="32"/>
                    </a:moveTo>
                    <a:lnTo>
                      <a:pt x="95" y="123"/>
                    </a:lnTo>
                    <a:lnTo>
                      <a:pt x="116" y="201"/>
                    </a:lnTo>
                    <a:lnTo>
                      <a:pt x="143" y="371"/>
                    </a:lnTo>
                    <a:lnTo>
                      <a:pt x="146" y="439"/>
                    </a:lnTo>
                    <a:lnTo>
                      <a:pt x="142" y="500"/>
                    </a:lnTo>
                    <a:lnTo>
                      <a:pt x="141" y="562"/>
                    </a:lnTo>
                    <a:lnTo>
                      <a:pt x="143" y="630"/>
                    </a:lnTo>
                    <a:lnTo>
                      <a:pt x="165" y="815"/>
                    </a:lnTo>
                    <a:lnTo>
                      <a:pt x="190" y="976"/>
                    </a:lnTo>
                    <a:lnTo>
                      <a:pt x="214" y="1136"/>
                    </a:lnTo>
                    <a:lnTo>
                      <a:pt x="236" y="1321"/>
                    </a:lnTo>
                    <a:lnTo>
                      <a:pt x="233" y="1351"/>
                    </a:lnTo>
                    <a:lnTo>
                      <a:pt x="221" y="1375"/>
                    </a:lnTo>
                    <a:lnTo>
                      <a:pt x="200" y="1389"/>
                    </a:lnTo>
                    <a:lnTo>
                      <a:pt x="175" y="1396"/>
                    </a:lnTo>
                    <a:lnTo>
                      <a:pt x="127" y="1384"/>
                    </a:lnTo>
                    <a:lnTo>
                      <a:pt x="101" y="1334"/>
                    </a:lnTo>
                    <a:lnTo>
                      <a:pt x="80" y="1150"/>
                    </a:lnTo>
                    <a:lnTo>
                      <a:pt x="58" y="988"/>
                    </a:lnTo>
                    <a:lnTo>
                      <a:pt x="37" y="826"/>
                    </a:lnTo>
                    <a:lnTo>
                      <a:pt x="16" y="642"/>
                    </a:lnTo>
                    <a:lnTo>
                      <a:pt x="17" y="572"/>
                    </a:lnTo>
                    <a:lnTo>
                      <a:pt x="26" y="509"/>
                    </a:lnTo>
                    <a:lnTo>
                      <a:pt x="38" y="377"/>
                    </a:lnTo>
                    <a:lnTo>
                      <a:pt x="25" y="211"/>
                    </a:lnTo>
                    <a:lnTo>
                      <a:pt x="15" y="134"/>
                    </a:lnTo>
                    <a:lnTo>
                      <a:pt x="0" y="44"/>
                    </a:lnTo>
                    <a:lnTo>
                      <a:pt x="6" y="14"/>
                    </a:lnTo>
                    <a:lnTo>
                      <a:pt x="17" y="5"/>
                    </a:lnTo>
                    <a:lnTo>
                      <a:pt x="30" y="0"/>
                    </a:lnTo>
                    <a:lnTo>
                      <a:pt x="58" y="5"/>
                    </a:lnTo>
                    <a:lnTo>
                      <a:pt x="75" y="32"/>
                    </a:lnTo>
                    <a:close/>
                  </a:path>
                </a:pathLst>
              </a:custGeom>
              <a:solidFill>
                <a:srgbClr val="A38C8C"/>
              </a:solidFill>
              <a:ln w="9525">
                <a:noFill/>
                <a:round/>
                <a:headEnd/>
                <a:tailEnd/>
              </a:ln>
            </p:spPr>
            <p:txBody>
              <a:bodyPr/>
              <a:lstStyle/>
              <a:p>
                <a:endParaRPr lang="de-DE">
                  <a:latin typeface="+mn-lt"/>
                </a:endParaRPr>
              </a:p>
            </p:txBody>
          </p:sp>
          <p:sp>
            <p:nvSpPr>
              <p:cNvPr id="1181" name="Freeform 154"/>
              <p:cNvSpPr>
                <a:spLocks/>
              </p:cNvSpPr>
              <p:nvPr/>
            </p:nvSpPr>
            <p:spPr bwMode="auto">
              <a:xfrm>
                <a:off x="330" y="2621"/>
                <a:ext cx="162" cy="23"/>
              </a:xfrm>
              <a:custGeom>
                <a:avLst/>
                <a:gdLst>
                  <a:gd name="T0" fmla="*/ 10 w 1138"/>
                  <a:gd name="T1" fmla="*/ 0 h 159"/>
                  <a:gd name="T2" fmla="*/ 35 w 1138"/>
                  <a:gd name="T3" fmla="*/ 1 h 159"/>
                  <a:gd name="T4" fmla="*/ 56 w 1138"/>
                  <a:gd name="T5" fmla="*/ 4 h 159"/>
                  <a:gd name="T6" fmla="*/ 76 w 1138"/>
                  <a:gd name="T7" fmla="*/ 5 h 159"/>
                  <a:gd name="T8" fmla="*/ 102 w 1138"/>
                  <a:gd name="T9" fmla="*/ 4 h 159"/>
                  <a:gd name="T10" fmla="*/ 125 w 1138"/>
                  <a:gd name="T11" fmla="*/ 4 h 159"/>
                  <a:gd name="T12" fmla="*/ 148 w 1138"/>
                  <a:gd name="T13" fmla="*/ 3 h 159"/>
                  <a:gd name="T14" fmla="*/ 155 w 1138"/>
                  <a:gd name="T15" fmla="*/ 2 h 159"/>
                  <a:gd name="T16" fmla="*/ 160 w 1138"/>
                  <a:gd name="T17" fmla="*/ 3 h 159"/>
                  <a:gd name="T18" fmla="*/ 162 w 1138"/>
                  <a:gd name="T19" fmla="*/ 7 h 159"/>
                  <a:gd name="T20" fmla="*/ 161 w 1138"/>
                  <a:gd name="T21" fmla="*/ 12 h 159"/>
                  <a:gd name="T22" fmla="*/ 160 w 1138"/>
                  <a:gd name="T23" fmla="*/ 14 h 159"/>
                  <a:gd name="T24" fmla="*/ 157 w 1138"/>
                  <a:gd name="T25" fmla="*/ 15 h 159"/>
                  <a:gd name="T26" fmla="*/ 150 w 1138"/>
                  <a:gd name="T27" fmla="*/ 17 h 159"/>
                  <a:gd name="T28" fmla="*/ 113 w 1138"/>
                  <a:gd name="T29" fmla="*/ 21 h 159"/>
                  <a:gd name="T30" fmla="*/ 86 w 1138"/>
                  <a:gd name="T31" fmla="*/ 23 h 159"/>
                  <a:gd name="T32" fmla="*/ 61 w 1138"/>
                  <a:gd name="T33" fmla="*/ 22 h 159"/>
                  <a:gd name="T34" fmla="*/ 37 w 1138"/>
                  <a:gd name="T35" fmla="*/ 21 h 159"/>
                  <a:gd name="T36" fmla="*/ 10 w 1138"/>
                  <a:gd name="T37" fmla="*/ 20 h 159"/>
                  <a:gd name="T38" fmla="*/ 6 w 1138"/>
                  <a:gd name="T39" fmla="*/ 19 h 159"/>
                  <a:gd name="T40" fmla="*/ 3 w 1138"/>
                  <a:gd name="T41" fmla="*/ 17 h 159"/>
                  <a:gd name="T42" fmla="*/ 0 w 1138"/>
                  <a:gd name="T43" fmla="*/ 10 h 159"/>
                  <a:gd name="T44" fmla="*/ 1 w 1138"/>
                  <a:gd name="T45" fmla="*/ 6 h 159"/>
                  <a:gd name="T46" fmla="*/ 3 w 1138"/>
                  <a:gd name="T47" fmla="*/ 3 h 159"/>
                  <a:gd name="T48" fmla="*/ 6 w 1138"/>
                  <a:gd name="T49" fmla="*/ 1 h 159"/>
                  <a:gd name="T50" fmla="*/ 10 w 1138"/>
                  <a:gd name="T51" fmla="*/ 0 h 159"/>
                  <a:gd name="T52" fmla="*/ 10 w 1138"/>
                  <a:gd name="T53" fmla="*/ 0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8"/>
                  <a:gd name="T82" fmla="*/ 0 h 159"/>
                  <a:gd name="T83" fmla="*/ 1138 w 1138"/>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8" h="159">
                    <a:moveTo>
                      <a:pt x="69" y="0"/>
                    </a:moveTo>
                    <a:lnTo>
                      <a:pt x="249" y="9"/>
                    </a:lnTo>
                    <a:lnTo>
                      <a:pt x="393" y="25"/>
                    </a:lnTo>
                    <a:lnTo>
                      <a:pt x="537" y="36"/>
                    </a:lnTo>
                    <a:lnTo>
                      <a:pt x="717" y="27"/>
                    </a:lnTo>
                    <a:lnTo>
                      <a:pt x="878" y="25"/>
                    </a:lnTo>
                    <a:lnTo>
                      <a:pt x="1040" y="21"/>
                    </a:lnTo>
                    <a:lnTo>
                      <a:pt x="1089" y="17"/>
                    </a:lnTo>
                    <a:lnTo>
                      <a:pt x="1122" y="23"/>
                    </a:lnTo>
                    <a:lnTo>
                      <a:pt x="1138" y="50"/>
                    </a:lnTo>
                    <a:lnTo>
                      <a:pt x="1134" y="82"/>
                    </a:lnTo>
                    <a:lnTo>
                      <a:pt x="1123" y="94"/>
                    </a:lnTo>
                    <a:lnTo>
                      <a:pt x="1105" y="102"/>
                    </a:lnTo>
                    <a:lnTo>
                      <a:pt x="1055" y="118"/>
                    </a:lnTo>
                    <a:lnTo>
                      <a:pt x="794" y="147"/>
                    </a:lnTo>
                    <a:lnTo>
                      <a:pt x="601" y="159"/>
                    </a:lnTo>
                    <a:lnTo>
                      <a:pt x="432" y="155"/>
                    </a:lnTo>
                    <a:lnTo>
                      <a:pt x="261" y="143"/>
                    </a:lnTo>
                    <a:lnTo>
                      <a:pt x="69" y="138"/>
                    </a:lnTo>
                    <a:lnTo>
                      <a:pt x="39" y="132"/>
                    </a:lnTo>
                    <a:lnTo>
                      <a:pt x="18" y="116"/>
                    </a:lnTo>
                    <a:lnTo>
                      <a:pt x="0" y="69"/>
                    </a:lnTo>
                    <a:lnTo>
                      <a:pt x="5" y="44"/>
                    </a:lnTo>
                    <a:lnTo>
                      <a:pt x="18" y="22"/>
                    </a:lnTo>
                    <a:lnTo>
                      <a:pt x="39" y="7"/>
                    </a:lnTo>
                    <a:lnTo>
                      <a:pt x="69" y="0"/>
                    </a:lnTo>
                    <a:close/>
                  </a:path>
                </a:pathLst>
              </a:custGeom>
              <a:solidFill>
                <a:srgbClr val="A38C8C"/>
              </a:solidFill>
              <a:ln w="9525">
                <a:noFill/>
                <a:round/>
                <a:headEnd/>
                <a:tailEnd/>
              </a:ln>
            </p:spPr>
            <p:txBody>
              <a:bodyPr/>
              <a:lstStyle/>
              <a:p>
                <a:endParaRPr lang="de-DE">
                  <a:latin typeface="+mn-lt"/>
                </a:endParaRPr>
              </a:p>
            </p:txBody>
          </p:sp>
          <p:sp>
            <p:nvSpPr>
              <p:cNvPr id="1182" name="Freeform 155"/>
              <p:cNvSpPr>
                <a:spLocks/>
              </p:cNvSpPr>
              <p:nvPr/>
            </p:nvSpPr>
            <p:spPr bwMode="auto">
              <a:xfrm>
                <a:off x="278" y="2660"/>
                <a:ext cx="14" cy="54"/>
              </a:xfrm>
              <a:custGeom>
                <a:avLst/>
                <a:gdLst>
                  <a:gd name="T0" fmla="*/ 14 w 100"/>
                  <a:gd name="T1" fmla="*/ 3 h 378"/>
                  <a:gd name="T2" fmla="*/ 10 w 100"/>
                  <a:gd name="T3" fmla="*/ 39 h 378"/>
                  <a:gd name="T4" fmla="*/ 8 w 100"/>
                  <a:gd name="T5" fmla="*/ 50 h 378"/>
                  <a:gd name="T6" fmla="*/ 6 w 100"/>
                  <a:gd name="T7" fmla="*/ 53 h 378"/>
                  <a:gd name="T8" fmla="*/ 4 w 100"/>
                  <a:gd name="T9" fmla="*/ 54 h 378"/>
                  <a:gd name="T10" fmla="*/ 1 w 100"/>
                  <a:gd name="T11" fmla="*/ 53 h 378"/>
                  <a:gd name="T12" fmla="*/ 0 w 100"/>
                  <a:gd name="T13" fmla="*/ 50 h 378"/>
                  <a:gd name="T14" fmla="*/ 1 w 100"/>
                  <a:gd name="T15" fmla="*/ 38 h 378"/>
                  <a:gd name="T16" fmla="*/ 2 w 100"/>
                  <a:gd name="T17" fmla="*/ 28 h 378"/>
                  <a:gd name="T18" fmla="*/ 4 w 100"/>
                  <a:gd name="T19" fmla="*/ 20 h 378"/>
                  <a:gd name="T20" fmla="*/ 9 w 100"/>
                  <a:gd name="T21" fmla="*/ 2 h 378"/>
                  <a:gd name="T22" fmla="*/ 10 w 100"/>
                  <a:gd name="T23" fmla="*/ 0 h 378"/>
                  <a:gd name="T24" fmla="*/ 12 w 100"/>
                  <a:gd name="T25" fmla="*/ 0 h 378"/>
                  <a:gd name="T26" fmla="*/ 14 w 100"/>
                  <a:gd name="T27" fmla="*/ 3 h 378"/>
                  <a:gd name="T28" fmla="*/ 14 w 100"/>
                  <a:gd name="T29" fmla="*/ 3 h 3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378"/>
                  <a:gd name="T47" fmla="*/ 100 w 100"/>
                  <a:gd name="T48" fmla="*/ 378 h 3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378">
                    <a:moveTo>
                      <a:pt x="100" y="21"/>
                    </a:moveTo>
                    <a:lnTo>
                      <a:pt x="71" y="270"/>
                    </a:lnTo>
                    <a:lnTo>
                      <a:pt x="57" y="353"/>
                    </a:lnTo>
                    <a:lnTo>
                      <a:pt x="46" y="373"/>
                    </a:lnTo>
                    <a:lnTo>
                      <a:pt x="26" y="378"/>
                    </a:lnTo>
                    <a:lnTo>
                      <a:pt x="7" y="368"/>
                    </a:lnTo>
                    <a:lnTo>
                      <a:pt x="0" y="347"/>
                    </a:lnTo>
                    <a:lnTo>
                      <a:pt x="6" y="265"/>
                    </a:lnTo>
                    <a:lnTo>
                      <a:pt x="14" y="198"/>
                    </a:lnTo>
                    <a:lnTo>
                      <a:pt x="29" y="140"/>
                    </a:lnTo>
                    <a:lnTo>
                      <a:pt x="63" y="16"/>
                    </a:lnTo>
                    <a:lnTo>
                      <a:pt x="71" y="2"/>
                    </a:lnTo>
                    <a:lnTo>
                      <a:pt x="84" y="0"/>
                    </a:lnTo>
                    <a:lnTo>
                      <a:pt x="100" y="21"/>
                    </a:lnTo>
                    <a:close/>
                  </a:path>
                </a:pathLst>
              </a:custGeom>
              <a:solidFill>
                <a:srgbClr val="000000"/>
              </a:solidFill>
              <a:ln w="9525">
                <a:noFill/>
                <a:round/>
                <a:headEnd/>
                <a:tailEnd/>
              </a:ln>
            </p:spPr>
            <p:txBody>
              <a:bodyPr/>
              <a:lstStyle/>
              <a:p>
                <a:endParaRPr lang="de-DE">
                  <a:latin typeface="+mn-lt"/>
                </a:endParaRPr>
              </a:p>
            </p:txBody>
          </p:sp>
          <p:sp>
            <p:nvSpPr>
              <p:cNvPr id="1183" name="Freeform 156"/>
              <p:cNvSpPr>
                <a:spLocks/>
              </p:cNvSpPr>
              <p:nvPr/>
            </p:nvSpPr>
            <p:spPr bwMode="auto">
              <a:xfrm>
                <a:off x="303" y="2653"/>
                <a:ext cx="252" cy="65"/>
              </a:xfrm>
              <a:custGeom>
                <a:avLst/>
                <a:gdLst>
                  <a:gd name="T0" fmla="*/ 2 w 1763"/>
                  <a:gd name="T1" fmla="*/ 3 h 449"/>
                  <a:gd name="T2" fmla="*/ 22 w 1763"/>
                  <a:gd name="T3" fmla="*/ 1 h 449"/>
                  <a:gd name="T4" fmla="*/ 41 w 1763"/>
                  <a:gd name="T5" fmla="*/ 0 h 449"/>
                  <a:gd name="T6" fmla="*/ 100 w 1763"/>
                  <a:gd name="T7" fmla="*/ 2 h 449"/>
                  <a:gd name="T8" fmla="*/ 128 w 1763"/>
                  <a:gd name="T9" fmla="*/ 3 h 449"/>
                  <a:gd name="T10" fmla="*/ 159 w 1763"/>
                  <a:gd name="T11" fmla="*/ 4 h 449"/>
                  <a:gd name="T12" fmla="*/ 192 w 1763"/>
                  <a:gd name="T13" fmla="*/ 4 h 449"/>
                  <a:gd name="T14" fmla="*/ 225 w 1763"/>
                  <a:gd name="T15" fmla="*/ 6 h 449"/>
                  <a:gd name="T16" fmla="*/ 232 w 1763"/>
                  <a:gd name="T17" fmla="*/ 8 h 449"/>
                  <a:gd name="T18" fmla="*/ 238 w 1763"/>
                  <a:gd name="T19" fmla="*/ 14 h 449"/>
                  <a:gd name="T20" fmla="*/ 242 w 1763"/>
                  <a:gd name="T21" fmla="*/ 21 h 449"/>
                  <a:gd name="T22" fmla="*/ 245 w 1763"/>
                  <a:gd name="T23" fmla="*/ 29 h 449"/>
                  <a:gd name="T24" fmla="*/ 250 w 1763"/>
                  <a:gd name="T25" fmla="*/ 44 h 449"/>
                  <a:gd name="T26" fmla="*/ 252 w 1763"/>
                  <a:gd name="T27" fmla="*/ 60 h 449"/>
                  <a:gd name="T28" fmla="*/ 251 w 1763"/>
                  <a:gd name="T29" fmla="*/ 64 h 449"/>
                  <a:gd name="T30" fmla="*/ 247 w 1763"/>
                  <a:gd name="T31" fmla="*/ 65 h 449"/>
                  <a:gd name="T32" fmla="*/ 244 w 1763"/>
                  <a:gd name="T33" fmla="*/ 64 h 449"/>
                  <a:gd name="T34" fmla="*/ 243 w 1763"/>
                  <a:gd name="T35" fmla="*/ 60 h 449"/>
                  <a:gd name="T36" fmla="*/ 241 w 1763"/>
                  <a:gd name="T37" fmla="*/ 46 h 449"/>
                  <a:gd name="T38" fmla="*/ 240 w 1763"/>
                  <a:gd name="T39" fmla="*/ 40 h 449"/>
                  <a:gd name="T40" fmla="*/ 237 w 1763"/>
                  <a:gd name="T41" fmla="*/ 33 h 449"/>
                  <a:gd name="T42" fmla="*/ 233 w 1763"/>
                  <a:gd name="T43" fmla="*/ 19 h 449"/>
                  <a:gd name="T44" fmla="*/ 231 w 1763"/>
                  <a:gd name="T45" fmla="*/ 17 h 449"/>
                  <a:gd name="T46" fmla="*/ 229 w 1763"/>
                  <a:gd name="T47" fmla="*/ 15 h 449"/>
                  <a:gd name="T48" fmla="*/ 227 w 1763"/>
                  <a:gd name="T49" fmla="*/ 13 h 449"/>
                  <a:gd name="T50" fmla="*/ 224 w 1763"/>
                  <a:gd name="T51" fmla="*/ 12 h 449"/>
                  <a:gd name="T52" fmla="*/ 192 w 1763"/>
                  <a:gd name="T53" fmla="*/ 10 h 449"/>
                  <a:gd name="T54" fmla="*/ 159 w 1763"/>
                  <a:gd name="T55" fmla="*/ 9 h 449"/>
                  <a:gd name="T56" fmla="*/ 100 w 1763"/>
                  <a:gd name="T57" fmla="*/ 8 h 449"/>
                  <a:gd name="T58" fmla="*/ 72 w 1763"/>
                  <a:gd name="T59" fmla="*/ 6 h 449"/>
                  <a:gd name="T60" fmla="*/ 41 w 1763"/>
                  <a:gd name="T61" fmla="*/ 6 h 449"/>
                  <a:gd name="T62" fmla="*/ 3 w 1763"/>
                  <a:gd name="T63" fmla="*/ 9 h 449"/>
                  <a:gd name="T64" fmla="*/ 0 w 1763"/>
                  <a:gd name="T65" fmla="*/ 6 h 449"/>
                  <a:gd name="T66" fmla="*/ 1 w 1763"/>
                  <a:gd name="T67" fmla="*/ 4 h 449"/>
                  <a:gd name="T68" fmla="*/ 2 w 1763"/>
                  <a:gd name="T69" fmla="*/ 3 h 449"/>
                  <a:gd name="T70" fmla="*/ 2 w 1763"/>
                  <a:gd name="T71" fmla="*/ 3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3"/>
                  <a:gd name="T109" fmla="*/ 0 h 449"/>
                  <a:gd name="T110" fmla="*/ 1763 w 1763"/>
                  <a:gd name="T111" fmla="*/ 449 h 4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3" h="449">
                    <a:moveTo>
                      <a:pt x="17" y="22"/>
                    </a:moveTo>
                    <a:lnTo>
                      <a:pt x="152" y="8"/>
                    </a:lnTo>
                    <a:lnTo>
                      <a:pt x="287" y="0"/>
                    </a:lnTo>
                    <a:lnTo>
                      <a:pt x="700" y="14"/>
                    </a:lnTo>
                    <a:lnTo>
                      <a:pt x="893" y="22"/>
                    </a:lnTo>
                    <a:lnTo>
                      <a:pt x="1113" y="27"/>
                    </a:lnTo>
                    <a:lnTo>
                      <a:pt x="1342" y="26"/>
                    </a:lnTo>
                    <a:lnTo>
                      <a:pt x="1572" y="40"/>
                    </a:lnTo>
                    <a:lnTo>
                      <a:pt x="1625" y="58"/>
                    </a:lnTo>
                    <a:lnTo>
                      <a:pt x="1664" y="95"/>
                    </a:lnTo>
                    <a:lnTo>
                      <a:pt x="1692" y="146"/>
                    </a:lnTo>
                    <a:lnTo>
                      <a:pt x="1717" y="203"/>
                    </a:lnTo>
                    <a:lnTo>
                      <a:pt x="1751" y="307"/>
                    </a:lnTo>
                    <a:lnTo>
                      <a:pt x="1763" y="416"/>
                    </a:lnTo>
                    <a:lnTo>
                      <a:pt x="1753" y="440"/>
                    </a:lnTo>
                    <a:lnTo>
                      <a:pt x="1730" y="449"/>
                    </a:lnTo>
                    <a:lnTo>
                      <a:pt x="1708" y="440"/>
                    </a:lnTo>
                    <a:lnTo>
                      <a:pt x="1697" y="416"/>
                    </a:lnTo>
                    <a:lnTo>
                      <a:pt x="1688" y="318"/>
                    </a:lnTo>
                    <a:lnTo>
                      <a:pt x="1676" y="274"/>
                    </a:lnTo>
                    <a:lnTo>
                      <a:pt x="1658" y="226"/>
                    </a:lnTo>
                    <a:lnTo>
                      <a:pt x="1628" y="134"/>
                    </a:lnTo>
                    <a:lnTo>
                      <a:pt x="1618" y="117"/>
                    </a:lnTo>
                    <a:lnTo>
                      <a:pt x="1605" y="101"/>
                    </a:lnTo>
                    <a:lnTo>
                      <a:pt x="1588" y="90"/>
                    </a:lnTo>
                    <a:lnTo>
                      <a:pt x="1566" y="84"/>
                    </a:lnTo>
                    <a:lnTo>
                      <a:pt x="1340" y="67"/>
                    </a:lnTo>
                    <a:lnTo>
                      <a:pt x="1113" y="65"/>
                    </a:lnTo>
                    <a:lnTo>
                      <a:pt x="700" y="52"/>
                    </a:lnTo>
                    <a:lnTo>
                      <a:pt x="507" y="43"/>
                    </a:lnTo>
                    <a:lnTo>
                      <a:pt x="287" y="38"/>
                    </a:lnTo>
                    <a:lnTo>
                      <a:pt x="20" y="59"/>
                    </a:lnTo>
                    <a:lnTo>
                      <a:pt x="0" y="43"/>
                    </a:lnTo>
                    <a:lnTo>
                      <a:pt x="4" y="29"/>
                    </a:lnTo>
                    <a:lnTo>
                      <a:pt x="17" y="22"/>
                    </a:lnTo>
                    <a:close/>
                  </a:path>
                </a:pathLst>
              </a:custGeom>
              <a:solidFill>
                <a:srgbClr val="000000"/>
              </a:solidFill>
              <a:ln w="9525">
                <a:noFill/>
                <a:round/>
                <a:headEnd/>
                <a:tailEnd/>
              </a:ln>
            </p:spPr>
            <p:txBody>
              <a:bodyPr/>
              <a:lstStyle/>
              <a:p>
                <a:endParaRPr lang="de-DE">
                  <a:latin typeface="+mn-lt"/>
                </a:endParaRPr>
              </a:p>
            </p:txBody>
          </p:sp>
          <p:sp>
            <p:nvSpPr>
              <p:cNvPr id="1184" name="Freeform 157"/>
              <p:cNvSpPr>
                <a:spLocks/>
              </p:cNvSpPr>
              <p:nvPr/>
            </p:nvSpPr>
            <p:spPr bwMode="auto">
              <a:xfrm>
                <a:off x="292" y="2712"/>
                <a:ext cx="254" cy="16"/>
              </a:xfrm>
              <a:custGeom>
                <a:avLst/>
                <a:gdLst>
                  <a:gd name="T0" fmla="*/ 3 w 1773"/>
                  <a:gd name="T1" fmla="*/ 1 h 111"/>
                  <a:gd name="T2" fmla="*/ 21 w 1773"/>
                  <a:gd name="T3" fmla="*/ 0 h 111"/>
                  <a:gd name="T4" fmla="*/ 39 w 1773"/>
                  <a:gd name="T5" fmla="*/ 1 h 111"/>
                  <a:gd name="T6" fmla="*/ 66 w 1773"/>
                  <a:gd name="T7" fmla="*/ 2 h 111"/>
                  <a:gd name="T8" fmla="*/ 93 w 1773"/>
                  <a:gd name="T9" fmla="*/ 4 h 111"/>
                  <a:gd name="T10" fmla="*/ 123 w 1773"/>
                  <a:gd name="T11" fmla="*/ 6 h 111"/>
                  <a:gd name="T12" fmla="*/ 150 w 1773"/>
                  <a:gd name="T13" fmla="*/ 7 h 111"/>
                  <a:gd name="T14" fmla="*/ 206 w 1773"/>
                  <a:gd name="T15" fmla="*/ 6 h 111"/>
                  <a:gd name="T16" fmla="*/ 221 w 1773"/>
                  <a:gd name="T17" fmla="*/ 5 h 111"/>
                  <a:gd name="T18" fmla="*/ 235 w 1773"/>
                  <a:gd name="T19" fmla="*/ 3 h 111"/>
                  <a:gd name="T20" fmla="*/ 248 w 1773"/>
                  <a:gd name="T21" fmla="*/ 0 h 111"/>
                  <a:gd name="T22" fmla="*/ 252 w 1773"/>
                  <a:gd name="T23" fmla="*/ 1 h 111"/>
                  <a:gd name="T24" fmla="*/ 254 w 1773"/>
                  <a:gd name="T25" fmla="*/ 4 h 111"/>
                  <a:gd name="T26" fmla="*/ 253 w 1773"/>
                  <a:gd name="T27" fmla="*/ 8 h 111"/>
                  <a:gd name="T28" fmla="*/ 252 w 1773"/>
                  <a:gd name="T29" fmla="*/ 10 h 111"/>
                  <a:gd name="T30" fmla="*/ 250 w 1773"/>
                  <a:gd name="T31" fmla="*/ 10 h 111"/>
                  <a:gd name="T32" fmla="*/ 237 w 1773"/>
                  <a:gd name="T33" fmla="*/ 13 h 111"/>
                  <a:gd name="T34" fmla="*/ 221 w 1773"/>
                  <a:gd name="T35" fmla="*/ 15 h 111"/>
                  <a:gd name="T36" fmla="*/ 206 w 1773"/>
                  <a:gd name="T37" fmla="*/ 16 h 111"/>
                  <a:gd name="T38" fmla="*/ 149 w 1773"/>
                  <a:gd name="T39" fmla="*/ 16 h 111"/>
                  <a:gd name="T40" fmla="*/ 93 w 1773"/>
                  <a:gd name="T41" fmla="*/ 13 h 111"/>
                  <a:gd name="T42" fmla="*/ 64 w 1773"/>
                  <a:gd name="T43" fmla="*/ 11 h 111"/>
                  <a:gd name="T44" fmla="*/ 35 w 1773"/>
                  <a:gd name="T45" fmla="*/ 10 h 111"/>
                  <a:gd name="T46" fmla="*/ 19 w 1773"/>
                  <a:gd name="T47" fmla="*/ 7 h 111"/>
                  <a:gd name="T48" fmla="*/ 4 w 1773"/>
                  <a:gd name="T49" fmla="*/ 7 h 111"/>
                  <a:gd name="T50" fmla="*/ 1 w 1773"/>
                  <a:gd name="T51" fmla="*/ 6 h 111"/>
                  <a:gd name="T52" fmla="*/ 0 w 1773"/>
                  <a:gd name="T53" fmla="*/ 4 h 111"/>
                  <a:gd name="T54" fmla="*/ 1 w 1773"/>
                  <a:gd name="T55" fmla="*/ 2 h 111"/>
                  <a:gd name="T56" fmla="*/ 3 w 1773"/>
                  <a:gd name="T57" fmla="*/ 1 h 111"/>
                  <a:gd name="T58" fmla="*/ 3 w 1773"/>
                  <a:gd name="T59" fmla="*/ 1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73"/>
                  <a:gd name="T91" fmla="*/ 0 h 111"/>
                  <a:gd name="T92" fmla="*/ 1773 w 1773"/>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73" h="111">
                    <a:moveTo>
                      <a:pt x="19" y="6"/>
                    </a:moveTo>
                    <a:lnTo>
                      <a:pt x="146" y="0"/>
                    </a:lnTo>
                    <a:lnTo>
                      <a:pt x="274" y="9"/>
                    </a:lnTo>
                    <a:lnTo>
                      <a:pt x="464" y="16"/>
                    </a:lnTo>
                    <a:lnTo>
                      <a:pt x="652" y="31"/>
                    </a:lnTo>
                    <a:lnTo>
                      <a:pt x="861" y="44"/>
                    </a:lnTo>
                    <a:lnTo>
                      <a:pt x="1044" y="46"/>
                    </a:lnTo>
                    <a:lnTo>
                      <a:pt x="1439" y="40"/>
                    </a:lnTo>
                    <a:lnTo>
                      <a:pt x="1541" y="34"/>
                    </a:lnTo>
                    <a:lnTo>
                      <a:pt x="1641" y="18"/>
                    </a:lnTo>
                    <a:lnTo>
                      <a:pt x="1733" y="3"/>
                    </a:lnTo>
                    <a:lnTo>
                      <a:pt x="1760" y="9"/>
                    </a:lnTo>
                    <a:lnTo>
                      <a:pt x="1773" y="31"/>
                    </a:lnTo>
                    <a:lnTo>
                      <a:pt x="1769" y="57"/>
                    </a:lnTo>
                    <a:lnTo>
                      <a:pt x="1759" y="66"/>
                    </a:lnTo>
                    <a:lnTo>
                      <a:pt x="1744" y="72"/>
                    </a:lnTo>
                    <a:lnTo>
                      <a:pt x="1654" y="90"/>
                    </a:lnTo>
                    <a:lnTo>
                      <a:pt x="1546" y="105"/>
                    </a:lnTo>
                    <a:lnTo>
                      <a:pt x="1439" y="111"/>
                    </a:lnTo>
                    <a:lnTo>
                      <a:pt x="1042" y="110"/>
                    </a:lnTo>
                    <a:lnTo>
                      <a:pt x="647" y="87"/>
                    </a:lnTo>
                    <a:lnTo>
                      <a:pt x="446" y="73"/>
                    </a:lnTo>
                    <a:lnTo>
                      <a:pt x="244" y="66"/>
                    </a:lnTo>
                    <a:lnTo>
                      <a:pt x="134" y="51"/>
                    </a:lnTo>
                    <a:lnTo>
                      <a:pt x="25" y="49"/>
                    </a:lnTo>
                    <a:lnTo>
                      <a:pt x="8" y="45"/>
                    </a:lnTo>
                    <a:lnTo>
                      <a:pt x="0" y="30"/>
                    </a:lnTo>
                    <a:lnTo>
                      <a:pt x="4" y="15"/>
                    </a:lnTo>
                    <a:lnTo>
                      <a:pt x="19" y="6"/>
                    </a:lnTo>
                    <a:close/>
                  </a:path>
                </a:pathLst>
              </a:custGeom>
              <a:solidFill>
                <a:srgbClr val="000000"/>
              </a:solidFill>
              <a:ln w="9525">
                <a:noFill/>
                <a:round/>
                <a:headEnd/>
                <a:tailEnd/>
              </a:ln>
            </p:spPr>
            <p:txBody>
              <a:bodyPr/>
              <a:lstStyle/>
              <a:p>
                <a:endParaRPr lang="de-DE">
                  <a:latin typeface="+mn-lt"/>
                </a:endParaRPr>
              </a:p>
            </p:txBody>
          </p:sp>
          <p:sp>
            <p:nvSpPr>
              <p:cNvPr id="1185" name="Freeform 158"/>
              <p:cNvSpPr>
                <a:spLocks/>
              </p:cNvSpPr>
              <p:nvPr/>
            </p:nvSpPr>
            <p:spPr bwMode="auto">
              <a:xfrm>
                <a:off x="293" y="2692"/>
                <a:ext cx="216" cy="21"/>
              </a:xfrm>
              <a:custGeom>
                <a:avLst/>
                <a:gdLst>
                  <a:gd name="T0" fmla="*/ 2 w 1513"/>
                  <a:gd name="T1" fmla="*/ 4 h 152"/>
                  <a:gd name="T2" fmla="*/ 12 w 1513"/>
                  <a:gd name="T3" fmla="*/ 2 h 152"/>
                  <a:gd name="T4" fmla="*/ 20 w 1513"/>
                  <a:gd name="T5" fmla="*/ 1 h 152"/>
                  <a:gd name="T6" fmla="*/ 37 w 1513"/>
                  <a:gd name="T7" fmla="*/ 0 h 152"/>
                  <a:gd name="T8" fmla="*/ 73 w 1513"/>
                  <a:gd name="T9" fmla="*/ 4 h 152"/>
                  <a:gd name="T10" fmla="*/ 98 w 1513"/>
                  <a:gd name="T11" fmla="*/ 6 h 152"/>
                  <a:gd name="T12" fmla="*/ 123 w 1513"/>
                  <a:gd name="T13" fmla="*/ 8 h 152"/>
                  <a:gd name="T14" fmla="*/ 147 w 1513"/>
                  <a:gd name="T15" fmla="*/ 11 h 152"/>
                  <a:gd name="T16" fmla="*/ 168 w 1513"/>
                  <a:gd name="T17" fmla="*/ 13 h 152"/>
                  <a:gd name="T18" fmla="*/ 213 w 1513"/>
                  <a:gd name="T19" fmla="*/ 13 h 152"/>
                  <a:gd name="T20" fmla="*/ 216 w 1513"/>
                  <a:gd name="T21" fmla="*/ 16 h 152"/>
                  <a:gd name="T22" fmla="*/ 215 w 1513"/>
                  <a:gd name="T23" fmla="*/ 18 h 152"/>
                  <a:gd name="T24" fmla="*/ 213 w 1513"/>
                  <a:gd name="T25" fmla="*/ 19 h 152"/>
                  <a:gd name="T26" fmla="*/ 168 w 1513"/>
                  <a:gd name="T27" fmla="*/ 21 h 152"/>
                  <a:gd name="T28" fmla="*/ 146 w 1513"/>
                  <a:gd name="T29" fmla="*/ 21 h 152"/>
                  <a:gd name="T30" fmla="*/ 122 w 1513"/>
                  <a:gd name="T31" fmla="*/ 19 h 152"/>
                  <a:gd name="T32" fmla="*/ 72 w 1513"/>
                  <a:gd name="T33" fmla="*/ 14 h 152"/>
                  <a:gd name="T34" fmla="*/ 53 w 1513"/>
                  <a:gd name="T35" fmla="*/ 11 h 152"/>
                  <a:gd name="T36" fmla="*/ 45 w 1513"/>
                  <a:gd name="T37" fmla="*/ 9 h 152"/>
                  <a:gd name="T38" fmla="*/ 37 w 1513"/>
                  <a:gd name="T39" fmla="*/ 8 h 152"/>
                  <a:gd name="T40" fmla="*/ 21 w 1513"/>
                  <a:gd name="T41" fmla="*/ 7 h 152"/>
                  <a:gd name="T42" fmla="*/ 3 w 1513"/>
                  <a:gd name="T43" fmla="*/ 9 h 152"/>
                  <a:gd name="T44" fmla="*/ 1 w 1513"/>
                  <a:gd name="T45" fmla="*/ 9 h 152"/>
                  <a:gd name="T46" fmla="*/ 0 w 1513"/>
                  <a:gd name="T47" fmla="*/ 8 h 152"/>
                  <a:gd name="T48" fmla="*/ 0 w 1513"/>
                  <a:gd name="T49" fmla="*/ 6 h 152"/>
                  <a:gd name="T50" fmla="*/ 2 w 1513"/>
                  <a:gd name="T51" fmla="*/ 4 h 152"/>
                  <a:gd name="T52" fmla="*/ 2 w 1513"/>
                  <a:gd name="T53" fmla="*/ 4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3"/>
                  <a:gd name="T82" fmla="*/ 0 h 152"/>
                  <a:gd name="T83" fmla="*/ 1513 w 1513"/>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3" h="152">
                    <a:moveTo>
                      <a:pt x="14" y="32"/>
                    </a:moveTo>
                    <a:lnTo>
                      <a:pt x="81" y="17"/>
                    </a:lnTo>
                    <a:lnTo>
                      <a:pt x="143" y="6"/>
                    </a:lnTo>
                    <a:lnTo>
                      <a:pt x="261" y="0"/>
                    </a:lnTo>
                    <a:lnTo>
                      <a:pt x="512" y="28"/>
                    </a:lnTo>
                    <a:lnTo>
                      <a:pt x="689" y="46"/>
                    </a:lnTo>
                    <a:lnTo>
                      <a:pt x="864" y="60"/>
                    </a:lnTo>
                    <a:lnTo>
                      <a:pt x="1031" y="82"/>
                    </a:lnTo>
                    <a:lnTo>
                      <a:pt x="1178" y="92"/>
                    </a:lnTo>
                    <a:lnTo>
                      <a:pt x="1494" y="96"/>
                    </a:lnTo>
                    <a:lnTo>
                      <a:pt x="1513" y="115"/>
                    </a:lnTo>
                    <a:lnTo>
                      <a:pt x="1508" y="127"/>
                    </a:lnTo>
                    <a:lnTo>
                      <a:pt x="1494" y="134"/>
                    </a:lnTo>
                    <a:lnTo>
                      <a:pt x="1175" y="149"/>
                    </a:lnTo>
                    <a:lnTo>
                      <a:pt x="1026" y="152"/>
                    </a:lnTo>
                    <a:lnTo>
                      <a:pt x="857" y="136"/>
                    </a:lnTo>
                    <a:lnTo>
                      <a:pt x="502" y="104"/>
                    </a:lnTo>
                    <a:lnTo>
                      <a:pt x="373" y="78"/>
                    </a:lnTo>
                    <a:lnTo>
                      <a:pt x="316" y="66"/>
                    </a:lnTo>
                    <a:lnTo>
                      <a:pt x="259" y="57"/>
                    </a:lnTo>
                    <a:lnTo>
                      <a:pt x="148" y="50"/>
                    </a:lnTo>
                    <a:lnTo>
                      <a:pt x="23" y="68"/>
                    </a:lnTo>
                    <a:lnTo>
                      <a:pt x="7" y="66"/>
                    </a:lnTo>
                    <a:lnTo>
                      <a:pt x="0" y="55"/>
                    </a:lnTo>
                    <a:lnTo>
                      <a:pt x="2" y="41"/>
                    </a:lnTo>
                    <a:lnTo>
                      <a:pt x="14" y="32"/>
                    </a:lnTo>
                    <a:close/>
                  </a:path>
                </a:pathLst>
              </a:custGeom>
              <a:solidFill>
                <a:srgbClr val="000000"/>
              </a:solidFill>
              <a:ln w="9525">
                <a:noFill/>
                <a:round/>
                <a:headEnd/>
                <a:tailEnd/>
              </a:ln>
            </p:spPr>
            <p:txBody>
              <a:bodyPr/>
              <a:lstStyle/>
              <a:p>
                <a:endParaRPr lang="de-DE">
                  <a:latin typeface="+mn-lt"/>
                </a:endParaRPr>
              </a:p>
            </p:txBody>
          </p:sp>
          <p:sp>
            <p:nvSpPr>
              <p:cNvPr id="1186" name="Freeform 159"/>
              <p:cNvSpPr>
                <a:spLocks/>
              </p:cNvSpPr>
              <p:nvPr/>
            </p:nvSpPr>
            <p:spPr bwMode="auto">
              <a:xfrm>
                <a:off x="315" y="2681"/>
                <a:ext cx="166" cy="13"/>
              </a:xfrm>
              <a:custGeom>
                <a:avLst/>
                <a:gdLst>
                  <a:gd name="T0" fmla="*/ 3 w 1165"/>
                  <a:gd name="T1" fmla="*/ 0 h 95"/>
                  <a:gd name="T2" fmla="*/ 36 w 1165"/>
                  <a:gd name="T3" fmla="*/ 0 h 95"/>
                  <a:gd name="T4" fmla="*/ 75 w 1165"/>
                  <a:gd name="T5" fmla="*/ 2 h 95"/>
                  <a:gd name="T6" fmla="*/ 94 w 1165"/>
                  <a:gd name="T7" fmla="*/ 4 h 95"/>
                  <a:gd name="T8" fmla="*/ 114 w 1165"/>
                  <a:gd name="T9" fmla="*/ 5 h 95"/>
                  <a:gd name="T10" fmla="*/ 163 w 1165"/>
                  <a:gd name="T11" fmla="*/ 5 h 95"/>
                  <a:gd name="T12" fmla="*/ 166 w 1165"/>
                  <a:gd name="T13" fmla="*/ 8 h 95"/>
                  <a:gd name="T14" fmla="*/ 165 w 1165"/>
                  <a:gd name="T15" fmla="*/ 9 h 95"/>
                  <a:gd name="T16" fmla="*/ 163 w 1165"/>
                  <a:gd name="T17" fmla="*/ 10 h 95"/>
                  <a:gd name="T18" fmla="*/ 138 w 1165"/>
                  <a:gd name="T19" fmla="*/ 11 h 95"/>
                  <a:gd name="T20" fmla="*/ 126 w 1165"/>
                  <a:gd name="T21" fmla="*/ 12 h 95"/>
                  <a:gd name="T22" fmla="*/ 113 w 1165"/>
                  <a:gd name="T23" fmla="*/ 13 h 95"/>
                  <a:gd name="T24" fmla="*/ 92 w 1165"/>
                  <a:gd name="T25" fmla="*/ 12 h 95"/>
                  <a:gd name="T26" fmla="*/ 75 w 1165"/>
                  <a:gd name="T27" fmla="*/ 10 h 95"/>
                  <a:gd name="T28" fmla="*/ 57 w 1165"/>
                  <a:gd name="T29" fmla="*/ 7 h 95"/>
                  <a:gd name="T30" fmla="*/ 36 w 1165"/>
                  <a:gd name="T31" fmla="*/ 6 h 95"/>
                  <a:gd name="T32" fmla="*/ 3 w 1165"/>
                  <a:gd name="T33" fmla="*/ 5 h 95"/>
                  <a:gd name="T34" fmla="*/ 0 w 1165"/>
                  <a:gd name="T35" fmla="*/ 3 h 95"/>
                  <a:gd name="T36" fmla="*/ 1 w 1165"/>
                  <a:gd name="T37" fmla="*/ 1 h 95"/>
                  <a:gd name="T38" fmla="*/ 3 w 1165"/>
                  <a:gd name="T39" fmla="*/ 0 h 95"/>
                  <a:gd name="T40" fmla="*/ 3 w 1165"/>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5"/>
                  <a:gd name="T64" fmla="*/ 0 h 95"/>
                  <a:gd name="T65" fmla="*/ 1165 w 1165"/>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5" h="95">
                    <a:moveTo>
                      <a:pt x="19" y="0"/>
                    </a:moveTo>
                    <a:lnTo>
                      <a:pt x="256" y="1"/>
                    </a:lnTo>
                    <a:lnTo>
                      <a:pt x="529" y="18"/>
                    </a:lnTo>
                    <a:lnTo>
                      <a:pt x="657" y="29"/>
                    </a:lnTo>
                    <a:lnTo>
                      <a:pt x="803" y="33"/>
                    </a:lnTo>
                    <a:lnTo>
                      <a:pt x="1147" y="37"/>
                    </a:lnTo>
                    <a:lnTo>
                      <a:pt x="1165" y="57"/>
                    </a:lnTo>
                    <a:lnTo>
                      <a:pt x="1159" y="69"/>
                    </a:lnTo>
                    <a:lnTo>
                      <a:pt x="1145" y="75"/>
                    </a:lnTo>
                    <a:lnTo>
                      <a:pt x="968" y="81"/>
                    </a:lnTo>
                    <a:lnTo>
                      <a:pt x="884" y="90"/>
                    </a:lnTo>
                    <a:lnTo>
                      <a:pt x="792" y="95"/>
                    </a:lnTo>
                    <a:lnTo>
                      <a:pt x="647" y="87"/>
                    </a:lnTo>
                    <a:lnTo>
                      <a:pt x="523" y="70"/>
                    </a:lnTo>
                    <a:lnTo>
                      <a:pt x="399" y="53"/>
                    </a:lnTo>
                    <a:lnTo>
                      <a:pt x="255" y="44"/>
                    </a:lnTo>
                    <a:lnTo>
                      <a:pt x="19" y="37"/>
                    </a:lnTo>
                    <a:lnTo>
                      <a:pt x="0" y="19"/>
                    </a:lnTo>
                    <a:lnTo>
                      <a:pt x="6" y="5"/>
                    </a:lnTo>
                    <a:lnTo>
                      <a:pt x="19" y="0"/>
                    </a:lnTo>
                    <a:close/>
                  </a:path>
                </a:pathLst>
              </a:custGeom>
              <a:solidFill>
                <a:srgbClr val="000000"/>
              </a:solidFill>
              <a:ln w="9525">
                <a:noFill/>
                <a:round/>
                <a:headEnd/>
                <a:tailEnd/>
              </a:ln>
            </p:spPr>
            <p:txBody>
              <a:bodyPr/>
              <a:lstStyle/>
              <a:p>
                <a:endParaRPr lang="de-DE">
                  <a:latin typeface="+mn-lt"/>
                </a:endParaRPr>
              </a:p>
            </p:txBody>
          </p:sp>
          <p:sp>
            <p:nvSpPr>
              <p:cNvPr id="1187" name="Freeform 160"/>
              <p:cNvSpPr>
                <a:spLocks/>
              </p:cNvSpPr>
              <p:nvPr/>
            </p:nvSpPr>
            <p:spPr bwMode="auto">
              <a:xfrm>
                <a:off x="317" y="2663"/>
                <a:ext cx="151" cy="16"/>
              </a:xfrm>
              <a:custGeom>
                <a:avLst/>
                <a:gdLst>
                  <a:gd name="T0" fmla="*/ 2 w 1058"/>
                  <a:gd name="T1" fmla="*/ 2 h 114"/>
                  <a:gd name="T2" fmla="*/ 17 w 1058"/>
                  <a:gd name="T3" fmla="*/ 0 h 114"/>
                  <a:gd name="T4" fmla="*/ 31 w 1058"/>
                  <a:gd name="T5" fmla="*/ 0 h 114"/>
                  <a:gd name="T6" fmla="*/ 59 w 1058"/>
                  <a:gd name="T7" fmla="*/ 3 h 114"/>
                  <a:gd name="T8" fmla="*/ 80 w 1058"/>
                  <a:gd name="T9" fmla="*/ 6 h 114"/>
                  <a:gd name="T10" fmla="*/ 89 w 1058"/>
                  <a:gd name="T11" fmla="*/ 8 h 114"/>
                  <a:gd name="T12" fmla="*/ 100 w 1058"/>
                  <a:gd name="T13" fmla="*/ 9 h 114"/>
                  <a:gd name="T14" fmla="*/ 148 w 1058"/>
                  <a:gd name="T15" fmla="*/ 8 h 114"/>
                  <a:gd name="T16" fmla="*/ 151 w 1058"/>
                  <a:gd name="T17" fmla="*/ 10 h 114"/>
                  <a:gd name="T18" fmla="*/ 150 w 1058"/>
                  <a:gd name="T19" fmla="*/ 12 h 114"/>
                  <a:gd name="T20" fmla="*/ 148 w 1058"/>
                  <a:gd name="T21" fmla="*/ 13 h 114"/>
                  <a:gd name="T22" fmla="*/ 124 w 1058"/>
                  <a:gd name="T23" fmla="*/ 15 h 114"/>
                  <a:gd name="T24" fmla="*/ 100 w 1058"/>
                  <a:gd name="T25" fmla="*/ 16 h 114"/>
                  <a:gd name="T26" fmla="*/ 79 w 1058"/>
                  <a:gd name="T27" fmla="*/ 13 h 114"/>
                  <a:gd name="T28" fmla="*/ 69 w 1058"/>
                  <a:gd name="T29" fmla="*/ 11 h 114"/>
                  <a:gd name="T30" fmla="*/ 58 w 1058"/>
                  <a:gd name="T31" fmla="*/ 10 h 114"/>
                  <a:gd name="T32" fmla="*/ 44 w 1058"/>
                  <a:gd name="T33" fmla="*/ 8 h 114"/>
                  <a:gd name="T34" fmla="*/ 31 w 1058"/>
                  <a:gd name="T35" fmla="*/ 6 h 114"/>
                  <a:gd name="T36" fmla="*/ 3 w 1058"/>
                  <a:gd name="T37" fmla="*/ 7 h 114"/>
                  <a:gd name="T38" fmla="*/ 1 w 1058"/>
                  <a:gd name="T39" fmla="*/ 7 h 114"/>
                  <a:gd name="T40" fmla="*/ 0 w 1058"/>
                  <a:gd name="T41" fmla="*/ 5 h 114"/>
                  <a:gd name="T42" fmla="*/ 1 w 1058"/>
                  <a:gd name="T43" fmla="*/ 4 h 114"/>
                  <a:gd name="T44" fmla="*/ 2 w 1058"/>
                  <a:gd name="T45" fmla="*/ 2 h 114"/>
                  <a:gd name="T46" fmla="*/ 2 w 1058"/>
                  <a:gd name="T47" fmla="*/ 2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8"/>
                  <a:gd name="T73" fmla="*/ 0 h 114"/>
                  <a:gd name="T74" fmla="*/ 1058 w 1058"/>
                  <a:gd name="T75" fmla="*/ 114 h 1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8" h="114">
                    <a:moveTo>
                      <a:pt x="16" y="16"/>
                    </a:moveTo>
                    <a:lnTo>
                      <a:pt x="122" y="2"/>
                    </a:lnTo>
                    <a:lnTo>
                      <a:pt x="215" y="0"/>
                    </a:lnTo>
                    <a:lnTo>
                      <a:pt x="414" y="20"/>
                    </a:lnTo>
                    <a:lnTo>
                      <a:pt x="558" y="43"/>
                    </a:lnTo>
                    <a:lnTo>
                      <a:pt x="625" y="55"/>
                    </a:lnTo>
                    <a:lnTo>
                      <a:pt x="702" y="64"/>
                    </a:lnTo>
                    <a:lnTo>
                      <a:pt x="1038" y="54"/>
                    </a:lnTo>
                    <a:lnTo>
                      <a:pt x="1058" y="72"/>
                    </a:lnTo>
                    <a:lnTo>
                      <a:pt x="1053" y="85"/>
                    </a:lnTo>
                    <a:lnTo>
                      <a:pt x="1040" y="92"/>
                    </a:lnTo>
                    <a:lnTo>
                      <a:pt x="870" y="104"/>
                    </a:lnTo>
                    <a:lnTo>
                      <a:pt x="699" y="114"/>
                    </a:lnTo>
                    <a:lnTo>
                      <a:pt x="553" y="93"/>
                    </a:lnTo>
                    <a:lnTo>
                      <a:pt x="486" y="81"/>
                    </a:lnTo>
                    <a:lnTo>
                      <a:pt x="409" y="70"/>
                    </a:lnTo>
                    <a:lnTo>
                      <a:pt x="306" y="55"/>
                    </a:lnTo>
                    <a:lnTo>
                      <a:pt x="215" y="44"/>
                    </a:lnTo>
                    <a:lnTo>
                      <a:pt x="23" y="53"/>
                    </a:lnTo>
                    <a:lnTo>
                      <a:pt x="7" y="51"/>
                    </a:lnTo>
                    <a:lnTo>
                      <a:pt x="0" y="38"/>
                    </a:lnTo>
                    <a:lnTo>
                      <a:pt x="4" y="25"/>
                    </a:lnTo>
                    <a:lnTo>
                      <a:pt x="16" y="16"/>
                    </a:lnTo>
                    <a:close/>
                  </a:path>
                </a:pathLst>
              </a:custGeom>
              <a:solidFill>
                <a:srgbClr val="000000"/>
              </a:solidFill>
              <a:ln w="9525">
                <a:noFill/>
                <a:round/>
                <a:headEnd/>
                <a:tailEnd/>
              </a:ln>
            </p:spPr>
            <p:txBody>
              <a:bodyPr/>
              <a:lstStyle/>
              <a:p>
                <a:endParaRPr lang="de-DE">
                  <a:latin typeface="+mn-lt"/>
                </a:endParaRPr>
              </a:p>
            </p:txBody>
          </p:sp>
          <p:sp>
            <p:nvSpPr>
              <p:cNvPr id="1188" name="Freeform 161"/>
              <p:cNvSpPr>
                <a:spLocks/>
              </p:cNvSpPr>
              <p:nvPr/>
            </p:nvSpPr>
            <p:spPr bwMode="auto">
              <a:xfrm>
                <a:off x="484" y="2671"/>
                <a:ext cx="22" cy="25"/>
              </a:xfrm>
              <a:custGeom>
                <a:avLst/>
                <a:gdLst>
                  <a:gd name="T0" fmla="*/ 7 w 150"/>
                  <a:gd name="T1" fmla="*/ 1 h 173"/>
                  <a:gd name="T2" fmla="*/ 17 w 150"/>
                  <a:gd name="T3" fmla="*/ 13 h 173"/>
                  <a:gd name="T4" fmla="*/ 22 w 150"/>
                  <a:gd name="T5" fmla="*/ 20 h 173"/>
                  <a:gd name="T6" fmla="*/ 22 w 150"/>
                  <a:gd name="T7" fmla="*/ 24 h 173"/>
                  <a:gd name="T8" fmla="*/ 20 w 150"/>
                  <a:gd name="T9" fmla="*/ 25 h 173"/>
                  <a:gd name="T10" fmla="*/ 18 w 150"/>
                  <a:gd name="T11" fmla="*/ 24 h 173"/>
                  <a:gd name="T12" fmla="*/ 9 w 150"/>
                  <a:gd name="T13" fmla="*/ 19 h 173"/>
                  <a:gd name="T14" fmla="*/ 6 w 150"/>
                  <a:gd name="T15" fmla="*/ 13 h 173"/>
                  <a:gd name="T16" fmla="*/ 4 w 150"/>
                  <a:gd name="T17" fmla="*/ 10 h 173"/>
                  <a:gd name="T18" fmla="*/ 1 w 150"/>
                  <a:gd name="T19" fmla="*/ 7 h 173"/>
                  <a:gd name="T20" fmla="*/ 0 w 150"/>
                  <a:gd name="T21" fmla="*/ 4 h 173"/>
                  <a:gd name="T22" fmla="*/ 1 w 150"/>
                  <a:gd name="T23" fmla="*/ 2 h 173"/>
                  <a:gd name="T24" fmla="*/ 4 w 150"/>
                  <a:gd name="T25" fmla="*/ 0 h 173"/>
                  <a:gd name="T26" fmla="*/ 7 w 150"/>
                  <a:gd name="T27" fmla="*/ 1 h 173"/>
                  <a:gd name="T28" fmla="*/ 7 w 150"/>
                  <a:gd name="T29" fmla="*/ 1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3"/>
                  <a:gd name="T47" fmla="*/ 150 w 150"/>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3">
                    <a:moveTo>
                      <a:pt x="46" y="7"/>
                    </a:moveTo>
                    <a:lnTo>
                      <a:pt x="114" y="89"/>
                    </a:lnTo>
                    <a:lnTo>
                      <a:pt x="147" y="139"/>
                    </a:lnTo>
                    <a:lnTo>
                      <a:pt x="150" y="165"/>
                    </a:lnTo>
                    <a:lnTo>
                      <a:pt x="138" y="173"/>
                    </a:lnTo>
                    <a:lnTo>
                      <a:pt x="124" y="168"/>
                    </a:lnTo>
                    <a:lnTo>
                      <a:pt x="59" y="131"/>
                    </a:lnTo>
                    <a:lnTo>
                      <a:pt x="38" y="89"/>
                    </a:lnTo>
                    <a:lnTo>
                      <a:pt x="26" y="69"/>
                    </a:lnTo>
                    <a:lnTo>
                      <a:pt x="10" y="51"/>
                    </a:lnTo>
                    <a:lnTo>
                      <a:pt x="0" y="31"/>
                    </a:lnTo>
                    <a:lnTo>
                      <a:pt x="6" y="12"/>
                    </a:lnTo>
                    <a:lnTo>
                      <a:pt x="24" y="0"/>
                    </a:lnTo>
                    <a:lnTo>
                      <a:pt x="46" y="7"/>
                    </a:lnTo>
                    <a:close/>
                  </a:path>
                </a:pathLst>
              </a:custGeom>
              <a:solidFill>
                <a:srgbClr val="000000"/>
              </a:solidFill>
              <a:ln w="9525">
                <a:noFill/>
                <a:round/>
                <a:headEnd/>
                <a:tailEnd/>
              </a:ln>
            </p:spPr>
            <p:txBody>
              <a:bodyPr/>
              <a:lstStyle/>
              <a:p>
                <a:endParaRPr lang="de-DE">
                  <a:latin typeface="+mn-lt"/>
                </a:endParaRPr>
              </a:p>
            </p:txBody>
          </p:sp>
          <p:sp>
            <p:nvSpPr>
              <p:cNvPr id="1189" name="Freeform 162"/>
              <p:cNvSpPr>
                <a:spLocks/>
              </p:cNvSpPr>
              <p:nvPr/>
            </p:nvSpPr>
            <p:spPr bwMode="auto">
              <a:xfrm>
                <a:off x="507" y="2672"/>
                <a:ext cx="24" cy="29"/>
              </a:xfrm>
              <a:custGeom>
                <a:avLst/>
                <a:gdLst>
                  <a:gd name="T0" fmla="*/ 7 w 169"/>
                  <a:gd name="T1" fmla="*/ 2 h 200"/>
                  <a:gd name="T2" fmla="*/ 10 w 169"/>
                  <a:gd name="T3" fmla="*/ 6 h 200"/>
                  <a:gd name="T4" fmla="*/ 12 w 169"/>
                  <a:gd name="T5" fmla="*/ 9 h 200"/>
                  <a:gd name="T6" fmla="*/ 17 w 169"/>
                  <a:gd name="T7" fmla="*/ 15 h 200"/>
                  <a:gd name="T8" fmla="*/ 23 w 169"/>
                  <a:gd name="T9" fmla="*/ 24 h 200"/>
                  <a:gd name="T10" fmla="*/ 24 w 169"/>
                  <a:gd name="T11" fmla="*/ 26 h 200"/>
                  <a:gd name="T12" fmla="*/ 23 w 169"/>
                  <a:gd name="T13" fmla="*/ 28 h 200"/>
                  <a:gd name="T14" fmla="*/ 21 w 169"/>
                  <a:gd name="T15" fmla="*/ 29 h 200"/>
                  <a:gd name="T16" fmla="*/ 19 w 169"/>
                  <a:gd name="T17" fmla="*/ 28 h 200"/>
                  <a:gd name="T18" fmla="*/ 10 w 169"/>
                  <a:gd name="T19" fmla="*/ 22 h 200"/>
                  <a:gd name="T20" fmla="*/ 0 w 169"/>
                  <a:gd name="T21" fmla="*/ 6 h 200"/>
                  <a:gd name="T22" fmla="*/ 0 w 169"/>
                  <a:gd name="T23" fmla="*/ 3 h 200"/>
                  <a:gd name="T24" fmla="*/ 2 w 169"/>
                  <a:gd name="T25" fmla="*/ 0 h 200"/>
                  <a:gd name="T26" fmla="*/ 5 w 169"/>
                  <a:gd name="T27" fmla="*/ 0 h 200"/>
                  <a:gd name="T28" fmla="*/ 7 w 169"/>
                  <a:gd name="T29" fmla="*/ 2 h 200"/>
                  <a:gd name="T30" fmla="*/ 7 w 169"/>
                  <a:gd name="T31" fmla="*/ 2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00"/>
                  <a:gd name="T50" fmla="*/ 169 w 169"/>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00">
                    <a:moveTo>
                      <a:pt x="52" y="15"/>
                    </a:moveTo>
                    <a:lnTo>
                      <a:pt x="67" y="40"/>
                    </a:lnTo>
                    <a:lnTo>
                      <a:pt x="85" y="59"/>
                    </a:lnTo>
                    <a:lnTo>
                      <a:pt x="123" y="102"/>
                    </a:lnTo>
                    <a:lnTo>
                      <a:pt x="162" y="168"/>
                    </a:lnTo>
                    <a:lnTo>
                      <a:pt x="169" y="181"/>
                    </a:lnTo>
                    <a:lnTo>
                      <a:pt x="162" y="194"/>
                    </a:lnTo>
                    <a:lnTo>
                      <a:pt x="150" y="200"/>
                    </a:lnTo>
                    <a:lnTo>
                      <a:pt x="137" y="194"/>
                    </a:lnTo>
                    <a:lnTo>
                      <a:pt x="69" y="150"/>
                    </a:lnTo>
                    <a:lnTo>
                      <a:pt x="2" y="43"/>
                    </a:lnTo>
                    <a:lnTo>
                      <a:pt x="0" y="20"/>
                    </a:lnTo>
                    <a:lnTo>
                      <a:pt x="13" y="3"/>
                    </a:lnTo>
                    <a:lnTo>
                      <a:pt x="33" y="0"/>
                    </a:lnTo>
                    <a:lnTo>
                      <a:pt x="52" y="15"/>
                    </a:lnTo>
                    <a:close/>
                  </a:path>
                </a:pathLst>
              </a:custGeom>
              <a:solidFill>
                <a:srgbClr val="000000"/>
              </a:solidFill>
              <a:ln w="9525">
                <a:noFill/>
                <a:round/>
                <a:headEnd/>
                <a:tailEnd/>
              </a:ln>
            </p:spPr>
            <p:txBody>
              <a:bodyPr/>
              <a:lstStyle/>
              <a:p>
                <a:endParaRPr lang="de-DE">
                  <a:latin typeface="+mn-lt"/>
                </a:endParaRPr>
              </a:p>
            </p:txBody>
          </p:sp>
          <p:sp>
            <p:nvSpPr>
              <p:cNvPr id="1190" name="Freeform 163"/>
              <p:cNvSpPr>
                <a:spLocks/>
              </p:cNvSpPr>
              <p:nvPr/>
            </p:nvSpPr>
            <p:spPr bwMode="auto">
              <a:xfrm>
                <a:off x="538" y="2668"/>
                <a:ext cx="25" cy="9"/>
              </a:xfrm>
              <a:custGeom>
                <a:avLst/>
                <a:gdLst>
                  <a:gd name="T0" fmla="*/ 3 w 180"/>
                  <a:gd name="T1" fmla="*/ 0 h 67"/>
                  <a:gd name="T2" fmla="*/ 11 w 180"/>
                  <a:gd name="T3" fmla="*/ 0 h 67"/>
                  <a:gd name="T4" fmla="*/ 23 w 180"/>
                  <a:gd name="T5" fmla="*/ 4 h 67"/>
                  <a:gd name="T6" fmla="*/ 25 w 180"/>
                  <a:gd name="T7" fmla="*/ 7 h 67"/>
                  <a:gd name="T8" fmla="*/ 24 w 180"/>
                  <a:gd name="T9" fmla="*/ 9 h 67"/>
                  <a:gd name="T10" fmla="*/ 22 w 180"/>
                  <a:gd name="T11" fmla="*/ 9 h 67"/>
                  <a:gd name="T12" fmla="*/ 10 w 180"/>
                  <a:gd name="T13" fmla="*/ 6 h 67"/>
                  <a:gd name="T14" fmla="*/ 3 w 180"/>
                  <a:gd name="T15" fmla="*/ 6 h 67"/>
                  <a:gd name="T16" fmla="*/ 1 w 180"/>
                  <a:gd name="T17" fmla="*/ 5 h 67"/>
                  <a:gd name="T18" fmla="*/ 0 w 180"/>
                  <a:gd name="T19" fmla="*/ 3 h 67"/>
                  <a:gd name="T20" fmla="*/ 1 w 180"/>
                  <a:gd name="T21" fmla="*/ 1 h 67"/>
                  <a:gd name="T22" fmla="*/ 3 w 180"/>
                  <a:gd name="T23" fmla="*/ 0 h 67"/>
                  <a:gd name="T24" fmla="*/ 3 w 180"/>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67"/>
                  <a:gd name="T41" fmla="*/ 180 w 18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67">
                    <a:moveTo>
                      <a:pt x="23" y="0"/>
                    </a:moveTo>
                    <a:lnTo>
                      <a:pt x="79" y="0"/>
                    </a:lnTo>
                    <a:lnTo>
                      <a:pt x="168" y="31"/>
                    </a:lnTo>
                    <a:lnTo>
                      <a:pt x="180" y="55"/>
                    </a:lnTo>
                    <a:lnTo>
                      <a:pt x="171" y="66"/>
                    </a:lnTo>
                    <a:lnTo>
                      <a:pt x="157" y="67"/>
                    </a:lnTo>
                    <a:lnTo>
                      <a:pt x="73" y="46"/>
                    </a:lnTo>
                    <a:lnTo>
                      <a:pt x="23" y="47"/>
                    </a:lnTo>
                    <a:lnTo>
                      <a:pt x="5" y="39"/>
                    </a:lnTo>
                    <a:lnTo>
                      <a:pt x="0" y="23"/>
                    </a:lnTo>
                    <a:lnTo>
                      <a:pt x="5" y="6"/>
                    </a:lnTo>
                    <a:lnTo>
                      <a:pt x="23" y="0"/>
                    </a:lnTo>
                    <a:close/>
                  </a:path>
                </a:pathLst>
              </a:custGeom>
              <a:solidFill>
                <a:srgbClr val="000000"/>
              </a:solidFill>
              <a:ln w="9525">
                <a:noFill/>
                <a:round/>
                <a:headEnd/>
                <a:tailEnd/>
              </a:ln>
            </p:spPr>
            <p:txBody>
              <a:bodyPr/>
              <a:lstStyle/>
              <a:p>
                <a:endParaRPr lang="de-DE">
                  <a:latin typeface="+mn-lt"/>
                </a:endParaRPr>
              </a:p>
            </p:txBody>
          </p:sp>
          <p:sp>
            <p:nvSpPr>
              <p:cNvPr id="1191" name="Freeform 164"/>
              <p:cNvSpPr>
                <a:spLocks/>
              </p:cNvSpPr>
              <p:nvPr/>
            </p:nvSpPr>
            <p:spPr bwMode="auto">
              <a:xfrm>
                <a:off x="564" y="2441"/>
                <a:ext cx="12" cy="232"/>
              </a:xfrm>
              <a:custGeom>
                <a:avLst/>
                <a:gdLst>
                  <a:gd name="T0" fmla="*/ 2 w 89"/>
                  <a:gd name="T1" fmla="*/ 229 h 1624"/>
                  <a:gd name="T2" fmla="*/ 1 w 89"/>
                  <a:gd name="T3" fmla="*/ 191 h 1624"/>
                  <a:gd name="T4" fmla="*/ 0 w 89"/>
                  <a:gd name="T5" fmla="*/ 153 h 1624"/>
                  <a:gd name="T6" fmla="*/ 4 w 89"/>
                  <a:gd name="T7" fmla="*/ 101 h 1624"/>
                  <a:gd name="T8" fmla="*/ 4 w 89"/>
                  <a:gd name="T9" fmla="*/ 77 h 1624"/>
                  <a:gd name="T10" fmla="*/ 2 w 89"/>
                  <a:gd name="T11" fmla="*/ 50 h 1624"/>
                  <a:gd name="T12" fmla="*/ 2 w 89"/>
                  <a:gd name="T13" fmla="*/ 32 h 1624"/>
                  <a:gd name="T14" fmla="*/ 3 w 89"/>
                  <a:gd name="T15" fmla="*/ 15 h 1624"/>
                  <a:gd name="T16" fmla="*/ 4 w 89"/>
                  <a:gd name="T17" fmla="*/ 8 h 1624"/>
                  <a:gd name="T18" fmla="*/ 7 w 89"/>
                  <a:gd name="T19" fmla="*/ 2 h 1624"/>
                  <a:gd name="T20" fmla="*/ 9 w 89"/>
                  <a:gd name="T21" fmla="*/ 0 h 1624"/>
                  <a:gd name="T22" fmla="*/ 11 w 89"/>
                  <a:gd name="T23" fmla="*/ 0 h 1624"/>
                  <a:gd name="T24" fmla="*/ 12 w 89"/>
                  <a:gd name="T25" fmla="*/ 4 h 1624"/>
                  <a:gd name="T26" fmla="*/ 11 w 89"/>
                  <a:gd name="T27" fmla="*/ 9 h 1624"/>
                  <a:gd name="T28" fmla="*/ 11 w 89"/>
                  <a:gd name="T29" fmla="*/ 15 h 1624"/>
                  <a:gd name="T30" fmla="*/ 10 w 89"/>
                  <a:gd name="T31" fmla="*/ 49 h 1624"/>
                  <a:gd name="T32" fmla="*/ 11 w 89"/>
                  <a:gd name="T33" fmla="*/ 77 h 1624"/>
                  <a:gd name="T34" fmla="*/ 10 w 89"/>
                  <a:gd name="T35" fmla="*/ 101 h 1624"/>
                  <a:gd name="T36" fmla="*/ 8 w 89"/>
                  <a:gd name="T37" fmla="*/ 125 h 1624"/>
                  <a:gd name="T38" fmla="*/ 5 w 89"/>
                  <a:gd name="T39" fmla="*/ 153 h 1624"/>
                  <a:gd name="T40" fmla="*/ 10 w 89"/>
                  <a:gd name="T41" fmla="*/ 228 h 1624"/>
                  <a:gd name="T42" fmla="*/ 9 w 89"/>
                  <a:gd name="T43" fmla="*/ 231 h 1624"/>
                  <a:gd name="T44" fmla="*/ 7 w 89"/>
                  <a:gd name="T45" fmla="*/ 232 h 1624"/>
                  <a:gd name="T46" fmla="*/ 2 w 89"/>
                  <a:gd name="T47" fmla="*/ 229 h 1624"/>
                  <a:gd name="T48" fmla="*/ 2 w 89"/>
                  <a:gd name="T49" fmla="*/ 229 h 16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624"/>
                  <a:gd name="T77" fmla="*/ 89 w 89"/>
                  <a:gd name="T78" fmla="*/ 1624 h 16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624">
                    <a:moveTo>
                      <a:pt x="17" y="1600"/>
                    </a:moveTo>
                    <a:lnTo>
                      <a:pt x="6" y="1334"/>
                    </a:lnTo>
                    <a:lnTo>
                      <a:pt x="0" y="1069"/>
                    </a:lnTo>
                    <a:lnTo>
                      <a:pt x="26" y="707"/>
                    </a:lnTo>
                    <a:lnTo>
                      <a:pt x="27" y="538"/>
                    </a:lnTo>
                    <a:lnTo>
                      <a:pt x="17" y="348"/>
                    </a:lnTo>
                    <a:lnTo>
                      <a:pt x="13" y="226"/>
                    </a:lnTo>
                    <a:lnTo>
                      <a:pt x="19" y="105"/>
                    </a:lnTo>
                    <a:lnTo>
                      <a:pt x="30" y="55"/>
                    </a:lnTo>
                    <a:lnTo>
                      <a:pt x="55" y="11"/>
                    </a:lnTo>
                    <a:lnTo>
                      <a:pt x="66" y="0"/>
                    </a:lnTo>
                    <a:lnTo>
                      <a:pt x="80" y="2"/>
                    </a:lnTo>
                    <a:lnTo>
                      <a:pt x="89" y="27"/>
                    </a:lnTo>
                    <a:lnTo>
                      <a:pt x="80" y="65"/>
                    </a:lnTo>
                    <a:lnTo>
                      <a:pt x="81" y="107"/>
                    </a:lnTo>
                    <a:lnTo>
                      <a:pt x="73" y="343"/>
                    </a:lnTo>
                    <a:lnTo>
                      <a:pt x="80" y="536"/>
                    </a:lnTo>
                    <a:lnTo>
                      <a:pt x="73" y="705"/>
                    </a:lnTo>
                    <a:lnTo>
                      <a:pt x="56" y="875"/>
                    </a:lnTo>
                    <a:lnTo>
                      <a:pt x="37" y="1069"/>
                    </a:lnTo>
                    <a:lnTo>
                      <a:pt x="73" y="1593"/>
                    </a:lnTo>
                    <a:lnTo>
                      <a:pt x="66" y="1616"/>
                    </a:lnTo>
                    <a:lnTo>
                      <a:pt x="49" y="1624"/>
                    </a:lnTo>
                    <a:lnTo>
                      <a:pt x="17" y="1600"/>
                    </a:lnTo>
                    <a:close/>
                  </a:path>
                </a:pathLst>
              </a:custGeom>
              <a:solidFill>
                <a:srgbClr val="000000"/>
              </a:solidFill>
              <a:ln w="9525">
                <a:noFill/>
                <a:round/>
                <a:headEnd/>
                <a:tailEnd/>
              </a:ln>
            </p:spPr>
            <p:txBody>
              <a:bodyPr/>
              <a:lstStyle/>
              <a:p>
                <a:endParaRPr lang="de-DE">
                  <a:latin typeface="+mn-lt"/>
                </a:endParaRPr>
              </a:p>
            </p:txBody>
          </p:sp>
          <p:sp>
            <p:nvSpPr>
              <p:cNvPr id="1192" name="Freeform 165"/>
              <p:cNvSpPr>
                <a:spLocks/>
              </p:cNvSpPr>
              <p:nvPr/>
            </p:nvSpPr>
            <p:spPr bwMode="auto">
              <a:xfrm>
                <a:off x="572" y="2435"/>
                <a:ext cx="79" cy="13"/>
              </a:xfrm>
              <a:custGeom>
                <a:avLst/>
                <a:gdLst>
                  <a:gd name="T0" fmla="*/ 1 w 553"/>
                  <a:gd name="T1" fmla="*/ 5 h 90"/>
                  <a:gd name="T2" fmla="*/ 9 w 553"/>
                  <a:gd name="T3" fmla="*/ 2 h 90"/>
                  <a:gd name="T4" fmla="*/ 15 w 553"/>
                  <a:gd name="T5" fmla="*/ 1 h 90"/>
                  <a:gd name="T6" fmla="*/ 28 w 553"/>
                  <a:gd name="T7" fmla="*/ 0 h 90"/>
                  <a:gd name="T8" fmla="*/ 57 w 553"/>
                  <a:gd name="T9" fmla="*/ 4 h 90"/>
                  <a:gd name="T10" fmla="*/ 69 w 553"/>
                  <a:gd name="T11" fmla="*/ 4 h 90"/>
                  <a:gd name="T12" fmla="*/ 76 w 553"/>
                  <a:gd name="T13" fmla="*/ 5 h 90"/>
                  <a:gd name="T14" fmla="*/ 78 w 553"/>
                  <a:gd name="T15" fmla="*/ 7 h 90"/>
                  <a:gd name="T16" fmla="*/ 79 w 553"/>
                  <a:gd name="T17" fmla="*/ 10 h 90"/>
                  <a:gd name="T18" fmla="*/ 78 w 553"/>
                  <a:gd name="T19" fmla="*/ 12 h 90"/>
                  <a:gd name="T20" fmla="*/ 75 w 553"/>
                  <a:gd name="T21" fmla="*/ 13 h 90"/>
                  <a:gd name="T22" fmla="*/ 68 w 553"/>
                  <a:gd name="T23" fmla="*/ 11 h 90"/>
                  <a:gd name="T24" fmla="*/ 56 w 553"/>
                  <a:gd name="T25" fmla="*/ 12 h 90"/>
                  <a:gd name="T26" fmla="*/ 42 w 553"/>
                  <a:gd name="T27" fmla="*/ 9 h 90"/>
                  <a:gd name="T28" fmla="*/ 29 w 553"/>
                  <a:gd name="T29" fmla="*/ 7 h 90"/>
                  <a:gd name="T30" fmla="*/ 17 w 553"/>
                  <a:gd name="T31" fmla="*/ 7 h 90"/>
                  <a:gd name="T32" fmla="*/ 4 w 553"/>
                  <a:gd name="T33" fmla="*/ 10 h 90"/>
                  <a:gd name="T34" fmla="*/ 1 w 553"/>
                  <a:gd name="T35" fmla="*/ 10 h 90"/>
                  <a:gd name="T36" fmla="*/ 0 w 553"/>
                  <a:gd name="T37" fmla="*/ 9 h 90"/>
                  <a:gd name="T38" fmla="*/ 0 w 553"/>
                  <a:gd name="T39" fmla="*/ 7 h 90"/>
                  <a:gd name="T40" fmla="*/ 1 w 553"/>
                  <a:gd name="T41" fmla="*/ 5 h 90"/>
                  <a:gd name="T42" fmla="*/ 1 w 553"/>
                  <a:gd name="T43" fmla="*/ 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3"/>
                  <a:gd name="T67" fmla="*/ 0 h 90"/>
                  <a:gd name="T68" fmla="*/ 553 w 553"/>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3" h="90">
                    <a:moveTo>
                      <a:pt x="10" y="36"/>
                    </a:moveTo>
                    <a:lnTo>
                      <a:pt x="61" y="17"/>
                    </a:lnTo>
                    <a:lnTo>
                      <a:pt x="108" y="6"/>
                    </a:lnTo>
                    <a:lnTo>
                      <a:pt x="199" y="0"/>
                    </a:lnTo>
                    <a:lnTo>
                      <a:pt x="396" y="28"/>
                    </a:lnTo>
                    <a:lnTo>
                      <a:pt x="481" y="30"/>
                    </a:lnTo>
                    <a:lnTo>
                      <a:pt x="531" y="38"/>
                    </a:lnTo>
                    <a:lnTo>
                      <a:pt x="549" y="49"/>
                    </a:lnTo>
                    <a:lnTo>
                      <a:pt x="553" y="69"/>
                    </a:lnTo>
                    <a:lnTo>
                      <a:pt x="544" y="86"/>
                    </a:lnTo>
                    <a:lnTo>
                      <a:pt x="523" y="90"/>
                    </a:lnTo>
                    <a:lnTo>
                      <a:pt x="476" y="79"/>
                    </a:lnTo>
                    <a:lnTo>
                      <a:pt x="391" y="81"/>
                    </a:lnTo>
                    <a:lnTo>
                      <a:pt x="293" y="61"/>
                    </a:lnTo>
                    <a:lnTo>
                      <a:pt x="204" y="45"/>
                    </a:lnTo>
                    <a:lnTo>
                      <a:pt x="117" y="45"/>
                    </a:lnTo>
                    <a:lnTo>
                      <a:pt x="25" y="71"/>
                    </a:lnTo>
                    <a:lnTo>
                      <a:pt x="10" y="71"/>
                    </a:lnTo>
                    <a:lnTo>
                      <a:pt x="1" y="61"/>
                    </a:lnTo>
                    <a:lnTo>
                      <a:pt x="0" y="48"/>
                    </a:lnTo>
                    <a:lnTo>
                      <a:pt x="10" y="36"/>
                    </a:lnTo>
                    <a:close/>
                  </a:path>
                </a:pathLst>
              </a:custGeom>
              <a:solidFill>
                <a:srgbClr val="000000"/>
              </a:solidFill>
              <a:ln w="9525">
                <a:noFill/>
                <a:round/>
                <a:headEnd/>
                <a:tailEnd/>
              </a:ln>
            </p:spPr>
            <p:txBody>
              <a:bodyPr/>
              <a:lstStyle/>
              <a:p>
                <a:endParaRPr lang="de-DE">
                  <a:latin typeface="+mn-lt"/>
                </a:endParaRPr>
              </a:p>
            </p:txBody>
          </p:sp>
          <p:sp>
            <p:nvSpPr>
              <p:cNvPr id="1193" name="Freeform 166"/>
              <p:cNvSpPr>
                <a:spLocks/>
              </p:cNvSpPr>
              <p:nvPr/>
            </p:nvSpPr>
            <p:spPr bwMode="auto">
              <a:xfrm>
                <a:off x="647" y="2450"/>
                <a:ext cx="18" cy="229"/>
              </a:xfrm>
              <a:custGeom>
                <a:avLst/>
                <a:gdLst>
                  <a:gd name="T0" fmla="*/ 14 w 128"/>
                  <a:gd name="T1" fmla="*/ 3 h 1605"/>
                  <a:gd name="T2" fmla="*/ 14 w 128"/>
                  <a:gd name="T3" fmla="*/ 26 h 1605"/>
                  <a:gd name="T4" fmla="*/ 15 w 128"/>
                  <a:gd name="T5" fmla="*/ 50 h 1605"/>
                  <a:gd name="T6" fmla="*/ 18 w 128"/>
                  <a:gd name="T7" fmla="*/ 110 h 1605"/>
                  <a:gd name="T8" fmla="*/ 18 w 128"/>
                  <a:gd name="T9" fmla="*/ 138 h 1605"/>
                  <a:gd name="T10" fmla="*/ 16 w 128"/>
                  <a:gd name="T11" fmla="*/ 171 h 1605"/>
                  <a:gd name="T12" fmla="*/ 15 w 128"/>
                  <a:gd name="T13" fmla="*/ 185 h 1605"/>
                  <a:gd name="T14" fmla="*/ 13 w 128"/>
                  <a:gd name="T15" fmla="*/ 197 h 1605"/>
                  <a:gd name="T16" fmla="*/ 10 w 128"/>
                  <a:gd name="T17" fmla="*/ 224 h 1605"/>
                  <a:gd name="T18" fmla="*/ 8 w 128"/>
                  <a:gd name="T19" fmla="*/ 228 h 1605"/>
                  <a:gd name="T20" fmla="*/ 5 w 128"/>
                  <a:gd name="T21" fmla="*/ 229 h 1605"/>
                  <a:gd name="T22" fmla="*/ 1 w 128"/>
                  <a:gd name="T23" fmla="*/ 227 h 1605"/>
                  <a:gd name="T24" fmla="*/ 0 w 128"/>
                  <a:gd name="T25" fmla="*/ 223 h 1605"/>
                  <a:gd name="T26" fmla="*/ 1 w 128"/>
                  <a:gd name="T27" fmla="*/ 209 h 1605"/>
                  <a:gd name="T28" fmla="*/ 3 w 128"/>
                  <a:gd name="T29" fmla="*/ 197 h 1605"/>
                  <a:gd name="T30" fmla="*/ 6 w 128"/>
                  <a:gd name="T31" fmla="*/ 170 h 1605"/>
                  <a:gd name="T32" fmla="*/ 9 w 128"/>
                  <a:gd name="T33" fmla="*/ 138 h 1605"/>
                  <a:gd name="T34" fmla="*/ 11 w 128"/>
                  <a:gd name="T35" fmla="*/ 110 h 1605"/>
                  <a:gd name="T36" fmla="*/ 11 w 128"/>
                  <a:gd name="T37" fmla="*/ 82 h 1605"/>
                  <a:gd name="T38" fmla="*/ 10 w 128"/>
                  <a:gd name="T39" fmla="*/ 50 h 1605"/>
                  <a:gd name="T40" fmla="*/ 9 w 128"/>
                  <a:gd name="T41" fmla="*/ 2 h 1605"/>
                  <a:gd name="T42" fmla="*/ 10 w 128"/>
                  <a:gd name="T43" fmla="*/ 1 h 1605"/>
                  <a:gd name="T44" fmla="*/ 12 w 128"/>
                  <a:gd name="T45" fmla="*/ 0 h 1605"/>
                  <a:gd name="T46" fmla="*/ 14 w 128"/>
                  <a:gd name="T47" fmla="*/ 3 h 1605"/>
                  <a:gd name="T48" fmla="*/ 14 w 128"/>
                  <a:gd name="T49" fmla="*/ 3 h 16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605"/>
                  <a:gd name="T77" fmla="*/ 128 w 128"/>
                  <a:gd name="T78" fmla="*/ 1605 h 16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605">
                    <a:moveTo>
                      <a:pt x="102" y="21"/>
                    </a:moveTo>
                    <a:lnTo>
                      <a:pt x="97" y="184"/>
                    </a:lnTo>
                    <a:lnTo>
                      <a:pt x="107" y="349"/>
                    </a:lnTo>
                    <a:lnTo>
                      <a:pt x="128" y="772"/>
                    </a:lnTo>
                    <a:lnTo>
                      <a:pt x="125" y="970"/>
                    </a:lnTo>
                    <a:lnTo>
                      <a:pt x="113" y="1197"/>
                    </a:lnTo>
                    <a:lnTo>
                      <a:pt x="104" y="1296"/>
                    </a:lnTo>
                    <a:lnTo>
                      <a:pt x="93" y="1384"/>
                    </a:lnTo>
                    <a:lnTo>
                      <a:pt x="72" y="1572"/>
                    </a:lnTo>
                    <a:lnTo>
                      <a:pt x="59" y="1599"/>
                    </a:lnTo>
                    <a:lnTo>
                      <a:pt x="33" y="1605"/>
                    </a:lnTo>
                    <a:lnTo>
                      <a:pt x="9" y="1594"/>
                    </a:lnTo>
                    <a:lnTo>
                      <a:pt x="0" y="1566"/>
                    </a:lnTo>
                    <a:lnTo>
                      <a:pt x="10" y="1467"/>
                    </a:lnTo>
                    <a:lnTo>
                      <a:pt x="22" y="1379"/>
                    </a:lnTo>
                    <a:lnTo>
                      <a:pt x="44" y="1191"/>
                    </a:lnTo>
                    <a:lnTo>
                      <a:pt x="61" y="968"/>
                    </a:lnTo>
                    <a:lnTo>
                      <a:pt x="75" y="772"/>
                    </a:lnTo>
                    <a:lnTo>
                      <a:pt x="80" y="575"/>
                    </a:lnTo>
                    <a:lnTo>
                      <a:pt x="70" y="352"/>
                    </a:lnTo>
                    <a:lnTo>
                      <a:pt x="65" y="17"/>
                    </a:lnTo>
                    <a:lnTo>
                      <a:pt x="72" y="4"/>
                    </a:lnTo>
                    <a:lnTo>
                      <a:pt x="85" y="0"/>
                    </a:lnTo>
                    <a:lnTo>
                      <a:pt x="102" y="21"/>
                    </a:lnTo>
                    <a:close/>
                  </a:path>
                </a:pathLst>
              </a:custGeom>
              <a:solidFill>
                <a:srgbClr val="000000"/>
              </a:solidFill>
              <a:ln w="9525">
                <a:noFill/>
                <a:round/>
                <a:headEnd/>
                <a:tailEnd/>
              </a:ln>
            </p:spPr>
            <p:txBody>
              <a:bodyPr/>
              <a:lstStyle/>
              <a:p>
                <a:endParaRPr lang="de-DE">
                  <a:latin typeface="+mn-lt"/>
                </a:endParaRPr>
              </a:p>
            </p:txBody>
          </p:sp>
          <p:sp>
            <p:nvSpPr>
              <p:cNvPr id="1194" name="Freeform 167"/>
              <p:cNvSpPr>
                <a:spLocks/>
              </p:cNvSpPr>
              <p:nvPr/>
            </p:nvSpPr>
            <p:spPr bwMode="auto">
              <a:xfrm>
                <a:off x="530" y="2444"/>
                <a:ext cx="43" cy="25"/>
              </a:xfrm>
              <a:custGeom>
                <a:avLst/>
                <a:gdLst>
                  <a:gd name="T0" fmla="*/ 2 w 301"/>
                  <a:gd name="T1" fmla="*/ 16 h 179"/>
                  <a:gd name="T2" fmla="*/ 7 w 301"/>
                  <a:gd name="T3" fmla="*/ 13 h 179"/>
                  <a:gd name="T4" fmla="*/ 11 w 301"/>
                  <a:gd name="T5" fmla="*/ 11 h 179"/>
                  <a:gd name="T6" fmla="*/ 20 w 301"/>
                  <a:gd name="T7" fmla="*/ 8 h 179"/>
                  <a:gd name="T8" fmla="*/ 39 w 301"/>
                  <a:gd name="T9" fmla="*/ 0 h 179"/>
                  <a:gd name="T10" fmla="*/ 41 w 301"/>
                  <a:gd name="T11" fmla="*/ 0 h 179"/>
                  <a:gd name="T12" fmla="*/ 42 w 301"/>
                  <a:gd name="T13" fmla="*/ 1 h 179"/>
                  <a:gd name="T14" fmla="*/ 43 w 301"/>
                  <a:gd name="T15" fmla="*/ 3 h 179"/>
                  <a:gd name="T16" fmla="*/ 42 w 301"/>
                  <a:gd name="T17" fmla="*/ 5 h 179"/>
                  <a:gd name="T18" fmla="*/ 37 w 301"/>
                  <a:gd name="T19" fmla="*/ 8 h 179"/>
                  <a:gd name="T20" fmla="*/ 33 w 301"/>
                  <a:gd name="T21" fmla="*/ 10 h 179"/>
                  <a:gd name="T22" fmla="*/ 29 w 301"/>
                  <a:gd name="T23" fmla="*/ 12 h 179"/>
                  <a:gd name="T24" fmla="*/ 25 w 301"/>
                  <a:gd name="T25" fmla="*/ 14 h 179"/>
                  <a:gd name="T26" fmla="*/ 21 w 301"/>
                  <a:gd name="T27" fmla="*/ 16 h 179"/>
                  <a:gd name="T28" fmla="*/ 17 w 301"/>
                  <a:gd name="T29" fmla="*/ 18 h 179"/>
                  <a:gd name="T30" fmla="*/ 12 w 301"/>
                  <a:gd name="T31" fmla="*/ 21 h 179"/>
                  <a:gd name="T32" fmla="*/ 8 w 301"/>
                  <a:gd name="T33" fmla="*/ 24 h 179"/>
                  <a:gd name="T34" fmla="*/ 4 w 301"/>
                  <a:gd name="T35" fmla="*/ 25 h 179"/>
                  <a:gd name="T36" fmla="*/ 1 w 301"/>
                  <a:gd name="T37" fmla="*/ 23 h 179"/>
                  <a:gd name="T38" fmla="*/ 0 w 301"/>
                  <a:gd name="T39" fmla="*/ 20 h 179"/>
                  <a:gd name="T40" fmla="*/ 2 w 301"/>
                  <a:gd name="T41" fmla="*/ 16 h 179"/>
                  <a:gd name="T42" fmla="*/ 2 w 301"/>
                  <a:gd name="T43" fmla="*/ 16 h 1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1"/>
                  <a:gd name="T67" fmla="*/ 0 h 179"/>
                  <a:gd name="T68" fmla="*/ 301 w 301"/>
                  <a:gd name="T69" fmla="*/ 179 h 1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1" h="179">
                    <a:moveTo>
                      <a:pt x="14" y="115"/>
                    </a:moveTo>
                    <a:lnTo>
                      <a:pt x="47" y="94"/>
                    </a:lnTo>
                    <a:lnTo>
                      <a:pt x="79" y="78"/>
                    </a:lnTo>
                    <a:lnTo>
                      <a:pt x="141" y="56"/>
                    </a:lnTo>
                    <a:lnTo>
                      <a:pt x="272" y="2"/>
                    </a:lnTo>
                    <a:lnTo>
                      <a:pt x="287" y="0"/>
                    </a:lnTo>
                    <a:lnTo>
                      <a:pt x="297" y="9"/>
                    </a:lnTo>
                    <a:lnTo>
                      <a:pt x="301" y="22"/>
                    </a:lnTo>
                    <a:lnTo>
                      <a:pt x="292" y="35"/>
                    </a:lnTo>
                    <a:lnTo>
                      <a:pt x="259" y="55"/>
                    </a:lnTo>
                    <a:lnTo>
                      <a:pt x="229" y="70"/>
                    </a:lnTo>
                    <a:lnTo>
                      <a:pt x="200" y="86"/>
                    </a:lnTo>
                    <a:lnTo>
                      <a:pt x="172" y="101"/>
                    </a:lnTo>
                    <a:lnTo>
                      <a:pt x="145" y="115"/>
                    </a:lnTo>
                    <a:lnTo>
                      <a:pt x="116" y="131"/>
                    </a:lnTo>
                    <a:lnTo>
                      <a:pt x="87" y="150"/>
                    </a:lnTo>
                    <a:lnTo>
                      <a:pt x="56" y="172"/>
                    </a:lnTo>
                    <a:lnTo>
                      <a:pt x="28" y="179"/>
                    </a:lnTo>
                    <a:lnTo>
                      <a:pt x="7" y="165"/>
                    </a:lnTo>
                    <a:lnTo>
                      <a:pt x="0" y="140"/>
                    </a:lnTo>
                    <a:lnTo>
                      <a:pt x="14" y="115"/>
                    </a:lnTo>
                    <a:close/>
                  </a:path>
                </a:pathLst>
              </a:custGeom>
              <a:solidFill>
                <a:srgbClr val="000000"/>
              </a:solidFill>
              <a:ln w="9525">
                <a:noFill/>
                <a:round/>
                <a:headEnd/>
                <a:tailEnd/>
              </a:ln>
            </p:spPr>
            <p:txBody>
              <a:bodyPr/>
              <a:lstStyle/>
              <a:p>
                <a:endParaRPr lang="de-DE">
                  <a:latin typeface="+mn-lt"/>
                </a:endParaRPr>
              </a:p>
            </p:txBody>
          </p:sp>
          <p:sp>
            <p:nvSpPr>
              <p:cNvPr id="1195" name="Freeform 168"/>
              <p:cNvSpPr>
                <a:spLocks/>
              </p:cNvSpPr>
              <p:nvPr/>
            </p:nvSpPr>
            <p:spPr bwMode="auto">
              <a:xfrm>
                <a:off x="495" y="2636"/>
                <a:ext cx="7" cy="27"/>
              </a:xfrm>
              <a:custGeom>
                <a:avLst/>
                <a:gdLst>
                  <a:gd name="T0" fmla="*/ 7 w 54"/>
                  <a:gd name="T1" fmla="*/ 3 h 184"/>
                  <a:gd name="T2" fmla="*/ 7 w 54"/>
                  <a:gd name="T3" fmla="*/ 10 h 184"/>
                  <a:gd name="T4" fmla="*/ 7 w 54"/>
                  <a:gd name="T5" fmla="*/ 16 h 184"/>
                  <a:gd name="T6" fmla="*/ 7 w 54"/>
                  <a:gd name="T7" fmla="*/ 25 h 184"/>
                  <a:gd name="T8" fmla="*/ 6 w 54"/>
                  <a:gd name="T9" fmla="*/ 27 h 184"/>
                  <a:gd name="T10" fmla="*/ 5 w 54"/>
                  <a:gd name="T11" fmla="*/ 27 h 184"/>
                  <a:gd name="T12" fmla="*/ 2 w 54"/>
                  <a:gd name="T13" fmla="*/ 23 h 184"/>
                  <a:gd name="T14" fmla="*/ 1 w 54"/>
                  <a:gd name="T15" fmla="*/ 17 h 184"/>
                  <a:gd name="T16" fmla="*/ 0 w 54"/>
                  <a:gd name="T17" fmla="*/ 4 h 184"/>
                  <a:gd name="T18" fmla="*/ 1 w 54"/>
                  <a:gd name="T19" fmla="*/ 1 h 184"/>
                  <a:gd name="T20" fmla="*/ 4 w 54"/>
                  <a:gd name="T21" fmla="*/ 0 h 184"/>
                  <a:gd name="T22" fmla="*/ 6 w 54"/>
                  <a:gd name="T23" fmla="*/ 1 h 184"/>
                  <a:gd name="T24" fmla="*/ 7 w 54"/>
                  <a:gd name="T25" fmla="*/ 3 h 184"/>
                  <a:gd name="T26" fmla="*/ 7 w 54"/>
                  <a:gd name="T27" fmla="*/ 3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184"/>
                  <a:gd name="T44" fmla="*/ 54 w 54"/>
                  <a:gd name="T45" fmla="*/ 184 h 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184">
                    <a:moveTo>
                      <a:pt x="54" y="21"/>
                    </a:moveTo>
                    <a:lnTo>
                      <a:pt x="53" y="66"/>
                    </a:lnTo>
                    <a:lnTo>
                      <a:pt x="54" y="112"/>
                    </a:lnTo>
                    <a:lnTo>
                      <a:pt x="53" y="171"/>
                    </a:lnTo>
                    <a:lnTo>
                      <a:pt x="49" y="183"/>
                    </a:lnTo>
                    <a:lnTo>
                      <a:pt x="36" y="184"/>
                    </a:lnTo>
                    <a:lnTo>
                      <a:pt x="16" y="159"/>
                    </a:lnTo>
                    <a:lnTo>
                      <a:pt x="4" y="117"/>
                    </a:lnTo>
                    <a:lnTo>
                      <a:pt x="0" y="28"/>
                    </a:lnTo>
                    <a:lnTo>
                      <a:pt x="10" y="9"/>
                    </a:lnTo>
                    <a:lnTo>
                      <a:pt x="29" y="0"/>
                    </a:lnTo>
                    <a:lnTo>
                      <a:pt x="47" y="4"/>
                    </a:lnTo>
                    <a:lnTo>
                      <a:pt x="54" y="21"/>
                    </a:lnTo>
                    <a:close/>
                  </a:path>
                </a:pathLst>
              </a:custGeom>
              <a:solidFill>
                <a:srgbClr val="000000"/>
              </a:solidFill>
              <a:ln w="9525">
                <a:noFill/>
                <a:round/>
                <a:headEnd/>
                <a:tailEnd/>
              </a:ln>
            </p:spPr>
            <p:txBody>
              <a:bodyPr/>
              <a:lstStyle/>
              <a:p>
                <a:endParaRPr lang="de-DE">
                  <a:latin typeface="+mn-lt"/>
                </a:endParaRPr>
              </a:p>
            </p:txBody>
          </p:sp>
          <p:sp>
            <p:nvSpPr>
              <p:cNvPr id="1196" name="Freeform 169"/>
              <p:cNvSpPr>
                <a:spLocks/>
              </p:cNvSpPr>
              <p:nvPr/>
            </p:nvSpPr>
            <p:spPr bwMode="auto">
              <a:xfrm>
                <a:off x="598" y="2453"/>
                <a:ext cx="51" cy="35"/>
              </a:xfrm>
              <a:custGeom>
                <a:avLst/>
                <a:gdLst>
                  <a:gd name="T0" fmla="*/ 46 w 359"/>
                  <a:gd name="T1" fmla="*/ 33 h 241"/>
                  <a:gd name="T2" fmla="*/ 44 w 359"/>
                  <a:gd name="T3" fmla="*/ 22 h 241"/>
                  <a:gd name="T4" fmla="*/ 44 w 359"/>
                  <a:gd name="T5" fmla="*/ 11 h 241"/>
                  <a:gd name="T6" fmla="*/ 19 w 359"/>
                  <a:gd name="T7" fmla="*/ 10 h 241"/>
                  <a:gd name="T8" fmla="*/ 11 w 359"/>
                  <a:gd name="T9" fmla="*/ 7 h 241"/>
                  <a:gd name="T10" fmla="*/ 3 w 359"/>
                  <a:gd name="T11" fmla="*/ 6 h 241"/>
                  <a:gd name="T12" fmla="*/ 0 w 359"/>
                  <a:gd name="T13" fmla="*/ 3 h 241"/>
                  <a:gd name="T14" fmla="*/ 1 w 359"/>
                  <a:gd name="T15" fmla="*/ 1 h 241"/>
                  <a:gd name="T16" fmla="*/ 3 w 359"/>
                  <a:gd name="T17" fmla="*/ 0 h 241"/>
                  <a:gd name="T18" fmla="*/ 12 w 359"/>
                  <a:gd name="T19" fmla="*/ 0 h 241"/>
                  <a:gd name="T20" fmla="*/ 21 w 359"/>
                  <a:gd name="T21" fmla="*/ 1 h 241"/>
                  <a:gd name="T22" fmla="*/ 34 w 359"/>
                  <a:gd name="T23" fmla="*/ 3 h 241"/>
                  <a:gd name="T24" fmla="*/ 48 w 359"/>
                  <a:gd name="T25" fmla="*/ 5 h 241"/>
                  <a:gd name="T26" fmla="*/ 51 w 359"/>
                  <a:gd name="T27" fmla="*/ 8 h 241"/>
                  <a:gd name="T28" fmla="*/ 51 w 359"/>
                  <a:gd name="T29" fmla="*/ 31 h 241"/>
                  <a:gd name="T30" fmla="*/ 51 w 359"/>
                  <a:gd name="T31" fmla="*/ 34 h 241"/>
                  <a:gd name="T32" fmla="*/ 49 w 359"/>
                  <a:gd name="T33" fmla="*/ 35 h 241"/>
                  <a:gd name="T34" fmla="*/ 46 w 359"/>
                  <a:gd name="T35" fmla="*/ 33 h 241"/>
                  <a:gd name="T36" fmla="*/ 46 w 359"/>
                  <a:gd name="T37" fmla="*/ 33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9"/>
                  <a:gd name="T58" fmla="*/ 0 h 241"/>
                  <a:gd name="T59" fmla="*/ 359 w 359"/>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9" h="241">
                    <a:moveTo>
                      <a:pt x="323" y="230"/>
                    </a:moveTo>
                    <a:lnTo>
                      <a:pt x="310" y="153"/>
                    </a:lnTo>
                    <a:lnTo>
                      <a:pt x="313" y="76"/>
                    </a:lnTo>
                    <a:lnTo>
                      <a:pt x="137" y="71"/>
                    </a:lnTo>
                    <a:lnTo>
                      <a:pt x="78" y="51"/>
                    </a:lnTo>
                    <a:lnTo>
                      <a:pt x="19" y="40"/>
                    </a:lnTo>
                    <a:lnTo>
                      <a:pt x="0" y="22"/>
                    </a:lnTo>
                    <a:lnTo>
                      <a:pt x="5" y="9"/>
                    </a:lnTo>
                    <a:lnTo>
                      <a:pt x="19" y="3"/>
                    </a:lnTo>
                    <a:lnTo>
                      <a:pt x="84" y="0"/>
                    </a:lnTo>
                    <a:lnTo>
                      <a:pt x="148" y="6"/>
                    </a:lnTo>
                    <a:lnTo>
                      <a:pt x="242" y="22"/>
                    </a:lnTo>
                    <a:lnTo>
                      <a:pt x="336" y="32"/>
                    </a:lnTo>
                    <a:lnTo>
                      <a:pt x="357" y="55"/>
                    </a:lnTo>
                    <a:lnTo>
                      <a:pt x="359" y="216"/>
                    </a:lnTo>
                    <a:lnTo>
                      <a:pt x="357" y="232"/>
                    </a:lnTo>
                    <a:lnTo>
                      <a:pt x="347" y="241"/>
                    </a:lnTo>
                    <a:lnTo>
                      <a:pt x="323" y="230"/>
                    </a:lnTo>
                    <a:close/>
                  </a:path>
                </a:pathLst>
              </a:custGeom>
              <a:solidFill>
                <a:srgbClr val="000000"/>
              </a:solidFill>
              <a:ln w="9525">
                <a:noFill/>
                <a:round/>
                <a:headEnd/>
                <a:tailEnd/>
              </a:ln>
            </p:spPr>
            <p:txBody>
              <a:bodyPr/>
              <a:lstStyle/>
              <a:p>
                <a:endParaRPr lang="de-DE">
                  <a:latin typeface="+mn-lt"/>
                </a:endParaRPr>
              </a:p>
            </p:txBody>
          </p:sp>
          <p:sp>
            <p:nvSpPr>
              <p:cNvPr id="1197" name="Freeform 170"/>
              <p:cNvSpPr>
                <a:spLocks/>
              </p:cNvSpPr>
              <p:nvPr/>
            </p:nvSpPr>
            <p:spPr bwMode="auto">
              <a:xfrm>
                <a:off x="604" y="2500"/>
                <a:ext cx="45" cy="10"/>
              </a:xfrm>
              <a:custGeom>
                <a:avLst/>
                <a:gdLst>
                  <a:gd name="T0" fmla="*/ 42 w 317"/>
                  <a:gd name="T1" fmla="*/ 10 h 67"/>
                  <a:gd name="T2" fmla="*/ 26 w 317"/>
                  <a:gd name="T3" fmla="*/ 10 h 67"/>
                  <a:gd name="T4" fmla="*/ 9 w 317"/>
                  <a:gd name="T5" fmla="*/ 8 h 67"/>
                  <a:gd name="T6" fmla="*/ 3 w 317"/>
                  <a:gd name="T7" fmla="*/ 7 h 67"/>
                  <a:gd name="T8" fmla="*/ 1 w 317"/>
                  <a:gd name="T9" fmla="*/ 6 h 67"/>
                  <a:gd name="T10" fmla="*/ 0 w 317"/>
                  <a:gd name="T11" fmla="*/ 3 h 67"/>
                  <a:gd name="T12" fmla="*/ 1 w 317"/>
                  <a:gd name="T13" fmla="*/ 1 h 67"/>
                  <a:gd name="T14" fmla="*/ 4 w 317"/>
                  <a:gd name="T15" fmla="*/ 0 h 67"/>
                  <a:gd name="T16" fmla="*/ 10 w 317"/>
                  <a:gd name="T17" fmla="*/ 1 h 67"/>
                  <a:gd name="T18" fmla="*/ 26 w 317"/>
                  <a:gd name="T19" fmla="*/ 4 h 67"/>
                  <a:gd name="T20" fmla="*/ 42 w 317"/>
                  <a:gd name="T21" fmla="*/ 4 h 67"/>
                  <a:gd name="T22" fmla="*/ 45 w 317"/>
                  <a:gd name="T23" fmla="*/ 7 h 67"/>
                  <a:gd name="T24" fmla="*/ 44 w 317"/>
                  <a:gd name="T25" fmla="*/ 9 h 67"/>
                  <a:gd name="T26" fmla="*/ 42 w 317"/>
                  <a:gd name="T27" fmla="*/ 10 h 67"/>
                  <a:gd name="T28" fmla="*/ 42 w 317"/>
                  <a:gd name="T29" fmla="*/ 10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67"/>
                  <a:gd name="T47" fmla="*/ 317 w 31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67">
                    <a:moveTo>
                      <a:pt x="299" y="65"/>
                    </a:moveTo>
                    <a:lnTo>
                      <a:pt x="182" y="67"/>
                    </a:lnTo>
                    <a:lnTo>
                      <a:pt x="63" y="55"/>
                    </a:lnTo>
                    <a:lnTo>
                      <a:pt x="22" y="50"/>
                    </a:lnTo>
                    <a:lnTo>
                      <a:pt x="5" y="41"/>
                    </a:lnTo>
                    <a:lnTo>
                      <a:pt x="0" y="23"/>
                    </a:lnTo>
                    <a:lnTo>
                      <a:pt x="7" y="6"/>
                    </a:lnTo>
                    <a:lnTo>
                      <a:pt x="27" y="0"/>
                    </a:lnTo>
                    <a:lnTo>
                      <a:pt x="71" y="6"/>
                    </a:lnTo>
                    <a:lnTo>
                      <a:pt x="184" y="24"/>
                    </a:lnTo>
                    <a:lnTo>
                      <a:pt x="297" y="28"/>
                    </a:lnTo>
                    <a:lnTo>
                      <a:pt x="317" y="46"/>
                    </a:lnTo>
                    <a:lnTo>
                      <a:pt x="312" y="58"/>
                    </a:lnTo>
                    <a:lnTo>
                      <a:pt x="299" y="65"/>
                    </a:lnTo>
                    <a:close/>
                  </a:path>
                </a:pathLst>
              </a:custGeom>
              <a:solidFill>
                <a:srgbClr val="000000"/>
              </a:solidFill>
              <a:ln w="9525">
                <a:noFill/>
                <a:round/>
                <a:headEnd/>
                <a:tailEnd/>
              </a:ln>
            </p:spPr>
            <p:txBody>
              <a:bodyPr/>
              <a:lstStyle/>
              <a:p>
                <a:endParaRPr lang="de-DE">
                  <a:latin typeface="+mn-lt"/>
                </a:endParaRPr>
              </a:p>
            </p:txBody>
          </p:sp>
          <p:sp>
            <p:nvSpPr>
              <p:cNvPr id="1198" name="Freeform 171"/>
              <p:cNvSpPr>
                <a:spLocks/>
              </p:cNvSpPr>
              <p:nvPr/>
            </p:nvSpPr>
            <p:spPr bwMode="auto">
              <a:xfrm>
                <a:off x="583" y="2532"/>
                <a:ext cx="67" cy="11"/>
              </a:xfrm>
              <a:custGeom>
                <a:avLst/>
                <a:gdLst>
                  <a:gd name="T0" fmla="*/ 64 w 471"/>
                  <a:gd name="T1" fmla="*/ 10 h 79"/>
                  <a:gd name="T2" fmla="*/ 50 w 471"/>
                  <a:gd name="T3" fmla="*/ 11 h 79"/>
                  <a:gd name="T4" fmla="*/ 37 w 471"/>
                  <a:gd name="T5" fmla="*/ 10 h 79"/>
                  <a:gd name="T6" fmla="*/ 22 w 471"/>
                  <a:gd name="T7" fmla="*/ 8 h 79"/>
                  <a:gd name="T8" fmla="*/ 4 w 471"/>
                  <a:gd name="T9" fmla="*/ 8 h 79"/>
                  <a:gd name="T10" fmla="*/ 1 w 471"/>
                  <a:gd name="T11" fmla="*/ 7 h 79"/>
                  <a:gd name="T12" fmla="*/ 0 w 471"/>
                  <a:gd name="T13" fmla="*/ 4 h 79"/>
                  <a:gd name="T14" fmla="*/ 1 w 471"/>
                  <a:gd name="T15" fmla="*/ 1 h 79"/>
                  <a:gd name="T16" fmla="*/ 4 w 471"/>
                  <a:gd name="T17" fmla="*/ 0 h 79"/>
                  <a:gd name="T18" fmla="*/ 22 w 471"/>
                  <a:gd name="T19" fmla="*/ 1 h 79"/>
                  <a:gd name="T20" fmla="*/ 37 w 471"/>
                  <a:gd name="T21" fmla="*/ 3 h 79"/>
                  <a:gd name="T22" fmla="*/ 50 w 471"/>
                  <a:gd name="T23" fmla="*/ 4 h 79"/>
                  <a:gd name="T24" fmla="*/ 63 w 471"/>
                  <a:gd name="T25" fmla="*/ 3 h 79"/>
                  <a:gd name="T26" fmla="*/ 66 w 471"/>
                  <a:gd name="T27" fmla="*/ 4 h 79"/>
                  <a:gd name="T28" fmla="*/ 67 w 471"/>
                  <a:gd name="T29" fmla="*/ 7 h 79"/>
                  <a:gd name="T30" fmla="*/ 66 w 471"/>
                  <a:gd name="T31" fmla="*/ 9 h 79"/>
                  <a:gd name="T32" fmla="*/ 64 w 471"/>
                  <a:gd name="T33" fmla="*/ 10 h 79"/>
                  <a:gd name="T34" fmla="*/ 64 w 471"/>
                  <a:gd name="T35" fmla="*/ 10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79"/>
                  <a:gd name="T56" fmla="*/ 471 w 471"/>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79">
                    <a:moveTo>
                      <a:pt x="448" y="75"/>
                    </a:moveTo>
                    <a:lnTo>
                      <a:pt x="352" y="79"/>
                    </a:lnTo>
                    <a:lnTo>
                      <a:pt x="257" y="71"/>
                    </a:lnTo>
                    <a:lnTo>
                      <a:pt x="152" y="59"/>
                    </a:lnTo>
                    <a:lnTo>
                      <a:pt x="29" y="57"/>
                    </a:lnTo>
                    <a:lnTo>
                      <a:pt x="8" y="48"/>
                    </a:lnTo>
                    <a:lnTo>
                      <a:pt x="0" y="28"/>
                    </a:lnTo>
                    <a:lnTo>
                      <a:pt x="8" y="9"/>
                    </a:lnTo>
                    <a:lnTo>
                      <a:pt x="29" y="0"/>
                    </a:lnTo>
                    <a:lnTo>
                      <a:pt x="153" y="9"/>
                    </a:lnTo>
                    <a:lnTo>
                      <a:pt x="262" y="18"/>
                    </a:lnTo>
                    <a:lnTo>
                      <a:pt x="354" y="27"/>
                    </a:lnTo>
                    <a:lnTo>
                      <a:pt x="446" y="24"/>
                    </a:lnTo>
                    <a:lnTo>
                      <a:pt x="465" y="31"/>
                    </a:lnTo>
                    <a:lnTo>
                      <a:pt x="471" y="49"/>
                    </a:lnTo>
                    <a:lnTo>
                      <a:pt x="467" y="66"/>
                    </a:lnTo>
                    <a:lnTo>
                      <a:pt x="448" y="75"/>
                    </a:lnTo>
                    <a:close/>
                  </a:path>
                </a:pathLst>
              </a:custGeom>
              <a:solidFill>
                <a:srgbClr val="000000"/>
              </a:solidFill>
              <a:ln w="9525">
                <a:noFill/>
                <a:round/>
                <a:headEnd/>
                <a:tailEnd/>
              </a:ln>
            </p:spPr>
            <p:txBody>
              <a:bodyPr/>
              <a:lstStyle/>
              <a:p>
                <a:endParaRPr lang="de-DE">
                  <a:latin typeface="+mn-lt"/>
                </a:endParaRPr>
              </a:p>
            </p:txBody>
          </p:sp>
          <p:sp>
            <p:nvSpPr>
              <p:cNvPr id="1199" name="Freeform 172"/>
              <p:cNvSpPr>
                <a:spLocks/>
              </p:cNvSpPr>
              <p:nvPr/>
            </p:nvSpPr>
            <p:spPr bwMode="auto">
              <a:xfrm>
                <a:off x="614" y="2572"/>
                <a:ext cx="34" cy="52"/>
              </a:xfrm>
              <a:custGeom>
                <a:avLst/>
                <a:gdLst>
                  <a:gd name="T0" fmla="*/ 4 w 239"/>
                  <a:gd name="T1" fmla="*/ 1 h 364"/>
                  <a:gd name="T2" fmla="*/ 29 w 239"/>
                  <a:gd name="T3" fmla="*/ 0 h 364"/>
                  <a:gd name="T4" fmla="*/ 34 w 239"/>
                  <a:gd name="T5" fmla="*/ 2 h 364"/>
                  <a:gd name="T6" fmla="*/ 34 w 239"/>
                  <a:gd name="T7" fmla="*/ 7 h 364"/>
                  <a:gd name="T8" fmla="*/ 30 w 239"/>
                  <a:gd name="T9" fmla="*/ 17 h 364"/>
                  <a:gd name="T10" fmla="*/ 29 w 239"/>
                  <a:gd name="T11" fmla="*/ 27 h 364"/>
                  <a:gd name="T12" fmla="*/ 29 w 239"/>
                  <a:gd name="T13" fmla="*/ 36 h 364"/>
                  <a:gd name="T14" fmla="*/ 29 w 239"/>
                  <a:gd name="T15" fmla="*/ 47 h 364"/>
                  <a:gd name="T16" fmla="*/ 27 w 239"/>
                  <a:gd name="T17" fmla="*/ 51 h 364"/>
                  <a:gd name="T18" fmla="*/ 23 w 239"/>
                  <a:gd name="T19" fmla="*/ 52 h 364"/>
                  <a:gd name="T20" fmla="*/ 20 w 239"/>
                  <a:gd name="T21" fmla="*/ 51 h 364"/>
                  <a:gd name="T22" fmla="*/ 19 w 239"/>
                  <a:gd name="T23" fmla="*/ 47 h 364"/>
                  <a:gd name="T24" fmla="*/ 22 w 239"/>
                  <a:gd name="T25" fmla="*/ 10 h 364"/>
                  <a:gd name="T26" fmla="*/ 4 w 239"/>
                  <a:gd name="T27" fmla="*/ 9 h 364"/>
                  <a:gd name="T28" fmla="*/ 1 w 239"/>
                  <a:gd name="T29" fmla="*/ 8 h 364"/>
                  <a:gd name="T30" fmla="*/ 0 w 239"/>
                  <a:gd name="T31" fmla="*/ 5 h 364"/>
                  <a:gd name="T32" fmla="*/ 1 w 239"/>
                  <a:gd name="T33" fmla="*/ 2 h 364"/>
                  <a:gd name="T34" fmla="*/ 4 w 239"/>
                  <a:gd name="T35" fmla="*/ 1 h 364"/>
                  <a:gd name="T36" fmla="*/ 4 w 239"/>
                  <a:gd name="T37" fmla="*/ 1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364"/>
                  <a:gd name="T59" fmla="*/ 239 w 239"/>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364">
                    <a:moveTo>
                      <a:pt x="28" y="7"/>
                    </a:moveTo>
                    <a:lnTo>
                      <a:pt x="205" y="0"/>
                    </a:lnTo>
                    <a:lnTo>
                      <a:pt x="239" y="14"/>
                    </a:lnTo>
                    <a:lnTo>
                      <a:pt x="236" y="51"/>
                    </a:lnTo>
                    <a:lnTo>
                      <a:pt x="211" y="121"/>
                    </a:lnTo>
                    <a:lnTo>
                      <a:pt x="204" y="187"/>
                    </a:lnTo>
                    <a:lnTo>
                      <a:pt x="204" y="255"/>
                    </a:lnTo>
                    <a:lnTo>
                      <a:pt x="202" y="331"/>
                    </a:lnTo>
                    <a:lnTo>
                      <a:pt x="189" y="356"/>
                    </a:lnTo>
                    <a:lnTo>
                      <a:pt x="165" y="364"/>
                    </a:lnTo>
                    <a:lnTo>
                      <a:pt x="142" y="354"/>
                    </a:lnTo>
                    <a:lnTo>
                      <a:pt x="133" y="326"/>
                    </a:lnTo>
                    <a:lnTo>
                      <a:pt x="154" y="69"/>
                    </a:lnTo>
                    <a:lnTo>
                      <a:pt x="28" y="64"/>
                    </a:lnTo>
                    <a:lnTo>
                      <a:pt x="7" y="55"/>
                    </a:lnTo>
                    <a:lnTo>
                      <a:pt x="0" y="36"/>
                    </a:lnTo>
                    <a:lnTo>
                      <a:pt x="7" y="16"/>
                    </a:lnTo>
                    <a:lnTo>
                      <a:pt x="28" y="7"/>
                    </a:lnTo>
                    <a:close/>
                  </a:path>
                </a:pathLst>
              </a:custGeom>
              <a:solidFill>
                <a:srgbClr val="000000"/>
              </a:solidFill>
              <a:ln w="9525">
                <a:noFill/>
                <a:round/>
                <a:headEnd/>
                <a:tailEnd/>
              </a:ln>
            </p:spPr>
            <p:txBody>
              <a:bodyPr/>
              <a:lstStyle/>
              <a:p>
                <a:endParaRPr lang="de-DE">
                  <a:latin typeface="+mn-lt"/>
                </a:endParaRPr>
              </a:p>
            </p:txBody>
          </p:sp>
          <p:sp>
            <p:nvSpPr>
              <p:cNvPr id="1200" name="Freeform 173"/>
              <p:cNvSpPr>
                <a:spLocks/>
              </p:cNvSpPr>
              <p:nvPr/>
            </p:nvSpPr>
            <p:spPr bwMode="auto">
              <a:xfrm>
                <a:off x="240" y="2694"/>
                <a:ext cx="45" cy="10"/>
              </a:xfrm>
              <a:custGeom>
                <a:avLst/>
                <a:gdLst>
                  <a:gd name="T0" fmla="*/ 2 w 311"/>
                  <a:gd name="T1" fmla="*/ 5 h 70"/>
                  <a:gd name="T2" fmla="*/ 40 w 311"/>
                  <a:gd name="T3" fmla="*/ 10 h 70"/>
                  <a:gd name="T4" fmla="*/ 43 w 311"/>
                  <a:gd name="T5" fmla="*/ 9 h 70"/>
                  <a:gd name="T6" fmla="*/ 45 w 311"/>
                  <a:gd name="T7" fmla="*/ 6 h 70"/>
                  <a:gd name="T8" fmla="*/ 44 w 311"/>
                  <a:gd name="T9" fmla="*/ 3 h 70"/>
                  <a:gd name="T10" fmla="*/ 41 w 311"/>
                  <a:gd name="T11" fmla="*/ 1 h 70"/>
                  <a:gd name="T12" fmla="*/ 22 w 311"/>
                  <a:gd name="T13" fmla="*/ 1 h 70"/>
                  <a:gd name="T14" fmla="*/ 3 w 311"/>
                  <a:gd name="T15" fmla="*/ 0 h 70"/>
                  <a:gd name="T16" fmla="*/ 0 w 311"/>
                  <a:gd name="T17" fmla="*/ 2 h 70"/>
                  <a:gd name="T18" fmla="*/ 0 w 311"/>
                  <a:gd name="T19" fmla="*/ 4 h 70"/>
                  <a:gd name="T20" fmla="*/ 2 w 311"/>
                  <a:gd name="T21" fmla="*/ 5 h 70"/>
                  <a:gd name="T22" fmla="*/ 2 w 311"/>
                  <a:gd name="T23" fmla="*/ 5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1"/>
                  <a:gd name="T37" fmla="*/ 0 h 70"/>
                  <a:gd name="T38" fmla="*/ 311 w 31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1" h="70">
                    <a:moveTo>
                      <a:pt x="17" y="38"/>
                    </a:moveTo>
                    <a:lnTo>
                      <a:pt x="277" y="70"/>
                    </a:lnTo>
                    <a:lnTo>
                      <a:pt x="300" y="64"/>
                    </a:lnTo>
                    <a:lnTo>
                      <a:pt x="311" y="44"/>
                    </a:lnTo>
                    <a:lnTo>
                      <a:pt x="305" y="23"/>
                    </a:lnTo>
                    <a:lnTo>
                      <a:pt x="285" y="10"/>
                    </a:lnTo>
                    <a:lnTo>
                      <a:pt x="153" y="6"/>
                    </a:lnTo>
                    <a:lnTo>
                      <a:pt x="21" y="0"/>
                    </a:lnTo>
                    <a:lnTo>
                      <a:pt x="0" y="17"/>
                    </a:lnTo>
                    <a:lnTo>
                      <a:pt x="3" y="30"/>
                    </a:lnTo>
                    <a:lnTo>
                      <a:pt x="17" y="38"/>
                    </a:lnTo>
                    <a:close/>
                  </a:path>
                </a:pathLst>
              </a:custGeom>
              <a:solidFill>
                <a:srgbClr val="000000"/>
              </a:solidFill>
              <a:ln w="9525">
                <a:noFill/>
                <a:round/>
                <a:headEnd/>
                <a:tailEnd/>
              </a:ln>
            </p:spPr>
            <p:txBody>
              <a:bodyPr/>
              <a:lstStyle/>
              <a:p>
                <a:endParaRPr lang="de-DE">
                  <a:latin typeface="+mn-lt"/>
                </a:endParaRPr>
              </a:p>
            </p:txBody>
          </p:sp>
          <p:sp>
            <p:nvSpPr>
              <p:cNvPr id="1201" name="Freeform 174"/>
              <p:cNvSpPr>
                <a:spLocks/>
              </p:cNvSpPr>
              <p:nvPr/>
            </p:nvSpPr>
            <p:spPr bwMode="auto">
              <a:xfrm>
                <a:off x="287" y="2595"/>
                <a:ext cx="11" cy="66"/>
              </a:xfrm>
              <a:custGeom>
                <a:avLst/>
                <a:gdLst>
                  <a:gd name="T0" fmla="*/ 5 w 75"/>
                  <a:gd name="T1" fmla="*/ 3 h 465"/>
                  <a:gd name="T2" fmla="*/ 7 w 75"/>
                  <a:gd name="T3" fmla="*/ 16 h 465"/>
                  <a:gd name="T4" fmla="*/ 9 w 75"/>
                  <a:gd name="T5" fmla="*/ 28 h 465"/>
                  <a:gd name="T6" fmla="*/ 11 w 75"/>
                  <a:gd name="T7" fmla="*/ 54 h 465"/>
                  <a:gd name="T8" fmla="*/ 11 w 75"/>
                  <a:gd name="T9" fmla="*/ 63 h 465"/>
                  <a:gd name="T10" fmla="*/ 10 w 75"/>
                  <a:gd name="T11" fmla="*/ 65 h 465"/>
                  <a:gd name="T12" fmla="*/ 7 w 75"/>
                  <a:gd name="T13" fmla="*/ 66 h 465"/>
                  <a:gd name="T14" fmla="*/ 4 w 75"/>
                  <a:gd name="T15" fmla="*/ 63 h 465"/>
                  <a:gd name="T16" fmla="*/ 4 w 75"/>
                  <a:gd name="T17" fmla="*/ 53 h 465"/>
                  <a:gd name="T18" fmla="*/ 5 w 75"/>
                  <a:gd name="T19" fmla="*/ 40 h 465"/>
                  <a:gd name="T20" fmla="*/ 3 w 75"/>
                  <a:gd name="T21" fmla="*/ 28 h 465"/>
                  <a:gd name="T22" fmla="*/ 0 w 75"/>
                  <a:gd name="T23" fmla="*/ 3 h 465"/>
                  <a:gd name="T24" fmla="*/ 1 w 75"/>
                  <a:gd name="T25" fmla="*/ 1 h 465"/>
                  <a:gd name="T26" fmla="*/ 3 w 75"/>
                  <a:gd name="T27" fmla="*/ 0 h 465"/>
                  <a:gd name="T28" fmla="*/ 5 w 75"/>
                  <a:gd name="T29" fmla="*/ 3 h 465"/>
                  <a:gd name="T30" fmla="*/ 5 w 75"/>
                  <a:gd name="T31" fmla="*/ 3 h 4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465"/>
                  <a:gd name="T50" fmla="*/ 75 w 75"/>
                  <a:gd name="T51" fmla="*/ 465 h 4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465">
                    <a:moveTo>
                      <a:pt x="37" y="19"/>
                    </a:moveTo>
                    <a:lnTo>
                      <a:pt x="46" y="115"/>
                    </a:lnTo>
                    <a:lnTo>
                      <a:pt x="64" y="199"/>
                    </a:lnTo>
                    <a:lnTo>
                      <a:pt x="75" y="380"/>
                    </a:lnTo>
                    <a:lnTo>
                      <a:pt x="73" y="442"/>
                    </a:lnTo>
                    <a:lnTo>
                      <a:pt x="66" y="459"/>
                    </a:lnTo>
                    <a:lnTo>
                      <a:pt x="51" y="465"/>
                    </a:lnTo>
                    <a:lnTo>
                      <a:pt x="30" y="442"/>
                    </a:lnTo>
                    <a:lnTo>
                      <a:pt x="26" y="375"/>
                    </a:lnTo>
                    <a:lnTo>
                      <a:pt x="31" y="281"/>
                    </a:lnTo>
                    <a:lnTo>
                      <a:pt x="21" y="197"/>
                    </a:lnTo>
                    <a:lnTo>
                      <a:pt x="0" y="19"/>
                    </a:lnTo>
                    <a:lnTo>
                      <a:pt x="6" y="4"/>
                    </a:lnTo>
                    <a:lnTo>
                      <a:pt x="19" y="0"/>
                    </a:lnTo>
                    <a:lnTo>
                      <a:pt x="37" y="19"/>
                    </a:lnTo>
                    <a:close/>
                  </a:path>
                </a:pathLst>
              </a:custGeom>
              <a:solidFill>
                <a:srgbClr val="000000"/>
              </a:solidFill>
              <a:ln w="9525">
                <a:noFill/>
                <a:round/>
                <a:headEnd/>
                <a:tailEnd/>
              </a:ln>
            </p:spPr>
            <p:txBody>
              <a:bodyPr/>
              <a:lstStyle/>
              <a:p>
                <a:endParaRPr lang="de-DE">
                  <a:latin typeface="+mn-lt"/>
                </a:endParaRPr>
              </a:p>
            </p:txBody>
          </p:sp>
          <p:sp>
            <p:nvSpPr>
              <p:cNvPr id="1202" name="Freeform 175"/>
              <p:cNvSpPr>
                <a:spLocks/>
              </p:cNvSpPr>
              <p:nvPr/>
            </p:nvSpPr>
            <p:spPr bwMode="auto">
              <a:xfrm>
                <a:off x="290" y="2595"/>
                <a:ext cx="30" cy="63"/>
              </a:xfrm>
              <a:custGeom>
                <a:avLst/>
                <a:gdLst>
                  <a:gd name="T0" fmla="*/ 4 w 207"/>
                  <a:gd name="T1" fmla="*/ 1 h 447"/>
                  <a:gd name="T2" fmla="*/ 10 w 207"/>
                  <a:gd name="T3" fmla="*/ 6 h 447"/>
                  <a:gd name="T4" fmla="*/ 15 w 207"/>
                  <a:gd name="T5" fmla="*/ 11 h 447"/>
                  <a:gd name="T6" fmla="*/ 23 w 207"/>
                  <a:gd name="T7" fmla="*/ 24 h 447"/>
                  <a:gd name="T8" fmla="*/ 25 w 207"/>
                  <a:gd name="T9" fmla="*/ 36 h 447"/>
                  <a:gd name="T10" fmla="*/ 28 w 207"/>
                  <a:gd name="T11" fmla="*/ 51 h 447"/>
                  <a:gd name="T12" fmla="*/ 29 w 207"/>
                  <a:gd name="T13" fmla="*/ 57 h 447"/>
                  <a:gd name="T14" fmla="*/ 30 w 207"/>
                  <a:gd name="T15" fmla="*/ 62 h 447"/>
                  <a:gd name="T16" fmla="*/ 28 w 207"/>
                  <a:gd name="T17" fmla="*/ 63 h 447"/>
                  <a:gd name="T18" fmla="*/ 25 w 207"/>
                  <a:gd name="T19" fmla="*/ 62 h 447"/>
                  <a:gd name="T20" fmla="*/ 21 w 207"/>
                  <a:gd name="T21" fmla="*/ 58 h 447"/>
                  <a:gd name="T22" fmla="*/ 21 w 207"/>
                  <a:gd name="T23" fmla="*/ 52 h 447"/>
                  <a:gd name="T24" fmla="*/ 18 w 207"/>
                  <a:gd name="T25" fmla="*/ 37 h 447"/>
                  <a:gd name="T26" fmla="*/ 16 w 207"/>
                  <a:gd name="T27" fmla="*/ 25 h 447"/>
                  <a:gd name="T28" fmla="*/ 14 w 207"/>
                  <a:gd name="T29" fmla="*/ 19 h 447"/>
                  <a:gd name="T30" fmla="*/ 10 w 207"/>
                  <a:gd name="T31" fmla="*/ 14 h 447"/>
                  <a:gd name="T32" fmla="*/ 6 w 207"/>
                  <a:gd name="T33" fmla="*/ 9 h 447"/>
                  <a:gd name="T34" fmla="*/ 0 w 207"/>
                  <a:gd name="T35" fmla="*/ 5 h 447"/>
                  <a:gd name="T36" fmla="*/ 0 w 207"/>
                  <a:gd name="T37" fmla="*/ 1 h 447"/>
                  <a:gd name="T38" fmla="*/ 2 w 207"/>
                  <a:gd name="T39" fmla="*/ 0 h 447"/>
                  <a:gd name="T40" fmla="*/ 4 w 207"/>
                  <a:gd name="T41" fmla="*/ 1 h 447"/>
                  <a:gd name="T42" fmla="*/ 4 w 207"/>
                  <a:gd name="T43" fmla="*/ 1 h 4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447"/>
                  <a:gd name="T68" fmla="*/ 207 w 207"/>
                  <a:gd name="T69" fmla="*/ 447 h 4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447">
                    <a:moveTo>
                      <a:pt x="26" y="4"/>
                    </a:moveTo>
                    <a:lnTo>
                      <a:pt x="69" y="42"/>
                    </a:lnTo>
                    <a:lnTo>
                      <a:pt x="106" y="78"/>
                    </a:lnTo>
                    <a:lnTo>
                      <a:pt x="161" y="168"/>
                    </a:lnTo>
                    <a:lnTo>
                      <a:pt x="173" y="253"/>
                    </a:lnTo>
                    <a:lnTo>
                      <a:pt x="196" y="365"/>
                    </a:lnTo>
                    <a:lnTo>
                      <a:pt x="202" y="402"/>
                    </a:lnTo>
                    <a:lnTo>
                      <a:pt x="207" y="438"/>
                    </a:lnTo>
                    <a:lnTo>
                      <a:pt x="196" y="447"/>
                    </a:lnTo>
                    <a:lnTo>
                      <a:pt x="173" y="441"/>
                    </a:lnTo>
                    <a:lnTo>
                      <a:pt x="145" y="408"/>
                    </a:lnTo>
                    <a:lnTo>
                      <a:pt x="142" y="368"/>
                    </a:lnTo>
                    <a:lnTo>
                      <a:pt x="121" y="262"/>
                    </a:lnTo>
                    <a:lnTo>
                      <a:pt x="113" y="179"/>
                    </a:lnTo>
                    <a:lnTo>
                      <a:pt x="94" y="133"/>
                    </a:lnTo>
                    <a:lnTo>
                      <a:pt x="68" y="98"/>
                    </a:lnTo>
                    <a:lnTo>
                      <a:pt x="39" y="66"/>
                    </a:lnTo>
                    <a:lnTo>
                      <a:pt x="1" y="34"/>
                    </a:lnTo>
                    <a:lnTo>
                      <a:pt x="0" y="7"/>
                    </a:lnTo>
                    <a:lnTo>
                      <a:pt x="12" y="0"/>
                    </a:lnTo>
                    <a:lnTo>
                      <a:pt x="26" y="4"/>
                    </a:lnTo>
                    <a:close/>
                  </a:path>
                </a:pathLst>
              </a:custGeom>
              <a:solidFill>
                <a:srgbClr val="000000"/>
              </a:solidFill>
              <a:ln w="9525">
                <a:noFill/>
                <a:round/>
                <a:headEnd/>
                <a:tailEnd/>
              </a:ln>
            </p:spPr>
            <p:txBody>
              <a:bodyPr/>
              <a:lstStyle/>
              <a:p>
                <a:endParaRPr lang="de-DE">
                  <a:latin typeface="+mn-lt"/>
                </a:endParaRPr>
              </a:p>
            </p:txBody>
          </p:sp>
          <p:sp>
            <p:nvSpPr>
              <p:cNvPr id="1203" name="Freeform 176"/>
              <p:cNvSpPr>
                <a:spLocks/>
              </p:cNvSpPr>
              <p:nvPr/>
            </p:nvSpPr>
            <p:spPr bwMode="auto">
              <a:xfrm>
                <a:off x="253" y="2610"/>
                <a:ext cx="29" cy="12"/>
              </a:xfrm>
              <a:custGeom>
                <a:avLst/>
                <a:gdLst>
                  <a:gd name="T0" fmla="*/ 2 w 201"/>
                  <a:gd name="T1" fmla="*/ 2 h 87"/>
                  <a:gd name="T2" fmla="*/ 9 w 201"/>
                  <a:gd name="T3" fmla="*/ 0 h 87"/>
                  <a:gd name="T4" fmla="*/ 16 w 201"/>
                  <a:gd name="T5" fmla="*/ 0 h 87"/>
                  <a:gd name="T6" fmla="*/ 23 w 201"/>
                  <a:gd name="T7" fmla="*/ 2 h 87"/>
                  <a:gd name="T8" fmla="*/ 28 w 201"/>
                  <a:gd name="T9" fmla="*/ 6 h 87"/>
                  <a:gd name="T10" fmla="*/ 29 w 201"/>
                  <a:gd name="T11" fmla="*/ 9 h 87"/>
                  <a:gd name="T12" fmla="*/ 28 w 201"/>
                  <a:gd name="T13" fmla="*/ 11 h 87"/>
                  <a:gd name="T14" fmla="*/ 25 w 201"/>
                  <a:gd name="T15" fmla="*/ 12 h 87"/>
                  <a:gd name="T16" fmla="*/ 22 w 201"/>
                  <a:gd name="T17" fmla="*/ 10 h 87"/>
                  <a:gd name="T18" fmla="*/ 18 w 201"/>
                  <a:gd name="T19" fmla="*/ 7 h 87"/>
                  <a:gd name="T20" fmla="*/ 14 w 201"/>
                  <a:gd name="T21" fmla="*/ 6 h 87"/>
                  <a:gd name="T22" fmla="*/ 3 w 201"/>
                  <a:gd name="T23" fmla="*/ 7 h 87"/>
                  <a:gd name="T24" fmla="*/ 1 w 201"/>
                  <a:gd name="T25" fmla="*/ 7 h 87"/>
                  <a:gd name="T26" fmla="*/ 0 w 201"/>
                  <a:gd name="T27" fmla="*/ 5 h 87"/>
                  <a:gd name="T28" fmla="*/ 0 w 201"/>
                  <a:gd name="T29" fmla="*/ 3 h 87"/>
                  <a:gd name="T30" fmla="*/ 2 w 201"/>
                  <a:gd name="T31" fmla="*/ 2 h 87"/>
                  <a:gd name="T32" fmla="*/ 2 w 201"/>
                  <a:gd name="T33" fmla="*/ 2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4" y="13"/>
                    </a:moveTo>
                    <a:lnTo>
                      <a:pt x="64" y="1"/>
                    </a:lnTo>
                    <a:lnTo>
                      <a:pt x="111" y="0"/>
                    </a:lnTo>
                    <a:lnTo>
                      <a:pt x="156" y="12"/>
                    </a:lnTo>
                    <a:lnTo>
                      <a:pt x="194" y="42"/>
                    </a:lnTo>
                    <a:lnTo>
                      <a:pt x="201" y="62"/>
                    </a:lnTo>
                    <a:lnTo>
                      <a:pt x="192" y="80"/>
                    </a:lnTo>
                    <a:lnTo>
                      <a:pt x="173" y="87"/>
                    </a:lnTo>
                    <a:lnTo>
                      <a:pt x="154" y="76"/>
                    </a:lnTo>
                    <a:lnTo>
                      <a:pt x="127" y="54"/>
                    </a:lnTo>
                    <a:lnTo>
                      <a:pt x="95" y="45"/>
                    </a:lnTo>
                    <a:lnTo>
                      <a:pt x="24" y="52"/>
                    </a:lnTo>
                    <a:lnTo>
                      <a:pt x="7" y="51"/>
                    </a:lnTo>
                    <a:lnTo>
                      <a:pt x="0" y="38"/>
                    </a:lnTo>
                    <a:lnTo>
                      <a:pt x="1" y="23"/>
                    </a:lnTo>
                    <a:lnTo>
                      <a:pt x="14" y="13"/>
                    </a:lnTo>
                    <a:close/>
                  </a:path>
                </a:pathLst>
              </a:custGeom>
              <a:solidFill>
                <a:srgbClr val="000000"/>
              </a:solidFill>
              <a:ln w="9525">
                <a:noFill/>
                <a:round/>
                <a:headEnd/>
                <a:tailEnd/>
              </a:ln>
            </p:spPr>
            <p:txBody>
              <a:bodyPr/>
              <a:lstStyle/>
              <a:p>
                <a:endParaRPr lang="de-DE">
                  <a:latin typeface="+mn-lt"/>
                </a:endParaRPr>
              </a:p>
            </p:txBody>
          </p:sp>
          <p:sp>
            <p:nvSpPr>
              <p:cNvPr id="1204" name="Freeform 177"/>
              <p:cNvSpPr>
                <a:spLocks/>
              </p:cNvSpPr>
              <p:nvPr/>
            </p:nvSpPr>
            <p:spPr bwMode="auto">
              <a:xfrm>
                <a:off x="255" y="2626"/>
                <a:ext cx="25" cy="11"/>
              </a:xfrm>
              <a:custGeom>
                <a:avLst/>
                <a:gdLst>
                  <a:gd name="T0" fmla="*/ 2 w 177"/>
                  <a:gd name="T1" fmla="*/ 2 h 76"/>
                  <a:gd name="T2" fmla="*/ 8 w 177"/>
                  <a:gd name="T3" fmla="*/ 0 h 76"/>
                  <a:gd name="T4" fmla="*/ 14 w 177"/>
                  <a:gd name="T5" fmla="*/ 0 h 76"/>
                  <a:gd name="T6" fmla="*/ 24 w 177"/>
                  <a:gd name="T7" fmla="*/ 6 h 76"/>
                  <a:gd name="T8" fmla="*/ 25 w 177"/>
                  <a:gd name="T9" fmla="*/ 10 h 76"/>
                  <a:gd name="T10" fmla="*/ 23 w 177"/>
                  <a:gd name="T11" fmla="*/ 11 h 76"/>
                  <a:gd name="T12" fmla="*/ 21 w 177"/>
                  <a:gd name="T13" fmla="*/ 10 h 76"/>
                  <a:gd name="T14" fmla="*/ 18 w 177"/>
                  <a:gd name="T15" fmla="*/ 8 h 76"/>
                  <a:gd name="T16" fmla="*/ 13 w 177"/>
                  <a:gd name="T17" fmla="*/ 6 h 76"/>
                  <a:gd name="T18" fmla="*/ 3 w 177"/>
                  <a:gd name="T19" fmla="*/ 7 h 76"/>
                  <a:gd name="T20" fmla="*/ 1 w 177"/>
                  <a:gd name="T21" fmla="*/ 7 h 76"/>
                  <a:gd name="T22" fmla="*/ 0 w 177"/>
                  <a:gd name="T23" fmla="*/ 5 h 76"/>
                  <a:gd name="T24" fmla="*/ 0 w 177"/>
                  <a:gd name="T25" fmla="*/ 3 h 76"/>
                  <a:gd name="T26" fmla="*/ 2 w 177"/>
                  <a:gd name="T27" fmla="*/ 2 h 76"/>
                  <a:gd name="T28" fmla="*/ 2 w 177"/>
                  <a:gd name="T29" fmla="*/ 2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76"/>
                  <a:gd name="T47" fmla="*/ 177 w 177"/>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76">
                    <a:moveTo>
                      <a:pt x="13" y="13"/>
                    </a:moveTo>
                    <a:lnTo>
                      <a:pt x="57" y="3"/>
                    </a:lnTo>
                    <a:lnTo>
                      <a:pt x="102" y="0"/>
                    </a:lnTo>
                    <a:lnTo>
                      <a:pt x="173" y="42"/>
                    </a:lnTo>
                    <a:lnTo>
                      <a:pt x="177" y="69"/>
                    </a:lnTo>
                    <a:lnTo>
                      <a:pt x="166" y="76"/>
                    </a:lnTo>
                    <a:lnTo>
                      <a:pt x="151" y="72"/>
                    </a:lnTo>
                    <a:lnTo>
                      <a:pt x="124" y="55"/>
                    </a:lnTo>
                    <a:lnTo>
                      <a:pt x="94" y="41"/>
                    </a:lnTo>
                    <a:lnTo>
                      <a:pt x="22" y="49"/>
                    </a:lnTo>
                    <a:lnTo>
                      <a:pt x="7" y="47"/>
                    </a:lnTo>
                    <a:lnTo>
                      <a:pt x="0" y="36"/>
                    </a:lnTo>
                    <a:lnTo>
                      <a:pt x="1" y="22"/>
                    </a:lnTo>
                    <a:lnTo>
                      <a:pt x="13" y="13"/>
                    </a:lnTo>
                    <a:close/>
                  </a:path>
                </a:pathLst>
              </a:custGeom>
              <a:solidFill>
                <a:srgbClr val="000000"/>
              </a:solidFill>
              <a:ln w="9525">
                <a:noFill/>
                <a:round/>
                <a:headEnd/>
                <a:tailEnd/>
              </a:ln>
            </p:spPr>
            <p:txBody>
              <a:bodyPr/>
              <a:lstStyle/>
              <a:p>
                <a:endParaRPr lang="de-DE">
                  <a:latin typeface="+mn-lt"/>
                </a:endParaRPr>
              </a:p>
            </p:txBody>
          </p:sp>
          <p:sp>
            <p:nvSpPr>
              <p:cNvPr id="1205" name="Freeform 178"/>
              <p:cNvSpPr>
                <a:spLocks/>
              </p:cNvSpPr>
              <p:nvPr/>
            </p:nvSpPr>
            <p:spPr bwMode="auto">
              <a:xfrm>
                <a:off x="255" y="2642"/>
                <a:ext cx="28" cy="12"/>
              </a:xfrm>
              <a:custGeom>
                <a:avLst/>
                <a:gdLst>
                  <a:gd name="T0" fmla="*/ 3 w 199"/>
                  <a:gd name="T1" fmla="*/ 1 h 84"/>
                  <a:gd name="T2" fmla="*/ 13 w 199"/>
                  <a:gd name="T3" fmla="*/ 0 h 84"/>
                  <a:gd name="T4" fmla="*/ 20 w 199"/>
                  <a:gd name="T5" fmla="*/ 3 h 84"/>
                  <a:gd name="T6" fmla="*/ 27 w 199"/>
                  <a:gd name="T7" fmla="*/ 7 h 84"/>
                  <a:gd name="T8" fmla="*/ 28 w 199"/>
                  <a:gd name="T9" fmla="*/ 9 h 84"/>
                  <a:gd name="T10" fmla="*/ 28 w 199"/>
                  <a:gd name="T11" fmla="*/ 11 h 84"/>
                  <a:gd name="T12" fmla="*/ 26 w 199"/>
                  <a:gd name="T13" fmla="*/ 12 h 84"/>
                  <a:gd name="T14" fmla="*/ 24 w 199"/>
                  <a:gd name="T15" fmla="*/ 12 h 84"/>
                  <a:gd name="T16" fmla="*/ 21 w 199"/>
                  <a:gd name="T17" fmla="*/ 10 h 84"/>
                  <a:gd name="T18" fmla="*/ 18 w 199"/>
                  <a:gd name="T19" fmla="*/ 9 h 84"/>
                  <a:gd name="T20" fmla="*/ 12 w 199"/>
                  <a:gd name="T21" fmla="*/ 8 h 84"/>
                  <a:gd name="T22" fmla="*/ 3 w 199"/>
                  <a:gd name="T23" fmla="*/ 7 h 84"/>
                  <a:gd name="T24" fmla="*/ 0 w 199"/>
                  <a:gd name="T25" fmla="*/ 4 h 84"/>
                  <a:gd name="T26" fmla="*/ 0 w 199"/>
                  <a:gd name="T27" fmla="*/ 2 h 84"/>
                  <a:gd name="T28" fmla="*/ 3 w 199"/>
                  <a:gd name="T29" fmla="*/ 1 h 84"/>
                  <a:gd name="T30" fmla="*/ 3 w 199"/>
                  <a:gd name="T31" fmla="*/ 1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84"/>
                  <a:gd name="T50" fmla="*/ 199 w 199"/>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84">
                    <a:moveTo>
                      <a:pt x="18" y="7"/>
                    </a:moveTo>
                    <a:lnTo>
                      <a:pt x="92" y="0"/>
                    </a:lnTo>
                    <a:lnTo>
                      <a:pt x="145" y="19"/>
                    </a:lnTo>
                    <a:lnTo>
                      <a:pt x="191" y="49"/>
                    </a:lnTo>
                    <a:lnTo>
                      <a:pt x="199" y="63"/>
                    </a:lnTo>
                    <a:lnTo>
                      <a:pt x="196" y="76"/>
                    </a:lnTo>
                    <a:lnTo>
                      <a:pt x="185" y="84"/>
                    </a:lnTo>
                    <a:lnTo>
                      <a:pt x="169" y="81"/>
                    </a:lnTo>
                    <a:lnTo>
                      <a:pt x="149" y="69"/>
                    </a:lnTo>
                    <a:lnTo>
                      <a:pt x="131" y="62"/>
                    </a:lnTo>
                    <a:lnTo>
                      <a:pt x="86" y="54"/>
                    </a:lnTo>
                    <a:lnTo>
                      <a:pt x="22" y="47"/>
                    </a:lnTo>
                    <a:lnTo>
                      <a:pt x="0" y="29"/>
                    </a:lnTo>
                    <a:lnTo>
                      <a:pt x="3" y="15"/>
                    </a:lnTo>
                    <a:lnTo>
                      <a:pt x="18" y="7"/>
                    </a:lnTo>
                    <a:close/>
                  </a:path>
                </a:pathLst>
              </a:custGeom>
              <a:solidFill>
                <a:srgbClr val="000000"/>
              </a:solidFill>
              <a:ln w="9525">
                <a:noFill/>
                <a:round/>
                <a:headEnd/>
                <a:tailEnd/>
              </a:ln>
            </p:spPr>
            <p:txBody>
              <a:bodyPr/>
              <a:lstStyle/>
              <a:p>
                <a:endParaRPr lang="de-DE">
                  <a:latin typeface="+mn-lt"/>
                </a:endParaRPr>
              </a:p>
            </p:txBody>
          </p:sp>
          <p:sp>
            <p:nvSpPr>
              <p:cNvPr id="1206" name="Freeform 179"/>
              <p:cNvSpPr>
                <a:spLocks/>
              </p:cNvSpPr>
              <p:nvPr/>
            </p:nvSpPr>
            <p:spPr bwMode="auto">
              <a:xfrm>
                <a:off x="262" y="2667"/>
                <a:ext cx="23" cy="18"/>
              </a:xfrm>
              <a:custGeom>
                <a:avLst/>
                <a:gdLst>
                  <a:gd name="T0" fmla="*/ 12 w 162"/>
                  <a:gd name="T1" fmla="*/ 0 h 129"/>
                  <a:gd name="T2" fmla="*/ 8 w 162"/>
                  <a:gd name="T3" fmla="*/ 1 h 129"/>
                  <a:gd name="T4" fmla="*/ 3 w 162"/>
                  <a:gd name="T5" fmla="*/ 3 h 129"/>
                  <a:gd name="T6" fmla="*/ 0 w 162"/>
                  <a:gd name="T7" fmla="*/ 7 h 129"/>
                  <a:gd name="T8" fmla="*/ 0 w 162"/>
                  <a:gd name="T9" fmla="*/ 11 h 129"/>
                  <a:gd name="T10" fmla="*/ 3 w 162"/>
                  <a:gd name="T11" fmla="*/ 15 h 129"/>
                  <a:gd name="T12" fmla="*/ 7 w 162"/>
                  <a:gd name="T13" fmla="*/ 18 h 129"/>
                  <a:gd name="T14" fmla="*/ 16 w 162"/>
                  <a:gd name="T15" fmla="*/ 16 h 129"/>
                  <a:gd name="T16" fmla="*/ 23 w 162"/>
                  <a:gd name="T17" fmla="*/ 11 h 129"/>
                  <a:gd name="T18" fmla="*/ 23 w 162"/>
                  <a:gd name="T19" fmla="*/ 8 h 129"/>
                  <a:gd name="T20" fmla="*/ 21 w 162"/>
                  <a:gd name="T21" fmla="*/ 7 h 129"/>
                  <a:gd name="T22" fmla="*/ 19 w 162"/>
                  <a:gd name="T23" fmla="*/ 7 h 129"/>
                  <a:gd name="T24" fmla="*/ 17 w 162"/>
                  <a:gd name="T25" fmla="*/ 9 h 129"/>
                  <a:gd name="T26" fmla="*/ 15 w 162"/>
                  <a:gd name="T27" fmla="*/ 10 h 129"/>
                  <a:gd name="T28" fmla="*/ 9 w 162"/>
                  <a:gd name="T29" fmla="*/ 11 h 129"/>
                  <a:gd name="T30" fmla="*/ 6 w 162"/>
                  <a:gd name="T31" fmla="*/ 9 h 129"/>
                  <a:gd name="T32" fmla="*/ 6 w 162"/>
                  <a:gd name="T33" fmla="*/ 7 h 129"/>
                  <a:gd name="T34" fmla="*/ 7 w 162"/>
                  <a:gd name="T35" fmla="*/ 6 h 129"/>
                  <a:gd name="T36" fmla="*/ 12 w 162"/>
                  <a:gd name="T37" fmla="*/ 5 h 129"/>
                  <a:gd name="T38" fmla="*/ 14 w 162"/>
                  <a:gd name="T39" fmla="*/ 5 h 129"/>
                  <a:gd name="T40" fmla="*/ 15 w 162"/>
                  <a:gd name="T41" fmla="*/ 3 h 129"/>
                  <a:gd name="T42" fmla="*/ 14 w 162"/>
                  <a:gd name="T43" fmla="*/ 1 h 129"/>
                  <a:gd name="T44" fmla="*/ 12 w 162"/>
                  <a:gd name="T45" fmla="*/ 0 h 129"/>
                  <a:gd name="T46" fmla="*/ 12 w 162"/>
                  <a:gd name="T47" fmla="*/ 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29"/>
                  <a:gd name="T74" fmla="*/ 162 w 162"/>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29">
                    <a:moveTo>
                      <a:pt x="88" y="0"/>
                    </a:moveTo>
                    <a:lnTo>
                      <a:pt x="53" y="4"/>
                    </a:lnTo>
                    <a:lnTo>
                      <a:pt x="21" y="21"/>
                    </a:lnTo>
                    <a:lnTo>
                      <a:pt x="1" y="49"/>
                    </a:lnTo>
                    <a:lnTo>
                      <a:pt x="0" y="81"/>
                    </a:lnTo>
                    <a:lnTo>
                      <a:pt x="22" y="108"/>
                    </a:lnTo>
                    <a:lnTo>
                      <a:pt x="52" y="129"/>
                    </a:lnTo>
                    <a:lnTo>
                      <a:pt x="110" y="114"/>
                    </a:lnTo>
                    <a:lnTo>
                      <a:pt x="161" y="82"/>
                    </a:lnTo>
                    <a:lnTo>
                      <a:pt x="162" y="55"/>
                    </a:lnTo>
                    <a:lnTo>
                      <a:pt x="151" y="48"/>
                    </a:lnTo>
                    <a:lnTo>
                      <a:pt x="137" y="53"/>
                    </a:lnTo>
                    <a:lnTo>
                      <a:pt x="119" y="66"/>
                    </a:lnTo>
                    <a:lnTo>
                      <a:pt x="104" y="74"/>
                    </a:lnTo>
                    <a:lnTo>
                      <a:pt x="65" y="81"/>
                    </a:lnTo>
                    <a:lnTo>
                      <a:pt x="41" y="65"/>
                    </a:lnTo>
                    <a:lnTo>
                      <a:pt x="42" y="53"/>
                    </a:lnTo>
                    <a:lnTo>
                      <a:pt x="52" y="43"/>
                    </a:lnTo>
                    <a:lnTo>
                      <a:pt x="82" y="37"/>
                    </a:lnTo>
                    <a:lnTo>
                      <a:pt x="96" y="34"/>
                    </a:lnTo>
                    <a:lnTo>
                      <a:pt x="103" y="23"/>
                    </a:lnTo>
                    <a:lnTo>
                      <a:pt x="100" y="8"/>
                    </a:lnTo>
                    <a:lnTo>
                      <a:pt x="88" y="0"/>
                    </a:lnTo>
                    <a:close/>
                  </a:path>
                </a:pathLst>
              </a:custGeom>
              <a:solidFill>
                <a:srgbClr val="000000"/>
              </a:solidFill>
              <a:ln w="9525">
                <a:noFill/>
                <a:round/>
                <a:headEnd/>
                <a:tailEnd/>
              </a:ln>
            </p:spPr>
            <p:txBody>
              <a:bodyPr/>
              <a:lstStyle/>
              <a:p>
                <a:endParaRPr lang="de-DE">
                  <a:latin typeface="+mn-lt"/>
                </a:endParaRPr>
              </a:p>
            </p:txBody>
          </p:sp>
          <p:sp>
            <p:nvSpPr>
              <p:cNvPr id="1207" name="Freeform 180"/>
              <p:cNvSpPr>
                <a:spLocks/>
              </p:cNvSpPr>
              <p:nvPr/>
            </p:nvSpPr>
            <p:spPr bwMode="auto">
              <a:xfrm>
                <a:off x="658" y="2594"/>
                <a:ext cx="21" cy="14"/>
              </a:xfrm>
              <a:custGeom>
                <a:avLst/>
                <a:gdLst>
                  <a:gd name="T0" fmla="*/ 1 w 147"/>
                  <a:gd name="T1" fmla="*/ 9 h 102"/>
                  <a:gd name="T2" fmla="*/ 5 w 147"/>
                  <a:gd name="T3" fmla="*/ 7 h 102"/>
                  <a:gd name="T4" fmla="*/ 9 w 147"/>
                  <a:gd name="T5" fmla="*/ 5 h 102"/>
                  <a:gd name="T6" fmla="*/ 13 w 147"/>
                  <a:gd name="T7" fmla="*/ 3 h 102"/>
                  <a:gd name="T8" fmla="*/ 17 w 147"/>
                  <a:gd name="T9" fmla="*/ 0 h 102"/>
                  <a:gd name="T10" fmla="*/ 19 w 147"/>
                  <a:gd name="T11" fmla="*/ 0 h 102"/>
                  <a:gd name="T12" fmla="*/ 21 w 147"/>
                  <a:gd name="T13" fmla="*/ 1 h 102"/>
                  <a:gd name="T14" fmla="*/ 21 w 147"/>
                  <a:gd name="T15" fmla="*/ 3 h 102"/>
                  <a:gd name="T16" fmla="*/ 20 w 147"/>
                  <a:gd name="T17" fmla="*/ 5 h 102"/>
                  <a:gd name="T18" fmla="*/ 15 w 147"/>
                  <a:gd name="T19" fmla="*/ 7 h 102"/>
                  <a:gd name="T20" fmla="*/ 12 w 147"/>
                  <a:gd name="T21" fmla="*/ 9 h 102"/>
                  <a:gd name="T22" fmla="*/ 8 w 147"/>
                  <a:gd name="T23" fmla="*/ 11 h 102"/>
                  <a:gd name="T24" fmla="*/ 4 w 147"/>
                  <a:gd name="T25" fmla="*/ 14 h 102"/>
                  <a:gd name="T26" fmla="*/ 2 w 147"/>
                  <a:gd name="T27" fmla="*/ 14 h 102"/>
                  <a:gd name="T28" fmla="*/ 0 w 147"/>
                  <a:gd name="T29" fmla="*/ 13 h 102"/>
                  <a:gd name="T30" fmla="*/ 1 w 147"/>
                  <a:gd name="T31" fmla="*/ 9 h 102"/>
                  <a:gd name="T32" fmla="*/ 1 w 147"/>
                  <a:gd name="T33" fmla="*/ 9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02"/>
                  <a:gd name="T53" fmla="*/ 147 w 147"/>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02">
                    <a:moveTo>
                      <a:pt x="6" y="68"/>
                    </a:moveTo>
                    <a:lnTo>
                      <a:pt x="36" y="50"/>
                    </a:lnTo>
                    <a:lnTo>
                      <a:pt x="63" y="34"/>
                    </a:lnTo>
                    <a:lnTo>
                      <a:pt x="89" y="19"/>
                    </a:lnTo>
                    <a:lnTo>
                      <a:pt x="119" y="1"/>
                    </a:lnTo>
                    <a:lnTo>
                      <a:pt x="134" y="0"/>
                    </a:lnTo>
                    <a:lnTo>
                      <a:pt x="144" y="9"/>
                    </a:lnTo>
                    <a:lnTo>
                      <a:pt x="147" y="23"/>
                    </a:lnTo>
                    <a:lnTo>
                      <a:pt x="138" y="35"/>
                    </a:lnTo>
                    <a:lnTo>
                      <a:pt x="108" y="52"/>
                    </a:lnTo>
                    <a:lnTo>
                      <a:pt x="81" y="66"/>
                    </a:lnTo>
                    <a:lnTo>
                      <a:pt x="55" y="82"/>
                    </a:lnTo>
                    <a:lnTo>
                      <a:pt x="25" y="100"/>
                    </a:lnTo>
                    <a:lnTo>
                      <a:pt x="11" y="102"/>
                    </a:lnTo>
                    <a:lnTo>
                      <a:pt x="0" y="93"/>
                    </a:lnTo>
                    <a:lnTo>
                      <a:pt x="6" y="68"/>
                    </a:lnTo>
                    <a:close/>
                  </a:path>
                </a:pathLst>
              </a:custGeom>
              <a:solidFill>
                <a:srgbClr val="000000"/>
              </a:solidFill>
              <a:ln w="9525">
                <a:noFill/>
                <a:round/>
                <a:headEnd/>
                <a:tailEnd/>
              </a:ln>
            </p:spPr>
            <p:txBody>
              <a:bodyPr/>
              <a:lstStyle/>
              <a:p>
                <a:endParaRPr lang="de-DE">
                  <a:latin typeface="+mn-lt"/>
                </a:endParaRPr>
              </a:p>
            </p:txBody>
          </p:sp>
          <p:sp>
            <p:nvSpPr>
              <p:cNvPr id="1208" name="Freeform 181"/>
              <p:cNvSpPr>
                <a:spLocks/>
              </p:cNvSpPr>
              <p:nvPr/>
            </p:nvSpPr>
            <p:spPr bwMode="auto">
              <a:xfrm>
                <a:off x="681" y="2595"/>
                <a:ext cx="33" cy="18"/>
              </a:xfrm>
              <a:custGeom>
                <a:avLst/>
                <a:gdLst>
                  <a:gd name="T0" fmla="*/ 3 w 228"/>
                  <a:gd name="T1" fmla="*/ 0 h 127"/>
                  <a:gd name="T2" fmla="*/ 17 w 228"/>
                  <a:gd name="T3" fmla="*/ 4 h 127"/>
                  <a:gd name="T4" fmla="*/ 23 w 228"/>
                  <a:gd name="T5" fmla="*/ 7 h 127"/>
                  <a:gd name="T6" fmla="*/ 27 w 228"/>
                  <a:gd name="T7" fmla="*/ 9 h 127"/>
                  <a:gd name="T8" fmla="*/ 31 w 228"/>
                  <a:gd name="T9" fmla="*/ 10 h 127"/>
                  <a:gd name="T10" fmla="*/ 33 w 228"/>
                  <a:gd name="T11" fmla="*/ 13 h 127"/>
                  <a:gd name="T12" fmla="*/ 33 w 228"/>
                  <a:gd name="T13" fmla="*/ 16 h 127"/>
                  <a:gd name="T14" fmla="*/ 31 w 228"/>
                  <a:gd name="T15" fmla="*/ 18 h 127"/>
                  <a:gd name="T16" fmla="*/ 27 w 228"/>
                  <a:gd name="T17" fmla="*/ 18 h 127"/>
                  <a:gd name="T18" fmla="*/ 21 w 228"/>
                  <a:gd name="T19" fmla="*/ 14 h 127"/>
                  <a:gd name="T20" fmla="*/ 18 w 228"/>
                  <a:gd name="T21" fmla="*/ 12 h 127"/>
                  <a:gd name="T22" fmla="*/ 15 w 228"/>
                  <a:gd name="T23" fmla="*/ 10 h 127"/>
                  <a:gd name="T24" fmla="*/ 12 w 228"/>
                  <a:gd name="T25" fmla="*/ 9 h 127"/>
                  <a:gd name="T26" fmla="*/ 9 w 228"/>
                  <a:gd name="T27" fmla="*/ 7 h 127"/>
                  <a:gd name="T28" fmla="*/ 2 w 228"/>
                  <a:gd name="T29" fmla="*/ 5 h 127"/>
                  <a:gd name="T30" fmla="*/ 0 w 228"/>
                  <a:gd name="T31" fmla="*/ 2 h 127"/>
                  <a:gd name="T32" fmla="*/ 1 w 228"/>
                  <a:gd name="T33" fmla="*/ 1 h 127"/>
                  <a:gd name="T34" fmla="*/ 3 w 228"/>
                  <a:gd name="T35" fmla="*/ 0 h 127"/>
                  <a:gd name="T36" fmla="*/ 3 w 228"/>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27"/>
                  <a:gd name="T59" fmla="*/ 228 w 228"/>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27">
                    <a:moveTo>
                      <a:pt x="20" y="0"/>
                    </a:moveTo>
                    <a:lnTo>
                      <a:pt x="118" y="27"/>
                    </a:lnTo>
                    <a:lnTo>
                      <a:pt x="162" y="50"/>
                    </a:lnTo>
                    <a:lnTo>
                      <a:pt x="186" y="61"/>
                    </a:lnTo>
                    <a:lnTo>
                      <a:pt x="211" y="73"/>
                    </a:lnTo>
                    <a:lnTo>
                      <a:pt x="228" y="90"/>
                    </a:lnTo>
                    <a:lnTo>
                      <a:pt x="225" y="111"/>
                    </a:lnTo>
                    <a:lnTo>
                      <a:pt x="211" y="127"/>
                    </a:lnTo>
                    <a:lnTo>
                      <a:pt x="189" y="126"/>
                    </a:lnTo>
                    <a:lnTo>
                      <a:pt x="144" y="100"/>
                    </a:lnTo>
                    <a:lnTo>
                      <a:pt x="124" y="87"/>
                    </a:lnTo>
                    <a:lnTo>
                      <a:pt x="105" y="72"/>
                    </a:lnTo>
                    <a:lnTo>
                      <a:pt x="86" y="60"/>
                    </a:lnTo>
                    <a:lnTo>
                      <a:pt x="65" y="50"/>
                    </a:lnTo>
                    <a:lnTo>
                      <a:pt x="16" y="37"/>
                    </a:lnTo>
                    <a:lnTo>
                      <a:pt x="0" y="17"/>
                    </a:lnTo>
                    <a:lnTo>
                      <a:pt x="5" y="5"/>
                    </a:lnTo>
                    <a:lnTo>
                      <a:pt x="20" y="0"/>
                    </a:lnTo>
                    <a:close/>
                  </a:path>
                </a:pathLst>
              </a:custGeom>
              <a:solidFill>
                <a:srgbClr val="000000"/>
              </a:solidFill>
              <a:ln w="9525">
                <a:noFill/>
                <a:round/>
                <a:headEnd/>
                <a:tailEnd/>
              </a:ln>
            </p:spPr>
            <p:txBody>
              <a:bodyPr/>
              <a:lstStyle/>
              <a:p>
                <a:endParaRPr lang="de-DE">
                  <a:latin typeface="+mn-lt"/>
                </a:endParaRPr>
              </a:p>
            </p:txBody>
          </p:sp>
          <p:sp>
            <p:nvSpPr>
              <p:cNvPr id="1209" name="Freeform 182"/>
              <p:cNvSpPr>
                <a:spLocks/>
              </p:cNvSpPr>
              <p:nvPr/>
            </p:nvSpPr>
            <p:spPr bwMode="auto">
              <a:xfrm>
                <a:off x="708" y="2608"/>
                <a:ext cx="9" cy="90"/>
              </a:xfrm>
              <a:custGeom>
                <a:avLst/>
                <a:gdLst>
                  <a:gd name="T0" fmla="*/ 8 w 60"/>
                  <a:gd name="T1" fmla="*/ 3 h 636"/>
                  <a:gd name="T2" fmla="*/ 7 w 60"/>
                  <a:gd name="T3" fmla="*/ 8 h 636"/>
                  <a:gd name="T4" fmla="*/ 8 w 60"/>
                  <a:gd name="T5" fmla="*/ 43 h 636"/>
                  <a:gd name="T6" fmla="*/ 9 w 60"/>
                  <a:gd name="T7" fmla="*/ 86 h 636"/>
                  <a:gd name="T8" fmla="*/ 7 w 60"/>
                  <a:gd name="T9" fmla="*/ 89 h 636"/>
                  <a:gd name="T10" fmla="*/ 4 w 60"/>
                  <a:gd name="T11" fmla="*/ 90 h 636"/>
                  <a:gd name="T12" fmla="*/ 1 w 60"/>
                  <a:gd name="T13" fmla="*/ 89 h 636"/>
                  <a:gd name="T14" fmla="*/ 0 w 60"/>
                  <a:gd name="T15" fmla="*/ 85 h 636"/>
                  <a:gd name="T16" fmla="*/ 2 w 60"/>
                  <a:gd name="T17" fmla="*/ 64 h 636"/>
                  <a:gd name="T18" fmla="*/ 3 w 60"/>
                  <a:gd name="T19" fmla="*/ 43 h 636"/>
                  <a:gd name="T20" fmla="*/ 1 w 60"/>
                  <a:gd name="T21" fmla="*/ 8 h 636"/>
                  <a:gd name="T22" fmla="*/ 0 w 60"/>
                  <a:gd name="T23" fmla="*/ 3 h 636"/>
                  <a:gd name="T24" fmla="*/ 1 w 60"/>
                  <a:gd name="T25" fmla="*/ 1 h 636"/>
                  <a:gd name="T26" fmla="*/ 4 w 60"/>
                  <a:gd name="T27" fmla="*/ 0 h 636"/>
                  <a:gd name="T28" fmla="*/ 8 w 60"/>
                  <a:gd name="T29" fmla="*/ 3 h 636"/>
                  <a:gd name="T30" fmla="*/ 8 w 60"/>
                  <a:gd name="T31" fmla="*/ 3 h 6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36"/>
                  <a:gd name="T50" fmla="*/ 60 w 60"/>
                  <a:gd name="T51" fmla="*/ 636 h 6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36">
                    <a:moveTo>
                      <a:pt x="50" y="24"/>
                    </a:moveTo>
                    <a:lnTo>
                      <a:pt x="44" y="56"/>
                    </a:lnTo>
                    <a:lnTo>
                      <a:pt x="54" y="301"/>
                    </a:lnTo>
                    <a:lnTo>
                      <a:pt x="60" y="611"/>
                    </a:lnTo>
                    <a:lnTo>
                      <a:pt x="47" y="631"/>
                    </a:lnTo>
                    <a:lnTo>
                      <a:pt x="26" y="636"/>
                    </a:lnTo>
                    <a:lnTo>
                      <a:pt x="7" y="626"/>
                    </a:lnTo>
                    <a:lnTo>
                      <a:pt x="1" y="602"/>
                    </a:lnTo>
                    <a:lnTo>
                      <a:pt x="16" y="452"/>
                    </a:lnTo>
                    <a:lnTo>
                      <a:pt x="17" y="301"/>
                    </a:lnTo>
                    <a:lnTo>
                      <a:pt x="7" y="58"/>
                    </a:lnTo>
                    <a:lnTo>
                      <a:pt x="0" y="24"/>
                    </a:lnTo>
                    <a:lnTo>
                      <a:pt x="7" y="6"/>
                    </a:lnTo>
                    <a:lnTo>
                      <a:pt x="26" y="0"/>
                    </a:lnTo>
                    <a:lnTo>
                      <a:pt x="50" y="24"/>
                    </a:lnTo>
                    <a:close/>
                  </a:path>
                </a:pathLst>
              </a:custGeom>
              <a:solidFill>
                <a:srgbClr val="000000"/>
              </a:solidFill>
              <a:ln w="9525">
                <a:noFill/>
                <a:round/>
                <a:headEnd/>
                <a:tailEnd/>
              </a:ln>
            </p:spPr>
            <p:txBody>
              <a:bodyPr/>
              <a:lstStyle/>
              <a:p>
                <a:endParaRPr lang="de-DE">
                  <a:latin typeface="+mn-lt"/>
                </a:endParaRPr>
              </a:p>
            </p:txBody>
          </p:sp>
          <p:sp>
            <p:nvSpPr>
              <p:cNvPr id="1210" name="Freeform 183"/>
              <p:cNvSpPr>
                <a:spLocks/>
              </p:cNvSpPr>
              <p:nvPr/>
            </p:nvSpPr>
            <p:spPr bwMode="auto">
              <a:xfrm>
                <a:off x="667" y="2613"/>
                <a:ext cx="14" cy="81"/>
              </a:xfrm>
              <a:custGeom>
                <a:avLst/>
                <a:gdLst>
                  <a:gd name="T0" fmla="*/ 14 w 102"/>
                  <a:gd name="T1" fmla="*/ 5 h 564"/>
                  <a:gd name="T2" fmla="*/ 11 w 102"/>
                  <a:gd name="T3" fmla="*/ 19 h 564"/>
                  <a:gd name="T4" fmla="*/ 9 w 102"/>
                  <a:gd name="T5" fmla="*/ 77 h 564"/>
                  <a:gd name="T6" fmla="*/ 7 w 102"/>
                  <a:gd name="T7" fmla="*/ 80 h 564"/>
                  <a:gd name="T8" fmla="*/ 4 w 102"/>
                  <a:gd name="T9" fmla="*/ 81 h 564"/>
                  <a:gd name="T10" fmla="*/ 1 w 102"/>
                  <a:gd name="T11" fmla="*/ 80 h 564"/>
                  <a:gd name="T12" fmla="*/ 0 w 102"/>
                  <a:gd name="T13" fmla="*/ 76 h 564"/>
                  <a:gd name="T14" fmla="*/ 5 w 102"/>
                  <a:gd name="T15" fmla="*/ 19 h 564"/>
                  <a:gd name="T16" fmla="*/ 6 w 102"/>
                  <a:gd name="T17" fmla="*/ 3 h 564"/>
                  <a:gd name="T18" fmla="*/ 8 w 102"/>
                  <a:gd name="T19" fmla="*/ 0 h 564"/>
                  <a:gd name="T20" fmla="*/ 11 w 102"/>
                  <a:gd name="T21" fmla="*/ 0 h 564"/>
                  <a:gd name="T22" fmla="*/ 13 w 102"/>
                  <a:gd name="T23" fmla="*/ 2 h 564"/>
                  <a:gd name="T24" fmla="*/ 14 w 102"/>
                  <a:gd name="T25" fmla="*/ 5 h 564"/>
                  <a:gd name="T26" fmla="*/ 14 w 102"/>
                  <a:gd name="T27" fmla="*/ 5 h 5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564"/>
                  <a:gd name="T44" fmla="*/ 102 w 102"/>
                  <a:gd name="T45" fmla="*/ 564 h 5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564">
                    <a:moveTo>
                      <a:pt x="102" y="33"/>
                    </a:moveTo>
                    <a:lnTo>
                      <a:pt x="78" y="131"/>
                    </a:lnTo>
                    <a:lnTo>
                      <a:pt x="62" y="536"/>
                    </a:lnTo>
                    <a:lnTo>
                      <a:pt x="50" y="559"/>
                    </a:lnTo>
                    <a:lnTo>
                      <a:pt x="28" y="564"/>
                    </a:lnTo>
                    <a:lnTo>
                      <a:pt x="8" y="554"/>
                    </a:lnTo>
                    <a:lnTo>
                      <a:pt x="0" y="530"/>
                    </a:lnTo>
                    <a:lnTo>
                      <a:pt x="40" y="130"/>
                    </a:lnTo>
                    <a:lnTo>
                      <a:pt x="47" y="22"/>
                    </a:lnTo>
                    <a:lnTo>
                      <a:pt x="60" y="3"/>
                    </a:lnTo>
                    <a:lnTo>
                      <a:pt x="80" y="0"/>
                    </a:lnTo>
                    <a:lnTo>
                      <a:pt x="98" y="11"/>
                    </a:lnTo>
                    <a:lnTo>
                      <a:pt x="102" y="33"/>
                    </a:lnTo>
                    <a:close/>
                  </a:path>
                </a:pathLst>
              </a:custGeom>
              <a:solidFill>
                <a:srgbClr val="000000"/>
              </a:solidFill>
              <a:ln w="9525">
                <a:noFill/>
                <a:round/>
                <a:headEnd/>
                <a:tailEnd/>
              </a:ln>
            </p:spPr>
            <p:txBody>
              <a:bodyPr/>
              <a:lstStyle/>
              <a:p>
                <a:endParaRPr lang="de-DE">
                  <a:latin typeface="+mn-lt"/>
                </a:endParaRPr>
              </a:p>
            </p:txBody>
          </p:sp>
          <p:sp>
            <p:nvSpPr>
              <p:cNvPr id="1211" name="Freeform 184"/>
              <p:cNvSpPr>
                <a:spLocks/>
              </p:cNvSpPr>
              <p:nvPr/>
            </p:nvSpPr>
            <p:spPr bwMode="auto">
              <a:xfrm>
                <a:off x="656" y="2691"/>
                <a:ext cx="48" cy="15"/>
              </a:xfrm>
              <a:custGeom>
                <a:avLst/>
                <a:gdLst>
                  <a:gd name="T0" fmla="*/ 6 w 337"/>
                  <a:gd name="T1" fmla="*/ 0 h 106"/>
                  <a:gd name="T2" fmla="*/ 12 w 337"/>
                  <a:gd name="T3" fmla="*/ 4 h 106"/>
                  <a:gd name="T4" fmla="*/ 15 w 337"/>
                  <a:gd name="T5" fmla="*/ 6 h 106"/>
                  <a:gd name="T6" fmla="*/ 18 w 337"/>
                  <a:gd name="T7" fmla="*/ 7 h 106"/>
                  <a:gd name="T8" fmla="*/ 31 w 337"/>
                  <a:gd name="T9" fmla="*/ 5 h 106"/>
                  <a:gd name="T10" fmla="*/ 36 w 337"/>
                  <a:gd name="T11" fmla="*/ 3 h 106"/>
                  <a:gd name="T12" fmla="*/ 43 w 337"/>
                  <a:gd name="T13" fmla="*/ 1 h 106"/>
                  <a:gd name="T14" fmla="*/ 46 w 337"/>
                  <a:gd name="T15" fmla="*/ 2 h 106"/>
                  <a:gd name="T16" fmla="*/ 48 w 337"/>
                  <a:gd name="T17" fmla="*/ 5 h 106"/>
                  <a:gd name="T18" fmla="*/ 48 w 337"/>
                  <a:gd name="T19" fmla="*/ 8 h 106"/>
                  <a:gd name="T20" fmla="*/ 47 w 337"/>
                  <a:gd name="T21" fmla="*/ 9 h 106"/>
                  <a:gd name="T22" fmla="*/ 45 w 337"/>
                  <a:gd name="T23" fmla="*/ 9 h 106"/>
                  <a:gd name="T24" fmla="*/ 38 w 337"/>
                  <a:gd name="T25" fmla="*/ 12 h 106"/>
                  <a:gd name="T26" fmla="*/ 31 w 337"/>
                  <a:gd name="T27" fmla="*/ 13 h 106"/>
                  <a:gd name="T28" fmla="*/ 25 w 337"/>
                  <a:gd name="T29" fmla="*/ 15 h 106"/>
                  <a:gd name="T30" fmla="*/ 18 w 337"/>
                  <a:gd name="T31" fmla="*/ 15 h 106"/>
                  <a:gd name="T32" fmla="*/ 10 w 337"/>
                  <a:gd name="T33" fmla="*/ 12 h 106"/>
                  <a:gd name="T34" fmla="*/ 6 w 337"/>
                  <a:gd name="T35" fmla="*/ 10 h 106"/>
                  <a:gd name="T36" fmla="*/ 2 w 337"/>
                  <a:gd name="T37" fmla="*/ 8 h 106"/>
                  <a:gd name="T38" fmla="*/ 0 w 337"/>
                  <a:gd name="T39" fmla="*/ 5 h 106"/>
                  <a:gd name="T40" fmla="*/ 0 w 337"/>
                  <a:gd name="T41" fmla="*/ 2 h 106"/>
                  <a:gd name="T42" fmla="*/ 2 w 337"/>
                  <a:gd name="T43" fmla="*/ 0 h 106"/>
                  <a:gd name="T44" fmla="*/ 6 w 337"/>
                  <a:gd name="T45" fmla="*/ 0 h 106"/>
                  <a:gd name="T46" fmla="*/ 6 w 337"/>
                  <a:gd name="T47" fmla="*/ 0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06"/>
                  <a:gd name="T74" fmla="*/ 337 w 337"/>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06">
                    <a:moveTo>
                      <a:pt x="42" y="1"/>
                    </a:moveTo>
                    <a:lnTo>
                      <a:pt x="84" y="31"/>
                    </a:lnTo>
                    <a:lnTo>
                      <a:pt x="103" y="43"/>
                    </a:lnTo>
                    <a:lnTo>
                      <a:pt x="127" y="48"/>
                    </a:lnTo>
                    <a:lnTo>
                      <a:pt x="215" y="36"/>
                    </a:lnTo>
                    <a:lnTo>
                      <a:pt x="255" y="23"/>
                    </a:lnTo>
                    <a:lnTo>
                      <a:pt x="302" y="9"/>
                    </a:lnTo>
                    <a:lnTo>
                      <a:pt x="325" y="14"/>
                    </a:lnTo>
                    <a:lnTo>
                      <a:pt x="337" y="32"/>
                    </a:lnTo>
                    <a:lnTo>
                      <a:pt x="335" y="53"/>
                    </a:lnTo>
                    <a:lnTo>
                      <a:pt x="327" y="62"/>
                    </a:lnTo>
                    <a:lnTo>
                      <a:pt x="315" y="67"/>
                    </a:lnTo>
                    <a:lnTo>
                      <a:pt x="265" y="82"/>
                    </a:lnTo>
                    <a:lnTo>
                      <a:pt x="221" y="95"/>
                    </a:lnTo>
                    <a:lnTo>
                      <a:pt x="176" y="103"/>
                    </a:lnTo>
                    <a:lnTo>
                      <a:pt x="125" y="106"/>
                    </a:lnTo>
                    <a:lnTo>
                      <a:pt x="68" y="88"/>
                    </a:lnTo>
                    <a:lnTo>
                      <a:pt x="44" y="72"/>
                    </a:lnTo>
                    <a:lnTo>
                      <a:pt x="16" y="56"/>
                    </a:lnTo>
                    <a:lnTo>
                      <a:pt x="0" y="37"/>
                    </a:lnTo>
                    <a:lnTo>
                      <a:pt x="2" y="16"/>
                    </a:lnTo>
                    <a:lnTo>
                      <a:pt x="17" y="0"/>
                    </a:lnTo>
                    <a:lnTo>
                      <a:pt x="42" y="1"/>
                    </a:lnTo>
                    <a:close/>
                  </a:path>
                </a:pathLst>
              </a:custGeom>
              <a:solidFill>
                <a:srgbClr val="000000"/>
              </a:solidFill>
              <a:ln w="9525">
                <a:noFill/>
                <a:round/>
                <a:headEnd/>
                <a:tailEnd/>
              </a:ln>
            </p:spPr>
            <p:txBody>
              <a:bodyPr/>
              <a:lstStyle/>
              <a:p>
                <a:endParaRPr lang="de-DE">
                  <a:latin typeface="+mn-lt"/>
                </a:endParaRPr>
              </a:p>
            </p:txBody>
          </p:sp>
          <p:sp>
            <p:nvSpPr>
              <p:cNvPr id="1212" name="Freeform 185"/>
              <p:cNvSpPr>
                <a:spLocks/>
              </p:cNvSpPr>
              <p:nvPr/>
            </p:nvSpPr>
            <p:spPr bwMode="auto">
              <a:xfrm>
                <a:off x="686" y="2618"/>
                <a:ext cx="17" cy="10"/>
              </a:xfrm>
              <a:custGeom>
                <a:avLst/>
                <a:gdLst>
                  <a:gd name="T0" fmla="*/ 3 w 120"/>
                  <a:gd name="T1" fmla="*/ 0 h 66"/>
                  <a:gd name="T2" fmla="*/ 9 w 120"/>
                  <a:gd name="T3" fmla="*/ 0 h 66"/>
                  <a:gd name="T4" fmla="*/ 16 w 120"/>
                  <a:gd name="T5" fmla="*/ 5 h 66"/>
                  <a:gd name="T6" fmla="*/ 17 w 120"/>
                  <a:gd name="T7" fmla="*/ 9 h 66"/>
                  <a:gd name="T8" fmla="*/ 15 w 120"/>
                  <a:gd name="T9" fmla="*/ 10 h 66"/>
                  <a:gd name="T10" fmla="*/ 13 w 120"/>
                  <a:gd name="T11" fmla="*/ 9 h 66"/>
                  <a:gd name="T12" fmla="*/ 7 w 120"/>
                  <a:gd name="T13" fmla="*/ 6 h 66"/>
                  <a:gd name="T14" fmla="*/ 3 w 120"/>
                  <a:gd name="T15" fmla="*/ 6 h 66"/>
                  <a:gd name="T16" fmla="*/ 0 w 120"/>
                  <a:gd name="T17" fmla="*/ 3 h 66"/>
                  <a:gd name="T18" fmla="*/ 1 w 120"/>
                  <a:gd name="T19" fmla="*/ 1 h 66"/>
                  <a:gd name="T20" fmla="*/ 3 w 120"/>
                  <a:gd name="T21" fmla="*/ 0 h 66"/>
                  <a:gd name="T22" fmla="*/ 3 w 120"/>
                  <a:gd name="T23" fmla="*/ 0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66"/>
                  <a:gd name="T38" fmla="*/ 120 w 120"/>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66">
                    <a:moveTo>
                      <a:pt x="18" y="2"/>
                    </a:moveTo>
                    <a:lnTo>
                      <a:pt x="60" y="0"/>
                    </a:lnTo>
                    <a:lnTo>
                      <a:pt x="114" y="31"/>
                    </a:lnTo>
                    <a:lnTo>
                      <a:pt x="120" y="57"/>
                    </a:lnTo>
                    <a:lnTo>
                      <a:pt x="109" y="66"/>
                    </a:lnTo>
                    <a:lnTo>
                      <a:pt x="94" y="62"/>
                    </a:lnTo>
                    <a:lnTo>
                      <a:pt x="51" y="42"/>
                    </a:lnTo>
                    <a:lnTo>
                      <a:pt x="18" y="40"/>
                    </a:lnTo>
                    <a:lnTo>
                      <a:pt x="0" y="21"/>
                    </a:lnTo>
                    <a:lnTo>
                      <a:pt x="5" y="8"/>
                    </a:lnTo>
                    <a:lnTo>
                      <a:pt x="18" y="2"/>
                    </a:lnTo>
                    <a:close/>
                  </a:path>
                </a:pathLst>
              </a:custGeom>
              <a:solidFill>
                <a:srgbClr val="000000"/>
              </a:solidFill>
              <a:ln w="9525">
                <a:noFill/>
                <a:round/>
                <a:headEnd/>
                <a:tailEnd/>
              </a:ln>
            </p:spPr>
            <p:txBody>
              <a:bodyPr/>
              <a:lstStyle/>
              <a:p>
                <a:endParaRPr lang="de-DE">
                  <a:latin typeface="+mn-lt"/>
                </a:endParaRPr>
              </a:p>
            </p:txBody>
          </p:sp>
          <p:sp>
            <p:nvSpPr>
              <p:cNvPr id="1213" name="Freeform 186"/>
              <p:cNvSpPr>
                <a:spLocks/>
              </p:cNvSpPr>
              <p:nvPr/>
            </p:nvSpPr>
            <p:spPr bwMode="auto">
              <a:xfrm>
                <a:off x="687" y="2630"/>
                <a:ext cx="18" cy="14"/>
              </a:xfrm>
              <a:custGeom>
                <a:avLst/>
                <a:gdLst>
                  <a:gd name="T0" fmla="*/ 3 w 128"/>
                  <a:gd name="T1" fmla="*/ 0 h 96"/>
                  <a:gd name="T2" fmla="*/ 11 w 128"/>
                  <a:gd name="T3" fmla="*/ 2 h 96"/>
                  <a:gd name="T4" fmla="*/ 18 w 128"/>
                  <a:gd name="T5" fmla="*/ 9 h 96"/>
                  <a:gd name="T6" fmla="*/ 18 w 128"/>
                  <a:gd name="T7" fmla="*/ 13 h 96"/>
                  <a:gd name="T8" fmla="*/ 16 w 128"/>
                  <a:gd name="T9" fmla="*/ 14 h 96"/>
                  <a:gd name="T10" fmla="*/ 14 w 128"/>
                  <a:gd name="T11" fmla="*/ 13 h 96"/>
                  <a:gd name="T12" fmla="*/ 8 w 128"/>
                  <a:gd name="T13" fmla="*/ 8 h 96"/>
                  <a:gd name="T14" fmla="*/ 2 w 128"/>
                  <a:gd name="T15" fmla="*/ 5 h 96"/>
                  <a:gd name="T16" fmla="*/ 0 w 128"/>
                  <a:gd name="T17" fmla="*/ 4 h 96"/>
                  <a:gd name="T18" fmla="*/ 0 w 128"/>
                  <a:gd name="T19" fmla="*/ 2 h 96"/>
                  <a:gd name="T20" fmla="*/ 1 w 128"/>
                  <a:gd name="T21" fmla="*/ 0 h 96"/>
                  <a:gd name="T22" fmla="*/ 3 w 128"/>
                  <a:gd name="T23" fmla="*/ 0 h 96"/>
                  <a:gd name="T24" fmla="*/ 3 w 128"/>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96"/>
                  <a:gd name="T41" fmla="*/ 128 w 128"/>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96">
                    <a:moveTo>
                      <a:pt x="21" y="0"/>
                    </a:moveTo>
                    <a:lnTo>
                      <a:pt x="77" y="13"/>
                    </a:lnTo>
                    <a:lnTo>
                      <a:pt x="128" y="64"/>
                    </a:lnTo>
                    <a:lnTo>
                      <a:pt x="128" y="90"/>
                    </a:lnTo>
                    <a:lnTo>
                      <a:pt x="116" y="96"/>
                    </a:lnTo>
                    <a:lnTo>
                      <a:pt x="101" y="90"/>
                    </a:lnTo>
                    <a:lnTo>
                      <a:pt x="55" y="55"/>
                    </a:lnTo>
                    <a:lnTo>
                      <a:pt x="15" y="37"/>
                    </a:lnTo>
                    <a:lnTo>
                      <a:pt x="2" y="29"/>
                    </a:lnTo>
                    <a:lnTo>
                      <a:pt x="0" y="15"/>
                    </a:lnTo>
                    <a:lnTo>
                      <a:pt x="6" y="3"/>
                    </a:lnTo>
                    <a:lnTo>
                      <a:pt x="21" y="0"/>
                    </a:lnTo>
                    <a:close/>
                  </a:path>
                </a:pathLst>
              </a:custGeom>
              <a:solidFill>
                <a:srgbClr val="000000"/>
              </a:solidFill>
              <a:ln w="9525">
                <a:noFill/>
                <a:round/>
                <a:headEnd/>
                <a:tailEnd/>
              </a:ln>
            </p:spPr>
            <p:txBody>
              <a:bodyPr/>
              <a:lstStyle/>
              <a:p>
                <a:endParaRPr lang="de-DE">
                  <a:latin typeface="+mn-lt"/>
                </a:endParaRPr>
              </a:p>
            </p:txBody>
          </p:sp>
          <p:sp>
            <p:nvSpPr>
              <p:cNvPr id="1214" name="Freeform 187"/>
              <p:cNvSpPr>
                <a:spLocks/>
              </p:cNvSpPr>
              <p:nvPr/>
            </p:nvSpPr>
            <p:spPr bwMode="auto">
              <a:xfrm>
                <a:off x="685" y="2650"/>
                <a:ext cx="18" cy="9"/>
              </a:xfrm>
              <a:custGeom>
                <a:avLst/>
                <a:gdLst>
                  <a:gd name="T0" fmla="*/ 2 w 123"/>
                  <a:gd name="T1" fmla="*/ 2 h 59"/>
                  <a:gd name="T2" fmla="*/ 7 w 123"/>
                  <a:gd name="T3" fmla="*/ 0 h 59"/>
                  <a:gd name="T4" fmla="*/ 12 w 123"/>
                  <a:gd name="T5" fmla="*/ 1 h 59"/>
                  <a:gd name="T6" fmla="*/ 17 w 123"/>
                  <a:gd name="T7" fmla="*/ 4 h 59"/>
                  <a:gd name="T8" fmla="*/ 18 w 123"/>
                  <a:gd name="T9" fmla="*/ 7 h 59"/>
                  <a:gd name="T10" fmla="*/ 17 w 123"/>
                  <a:gd name="T11" fmla="*/ 9 h 59"/>
                  <a:gd name="T12" fmla="*/ 14 w 123"/>
                  <a:gd name="T13" fmla="*/ 9 h 59"/>
                  <a:gd name="T14" fmla="*/ 8 w 123"/>
                  <a:gd name="T15" fmla="*/ 8 h 59"/>
                  <a:gd name="T16" fmla="*/ 4 w 123"/>
                  <a:gd name="T17" fmla="*/ 8 h 59"/>
                  <a:gd name="T18" fmla="*/ 1 w 123"/>
                  <a:gd name="T19" fmla="*/ 7 h 59"/>
                  <a:gd name="T20" fmla="*/ 0 w 123"/>
                  <a:gd name="T21" fmla="*/ 5 h 59"/>
                  <a:gd name="T22" fmla="*/ 0 w 123"/>
                  <a:gd name="T23" fmla="*/ 3 h 59"/>
                  <a:gd name="T24" fmla="*/ 2 w 123"/>
                  <a:gd name="T25" fmla="*/ 2 h 59"/>
                  <a:gd name="T26" fmla="*/ 2 w 123"/>
                  <a:gd name="T27" fmla="*/ 2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59"/>
                  <a:gd name="T44" fmla="*/ 123 w 12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59">
                    <a:moveTo>
                      <a:pt x="17" y="10"/>
                    </a:moveTo>
                    <a:lnTo>
                      <a:pt x="50" y="0"/>
                    </a:lnTo>
                    <a:lnTo>
                      <a:pt x="83" y="9"/>
                    </a:lnTo>
                    <a:lnTo>
                      <a:pt x="113" y="24"/>
                    </a:lnTo>
                    <a:lnTo>
                      <a:pt x="123" y="49"/>
                    </a:lnTo>
                    <a:lnTo>
                      <a:pt x="115" y="59"/>
                    </a:lnTo>
                    <a:lnTo>
                      <a:pt x="99" y="59"/>
                    </a:lnTo>
                    <a:lnTo>
                      <a:pt x="55" y="53"/>
                    </a:lnTo>
                    <a:lnTo>
                      <a:pt x="24" y="53"/>
                    </a:lnTo>
                    <a:lnTo>
                      <a:pt x="7" y="48"/>
                    </a:lnTo>
                    <a:lnTo>
                      <a:pt x="0" y="35"/>
                    </a:lnTo>
                    <a:lnTo>
                      <a:pt x="3" y="21"/>
                    </a:lnTo>
                    <a:lnTo>
                      <a:pt x="17" y="10"/>
                    </a:lnTo>
                    <a:close/>
                  </a:path>
                </a:pathLst>
              </a:custGeom>
              <a:solidFill>
                <a:srgbClr val="000000"/>
              </a:solidFill>
              <a:ln w="9525">
                <a:noFill/>
                <a:round/>
                <a:headEnd/>
                <a:tailEnd/>
              </a:ln>
            </p:spPr>
            <p:txBody>
              <a:bodyPr/>
              <a:lstStyle/>
              <a:p>
                <a:endParaRPr lang="de-DE">
                  <a:latin typeface="+mn-lt"/>
                </a:endParaRPr>
              </a:p>
            </p:txBody>
          </p:sp>
          <p:sp>
            <p:nvSpPr>
              <p:cNvPr id="1215" name="Freeform 188"/>
              <p:cNvSpPr>
                <a:spLocks/>
              </p:cNvSpPr>
              <p:nvPr/>
            </p:nvSpPr>
            <p:spPr bwMode="auto">
              <a:xfrm>
                <a:off x="683" y="2666"/>
                <a:ext cx="19" cy="22"/>
              </a:xfrm>
              <a:custGeom>
                <a:avLst/>
                <a:gdLst>
                  <a:gd name="T0" fmla="*/ 17 w 136"/>
                  <a:gd name="T1" fmla="*/ 20 h 153"/>
                  <a:gd name="T2" fmla="*/ 10 w 136"/>
                  <a:gd name="T3" fmla="*/ 22 h 153"/>
                  <a:gd name="T4" fmla="*/ 3 w 136"/>
                  <a:gd name="T5" fmla="*/ 20 h 153"/>
                  <a:gd name="T6" fmla="*/ 0 w 136"/>
                  <a:gd name="T7" fmla="*/ 13 h 153"/>
                  <a:gd name="T8" fmla="*/ 0 w 136"/>
                  <a:gd name="T9" fmla="*/ 5 h 153"/>
                  <a:gd name="T10" fmla="*/ 1 w 136"/>
                  <a:gd name="T11" fmla="*/ 2 h 153"/>
                  <a:gd name="T12" fmla="*/ 4 w 136"/>
                  <a:gd name="T13" fmla="*/ 0 h 153"/>
                  <a:gd name="T14" fmla="*/ 6 w 136"/>
                  <a:gd name="T15" fmla="*/ 0 h 153"/>
                  <a:gd name="T16" fmla="*/ 9 w 136"/>
                  <a:gd name="T17" fmla="*/ 2 h 153"/>
                  <a:gd name="T18" fmla="*/ 9 w 136"/>
                  <a:gd name="T19" fmla="*/ 5 h 153"/>
                  <a:gd name="T20" fmla="*/ 8 w 136"/>
                  <a:gd name="T21" fmla="*/ 7 h 153"/>
                  <a:gd name="T22" fmla="*/ 9 w 136"/>
                  <a:gd name="T23" fmla="*/ 14 h 153"/>
                  <a:gd name="T24" fmla="*/ 12 w 136"/>
                  <a:gd name="T25" fmla="*/ 15 h 153"/>
                  <a:gd name="T26" fmla="*/ 16 w 136"/>
                  <a:gd name="T27" fmla="*/ 15 h 153"/>
                  <a:gd name="T28" fmla="*/ 18 w 136"/>
                  <a:gd name="T29" fmla="*/ 15 h 153"/>
                  <a:gd name="T30" fmla="*/ 19 w 136"/>
                  <a:gd name="T31" fmla="*/ 16 h 153"/>
                  <a:gd name="T32" fmla="*/ 19 w 136"/>
                  <a:gd name="T33" fmla="*/ 18 h 153"/>
                  <a:gd name="T34" fmla="*/ 17 w 136"/>
                  <a:gd name="T35" fmla="*/ 20 h 153"/>
                  <a:gd name="T36" fmla="*/ 17 w 136"/>
                  <a:gd name="T37" fmla="*/ 20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53"/>
                  <a:gd name="T59" fmla="*/ 136 w 136"/>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53">
                    <a:moveTo>
                      <a:pt x="125" y="137"/>
                    </a:moveTo>
                    <a:lnTo>
                      <a:pt x="72" y="153"/>
                    </a:lnTo>
                    <a:lnTo>
                      <a:pt x="25" y="140"/>
                    </a:lnTo>
                    <a:lnTo>
                      <a:pt x="1" y="93"/>
                    </a:lnTo>
                    <a:lnTo>
                      <a:pt x="0" y="36"/>
                    </a:lnTo>
                    <a:lnTo>
                      <a:pt x="9" y="15"/>
                    </a:lnTo>
                    <a:lnTo>
                      <a:pt x="26" y="0"/>
                    </a:lnTo>
                    <a:lnTo>
                      <a:pt x="46" y="1"/>
                    </a:lnTo>
                    <a:lnTo>
                      <a:pt x="61" y="14"/>
                    </a:lnTo>
                    <a:lnTo>
                      <a:pt x="61" y="38"/>
                    </a:lnTo>
                    <a:lnTo>
                      <a:pt x="56" y="50"/>
                    </a:lnTo>
                    <a:lnTo>
                      <a:pt x="64" y="98"/>
                    </a:lnTo>
                    <a:lnTo>
                      <a:pt x="86" y="107"/>
                    </a:lnTo>
                    <a:lnTo>
                      <a:pt x="113" y="102"/>
                    </a:lnTo>
                    <a:lnTo>
                      <a:pt x="128" y="103"/>
                    </a:lnTo>
                    <a:lnTo>
                      <a:pt x="136" y="114"/>
                    </a:lnTo>
                    <a:lnTo>
                      <a:pt x="136" y="127"/>
                    </a:lnTo>
                    <a:lnTo>
                      <a:pt x="125" y="137"/>
                    </a:lnTo>
                    <a:close/>
                  </a:path>
                </a:pathLst>
              </a:custGeom>
              <a:solidFill>
                <a:srgbClr val="000000"/>
              </a:solidFill>
              <a:ln w="9525">
                <a:noFill/>
                <a:round/>
                <a:headEnd/>
                <a:tailEnd/>
              </a:ln>
            </p:spPr>
            <p:txBody>
              <a:bodyPr/>
              <a:lstStyle/>
              <a:p>
                <a:endParaRPr lang="de-DE">
                  <a:latin typeface="+mn-lt"/>
                </a:endParaRPr>
              </a:p>
            </p:txBody>
          </p:sp>
          <p:sp>
            <p:nvSpPr>
              <p:cNvPr id="1216" name="Freeform 189"/>
              <p:cNvSpPr>
                <a:spLocks/>
              </p:cNvSpPr>
              <p:nvPr/>
            </p:nvSpPr>
            <p:spPr bwMode="auto">
              <a:xfrm>
                <a:off x="309" y="2403"/>
                <a:ext cx="225" cy="25"/>
              </a:xfrm>
              <a:custGeom>
                <a:avLst/>
                <a:gdLst>
                  <a:gd name="T0" fmla="*/ 2 w 1579"/>
                  <a:gd name="T1" fmla="*/ 20 h 175"/>
                  <a:gd name="T2" fmla="*/ 9 w 1579"/>
                  <a:gd name="T3" fmla="*/ 17 h 175"/>
                  <a:gd name="T4" fmla="*/ 17 w 1579"/>
                  <a:gd name="T5" fmla="*/ 14 h 175"/>
                  <a:gd name="T6" fmla="*/ 24 w 1579"/>
                  <a:gd name="T7" fmla="*/ 11 h 175"/>
                  <a:gd name="T8" fmla="*/ 31 w 1579"/>
                  <a:gd name="T9" fmla="*/ 9 h 175"/>
                  <a:gd name="T10" fmla="*/ 45 w 1579"/>
                  <a:gd name="T11" fmla="*/ 7 h 175"/>
                  <a:gd name="T12" fmla="*/ 61 w 1579"/>
                  <a:gd name="T13" fmla="*/ 5 h 175"/>
                  <a:gd name="T14" fmla="*/ 85 w 1579"/>
                  <a:gd name="T15" fmla="*/ 3 h 175"/>
                  <a:gd name="T16" fmla="*/ 106 w 1579"/>
                  <a:gd name="T17" fmla="*/ 1 h 175"/>
                  <a:gd name="T18" fmla="*/ 127 w 1579"/>
                  <a:gd name="T19" fmla="*/ 0 h 175"/>
                  <a:gd name="T20" fmla="*/ 150 w 1579"/>
                  <a:gd name="T21" fmla="*/ 1 h 175"/>
                  <a:gd name="T22" fmla="*/ 168 w 1579"/>
                  <a:gd name="T23" fmla="*/ 0 h 175"/>
                  <a:gd name="T24" fmla="*/ 176 w 1579"/>
                  <a:gd name="T25" fmla="*/ 1 h 175"/>
                  <a:gd name="T26" fmla="*/ 193 w 1579"/>
                  <a:gd name="T27" fmla="*/ 4 h 175"/>
                  <a:gd name="T28" fmla="*/ 199 w 1579"/>
                  <a:gd name="T29" fmla="*/ 5 h 175"/>
                  <a:gd name="T30" fmla="*/ 212 w 1579"/>
                  <a:gd name="T31" fmla="*/ 9 h 175"/>
                  <a:gd name="T32" fmla="*/ 222 w 1579"/>
                  <a:gd name="T33" fmla="*/ 12 h 175"/>
                  <a:gd name="T34" fmla="*/ 225 w 1579"/>
                  <a:gd name="T35" fmla="*/ 14 h 175"/>
                  <a:gd name="T36" fmla="*/ 225 w 1579"/>
                  <a:gd name="T37" fmla="*/ 17 h 175"/>
                  <a:gd name="T38" fmla="*/ 223 w 1579"/>
                  <a:gd name="T39" fmla="*/ 20 h 175"/>
                  <a:gd name="T40" fmla="*/ 219 w 1579"/>
                  <a:gd name="T41" fmla="*/ 21 h 175"/>
                  <a:gd name="T42" fmla="*/ 210 w 1579"/>
                  <a:gd name="T43" fmla="*/ 18 h 175"/>
                  <a:gd name="T44" fmla="*/ 197 w 1579"/>
                  <a:gd name="T45" fmla="*/ 15 h 175"/>
                  <a:gd name="T46" fmla="*/ 191 w 1579"/>
                  <a:gd name="T47" fmla="*/ 13 h 175"/>
                  <a:gd name="T48" fmla="*/ 175 w 1579"/>
                  <a:gd name="T49" fmla="*/ 10 h 175"/>
                  <a:gd name="T50" fmla="*/ 168 w 1579"/>
                  <a:gd name="T51" fmla="*/ 10 h 175"/>
                  <a:gd name="T52" fmla="*/ 150 w 1579"/>
                  <a:gd name="T53" fmla="*/ 11 h 175"/>
                  <a:gd name="T54" fmla="*/ 106 w 1579"/>
                  <a:gd name="T55" fmla="*/ 11 h 175"/>
                  <a:gd name="T56" fmla="*/ 62 w 1579"/>
                  <a:gd name="T57" fmla="*/ 14 h 175"/>
                  <a:gd name="T58" fmla="*/ 32 w 1579"/>
                  <a:gd name="T59" fmla="*/ 17 h 175"/>
                  <a:gd name="T60" fmla="*/ 19 w 1579"/>
                  <a:gd name="T61" fmla="*/ 19 h 175"/>
                  <a:gd name="T62" fmla="*/ 11 w 1579"/>
                  <a:gd name="T63" fmla="*/ 22 h 175"/>
                  <a:gd name="T64" fmla="*/ 4 w 1579"/>
                  <a:gd name="T65" fmla="*/ 25 h 175"/>
                  <a:gd name="T66" fmla="*/ 2 w 1579"/>
                  <a:gd name="T67" fmla="*/ 25 h 175"/>
                  <a:gd name="T68" fmla="*/ 0 w 1579"/>
                  <a:gd name="T69" fmla="*/ 24 h 175"/>
                  <a:gd name="T70" fmla="*/ 0 w 1579"/>
                  <a:gd name="T71" fmla="*/ 22 h 175"/>
                  <a:gd name="T72" fmla="*/ 2 w 1579"/>
                  <a:gd name="T73" fmla="*/ 20 h 175"/>
                  <a:gd name="T74" fmla="*/ 2 w 1579"/>
                  <a:gd name="T75" fmla="*/ 20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9"/>
                  <a:gd name="T115" fmla="*/ 0 h 175"/>
                  <a:gd name="T116" fmla="*/ 1579 w 1579"/>
                  <a:gd name="T117" fmla="*/ 175 h 1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9" h="175">
                    <a:moveTo>
                      <a:pt x="11" y="140"/>
                    </a:moveTo>
                    <a:lnTo>
                      <a:pt x="66" y="117"/>
                    </a:lnTo>
                    <a:lnTo>
                      <a:pt x="118" y="97"/>
                    </a:lnTo>
                    <a:lnTo>
                      <a:pt x="168" y="80"/>
                    </a:lnTo>
                    <a:lnTo>
                      <a:pt x="216" y="66"/>
                    </a:lnTo>
                    <a:lnTo>
                      <a:pt x="316" y="47"/>
                    </a:lnTo>
                    <a:lnTo>
                      <a:pt x="431" y="35"/>
                    </a:lnTo>
                    <a:lnTo>
                      <a:pt x="598" y="21"/>
                    </a:lnTo>
                    <a:lnTo>
                      <a:pt x="744" y="7"/>
                    </a:lnTo>
                    <a:lnTo>
                      <a:pt x="890" y="0"/>
                    </a:lnTo>
                    <a:lnTo>
                      <a:pt x="1056" y="5"/>
                    </a:lnTo>
                    <a:lnTo>
                      <a:pt x="1180" y="0"/>
                    </a:lnTo>
                    <a:lnTo>
                      <a:pt x="1238" y="6"/>
                    </a:lnTo>
                    <a:lnTo>
                      <a:pt x="1355" y="30"/>
                    </a:lnTo>
                    <a:lnTo>
                      <a:pt x="1398" y="37"/>
                    </a:lnTo>
                    <a:lnTo>
                      <a:pt x="1491" y="61"/>
                    </a:lnTo>
                    <a:lnTo>
                      <a:pt x="1555" y="81"/>
                    </a:lnTo>
                    <a:lnTo>
                      <a:pt x="1576" y="97"/>
                    </a:lnTo>
                    <a:lnTo>
                      <a:pt x="1579" y="121"/>
                    </a:lnTo>
                    <a:lnTo>
                      <a:pt x="1566" y="142"/>
                    </a:lnTo>
                    <a:lnTo>
                      <a:pt x="1540" y="146"/>
                    </a:lnTo>
                    <a:lnTo>
                      <a:pt x="1473" y="129"/>
                    </a:lnTo>
                    <a:lnTo>
                      <a:pt x="1383" y="106"/>
                    </a:lnTo>
                    <a:lnTo>
                      <a:pt x="1339" y="94"/>
                    </a:lnTo>
                    <a:lnTo>
                      <a:pt x="1230" y="72"/>
                    </a:lnTo>
                    <a:lnTo>
                      <a:pt x="1179" y="70"/>
                    </a:lnTo>
                    <a:lnTo>
                      <a:pt x="1056" y="74"/>
                    </a:lnTo>
                    <a:lnTo>
                      <a:pt x="747" y="74"/>
                    </a:lnTo>
                    <a:lnTo>
                      <a:pt x="437" y="99"/>
                    </a:lnTo>
                    <a:lnTo>
                      <a:pt x="227" y="117"/>
                    </a:lnTo>
                    <a:lnTo>
                      <a:pt x="131" y="136"/>
                    </a:lnTo>
                    <a:lnTo>
                      <a:pt x="80" y="153"/>
                    </a:lnTo>
                    <a:lnTo>
                      <a:pt x="26" y="175"/>
                    </a:lnTo>
                    <a:lnTo>
                      <a:pt x="11" y="175"/>
                    </a:lnTo>
                    <a:lnTo>
                      <a:pt x="1" y="165"/>
                    </a:lnTo>
                    <a:lnTo>
                      <a:pt x="0" y="152"/>
                    </a:lnTo>
                    <a:lnTo>
                      <a:pt x="11" y="140"/>
                    </a:lnTo>
                    <a:close/>
                  </a:path>
                </a:pathLst>
              </a:custGeom>
              <a:solidFill>
                <a:srgbClr val="000000"/>
              </a:solidFill>
              <a:ln w="9525">
                <a:noFill/>
                <a:round/>
                <a:headEnd/>
                <a:tailEnd/>
              </a:ln>
            </p:spPr>
            <p:txBody>
              <a:bodyPr/>
              <a:lstStyle/>
              <a:p>
                <a:endParaRPr lang="de-DE">
                  <a:latin typeface="+mn-lt"/>
                </a:endParaRPr>
              </a:p>
            </p:txBody>
          </p:sp>
          <p:sp>
            <p:nvSpPr>
              <p:cNvPr id="1217" name="Freeform 190"/>
              <p:cNvSpPr>
                <a:spLocks/>
              </p:cNvSpPr>
              <p:nvPr/>
            </p:nvSpPr>
            <p:spPr bwMode="auto">
              <a:xfrm>
                <a:off x="305" y="2430"/>
                <a:ext cx="24" cy="209"/>
              </a:xfrm>
              <a:custGeom>
                <a:avLst/>
                <a:gdLst>
                  <a:gd name="T0" fmla="*/ 5 w 166"/>
                  <a:gd name="T1" fmla="*/ 2 h 1459"/>
                  <a:gd name="T2" fmla="*/ 7 w 166"/>
                  <a:gd name="T3" fmla="*/ 47 h 1459"/>
                  <a:gd name="T4" fmla="*/ 8 w 166"/>
                  <a:gd name="T5" fmla="*/ 68 h 1459"/>
                  <a:gd name="T6" fmla="*/ 10 w 166"/>
                  <a:gd name="T7" fmla="*/ 92 h 1459"/>
                  <a:gd name="T8" fmla="*/ 11 w 166"/>
                  <a:gd name="T9" fmla="*/ 109 h 1459"/>
                  <a:gd name="T10" fmla="*/ 12 w 166"/>
                  <a:gd name="T11" fmla="*/ 124 h 1459"/>
                  <a:gd name="T12" fmla="*/ 14 w 166"/>
                  <a:gd name="T13" fmla="*/ 140 h 1459"/>
                  <a:gd name="T14" fmla="*/ 17 w 166"/>
                  <a:gd name="T15" fmla="*/ 157 h 1459"/>
                  <a:gd name="T16" fmla="*/ 19 w 166"/>
                  <a:gd name="T17" fmla="*/ 173 h 1459"/>
                  <a:gd name="T18" fmla="*/ 20 w 166"/>
                  <a:gd name="T19" fmla="*/ 181 h 1459"/>
                  <a:gd name="T20" fmla="*/ 22 w 166"/>
                  <a:gd name="T21" fmla="*/ 190 h 1459"/>
                  <a:gd name="T22" fmla="*/ 24 w 166"/>
                  <a:gd name="T23" fmla="*/ 204 h 1459"/>
                  <a:gd name="T24" fmla="*/ 23 w 166"/>
                  <a:gd name="T25" fmla="*/ 208 h 1459"/>
                  <a:gd name="T26" fmla="*/ 20 w 166"/>
                  <a:gd name="T27" fmla="*/ 209 h 1459"/>
                  <a:gd name="T28" fmla="*/ 17 w 166"/>
                  <a:gd name="T29" fmla="*/ 209 h 1459"/>
                  <a:gd name="T30" fmla="*/ 15 w 166"/>
                  <a:gd name="T31" fmla="*/ 205 h 1459"/>
                  <a:gd name="T32" fmla="*/ 13 w 166"/>
                  <a:gd name="T33" fmla="*/ 192 h 1459"/>
                  <a:gd name="T34" fmla="*/ 10 w 166"/>
                  <a:gd name="T35" fmla="*/ 175 h 1459"/>
                  <a:gd name="T36" fmla="*/ 8 w 166"/>
                  <a:gd name="T37" fmla="*/ 158 h 1459"/>
                  <a:gd name="T38" fmla="*/ 5 w 166"/>
                  <a:gd name="T39" fmla="*/ 125 h 1459"/>
                  <a:gd name="T40" fmla="*/ 3 w 166"/>
                  <a:gd name="T41" fmla="*/ 92 h 1459"/>
                  <a:gd name="T42" fmla="*/ 1 w 166"/>
                  <a:gd name="T43" fmla="*/ 48 h 1459"/>
                  <a:gd name="T44" fmla="*/ 0 w 166"/>
                  <a:gd name="T45" fmla="*/ 3 h 1459"/>
                  <a:gd name="T46" fmla="*/ 1 w 166"/>
                  <a:gd name="T47" fmla="*/ 1 h 1459"/>
                  <a:gd name="T48" fmla="*/ 2 w 166"/>
                  <a:gd name="T49" fmla="*/ 0 h 1459"/>
                  <a:gd name="T50" fmla="*/ 5 w 166"/>
                  <a:gd name="T51" fmla="*/ 2 h 1459"/>
                  <a:gd name="T52" fmla="*/ 5 w 166"/>
                  <a:gd name="T53" fmla="*/ 2 h 14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6"/>
                  <a:gd name="T82" fmla="*/ 0 h 1459"/>
                  <a:gd name="T83" fmla="*/ 166 w 166"/>
                  <a:gd name="T84" fmla="*/ 1459 h 14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6" h="1459">
                    <a:moveTo>
                      <a:pt x="37" y="17"/>
                    </a:moveTo>
                    <a:lnTo>
                      <a:pt x="51" y="330"/>
                    </a:lnTo>
                    <a:lnTo>
                      <a:pt x="54" y="476"/>
                    </a:lnTo>
                    <a:lnTo>
                      <a:pt x="68" y="641"/>
                    </a:lnTo>
                    <a:lnTo>
                      <a:pt x="75" y="762"/>
                    </a:lnTo>
                    <a:lnTo>
                      <a:pt x="86" y="869"/>
                    </a:lnTo>
                    <a:lnTo>
                      <a:pt x="100" y="974"/>
                    </a:lnTo>
                    <a:lnTo>
                      <a:pt x="117" y="1095"/>
                    </a:lnTo>
                    <a:lnTo>
                      <a:pt x="128" y="1211"/>
                    </a:lnTo>
                    <a:lnTo>
                      <a:pt x="136" y="1265"/>
                    </a:lnTo>
                    <a:lnTo>
                      <a:pt x="152" y="1325"/>
                    </a:lnTo>
                    <a:lnTo>
                      <a:pt x="166" y="1424"/>
                    </a:lnTo>
                    <a:lnTo>
                      <a:pt x="160" y="1449"/>
                    </a:lnTo>
                    <a:lnTo>
                      <a:pt x="141" y="1459"/>
                    </a:lnTo>
                    <a:lnTo>
                      <a:pt x="120" y="1456"/>
                    </a:lnTo>
                    <a:lnTo>
                      <a:pt x="107" y="1434"/>
                    </a:lnTo>
                    <a:lnTo>
                      <a:pt x="93" y="1339"/>
                    </a:lnTo>
                    <a:lnTo>
                      <a:pt x="68" y="1223"/>
                    </a:lnTo>
                    <a:lnTo>
                      <a:pt x="58" y="1103"/>
                    </a:lnTo>
                    <a:lnTo>
                      <a:pt x="33" y="874"/>
                    </a:lnTo>
                    <a:lnTo>
                      <a:pt x="22" y="645"/>
                    </a:lnTo>
                    <a:lnTo>
                      <a:pt x="9" y="333"/>
                    </a:lnTo>
                    <a:lnTo>
                      <a:pt x="0" y="21"/>
                    </a:lnTo>
                    <a:lnTo>
                      <a:pt x="4" y="6"/>
                    </a:lnTo>
                    <a:lnTo>
                      <a:pt x="16" y="0"/>
                    </a:lnTo>
                    <a:lnTo>
                      <a:pt x="37" y="17"/>
                    </a:lnTo>
                    <a:close/>
                  </a:path>
                </a:pathLst>
              </a:custGeom>
              <a:solidFill>
                <a:srgbClr val="000000"/>
              </a:solidFill>
              <a:ln w="9525">
                <a:noFill/>
                <a:round/>
                <a:headEnd/>
                <a:tailEnd/>
              </a:ln>
            </p:spPr>
            <p:txBody>
              <a:bodyPr/>
              <a:lstStyle/>
              <a:p>
                <a:endParaRPr lang="de-DE">
                  <a:latin typeface="+mn-lt"/>
                </a:endParaRPr>
              </a:p>
            </p:txBody>
          </p:sp>
          <p:sp>
            <p:nvSpPr>
              <p:cNvPr id="1218" name="Freeform 191"/>
              <p:cNvSpPr>
                <a:spLocks/>
              </p:cNvSpPr>
              <p:nvPr/>
            </p:nvSpPr>
            <p:spPr bwMode="auto">
              <a:xfrm>
                <a:off x="323" y="2632"/>
                <a:ext cx="173" cy="12"/>
              </a:xfrm>
              <a:custGeom>
                <a:avLst/>
                <a:gdLst>
                  <a:gd name="T0" fmla="*/ 5 w 1215"/>
                  <a:gd name="T1" fmla="*/ 0 h 83"/>
                  <a:gd name="T2" fmla="*/ 25 w 1215"/>
                  <a:gd name="T3" fmla="*/ 2 h 83"/>
                  <a:gd name="T4" fmla="*/ 49 w 1215"/>
                  <a:gd name="T5" fmla="*/ 4 h 83"/>
                  <a:gd name="T6" fmla="*/ 65 w 1215"/>
                  <a:gd name="T7" fmla="*/ 4 h 83"/>
                  <a:gd name="T8" fmla="*/ 79 w 1215"/>
                  <a:gd name="T9" fmla="*/ 4 h 83"/>
                  <a:gd name="T10" fmla="*/ 94 w 1215"/>
                  <a:gd name="T11" fmla="*/ 2 h 83"/>
                  <a:gd name="T12" fmla="*/ 110 w 1215"/>
                  <a:gd name="T13" fmla="*/ 1 h 83"/>
                  <a:gd name="T14" fmla="*/ 130 w 1215"/>
                  <a:gd name="T15" fmla="*/ 1 h 83"/>
                  <a:gd name="T16" fmla="*/ 170 w 1215"/>
                  <a:gd name="T17" fmla="*/ 0 h 83"/>
                  <a:gd name="T18" fmla="*/ 173 w 1215"/>
                  <a:gd name="T19" fmla="*/ 2 h 83"/>
                  <a:gd name="T20" fmla="*/ 172 w 1215"/>
                  <a:gd name="T21" fmla="*/ 4 h 83"/>
                  <a:gd name="T22" fmla="*/ 171 w 1215"/>
                  <a:gd name="T23" fmla="*/ 5 h 83"/>
                  <a:gd name="T24" fmla="*/ 150 w 1215"/>
                  <a:gd name="T25" fmla="*/ 8 h 83"/>
                  <a:gd name="T26" fmla="*/ 130 w 1215"/>
                  <a:gd name="T27" fmla="*/ 10 h 83"/>
                  <a:gd name="T28" fmla="*/ 110 w 1215"/>
                  <a:gd name="T29" fmla="*/ 10 h 83"/>
                  <a:gd name="T30" fmla="*/ 77 w 1215"/>
                  <a:gd name="T31" fmla="*/ 12 h 83"/>
                  <a:gd name="T32" fmla="*/ 44 w 1215"/>
                  <a:gd name="T33" fmla="*/ 11 h 83"/>
                  <a:gd name="T34" fmla="*/ 22 w 1215"/>
                  <a:gd name="T35" fmla="*/ 10 h 83"/>
                  <a:gd name="T36" fmla="*/ 1 w 1215"/>
                  <a:gd name="T37" fmla="*/ 7 h 83"/>
                  <a:gd name="T38" fmla="*/ 0 w 1215"/>
                  <a:gd name="T39" fmla="*/ 5 h 83"/>
                  <a:gd name="T40" fmla="*/ 1 w 1215"/>
                  <a:gd name="T41" fmla="*/ 3 h 83"/>
                  <a:gd name="T42" fmla="*/ 3 w 1215"/>
                  <a:gd name="T43" fmla="*/ 1 h 83"/>
                  <a:gd name="T44" fmla="*/ 5 w 1215"/>
                  <a:gd name="T45" fmla="*/ 0 h 83"/>
                  <a:gd name="T46" fmla="*/ 5 w 1215"/>
                  <a:gd name="T47" fmla="*/ 0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5"/>
                  <a:gd name="T73" fmla="*/ 0 h 83"/>
                  <a:gd name="T74" fmla="*/ 1215 w 1215"/>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5" h="83">
                    <a:moveTo>
                      <a:pt x="36" y="2"/>
                    </a:moveTo>
                    <a:lnTo>
                      <a:pt x="178" y="15"/>
                    </a:lnTo>
                    <a:lnTo>
                      <a:pt x="341" y="26"/>
                    </a:lnTo>
                    <a:lnTo>
                      <a:pt x="455" y="31"/>
                    </a:lnTo>
                    <a:lnTo>
                      <a:pt x="556" y="27"/>
                    </a:lnTo>
                    <a:lnTo>
                      <a:pt x="657" y="16"/>
                    </a:lnTo>
                    <a:lnTo>
                      <a:pt x="772" y="8"/>
                    </a:lnTo>
                    <a:lnTo>
                      <a:pt x="912" y="9"/>
                    </a:lnTo>
                    <a:lnTo>
                      <a:pt x="1194" y="0"/>
                    </a:lnTo>
                    <a:lnTo>
                      <a:pt x="1215" y="16"/>
                    </a:lnTo>
                    <a:lnTo>
                      <a:pt x="1211" y="29"/>
                    </a:lnTo>
                    <a:lnTo>
                      <a:pt x="1198" y="37"/>
                    </a:lnTo>
                    <a:lnTo>
                      <a:pt x="1056" y="56"/>
                    </a:lnTo>
                    <a:lnTo>
                      <a:pt x="913" y="69"/>
                    </a:lnTo>
                    <a:lnTo>
                      <a:pt x="774" y="68"/>
                    </a:lnTo>
                    <a:lnTo>
                      <a:pt x="542" y="83"/>
                    </a:lnTo>
                    <a:lnTo>
                      <a:pt x="312" y="78"/>
                    </a:lnTo>
                    <a:lnTo>
                      <a:pt x="153" y="69"/>
                    </a:lnTo>
                    <a:lnTo>
                      <a:pt x="10" y="46"/>
                    </a:lnTo>
                    <a:lnTo>
                      <a:pt x="0" y="35"/>
                    </a:lnTo>
                    <a:lnTo>
                      <a:pt x="5" y="21"/>
                    </a:lnTo>
                    <a:lnTo>
                      <a:pt x="18" y="9"/>
                    </a:lnTo>
                    <a:lnTo>
                      <a:pt x="36" y="2"/>
                    </a:lnTo>
                    <a:close/>
                  </a:path>
                </a:pathLst>
              </a:custGeom>
              <a:solidFill>
                <a:srgbClr val="000000"/>
              </a:solidFill>
              <a:ln w="9525">
                <a:noFill/>
                <a:round/>
                <a:headEnd/>
                <a:tailEnd/>
              </a:ln>
            </p:spPr>
            <p:txBody>
              <a:bodyPr/>
              <a:lstStyle/>
              <a:p>
                <a:endParaRPr lang="de-DE">
                  <a:latin typeface="+mn-lt"/>
                </a:endParaRPr>
              </a:p>
            </p:txBody>
          </p:sp>
          <p:sp>
            <p:nvSpPr>
              <p:cNvPr id="1219" name="Freeform 192"/>
              <p:cNvSpPr>
                <a:spLocks/>
              </p:cNvSpPr>
              <p:nvPr/>
            </p:nvSpPr>
            <p:spPr bwMode="auto">
              <a:xfrm>
                <a:off x="336" y="2439"/>
                <a:ext cx="170" cy="139"/>
              </a:xfrm>
              <a:custGeom>
                <a:avLst/>
                <a:gdLst>
                  <a:gd name="T0" fmla="*/ 0 w 1189"/>
                  <a:gd name="T1" fmla="*/ 25 h 974"/>
                  <a:gd name="T2" fmla="*/ 2 w 1189"/>
                  <a:gd name="T3" fmla="*/ 22 h 974"/>
                  <a:gd name="T4" fmla="*/ 4 w 1189"/>
                  <a:gd name="T5" fmla="*/ 19 h 974"/>
                  <a:gd name="T6" fmla="*/ 9 w 1189"/>
                  <a:gd name="T7" fmla="*/ 14 h 974"/>
                  <a:gd name="T8" fmla="*/ 11 w 1189"/>
                  <a:gd name="T9" fmla="*/ 12 h 974"/>
                  <a:gd name="T10" fmla="*/ 14 w 1189"/>
                  <a:gd name="T11" fmla="*/ 10 h 974"/>
                  <a:gd name="T12" fmla="*/ 17 w 1189"/>
                  <a:gd name="T13" fmla="*/ 8 h 974"/>
                  <a:gd name="T14" fmla="*/ 21 w 1189"/>
                  <a:gd name="T15" fmla="*/ 6 h 974"/>
                  <a:gd name="T16" fmla="*/ 35 w 1189"/>
                  <a:gd name="T17" fmla="*/ 4 h 974"/>
                  <a:gd name="T18" fmla="*/ 58 w 1189"/>
                  <a:gd name="T19" fmla="*/ 1 h 974"/>
                  <a:gd name="T20" fmla="*/ 78 w 1189"/>
                  <a:gd name="T21" fmla="*/ 0 h 974"/>
                  <a:gd name="T22" fmla="*/ 121 w 1189"/>
                  <a:gd name="T23" fmla="*/ 2 h 974"/>
                  <a:gd name="T24" fmla="*/ 153 w 1189"/>
                  <a:gd name="T25" fmla="*/ 7 h 974"/>
                  <a:gd name="T26" fmla="*/ 164 w 1189"/>
                  <a:gd name="T27" fmla="*/ 15 h 974"/>
                  <a:gd name="T28" fmla="*/ 168 w 1189"/>
                  <a:gd name="T29" fmla="*/ 21 h 974"/>
                  <a:gd name="T30" fmla="*/ 170 w 1189"/>
                  <a:gd name="T31" fmla="*/ 28 h 974"/>
                  <a:gd name="T32" fmla="*/ 170 w 1189"/>
                  <a:gd name="T33" fmla="*/ 44 h 974"/>
                  <a:gd name="T34" fmla="*/ 169 w 1189"/>
                  <a:gd name="T35" fmla="*/ 59 h 974"/>
                  <a:gd name="T36" fmla="*/ 165 w 1189"/>
                  <a:gd name="T37" fmla="*/ 90 h 974"/>
                  <a:gd name="T38" fmla="*/ 162 w 1189"/>
                  <a:gd name="T39" fmla="*/ 113 h 974"/>
                  <a:gd name="T40" fmla="*/ 161 w 1189"/>
                  <a:gd name="T41" fmla="*/ 124 h 974"/>
                  <a:gd name="T42" fmla="*/ 158 w 1189"/>
                  <a:gd name="T43" fmla="*/ 136 h 974"/>
                  <a:gd name="T44" fmla="*/ 156 w 1189"/>
                  <a:gd name="T45" fmla="*/ 139 h 974"/>
                  <a:gd name="T46" fmla="*/ 153 w 1189"/>
                  <a:gd name="T47" fmla="*/ 139 h 974"/>
                  <a:gd name="T48" fmla="*/ 150 w 1189"/>
                  <a:gd name="T49" fmla="*/ 134 h 974"/>
                  <a:gd name="T50" fmla="*/ 154 w 1189"/>
                  <a:gd name="T51" fmla="*/ 112 h 974"/>
                  <a:gd name="T52" fmla="*/ 156 w 1189"/>
                  <a:gd name="T53" fmla="*/ 89 h 974"/>
                  <a:gd name="T54" fmla="*/ 158 w 1189"/>
                  <a:gd name="T55" fmla="*/ 59 h 974"/>
                  <a:gd name="T56" fmla="*/ 158 w 1189"/>
                  <a:gd name="T57" fmla="*/ 29 h 974"/>
                  <a:gd name="T58" fmla="*/ 156 w 1189"/>
                  <a:gd name="T59" fmla="*/ 24 h 974"/>
                  <a:gd name="T60" fmla="*/ 153 w 1189"/>
                  <a:gd name="T61" fmla="*/ 20 h 974"/>
                  <a:gd name="T62" fmla="*/ 149 w 1189"/>
                  <a:gd name="T63" fmla="*/ 18 h 974"/>
                  <a:gd name="T64" fmla="*/ 144 w 1189"/>
                  <a:gd name="T65" fmla="*/ 16 h 974"/>
                  <a:gd name="T66" fmla="*/ 120 w 1189"/>
                  <a:gd name="T67" fmla="*/ 14 h 974"/>
                  <a:gd name="T68" fmla="*/ 98 w 1189"/>
                  <a:gd name="T69" fmla="*/ 13 h 974"/>
                  <a:gd name="T70" fmla="*/ 78 w 1189"/>
                  <a:gd name="T71" fmla="*/ 13 h 974"/>
                  <a:gd name="T72" fmla="*/ 36 w 1189"/>
                  <a:gd name="T73" fmla="*/ 17 h 974"/>
                  <a:gd name="T74" fmla="*/ 25 w 1189"/>
                  <a:gd name="T75" fmla="*/ 18 h 974"/>
                  <a:gd name="T76" fmla="*/ 13 w 1189"/>
                  <a:gd name="T77" fmla="*/ 21 h 974"/>
                  <a:gd name="T78" fmla="*/ 8 w 1189"/>
                  <a:gd name="T79" fmla="*/ 23 h 974"/>
                  <a:gd name="T80" fmla="*/ 5 w 1189"/>
                  <a:gd name="T81" fmla="*/ 28 h 974"/>
                  <a:gd name="T82" fmla="*/ 3 w 1189"/>
                  <a:gd name="T83" fmla="*/ 29 h 974"/>
                  <a:gd name="T84" fmla="*/ 1 w 1189"/>
                  <a:gd name="T85" fmla="*/ 29 h 974"/>
                  <a:gd name="T86" fmla="*/ 0 w 1189"/>
                  <a:gd name="T87" fmla="*/ 25 h 974"/>
                  <a:gd name="T88" fmla="*/ 0 w 1189"/>
                  <a:gd name="T89" fmla="*/ 25 h 9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9"/>
                  <a:gd name="T136" fmla="*/ 0 h 974"/>
                  <a:gd name="T137" fmla="*/ 1189 w 1189"/>
                  <a:gd name="T138" fmla="*/ 974 h 9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9" h="974">
                    <a:moveTo>
                      <a:pt x="0" y="175"/>
                    </a:moveTo>
                    <a:lnTo>
                      <a:pt x="14" y="151"/>
                    </a:lnTo>
                    <a:lnTo>
                      <a:pt x="28" y="131"/>
                    </a:lnTo>
                    <a:lnTo>
                      <a:pt x="61" y="97"/>
                    </a:lnTo>
                    <a:lnTo>
                      <a:pt x="79" y="82"/>
                    </a:lnTo>
                    <a:lnTo>
                      <a:pt x="99" y="69"/>
                    </a:lnTo>
                    <a:lnTo>
                      <a:pt x="120" y="56"/>
                    </a:lnTo>
                    <a:lnTo>
                      <a:pt x="144" y="44"/>
                    </a:lnTo>
                    <a:lnTo>
                      <a:pt x="244" y="27"/>
                    </a:lnTo>
                    <a:lnTo>
                      <a:pt x="404" y="9"/>
                    </a:lnTo>
                    <a:lnTo>
                      <a:pt x="545" y="0"/>
                    </a:lnTo>
                    <a:lnTo>
                      <a:pt x="849" y="11"/>
                    </a:lnTo>
                    <a:lnTo>
                      <a:pt x="1069" y="52"/>
                    </a:lnTo>
                    <a:lnTo>
                      <a:pt x="1149" y="104"/>
                    </a:lnTo>
                    <a:lnTo>
                      <a:pt x="1175" y="144"/>
                    </a:lnTo>
                    <a:lnTo>
                      <a:pt x="1187" y="194"/>
                    </a:lnTo>
                    <a:lnTo>
                      <a:pt x="1189" y="311"/>
                    </a:lnTo>
                    <a:lnTo>
                      <a:pt x="1180" y="414"/>
                    </a:lnTo>
                    <a:lnTo>
                      <a:pt x="1152" y="632"/>
                    </a:lnTo>
                    <a:lnTo>
                      <a:pt x="1135" y="792"/>
                    </a:lnTo>
                    <a:lnTo>
                      <a:pt x="1124" y="868"/>
                    </a:lnTo>
                    <a:lnTo>
                      <a:pt x="1106" y="952"/>
                    </a:lnTo>
                    <a:lnTo>
                      <a:pt x="1093" y="971"/>
                    </a:lnTo>
                    <a:lnTo>
                      <a:pt x="1072" y="974"/>
                    </a:lnTo>
                    <a:lnTo>
                      <a:pt x="1051" y="939"/>
                    </a:lnTo>
                    <a:lnTo>
                      <a:pt x="1079" y="783"/>
                    </a:lnTo>
                    <a:lnTo>
                      <a:pt x="1092" y="626"/>
                    </a:lnTo>
                    <a:lnTo>
                      <a:pt x="1107" y="414"/>
                    </a:lnTo>
                    <a:lnTo>
                      <a:pt x="1102" y="202"/>
                    </a:lnTo>
                    <a:lnTo>
                      <a:pt x="1092" y="166"/>
                    </a:lnTo>
                    <a:lnTo>
                      <a:pt x="1072" y="140"/>
                    </a:lnTo>
                    <a:lnTo>
                      <a:pt x="1043" y="125"/>
                    </a:lnTo>
                    <a:lnTo>
                      <a:pt x="1008" y="113"/>
                    </a:lnTo>
                    <a:lnTo>
                      <a:pt x="840" y="101"/>
                    </a:lnTo>
                    <a:lnTo>
                      <a:pt x="685" y="90"/>
                    </a:lnTo>
                    <a:lnTo>
                      <a:pt x="547" y="90"/>
                    </a:lnTo>
                    <a:lnTo>
                      <a:pt x="252" y="117"/>
                    </a:lnTo>
                    <a:lnTo>
                      <a:pt x="172" y="129"/>
                    </a:lnTo>
                    <a:lnTo>
                      <a:pt x="93" y="150"/>
                    </a:lnTo>
                    <a:lnTo>
                      <a:pt x="59" y="164"/>
                    </a:lnTo>
                    <a:lnTo>
                      <a:pt x="32" y="193"/>
                    </a:lnTo>
                    <a:lnTo>
                      <a:pt x="20" y="202"/>
                    </a:lnTo>
                    <a:lnTo>
                      <a:pt x="7" y="201"/>
                    </a:lnTo>
                    <a:lnTo>
                      <a:pt x="0" y="175"/>
                    </a:lnTo>
                    <a:close/>
                  </a:path>
                </a:pathLst>
              </a:custGeom>
              <a:solidFill>
                <a:srgbClr val="000000"/>
              </a:solidFill>
              <a:ln w="9525">
                <a:noFill/>
                <a:round/>
                <a:headEnd/>
                <a:tailEnd/>
              </a:ln>
            </p:spPr>
            <p:txBody>
              <a:bodyPr/>
              <a:lstStyle/>
              <a:p>
                <a:endParaRPr lang="de-DE">
                  <a:latin typeface="+mn-lt"/>
                </a:endParaRPr>
              </a:p>
            </p:txBody>
          </p:sp>
          <p:sp>
            <p:nvSpPr>
              <p:cNvPr id="1220" name="Freeform 193"/>
              <p:cNvSpPr>
                <a:spLocks/>
              </p:cNvSpPr>
              <p:nvPr/>
            </p:nvSpPr>
            <p:spPr bwMode="auto">
              <a:xfrm>
                <a:off x="336" y="2505"/>
                <a:ext cx="104" cy="82"/>
              </a:xfrm>
              <a:custGeom>
                <a:avLst/>
                <a:gdLst>
                  <a:gd name="T0" fmla="*/ 5 w 726"/>
                  <a:gd name="T1" fmla="*/ 3 h 571"/>
                  <a:gd name="T2" fmla="*/ 8 w 726"/>
                  <a:gd name="T3" fmla="*/ 25 h 571"/>
                  <a:gd name="T4" fmla="*/ 10 w 726"/>
                  <a:gd name="T5" fmla="*/ 36 h 571"/>
                  <a:gd name="T6" fmla="*/ 13 w 726"/>
                  <a:gd name="T7" fmla="*/ 48 h 571"/>
                  <a:gd name="T8" fmla="*/ 16 w 726"/>
                  <a:gd name="T9" fmla="*/ 58 h 571"/>
                  <a:gd name="T10" fmla="*/ 17 w 726"/>
                  <a:gd name="T11" fmla="*/ 62 h 571"/>
                  <a:gd name="T12" fmla="*/ 21 w 726"/>
                  <a:gd name="T13" fmla="*/ 66 h 571"/>
                  <a:gd name="T14" fmla="*/ 25 w 726"/>
                  <a:gd name="T15" fmla="*/ 69 h 571"/>
                  <a:gd name="T16" fmla="*/ 29 w 726"/>
                  <a:gd name="T17" fmla="*/ 71 h 571"/>
                  <a:gd name="T18" fmla="*/ 37 w 726"/>
                  <a:gd name="T19" fmla="*/ 73 h 571"/>
                  <a:gd name="T20" fmla="*/ 56 w 726"/>
                  <a:gd name="T21" fmla="*/ 73 h 571"/>
                  <a:gd name="T22" fmla="*/ 71 w 726"/>
                  <a:gd name="T23" fmla="*/ 73 h 571"/>
                  <a:gd name="T24" fmla="*/ 86 w 726"/>
                  <a:gd name="T25" fmla="*/ 74 h 571"/>
                  <a:gd name="T26" fmla="*/ 101 w 726"/>
                  <a:gd name="T27" fmla="*/ 75 h 571"/>
                  <a:gd name="T28" fmla="*/ 104 w 726"/>
                  <a:gd name="T29" fmla="*/ 77 h 571"/>
                  <a:gd name="T30" fmla="*/ 104 w 726"/>
                  <a:gd name="T31" fmla="*/ 79 h 571"/>
                  <a:gd name="T32" fmla="*/ 101 w 726"/>
                  <a:gd name="T33" fmla="*/ 80 h 571"/>
                  <a:gd name="T34" fmla="*/ 71 w 726"/>
                  <a:gd name="T35" fmla="*/ 82 h 571"/>
                  <a:gd name="T36" fmla="*/ 55 w 726"/>
                  <a:gd name="T37" fmla="*/ 82 h 571"/>
                  <a:gd name="T38" fmla="*/ 35 w 726"/>
                  <a:gd name="T39" fmla="*/ 79 h 571"/>
                  <a:gd name="T40" fmla="*/ 27 w 726"/>
                  <a:gd name="T41" fmla="*/ 76 h 571"/>
                  <a:gd name="T42" fmla="*/ 22 w 726"/>
                  <a:gd name="T43" fmla="*/ 74 h 571"/>
                  <a:gd name="T44" fmla="*/ 18 w 726"/>
                  <a:gd name="T45" fmla="*/ 71 h 571"/>
                  <a:gd name="T46" fmla="*/ 14 w 726"/>
                  <a:gd name="T47" fmla="*/ 66 h 571"/>
                  <a:gd name="T48" fmla="*/ 11 w 726"/>
                  <a:gd name="T49" fmla="*/ 61 h 571"/>
                  <a:gd name="T50" fmla="*/ 8 w 726"/>
                  <a:gd name="T51" fmla="*/ 49 h 571"/>
                  <a:gd name="T52" fmla="*/ 3 w 726"/>
                  <a:gd name="T53" fmla="*/ 26 h 571"/>
                  <a:gd name="T54" fmla="*/ 0 w 726"/>
                  <a:gd name="T55" fmla="*/ 3 h 571"/>
                  <a:gd name="T56" fmla="*/ 1 w 726"/>
                  <a:gd name="T57" fmla="*/ 1 h 571"/>
                  <a:gd name="T58" fmla="*/ 2 w 726"/>
                  <a:gd name="T59" fmla="*/ 0 h 571"/>
                  <a:gd name="T60" fmla="*/ 5 w 726"/>
                  <a:gd name="T61" fmla="*/ 3 h 571"/>
                  <a:gd name="T62" fmla="*/ 5 w 726"/>
                  <a:gd name="T63" fmla="*/ 3 h 5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6"/>
                  <a:gd name="T97" fmla="*/ 0 h 571"/>
                  <a:gd name="T98" fmla="*/ 726 w 726"/>
                  <a:gd name="T99" fmla="*/ 571 h 5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6" h="571">
                    <a:moveTo>
                      <a:pt x="38" y="18"/>
                    </a:moveTo>
                    <a:lnTo>
                      <a:pt x="56" y="177"/>
                    </a:lnTo>
                    <a:lnTo>
                      <a:pt x="70" y="251"/>
                    </a:lnTo>
                    <a:lnTo>
                      <a:pt x="91" y="332"/>
                    </a:lnTo>
                    <a:lnTo>
                      <a:pt x="109" y="405"/>
                    </a:lnTo>
                    <a:lnTo>
                      <a:pt x="122" y="435"/>
                    </a:lnTo>
                    <a:lnTo>
                      <a:pt x="148" y="462"/>
                    </a:lnTo>
                    <a:lnTo>
                      <a:pt x="176" y="480"/>
                    </a:lnTo>
                    <a:lnTo>
                      <a:pt x="204" y="494"/>
                    </a:lnTo>
                    <a:lnTo>
                      <a:pt x="260" y="506"/>
                    </a:lnTo>
                    <a:lnTo>
                      <a:pt x="388" y="509"/>
                    </a:lnTo>
                    <a:lnTo>
                      <a:pt x="493" y="510"/>
                    </a:lnTo>
                    <a:lnTo>
                      <a:pt x="600" y="516"/>
                    </a:lnTo>
                    <a:lnTo>
                      <a:pt x="707" y="519"/>
                    </a:lnTo>
                    <a:lnTo>
                      <a:pt x="726" y="538"/>
                    </a:lnTo>
                    <a:lnTo>
                      <a:pt x="723" y="551"/>
                    </a:lnTo>
                    <a:lnTo>
                      <a:pt x="708" y="557"/>
                    </a:lnTo>
                    <a:lnTo>
                      <a:pt x="494" y="571"/>
                    </a:lnTo>
                    <a:lnTo>
                      <a:pt x="384" y="570"/>
                    </a:lnTo>
                    <a:lnTo>
                      <a:pt x="247" y="553"/>
                    </a:lnTo>
                    <a:lnTo>
                      <a:pt x="186" y="531"/>
                    </a:lnTo>
                    <a:lnTo>
                      <a:pt x="156" y="514"/>
                    </a:lnTo>
                    <a:lnTo>
                      <a:pt x="125" y="493"/>
                    </a:lnTo>
                    <a:lnTo>
                      <a:pt x="96" y="461"/>
                    </a:lnTo>
                    <a:lnTo>
                      <a:pt x="78" y="426"/>
                    </a:lnTo>
                    <a:lnTo>
                      <a:pt x="55" y="344"/>
                    </a:lnTo>
                    <a:lnTo>
                      <a:pt x="19" y="183"/>
                    </a:lnTo>
                    <a:lnTo>
                      <a:pt x="0" y="21"/>
                    </a:lnTo>
                    <a:lnTo>
                      <a:pt x="5" y="6"/>
                    </a:lnTo>
                    <a:lnTo>
                      <a:pt x="17" y="0"/>
                    </a:lnTo>
                    <a:lnTo>
                      <a:pt x="38" y="18"/>
                    </a:lnTo>
                    <a:close/>
                  </a:path>
                </a:pathLst>
              </a:custGeom>
              <a:solidFill>
                <a:srgbClr val="000000"/>
              </a:solidFill>
              <a:ln w="9525">
                <a:noFill/>
                <a:round/>
                <a:headEnd/>
                <a:tailEnd/>
              </a:ln>
            </p:spPr>
            <p:txBody>
              <a:bodyPr/>
              <a:lstStyle/>
              <a:p>
                <a:endParaRPr lang="de-DE">
                  <a:latin typeface="+mn-lt"/>
                </a:endParaRPr>
              </a:p>
            </p:txBody>
          </p:sp>
          <p:sp>
            <p:nvSpPr>
              <p:cNvPr id="1221" name="Freeform 194"/>
              <p:cNvSpPr>
                <a:spLocks/>
              </p:cNvSpPr>
              <p:nvPr/>
            </p:nvSpPr>
            <p:spPr bwMode="auto">
              <a:xfrm>
                <a:off x="484" y="2590"/>
                <a:ext cx="16" cy="21"/>
              </a:xfrm>
              <a:custGeom>
                <a:avLst/>
                <a:gdLst>
                  <a:gd name="T0" fmla="*/ 15 w 109"/>
                  <a:gd name="T1" fmla="*/ 18 h 144"/>
                  <a:gd name="T2" fmla="*/ 14 w 109"/>
                  <a:gd name="T3" fmla="*/ 20 h 144"/>
                  <a:gd name="T4" fmla="*/ 12 w 109"/>
                  <a:gd name="T5" fmla="*/ 21 h 144"/>
                  <a:gd name="T6" fmla="*/ 9 w 109"/>
                  <a:gd name="T7" fmla="*/ 18 h 144"/>
                  <a:gd name="T8" fmla="*/ 9 w 109"/>
                  <a:gd name="T9" fmla="*/ 8 h 144"/>
                  <a:gd name="T10" fmla="*/ 3 w 109"/>
                  <a:gd name="T11" fmla="*/ 7 h 144"/>
                  <a:gd name="T12" fmla="*/ 0 w 109"/>
                  <a:gd name="T13" fmla="*/ 5 h 144"/>
                  <a:gd name="T14" fmla="*/ 0 w 109"/>
                  <a:gd name="T15" fmla="*/ 3 h 144"/>
                  <a:gd name="T16" fmla="*/ 1 w 109"/>
                  <a:gd name="T17" fmla="*/ 1 h 144"/>
                  <a:gd name="T18" fmla="*/ 4 w 109"/>
                  <a:gd name="T19" fmla="*/ 0 h 144"/>
                  <a:gd name="T20" fmla="*/ 12 w 109"/>
                  <a:gd name="T21" fmla="*/ 1 h 144"/>
                  <a:gd name="T22" fmla="*/ 16 w 109"/>
                  <a:gd name="T23" fmla="*/ 3 h 144"/>
                  <a:gd name="T24" fmla="*/ 16 w 109"/>
                  <a:gd name="T25" fmla="*/ 10 h 144"/>
                  <a:gd name="T26" fmla="*/ 15 w 109"/>
                  <a:gd name="T27" fmla="*/ 18 h 144"/>
                  <a:gd name="T28" fmla="*/ 15 w 109"/>
                  <a:gd name="T29" fmla="*/ 18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44"/>
                  <a:gd name="T47" fmla="*/ 109 w 109"/>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44">
                    <a:moveTo>
                      <a:pt x="99" y="125"/>
                    </a:moveTo>
                    <a:lnTo>
                      <a:pt x="94" y="140"/>
                    </a:lnTo>
                    <a:lnTo>
                      <a:pt x="80" y="144"/>
                    </a:lnTo>
                    <a:lnTo>
                      <a:pt x="62" y="126"/>
                    </a:lnTo>
                    <a:lnTo>
                      <a:pt x="61" y="58"/>
                    </a:lnTo>
                    <a:lnTo>
                      <a:pt x="19" y="47"/>
                    </a:lnTo>
                    <a:lnTo>
                      <a:pt x="3" y="35"/>
                    </a:lnTo>
                    <a:lnTo>
                      <a:pt x="0" y="19"/>
                    </a:lnTo>
                    <a:lnTo>
                      <a:pt x="9" y="4"/>
                    </a:lnTo>
                    <a:lnTo>
                      <a:pt x="27" y="0"/>
                    </a:lnTo>
                    <a:lnTo>
                      <a:pt x="85" y="5"/>
                    </a:lnTo>
                    <a:lnTo>
                      <a:pt x="107" y="21"/>
                    </a:lnTo>
                    <a:lnTo>
                      <a:pt x="109" y="71"/>
                    </a:lnTo>
                    <a:lnTo>
                      <a:pt x="99" y="125"/>
                    </a:lnTo>
                    <a:close/>
                  </a:path>
                </a:pathLst>
              </a:custGeom>
              <a:solidFill>
                <a:srgbClr val="000000"/>
              </a:solidFill>
              <a:ln w="9525">
                <a:noFill/>
                <a:round/>
                <a:headEnd/>
                <a:tailEnd/>
              </a:ln>
            </p:spPr>
            <p:txBody>
              <a:bodyPr/>
              <a:lstStyle/>
              <a:p>
                <a:endParaRPr lang="de-DE">
                  <a:latin typeface="+mn-lt"/>
                </a:endParaRPr>
              </a:p>
            </p:txBody>
          </p:sp>
          <p:sp>
            <p:nvSpPr>
              <p:cNvPr id="1222" name="Freeform 195"/>
              <p:cNvSpPr>
                <a:spLocks/>
              </p:cNvSpPr>
              <p:nvPr/>
            </p:nvSpPr>
            <p:spPr bwMode="auto">
              <a:xfrm>
                <a:off x="458" y="2597"/>
                <a:ext cx="19" cy="22"/>
              </a:xfrm>
              <a:custGeom>
                <a:avLst/>
                <a:gdLst>
                  <a:gd name="T0" fmla="*/ 18 w 134"/>
                  <a:gd name="T1" fmla="*/ 19 h 152"/>
                  <a:gd name="T2" fmla="*/ 17 w 134"/>
                  <a:gd name="T3" fmla="*/ 21 h 152"/>
                  <a:gd name="T4" fmla="*/ 15 w 134"/>
                  <a:gd name="T5" fmla="*/ 22 h 152"/>
                  <a:gd name="T6" fmla="*/ 13 w 134"/>
                  <a:gd name="T7" fmla="*/ 19 h 152"/>
                  <a:gd name="T8" fmla="*/ 13 w 134"/>
                  <a:gd name="T9" fmla="*/ 7 h 152"/>
                  <a:gd name="T10" fmla="*/ 2 w 134"/>
                  <a:gd name="T11" fmla="*/ 5 h 152"/>
                  <a:gd name="T12" fmla="*/ 1 w 134"/>
                  <a:gd name="T13" fmla="*/ 4 h 152"/>
                  <a:gd name="T14" fmla="*/ 0 w 134"/>
                  <a:gd name="T15" fmla="*/ 2 h 152"/>
                  <a:gd name="T16" fmla="*/ 1 w 134"/>
                  <a:gd name="T17" fmla="*/ 0 h 152"/>
                  <a:gd name="T18" fmla="*/ 3 w 134"/>
                  <a:gd name="T19" fmla="*/ 0 h 152"/>
                  <a:gd name="T20" fmla="*/ 16 w 134"/>
                  <a:gd name="T21" fmla="*/ 1 h 152"/>
                  <a:gd name="T22" fmla="*/ 19 w 134"/>
                  <a:gd name="T23" fmla="*/ 5 h 152"/>
                  <a:gd name="T24" fmla="*/ 19 w 134"/>
                  <a:gd name="T25" fmla="*/ 10 h 152"/>
                  <a:gd name="T26" fmla="*/ 18 w 134"/>
                  <a:gd name="T27" fmla="*/ 19 h 152"/>
                  <a:gd name="T28" fmla="*/ 18 w 134"/>
                  <a:gd name="T29" fmla="*/ 19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152"/>
                  <a:gd name="T47" fmla="*/ 134 w 134"/>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152">
                    <a:moveTo>
                      <a:pt x="127" y="134"/>
                    </a:moveTo>
                    <a:lnTo>
                      <a:pt x="120" y="148"/>
                    </a:lnTo>
                    <a:lnTo>
                      <a:pt x="107" y="152"/>
                    </a:lnTo>
                    <a:lnTo>
                      <a:pt x="89" y="132"/>
                    </a:lnTo>
                    <a:lnTo>
                      <a:pt x="94" y="50"/>
                    </a:lnTo>
                    <a:lnTo>
                      <a:pt x="17" y="37"/>
                    </a:lnTo>
                    <a:lnTo>
                      <a:pt x="4" y="29"/>
                    </a:lnTo>
                    <a:lnTo>
                      <a:pt x="0" y="16"/>
                    </a:lnTo>
                    <a:lnTo>
                      <a:pt x="7" y="3"/>
                    </a:lnTo>
                    <a:lnTo>
                      <a:pt x="21" y="0"/>
                    </a:lnTo>
                    <a:lnTo>
                      <a:pt x="114" y="8"/>
                    </a:lnTo>
                    <a:lnTo>
                      <a:pt x="131" y="36"/>
                    </a:lnTo>
                    <a:lnTo>
                      <a:pt x="134" y="66"/>
                    </a:lnTo>
                    <a:lnTo>
                      <a:pt x="127" y="134"/>
                    </a:lnTo>
                    <a:close/>
                  </a:path>
                </a:pathLst>
              </a:custGeom>
              <a:solidFill>
                <a:srgbClr val="000000"/>
              </a:solidFill>
              <a:ln w="9525">
                <a:noFill/>
                <a:round/>
                <a:headEnd/>
                <a:tailEnd/>
              </a:ln>
            </p:spPr>
            <p:txBody>
              <a:bodyPr/>
              <a:lstStyle/>
              <a:p>
                <a:endParaRPr lang="de-DE">
                  <a:latin typeface="+mn-lt"/>
                </a:endParaRPr>
              </a:p>
            </p:txBody>
          </p:sp>
          <p:sp>
            <p:nvSpPr>
              <p:cNvPr id="1223" name="Freeform 196"/>
              <p:cNvSpPr>
                <a:spLocks/>
              </p:cNvSpPr>
              <p:nvPr/>
            </p:nvSpPr>
            <p:spPr bwMode="auto">
              <a:xfrm>
                <a:off x="435" y="2596"/>
                <a:ext cx="20" cy="23"/>
              </a:xfrm>
              <a:custGeom>
                <a:avLst/>
                <a:gdLst>
                  <a:gd name="T0" fmla="*/ 17 w 137"/>
                  <a:gd name="T1" fmla="*/ 21 h 157"/>
                  <a:gd name="T2" fmla="*/ 15 w 137"/>
                  <a:gd name="T3" fmla="*/ 23 h 157"/>
                  <a:gd name="T4" fmla="*/ 13 w 137"/>
                  <a:gd name="T5" fmla="*/ 23 h 157"/>
                  <a:gd name="T6" fmla="*/ 11 w 137"/>
                  <a:gd name="T7" fmla="*/ 20 h 157"/>
                  <a:gd name="T8" fmla="*/ 13 w 137"/>
                  <a:gd name="T9" fmla="*/ 9 h 157"/>
                  <a:gd name="T10" fmla="*/ 2 w 137"/>
                  <a:gd name="T11" fmla="*/ 5 h 157"/>
                  <a:gd name="T12" fmla="*/ 0 w 137"/>
                  <a:gd name="T13" fmla="*/ 4 h 157"/>
                  <a:gd name="T14" fmla="*/ 0 w 137"/>
                  <a:gd name="T15" fmla="*/ 2 h 157"/>
                  <a:gd name="T16" fmla="*/ 1 w 137"/>
                  <a:gd name="T17" fmla="*/ 1 h 157"/>
                  <a:gd name="T18" fmla="*/ 3 w 137"/>
                  <a:gd name="T19" fmla="*/ 0 h 157"/>
                  <a:gd name="T20" fmla="*/ 17 w 137"/>
                  <a:gd name="T21" fmla="*/ 1 h 157"/>
                  <a:gd name="T22" fmla="*/ 20 w 137"/>
                  <a:gd name="T23" fmla="*/ 5 h 157"/>
                  <a:gd name="T24" fmla="*/ 19 w 137"/>
                  <a:gd name="T25" fmla="*/ 13 h 157"/>
                  <a:gd name="T26" fmla="*/ 17 w 137"/>
                  <a:gd name="T27" fmla="*/ 21 h 157"/>
                  <a:gd name="T28" fmla="*/ 17 w 137"/>
                  <a:gd name="T29" fmla="*/ 21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
                  <a:gd name="T46" fmla="*/ 0 h 157"/>
                  <a:gd name="T47" fmla="*/ 137 w 137"/>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 h="157">
                    <a:moveTo>
                      <a:pt x="114" y="143"/>
                    </a:moveTo>
                    <a:lnTo>
                      <a:pt x="105" y="155"/>
                    </a:lnTo>
                    <a:lnTo>
                      <a:pt x="92" y="157"/>
                    </a:lnTo>
                    <a:lnTo>
                      <a:pt x="77" y="135"/>
                    </a:lnTo>
                    <a:lnTo>
                      <a:pt x="86" y="59"/>
                    </a:lnTo>
                    <a:lnTo>
                      <a:pt x="15" y="37"/>
                    </a:lnTo>
                    <a:lnTo>
                      <a:pt x="2" y="28"/>
                    </a:lnTo>
                    <a:lnTo>
                      <a:pt x="0" y="15"/>
                    </a:lnTo>
                    <a:lnTo>
                      <a:pt x="8" y="4"/>
                    </a:lnTo>
                    <a:lnTo>
                      <a:pt x="22" y="0"/>
                    </a:lnTo>
                    <a:lnTo>
                      <a:pt x="115" y="9"/>
                    </a:lnTo>
                    <a:lnTo>
                      <a:pt x="137" y="33"/>
                    </a:lnTo>
                    <a:lnTo>
                      <a:pt x="130" y="88"/>
                    </a:lnTo>
                    <a:lnTo>
                      <a:pt x="114" y="143"/>
                    </a:lnTo>
                    <a:close/>
                  </a:path>
                </a:pathLst>
              </a:custGeom>
              <a:solidFill>
                <a:srgbClr val="000000"/>
              </a:solidFill>
              <a:ln w="9525">
                <a:noFill/>
                <a:round/>
                <a:headEnd/>
                <a:tailEnd/>
              </a:ln>
            </p:spPr>
            <p:txBody>
              <a:bodyPr/>
              <a:lstStyle/>
              <a:p>
                <a:endParaRPr lang="de-DE">
                  <a:latin typeface="+mn-lt"/>
                </a:endParaRPr>
              </a:p>
            </p:txBody>
          </p:sp>
          <p:sp>
            <p:nvSpPr>
              <p:cNvPr id="1224" name="Freeform 197"/>
              <p:cNvSpPr>
                <a:spLocks/>
              </p:cNvSpPr>
              <p:nvPr/>
            </p:nvSpPr>
            <p:spPr bwMode="auto">
              <a:xfrm>
                <a:off x="406" y="2596"/>
                <a:ext cx="22" cy="21"/>
              </a:xfrm>
              <a:custGeom>
                <a:avLst/>
                <a:gdLst>
                  <a:gd name="T0" fmla="*/ 20 w 155"/>
                  <a:gd name="T1" fmla="*/ 18 h 147"/>
                  <a:gd name="T2" fmla="*/ 19 w 155"/>
                  <a:gd name="T3" fmla="*/ 20 h 147"/>
                  <a:gd name="T4" fmla="*/ 18 w 155"/>
                  <a:gd name="T5" fmla="*/ 21 h 147"/>
                  <a:gd name="T6" fmla="*/ 15 w 155"/>
                  <a:gd name="T7" fmla="*/ 19 h 147"/>
                  <a:gd name="T8" fmla="*/ 13 w 155"/>
                  <a:gd name="T9" fmla="*/ 8 h 147"/>
                  <a:gd name="T10" fmla="*/ 8 w 155"/>
                  <a:gd name="T11" fmla="*/ 7 h 147"/>
                  <a:gd name="T12" fmla="*/ 2 w 155"/>
                  <a:gd name="T13" fmla="*/ 5 h 147"/>
                  <a:gd name="T14" fmla="*/ 0 w 155"/>
                  <a:gd name="T15" fmla="*/ 4 h 147"/>
                  <a:gd name="T16" fmla="*/ 0 w 155"/>
                  <a:gd name="T17" fmla="*/ 2 h 147"/>
                  <a:gd name="T18" fmla="*/ 1 w 155"/>
                  <a:gd name="T19" fmla="*/ 0 h 147"/>
                  <a:gd name="T20" fmla="*/ 3 w 155"/>
                  <a:gd name="T21" fmla="*/ 0 h 147"/>
                  <a:gd name="T22" fmla="*/ 18 w 155"/>
                  <a:gd name="T23" fmla="*/ 0 h 147"/>
                  <a:gd name="T24" fmla="*/ 21 w 155"/>
                  <a:gd name="T25" fmla="*/ 2 h 147"/>
                  <a:gd name="T26" fmla="*/ 22 w 155"/>
                  <a:gd name="T27" fmla="*/ 5 h 147"/>
                  <a:gd name="T28" fmla="*/ 20 w 155"/>
                  <a:gd name="T29" fmla="*/ 18 h 147"/>
                  <a:gd name="T30" fmla="*/ 20 w 155"/>
                  <a:gd name="T31" fmla="*/ 18 h 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47"/>
                  <a:gd name="T50" fmla="*/ 155 w 155"/>
                  <a:gd name="T51" fmla="*/ 147 h 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47">
                    <a:moveTo>
                      <a:pt x="142" y="127"/>
                    </a:moveTo>
                    <a:lnTo>
                      <a:pt x="137" y="142"/>
                    </a:lnTo>
                    <a:lnTo>
                      <a:pt x="125" y="147"/>
                    </a:lnTo>
                    <a:lnTo>
                      <a:pt x="105" y="131"/>
                    </a:lnTo>
                    <a:lnTo>
                      <a:pt x="95" y="57"/>
                    </a:lnTo>
                    <a:lnTo>
                      <a:pt x="58" y="47"/>
                    </a:lnTo>
                    <a:lnTo>
                      <a:pt x="16" y="37"/>
                    </a:lnTo>
                    <a:lnTo>
                      <a:pt x="2" y="29"/>
                    </a:lnTo>
                    <a:lnTo>
                      <a:pt x="0" y="15"/>
                    </a:lnTo>
                    <a:lnTo>
                      <a:pt x="6" y="3"/>
                    </a:lnTo>
                    <a:lnTo>
                      <a:pt x="21" y="0"/>
                    </a:lnTo>
                    <a:lnTo>
                      <a:pt x="127" y="1"/>
                    </a:lnTo>
                    <a:lnTo>
                      <a:pt x="149" y="11"/>
                    </a:lnTo>
                    <a:lnTo>
                      <a:pt x="155" y="33"/>
                    </a:lnTo>
                    <a:lnTo>
                      <a:pt x="142" y="127"/>
                    </a:lnTo>
                    <a:close/>
                  </a:path>
                </a:pathLst>
              </a:custGeom>
              <a:solidFill>
                <a:srgbClr val="000000"/>
              </a:solidFill>
              <a:ln w="9525">
                <a:noFill/>
                <a:round/>
                <a:headEnd/>
                <a:tailEnd/>
              </a:ln>
            </p:spPr>
            <p:txBody>
              <a:bodyPr/>
              <a:lstStyle/>
              <a:p>
                <a:endParaRPr lang="de-DE">
                  <a:latin typeface="+mn-lt"/>
                </a:endParaRPr>
              </a:p>
            </p:txBody>
          </p:sp>
          <p:sp>
            <p:nvSpPr>
              <p:cNvPr id="1225" name="Freeform 198"/>
              <p:cNvSpPr>
                <a:spLocks/>
              </p:cNvSpPr>
              <p:nvPr/>
            </p:nvSpPr>
            <p:spPr bwMode="auto">
              <a:xfrm>
                <a:off x="342" y="2590"/>
                <a:ext cx="23" cy="22"/>
              </a:xfrm>
              <a:custGeom>
                <a:avLst/>
                <a:gdLst>
                  <a:gd name="T0" fmla="*/ 22 w 162"/>
                  <a:gd name="T1" fmla="*/ 18 h 151"/>
                  <a:gd name="T2" fmla="*/ 21 w 162"/>
                  <a:gd name="T3" fmla="*/ 21 h 151"/>
                  <a:gd name="T4" fmla="*/ 19 w 162"/>
                  <a:gd name="T5" fmla="*/ 22 h 151"/>
                  <a:gd name="T6" fmla="*/ 15 w 162"/>
                  <a:gd name="T7" fmla="*/ 18 h 151"/>
                  <a:gd name="T8" fmla="*/ 14 w 162"/>
                  <a:gd name="T9" fmla="*/ 11 h 151"/>
                  <a:gd name="T10" fmla="*/ 12 w 162"/>
                  <a:gd name="T11" fmla="*/ 9 h 151"/>
                  <a:gd name="T12" fmla="*/ 10 w 162"/>
                  <a:gd name="T13" fmla="*/ 9 h 151"/>
                  <a:gd name="T14" fmla="*/ 4 w 162"/>
                  <a:gd name="T15" fmla="*/ 9 h 151"/>
                  <a:gd name="T16" fmla="*/ 1 w 162"/>
                  <a:gd name="T17" fmla="*/ 7 h 151"/>
                  <a:gd name="T18" fmla="*/ 0 w 162"/>
                  <a:gd name="T19" fmla="*/ 4 h 151"/>
                  <a:gd name="T20" fmla="*/ 1 w 162"/>
                  <a:gd name="T21" fmla="*/ 1 h 151"/>
                  <a:gd name="T22" fmla="*/ 5 w 162"/>
                  <a:gd name="T23" fmla="*/ 0 h 151"/>
                  <a:gd name="T24" fmla="*/ 14 w 162"/>
                  <a:gd name="T25" fmla="*/ 1 h 151"/>
                  <a:gd name="T26" fmla="*/ 22 w 162"/>
                  <a:gd name="T27" fmla="*/ 5 h 151"/>
                  <a:gd name="T28" fmla="*/ 23 w 162"/>
                  <a:gd name="T29" fmla="*/ 11 h 151"/>
                  <a:gd name="T30" fmla="*/ 22 w 162"/>
                  <a:gd name="T31" fmla="*/ 18 h 151"/>
                  <a:gd name="T32" fmla="*/ 22 w 162"/>
                  <a:gd name="T33" fmla="*/ 18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151"/>
                  <a:gd name="T53" fmla="*/ 162 w 162"/>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151">
                    <a:moveTo>
                      <a:pt x="157" y="125"/>
                    </a:moveTo>
                    <a:lnTo>
                      <a:pt x="151" y="144"/>
                    </a:lnTo>
                    <a:lnTo>
                      <a:pt x="134" y="151"/>
                    </a:lnTo>
                    <a:lnTo>
                      <a:pt x="107" y="126"/>
                    </a:lnTo>
                    <a:lnTo>
                      <a:pt x="102" y="73"/>
                    </a:lnTo>
                    <a:lnTo>
                      <a:pt x="88" y="63"/>
                    </a:lnTo>
                    <a:lnTo>
                      <a:pt x="70" y="60"/>
                    </a:lnTo>
                    <a:lnTo>
                      <a:pt x="30" y="63"/>
                    </a:lnTo>
                    <a:lnTo>
                      <a:pt x="7" y="51"/>
                    </a:lnTo>
                    <a:lnTo>
                      <a:pt x="0" y="29"/>
                    </a:lnTo>
                    <a:lnTo>
                      <a:pt x="10" y="8"/>
                    </a:lnTo>
                    <a:lnTo>
                      <a:pt x="34" y="0"/>
                    </a:lnTo>
                    <a:lnTo>
                      <a:pt x="101" y="4"/>
                    </a:lnTo>
                    <a:lnTo>
                      <a:pt x="152" y="36"/>
                    </a:lnTo>
                    <a:lnTo>
                      <a:pt x="162" y="77"/>
                    </a:lnTo>
                    <a:lnTo>
                      <a:pt x="157" y="125"/>
                    </a:lnTo>
                    <a:close/>
                  </a:path>
                </a:pathLst>
              </a:custGeom>
              <a:solidFill>
                <a:srgbClr val="000000"/>
              </a:solidFill>
              <a:ln w="9525">
                <a:noFill/>
                <a:round/>
                <a:headEnd/>
                <a:tailEnd/>
              </a:ln>
            </p:spPr>
            <p:txBody>
              <a:bodyPr/>
              <a:lstStyle/>
              <a:p>
                <a:endParaRPr lang="de-DE">
                  <a:latin typeface="+mn-lt"/>
                </a:endParaRPr>
              </a:p>
            </p:txBody>
          </p:sp>
          <p:sp>
            <p:nvSpPr>
              <p:cNvPr id="1226" name="Freeform 199"/>
              <p:cNvSpPr>
                <a:spLocks/>
              </p:cNvSpPr>
              <p:nvPr/>
            </p:nvSpPr>
            <p:spPr bwMode="auto">
              <a:xfrm>
                <a:off x="343" y="2637"/>
                <a:ext cx="13" cy="22"/>
              </a:xfrm>
              <a:custGeom>
                <a:avLst/>
                <a:gdLst>
                  <a:gd name="T0" fmla="*/ 12 w 88"/>
                  <a:gd name="T1" fmla="*/ 2 h 152"/>
                  <a:gd name="T2" fmla="*/ 13 w 88"/>
                  <a:gd name="T3" fmla="*/ 8 h 152"/>
                  <a:gd name="T4" fmla="*/ 12 w 88"/>
                  <a:gd name="T5" fmla="*/ 15 h 152"/>
                  <a:gd name="T6" fmla="*/ 8 w 88"/>
                  <a:gd name="T7" fmla="*/ 18 h 152"/>
                  <a:gd name="T8" fmla="*/ 4 w 88"/>
                  <a:gd name="T9" fmla="*/ 22 h 152"/>
                  <a:gd name="T10" fmla="*/ 2 w 88"/>
                  <a:gd name="T11" fmla="*/ 22 h 152"/>
                  <a:gd name="T12" fmla="*/ 0 w 88"/>
                  <a:gd name="T13" fmla="*/ 21 h 152"/>
                  <a:gd name="T14" fmla="*/ 1 w 88"/>
                  <a:gd name="T15" fmla="*/ 17 h 152"/>
                  <a:gd name="T16" fmla="*/ 6 w 88"/>
                  <a:gd name="T17" fmla="*/ 11 h 152"/>
                  <a:gd name="T18" fmla="*/ 7 w 88"/>
                  <a:gd name="T19" fmla="*/ 3 h 152"/>
                  <a:gd name="T20" fmla="*/ 7 w 88"/>
                  <a:gd name="T21" fmla="*/ 1 h 152"/>
                  <a:gd name="T22" fmla="*/ 9 w 88"/>
                  <a:gd name="T23" fmla="*/ 0 h 152"/>
                  <a:gd name="T24" fmla="*/ 12 w 88"/>
                  <a:gd name="T25" fmla="*/ 2 h 152"/>
                  <a:gd name="T26" fmla="*/ 12 w 88"/>
                  <a:gd name="T27" fmla="*/ 2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52"/>
                  <a:gd name="T44" fmla="*/ 88 w 88"/>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52">
                    <a:moveTo>
                      <a:pt x="83" y="16"/>
                    </a:moveTo>
                    <a:lnTo>
                      <a:pt x="88" y="58"/>
                    </a:lnTo>
                    <a:lnTo>
                      <a:pt x="83" y="101"/>
                    </a:lnTo>
                    <a:lnTo>
                      <a:pt x="56" y="126"/>
                    </a:lnTo>
                    <a:lnTo>
                      <a:pt x="26" y="149"/>
                    </a:lnTo>
                    <a:lnTo>
                      <a:pt x="11" y="152"/>
                    </a:lnTo>
                    <a:lnTo>
                      <a:pt x="0" y="144"/>
                    </a:lnTo>
                    <a:lnTo>
                      <a:pt x="5" y="117"/>
                    </a:lnTo>
                    <a:lnTo>
                      <a:pt x="41" y="77"/>
                    </a:lnTo>
                    <a:lnTo>
                      <a:pt x="46" y="21"/>
                    </a:lnTo>
                    <a:lnTo>
                      <a:pt x="50" y="5"/>
                    </a:lnTo>
                    <a:lnTo>
                      <a:pt x="62" y="0"/>
                    </a:lnTo>
                    <a:lnTo>
                      <a:pt x="83" y="16"/>
                    </a:lnTo>
                    <a:close/>
                  </a:path>
                </a:pathLst>
              </a:custGeom>
              <a:solidFill>
                <a:srgbClr val="000000"/>
              </a:solidFill>
              <a:ln w="9525">
                <a:noFill/>
                <a:round/>
                <a:headEnd/>
                <a:tailEnd/>
              </a:ln>
            </p:spPr>
            <p:txBody>
              <a:bodyPr/>
              <a:lstStyle/>
              <a:p>
                <a:endParaRPr lang="de-DE">
                  <a:latin typeface="+mn-lt"/>
                </a:endParaRPr>
              </a:p>
            </p:txBody>
          </p:sp>
          <p:sp>
            <p:nvSpPr>
              <p:cNvPr id="1227" name="Freeform 200"/>
              <p:cNvSpPr>
                <a:spLocks/>
              </p:cNvSpPr>
              <p:nvPr/>
            </p:nvSpPr>
            <p:spPr bwMode="auto">
              <a:xfrm>
                <a:off x="464" y="2634"/>
                <a:ext cx="28" cy="26"/>
              </a:xfrm>
              <a:custGeom>
                <a:avLst/>
                <a:gdLst>
                  <a:gd name="T0" fmla="*/ 9 w 195"/>
                  <a:gd name="T1" fmla="*/ 4 h 186"/>
                  <a:gd name="T2" fmla="*/ 10 w 195"/>
                  <a:gd name="T3" fmla="*/ 14 h 186"/>
                  <a:gd name="T4" fmla="*/ 14 w 195"/>
                  <a:gd name="T5" fmla="*/ 16 h 186"/>
                  <a:gd name="T6" fmla="*/ 19 w 195"/>
                  <a:gd name="T7" fmla="*/ 19 h 186"/>
                  <a:gd name="T8" fmla="*/ 23 w 195"/>
                  <a:gd name="T9" fmla="*/ 21 h 186"/>
                  <a:gd name="T10" fmla="*/ 28 w 195"/>
                  <a:gd name="T11" fmla="*/ 23 h 186"/>
                  <a:gd name="T12" fmla="*/ 28 w 195"/>
                  <a:gd name="T13" fmla="*/ 24 h 186"/>
                  <a:gd name="T14" fmla="*/ 26 w 195"/>
                  <a:gd name="T15" fmla="*/ 26 h 186"/>
                  <a:gd name="T16" fmla="*/ 19 w 195"/>
                  <a:gd name="T17" fmla="*/ 26 h 186"/>
                  <a:gd name="T18" fmla="*/ 5 w 195"/>
                  <a:gd name="T19" fmla="*/ 17 h 186"/>
                  <a:gd name="T20" fmla="*/ 2 w 195"/>
                  <a:gd name="T21" fmla="*/ 10 h 186"/>
                  <a:gd name="T22" fmla="*/ 0 w 195"/>
                  <a:gd name="T23" fmla="*/ 3 h 186"/>
                  <a:gd name="T24" fmla="*/ 1 w 195"/>
                  <a:gd name="T25" fmla="*/ 1 h 186"/>
                  <a:gd name="T26" fmla="*/ 3 w 195"/>
                  <a:gd name="T27" fmla="*/ 0 h 186"/>
                  <a:gd name="T28" fmla="*/ 7 w 195"/>
                  <a:gd name="T29" fmla="*/ 1 h 186"/>
                  <a:gd name="T30" fmla="*/ 9 w 195"/>
                  <a:gd name="T31" fmla="*/ 4 h 186"/>
                  <a:gd name="T32" fmla="*/ 9 w 195"/>
                  <a:gd name="T33" fmla="*/ 4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186"/>
                  <a:gd name="T53" fmla="*/ 195 w 195"/>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186">
                    <a:moveTo>
                      <a:pt x="66" y="30"/>
                    </a:moveTo>
                    <a:lnTo>
                      <a:pt x="73" y="100"/>
                    </a:lnTo>
                    <a:lnTo>
                      <a:pt x="100" y="118"/>
                    </a:lnTo>
                    <a:lnTo>
                      <a:pt x="131" y="136"/>
                    </a:lnTo>
                    <a:lnTo>
                      <a:pt x="162" y="152"/>
                    </a:lnTo>
                    <a:lnTo>
                      <a:pt x="192" y="165"/>
                    </a:lnTo>
                    <a:lnTo>
                      <a:pt x="195" y="174"/>
                    </a:lnTo>
                    <a:lnTo>
                      <a:pt x="180" y="183"/>
                    </a:lnTo>
                    <a:lnTo>
                      <a:pt x="134" y="186"/>
                    </a:lnTo>
                    <a:lnTo>
                      <a:pt x="35" y="125"/>
                    </a:lnTo>
                    <a:lnTo>
                      <a:pt x="17" y="75"/>
                    </a:lnTo>
                    <a:lnTo>
                      <a:pt x="0" y="25"/>
                    </a:lnTo>
                    <a:lnTo>
                      <a:pt x="4" y="6"/>
                    </a:lnTo>
                    <a:lnTo>
                      <a:pt x="24" y="0"/>
                    </a:lnTo>
                    <a:lnTo>
                      <a:pt x="48" y="8"/>
                    </a:lnTo>
                    <a:lnTo>
                      <a:pt x="66" y="30"/>
                    </a:lnTo>
                    <a:close/>
                  </a:path>
                </a:pathLst>
              </a:custGeom>
              <a:solidFill>
                <a:srgbClr val="000000"/>
              </a:solidFill>
              <a:ln w="9525">
                <a:noFill/>
                <a:round/>
                <a:headEnd/>
                <a:tailEnd/>
              </a:ln>
            </p:spPr>
            <p:txBody>
              <a:bodyPr/>
              <a:lstStyle/>
              <a:p>
                <a:endParaRPr lang="de-DE">
                  <a:latin typeface="+mn-lt"/>
                </a:endParaRPr>
              </a:p>
            </p:txBody>
          </p:sp>
          <p:sp>
            <p:nvSpPr>
              <p:cNvPr id="1228" name="Freeform 201"/>
              <p:cNvSpPr>
                <a:spLocks/>
              </p:cNvSpPr>
              <p:nvPr/>
            </p:nvSpPr>
            <p:spPr bwMode="auto">
              <a:xfrm>
                <a:off x="500" y="2416"/>
                <a:ext cx="38" cy="218"/>
              </a:xfrm>
              <a:custGeom>
                <a:avLst/>
                <a:gdLst>
                  <a:gd name="T0" fmla="*/ 36 w 263"/>
                  <a:gd name="T1" fmla="*/ 2 h 1524"/>
                  <a:gd name="T2" fmla="*/ 38 w 263"/>
                  <a:gd name="T3" fmla="*/ 21 h 1524"/>
                  <a:gd name="T4" fmla="*/ 37 w 263"/>
                  <a:gd name="T5" fmla="*/ 45 h 1524"/>
                  <a:gd name="T6" fmla="*/ 36 w 263"/>
                  <a:gd name="T7" fmla="*/ 68 h 1524"/>
                  <a:gd name="T8" fmla="*/ 35 w 263"/>
                  <a:gd name="T9" fmla="*/ 82 h 1524"/>
                  <a:gd name="T10" fmla="*/ 33 w 263"/>
                  <a:gd name="T11" fmla="*/ 99 h 1524"/>
                  <a:gd name="T12" fmla="*/ 30 w 263"/>
                  <a:gd name="T13" fmla="*/ 114 h 1524"/>
                  <a:gd name="T14" fmla="*/ 26 w 263"/>
                  <a:gd name="T15" fmla="*/ 145 h 1524"/>
                  <a:gd name="T16" fmla="*/ 24 w 263"/>
                  <a:gd name="T17" fmla="*/ 162 h 1524"/>
                  <a:gd name="T18" fmla="*/ 22 w 263"/>
                  <a:gd name="T19" fmla="*/ 170 h 1524"/>
                  <a:gd name="T20" fmla="*/ 20 w 263"/>
                  <a:gd name="T21" fmla="*/ 179 h 1524"/>
                  <a:gd name="T22" fmla="*/ 17 w 263"/>
                  <a:gd name="T23" fmla="*/ 189 h 1524"/>
                  <a:gd name="T24" fmla="*/ 14 w 263"/>
                  <a:gd name="T25" fmla="*/ 199 h 1524"/>
                  <a:gd name="T26" fmla="*/ 12 w 263"/>
                  <a:gd name="T27" fmla="*/ 203 h 1524"/>
                  <a:gd name="T28" fmla="*/ 10 w 263"/>
                  <a:gd name="T29" fmla="*/ 207 h 1524"/>
                  <a:gd name="T30" fmla="*/ 8 w 263"/>
                  <a:gd name="T31" fmla="*/ 212 h 1524"/>
                  <a:gd name="T32" fmla="*/ 5 w 263"/>
                  <a:gd name="T33" fmla="*/ 217 h 1524"/>
                  <a:gd name="T34" fmla="*/ 3 w 263"/>
                  <a:gd name="T35" fmla="*/ 218 h 1524"/>
                  <a:gd name="T36" fmla="*/ 1 w 263"/>
                  <a:gd name="T37" fmla="*/ 218 h 1524"/>
                  <a:gd name="T38" fmla="*/ 0 w 263"/>
                  <a:gd name="T39" fmla="*/ 214 h 1524"/>
                  <a:gd name="T40" fmla="*/ 4 w 263"/>
                  <a:gd name="T41" fmla="*/ 205 h 1524"/>
                  <a:gd name="T42" fmla="*/ 6 w 263"/>
                  <a:gd name="T43" fmla="*/ 196 h 1524"/>
                  <a:gd name="T44" fmla="*/ 10 w 263"/>
                  <a:gd name="T45" fmla="*/ 176 h 1524"/>
                  <a:gd name="T46" fmla="*/ 16 w 263"/>
                  <a:gd name="T47" fmla="*/ 144 h 1524"/>
                  <a:gd name="T48" fmla="*/ 18 w 263"/>
                  <a:gd name="T49" fmla="*/ 128 h 1524"/>
                  <a:gd name="T50" fmla="*/ 21 w 263"/>
                  <a:gd name="T51" fmla="*/ 113 h 1524"/>
                  <a:gd name="T52" fmla="*/ 26 w 263"/>
                  <a:gd name="T53" fmla="*/ 82 h 1524"/>
                  <a:gd name="T54" fmla="*/ 28 w 263"/>
                  <a:gd name="T55" fmla="*/ 67 h 1524"/>
                  <a:gd name="T56" fmla="*/ 30 w 263"/>
                  <a:gd name="T57" fmla="*/ 45 h 1524"/>
                  <a:gd name="T58" fmla="*/ 32 w 263"/>
                  <a:gd name="T59" fmla="*/ 21 h 1524"/>
                  <a:gd name="T60" fmla="*/ 31 w 263"/>
                  <a:gd name="T61" fmla="*/ 3 h 1524"/>
                  <a:gd name="T62" fmla="*/ 31 w 263"/>
                  <a:gd name="T63" fmla="*/ 1 h 1524"/>
                  <a:gd name="T64" fmla="*/ 33 w 263"/>
                  <a:gd name="T65" fmla="*/ 0 h 1524"/>
                  <a:gd name="T66" fmla="*/ 36 w 263"/>
                  <a:gd name="T67" fmla="*/ 2 h 1524"/>
                  <a:gd name="T68" fmla="*/ 36 w 263"/>
                  <a:gd name="T69" fmla="*/ 2 h 15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1524"/>
                  <a:gd name="T107" fmla="*/ 263 w 263"/>
                  <a:gd name="T108" fmla="*/ 1524 h 15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1524">
                    <a:moveTo>
                      <a:pt x="251" y="13"/>
                    </a:moveTo>
                    <a:lnTo>
                      <a:pt x="263" y="144"/>
                    </a:lnTo>
                    <a:lnTo>
                      <a:pt x="258" y="312"/>
                    </a:lnTo>
                    <a:lnTo>
                      <a:pt x="247" y="472"/>
                    </a:lnTo>
                    <a:lnTo>
                      <a:pt x="239" y="576"/>
                    </a:lnTo>
                    <a:lnTo>
                      <a:pt x="225" y="692"/>
                    </a:lnTo>
                    <a:lnTo>
                      <a:pt x="209" y="795"/>
                    </a:lnTo>
                    <a:lnTo>
                      <a:pt x="178" y="1015"/>
                    </a:lnTo>
                    <a:lnTo>
                      <a:pt x="164" y="1133"/>
                    </a:lnTo>
                    <a:lnTo>
                      <a:pt x="153" y="1188"/>
                    </a:lnTo>
                    <a:lnTo>
                      <a:pt x="140" y="1250"/>
                    </a:lnTo>
                    <a:lnTo>
                      <a:pt x="120" y="1324"/>
                    </a:lnTo>
                    <a:lnTo>
                      <a:pt x="97" y="1388"/>
                    </a:lnTo>
                    <a:lnTo>
                      <a:pt x="84" y="1418"/>
                    </a:lnTo>
                    <a:lnTo>
                      <a:pt x="68" y="1448"/>
                    </a:lnTo>
                    <a:lnTo>
                      <a:pt x="52" y="1481"/>
                    </a:lnTo>
                    <a:lnTo>
                      <a:pt x="32" y="1515"/>
                    </a:lnTo>
                    <a:lnTo>
                      <a:pt x="20" y="1524"/>
                    </a:lnTo>
                    <a:lnTo>
                      <a:pt x="6" y="1522"/>
                    </a:lnTo>
                    <a:lnTo>
                      <a:pt x="0" y="1496"/>
                    </a:lnTo>
                    <a:lnTo>
                      <a:pt x="28" y="1431"/>
                    </a:lnTo>
                    <a:lnTo>
                      <a:pt x="44" y="1369"/>
                    </a:lnTo>
                    <a:lnTo>
                      <a:pt x="66" y="1232"/>
                    </a:lnTo>
                    <a:lnTo>
                      <a:pt x="109" y="1008"/>
                    </a:lnTo>
                    <a:lnTo>
                      <a:pt x="125" y="892"/>
                    </a:lnTo>
                    <a:lnTo>
                      <a:pt x="145" y="790"/>
                    </a:lnTo>
                    <a:lnTo>
                      <a:pt x="179" y="571"/>
                    </a:lnTo>
                    <a:lnTo>
                      <a:pt x="192" y="468"/>
                    </a:lnTo>
                    <a:lnTo>
                      <a:pt x="211" y="312"/>
                    </a:lnTo>
                    <a:lnTo>
                      <a:pt x="223" y="150"/>
                    </a:lnTo>
                    <a:lnTo>
                      <a:pt x="214" y="22"/>
                    </a:lnTo>
                    <a:lnTo>
                      <a:pt x="216" y="7"/>
                    </a:lnTo>
                    <a:lnTo>
                      <a:pt x="228" y="0"/>
                    </a:lnTo>
                    <a:lnTo>
                      <a:pt x="251" y="13"/>
                    </a:lnTo>
                    <a:close/>
                  </a:path>
                </a:pathLst>
              </a:custGeom>
              <a:solidFill>
                <a:srgbClr val="000000"/>
              </a:solidFill>
              <a:ln w="9525">
                <a:noFill/>
                <a:round/>
                <a:headEnd/>
                <a:tailEnd/>
              </a:ln>
            </p:spPr>
            <p:txBody>
              <a:bodyPr/>
              <a:lstStyle/>
              <a:p>
                <a:endParaRPr lang="de-DE">
                  <a:latin typeface="+mn-lt"/>
                </a:endParaRPr>
              </a:p>
            </p:txBody>
          </p:sp>
          <p:sp>
            <p:nvSpPr>
              <p:cNvPr id="1229" name="Freeform 202"/>
              <p:cNvSpPr>
                <a:spLocks/>
              </p:cNvSpPr>
              <p:nvPr/>
            </p:nvSpPr>
            <p:spPr bwMode="auto">
              <a:xfrm>
                <a:off x="240" y="2588"/>
                <a:ext cx="45" cy="102"/>
              </a:xfrm>
              <a:custGeom>
                <a:avLst/>
                <a:gdLst>
                  <a:gd name="T0" fmla="*/ 43 w 315"/>
                  <a:gd name="T1" fmla="*/ 5 h 713"/>
                  <a:gd name="T2" fmla="*/ 26 w 315"/>
                  <a:gd name="T3" fmla="*/ 7 h 713"/>
                  <a:gd name="T4" fmla="*/ 18 w 315"/>
                  <a:gd name="T5" fmla="*/ 9 h 713"/>
                  <a:gd name="T6" fmla="*/ 10 w 315"/>
                  <a:gd name="T7" fmla="*/ 13 h 713"/>
                  <a:gd name="T8" fmla="*/ 8 w 315"/>
                  <a:gd name="T9" fmla="*/ 17 h 713"/>
                  <a:gd name="T10" fmla="*/ 7 w 315"/>
                  <a:gd name="T11" fmla="*/ 20 h 713"/>
                  <a:gd name="T12" fmla="*/ 7 w 315"/>
                  <a:gd name="T13" fmla="*/ 22 h 713"/>
                  <a:gd name="T14" fmla="*/ 9 w 315"/>
                  <a:gd name="T15" fmla="*/ 34 h 713"/>
                  <a:gd name="T16" fmla="*/ 7 w 315"/>
                  <a:gd name="T17" fmla="*/ 98 h 713"/>
                  <a:gd name="T18" fmla="*/ 6 w 315"/>
                  <a:gd name="T19" fmla="*/ 101 h 713"/>
                  <a:gd name="T20" fmla="*/ 3 w 315"/>
                  <a:gd name="T21" fmla="*/ 102 h 713"/>
                  <a:gd name="T22" fmla="*/ 0 w 315"/>
                  <a:gd name="T23" fmla="*/ 98 h 713"/>
                  <a:gd name="T24" fmla="*/ 1 w 315"/>
                  <a:gd name="T25" fmla="*/ 66 h 713"/>
                  <a:gd name="T26" fmla="*/ 4 w 315"/>
                  <a:gd name="T27" fmla="*/ 33 h 713"/>
                  <a:gd name="T28" fmla="*/ 3 w 315"/>
                  <a:gd name="T29" fmla="*/ 20 h 713"/>
                  <a:gd name="T30" fmla="*/ 3 w 315"/>
                  <a:gd name="T31" fmla="*/ 14 h 713"/>
                  <a:gd name="T32" fmla="*/ 5 w 315"/>
                  <a:gd name="T33" fmla="*/ 11 h 713"/>
                  <a:gd name="T34" fmla="*/ 7 w 315"/>
                  <a:gd name="T35" fmla="*/ 9 h 713"/>
                  <a:gd name="T36" fmla="*/ 11 w 315"/>
                  <a:gd name="T37" fmla="*/ 6 h 713"/>
                  <a:gd name="T38" fmla="*/ 15 w 315"/>
                  <a:gd name="T39" fmla="*/ 4 h 713"/>
                  <a:gd name="T40" fmla="*/ 24 w 315"/>
                  <a:gd name="T41" fmla="*/ 3 h 713"/>
                  <a:gd name="T42" fmla="*/ 42 w 315"/>
                  <a:gd name="T43" fmla="*/ 0 h 713"/>
                  <a:gd name="T44" fmla="*/ 44 w 315"/>
                  <a:gd name="T45" fmla="*/ 0 h 713"/>
                  <a:gd name="T46" fmla="*/ 45 w 315"/>
                  <a:gd name="T47" fmla="*/ 2 h 713"/>
                  <a:gd name="T48" fmla="*/ 45 w 315"/>
                  <a:gd name="T49" fmla="*/ 4 h 713"/>
                  <a:gd name="T50" fmla="*/ 43 w 315"/>
                  <a:gd name="T51" fmla="*/ 5 h 713"/>
                  <a:gd name="T52" fmla="*/ 43 w 315"/>
                  <a:gd name="T53" fmla="*/ 5 h 7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5"/>
                  <a:gd name="T82" fmla="*/ 0 h 713"/>
                  <a:gd name="T83" fmla="*/ 315 w 315"/>
                  <a:gd name="T84" fmla="*/ 713 h 7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5" h="713">
                    <a:moveTo>
                      <a:pt x="302" y="36"/>
                    </a:moveTo>
                    <a:lnTo>
                      <a:pt x="181" y="52"/>
                    </a:lnTo>
                    <a:lnTo>
                      <a:pt x="126" y="63"/>
                    </a:lnTo>
                    <a:lnTo>
                      <a:pt x="72" y="92"/>
                    </a:lnTo>
                    <a:lnTo>
                      <a:pt x="53" y="121"/>
                    </a:lnTo>
                    <a:lnTo>
                      <a:pt x="51" y="138"/>
                    </a:lnTo>
                    <a:lnTo>
                      <a:pt x="52" y="156"/>
                    </a:lnTo>
                    <a:lnTo>
                      <a:pt x="63" y="237"/>
                    </a:lnTo>
                    <a:lnTo>
                      <a:pt x="49" y="687"/>
                    </a:lnTo>
                    <a:lnTo>
                      <a:pt x="41" y="706"/>
                    </a:lnTo>
                    <a:lnTo>
                      <a:pt x="24" y="713"/>
                    </a:lnTo>
                    <a:lnTo>
                      <a:pt x="0" y="687"/>
                    </a:lnTo>
                    <a:lnTo>
                      <a:pt x="9" y="461"/>
                    </a:lnTo>
                    <a:lnTo>
                      <a:pt x="27" y="234"/>
                    </a:lnTo>
                    <a:lnTo>
                      <a:pt x="20" y="138"/>
                    </a:lnTo>
                    <a:lnTo>
                      <a:pt x="24" y="97"/>
                    </a:lnTo>
                    <a:lnTo>
                      <a:pt x="34" y="79"/>
                    </a:lnTo>
                    <a:lnTo>
                      <a:pt x="50" y="62"/>
                    </a:lnTo>
                    <a:lnTo>
                      <a:pt x="79" y="44"/>
                    </a:lnTo>
                    <a:lnTo>
                      <a:pt x="107" y="31"/>
                    </a:lnTo>
                    <a:lnTo>
                      <a:pt x="165" y="18"/>
                    </a:lnTo>
                    <a:lnTo>
                      <a:pt x="292" y="0"/>
                    </a:lnTo>
                    <a:lnTo>
                      <a:pt x="307" y="3"/>
                    </a:lnTo>
                    <a:lnTo>
                      <a:pt x="315" y="14"/>
                    </a:lnTo>
                    <a:lnTo>
                      <a:pt x="314" y="27"/>
                    </a:lnTo>
                    <a:lnTo>
                      <a:pt x="302" y="36"/>
                    </a:lnTo>
                    <a:close/>
                  </a:path>
                </a:pathLst>
              </a:custGeom>
              <a:solidFill>
                <a:srgbClr val="000000"/>
              </a:solidFill>
              <a:ln w="9525">
                <a:noFill/>
                <a:round/>
                <a:headEnd/>
                <a:tailEnd/>
              </a:ln>
            </p:spPr>
            <p:txBody>
              <a:bodyPr/>
              <a:lstStyle/>
              <a:p>
                <a:endParaRPr lang="de-DE">
                  <a:latin typeface="+mn-lt"/>
                </a:endParaRPr>
              </a:p>
            </p:txBody>
          </p:sp>
          <p:sp>
            <p:nvSpPr>
              <p:cNvPr id="1230" name="Freeform 203"/>
              <p:cNvSpPr>
                <a:spLocks/>
              </p:cNvSpPr>
              <p:nvPr/>
            </p:nvSpPr>
            <p:spPr bwMode="auto">
              <a:xfrm>
                <a:off x="548" y="2674"/>
                <a:ext cx="32" cy="36"/>
              </a:xfrm>
              <a:custGeom>
                <a:avLst/>
                <a:gdLst>
                  <a:gd name="T0" fmla="*/ 27 w 224"/>
                  <a:gd name="T1" fmla="*/ 0 h 248"/>
                  <a:gd name="T2" fmla="*/ 30 w 224"/>
                  <a:gd name="T3" fmla="*/ 0 h 248"/>
                  <a:gd name="T4" fmla="*/ 32 w 224"/>
                  <a:gd name="T5" fmla="*/ 2 h 248"/>
                  <a:gd name="T6" fmla="*/ 32 w 224"/>
                  <a:gd name="T7" fmla="*/ 5 h 248"/>
                  <a:gd name="T8" fmla="*/ 30 w 224"/>
                  <a:gd name="T9" fmla="*/ 7 h 248"/>
                  <a:gd name="T10" fmla="*/ 22 w 224"/>
                  <a:gd name="T11" fmla="*/ 12 h 248"/>
                  <a:gd name="T12" fmla="*/ 22 w 224"/>
                  <a:gd name="T13" fmla="*/ 16 h 248"/>
                  <a:gd name="T14" fmla="*/ 23 w 224"/>
                  <a:gd name="T15" fmla="*/ 20 h 248"/>
                  <a:gd name="T16" fmla="*/ 21 w 224"/>
                  <a:gd name="T17" fmla="*/ 25 h 248"/>
                  <a:gd name="T18" fmla="*/ 17 w 224"/>
                  <a:gd name="T19" fmla="*/ 28 h 248"/>
                  <a:gd name="T20" fmla="*/ 15 w 224"/>
                  <a:gd name="T21" fmla="*/ 30 h 248"/>
                  <a:gd name="T22" fmla="*/ 12 w 224"/>
                  <a:gd name="T23" fmla="*/ 31 h 248"/>
                  <a:gd name="T24" fmla="*/ 7 w 224"/>
                  <a:gd name="T25" fmla="*/ 34 h 248"/>
                  <a:gd name="T26" fmla="*/ 3 w 224"/>
                  <a:gd name="T27" fmla="*/ 36 h 248"/>
                  <a:gd name="T28" fmla="*/ 0 w 224"/>
                  <a:gd name="T29" fmla="*/ 35 h 248"/>
                  <a:gd name="T30" fmla="*/ 0 w 224"/>
                  <a:gd name="T31" fmla="*/ 32 h 248"/>
                  <a:gd name="T32" fmla="*/ 1 w 224"/>
                  <a:gd name="T33" fmla="*/ 30 h 248"/>
                  <a:gd name="T34" fmla="*/ 3 w 224"/>
                  <a:gd name="T35" fmla="*/ 28 h 248"/>
                  <a:gd name="T36" fmla="*/ 5 w 224"/>
                  <a:gd name="T37" fmla="*/ 25 h 248"/>
                  <a:gd name="T38" fmla="*/ 9 w 224"/>
                  <a:gd name="T39" fmla="*/ 23 h 248"/>
                  <a:gd name="T40" fmla="*/ 13 w 224"/>
                  <a:gd name="T41" fmla="*/ 19 h 248"/>
                  <a:gd name="T42" fmla="*/ 16 w 224"/>
                  <a:gd name="T43" fmla="*/ 7 h 248"/>
                  <a:gd name="T44" fmla="*/ 21 w 224"/>
                  <a:gd name="T45" fmla="*/ 3 h 248"/>
                  <a:gd name="T46" fmla="*/ 27 w 224"/>
                  <a:gd name="T47" fmla="*/ 0 h 248"/>
                  <a:gd name="T48" fmla="*/ 27 w 224"/>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48"/>
                  <a:gd name="T77" fmla="*/ 224 w 224"/>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48">
                    <a:moveTo>
                      <a:pt x="190" y="1"/>
                    </a:moveTo>
                    <a:lnTo>
                      <a:pt x="210" y="0"/>
                    </a:lnTo>
                    <a:lnTo>
                      <a:pt x="223" y="13"/>
                    </a:lnTo>
                    <a:lnTo>
                      <a:pt x="224" y="31"/>
                    </a:lnTo>
                    <a:lnTo>
                      <a:pt x="211" y="47"/>
                    </a:lnTo>
                    <a:lnTo>
                      <a:pt x="153" y="80"/>
                    </a:lnTo>
                    <a:lnTo>
                      <a:pt x="151" y="108"/>
                    </a:lnTo>
                    <a:lnTo>
                      <a:pt x="158" y="140"/>
                    </a:lnTo>
                    <a:lnTo>
                      <a:pt x="144" y="171"/>
                    </a:lnTo>
                    <a:lnTo>
                      <a:pt x="118" y="196"/>
                    </a:lnTo>
                    <a:lnTo>
                      <a:pt x="104" y="205"/>
                    </a:lnTo>
                    <a:lnTo>
                      <a:pt x="83" y="215"/>
                    </a:lnTo>
                    <a:lnTo>
                      <a:pt x="47" y="235"/>
                    </a:lnTo>
                    <a:lnTo>
                      <a:pt x="20" y="248"/>
                    </a:lnTo>
                    <a:lnTo>
                      <a:pt x="2" y="240"/>
                    </a:lnTo>
                    <a:lnTo>
                      <a:pt x="0" y="218"/>
                    </a:lnTo>
                    <a:lnTo>
                      <a:pt x="5" y="205"/>
                    </a:lnTo>
                    <a:lnTo>
                      <a:pt x="18" y="190"/>
                    </a:lnTo>
                    <a:lnTo>
                      <a:pt x="35" y="175"/>
                    </a:lnTo>
                    <a:lnTo>
                      <a:pt x="61" y="157"/>
                    </a:lnTo>
                    <a:lnTo>
                      <a:pt x="93" y="132"/>
                    </a:lnTo>
                    <a:lnTo>
                      <a:pt x="109" y="48"/>
                    </a:lnTo>
                    <a:lnTo>
                      <a:pt x="146" y="19"/>
                    </a:lnTo>
                    <a:lnTo>
                      <a:pt x="190" y="1"/>
                    </a:lnTo>
                    <a:close/>
                  </a:path>
                </a:pathLst>
              </a:custGeom>
              <a:solidFill>
                <a:srgbClr val="000000"/>
              </a:solidFill>
              <a:ln w="9525">
                <a:noFill/>
                <a:round/>
                <a:headEnd/>
                <a:tailEnd/>
              </a:ln>
            </p:spPr>
            <p:txBody>
              <a:bodyPr/>
              <a:lstStyle/>
              <a:p>
                <a:endParaRPr lang="de-DE">
                  <a:latin typeface="+mn-lt"/>
                </a:endParaRPr>
              </a:p>
            </p:txBody>
          </p:sp>
          <p:sp>
            <p:nvSpPr>
              <p:cNvPr id="1231" name="Freeform 204"/>
              <p:cNvSpPr>
                <a:spLocks/>
              </p:cNvSpPr>
              <p:nvPr/>
            </p:nvSpPr>
            <p:spPr bwMode="auto">
              <a:xfrm>
                <a:off x="573" y="2662"/>
                <a:ext cx="89" cy="71"/>
              </a:xfrm>
              <a:custGeom>
                <a:avLst/>
                <a:gdLst>
                  <a:gd name="T0" fmla="*/ 18 w 624"/>
                  <a:gd name="T1" fmla="*/ 7 h 493"/>
                  <a:gd name="T2" fmla="*/ 7 w 624"/>
                  <a:gd name="T3" fmla="*/ 17 h 493"/>
                  <a:gd name="T4" fmla="*/ 7 w 624"/>
                  <a:gd name="T5" fmla="*/ 25 h 493"/>
                  <a:gd name="T6" fmla="*/ 15 w 624"/>
                  <a:gd name="T7" fmla="*/ 39 h 493"/>
                  <a:gd name="T8" fmla="*/ 14 w 624"/>
                  <a:gd name="T9" fmla="*/ 51 h 493"/>
                  <a:gd name="T10" fmla="*/ 16 w 624"/>
                  <a:gd name="T11" fmla="*/ 54 h 493"/>
                  <a:gd name="T12" fmla="*/ 21 w 624"/>
                  <a:gd name="T13" fmla="*/ 58 h 493"/>
                  <a:gd name="T14" fmla="*/ 45 w 624"/>
                  <a:gd name="T15" fmla="*/ 62 h 493"/>
                  <a:gd name="T16" fmla="*/ 64 w 624"/>
                  <a:gd name="T17" fmla="*/ 57 h 493"/>
                  <a:gd name="T18" fmla="*/ 76 w 624"/>
                  <a:gd name="T19" fmla="*/ 48 h 493"/>
                  <a:gd name="T20" fmla="*/ 76 w 624"/>
                  <a:gd name="T21" fmla="*/ 30 h 493"/>
                  <a:gd name="T22" fmla="*/ 72 w 624"/>
                  <a:gd name="T23" fmla="*/ 24 h 493"/>
                  <a:gd name="T24" fmla="*/ 66 w 624"/>
                  <a:gd name="T25" fmla="*/ 18 h 493"/>
                  <a:gd name="T26" fmla="*/ 60 w 624"/>
                  <a:gd name="T27" fmla="*/ 13 h 493"/>
                  <a:gd name="T28" fmla="*/ 49 w 624"/>
                  <a:gd name="T29" fmla="*/ 7 h 493"/>
                  <a:gd name="T30" fmla="*/ 38 w 624"/>
                  <a:gd name="T31" fmla="*/ 5 h 493"/>
                  <a:gd name="T32" fmla="*/ 36 w 624"/>
                  <a:gd name="T33" fmla="*/ 2 h 493"/>
                  <a:gd name="T34" fmla="*/ 52 w 624"/>
                  <a:gd name="T35" fmla="*/ 0 h 493"/>
                  <a:gd name="T36" fmla="*/ 81 w 624"/>
                  <a:gd name="T37" fmla="*/ 17 h 493"/>
                  <a:gd name="T38" fmla="*/ 88 w 624"/>
                  <a:gd name="T39" fmla="*/ 46 h 493"/>
                  <a:gd name="T40" fmla="*/ 82 w 624"/>
                  <a:gd name="T41" fmla="*/ 56 h 493"/>
                  <a:gd name="T42" fmla="*/ 76 w 624"/>
                  <a:gd name="T43" fmla="*/ 62 h 493"/>
                  <a:gd name="T44" fmla="*/ 67 w 624"/>
                  <a:gd name="T45" fmla="*/ 67 h 493"/>
                  <a:gd name="T46" fmla="*/ 45 w 624"/>
                  <a:gd name="T47" fmla="*/ 71 h 493"/>
                  <a:gd name="T48" fmla="*/ 18 w 624"/>
                  <a:gd name="T49" fmla="*/ 65 h 493"/>
                  <a:gd name="T50" fmla="*/ 11 w 624"/>
                  <a:gd name="T51" fmla="*/ 61 h 493"/>
                  <a:gd name="T52" fmla="*/ 7 w 624"/>
                  <a:gd name="T53" fmla="*/ 54 h 493"/>
                  <a:gd name="T54" fmla="*/ 8 w 624"/>
                  <a:gd name="T55" fmla="*/ 35 h 493"/>
                  <a:gd name="T56" fmla="*/ 0 w 624"/>
                  <a:gd name="T57" fmla="*/ 23 h 493"/>
                  <a:gd name="T58" fmla="*/ 3 w 624"/>
                  <a:gd name="T59" fmla="*/ 12 h 493"/>
                  <a:gd name="T60" fmla="*/ 10 w 624"/>
                  <a:gd name="T61" fmla="*/ 7 h 493"/>
                  <a:gd name="T62" fmla="*/ 16 w 624"/>
                  <a:gd name="T63" fmla="*/ 3 h 493"/>
                  <a:gd name="T64" fmla="*/ 25 w 624"/>
                  <a:gd name="T65" fmla="*/ 3 h 493"/>
                  <a:gd name="T66" fmla="*/ 24 w 624"/>
                  <a:gd name="T67" fmla="*/ 6 h 4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4"/>
                  <a:gd name="T103" fmla="*/ 0 h 493"/>
                  <a:gd name="T104" fmla="*/ 624 w 624"/>
                  <a:gd name="T105" fmla="*/ 493 h 4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4" h="493">
                    <a:moveTo>
                      <a:pt x="165" y="39"/>
                    </a:moveTo>
                    <a:lnTo>
                      <a:pt x="125" y="50"/>
                    </a:lnTo>
                    <a:lnTo>
                      <a:pt x="89" y="74"/>
                    </a:lnTo>
                    <a:lnTo>
                      <a:pt x="47" y="116"/>
                    </a:lnTo>
                    <a:lnTo>
                      <a:pt x="40" y="148"/>
                    </a:lnTo>
                    <a:lnTo>
                      <a:pt x="52" y="176"/>
                    </a:lnTo>
                    <a:lnTo>
                      <a:pt x="96" y="222"/>
                    </a:lnTo>
                    <a:lnTo>
                      <a:pt x="105" y="272"/>
                    </a:lnTo>
                    <a:lnTo>
                      <a:pt x="96" y="325"/>
                    </a:lnTo>
                    <a:lnTo>
                      <a:pt x="101" y="356"/>
                    </a:lnTo>
                    <a:lnTo>
                      <a:pt x="118" y="384"/>
                    </a:lnTo>
                    <a:lnTo>
                      <a:pt x="111" y="377"/>
                    </a:lnTo>
                    <a:lnTo>
                      <a:pt x="120" y="386"/>
                    </a:lnTo>
                    <a:lnTo>
                      <a:pt x="144" y="400"/>
                    </a:lnTo>
                    <a:lnTo>
                      <a:pt x="216" y="419"/>
                    </a:lnTo>
                    <a:lnTo>
                      <a:pt x="317" y="428"/>
                    </a:lnTo>
                    <a:lnTo>
                      <a:pt x="418" y="412"/>
                    </a:lnTo>
                    <a:lnTo>
                      <a:pt x="447" y="399"/>
                    </a:lnTo>
                    <a:lnTo>
                      <a:pt x="475" y="381"/>
                    </a:lnTo>
                    <a:lnTo>
                      <a:pt x="530" y="330"/>
                    </a:lnTo>
                    <a:lnTo>
                      <a:pt x="548" y="257"/>
                    </a:lnTo>
                    <a:lnTo>
                      <a:pt x="534" y="208"/>
                    </a:lnTo>
                    <a:lnTo>
                      <a:pt x="522" y="188"/>
                    </a:lnTo>
                    <a:lnTo>
                      <a:pt x="506" y="164"/>
                    </a:lnTo>
                    <a:lnTo>
                      <a:pt x="486" y="141"/>
                    </a:lnTo>
                    <a:lnTo>
                      <a:pt x="466" y="123"/>
                    </a:lnTo>
                    <a:lnTo>
                      <a:pt x="445" y="107"/>
                    </a:lnTo>
                    <a:lnTo>
                      <a:pt x="420" y="93"/>
                    </a:lnTo>
                    <a:lnTo>
                      <a:pt x="382" y="68"/>
                    </a:lnTo>
                    <a:lnTo>
                      <a:pt x="347" y="49"/>
                    </a:lnTo>
                    <a:lnTo>
                      <a:pt x="309" y="37"/>
                    </a:lnTo>
                    <a:lnTo>
                      <a:pt x="266" y="37"/>
                    </a:lnTo>
                    <a:lnTo>
                      <a:pt x="249" y="24"/>
                    </a:lnTo>
                    <a:lnTo>
                      <a:pt x="253" y="13"/>
                    </a:lnTo>
                    <a:lnTo>
                      <a:pt x="263" y="8"/>
                    </a:lnTo>
                    <a:lnTo>
                      <a:pt x="363" y="0"/>
                    </a:lnTo>
                    <a:lnTo>
                      <a:pt x="456" y="29"/>
                    </a:lnTo>
                    <a:lnTo>
                      <a:pt x="569" y="119"/>
                    </a:lnTo>
                    <a:lnTo>
                      <a:pt x="624" y="254"/>
                    </a:lnTo>
                    <a:lnTo>
                      <a:pt x="617" y="316"/>
                    </a:lnTo>
                    <a:lnTo>
                      <a:pt x="595" y="368"/>
                    </a:lnTo>
                    <a:lnTo>
                      <a:pt x="578" y="392"/>
                    </a:lnTo>
                    <a:lnTo>
                      <a:pt x="558" y="412"/>
                    </a:lnTo>
                    <a:lnTo>
                      <a:pt x="535" y="431"/>
                    </a:lnTo>
                    <a:lnTo>
                      <a:pt x="507" y="447"/>
                    </a:lnTo>
                    <a:lnTo>
                      <a:pt x="471" y="467"/>
                    </a:lnTo>
                    <a:lnTo>
                      <a:pt x="432" y="481"/>
                    </a:lnTo>
                    <a:lnTo>
                      <a:pt x="318" y="493"/>
                    </a:lnTo>
                    <a:lnTo>
                      <a:pt x="205" y="475"/>
                    </a:lnTo>
                    <a:lnTo>
                      <a:pt x="129" y="450"/>
                    </a:lnTo>
                    <a:lnTo>
                      <a:pt x="94" y="431"/>
                    </a:lnTo>
                    <a:lnTo>
                      <a:pt x="80" y="425"/>
                    </a:lnTo>
                    <a:lnTo>
                      <a:pt x="73" y="419"/>
                    </a:lnTo>
                    <a:lnTo>
                      <a:pt x="48" y="373"/>
                    </a:lnTo>
                    <a:lnTo>
                      <a:pt x="44" y="320"/>
                    </a:lnTo>
                    <a:lnTo>
                      <a:pt x="53" y="244"/>
                    </a:lnTo>
                    <a:lnTo>
                      <a:pt x="18" y="211"/>
                    </a:lnTo>
                    <a:lnTo>
                      <a:pt x="0" y="162"/>
                    </a:lnTo>
                    <a:lnTo>
                      <a:pt x="13" y="105"/>
                    </a:lnTo>
                    <a:lnTo>
                      <a:pt x="23" y="86"/>
                    </a:lnTo>
                    <a:lnTo>
                      <a:pt x="36" y="74"/>
                    </a:lnTo>
                    <a:lnTo>
                      <a:pt x="70" y="51"/>
                    </a:lnTo>
                    <a:lnTo>
                      <a:pt x="91" y="36"/>
                    </a:lnTo>
                    <a:lnTo>
                      <a:pt x="112" y="23"/>
                    </a:lnTo>
                    <a:lnTo>
                      <a:pt x="162" y="10"/>
                    </a:lnTo>
                    <a:lnTo>
                      <a:pt x="178" y="22"/>
                    </a:lnTo>
                    <a:lnTo>
                      <a:pt x="175" y="33"/>
                    </a:lnTo>
                    <a:lnTo>
                      <a:pt x="165" y="39"/>
                    </a:lnTo>
                    <a:close/>
                  </a:path>
                </a:pathLst>
              </a:custGeom>
              <a:solidFill>
                <a:srgbClr val="000000"/>
              </a:solidFill>
              <a:ln w="9525">
                <a:noFill/>
                <a:round/>
                <a:headEnd/>
                <a:tailEnd/>
              </a:ln>
            </p:spPr>
            <p:txBody>
              <a:bodyPr/>
              <a:lstStyle/>
              <a:p>
                <a:endParaRPr lang="de-DE">
                  <a:latin typeface="+mn-lt"/>
                </a:endParaRPr>
              </a:p>
            </p:txBody>
          </p:sp>
          <p:sp>
            <p:nvSpPr>
              <p:cNvPr id="1232" name="Freeform 205"/>
              <p:cNvSpPr>
                <a:spLocks/>
              </p:cNvSpPr>
              <p:nvPr/>
            </p:nvSpPr>
            <p:spPr bwMode="auto">
              <a:xfrm>
                <a:off x="595" y="2685"/>
                <a:ext cx="1" cy="1"/>
              </a:xfrm>
              <a:custGeom>
                <a:avLst/>
                <a:gdLst>
                  <a:gd name="T0" fmla="*/ 1 w 2"/>
                  <a:gd name="T1" fmla="*/ 0 h 2"/>
                  <a:gd name="T2" fmla="*/ 0 w 2"/>
                  <a:gd name="T3" fmla="*/ 1 h 2"/>
                  <a:gd name="T4" fmla="*/ 1 w 2"/>
                  <a:gd name="T5" fmla="*/ 0 h 2"/>
                  <a:gd name="T6" fmla="*/ 1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0"/>
                    </a:lnTo>
                    <a:close/>
                  </a:path>
                </a:pathLst>
              </a:custGeom>
              <a:solidFill>
                <a:srgbClr val="000000"/>
              </a:solidFill>
              <a:ln w="9525">
                <a:noFill/>
                <a:round/>
                <a:headEnd/>
                <a:tailEnd/>
              </a:ln>
            </p:spPr>
            <p:txBody>
              <a:bodyPr/>
              <a:lstStyle/>
              <a:p>
                <a:endParaRPr lang="de-DE">
                  <a:latin typeface="+mn-lt"/>
                </a:endParaRPr>
              </a:p>
            </p:txBody>
          </p:sp>
          <p:sp>
            <p:nvSpPr>
              <p:cNvPr id="1233" name="Freeform 206"/>
              <p:cNvSpPr>
                <a:spLocks/>
              </p:cNvSpPr>
              <p:nvPr/>
            </p:nvSpPr>
            <p:spPr bwMode="auto">
              <a:xfrm>
                <a:off x="589" y="2668"/>
                <a:ext cx="48" cy="35"/>
              </a:xfrm>
              <a:custGeom>
                <a:avLst/>
                <a:gdLst>
                  <a:gd name="T0" fmla="*/ 45 w 333"/>
                  <a:gd name="T1" fmla="*/ 6 h 248"/>
                  <a:gd name="T2" fmla="*/ 35 w 333"/>
                  <a:gd name="T3" fmla="*/ 4 h 248"/>
                  <a:gd name="T4" fmla="*/ 25 w 333"/>
                  <a:gd name="T5" fmla="*/ 6 h 248"/>
                  <a:gd name="T6" fmla="*/ 17 w 333"/>
                  <a:gd name="T7" fmla="*/ 8 h 248"/>
                  <a:gd name="T8" fmla="*/ 10 w 333"/>
                  <a:gd name="T9" fmla="*/ 13 h 248"/>
                  <a:gd name="T10" fmla="*/ 7 w 333"/>
                  <a:gd name="T11" fmla="*/ 16 h 248"/>
                  <a:gd name="T12" fmla="*/ 12 w 333"/>
                  <a:gd name="T13" fmla="*/ 21 h 248"/>
                  <a:gd name="T14" fmla="*/ 14 w 333"/>
                  <a:gd name="T15" fmla="*/ 24 h 248"/>
                  <a:gd name="T16" fmla="*/ 17 w 333"/>
                  <a:gd name="T17" fmla="*/ 26 h 248"/>
                  <a:gd name="T18" fmla="*/ 20 w 333"/>
                  <a:gd name="T19" fmla="*/ 28 h 248"/>
                  <a:gd name="T20" fmla="*/ 22 w 333"/>
                  <a:gd name="T21" fmla="*/ 29 h 248"/>
                  <a:gd name="T22" fmla="*/ 28 w 333"/>
                  <a:gd name="T23" fmla="*/ 31 h 248"/>
                  <a:gd name="T24" fmla="*/ 30 w 333"/>
                  <a:gd name="T25" fmla="*/ 33 h 248"/>
                  <a:gd name="T26" fmla="*/ 29 w 333"/>
                  <a:gd name="T27" fmla="*/ 35 h 248"/>
                  <a:gd name="T28" fmla="*/ 27 w 333"/>
                  <a:gd name="T29" fmla="*/ 35 h 248"/>
                  <a:gd name="T30" fmla="*/ 15 w 333"/>
                  <a:gd name="T31" fmla="*/ 29 h 248"/>
                  <a:gd name="T32" fmla="*/ 9 w 333"/>
                  <a:gd name="T33" fmla="*/ 25 h 248"/>
                  <a:gd name="T34" fmla="*/ 6 w 333"/>
                  <a:gd name="T35" fmla="*/ 24 h 248"/>
                  <a:gd name="T36" fmla="*/ 3 w 333"/>
                  <a:gd name="T37" fmla="*/ 22 h 248"/>
                  <a:gd name="T38" fmla="*/ 1 w 333"/>
                  <a:gd name="T39" fmla="*/ 21 h 248"/>
                  <a:gd name="T40" fmla="*/ 0 w 333"/>
                  <a:gd name="T41" fmla="*/ 17 h 248"/>
                  <a:gd name="T42" fmla="*/ 1 w 333"/>
                  <a:gd name="T43" fmla="*/ 13 h 248"/>
                  <a:gd name="T44" fmla="*/ 7 w 333"/>
                  <a:gd name="T45" fmla="*/ 8 h 248"/>
                  <a:gd name="T46" fmla="*/ 11 w 333"/>
                  <a:gd name="T47" fmla="*/ 6 h 248"/>
                  <a:gd name="T48" fmla="*/ 15 w 333"/>
                  <a:gd name="T49" fmla="*/ 4 h 248"/>
                  <a:gd name="T50" fmla="*/ 24 w 333"/>
                  <a:gd name="T51" fmla="*/ 2 h 248"/>
                  <a:gd name="T52" fmla="*/ 36 w 333"/>
                  <a:gd name="T53" fmla="*/ 0 h 248"/>
                  <a:gd name="T54" fmla="*/ 47 w 333"/>
                  <a:gd name="T55" fmla="*/ 2 h 248"/>
                  <a:gd name="T56" fmla="*/ 48 w 333"/>
                  <a:gd name="T57" fmla="*/ 4 h 248"/>
                  <a:gd name="T58" fmla="*/ 47 w 333"/>
                  <a:gd name="T59" fmla="*/ 5 h 248"/>
                  <a:gd name="T60" fmla="*/ 45 w 333"/>
                  <a:gd name="T61" fmla="*/ 6 h 248"/>
                  <a:gd name="T62" fmla="*/ 45 w 333"/>
                  <a:gd name="T63" fmla="*/ 6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3"/>
                  <a:gd name="T97" fmla="*/ 0 h 248"/>
                  <a:gd name="T98" fmla="*/ 333 w 333"/>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3" h="248">
                    <a:moveTo>
                      <a:pt x="314" y="39"/>
                    </a:moveTo>
                    <a:lnTo>
                      <a:pt x="246" y="29"/>
                    </a:lnTo>
                    <a:lnTo>
                      <a:pt x="175" y="41"/>
                    </a:lnTo>
                    <a:lnTo>
                      <a:pt x="119" y="59"/>
                    </a:lnTo>
                    <a:lnTo>
                      <a:pt x="69" y="91"/>
                    </a:lnTo>
                    <a:lnTo>
                      <a:pt x="48" y="114"/>
                    </a:lnTo>
                    <a:lnTo>
                      <a:pt x="84" y="147"/>
                    </a:lnTo>
                    <a:lnTo>
                      <a:pt x="100" y="167"/>
                    </a:lnTo>
                    <a:lnTo>
                      <a:pt x="119" y="187"/>
                    </a:lnTo>
                    <a:lnTo>
                      <a:pt x="136" y="199"/>
                    </a:lnTo>
                    <a:lnTo>
                      <a:pt x="155" y="207"/>
                    </a:lnTo>
                    <a:lnTo>
                      <a:pt x="196" y="219"/>
                    </a:lnTo>
                    <a:lnTo>
                      <a:pt x="206" y="237"/>
                    </a:lnTo>
                    <a:lnTo>
                      <a:pt x="200" y="246"/>
                    </a:lnTo>
                    <a:lnTo>
                      <a:pt x="188" y="248"/>
                    </a:lnTo>
                    <a:lnTo>
                      <a:pt x="101" y="209"/>
                    </a:lnTo>
                    <a:lnTo>
                      <a:pt x="62" y="180"/>
                    </a:lnTo>
                    <a:lnTo>
                      <a:pt x="43" y="169"/>
                    </a:lnTo>
                    <a:lnTo>
                      <a:pt x="18" y="158"/>
                    </a:lnTo>
                    <a:lnTo>
                      <a:pt x="8" y="152"/>
                    </a:lnTo>
                    <a:lnTo>
                      <a:pt x="0" y="118"/>
                    </a:lnTo>
                    <a:lnTo>
                      <a:pt x="6" y="95"/>
                    </a:lnTo>
                    <a:lnTo>
                      <a:pt x="46" y="59"/>
                    </a:lnTo>
                    <a:lnTo>
                      <a:pt x="75" y="40"/>
                    </a:lnTo>
                    <a:lnTo>
                      <a:pt x="104" y="28"/>
                    </a:lnTo>
                    <a:lnTo>
                      <a:pt x="169" y="12"/>
                    </a:lnTo>
                    <a:lnTo>
                      <a:pt x="249" y="0"/>
                    </a:lnTo>
                    <a:lnTo>
                      <a:pt x="324" y="11"/>
                    </a:lnTo>
                    <a:lnTo>
                      <a:pt x="333" y="30"/>
                    </a:lnTo>
                    <a:lnTo>
                      <a:pt x="327" y="38"/>
                    </a:lnTo>
                    <a:lnTo>
                      <a:pt x="314" y="39"/>
                    </a:lnTo>
                    <a:close/>
                  </a:path>
                </a:pathLst>
              </a:custGeom>
              <a:solidFill>
                <a:srgbClr val="000000"/>
              </a:solidFill>
              <a:ln w="9525">
                <a:noFill/>
                <a:round/>
                <a:headEnd/>
                <a:tailEnd/>
              </a:ln>
            </p:spPr>
            <p:txBody>
              <a:bodyPr/>
              <a:lstStyle/>
              <a:p>
                <a:endParaRPr lang="de-DE">
                  <a:latin typeface="+mn-lt"/>
                </a:endParaRPr>
              </a:p>
            </p:txBody>
          </p:sp>
          <p:sp>
            <p:nvSpPr>
              <p:cNvPr id="1234" name="Freeform 207"/>
              <p:cNvSpPr>
                <a:spLocks/>
              </p:cNvSpPr>
              <p:nvPr/>
            </p:nvSpPr>
            <p:spPr bwMode="auto">
              <a:xfrm>
                <a:off x="353" y="2490"/>
                <a:ext cx="87" cy="74"/>
              </a:xfrm>
              <a:custGeom>
                <a:avLst/>
                <a:gdLst>
                  <a:gd name="T0" fmla="*/ 10 w 606"/>
                  <a:gd name="T1" fmla="*/ 4 h 522"/>
                  <a:gd name="T2" fmla="*/ 13 w 606"/>
                  <a:gd name="T3" fmla="*/ 15 h 522"/>
                  <a:gd name="T4" fmla="*/ 16 w 606"/>
                  <a:gd name="T5" fmla="*/ 29 h 522"/>
                  <a:gd name="T6" fmla="*/ 18 w 606"/>
                  <a:gd name="T7" fmla="*/ 35 h 522"/>
                  <a:gd name="T8" fmla="*/ 21 w 606"/>
                  <a:gd name="T9" fmla="*/ 41 h 522"/>
                  <a:gd name="T10" fmla="*/ 23 w 606"/>
                  <a:gd name="T11" fmla="*/ 46 h 522"/>
                  <a:gd name="T12" fmla="*/ 26 w 606"/>
                  <a:gd name="T13" fmla="*/ 49 h 522"/>
                  <a:gd name="T14" fmla="*/ 29 w 606"/>
                  <a:gd name="T15" fmla="*/ 51 h 522"/>
                  <a:gd name="T16" fmla="*/ 32 w 606"/>
                  <a:gd name="T17" fmla="*/ 52 h 522"/>
                  <a:gd name="T18" fmla="*/ 38 w 606"/>
                  <a:gd name="T19" fmla="*/ 52 h 522"/>
                  <a:gd name="T20" fmla="*/ 51 w 606"/>
                  <a:gd name="T21" fmla="*/ 52 h 522"/>
                  <a:gd name="T22" fmla="*/ 59 w 606"/>
                  <a:gd name="T23" fmla="*/ 55 h 522"/>
                  <a:gd name="T24" fmla="*/ 66 w 606"/>
                  <a:gd name="T25" fmla="*/ 57 h 522"/>
                  <a:gd name="T26" fmla="*/ 73 w 606"/>
                  <a:gd name="T27" fmla="*/ 60 h 522"/>
                  <a:gd name="T28" fmla="*/ 81 w 606"/>
                  <a:gd name="T29" fmla="*/ 61 h 522"/>
                  <a:gd name="T30" fmla="*/ 85 w 606"/>
                  <a:gd name="T31" fmla="*/ 63 h 522"/>
                  <a:gd name="T32" fmla="*/ 87 w 606"/>
                  <a:gd name="T33" fmla="*/ 66 h 522"/>
                  <a:gd name="T34" fmla="*/ 86 w 606"/>
                  <a:gd name="T35" fmla="*/ 70 h 522"/>
                  <a:gd name="T36" fmla="*/ 84 w 606"/>
                  <a:gd name="T37" fmla="*/ 71 h 522"/>
                  <a:gd name="T38" fmla="*/ 82 w 606"/>
                  <a:gd name="T39" fmla="*/ 72 h 522"/>
                  <a:gd name="T40" fmla="*/ 65 w 606"/>
                  <a:gd name="T41" fmla="*/ 74 h 522"/>
                  <a:gd name="T42" fmla="*/ 47 w 606"/>
                  <a:gd name="T43" fmla="*/ 74 h 522"/>
                  <a:gd name="T44" fmla="*/ 28 w 606"/>
                  <a:gd name="T45" fmla="*/ 72 h 522"/>
                  <a:gd name="T46" fmla="*/ 13 w 606"/>
                  <a:gd name="T47" fmla="*/ 65 h 522"/>
                  <a:gd name="T48" fmla="*/ 7 w 606"/>
                  <a:gd name="T49" fmla="*/ 54 h 522"/>
                  <a:gd name="T50" fmla="*/ 3 w 606"/>
                  <a:gd name="T51" fmla="*/ 38 h 522"/>
                  <a:gd name="T52" fmla="*/ 0 w 606"/>
                  <a:gd name="T53" fmla="*/ 6 h 522"/>
                  <a:gd name="T54" fmla="*/ 1 w 606"/>
                  <a:gd name="T55" fmla="*/ 2 h 522"/>
                  <a:gd name="T56" fmla="*/ 2 w 606"/>
                  <a:gd name="T57" fmla="*/ 1 h 522"/>
                  <a:gd name="T58" fmla="*/ 4 w 606"/>
                  <a:gd name="T59" fmla="*/ 0 h 522"/>
                  <a:gd name="T60" fmla="*/ 8 w 606"/>
                  <a:gd name="T61" fmla="*/ 1 h 522"/>
                  <a:gd name="T62" fmla="*/ 10 w 606"/>
                  <a:gd name="T63" fmla="*/ 4 h 522"/>
                  <a:gd name="T64" fmla="*/ 10 w 606"/>
                  <a:gd name="T65" fmla="*/ 4 h 5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522"/>
                  <a:gd name="T101" fmla="*/ 606 w 606"/>
                  <a:gd name="T102" fmla="*/ 522 h 5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522">
                    <a:moveTo>
                      <a:pt x="72" y="30"/>
                    </a:moveTo>
                    <a:lnTo>
                      <a:pt x="90" y="106"/>
                    </a:lnTo>
                    <a:lnTo>
                      <a:pt x="114" y="202"/>
                    </a:lnTo>
                    <a:lnTo>
                      <a:pt x="128" y="249"/>
                    </a:lnTo>
                    <a:lnTo>
                      <a:pt x="144" y="292"/>
                    </a:lnTo>
                    <a:lnTo>
                      <a:pt x="161" y="326"/>
                    </a:lnTo>
                    <a:lnTo>
                      <a:pt x="179" y="349"/>
                    </a:lnTo>
                    <a:lnTo>
                      <a:pt x="199" y="361"/>
                    </a:lnTo>
                    <a:lnTo>
                      <a:pt x="221" y="368"/>
                    </a:lnTo>
                    <a:lnTo>
                      <a:pt x="265" y="370"/>
                    </a:lnTo>
                    <a:lnTo>
                      <a:pt x="357" y="369"/>
                    </a:lnTo>
                    <a:lnTo>
                      <a:pt x="411" y="385"/>
                    </a:lnTo>
                    <a:lnTo>
                      <a:pt x="460" y="405"/>
                    </a:lnTo>
                    <a:lnTo>
                      <a:pt x="510" y="423"/>
                    </a:lnTo>
                    <a:lnTo>
                      <a:pt x="567" y="432"/>
                    </a:lnTo>
                    <a:lnTo>
                      <a:pt x="595" y="443"/>
                    </a:lnTo>
                    <a:lnTo>
                      <a:pt x="606" y="466"/>
                    </a:lnTo>
                    <a:lnTo>
                      <a:pt x="597" y="491"/>
                    </a:lnTo>
                    <a:lnTo>
                      <a:pt x="586" y="500"/>
                    </a:lnTo>
                    <a:lnTo>
                      <a:pt x="570" y="506"/>
                    </a:lnTo>
                    <a:lnTo>
                      <a:pt x="455" y="519"/>
                    </a:lnTo>
                    <a:lnTo>
                      <a:pt x="324" y="522"/>
                    </a:lnTo>
                    <a:lnTo>
                      <a:pt x="197" y="506"/>
                    </a:lnTo>
                    <a:lnTo>
                      <a:pt x="94" y="456"/>
                    </a:lnTo>
                    <a:lnTo>
                      <a:pt x="51" y="380"/>
                    </a:lnTo>
                    <a:lnTo>
                      <a:pt x="24" y="265"/>
                    </a:lnTo>
                    <a:lnTo>
                      <a:pt x="0" y="44"/>
                    </a:lnTo>
                    <a:lnTo>
                      <a:pt x="6" y="14"/>
                    </a:lnTo>
                    <a:lnTo>
                      <a:pt x="16" y="5"/>
                    </a:lnTo>
                    <a:lnTo>
                      <a:pt x="29" y="0"/>
                    </a:lnTo>
                    <a:lnTo>
                      <a:pt x="54" y="5"/>
                    </a:lnTo>
                    <a:lnTo>
                      <a:pt x="72" y="30"/>
                    </a:lnTo>
                    <a:close/>
                  </a:path>
                </a:pathLst>
              </a:custGeom>
              <a:solidFill>
                <a:srgbClr val="CCECFF"/>
              </a:solidFill>
              <a:ln w="9525">
                <a:noFill/>
                <a:round/>
                <a:headEnd/>
                <a:tailEnd/>
              </a:ln>
            </p:spPr>
            <p:txBody>
              <a:bodyPr/>
              <a:lstStyle/>
              <a:p>
                <a:endParaRPr lang="de-DE">
                  <a:latin typeface="+mn-lt"/>
                </a:endParaRPr>
              </a:p>
            </p:txBody>
          </p:sp>
          <p:sp>
            <p:nvSpPr>
              <p:cNvPr id="1235" name="Freeform 208"/>
              <p:cNvSpPr>
                <a:spLocks/>
              </p:cNvSpPr>
              <p:nvPr/>
            </p:nvSpPr>
            <p:spPr bwMode="auto">
              <a:xfrm>
                <a:off x="407" y="2461"/>
                <a:ext cx="77" cy="66"/>
              </a:xfrm>
              <a:custGeom>
                <a:avLst/>
                <a:gdLst>
                  <a:gd name="T0" fmla="*/ 61 w 538"/>
                  <a:gd name="T1" fmla="*/ 63 h 457"/>
                  <a:gd name="T2" fmla="*/ 59 w 538"/>
                  <a:gd name="T3" fmla="*/ 29 h 457"/>
                  <a:gd name="T4" fmla="*/ 56 w 538"/>
                  <a:gd name="T5" fmla="*/ 27 h 457"/>
                  <a:gd name="T6" fmla="*/ 53 w 538"/>
                  <a:gd name="T7" fmla="*/ 26 h 457"/>
                  <a:gd name="T8" fmla="*/ 47 w 538"/>
                  <a:gd name="T9" fmla="*/ 25 h 457"/>
                  <a:gd name="T10" fmla="*/ 34 w 538"/>
                  <a:gd name="T11" fmla="*/ 23 h 457"/>
                  <a:gd name="T12" fmla="*/ 26 w 538"/>
                  <a:gd name="T13" fmla="*/ 20 h 457"/>
                  <a:gd name="T14" fmla="*/ 20 w 538"/>
                  <a:gd name="T15" fmla="*/ 16 h 457"/>
                  <a:gd name="T16" fmla="*/ 16 w 538"/>
                  <a:gd name="T17" fmla="*/ 15 h 457"/>
                  <a:gd name="T18" fmla="*/ 13 w 538"/>
                  <a:gd name="T19" fmla="*/ 13 h 457"/>
                  <a:gd name="T20" fmla="*/ 5 w 538"/>
                  <a:gd name="T21" fmla="*/ 11 h 457"/>
                  <a:gd name="T22" fmla="*/ 1 w 538"/>
                  <a:gd name="T23" fmla="*/ 9 h 457"/>
                  <a:gd name="T24" fmla="*/ 0 w 538"/>
                  <a:gd name="T25" fmla="*/ 5 h 457"/>
                  <a:gd name="T26" fmla="*/ 2 w 538"/>
                  <a:gd name="T27" fmla="*/ 2 h 457"/>
                  <a:gd name="T28" fmla="*/ 6 w 538"/>
                  <a:gd name="T29" fmla="*/ 0 h 457"/>
                  <a:gd name="T30" fmla="*/ 41 w 538"/>
                  <a:gd name="T31" fmla="*/ 2 h 457"/>
                  <a:gd name="T32" fmla="*/ 59 w 538"/>
                  <a:gd name="T33" fmla="*/ 6 h 457"/>
                  <a:gd name="T34" fmla="*/ 66 w 538"/>
                  <a:gd name="T35" fmla="*/ 10 h 457"/>
                  <a:gd name="T36" fmla="*/ 73 w 538"/>
                  <a:gd name="T37" fmla="*/ 15 h 457"/>
                  <a:gd name="T38" fmla="*/ 77 w 538"/>
                  <a:gd name="T39" fmla="*/ 24 h 457"/>
                  <a:gd name="T40" fmla="*/ 77 w 538"/>
                  <a:gd name="T41" fmla="*/ 34 h 457"/>
                  <a:gd name="T42" fmla="*/ 74 w 538"/>
                  <a:gd name="T43" fmla="*/ 56 h 457"/>
                  <a:gd name="T44" fmla="*/ 73 w 538"/>
                  <a:gd name="T45" fmla="*/ 61 h 457"/>
                  <a:gd name="T46" fmla="*/ 68 w 538"/>
                  <a:gd name="T47" fmla="*/ 65 h 457"/>
                  <a:gd name="T48" fmla="*/ 64 w 538"/>
                  <a:gd name="T49" fmla="*/ 66 h 457"/>
                  <a:gd name="T50" fmla="*/ 61 w 538"/>
                  <a:gd name="T51" fmla="*/ 63 h 457"/>
                  <a:gd name="T52" fmla="*/ 61 w 538"/>
                  <a:gd name="T53" fmla="*/ 63 h 4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8"/>
                  <a:gd name="T82" fmla="*/ 0 h 457"/>
                  <a:gd name="T83" fmla="*/ 538 w 538"/>
                  <a:gd name="T84" fmla="*/ 457 h 4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8" h="457">
                    <a:moveTo>
                      <a:pt x="427" y="438"/>
                    </a:moveTo>
                    <a:lnTo>
                      <a:pt x="410" y="202"/>
                    </a:lnTo>
                    <a:lnTo>
                      <a:pt x="392" y="187"/>
                    </a:lnTo>
                    <a:lnTo>
                      <a:pt x="372" y="177"/>
                    </a:lnTo>
                    <a:lnTo>
                      <a:pt x="326" y="170"/>
                    </a:lnTo>
                    <a:lnTo>
                      <a:pt x="236" y="160"/>
                    </a:lnTo>
                    <a:lnTo>
                      <a:pt x="184" y="139"/>
                    </a:lnTo>
                    <a:lnTo>
                      <a:pt x="137" y="114"/>
                    </a:lnTo>
                    <a:lnTo>
                      <a:pt x="114" y="101"/>
                    </a:lnTo>
                    <a:lnTo>
                      <a:pt x="90" y="90"/>
                    </a:lnTo>
                    <a:lnTo>
                      <a:pt x="34" y="74"/>
                    </a:lnTo>
                    <a:lnTo>
                      <a:pt x="8" y="59"/>
                    </a:lnTo>
                    <a:lnTo>
                      <a:pt x="0" y="35"/>
                    </a:lnTo>
                    <a:lnTo>
                      <a:pt x="11" y="11"/>
                    </a:lnTo>
                    <a:lnTo>
                      <a:pt x="39" y="0"/>
                    </a:lnTo>
                    <a:lnTo>
                      <a:pt x="285" y="11"/>
                    </a:lnTo>
                    <a:lnTo>
                      <a:pt x="410" y="44"/>
                    </a:lnTo>
                    <a:lnTo>
                      <a:pt x="463" y="71"/>
                    </a:lnTo>
                    <a:lnTo>
                      <a:pt x="507" y="105"/>
                    </a:lnTo>
                    <a:lnTo>
                      <a:pt x="536" y="164"/>
                    </a:lnTo>
                    <a:lnTo>
                      <a:pt x="538" y="234"/>
                    </a:lnTo>
                    <a:lnTo>
                      <a:pt x="520" y="386"/>
                    </a:lnTo>
                    <a:lnTo>
                      <a:pt x="507" y="422"/>
                    </a:lnTo>
                    <a:lnTo>
                      <a:pt x="477" y="449"/>
                    </a:lnTo>
                    <a:lnTo>
                      <a:pt x="445" y="457"/>
                    </a:lnTo>
                    <a:lnTo>
                      <a:pt x="427" y="438"/>
                    </a:lnTo>
                    <a:close/>
                  </a:path>
                </a:pathLst>
              </a:custGeom>
              <a:solidFill>
                <a:srgbClr val="66CCFF"/>
              </a:solidFill>
              <a:ln w="9525">
                <a:noFill/>
                <a:round/>
                <a:headEnd/>
                <a:tailEnd/>
              </a:ln>
            </p:spPr>
            <p:txBody>
              <a:bodyPr/>
              <a:lstStyle/>
              <a:p>
                <a:endParaRPr lang="de-DE">
                  <a:latin typeface="+mn-lt"/>
                </a:endParaRPr>
              </a:p>
            </p:txBody>
          </p:sp>
        </p:grpSp>
        <p:grpSp>
          <p:nvGrpSpPr>
            <p:cNvPr id="1062" name="Group 209"/>
            <p:cNvGrpSpPr>
              <a:grpSpLocks/>
            </p:cNvGrpSpPr>
            <p:nvPr/>
          </p:nvGrpSpPr>
          <p:grpSpPr bwMode="auto">
            <a:xfrm>
              <a:off x="2586" y="3578"/>
              <a:ext cx="432" cy="351"/>
              <a:chOff x="240" y="2403"/>
              <a:chExt cx="477" cy="330"/>
            </a:xfrm>
          </p:grpSpPr>
          <p:sp>
            <p:nvSpPr>
              <p:cNvPr id="1064" name="Freeform 210"/>
              <p:cNvSpPr>
                <a:spLocks/>
              </p:cNvSpPr>
              <p:nvPr/>
            </p:nvSpPr>
            <p:spPr bwMode="auto">
              <a:xfrm>
                <a:off x="243" y="2409"/>
                <a:ext cx="470" cy="322"/>
              </a:xfrm>
              <a:custGeom>
                <a:avLst/>
                <a:gdLst>
                  <a:gd name="T0" fmla="*/ 0 w 3288"/>
                  <a:gd name="T1" fmla="*/ 285 h 2250"/>
                  <a:gd name="T2" fmla="*/ 1 w 3288"/>
                  <a:gd name="T3" fmla="*/ 203 h 2250"/>
                  <a:gd name="T4" fmla="*/ 4 w 3288"/>
                  <a:gd name="T5" fmla="*/ 191 h 2250"/>
                  <a:gd name="T6" fmla="*/ 14 w 3288"/>
                  <a:gd name="T7" fmla="*/ 184 h 2250"/>
                  <a:gd name="T8" fmla="*/ 39 w 3288"/>
                  <a:gd name="T9" fmla="*/ 179 h 2250"/>
                  <a:gd name="T10" fmla="*/ 50 w 3288"/>
                  <a:gd name="T11" fmla="*/ 188 h 2250"/>
                  <a:gd name="T12" fmla="*/ 67 w 3288"/>
                  <a:gd name="T13" fmla="*/ 247 h 2250"/>
                  <a:gd name="T14" fmla="*/ 95 w 3288"/>
                  <a:gd name="T15" fmla="*/ 247 h 2250"/>
                  <a:gd name="T16" fmla="*/ 109 w 3288"/>
                  <a:gd name="T17" fmla="*/ 245 h 2250"/>
                  <a:gd name="T18" fmla="*/ 111 w 3288"/>
                  <a:gd name="T19" fmla="*/ 227 h 2250"/>
                  <a:gd name="T20" fmla="*/ 81 w 3288"/>
                  <a:gd name="T21" fmla="*/ 223 h 2250"/>
                  <a:gd name="T22" fmla="*/ 62 w 3288"/>
                  <a:gd name="T23" fmla="*/ 24 h 2250"/>
                  <a:gd name="T24" fmla="*/ 67 w 3288"/>
                  <a:gd name="T25" fmla="*/ 14 h 2250"/>
                  <a:gd name="T26" fmla="*/ 101 w 3288"/>
                  <a:gd name="T27" fmla="*/ 4 h 2250"/>
                  <a:gd name="T28" fmla="*/ 237 w 3288"/>
                  <a:gd name="T29" fmla="*/ 0 h 2250"/>
                  <a:gd name="T30" fmla="*/ 259 w 3288"/>
                  <a:gd name="T31" fmla="*/ 3 h 2250"/>
                  <a:gd name="T32" fmla="*/ 285 w 3288"/>
                  <a:gd name="T33" fmla="*/ 10 h 2250"/>
                  <a:gd name="T34" fmla="*/ 290 w 3288"/>
                  <a:gd name="T35" fmla="*/ 13 h 2250"/>
                  <a:gd name="T36" fmla="*/ 292 w 3288"/>
                  <a:gd name="T37" fmla="*/ 20 h 2250"/>
                  <a:gd name="T38" fmla="*/ 290 w 3288"/>
                  <a:gd name="T39" fmla="*/ 58 h 2250"/>
                  <a:gd name="T40" fmla="*/ 330 w 3288"/>
                  <a:gd name="T41" fmla="*/ 35 h 2250"/>
                  <a:gd name="T42" fmla="*/ 349 w 3288"/>
                  <a:gd name="T43" fmla="*/ 27 h 2250"/>
                  <a:gd name="T44" fmla="*/ 404 w 3288"/>
                  <a:gd name="T45" fmla="*/ 34 h 2250"/>
                  <a:gd name="T46" fmla="*/ 412 w 3288"/>
                  <a:gd name="T47" fmla="*/ 36 h 2250"/>
                  <a:gd name="T48" fmla="*/ 416 w 3288"/>
                  <a:gd name="T49" fmla="*/ 44 h 2250"/>
                  <a:gd name="T50" fmla="*/ 417 w 3288"/>
                  <a:gd name="T51" fmla="*/ 81 h 2250"/>
                  <a:gd name="T52" fmla="*/ 420 w 3288"/>
                  <a:gd name="T53" fmla="*/ 167 h 2250"/>
                  <a:gd name="T54" fmla="*/ 419 w 3288"/>
                  <a:gd name="T55" fmla="*/ 199 h 2250"/>
                  <a:gd name="T56" fmla="*/ 437 w 3288"/>
                  <a:gd name="T57" fmla="*/ 186 h 2250"/>
                  <a:gd name="T58" fmla="*/ 465 w 3288"/>
                  <a:gd name="T59" fmla="*/ 197 h 2250"/>
                  <a:gd name="T60" fmla="*/ 470 w 3288"/>
                  <a:gd name="T61" fmla="*/ 206 h 2250"/>
                  <a:gd name="T62" fmla="*/ 469 w 3288"/>
                  <a:gd name="T63" fmla="*/ 285 h 2250"/>
                  <a:gd name="T64" fmla="*/ 452 w 3288"/>
                  <a:gd name="T65" fmla="*/ 289 h 2250"/>
                  <a:gd name="T66" fmla="*/ 429 w 3288"/>
                  <a:gd name="T67" fmla="*/ 293 h 2250"/>
                  <a:gd name="T68" fmla="*/ 415 w 3288"/>
                  <a:gd name="T69" fmla="*/ 287 h 2250"/>
                  <a:gd name="T70" fmla="*/ 413 w 3288"/>
                  <a:gd name="T71" fmla="*/ 302 h 2250"/>
                  <a:gd name="T72" fmla="*/ 393 w 3288"/>
                  <a:gd name="T73" fmla="*/ 318 h 2250"/>
                  <a:gd name="T74" fmla="*/ 364 w 3288"/>
                  <a:gd name="T75" fmla="*/ 322 h 2250"/>
                  <a:gd name="T76" fmla="*/ 343 w 3288"/>
                  <a:gd name="T77" fmla="*/ 311 h 2250"/>
                  <a:gd name="T78" fmla="*/ 341 w 3288"/>
                  <a:gd name="T79" fmla="*/ 293 h 2250"/>
                  <a:gd name="T80" fmla="*/ 333 w 3288"/>
                  <a:gd name="T81" fmla="*/ 280 h 2250"/>
                  <a:gd name="T82" fmla="*/ 335 w 3288"/>
                  <a:gd name="T83" fmla="*/ 268 h 2250"/>
                  <a:gd name="T84" fmla="*/ 307 w 3288"/>
                  <a:gd name="T85" fmla="*/ 263 h 2250"/>
                  <a:gd name="T86" fmla="*/ 293 w 3288"/>
                  <a:gd name="T87" fmla="*/ 257 h 2250"/>
                  <a:gd name="T88" fmla="*/ 307 w 3288"/>
                  <a:gd name="T89" fmla="*/ 304 h 2250"/>
                  <a:gd name="T90" fmla="*/ 281 w 3288"/>
                  <a:gd name="T91" fmla="*/ 313 h 2250"/>
                  <a:gd name="T92" fmla="*/ 131 w 3288"/>
                  <a:gd name="T93" fmla="*/ 310 h 2250"/>
                  <a:gd name="T94" fmla="*/ 55 w 3288"/>
                  <a:gd name="T95" fmla="*/ 305 h 2250"/>
                  <a:gd name="T96" fmla="*/ 43 w 3288"/>
                  <a:gd name="T97" fmla="*/ 301 h 2250"/>
                  <a:gd name="T98" fmla="*/ 38 w 3288"/>
                  <a:gd name="T99" fmla="*/ 291 h 2250"/>
                  <a:gd name="T100" fmla="*/ 4 w 3288"/>
                  <a:gd name="T101" fmla="*/ 288 h 2250"/>
                  <a:gd name="T102" fmla="*/ 0 w 3288"/>
                  <a:gd name="T103" fmla="*/ 285 h 2250"/>
                  <a:gd name="T104" fmla="*/ 0 w 3288"/>
                  <a:gd name="T105" fmla="*/ 285 h 2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88"/>
                  <a:gd name="T160" fmla="*/ 0 h 2250"/>
                  <a:gd name="T161" fmla="*/ 3288 w 3288"/>
                  <a:gd name="T162" fmla="*/ 2250 h 22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88" h="2250">
                    <a:moveTo>
                      <a:pt x="0" y="1989"/>
                    </a:moveTo>
                    <a:lnTo>
                      <a:pt x="9" y="1419"/>
                    </a:lnTo>
                    <a:lnTo>
                      <a:pt x="29" y="1336"/>
                    </a:lnTo>
                    <a:lnTo>
                      <a:pt x="101" y="1287"/>
                    </a:lnTo>
                    <a:lnTo>
                      <a:pt x="270" y="1253"/>
                    </a:lnTo>
                    <a:lnTo>
                      <a:pt x="347" y="1315"/>
                    </a:lnTo>
                    <a:lnTo>
                      <a:pt x="472" y="1728"/>
                    </a:lnTo>
                    <a:lnTo>
                      <a:pt x="668" y="1729"/>
                    </a:lnTo>
                    <a:lnTo>
                      <a:pt x="765" y="1714"/>
                    </a:lnTo>
                    <a:lnTo>
                      <a:pt x="780" y="1584"/>
                    </a:lnTo>
                    <a:lnTo>
                      <a:pt x="567" y="1561"/>
                    </a:lnTo>
                    <a:lnTo>
                      <a:pt x="434" y="166"/>
                    </a:lnTo>
                    <a:lnTo>
                      <a:pt x="470" y="96"/>
                    </a:lnTo>
                    <a:lnTo>
                      <a:pt x="709" y="30"/>
                    </a:lnTo>
                    <a:lnTo>
                      <a:pt x="1656" y="0"/>
                    </a:lnTo>
                    <a:lnTo>
                      <a:pt x="1811" y="22"/>
                    </a:lnTo>
                    <a:lnTo>
                      <a:pt x="1994" y="68"/>
                    </a:lnTo>
                    <a:lnTo>
                      <a:pt x="2032" y="91"/>
                    </a:lnTo>
                    <a:lnTo>
                      <a:pt x="2046" y="141"/>
                    </a:lnTo>
                    <a:lnTo>
                      <a:pt x="2031" y="404"/>
                    </a:lnTo>
                    <a:lnTo>
                      <a:pt x="2309" y="248"/>
                    </a:lnTo>
                    <a:lnTo>
                      <a:pt x="2441" y="190"/>
                    </a:lnTo>
                    <a:lnTo>
                      <a:pt x="2825" y="240"/>
                    </a:lnTo>
                    <a:lnTo>
                      <a:pt x="2881" y="255"/>
                    </a:lnTo>
                    <a:lnTo>
                      <a:pt x="2911" y="305"/>
                    </a:lnTo>
                    <a:lnTo>
                      <a:pt x="2914" y="567"/>
                    </a:lnTo>
                    <a:lnTo>
                      <a:pt x="2938" y="1166"/>
                    </a:lnTo>
                    <a:lnTo>
                      <a:pt x="2931" y="1390"/>
                    </a:lnTo>
                    <a:lnTo>
                      <a:pt x="3060" y="1298"/>
                    </a:lnTo>
                    <a:lnTo>
                      <a:pt x="3251" y="1379"/>
                    </a:lnTo>
                    <a:lnTo>
                      <a:pt x="3288" y="1442"/>
                    </a:lnTo>
                    <a:lnTo>
                      <a:pt x="3279" y="1993"/>
                    </a:lnTo>
                    <a:lnTo>
                      <a:pt x="3159" y="2018"/>
                    </a:lnTo>
                    <a:lnTo>
                      <a:pt x="3002" y="2050"/>
                    </a:lnTo>
                    <a:lnTo>
                      <a:pt x="2900" y="2004"/>
                    </a:lnTo>
                    <a:lnTo>
                      <a:pt x="2888" y="2109"/>
                    </a:lnTo>
                    <a:lnTo>
                      <a:pt x="2750" y="2221"/>
                    </a:lnTo>
                    <a:lnTo>
                      <a:pt x="2545" y="2250"/>
                    </a:lnTo>
                    <a:lnTo>
                      <a:pt x="2402" y="2174"/>
                    </a:lnTo>
                    <a:lnTo>
                      <a:pt x="2387" y="2045"/>
                    </a:lnTo>
                    <a:lnTo>
                      <a:pt x="2333" y="1954"/>
                    </a:lnTo>
                    <a:lnTo>
                      <a:pt x="2344" y="1870"/>
                    </a:lnTo>
                    <a:lnTo>
                      <a:pt x="2145" y="1836"/>
                    </a:lnTo>
                    <a:lnTo>
                      <a:pt x="2050" y="1799"/>
                    </a:lnTo>
                    <a:lnTo>
                      <a:pt x="2145" y="2125"/>
                    </a:lnTo>
                    <a:lnTo>
                      <a:pt x="1964" y="2186"/>
                    </a:lnTo>
                    <a:lnTo>
                      <a:pt x="919" y="2167"/>
                    </a:lnTo>
                    <a:lnTo>
                      <a:pt x="383" y="2133"/>
                    </a:lnTo>
                    <a:lnTo>
                      <a:pt x="299" y="2106"/>
                    </a:lnTo>
                    <a:lnTo>
                      <a:pt x="266" y="2031"/>
                    </a:lnTo>
                    <a:lnTo>
                      <a:pt x="29" y="2015"/>
                    </a:lnTo>
                    <a:lnTo>
                      <a:pt x="0" y="1989"/>
                    </a:lnTo>
                    <a:close/>
                  </a:path>
                </a:pathLst>
              </a:custGeom>
              <a:solidFill>
                <a:srgbClr val="FFFFFF"/>
              </a:solidFill>
              <a:ln w="9525">
                <a:noFill/>
                <a:round/>
                <a:headEnd/>
                <a:tailEnd/>
              </a:ln>
            </p:spPr>
            <p:txBody>
              <a:bodyPr/>
              <a:lstStyle/>
              <a:p>
                <a:endParaRPr lang="de-DE">
                  <a:latin typeface="+mn-lt"/>
                </a:endParaRPr>
              </a:p>
            </p:txBody>
          </p:sp>
          <p:sp>
            <p:nvSpPr>
              <p:cNvPr id="1065" name="Freeform 211"/>
              <p:cNvSpPr>
                <a:spLocks/>
              </p:cNvSpPr>
              <p:nvPr/>
            </p:nvSpPr>
            <p:spPr bwMode="auto">
              <a:xfrm>
                <a:off x="242" y="2598"/>
                <a:ext cx="47" cy="97"/>
              </a:xfrm>
              <a:custGeom>
                <a:avLst/>
                <a:gdLst>
                  <a:gd name="T0" fmla="*/ 5 w 332"/>
                  <a:gd name="T1" fmla="*/ 9 h 681"/>
                  <a:gd name="T2" fmla="*/ 11 w 332"/>
                  <a:gd name="T3" fmla="*/ 5 h 681"/>
                  <a:gd name="T4" fmla="*/ 31 w 332"/>
                  <a:gd name="T5" fmla="*/ 0 h 681"/>
                  <a:gd name="T6" fmla="*/ 39 w 332"/>
                  <a:gd name="T7" fmla="*/ 3 h 681"/>
                  <a:gd name="T8" fmla="*/ 47 w 332"/>
                  <a:gd name="T9" fmla="*/ 62 h 681"/>
                  <a:gd name="T10" fmla="*/ 44 w 332"/>
                  <a:gd name="T11" fmla="*/ 71 h 681"/>
                  <a:gd name="T12" fmla="*/ 36 w 332"/>
                  <a:gd name="T13" fmla="*/ 79 h 681"/>
                  <a:gd name="T14" fmla="*/ 32 w 332"/>
                  <a:gd name="T15" fmla="*/ 69 h 681"/>
                  <a:gd name="T16" fmla="*/ 23 w 332"/>
                  <a:gd name="T17" fmla="*/ 73 h 681"/>
                  <a:gd name="T18" fmla="*/ 23 w 332"/>
                  <a:gd name="T19" fmla="*/ 80 h 681"/>
                  <a:gd name="T20" fmla="*/ 31 w 332"/>
                  <a:gd name="T21" fmla="*/ 89 h 681"/>
                  <a:gd name="T22" fmla="*/ 28 w 332"/>
                  <a:gd name="T23" fmla="*/ 97 h 681"/>
                  <a:gd name="T24" fmla="*/ 1 w 332"/>
                  <a:gd name="T25" fmla="*/ 95 h 681"/>
                  <a:gd name="T26" fmla="*/ 0 w 332"/>
                  <a:gd name="T27" fmla="*/ 62 h 681"/>
                  <a:gd name="T28" fmla="*/ 2 w 332"/>
                  <a:gd name="T29" fmla="*/ 40 h 681"/>
                  <a:gd name="T30" fmla="*/ 4 w 332"/>
                  <a:gd name="T31" fmla="*/ 19 h 681"/>
                  <a:gd name="T32" fmla="*/ 5 w 332"/>
                  <a:gd name="T33" fmla="*/ 9 h 681"/>
                  <a:gd name="T34" fmla="*/ 5 w 332"/>
                  <a:gd name="T35" fmla="*/ 9 h 6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
                  <a:gd name="T55" fmla="*/ 0 h 681"/>
                  <a:gd name="T56" fmla="*/ 332 w 332"/>
                  <a:gd name="T57" fmla="*/ 681 h 6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 h="681">
                    <a:moveTo>
                      <a:pt x="32" y="62"/>
                    </a:moveTo>
                    <a:lnTo>
                      <a:pt x="78" y="33"/>
                    </a:lnTo>
                    <a:lnTo>
                      <a:pt x="222" y="0"/>
                    </a:lnTo>
                    <a:lnTo>
                      <a:pt x="275" y="18"/>
                    </a:lnTo>
                    <a:lnTo>
                      <a:pt x="332" y="432"/>
                    </a:lnTo>
                    <a:lnTo>
                      <a:pt x="310" y="500"/>
                    </a:lnTo>
                    <a:lnTo>
                      <a:pt x="253" y="557"/>
                    </a:lnTo>
                    <a:lnTo>
                      <a:pt x="229" y="483"/>
                    </a:lnTo>
                    <a:lnTo>
                      <a:pt x="161" y="511"/>
                    </a:lnTo>
                    <a:lnTo>
                      <a:pt x="164" y="565"/>
                    </a:lnTo>
                    <a:lnTo>
                      <a:pt x="222" y="623"/>
                    </a:lnTo>
                    <a:lnTo>
                      <a:pt x="199" y="681"/>
                    </a:lnTo>
                    <a:lnTo>
                      <a:pt x="8" y="670"/>
                    </a:lnTo>
                    <a:lnTo>
                      <a:pt x="0" y="435"/>
                    </a:lnTo>
                    <a:lnTo>
                      <a:pt x="13" y="279"/>
                    </a:lnTo>
                    <a:lnTo>
                      <a:pt x="25" y="135"/>
                    </a:lnTo>
                    <a:lnTo>
                      <a:pt x="32" y="62"/>
                    </a:lnTo>
                    <a:close/>
                  </a:path>
                </a:pathLst>
              </a:custGeom>
              <a:solidFill>
                <a:srgbClr val="FFE5E5"/>
              </a:solidFill>
              <a:ln w="9525">
                <a:noFill/>
                <a:round/>
                <a:headEnd/>
                <a:tailEnd/>
              </a:ln>
            </p:spPr>
            <p:txBody>
              <a:bodyPr/>
              <a:lstStyle/>
              <a:p>
                <a:endParaRPr lang="de-DE">
                  <a:latin typeface="+mn-lt"/>
                </a:endParaRPr>
              </a:p>
            </p:txBody>
          </p:sp>
          <p:sp>
            <p:nvSpPr>
              <p:cNvPr id="1066" name="Freeform 212"/>
              <p:cNvSpPr>
                <a:spLocks/>
              </p:cNvSpPr>
              <p:nvPr/>
            </p:nvSpPr>
            <p:spPr bwMode="auto">
              <a:xfrm>
                <a:off x="280" y="2665"/>
                <a:ext cx="270" cy="57"/>
              </a:xfrm>
              <a:custGeom>
                <a:avLst/>
                <a:gdLst>
                  <a:gd name="T0" fmla="*/ 11 w 1889"/>
                  <a:gd name="T1" fmla="*/ 5 h 401"/>
                  <a:gd name="T2" fmla="*/ 29 w 1889"/>
                  <a:gd name="T3" fmla="*/ 3 h 401"/>
                  <a:gd name="T4" fmla="*/ 86 w 1889"/>
                  <a:gd name="T5" fmla="*/ 0 h 401"/>
                  <a:gd name="T6" fmla="*/ 148 w 1889"/>
                  <a:gd name="T7" fmla="*/ 2 h 401"/>
                  <a:gd name="T8" fmla="*/ 207 w 1889"/>
                  <a:gd name="T9" fmla="*/ 4 h 401"/>
                  <a:gd name="T10" fmla="*/ 222 w 1889"/>
                  <a:gd name="T11" fmla="*/ 6 h 401"/>
                  <a:gd name="T12" fmla="*/ 238 w 1889"/>
                  <a:gd name="T13" fmla="*/ 5 h 401"/>
                  <a:gd name="T14" fmla="*/ 249 w 1889"/>
                  <a:gd name="T15" fmla="*/ 9 h 401"/>
                  <a:gd name="T16" fmla="*/ 260 w 1889"/>
                  <a:gd name="T17" fmla="*/ 30 h 401"/>
                  <a:gd name="T18" fmla="*/ 270 w 1889"/>
                  <a:gd name="T19" fmla="*/ 48 h 401"/>
                  <a:gd name="T20" fmla="*/ 262 w 1889"/>
                  <a:gd name="T21" fmla="*/ 57 h 401"/>
                  <a:gd name="T22" fmla="*/ 132 w 1889"/>
                  <a:gd name="T23" fmla="*/ 55 h 401"/>
                  <a:gd name="T24" fmla="*/ 15 w 1889"/>
                  <a:gd name="T25" fmla="*/ 48 h 401"/>
                  <a:gd name="T26" fmla="*/ 0 w 1889"/>
                  <a:gd name="T27" fmla="*/ 38 h 401"/>
                  <a:gd name="T28" fmla="*/ 11 w 1889"/>
                  <a:gd name="T29" fmla="*/ 5 h 401"/>
                  <a:gd name="T30" fmla="*/ 11 w 1889"/>
                  <a:gd name="T31" fmla="*/ 5 h 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9"/>
                  <a:gd name="T49" fmla="*/ 0 h 401"/>
                  <a:gd name="T50" fmla="*/ 1889 w 1889"/>
                  <a:gd name="T51" fmla="*/ 401 h 4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9" h="401">
                    <a:moveTo>
                      <a:pt x="75" y="32"/>
                    </a:moveTo>
                    <a:lnTo>
                      <a:pt x="204" y="18"/>
                    </a:lnTo>
                    <a:lnTo>
                      <a:pt x="603" y="0"/>
                    </a:lnTo>
                    <a:lnTo>
                      <a:pt x="1036" y="14"/>
                    </a:lnTo>
                    <a:lnTo>
                      <a:pt x="1448" y="26"/>
                    </a:lnTo>
                    <a:lnTo>
                      <a:pt x="1550" y="40"/>
                    </a:lnTo>
                    <a:lnTo>
                      <a:pt x="1664" y="32"/>
                    </a:lnTo>
                    <a:lnTo>
                      <a:pt x="1739" y="61"/>
                    </a:lnTo>
                    <a:lnTo>
                      <a:pt x="1818" y="214"/>
                    </a:lnTo>
                    <a:lnTo>
                      <a:pt x="1889" y="335"/>
                    </a:lnTo>
                    <a:lnTo>
                      <a:pt x="1833" y="401"/>
                    </a:lnTo>
                    <a:lnTo>
                      <a:pt x="925" y="387"/>
                    </a:lnTo>
                    <a:lnTo>
                      <a:pt x="108" y="335"/>
                    </a:lnTo>
                    <a:lnTo>
                      <a:pt x="0" y="269"/>
                    </a:lnTo>
                    <a:lnTo>
                      <a:pt x="75" y="32"/>
                    </a:lnTo>
                    <a:close/>
                  </a:path>
                </a:pathLst>
              </a:custGeom>
              <a:solidFill>
                <a:srgbClr val="FFE5E5"/>
              </a:solidFill>
              <a:ln w="9525">
                <a:noFill/>
                <a:round/>
                <a:headEnd/>
                <a:tailEnd/>
              </a:ln>
            </p:spPr>
            <p:txBody>
              <a:bodyPr/>
              <a:lstStyle/>
              <a:p>
                <a:endParaRPr lang="de-DE">
                  <a:latin typeface="+mn-lt"/>
                </a:endParaRPr>
              </a:p>
            </p:txBody>
          </p:sp>
          <p:sp>
            <p:nvSpPr>
              <p:cNvPr id="1067" name="Freeform 213"/>
              <p:cNvSpPr>
                <a:spLocks/>
              </p:cNvSpPr>
              <p:nvPr/>
            </p:nvSpPr>
            <p:spPr bwMode="auto">
              <a:xfrm>
                <a:off x="309" y="2418"/>
                <a:ext cx="399" cy="313"/>
              </a:xfrm>
              <a:custGeom>
                <a:avLst/>
                <a:gdLst>
                  <a:gd name="T0" fmla="*/ 15 w 2787"/>
                  <a:gd name="T1" fmla="*/ 184 h 2191"/>
                  <a:gd name="T2" fmla="*/ 9 w 2787"/>
                  <a:gd name="T3" fmla="*/ 122 h 2191"/>
                  <a:gd name="T4" fmla="*/ 3 w 2787"/>
                  <a:gd name="T5" fmla="*/ 60 h 2191"/>
                  <a:gd name="T6" fmla="*/ 1 w 2787"/>
                  <a:gd name="T7" fmla="*/ 15 h 2191"/>
                  <a:gd name="T8" fmla="*/ 48 w 2787"/>
                  <a:gd name="T9" fmla="*/ 4 h 2191"/>
                  <a:gd name="T10" fmla="*/ 164 w 2787"/>
                  <a:gd name="T11" fmla="*/ 2 h 2191"/>
                  <a:gd name="T12" fmla="*/ 217 w 2787"/>
                  <a:gd name="T13" fmla="*/ 14 h 2191"/>
                  <a:gd name="T14" fmla="*/ 212 w 2787"/>
                  <a:gd name="T15" fmla="*/ 143 h 2191"/>
                  <a:gd name="T16" fmla="*/ 260 w 2787"/>
                  <a:gd name="T17" fmla="*/ 29 h 2191"/>
                  <a:gd name="T18" fmla="*/ 291 w 2787"/>
                  <a:gd name="T19" fmla="*/ 27 h 2191"/>
                  <a:gd name="T20" fmla="*/ 336 w 2787"/>
                  <a:gd name="T21" fmla="*/ 34 h 2191"/>
                  <a:gd name="T22" fmla="*/ 346 w 2787"/>
                  <a:gd name="T23" fmla="*/ 90 h 2191"/>
                  <a:gd name="T24" fmla="*/ 337 w 2787"/>
                  <a:gd name="T25" fmla="*/ 227 h 2191"/>
                  <a:gd name="T26" fmla="*/ 353 w 2787"/>
                  <a:gd name="T27" fmla="*/ 185 h 2191"/>
                  <a:gd name="T28" fmla="*/ 386 w 2787"/>
                  <a:gd name="T29" fmla="*/ 194 h 2191"/>
                  <a:gd name="T30" fmla="*/ 397 w 2787"/>
                  <a:gd name="T31" fmla="*/ 254 h 2191"/>
                  <a:gd name="T32" fmla="*/ 381 w 2787"/>
                  <a:gd name="T33" fmla="*/ 251 h 2191"/>
                  <a:gd name="T34" fmla="*/ 396 w 2787"/>
                  <a:gd name="T35" fmla="*/ 264 h 2191"/>
                  <a:gd name="T36" fmla="*/ 367 w 2787"/>
                  <a:gd name="T37" fmla="*/ 287 h 2191"/>
                  <a:gd name="T38" fmla="*/ 331 w 2787"/>
                  <a:gd name="T39" fmla="*/ 256 h 2191"/>
                  <a:gd name="T40" fmla="*/ 288 w 2787"/>
                  <a:gd name="T41" fmla="*/ 250 h 2191"/>
                  <a:gd name="T42" fmla="*/ 302 w 2787"/>
                  <a:gd name="T43" fmla="*/ 266 h 2191"/>
                  <a:gd name="T44" fmla="*/ 305 w 2787"/>
                  <a:gd name="T45" fmla="*/ 286 h 2191"/>
                  <a:gd name="T46" fmla="*/ 332 w 2787"/>
                  <a:gd name="T47" fmla="*/ 284 h 2191"/>
                  <a:gd name="T48" fmla="*/ 331 w 2787"/>
                  <a:gd name="T49" fmla="*/ 304 h 2191"/>
                  <a:gd name="T50" fmla="*/ 277 w 2787"/>
                  <a:gd name="T51" fmla="*/ 302 h 2191"/>
                  <a:gd name="T52" fmla="*/ 269 w 2787"/>
                  <a:gd name="T53" fmla="*/ 267 h 2191"/>
                  <a:gd name="T54" fmla="*/ 247 w 2787"/>
                  <a:gd name="T55" fmla="*/ 258 h 2191"/>
                  <a:gd name="T56" fmla="*/ 222 w 2787"/>
                  <a:gd name="T57" fmla="*/ 243 h 2191"/>
                  <a:gd name="T58" fmla="*/ 188 w 2787"/>
                  <a:gd name="T59" fmla="*/ 214 h 2191"/>
                  <a:gd name="T60" fmla="*/ 99 w 2787"/>
                  <a:gd name="T61" fmla="*/ 222 h 2191"/>
                  <a:gd name="T62" fmla="*/ 18 w 2787"/>
                  <a:gd name="T63" fmla="*/ 214 h 2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7"/>
                  <a:gd name="T97" fmla="*/ 0 h 2191"/>
                  <a:gd name="T98" fmla="*/ 2787 w 2787"/>
                  <a:gd name="T99" fmla="*/ 2191 h 2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7" h="2191">
                    <a:moveTo>
                      <a:pt x="128" y="1501"/>
                    </a:moveTo>
                    <a:lnTo>
                      <a:pt x="108" y="1290"/>
                    </a:lnTo>
                    <a:lnTo>
                      <a:pt x="88" y="1083"/>
                    </a:lnTo>
                    <a:lnTo>
                      <a:pt x="64" y="851"/>
                    </a:lnTo>
                    <a:lnTo>
                      <a:pt x="40" y="619"/>
                    </a:lnTo>
                    <a:lnTo>
                      <a:pt x="19" y="417"/>
                    </a:lnTo>
                    <a:lnTo>
                      <a:pt x="0" y="221"/>
                    </a:lnTo>
                    <a:lnTo>
                      <a:pt x="7" y="103"/>
                    </a:lnTo>
                    <a:lnTo>
                      <a:pt x="157" y="54"/>
                    </a:lnTo>
                    <a:lnTo>
                      <a:pt x="338" y="25"/>
                    </a:lnTo>
                    <a:lnTo>
                      <a:pt x="742" y="0"/>
                    </a:lnTo>
                    <a:lnTo>
                      <a:pt x="1145" y="11"/>
                    </a:lnTo>
                    <a:lnTo>
                      <a:pt x="1417" y="69"/>
                    </a:lnTo>
                    <a:lnTo>
                      <a:pt x="1514" y="101"/>
                    </a:lnTo>
                    <a:lnTo>
                      <a:pt x="1528" y="153"/>
                    </a:lnTo>
                    <a:lnTo>
                      <a:pt x="1478" y="999"/>
                    </a:lnTo>
                    <a:lnTo>
                      <a:pt x="1581" y="308"/>
                    </a:lnTo>
                    <a:lnTo>
                      <a:pt x="1817" y="204"/>
                    </a:lnTo>
                    <a:lnTo>
                      <a:pt x="1903" y="166"/>
                    </a:lnTo>
                    <a:lnTo>
                      <a:pt x="2031" y="192"/>
                    </a:lnTo>
                    <a:lnTo>
                      <a:pt x="2185" y="213"/>
                    </a:lnTo>
                    <a:lnTo>
                      <a:pt x="2350" y="236"/>
                    </a:lnTo>
                    <a:lnTo>
                      <a:pt x="2395" y="261"/>
                    </a:lnTo>
                    <a:lnTo>
                      <a:pt x="2414" y="630"/>
                    </a:lnTo>
                    <a:lnTo>
                      <a:pt x="2392" y="1210"/>
                    </a:lnTo>
                    <a:lnTo>
                      <a:pt x="2356" y="1586"/>
                    </a:lnTo>
                    <a:lnTo>
                      <a:pt x="2428" y="1734"/>
                    </a:lnTo>
                    <a:lnTo>
                      <a:pt x="2464" y="1293"/>
                    </a:lnTo>
                    <a:lnTo>
                      <a:pt x="2596" y="1239"/>
                    </a:lnTo>
                    <a:lnTo>
                      <a:pt x="2699" y="1358"/>
                    </a:lnTo>
                    <a:lnTo>
                      <a:pt x="2774" y="1419"/>
                    </a:lnTo>
                    <a:lnTo>
                      <a:pt x="2771" y="1775"/>
                    </a:lnTo>
                    <a:lnTo>
                      <a:pt x="2728" y="1749"/>
                    </a:lnTo>
                    <a:lnTo>
                      <a:pt x="2661" y="1760"/>
                    </a:lnTo>
                    <a:lnTo>
                      <a:pt x="2661" y="1839"/>
                    </a:lnTo>
                    <a:lnTo>
                      <a:pt x="2767" y="1847"/>
                    </a:lnTo>
                    <a:lnTo>
                      <a:pt x="2787" y="1969"/>
                    </a:lnTo>
                    <a:lnTo>
                      <a:pt x="2563" y="2006"/>
                    </a:lnTo>
                    <a:lnTo>
                      <a:pt x="2439" y="1968"/>
                    </a:lnTo>
                    <a:lnTo>
                      <a:pt x="2313" y="1789"/>
                    </a:lnTo>
                    <a:lnTo>
                      <a:pt x="2177" y="1740"/>
                    </a:lnTo>
                    <a:lnTo>
                      <a:pt x="2012" y="1751"/>
                    </a:lnTo>
                    <a:lnTo>
                      <a:pt x="1978" y="1782"/>
                    </a:lnTo>
                    <a:lnTo>
                      <a:pt x="2106" y="1862"/>
                    </a:lnTo>
                    <a:lnTo>
                      <a:pt x="2156" y="1930"/>
                    </a:lnTo>
                    <a:lnTo>
                      <a:pt x="2130" y="2001"/>
                    </a:lnTo>
                    <a:lnTo>
                      <a:pt x="2257" y="2032"/>
                    </a:lnTo>
                    <a:lnTo>
                      <a:pt x="2321" y="1985"/>
                    </a:lnTo>
                    <a:lnTo>
                      <a:pt x="2424" y="2050"/>
                    </a:lnTo>
                    <a:lnTo>
                      <a:pt x="2313" y="2130"/>
                    </a:lnTo>
                    <a:lnTo>
                      <a:pt x="2081" y="2191"/>
                    </a:lnTo>
                    <a:lnTo>
                      <a:pt x="1938" y="2115"/>
                    </a:lnTo>
                    <a:lnTo>
                      <a:pt x="1923" y="1986"/>
                    </a:lnTo>
                    <a:lnTo>
                      <a:pt x="1882" y="1871"/>
                    </a:lnTo>
                    <a:lnTo>
                      <a:pt x="1894" y="1828"/>
                    </a:lnTo>
                    <a:lnTo>
                      <a:pt x="1722" y="1805"/>
                    </a:lnTo>
                    <a:lnTo>
                      <a:pt x="1621" y="1795"/>
                    </a:lnTo>
                    <a:lnTo>
                      <a:pt x="1549" y="1698"/>
                    </a:lnTo>
                    <a:lnTo>
                      <a:pt x="1344" y="1713"/>
                    </a:lnTo>
                    <a:lnTo>
                      <a:pt x="1310" y="1496"/>
                    </a:lnTo>
                    <a:lnTo>
                      <a:pt x="1176" y="1510"/>
                    </a:lnTo>
                    <a:lnTo>
                      <a:pt x="695" y="1554"/>
                    </a:lnTo>
                    <a:lnTo>
                      <a:pt x="342" y="1539"/>
                    </a:lnTo>
                    <a:lnTo>
                      <a:pt x="128" y="1501"/>
                    </a:lnTo>
                    <a:close/>
                  </a:path>
                </a:pathLst>
              </a:custGeom>
              <a:solidFill>
                <a:srgbClr val="FFE5E5"/>
              </a:solidFill>
              <a:ln w="9525">
                <a:noFill/>
                <a:round/>
                <a:headEnd/>
                <a:tailEnd/>
              </a:ln>
            </p:spPr>
            <p:txBody>
              <a:bodyPr/>
              <a:lstStyle/>
              <a:p>
                <a:endParaRPr lang="de-DE">
                  <a:latin typeface="+mn-lt"/>
                </a:endParaRPr>
              </a:p>
            </p:txBody>
          </p:sp>
          <p:sp>
            <p:nvSpPr>
              <p:cNvPr id="1068" name="Freeform 214"/>
              <p:cNvSpPr>
                <a:spLocks/>
              </p:cNvSpPr>
              <p:nvPr/>
            </p:nvSpPr>
            <p:spPr bwMode="auto">
              <a:xfrm>
                <a:off x="336" y="2446"/>
                <a:ext cx="165" cy="138"/>
              </a:xfrm>
              <a:custGeom>
                <a:avLst/>
                <a:gdLst>
                  <a:gd name="T0" fmla="*/ 11 w 1155"/>
                  <a:gd name="T1" fmla="*/ 4 h 963"/>
                  <a:gd name="T2" fmla="*/ 0 w 1155"/>
                  <a:gd name="T3" fmla="*/ 18 h 963"/>
                  <a:gd name="T4" fmla="*/ 1 w 1155"/>
                  <a:gd name="T5" fmla="*/ 45 h 963"/>
                  <a:gd name="T6" fmla="*/ 5 w 1155"/>
                  <a:gd name="T7" fmla="*/ 78 h 963"/>
                  <a:gd name="T8" fmla="*/ 11 w 1155"/>
                  <a:gd name="T9" fmla="*/ 117 h 963"/>
                  <a:gd name="T10" fmla="*/ 23 w 1155"/>
                  <a:gd name="T11" fmla="*/ 130 h 963"/>
                  <a:gd name="T12" fmla="*/ 45 w 1155"/>
                  <a:gd name="T13" fmla="*/ 136 h 963"/>
                  <a:gd name="T14" fmla="*/ 83 w 1155"/>
                  <a:gd name="T15" fmla="*/ 138 h 963"/>
                  <a:gd name="T16" fmla="*/ 126 w 1155"/>
                  <a:gd name="T17" fmla="*/ 137 h 963"/>
                  <a:gd name="T18" fmla="*/ 147 w 1155"/>
                  <a:gd name="T19" fmla="*/ 135 h 963"/>
                  <a:gd name="T20" fmla="*/ 158 w 1155"/>
                  <a:gd name="T21" fmla="*/ 129 h 963"/>
                  <a:gd name="T22" fmla="*/ 165 w 1155"/>
                  <a:gd name="T23" fmla="*/ 29 h 963"/>
                  <a:gd name="T24" fmla="*/ 160 w 1155"/>
                  <a:gd name="T25" fmla="*/ 10 h 963"/>
                  <a:gd name="T26" fmla="*/ 119 w 1155"/>
                  <a:gd name="T27" fmla="*/ 1 h 963"/>
                  <a:gd name="T28" fmla="*/ 46 w 1155"/>
                  <a:gd name="T29" fmla="*/ 0 h 963"/>
                  <a:gd name="T30" fmla="*/ 11 w 1155"/>
                  <a:gd name="T31" fmla="*/ 4 h 963"/>
                  <a:gd name="T32" fmla="*/ 11 w 1155"/>
                  <a:gd name="T33" fmla="*/ 4 h 9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5"/>
                  <a:gd name="T52" fmla="*/ 0 h 963"/>
                  <a:gd name="T53" fmla="*/ 1155 w 1155"/>
                  <a:gd name="T54" fmla="*/ 963 h 9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5" h="963">
                    <a:moveTo>
                      <a:pt x="74" y="28"/>
                    </a:moveTo>
                    <a:lnTo>
                      <a:pt x="0" y="123"/>
                    </a:lnTo>
                    <a:lnTo>
                      <a:pt x="5" y="315"/>
                    </a:lnTo>
                    <a:lnTo>
                      <a:pt x="33" y="543"/>
                    </a:lnTo>
                    <a:lnTo>
                      <a:pt x="80" y="816"/>
                    </a:lnTo>
                    <a:lnTo>
                      <a:pt x="158" y="908"/>
                    </a:lnTo>
                    <a:lnTo>
                      <a:pt x="315" y="952"/>
                    </a:lnTo>
                    <a:lnTo>
                      <a:pt x="580" y="963"/>
                    </a:lnTo>
                    <a:lnTo>
                      <a:pt x="879" y="959"/>
                    </a:lnTo>
                    <a:lnTo>
                      <a:pt x="1030" y="941"/>
                    </a:lnTo>
                    <a:lnTo>
                      <a:pt x="1106" y="900"/>
                    </a:lnTo>
                    <a:lnTo>
                      <a:pt x="1155" y="203"/>
                    </a:lnTo>
                    <a:lnTo>
                      <a:pt x="1118" y="68"/>
                    </a:lnTo>
                    <a:lnTo>
                      <a:pt x="836" y="7"/>
                    </a:lnTo>
                    <a:lnTo>
                      <a:pt x="319" y="0"/>
                    </a:lnTo>
                    <a:lnTo>
                      <a:pt x="74" y="28"/>
                    </a:lnTo>
                    <a:close/>
                  </a:path>
                </a:pathLst>
              </a:custGeom>
              <a:solidFill>
                <a:srgbClr val="99CCFF"/>
              </a:solidFill>
              <a:ln w="9525">
                <a:noFill/>
                <a:round/>
                <a:headEnd/>
                <a:tailEnd/>
              </a:ln>
            </p:spPr>
            <p:txBody>
              <a:bodyPr/>
              <a:lstStyle/>
              <a:p>
                <a:endParaRPr lang="de-DE">
                  <a:latin typeface="+mn-lt"/>
                </a:endParaRPr>
              </a:p>
            </p:txBody>
          </p:sp>
          <p:sp>
            <p:nvSpPr>
              <p:cNvPr id="1069" name="Freeform 215"/>
              <p:cNvSpPr>
                <a:spLocks/>
              </p:cNvSpPr>
              <p:nvPr/>
            </p:nvSpPr>
            <p:spPr bwMode="auto">
              <a:xfrm>
                <a:off x="251" y="2613"/>
                <a:ext cx="28" cy="13"/>
              </a:xfrm>
              <a:custGeom>
                <a:avLst/>
                <a:gdLst>
                  <a:gd name="T0" fmla="*/ 2 w 201"/>
                  <a:gd name="T1" fmla="*/ 2 h 87"/>
                  <a:gd name="T2" fmla="*/ 9 w 201"/>
                  <a:gd name="T3" fmla="*/ 0 h 87"/>
                  <a:gd name="T4" fmla="*/ 16 w 201"/>
                  <a:gd name="T5" fmla="*/ 0 h 87"/>
                  <a:gd name="T6" fmla="*/ 22 w 201"/>
                  <a:gd name="T7" fmla="*/ 2 h 87"/>
                  <a:gd name="T8" fmla="*/ 27 w 201"/>
                  <a:gd name="T9" fmla="*/ 6 h 87"/>
                  <a:gd name="T10" fmla="*/ 28 w 201"/>
                  <a:gd name="T11" fmla="*/ 9 h 87"/>
                  <a:gd name="T12" fmla="*/ 27 w 201"/>
                  <a:gd name="T13" fmla="*/ 12 h 87"/>
                  <a:gd name="T14" fmla="*/ 24 w 201"/>
                  <a:gd name="T15" fmla="*/ 13 h 87"/>
                  <a:gd name="T16" fmla="*/ 22 w 201"/>
                  <a:gd name="T17" fmla="*/ 12 h 87"/>
                  <a:gd name="T18" fmla="*/ 18 w 201"/>
                  <a:gd name="T19" fmla="*/ 8 h 87"/>
                  <a:gd name="T20" fmla="*/ 13 w 201"/>
                  <a:gd name="T21" fmla="*/ 7 h 87"/>
                  <a:gd name="T22" fmla="*/ 3 w 201"/>
                  <a:gd name="T23" fmla="*/ 8 h 87"/>
                  <a:gd name="T24" fmla="*/ 1 w 201"/>
                  <a:gd name="T25" fmla="*/ 7 h 87"/>
                  <a:gd name="T26" fmla="*/ 0 w 201"/>
                  <a:gd name="T27" fmla="*/ 6 h 87"/>
                  <a:gd name="T28" fmla="*/ 0 w 201"/>
                  <a:gd name="T29" fmla="*/ 4 h 87"/>
                  <a:gd name="T30" fmla="*/ 2 w 201"/>
                  <a:gd name="T31" fmla="*/ 2 h 87"/>
                  <a:gd name="T32" fmla="*/ 2 w 201"/>
                  <a:gd name="T33" fmla="*/ 2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5" y="14"/>
                    </a:moveTo>
                    <a:lnTo>
                      <a:pt x="64" y="2"/>
                    </a:lnTo>
                    <a:lnTo>
                      <a:pt x="113" y="0"/>
                    </a:lnTo>
                    <a:lnTo>
                      <a:pt x="156" y="11"/>
                    </a:lnTo>
                    <a:lnTo>
                      <a:pt x="195" y="42"/>
                    </a:lnTo>
                    <a:lnTo>
                      <a:pt x="201" y="63"/>
                    </a:lnTo>
                    <a:lnTo>
                      <a:pt x="193" y="80"/>
                    </a:lnTo>
                    <a:lnTo>
                      <a:pt x="174" y="87"/>
                    </a:lnTo>
                    <a:lnTo>
                      <a:pt x="155" y="77"/>
                    </a:lnTo>
                    <a:lnTo>
                      <a:pt x="127" y="55"/>
                    </a:lnTo>
                    <a:lnTo>
                      <a:pt x="95" y="45"/>
                    </a:lnTo>
                    <a:lnTo>
                      <a:pt x="25" y="53"/>
                    </a:lnTo>
                    <a:lnTo>
                      <a:pt x="9" y="50"/>
                    </a:lnTo>
                    <a:lnTo>
                      <a:pt x="0" y="38"/>
                    </a:lnTo>
                    <a:lnTo>
                      <a:pt x="1" y="24"/>
                    </a:lnTo>
                    <a:lnTo>
                      <a:pt x="15" y="14"/>
                    </a:lnTo>
                    <a:close/>
                  </a:path>
                </a:pathLst>
              </a:custGeom>
              <a:solidFill>
                <a:srgbClr val="A38C8C"/>
              </a:solidFill>
              <a:ln w="9525">
                <a:noFill/>
                <a:round/>
                <a:headEnd/>
                <a:tailEnd/>
              </a:ln>
            </p:spPr>
            <p:txBody>
              <a:bodyPr/>
              <a:lstStyle/>
              <a:p>
                <a:endParaRPr lang="de-DE">
                  <a:latin typeface="+mn-lt"/>
                </a:endParaRPr>
              </a:p>
            </p:txBody>
          </p:sp>
          <p:sp>
            <p:nvSpPr>
              <p:cNvPr id="1070" name="Freeform 216"/>
              <p:cNvSpPr>
                <a:spLocks/>
              </p:cNvSpPr>
              <p:nvPr/>
            </p:nvSpPr>
            <p:spPr bwMode="auto">
              <a:xfrm>
                <a:off x="252" y="2630"/>
                <a:ext cx="26" cy="11"/>
              </a:xfrm>
              <a:custGeom>
                <a:avLst/>
                <a:gdLst>
                  <a:gd name="T0" fmla="*/ 2 w 178"/>
                  <a:gd name="T1" fmla="*/ 2 h 78"/>
                  <a:gd name="T2" fmla="*/ 8 w 178"/>
                  <a:gd name="T3" fmla="*/ 1 h 78"/>
                  <a:gd name="T4" fmla="*/ 15 w 178"/>
                  <a:gd name="T5" fmla="*/ 0 h 78"/>
                  <a:gd name="T6" fmla="*/ 25 w 178"/>
                  <a:gd name="T7" fmla="*/ 6 h 78"/>
                  <a:gd name="T8" fmla="*/ 26 w 178"/>
                  <a:gd name="T9" fmla="*/ 10 h 78"/>
                  <a:gd name="T10" fmla="*/ 24 w 178"/>
                  <a:gd name="T11" fmla="*/ 11 h 78"/>
                  <a:gd name="T12" fmla="*/ 22 w 178"/>
                  <a:gd name="T13" fmla="*/ 10 h 78"/>
                  <a:gd name="T14" fmla="*/ 18 w 178"/>
                  <a:gd name="T15" fmla="*/ 8 h 78"/>
                  <a:gd name="T16" fmla="*/ 14 w 178"/>
                  <a:gd name="T17" fmla="*/ 6 h 78"/>
                  <a:gd name="T18" fmla="*/ 3 w 178"/>
                  <a:gd name="T19" fmla="*/ 7 h 78"/>
                  <a:gd name="T20" fmla="*/ 1 w 178"/>
                  <a:gd name="T21" fmla="*/ 7 h 78"/>
                  <a:gd name="T22" fmla="*/ 0 w 178"/>
                  <a:gd name="T23" fmla="*/ 5 h 78"/>
                  <a:gd name="T24" fmla="*/ 0 w 178"/>
                  <a:gd name="T25" fmla="*/ 3 h 78"/>
                  <a:gd name="T26" fmla="*/ 2 w 178"/>
                  <a:gd name="T27" fmla="*/ 2 h 78"/>
                  <a:gd name="T28" fmla="*/ 2 w 178"/>
                  <a:gd name="T29" fmla="*/ 2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
                  <a:gd name="T46" fmla="*/ 0 h 78"/>
                  <a:gd name="T47" fmla="*/ 178 w 178"/>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 h="78">
                    <a:moveTo>
                      <a:pt x="14" y="14"/>
                    </a:moveTo>
                    <a:lnTo>
                      <a:pt x="58" y="4"/>
                    </a:lnTo>
                    <a:lnTo>
                      <a:pt x="103" y="0"/>
                    </a:lnTo>
                    <a:lnTo>
                      <a:pt x="174" y="44"/>
                    </a:lnTo>
                    <a:lnTo>
                      <a:pt x="178" y="70"/>
                    </a:lnTo>
                    <a:lnTo>
                      <a:pt x="166" y="78"/>
                    </a:lnTo>
                    <a:lnTo>
                      <a:pt x="152" y="73"/>
                    </a:lnTo>
                    <a:lnTo>
                      <a:pt x="124" y="56"/>
                    </a:lnTo>
                    <a:lnTo>
                      <a:pt x="94" y="43"/>
                    </a:lnTo>
                    <a:lnTo>
                      <a:pt x="22" y="51"/>
                    </a:lnTo>
                    <a:lnTo>
                      <a:pt x="8" y="49"/>
                    </a:lnTo>
                    <a:lnTo>
                      <a:pt x="0" y="37"/>
                    </a:lnTo>
                    <a:lnTo>
                      <a:pt x="1" y="23"/>
                    </a:lnTo>
                    <a:lnTo>
                      <a:pt x="14" y="14"/>
                    </a:lnTo>
                    <a:close/>
                  </a:path>
                </a:pathLst>
              </a:custGeom>
              <a:solidFill>
                <a:srgbClr val="A38C8C"/>
              </a:solidFill>
              <a:ln w="9525">
                <a:noFill/>
                <a:round/>
                <a:headEnd/>
                <a:tailEnd/>
              </a:ln>
            </p:spPr>
            <p:txBody>
              <a:bodyPr/>
              <a:lstStyle/>
              <a:p>
                <a:endParaRPr lang="de-DE">
                  <a:latin typeface="+mn-lt"/>
                </a:endParaRPr>
              </a:p>
            </p:txBody>
          </p:sp>
          <p:sp>
            <p:nvSpPr>
              <p:cNvPr id="1071" name="Freeform 217"/>
              <p:cNvSpPr>
                <a:spLocks/>
              </p:cNvSpPr>
              <p:nvPr/>
            </p:nvSpPr>
            <p:spPr bwMode="auto">
              <a:xfrm>
                <a:off x="253" y="2645"/>
                <a:ext cx="29" cy="12"/>
              </a:xfrm>
              <a:custGeom>
                <a:avLst/>
                <a:gdLst>
                  <a:gd name="T0" fmla="*/ 2 w 200"/>
                  <a:gd name="T1" fmla="*/ 1 h 83"/>
                  <a:gd name="T2" fmla="*/ 13 w 200"/>
                  <a:gd name="T3" fmla="*/ 0 h 83"/>
                  <a:gd name="T4" fmla="*/ 21 w 200"/>
                  <a:gd name="T5" fmla="*/ 3 h 83"/>
                  <a:gd name="T6" fmla="*/ 28 w 200"/>
                  <a:gd name="T7" fmla="*/ 7 h 83"/>
                  <a:gd name="T8" fmla="*/ 29 w 200"/>
                  <a:gd name="T9" fmla="*/ 9 h 83"/>
                  <a:gd name="T10" fmla="*/ 28 w 200"/>
                  <a:gd name="T11" fmla="*/ 11 h 83"/>
                  <a:gd name="T12" fmla="*/ 27 w 200"/>
                  <a:gd name="T13" fmla="*/ 12 h 83"/>
                  <a:gd name="T14" fmla="*/ 25 w 200"/>
                  <a:gd name="T15" fmla="*/ 12 h 83"/>
                  <a:gd name="T16" fmla="*/ 22 w 200"/>
                  <a:gd name="T17" fmla="*/ 10 h 83"/>
                  <a:gd name="T18" fmla="*/ 19 w 200"/>
                  <a:gd name="T19" fmla="*/ 9 h 83"/>
                  <a:gd name="T20" fmla="*/ 12 w 200"/>
                  <a:gd name="T21" fmla="*/ 8 h 83"/>
                  <a:gd name="T22" fmla="*/ 3 w 200"/>
                  <a:gd name="T23" fmla="*/ 7 h 83"/>
                  <a:gd name="T24" fmla="*/ 0 w 200"/>
                  <a:gd name="T25" fmla="*/ 4 h 83"/>
                  <a:gd name="T26" fmla="*/ 0 w 200"/>
                  <a:gd name="T27" fmla="*/ 2 h 83"/>
                  <a:gd name="T28" fmla="*/ 2 w 200"/>
                  <a:gd name="T29" fmla="*/ 1 h 83"/>
                  <a:gd name="T30" fmla="*/ 2 w 200"/>
                  <a:gd name="T31" fmla="*/ 1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83"/>
                  <a:gd name="T50" fmla="*/ 200 w 200"/>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83">
                    <a:moveTo>
                      <a:pt x="17" y="7"/>
                    </a:moveTo>
                    <a:lnTo>
                      <a:pt x="91" y="0"/>
                    </a:lnTo>
                    <a:lnTo>
                      <a:pt x="145" y="18"/>
                    </a:lnTo>
                    <a:lnTo>
                      <a:pt x="191" y="49"/>
                    </a:lnTo>
                    <a:lnTo>
                      <a:pt x="200" y="62"/>
                    </a:lnTo>
                    <a:lnTo>
                      <a:pt x="195" y="75"/>
                    </a:lnTo>
                    <a:lnTo>
                      <a:pt x="184" y="83"/>
                    </a:lnTo>
                    <a:lnTo>
                      <a:pt x="170" y="80"/>
                    </a:lnTo>
                    <a:lnTo>
                      <a:pt x="150" y="67"/>
                    </a:lnTo>
                    <a:lnTo>
                      <a:pt x="130" y="62"/>
                    </a:lnTo>
                    <a:lnTo>
                      <a:pt x="86" y="54"/>
                    </a:lnTo>
                    <a:lnTo>
                      <a:pt x="22" y="47"/>
                    </a:lnTo>
                    <a:lnTo>
                      <a:pt x="0" y="29"/>
                    </a:lnTo>
                    <a:lnTo>
                      <a:pt x="3" y="15"/>
                    </a:lnTo>
                    <a:lnTo>
                      <a:pt x="17" y="7"/>
                    </a:lnTo>
                    <a:close/>
                  </a:path>
                </a:pathLst>
              </a:custGeom>
              <a:solidFill>
                <a:srgbClr val="A38C8C"/>
              </a:solidFill>
              <a:ln w="9525">
                <a:noFill/>
                <a:round/>
                <a:headEnd/>
                <a:tailEnd/>
              </a:ln>
            </p:spPr>
            <p:txBody>
              <a:bodyPr/>
              <a:lstStyle/>
              <a:p>
                <a:endParaRPr lang="de-DE">
                  <a:latin typeface="+mn-lt"/>
                </a:endParaRPr>
              </a:p>
            </p:txBody>
          </p:sp>
          <p:sp>
            <p:nvSpPr>
              <p:cNvPr id="1072" name="Freeform 218"/>
              <p:cNvSpPr>
                <a:spLocks/>
              </p:cNvSpPr>
              <p:nvPr/>
            </p:nvSpPr>
            <p:spPr bwMode="auto">
              <a:xfrm>
                <a:off x="684" y="2622"/>
                <a:ext cx="17" cy="9"/>
              </a:xfrm>
              <a:custGeom>
                <a:avLst/>
                <a:gdLst>
                  <a:gd name="T0" fmla="*/ 3 w 119"/>
                  <a:gd name="T1" fmla="*/ 0 h 65"/>
                  <a:gd name="T2" fmla="*/ 9 w 119"/>
                  <a:gd name="T3" fmla="*/ 0 h 65"/>
                  <a:gd name="T4" fmla="*/ 16 w 119"/>
                  <a:gd name="T5" fmla="*/ 4 h 65"/>
                  <a:gd name="T6" fmla="*/ 17 w 119"/>
                  <a:gd name="T7" fmla="*/ 8 h 65"/>
                  <a:gd name="T8" fmla="*/ 15 w 119"/>
                  <a:gd name="T9" fmla="*/ 9 h 65"/>
                  <a:gd name="T10" fmla="*/ 13 w 119"/>
                  <a:gd name="T11" fmla="*/ 9 h 65"/>
                  <a:gd name="T12" fmla="*/ 7 w 119"/>
                  <a:gd name="T13" fmla="*/ 6 h 65"/>
                  <a:gd name="T14" fmla="*/ 3 w 119"/>
                  <a:gd name="T15" fmla="*/ 5 h 65"/>
                  <a:gd name="T16" fmla="*/ 0 w 119"/>
                  <a:gd name="T17" fmla="*/ 3 h 65"/>
                  <a:gd name="T18" fmla="*/ 1 w 119"/>
                  <a:gd name="T19" fmla="*/ 1 h 65"/>
                  <a:gd name="T20" fmla="*/ 3 w 119"/>
                  <a:gd name="T21" fmla="*/ 0 h 65"/>
                  <a:gd name="T22" fmla="*/ 3 w 119"/>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65"/>
                  <a:gd name="T38" fmla="*/ 119 w 11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65">
                    <a:moveTo>
                      <a:pt x="19" y="1"/>
                    </a:moveTo>
                    <a:lnTo>
                      <a:pt x="60" y="0"/>
                    </a:lnTo>
                    <a:lnTo>
                      <a:pt x="114" y="31"/>
                    </a:lnTo>
                    <a:lnTo>
                      <a:pt x="119" y="57"/>
                    </a:lnTo>
                    <a:lnTo>
                      <a:pt x="108" y="65"/>
                    </a:lnTo>
                    <a:lnTo>
                      <a:pt x="94" y="62"/>
                    </a:lnTo>
                    <a:lnTo>
                      <a:pt x="51" y="41"/>
                    </a:lnTo>
                    <a:lnTo>
                      <a:pt x="19" y="39"/>
                    </a:lnTo>
                    <a:lnTo>
                      <a:pt x="0" y="20"/>
                    </a:lnTo>
                    <a:lnTo>
                      <a:pt x="4" y="7"/>
                    </a:lnTo>
                    <a:lnTo>
                      <a:pt x="19" y="1"/>
                    </a:lnTo>
                    <a:close/>
                  </a:path>
                </a:pathLst>
              </a:custGeom>
              <a:solidFill>
                <a:srgbClr val="A38C8C"/>
              </a:solidFill>
              <a:ln w="9525">
                <a:noFill/>
                <a:round/>
                <a:headEnd/>
                <a:tailEnd/>
              </a:ln>
            </p:spPr>
            <p:txBody>
              <a:bodyPr/>
              <a:lstStyle/>
              <a:p>
                <a:endParaRPr lang="de-DE">
                  <a:latin typeface="+mn-lt"/>
                </a:endParaRPr>
              </a:p>
            </p:txBody>
          </p:sp>
          <p:sp>
            <p:nvSpPr>
              <p:cNvPr id="1073" name="Freeform 219"/>
              <p:cNvSpPr>
                <a:spLocks/>
              </p:cNvSpPr>
              <p:nvPr/>
            </p:nvSpPr>
            <p:spPr bwMode="auto">
              <a:xfrm>
                <a:off x="685" y="2634"/>
                <a:ext cx="18" cy="14"/>
              </a:xfrm>
              <a:custGeom>
                <a:avLst/>
                <a:gdLst>
                  <a:gd name="T0" fmla="*/ 3 w 129"/>
                  <a:gd name="T1" fmla="*/ 0 h 98"/>
                  <a:gd name="T2" fmla="*/ 11 w 129"/>
                  <a:gd name="T3" fmla="*/ 2 h 98"/>
                  <a:gd name="T4" fmla="*/ 18 w 129"/>
                  <a:gd name="T5" fmla="*/ 9 h 98"/>
                  <a:gd name="T6" fmla="*/ 18 w 129"/>
                  <a:gd name="T7" fmla="*/ 13 h 98"/>
                  <a:gd name="T8" fmla="*/ 16 w 129"/>
                  <a:gd name="T9" fmla="*/ 14 h 98"/>
                  <a:gd name="T10" fmla="*/ 14 w 129"/>
                  <a:gd name="T11" fmla="*/ 13 h 98"/>
                  <a:gd name="T12" fmla="*/ 8 w 129"/>
                  <a:gd name="T13" fmla="*/ 8 h 98"/>
                  <a:gd name="T14" fmla="*/ 2 w 129"/>
                  <a:gd name="T15" fmla="*/ 6 h 98"/>
                  <a:gd name="T16" fmla="*/ 0 w 129"/>
                  <a:gd name="T17" fmla="*/ 4 h 98"/>
                  <a:gd name="T18" fmla="*/ 0 w 129"/>
                  <a:gd name="T19" fmla="*/ 2 h 98"/>
                  <a:gd name="T20" fmla="*/ 1 w 129"/>
                  <a:gd name="T21" fmla="*/ 1 h 98"/>
                  <a:gd name="T22" fmla="*/ 3 w 129"/>
                  <a:gd name="T23" fmla="*/ 0 h 98"/>
                  <a:gd name="T24" fmla="*/ 3 w 129"/>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98"/>
                  <a:gd name="T41" fmla="*/ 129 w 12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98">
                    <a:moveTo>
                      <a:pt x="21" y="0"/>
                    </a:moveTo>
                    <a:lnTo>
                      <a:pt x="79" y="15"/>
                    </a:lnTo>
                    <a:lnTo>
                      <a:pt x="129" y="65"/>
                    </a:lnTo>
                    <a:lnTo>
                      <a:pt x="129" y="91"/>
                    </a:lnTo>
                    <a:lnTo>
                      <a:pt x="116" y="98"/>
                    </a:lnTo>
                    <a:lnTo>
                      <a:pt x="102" y="92"/>
                    </a:lnTo>
                    <a:lnTo>
                      <a:pt x="56" y="55"/>
                    </a:lnTo>
                    <a:lnTo>
                      <a:pt x="16" y="39"/>
                    </a:lnTo>
                    <a:lnTo>
                      <a:pt x="3" y="30"/>
                    </a:lnTo>
                    <a:lnTo>
                      <a:pt x="0" y="16"/>
                    </a:lnTo>
                    <a:lnTo>
                      <a:pt x="7" y="5"/>
                    </a:lnTo>
                    <a:lnTo>
                      <a:pt x="21" y="0"/>
                    </a:lnTo>
                    <a:close/>
                  </a:path>
                </a:pathLst>
              </a:custGeom>
              <a:solidFill>
                <a:srgbClr val="A38C8C"/>
              </a:solidFill>
              <a:ln w="9525">
                <a:noFill/>
                <a:round/>
                <a:headEnd/>
                <a:tailEnd/>
              </a:ln>
            </p:spPr>
            <p:txBody>
              <a:bodyPr/>
              <a:lstStyle/>
              <a:p>
                <a:endParaRPr lang="de-DE">
                  <a:latin typeface="+mn-lt"/>
                </a:endParaRPr>
              </a:p>
            </p:txBody>
          </p:sp>
          <p:sp>
            <p:nvSpPr>
              <p:cNvPr id="1074" name="Freeform 220"/>
              <p:cNvSpPr>
                <a:spLocks/>
              </p:cNvSpPr>
              <p:nvPr/>
            </p:nvSpPr>
            <p:spPr bwMode="auto">
              <a:xfrm>
                <a:off x="683" y="2654"/>
                <a:ext cx="18" cy="8"/>
              </a:xfrm>
              <a:custGeom>
                <a:avLst/>
                <a:gdLst>
                  <a:gd name="T0" fmla="*/ 3 w 124"/>
                  <a:gd name="T1" fmla="*/ 2 h 61"/>
                  <a:gd name="T2" fmla="*/ 7 w 124"/>
                  <a:gd name="T3" fmla="*/ 0 h 61"/>
                  <a:gd name="T4" fmla="*/ 12 w 124"/>
                  <a:gd name="T5" fmla="*/ 1 h 61"/>
                  <a:gd name="T6" fmla="*/ 17 w 124"/>
                  <a:gd name="T7" fmla="*/ 3 h 61"/>
                  <a:gd name="T8" fmla="*/ 18 w 124"/>
                  <a:gd name="T9" fmla="*/ 7 h 61"/>
                  <a:gd name="T10" fmla="*/ 17 w 124"/>
                  <a:gd name="T11" fmla="*/ 8 h 61"/>
                  <a:gd name="T12" fmla="*/ 15 w 124"/>
                  <a:gd name="T13" fmla="*/ 8 h 61"/>
                  <a:gd name="T14" fmla="*/ 8 w 124"/>
                  <a:gd name="T15" fmla="*/ 7 h 61"/>
                  <a:gd name="T16" fmla="*/ 4 w 124"/>
                  <a:gd name="T17" fmla="*/ 7 h 61"/>
                  <a:gd name="T18" fmla="*/ 1 w 124"/>
                  <a:gd name="T19" fmla="*/ 7 h 61"/>
                  <a:gd name="T20" fmla="*/ 0 w 124"/>
                  <a:gd name="T21" fmla="*/ 5 h 61"/>
                  <a:gd name="T22" fmla="*/ 1 w 124"/>
                  <a:gd name="T23" fmla="*/ 3 h 61"/>
                  <a:gd name="T24" fmla="*/ 3 w 124"/>
                  <a:gd name="T25" fmla="*/ 2 h 61"/>
                  <a:gd name="T26" fmla="*/ 3 w 124"/>
                  <a:gd name="T27" fmla="*/ 2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61"/>
                  <a:gd name="T44" fmla="*/ 124 w 124"/>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61">
                    <a:moveTo>
                      <a:pt x="18" y="12"/>
                    </a:moveTo>
                    <a:lnTo>
                      <a:pt x="51" y="0"/>
                    </a:lnTo>
                    <a:lnTo>
                      <a:pt x="83" y="9"/>
                    </a:lnTo>
                    <a:lnTo>
                      <a:pt x="114" y="25"/>
                    </a:lnTo>
                    <a:lnTo>
                      <a:pt x="124" y="50"/>
                    </a:lnTo>
                    <a:lnTo>
                      <a:pt x="115" y="61"/>
                    </a:lnTo>
                    <a:lnTo>
                      <a:pt x="100" y="61"/>
                    </a:lnTo>
                    <a:lnTo>
                      <a:pt x="55" y="54"/>
                    </a:lnTo>
                    <a:lnTo>
                      <a:pt x="26" y="55"/>
                    </a:lnTo>
                    <a:lnTo>
                      <a:pt x="8" y="50"/>
                    </a:lnTo>
                    <a:lnTo>
                      <a:pt x="0" y="36"/>
                    </a:lnTo>
                    <a:lnTo>
                      <a:pt x="4" y="22"/>
                    </a:lnTo>
                    <a:lnTo>
                      <a:pt x="18" y="12"/>
                    </a:lnTo>
                    <a:close/>
                  </a:path>
                </a:pathLst>
              </a:custGeom>
              <a:solidFill>
                <a:srgbClr val="A38C8C"/>
              </a:solidFill>
              <a:ln w="9525">
                <a:noFill/>
                <a:round/>
                <a:headEnd/>
                <a:tailEnd/>
              </a:ln>
            </p:spPr>
            <p:txBody>
              <a:bodyPr/>
              <a:lstStyle/>
              <a:p>
                <a:endParaRPr lang="de-DE">
                  <a:latin typeface="+mn-lt"/>
                </a:endParaRPr>
              </a:p>
            </p:txBody>
          </p:sp>
          <p:sp>
            <p:nvSpPr>
              <p:cNvPr id="1075" name="Freeform 221"/>
              <p:cNvSpPr>
                <a:spLocks/>
              </p:cNvSpPr>
              <p:nvPr/>
            </p:nvSpPr>
            <p:spPr bwMode="auto">
              <a:xfrm>
                <a:off x="351" y="2635"/>
                <a:ext cx="136" cy="25"/>
              </a:xfrm>
              <a:custGeom>
                <a:avLst/>
                <a:gdLst>
                  <a:gd name="T0" fmla="*/ 5 w 956"/>
                  <a:gd name="T1" fmla="*/ 6 h 175"/>
                  <a:gd name="T2" fmla="*/ 16 w 956"/>
                  <a:gd name="T3" fmla="*/ 5 h 175"/>
                  <a:gd name="T4" fmla="*/ 27 w 956"/>
                  <a:gd name="T5" fmla="*/ 5 h 175"/>
                  <a:gd name="T6" fmla="*/ 56 w 956"/>
                  <a:gd name="T7" fmla="*/ 2 h 175"/>
                  <a:gd name="T8" fmla="*/ 84 w 956"/>
                  <a:gd name="T9" fmla="*/ 0 h 175"/>
                  <a:gd name="T10" fmla="*/ 115 w 956"/>
                  <a:gd name="T11" fmla="*/ 1 h 175"/>
                  <a:gd name="T12" fmla="*/ 118 w 956"/>
                  <a:gd name="T13" fmla="*/ 6 h 175"/>
                  <a:gd name="T14" fmla="*/ 120 w 956"/>
                  <a:gd name="T15" fmla="*/ 13 h 175"/>
                  <a:gd name="T16" fmla="*/ 122 w 956"/>
                  <a:gd name="T17" fmla="*/ 15 h 175"/>
                  <a:gd name="T18" fmla="*/ 125 w 956"/>
                  <a:gd name="T19" fmla="*/ 17 h 175"/>
                  <a:gd name="T20" fmla="*/ 129 w 956"/>
                  <a:gd name="T21" fmla="*/ 19 h 175"/>
                  <a:gd name="T22" fmla="*/ 132 w 956"/>
                  <a:gd name="T23" fmla="*/ 21 h 175"/>
                  <a:gd name="T24" fmla="*/ 136 w 956"/>
                  <a:gd name="T25" fmla="*/ 24 h 175"/>
                  <a:gd name="T26" fmla="*/ 132 w 956"/>
                  <a:gd name="T27" fmla="*/ 25 h 175"/>
                  <a:gd name="T28" fmla="*/ 105 w 956"/>
                  <a:gd name="T29" fmla="*/ 23 h 175"/>
                  <a:gd name="T30" fmla="*/ 83 w 956"/>
                  <a:gd name="T31" fmla="*/ 23 h 175"/>
                  <a:gd name="T32" fmla="*/ 55 w 956"/>
                  <a:gd name="T33" fmla="*/ 21 h 175"/>
                  <a:gd name="T34" fmla="*/ 42 w 956"/>
                  <a:gd name="T35" fmla="*/ 20 h 175"/>
                  <a:gd name="T36" fmla="*/ 28 w 956"/>
                  <a:gd name="T37" fmla="*/ 20 h 175"/>
                  <a:gd name="T38" fmla="*/ 16 w 956"/>
                  <a:gd name="T39" fmla="*/ 19 h 175"/>
                  <a:gd name="T40" fmla="*/ 5 w 956"/>
                  <a:gd name="T41" fmla="*/ 19 h 175"/>
                  <a:gd name="T42" fmla="*/ 1 w 956"/>
                  <a:gd name="T43" fmla="*/ 18 h 175"/>
                  <a:gd name="T44" fmla="*/ 0 w 956"/>
                  <a:gd name="T45" fmla="*/ 14 h 175"/>
                  <a:gd name="T46" fmla="*/ 1 w 956"/>
                  <a:gd name="T47" fmla="*/ 9 h 175"/>
                  <a:gd name="T48" fmla="*/ 3 w 956"/>
                  <a:gd name="T49" fmla="*/ 7 h 175"/>
                  <a:gd name="T50" fmla="*/ 5 w 956"/>
                  <a:gd name="T51" fmla="*/ 6 h 175"/>
                  <a:gd name="T52" fmla="*/ 5 w 956"/>
                  <a:gd name="T53" fmla="*/ 6 h 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6"/>
                  <a:gd name="T82" fmla="*/ 0 h 175"/>
                  <a:gd name="T83" fmla="*/ 956 w 956"/>
                  <a:gd name="T84" fmla="*/ 175 h 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6" h="175">
                    <a:moveTo>
                      <a:pt x="38" y="43"/>
                    </a:moveTo>
                    <a:lnTo>
                      <a:pt x="115" y="35"/>
                    </a:lnTo>
                    <a:lnTo>
                      <a:pt x="193" y="34"/>
                    </a:lnTo>
                    <a:lnTo>
                      <a:pt x="392" y="12"/>
                    </a:lnTo>
                    <a:lnTo>
                      <a:pt x="591" y="0"/>
                    </a:lnTo>
                    <a:lnTo>
                      <a:pt x="809" y="5"/>
                    </a:lnTo>
                    <a:lnTo>
                      <a:pt x="829" y="41"/>
                    </a:lnTo>
                    <a:lnTo>
                      <a:pt x="843" y="88"/>
                    </a:lnTo>
                    <a:lnTo>
                      <a:pt x="858" y="103"/>
                    </a:lnTo>
                    <a:lnTo>
                      <a:pt x="881" y="117"/>
                    </a:lnTo>
                    <a:lnTo>
                      <a:pt x="906" y="133"/>
                    </a:lnTo>
                    <a:lnTo>
                      <a:pt x="929" y="146"/>
                    </a:lnTo>
                    <a:lnTo>
                      <a:pt x="956" y="169"/>
                    </a:lnTo>
                    <a:lnTo>
                      <a:pt x="929" y="175"/>
                    </a:lnTo>
                    <a:lnTo>
                      <a:pt x="740" y="163"/>
                    </a:lnTo>
                    <a:lnTo>
                      <a:pt x="580" y="162"/>
                    </a:lnTo>
                    <a:lnTo>
                      <a:pt x="387" y="147"/>
                    </a:lnTo>
                    <a:lnTo>
                      <a:pt x="297" y="140"/>
                    </a:lnTo>
                    <a:lnTo>
                      <a:pt x="195" y="142"/>
                    </a:lnTo>
                    <a:lnTo>
                      <a:pt x="113" y="136"/>
                    </a:lnTo>
                    <a:lnTo>
                      <a:pt x="32" y="136"/>
                    </a:lnTo>
                    <a:lnTo>
                      <a:pt x="7" y="128"/>
                    </a:lnTo>
                    <a:lnTo>
                      <a:pt x="0" y="98"/>
                    </a:lnTo>
                    <a:lnTo>
                      <a:pt x="10" y="64"/>
                    </a:lnTo>
                    <a:lnTo>
                      <a:pt x="22" y="51"/>
                    </a:lnTo>
                    <a:lnTo>
                      <a:pt x="38" y="43"/>
                    </a:lnTo>
                    <a:close/>
                  </a:path>
                </a:pathLst>
              </a:custGeom>
              <a:solidFill>
                <a:srgbClr val="A38C8C"/>
              </a:solidFill>
              <a:ln w="9525">
                <a:noFill/>
                <a:round/>
                <a:headEnd/>
                <a:tailEnd/>
              </a:ln>
            </p:spPr>
            <p:txBody>
              <a:bodyPr/>
              <a:lstStyle/>
              <a:p>
                <a:endParaRPr lang="de-DE">
                  <a:latin typeface="+mn-lt"/>
                </a:endParaRPr>
              </a:p>
            </p:txBody>
          </p:sp>
          <p:sp>
            <p:nvSpPr>
              <p:cNvPr id="1076" name="Freeform 222"/>
              <p:cNvSpPr>
                <a:spLocks/>
              </p:cNvSpPr>
              <p:nvPr/>
            </p:nvSpPr>
            <p:spPr bwMode="auto">
              <a:xfrm>
                <a:off x="341" y="2593"/>
                <a:ext cx="21" cy="19"/>
              </a:xfrm>
              <a:custGeom>
                <a:avLst/>
                <a:gdLst>
                  <a:gd name="T0" fmla="*/ 3 w 148"/>
                  <a:gd name="T1" fmla="*/ 10 h 137"/>
                  <a:gd name="T2" fmla="*/ 0 w 148"/>
                  <a:gd name="T3" fmla="*/ 7 h 137"/>
                  <a:gd name="T4" fmla="*/ 0 w 148"/>
                  <a:gd name="T5" fmla="*/ 3 h 137"/>
                  <a:gd name="T6" fmla="*/ 3 w 148"/>
                  <a:gd name="T7" fmla="*/ 0 h 137"/>
                  <a:gd name="T8" fmla="*/ 8 w 148"/>
                  <a:gd name="T9" fmla="*/ 0 h 137"/>
                  <a:gd name="T10" fmla="*/ 18 w 148"/>
                  <a:gd name="T11" fmla="*/ 4 h 137"/>
                  <a:gd name="T12" fmla="*/ 21 w 148"/>
                  <a:gd name="T13" fmla="*/ 10 h 137"/>
                  <a:gd name="T14" fmla="*/ 21 w 148"/>
                  <a:gd name="T15" fmla="*/ 15 h 137"/>
                  <a:gd name="T16" fmla="*/ 19 w 148"/>
                  <a:gd name="T17" fmla="*/ 18 h 137"/>
                  <a:gd name="T18" fmla="*/ 17 w 148"/>
                  <a:gd name="T19" fmla="*/ 19 h 137"/>
                  <a:gd name="T20" fmla="*/ 12 w 148"/>
                  <a:gd name="T21" fmla="*/ 18 h 137"/>
                  <a:gd name="T22" fmla="*/ 8 w 148"/>
                  <a:gd name="T23" fmla="*/ 14 h 137"/>
                  <a:gd name="T24" fmla="*/ 3 w 148"/>
                  <a:gd name="T25" fmla="*/ 10 h 137"/>
                  <a:gd name="T26" fmla="*/ 3 w 148"/>
                  <a:gd name="T27" fmla="*/ 10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37"/>
                  <a:gd name="T44" fmla="*/ 148 w 148"/>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37">
                    <a:moveTo>
                      <a:pt x="22" y="75"/>
                    </a:moveTo>
                    <a:lnTo>
                      <a:pt x="0" y="50"/>
                    </a:lnTo>
                    <a:lnTo>
                      <a:pt x="2" y="20"/>
                    </a:lnTo>
                    <a:lnTo>
                      <a:pt x="23" y="0"/>
                    </a:lnTo>
                    <a:lnTo>
                      <a:pt x="55" y="1"/>
                    </a:lnTo>
                    <a:lnTo>
                      <a:pt x="124" y="32"/>
                    </a:lnTo>
                    <a:lnTo>
                      <a:pt x="148" y="69"/>
                    </a:lnTo>
                    <a:lnTo>
                      <a:pt x="145" y="110"/>
                    </a:lnTo>
                    <a:lnTo>
                      <a:pt x="135" y="127"/>
                    </a:lnTo>
                    <a:lnTo>
                      <a:pt x="121" y="137"/>
                    </a:lnTo>
                    <a:lnTo>
                      <a:pt x="86" y="132"/>
                    </a:lnTo>
                    <a:lnTo>
                      <a:pt x="54" y="102"/>
                    </a:lnTo>
                    <a:lnTo>
                      <a:pt x="22" y="75"/>
                    </a:lnTo>
                    <a:close/>
                  </a:path>
                </a:pathLst>
              </a:custGeom>
              <a:solidFill>
                <a:srgbClr val="FF0000"/>
              </a:solidFill>
              <a:ln w="9525">
                <a:noFill/>
                <a:round/>
                <a:headEnd/>
                <a:tailEnd/>
              </a:ln>
            </p:spPr>
            <p:txBody>
              <a:bodyPr/>
              <a:lstStyle/>
              <a:p>
                <a:endParaRPr lang="de-DE">
                  <a:latin typeface="+mn-lt"/>
                </a:endParaRPr>
              </a:p>
            </p:txBody>
          </p:sp>
          <p:sp>
            <p:nvSpPr>
              <p:cNvPr id="1077" name="Freeform 223"/>
              <p:cNvSpPr>
                <a:spLocks/>
              </p:cNvSpPr>
              <p:nvPr/>
            </p:nvSpPr>
            <p:spPr bwMode="auto">
              <a:xfrm>
                <a:off x="497" y="2449"/>
                <a:ext cx="77" cy="227"/>
              </a:xfrm>
              <a:custGeom>
                <a:avLst/>
                <a:gdLst>
                  <a:gd name="T0" fmla="*/ 77 w 534"/>
                  <a:gd name="T1" fmla="*/ 8 h 1590"/>
                  <a:gd name="T2" fmla="*/ 75 w 534"/>
                  <a:gd name="T3" fmla="*/ 19 h 1590"/>
                  <a:gd name="T4" fmla="*/ 70 w 534"/>
                  <a:gd name="T5" fmla="*/ 27 h 1590"/>
                  <a:gd name="T6" fmla="*/ 61 w 534"/>
                  <a:gd name="T7" fmla="*/ 42 h 1590"/>
                  <a:gd name="T8" fmla="*/ 75 w 534"/>
                  <a:gd name="T9" fmla="*/ 45 h 1590"/>
                  <a:gd name="T10" fmla="*/ 76 w 534"/>
                  <a:gd name="T11" fmla="*/ 54 h 1590"/>
                  <a:gd name="T12" fmla="*/ 72 w 534"/>
                  <a:gd name="T13" fmla="*/ 62 h 1590"/>
                  <a:gd name="T14" fmla="*/ 65 w 534"/>
                  <a:gd name="T15" fmla="*/ 69 h 1590"/>
                  <a:gd name="T16" fmla="*/ 68 w 534"/>
                  <a:gd name="T17" fmla="*/ 76 h 1590"/>
                  <a:gd name="T18" fmla="*/ 72 w 534"/>
                  <a:gd name="T19" fmla="*/ 83 h 1590"/>
                  <a:gd name="T20" fmla="*/ 68 w 534"/>
                  <a:gd name="T21" fmla="*/ 92 h 1590"/>
                  <a:gd name="T22" fmla="*/ 60 w 534"/>
                  <a:gd name="T23" fmla="*/ 106 h 1590"/>
                  <a:gd name="T24" fmla="*/ 68 w 534"/>
                  <a:gd name="T25" fmla="*/ 110 h 1590"/>
                  <a:gd name="T26" fmla="*/ 68 w 534"/>
                  <a:gd name="T27" fmla="*/ 118 h 1590"/>
                  <a:gd name="T28" fmla="*/ 64 w 534"/>
                  <a:gd name="T29" fmla="*/ 127 h 1590"/>
                  <a:gd name="T30" fmla="*/ 66 w 534"/>
                  <a:gd name="T31" fmla="*/ 136 h 1590"/>
                  <a:gd name="T32" fmla="*/ 71 w 534"/>
                  <a:gd name="T33" fmla="*/ 143 h 1590"/>
                  <a:gd name="T34" fmla="*/ 68 w 534"/>
                  <a:gd name="T35" fmla="*/ 153 h 1590"/>
                  <a:gd name="T36" fmla="*/ 61 w 534"/>
                  <a:gd name="T37" fmla="*/ 163 h 1590"/>
                  <a:gd name="T38" fmla="*/ 62 w 534"/>
                  <a:gd name="T39" fmla="*/ 168 h 1590"/>
                  <a:gd name="T40" fmla="*/ 68 w 534"/>
                  <a:gd name="T41" fmla="*/ 177 h 1590"/>
                  <a:gd name="T42" fmla="*/ 64 w 534"/>
                  <a:gd name="T43" fmla="*/ 184 h 1590"/>
                  <a:gd name="T44" fmla="*/ 59 w 534"/>
                  <a:gd name="T45" fmla="*/ 189 h 1590"/>
                  <a:gd name="T46" fmla="*/ 68 w 534"/>
                  <a:gd name="T47" fmla="*/ 203 h 1590"/>
                  <a:gd name="T48" fmla="*/ 71 w 534"/>
                  <a:gd name="T49" fmla="*/ 224 h 1590"/>
                  <a:gd name="T50" fmla="*/ 58 w 534"/>
                  <a:gd name="T51" fmla="*/ 227 h 1590"/>
                  <a:gd name="T52" fmla="*/ 42 w 534"/>
                  <a:gd name="T53" fmla="*/ 218 h 1590"/>
                  <a:gd name="T54" fmla="*/ 35 w 534"/>
                  <a:gd name="T55" fmla="*/ 213 h 1590"/>
                  <a:gd name="T56" fmla="*/ 8 w 534"/>
                  <a:gd name="T57" fmla="*/ 213 h 1590"/>
                  <a:gd name="T58" fmla="*/ 1 w 534"/>
                  <a:gd name="T59" fmla="*/ 211 h 1590"/>
                  <a:gd name="T60" fmla="*/ 2 w 534"/>
                  <a:gd name="T61" fmla="*/ 197 h 1590"/>
                  <a:gd name="T62" fmla="*/ 6 w 534"/>
                  <a:gd name="T63" fmla="*/ 190 h 1590"/>
                  <a:gd name="T64" fmla="*/ 15 w 534"/>
                  <a:gd name="T65" fmla="*/ 167 h 1590"/>
                  <a:gd name="T66" fmla="*/ 16 w 534"/>
                  <a:gd name="T67" fmla="*/ 142 h 1590"/>
                  <a:gd name="T68" fmla="*/ 20 w 534"/>
                  <a:gd name="T69" fmla="*/ 126 h 1590"/>
                  <a:gd name="T70" fmla="*/ 26 w 534"/>
                  <a:gd name="T71" fmla="*/ 100 h 1590"/>
                  <a:gd name="T72" fmla="*/ 30 w 534"/>
                  <a:gd name="T73" fmla="*/ 84 h 1590"/>
                  <a:gd name="T74" fmla="*/ 34 w 534"/>
                  <a:gd name="T75" fmla="*/ 73 h 1590"/>
                  <a:gd name="T76" fmla="*/ 40 w 534"/>
                  <a:gd name="T77" fmla="*/ 67 h 1590"/>
                  <a:gd name="T78" fmla="*/ 50 w 534"/>
                  <a:gd name="T79" fmla="*/ 59 h 1590"/>
                  <a:gd name="T80" fmla="*/ 41 w 534"/>
                  <a:gd name="T81" fmla="*/ 56 h 1590"/>
                  <a:gd name="T82" fmla="*/ 40 w 534"/>
                  <a:gd name="T83" fmla="*/ 46 h 1590"/>
                  <a:gd name="T84" fmla="*/ 44 w 534"/>
                  <a:gd name="T85" fmla="*/ 38 h 1590"/>
                  <a:gd name="T86" fmla="*/ 43 w 534"/>
                  <a:gd name="T87" fmla="*/ 37 h 1590"/>
                  <a:gd name="T88" fmla="*/ 34 w 534"/>
                  <a:gd name="T89" fmla="*/ 33 h 1590"/>
                  <a:gd name="T90" fmla="*/ 34 w 534"/>
                  <a:gd name="T91" fmla="*/ 22 h 1590"/>
                  <a:gd name="T92" fmla="*/ 41 w 534"/>
                  <a:gd name="T93" fmla="*/ 15 h 1590"/>
                  <a:gd name="T94" fmla="*/ 50 w 534"/>
                  <a:gd name="T95" fmla="*/ 9 h 1590"/>
                  <a:gd name="T96" fmla="*/ 60 w 534"/>
                  <a:gd name="T97" fmla="*/ 4 h 1590"/>
                  <a:gd name="T98" fmla="*/ 76 w 534"/>
                  <a:gd name="T99" fmla="*/ 0 h 15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1590"/>
                  <a:gd name="T152" fmla="*/ 534 w 534"/>
                  <a:gd name="T153" fmla="*/ 1590 h 15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1590">
                    <a:moveTo>
                      <a:pt x="529" y="0"/>
                    </a:moveTo>
                    <a:lnTo>
                      <a:pt x="532" y="59"/>
                    </a:lnTo>
                    <a:lnTo>
                      <a:pt x="528" y="102"/>
                    </a:lnTo>
                    <a:lnTo>
                      <a:pt x="518" y="136"/>
                    </a:lnTo>
                    <a:lnTo>
                      <a:pt x="504" y="164"/>
                    </a:lnTo>
                    <a:lnTo>
                      <a:pt x="486" y="190"/>
                    </a:lnTo>
                    <a:lnTo>
                      <a:pt x="465" y="218"/>
                    </a:lnTo>
                    <a:lnTo>
                      <a:pt x="420" y="294"/>
                    </a:lnTo>
                    <a:lnTo>
                      <a:pt x="484" y="298"/>
                    </a:lnTo>
                    <a:lnTo>
                      <a:pt x="521" y="315"/>
                    </a:lnTo>
                    <a:lnTo>
                      <a:pt x="534" y="342"/>
                    </a:lnTo>
                    <a:lnTo>
                      <a:pt x="528" y="375"/>
                    </a:lnTo>
                    <a:lnTo>
                      <a:pt x="508" y="412"/>
                    </a:lnTo>
                    <a:lnTo>
                      <a:pt x="496" y="431"/>
                    </a:lnTo>
                    <a:lnTo>
                      <a:pt x="481" y="450"/>
                    </a:lnTo>
                    <a:lnTo>
                      <a:pt x="451" y="485"/>
                    </a:lnTo>
                    <a:lnTo>
                      <a:pt x="421" y="518"/>
                    </a:lnTo>
                    <a:lnTo>
                      <a:pt x="469" y="534"/>
                    </a:lnTo>
                    <a:lnTo>
                      <a:pt x="492" y="556"/>
                    </a:lnTo>
                    <a:lnTo>
                      <a:pt x="496" y="583"/>
                    </a:lnTo>
                    <a:lnTo>
                      <a:pt x="487" y="614"/>
                    </a:lnTo>
                    <a:lnTo>
                      <a:pt x="471" y="647"/>
                    </a:lnTo>
                    <a:lnTo>
                      <a:pt x="450" y="680"/>
                    </a:lnTo>
                    <a:lnTo>
                      <a:pt x="418" y="742"/>
                    </a:lnTo>
                    <a:lnTo>
                      <a:pt x="452" y="751"/>
                    </a:lnTo>
                    <a:lnTo>
                      <a:pt x="471" y="770"/>
                    </a:lnTo>
                    <a:lnTo>
                      <a:pt x="475" y="796"/>
                    </a:lnTo>
                    <a:lnTo>
                      <a:pt x="471" y="827"/>
                    </a:lnTo>
                    <a:lnTo>
                      <a:pt x="460" y="860"/>
                    </a:lnTo>
                    <a:lnTo>
                      <a:pt x="444" y="892"/>
                    </a:lnTo>
                    <a:lnTo>
                      <a:pt x="414" y="940"/>
                    </a:lnTo>
                    <a:lnTo>
                      <a:pt x="460" y="955"/>
                    </a:lnTo>
                    <a:lnTo>
                      <a:pt x="484" y="977"/>
                    </a:lnTo>
                    <a:lnTo>
                      <a:pt x="491" y="1004"/>
                    </a:lnTo>
                    <a:lnTo>
                      <a:pt x="484" y="1034"/>
                    </a:lnTo>
                    <a:lnTo>
                      <a:pt x="469" y="1069"/>
                    </a:lnTo>
                    <a:lnTo>
                      <a:pt x="448" y="1105"/>
                    </a:lnTo>
                    <a:lnTo>
                      <a:pt x="425" y="1141"/>
                    </a:lnTo>
                    <a:lnTo>
                      <a:pt x="407" y="1176"/>
                    </a:lnTo>
                    <a:lnTo>
                      <a:pt x="430" y="1176"/>
                    </a:lnTo>
                    <a:lnTo>
                      <a:pt x="448" y="1193"/>
                    </a:lnTo>
                    <a:lnTo>
                      <a:pt x="469" y="1240"/>
                    </a:lnTo>
                    <a:lnTo>
                      <a:pt x="458" y="1265"/>
                    </a:lnTo>
                    <a:lnTo>
                      <a:pt x="443" y="1287"/>
                    </a:lnTo>
                    <a:lnTo>
                      <a:pt x="427" y="1309"/>
                    </a:lnTo>
                    <a:lnTo>
                      <a:pt x="408" y="1327"/>
                    </a:lnTo>
                    <a:lnTo>
                      <a:pt x="445" y="1361"/>
                    </a:lnTo>
                    <a:lnTo>
                      <a:pt x="475" y="1421"/>
                    </a:lnTo>
                    <a:lnTo>
                      <a:pt x="497" y="1539"/>
                    </a:lnTo>
                    <a:lnTo>
                      <a:pt x="489" y="1568"/>
                    </a:lnTo>
                    <a:lnTo>
                      <a:pt x="467" y="1585"/>
                    </a:lnTo>
                    <a:lnTo>
                      <a:pt x="404" y="1590"/>
                    </a:lnTo>
                    <a:lnTo>
                      <a:pt x="336" y="1566"/>
                    </a:lnTo>
                    <a:lnTo>
                      <a:pt x="289" y="1527"/>
                    </a:lnTo>
                    <a:lnTo>
                      <a:pt x="271" y="1507"/>
                    </a:lnTo>
                    <a:lnTo>
                      <a:pt x="244" y="1493"/>
                    </a:lnTo>
                    <a:lnTo>
                      <a:pt x="179" y="1482"/>
                    </a:lnTo>
                    <a:lnTo>
                      <a:pt x="53" y="1493"/>
                    </a:lnTo>
                    <a:lnTo>
                      <a:pt x="26" y="1493"/>
                    </a:lnTo>
                    <a:lnTo>
                      <a:pt x="9" y="1481"/>
                    </a:lnTo>
                    <a:lnTo>
                      <a:pt x="0" y="1434"/>
                    </a:lnTo>
                    <a:lnTo>
                      <a:pt x="14" y="1377"/>
                    </a:lnTo>
                    <a:lnTo>
                      <a:pt x="26" y="1352"/>
                    </a:lnTo>
                    <a:lnTo>
                      <a:pt x="39" y="1334"/>
                    </a:lnTo>
                    <a:lnTo>
                      <a:pt x="149" y="1215"/>
                    </a:lnTo>
                    <a:lnTo>
                      <a:pt x="107" y="1173"/>
                    </a:lnTo>
                    <a:lnTo>
                      <a:pt x="98" y="1098"/>
                    </a:lnTo>
                    <a:lnTo>
                      <a:pt x="111" y="998"/>
                    </a:lnTo>
                    <a:lnTo>
                      <a:pt x="124" y="942"/>
                    </a:lnTo>
                    <a:lnTo>
                      <a:pt x="136" y="882"/>
                    </a:lnTo>
                    <a:lnTo>
                      <a:pt x="163" y="759"/>
                    </a:lnTo>
                    <a:lnTo>
                      <a:pt x="178" y="699"/>
                    </a:lnTo>
                    <a:lnTo>
                      <a:pt x="192" y="642"/>
                    </a:lnTo>
                    <a:lnTo>
                      <a:pt x="206" y="591"/>
                    </a:lnTo>
                    <a:lnTo>
                      <a:pt x="222" y="546"/>
                    </a:lnTo>
                    <a:lnTo>
                      <a:pt x="239" y="510"/>
                    </a:lnTo>
                    <a:lnTo>
                      <a:pt x="256" y="485"/>
                    </a:lnTo>
                    <a:lnTo>
                      <a:pt x="278" y="466"/>
                    </a:lnTo>
                    <a:lnTo>
                      <a:pt x="302" y="448"/>
                    </a:lnTo>
                    <a:lnTo>
                      <a:pt x="348" y="414"/>
                    </a:lnTo>
                    <a:lnTo>
                      <a:pt x="307" y="408"/>
                    </a:lnTo>
                    <a:lnTo>
                      <a:pt x="281" y="394"/>
                    </a:lnTo>
                    <a:lnTo>
                      <a:pt x="266" y="350"/>
                    </a:lnTo>
                    <a:lnTo>
                      <a:pt x="274" y="322"/>
                    </a:lnTo>
                    <a:lnTo>
                      <a:pt x="289" y="294"/>
                    </a:lnTo>
                    <a:lnTo>
                      <a:pt x="308" y="266"/>
                    </a:lnTo>
                    <a:lnTo>
                      <a:pt x="330" y="241"/>
                    </a:lnTo>
                    <a:lnTo>
                      <a:pt x="298" y="259"/>
                    </a:lnTo>
                    <a:lnTo>
                      <a:pt x="272" y="261"/>
                    </a:lnTo>
                    <a:lnTo>
                      <a:pt x="234" y="231"/>
                    </a:lnTo>
                    <a:lnTo>
                      <a:pt x="225" y="179"/>
                    </a:lnTo>
                    <a:lnTo>
                      <a:pt x="233" y="152"/>
                    </a:lnTo>
                    <a:lnTo>
                      <a:pt x="251" y="130"/>
                    </a:lnTo>
                    <a:lnTo>
                      <a:pt x="282" y="106"/>
                    </a:lnTo>
                    <a:lnTo>
                      <a:pt x="313" y="82"/>
                    </a:lnTo>
                    <a:lnTo>
                      <a:pt x="346" y="61"/>
                    </a:lnTo>
                    <a:lnTo>
                      <a:pt x="380" y="43"/>
                    </a:lnTo>
                    <a:lnTo>
                      <a:pt x="416" y="27"/>
                    </a:lnTo>
                    <a:lnTo>
                      <a:pt x="453" y="14"/>
                    </a:lnTo>
                    <a:lnTo>
                      <a:pt x="529" y="0"/>
                    </a:lnTo>
                    <a:close/>
                  </a:path>
                </a:pathLst>
              </a:custGeom>
              <a:solidFill>
                <a:srgbClr val="A38C8C"/>
              </a:solidFill>
              <a:ln w="9525">
                <a:noFill/>
                <a:round/>
                <a:headEnd/>
                <a:tailEnd/>
              </a:ln>
            </p:spPr>
            <p:txBody>
              <a:bodyPr/>
              <a:lstStyle/>
              <a:p>
                <a:endParaRPr lang="de-DE">
                  <a:latin typeface="+mn-lt"/>
                </a:endParaRPr>
              </a:p>
            </p:txBody>
          </p:sp>
          <p:sp>
            <p:nvSpPr>
              <p:cNvPr id="1078" name="Freeform 224"/>
              <p:cNvSpPr>
                <a:spLocks/>
              </p:cNvSpPr>
              <p:nvPr/>
            </p:nvSpPr>
            <p:spPr bwMode="auto">
              <a:xfrm>
                <a:off x="333" y="2424"/>
                <a:ext cx="188" cy="155"/>
              </a:xfrm>
              <a:custGeom>
                <a:avLst/>
                <a:gdLst>
                  <a:gd name="T0" fmla="*/ 0 w 1318"/>
                  <a:gd name="T1" fmla="*/ 37 h 1087"/>
                  <a:gd name="T2" fmla="*/ 2 w 1318"/>
                  <a:gd name="T3" fmla="*/ 30 h 1087"/>
                  <a:gd name="T4" fmla="*/ 4 w 1318"/>
                  <a:gd name="T5" fmla="*/ 24 h 1087"/>
                  <a:gd name="T6" fmla="*/ 7 w 1318"/>
                  <a:gd name="T7" fmla="*/ 18 h 1087"/>
                  <a:gd name="T8" fmla="*/ 10 w 1318"/>
                  <a:gd name="T9" fmla="*/ 14 h 1087"/>
                  <a:gd name="T10" fmla="*/ 14 w 1318"/>
                  <a:gd name="T11" fmla="*/ 10 h 1087"/>
                  <a:gd name="T12" fmla="*/ 19 w 1318"/>
                  <a:gd name="T13" fmla="*/ 8 h 1087"/>
                  <a:gd name="T14" fmla="*/ 25 w 1318"/>
                  <a:gd name="T15" fmla="*/ 6 h 1087"/>
                  <a:gd name="T16" fmla="*/ 32 w 1318"/>
                  <a:gd name="T17" fmla="*/ 6 h 1087"/>
                  <a:gd name="T18" fmla="*/ 48 w 1318"/>
                  <a:gd name="T19" fmla="*/ 3 h 1087"/>
                  <a:gd name="T20" fmla="*/ 65 w 1318"/>
                  <a:gd name="T21" fmla="*/ 1 h 1087"/>
                  <a:gd name="T22" fmla="*/ 104 w 1318"/>
                  <a:gd name="T23" fmla="*/ 0 h 1087"/>
                  <a:gd name="T24" fmla="*/ 143 w 1318"/>
                  <a:gd name="T25" fmla="*/ 6 h 1087"/>
                  <a:gd name="T26" fmla="*/ 156 w 1318"/>
                  <a:gd name="T27" fmla="*/ 8 h 1087"/>
                  <a:gd name="T28" fmla="*/ 168 w 1318"/>
                  <a:gd name="T29" fmla="*/ 12 h 1087"/>
                  <a:gd name="T30" fmla="*/ 172 w 1318"/>
                  <a:gd name="T31" fmla="*/ 15 h 1087"/>
                  <a:gd name="T32" fmla="*/ 177 w 1318"/>
                  <a:gd name="T33" fmla="*/ 18 h 1087"/>
                  <a:gd name="T34" fmla="*/ 181 w 1318"/>
                  <a:gd name="T35" fmla="*/ 23 h 1087"/>
                  <a:gd name="T36" fmla="*/ 185 w 1318"/>
                  <a:gd name="T37" fmla="*/ 28 h 1087"/>
                  <a:gd name="T38" fmla="*/ 188 w 1318"/>
                  <a:gd name="T39" fmla="*/ 39 h 1087"/>
                  <a:gd name="T40" fmla="*/ 187 w 1318"/>
                  <a:gd name="T41" fmla="*/ 50 h 1087"/>
                  <a:gd name="T42" fmla="*/ 185 w 1318"/>
                  <a:gd name="T43" fmla="*/ 69 h 1087"/>
                  <a:gd name="T44" fmla="*/ 182 w 1318"/>
                  <a:gd name="T45" fmla="*/ 87 h 1087"/>
                  <a:gd name="T46" fmla="*/ 180 w 1318"/>
                  <a:gd name="T47" fmla="*/ 101 h 1087"/>
                  <a:gd name="T48" fmla="*/ 177 w 1318"/>
                  <a:gd name="T49" fmla="*/ 114 h 1087"/>
                  <a:gd name="T50" fmla="*/ 174 w 1318"/>
                  <a:gd name="T51" fmla="*/ 128 h 1087"/>
                  <a:gd name="T52" fmla="*/ 171 w 1318"/>
                  <a:gd name="T53" fmla="*/ 133 h 1087"/>
                  <a:gd name="T54" fmla="*/ 167 w 1318"/>
                  <a:gd name="T55" fmla="*/ 141 h 1087"/>
                  <a:gd name="T56" fmla="*/ 165 w 1318"/>
                  <a:gd name="T57" fmla="*/ 145 h 1087"/>
                  <a:gd name="T58" fmla="*/ 163 w 1318"/>
                  <a:gd name="T59" fmla="*/ 148 h 1087"/>
                  <a:gd name="T60" fmla="*/ 160 w 1318"/>
                  <a:gd name="T61" fmla="*/ 151 h 1087"/>
                  <a:gd name="T62" fmla="*/ 157 w 1318"/>
                  <a:gd name="T63" fmla="*/ 153 h 1087"/>
                  <a:gd name="T64" fmla="*/ 153 w 1318"/>
                  <a:gd name="T65" fmla="*/ 155 h 1087"/>
                  <a:gd name="T66" fmla="*/ 153 w 1318"/>
                  <a:gd name="T67" fmla="*/ 151 h 1087"/>
                  <a:gd name="T68" fmla="*/ 156 w 1318"/>
                  <a:gd name="T69" fmla="*/ 141 h 1087"/>
                  <a:gd name="T70" fmla="*/ 157 w 1318"/>
                  <a:gd name="T71" fmla="*/ 131 h 1087"/>
                  <a:gd name="T72" fmla="*/ 159 w 1318"/>
                  <a:gd name="T73" fmla="*/ 110 h 1087"/>
                  <a:gd name="T74" fmla="*/ 162 w 1318"/>
                  <a:gd name="T75" fmla="*/ 98 h 1087"/>
                  <a:gd name="T76" fmla="*/ 164 w 1318"/>
                  <a:gd name="T77" fmla="*/ 85 h 1087"/>
                  <a:gd name="T78" fmla="*/ 167 w 1318"/>
                  <a:gd name="T79" fmla="*/ 67 h 1087"/>
                  <a:gd name="T80" fmla="*/ 170 w 1318"/>
                  <a:gd name="T81" fmla="*/ 49 h 1087"/>
                  <a:gd name="T82" fmla="*/ 170 w 1318"/>
                  <a:gd name="T83" fmla="*/ 37 h 1087"/>
                  <a:gd name="T84" fmla="*/ 167 w 1318"/>
                  <a:gd name="T85" fmla="*/ 33 h 1087"/>
                  <a:gd name="T86" fmla="*/ 164 w 1318"/>
                  <a:gd name="T87" fmla="*/ 31 h 1087"/>
                  <a:gd name="T88" fmla="*/ 161 w 1318"/>
                  <a:gd name="T89" fmla="*/ 29 h 1087"/>
                  <a:gd name="T90" fmla="*/ 157 w 1318"/>
                  <a:gd name="T91" fmla="*/ 27 h 1087"/>
                  <a:gd name="T92" fmla="*/ 149 w 1318"/>
                  <a:gd name="T93" fmla="*/ 25 h 1087"/>
                  <a:gd name="T94" fmla="*/ 140 w 1318"/>
                  <a:gd name="T95" fmla="*/ 24 h 1087"/>
                  <a:gd name="T96" fmla="*/ 130 w 1318"/>
                  <a:gd name="T97" fmla="*/ 22 h 1087"/>
                  <a:gd name="T98" fmla="*/ 121 w 1318"/>
                  <a:gd name="T99" fmla="*/ 20 h 1087"/>
                  <a:gd name="T100" fmla="*/ 104 w 1318"/>
                  <a:gd name="T101" fmla="*/ 19 h 1087"/>
                  <a:gd name="T102" fmla="*/ 66 w 1318"/>
                  <a:gd name="T103" fmla="*/ 19 h 1087"/>
                  <a:gd name="T104" fmla="*/ 42 w 1318"/>
                  <a:gd name="T105" fmla="*/ 21 h 1087"/>
                  <a:gd name="T106" fmla="*/ 31 w 1318"/>
                  <a:gd name="T107" fmla="*/ 22 h 1087"/>
                  <a:gd name="T108" fmla="*/ 22 w 1318"/>
                  <a:gd name="T109" fmla="*/ 25 h 1087"/>
                  <a:gd name="T110" fmla="*/ 15 w 1318"/>
                  <a:gd name="T111" fmla="*/ 31 h 1087"/>
                  <a:gd name="T112" fmla="*/ 10 w 1318"/>
                  <a:gd name="T113" fmla="*/ 40 h 1087"/>
                  <a:gd name="T114" fmla="*/ 9 w 1318"/>
                  <a:gd name="T115" fmla="*/ 42 h 1087"/>
                  <a:gd name="T116" fmla="*/ 7 w 1318"/>
                  <a:gd name="T117" fmla="*/ 44 h 1087"/>
                  <a:gd name="T118" fmla="*/ 4 w 1318"/>
                  <a:gd name="T119" fmla="*/ 44 h 1087"/>
                  <a:gd name="T120" fmla="*/ 0 w 1318"/>
                  <a:gd name="T121" fmla="*/ 42 h 1087"/>
                  <a:gd name="T122" fmla="*/ 0 w 1318"/>
                  <a:gd name="T123" fmla="*/ 37 h 1087"/>
                  <a:gd name="T124" fmla="*/ 0 w 1318"/>
                  <a:gd name="T125" fmla="*/ 37 h 10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8"/>
                  <a:gd name="T190" fmla="*/ 0 h 1087"/>
                  <a:gd name="T191" fmla="*/ 1318 w 1318"/>
                  <a:gd name="T192" fmla="*/ 1087 h 10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8" h="1087">
                    <a:moveTo>
                      <a:pt x="0" y="262"/>
                    </a:moveTo>
                    <a:lnTo>
                      <a:pt x="14" y="212"/>
                    </a:lnTo>
                    <a:lnTo>
                      <a:pt x="31" y="167"/>
                    </a:lnTo>
                    <a:lnTo>
                      <a:pt x="50" y="129"/>
                    </a:lnTo>
                    <a:lnTo>
                      <a:pt x="72" y="98"/>
                    </a:lnTo>
                    <a:lnTo>
                      <a:pt x="100" y="73"/>
                    </a:lnTo>
                    <a:lnTo>
                      <a:pt x="134" y="55"/>
                    </a:lnTo>
                    <a:lnTo>
                      <a:pt x="175" y="45"/>
                    </a:lnTo>
                    <a:lnTo>
                      <a:pt x="225" y="40"/>
                    </a:lnTo>
                    <a:lnTo>
                      <a:pt x="340" y="20"/>
                    </a:lnTo>
                    <a:lnTo>
                      <a:pt x="455" y="6"/>
                    </a:lnTo>
                    <a:lnTo>
                      <a:pt x="732" y="0"/>
                    </a:lnTo>
                    <a:lnTo>
                      <a:pt x="1005" y="42"/>
                    </a:lnTo>
                    <a:lnTo>
                      <a:pt x="1096" y="55"/>
                    </a:lnTo>
                    <a:lnTo>
                      <a:pt x="1175" y="82"/>
                    </a:lnTo>
                    <a:lnTo>
                      <a:pt x="1209" y="102"/>
                    </a:lnTo>
                    <a:lnTo>
                      <a:pt x="1241" y="127"/>
                    </a:lnTo>
                    <a:lnTo>
                      <a:pt x="1270" y="158"/>
                    </a:lnTo>
                    <a:lnTo>
                      <a:pt x="1296" y="196"/>
                    </a:lnTo>
                    <a:lnTo>
                      <a:pt x="1318" y="270"/>
                    </a:lnTo>
                    <a:lnTo>
                      <a:pt x="1314" y="352"/>
                    </a:lnTo>
                    <a:lnTo>
                      <a:pt x="1297" y="482"/>
                    </a:lnTo>
                    <a:lnTo>
                      <a:pt x="1278" y="612"/>
                    </a:lnTo>
                    <a:lnTo>
                      <a:pt x="1261" y="705"/>
                    </a:lnTo>
                    <a:lnTo>
                      <a:pt x="1240" y="798"/>
                    </a:lnTo>
                    <a:lnTo>
                      <a:pt x="1218" y="896"/>
                    </a:lnTo>
                    <a:lnTo>
                      <a:pt x="1202" y="930"/>
                    </a:lnTo>
                    <a:lnTo>
                      <a:pt x="1174" y="990"/>
                    </a:lnTo>
                    <a:lnTo>
                      <a:pt x="1159" y="1016"/>
                    </a:lnTo>
                    <a:lnTo>
                      <a:pt x="1140" y="1039"/>
                    </a:lnTo>
                    <a:lnTo>
                      <a:pt x="1119" y="1061"/>
                    </a:lnTo>
                    <a:lnTo>
                      <a:pt x="1099" y="1076"/>
                    </a:lnTo>
                    <a:lnTo>
                      <a:pt x="1072" y="1087"/>
                    </a:lnTo>
                    <a:lnTo>
                      <a:pt x="1074" y="1057"/>
                    </a:lnTo>
                    <a:lnTo>
                      <a:pt x="1096" y="987"/>
                    </a:lnTo>
                    <a:lnTo>
                      <a:pt x="1103" y="919"/>
                    </a:lnTo>
                    <a:lnTo>
                      <a:pt x="1112" y="774"/>
                    </a:lnTo>
                    <a:lnTo>
                      <a:pt x="1133" y="686"/>
                    </a:lnTo>
                    <a:lnTo>
                      <a:pt x="1151" y="596"/>
                    </a:lnTo>
                    <a:lnTo>
                      <a:pt x="1172" y="468"/>
                    </a:lnTo>
                    <a:lnTo>
                      <a:pt x="1192" y="341"/>
                    </a:lnTo>
                    <a:lnTo>
                      <a:pt x="1191" y="260"/>
                    </a:lnTo>
                    <a:lnTo>
                      <a:pt x="1172" y="234"/>
                    </a:lnTo>
                    <a:lnTo>
                      <a:pt x="1153" y="215"/>
                    </a:lnTo>
                    <a:lnTo>
                      <a:pt x="1129" y="201"/>
                    </a:lnTo>
                    <a:lnTo>
                      <a:pt x="1104" y="189"/>
                    </a:lnTo>
                    <a:lnTo>
                      <a:pt x="1047" y="176"/>
                    </a:lnTo>
                    <a:lnTo>
                      <a:pt x="984" y="169"/>
                    </a:lnTo>
                    <a:lnTo>
                      <a:pt x="914" y="154"/>
                    </a:lnTo>
                    <a:lnTo>
                      <a:pt x="848" y="142"/>
                    </a:lnTo>
                    <a:lnTo>
                      <a:pt x="726" y="130"/>
                    </a:lnTo>
                    <a:lnTo>
                      <a:pt x="462" y="136"/>
                    </a:lnTo>
                    <a:lnTo>
                      <a:pt x="293" y="145"/>
                    </a:lnTo>
                    <a:lnTo>
                      <a:pt x="220" y="152"/>
                    </a:lnTo>
                    <a:lnTo>
                      <a:pt x="154" y="177"/>
                    </a:lnTo>
                    <a:lnTo>
                      <a:pt x="102" y="220"/>
                    </a:lnTo>
                    <a:lnTo>
                      <a:pt x="70" y="282"/>
                    </a:lnTo>
                    <a:lnTo>
                      <a:pt x="63" y="297"/>
                    </a:lnTo>
                    <a:lnTo>
                      <a:pt x="52" y="306"/>
                    </a:lnTo>
                    <a:lnTo>
                      <a:pt x="26" y="308"/>
                    </a:lnTo>
                    <a:lnTo>
                      <a:pt x="3" y="292"/>
                    </a:lnTo>
                    <a:lnTo>
                      <a:pt x="0" y="262"/>
                    </a:lnTo>
                    <a:close/>
                  </a:path>
                </a:pathLst>
              </a:custGeom>
              <a:solidFill>
                <a:srgbClr val="A38C8C"/>
              </a:solidFill>
              <a:ln w="9525">
                <a:noFill/>
                <a:round/>
                <a:headEnd/>
                <a:tailEnd/>
              </a:ln>
            </p:spPr>
            <p:txBody>
              <a:bodyPr/>
              <a:lstStyle/>
              <a:p>
                <a:endParaRPr lang="de-DE">
                  <a:latin typeface="+mn-lt"/>
                </a:endParaRPr>
              </a:p>
            </p:txBody>
          </p:sp>
          <p:sp>
            <p:nvSpPr>
              <p:cNvPr id="1079" name="Freeform 225"/>
              <p:cNvSpPr>
                <a:spLocks/>
              </p:cNvSpPr>
              <p:nvPr/>
            </p:nvSpPr>
            <p:spPr bwMode="auto">
              <a:xfrm>
                <a:off x="573" y="2672"/>
                <a:ext cx="30" cy="48"/>
              </a:xfrm>
              <a:custGeom>
                <a:avLst/>
                <a:gdLst>
                  <a:gd name="T0" fmla="*/ 12 w 209"/>
                  <a:gd name="T1" fmla="*/ 7 h 332"/>
                  <a:gd name="T2" fmla="*/ 12 w 209"/>
                  <a:gd name="T3" fmla="*/ 8 h 332"/>
                  <a:gd name="T4" fmla="*/ 30 w 209"/>
                  <a:gd name="T5" fmla="*/ 22 h 332"/>
                  <a:gd name="T6" fmla="*/ 29 w 209"/>
                  <a:gd name="T7" fmla="*/ 27 h 332"/>
                  <a:gd name="T8" fmla="*/ 27 w 209"/>
                  <a:gd name="T9" fmla="*/ 31 h 332"/>
                  <a:gd name="T10" fmla="*/ 24 w 209"/>
                  <a:gd name="T11" fmla="*/ 35 h 332"/>
                  <a:gd name="T12" fmla="*/ 20 w 209"/>
                  <a:gd name="T13" fmla="*/ 44 h 332"/>
                  <a:gd name="T14" fmla="*/ 20 w 209"/>
                  <a:gd name="T15" fmla="*/ 46 h 332"/>
                  <a:gd name="T16" fmla="*/ 18 w 209"/>
                  <a:gd name="T17" fmla="*/ 47 h 332"/>
                  <a:gd name="T18" fmla="*/ 14 w 209"/>
                  <a:gd name="T19" fmla="*/ 48 h 332"/>
                  <a:gd name="T20" fmla="*/ 11 w 209"/>
                  <a:gd name="T21" fmla="*/ 46 h 332"/>
                  <a:gd name="T22" fmla="*/ 10 w 209"/>
                  <a:gd name="T23" fmla="*/ 42 h 332"/>
                  <a:gd name="T24" fmla="*/ 12 w 209"/>
                  <a:gd name="T25" fmla="*/ 24 h 332"/>
                  <a:gd name="T26" fmla="*/ 9 w 209"/>
                  <a:gd name="T27" fmla="*/ 23 h 332"/>
                  <a:gd name="T28" fmla="*/ 4 w 209"/>
                  <a:gd name="T29" fmla="*/ 22 h 332"/>
                  <a:gd name="T30" fmla="*/ 1 w 209"/>
                  <a:gd name="T31" fmla="*/ 19 h 332"/>
                  <a:gd name="T32" fmla="*/ 0 w 209"/>
                  <a:gd name="T33" fmla="*/ 14 h 332"/>
                  <a:gd name="T34" fmla="*/ 0 w 209"/>
                  <a:gd name="T35" fmla="*/ 8 h 332"/>
                  <a:gd name="T36" fmla="*/ 2 w 209"/>
                  <a:gd name="T37" fmla="*/ 3 h 332"/>
                  <a:gd name="T38" fmla="*/ 5 w 209"/>
                  <a:gd name="T39" fmla="*/ 0 h 332"/>
                  <a:gd name="T40" fmla="*/ 9 w 209"/>
                  <a:gd name="T41" fmla="*/ 0 h 332"/>
                  <a:gd name="T42" fmla="*/ 11 w 209"/>
                  <a:gd name="T43" fmla="*/ 2 h 332"/>
                  <a:gd name="T44" fmla="*/ 12 w 209"/>
                  <a:gd name="T45" fmla="*/ 7 h 332"/>
                  <a:gd name="T46" fmla="*/ 12 w 209"/>
                  <a:gd name="T47" fmla="*/ 7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
                  <a:gd name="T73" fmla="*/ 0 h 332"/>
                  <a:gd name="T74" fmla="*/ 209 w 209"/>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 h="332">
                    <a:moveTo>
                      <a:pt x="82" y="47"/>
                    </a:moveTo>
                    <a:lnTo>
                      <a:pt x="85" y="56"/>
                    </a:lnTo>
                    <a:lnTo>
                      <a:pt x="209" y="152"/>
                    </a:lnTo>
                    <a:lnTo>
                      <a:pt x="205" y="185"/>
                    </a:lnTo>
                    <a:lnTo>
                      <a:pt x="189" y="216"/>
                    </a:lnTo>
                    <a:lnTo>
                      <a:pt x="170" y="243"/>
                    </a:lnTo>
                    <a:lnTo>
                      <a:pt x="141" y="304"/>
                    </a:lnTo>
                    <a:lnTo>
                      <a:pt x="136" y="318"/>
                    </a:lnTo>
                    <a:lnTo>
                      <a:pt x="125" y="328"/>
                    </a:lnTo>
                    <a:lnTo>
                      <a:pt x="99" y="332"/>
                    </a:lnTo>
                    <a:lnTo>
                      <a:pt x="76" y="317"/>
                    </a:lnTo>
                    <a:lnTo>
                      <a:pt x="70" y="288"/>
                    </a:lnTo>
                    <a:lnTo>
                      <a:pt x="87" y="164"/>
                    </a:lnTo>
                    <a:lnTo>
                      <a:pt x="60" y="158"/>
                    </a:lnTo>
                    <a:lnTo>
                      <a:pt x="27" y="151"/>
                    </a:lnTo>
                    <a:lnTo>
                      <a:pt x="6" y="128"/>
                    </a:lnTo>
                    <a:lnTo>
                      <a:pt x="0" y="95"/>
                    </a:lnTo>
                    <a:lnTo>
                      <a:pt x="3" y="58"/>
                    </a:lnTo>
                    <a:lnTo>
                      <a:pt x="14" y="23"/>
                    </a:lnTo>
                    <a:lnTo>
                      <a:pt x="33" y="0"/>
                    </a:lnTo>
                    <a:lnTo>
                      <a:pt x="60" y="0"/>
                    </a:lnTo>
                    <a:lnTo>
                      <a:pt x="80" y="17"/>
                    </a:lnTo>
                    <a:lnTo>
                      <a:pt x="82" y="47"/>
                    </a:lnTo>
                    <a:close/>
                  </a:path>
                </a:pathLst>
              </a:custGeom>
              <a:solidFill>
                <a:srgbClr val="A38C8C"/>
              </a:solidFill>
              <a:ln w="9525">
                <a:noFill/>
                <a:round/>
                <a:headEnd/>
                <a:tailEnd/>
              </a:ln>
            </p:spPr>
            <p:txBody>
              <a:bodyPr/>
              <a:lstStyle/>
              <a:p>
                <a:endParaRPr lang="de-DE">
                  <a:latin typeface="+mn-lt"/>
                </a:endParaRPr>
              </a:p>
            </p:txBody>
          </p:sp>
          <p:sp>
            <p:nvSpPr>
              <p:cNvPr id="1080" name="Freeform 226"/>
              <p:cNvSpPr>
                <a:spLocks/>
              </p:cNvSpPr>
              <p:nvPr/>
            </p:nvSpPr>
            <p:spPr bwMode="auto">
              <a:xfrm>
                <a:off x="589" y="2706"/>
                <a:ext cx="57" cy="26"/>
              </a:xfrm>
              <a:custGeom>
                <a:avLst/>
                <a:gdLst>
                  <a:gd name="T0" fmla="*/ 10 w 403"/>
                  <a:gd name="T1" fmla="*/ 3 h 178"/>
                  <a:gd name="T2" fmla="*/ 11 w 403"/>
                  <a:gd name="T3" fmla="*/ 5 h 178"/>
                  <a:gd name="T4" fmla="*/ 13 w 403"/>
                  <a:gd name="T5" fmla="*/ 7 h 178"/>
                  <a:gd name="T6" fmla="*/ 18 w 403"/>
                  <a:gd name="T7" fmla="*/ 7 h 178"/>
                  <a:gd name="T8" fmla="*/ 29 w 403"/>
                  <a:gd name="T9" fmla="*/ 8 h 178"/>
                  <a:gd name="T10" fmla="*/ 40 w 403"/>
                  <a:gd name="T11" fmla="*/ 11 h 178"/>
                  <a:gd name="T12" fmla="*/ 50 w 403"/>
                  <a:gd name="T13" fmla="*/ 9 h 178"/>
                  <a:gd name="T14" fmla="*/ 54 w 403"/>
                  <a:gd name="T15" fmla="*/ 9 h 178"/>
                  <a:gd name="T16" fmla="*/ 57 w 403"/>
                  <a:gd name="T17" fmla="*/ 13 h 178"/>
                  <a:gd name="T18" fmla="*/ 57 w 403"/>
                  <a:gd name="T19" fmla="*/ 17 h 178"/>
                  <a:gd name="T20" fmla="*/ 54 w 403"/>
                  <a:gd name="T21" fmla="*/ 19 h 178"/>
                  <a:gd name="T22" fmla="*/ 46 w 403"/>
                  <a:gd name="T23" fmla="*/ 22 h 178"/>
                  <a:gd name="T24" fmla="*/ 39 w 403"/>
                  <a:gd name="T25" fmla="*/ 25 h 178"/>
                  <a:gd name="T26" fmla="*/ 31 w 403"/>
                  <a:gd name="T27" fmla="*/ 26 h 178"/>
                  <a:gd name="T28" fmla="*/ 23 w 403"/>
                  <a:gd name="T29" fmla="*/ 25 h 178"/>
                  <a:gd name="T30" fmla="*/ 16 w 403"/>
                  <a:gd name="T31" fmla="*/ 21 h 178"/>
                  <a:gd name="T32" fmla="*/ 10 w 403"/>
                  <a:gd name="T33" fmla="*/ 18 h 178"/>
                  <a:gd name="T34" fmla="*/ 4 w 403"/>
                  <a:gd name="T35" fmla="*/ 14 h 178"/>
                  <a:gd name="T36" fmla="*/ 0 w 403"/>
                  <a:gd name="T37" fmla="*/ 7 h 178"/>
                  <a:gd name="T38" fmla="*/ 0 w 403"/>
                  <a:gd name="T39" fmla="*/ 5 h 178"/>
                  <a:gd name="T40" fmla="*/ 0 w 403"/>
                  <a:gd name="T41" fmla="*/ 3 h 178"/>
                  <a:gd name="T42" fmla="*/ 3 w 403"/>
                  <a:gd name="T43" fmla="*/ 0 h 178"/>
                  <a:gd name="T44" fmla="*/ 7 w 403"/>
                  <a:gd name="T45" fmla="*/ 0 h 178"/>
                  <a:gd name="T46" fmla="*/ 10 w 403"/>
                  <a:gd name="T47" fmla="*/ 3 h 178"/>
                  <a:gd name="T48" fmla="*/ 10 w 403"/>
                  <a:gd name="T49" fmla="*/ 3 h 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3"/>
                  <a:gd name="T76" fmla="*/ 0 h 178"/>
                  <a:gd name="T77" fmla="*/ 403 w 403"/>
                  <a:gd name="T78" fmla="*/ 178 h 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3" h="178">
                    <a:moveTo>
                      <a:pt x="70" y="20"/>
                    </a:moveTo>
                    <a:lnTo>
                      <a:pt x="81" y="37"/>
                    </a:lnTo>
                    <a:lnTo>
                      <a:pt x="94" y="45"/>
                    </a:lnTo>
                    <a:lnTo>
                      <a:pt x="127" y="50"/>
                    </a:lnTo>
                    <a:lnTo>
                      <a:pt x="207" y="57"/>
                    </a:lnTo>
                    <a:lnTo>
                      <a:pt x="282" y="73"/>
                    </a:lnTo>
                    <a:lnTo>
                      <a:pt x="355" y="63"/>
                    </a:lnTo>
                    <a:lnTo>
                      <a:pt x="385" y="65"/>
                    </a:lnTo>
                    <a:lnTo>
                      <a:pt x="403" y="86"/>
                    </a:lnTo>
                    <a:lnTo>
                      <a:pt x="402" y="113"/>
                    </a:lnTo>
                    <a:lnTo>
                      <a:pt x="379" y="133"/>
                    </a:lnTo>
                    <a:lnTo>
                      <a:pt x="325" y="153"/>
                    </a:lnTo>
                    <a:lnTo>
                      <a:pt x="274" y="170"/>
                    </a:lnTo>
                    <a:lnTo>
                      <a:pt x="222" y="178"/>
                    </a:lnTo>
                    <a:lnTo>
                      <a:pt x="166" y="170"/>
                    </a:lnTo>
                    <a:lnTo>
                      <a:pt x="116" y="147"/>
                    </a:lnTo>
                    <a:lnTo>
                      <a:pt x="70" y="125"/>
                    </a:lnTo>
                    <a:lnTo>
                      <a:pt x="31" y="94"/>
                    </a:lnTo>
                    <a:lnTo>
                      <a:pt x="2" y="49"/>
                    </a:lnTo>
                    <a:lnTo>
                      <a:pt x="0" y="32"/>
                    </a:lnTo>
                    <a:lnTo>
                      <a:pt x="3" y="19"/>
                    </a:lnTo>
                    <a:lnTo>
                      <a:pt x="22" y="1"/>
                    </a:lnTo>
                    <a:lnTo>
                      <a:pt x="49" y="0"/>
                    </a:lnTo>
                    <a:lnTo>
                      <a:pt x="70" y="20"/>
                    </a:lnTo>
                    <a:close/>
                  </a:path>
                </a:pathLst>
              </a:custGeom>
              <a:solidFill>
                <a:srgbClr val="A38C8C"/>
              </a:solidFill>
              <a:ln w="9525">
                <a:noFill/>
                <a:round/>
                <a:headEnd/>
                <a:tailEnd/>
              </a:ln>
            </p:spPr>
            <p:txBody>
              <a:bodyPr/>
              <a:lstStyle/>
              <a:p>
                <a:endParaRPr lang="de-DE">
                  <a:latin typeface="+mn-lt"/>
                </a:endParaRPr>
              </a:p>
            </p:txBody>
          </p:sp>
          <p:sp>
            <p:nvSpPr>
              <p:cNvPr id="1081" name="Freeform 227"/>
              <p:cNvSpPr>
                <a:spLocks/>
              </p:cNvSpPr>
              <p:nvPr/>
            </p:nvSpPr>
            <p:spPr bwMode="auto">
              <a:xfrm>
                <a:off x="651" y="2607"/>
                <a:ext cx="24" cy="92"/>
              </a:xfrm>
              <a:custGeom>
                <a:avLst/>
                <a:gdLst>
                  <a:gd name="T0" fmla="*/ 24 w 166"/>
                  <a:gd name="T1" fmla="*/ 7 h 645"/>
                  <a:gd name="T2" fmla="*/ 21 w 166"/>
                  <a:gd name="T3" fmla="*/ 33 h 645"/>
                  <a:gd name="T4" fmla="*/ 21 w 166"/>
                  <a:gd name="T5" fmla="*/ 58 h 645"/>
                  <a:gd name="T6" fmla="*/ 20 w 166"/>
                  <a:gd name="T7" fmla="*/ 85 h 645"/>
                  <a:gd name="T8" fmla="*/ 20 w 166"/>
                  <a:gd name="T9" fmla="*/ 90 h 645"/>
                  <a:gd name="T10" fmla="*/ 17 w 166"/>
                  <a:gd name="T11" fmla="*/ 92 h 645"/>
                  <a:gd name="T12" fmla="*/ 13 w 166"/>
                  <a:gd name="T13" fmla="*/ 92 h 645"/>
                  <a:gd name="T14" fmla="*/ 10 w 166"/>
                  <a:gd name="T15" fmla="*/ 88 h 645"/>
                  <a:gd name="T16" fmla="*/ 8 w 166"/>
                  <a:gd name="T17" fmla="*/ 84 h 645"/>
                  <a:gd name="T18" fmla="*/ 5 w 166"/>
                  <a:gd name="T19" fmla="*/ 80 h 645"/>
                  <a:gd name="T20" fmla="*/ 0 w 166"/>
                  <a:gd name="T21" fmla="*/ 72 h 645"/>
                  <a:gd name="T22" fmla="*/ 0 w 166"/>
                  <a:gd name="T23" fmla="*/ 64 h 645"/>
                  <a:gd name="T24" fmla="*/ 0 w 166"/>
                  <a:gd name="T25" fmla="*/ 55 h 645"/>
                  <a:gd name="T26" fmla="*/ 2 w 166"/>
                  <a:gd name="T27" fmla="*/ 46 h 645"/>
                  <a:gd name="T28" fmla="*/ 3 w 166"/>
                  <a:gd name="T29" fmla="*/ 37 h 645"/>
                  <a:gd name="T30" fmla="*/ 6 w 166"/>
                  <a:gd name="T31" fmla="*/ 29 h 645"/>
                  <a:gd name="T32" fmla="*/ 8 w 166"/>
                  <a:gd name="T33" fmla="*/ 20 h 645"/>
                  <a:gd name="T34" fmla="*/ 11 w 166"/>
                  <a:gd name="T35" fmla="*/ 12 h 645"/>
                  <a:gd name="T36" fmla="*/ 14 w 166"/>
                  <a:gd name="T37" fmla="*/ 4 h 645"/>
                  <a:gd name="T38" fmla="*/ 17 w 166"/>
                  <a:gd name="T39" fmla="*/ 0 h 645"/>
                  <a:gd name="T40" fmla="*/ 20 w 166"/>
                  <a:gd name="T41" fmla="*/ 0 h 645"/>
                  <a:gd name="T42" fmla="*/ 23 w 166"/>
                  <a:gd name="T43" fmla="*/ 2 h 645"/>
                  <a:gd name="T44" fmla="*/ 24 w 166"/>
                  <a:gd name="T45" fmla="*/ 7 h 645"/>
                  <a:gd name="T46" fmla="*/ 24 w 166"/>
                  <a:gd name="T47" fmla="*/ 7 h 6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645"/>
                  <a:gd name="T74" fmla="*/ 166 w 166"/>
                  <a:gd name="T75" fmla="*/ 645 h 6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645">
                    <a:moveTo>
                      <a:pt x="166" y="46"/>
                    </a:moveTo>
                    <a:lnTo>
                      <a:pt x="148" y="228"/>
                    </a:lnTo>
                    <a:lnTo>
                      <a:pt x="147" y="409"/>
                    </a:lnTo>
                    <a:lnTo>
                      <a:pt x="141" y="599"/>
                    </a:lnTo>
                    <a:lnTo>
                      <a:pt x="137" y="630"/>
                    </a:lnTo>
                    <a:lnTo>
                      <a:pt x="117" y="645"/>
                    </a:lnTo>
                    <a:lnTo>
                      <a:pt x="92" y="643"/>
                    </a:lnTo>
                    <a:lnTo>
                      <a:pt x="72" y="620"/>
                    </a:lnTo>
                    <a:lnTo>
                      <a:pt x="55" y="591"/>
                    </a:lnTo>
                    <a:lnTo>
                      <a:pt x="33" y="564"/>
                    </a:lnTo>
                    <a:lnTo>
                      <a:pt x="3" y="505"/>
                    </a:lnTo>
                    <a:lnTo>
                      <a:pt x="0" y="446"/>
                    </a:lnTo>
                    <a:lnTo>
                      <a:pt x="3" y="384"/>
                    </a:lnTo>
                    <a:lnTo>
                      <a:pt x="12" y="323"/>
                    </a:lnTo>
                    <a:lnTo>
                      <a:pt x="24" y="261"/>
                    </a:lnTo>
                    <a:lnTo>
                      <a:pt x="40" y="201"/>
                    </a:lnTo>
                    <a:lnTo>
                      <a:pt x="57" y="140"/>
                    </a:lnTo>
                    <a:lnTo>
                      <a:pt x="76" y="82"/>
                    </a:lnTo>
                    <a:lnTo>
                      <a:pt x="96" y="26"/>
                    </a:lnTo>
                    <a:lnTo>
                      <a:pt x="115" y="3"/>
                    </a:lnTo>
                    <a:lnTo>
                      <a:pt x="141" y="0"/>
                    </a:lnTo>
                    <a:lnTo>
                      <a:pt x="161" y="16"/>
                    </a:lnTo>
                    <a:lnTo>
                      <a:pt x="166" y="46"/>
                    </a:lnTo>
                    <a:close/>
                  </a:path>
                </a:pathLst>
              </a:custGeom>
              <a:solidFill>
                <a:srgbClr val="A38C8C"/>
              </a:solidFill>
              <a:ln w="9525">
                <a:noFill/>
                <a:round/>
                <a:headEnd/>
                <a:tailEnd/>
              </a:ln>
            </p:spPr>
            <p:txBody>
              <a:bodyPr/>
              <a:lstStyle/>
              <a:p>
                <a:endParaRPr lang="de-DE">
                  <a:latin typeface="+mn-lt"/>
                </a:endParaRPr>
              </a:p>
            </p:txBody>
          </p:sp>
          <p:sp>
            <p:nvSpPr>
              <p:cNvPr id="1082" name="Freeform 228"/>
              <p:cNvSpPr>
                <a:spLocks/>
              </p:cNvSpPr>
              <p:nvPr/>
            </p:nvSpPr>
            <p:spPr bwMode="auto">
              <a:xfrm>
                <a:off x="290" y="2600"/>
                <a:ext cx="27" cy="61"/>
              </a:xfrm>
              <a:custGeom>
                <a:avLst/>
                <a:gdLst>
                  <a:gd name="T0" fmla="*/ 15 w 191"/>
                  <a:gd name="T1" fmla="*/ 8 h 428"/>
                  <a:gd name="T2" fmla="*/ 17 w 191"/>
                  <a:gd name="T3" fmla="*/ 19 h 428"/>
                  <a:gd name="T4" fmla="*/ 20 w 191"/>
                  <a:gd name="T5" fmla="*/ 29 h 428"/>
                  <a:gd name="T6" fmla="*/ 24 w 191"/>
                  <a:gd name="T7" fmla="*/ 39 h 428"/>
                  <a:gd name="T8" fmla="*/ 27 w 191"/>
                  <a:gd name="T9" fmla="*/ 50 h 428"/>
                  <a:gd name="T10" fmla="*/ 27 w 191"/>
                  <a:gd name="T11" fmla="*/ 54 h 428"/>
                  <a:gd name="T12" fmla="*/ 25 w 191"/>
                  <a:gd name="T13" fmla="*/ 57 h 428"/>
                  <a:gd name="T14" fmla="*/ 21 w 191"/>
                  <a:gd name="T15" fmla="*/ 60 h 428"/>
                  <a:gd name="T16" fmla="*/ 17 w 191"/>
                  <a:gd name="T17" fmla="*/ 61 h 428"/>
                  <a:gd name="T18" fmla="*/ 9 w 191"/>
                  <a:gd name="T19" fmla="*/ 60 h 428"/>
                  <a:gd name="T20" fmla="*/ 4 w 191"/>
                  <a:gd name="T21" fmla="*/ 54 h 428"/>
                  <a:gd name="T22" fmla="*/ 1 w 191"/>
                  <a:gd name="T23" fmla="*/ 29 h 428"/>
                  <a:gd name="T24" fmla="*/ 0 w 191"/>
                  <a:gd name="T25" fmla="*/ 3 h 428"/>
                  <a:gd name="T26" fmla="*/ 0 w 191"/>
                  <a:gd name="T27" fmla="*/ 1 h 428"/>
                  <a:gd name="T28" fmla="*/ 2 w 191"/>
                  <a:gd name="T29" fmla="*/ 0 h 428"/>
                  <a:gd name="T30" fmla="*/ 7 w 191"/>
                  <a:gd name="T31" fmla="*/ 0 h 428"/>
                  <a:gd name="T32" fmla="*/ 13 w 191"/>
                  <a:gd name="T33" fmla="*/ 3 h 428"/>
                  <a:gd name="T34" fmla="*/ 15 w 191"/>
                  <a:gd name="T35" fmla="*/ 8 h 428"/>
                  <a:gd name="T36" fmla="*/ 15 w 191"/>
                  <a:gd name="T37" fmla="*/ 8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428"/>
                  <a:gd name="T59" fmla="*/ 191 w 191"/>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428">
                    <a:moveTo>
                      <a:pt x="109" y="53"/>
                    </a:moveTo>
                    <a:lnTo>
                      <a:pt x="122" y="133"/>
                    </a:lnTo>
                    <a:lnTo>
                      <a:pt x="144" y="203"/>
                    </a:lnTo>
                    <a:lnTo>
                      <a:pt x="169" y="272"/>
                    </a:lnTo>
                    <a:lnTo>
                      <a:pt x="191" y="353"/>
                    </a:lnTo>
                    <a:lnTo>
                      <a:pt x="190" y="381"/>
                    </a:lnTo>
                    <a:lnTo>
                      <a:pt x="175" y="403"/>
                    </a:lnTo>
                    <a:lnTo>
                      <a:pt x="152" y="419"/>
                    </a:lnTo>
                    <a:lnTo>
                      <a:pt x="123" y="428"/>
                    </a:lnTo>
                    <a:lnTo>
                      <a:pt x="65" y="422"/>
                    </a:lnTo>
                    <a:lnTo>
                      <a:pt x="31" y="381"/>
                    </a:lnTo>
                    <a:lnTo>
                      <a:pt x="8" y="203"/>
                    </a:lnTo>
                    <a:lnTo>
                      <a:pt x="0" y="24"/>
                    </a:lnTo>
                    <a:lnTo>
                      <a:pt x="3" y="9"/>
                    </a:lnTo>
                    <a:lnTo>
                      <a:pt x="15" y="0"/>
                    </a:lnTo>
                    <a:lnTo>
                      <a:pt x="52" y="1"/>
                    </a:lnTo>
                    <a:lnTo>
                      <a:pt x="90" y="20"/>
                    </a:lnTo>
                    <a:lnTo>
                      <a:pt x="109" y="53"/>
                    </a:lnTo>
                    <a:close/>
                  </a:path>
                </a:pathLst>
              </a:custGeom>
              <a:solidFill>
                <a:srgbClr val="A38C8C"/>
              </a:solidFill>
              <a:ln w="9525">
                <a:noFill/>
                <a:round/>
                <a:headEnd/>
                <a:tailEnd/>
              </a:ln>
            </p:spPr>
            <p:txBody>
              <a:bodyPr/>
              <a:lstStyle/>
              <a:p>
                <a:endParaRPr lang="de-DE">
                  <a:latin typeface="+mn-lt"/>
                </a:endParaRPr>
              </a:p>
            </p:txBody>
          </p:sp>
          <p:sp>
            <p:nvSpPr>
              <p:cNvPr id="1083" name="Freeform 229"/>
              <p:cNvSpPr>
                <a:spLocks/>
              </p:cNvSpPr>
              <p:nvPr/>
            </p:nvSpPr>
            <p:spPr bwMode="auto">
              <a:xfrm>
                <a:off x="281" y="2696"/>
                <a:ext cx="259" cy="29"/>
              </a:xfrm>
              <a:custGeom>
                <a:avLst/>
                <a:gdLst>
                  <a:gd name="T0" fmla="*/ 4 w 1812"/>
                  <a:gd name="T1" fmla="*/ 9 h 203"/>
                  <a:gd name="T2" fmla="*/ 9 w 1812"/>
                  <a:gd name="T3" fmla="*/ 5 h 203"/>
                  <a:gd name="T4" fmla="*/ 12 w 1812"/>
                  <a:gd name="T5" fmla="*/ 3 h 203"/>
                  <a:gd name="T6" fmla="*/ 15 w 1812"/>
                  <a:gd name="T7" fmla="*/ 2 h 203"/>
                  <a:gd name="T8" fmla="*/ 25 w 1812"/>
                  <a:gd name="T9" fmla="*/ 1 h 203"/>
                  <a:gd name="T10" fmla="*/ 39 w 1812"/>
                  <a:gd name="T11" fmla="*/ 0 h 203"/>
                  <a:gd name="T12" fmla="*/ 52 w 1812"/>
                  <a:gd name="T13" fmla="*/ 2 h 203"/>
                  <a:gd name="T14" fmla="*/ 69 w 1812"/>
                  <a:gd name="T15" fmla="*/ 4 h 203"/>
                  <a:gd name="T16" fmla="*/ 85 w 1812"/>
                  <a:gd name="T17" fmla="*/ 7 h 203"/>
                  <a:gd name="T18" fmla="*/ 98 w 1812"/>
                  <a:gd name="T19" fmla="*/ 8 h 203"/>
                  <a:gd name="T20" fmla="*/ 127 w 1812"/>
                  <a:gd name="T21" fmla="*/ 10 h 203"/>
                  <a:gd name="T22" fmla="*/ 153 w 1812"/>
                  <a:gd name="T23" fmla="*/ 11 h 203"/>
                  <a:gd name="T24" fmla="*/ 209 w 1812"/>
                  <a:gd name="T25" fmla="*/ 9 h 203"/>
                  <a:gd name="T26" fmla="*/ 230 w 1812"/>
                  <a:gd name="T27" fmla="*/ 9 h 203"/>
                  <a:gd name="T28" fmla="*/ 251 w 1812"/>
                  <a:gd name="T29" fmla="*/ 10 h 203"/>
                  <a:gd name="T30" fmla="*/ 257 w 1812"/>
                  <a:gd name="T31" fmla="*/ 12 h 203"/>
                  <a:gd name="T32" fmla="*/ 259 w 1812"/>
                  <a:gd name="T33" fmla="*/ 17 h 203"/>
                  <a:gd name="T34" fmla="*/ 258 w 1812"/>
                  <a:gd name="T35" fmla="*/ 19 h 203"/>
                  <a:gd name="T36" fmla="*/ 257 w 1812"/>
                  <a:gd name="T37" fmla="*/ 21 h 203"/>
                  <a:gd name="T38" fmla="*/ 254 w 1812"/>
                  <a:gd name="T39" fmla="*/ 23 h 203"/>
                  <a:gd name="T40" fmla="*/ 250 w 1812"/>
                  <a:gd name="T41" fmla="*/ 23 h 203"/>
                  <a:gd name="T42" fmla="*/ 230 w 1812"/>
                  <a:gd name="T43" fmla="*/ 25 h 203"/>
                  <a:gd name="T44" fmla="*/ 210 w 1812"/>
                  <a:gd name="T45" fmla="*/ 27 h 203"/>
                  <a:gd name="T46" fmla="*/ 180 w 1812"/>
                  <a:gd name="T47" fmla="*/ 29 h 203"/>
                  <a:gd name="T48" fmla="*/ 153 w 1812"/>
                  <a:gd name="T49" fmla="*/ 29 h 203"/>
                  <a:gd name="T50" fmla="*/ 97 w 1812"/>
                  <a:gd name="T51" fmla="*/ 27 h 203"/>
                  <a:gd name="T52" fmla="*/ 64 w 1812"/>
                  <a:gd name="T53" fmla="*/ 24 h 203"/>
                  <a:gd name="T54" fmla="*/ 34 w 1812"/>
                  <a:gd name="T55" fmla="*/ 22 h 203"/>
                  <a:gd name="T56" fmla="*/ 20 w 1812"/>
                  <a:gd name="T57" fmla="*/ 21 h 203"/>
                  <a:gd name="T58" fmla="*/ 4 w 1812"/>
                  <a:gd name="T59" fmla="*/ 20 h 203"/>
                  <a:gd name="T60" fmla="*/ 1 w 1812"/>
                  <a:gd name="T61" fmla="*/ 19 h 203"/>
                  <a:gd name="T62" fmla="*/ 0 w 1812"/>
                  <a:gd name="T63" fmla="*/ 17 h 203"/>
                  <a:gd name="T64" fmla="*/ 1 w 1812"/>
                  <a:gd name="T65" fmla="*/ 13 h 203"/>
                  <a:gd name="T66" fmla="*/ 4 w 1812"/>
                  <a:gd name="T67" fmla="*/ 9 h 203"/>
                  <a:gd name="T68" fmla="*/ 4 w 1812"/>
                  <a:gd name="T69" fmla="*/ 9 h 2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2"/>
                  <a:gd name="T106" fmla="*/ 0 h 203"/>
                  <a:gd name="T107" fmla="*/ 1812 w 1812"/>
                  <a:gd name="T108" fmla="*/ 203 h 2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2" h="203">
                    <a:moveTo>
                      <a:pt x="29" y="66"/>
                    </a:moveTo>
                    <a:lnTo>
                      <a:pt x="63" y="34"/>
                    </a:lnTo>
                    <a:lnTo>
                      <a:pt x="83" y="22"/>
                    </a:lnTo>
                    <a:lnTo>
                      <a:pt x="106" y="14"/>
                    </a:lnTo>
                    <a:lnTo>
                      <a:pt x="172" y="4"/>
                    </a:lnTo>
                    <a:lnTo>
                      <a:pt x="273" y="0"/>
                    </a:lnTo>
                    <a:lnTo>
                      <a:pt x="363" y="13"/>
                    </a:lnTo>
                    <a:lnTo>
                      <a:pt x="480" y="30"/>
                    </a:lnTo>
                    <a:lnTo>
                      <a:pt x="597" y="47"/>
                    </a:lnTo>
                    <a:lnTo>
                      <a:pt x="686" y="57"/>
                    </a:lnTo>
                    <a:lnTo>
                      <a:pt x="892" y="71"/>
                    </a:lnTo>
                    <a:lnTo>
                      <a:pt x="1073" y="76"/>
                    </a:lnTo>
                    <a:lnTo>
                      <a:pt x="1459" y="65"/>
                    </a:lnTo>
                    <a:lnTo>
                      <a:pt x="1607" y="66"/>
                    </a:lnTo>
                    <a:lnTo>
                      <a:pt x="1755" y="72"/>
                    </a:lnTo>
                    <a:lnTo>
                      <a:pt x="1798" y="86"/>
                    </a:lnTo>
                    <a:lnTo>
                      <a:pt x="1812" y="118"/>
                    </a:lnTo>
                    <a:lnTo>
                      <a:pt x="1808" y="135"/>
                    </a:lnTo>
                    <a:lnTo>
                      <a:pt x="1796" y="149"/>
                    </a:lnTo>
                    <a:lnTo>
                      <a:pt x="1777" y="160"/>
                    </a:lnTo>
                    <a:lnTo>
                      <a:pt x="1750" y="164"/>
                    </a:lnTo>
                    <a:lnTo>
                      <a:pt x="1609" y="175"/>
                    </a:lnTo>
                    <a:lnTo>
                      <a:pt x="1466" y="190"/>
                    </a:lnTo>
                    <a:lnTo>
                      <a:pt x="1257" y="200"/>
                    </a:lnTo>
                    <a:lnTo>
                      <a:pt x="1072" y="203"/>
                    </a:lnTo>
                    <a:lnTo>
                      <a:pt x="679" y="186"/>
                    </a:lnTo>
                    <a:lnTo>
                      <a:pt x="445" y="168"/>
                    </a:lnTo>
                    <a:lnTo>
                      <a:pt x="237" y="155"/>
                    </a:lnTo>
                    <a:lnTo>
                      <a:pt x="141" y="145"/>
                    </a:lnTo>
                    <a:lnTo>
                      <a:pt x="29" y="140"/>
                    </a:lnTo>
                    <a:lnTo>
                      <a:pt x="5" y="135"/>
                    </a:lnTo>
                    <a:lnTo>
                      <a:pt x="0" y="118"/>
                    </a:lnTo>
                    <a:lnTo>
                      <a:pt x="10" y="94"/>
                    </a:lnTo>
                    <a:lnTo>
                      <a:pt x="29" y="66"/>
                    </a:lnTo>
                    <a:close/>
                  </a:path>
                </a:pathLst>
              </a:custGeom>
              <a:solidFill>
                <a:srgbClr val="A38C8C"/>
              </a:solidFill>
              <a:ln w="9525">
                <a:noFill/>
                <a:round/>
                <a:headEnd/>
                <a:tailEnd/>
              </a:ln>
            </p:spPr>
            <p:txBody>
              <a:bodyPr/>
              <a:lstStyle/>
              <a:p>
                <a:endParaRPr lang="de-DE">
                  <a:latin typeface="+mn-lt"/>
                </a:endParaRPr>
              </a:p>
            </p:txBody>
          </p:sp>
          <p:sp>
            <p:nvSpPr>
              <p:cNvPr id="1084" name="Freeform 230"/>
              <p:cNvSpPr>
                <a:spLocks/>
              </p:cNvSpPr>
              <p:nvPr/>
            </p:nvSpPr>
            <p:spPr bwMode="auto">
              <a:xfrm>
                <a:off x="256" y="2677"/>
                <a:ext cx="31" cy="24"/>
              </a:xfrm>
              <a:custGeom>
                <a:avLst/>
                <a:gdLst>
                  <a:gd name="T0" fmla="*/ 22 w 217"/>
                  <a:gd name="T1" fmla="*/ 3 h 171"/>
                  <a:gd name="T2" fmla="*/ 19 w 217"/>
                  <a:gd name="T3" fmla="*/ 4 h 171"/>
                  <a:gd name="T4" fmla="*/ 15 w 217"/>
                  <a:gd name="T5" fmla="*/ 4 h 171"/>
                  <a:gd name="T6" fmla="*/ 11 w 217"/>
                  <a:gd name="T7" fmla="*/ 3 h 171"/>
                  <a:gd name="T8" fmla="*/ 7 w 217"/>
                  <a:gd name="T9" fmla="*/ 2 h 171"/>
                  <a:gd name="T10" fmla="*/ 2 w 217"/>
                  <a:gd name="T11" fmla="*/ 6 h 171"/>
                  <a:gd name="T12" fmla="*/ 0 w 217"/>
                  <a:gd name="T13" fmla="*/ 11 h 171"/>
                  <a:gd name="T14" fmla="*/ 1 w 217"/>
                  <a:gd name="T15" fmla="*/ 16 h 171"/>
                  <a:gd name="T16" fmla="*/ 3 w 217"/>
                  <a:gd name="T17" fmla="*/ 21 h 171"/>
                  <a:gd name="T18" fmla="*/ 7 w 217"/>
                  <a:gd name="T19" fmla="*/ 24 h 171"/>
                  <a:gd name="T20" fmla="*/ 12 w 217"/>
                  <a:gd name="T21" fmla="*/ 24 h 171"/>
                  <a:gd name="T22" fmla="*/ 18 w 217"/>
                  <a:gd name="T23" fmla="*/ 21 h 171"/>
                  <a:gd name="T24" fmla="*/ 23 w 217"/>
                  <a:gd name="T25" fmla="*/ 17 h 171"/>
                  <a:gd name="T26" fmla="*/ 27 w 217"/>
                  <a:gd name="T27" fmla="*/ 12 h 171"/>
                  <a:gd name="T28" fmla="*/ 30 w 217"/>
                  <a:gd name="T29" fmla="*/ 6 h 171"/>
                  <a:gd name="T30" fmla="*/ 31 w 217"/>
                  <a:gd name="T31" fmla="*/ 2 h 171"/>
                  <a:gd name="T32" fmla="*/ 29 w 217"/>
                  <a:gd name="T33" fmla="*/ 0 h 171"/>
                  <a:gd name="T34" fmla="*/ 25 w 217"/>
                  <a:gd name="T35" fmla="*/ 0 h 171"/>
                  <a:gd name="T36" fmla="*/ 22 w 217"/>
                  <a:gd name="T37" fmla="*/ 3 h 171"/>
                  <a:gd name="T38" fmla="*/ 22 w 217"/>
                  <a:gd name="T39" fmla="*/ 3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171"/>
                  <a:gd name="T62" fmla="*/ 217 w 217"/>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171">
                    <a:moveTo>
                      <a:pt x="153" y="20"/>
                    </a:moveTo>
                    <a:lnTo>
                      <a:pt x="134" y="32"/>
                    </a:lnTo>
                    <a:lnTo>
                      <a:pt x="108" y="28"/>
                    </a:lnTo>
                    <a:lnTo>
                      <a:pt x="78" y="18"/>
                    </a:lnTo>
                    <a:lnTo>
                      <a:pt x="47" y="17"/>
                    </a:lnTo>
                    <a:lnTo>
                      <a:pt x="12" y="40"/>
                    </a:lnTo>
                    <a:lnTo>
                      <a:pt x="0" y="80"/>
                    </a:lnTo>
                    <a:lnTo>
                      <a:pt x="6" y="116"/>
                    </a:lnTo>
                    <a:lnTo>
                      <a:pt x="22" y="148"/>
                    </a:lnTo>
                    <a:lnTo>
                      <a:pt x="48" y="168"/>
                    </a:lnTo>
                    <a:lnTo>
                      <a:pt x="82" y="171"/>
                    </a:lnTo>
                    <a:lnTo>
                      <a:pt x="128" y="153"/>
                    </a:lnTo>
                    <a:lnTo>
                      <a:pt x="161" y="124"/>
                    </a:lnTo>
                    <a:lnTo>
                      <a:pt x="187" y="86"/>
                    </a:lnTo>
                    <a:lnTo>
                      <a:pt x="213" y="42"/>
                    </a:lnTo>
                    <a:lnTo>
                      <a:pt x="217" y="15"/>
                    </a:lnTo>
                    <a:lnTo>
                      <a:pt x="202" y="0"/>
                    </a:lnTo>
                    <a:lnTo>
                      <a:pt x="176" y="0"/>
                    </a:lnTo>
                    <a:lnTo>
                      <a:pt x="153" y="20"/>
                    </a:lnTo>
                    <a:close/>
                  </a:path>
                </a:pathLst>
              </a:custGeom>
              <a:solidFill>
                <a:srgbClr val="A38C8C"/>
              </a:solidFill>
              <a:ln w="9525">
                <a:noFill/>
                <a:round/>
                <a:headEnd/>
                <a:tailEnd/>
              </a:ln>
            </p:spPr>
            <p:txBody>
              <a:bodyPr/>
              <a:lstStyle/>
              <a:p>
                <a:endParaRPr lang="de-DE">
                  <a:latin typeface="+mn-lt"/>
                </a:endParaRPr>
              </a:p>
            </p:txBody>
          </p:sp>
          <p:sp>
            <p:nvSpPr>
              <p:cNvPr id="1085" name="Freeform 231"/>
              <p:cNvSpPr>
                <a:spLocks/>
              </p:cNvSpPr>
              <p:nvPr/>
            </p:nvSpPr>
            <p:spPr bwMode="auto">
              <a:xfrm>
                <a:off x="678" y="2678"/>
                <a:ext cx="24" cy="20"/>
              </a:xfrm>
              <a:custGeom>
                <a:avLst/>
                <a:gdLst>
                  <a:gd name="T0" fmla="*/ 10 w 169"/>
                  <a:gd name="T1" fmla="*/ 6 h 140"/>
                  <a:gd name="T2" fmla="*/ 11 w 169"/>
                  <a:gd name="T3" fmla="*/ 7 h 140"/>
                  <a:gd name="T4" fmla="*/ 14 w 169"/>
                  <a:gd name="T5" fmla="*/ 7 h 140"/>
                  <a:gd name="T6" fmla="*/ 21 w 169"/>
                  <a:gd name="T7" fmla="*/ 5 h 140"/>
                  <a:gd name="T8" fmla="*/ 24 w 169"/>
                  <a:gd name="T9" fmla="*/ 5 h 140"/>
                  <a:gd name="T10" fmla="*/ 22 w 169"/>
                  <a:gd name="T11" fmla="*/ 10 h 140"/>
                  <a:gd name="T12" fmla="*/ 19 w 169"/>
                  <a:gd name="T13" fmla="*/ 13 h 140"/>
                  <a:gd name="T14" fmla="*/ 16 w 169"/>
                  <a:gd name="T15" fmla="*/ 15 h 140"/>
                  <a:gd name="T16" fmla="*/ 13 w 169"/>
                  <a:gd name="T17" fmla="*/ 18 h 140"/>
                  <a:gd name="T18" fmla="*/ 9 w 169"/>
                  <a:gd name="T19" fmla="*/ 19 h 140"/>
                  <a:gd name="T20" fmla="*/ 3 w 169"/>
                  <a:gd name="T21" fmla="*/ 20 h 140"/>
                  <a:gd name="T22" fmla="*/ 0 w 169"/>
                  <a:gd name="T23" fmla="*/ 18 h 140"/>
                  <a:gd name="T24" fmla="*/ 0 w 169"/>
                  <a:gd name="T25" fmla="*/ 5 h 140"/>
                  <a:gd name="T26" fmla="*/ 2 w 169"/>
                  <a:gd name="T27" fmla="*/ 1 h 140"/>
                  <a:gd name="T28" fmla="*/ 6 w 169"/>
                  <a:gd name="T29" fmla="*/ 0 h 140"/>
                  <a:gd name="T30" fmla="*/ 9 w 169"/>
                  <a:gd name="T31" fmla="*/ 2 h 140"/>
                  <a:gd name="T32" fmla="*/ 10 w 169"/>
                  <a:gd name="T33" fmla="*/ 6 h 140"/>
                  <a:gd name="T34" fmla="*/ 10 w 169"/>
                  <a:gd name="T35" fmla="*/ 6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9"/>
                  <a:gd name="T55" fmla="*/ 0 h 140"/>
                  <a:gd name="T56" fmla="*/ 169 w 169"/>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9" h="140">
                    <a:moveTo>
                      <a:pt x="72" y="40"/>
                    </a:moveTo>
                    <a:lnTo>
                      <a:pt x="78" y="52"/>
                    </a:lnTo>
                    <a:lnTo>
                      <a:pt x="98" y="51"/>
                    </a:lnTo>
                    <a:lnTo>
                      <a:pt x="147" y="32"/>
                    </a:lnTo>
                    <a:lnTo>
                      <a:pt x="169" y="37"/>
                    </a:lnTo>
                    <a:lnTo>
                      <a:pt x="153" y="68"/>
                    </a:lnTo>
                    <a:lnTo>
                      <a:pt x="135" y="88"/>
                    </a:lnTo>
                    <a:lnTo>
                      <a:pt x="113" y="107"/>
                    </a:lnTo>
                    <a:lnTo>
                      <a:pt x="89" y="124"/>
                    </a:lnTo>
                    <a:lnTo>
                      <a:pt x="65" y="135"/>
                    </a:lnTo>
                    <a:lnTo>
                      <a:pt x="23" y="140"/>
                    </a:lnTo>
                    <a:lnTo>
                      <a:pt x="2" y="123"/>
                    </a:lnTo>
                    <a:lnTo>
                      <a:pt x="0" y="33"/>
                    </a:lnTo>
                    <a:lnTo>
                      <a:pt x="13" y="6"/>
                    </a:lnTo>
                    <a:lnTo>
                      <a:pt x="39" y="0"/>
                    </a:lnTo>
                    <a:lnTo>
                      <a:pt x="63" y="11"/>
                    </a:lnTo>
                    <a:lnTo>
                      <a:pt x="72" y="40"/>
                    </a:lnTo>
                    <a:close/>
                  </a:path>
                </a:pathLst>
              </a:custGeom>
              <a:solidFill>
                <a:srgbClr val="A38C8C"/>
              </a:solidFill>
              <a:ln w="9525">
                <a:noFill/>
                <a:round/>
                <a:headEnd/>
                <a:tailEnd/>
              </a:ln>
            </p:spPr>
            <p:txBody>
              <a:bodyPr/>
              <a:lstStyle/>
              <a:p>
                <a:endParaRPr lang="de-DE">
                  <a:latin typeface="+mn-lt"/>
                </a:endParaRPr>
              </a:p>
            </p:txBody>
          </p:sp>
          <p:sp>
            <p:nvSpPr>
              <p:cNvPr id="1086" name="Freeform 232"/>
              <p:cNvSpPr>
                <a:spLocks/>
              </p:cNvSpPr>
              <p:nvPr/>
            </p:nvSpPr>
            <p:spPr bwMode="auto">
              <a:xfrm>
                <a:off x="606" y="2573"/>
                <a:ext cx="35" cy="57"/>
              </a:xfrm>
              <a:custGeom>
                <a:avLst/>
                <a:gdLst>
                  <a:gd name="T0" fmla="*/ 5 w 247"/>
                  <a:gd name="T1" fmla="*/ 3 h 399"/>
                  <a:gd name="T2" fmla="*/ 16 w 247"/>
                  <a:gd name="T3" fmla="*/ 2 h 399"/>
                  <a:gd name="T4" fmla="*/ 26 w 247"/>
                  <a:gd name="T5" fmla="*/ 0 h 399"/>
                  <a:gd name="T6" fmla="*/ 33 w 247"/>
                  <a:gd name="T7" fmla="*/ 2 h 399"/>
                  <a:gd name="T8" fmla="*/ 35 w 247"/>
                  <a:gd name="T9" fmla="*/ 9 h 399"/>
                  <a:gd name="T10" fmla="*/ 33 w 247"/>
                  <a:gd name="T11" fmla="*/ 50 h 399"/>
                  <a:gd name="T12" fmla="*/ 32 w 247"/>
                  <a:gd name="T13" fmla="*/ 54 h 399"/>
                  <a:gd name="T14" fmla="*/ 29 w 247"/>
                  <a:gd name="T15" fmla="*/ 56 h 399"/>
                  <a:gd name="T16" fmla="*/ 22 w 247"/>
                  <a:gd name="T17" fmla="*/ 57 h 399"/>
                  <a:gd name="T18" fmla="*/ 16 w 247"/>
                  <a:gd name="T19" fmla="*/ 53 h 399"/>
                  <a:gd name="T20" fmla="*/ 15 w 247"/>
                  <a:gd name="T21" fmla="*/ 46 h 399"/>
                  <a:gd name="T22" fmla="*/ 17 w 247"/>
                  <a:gd name="T23" fmla="*/ 31 h 399"/>
                  <a:gd name="T24" fmla="*/ 17 w 247"/>
                  <a:gd name="T25" fmla="*/ 16 h 399"/>
                  <a:gd name="T26" fmla="*/ 12 w 247"/>
                  <a:gd name="T27" fmla="*/ 15 h 399"/>
                  <a:gd name="T28" fmla="*/ 5 w 247"/>
                  <a:gd name="T29" fmla="*/ 14 h 399"/>
                  <a:gd name="T30" fmla="*/ 1 w 247"/>
                  <a:gd name="T31" fmla="*/ 12 h 399"/>
                  <a:gd name="T32" fmla="*/ 0 w 247"/>
                  <a:gd name="T33" fmla="*/ 9 h 399"/>
                  <a:gd name="T34" fmla="*/ 1 w 247"/>
                  <a:gd name="T35" fmla="*/ 5 h 399"/>
                  <a:gd name="T36" fmla="*/ 3 w 247"/>
                  <a:gd name="T37" fmla="*/ 4 h 399"/>
                  <a:gd name="T38" fmla="*/ 5 w 247"/>
                  <a:gd name="T39" fmla="*/ 3 h 399"/>
                  <a:gd name="T40" fmla="*/ 5 w 247"/>
                  <a:gd name="T41" fmla="*/ 3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399"/>
                  <a:gd name="T65" fmla="*/ 247 w 247"/>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399">
                    <a:moveTo>
                      <a:pt x="37" y="23"/>
                    </a:moveTo>
                    <a:lnTo>
                      <a:pt x="112" y="11"/>
                    </a:lnTo>
                    <a:lnTo>
                      <a:pt x="187" y="0"/>
                    </a:lnTo>
                    <a:lnTo>
                      <a:pt x="234" y="16"/>
                    </a:lnTo>
                    <a:lnTo>
                      <a:pt x="247" y="64"/>
                    </a:lnTo>
                    <a:lnTo>
                      <a:pt x="236" y="352"/>
                    </a:lnTo>
                    <a:lnTo>
                      <a:pt x="223" y="377"/>
                    </a:lnTo>
                    <a:lnTo>
                      <a:pt x="202" y="393"/>
                    </a:lnTo>
                    <a:lnTo>
                      <a:pt x="152" y="399"/>
                    </a:lnTo>
                    <a:lnTo>
                      <a:pt x="113" y="373"/>
                    </a:lnTo>
                    <a:lnTo>
                      <a:pt x="108" y="322"/>
                    </a:lnTo>
                    <a:lnTo>
                      <a:pt x="122" y="214"/>
                    </a:lnTo>
                    <a:lnTo>
                      <a:pt x="123" y="111"/>
                    </a:lnTo>
                    <a:lnTo>
                      <a:pt x="83" y="102"/>
                    </a:lnTo>
                    <a:lnTo>
                      <a:pt x="37" y="96"/>
                    </a:lnTo>
                    <a:lnTo>
                      <a:pt x="9" y="85"/>
                    </a:lnTo>
                    <a:lnTo>
                      <a:pt x="0" y="60"/>
                    </a:lnTo>
                    <a:lnTo>
                      <a:pt x="9" y="35"/>
                    </a:lnTo>
                    <a:lnTo>
                      <a:pt x="21" y="26"/>
                    </a:lnTo>
                    <a:lnTo>
                      <a:pt x="37" y="23"/>
                    </a:lnTo>
                    <a:close/>
                  </a:path>
                </a:pathLst>
              </a:custGeom>
              <a:solidFill>
                <a:srgbClr val="A38C8C"/>
              </a:solidFill>
              <a:ln w="9525">
                <a:noFill/>
                <a:round/>
                <a:headEnd/>
                <a:tailEnd/>
              </a:ln>
            </p:spPr>
            <p:txBody>
              <a:bodyPr/>
              <a:lstStyle/>
              <a:p>
                <a:endParaRPr lang="de-DE">
                  <a:latin typeface="+mn-lt"/>
                </a:endParaRPr>
              </a:p>
            </p:txBody>
          </p:sp>
          <p:sp>
            <p:nvSpPr>
              <p:cNvPr id="1087" name="Freeform 233"/>
              <p:cNvSpPr>
                <a:spLocks/>
              </p:cNvSpPr>
              <p:nvPr/>
            </p:nvSpPr>
            <p:spPr bwMode="auto">
              <a:xfrm>
                <a:off x="581" y="2534"/>
                <a:ext cx="70" cy="19"/>
              </a:xfrm>
              <a:custGeom>
                <a:avLst/>
                <a:gdLst>
                  <a:gd name="T0" fmla="*/ 4 w 487"/>
                  <a:gd name="T1" fmla="*/ 4 h 133"/>
                  <a:gd name="T2" fmla="*/ 20 w 487"/>
                  <a:gd name="T3" fmla="*/ 2 h 133"/>
                  <a:gd name="T4" fmla="*/ 33 w 487"/>
                  <a:gd name="T5" fmla="*/ 0 h 133"/>
                  <a:gd name="T6" fmla="*/ 63 w 487"/>
                  <a:gd name="T7" fmla="*/ 1 h 133"/>
                  <a:gd name="T8" fmla="*/ 66 w 487"/>
                  <a:gd name="T9" fmla="*/ 3 h 133"/>
                  <a:gd name="T10" fmla="*/ 69 w 487"/>
                  <a:gd name="T11" fmla="*/ 5 h 133"/>
                  <a:gd name="T12" fmla="*/ 70 w 487"/>
                  <a:gd name="T13" fmla="*/ 12 h 133"/>
                  <a:gd name="T14" fmla="*/ 69 w 487"/>
                  <a:gd name="T15" fmla="*/ 15 h 133"/>
                  <a:gd name="T16" fmla="*/ 67 w 487"/>
                  <a:gd name="T17" fmla="*/ 17 h 133"/>
                  <a:gd name="T18" fmla="*/ 64 w 487"/>
                  <a:gd name="T19" fmla="*/ 19 h 133"/>
                  <a:gd name="T20" fmla="*/ 60 w 487"/>
                  <a:gd name="T21" fmla="*/ 19 h 133"/>
                  <a:gd name="T22" fmla="*/ 45 w 487"/>
                  <a:gd name="T23" fmla="*/ 16 h 133"/>
                  <a:gd name="T24" fmla="*/ 33 w 487"/>
                  <a:gd name="T25" fmla="*/ 14 h 133"/>
                  <a:gd name="T26" fmla="*/ 20 w 487"/>
                  <a:gd name="T27" fmla="*/ 13 h 133"/>
                  <a:gd name="T28" fmla="*/ 6 w 487"/>
                  <a:gd name="T29" fmla="*/ 14 h 133"/>
                  <a:gd name="T30" fmla="*/ 2 w 487"/>
                  <a:gd name="T31" fmla="*/ 13 h 133"/>
                  <a:gd name="T32" fmla="*/ 0 w 487"/>
                  <a:gd name="T33" fmla="*/ 10 h 133"/>
                  <a:gd name="T34" fmla="*/ 1 w 487"/>
                  <a:gd name="T35" fmla="*/ 6 h 133"/>
                  <a:gd name="T36" fmla="*/ 2 w 487"/>
                  <a:gd name="T37" fmla="*/ 5 h 133"/>
                  <a:gd name="T38" fmla="*/ 4 w 487"/>
                  <a:gd name="T39" fmla="*/ 4 h 133"/>
                  <a:gd name="T40" fmla="*/ 4 w 487"/>
                  <a:gd name="T41" fmla="*/ 4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7"/>
                  <a:gd name="T64" fmla="*/ 0 h 133"/>
                  <a:gd name="T65" fmla="*/ 487 w 487"/>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7" h="133">
                    <a:moveTo>
                      <a:pt x="31" y="26"/>
                    </a:moveTo>
                    <a:lnTo>
                      <a:pt x="138" y="11"/>
                    </a:lnTo>
                    <a:lnTo>
                      <a:pt x="233" y="0"/>
                    </a:lnTo>
                    <a:lnTo>
                      <a:pt x="436" y="10"/>
                    </a:lnTo>
                    <a:lnTo>
                      <a:pt x="461" y="20"/>
                    </a:lnTo>
                    <a:lnTo>
                      <a:pt x="478" y="37"/>
                    </a:lnTo>
                    <a:lnTo>
                      <a:pt x="487" y="81"/>
                    </a:lnTo>
                    <a:lnTo>
                      <a:pt x="479" y="104"/>
                    </a:lnTo>
                    <a:lnTo>
                      <a:pt x="464" y="121"/>
                    </a:lnTo>
                    <a:lnTo>
                      <a:pt x="443" y="132"/>
                    </a:lnTo>
                    <a:lnTo>
                      <a:pt x="416" y="133"/>
                    </a:lnTo>
                    <a:lnTo>
                      <a:pt x="316" y="115"/>
                    </a:lnTo>
                    <a:lnTo>
                      <a:pt x="229" y="99"/>
                    </a:lnTo>
                    <a:lnTo>
                      <a:pt x="140" y="93"/>
                    </a:lnTo>
                    <a:lnTo>
                      <a:pt x="41" y="99"/>
                    </a:lnTo>
                    <a:lnTo>
                      <a:pt x="12" y="93"/>
                    </a:lnTo>
                    <a:lnTo>
                      <a:pt x="0" y="68"/>
                    </a:lnTo>
                    <a:lnTo>
                      <a:pt x="5" y="42"/>
                    </a:lnTo>
                    <a:lnTo>
                      <a:pt x="15" y="32"/>
                    </a:lnTo>
                    <a:lnTo>
                      <a:pt x="31" y="26"/>
                    </a:lnTo>
                    <a:close/>
                  </a:path>
                </a:pathLst>
              </a:custGeom>
              <a:solidFill>
                <a:srgbClr val="A38C8C"/>
              </a:solidFill>
              <a:ln w="9525">
                <a:noFill/>
                <a:round/>
                <a:headEnd/>
                <a:tailEnd/>
              </a:ln>
            </p:spPr>
            <p:txBody>
              <a:bodyPr/>
              <a:lstStyle/>
              <a:p>
                <a:endParaRPr lang="de-DE">
                  <a:latin typeface="+mn-lt"/>
                </a:endParaRPr>
              </a:p>
            </p:txBody>
          </p:sp>
          <p:sp>
            <p:nvSpPr>
              <p:cNvPr id="1088" name="Freeform 234"/>
              <p:cNvSpPr>
                <a:spLocks/>
              </p:cNvSpPr>
              <p:nvPr/>
            </p:nvSpPr>
            <p:spPr bwMode="auto">
              <a:xfrm>
                <a:off x="594" y="2457"/>
                <a:ext cx="54" cy="39"/>
              </a:xfrm>
              <a:custGeom>
                <a:avLst/>
                <a:gdLst>
                  <a:gd name="T0" fmla="*/ 7 w 378"/>
                  <a:gd name="T1" fmla="*/ 0 h 273"/>
                  <a:gd name="T2" fmla="*/ 17 w 378"/>
                  <a:gd name="T3" fmla="*/ 3 h 273"/>
                  <a:gd name="T4" fmla="*/ 26 w 378"/>
                  <a:gd name="T5" fmla="*/ 3 h 273"/>
                  <a:gd name="T6" fmla="*/ 47 w 378"/>
                  <a:gd name="T7" fmla="*/ 3 h 273"/>
                  <a:gd name="T8" fmla="*/ 52 w 378"/>
                  <a:gd name="T9" fmla="*/ 5 h 273"/>
                  <a:gd name="T10" fmla="*/ 54 w 378"/>
                  <a:gd name="T11" fmla="*/ 10 h 273"/>
                  <a:gd name="T12" fmla="*/ 54 w 378"/>
                  <a:gd name="T13" fmla="*/ 35 h 273"/>
                  <a:gd name="T14" fmla="*/ 53 w 378"/>
                  <a:gd name="T15" fmla="*/ 38 h 273"/>
                  <a:gd name="T16" fmla="*/ 51 w 378"/>
                  <a:gd name="T17" fmla="*/ 39 h 273"/>
                  <a:gd name="T18" fmla="*/ 46 w 378"/>
                  <a:gd name="T19" fmla="*/ 37 h 273"/>
                  <a:gd name="T20" fmla="*/ 41 w 378"/>
                  <a:gd name="T21" fmla="*/ 31 h 273"/>
                  <a:gd name="T22" fmla="*/ 38 w 378"/>
                  <a:gd name="T23" fmla="*/ 23 h 273"/>
                  <a:gd name="T24" fmla="*/ 39 w 378"/>
                  <a:gd name="T25" fmla="*/ 18 h 273"/>
                  <a:gd name="T26" fmla="*/ 21 w 378"/>
                  <a:gd name="T27" fmla="*/ 15 h 273"/>
                  <a:gd name="T28" fmla="*/ 13 w 378"/>
                  <a:gd name="T29" fmla="*/ 13 h 273"/>
                  <a:gd name="T30" fmla="*/ 3 w 378"/>
                  <a:gd name="T31" fmla="*/ 10 h 273"/>
                  <a:gd name="T32" fmla="*/ 0 w 378"/>
                  <a:gd name="T33" fmla="*/ 7 h 273"/>
                  <a:gd name="T34" fmla="*/ 0 w 378"/>
                  <a:gd name="T35" fmla="*/ 3 h 273"/>
                  <a:gd name="T36" fmla="*/ 2 w 378"/>
                  <a:gd name="T37" fmla="*/ 0 h 273"/>
                  <a:gd name="T38" fmla="*/ 7 w 378"/>
                  <a:gd name="T39" fmla="*/ 0 h 273"/>
                  <a:gd name="T40" fmla="*/ 7 w 378"/>
                  <a:gd name="T41" fmla="*/ 0 h 2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8"/>
                  <a:gd name="T64" fmla="*/ 0 h 273"/>
                  <a:gd name="T65" fmla="*/ 378 w 378"/>
                  <a:gd name="T66" fmla="*/ 273 h 2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8" h="273">
                    <a:moveTo>
                      <a:pt x="46" y="0"/>
                    </a:moveTo>
                    <a:lnTo>
                      <a:pt x="119" y="18"/>
                    </a:lnTo>
                    <a:lnTo>
                      <a:pt x="184" y="23"/>
                    </a:lnTo>
                    <a:lnTo>
                      <a:pt x="327" y="21"/>
                    </a:lnTo>
                    <a:lnTo>
                      <a:pt x="364" y="34"/>
                    </a:lnTo>
                    <a:lnTo>
                      <a:pt x="378" y="72"/>
                    </a:lnTo>
                    <a:lnTo>
                      <a:pt x="376" y="242"/>
                    </a:lnTo>
                    <a:lnTo>
                      <a:pt x="372" y="264"/>
                    </a:lnTo>
                    <a:lnTo>
                      <a:pt x="360" y="273"/>
                    </a:lnTo>
                    <a:lnTo>
                      <a:pt x="322" y="259"/>
                    </a:lnTo>
                    <a:lnTo>
                      <a:pt x="286" y="218"/>
                    </a:lnTo>
                    <a:lnTo>
                      <a:pt x="269" y="162"/>
                    </a:lnTo>
                    <a:lnTo>
                      <a:pt x="271" y="123"/>
                    </a:lnTo>
                    <a:lnTo>
                      <a:pt x="150" y="106"/>
                    </a:lnTo>
                    <a:lnTo>
                      <a:pt x="90" y="90"/>
                    </a:lnTo>
                    <a:lnTo>
                      <a:pt x="24" y="69"/>
                    </a:lnTo>
                    <a:lnTo>
                      <a:pt x="2" y="50"/>
                    </a:lnTo>
                    <a:lnTo>
                      <a:pt x="0" y="23"/>
                    </a:lnTo>
                    <a:lnTo>
                      <a:pt x="17" y="2"/>
                    </a:lnTo>
                    <a:lnTo>
                      <a:pt x="46" y="0"/>
                    </a:lnTo>
                    <a:close/>
                  </a:path>
                </a:pathLst>
              </a:custGeom>
              <a:solidFill>
                <a:srgbClr val="A38C8C"/>
              </a:solidFill>
              <a:ln w="9525">
                <a:noFill/>
                <a:round/>
                <a:headEnd/>
                <a:tailEnd/>
              </a:ln>
            </p:spPr>
            <p:txBody>
              <a:bodyPr/>
              <a:lstStyle/>
              <a:p>
                <a:endParaRPr lang="de-DE">
                  <a:latin typeface="+mn-lt"/>
                </a:endParaRPr>
              </a:p>
            </p:txBody>
          </p:sp>
          <p:sp>
            <p:nvSpPr>
              <p:cNvPr id="1089" name="Freeform 235"/>
              <p:cNvSpPr>
                <a:spLocks/>
              </p:cNvSpPr>
              <p:nvPr/>
            </p:nvSpPr>
            <p:spPr bwMode="auto">
              <a:xfrm>
                <a:off x="592" y="2506"/>
                <a:ext cx="59" cy="16"/>
              </a:xfrm>
              <a:custGeom>
                <a:avLst/>
                <a:gdLst>
                  <a:gd name="T0" fmla="*/ 6 w 413"/>
                  <a:gd name="T1" fmla="*/ 0 h 112"/>
                  <a:gd name="T2" fmla="*/ 28 w 413"/>
                  <a:gd name="T3" fmla="*/ 1 h 112"/>
                  <a:gd name="T4" fmla="*/ 51 w 413"/>
                  <a:gd name="T5" fmla="*/ 0 h 112"/>
                  <a:gd name="T6" fmla="*/ 57 w 413"/>
                  <a:gd name="T7" fmla="*/ 3 h 112"/>
                  <a:gd name="T8" fmla="*/ 59 w 413"/>
                  <a:gd name="T9" fmla="*/ 8 h 112"/>
                  <a:gd name="T10" fmla="*/ 58 w 413"/>
                  <a:gd name="T11" fmla="*/ 11 h 112"/>
                  <a:gd name="T12" fmla="*/ 57 w 413"/>
                  <a:gd name="T13" fmla="*/ 13 h 112"/>
                  <a:gd name="T14" fmla="*/ 55 w 413"/>
                  <a:gd name="T15" fmla="*/ 15 h 112"/>
                  <a:gd name="T16" fmla="*/ 51 w 413"/>
                  <a:gd name="T17" fmla="*/ 16 h 112"/>
                  <a:gd name="T18" fmla="*/ 28 w 413"/>
                  <a:gd name="T19" fmla="*/ 14 h 112"/>
                  <a:gd name="T20" fmla="*/ 17 w 413"/>
                  <a:gd name="T21" fmla="*/ 12 h 112"/>
                  <a:gd name="T22" fmla="*/ 5 w 413"/>
                  <a:gd name="T23" fmla="*/ 11 h 112"/>
                  <a:gd name="T24" fmla="*/ 1 w 413"/>
                  <a:gd name="T25" fmla="*/ 9 h 112"/>
                  <a:gd name="T26" fmla="*/ 0 w 413"/>
                  <a:gd name="T27" fmla="*/ 5 h 112"/>
                  <a:gd name="T28" fmla="*/ 2 w 413"/>
                  <a:gd name="T29" fmla="*/ 1 h 112"/>
                  <a:gd name="T30" fmla="*/ 6 w 413"/>
                  <a:gd name="T31" fmla="*/ 0 h 112"/>
                  <a:gd name="T32" fmla="*/ 6 w 413"/>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112"/>
                  <a:gd name="T53" fmla="*/ 413 w 413"/>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112">
                    <a:moveTo>
                      <a:pt x="39" y="1"/>
                    </a:moveTo>
                    <a:lnTo>
                      <a:pt x="198" y="4"/>
                    </a:lnTo>
                    <a:lnTo>
                      <a:pt x="357" y="0"/>
                    </a:lnTo>
                    <a:lnTo>
                      <a:pt x="399" y="18"/>
                    </a:lnTo>
                    <a:lnTo>
                      <a:pt x="413" y="56"/>
                    </a:lnTo>
                    <a:lnTo>
                      <a:pt x="409" y="76"/>
                    </a:lnTo>
                    <a:lnTo>
                      <a:pt x="399" y="94"/>
                    </a:lnTo>
                    <a:lnTo>
                      <a:pt x="382" y="108"/>
                    </a:lnTo>
                    <a:lnTo>
                      <a:pt x="357" y="112"/>
                    </a:lnTo>
                    <a:lnTo>
                      <a:pt x="196" y="97"/>
                    </a:lnTo>
                    <a:lnTo>
                      <a:pt x="120" y="84"/>
                    </a:lnTo>
                    <a:lnTo>
                      <a:pt x="33" y="74"/>
                    </a:lnTo>
                    <a:lnTo>
                      <a:pt x="8" y="61"/>
                    </a:lnTo>
                    <a:lnTo>
                      <a:pt x="0" y="35"/>
                    </a:lnTo>
                    <a:lnTo>
                      <a:pt x="11" y="10"/>
                    </a:lnTo>
                    <a:lnTo>
                      <a:pt x="39" y="1"/>
                    </a:lnTo>
                    <a:close/>
                  </a:path>
                </a:pathLst>
              </a:custGeom>
              <a:solidFill>
                <a:srgbClr val="A38C8C"/>
              </a:solidFill>
              <a:ln w="9525">
                <a:noFill/>
                <a:round/>
                <a:headEnd/>
                <a:tailEnd/>
              </a:ln>
            </p:spPr>
            <p:txBody>
              <a:bodyPr/>
              <a:lstStyle/>
              <a:p>
                <a:endParaRPr lang="de-DE">
                  <a:latin typeface="+mn-lt"/>
                </a:endParaRPr>
              </a:p>
            </p:txBody>
          </p:sp>
          <p:sp>
            <p:nvSpPr>
              <p:cNvPr id="1090" name="Freeform 236"/>
              <p:cNvSpPr>
                <a:spLocks/>
              </p:cNvSpPr>
              <p:nvPr/>
            </p:nvSpPr>
            <p:spPr bwMode="auto">
              <a:xfrm>
                <a:off x="482" y="2591"/>
                <a:ext cx="15" cy="20"/>
              </a:xfrm>
              <a:custGeom>
                <a:avLst/>
                <a:gdLst>
                  <a:gd name="T0" fmla="*/ 2 w 110"/>
                  <a:gd name="T1" fmla="*/ 9 h 138"/>
                  <a:gd name="T2" fmla="*/ 0 w 110"/>
                  <a:gd name="T3" fmla="*/ 3 h 138"/>
                  <a:gd name="T4" fmla="*/ 1 w 110"/>
                  <a:gd name="T5" fmla="*/ 1 h 138"/>
                  <a:gd name="T6" fmla="*/ 2 w 110"/>
                  <a:gd name="T7" fmla="*/ 0 h 138"/>
                  <a:gd name="T8" fmla="*/ 7 w 110"/>
                  <a:gd name="T9" fmla="*/ 0 h 138"/>
                  <a:gd name="T10" fmla="*/ 12 w 110"/>
                  <a:gd name="T11" fmla="*/ 4 h 138"/>
                  <a:gd name="T12" fmla="*/ 14 w 110"/>
                  <a:gd name="T13" fmla="*/ 11 h 138"/>
                  <a:gd name="T14" fmla="*/ 15 w 110"/>
                  <a:gd name="T15" fmla="*/ 16 h 138"/>
                  <a:gd name="T16" fmla="*/ 14 w 110"/>
                  <a:gd name="T17" fmla="*/ 18 h 138"/>
                  <a:gd name="T18" fmla="*/ 12 w 110"/>
                  <a:gd name="T19" fmla="*/ 19 h 138"/>
                  <a:gd name="T20" fmla="*/ 8 w 110"/>
                  <a:gd name="T21" fmla="*/ 20 h 138"/>
                  <a:gd name="T22" fmla="*/ 4 w 110"/>
                  <a:gd name="T23" fmla="*/ 17 h 138"/>
                  <a:gd name="T24" fmla="*/ 2 w 110"/>
                  <a:gd name="T25" fmla="*/ 9 h 138"/>
                  <a:gd name="T26" fmla="*/ 2 w 110"/>
                  <a:gd name="T27" fmla="*/ 9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38"/>
                  <a:gd name="T44" fmla="*/ 110 w 110"/>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38">
                    <a:moveTo>
                      <a:pt x="12" y="63"/>
                    </a:moveTo>
                    <a:lnTo>
                      <a:pt x="0" y="24"/>
                    </a:lnTo>
                    <a:lnTo>
                      <a:pt x="6" y="10"/>
                    </a:lnTo>
                    <a:lnTo>
                      <a:pt x="18" y="1"/>
                    </a:lnTo>
                    <a:lnTo>
                      <a:pt x="53" y="0"/>
                    </a:lnTo>
                    <a:lnTo>
                      <a:pt x="91" y="28"/>
                    </a:lnTo>
                    <a:lnTo>
                      <a:pt x="106" y="75"/>
                    </a:lnTo>
                    <a:lnTo>
                      <a:pt x="110" y="109"/>
                    </a:lnTo>
                    <a:lnTo>
                      <a:pt x="102" y="123"/>
                    </a:lnTo>
                    <a:lnTo>
                      <a:pt x="90" y="133"/>
                    </a:lnTo>
                    <a:lnTo>
                      <a:pt x="59" y="138"/>
                    </a:lnTo>
                    <a:lnTo>
                      <a:pt x="32" y="116"/>
                    </a:lnTo>
                    <a:lnTo>
                      <a:pt x="12" y="63"/>
                    </a:lnTo>
                    <a:close/>
                  </a:path>
                </a:pathLst>
              </a:custGeom>
              <a:solidFill>
                <a:srgbClr val="A38C8C"/>
              </a:solidFill>
              <a:ln w="9525">
                <a:noFill/>
                <a:round/>
                <a:headEnd/>
                <a:tailEnd/>
              </a:ln>
            </p:spPr>
            <p:txBody>
              <a:bodyPr/>
              <a:lstStyle/>
              <a:p>
                <a:endParaRPr lang="de-DE">
                  <a:latin typeface="+mn-lt"/>
                </a:endParaRPr>
              </a:p>
            </p:txBody>
          </p:sp>
          <p:sp>
            <p:nvSpPr>
              <p:cNvPr id="1091" name="Freeform 237"/>
              <p:cNvSpPr>
                <a:spLocks/>
              </p:cNvSpPr>
              <p:nvPr/>
            </p:nvSpPr>
            <p:spPr bwMode="auto">
              <a:xfrm>
                <a:off x="458" y="2598"/>
                <a:ext cx="17" cy="19"/>
              </a:xfrm>
              <a:custGeom>
                <a:avLst/>
                <a:gdLst>
                  <a:gd name="T0" fmla="*/ 1 w 121"/>
                  <a:gd name="T1" fmla="*/ 10 h 132"/>
                  <a:gd name="T2" fmla="*/ 0 w 121"/>
                  <a:gd name="T3" fmla="*/ 5 h 132"/>
                  <a:gd name="T4" fmla="*/ 1 w 121"/>
                  <a:gd name="T5" fmla="*/ 3 h 132"/>
                  <a:gd name="T6" fmla="*/ 3 w 121"/>
                  <a:gd name="T7" fmla="*/ 2 h 132"/>
                  <a:gd name="T8" fmla="*/ 7 w 121"/>
                  <a:gd name="T9" fmla="*/ 0 h 132"/>
                  <a:gd name="T10" fmla="*/ 11 w 121"/>
                  <a:gd name="T11" fmla="*/ 2 h 132"/>
                  <a:gd name="T12" fmla="*/ 15 w 121"/>
                  <a:gd name="T13" fmla="*/ 7 h 132"/>
                  <a:gd name="T14" fmla="*/ 17 w 121"/>
                  <a:gd name="T15" fmla="*/ 12 h 132"/>
                  <a:gd name="T16" fmla="*/ 16 w 121"/>
                  <a:gd name="T17" fmla="*/ 17 h 132"/>
                  <a:gd name="T18" fmla="*/ 14 w 121"/>
                  <a:gd name="T19" fmla="*/ 18 h 132"/>
                  <a:gd name="T20" fmla="*/ 12 w 121"/>
                  <a:gd name="T21" fmla="*/ 19 h 132"/>
                  <a:gd name="T22" fmla="*/ 8 w 121"/>
                  <a:gd name="T23" fmla="*/ 17 h 132"/>
                  <a:gd name="T24" fmla="*/ 5 w 121"/>
                  <a:gd name="T25" fmla="*/ 13 h 132"/>
                  <a:gd name="T26" fmla="*/ 1 w 121"/>
                  <a:gd name="T27" fmla="*/ 10 h 132"/>
                  <a:gd name="T28" fmla="*/ 1 w 121"/>
                  <a:gd name="T29" fmla="*/ 10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32"/>
                  <a:gd name="T47" fmla="*/ 121 w 121"/>
                  <a:gd name="T48" fmla="*/ 132 h 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32">
                    <a:moveTo>
                      <a:pt x="8" y="69"/>
                    </a:moveTo>
                    <a:lnTo>
                      <a:pt x="0" y="38"/>
                    </a:lnTo>
                    <a:lnTo>
                      <a:pt x="7" y="23"/>
                    </a:lnTo>
                    <a:lnTo>
                      <a:pt x="18" y="11"/>
                    </a:lnTo>
                    <a:lnTo>
                      <a:pt x="48" y="0"/>
                    </a:lnTo>
                    <a:lnTo>
                      <a:pt x="79" y="15"/>
                    </a:lnTo>
                    <a:lnTo>
                      <a:pt x="110" y="50"/>
                    </a:lnTo>
                    <a:lnTo>
                      <a:pt x="121" y="86"/>
                    </a:lnTo>
                    <a:lnTo>
                      <a:pt x="111" y="117"/>
                    </a:lnTo>
                    <a:lnTo>
                      <a:pt x="100" y="127"/>
                    </a:lnTo>
                    <a:lnTo>
                      <a:pt x="86" y="132"/>
                    </a:lnTo>
                    <a:lnTo>
                      <a:pt x="60" y="116"/>
                    </a:lnTo>
                    <a:lnTo>
                      <a:pt x="34" y="93"/>
                    </a:lnTo>
                    <a:lnTo>
                      <a:pt x="8" y="69"/>
                    </a:lnTo>
                    <a:close/>
                  </a:path>
                </a:pathLst>
              </a:custGeom>
              <a:solidFill>
                <a:srgbClr val="A38C8C"/>
              </a:solidFill>
              <a:ln w="9525">
                <a:noFill/>
                <a:round/>
                <a:headEnd/>
                <a:tailEnd/>
              </a:ln>
            </p:spPr>
            <p:txBody>
              <a:bodyPr/>
              <a:lstStyle/>
              <a:p>
                <a:endParaRPr lang="de-DE">
                  <a:latin typeface="+mn-lt"/>
                </a:endParaRPr>
              </a:p>
            </p:txBody>
          </p:sp>
          <p:sp>
            <p:nvSpPr>
              <p:cNvPr id="1092" name="Freeform 238"/>
              <p:cNvSpPr>
                <a:spLocks/>
              </p:cNvSpPr>
              <p:nvPr/>
            </p:nvSpPr>
            <p:spPr bwMode="auto">
              <a:xfrm>
                <a:off x="432" y="2599"/>
                <a:ext cx="20" cy="21"/>
              </a:xfrm>
              <a:custGeom>
                <a:avLst/>
                <a:gdLst>
                  <a:gd name="T0" fmla="*/ 2 w 139"/>
                  <a:gd name="T1" fmla="*/ 10 h 144"/>
                  <a:gd name="T2" fmla="*/ 0 w 139"/>
                  <a:gd name="T3" fmla="*/ 6 h 144"/>
                  <a:gd name="T4" fmla="*/ 1 w 139"/>
                  <a:gd name="T5" fmla="*/ 2 h 144"/>
                  <a:gd name="T6" fmla="*/ 2 w 139"/>
                  <a:gd name="T7" fmla="*/ 1 h 144"/>
                  <a:gd name="T8" fmla="*/ 4 w 139"/>
                  <a:gd name="T9" fmla="*/ 0 h 144"/>
                  <a:gd name="T10" fmla="*/ 8 w 139"/>
                  <a:gd name="T11" fmla="*/ 1 h 144"/>
                  <a:gd name="T12" fmla="*/ 18 w 139"/>
                  <a:gd name="T13" fmla="*/ 7 h 144"/>
                  <a:gd name="T14" fmla="*/ 20 w 139"/>
                  <a:gd name="T15" fmla="*/ 13 h 144"/>
                  <a:gd name="T16" fmla="*/ 19 w 139"/>
                  <a:gd name="T17" fmla="*/ 18 h 144"/>
                  <a:gd name="T18" fmla="*/ 15 w 139"/>
                  <a:gd name="T19" fmla="*/ 21 h 144"/>
                  <a:gd name="T20" fmla="*/ 11 w 139"/>
                  <a:gd name="T21" fmla="*/ 19 h 144"/>
                  <a:gd name="T22" fmla="*/ 6 w 139"/>
                  <a:gd name="T23" fmla="*/ 14 h 144"/>
                  <a:gd name="T24" fmla="*/ 2 w 139"/>
                  <a:gd name="T25" fmla="*/ 10 h 144"/>
                  <a:gd name="T26" fmla="*/ 2 w 139"/>
                  <a:gd name="T27" fmla="*/ 10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44"/>
                  <a:gd name="T44" fmla="*/ 139 w 139"/>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44">
                    <a:moveTo>
                      <a:pt x="16" y="67"/>
                    </a:moveTo>
                    <a:lnTo>
                      <a:pt x="0" y="43"/>
                    </a:lnTo>
                    <a:lnTo>
                      <a:pt x="7" y="17"/>
                    </a:lnTo>
                    <a:lnTo>
                      <a:pt x="15" y="7"/>
                    </a:lnTo>
                    <a:lnTo>
                      <a:pt x="28" y="0"/>
                    </a:lnTo>
                    <a:lnTo>
                      <a:pt x="56" y="6"/>
                    </a:lnTo>
                    <a:lnTo>
                      <a:pt x="123" y="50"/>
                    </a:lnTo>
                    <a:lnTo>
                      <a:pt x="139" y="88"/>
                    </a:lnTo>
                    <a:lnTo>
                      <a:pt x="130" y="125"/>
                    </a:lnTo>
                    <a:lnTo>
                      <a:pt x="105" y="144"/>
                    </a:lnTo>
                    <a:lnTo>
                      <a:pt x="74" y="131"/>
                    </a:lnTo>
                    <a:lnTo>
                      <a:pt x="45" y="98"/>
                    </a:lnTo>
                    <a:lnTo>
                      <a:pt x="16" y="67"/>
                    </a:lnTo>
                    <a:close/>
                  </a:path>
                </a:pathLst>
              </a:custGeom>
              <a:solidFill>
                <a:srgbClr val="A38C8C"/>
              </a:solidFill>
              <a:ln w="9525">
                <a:noFill/>
                <a:round/>
                <a:headEnd/>
                <a:tailEnd/>
              </a:ln>
            </p:spPr>
            <p:txBody>
              <a:bodyPr/>
              <a:lstStyle/>
              <a:p>
                <a:endParaRPr lang="de-DE">
                  <a:latin typeface="+mn-lt"/>
                </a:endParaRPr>
              </a:p>
            </p:txBody>
          </p:sp>
          <p:sp>
            <p:nvSpPr>
              <p:cNvPr id="1093" name="Freeform 239"/>
              <p:cNvSpPr>
                <a:spLocks/>
              </p:cNvSpPr>
              <p:nvPr/>
            </p:nvSpPr>
            <p:spPr bwMode="auto">
              <a:xfrm>
                <a:off x="403" y="2597"/>
                <a:ext cx="21" cy="20"/>
              </a:xfrm>
              <a:custGeom>
                <a:avLst/>
                <a:gdLst>
                  <a:gd name="T0" fmla="*/ 3 w 149"/>
                  <a:gd name="T1" fmla="*/ 11 h 138"/>
                  <a:gd name="T2" fmla="*/ 0 w 149"/>
                  <a:gd name="T3" fmla="*/ 7 h 138"/>
                  <a:gd name="T4" fmla="*/ 1 w 149"/>
                  <a:gd name="T5" fmla="*/ 3 h 138"/>
                  <a:gd name="T6" fmla="*/ 3 w 149"/>
                  <a:gd name="T7" fmla="*/ 0 h 138"/>
                  <a:gd name="T8" fmla="*/ 8 w 149"/>
                  <a:gd name="T9" fmla="*/ 0 h 138"/>
                  <a:gd name="T10" fmla="*/ 18 w 149"/>
                  <a:gd name="T11" fmla="*/ 5 h 138"/>
                  <a:gd name="T12" fmla="*/ 21 w 149"/>
                  <a:gd name="T13" fmla="*/ 10 h 138"/>
                  <a:gd name="T14" fmla="*/ 20 w 149"/>
                  <a:gd name="T15" fmla="*/ 16 h 138"/>
                  <a:gd name="T16" fmla="*/ 19 w 149"/>
                  <a:gd name="T17" fmla="*/ 19 h 138"/>
                  <a:gd name="T18" fmla="*/ 17 w 149"/>
                  <a:gd name="T19" fmla="*/ 20 h 138"/>
                  <a:gd name="T20" fmla="*/ 12 w 149"/>
                  <a:gd name="T21" fmla="*/ 19 h 138"/>
                  <a:gd name="T22" fmla="*/ 8 w 149"/>
                  <a:gd name="T23" fmla="*/ 15 h 138"/>
                  <a:gd name="T24" fmla="*/ 3 w 149"/>
                  <a:gd name="T25" fmla="*/ 11 h 138"/>
                  <a:gd name="T26" fmla="*/ 3 w 149"/>
                  <a:gd name="T27" fmla="*/ 11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138"/>
                  <a:gd name="T44" fmla="*/ 149 w 149"/>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138">
                    <a:moveTo>
                      <a:pt x="23" y="75"/>
                    </a:moveTo>
                    <a:lnTo>
                      <a:pt x="0" y="50"/>
                    </a:lnTo>
                    <a:lnTo>
                      <a:pt x="4" y="21"/>
                    </a:lnTo>
                    <a:lnTo>
                      <a:pt x="24" y="0"/>
                    </a:lnTo>
                    <a:lnTo>
                      <a:pt x="57" y="1"/>
                    </a:lnTo>
                    <a:lnTo>
                      <a:pt x="125" y="34"/>
                    </a:lnTo>
                    <a:lnTo>
                      <a:pt x="149" y="71"/>
                    </a:lnTo>
                    <a:lnTo>
                      <a:pt x="145" y="112"/>
                    </a:lnTo>
                    <a:lnTo>
                      <a:pt x="136" y="128"/>
                    </a:lnTo>
                    <a:lnTo>
                      <a:pt x="123" y="138"/>
                    </a:lnTo>
                    <a:lnTo>
                      <a:pt x="88" y="132"/>
                    </a:lnTo>
                    <a:lnTo>
                      <a:pt x="56" y="102"/>
                    </a:lnTo>
                    <a:lnTo>
                      <a:pt x="23" y="75"/>
                    </a:lnTo>
                    <a:close/>
                  </a:path>
                </a:pathLst>
              </a:custGeom>
              <a:solidFill>
                <a:srgbClr val="A38C8C"/>
              </a:solidFill>
              <a:ln w="9525">
                <a:noFill/>
                <a:round/>
                <a:headEnd/>
                <a:tailEnd/>
              </a:ln>
            </p:spPr>
            <p:txBody>
              <a:bodyPr/>
              <a:lstStyle/>
              <a:p>
                <a:endParaRPr lang="de-DE">
                  <a:latin typeface="+mn-lt"/>
                </a:endParaRPr>
              </a:p>
            </p:txBody>
          </p:sp>
          <p:sp>
            <p:nvSpPr>
              <p:cNvPr id="1094" name="Freeform 240"/>
              <p:cNvSpPr>
                <a:spLocks/>
              </p:cNvSpPr>
              <p:nvPr/>
            </p:nvSpPr>
            <p:spPr bwMode="auto">
              <a:xfrm>
                <a:off x="306" y="2438"/>
                <a:ext cx="34" cy="199"/>
              </a:xfrm>
              <a:custGeom>
                <a:avLst/>
                <a:gdLst>
                  <a:gd name="T0" fmla="*/ 11 w 236"/>
                  <a:gd name="T1" fmla="*/ 5 h 1396"/>
                  <a:gd name="T2" fmla="*/ 14 w 236"/>
                  <a:gd name="T3" fmla="*/ 18 h 1396"/>
                  <a:gd name="T4" fmla="*/ 17 w 236"/>
                  <a:gd name="T5" fmla="*/ 29 h 1396"/>
                  <a:gd name="T6" fmla="*/ 21 w 236"/>
                  <a:gd name="T7" fmla="*/ 53 h 1396"/>
                  <a:gd name="T8" fmla="*/ 21 w 236"/>
                  <a:gd name="T9" fmla="*/ 63 h 1396"/>
                  <a:gd name="T10" fmla="*/ 20 w 236"/>
                  <a:gd name="T11" fmla="*/ 71 h 1396"/>
                  <a:gd name="T12" fmla="*/ 20 w 236"/>
                  <a:gd name="T13" fmla="*/ 80 h 1396"/>
                  <a:gd name="T14" fmla="*/ 21 w 236"/>
                  <a:gd name="T15" fmla="*/ 90 h 1396"/>
                  <a:gd name="T16" fmla="*/ 24 w 236"/>
                  <a:gd name="T17" fmla="*/ 116 h 1396"/>
                  <a:gd name="T18" fmla="*/ 27 w 236"/>
                  <a:gd name="T19" fmla="*/ 139 h 1396"/>
                  <a:gd name="T20" fmla="*/ 31 w 236"/>
                  <a:gd name="T21" fmla="*/ 162 h 1396"/>
                  <a:gd name="T22" fmla="*/ 34 w 236"/>
                  <a:gd name="T23" fmla="*/ 188 h 1396"/>
                  <a:gd name="T24" fmla="*/ 34 w 236"/>
                  <a:gd name="T25" fmla="*/ 193 h 1396"/>
                  <a:gd name="T26" fmla="*/ 32 w 236"/>
                  <a:gd name="T27" fmla="*/ 196 h 1396"/>
                  <a:gd name="T28" fmla="*/ 29 w 236"/>
                  <a:gd name="T29" fmla="*/ 198 h 1396"/>
                  <a:gd name="T30" fmla="*/ 25 w 236"/>
                  <a:gd name="T31" fmla="*/ 199 h 1396"/>
                  <a:gd name="T32" fmla="*/ 18 w 236"/>
                  <a:gd name="T33" fmla="*/ 197 h 1396"/>
                  <a:gd name="T34" fmla="*/ 15 w 236"/>
                  <a:gd name="T35" fmla="*/ 190 h 1396"/>
                  <a:gd name="T36" fmla="*/ 12 w 236"/>
                  <a:gd name="T37" fmla="*/ 164 h 1396"/>
                  <a:gd name="T38" fmla="*/ 8 w 236"/>
                  <a:gd name="T39" fmla="*/ 141 h 1396"/>
                  <a:gd name="T40" fmla="*/ 5 w 236"/>
                  <a:gd name="T41" fmla="*/ 118 h 1396"/>
                  <a:gd name="T42" fmla="*/ 2 w 236"/>
                  <a:gd name="T43" fmla="*/ 92 h 1396"/>
                  <a:gd name="T44" fmla="*/ 2 w 236"/>
                  <a:gd name="T45" fmla="*/ 82 h 1396"/>
                  <a:gd name="T46" fmla="*/ 4 w 236"/>
                  <a:gd name="T47" fmla="*/ 73 h 1396"/>
                  <a:gd name="T48" fmla="*/ 5 w 236"/>
                  <a:gd name="T49" fmla="*/ 54 h 1396"/>
                  <a:gd name="T50" fmla="*/ 4 w 236"/>
                  <a:gd name="T51" fmla="*/ 30 h 1396"/>
                  <a:gd name="T52" fmla="*/ 2 w 236"/>
                  <a:gd name="T53" fmla="*/ 19 h 1396"/>
                  <a:gd name="T54" fmla="*/ 0 w 236"/>
                  <a:gd name="T55" fmla="*/ 6 h 1396"/>
                  <a:gd name="T56" fmla="*/ 1 w 236"/>
                  <a:gd name="T57" fmla="*/ 2 h 1396"/>
                  <a:gd name="T58" fmla="*/ 2 w 236"/>
                  <a:gd name="T59" fmla="*/ 1 h 1396"/>
                  <a:gd name="T60" fmla="*/ 4 w 236"/>
                  <a:gd name="T61" fmla="*/ 0 h 1396"/>
                  <a:gd name="T62" fmla="*/ 8 w 236"/>
                  <a:gd name="T63" fmla="*/ 1 h 1396"/>
                  <a:gd name="T64" fmla="*/ 11 w 236"/>
                  <a:gd name="T65" fmla="*/ 5 h 1396"/>
                  <a:gd name="T66" fmla="*/ 11 w 236"/>
                  <a:gd name="T67" fmla="*/ 5 h 1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1396"/>
                  <a:gd name="T104" fmla="*/ 236 w 236"/>
                  <a:gd name="T105" fmla="*/ 1396 h 1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1396">
                    <a:moveTo>
                      <a:pt x="75" y="32"/>
                    </a:moveTo>
                    <a:lnTo>
                      <a:pt x="95" y="123"/>
                    </a:lnTo>
                    <a:lnTo>
                      <a:pt x="116" y="201"/>
                    </a:lnTo>
                    <a:lnTo>
                      <a:pt x="143" y="371"/>
                    </a:lnTo>
                    <a:lnTo>
                      <a:pt x="146" y="439"/>
                    </a:lnTo>
                    <a:lnTo>
                      <a:pt x="142" y="500"/>
                    </a:lnTo>
                    <a:lnTo>
                      <a:pt x="141" y="562"/>
                    </a:lnTo>
                    <a:lnTo>
                      <a:pt x="143" y="630"/>
                    </a:lnTo>
                    <a:lnTo>
                      <a:pt x="165" y="815"/>
                    </a:lnTo>
                    <a:lnTo>
                      <a:pt x="190" y="976"/>
                    </a:lnTo>
                    <a:lnTo>
                      <a:pt x="214" y="1136"/>
                    </a:lnTo>
                    <a:lnTo>
                      <a:pt x="236" y="1321"/>
                    </a:lnTo>
                    <a:lnTo>
                      <a:pt x="233" y="1351"/>
                    </a:lnTo>
                    <a:lnTo>
                      <a:pt x="221" y="1375"/>
                    </a:lnTo>
                    <a:lnTo>
                      <a:pt x="200" y="1389"/>
                    </a:lnTo>
                    <a:lnTo>
                      <a:pt x="175" y="1396"/>
                    </a:lnTo>
                    <a:lnTo>
                      <a:pt x="127" y="1384"/>
                    </a:lnTo>
                    <a:lnTo>
                      <a:pt x="101" y="1334"/>
                    </a:lnTo>
                    <a:lnTo>
                      <a:pt x="80" y="1150"/>
                    </a:lnTo>
                    <a:lnTo>
                      <a:pt x="58" y="988"/>
                    </a:lnTo>
                    <a:lnTo>
                      <a:pt x="37" y="826"/>
                    </a:lnTo>
                    <a:lnTo>
                      <a:pt x="16" y="642"/>
                    </a:lnTo>
                    <a:lnTo>
                      <a:pt x="17" y="572"/>
                    </a:lnTo>
                    <a:lnTo>
                      <a:pt x="26" y="509"/>
                    </a:lnTo>
                    <a:lnTo>
                      <a:pt x="38" y="377"/>
                    </a:lnTo>
                    <a:lnTo>
                      <a:pt x="25" y="211"/>
                    </a:lnTo>
                    <a:lnTo>
                      <a:pt x="15" y="134"/>
                    </a:lnTo>
                    <a:lnTo>
                      <a:pt x="0" y="44"/>
                    </a:lnTo>
                    <a:lnTo>
                      <a:pt x="6" y="14"/>
                    </a:lnTo>
                    <a:lnTo>
                      <a:pt x="17" y="5"/>
                    </a:lnTo>
                    <a:lnTo>
                      <a:pt x="30" y="0"/>
                    </a:lnTo>
                    <a:lnTo>
                      <a:pt x="58" y="5"/>
                    </a:lnTo>
                    <a:lnTo>
                      <a:pt x="75" y="32"/>
                    </a:lnTo>
                    <a:close/>
                  </a:path>
                </a:pathLst>
              </a:custGeom>
              <a:solidFill>
                <a:srgbClr val="A38C8C"/>
              </a:solidFill>
              <a:ln w="9525">
                <a:noFill/>
                <a:round/>
                <a:headEnd/>
                <a:tailEnd/>
              </a:ln>
            </p:spPr>
            <p:txBody>
              <a:bodyPr/>
              <a:lstStyle/>
              <a:p>
                <a:endParaRPr lang="de-DE">
                  <a:latin typeface="+mn-lt"/>
                </a:endParaRPr>
              </a:p>
            </p:txBody>
          </p:sp>
          <p:sp>
            <p:nvSpPr>
              <p:cNvPr id="1095" name="Freeform 241"/>
              <p:cNvSpPr>
                <a:spLocks/>
              </p:cNvSpPr>
              <p:nvPr/>
            </p:nvSpPr>
            <p:spPr bwMode="auto">
              <a:xfrm>
                <a:off x="330" y="2621"/>
                <a:ext cx="162" cy="23"/>
              </a:xfrm>
              <a:custGeom>
                <a:avLst/>
                <a:gdLst>
                  <a:gd name="T0" fmla="*/ 10 w 1138"/>
                  <a:gd name="T1" fmla="*/ 0 h 159"/>
                  <a:gd name="T2" fmla="*/ 35 w 1138"/>
                  <a:gd name="T3" fmla="*/ 1 h 159"/>
                  <a:gd name="T4" fmla="*/ 56 w 1138"/>
                  <a:gd name="T5" fmla="*/ 4 h 159"/>
                  <a:gd name="T6" fmla="*/ 76 w 1138"/>
                  <a:gd name="T7" fmla="*/ 5 h 159"/>
                  <a:gd name="T8" fmla="*/ 102 w 1138"/>
                  <a:gd name="T9" fmla="*/ 4 h 159"/>
                  <a:gd name="T10" fmla="*/ 125 w 1138"/>
                  <a:gd name="T11" fmla="*/ 4 h 159"/>
                  <a:gd name="T12" fmla="*/ 148 w 1138"/>
                  <a:gd name="T13" fmla="*/ 3 h 159"/>
                  <a:gd name="T14" fmla="*/ 155 w 1138"/>
                  <a:gd name="T15" fmla="*/ 2 h 159"/>
                  <a:gd name="T16" fmla="*/ 160 w 1138"/>
                  <a:gd name="T17" fmla="*/ 3 h 159"/>
                  <a:gd name="T18" fmla="*/ 162 w 1138"/>
                  <a:gd name="T19" fmla="*/ 7 h 159"/>
                  <a:gd name="T20" fmla="*/ 161 w 1138"/>
                  <a:gd name="T21" fmla="*/ 12 h 159"/>
                  <a:gd name="T22" fmla="*/ 160 w 1138"/>
                  <a:gd name="T23" fmla="*/ 14 h 159"/>
                  <a:gd name="T24" fmla="*/ 157 w 1138"/>
                  <a:gd name="T25" fmla="*/ 15 h 159"/>
                  <a:gd name="T26" fmla="*/ 150 w 1138"/>
                  <a:gd name="T27" fmla="*/ 17 h 159"/>
                  <a:gd name="T28" fmla="*/ 113 w 1138"/>
                  <a:gd name="T29" fmla="*/ 21 h 159"/>
                  <a:gd name="T30" fmla="*/ 86 w 1138"/>
                  <a:gd name="T31" fmla="*/ 23 h 159"/>
                  <a:gd name="T32" fmla="*/ 61 w 1138"/>
                  <a:gd name="T33" fmla="*/ 22 h 159"/>
                  <a:gd name="T34" fmla="*/ 37 w 1138"/>
                  <a:gd name="T35" fmla="*/ 21 h 159"/>
                  <a:gd name="T36" fmla="*/ 10 w 1138"/>
                  <a:gd name="T37" fmla="*/ 20 h 159"/>
                  <a:gd name="T38" fmla="*/ 6 w 1138"/>
                  <a:gd name="T39" fmla="*/ 19 h 159"/>
                  <a:gd name="T40" fmla="*/ 3 w 1138"/>
                  <a:gd name="T41" fmla="*/ 17 h 159"/>
                  <a:gd name="T42" fmla="*/ 0 w 1138"/>
                  <a:gd name="T43" fmla="*/ 10 h 159"/>
                  <a:gd name="T44" fmla="*/ 1 w 1138"/>
                  <a:gd name="T45" fmla="*/ 6 h 159"/>
                  <a:gd name="T46" fmla="*/ 3 w 1138"/>
                  <a:gd name="T47" fmla="*/ 3 h 159"/>
                  <a:gd name="T48" fmla="*/ 6 w 1138"/>
                  <a:gd name="T49" fmla="*/ 1 h 159"/>
                  <a:gd name="T50" fmla="*/ 10 w 1138"/>
                  <a:gd name="T51" fmla="*/ 0 h 159"/>
                  <a:gd name="T52" fmla="*/ 10 w 1138"/>
                  <a:gd name="T53" fmla="*/ 0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8"/>
                  <a:gd name="T82" fmla="*/ 0 h 159"/>
                  <a:gd name="T83" fmla="*/ 1138 w 1138"/>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8" h="159">
                    <a:moveTo>
                      <a:pt x="69" y="0"/>
                    </a:moveTo>
                    <a:lnTo>
                      <a:pt x="249" y="9"/>
                    </a:lnTo>
                    <a:lnTo>
                      <a:pt x="393" y="25"/>
                    </a:lnTo>
                    <a:lnTo>
                      <a:pt x="537" y="36"/>
                    </a:lnTo>
                    <a:lnTo>
                      <a:pt x="717" y="27"/>
                    </a:lnTo>
                    <a:lnTo>
                      <a:pt x="878" y="25"/>
                    </a:lnTo>
                    <a:lnTo>
                      <a:pt x="1040" y="21"/>
                    </a:lnTo>
                    <a:lnTo>
                      <a:pt x="1089" y="17"/>
                    </a:lnTo>
                    <a:lnTo>
                      <a:pt x="1122" y="23"/>
                    </a:lnTo>
                    <a:lnTo>
                      <a:pt x="1138" y="50"/>
                    </a:lnTo>
                    <a:lnTo>
                      <a:pt x="1134" y="82"/>
                    </a:lnTo>
                    <a:lnTo>
                      <a:pt x="1123" y="94"/>
                    </a:lnTo>
                    <a:lnTo>
                      <a:pt x="1105" y="102"/>
                    </a:lnTo>
                    <a:lnTo>
                      <a:pt x="1055" y="118"/>
                    </a:lnTo>
                    <a:lnTo>
                      <a:pt x="794" y="147"/>
                    </a:lnTo>
                    <a:lnTo>
                      <a:pt x="601" y="159"/>
                    </a:lnTo>
                    <a:lnTo>
                      <a:pt x="432" y="155"/>
                    </a:lnTo>
                    <a:lnTo>
                      <a:pt x="261" y="143"/>
                    </a:lnTo>
                    <a:lnTo>
                      <a:pt x="69" y="138"/>
                    </a:lnTo>
                    <a:lnTo>
                      <a:pt x="39" y="132"/>
                    </a:lnTo>
                    <a:lnTo>
                      <a:pt x="18" y="116"/>
                    </a:lnTo>
                    <a:lnTo>
                      <a:pt x="0" y="69"/>
                    </a:lnTo>
                    <a:lnTo>
                      <a:pt x="5" y="44"/>
                    </a:lnTo>
                    <a:lnTo>
                      <a:pt x="18" y="22"/>
                    </a:lnTo>
                    <a:lnTo>
                      <a:pt x="39" y="7"/>
                    </a:lnTo>
                    <a:lnTo>
                      <a:pt x="69" y="0"/>
                    </a:lnTo>
                    <a:close/>
                  </a:path>
                </a:pathLst>
              </a:custGeom>
              <a:solidFill>
                <a:srgbClr val="A38C8C"/>
              </a:solidFill>
              <a:ln w="9525">
                <a:noFill/>
                <a:round/>
                <a:headEnd/>
                <a:tailEnd/>
              </a:ln>
            </p:spPr>
            <p:txBody>
              <a:bodyPr/>
              <a:lstStyle/>
              <a:p>
                <a:endParaRPr lang="de-DE">
                  <a:latin typeface="+mn-lt"/>
                </a:endParaRPr>
              </a:p>
            </p:txBody>
          </p:sp>
          <p:sp>
            <p:nvSpPr>
              <p:cNvPr id="1096" name="Freeform 242"/>
              <p:cNvSpPr>
                <a:spLocks/>
              </p:cNvSpPr>
              <p:nvPr/>
            </p:nvSpPr>
            <p:spPr bwMode="auto">
              <a:xfrm>
                <a:off x="278" y="2660"/>
                <a:ext cx="14" cy="54"/>
              </a:xfrm>
              <a:custGeom>
                <a:avLst/>
                <a:gdLst>
                  <a:gd name="T0" fmla="*/ 14 w 100"/>
                  <a:gd name="T1" fmla="*/ 3 h 378"/>
                  <a:gd name="T2" fmla="*/ 10 w 100"/>
                  <a:gd name="T3" fmla="*/ 39 h 378"/>
                  <a:gd name="T4" fmla="*/ 8 w 100"/>
                  <a:gd name="T5" fmla="*/ 50 h 378"/>
                  <a:gd name="T6" fmla="*/ 6 w 100"/>
                  <a:gd name="T7" fmla="*/ 53 h 378"/>
                  <a:gd name="T8" fmla="*/ 4 w 100"/>
                  <a:gd name="T9" fmla="*/ 54 h 378"/>
                  <a:gd name="T10" fmla="*/ 1 w 100"/>
                  <a:gd name="T11" fmla="*/ 53 h 378"/>
                  <a:gd name="T12" fmla="*/ 0 w 100"/>
                  <a:gd name="T13" fmla="*/ 50 h 378"/>
                  <a:gd name="T14" fmla="*/ 1 w 100"/>
                  <a:gd name="T15" fmla="*/ 38 h 378"/>
                  <a:gd name="T16" fmla="*/ 2 w 100"/>
                  <a:gd name="T17" fmla="*/ 28 h 378"/>
                  <a:gd name="T18" fmla="*/ 4 w 100"/>
                  <a:gd name="T19" fmla="*/ 20 h 378"/>
                  <a:gd name="T20" fmla="*/ 9 w 100"/>
                  <a:gd name="T21" fmla="*/ 2 h 378"/>
                  <a:gd name="T22" fmla="*/ 10 w 100"/>
                  <a:gd name="T23" fmla="*/ 0 h 378"/>
                  <a:gd name="T24" fmla="*/ 12 w 100"/>
                  <a:gd name="T25" fmla="*/ 0 h 378"/>
                  <a:gd name="T26" fmla="*/ 14 w 100"/>
                  <a:gd name="T27" fmla="*/ 3 h 378"/>
                  <a:gd name="T28" fmla="*/ 14 w 100"/>
                  <a:gd name="T29" fmla="*/ 3 h 3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378"/>
                  <a:gd name="T47" fmla="*/ 100 w 100"/>
                  <a:gd name="T48" fmla="*/ 378 h 3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378">
                    <a:moveTo>
                      <a:pt x="100" y="21"/>
                    </a:moveTo>
                    <a:lnTo>
                      <a:pt x="71" y="270"/>
                    </a:lnTo>
                    <a:lnTo>
                      <a:pt x="57" y="353"/>
                    </a:lnTo>
                    <a:lnTo>
                      <a:pt x="46" y="373"/>
                    </a:lnTo>
                    <a:lnTo>
                      <a:pt x="26" y="378"/>
                    </a:lnTo>
                    <a:lnTo>
                      <a:pt x="7" y="368"/>
                    </a:lnTo>
                    <a:lnTo>
                      <a:pt x="0" y="347"/>
                    </a:lnTo>
                    <a:lnTo>
                      <a:pt x="6" y="265"/>
                    </a:lnTo>
                    <a:lnTo>
                      <a:pt x="14" y="198"/>
                    </a:lnTo>
                    <a:lnTo>
                      <a:pt x="29" y="140"/>
                    </a:lnTo>
                    <a:lnTo>
                      <a:pt x="63" y="16"/>
                    </a:lnTo>
                    <a:lnTo>
                      <a:pt x="71" y="2"/>
                    </a:lnTo>
                    <a:lnTo>
                      <a:pt x="84" y="0"/>
                    </a:lnTo>
                    <a:lnTo>
                      <a:pt x="100" y="21"/>
                    </a:lnTo>
                    <a:close/>
                  </a:path>
                </a:pathLst>
              </a:custGeom>
              <a:solidFill>
                <a:srgbClr val="000000"/>
              </a:solidFill>
              <a:ln w="9525">
                <a:noFill/>
                <a:round/>
                <a:headEnd/>
                <a:tailEnd/>
              </a:ln>
            </p:spPr>
            <p:txBody>
              <a:bodyPr/>
              <a:lstStyle/>
              <a:p>
                <a:endParaRPr lang="de-DE">
                  <a:latin typeface="+mn-lt"/>
                </a:endParaRPr>
              </a:p>
            </p:txBody>
          </p:sp>
          <p:sp>
            <p:nvSpPr>
              <p:cNvPr id="1097" name="Freeform 243"/>
              <p:cNvSpPr>
                <a:spLocks/>
              </p:cNvSpPr>
              <p:nvPr/>
            </p:nvSpPr>
            <p:spPr bwMode="auto">
              <a:xfrm>
                <a:off x="303" y="2653"/>
                <a:ext cx="252" cy="65"/>
              </a:xfrm>
              <a:custGeom>
                <a:avLst/>
                <a:gdLst>
                  <a:gd name="T0" fmla="*/ 2 w 1763"/>
                  <a:gd name="T1" fmla="*/ 3 h 449"/>
                  <a:gd name="T2" fmla="*/ 22 w 1763"/>
                  <a:gd name="T3" fmla="*/ 1 h 449"/>
                  <a:gd name="T4" fmla="*/ 41 w 1763"/>
                  <a:gd name="T5" fmla="*/ 0 h 449"/>
                  <a:gd name="T6" fmla="*/ 100 w 1763"/>
                  <a:gd name="T7" fmla="*/ 2 h 449"/>
                  <a:gd name="T8" fmla="*/ 128 w 1763"/>
                  <a:gd name="T9" fmla="*/ 3 h 449"/>
                  <a:gd name="T10" fmla="*/ 159 w 1763"/>
                  <a:gd name="T11" fmla="*/ 4 h 449"/>
                  <a:gd name="T12" fmla="*/ 192 w 1763"/>
                  <a:gd name="T13" fmla="*/ 4 h 449"/>
                  <a:gd name="T14" fmla="*/ 225 w 1763"/>
                  <a:gd name="T15" fmla="*/ 6 h 449"/>
                  <a:gd name="T16" fmla="*/ 232 w 1763"/>
                  <a:gd name="T17" fmla="*/ 8 h 449"/>
                  <a:gd name="T18" fmla="*/ 238 w 1763"/>
                  <a:gd name="T19" fmla="*/ 14 h 449"/>
                  <a:gd name="T20" fmla="*/ 242 w 1763"/>
                  <a:gd name="T21" fmla="*/ 21 h 449"/>
                  <a:gd name="T22" fmla="*/ 245 w 1763"/>
                  <a:gd name="T23" fmla="*/ 29 h 449"/>
                  <a:gd name="T24" fmla="*/ 250 w 1763"/>
                  <a:gd name="T25" fmla="*/ 44 h 449"/>
                  <a:gd name="T26" fmla="*/ 252 w 1763"/>
                  <a:gd name="T27" fmla="*/ 60 h 449"/>
                  <a:gd name="T28" fmla="*/ 251 w 1763"/>
                  <a:gd name="T29" fmla="*/ 64 h 449"/>
                  <a:gd name="T30" fmla="*/ 247 w 1763"/>
                  <a:gd name="T31" fmla="*/ 65 h 449"/>
                  <a:gd name="T32" fmla="*/ 244 w 1763"/>
                  <a:gd name="T33" fmla="*/ 64 h 449"/>
                  <a:gd name="T34" fmla="*/ 243 w 1763"/>
                  <a:gd name="T35" fmla="*/ 60 h 449"/>
                  <a:gd name="T36" fmla="*/ 241 w 1763"/>
                  <a:gd name="T37" fmla="*/ 46 h 449"/>
                  <a:gd name="T38" fmla="*/ 240 w 1763"/>
                  <a:gd name="T39" fmla="*/ 40 h 449"/>
                  <a:gd name="T40" fmla="*/ 237 w 1763"/>
                  <a:gd name="T41" fmla="*/ 33 h 449"/>
                  <a:gd name="T42" fmla="*/ 233 w 1763"/>
                  <a:gd name="T43" fmla="*/ 19 h 449"/>
                  <a:gd name="T44" fmla="*/ 231 w 1763"/>
                  <a:gd name="T45" fmla="*/ 17 h 449"/>
                  <a:gd name="T46" fmla="*/ 229 w 1763"/>
                  <a:gd name="T47" fmla="*/ 15 h 449"/>
                  <a:gd name="T48" fmla="*/ 227 w 1763"/>
                  <a:gd name="T49" fmla="*/ 13 h 449"/>
                  <a:gd name="T50" fmla="*/ 224 w 1763"/>
                  <a:gd name="T51" fmla="*/ 12 h 449"/>
                  <a:gd name="T52" fmla="*/ 192 w 1763"/>
                  <a:gd name="T53" fmla="*/ 10 h 449"/>
                  <a:gd name="T54" fmla="*/ 159 w 1763"/>
                  <a:gd name="T55" fmla="*/ 9 h 449"/>
                  <a:gd name="T56" fmla="*/ 100 w 1763"/>
                  <a:gd name="T57" fmla="*/ 8 h 449"/>
                  <a:gd name="T58" fmla="*/ 72 w 1763"/>
                  <a:gd name="T59" fmla="*/ 6 h 449"/>
                  <a:gd name="T60" fmla="*/ 41 w 1763"/>
                  <a:gd name="T61" fmla="*/ 6 h 449"/>
                  <a:gd name="T62" fmla="*/ 3 w 1763"/>
                  <a:gd name="T63" fmla="*/ 9 h 449"/>
                  <a:gd name="T64" fmla="*/ 0 w 1763"/>
                  <a:gd name="T65" fmla="*/ 6 h 449"/>
                  <a:gd name="T66" fmla="*/ 1 w 1763"/>
                  <a:gd name="T67" fmla="*/ 4 h 449"/>
                  <a:gd name="T68" fmla="*/ 2 w 1763"/>
                  <a:gd name="T69" fmla="*/ 3 h 449"/>
                  <a:gd name="T70" fmla="*/ 2 w 1763"/>
                  <a:gd name="T71" fmla="*/ 3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3"/>
                  <a:gd name="T109" fmla="*/ 0 h 449"/>
                  <a:gd name="T110" fmla="*/ 1763 w 1763"/>
                  <a:gd name="T111" fmla="*/ 449 h 4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3" h="449">
                    <a:moveTo>
                      <a:pt x="17" y="22"/>
                    </a:moveTo>
                    <a:lnTo>
                      <a:pt x="152" y="8"/>
                    </a:lnTo>
                    <a:lnTo>
                      <a:pt x="287" y="0"/>
                    </a:lnTo>
                    <a:lnTo>
                      <a:pt x="700" y="14"/>
                    </a:lnTo>
                    <a:lnTo>
                      <a:pt x="893" y="22"/>
                    </a:lnTo>
                    <a:lnTo>
                      <a:pt x="1113" y="27"/>
                    </a:lnTo>
                    <a:lnTo>
                      <a:pt x="1342" y="26"/>
                    </a:lnTo>
                    <a:lnTo>
                      <a:pt x="1572" y="40"/>
                    </a:lnTo>
                    <a:lnTo>
                      <a:pt x="1625" y="58"/>
                    </a:lnTo>
                    <a:lnTo>
                      <a:pt x="1664" y="95"/>
                    </a:lnTo>
                    <a:lnTo>
                      <a:pt x="1692" y="146"/>
                    </a:lnTo>
                    <a:lnTo>
                      <a:pt x="1717" y="203"/>
                    </a:lnTo>
                    <a:lnTo>
                      <a:pt x="1751" y="307"/>
                    </a:lnTo>
                    <a:lnTo>
                      <a:pt x="1763" y="416"/>
                    </a:lnTo>
                    <a:lnTo>
                      <a:pt x="1753" y="440"/>
                    </a:lnTo>
                    <a:lnTo>
                      <a:pt x="1730" y="449"/>
                    </a:lnTo>
                    <a:lnTo>
                      <a:pt x="1708" y="440"/>
                    </a:lnTo>
                    <a:lnTo>
                      <a:pt x="1697" y="416"/>
                    </a:lnTo>
                    <a:lnTo>
                      <a:pt x="1688" y="318"/>
                    </a:lnTo>
                    <a:lnTo>
                      <a:pt x="1676" y="274"/>
                    </a:lnTo>
                    <a:lnTo>
                      <a:pt x="1658" y="226"/>
                    </a:lnTo>
                    <a:lnTo>
                      <a:pt x="1628" y="134"/>
                    </a:lnTo>
                    <a:lnTo>
                      <a:pt x="1618" y="117"/>
                    </a:lnTo>
                    <a:lnTo>
                      <a:pt x="1605" y="101"/>
                    </a:lnTo>
                    <a:lnTo>
                      <a:pt x="1588" y="90"/>
                    </a:lnTo>
                    <a:lnTo>
                      <a:pt x="1566" y="84"/>
                    </a:lnTo>
                    <a:lnTo>
                      <a:pt x="1340" y="67"/>
                    </a:lnTo>
                    <a:lnTo>
                      <a:pt x="1113" y="65"/>
                    </a:lnTo>
                    <a:lnTo>
                      <a:pt x="700" y="52"/>
                    </a:lnTo>
                    <a:lnTo>
                      <a:pt x="507" y="43"/>
                    </a:lnTo>
                    <a:lnTo>
                      <a:pt x="287" y="38"/>
                    </a:lnTo>
                    <a:lnTo>
                      <a:pt x="20" y="59"/>
                    </a:lnTo>
                    <a:lnTo>
                      <a:pt x="0" y="43"/>
                    </a:lnTo>
                    <a:lnTo>
                      <a:pt x="4" y="29"/>
                    </a:lnTo>
                    <a:lnTo>
                      <a:pt x="17" y="22"/>
                    </a:lnTo>
                    <a:close/>
                  </a:path>
                </a:pathLst>
              </a:custGeom>
              <a:solidFill>
                <a:srgbClr val="000000"/>
              </a:solidFill>
              <a:ln w="9525">
                <a:noFill/>
                <a:round/>
                <a:headEnd/>
                <a:tailEnd/>
              </a:ln>
            </p:spPr>
            <p:txBody>
              <a:bodyPr/>
              <a:lstStyle/>
              <a:p>
                <a:endParaRPr lang="de-DE">
                  <a:latin typeface="+mn-lt"/>
                </a:endParaRPr>
              </a:p>
            </p:txBody>
          </p:sp>
          <p:sp>
            <p:nvSpPr>
              <p:cNvPr id="1098" name="Freeform 244"/>
              <p:cNvSpPr>
                <a:spLocks/>
              </p:cNvSpPr>
              <p:nvPr/>
            </p:nvSpPr>
            <p:spPr bwMode="auto">
              <a:xfrm>
                <a:off x="292" y="2712"/>
                <a:ext cx="254" cy="16"/>
              </a:xfrm>
              <a:custGeom>
                <a:avLst/>
                <a:gdLst>
                  <a:gd name="T0" fmla="*/ 3 w 1773"/>
                  <a:gd name="T1" fmla="*/ 1 h 111"/>
                  <a:gd name="T2" fmla="*/ 21 w 1773"/>
                  <a:gd name="T3" fmla="*/ 0 h 111"/>
                  <a:gd name="T4" fmla="*/ 39 w 1773"/>
                  <a:gd name="T5" fmla="*/ 1 h 111"/>
                  <a:gd name="T6" fmla="*/ 66 w 1773"/>
                  <a:gd name="T7" fmla="*/ 2 h 111"/>
                  <a:gd name="T8" fmla="*/ 93 w 1773"/>
                  <a:gd name="T9" fmla="*/ 4 h 111"/>
                  <a:gd name="T10" fmla="*/ 123 w 1773"/>
                  <a:gd name="T11" fmla="*/ 6 h 111"/>
                  <a:gd name="T12" fmla="*/ 150 w 1773"/>
                  <a:gd name="T13" fmla="*/ 7 h 111"/>
                  <a:gd name="T14" fmla="*/ 206 w 1773"/>
                  <a:gd name="T15" fmla="*/ 6 h 111"/>
                  <a:gd name="T16" fmla="*/ 221 w 1773"/>
                  <a:gd name="T17" fmla="*/ 5 h 111"/>
                  <a:gd name="T18" fmla="*/ 235 w 1773"/>
                  <a:gd name="T19" fmla="*/ 3 h 111"/>
                  <a:gd name="T20" fmla="*/ 248 w 1773"/>
                  <a:gd name="T21" fmla="*/ 0 h 111"/>
                  <a:gd name="T22" fmla="*/ 252 w 1773"/>
                  <a:gd name="T23" fmla="*/ 1 h 111"/>
                  <a:gd name="T24" fmla="*/ 254 w 1773"/>
                  <a:gd name="T25" fmla="*/ 4 h 111"/>
                  <a:gd name="T26" fmla="*/ 253 w 1773"/>
                  <a:gd name="T27" fmla="*/ 8 h 111"/>
                  <a:gd name="T28" fmla="*/ 252 w 1773"/>
                  <a:gd name="T29" fmla="*/ 10 h 111"/>
                  <a:gd name="T30" fmla="*/ 250 w 1773"/>
                  <a:gd name="T31" fmla="*/ 10 h 111"/>
                  <a:gd name="T32" fmla="*/ 237 w 1773"/>
                  <a:gd name="T33" fmla="*/ 13 h 111"/>
                  <a:gd name="T34" fmla="*/ 221 w 1773"/>
                  <a:gd name="T35" fmla="*/ 15 h 111"/>
                  <a:gd name="T36" fmla="*/ 206 w 1773"/>
                  <a:gd name="T37" fmla="*/ 16 h 111"/>
                  <a:gd name="T38" fmla="*/ 149 w 1773"/>
                  <a:gd name="T39" fmla="*/ 16 h 111"/>
                  <a:gd name="T40" fmla="*/ 93 w 1773"/>
                  <a:gd name="T41" fmla="*/ 13 h 111"/>
                  <a:gd name="T42" fmla="*/ 64 w 1773"/>
                  <a:gd name="T43" fmla="*/ 11 h 111"/>
                  <a:gd name="T44" fmla="*/ 35 w 1773"/>
                  <a:gd name="T45" fmla="*/ 10 h 111"/>
                  <a:gd name="T46" fmla="*/ 19 w 1773"/>
                  <a:gd name="T47" fmla="*/ 7 h 111"/>
                  <a:gd name="T48" fmla="*/ 4 w 1773"/>
                  <a:gd name="T49" fmla="*/ 7 h 111"/>
                  <a:gd name="T50" fmla="*/ 1 w 1773"/>
                  <a:gd name="T51" fmla="*/ 6 h 111"/>
                  <a:gd name="T52" fmla="*/ 0 w 1773"/>
                  <a:gd name="T53" fmla="*/ 4 h 111"/>
                  <a:gd name="T54" fmla="*/ 1 w 1773"/>
                  <a:gd name="T55" fmla="*/ 2 h 111"/>
                  <a:gd name="T56" fmla="*/ 3 w 1773"/>
                  <a:gd name="T57" fmla="*/ 1 h 111"/>
                  <a:gd name="T58" fmla="*/ 3 w 1773"/>
                  <a:gd name="T59" fmla="*/ 1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73"/>
                  <a:gd name="T91" fmla="*/ 0 h 111"/>
                  <a:gd name="T92" fmla="*/ 1773 w 1773"/>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73" h="111">
                    <a:moveTo>
                      <a:pt x="19" y="6"/>
                    </a:moveTo>
                    <a:lnTo>
                      <a:pt x="146" y="0"/>
                    </a:lnTo>
                    <a:lnTo>
                      <a:pt x="274" y="9"/>
                    </a:lnTo>
                    <a:lnTo>
                      <a:pt x="464" y="16"/>
                    </a:lnTo>
                    <a:lnTo>
                      <a:pt x="652" y="31"/>
                    </a:lnTo>
                    <a:lnTo>
                      <a:pt x="861" y="44"/>
                    </a:lnTo>
                    <a:lnTo>
                      <a:pt x="1044" y="46"/>
                    </a:lnTo>
                    <a:lnTo>
                      <a:pt x="1439" y="40"/>
                    </a:lnTo>
                    <a:lnTo>
                      <a:pt x="1541" y="34"/>
                    </a:lnTo>
                    <a:lnTo>
                      <a:pt x="1641" y="18"/>
                    </a:lnTo>
                    <a:lnTo>
                      <a:pt x="1733" y="3"/>
                    </a:lnTo>
                    <a:lnTo>
                      <a:pt x="1760" y="9"/>
                    </a:lnTo>
                    <a:lnTo>
                      <a:pt x="1773" y="31"/>
                    </a:lnTo>
                    <a:lnTo>
                      <a:pt x="1769" y="57"/>
                    </a:lnTo>
                    <a:lnTo>
                      <a:pt x="1759" y="66"/>
                    </a:lnTo>
                    <a:lnTo>
                      <a:pt x="1744" y="72"/>
                    </a:lnTo>
                    <a:lnTo>
                      <a:pt x="1654" y="90"/>
                    </a:lnTo>
                    <a:lnTo>
                      <a:pt x="1546" y="105"/>
                    </a:lnTo>
                    <a:lnTo>
                      <a:pt x="1439" y="111"/>
                    </a:lnTo>
                    <a:lnTo>
                      <a:pt x="1042" y="110"/>
                    </a:lnTo>
                    <a:lnTo>
                      <a:pt x="647" y="87"/>
                    </a:lnTo>
                    <a:lnTo>
                      <a:pt x="446" y="73"/>
                    </a:lnTo>
                    <a:lnTo>
                      <a:pt x="244" y="66"/>
                    </a:lnTo>
                    <a:lnTo>
                      <a:pt x="134" y="51"/>
                    </a:lnTo>
                    <a:lnTo>
                      <a:pt x="25" y="49"/>
                    </a:lnTo>
                    <a:lnTo>
                      <a:pt x="8" y="45"/>
                    </a:lnTo>
                    <a:lnTo>
                      <a:pt x="0" y="30"/>
                    </a:lnTo>
                    <a:lnTo>
                      <a:pt x="4" y="15"/>
                    </a:lnTo>
                    <a:lnTo>
                      <a:pt x="19" y="6"/>
                    </a:lnTo>
                    <a:close/>
                  </a:path>
                </a:pathLst>
              </a:custGeom>
              <a:solidFill>
                <a:srgbClr val="000000"/>
              </a:solidFill>
              <a:ln w="9525">
                <a:noFill/>
                <a:round/>
                <a:headEnd/>
                <a:tailEnd/>
              </a:ln>
            </p:spPr>
            <p:txBody>
              <a:bodyPr/>
              <a:lstStyle/>
              <a:p>
                <a:endParaRPr lang="de-DE">
                  <a:latin typeface="+mn-lt"/>
                </a:endParaRPr>
              </a:p>
            </p:txBody>
          </p:sp>
          <p:sp>
            <p:nvSpPr>
              <p:cNvPr id="1099" name="Freeform 245"/>
              <p:cNvSpPr>
                <a:spLocks/>
              </p:cNvSpPr>
              <p:nvPr/>
            </p:nvSpPr>
            <p:spPr bwMode="auto">
              <a:xfrm>
                <a:off x="293" y="2692"/>
                <a:ext cx="216" cy="21"/>
              </a:xfrm>
              <a:custGeom>
                <a:avLst/>
                <a:gdLst>
                  <a:gd name="T0" fmla="*/ 2 w 1513"/>
                  <a:gd name="T1" fmla="*/ 4 h 152"/>
                  <a:gd name="T2" fmla="*/ 12 w 1513"/>
                  <a:gd name="T3" fmla="*/ 2 h 152"/>
                  <a:gd name="T4" fmla="*/ 20 w 1513"/>
                  <a:gd name="T5" fmla="*/ 1 h 152"/>
                  <a:gd name="T6" fmla="*/ 37 w 1513"/>
                  <a:gd name="T7" fmla="*/ 0 h 152"/>
                  <a:gd name="T8" fmla="*/ 73 w 1513"/>
                  <a:gd name="T9" fmla="*/ 4 h 152"/>
                  <a:gd name="T10" fmla="*/ 98 w 1513"/>
                  <a:gd name="T11" fmla="*/ 6 h 152"/>
                  <a:gd name="T12" fmla="*/ 123 w 1513"/>
                  <a:gd name="T13" fmla="*/ 8 h 152"/>
                  <a:gd name="T14" fmla="*/ 147 w 1513"/>
                  <a:gd name="T15" fmla="*/ 11 h 152"/>
                  <a:gd name="T16" fmla="*/ 168 w 1513"/>
                  <a:gd name="T17" fmla="*/ 13 h 152"/>
                  <a:gd name="T18" fmla="*/ 213 w 1513"/>
                  <a:gd name="T19" fmla="*/ 13 h 152"/>
                  <a:gd name="T20" fmla="*/ 216 w 1513"/>
                  <a:gd name="T21" fmla="*/ 16 h 152"/>
                  <a:gd name="T22" fmla="*/ 215 w 1513"/>
                  <a:gd name="T23" fmla="*/ 18 h 152"/>
                  <a:gd name="T24" fmla="*/ 213 w 1513"/>
                  <a:gd name="T25" fmla="*/ 19 h 152"/>
                  <a:gd name="T26" fmla="*/ 168 w 1513"/>
                  <a:gd name="T27" fmla="*/ 21 h 152"/>
                  <a:gd name="T28" fmla="*/ 146 w 1513"/>
                  <a:gd name="T29" fmla="*/ 21 h 152"/>
                  <a:gd name="T30" fmla="*/ 122 w 1513"/>
                  <a:gd name="T31" fmla="*/ 19 h 152"/>
                  <a:gd name="T32" fmla="*/ 72 w 1513"/>
                  <a:gd name="T33" fmla="*/ 14 h 152"/>
                  <a:gd name="T34" fmla="*/ 53 w 1513"/>
                  <a:gd name="T35" fmla="*/ 11 h 152"/>
                  <a:gd name="T36" fmla="*/ 45 w 1513"/>
                  <a:gd name="T37" fmla="*/ 9 h 152"/>
                  <a:gd name="T38" fmla="*/ 37 w 1513"/>
                  <a:gd name="T39" fmla="*/ 8 h 152"/>
                  <a:gd name="T40" fmla="*/ 21 w 1513"/>
                  <a:gd name="T41" fmla="*/ 7 h 152"/>
                  <a:gd name="T42" fmla="*/ 3 w 1513"/>
                  <a:gd name="T43" fmla="*/ 9 h 152"/>
                  <a:gd name="T44" fmla="*/ 1 w 1513"/>
                  <a:gd name="T45" fmla="*/ 9 h 152"/>
                  <a:gd name="T46" fmla="*/ 0 w 1513"/>
                  <a:gd name="T47" fmla="*/ 8 h 152"/>
                  <a:gd name="T48" fmla="*/ 0 w 1513"/>
                  <a:gd name="T49" fmla="*/ 6 h 152"/>
                  <a:gd name="T50" fmla="*/ 2 w 1513"/>
                  <a:gd name="T51" fmla="*/ 4 h 152"/>
                  <a:gd name="T52" fmla="*/ 2 w 1513"/>
                  <a:gd name="T53" fmla="*/ 4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3"/>
                  <a:gd name="T82" fmla="*/ 0 h 152"/>
                  <a:gd name="T83" fmla="*/ 1513 w 1513"/>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3" h="152">
                    <a:moveTo>
                      <a:pt x="14" y="32"/>
                    </a:moveTo>
                    <a:lnTo>
                      <a:pt x="81" y="17"/>
                    </a:lnTo>
                    <a:lnTo>
                      <a:pt x="143" y="6"/>
                    </a:lnTo>
                    <a:lnTo>
                      <a:pt x="261" y="0"/>
                    </a:lnTo>
                    <a:lnTo>
                      <a:pt x="512" y="28"/>
                    </a:lnTo>
                    <a:lnTo>
                      <a:pt x="689" y="46"/>
                    </a:lnTo>
                    <a:lnTo>
                      <a:pt x="864" y="60"/>
                    </a:lnTo>
                    <a:lnTo>
                      <a:pt x="1031" y="82"/>
                    </a:lnTo>
                    <a:lnTo>
                      <a:pt x="1178" y="92"/>
                    </a:lnTo>
                    <a:lnTo>
                      <a:pt x="1494" y="96"/>
                    </a:lnTo>
                    <a:lnTo>
                      <a:pt x="1513" y="115"/>
                    </a:lnTo>
                    <a:lnTo>
                      <a:pt x="1508" y="127"/>
                    </a:lnTo>
                    <a:lnTo>
                      <a:pt x="1494" y="134"/>
                    </a:lnTo>
                    <a:lnTo>
                      <a:pt x="1175" y="149"/>
                    </a:lnTo>
                    <a:lnTo>
                      <a:pt x="1026" y="152"/>
                    </a:lnTo>
                    <a:lnTo>
                      <a:pt x="857" y="136"/>
                    </a:lnTo>
                    <a:lnTo>
                      <a:pt x="502" y="104"/>
                    </a:lnTo>
                    <a:lnTo>
                      <a:pt x="373" y="78"/>
                    </a:lnTo>
                    <a:lnTo>
                      <a:pt x="316" y="66"/>
                    </a:lnTo>
                    <a:lnTo>
                      <a:pt x="259" y="57"/>
                    </a:lnTo>
                    <a:lnTo>
                      <a:pt x="148" y="50"/>
                    </a:lnTo>
                    <a:lnTo>
                      <a:pt x="23" y="68"/>
                    </a:lnTo>
                    <a:lnTo>
                      <a:pt x="7" y="66"/>
                    </a:lnTo>
                    <a:lnTo>
                      <a:pt x="0" y="55"/>
                    </a:lnTo>
                    <a:lnTo>
                      <a:pt x="2" y="41"/>
                    </a:lnTo>
                    <a:lnTo>
                      <a:pt x="14" y="32"/>
                    </a:lnTo>
                    <a:close/>
                  </a:path>
                </a:pathLst>
              </a:custGeom>
              <a:solidFill>
                <a:srgbClr val="000000"/>
              </a:solidFill>
              <a:ln w="9525">
                <a:noFill/>
                <a:round/>
                <a:headEnd/>
                <a:tailEnd/>
              </a:ln>
            </p:spPr>
            <p:txBody>
              <a:bodyPr/>
              <a:lstStyle/>
              <a:p>
                <a:endParaRPr lang="de-DE">
                  <a:latin typeface="+mn-lt"/>
                </a:endParaRPr>
              </a:p>
            </p:txBody>
          </p:sp>
          <p:sp>
            <p:nvSpPr>
              <p:cNvPr id="1100" name="Freeform 246"/>
              <p:cNvSpPr>
                <a:spLocks/>
              </p:cNvSpPr>
              <p:nvPr/>
            </p:nvSpPr>
            <p:spPr bwMode="auto">
              <a:xfrm>
                <a:off x="315" y="2681"/>
                <a:ext cx="166" cy="13"/>
              </a:xfrm>
              <a:custGeom>
                <a:avLst/>
                <a:gdLst>
                  <a:gd name="T0" fmla="*/ 3 w 1165"/>
                  <a:gd name="T1" fmla="*/ 0 h 95"/>
                  <a:gd name="T2" fmla="*/ 36 w 1165"/>
                  <a:gd name="T3" fmla="*/ 0 h 95"/>
                  <a:gd name="T4" fmla="*/ 75 w 1165"/>
                  <a:gd name="T5" fmla="*/ 2 h 95"/>
                  <a:gd name="T6" fmla="*/ 94 w 1165"/>
                  <a:gd name="T7" fmla="*/ 4 h 95"/>
                  <a:gd name="T8" fmla="*/ 114 w 1165"/>
                  <a:gd name="T9" fmla="*/ 5 h 95"/>
                  <a:gd name="T10" fmla="*/ 163 w 1165"/>
                  <a:gd name="T11" fmla="*/ 5 h 95"/>
                  <a:gd name="T12" fmla="*/ 166 w 1165"/>
                  <a:gd name="T13" fmla="*/ 8 h 95"/>
                  <a:gd name="T14" fmla="*/ 165 w 1165"/>
                  <a:gd name="T15" fmla="*/ 9 h 95"/>
                  <a:gd name="T16" fmla="*/ 163 w 1165"/>
                  <a:gd name="T17" fmla="*/ 10 h 95"/>
                  <a:gd name="T18" fmla="*/ 138 w 1165"/>
                  <a:gd name="T19" fmla="*/ 11 h 95"/>
                  <a:gd name="T20" fmla="*/ 126 w 1165"/>
                  <a:gd name="T21" fmla="*/ 12 h 95"/>
                  <a:gd name="T22" fmla="*/ 113 w 1165"/>
                  <a:gd name="T23" fmla="*/ 13 h 95"/>
                  <a:gd name="T24" fmla="*/ 92 w 1165"/>
                  <a:gd name="T25" fmla="*/ 12 h 95"/>
                  <a:gd name="T26" fmla="*/ 75 w 1165"/>
                  <a:gd name="T27" fmla="*/ 10 h 95"/>
                  <a:gd name="T28" fmla="*/ 57 w 1165"/>
                  <a:gd name="T29" fmla="*/ 7 h 95"/>
                  <a:gd name="T30" fmla="*/ 36 w 1165"/>
                  <a:gd name="T31" fmla="*/ 6 h 95"/>
                  <a:gd name="T32" fmla="*/ 3 w 1165"/>
                  <a:gd name="T33" fmla="*/ 5 h 95"/>
                  <a:gd name="T34" fmla="*/ 0 w 1165"/>
                  <a:gd name="T35" fmla="*/ 3 h 95"/>
                  <a:gd name="T36" fmla="*/ 1 w 1165"/>
                  <a:gd name="T37" fmla="*/ 1 h 95"/>
                  <a:gd name="T38" fmla="*/ 3 w 1165"/>
                  <a:gd name="T39" fmla="*/ 0 h 95"/>
                  <a:gd name="T40" fmla="*/ 3 w 1165"/>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5"/>
                  <a:gd name="T64" fmla="*/ 0 h 95"/>
                  <a:gd name="T65" fmla="*/ 1165 w 1165"/>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5" h="95">
                    <a:moveTo>
                      <a:pt x="19" y="0"/>
                    </a:moveTo>
                    <a:lnTo>
                      <a:pt x="256" y="1"/>
                    </a:lnTo>
                    <a:lnTo>
                      <a:pt x="529" y="18"/>
                    </a:lnTo>
                    <a:lnTo>
                      <a:pt x="657" y="29"/>
                    </a:lnTo>
                    <a:lnTo>
                      <a:pt x="803" y="33"/>
                    </a:lnTo>
                    <a:lnTo>
                      <a:pt x="1147" y="37"/>
                    </a:lnTo>
                    <a:lnTo>
                      <a:pt x="1165" y="57"/>
                    </a:lnTo>
                    <a:lnTo>
                      <a:pt x="1159" y="69"/>
                    </a:lnTo>
                    <a:lnTo>
                      <a:pt x="1145" y="75"/>
                    </a:lnTo>
                    <a:lnTo>
                      <a:pt x="968" y="81"/>
                    </a:lnTo>
                    <a:lnTo>
                      <a:pt x="884" y="90"/>
                    </a:lnTo>
                    <a:lnTo>
                      <a:pt x="792" y="95"/>
                    </a:lnTo>
                    <a:lnTo>
                      <a:pt x="647" y="87"/>
                    </a:lnTo>
                    <a:lnTo>
                      <a:pt x="523" y="70"/>
                    </a:lnTo>
                    <a:lnTo>
                      <a:pt x="399" y="53"/>
                    </a:lnTo>
                    <a:lnTo>
                      <a:pt x="255" y="44"/>
                    </a:lnTo>
                    <a:lnTo>
                      <a:pt x="19" y="37"/>
                    </a:lnTo>
                    <a:lnTo>
                      <a:pt x="0" y="19"/>
                    </a:lnTo>
                    <a:lnTo>
                      <a:pt x="6" y="5"/>
                    </a:lnTo>
                    <a:lnTo>
                      <a:pt x="19" y="0"/>
                    </a:lnTo>
                    <a:close/>
                  </a:path>
                </a:pathLst>
              </a:custGeom>
              <a:solidFill>
                <a:srgbClr val="000000"/>
              </a:solidFill>
              <a:ln w="9525">
                <a:noFill/>
                <a:round/>
                <a:headEnd/>
                <a:tailEnd/>
              </a:ln>
            </p:spPr>
            <p:txBody>
              <a:bodyPr/>
              <a:lstStyle/>
              <a:p>
                <a:endParaRPr lang="de-DE">
                  <a:latin typeface="+mn-lt"/>
                </a:endParaRPr>
              </a:p>
            </p:txBody>
          </p:sp>
          <p:sp>
            <p:nvSpPr>
              <p:cNvPr id="1101" name="Freeform 247"/>
              <p:cNvSpPr>
                <a:spLocks/>
              </p:cNvSpPr>
              <p:nvPr/>
            </p:nvSpPr>
            <p:spPr bwMode="auto">
              <a:xfrm>
                <a:off x="317" y="2663"/>
                <a:ext cx="151" cy="16"/>
              </a:xfrm>
              <a:custGeom>
                <a:avLst/>
                <a:gdLst>
                  <a:gd name="T0" fmla="*/ 2 w 1058"/>
                  <a:gd name="T1" fmla="*/ 2 h 114"/>
                  <a:gd name="T2" fmla="*/ 17 w 1058"/>
                  <a:gd name="T3" fmla="*/ 0 h 114"/>
                  <a:gd name="T4" fmla="*/ 31 w 1058"/>
                  <a:gd name="T5" fmla="*/ 0 h 114"/>
                  <a:gd name="T6" fmla="*/ 59 w 1058"/>
                  <a:gd name="T7" fmla="*/ 3 h 114"/>
                  <a:gd name="T8" fmla="*/ 80 w 1058"/>
                  <a:gd name="T9" fmla="*/ 6 h 114"/>
                  <a:gd name="T10" fmla="*/ 89 w 1058"/>
                  <a:gd name="T11" fmla="*/ 8 h 114"/>
                  <a:gd name="T12" fmla="*/ 100 w 1058"/>
                  <a:gd name="T13" fmla="*/ 9 h 114"/>
                  <a:gd name="T14" fmla="*/ 148 w 1058"/>
                  <a:gd name="T15" fmla="*/ 8 h 114"/>
                  <a:gd name="T16" fmla="*/ 151 w 1058"/>
                  <a:gd name="T17" fmla="*/ 10 h 114"/>
                  <a:gd name="T18" fmla="*/ 150 w 1058"/>
                  <a:gd name="T19" fmla="*/ 12 h 114"/>
                  <a:gd name="T20" fmla="*/ 148 w 1058"/>
                  <a:gd name="T21" fmla="*/ 13 h 114"/>
                  <a:gd name="T22" fmla="*/ 124 w 1058"/>
                  <a:gd name="T23" fmla="*/ 15 h 114"/>
                  <a:gd name="T24" fmla="*/ 100 w 1058"/>
                  <a:gd name="T25" fmla="*/ 16 h 114"/>
                  <a:gd name="T26" fmla="*/ 79 w 1058"/>
                  <a:gd name="T27" fmla="*/ 13 h 114"/>
                  <a:gd name="T28" fmla="*/ 69 w 1058"/>
                  <a:gd name="T29" fmla="*/ 11 h 114"/>
                  <a:gd name="T30" fmla="*/ 58 w 1058"/>
                  <a:gd name="T31" fmla="*/ 10 h 114"/>
                  <a:gd name="T32" fmla="*/ 44 w 1058"/>
                  <a:gd name="T33" fmla="*/ 8 h 114"/>
                  <a:gd name="T34" fmla="*/ 31 w 1058"/>
                  <a:gd name="T35" fmla="*/ 6 h 114"/>
                  <a:gd name="T36" fmla="*/ 3 w 1058"/>
                  <a:gd name="T37" fmla="*/ 7 h 114"/>
                  <a:gd name="T38" fmla="*/ 1 w 1058"/>
                  <a:gd name="T39" fmla="*/ 7 h 114"/>
                  <a:gd name="T40" fmla="*/ 0 w 1058"/>
                  <a:gd name="T41" fmla="*/ 5 h 114"/>
                  <a:gd name="T42" fmla="*/ 1 w 1058"/>
                  <a:gd name="T43" fmla="*/ 4 h 114"/>
                  <a:gd name="T44" fmla="*/ 2 w 1058"/>
                  <a:gd name="T45" fmla="*/ 2 h 114"/>
                  <a:gd name="T46" fmla="*/ 2 w 1058"/>
                  <a:gd name="T47" fmla="*/ 2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8"/>
                  <a:gd name="T73" fmla="*/ 0 h 114"/>
                  <a:gd name="T74" fmla="*/ 1058 w 1058"/>
                  <a:gd name="T75" fmla="*/ 114 h 1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8" h="114">
                    <a:moveTo>
                      <a:pt x="16" y="16"/>
                    </a:moveTo>
                    <a:lnTo>
                      <a:pt x="122" y="2"/>
                    </a:lnTo>
                    <a:lnTo>
                      <a:pt x="215" y="0"/>
                    </a:lnTo>
                    <a:lnTo>
                      <a:pt x="414" y="20"/>
                    </a:lnTo>
                    <a:lnTo>
                      <a:pt x="558" y="43"/>
                    </a:lnTo>
                    <a:lnTo>
                      <a:pt x="625" y="55"/>
                    </a:lnTo>
                    <a:lnTo>
                      <a:pt x="702" y="64"/>
                    </a:lnTo>
                    <a:lnTo>
                      <a:pt x="1038" y="54"/>
                    </a:lnTo>
                    <a:lnTo>
                      <a:pt x="1058" y="72"/>
                    </a:lnTo>
                    <a:lnTo>
                      <a:pt x="1053" y="85"/>
                    </a:lnTo>
                    <a:lnTo>
                      <a:pt x="1040" y="92"/>
                    </a:lnTo>
                    <a:lnTo>
                      <a:pt x="870" y="104"/>
                    </a:lnTo>
                    <a:lnTo>
                      <a:pt x="699" y="114"/>
                    </a:lnTo>
                    <a:lnTo>
                      <a:pt x="553" y="93"/>
                    </a:lnTo>
                    <a:lnTo>
                      <a:pt x="486" y="81"/>
                    </a:lnTo>
                    <a:lnTo>
                      <a:pt x="409" y="70"/>
                    </a:lnTo>
                    <a:lnTo>
                      <a:pt x="306" y="55"/>
                    </a:lnTo>
                    <a:lnTo>
                      <a:pt x="215" y="44"/>
                    </a:lnTo>
                    <a:lnTo>
                      <a:pt x="23" y="53"/>
                    </a:lnTo>
                    <a:lnTo>
                      <a:pt x="7" y="51"/>
                    </a:lnTo>
                    <a:lnTo>
                      <a:pt x="0" y="38"/>
                    </a:lnTo>
                    <a:lnTo>
                      <a:pt x="4" y="25"/>
                    </a:lnTo>
                    <a:lnTo>
                      <a:pt x="16" y="16"/>
                    </a:lnTo>
                    <a:close/>
                  </a:path>
                </a:pathLst>
              </a:custGeom>
              <a:solidFill>
                <a:srgbClr val="000000"/>
              </a:solidFill>
              <a:ln w="9525">
                <a:noFill/>
                <a:round/>
                <a:headEnd/>
                <a:tailEnd/>
              </a:ln>
            </p:spPr>
            <p:txBody>
              <a:bodyPr/>
              <a:lstStyle/>
              <a:p>
                <a:endParaRPr lang="de-DE">
                  <a:latin typeface="+mn-lt"/>
                </a:endParaRPr>
              </a:p>
            </p:txBody>
          </p:sp>
          <p:sp>
            <p:nvSpPr>
              <p:cNvPr id="1102" name="Freeform 248"/>
              <p:cNvSpPr>
                <a:spLocks/>
              </p:cNvSpPr>
              <p:nvPr/>
            </p:nvSpPr>
            <p:spPr bwMode="auto">
              <a:xfrm>
                <a:off x="484" y="2671"/>
                <a:ext cx="22" cy="25"/>
              </a:xfrm>
              <a:custGeom>
                <a:avLst/>
                <a:gdLst>
                  <a:gd name="T0" fmla="*/ 7 w 150"/>
                  <a:gd name="T1" fmla="*/ 1 h 173"/>
                  <a:gd name="T2" fmla="*/ 17 w 150"/>
                  <a:gd name="T3" fmla="*/ 13 h 173"/>
                  <a:gd name="T4" fmla="*/ 22 w 150"/>
                  <a:gd name="T5" fmla="*/ 20 h 173"/>
                  <a:gd name="T6" fmla="*/ 22 w 150"/>
                  <a:gd name="T7" fmla="*/ 24 h 173"/>
                  <a:gd name="T8" fmla="*/ 20 w 150"/>
                  <a:gd name="T9" fmla="*/ 25 h 173"/>
                  <a:gd name="T10" fmla="*/ 18 w 150"/>
                  <a:gd name="T11" fmla="*/ 24 h 173"/>
                  <a:gd name="T12" fmla="*/ 9 w 150"/>
                  <a:gd name="T13" fmla="*/ 19 h 173"/>
                  <a:gd name="T14" fmla="*/ 6 w 150"/>
                  <a:gd name="T15" fmla="*/ 13 h 173"/>
                  <a:gd name="T16" fmla="*/ 4 w 150"/>
                  <a:gd name="T17" fmla="*/ 10 h 173"/>
                  <a:gd name="T18" fmla="*/ 1 w 150"/>
                  <a:gd name="T19" fmla="*/ 7 h 173"/>
                  <a:gd name="T20" fmla="*/ 0 w 150"/>
                  <a:gd name="T21" fmla="*/ 4 h 173"/>
                  <a:gd name="T22" fmla="*/ 1 w 150"/>
                  <a:gd name="T23" fmla="*/ 2 h 173"/>
                  <a:gd name="T24" fmla="*/ 4 w 150"/>
                  <a:gd name="T25" fmla="*/ 0 h 173"/>
                  <a:gd name="T26" fmla="*/ 7 w 150"/>
                  <a:gd name="T27" fmla="*/ 1 h 173"/>
                  <a:gd name="T28" fmla="*/ 7 w 150"/>
                  <a:gd name="T29" fmla="*/ 1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3"/>
                  <a:gd name="T47" fmla="*/ 150 w 150"/>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3">
                    <a:moveTo>
                      <a:pt x="46" y="7"/>
                    </a:moveTo>
                    <a:lnTo>
                      <a:pt x="114" y="89"/>
                    </a:lnTo>
                    <a:lnTo>
                      <a:pt x="147" y="139"/>
                    </a:lnTo>
                    <a:lnTo>
                      <a:pt x="150" y="165"/>
                    </a:lnTo>
                    <a:lnTo>
                      <a:pt x="138" y="173"/>
                    </a:lnTo>
                    <a:lnTo>
                      <a:pt x="124" y="168"/>
                    </a:lnTo>
                    <a:lnTo>
                      <a:pt x="59" y="131"/>
                    </a:lnTo>
                    <a:lnTo>
                      <a:pt x="38" y="89"/>
                    </a:lnTo>
                    <a:lnTo>
                      <a:pt x="26" y="69"/>
                    </a:lnTo>
                    <a:lnTo>
                      <a:pt x="10" y="51"/>
                    </a:lnTo>
                    <a:lnTo>
                      <a:pt x="0" y="31"/>
                    </a:lnTo>
                    <a:lnTo>
                      <a:pt x="6" y="12"/>
                    </a:lnTo>
                    <a:lnTo>
                      <a:pt x="24" y="0"/>
                    </a:lnTo>
                    <a:lnTo>
                      <a:pt x="46" y="7"/>
                    </a:lnTo>
                    <a:close/>
                  </a:path>
                </a:pathLst>
              </a:custGeom>
              <a:solidFill>
                <a:srgbClr val="000000"/>
              </a:solidFill>
              <a:ln w="9525">
                <a:noFill/>
                <a:round/>
                <a:headEnd/>
                <a:tailEnd/>
              </a:ln>
            </p:spPr>
            <p:txBody>
              <a:bodyPr/>
              <a:lstStyle/>
              <a:p>
                <a:endParaRPr lang="de-DE">
                  <a:latin typeface="+mn-lt"/>
                </a:endParaRPr>
              </a:p>
            </p:txBody>
          </p:sp>
          <p:sp>
            <p:nvSpPr>
              <p:cNvPr id="1103" name="Freeform 249"/>
              <p:cNvSpPr>
                <a:spLocks/>
              </p:cNvSpPr>
              <p:nvPr/>
            </p:nvSpPr>
            <p:spPr bwMode="auto">
              <a:xfrm>
                <a:off x="507" y="2672"/>
                <a:ext cx="24" cy="29"/>
              </a:xfrm>
              <a:custGeom>
                <a:avLst/>
                <a:gdLst>
                  <a:gd name="T0" fmla="*/ 7 w 169"/>
                  <a:gd name="T1" fmla="*/ 2 h 200"/>
                  <a:gd name="T2" fmla="*/ 10 w 169"/>
                  <a:gd name="T3" fmla="*/ 6 h 200"/>
                  <a:gd name="T4" fmla="*/ 12 w 169"/>
                  <a:gd name="T5" fmla="*/ 9 h 200"/>
                  <a:gd name="T6" fmla="*/ 17 w 169"/>
                  <a:gd name="T7" fmla="*/ 15 h 200"/>
                  <a:gd name="T8" fmla="*/ 23 w 169"/>
                  <a:gd name="T9" fmla="*/ 24 h 200"/>
                  <a:gd name="T10" fmla="*/ 24 w 169"/>
                  <a:gd name="T11" fmla="*/ 26 h 200"/>
                  <a:gd name="T12" fmla="*/ 23 w 169"/>
                  <a:gd name="T13" fmla="*/ 28 h 200"/>
                  <a:gd name="T14" fmla="*/ 21 w 169"/>
                  <a:gd name="T15" fmla="*/ 29 h 200"/>
                  <a:gd name="T16" fmla="*/ 19 w 169"/>
                  <a:gd name="T17" fmla="*/ 28 h 200"/>
                  <a:gd name="T18" fmla="*/ 10 w 169"/>
                  <a:gd name="T19" fmla="*/ 22 h 200"/>
                  <a:gd name="T20" fmla="*/ 0 w 169"/>
                  <a:gd name="T21" fmla="*/ 6 h 200"/>
                  <a:gd name="T22" fmla="*/ 0 w 169"/>
                  <a:gd name="T23" fmla="*/ 3 h 200"/>
                  <a:gd name="T24" fmla="*/ 2 w 169"/>
                  <a:gd name="T25" fmla="*/ 0 h 200"/>
                  <a:gd name="T26" fmla="*/ 5 w 169"/>
                  <a:gd name="T27" fmla="*/ 0 h 200"/>
                  <a:gd name="T28" fmla="*/ 7 w 169"/>
                  <a:gd name="T29" fmla="*/ 2 h 200"/>
                  <a:gd name="T30" fmla="*/ 7 w 169"/>
                  <a:gd name="T31" fmla="*/ 2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00"/>
                  <a:gd name="T50" fmla="*/ 169 w 169"/>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00">
                    <a:moveTo>
                      <a:pt x="52" y="15"/>
                    </a:moveTo>
                    <a:lnTo>
                      <a:pt x="67" y="40"/>
                    </a:lnTo>
                    <a:lnTo>
                      <a:pt x="85" y="59"/>
                    </a:lnTo>
                    <a:lnTo>
                      <a:pt x="123" y="102"/>
                    </a:lnTo>
                    <a:lnTo>
                      <a:pt x="162" y="168"/>
                    </a:lnTo>
                    <a:lnTo>
                      <a:pt x="169" y="181"/>
                    </a:lnTo>
                    <a:lnTo>
                      <a:pt x="162" y="194"/>
                    </a:lnTo>
                    <a:lnTo>
                      <a:pt x="150" y="200"/>
                    </a:lnTo>
                    <a:lnTo>
                      <a:pt x="137" y="194"/>
                    </a:lnTo>
                    <a:lnTo>
                      <a:pt x="69" y="150"/>
                    </a:lnTo>
                    <a:lnTo>
                      <a:pt x="2" y="43"/>
                    </a:lnTo>
                    <a:lnTo>
                      <a:pt x="0" y="20"/>
                    </a:lnTo>
                    <a:lnTo>
                      <a:pt x="13" y="3"/>
                    </a:lnTo>
                    <a:lnTo>
                      <a:pt x="33" y="0"/>
                    </a:lnTo>
                    <a:lnTo>
                      <a:pt x="52" y="15"/>
                    </a:lnTo>
                    <a:close/>
                  </a:path>
                </a:pathLst>
              </a:custGeom>
              <a:solidFill>
                <a:srgbClr val="000000"/>
              </a:solidFill>
              <a:ln w="9525">
                <a:noFill/>
                <a:round/>
                <a:headEnd/>
                <a:tailEnd/>
              </a:ln>
            </p:spPr>
            <p:txBody>
              <a:bodyPr/>
              <a:lstStyle/>
              <a:p>
                <a:endParaRPr lang="de-DE">
                  <a:latin typeface="+mn-lt"/>
                </a:endParaRPr>
              </a:p>
            </p:txBody>
          </p:sp>
          <p:sp>
            <p:nvSpPr>
              <p:cNvPr id="1104" name="Freeform 250"/>
              <p:cNvSpPr>
                <a:spLocks/>
              </p:cNvSpPr>
              <p:nvPr/>
            </p:nvSpPr>
            <p:spPr bwMode="auto">
              <a:xfrm>
                <a:off x="538" y="2668"/>
                <a:ext cx="25" cy="9"/>
              </a:xfrm>
              <a:custGeom>
                <a:avLst/>
                <a:gdLst>
                  <a:gd name="T0" fmla="*/ 3 w 180"/>
                  <a:gd name="T1" fmla="*/ 0 h 67"/>
                  <a:gd name="T2" fmla="*/ 11 w 180"/>
                  <a:gd name="T3" fmla="*/ 0 h 67"/>
                  <a:gd name="T4" fmla="*/ 23 w 180"/>
                  <a:gd name="T5" fmla="*/ 4 h 67"/>
                  <a:gd name="T6" fmla="*/ 25 w 180"/>
                  <a:gd name="T7" fmla="*/ 7 h 67"/>
                  <a:gd name="T8" fmla="*/ 24 w 180"/>
                  <a:gd name="T9" fmla="*/ 9 h 67"/>
                  <a:gd name="T10" fmla="*/ 22 w 180"/>
                  <a:gd name="T11" fmla="*/ 9 h 67"/>
                  <a:gd name="T12" fmla="*/ 10 w 180"/>
                  <a:gd name="T13" fmla="*/ 6 h 67"/>
                  <a:gd name="T14" fmla="*/ 3 w 180"/>
                  <a:gd name="T15" fmla="*/ 6 h 67"/>
                  <a:gd name="T16" fmla="*/ 1 w 180"/>
                  <a:gd name="T17" fmla="*/ 5 h 67"/>
                  <a:gd name="T18" fmla="*/ 0 w 180"/>
                  <a:gd name="T19" fmla="*/ 3 h 67"/>
                  <a:gd name="T20" fmla="*/ 1 w 180"/>
                  <a:gd name="T21" fmla="*/ 1 h 67"/>
                  <a:gd name="T22" fmla="*/ 3 w 180"/>
                  <a:gd name="T23" fmla="*/ 0 h 67"/>
                  <a:gd name="T24" fmla="*/ 3 w 180"/>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67"/>
                  <a:gd name="T41" fmla="*/ 180 w 18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67">
                    <a:moveTo>
                      <a:pt x="23" y="0"/>
                    </a:moveTo>
                    <a:lnTo>
                      <a:pt x="79" y="0"/>
                    </a:lnTo>
                    <a:lnTo>
                      <a:pt x="168" y="31"/>
                    </a:lnTo>
                    <a:lnTo>
                      <a:pt x="180" y="55"/>
                    </a:lnTo>
                    <a:lnTo>
                      <a:pt x="171" y="66"/>
                    </a:lnTo>
                    <a:lnTo>
                      <a:pt x="157" y="67"/>
                    </a:lnTo>
                    <a:lnTo>
                      <a:pt x="73" y="46"/>
                    </a:lnTo>
                    <a:lnTo>
                      <a:pt x="23" y="47"/>
                    </a:lnTo>
                    <a:lnTo>
                      <a:pt x="5" y="39"/>
                    </a:lnTo>
                    <a:lnTo>
                      <a:pt x="0" y="23"/>
                    </a:lnTo>
                    <a:lnTo>
                      <a:pt x="5" y="6"/>
                    </a:lnTo>
                    <a:lnTo>
                      <a:pt x="23" y="0"/>
                    </a:lnTo>
                    <a:close/>
                  </a:path>
                </a:pathLst>
              </a:custGeom>
              <a:solidFill>
                <a:srgbClr val="000000"/>
              </a:solidFill>
              <a:ln w="9525">
                <a:noFill/>
                <a:round/>
                <a:headEnd/>
                <a:tailEnd/>
              </a:ln>
            </p:spPr>
            <p:txBody>
              <a:bodyPr/>
              <a:lstStyle/>
              <a:p>
                <a:endParaRPr lang="de-DE">
                  <a:latin typeface="+mn-lt"/>
                </a:endParaRPr>
              </a:p>
            </p:txBody>
          </p:sp>
          <p:sp>
            <p:nvSpPr>
              <p:cNvPr id="1105" name="Freeform 251"/>
              <p:cNvSpPr>
                <a:spLocks/>
              </p:cNvSpPr>
              <p:nvPr/>
            </p:nvSpPr>
            <p:spPr bwMode="auto">
              <a:xfrm>
                <a:off x="564" y="2441"/>
                <a:ext cx="12" cy="232"/>
              </a:xfrm>
              <a:custGeom>
                <a:avLst/>
                <a:gdLst>
                  <a:gd name="T0" fmla="*/ 2 w 89"/>
                  <a:gd name="T1" fmla="*/ 229 h 1624"/>
                  <a:gd name="T2" fmla="*/ 1 w 89"/>
                  <a:gd name="T3" fmla="*/ 191 h 1624"/>
                  <a:gd name="T4" fmla="*/ 0 w 89"/>
                  <a:gd name="T5" fmla="*/ 153 h 1624"/>
                  <a:gd name="T6" fmla="*/ 4 w 89"/>
                  <a:gd name="T7" fmla="*/ 101 h 1624"/>
                  <a:gd name="T8" fmla="*/ 4 w 89"/>
                  <a:gd name="T9" fmla="*/ 77 h 1624"/>
                  <a:gd name="T10" fmla="*/ 2 w 89"/>
                  <a:gd name="T11" fmla="*/ 50 h 1624"/>
                  <a:gd name="T12" fmla="*/ 2 w 89"/>
                  <a:gd name="T13" fmla="*/ 32 h 1624"/>
                  <a:gd name="T14" fmla="*/ 3 w 89"/>
                  <a:gd name="T15" fmla="*/ 15 h 1624"/>
                  <a:gd name="T16" fmla="*/ 4 w 89"/>
                  <a:gd name="T17" fmla="*/ 8 h 1624"/>
                  <a:gd name="T18" fmla="*/ 7 w 89"/>
                  <a:gd name="T19" fmla="*/ 2 h 1624"/>
                  <a:gd name="T20" fmla="*/ 9 w 89"/>
                  <a:gd name="T21" fmla="*/ 0 h 1624"/>
                  <a:gd name="T22" fmla="*/ 11 w 89"/>
                  <a:gd name="T23" fmla="*/ 0 h 1624"/>
                  <a:gd name="T24" fmla="*/ 12 w 89"/>
                  <a:gd name="T25" fmla="*/ 4 h 1624"/>
                  <a:gd name="T26" fmla="*/ 11 w 89"/>
                  <a:gd name="T27" fmla="*/ 9 h 1624"/>
                  <a:gd name="T28" fmla="*/ 11 w 89"/>
                  <a:gd name="T29" fmla="*/ 15 h 1624"/>
                  <a:gd name="T30" fmla="*/ 10 w 89"/>
                  <a:gd name="T31" fmla="*/ 49 h 1624"/>
                  <a:gd name="T32" fmla="*/ 11 w 89"/>
                  <a:gd name="T33" fmla="*/ 77 h 1624"/>
                  <a:gd name="T34" fmla="*/ 10 w 89"/>
                  <a:gd name="T35" fmla="*/ 101 h 1624"/>
                  <a:gd name="T36" fmla="*/ 8 w 89"/>
                  <a:gd name="T37" fmla="*/ 125 h 1624"/>
                  <a:gd name="T38" fmla="*/ 5 w 89"/>
                  <a:gd name="T39" fmla="*/ 153 h 1624"/>
                  <a:gd name="T40" fmla="*/ 10 w 89"/>
                  <a:gd name="T41" fmla="*/ 228 h 1624"/>
                  <a:gd name="T42" fmla="*/ 9 w 89"/>
                  <a:gd name="T43" fmla="*/ 231 h 1624"/>
                  <a:gd name="T44" fmla="*/ 7 w 89"/>
                  <a:gd name="T45" fmla="*/ 232 h 1624"/>
                  <a:gd name="T46" fmla="*/ 2 w 89"/>
                  <a:gd name="T47" fmla="*/ 229 h 1624"/>
                  <a:gd name="T48" fmla="*/ 2 w 89"/>
                  <a:gd name="T49" fmla="*/ 229 h 16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624"/>
                  <a:gd name="T77" fmla="*/ 89 w 89"/>
                  <a:gd name="T78" fmla="*/ 1624 h 16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624">
                    <a:moveTo>
                      <a:pt x="17" y="1600"/>
                    </a:moveTo>
                    <a:lnTo>
                      <a:pt x="6" y="1334"/>
                    </a:lnTo>
                    <a:lnTo>
                      <a:pt x="0" y="1069"/>
                    </a:lnTo>
                    <a:lnTo>
                      <a:pt x="26" y="707"/>
                    </a:lnTo>
                    <a:lnTo>
                      <a:pt x="27" y="538"/>
                    </a:lnTo>
                    <a:lnTo>
                      <a:pt x="17" y="348"/>
                    </a:lnTo>
                    <a:lnTo>
                      <a:pt x="13" y="226"/>
                    </a:lnTo>
                    <a:lnTo>
                      <a:pt x="19" y="105"/>
                    </a:lnTo>
                    <a:lnTo>
                      <a:pt x="30" y="55"/>
                    </a:lnTo>
                    <a:lnTo>
                      <a:pt x="55" y="11"/>
                    </a:lnTo>
                    <a:lnTo>
                      <a:pt x="66" y="0"/>
                    </a:lnTo>
                    <a:lnTo>
                      <a:pt x="80" y="2"/>
                    </a:lnTo>
                    <a:lnTo>
                      <a:pt x="89" y="27"/>
                    </a:lnTo>
                    <a:lnTo>
                      <a:pt x="80" y="65"/>
                    </a:lnTo>
                    <a:lnTo>
                      <a:pt x="81" y="107"/>
                    </a:lnTo>
                    <a:lnTo>
                      <a:pt x="73" y="343"/>
                    </a:lnTo>
                    <a:lnTo>
                      <a:pt x="80" y="536"/>
                    </a:lnTo>
                    <a:lnTo>
                      <a:pt x="73" y="705"/>
                    </a:lnTo>
                    <a:lnTo>
                      <a:pt x="56" y="875"/>
                    </a:lnTo>
                    <a:lnTo>
                      <a:pt x="37" y="1069"/>
                    </a:lnTo>
                    <a:lnTo>
                      <a:pt x="73" y="1593"/>
                    </a:lnTo>
                    <a:lnTo>
                      <a:pt x="66" y="1616"/>
                    </a:lnTo>
                    <a:lnTo>
                      <a:pt x="49" y="1624"/>
                    </a:lnTo>
                    <a:lnTo>
                      <a:pt x="17" y="1600"/>
                    </a:lnTo>
                    <a:close/>
                  </a:path>
                </a:pathLst>
              </a:custGeom>
              <a:solidFill>
                <a:srgbClr val="000000"/>
              </a:solidFill>
              <a:ln w="9525">
                <a:noFill/>
                <a:round/>
                <a:headEnd/>
                <a:tailEnd/>
              </a:ln>
            </p:spPr>
            <p:txBody>
              <a:bodyPr/>
              <a:lstStyle/>
              <a:p>
                <a:endParaRPr lang="de-DE">
                  <a:latin typeface="+mn-lt"/>
                </a:endParaRPr>
              </a:p>
            </p:txBody>
          </p:sp>
          <p:sp>
            <p:nvSpPr>
              <p:cNvPr id="1106" name="Freeform 252"/>
              <p:cNvSpPr>
                <a:spLocks/>
              </p:cNvSpPr>
              <p:nvPr/>
            </p:nvSpPr>
            <p:spPr bwMode="auto">
              <a:xfrm>
                <a:off x="572" y="2435"/>
                <a:ext cx="79" cy="13"/>
              </a:xfrm>
              <a:custGeom>
                <a:avLst/>
                <a:gdLst>
                  <a:gd name="T0" fmla="*/ 1 w 553"/>
                  <a:gd name="T1" fmla="*/ 5 h 90"/>
                  <a:gd name="T2" fmla="*/ 9 w 553"/>
                  <a:gd name="T3" fmla="*/ 2 h 90"/>
                  <a:gd name="T4" fmla="*/ 15 w 553"/>
                  <a:gd name="T5" fmla="*/ 1 h 90"/>
                  <a:gd name="T6" fmla="*/ 28 w 553"/>
                  <a:gd name="T7" fmla="*/ 0 h 90"/>
                  <a:gd name="T8" fmla="*/ 57 w 553"/>
                  <a:gd name="T9" fmla="*/ 4 h 90"/>
                  <a:gd name="T10" fmla="*/ 69 w 553"/>
                  <a:gd name="T11" fmla="*/ 4 h 90"/>
                  <a:gd name="T12" fmla="*/ 76 w 553"/>
                  <a:gd name="T13" fmla="*/ 5 h 90"/>
                  <a:gd name="T14" fmla="*/ 78 w 553"/>
                  <a:gd name="T15" fmla="*/ 7 h 90"/>
                  <a:gd name="T16" fmla="*/ 79 w 553"/>
                  <a:gd name="T17" fmla="*/ 10 h 90"/>
                  <a:gd name="T18" fmla="*/ 78 w 553"/>
                  <a:gd name="T19" fmla="*/ 12 h 90"/>
                  <a:gd name="T20" fmla="*/ 75 w 553"/>
                  <a:gd name="T21" fmla="*/ 13 h 90"/>
                  <a:gd name="T22" fmla="*/ 68 w 553"/>
                  <a:gd name="T23" fmla="*/ 11 h 90"/>
                  <a:gd name="T24" fmla="*/ 56 w 553"/>
                  <a:gd name="T25" fmla="*/ 12 h 90"/>
                  <a:gd name="T26" fmla="*/ 42 w 553"/>
                  <a:gd name="T27" fmla="*/ 9 h 90"/>
                  <a:gd name="T28" fmla="*/ 29 w 553"/>
                  <a:gd name="T29" fmla="*/ 7 h 90"/>
                  <a:gd name="T30" fmla="*/ 17 w 553"/>
                  <a:gd name="T31" fmla="*/ 7 h 90"/>
                  <a:gd name="T32" fmla="*/ 4 w 553"/>
                  <a:gd name="T33" fmla="*/ 10 h 90"/>
                  <a:gd name="T34" fmla="*/ 1 w 553"/>
                  <a:gd name="T35" fmla="*/ 10 h 90"/>
                  <a:gd name="T36" fmla="*/ 0 w 553"/>
                  <a:gd name="T37" fmla="*/ 9 h 90"/>
                  <a:gd name="T38" fmla="*/ 0 w 553"/>
                  <a:gd name="T39" fmla="*/ 7 h 90"/>
                  <a:gd name="T40" fmla="*/ 1 w 553"/>
                  <a:gd name="T41" fmla="*/ 5 h 90"/>
                  <a:gd name="T42" fmla="*/ 1 w 553"/>
                  <a:gd name="T43" fmla="*/ 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3"/>
                  <a:gd name="T67" fmla="*/ 0 h 90"/>
                  <a:gd name="T68" fmla="*/ 553 w 553"/>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3" h="90">
                    <a:moveTo>
                      <a:pt x="10" y="36"/>
                    </a:moveTo>
                    <a:lnTo>
                      <a:pt x="61" y="17"/>
                    </a:lnTo>
                    <a:lnTo>
                      <a:pt x="108" y="6"/>
                    </a:lnTo>
                    <a:lnTo>
                      <a:pt x="199" y="0"/>
                    </a:lnTo>
                    <a:lnTo>
                      <a:pt x="396" y="28"/>
                    </a:lnTo>
                    <a:lnTo>
                      <a:pt x="481" y="30"/>
                    </a:lnTo>
                    <a:lnTo>
                      <a:pt x="531" y="38"/>
                    </a:lnTo>
                    <a:lnTo>
                      <a:pt x="549" y="49"/>
                    </a:lnTo>
                    <a:lnTo>
                      <a:pt x="553" y="69"/>
                    </a:lnTo>
                    <a:lnTo>
                      <a:pt x="544" y="86"/>
                    </a:lnTo>
                    <a:lnTo>
                      <a:pt x="523" y="90"/>
                    </a:lnTo>
                    <a:lnTo>
                      <a:pt x="476" y="79"/>
                    </a:lnTo>
                    <a:lnTo>
                      <a:pt x="391" y="81"/>
                    </a:lnTo>
                    <a:lnTo>
                      <a:pt x="293" y="61"/>
                    </a:lnTo>
                    <a:lnTo>
                      <a:pt x="204" y="45"/>
                    </a:lnTo>
                    <a:lnTo>
                      <a:pt x="117" y="45"/>
                    </a:lnTo>
                    <a:lnTo>
                      <a:pt x="25" y="71"/>
                    </a:lnTo>
                    <a:lnTo>
                      <a:pt x="10" y="71"/>
                    </a:lnTo>
                    <a:lnTo>
                      <a:pt x="1" y="61"/>
                    </a:lnTo>
                    <a:lnTo>
                      <a:pt x="0" y="48"/>
                    </a:lnTo>
                    <a:lnTo>
                      <a:pt x="10" y="36"/>
                    </a:lnTo>
                    <a:close/>
                  </a:path>
                </a:pathLst>
              </a:custGeom>
              <a:solidFill>
                <a:srgbClr val="000000"/>
              </a:solidFill>
              <a:ln w="9525">
                <a:noFill/>
                <a:round/>
                <a:headEnd/>
                <a:tailEnd/>
              </a:ln>
            </p:spPr>
            <p:txBody>
              <a:bodyPr/>
              <a:lstStyle/>
              <a:p>
                <a:endParaRPr lang="de-DE">
                  <a:latin typeface="+mn-lt"/>
                </a:endParaRPr>
              </a:p>
            </p:txBody>
          </p:sp>
          <p:sp>
            <p:nvSpPr>
              <p:cNvPr id="1107" name="Freeform 253"/>
              <p:cNvSpPr>
                <a:spLocks/>
              </p:cNvSpPr>
              <p:nvPr/>
            </p:nvSpPr>
            <p:spPr bwMode="auto">
              <a:xfrm>
                <a:off x="647" y="2450"/>
                <a:ext cx="18" cy="229"/>
              </a:xfrm>
              <a:custGeom>
                <a:avLst/>
                <a:gdLst>
                  <a:gd name="T0" fmla="*/ 14 w 128"/>
                  <a:gd name="T1" fmla="*/ 3 h 1605"/>
                  <a:gd name="T2" fmla="*/ 14 w 128"/>
                  <a:gd name="T3" fmla="*/ 26 h 1605"/>
                  <a:gd name="T4" fmla="*/ 15 w 128"/>
                  <a:gd name="T5" fmla="*/ 50 h 1605"/>
                  <a:gd name="T6" fmla="*/ 18 w 128"/>
                  <a:gd name="T7" fmla="*/ 110 h 1605"/>
                  <a:gd name="T8" fmla="*/ 18 w 128"/>
                  <a:gd name="T9" fmla="*/ 138 h 1605"/>
                  <a:gd name="T10" fmla="*/ 16 w 128"/>
                  <a:gd name="T11" fmla="*/ 171 h 1605"/>
                  <a:gd name="T12" fmla="*/ 15 w 128"/>
                  <a:gd name="T13" fmla="*/ 185 h 1605"/>
                  <a:gd name="T14" fmla="*/ 13 w 128"/>
                  <a:gd name="T15" fmla="*/ 197 h 1605"/>
                  <a:gd name="T16" fmla="*/ 10 w 128"/>
                  <a:gd name="T17" fmla="*/ 224 h 1605"/>
                  <a:gd name="T18" fmla="*/ 8 w 128"/>
                  <a:gd name="T19" fmla="*/ 228 h 1605"/>
                  <a:gd name="T20" fmla="*/ 5 w 128"/>
                  <a:gd name="T21" fmla="*/ 229 h 1605"/>
                  <a:gd name="T22" fmla="*/ 1 w 128"/>
                  <a:gd name="T23" fmla="*/ 227 h 1605"/>
                  <a:gd name="T24" fmla="*/ 0 w 128"/>
                  <a:gd name="T25" fmla="*/ 223 h 1605"/>
                  <a:gd name="T26" fmla="*/ 1 w 128"/>
                  <a:gd name="T27" fmla="*/ 209 h 1605"/>
                  <a:gd name="T28" fmla="*/ 3 w 128"/>
                  <a:gd name="T29" fmla="*/ 197 h 1605"/>
                  <a:gd name="T30" fmla="*/ 6 w 128"/>
                  <a:gd name="T31" fmla="*/ 170 h 1605"/>
                  <a:gd name="T32" fmla="*/ 9 w 128"/>
                  <a:gd name="T33" fmla="*/ 138 h 1605"/>
                  <a:gd name="T34" fmla="*/ 11 w 128"/>
                  <a:gd name="T35" fmla="*/ 110 h 1605"/>
                  <a:gd name="T36" fmla="*/ 11 w 128"/>
                  <a:gd name="T37" fmla="*/ 82 h 1605"/>
                  <a:gd name="T38" fmla="*/ 10 w 128"/>
                  <a:gd name="T39" fmla="*/ 50 h 1605"/>
                  <a:gd name="T40" fmla="*/ 9 w 128"/>
                  <a:gd name="T41" fmla="*/ 2 h 1605"/>
                  <a:gd name="T42" fmla="*/ 10 w 128"/>
                  <a:gd name="T43" fmla="*/ 1 h 1605"/>
                  <a:gd name="T44" fmla="*/ 12 w 128"/>
                  <a:gd name="T45" fmla="*/ 0 h 1605"/>
                  <a:gd name="T46" fmla="*/ 14 w 128"/>
                  <a:gd name="T47" fmla="*/ 3 h 1605"/>
                  <a:gd name="T48" fmla="*/ 14 w 128"/>
                  <a:gd name="T49" fmla="*/ 3 h 16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605"/>
                  <a:gd name="T77" fmla="*/ 128 w 128"/>
                  <a:gd name="T78" fmla="*/ 1605 h 16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605">
                    <a:moveTo>
                      <a:pt x="102" y="21"/>
                    </a:moveTo>
                    <a:lnTo>
                      <a:pt x="97" y="184"/>
                    </a:lnTo>
                    <a:lnTo>
                      <a:pt x="107" y="349"/>
                    </a:lnTo>
                    <a:lnTo>
                      <a:pt x="128" y="772"/>
                    </a:lnTo>
                    <a:lnTo>
                      <a:pt x="125" y="970"/>
                    </a:lnTo>
                    <a:lnTo>
                      <a:pt x="113" y="1197"/>
                    </a:lnTo>
                    <a:lnTo>
                      <a:pt x="104" y="1296"/>
                    </a:lnTo>
                    <a:lnTo>
                      <a:pt x="93" y="1384"/>
                    </a:lnTo>
                    <a:lnTo>
                      <a:pt x="72" y="1572"/>
                    </a:lnTo>
                    <a:lnTo>
                      <a:pt x="59" y="1599"/>
                    </a:lnTo>
                    <a:lnTo>
                      <a:pt x="33" y="1605"/>
                    </a:lnTo>
                    <a:lnTo>
                      <a:pt x="9" y="1594"/>
                    </a:lnTo>
                    <a:lnTo>
                      <a:pt x="0" y="1566"/>
                    </a:lnTo>
                    <a:lnTo>
                      <a:pt x="10" y="1467"/>
                    </a:lnTo>
                    <a:lnTo>
                      <a:pt x="22" y="1379"/>
                    </a:lnTo>
                    <a:lnTo>
                      <a:pt x="44" y="1191"/>
                    </a:lnTo>
                    <a:lnTo>
                      <a:pt x="61" y="968"/>
                    </a:lnTo>
                    <a:lnTo>
                      <a:pt x="75" y="772"/>
                    </a:lnTo>
                    <a:lnTo>
                      <a:pt x="80" y="575"/>
                    </a:lnTo>
                    <a:lnTo>
                      <a:pt x="70" y="352"/>
                    </a:lnTo>
                    <a:lnTo>
                      <a:pt x="65" y="17"/>
                    </a:lnTo>
                    <a:lnTo>
                      <a:pt x="72" y="4"/>
                    </a:lnTo>
                    <a:lnTo>
                      <a:pt x="85" y="0"/>
                    </a:lnTo>
                    <a:lnTo>
                      <a:pt x="102" y="21"/>
                    </a:lnTo>
                    <a:close/>
                  </a:path>
                </a:pathLst>
              </a:custGeom>
              <a:solidFill>
                <a:srgbClr val="000000"/>
              </a:solidFill>
              <a:ln w="9525">
                <a:noFill/>
                <a:round/>
                <a:headEnd/>
                <a:tailEnd/>
              </a:ln>
            </p:spPr>
            <p:txBody>
              <a:bodyPr/>
              <a:lstStyle/>
              <a:p>
                <a:endParaRPr lang="de-DE">
                  <a:latin typeface="+mn-lt"/>
                </a:endParaRPr>
              </a:p>
            </p:txBody>
          </p:sp>
          <p:sp>
            <p:nvSpPr>
              <p:cNvPr id="1108" name="Freeform 254"/>
              <p:cNvSpPr>
                <a:spLocks/>
              </p:cNvSpPr>
              <p:nvPr/>
            </p:nvSpPr>
            <p:spPr bwMode="auto">
              <a:xfrm>
                <a:off x="530" y="2444"/>
                <a:ext cx="43" cy="25"/>
              </a:xfrm>
              <a:custGeom>
                <a:avLst/>
                <a:gdLst>
                  <a:gd name="T0" fmla="*/ 2 w 301"/>
                  <a:gd name="T1" fmla="*/ 16 h 179"/>
                  <a:gd name="T2" fmla="*/ 7 w 301"/>
                  <a:gd name="T3" fmla="*/ 13 h 179"/>
                  <a:gd name="T4" fmla="*/ 11 w 301"/>
                  <a:gd name="T5" fmla="*/ 11 h 179"/>
                  <a:gd name="T6" fmla="*/ 20 w 301"/>
                  <a:gd name="T7" fmla="*/ 8 h 179"/>
                  <a:gd name="T8" fmla="*/ 39 w 301"/>
                  <a:gd name="T9" fmla="*/ 0 h 179"/>
                  <a:gd name="T10" fmla="*/ 41 w 301"/>
                  <a:gd name="T11" fmla="*/ 0 h 179"/>
                  <a:gd name="T12" fmla="*/ 42 w 301"/>
                  <a:gd name="T13" fmla="*/ 1 h 179"/>
                  <a:gd name="T14" fmla="*/ 43 w 301"/>
                  <a:gd name="T15" fmla="*/ 3 h 179"/>
                  <a:gd name="T16" fmla="*/ 42 w 301"/>
                  <a:gd name="T17" fmla="*/ 5 h 179"/>
                  <a:gd name="T18" fmla="*/ 37 w 301"/>
                  <a:gd name="T19" fmla="*/ 8 h 179"/>
                  <a:gd name="T20" fmla="*/ 33 w 301"/>
                  <a:gd name="T21" fmla="*/ 10 h 179"/>
                  <a:gd name="T22" fmla="*/ 29 w 301"/>
                  <a:gd name="T23" fmla="*/ 12 h 179"/>
                  <a:gd name="T24" fmla="*/ 25 w 301"/>
                  <a:gd name="T25" fmla="*/ 14 h 179"/>
                  <a:gd name="T26" fmla="*/ 21 w 301"/>
                  <a:gd name="T27" fmla="*/ 16 h 179"/>
                  <a:gd name="T28" fmla="*/ 17 w 301"/>
                  <a:gd name="T29" fmla="*/ 18 h 179"/>
                  <a:gd name="T30" fmla="*/ 12 w 301"/>
                  <a:gd name="T31" fmla="*/ 21 h 179"/>
                  <a:gd name="T32" fmla="*/ 8 w 301"/>
                  <a:gd name="T33" fmla="*/ 24 h 179"/>
                  <a:gd name="T34" fmla="*/ 4 w 301"/>
                  <a:gd name="T35" fmla="*/ 25 h 179"/>
                  <a:gd name="T36" fmla="*/ 1 w 301"/>
                  <a:gd name="T37" fmla="*/ 23 h 179"/>
                  <a:gd name="T38" fmla="*/ 0 w 301"/>
                  <a:gd name="T39" fmla="*/ 20 h 179"/>
                  <a:gd name="T40" fmla="*/ 2 w 301"/>
                  <a:gd name="T41" fmla="*/ 16 h 179"/>
                  <a:gd name="T42" fmla="*/ 2 w 301"/>
                  <a:gd name="T43" fmla="*/ 16 h 1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1"/>
                  <a:gd name="T67" fmla="*/ 0 h 179"/>
                  <a:gd name="T68" fmla="*/ 301 w 301"/>
                  <a:gd name="T69" fmla="*/ 179 h 1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1" h="179">
                    <a:moveTo>
                      <a:pt x="14" y="115"/>
                    </a:moveTo>
                    <a:lnTo>
                      <a:pt x="47" y="94"/>
                    </a:lnTo>
                    <a:lnTo>
                      <a:pt x="79" y="78"/>
                    </a:lnTo>
                    <a:lnTo>
                      <a:pt x="141" y="56"/>
                    </a:lnTo>
                    <a:lnTo>
                      <a:pt x="272" y="2"/>
                    </a:lnTo>
                    <a:lnTo>
                      <a:pt x="287" y="0"/>
                    </a:lnTo>
                    <a:lnTo>
                      <a:pt x="297" y="9"/>
                    </a:lnTo>
                    <a:lnTo>
                      <a:pt x="301" y="22"/>
                    </a:lnTo>
                    <a:lnTo>
                      <a:pt x="292" y="35"/>
                    </a:lnTo>
                    <a:lnTo>
                      <a:pt x="259" y="55"/>
                    </a:lnTo>
                    <a:lnTo>
                      <a:pt x="229" y="70"/>
                    </a:lnTo>
                    <a:lnTo>
                      <a:pt x="200" y="86"/>
                    </a:lnTo>
                    <a:lnTo>
                      <a:pt x="172" y="101"/>
                    </a:lnTo>
                    <a:lnTo>
                      <a:pt x="145" y="115"/>
                    </a:lnTo>
                    <a:lnTo>
                      <a:pt x="116" y="131"/>
                    </a:lnTo>
                    <a:lnTo>
                      <a:pt x="87" y="150"/>
                    </a:lnTo>
                    <a:lnTo>
                      <a:pt x="56" y="172"/>
                    </a:lnTo>
                    <a:lnTo>
                      <a:pt x="28" y="179"/>
                    </a:lnTo>
                    <a:lnTo>
                      <a:pt x="7" y="165"/>
                    </a:lnTo>
                    <a:lnTo>
                      <a:pt x="0" y="140"/>
                    </a:lnTo>
                    <a:lnTo>
                      <a:pt x="14" y="115"/>
                    </a:lnTo>
                    <a:close/>
                  </a:path>
                </a:pathLst>
              </a:custGeom>
              <a:solidFill>
                <a:srgbClr val="000000"/>
              </a:solidFill>
              <a:ln w="9525">
                <a:noFill/>
                <a:round/>
                <a:headEnd/>
                <a:tailEnd/>
              </a:ln>
            </p:spPr>
            <p:txBody>
              <a:bodyPr/>
              <a:lstStyle/>
              <a:p>
                <a:endParaRPr lang="de-DE">
                  <a:latin typeface="+mn-lt"/>
                </a:endParaRPr>
              </a:p>
            </p:txBody>
          </p:sp>
          <p:sp>
            <p:nvSpPr>
              <p:cNvPr id="1109" name="Freeform 255"/>
              <p:cNvSpPr>
                <a:spLocks/>
              </p:cNvSpPr>
              <p:nvPr/>
            </p:nvSpPr>
            <p:spPr bwMode="auto">
              <a:xfrm>
                <a:off x="495" y="2636"/>
                <a:ext cx="7" cy="27"/>
              </a:xfrm>
              <a:custGeom>
                <a:avLst/>
                <a:gdLst>
                  <a:gd name="T0" fmla="*/ 7 w 54"/>
                  <a:gd name="T1" fmla="*/ 3 h 184"/>
                  <a:gd name="T2" fmla="*/ 7 w 54"/>
                  <a:gd name="T3" fmla="*/ 10 h 184"/>
                  <a:gd name="T4" fmla="*/ 7 w 54"/>
                  <a:gd name="T5" fmla="*/ 16 h 184"/>
                  <a:gd name="T6" fmla="*/ 7 w 54"/>
                  <a:gd name="T7" fmla="*/ 25 h 184"/>
                  <a:gd name="T8" fmla="*/ 6 w 54"/>
                  <a:gd name="T9" fmla="*/ 27 h 184"/>
                  <a:gd name="T10" fmla="*/ 5 w 54"/>
                  <a:gd name="T11" fmla="*/ 27 h 184"/>
                  <a:gd name="T12" fmla="*/ 2 w 54"/>
                  <a:gd name="T13" fmla="*/ 23 h 184"/>
                  <a:gd name="T14" fmla="*/ 1 w 54"/>
                  <a:gd name="T15" fmla="*/ 17 h 184"/>
                  <a:gd name="T16" fmla="*/ 0 w 54"/>
                  <a:gd name="T17" fmla="*/ 4 h 184"/>
                  <a:gd name="T18" fmla="*/ 1 w 54"/>
                  <a:gd name="T19" fmla="*/ 1 h 184"/>
                  <a:gd name="T20" fmla="*/ 4 w 54"/>
                  <a:gd name="T21" fmla="*/ 0 h 184"/>
                  <a:gd name="T22" fmla="*/ 6 w 54"/>
                  <a:gd name="T23" fmla="*/ 1 h 184"/>
                  <a:gd name="T24" fmla="*/ 7 w 54"/>
                  <a:gd name="T25" fmla="*/ 3 h 184"/>
                  <a:gd name="T26" fmla="*/ 7 w 54"/>
                  <a:gd name="T27" fmla="*/ 3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184"/>
                  <a:gd name="T44" fmla="*/ 54 w 54"/>
                  <a:gd name="T45" fmla="*/ 184 h 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184">
                    <a:moveTo>
                      <a:pt x="54" y="21"/>
                    </a:moveTo>
                    <a:lnTo>
                      <a:pt x="53" y="66"/>
                    </a:lnTo>
                    <a:lnTo>
                      <a:pt x="54" y="112"/>
                    </a:lnTo>
                    <a:lnTo>
                      <a:pt x="53" y="171"/>
                    </a:lnTo>
                    <a:lnTo>
                      <a:pt x="49" y="183"/>
                    </a:lnTo>
                    <a:lnTo>
                      <a:pt x="36" y="184"/>
                    </a:lnTo>
                    <a:lnTo>
                      <a:pt x="16" y="159"/>
                    </a:lnTo>
                    <a:lnTo>
                      <a:pt x="4" y="117"/>
                    </a:lnTo>
                    <a:lnTo>
                      <a:pt x="0" y="28"/>
                    </a:lnTo>
                    <a:lnTo>
                      <a:pt x="10" y="9"/>
                    </a:lnTo>
                    <a:lnTo>
                      <a:pt x="29" y="0"/>
                    </a:lnTo>
                    <a:lnTo>
                      <a:pt x="47" y="4"/>
                    </a:lnTo>
                    <a:lnTo>
                      <a:pt x="54" y="21"/>
                    </a:lnTo>
                    <a:close/>
                  </a:path>
                </a:pathLst>
              </a:custGeom>
              <a:solidFill>
                <a:srgbClr val="000000"/>
              </a:solidFill>
              <a:ln w="9525">
                <a:noFill/>
                <a:round/>
                <a:headEnd/>
                <a:tailEnd/>
              </a:ln>
            </p:spPr>
            <p:txBody>
              <a:bodyPr/>
              <a:lstStyle/>
              <a:p>
                <a:endParaRPr lang="de-DE">
                  <a:latin typeface="+mn-lt"/>
                </a:endParaRPr>
              </a:p>
            </p:txBody>
          </p:sp>
          <p:sp>
            <p:nvSpPr>
              <p:cNvPr id="1110" name="Freeform 256"/>
              <p:cNvSpPr>
                <a:spLocks/>
              </p:cNvSpPr>
              <p:nvPr/>
            </p:nvSpPr>
            <p:spPr bwMode="auto">
              <a:xfrm>
                <a:off x="598" y="2453"/>
                <a:ext cx="51" cy="35"/>
              </a:xfrm>
              <a:custGeom>
                <a:avLst/>
                <a:gdLst>
                  <a:gd name="T0" fmla="*/ 46 w 359"/>
                  <a:gd name="T1" fmla="*/ 33 h 241"/>
                  <a:gd name="T2" fmla="*/ 44 w 359"/>
                  <a:gd name="T3" fmla="*/ 22 h 241"/>
                  <a:gd name="T4" fmla="*/ 44 w 359"/>
                  <a:gd name="T5" fmla="*/ 11 h 241"/>
                  <a:gd name="T6" fmla="*/ 19 w 359"/>
                  <a:gd name="T7" fmla="*/ 10 h 241"/>
                  <a:gd name="T8" fmla="*/ 11 w 359"/>
                  <a:gd name="T9" fmla="*/ 7 h 241"/>
                  <a:gd name="T10" fmla="*/ 3 w 359"/>
                  <a:gd name="T11" fmla="*/ 6 h 241"/>
                  <a:gd name="T12" fmla="*/ 0 w 359"/>
                  <a:gd name="T13" fmla="*/ 3 h 241"/>
                  <a:gd name="T14" fmla="*/ 1 w 359"/>
                  <a:gd name="T15" fmla="*/ 1 h 241"/>
                  <a:gd name="T16" fmla="*/ 3 w 359"/>
                  <a:gd name="T17" fmla="*/ 0 h 241"/>
                  <a:gd name="T18" fmla="*/ 12 w 359"/>
                  <a:gd name="T19" fmla="*/ 0 h 241"/>
                  <a:gd name="T20" fmla="*/ 21 w 359"/>
                  <a:gd name="T21" fmla="*/ 1 h 241"/>
                  <a:gd name="T22" fmla="*/ 34 w 359"/>
                  <a:gd name="T23" fmla="*/ 3 h 241"/>
                  <a:gd name="T24" fmla="*/ 48 w 359"/>
                  <a:gd name="T25" fmla="*/ 5 h 241"/>
                  <a:gd name="T26" fmla="*/ 51 w 359"/>
                  <a:gd name="T27" fmla="*/ 8 h 241"/>
                  <a:gd name="T28" fmla="*/ 51 w 359"/>
                  <a:gd name="T29" fmla="*/ 31 h 241"/>
                  <a:gd name="T30" fmla="*/ 51 w 359"/>
                  <a:gd name="T31" fmla="*/ 34 h 241"/>
                  <a:gd name="T32" fmla="*/ 49 w 359"/>
                  <a:gd name="T33" fmla="*/ 35 h 241"/>
                  <a:gd name="T34" fmla="*/ 46 w 359"/>
                  <a:gd name="T35" fmla="*/ 33 h 241"/>
                  <a:gd name="T36" fmla="*/ 46 w 359"/>
                  <a:gd name="T37" fmla="*/ 33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9"/>
                  <a:gd name="T58" fmla="*/ 0 h 241"/>
                  <a:gd name="T59" fmla="*/ 359 w 359"/>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9" h="241">
                    <a:moveTo>
                      <a:pt x="323" y="230"/>
                    </a:moveTo>
                    <a:lnTo>
                      <a:pt x="310" y="153"/>
                    </a:lnTo>
                    <a:lnTo>
                      <a:pt x="313" y="76"/>
                    </a:lnTo>
                    <a:lnTo>
                      <a:pt x="137" y="71"/>
                    </a:lnTo>
                    <a:lnTo>
                      <a:pt x="78" y="51"/>
                    </a:lnTo>
                    <a:lnTo>
                      <a:pt x="19" y="40"/>
                    </a:lnTo>
                    <a:lnTo>
                      <a:pt x="0" y="22"/>
                    </a:lnTo>
                    <a:lnTo>
                      <a:pt x="5" y="9"/>
                    </a:lnTo>
                    <a:lnTo>
                      <a:pt x="19" y="3"/>
                    </a:lnTo>
                    <a:lnTo>
                      <a:pt x="84" y="0"/>
                    </a:lnTo>
                    <a:lnTo>
                      <a:pt x="148" y="6"/>
                    </a:lnTo>
                    <a:lnTo>
                      <a:pt x="242" y="22"/>
                    </a:lnTo>
                    <a:lnTo>
                      <a:pt x="336" y="32"/>
                    </a:lnTo>
                    <a:lnTo>
                      <a:pt x="357" y="55"/>
                    </a:lnTo>
                    <a:lnTo>
                      <a:pt x="359" y="216"/>
                    </a:lnTo>
                    <a:lnTo>
                      <a:pt x="357" y="232"/>
                    </a:lnTo>
                    <a:lnTo>
                      <a:pt x="347" y="241"/>
                    </a:lnTo>
                    <a:lnTo>
                      <a:pt x="323" y="230"/>
                    </a:lnTo>
                    <a:close/>
                  </a:path>
                </a:pathLst>
              </a:custGeom>
              <a:solidFill>
                <a:srgbClr val="000000"/>
              </a:solidFill>
              <a:ln w="9525">
                <a:noFill/>
                <a:round/>
                <a:headEnd/>
                <a:tailEnd/>
              </a:ln>
            </p:spPr>
            <p:txBody>
              <a:bodyPr/>
              <a:lstStyle/>
              <a:p>
                <a:endParaRPr lang="de-DE">
                  <a:latin typeface="+mn-lt"/>
                </a:endParaRPr>
              </a:p>
            </p:txBody>
          </p:sp>
          <p:sp>
            <p:nvSpPr>
              <p:cNvPr id="1111" name="Freeform 257"/>
              <p:cNvSpPr>
                <a:spLocks/>
              </p:cNvSpPr>
              <p:nvPr/>
            </p:nvSpPr>
            <p:spPr bwMode="auto">
              <a:xfrm>
                <a:off x="604" y="2500"/>
                <a:ext cx="45" cy="10"/>
              </a:xfrm>
              <a:custGeom>
                <a:avLst/>
                <a:gdLst>
                  <a:gd name="T0" fmla="*/ 42 w 317"/>
                  <a:gd name="T1" fmla="*/ 10 h 67"/>
                  <a:gd name="T2" fmla="*/ 26 w 317"/>
                  <a:gd name="T3" fmla="*/ 10 h 67"/>
                  <a:gd name="T4" fmla="*/ 9 w 317"/>
                  <a:gd name="T5" fmla="*/ 8 h 67"/>
                  <a:gd name="T6" fmla="*/ 3 w 317"/>
                  <a:gd name="T7" fmla="*/ 7 h 67"/>
                  <a:gd name="T8" fmla="*/ 1 w 317"/>
                  <a:gd name="T9" fmla="*/ 6 h 67"/>
                  <a:gd name="T10" fmla="*/ 0 w 317"/>
                  <a:gd name="T11" fmla="*/ 3 h 67"/>
                  <a:gd name="T12" fmla="*/ 1 w 317"/>
                  <a:gd name="T13" fmla="*/ 1 h 67"/>
                  <a:gd name="T14" fmla="*/ 4 w 317"/>
                  <a:gd name="T15" fmla="*/ 0 h 67"/>
                  <a:gd name="T16" fmla="*/ 10 w 317"/>
                  <a:gd name="T17" fmla="*/ 1 h 67"/>
                  <a:gd name="T18" fmla="*/ 26 w 317"/>
                  <a:gd name="T19" fmla="*/ 4 h 67"/>
                  <a:gd name="T20" fmla="*/ 42 w 317"/>
                  <a:gd name="T21" fmla="*/ 4 h 67"/>
                  <a:gd name="T22" fmla="*/ 45 w 317"/>
                  <a:gd name="T23" fmla="*/ 7 h 67"/>
                  <a:gd name="T24" fmla="*/ 44 w 317"/>
                  <a:gd name="T25" fmla="*/ 9 h 67"/>
                  <a:gd name="T26" fmla="*/ 42 w 317"/>
                  <a:gd name="T27" fmla="*/ 10 h 67"/>
                  <a:gd name="T28" fmla="*/ 42 w 317"/>
                  <a:gd name="T29" fmla="*/ 10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67"/>
                  <a:gd name="T47" fmla="*/ 317 w 31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67">
                    <a:moveTo>
                      <a:pt x="299" y="65"/>
                    </a:moveTo>
                    <a:lnTo>
                      <a:pt x="182" y="67"/>
                    </a:lnTo>
                    <a:lnTo>
                      <a:pt x="63" y="55"/>
                    </a:lnTo>
                    <a:lnTo>
                      <a:pt x="22" y="50"/>
                    </a:lnTo>
                    <a:lnTo>
                      <a:pt x="5" y="41"/>
                    </a:lnTo>
                    <a:lnTo>
                      <a:pt x="0" y="23"/>
                    </a:lnTo>
                    <a:lnTo>
                      <a:pt x="7" y="6"/>
                    </a:lnTo>
                    <a:lnTo>
                      <a:pt x="27" y="0"/>
                    </a:lnTo>
                    <a:lnTo>
                      <a:pt x="71" y="6"/>
                    </a:lnTo>
                    <a:lnTo>
                      <a:pt x="184" y="24"/>
                    </a:lnTo>
                    <a:lnTo>
                      <a:pt x="297" y="28"/>
                    </a:lnTo>
                    <a:lnTo>
                      <a:pt x="317" y="46"/>
                    </a:lnTo>
                    <a:lnTo>
                      <a:pt x="312" y="58"/>
                    </a:lnTo>
                    <a:lnTo>
                      <a:pt x="299" y="65"/>
                    </a:lnTo>
                    <a:close/>
                  </a:path>
                </a:pathLst>
              </a:custGeom>
              <a:solidFill>
                <a:srgbClr val="000000"/>
              </a:solidFill>
              <a:ln w="9525">
                <a:noFill/>
                <a:round/>
                <a:headEnd/>
                <a:tailEnd/>
              </a:ln>
            </p:spPr>
            <p:txBody>
              <a:bodyPr/>
              <a:lstStyle/>
              <a:p>
                <a:endParaRPr lang="de-DE">
                  <a:latin typeface="+mn-lt"/>
                </a:endParaRPr>
              </a:p>
            </p:txBody>
          </p:sp>
          <p:sp>
            <p:nvSpPr>
              <p:cNvPr id="1112" name="Freeform 258"/>
              <p:cNvSpPr>
                <a:spLocks/>
              </p:cNvSpPr>
              <p:nvPr/>
            </p:nvSpPr>
            <p:spPr bwMode="auto">
              <a:xfrm>
                <a:off x="583" y="2532"/>
                <a:ext cx="67" cy="11"/>
              </a:xfrm>
              <a:custGeom>
                <a:avLst/>
                <a:gdLst>
                  <a:gd name="T0" fmla="*/ 64 w 471"/>
                  <a:gd name="T1" fmla="*/ 10 h 79"/>
                  <a:gd name="T2" fmla="*/ 50 w 471"/>
                  <a:gd name="T3" fmla="*/ 11 h 79"/>
                  <a:gd name="T4" fmla="*/ 37 w 471"/>
                  <a:gd name="T5" fmla="*/ 10 h 79"/>
                  <a:gd name="T6" fmla="*/ 22 w 471"/>
                  <a:gd name="T7" fmla="*/ 8 h 79"/>
                  <a:gd name="T8" fmla="*/ 4 w 471"/>
                  <a:gd name="T9" fmla="*/ 8 h 79"/>
                  <a:gd name="T10" fmla="*/ 1 w 471"/>
                  <a:gd name="T11" fmla="*/ 7 h 79"/>
                  <a:gd name="T12" fmla="*/ 0 w 471"/>
                  <a:gd name="T13" fmla="*/ 4 h 79"/>
                  <a:gd name="T14" fmla="*/ 1 w 471"/>
                  <a:gd name="T15" fmla="*/ 1 h 79"/>
                  <a:gd name="T16" fmla="*/ 4 w 471"/>
                  <a:gd name="T17" fmla="*/ 0 h 79"/>
                  <a:gd name="T18" fmla="*/ 22 w 471"/>
                  <a:gd name="T19" fmla="*/ 1 h 79"/>
                  <a:gd name="T20" fmla="*/ 37 w 471"/>
                  <a:gd name="T21" fmla="*/ 3 h 79"/>
                  <a:gd name="T22" fmla="*/ 50 w 471"/>
                  <a:gd name="T23" fmla="*/ 4 h 79"/>
                  <a:gd name="T24" fmla="*/ 63 w 471"/>
                  <a:gd name="T25" fmla="*/ 3 h 79"/>
                  <a:gd name="T26" fmla="*/ 66 w 471"/>
                  <a:gd name="T27" fmla="*/ 4 h 79"/>
                  <a:gd name="T28" fmla="*/ 67 w 471"/>
                  <a:gd name="T29" fmla="*/ 7 h 79"/>
                  <a:gd name="T30" fmla="*/ 66 w 471"/>
                  <a:gd name="T31" fmla="*/ 9 h 79"/>
                  <a:gd name="T32" fmla="*/ 64 w 471"/>
                  <a:gd name="T33" fmla="*/ 10 h 79"/>
                  <a:gd name="T34" fmla="*/ 64 w 471"/>
                  <a:gd name="T35" fmla="*/ 10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79"/>
                  <a:gd name="T56" fmla="*/ 471 w 471"/>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79">
                    <a:moveTo>
                      <a:pt x="448" y="75"/>
                    </a:moveTo>
                    <a:lnTo>
                      <a:pt x="352" y="79"/>
                    </a:lnTo>
                    <a:lnTo>
                      <a:pt x="257" y="71"/>
                    </a:lnTo>
                    <a:lnTo>
                      <a:pt x="152" y="59"/>
                    </a:lnTo>
                    <a:lnTo>
                      <a:pt x="29" y="57"/>
                    </a:lnTo>
                    <a:lnTo>
                      <a:pt x="8" y="48"/>
                    </a:lnTo>
                    <a:lnTo>
                      <a:pt x="0" y="28"/>
                    </a:lnTo>
                    <a:lnTo>
                      <a:pt x="8" y="9"/>
                    </a:lnTo>
                    <a:lnTo>
                      <a:pt x="29" y="0"/>
                    </a:lnTo>
                    <a:lnTo>
                      <a:pt x="153" y="9"/>
                    </a:lnTo>
                    <a:lnTo>
                      <a:pt x="262" y="18"/>
                    </a:lnTo>
                    <a:lnTo>
                      <a:pt x="354" y="27"/>
                    </a:lnTo>
                    <a:lnTo>
                      <a:pt x="446" y="24"/>
                    </a:lnTo>
                    <a:lnTo>
                      <a:pt x="465" y="31"/>
                    </a:lnTo>
                    <a:lnTo>
                      <a:pt x="471" y="49"/>
                    </a:lnTo>
                    <a:lnTo>
                      <a:pt x="467" y="66"/>
                    </a:lnTo>
                    <a:lnTo>
                      <a:pt x="448" y="75"/>
                    </a:lnTo>
                    <a:close/>
                  </a:path>
                </a:pathLst>
              </a:custGeom>
              <a:solidFill>
                <a:srgbClr val="000000"/>
              </a:solidFill>
              <a:ln w="9525">
                <a:noFill/>
                <a:round/>
                <a:headEnd/>
                <a:tailEnd/>
              </a:ln>
            </p:spPr>
            <p:txBody>
              <a:bodyPr/>
              <a:lstStyle/>
              <a:p>
                <a:endParaRPr lang="de-DE">
                  <a:latin typeface="+mn-lt"/>
                </a:endParaRPr>
              </a:p>
            </p:txBody>
          </p:sp>
          <p:sp>
            <p:nvSpPr>
              <p:cNvPr id="1113" name="Freeform 259"/>
              <p:cNvSpPr>
                <a:spLocks/>
              </p:cNvSpPr>
              <p:nvPr/>
            </p:nvSpPr>
            <p:spPr bwMode="auto">
              <a:xfrm>
                <a:off x="614" y="2572"/>
                <a:ext cx="34" cy="52"/>
              </a:xfrm>
              <a:custGeom>
                <a:avLst/>
                <a:gdLst>
                  <a:gd name="T0" fmla="*/ 4 w 239"/>
                  <a:gd name="T1" fmla="*/ 1 h 364"/>
                  <a:gd name="T2" fmla="*/ 29 w 239"/>
                  <a:gd name="T3" fmla="*/ 0 h 364"/>
                  <a:gd name="T4" fmla="*/ 34 w 239"/>
                  <a:gd name="T5" fmla="*/ 2 h 364"/>
                  <a:gd name="T6" fmla="*/ 34 w 239"/>
                  <a:gd name="T7" fmla="*/ 7 h 364"/>
                  <a:gd name="T8" fmla="*/ 30 w 239"/>
                  <a:gd name="T9" fmla="*/ 17 h 364"/>
                  <a:gd name="T10" fmla="*/ 29 w 239"/>
                  <a:gd name="T11" fmla="*/ 27 h 364"/>
                  <a:gd name="T12" fmla="*/ 29 w 239"/>
                  <a:gd name="T13" fmla="*/ 36 h 364"/>
                  <a:gd name="T14" fmla="*/ 29 w 239"/>
                  <a:gd name="T15" fmla="*/ 47 h 364"/>
                  <a:gd name="T16" fmla="*/ 27 w 239"/>
                  <a:gd name="T17" fmla="*/ 51 h 364"/>
                  <a:gd name="T18" fmla="*/ 23 w 239"/>
                  <a:gd name="T19" fmla="*/ 52 h 364"/>
                  <a:gd name="T20" fmla="*/ 20 w 239"/>
                  <a:gd name="T21" fmla="*/ 51 h 364"/>
                  <a:gd name="T22" fmla="*/ 19 w 239"/>
                  <a:gd name="T23" fmla="*/ 47 h 364"/>
                  <a:gd name="T24" fmla="*/ 22 w 239"/>
                  <a:gd name="T25" fmla="*/ 10 h 364"/>
                  <a:gd name="T26" fmla="*/ 4 w 239"/>
                  <a:gd name="T27" fmla="*/ 9 h 364"/>
                  <a:gd name="T28" fmla="*/ 1 w 239"/>
                  <a:gd name="T29" fmla="*/ 8 h 364"/>
                  <a:gd name="T30" fmla="*/ 0 w 239"/>
                  <a:gd name="T31" fmla="*/ 5 h 364"/>
                  <a:gd name="T32" fmla="*/ 1 w 239"/>
                  <a:gd name="T33" fmla="*/ 2 h 364"/>
                  <a:gd name="T34" fmla="*/ 4 w 239"/>
                  <a:gd name="T35" fmla="*/ 1 h 364"/>
                  <a:gd name="T36" fmla="*/ 4 w 239"/>
                  <a:gd name="T37" fmla="*/ 1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364"/>
                  <a:gd name="T59" fmla="*/ 239 w 239"/>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364">
                    <a:moveTo>
                      <a:pt x="28" y="7"/>
                    </a:moveTo>
                    <a:lnTo>
                      <a:pt x="205" y="0"/>
                    </a:lnTo>
                    <a:lnTo>
                      <a:pt x="239" y="14"/>
                    </a:lnTo>
                    <a:lnTo>
                      <a:pt x="236" y="51"/>
                    </a:lnTo>
                    <a:lnTo>
                      <a:pt x="211" y="121"/>
                    </a:lnTo>
                    <a:lnTo>
                      <a:pt x="204" y="187"/>
                    </a:lnTo>
                    <a:lnTo>
                      <a:pt x="204" y="255"/>
                    </a:lnTo>
                    <a:lnTo>
                      <a:pt x="202" y="331"/>
                    </a:lnTo>
                    <a:lnTo>
                      <a:pt x="189" y="356"/>
                    </a:lnTo>
                    <a:lnTo>
                      <a:pt x="165" y="364"/>
                    </a:lnTo>
                    <a:lnTo>
                      <a:pt x="142" y="354"/>
                    </a:lnTo>
                    <a:lnTo>
                      <a:pt x="133" y="326"/>
                    </a:lnTo>
                    <a:lnTo>
                      <a:pt x="154" y="69"/>
                    </a:lnTo>
                    <a:lnTo>
                      <a:pt x="28" y="64"/>
                    </a:lnTo>
                    <a:lnTo>
                      <a:pt x="7" y="55"/>
                    </a:lnTo>
                    <a:lnTo>
                      <a:pt x="0" y="36"/>
                    </a:lnTo>
                    <a:lnTo>
                      <a:pt x="7" y="16"/>
                    </a:lnTo>
                    <a:lnTo>
                      <a:pt x="28" y="7"/>
                    </a:lnTo>
                    <a:close/>
                  </a:path>
                </a:pathLst>
              </a:custGeom>
              <a:solidFill>
                <a:srgbClr val="000000"/>
              </a:solidFill>
              <a:ln w="9525">
                <a:noFill/>
                <a:round/>
                <a:headEnd/>
                <a:tailEnd/>
              </a:ln>
            </p:spPr>
            <p:txBody>
              <a:bodyPr/>
              <a:lstStyle/>
              <a:p>
                <a:endParaRPr lang="de-DE">
                  <a:latin typeface="+mn-lt"/>
                </a:endParaRPr>
              </a:p>
            </p:txBody>
          </p:sp>
          <p:sp>
            <p:nvSpPr>
              <p:cNvPr id="1114" name="Freeform 260"/>
              <p:cNvSpPr>
                <a:spLocks/>
              </p:cNvSpPr>
              <p:nvPr/>
            </p:nvSpPr>
            <p:spPr bwMode="auto">
              <a:xfrm>
                <a:off x="240" y="2694"/>
                <a:ext cx="45" cy="10"/>
              </a:xfrm>
              <a:custGeom>
                <a:avLst/>
                <a:gdLst>
                  <a:gd name="T0" fmla="*/ 2 w 311"/>
                  <a:gd name="T1" fmla="*/ 5 h 70"/>
                  <a:gd name="T2" fmla="*/ 40 w 311"/>
                  <a:gd name="T3" fmla="*/ 10 h 70"/>
                  <a:gd name="T4" fmla="*/ 43 w 311"/>
                  <a:gd name="T5" fmla="*/ 9 h 70"/>
                  <a:gd name="T6" fmla="*/ 45 w 311"/>
                  <a:gd name="T7" fmla="*/ 6 h 70"/>
                  <a:gd name="T8" fmla="*/ 44 w 311"/>
                  <a:gd name="T9" fmla="*/ 3 h 70"/>
                  <a:gd name="T10" fmla="*/ 41 w 311"/>
                  <a:gd name="T11" fmla="*/ 1 h 70"/>
                  <a:gd name="T12" fmla="*/ 22 w 311"/>
                  <a:gd name="T13" fmla="*/ 1 h 70"/>
                  <a:gd name="T14" fmla="*/ 3 w 311"/>
                  <a:gd name="T15" fmla="*/ 0 h 70"/>
                  <a:gd name="T16" fmla="*/ 0 w 311"/>
                  <a:gd name="T17" fmla="*/ 2 h 70"/>
                  <a:gd name="T18" fmla="*/ 0 w 311"/>
                  <a:gd name="T19" fmla="*/ 4 h 70"/>
                  <a:gd name="T20" fmla="*/ 2 w 311"/>
                  <a:gd name="T21" fmla="*/ 5 h 70"/>
                  <a:gd name="T22" fmla="*/ 2 w 311"/>
                  <a:gd name="T23" fmla="*/ 5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1"/>
                  <a:gd name="T37" fmla="*/ 0 h 70"/>
                  <a:gd name="T38" fmla="*/ 311 w 31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1" h="70">
                    <a:moveTo>
                      <a:pt x="17" y="38"/>
                    </a:moveTo>
                    <a:lnTo>
                      <a:pt x="277" y="70"/>
                    </a:lnTo>
                    <a:lnTo>
                      <a:pt x="300" y="64"/>
                    </a:lnTo>
                    <a:lnTo>
                      <a:pt x="311" y="44"/>
                    </a:lnTo>
                    <a:lnTo>
                      <a:pt x="305" y="23"/>
                    </a:lnTo>
                    <a:lnTo>
                      <a:pt x="285" y="10"/>
                    </a:lnTo>
                    <a:lnTo>
                      <a:pt x="153" y="6"/>
                    </a:lnTo>
                    <a:lnTo>
                      <a:pt x="21" y="0"/>
                    </a:lnTo>
                    <a:lnTo>
                      <a:pt x="0" y="17"/>
                    </a:lnTo>
                    <a:lnTo>
                      <a:pt x="3" y="30"/>
                    </a:lnTo>
                    <a:lnTo>
                      <a:pt x="17" y="38"/>
                    </a:lnTo>
                    <a:close/>
                  </a:path>
                </a:pathLst>
              </a:custGeom>
              <a:solidFill>
                <a:srgbClr val="000000"/>
              </a:solidFill>
              <a:ln w="9525">
                <a:noFill/>
                <a:round/>
                <a:headEnd/>
                <a:tailEnd/>
              </a:ln>
            </p:spPr>
            <p:txBody>
              <a:bodyPr/>
              <a:lstStyle/>
              <a:p>
                <a:endParaRPr lang="de-DE">
                  <a:latin typeface="+mn-lt"/>
                </a:endParaRPr>
              </a:p>
            </p:txBody>
          </p:sp>
          <p:sp>
            <p:nvSpPr>
              <p:cNvPr id="1115" name="Freeform 261"/>
              <p:cNvSpPr>
                <a:spLocks/>
              </p:cNvSpPr>
              <p:nvPr/>
            </p:nvSpPr>
            <p:spPr bwMode="auto">
              <a:xfrm>
                <a:off x="287" y="2595"/>
                <a:ext cx="11" cy="66"/>
              </a:xfrm>
              <a:custGeom>
                <a:avLst/>
                <a:gdLst>
                  <a:gd name="T0" fmla="*/ 5 w 75"/>
                  <a:gd name="T1" fmla="*/ 3 h 465"/>
                  <a:gd name="T2" fmla="*/ 7 w 75"/>
                  <a:gd name="T3" fmla="*/ 16 h 465"/>
                  <a:gd name="T4" fmla="*/ 9 w 75"/>
                  <a:gd name="T5" fmla="*/ 28 h 465"/>
                  <a:gd name="T6" fmla="*/ 11 w 75"/>
                  <a:gd name="T7" fmla="*/ 54 h 465"/>
                  <a:gd name="T8" fmla="*/ 11 w 75"/>
                  <a:gd name="T9" fmla="*/ 63 h 465"/>
                  <a:gd name="T10" fmla="*/ 10 w 75"/>
                  <a:gd name="T11" fmla="*/ 65 h 465"/>
                  <a:gd name="T12" fmla="*/ 7 w 75"/>
                  <a:gd name="T13" fmla="*/ 66 h 465"/>
                  <a:gd name="T14" fmla="*/ 4 w 75"/>
                  <a:gd name="T15" fmla="*/ 63 h 465"/>
                  <a:gd name="T16" fmla="*/ 4 w 75"/>
                  <a:gd name="T17" fmla="*/ 53 h 465"/>
                  <a:gd name="T18" fmla="*/ 5 w 75"/>
                  <a:gd name="T19" fmla="*/ 40 h 465"/>
                  <a:gd name="T20" fmla="*/ 3 w 75"/>
                  <a:gd name="T21" fmla="*/ 28 h 465"/>
                  <a:gd name="T22" fmla="*/ 0 w 75"/>
                  <a:gd name="T23" fmla="*/ 3 h 465"/>
                  <a:gd name="T24" fmla="*/ 1 w 75"/>
                  <a:gd name="T25" fmla="*/ 1 h 465"/>
                  <a:gd name="T26" fmla="*/ 3 w 75"/>
                  <a:gd name="T27" fmla="*/ 0 h 465"/>
                  <a:gd name="T28" fmla="*/ 5 w 75"/>
                  <a:gd name="T29" fmla="*/ 3 h 465"/>
                  <a:gd name="T30" fmla="*/ 5 w 75"/>
                  <a:gd name="T31" fmla="*/ 3 h 4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465"/>
                  <a:gd name="T50" fmla="*/ 75 w 75"/>
                  <a:gd name="T51" fmla="*/ 465 h 4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465">
                    <a:moveTo>
                      <a:pt x="37" y="19"/>
                    </a:moveTo>
                    <a:lnTo>
                      <a:pt x="46" y="115"/>
                    </a:lnTo>
                    <a:lnTo>
                      <a:pt x="64" y="199"/>
                    </a:lnTo>
                    <a:lnTo>
                      <a:pt x="75" y="380"/>
                    </a:lnTo>
                    <a:lnTo>
                      <a:pt x="73" y="442"/>
                    </a:lnTo>
                    <a:lnTo>
                      <a:pt x="66" y="459"/>
                    </a:lnTo>
                    <a:lnTo>
                      <a:pt x="51" y="465"/>
                    </a:lnTo>
                    <a:lnTo>
                      <a:pt x="30" y="442"/>
                    </a:lnTo>
                    <a:lnTo>
                      <a:pt x="26" y="375"/>
                    </a:lnTo>
                    <a:lnTo>
                      <a:pt x="31" y="281"/>
                    </a:lnTo>
                    <a:lnTo>
                      <a:pt x="21" y="197"/>
                    </a:lnTo>
                    <a:lnTo>
                      <a:pt x="0" y="19"/>
                    </a:lnTo>
                    <a:lnTo>
                      <a:pt x="6" y="4"/>
                    </a:lnTo>
                    <a:lnTo>
                      <a:pt x="19" y="0"/>
                    </a:lnTo>
                    <a:lnTo>
                      <a:pt x="37" y="19"/>
                    </a:lnTo>
                    <a:close/>
                  </a:path>
                </a:pathLst>
              </a:custGeom>
              <a:solidFill>
                <a:srgbClr val="000000"/>
              </a:solidFill>
              <a:ln w="9525">
                <a:noFill/>
                <a:round/>
                <a:headEnd/>
                <a:tailEnd/>
              </a:ln>
            </p:spPr>
            <p:txBody>
              <a:bodyPr/>
              <a:lstStyle/>
              <a:p>
                <a:endParaRPr lang="de-DE">
                  <a:latin typeface="+mn-lt"/>
                </a:endParaRPr>
              </a:p>
            </p:txBody>
          </p:sp>
          <p:sp>
            <p:nvSpPr>
              <p:cNvPr id="1116" name="Freeform 262"/>
              <p:cNvSpPr>
                <a:spLocks/>
              </p:cNvSpPr>
              <p:nvPr/>
            </p:nvSpPr>
            <p:spPr bwMode="auto">
              <a:xfrm>
                <a:off x="290" y="2595"/>
                <a:ext cx="30" cy="63"/>
              </a:xfrm>
              <a:custGeom>
                <a:avLst/>
                <a:gdLst>
                  <a:gd name="T0" fmla="*/ 4 w 207"/>
                  <a:gd name="T1" fmla="*/ 1 h 447"/>
                  <a:gd name="T2" fmla="*/ 10 w 207"/>
                  <a:gd name="T3" fmla="*/ 6 h 447"/>
                  <a:gd name="T4" fmla="*/ 15 w 207"/>
                  <a:gd name="T5" fmla="*/ 11 h 447"/>
                  <a:gd name="T6" fmla="*/ 23 w 207"/>
                  <a:gd name="T7" fmla="*/ 24 h 447"/>
                  <a:gd name="T8" fmla="*/ 25 w 207"/>
                  <a:gd name="T9" fmla="*/ 36 h 447"/>
                  <a:gd name="T10" fmla="*/ 28 w 207"/>
                  <a:gd name="T11" fmla="*/ 51 h 447"/>
                  <a:gd name="T12" fmla="*/ 29 w 207"/>
                  <a:gd name="T13" fmla="*/ 57 h 447"/>
                  <a:gd name="T14" fmla="*/ 30 w 207"/>
                  <a:gd name="T15" fmla="*/ 62 h 447"/>
                  <a:gd name="T16" fmla="*/ 28 w 207"/>
                  <a:gd name="T17" fmla="*/ 63 h 447"/>
                  <a:gd name="T18" fmla="*/ 25 w 207"/>
                  <a:gd name="T19" fmla="*/ 62 h 447"/>
                  <a:gd name="T20" fmla="*/ 21 w 207"/>
                  <a:gd name="T21" fmla="*/ 58 h 447"/>
                  <a:gd name="T22" fmla="*/ 21 w 207"/>
                  <a:gd name="T23" fmla="*/ 52 h 447"/>
                  <a:gd name="T24" fmla="*/ 18 w 207"/>
                  <a:gd name="T25" fmla="*/ 37 h 447"/>
                  <a:gd name="T26" fmla="*/ 16 w 207"/>
                  <a:gd name="T27" fmla="*/ 25 h 447"/>
                  <a:gd name="T28" fmla="*/ 14 w 207"/>
                  <a:gd name="T29" fmla="*/ 19 h 447"/>
                  <a:gd name="T30" fmla="*/ 10 w 207"/>
                  <a:gd name="T31" fmla="*/ 14 h 447"/>
                  <a:gd name="T32" fmla="*/ 6 w 207"/>
                  <a:gd name="T33" fmla="*/ 9 h 447"/>
                  <a:gd name="T34" fmla="*/ 0 w 207"/>
                  <a:gd name="T35" fmla="*/ 5 h 447"/>
                  <a:gd name="T36" fmla="*/ 0 w 207"/>
                  <a:gd name="T37" fmla="*/ 1 h 447"/>
                  <a:gd name="T38" fmla="*/ 2 w 207"/>
                  <a:gd name="T39" fmla="*/ 0 h 447"/>
                  <a:gd name="T40" fmla="*/ 4 w 207"/>
                  <a:gd name="T41" fmla="*/ 1 h 447"/>
                  <a:gd name="T42" fmla="*/ 4 w 207"/>
                  <a:gd name="T43" fmla="*/ 1 h 4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447"/>
                  <a:gd name="T68" fmla="*/ 207 w 207"/>
                  <a:gd name="T69" fmla="*/ 447 h 4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447">
                    <a:moveTo>
                      <a:pt x="26" y="4"/>
                    </a:moveTo>
                    <a:lnTo>
                      <a:pt x="69" y="42"/>
                    </a:lnTo>
                    <a:lnTo>
                      <a:pt x="106" y="78"/>
                    </a:lnTo>
                    <a:lnTo>
                      <a:pt x="161" y="168"/>
                    </a:lnTo>
                    <a:lnTo>
                      <a:pt x="173" y="253"/>
                    </a:lnTo>
                    <a:lnTo>
                      <a:pt x="196" y="365"/>
                    </a:lnTo>
                    <a:lnTo>
                      <a:pt x="202" y="402"/>
                    </a:lnTo>
                    <a:lnTo>
                      <a:pt x="207" y="438"/>
                    </a:lnTo>
                    <a:lnTo>
                      <a:pt x="196" y="447"/>
                    </a:lnTo>
                    <a:lnTo>
                      <a:pt x="173" y="441"/>
                    </a:lnTo>
                    <a:lnTo>
                      <a:pt x="145" y="408"/>
                    </a:lnTo>
                    <a:lnTo>
                      <a:pt x="142" y="368"/>
                    </a:lnTo>
                    <a:lnTo>
                      <a:pt x="121" y="262"/>
                    </a:lnTo>
                    <a:lnTo>
                      <a:pt x="113" y="179"/>
                    </a:lnTo>
                    <a:lnTo>
                      <a:pt x="94" y="133"/>
                    </a:lnTo>
                    <a:lnTo>
                      <a:pt x="68" y="98"/>
                    </a:lnTo>
                    <a:lnTo>
                      <a:pt x="39" y="66"/>
                    </a:lnTo>
                    <a:lnTo>
                      <a:pt x="1" y="34"/>
                    </a:lnTo>
                    <a:lnTo>
                      <a:pt x="0" y="7"/>
                    </a:lnTo>
                    <a:lnTo>
                      <a:pt x="12" y="0"/>
                    </a:lnTo>
                    <a:lnTo>
                      <a:pt x="26" y="4"/>
                    </a:lnTo>
                    <a:close/>
                  </a:path>
                </a:pathLst>
              </a:custGeom>
              <a:solidFill>
                <a:srgbClr val="000000"/>
              </a:solidFill>
              <a:ln w="9525">
                <a:noFill/>
                <a:round/>
                <a:headEnd/>
                <a:tailEnd/>
              </a:ln>
            </p:spPr>
            <p:txBody>
              <a:bodyPr/>
              <a:lstStyle/>
              <a:p>
                <a:endParaRPr lang="de-DE">
                  <a:latin typeface="+mn-lt"/>
                </a:endParaRPr>
              </a:p>
            </p:txBody>
          </p:sp>
          <p:sp>
            <p:nvSpPr>
              <p:cNvPr id="1117" name="Freeform 263"/>
              <p:cNvSpPr>
                <a:spLocks/>
              </p:cNvSpPr>
              <p:nvPr/>
            </p:nvSpPr>
            <p:spPr bwMode="auto">
              <a:xfrm>
                <a:off x="253" y="2610"/>
                <a:ext cx="29" cy="12"/>
              </a:xfrm>
              <a:custGeom>
                <a:avLst/>
                <a:gdLst>
                  <a:gd name="T0" fmla="*/ 2 w 201"/>
                  <a:gd name="T1" fmla="*/ 2 h 87"/>
                  <a:gd name="T2" fmla="*/ 9 w 201"/>
                  <a:gd name="T3" fmla="*/ 0 h 87"/>
                  <a:gd name="T4" fmla="*/ 16 w 201"/>
                  <a:gd name="T5" fmla="*/ 0 h 87"/>
                  <a:gd name="T6" fmla="*/ 23 w 201"/>
                  <a:gd name="T7" fmla="*/ 2 h 87"/>
                  <a:gd name="T8" fmla="*/ 28 w 201"/>
                  <a:gd name="T9" fmla="*/ 6 h 87"/>
                  <a:gd name="T10" fmla="*/ 29 w 201"/>
                  <a:gd name="T11" fmla="*/ 9 h 87"/>
                  <a:gd name="T12" fmla="*/ 28 w 201"/>
                  <a:gd name="T13" fmla="*/ 11 h 87"/>
                  <a:gd name="T14" fmla="*/ 25 w 201"/>
                  <a:gd name="T15" fmla="*/ 12 h 87"/>
                  <a:gd name="T16" fmla="*/ 22 w 201"/>
                  <a:gd name="T17" fmla="*/ 10 h 87"/>
                  <a:gd name="T18" fmla="*/ 18 w 201"/>
                  <a:gd name="T19" fmla="*/ 7 h 87"/>
                  <a:gd name="T20" fmla="*/ 14 w 201"/>
                  <a:gd name="T21" fmla="*/ 6 h 87"/>
                  <a:gd name="T22" fmla="*/ 3 w 201"/>
                  <a:gd name="T23" fmla="*/ 7 h 87"/>
                  <a:gd name="T24" fmla="*/ 1 w 201"/>
                  <a:gd name="T25" fmla="*/ 7 h 87"/>
                  <a:gd name="T26" fmla="*/ 0 w 201"/>
                  <a:gd name="T27" fmla="*/ 5 h 87"/>
                  <a:gd name="T28" fmla="*/ 0 w 201"/>
                  <a:gd name="T29" fmla="*/ 3 h 87"/>
                  <a:gd name="T30" fmla="*/ 2 w 201"/>
                  <a:gd name="T31" fmla="*/ 2 h 87"/>
                  <a:gd name="T32" fmla="*/ 2 w 201"/>
                  <a:gd name="T33" fmla="*/ 2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4" y="13"/>
                    </a:moveTo>
                    <a:lnTo>
                      <a:pt x="64" y="1"/>
                    </a:lnTo>
                    <a:lnTo>
                      <a:pt x="111" y="0"/>
                    </a:lnTo>
                    <a:lnTo>
                      <a:pt x="156" y="12"/>
                    </a:lnTo>
                    <a:lnTo>
                      <a:pt x="194" y="42"/>
                    </a:lnTo>
                    <a:lnTo>
                      <a:pt x="201" y="62"/>
                    </a:lnTo>
                    <a:lnTo>
                      <a:pt x="192" y="80"/>
                    </a:lnTo>
                    <a:lnTo>
                      <a:pt x="173" y="87"/>
                    </a:lnTo>
                    <a:lnTo>
                      <a:pt x="154" y="76"/>
                    </a:lnTo>
                    <a:lnTo>
                      <a:pt x="127" y="54"/>
                    </a:lnTo>
                    <a:lnTo>
                      <a:pt x="95" y="45"/>
                    </a:lnTo>
                    <a:lnTo>
                      <a:pt x="24" y="52"/>
                    </a:lnTo>
                    <a:lnTo>
                      <a:pt x="7" y="51"/>
                    </a:lnTo>
                    <a:lnTo>
                      <a:pt x="0" y="38"/>
                    </a:lnTo>
                    <a:lnTo>
                      <a:pt x="1" y="23"/>
                    </a:lnTo>
                    <a:lnTo>
                      <a:pt x="14" y="13"/>
                    </a:lnTo>
                    <a:close/>
                  </a:path>
                </a:pathLst>
              </a:custGeom>
              <a:solidFill>
                <a:srgbClr val="000000"/>
              </a:solidFill>
              <a:ln w="9525">
                <a:noFill/>
                <a:round/>
                <a:headEnd/>
                <a:tailEnd/>
              </a:ln>
            </p:spPr>
            <p:txBody>
              <a:bodyPr/>
              <a:lstStyle/>
              <a:p>
                <a:endParaRPr lang="de-DE">
                  <a:latin typeface="+mn-lt"/>
                </a:endParaRPr>
              </a:p>
            </p:txBody>
          </p:sp>
          <p:sp>
            <p:nvSpPr>
              <p:cNvPr id="1118" name="Freeform 264"/>
              <p:cNvSpPr>
                <a:spLocks/>
              </p:cNvSpPr>
              <p:nvPr/>
            </p:nvSpPr>
            <p:spPr bwMode="auto">
              <a:xfrm>
                <a:off x="255" y="2626"/>
                <a:ext cx="25" cy="11"/>
              </a:xfrm>
              <a:custGeom>
                <a:avLst/>
                <a:gdLst>
                  <a:gd name="T0" fmla="*/ 2 w 177"/>
                  <a:gd name="T1" fmla="*/ 2 h 76"/>
                  <a:gd name="T2" fmla="*/ 8 w 177"/>
                  <a:gd name="T3" fmla="*/ 0 h 76"/>
                  <a:gd name="T4" fmla="*/ 14 w 177"/>
                  <a:gd name="T5" fmla="*/ 0 h 76"/>
                  <a:gd name="T6" fmla="*/ 24 w 177"/>
                  <a:gd name="T7" fmla="*/ 6 h 76"/>
                  <a:gd name="T8" fmla="*/ 25 w 177"/>
                  <a:gd name="T9" fmla="*/ 10 h 76"/>
                  <a:gd name="T10" fmla="*/ 23 w 177"/>
                  <a:gd name="T11" fmla="*/ 11 h 76"/>
                  <a:gd name="T12" fmla="*/ 21 w 177"/>
                  <a:gd name="T13" fmla="*/ 10 h 76"/>
                  <a:gd name="T14" fmla="*/ 18 w 177"/>
                  <a:gd name="T15" fmla="*/ 8 h 76"/>
                  <a:gd name="T16" fmla="*/ 13 w 177"/>
                  <a:gd name="T17" fmla="*/ 6 h 76"/>
                  <a:gd name="T18" fmla="*/ 3 w 177"/>
                  <a:gd name="T19" fmla="*/ 7 h 76"/>
                  <a:gd name="T20" fmla="*/ 1 w 177"/>
                  <a:gd name="T21" fmla="*/ 7 h 76"/>
                  <a:gd name="T22" fmla="*/ 0 w 177"/>
                  <a:gd name="T23" fmla="*/ 5 h 76"/>
                  <a:gd name="T24" fmla="*/ 0 w 177"/>
                  <a:gd name="T25" fmla="*/ 3 h 76"/>
                  <a:gd name="T26" fmla="*/ 2 w 177"/>
                  <a:gd name="T27" fmla="*/ 2 h 76"/>
                  <a:gd name="T28" fmla="*/ 2 w 177"/>
                  <a:gd name="T29" fmla="*/ 2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76"/>
                  <a:gd name="T47" fmla="*/ 177 w 177"/>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76">
                    <a:moveTo>
                      <a:pt x="13" y="13"/>
                    </a:moveTo>
                    <a:lnTo>
                      <a:pt x="57" y="3"/>
                    </a:lnTo>
                    <a:lnTo>
                      <a:pt x="102" y="0"/>
                    </a:lnTo>
                    <a:lnTo>
                      <a:pt x="173" y="42"/>
                    </a:lnTo>
                    <a:lnTo>
                      <a:pt x="177" y="69"/>
                    </a:lnTo>
                    <a:lnTo>
                      <a:pt x="166" y="76"/>
                    </a:lnTo>
                    <a:lnTo>
                      <a:pt x="151" y="72"/>
                    </a:lnTo>
                    <a:lnTo>
                      <a:pt x="124" y="55"/>
                    </a:lnTo>
                    <a:lnTo>
                      <a:pt x="94" y="41"/>
                    </a:lnTo>
                    <a:lnTo>
                      <a:pt x="22" y="49"/>
                    </a:lnTo>
                    <a:lnTo>
                      <a:pt x="7" y="47"/>
                    </a:lnTo>
                    <a:lnTo>
                      <a:pt x="0" y="36"/>
                    </a:lnTo>
                    <a:lnTo>
                      <a:pt x="1" y="22"/>
                    </a:lnTo>
                    <a:lnTo>
                      <a:pt x="13" y="13"/>
                    </a:lnTo>
                    <a:close/>
                  </a:path>
                </a:pathLst>
              </a:custGeom>
              <a:solidFill>
                <a:srgbClr val="000000"/>
              </a:solidFill>
              <a:ln w="9525">
                <a:noFill/>
                <a:round/>
                <a:headEnd/>
                <a:tailEnd/>
              </a:ln>
            </p:spPr>
            <p:txBody>
              <a:bodyPr/>
              <a:lstStyle/>
              <a:p>
                <a:endParaRPr lang="de-DE">
                  <a:latin typeface="+mn-lt"/>
                </a:endParaRPr>
              </a:p>
            </p:txBody>
          </p:sp>
          <p:sp>
            <p:nvSpPr>
              <p:cNvPr id="1119" name="Freeform 265"/>
              <p:cNvSpPr>
                <a:spLocks/>
              </p:cNvSpPr>
              <p:nvPr/>
            </p:nvSpPr>
            <p:spPr bwMode="auto">
              <a:xfrm>
                <a:off x="255" y="2642"/>
                <a:ext cx="28" cy="12"/>
              </a:xfrm>
              <a:custGeom>
                <a:avLst/>
                <a:gdLst>
                  <a:gd name="T0" fmla="*/ 3 w 199"/>
                  <a:gd name="T1" fmla="*/ 1 h 84"/>
                  <a:gd name="T2" fmla="*/ 13 w 199"/>
                  <a:gd name="T3" fmla="*/ 0 h 84"/>
                  <a:gd name="T4" fmla="*/ 20 w 199"/>
                  <a:gd name="T5" fmla="*/ 3 h 84"/>
                  <a:gd name="T6" fmla="*/ 27 w 199"/>
                  <a:gd name="T7" fmla="*/ 7 h 84"/>
                  <a:gd name="T8" fmla="*/ 28 w 199"/>
                  <a:gd name="T9" fmla="*/ 9 h 84"/>
                  <a:gd name="T10" fmla="*/ 28 w 199"/>
                  <a:gd name="T11" fmla="*/ 11 h 84"/>
                  <a:gd name="T12" fmla="*/ 26 w 199"/>
                  <a:gd name="T13" fmla="*/ 12 h 84"/>
                  <a:gd name="T14" fmla="*/ 24 w 199"/>
                  <a:gd name="T15" fmla="*/ 12 h 84"/>
                  <a:gd name="T16" fmla="*/ 21 w 199"/>
                  <a:gd name="T17" fmla="*/ 10 h 84"/>
                  <a:gd name="T18" fmla="*/ 18 w 199"/>
                  <a:gd name="T19" fmla="*/ 9 h 84"/>
                  <a:gd name="T20" fmla="*/ 12 w 199"/>
                  <a:gd name="T21" fmla="*/ 8 h 84"/>
                  <a:gd name="T22" fmla="*/ 3 w 199"/>
                  <a:gd name="T23" fmla="*/ 7 h 84"/>
                  <a:gd name="T24" fmla="*/ 0 w 199"/>
                  <a:gd name="T25" fmla="*/ 4 h 84"/>
                  <a:gd name="T26" fmla="*/ 0 w 199"/>
                  <a:gd name="T27" fmla="*/ 2 h 84"/>
                  <a:gd name="T28" fmla="*/ 3 w 199"/>
                  <a:gd name="T29" fmla="*/ 1 h 84"/>
                  <a:gd name="T30" fmla="*/ 3 w 199"/>
                  <a:gd name="T31" fmla="*/ 1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84"/>
                  <a:gd name="T50" fmla="*/ 199 w 199"/>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84">
                    <a:moveTo>
                      <a:pt x="18" y="7"/>
                    </a:moveTo>
                    <a:lnTo>
                      <a:pt x="92" y="0"/>
                    </a:lnTo>
                    <a:lnTo>
                      <a:pt x="145" y="19"/>
                    </a:lnTo>
                    <a:lnTo>
                      <a:pt x="191" y="49"/>
                    </a:lnTo>
                    <a:lnTo>
                      <a:pt x="199" y="63"/>
                    </a:lnTo>
                    <a:lnTo>
                      <a:pt x="196" y="76"/>
                    </a:lnTo>
                    <a:lnTo>
                      <a:pt x="185" y="84"/>
                    </a:lnTo>
                    <a:lnTo>
                      <a:pt x="169" y="81"/>
                    </a:lnTo>
                    <a:lnTo>
                      <a:pt x="149" y="69"/>
                    </a:lnTo>
                    <a:lnTo>
                      <a:pt x="131" y="62"/>
                    </a:lnTo>
                    <a:lnTo>
                      <a:pt x="86" y="54"/>
                    </a:lnTo>
                    <a:lnTo>
                      <a:pt x="22" y="47"/>
                    </a:lnTo>
                    <a:lnTo>
                      <a:pt x="0" y="29"/>
                    </a:lnTo>
                    <a:lnTo>
                      <a:pt x="3" y="15"/>
                    </a:lnTo>
                    <a:lnTo>
                      <a:pt x="18" y="7"/>
                    </a:lnTo>
                    <a:close/>
                  </a:path>
                </a:pathLst>
              </a:custGeom>
              <a:solidFill>
                <a:srgbClr val="000000"/>
              </a:solidFill>
              <a:ln w="9525">
                <a:noFill/>
                <a:round/>
                <a:headEnd/>
                <a:tailEnd/>
              </a:ln>
            </p:spPr>
            <p:txBody>
              <a:bodyPr/>
              <a:lstStyle/>
              <a:p>
                <a:endParaRPr lang="de-DE">
                  <a:latin typeface="+mn-lt"/>
                </a:endParaRPr>
              </a:p>
            </p:txBody>
          </p:sp>
          <p:sp>
            <p:nvSpPr>
              <p:cNvPr id="1120" name="Freeform 266"/>
              <p:cNvSpPr>
                <a:spLocks/>
              </p:cNvSpPr>
              <p:nvPr/>
            </p:nvSpPr>
            <p:spPr bwMode="auto">
              <a:xfrm>
                <a:off x="262" y="2667"/>
                <a:ext cx="23" cy="18"/>
              </a:xfrm>
              <a:custGeom>
                <a:avLst/>
                <a:gdLst>
                  <a:gd name="T0" fmla="*/ 12 w 162"/>
                  <a:gd name="T1" fmla="*/ 0 h 129"/>
                  <a:gd name="T2" fmla="*/ 8 w 162"/>
                  <a:gd name="T3" fmla="*/ 1 h 129"/>
                  <a:gd name="T4" fmla="*/ 3 w 162"/>
                  <a:gd name="T5" fmla="*/ 3 h 129"/>
                  <a:gd name="T6" fmla="*/ 0 w 162"/>
                  <a:gd name="T7" fmla="*/ 7 h 129"/>
                  <a:gd name="T8" fmla="*/ 0 w 162"/>
                  <a:gd name="T9" fmla="*/ 11 h 129"/>
                  <a:gd name="T10" fmla="*/ 3 w 162"/>
                  <a:gd name="T11" fmla="*/ 15 h 129"/>
                  <a:gd name="T12" fmla="*/ 7 w 162"/>
                  <a:gd name="T13" fmla="*/ 18 h 129"/>
                  <a:gd name="T14" fmla="*/ 16 w 162"/>
                  <a:gd name="T15" fmla="*/ 16 h 129"/>
                  <a:gd name="T16" fmla="*/ 23 w 162"/>
                  <a:gd name="T17" fmla="*/ 11 h 129"/>
                  <a:gd name="T18" fmla="*/ 23 w 162"/>
                  <a:gd name="T19" fmla="*/ 8 h 129"/>
                  <a:gd name="T20" fmla="*/ 21 w 162"/>
                  <a:gd name="T21" fmla="*/ 7 h 129"/>
                  <a:gd name="T22" fmla="*/ 19 w 162"/>
                  <a:gd name="T23" fmla="*/ 7 h 129"/>
                  <a:gd name="T24" fmla="*/ 17 w 162"/>
                  <a:gd name="T25" fmla="*/ 9 h 129"/>
                  <a:gd name="T26" fmla="*/ 15 w 162"/>
                  <a:gd name="T27" fmla="*/ 10 h 129"/>
                  <a:gd name="T28" fmla="*/ 9 w 162"/>
                  <a:gd name="T29" fmla="*/ 11 h 129"/>
                  <a:gd name="T30" fmla="*/ 6 w 162"/>
                  <a:gd name="T31" fmla="*/ 9 h 129"/>
                  <a:gd name="T32" fmla="*/ 6 w 162"/>
                  <a:gd name="T33" fmla="*/ 7 h 129"/>
                  <a:gd name="T34" fmla="*/ 7 w 162"/>
                  <a:gd name="T35" fmla="*/ 6 h 129"/>
                  <a:gd name="T36" fmla="*/ 12 w 162"/>
                  <a:gd name="T37" fmla="*/ 5 h 129"/>
                  <a:gd name="T38" fmla="*/ 14 w 162"/>
                  <a:gd name="T39" fmla="*/ 5 h 129"/>
                  <a:gd name="T40" fmla="*/ 15 w 162"/>
                  <a:gd name="T41" fmla="*/ 3 h 129"/>
                  <a:gd name="T42" fmla="*/ 14 w 162"/>
                  <a:gd name="T43" fmla="*/ 1 h 129"/>
                  <a:gd name="T44" fmla="*/ 12 w 162"/>
                  <a:gd name="T45" fmla="*/ 0 h 129"/>
                  <a:gd name="T46" fmla="*/ 12 w 162"/>
                  <a:gd name="T47" fmla="*/ 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29"/>
                  <a:gd name="T74" fmla="*/ 162 w 162"/>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29">
                    <a:moveTo>
                      <a:pt x="88" y="0"/>
                    </a:moveTo>
                    <a:lnTo>
                      <a:pt x="53" y="4"/>
                    </a:lnTo>
                    <a:lnTo>
                      <a:pt x="21" y="21"/>
                    </a:lnTo>
                    <a:lnTo>
                      <a:pt x="1" y="49"/>
                    </a:lnTo>
                    <a:lnTo>
                      <a:pt x="0" y="81"/>
                    </a:lnTo>
                    <a:lnTo>
                      <a:pt x="22" y="108"/>
                    </a:lnTo>
                    <a:lnTo>
                      <a:pt x="52" y="129"/>
                    </a:lnTo>
                    <a:lnTo>
                      <a:pt x="110" y="114"/>
                    </a:lnTo>
                    <a:lnTo>
                      <a:pt x="161" y="82"/>
                    </a:lnTo>
                    <a:lnTo>
                      <a:pt x="162" y="55"/>
                    </a:lnTo>
                    <a:lnTo>
                      <a:pt x="151" y="48"/>
                    </a:lnTo>
                    <a:lnTo>
                      <a:pt x="137" y="53"/>
                    </a:lnTo>
                    <a:lnTo>
                      <a:pt x="119" y="66"/>
                    </a:lnTo>
                    <a:lnTo>
                      <a:pt x="104" y="74"/>
                    </a:lnTo>
                    <a:lnTo>
                      <a:pt x="65" y="81"/>
                    </a:lnTo>
                    <a:lnTo>
                      <a:pt x="41" y="65"/>
                    </a:lnTo>
                    <a:lnTo>
                      <a:pt x="42" y="53"/>
                    </a:lnTo>
                    <a:lnTo>
                      <a:pt x="52" y="43"/>
                    </a:lnTo>
                    <a:lnTo>
                      <a:pt x="82" y="37"/>
                    </a:lnTo>
                    <a:lnTo>
                      <a:pt x="96" y="34"/>
                    </a:lnTo>
                    <a:lnTo>
                      <a:pt x="103" y="23"/>
                    </a:lnTo>
                    <a:lnTo>
                      <a:pt x="100" y="8"/>
                    </a:lnTo>
                    <a:lnTo>
                      <a:pt x="88" y="0"/>
                    </a:lnTo>
                    <a:close/>
                  </a:path>
                </a:pathLst>
              </a:custGeom>
              <a:solidFill>
                <a:srgbClr val="000000"/>
              </a:solidFill>
              <a:ln w="9525">
                <a:noFill/>
                <a:round/>
                <a:headEnd/>
                <a:tailEnd/>
              </a:ln>
            </p:spPr>
            <p:txBody>
              <a:bodyPr/>
              <a:lstStyle/>
              <a:p>
                <a:endParaRPr lang="de-DE">
                  <a:latin typeface="+mn-lt"/>
                </a:endParaRPr>
              </a:p>
            </p:txBody>
          </p:sp>
          <p:sp>
            <p:nvSpPr>
              <p:cNvPr id="1121" name="Freeform 267"/>
              <p:cNvSpPr>
                <a:spLocks/>
              </p:cNvSpPr>
              <p:nvPr/>
            </p:nvSpPr>
            <p:spPr bwMode="auto">
              <a:xfrm>
                <a:off x="658" y="2594"/>
                <a:ext cx="21" cy="14"/>
              </a:xfrm>
              <a:custGeom>
                <a:avLst/>
                <a:gdLst>
                  <a:gd name="T0" fmla="*/ 1 w 147"/>
                  <a:gd name="T1" fmla="*/ 9 h 102"/>
                  <a:gd name="T2" fmla="*/ 5 w 147"/>
                  <a:gd name="T3" fmla="*/ 7 h 102"/>
                  <a:gd name="T4" fmla="*/ 9 w 147"/>
                  <a:gd name="T5" fmla="*/ 5 h 102"/>
                  <a:gd name="T6" fmla="*/ 13 w 147"/>
                  <a:gd name="T7" fmla="*/ 3 h 102"/>
                  <a:gd name="T8" fmla="*/ 17 w 147"/>
                  <a:gd name="T9" fmla="*/ 0 h 102"/>
                  <a:gd name="T10" fmla="*/ 19 w 147"/>
                  <a:gd name="T11" fmla="*/ 0 h 102"/>
                  <a:gd name="T12" fmla="*/ 21 w 147"/>
                  <a:gd name="T13" fmla="*/ 1 h 102"/>
                  <a:gd name="T14" fmla="*/ 21 w 147"/>
                  <a:gd name="T15" fmla="*/ 3 h 102"/>
                  <a:gd name="T16" fmla="*/ 20 w 147"/>
                  <a:gd name="T17" fmla="*/ 5 h 102"/>
                  <a:gd name="T18" fmla="*/ 15 w 147"/>
                  <a:gd name="T19" fmla="*/ 7 h 102"/>
                  <a:gd name="T20" fmla="*/ 12 w 147"/>
                  <a:gd name="T21" fmla="*/ 9 h 102"/>
                  <a:gd name="T22" fmla="*/ 8 w 147"/>
                  <a:gd name="T23" fmla="*/ 11 h 102"/>
                  <a:gd name="T24" fmla="*/ 4 w 147"/>
                  <a:gd name="T25" fmla="*/ 14 h 102"/>
                  <a:gd name="T26" fmla="*/ 2 w 147"/>
                  <a:gd name="T27" fmla="*/ 14 h 102"/>
                  <a:gd name="T28" fmla="*/ 0 w 147"/>
                  <a:gd name="T29" fmla="*/ 13 h 102"/>
                  <a:gd name="T30" fmla="*/ 1 w 147"/>
                  <a:gd name="T31" fmla="*/ 9 h 102"/>
                  <a:gd name="T32" fmla="*/ 1 w 147"/>
                  <a:gd name="T33" fmla="*/ 9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02"/>
                  <a:gd name="T53" fmla="*/ 147 w 147"/>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02">
                    <a:moveTo>
                      <a:pt x="6" y="68"/>
                    </a:moveTo>
                    <a:lnTo>
                      <a:pt x="36" y="50"/>
                    </a:lnTo>
                    <a:lnTo>
                      <a:pt x="63" y="34"/>
                    </a:lnTo>
                    <a:lnTo>
                      <a:pt x="89" y="19"/>
                    </a:lnTo>
                    <a:lnTo>
                      <a:pt x="119" y="1"/>
                    </a:lnTo>
                    <a:lnTo>
                      <a:pt x="134" y="0"/>
                    </a:lnTo>
                    <a:lnTo>
                      <a:pt x="144" y="9"/>
                    </a:lnTo>
                    <a:lnTo>
                      <a:pt x="147" y="23"/>
                    </a:lnTo>
                    <a:lnTo>
                      <a:pt x="138" y="35"/>
                    </a:lnTo>
                    <a:lnTo>
                      <a:pt x="108" y="52"/>
                    </a:lnTo>
                    <a:lnTo>
                      <a:pt x="81" y="66"/>
                    </a:lnTo>
                    <a:lnTo>
                      <a:pt x="55" y="82"/>
                    </a:lnTo>
                    <a:lnTo>
                      <a:pt x="25" y="100"/>
                    </a:lnTo>
                    <a:lnTo>
                      <a:pt x="11" y="102"/>
                    </a:lnTo>
                    <a:lnTo>
                      <a:pt x="0" y="93"/>
                    </a:lnTo>
                    <a:lnTo>
                      <a:pt x="6" y="68"/>
                    </a:lnTo>
                    <a:close/>
                  </a:path>
                </a:pathLst>
              </a:custGeom>
              <a:solidFill>
                <a:srgbClr val="000000"/>
              </a:solidFill>
              <a:ln w="9525">
                <a:noFill/>
                <a:round/>
                <a:headEnd/>
                <a:tailEnd/>
              </a:ln>
            </p:spPr>
            <p:txBody>
              <a:bodyPr/>
              <a:lstStyle/>
              <a:p>
                <a:endParaRPr lang="de-DE">
                  <a:latin typeface="+mn-lt"/>
                </a:endParaRPr>
              </a:p>
            </p:txBody>
          </p:sp>
          <p:sp>
            <p:nvSpPr>
              <p:cNvPr id="1122" name="Freeform 268"/>
              <p:cNvSpPr>
                <a:spLocks/>
              </p:cNvSpPr>
              <p:nvPr/>
            </p:nvSpPr>
            <p:spPr bwMode="auto">
              <a:xfrm>
                <a:off x="681" y="2595"/>
                <a:ext cx="33" cy="18"/>
              </a:xfrm>
              <a:custGeom>
                <a:avLst/>
                <a:gdLst>
                  <a:gd name="T0" fmla="*/ 3 w 228"/>
                  <a:gd name="T1" fmla="*/ 0 h 127"/>
                  <a:gd name="T2" fmla="*/ 17 w 228"/>
                  <a:gd name="T3" fmla="*/ 4 h 127"/>
                  <a:gd name="T4" fmla="*/ 23 w 228"/>
                  <a:gd name="T5" fmla="*/ 7 h 127"/>
                  <a:gd name="T6" fmla="*/ 27 w 228"/>
                  <a:gd name="T7" fmla="*/ 9 h 127"/>
                  <a:gd name="T8" fmla="*/ 31 w 228"/>
                  <a:gd name="T9" fmla="*/ 10 h 127"/>
                  <a:gd name="T10" fmla="*/ 33 w 228"/>
                  <a:gd name="T11" fmla="*/ 13 h 127"/>
                  <a:gd name="T12" fmla="*/ 33 w 228"/>
                  <a:gd name="T13" fmla="*/ 16 h 127"/>
                  <a:gd name="T14" fmla="*/ 31 w 228"/>
                  <a:gd name="T15" fmla="*/ 18 h 127"/>
                  <a:gd name="T16" fmla="*/ 27 w 228"/>
                  <a:gd name="T17" fmla="*/ 18 h 127"/>
                  <a:gd name="T18" fmla="*/ 21 w 228"/>
                  <a:gd name="T19" fmla="*/ 14 h 127"/>
                  <a:gd name="T20" fmla="*/ 18 w 228"/>
                  <a:gd name="T21" fmla="*/ 12 h 127"/>
                  <a:gd name="T22" fmla="*/ 15 w 228"/>
                  <a:gd name="T23" fmla="*/ 10 h 127"/>
                  <a:gd name="T24" fmla="*/ 12 w 228"/>
                  <a:gd name="T25" fmla="*/ 9 h 127"/>
                  <a:gd name="T26" fmla="*/ 9 w 228"/>
                  <a:gd name="T27" fmla="*/ 7 h 127"/>
                  <a:gd name="T28" fmla="*/ 2 w 228"/>
                  <a:gd name="T29" fmla="*/ 5 h 127"/>
                  <a:gd name="T30" fmla="*/ 0 w 228"/>
                  <a:gd name="T31" fmla="*/ 2 h 127"/>
                  <a:gd name="T32" fmla="*/ 1 w 228"/>
                  <a:gd name="T33" fmla="*/ 1 h 127"/>
                  <a:gd name="T34" fmla="*/ 3 w 228"/>
                  <a:gd name="T35" fmla="*/ 0 h 127"/>
                  <a:gd name="T36" fmla="*/ 3 w 228"/>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27"/>
                  <a:gd name="T59" fmla="*/ 228 w 228"/>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27">
                    <a:moveTo>
                      <a:pt x="20" y="0"/>
                    </a:moveTo>
                    <a:lnTo>
                      <a:pt x="118" y="27"/>
                    </a:lnTo>
                    <a:lnTo>
                      <a:pt x="162" y="50"/>
                    </a:lnTo>
                    <a:lnTo>
                      <a:pt x="186" y="61"/>
                    </a:lnTo>
                    <a:lnTo>
                      <a:pt x="211" y="73"/>
                    </a:lnTo>
                    <a:lnTo>
                      <a:pt x="228" y="90"/>
                    </a:lnTo>
                    <a:lnTo>
                      <a:pt x="225" y="111"/>
                    </a:lnTo>
                    <a:lnTo>
                      <a:pt x="211" y="127"/>
                    </a:lnTo>
                    <a:lnTo>
                      <a:pt x="189" y="126"/>
                    </a:lnTo>
                    <a:lnTo>
                      <a:pt x="144" y="100"/>
                    </a:lnTo>
                    <a:lnTo>
                      <a:pt x="124" y="87"/>
                    </a:lnTo>
                    <a:lnTo>
                      <a:pt x="105" y="72"/>
                    </a:lnTo>
                    <a:lnTo>
                      <a:pt x="86" y="60"/>
                    </a:lnTo>
                    <a:lnTo>
                      <a:pt x="65" y="50"/>
                    </a:lnTo>
                    <a:lnTo>
                      <a:pt x="16" y="37"/>
                    </a:lnTo>
                    <a:lnTo>
                      <a:pt x="0" y="17"/>
                    </a:lnTo>
                    <a:lnTo>
                      <a:pt x="5" y="5"/>
                    </a:lnTo>
                    <a:lnTo>
                      <a:pt x="20" y="0"/>
                    </a:lnTo>
                    <a:close/>
                  </a:path>
                </a:pathLst>
              </a:custGeom>
              <a:solidFill>
                <a:srgbClr val="000000"/>
              </a:solidFill>
              <a:ln w="9525">
                <a:noFill/>
                <a:round/>
                <a:headEnd/>
                <a:tailEnd/>
              </a:ln>
            </p:spPr>
            <p:txBody>
              <a:bodyPr/>
              <a:lstStyle/>
              <a:p>
                <a:endParaRPr lang="de-DE">
                  <a:latin typeface="+mn-lt"/>
                </a:endParaRPr>
              </a:p>
            </p:txBody>
          </p:sp>
          <p:sp>
            <p:nvSpPr>
              <p:cNvPr id="1123" name="Freeform 269"/>
              <p:cNvSpPr>
                <a:spLocks/>
              </p:cNvSpPr>
              <p:nvPr/>
            </p:nvSpPr>
            <p:spPr bwMode="auto">
              <a:xfrm>
                <a:off x="708" y="2608"/>
                <a:ext cx="9" cy="90"/>
              </a:xfrm>
              <a:custGeom>
                <a:avLst/>
                <a:gdLst>
                  <a:gd name="T0" fmla="*/ 8 w 60"/>
                  <a:gd name="T1" fmla="*/ 3 h 636"/>
                  <a:gd name="T2" fmla="*/ 7 w 60"/>
                  <a:gd name="T3" fmla="*/ 8 h 636"/>
                  <a:gd name="T4" fmla="*/ 8 w 60"/>
                  <a:gd name="T5" fmla="*/ 43 h 636"/>
                  <a:gd name="T6" fmla="*/ 9 w 60"/>
                  <a:gd name="T7" fmla="*/ 86 h 636"/>
                  <a:gd name="T8" fmla="*/ 7 w 60"/>
                  <a:gd name="T9" fmla="*/ 89 h 636"/>
                  <a:gd name="T10" fmla="*/ 4 w 60"/>
                  <a:gd name="T11" fmla="*/ 90 h 636"/>
                  <a:gd name="T12" fmla="*/ 1 w 60"/>
                  <a:gd name="T13" fmla="*/ 89 h 636"/>
                  <a:gd name="T14" fmla="*/ 0 w 60"/>
                  <a:gd name="T15" fmla="*/ 85 h 636"/>
                  <a:gd name="T16" fmla="*/ 2 w 60"/>
                  <a:gd name="T17" fmla="*/ 64 h 636"/>
                  <a:gd name="T18" fmla="*/ 3 w 60"/>
                  <a:gd name="T19" fmla="*/ 43 h 636"/>
                  <a:gd name="T20" fmla="*/ 1 w 60"/>
                  <a:gd name="T21" fmla="*/ 8 h 636"/>
                  <a:gd name="T22" fmla="*/ 0 w 60"/>
                  <a:gd name="T23" fmla="*/ 3 h 636"/>
                  <a:gd name="T24" fmla="*/ 1 w 60"/>
                  <a:gd name="T25" fmla="*/ 1 h 636"/>
                  <a:gd name="T26" fmla="*/ 4 w 60"/>
                  <a:gd name="T27" fmla="*/ 0 h 636"/>
                  <a:gd name="T28" fmla="*/ 8 w 60"/>
                  <a:gd name="T29" fmla="*/ 3 h 636"/>
                  <a:gd name="T30" fmla="*/ 8 w 60"/>
                  <a:gd name="T31" fmla="*/ 3 h 6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36"/>
                  <a:gd name="T50" fmla="*/ 60 w 60"/>
                  <a:gd name="T51" fmla="*/ 636 h 6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36">
                    <a:moveTo>
                      <a:pt x="50" y="24"/>
                    </a:moveTo>
                    <a:lnTo>
                      <a:pt x="44" y="56"/>
                    </a:lnTo>
                    <a:lnTo>
                      <a:pt x="54" y="301"/>
                    </a:lnTo>
                    <a:lnTo>
                      <a:pt x="60" y="611"/>
                    </a:lnTo>
                    <a:lnTo>
                      <a:pt x="47" y="631"/>
                    </a:lnTo>
                    <a:lnTo>
                      <a:pt x="26" y="636"/>
                    </a:lnTo>
                    <a:lnTo>
                      <a:pt x="7" y="626"/>
                    </a:lnTo>
                    <a:lnTo>
                      <a:pt x="1" y="602"/>
                    </a:lnTo>
                    <a:lnTo>
                      <a:pt x="16" y="452"/>
                    </a:lnTo>
                    <a:lnTo>
                      <a:pt x="17" y="301"/>
                    </a:lnTo>
                    <a:lnTo>
                      <a:pt x="7" y="58"/>
                    </a:lnTo>
                    <a:lnTo>
                      <a:pt x="0" y="24"/>
                    </a:lnTo>
                    <a:lnTo>
                      <a:pt x="7" y="6"/>
                    </a:lnTo>
                    <a:lnTo>
                      <a:pt x="26" y="0"/>
                    </a:lnTo>
                    <a:lnTo>
                      <a:pt x="50" y="24"/>
                    </a:lnTo>
                    <a:close/>
                  </a:path>
                </a:pathLst>
              </a:custGeom>
              <a:solidFill>
                <a:srgbClr val="000000"/>
              </a:solidFill>
              <a:ln w="9525">
                <a:noFill/>
                <a:round/>
                <a:headEnd/>
                <a:tailEnd/>
              </a:ln>
            </p:spPr>
            <p:txBody>
              <a:bodyPr/>
              <a:lstStyle/>
              <a:p>
                <a:endParaRPr lang="de-DE">
                  <a:latin typeface="+mn-lt"/>
                </a:endParaRPr>
              </a:p>
            </p:txBody>
          </p:sp>
          <p:sp>
            <p:nvSpPr>
              <p:cNvPr id="1124" name="Freeform 270"/>
              <p:cNvSpPr>
                <a:spLocks/>
              </p:cNvSpPr>
              <p:nvPr/>
            </p:nvSpPr>
            <p:spPr bwMode="auto">
              <a:xfrm>
                <a:off x="667" y="2613"/>
                <a:ext cx="14" cy="81"/>
              </a:xfrm>
              <a:custGeom>
                <a:avLst/>
                <a:gdLst>
                  <a:gd name="T0" fmla="*/ 14 w 102"/>
                  <a:gd name="T1" fmla="*/ 5 h 564"/>
                  <a:gd name="T2" fmla="*/ 11 w 102"/>
                  <a:gd name="T3" fmla="*/ 19 h 564"/>
                  <a:gd name="T4" fmla="*/ 9 w 102"/>
                  <a:gd name="T5" fmla="*/ 77 h 564"/>
                  <a:gd name="T6" fmla="*/ 7 w 102"/>
                  <a:gd name="T7" fmla="*/ 80 h 564"/>
                  <a:gd name="T8" fmla="*/ 4 w 102"/>
                  <a:gd name="T9" fmla="*/ 81 h 564"/>
                  <a:gd name="T10" fmla="*/ 1 w 102"/>
                  <a:gd name="T11" fmla="*/ 80 h 564"/>
                  <a:gd name="T12" fmla="*/ 0 w 102"/>
                  <a:gd name="T13" fmla="*/ 76 h 564"/>
                  <a:gd name="T14" fmla="*/ 5 w 102"/>
                  <a:gd name="T15" fmla="*/ 19 h 564"/>
                  <a:gd name="T16" fmla="*/ 6 w 102"/>
                  <a:gd name="T17" fmla="*/ 3 h 564"/>
                  <a:gd name="T18" fmla="*/ 8 w 102"/>
                  <a:gd name="T19" fmla="*/ 0 h 564"/>
                  <a:gd name="T20" fmla="*/ 11 w 102"/>
                  <a:gd name="T21" fmla="*/ 0 h 564"/>
                  <a:gd name="T22" fmla="*/ 13 w 102"/>
                  <a:gd name="T23" fmla="*/ 2 h 564"/>
                  <a:gd name="T24" fmla="*/ 14 w 102"/>
                  <a:gd name="T25" fmla="*/ 5 h 564"/>
                  <a:gd name="T26" fmla="*/ 14 w 102"/>
                  <a:gd name="T27" fmla="*/ 5 h 5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564"/>
                  <a:gd name="T44" fmla="*/ 102 w 102"/>
                  <a:gd name="T45" fmla="*/ 564 h 5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564">
                    <a:moveTo>
                      <a:pt x="102" y="33"/>
                    </a:moveTo>
                    <a:lnTo>
                      <a:pt x="78" y="131"/>
                    </a:lnTo>
                    <a:lnTo>
                      <a:pt x="62" y="536"/>
                    </a:lnTo>
                    <a:lnTo>
                      <a:pt x="50" y="559"/>
                    </a:lnTo>
                    <a:lnTo>
                      <a:pt x="28" y="564"/>
                    </a:lnTo>
                    <a:lnTo>
                      <a:pt x="8" y="554"/>
                    </a:lnTo>
                    <a:lnTo>
                      <a:pt x="0" y="530"/>
                    </a:lnTo>
                    <a:lnTo>
                      <a:pt x="40" y="130"/>
                    </a:lnTo>
                    <a:lnTo>
                      <a:pt x="47" y="22"/>
                    </a:lnTo>
                    <a:lnTo>
                      <a:pt x="60" y="3"/>
                    </a:lnTo>
                    <a:lnTo>
                      <a:pt x="80" y="0"/>
                    </a:lnTo>
                    <a:lnTo>
                      <a:pt x="98" y="11"/>
                    </a:lnTo>
                    <a:lnTo>
                      <a:pt x="102" y="33"/>
                    </a:lnTo>
                    <a:close/>
                  </a:path>
                </a:pathLst>
              </a:custGeom>
              <a:solidFill>
                <a:srgbClr val="000000"/>
              </a:solidFill>
              <a:ln w="9525">
                <a:noFill/>
                <a:round/>
                <a:headEnd/>
                <a:tailEnd/>
              </a:ln>
            </p:spPr>
            <p:txBody>
              <a:bodyPr/>
              <a:lstStyle/>
              <a:p>
                <a:endParaRPr lang="de-DE">
                  <a:latin typeface="+mn-lt"/>
                </a:endParaRPr>
              </a:p>
            </p:txBody>
          </p:sp>
          <p:sp>
            <p:nvSpPr>
              <p:cNvPr id="1125" name="Freeform 271"/>
              <p:cNvSpPr>
                <a:spLocks/>
              </p:cNvSpPr>
              <p:nvPr/>
            </p:nvSpPr>
            <p:spPr bwMode="auto">
              <a:xfrm>
                <a:off x="656" y="2691"/>
                <a:ext cx="48" cy="15"/>
              </a:xfrm>
              <a:custGeom>
                <a:avLst/>
                <a:gdLst>
                  <a:gd name="T0" fmla="*/ 6 w 337"/>
                  <a:gd name="T1" fmla="*/ 0 h 106"/>
                  <a:gd name="T2" fmla="*/ 12 w 337"/>
                  <a:gd name="T3" fmla="*/ 4 h 106"/>
                  <a:gd name="T4" fmla="*/ 15 w 337"/>
                  <a:gd name="T5" fmla="*/ 6 h 106"/>
                  <a:gd name="T6" fmla="*/ 18 w 337"/>
                  <a:gd name="T7" fmla="*/ 7 h 106"/>
                  <a:gd name="T8" fmla="*/ 31 w 337"/>
                  <a:gd name="T9" fmla="*/ 5 h 106"/>
                  <a:gd name="T10" fmla="*/ 36 w 337"/>
                  <a:gd name="T11" fmla="*/ 3 h 106"/>
                  <a:gd name="T12" fmla="*/ 43 w 337"/>
                  <a:gd name="T13" fmla="*/ 1 h 106"/>
                  <a:gd name="T14" fmla="*/ 46 w 337"/>
                  <a:gd name="T15" fmla="*/ 2 h 106"/>
                  <a:gd name="T16" fmla="*/ 48 w 337"/>
                  <a:gd name="T17" fmla="*/ 5 h 106"/>
                  <a:gd name="T18" fmla="*/ 48 w 337"/>
                  <a:gd name="T19" fmla="*/ 8 h 106"/>
                  <a:gd name="T20" fmla="*/ 47 w 337"/>
                  <a:gd name="T21" fmla="*/ 9 h 106"/>
                  <a:gd name="T22" fmla="*/ 45 w 337"/>
                  <a:gd name="T23" fmla="*/ 9 h 106"/>
                  <a:gd name="T24" fmla="*/ 38 w 337"/>
                  <a:gd name="T25" fmla="*/ 12 h 106"/>
                  <a:gd name="T26" fmla="*/ 31 w 337"/>
                  <a:gd name="T27" fmla="*/ 13 h 106"/>
                  <a:gd name="T28" fmla="*/ 25 w 337"/>
                  <a:gd name="T29" fmla="*/ 15 h 106"/>
                  <a:gd name="T30" fmla="*/ 18 w 337"/>
                  <a:gd name="T31" fmla="*/ 15 h 106"/>
                  <a:gd name="T32" fmla="*/ 10 w 337"/>
                  <a:gd name="T33" fmla="*/ 12 h 106"/>
                  <a:gd name="T34" fmla="*/ 6 w 337"/>
                  <a:gd name="T35" fmla="*/ 10 h 106"/>
                  <a:gd name="T36" fmla="*/ 2 w 337"/>
                  <a:gd name="T37" fmla="*/ 8 h 106"/>
                  <a:gd name="T38" fmla="*/ 0 w 337"/>
                  <a:gd name="T39" fmla="*/ 5 h 106"/>
                  <a:gd name="T40" fmla="*/ 0 w 337"/>
                  <a:gd name="T41" fmla="*/ 2 h 106"/>
                  <a:gd name="T42" fmla="*/ 2 w 337"/>
                  <a:gd name="T43" fmla="*/ 0 h 106"/>
                  <a:gd name="T44" fmla="*/ 6 w 337"/>
                  <a:gd name="T45" fmla="*/ 0 h 106"/>
                  <a:gd name="T46" fmla="*/ 6 w 337"/>
                  <a:gd name="T47" fmla="*/ 0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06"/>
                  <a:gd name="T74" fmla="*/ 337 w 337"/>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06">
                    <a:moveTo>
                      <a:pt x="42" y="1"/>
                    </a:moveTo>
                    <a:lnTo>
                      <a:pt x="84" y="31"/>
                    </a:lnTo>
                    <a:lnTo>
                      <a:pt x="103" y="43"/>
                    </a:lnTo>
                    <a:lnTo>
                      <a:pt x="127" y="48"/>
                    </a:lnTo>
                    <a:lnTo>
                      <a:pt x="215" y="36"/>
                    </a:lnTo>
                    <a:lnTo>
                      <a:pt x="255" y="23"/>
                    </a:lnTo>
                    <a:lnTo>
                      <a:pt x="302" y="9"/>
                    </a:lnTo>
                    <a:lnTo>
                      <a:pt x="325" y="14"/>
                    </a:lnTo>
                    <a:lnTo>
                      <a:pt x="337" y="32"/>
                    </a:lnTo>
                    <a:lnTo>
                      <a:pt x="335" y="53"/>
                    </a:lnTo>
                    <a:lnTo>
                      <a:pt x="327" y="62"/>
                    </a:lnTo>
                    <a:lnTo>
                      <a:pt x="315" y="67"/>
                    </a:lnTo>
                    <a:lnTo>
                      <a:pt x="265" y="82"/>
                    </a:lnTo>
                    <a:lnTo>
                      <a:pt x="221" y="95"/>
                    </a:lnTo>
                    <a:lnTo>
                      <a:pt x="176" y="103"/>
                    </a:lnTo>
                    <a:lnTo>
                      <a:pt x="125" y="106"/>
                    </a:lnTo>
                    <a:lnTo>
                      <a:pt x="68" y="88"/>
                    </a:lnTo>
                    <a:lnTo>
                      <a:pt x="44" y="72"/>
                    </a:lnTo>
                    <a:lnTo>
                      <a:pt x="16" y="56"/>
                    </a:lnTo>
                    <a:lnTo>
                      <a:pt x="0" y="37"/>
                    </a:lnTo>
                    <a:lnTo>
                      <a:pt x="2" y="16"/>
                    </a:lnTo>
                    <a:lnTo>
                      <a:pt x="17" y="0"/>
                    </a:lnTo>
                    <a:lnTo>
                      <a:pt x="42" y="1"/>
                    </a:lnTo>
                    <a:close/>
                  </a:path>
                </a:pathLst>
              </a:custGeom>
              <a:solidFill>
                <a:srgbClr val="000000"/>
              </a:solidFill>
              <a:ln w="9525">
                <a:noFill/>
                <a:round/>
                <a:headEnd/>
                <a:tailEnd/>
              </a:ln>
            </p:spPr>
            <p:txBody>
              <a:bodyPr/>
              <a:lstStyle/>
              <a:p>
                <a:endParaRPr lang="de-DE">
                  <a:latin typeface="+mn-lt"/>
                </a:endParaRPr>
              </a:p>
            </p:txBody>
          </p:sp>
          <p:sp>
            <p:nvSpPr>
              <p:cNvPr id="1126" name="Freeform 272"/>
              <p:cNvSpPr>
                <a:spLocks/>
              </p:cNvSpPr>
              <p:nvPr/>
            </p:nvSpPr>
            <p:spPr bwMode="auto">
              <a:xfrm>
                <a:off x="686" y="2618"/>
                <a:ext cx="17" cy="10"/>
              </a:xfrm>
              <a:custGeom>
                <a:avLst/>
                <a:gdLst>
                  <a:gd name="T0" fmla="*/ 3 w 120"/>
                  <a:gd name="T1" fmla="*/ 0 h 66"/>
                  <a:gd name="T2" fmla="*/ 9 w 120"/>
                  <a:gd name="T3" fmla="*/ 0 h 66"/>
                  <a:gd name="T4" fmla="*/ 16 w 120"/>
                  <a:gd name="T5" fmla="*/ 5 h 66"/>
                  <a:gd name="T6" fmla="*/ 17 w 120"/>
                  <a:gd name="T7" fmla="*/ 9 h 66"/>
                  <a:gd name="T8" fmla="*/ 15 w 120"/>
                  <a:gd name="T9" fmla="*/ 10 h 66"/>
                  <a:gd name="T10" fmla="*/ 13 w 120"/>
                  <a:gd name="T11" fmla="*/ 9 h 66"/>
                  <a:gd name="T12" fmla="*/ 7 w 120"/>
                  <a:gd name="T13" fmla="*/ 6 h 66"/>
                  <a:gd name="T14" fmla="*/ 3 w 120"/>
                  <a:gd name="T15" fmla="*/ 6 h 66"/>
                  <a:gd name="T16" fmla="*/ 0 w 120"/>
                  <a:gd name="T17" fmla="*/ 3 h 66"/>
                  <a:gd name="T18" fmla="*/ 1 w 120"/>
                  <a:gd name="T19" fmla="*/ 1 h 66"/>
                  <a:gd name="T20" fmla="*/ 3 w 120"/>
                  <a:gd name="T21" fmla="*/ 0 h 66"/>
                  <a:gd name="T22" fmla="*/ 3 w 120"/>
                  <a:gd name="T23" fmla="*/ 0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66"/>
                  <a:gd name="T38" fmla="*/ 120 w 120"/>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66">
                    <a:moveTo>
                      <a:pt x="18" y="2"/>
                    </a:moveTo>
                    <a:lnTo>
                      <a:pt x="60" y="0"/>
                    </a:lnTo>
                    <a:lnTo>
                      <a:pt x="114" y="31"/>
                    </a:lnTo>
                    <a:lnTo>
                      <a:pt x="120" y="57"/>
                    </a:lnTo>
                    <a:lnTo>
                      <a:pt x="109" y="66"/>
                    </a:lnTo>
                    <a:lnTo>
                      <a:pt x="94" y="62"/>
                    </a:lnTo>
                    <a:lnTo>
                      <a:pt x="51" y="42"/>
                    </a:lnTo>
                    <a:lnTo>
                      <a:pt x="18" y="40"/>
                    </a:lnTo>
                    <a:lnTo>
                      <a:pt x="0" y="21"/>
                    </a:lnTo>
                    <a:lnTo>
                      <a:pt x="5" y="8"/>
                    </a:lnTo>
                    <a:lnTo>
                      <a:pt x="18" y="2"/>
                    </a:lnTo>
                    <a:close/>
                  </a:path>
                </a:pathLst>
              </a:custGeom>
              <a:solidFill>
                <a:srgbClr val="000000"/>
              </a:solidFill>
              <a:ln w="9525">
                <a:noFill/>
                <a:round/>
                <a:headEnd/>
                <a:tailEnd/>
              </a:ln>
            </p:spPr>
            <p:txBody>
              <a:bodyPr/>
              <a:lstStyle/>
              <a:p>
                <a:endParaRPr lang="de-DE">
                  <a:latin typeface="+mn-lt"/>
                </a:endParaRPr>
              </a:p>
            </p:txBody>
          </p:sp>
          <p:sp>
            <p:nvSpPr>
              <p:cNvPr id="1127" name="Freeform 273"/>
              <p:cNvSpPr>
                <a:spLocks/>
              </p:cNvSpPr>
              <p:nvPr/>
            </p:nvSpPr>
            <p:spPr bwMode="auto">
              <a:xfrm>
                <a:off x="687" y="2630"/>
                <a:ext cx="18" cy="14"/>
              </a:xfrm>
              <a:custGeom>
                <a:avLst/>
                <a:gdLst>
                  <a:gd name="T0" fmla="*/ 3 w 128"/>
                  <a:gd name="T1" fmla="*/ 0 h 96"/>
                  <a:gd name="T2" fmla="*/ 11 w 128"/>
                  <a:gd name="T3" fmla="*/ 2 h 96"/>
                  <a:gd name="T4" fmla="*/ 18 w 128"/>
                  <a:gd name="T5" fmla="*/ 9 h 96"/>
                  <a:gd name="T6" fmla="*/ 18 w 128"/>
                  <a:gd name="T7" fmla="*/ 13 h 96"/>
                  <a:gd name="T8" fmla="*/ 16 w 128"/>
                  <a:gd name="T9" fmla="*/ 14 h 96"/>
                  <a:gd name="T10" fmla="*/ 14 w 128"/>
                  <a:gd name="T11" fmla="*/ 13 h 96"/>
                  <a:gd name="T12" fmla="*/ 8 w 128"/>
                  <a:gd name="T13" fmla="*/ 8 h 96"/>
                  <a:gd name="T14" fmla="*/ 2 w 128"/>
                  <a:gd name="T15" fmla="*/ 5 h 96"/>
                  <a:gd name="T16" fmla="*/ 0 w 128"/>
                  <a:gd name="T17" fmla="*/ 4 h 96"/>
                  <a:gd name="T18" fmla="*/ 0 w 128"/>
                  <a:gd name="T19" fmla="*/ 2 h 96"/>
                  <a:gd name="T20" fmla="*/ 1 w 128"/>
                  <a:gd name="T21" fmla="*/ 0 h 96"/>
                  <a:gd name="T22" fmla="*/ 3 w 128"/>
                  <a:gd name="T23" fmla="*/ 0 h 96"/>
                  <a:gd name="T24" fmla="*/ 3 w 128"/>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96"/>
                  <a:gd name="T41" fmla="*/ 128 w 128"/>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96">
                    <a:moveTo>
                      <a:pt x="21" y="0"/>
                    </a:moveTo>
                    <a:lnTo>
                      <a:pt x="77" y="13"/>
                    </a:lnTo>
                    <a:lnTo>
                      <a:pt x="128" y="64"/>
                    </a:lnTo>
                    <a:lnTo>
                      <a:pt x="128" y="90"/>
                    </a:lnTo>
                    <a:lnTo>
                      <a:pt x="116" y="96"/>
                    </a:lnTo>
                    <a:lnTo>
                      <a:pt x="101" y="90"/>
                    </a:lnTo>
                    <a:lnTo>
                      <a:pt x="55" y="55"/>
                    </a:lnTo>
                    <a:lnTo>
                      <a:pt x="15" y="37"/>
                    </a:lnTo>
                    <a:lnTo>
                      <a:pt x="2" y="29"/>
                    </a:lnTo>
                    <a:lnTo>
                      <a:pt x="0" y="15"/>
                    </a:lnTo>
                    <a:lnTo>
                      <a:pt x="6" y="3"/>
                    </a:lnTo>
                    <a:lnTo>
                      <a:pt x="21" y="0"/>
                    </a:lnTo>
                    <a:close/>
                  </a:path>
                </a:pathLst>
              </a:custGeom>
              <a:solidFill>
                <a:srgbClr val="000000"/>
              </a:solidFill>
              <a:ln w="9525">
                <a:noFill/>
                <a:round/>
                <a:headEnd/>
                <a:tailEnd/>
              </a:ln>
            </p:spPr>
            <p:txBody>
              <a:bodyPr/>
              <a:lstStyle/>
              <a:p>
                <a:endParaRPr lang="de-DE">
                  <a:latin typeface="+mn-lt"/>
                </a:endParaRPr>
              </a:p>
            </p:txBody>
          </p:sp>
          <p:sp>
            <p:nvSpPr>
              <p:cNvPr id="1128" name="Freeform 274"/>
              <p:cNvSpPr>
                <a:spLocks/>
              </p:cNvSpPr>
              <p:nvPr/>
            </p:nvSpPr>
            <p:spPr bwMode="auto">
              <a:xfrm>
                <a:off x="685" y="2650"/>
                <a:ext cx="18" cy="9"/>
              </a:xfrm>
              <a:custGeom>
                <a:avLst/>
                <a:gdLst>
                  <a:gd name="T0" fmla="*/ 2 w 123"/>
                  <a:gd name="T1" fmla="*/ 2 h 59"/>
                  <a:gd name="T2" fmla="*/ 7 w 123"/>
                  <a:gd name="T3" fmla="*/ 0 h 59"/>
                  <a:gd name="T4" fmla="*/ 12 w 123"/>
                  <a:gd name="T5" fmla="*/ 1 h 59"/>
                  <a:gd name="T6" fmla="*/ 17 w 123"/>
                  <a:gd name="T7" fmla="*/ 4 h 59"/>
                  <a:gd name="T8" fmla="*/ 18 w 123"/>
                  <a:gd name="T9" fmla="*/ 7 h 59"/>
                  <a:gd name="T10" fmla="*/ 17 w 123"/>
                  <a:gd name="T11" fmla="*/ 9 h 59"/>
                  <a:gd name="T12" fmla="*/ 14 w 123"/>
                  <a:gd name="T13" fmla="*/ 9 h 59"/>
                  <a:gd name="T14" fmla="*/ 8 w 123"/>
                  <a:gd name="T15" fmla="*/ 8 h 59"/>
                  <a:gd name="T16" fmla="*/ 4 w 123"/>
                  <a:gd name="T17" fmla="*/ 8 h 59"/>
                  <a:gd name="T18" fmla="*/ 1 w 123"/>
                  <a:gd name="T19" fmla="*/ 7 h 59"/>
                  <a:gd name="T20" fmla="*/ 0 w 123"/>
                  <a:gd name="T21" fmla="*/ 5 h 59"/>
                  <a:gd name="T22" fmla="*/ 0 w 123"/>
                  <a:gd name="T23" fmla="*/ 3 h 59"/>
                  <a:gd name="T24" fmla="*/ 2 w 123"/>
                  <a:gd name="T25" fmla="*/ 2 h 59"/>
                  <a:gd name="T26" fmla="*/ 2 w 123"/>
                  <a:gd name="T27" fmla="*/ 2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59"/>
                  <a:gd name="T44" fmla="*/ 123 w 12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59">
                    <a:moveTo>
                      <a:pt x="17" y="10"/>
                    </a:moveTo>
                    <a:lnTo>
                      <a:pt x="50" y="0"/>
                    </a:lnTo>
                    <a:lnTo>
                      <a:pt x="83" y="9"/>
                    </a:lnTo>
                    <a:lnTo>
                      <a:pt x="113" y="24"/>
                    </a:lnTo>
                    <a:lnTo>
                      <a:pt x="123" y="49"/>
                    </a:lnTo>
                    <a:lnTo>
                      <a:pt x="115" y="59"/>
                    </a:lnTo>
                    <a:lnTo>
                      <a:pt x="99" y="59"/>
                    </a:lnTo>
                    <a:lnTo>
                      <a:pt x="55" y="53"/>
                    </a:lnTo>
                    <a:lnTo>
                      <a:pt x="24" y="53"/>
                    </a:lnTo>
                    <a:lnTo>
                      <a:pt x="7" y="48"/>
                    </a:lnTo>
                    <a:lnTo>
                      <a:pt x="0" y="35"/>
                    </a:lnTo>
                    <a:lnTo>
                      <a:pt x="3" y="21"/>
                    </a:lnTo>
                    <a:lnTo>
                      <a:pt x="17" y="10"/>
                    </a:lnTo>
                    <a:close/>
                  </a:path>
                </a:pathLst>
              </a:custGeom>
              <a:solidFill>
                <a:srgbClr val="000000"/>
              </a:solidFill>
              <a:ln w="9525">
                <a:noFill/>
                <a:round/>
                <a:headEnd/>
                <a:tailEnd/>
              </a:ln>
            </p:spPr>
            <p:txBody>
              <a:bodyPr/>
              <a:lstStyle/>
              <a:p>
                <a:endParaRPr lang="de-DE">
                  <a:latin typeface="+mn-lt"/>
                </a:endParaRPr>
              </a:p>
            </p:txBody>
          </p:sp>
          <p:sp>
            <p:nvSpPr>
              <p:cNvPr id="1129" name="Freeform 275"/>
              <p:cNvSpPr>
                <a:spLocks/>
              </p:cNvSpPr>
              <p:nvPr/>
            </p:nvSpPr>
            <p:spPr bwMode="auto">
              <a:xfrm>
                <a:off x="683" y="2666"/>
                <a:ext cx="19" cy="22"/>
              </a:xfrm>
              <a:custGeom>
                <a:avLst/>
                <a:gdLst>
                  <a:gd name="T0" fmla="*/ 17 w 136"/>
                  <a:gd name="T1" fmla="*/ 20 h 153"/>
                  <a:gd name="T2" fmla="*/ 10 w 136"/>
                  <a:gd name="T3" fmla="*/ 22 h 153"/>
                  <a:gd name="T4" fmla="*/ 3 w 136"/>
                  <a:gd name="T5" fmla="*/ 20 h 153"/>
                  <a:gd name="T6" fmla="*/ 0 w 136"/>
                  <a:gd name="T7" fmla="*/ 13 h 153"/>
                  <a:gd name="T8" fmla="*/ 0 w 136"/>
                  <a:gd name="T9" fmla="*/ 5 h 153"/>
                  <a:gd name="T10" fmla="*/ 1 w 136"/>
                  <a:gd name="T11" fmla="*/ 2 h 153"/>
                  <a:gd name="T12" fmla="*/ 4 w 136"/>
                  <a:gd name="T13" fmla="*/ 0 h 153"/>
                  <a:gd name="T14" fmla="*/ 6 w 136"/>
                  <a:gd name="T15" fmla="*/ 0 h 153"/>
                  <a:gd name="T16" fmla="*/ 9 w 136"/>
                  <a:gd name="T17" fmla="*/ 2 h 153"/>
                  <a:gd name="T18" fmla="*/ 9 w 136"/>
                  <a:gd name="T19" fmla="*/ 5 h 153"/>
                  <a:gd name="T20" fmla="*/ 8 w 136"/>
                  <a:gd name="T21" fmla="*/ 7 h 153"/>
                  <a:gd name="T22" fmla="*/ 9 w 136"/>
                  <a:gd name="T23" fmla="*/ 14 h 153"/>
                  <a:gd name="T24" fmla="*/ 12 w 136"/>
                  <a:gd name="T25" fmla="*/ 15 h 153"/>
                  <a:gd name="T26" fmla="*/ 16 w 136"/>
                  <a:gd name="T27" fmla="*/ 15 h 153"/>
                  <a:gd name="T28" fmla="*/ 18 w 136"/>
                  <a:gd name="T29" fmla="*/ 15 h 153"/>
                  <a:gd name="T30" fmla="*/ 19 w 136"/>
                  <a:gd name="T31" fmla="*/ 16 h 153"/>
                  <a:gd name="T32" fmla="*/ 19 w 136"/>
                  <a:gd name="T33" fmla="*/ 18 h 153"/>
                  <a:gd name="T34" fmla="*/ 17 w 136"/>
                  <a:gd name="T35" fmla="*/ 20 h 153"/>
                  <a:gd name="T36" fmla="*/ 17 w 136"/>
                  <a:gd name="T37" fmla="*/ 20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53"/>
                  <a:gd name="T59" fmla="*/ 136 w 136"/>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53">
                    <a:moveTo>
                      <a:pt x="125" y="137"/>
                    </a:moveTo>
                    <a:lnTo>
                      <a:pt x="72" y="153"/>
                    </a:lnTo>
                    <a:lnTo>
                      <a:pt x="25" y="140"/>
                    </a:lnTo>
                    <a:lnTo>
                      <a:pt x="1" y="93"/>
                    </a:lnTo>
                    <a:lnTo>
                      <a:pt x="0" y="36"/>
                    </a:lnTo>
                    <a:lnTo>
                      <a:pt x="9" y="15"/>
                    </a:lnTo>
                    <a:lnTo>
                      <a:pt x="26" y="0"/>
                    </a:lnTo>
                    <a:lnTo>
                      <a:pt x="46" y="1"/>
                    </a:lnTo>
                    <a:lnTo>
                      <a:pt x="61" y="14"/>
                    </a:lnTo>
                    <a:lnTo>
                      <a:pt x="61" y="38"/>
                    </a:lnTo>
                    <a:lnTo>
                      <a:pt x="56" y="50"/>
                    </a:lnTo>
                    <a:lnTo>
                      <a:pt x="64" y="98"/>
                    </a:lnTo>
                    <a:lnTo>
                      <a:pt x="86" y="107"/>
                    </a:lnTo>
                    <a:lnTo>
                      <a:pt x="113" y="102"/>
                    </a:lnTo>
                    <a:lnTo>
                      <a:pt x="128" y="103"/>
                    </a:lnTo>
                    <a:lnTo>
                      <a:pt x="136" y="114"/>
                    </a:lnTo>
                    <a:lnTo>
                      <a:pt x="136" y="127"/>
                    </a:lnTo>
                    <a:lnTo>
                      <a:pt x="125" y="137"/>
                    </a:lnTo>
                    <a:close/>
                  </a:path>
                </a:pathLst>
              </a:custGeom>
              <a:solidFill>
                <a:srgbClr val="000000"/>
              </a:solidFill>
              <a:ln w="9525">
                <a:noFill/>
                <a:round/>
                <a:headEnd/>
                <a:tailEnd/>
              </a:ln>
            </p:spPr>
            <p:txBody>
              <a:bodyPr/>
              <a:lstStyle/>
              <a:p>
                <a:endParaRPr lang="de-DE">
                  <a:latin typeface="+mn-lt"/>
                </a:endParaRPr>
              </a:p>
            </p:txBody>
          </p:sp>
          <p:sp>
            <p:nvSpPr>
              <p:cNvPr id="1130" name="Freeform 276"/>
              <p:cNvSpPr>
                <a:spLocks/>
              </p:cNvSpPr>
              <p:nvPr/>
            </p:nvSpPr>
            <p:spPr bwMode="auto">
              <a:xfrm>
                <a:off x="309" y="2403"/>
                <a:ext cx="225" cy="25"/>
              </a:xfrm>
              <a:custGeom>
                <a:avLst/>
                <a:gdLst>
                  <a:gd name="T0" fmla="*/ 2 w 1579"/>
                  <a:gd name="T1" fmla="*/ 20 h 175"/>
                  <a:gd name="T2" fmla="*/ 9 w 1579"/>
                  <a:gd name="T3" fmla="*/ 17 h 175"/>
                  <a:gd name="T4" fmla="*/ 17 w 1579"/>
                  <a:gd name="T5" fmla="*/ 14 h 175"/>
                  <a:gd name="T6" fmla="*/ 24 w 1579"/>
                  <a:gd name="T7" fmla="*/ 11 h 175"/>
                  <a:gd name="T8" fmla="*/ 31 w 1579"/>
                  <a:gd name="T9" fmla="*/ 9 h 175"/>
                  <a:gd name="T10" fmla="*/ 45 w 1579"/>
                  <a:gd name="T11" fmla="*/ 7 h 175"/>
                  <a:gd name="T12" fmla="*/ 61 w 1579"/>
                  <a:gd name="T13" fmla="*/ 5 h 175"/>
                  <a:gd name="T14" fmla="*/ 85 w 1579"/>
                  <a:gd name="T15" fmla="*/ 3 h 175"/>
                  <a:gd name="T16" fmla="*/ 106 w 1579"/>
                  <a:gd name="T17" fmla="*/ 1 h 175"/>
                  <a:gd name="T18" fmla="*/ 127 w 1579"/>
                  <a:gd name="T19" fmla="*/ 0 h 175"/>
                  <a:gd name="T20" fmla="*/ 150 w 1579"/>
                  <a:gd name="T21" fmla="*/ 1 h 175"/>
                  <a:gd name="T22" fmla="*/ 168 w 1579"/>
                  <a:gd name="T23" fmla="*/ 0 h 175"/>
                  <a:gd name="T24" fmla="*/ 176 w 1579"/>
                  <a:gd name="T25" fmla="*/ 1 h 175"/>
                  <a:gd name="T26" fmla="*/ 193 w 1579"/>
                  <a:gd name="T27" fmla="*/ 4 h 175"/>
                  <a:gd name="T28" fmla="*/ 199 w 1579"/>
                  <a:gd name="T29" fmla="*/ 5 h 175"/>
                  <a:gd name="T30" fmla="*/ 212 w 1579"/>
                  <a:gd name="T31" fmla="*/ 9 h 175"/>
                  <a:gd name="T32" fmla="*/ 222 w 1579"/>
                  <a:gd name="T33" fmla="*/ 12 h 175"/>
                  <a:gd name="T34" fmla="*/ 225 w 1579"/>
                  <a:gd name="T35" fmla="*/ 14 h 175"/>
                  <a:gd name="T36" fmla="*/ 225 w 1579"/>
                  <a:gd name="T37" fmla="*/ 17 h 175"/>
                  <a:gd name="T38" fmla="*/ 223 w 1579"/>
                  <a:gd name="T39" fmla="*/ 20 h 175"/>
                  <a:gd name="T40" fmla="*/ 219 w 1579"/>
                  <a:gd name="T41" fmla="*/ 21 h 175"/>
                  <a:gd name="T42" fmla="*/ 210 w 1579"/>
                  <a:gd name="T43" fmla="*/ 18 h 175"/>
                  <a:gd name="T44" fmla="*/ 197 w 1579"/>
                  <a:gd name="T45" fmla="*/ 15 h 175"/>
                  <a:gd name="T46" fmla="*/ 191 w 1579"/>
                  <a:gd name="T47" fmla="*/ 13 h 175"/>
                  <a:gd name="T48" fmla="*/ 175 w 1579"/>
                  <a:gd name="T49" fmla="*/ 10 h 175"/>
                  <a:gd name="T50" fmla="*/ 168 w 1579"/>
                  <a:gd name="T51" fmla="*/ 10 h 175"/>
                  <a:gd name="T52" fmla="*/ 150 w 1579"/>
                  <a:gd name="T53" fmla="*/ 11 h 175"/>
                  <a:gd name="T54" fmla="*/ 106 w 1579"/>
                  <a:gd name="T55" fmla="*/ 11 h 175"/>
                  <a:gd name="T56" fmla="*/ 62 w 1579"/>
                  <a:gd name="T57" fmla="*/ 14 h 175"/>
                  <a:gd name="T58" fmla="*/ 32 w 1579"/>
                  <a:gd name="T59" fmla="*/ 17 h 175"/>
                  <a:gd name="T60" fmla="*/ 19 w 1579"/>
                  <a:gd name="T61" fmla="*/ 19 h 175"/>
                  <a:gd name="T62" fmla="*/ 11 w 1579"/>
                  <a:gd name="T63" fmla="*/ 22 h 175"/>
                  <a:gd name="T64" fmla="*/ 4 w 1579"/>
                  <a:gd name="T65" fmla="*/ 25 h 175"/>
                  <a:gd name="T66" fmla="*/ 2 w 1579"/>
                  <a:gd name="T67" fmla="*/ 25 h 175"/>
                  <a:gd name="T68" fmla="*/ 0 w 1579"/>
                  <a:gd name="T69" fmla="*/ 24 h 175"/>
                  <a:gd name="T70" fmla="*/ 0 w 1579"/>
                  <a:gd name="T71" fmla="*/ 22 h 175"/>
                  <a:gd name="T72" fmla="*/ 2 w 1579"/>
                  <a:gd name="T73" fmla="*/ 20 h 175"/>
                  <a:gd name="T74" fmla="*/ 2 w 1579"/>
                  <a:gd name="T75" fmla="*/ 20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9"/>
                  <a:gd name="T115" fmla="*/ 0 h 175"/>
                  <a:gd name="T116" fmla="*/ 1579 w 1579"/>
                  <a:gd name="T117" fmla="*/ 175 h 1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9" h="175">
                    <a:moveTo>
                      <a:pt x="11" y="140"/>
                    </a:moveTo>
                    <a:lnTo>
                      <a:pt x="66" y="117"/>
                    </a:lnTo>
                    <a:lnTo>
                      <a:pt x="118" y="97"/>
                    </a:lnTo>
                    <a:lnTo>
                      <a:pt x="168" y="80"/>
                    </a:lnTo>
                    <a:lnTo>
                      <a:pt x="216" y="66"/>
                    </a:lnTo>
                    <a:lnTo>
                      <a:pt x="316" y="47"/>
                    </a:lnTo>
                    <a:lnTo>
                      <a:pt x="431" y="35"/>
                    </a:lnTo>
                    <a:lnTo>
                      <a:pt x="598" y="21"/>
                    </a:lnTo>
                    <a:lnTo>
                      <a:pt x="744" y="7"/>
                    </a:lnTo>
                    <a:lnTo>
                      <a:pt x="890" y="0"/>
                    </a:lnTo>
                    <a:lnTo>
                      <a:pt x="1056" y="5"/>
                    </a:lnTo>
                    <a:lnTo>
                      <a:pt x="1180" y="0"/>
                    </a:lnTo>
                    <a:lnTo>
                      <a:pt x="1238" y="6"/>
                    </a:lnTo>
                    <a:lnTo>
                      <a:pt x="1355" y="30"/>
                    </a:lnTo>
                    <a:lnTo>
                      <a:pt x="1398" y="37"/>
                    </a:lnTo>
                    <a:lnTo>
                      <a:pt x="1491" y="61"/>
                    </a:lnTo>
                    <a:lnTo>
                      <a:pt x="1555" y="81"/>
                    </a:lnTo>
                    <a:lnTo>
                      <a:pt x="1576" y="97"/>
                    </a:lnTo>
                    <a:lnTo>
                      <a:pt x="1579" y="121"/>
                    </a:lnTo>
                    <a:lnTo>
                      <a:pt x="1566" y="142"/>
                    </a:lnTo>
                    <a:lnTo>
                      <a:pt x="1540" y="146"/>
                    </a:lnTo>
                    <a:lnTo>
                      <a:pt x="1473" y="129"/>
                    </a:lnTo>
                    <a:lnTo>
                      <a:pt x="1383" y="106"/>
                    </a:lnTo>
                    <a:lnTo>
                      <a:pt x="1339" y="94"/>
                    </a:lnTo>
                    <a:lnTo>
                      <a:pt x="1230" y="72"/>
                    </a:lnTo>
                    <a:lnTo>
                      <a:pt x="1179" y="70"/>
                    </a:lnTo>
                    <a:lnTo>
                      <a:pt x="1056" y="74"/>
                    </a:lnTo>
                    <a:lnTo>
                      <a:pt x="747" y="74"/>
                    </a:lnTo>
                    <a:lnTo>
                      <a:pt x="437" y="99"/>
                    </a:lnTo>
                    <a:lnTo>
                      <a:pt x="227" y="117"/>
                    </a:lnTo>
                    <a:lnTo>
                      <a:pt x="131" y="136"/>
                    </a:lnTo>
                    <a:lnTo>
                      <a:pt x="80" y="153"/>
                    </a:lnTo>
                    <a:lnTo>
                      <a:pt x="26" y="175"/>
                    </a:lnTo>
                    <a:lnTo>
                      <a:pt x="11" y="175"/>
                    </a:lnTo>
                    <a:lnTo>
                      <a:pt x="1" y="165"/>
                    </a:lnTo>
                    <a:lnTo>
                      <a:pt x="0" y="152"/>
                    </a:lnTo>
                    <a:lnTo>
                      <a:pt x="11" y="140"/>
                    </a:lnTo>
                    <a:close/>
                  </a:path>
                </a:pathLst>
              </a:custGeom>
              <a:solidFill>
                <a:srgbClr val="000000"/>
              </a:solidFill>
              <a:ln w="9525">
                <a:noFill/>
                <a:round/>
                <a:headEnd/>
                <a:tailEnd/>
              </a:ln>
            </p:spPr>
            <p:txBody>
              <a:bodyPr/>
              <a:lstStyle/>
              <a:p>
                <a:endParaRPr lang="de-DE">
                  <a:latin typeface="+mn-lt"/>
                </a:endParaRPr>
              </a:p>
            </p:txBody>
          </p:sp>
          <p:sp>
            <p:nvSpPr>
              <p:cNvPr id="1131" name="Freeform 277"/>
              <p:cNvSpPr>
                <a:spLocks/>
              </p:cNvSpPr>
              <p:nvPr/>
            </p:nvSpPr>
            <p:spPr bwMode="auto">
              <a:xfrm>
                <a:off x="305" y="2430"/>
                <a:ext cx="24" cy="209"/>
              </a:xfrm>
              <a:custGeom>
                <a:avLst/>
                <a:gdLst>
                  <a:gd name="T0" fmla="*/ 5 w 166"/>
                  <a:gd name="T1" fmla="*/ 2 h 1459"/>
                  <a:gd name="T2" fmla="*/ 7 w 166"/>
                  <a:gd name="T3" fmla="*/ 47 h 1459"/>
                  <a:gd name="T4" fmla="*/ 8 w 166"/>
                  <a:gd name="T5" fmla="*/ 68 h 1459"/>
                  <a:gd name="T6" fmla="*/ 10 w 166"/>
                  <a:gd name="T7" fmla="*/ 92 h 1459"/>
                  <a:gd name="T8" fmla="*/ 11 w 166"/>
                  <a:gd name="T9" fmla="*/ 109 h 1459"/>
                  <a:gd name="T10" fmla="*/ 12 w 166"/>
                  <a:gd name="T11" fmla="*/ 124 h 1459"/>
                  <a:gd name="T12" fmla="*/ 14 w 166"/>
                  <a:gd name="T13" fmla="*/ 140 h 1459"/>
                  <a:gd name="T14" fmla="*/ 17 w 166"/>
                  <a:gd name="T15" fmla="*/ 157 h 1459"/>
                  <a:gd name="T16" fmla="*/ 19 w 166"/>
                  <a:gd name="T17" fmla="*/ 173 h 1459"/>
                  <a:gd name="T18" fmla="*/ 20 w 166"/>
                  <a:gd name="T19" fmla="*/ 181 h 1459"/>
                  <a:gd name="T20" fmla="*/ 22 w 166"/>
                  <a:gd name="T21" fmla="*/ 190 h 1459"/>
                  <a:gd name="T22" fmla="*/ 24 w 166"/>
                  <a:gd name="T23" fmla="*/ 204 h 1459"/>
                  <a:gd name="T24" fmla="*/ 23 w 166"/>
                  <a:gd name="T25" fmla="*/ 208 h 1459"/>
                  <a:gd name="T26" fmla="*/ 20 w 166"/>
                  <a:gd name="T27" fmla="*/ 209 h 1459"/>
                  <a:gd name="T28" fmla="*/ 17 w 166"/>
                  <a:gd name="T29" fmla="*/ 209 h 1459"/>
                  <a:gd name="T30" fmla="*/ 15 w 166"/>
                  <a:gd name="T31" fmla="*/ 205 h 1459"/>
                  <a:gd name="T32" fmla="*/ 13 w 166"/>
                  <a:gd name="T33" fmla="*/ 192 h 1459"/>
                  <a:gd name="T34" fmla="*/ 10 w 166"/>
                  <a:gd name="T35" fmla="*/ 175 h 1459"/>
                  <a:gd name="T36" fmla="*/ 8 w 166"/>
                  <a:gd name="T37" fmla="*/ 158 h 1459"/>
                  <a:gd name="T38" fmla="*/ 5 w 166"/>
                  <a:gd name="T39" fmla="*/ 125 h 1459"/>
                  <a:gd name="T40" fmla="*/ 3 w 166"/>
                  <a:gd name="T41" fmla="*/ 92 h 1459"/>
                  <a:gd name="T42" fmla="*/ 1 w 166"/>
                  <a:gd name="T43" fmla="*/ 48 h 1459"/>
                  <a:gd name="T44" fmla="*/ 0 w 166"/>
                  <a:gd name="T45" fmla="*/ 3 h 1459"/>
                  <a:gd name="T46" fmla="*/ 1 w 166"/>
                  <a:gd name="T47" fmla="*/ 1 h 1459"/>
                  <a:gd name="T48" fmla="*/ 2 w 166"/>
                  <a:gd name="T49" fmla="*/ 0 h 1459"/>
                  <a:gd name="T50" fmla="*/ 5 w 166"/>
                  <a:gd name="T51" fmla="*/ 2 h 1459"/>
                  <a:gd name="T52" fmla="*/ 5 w 166"/>
                  <a:gd name="T53" fmla="*/ 2 h 14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6"/>
                  <a:gd name="T82" fmla="*/ 0 h 1459"/>
                  <a:gd name="T83" fmla="*/ 166 w 166"/>
                  <a:gd name="T84" fmla="*/ 1459 h 14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6" h="1459">
                    <a:moveTo>
                      <a:pt x="37" y="17"/>
                    </a:moveTo>
                    <a:lnTo>
                      <a:pt x="51" y="330"/>
                    </a:lnTo>
                    <a:lnTo>
                      <a:pt x="54" y="476"/>
                    </a:lnTo>
                    <a:lnTo>
                      <a:pt x="68" y="641"/>
                    </a:lnTo>
                    <a:lnTo>
                      <a:pt x="75" y="762"/>
                    </a:lnTo>
                    <a:lnTo>
                      <a:pt x="86" y="869"/>
                    </a:lnTo>
                    <a:lnTo>
                      <a:pt x="100" y="974"/>
                    </a:lnTo>
                    <a:lnTo>
                      <a:pt x="117" y="1095"/>
                    </a:lnTo>
                    <a:lnTo>
                      <a:pt x="128" y="1211"/>
                    </a:lnTo>
                    <a:lnTo>
                      <a:pt x="136" y="1265"/>
                    </a:lnTo>
                    <a:lnTo>
                      <a:pt x="152" y="1325"/>
                    </a:lnTo>
                    <a:lnTo>
                      <a:pt x="166" y="1424"/>
                    </a:lnTo>
                    <a:lnTo>
                      <a:pt x="160" y="1449"/>
                    </a:lnTo>
                    <a:lnTo>
                      <a:pt x="141" y="1459"/>
                    </a:lnTo>
                    <a:lnTo>
                      <a:pt x="120" y="1456"/>
                    </a:lnTo>
                    <a:lnTo>
                      <a:pt x="107" y="1434"/>
                    </a:lnTo>
                    <a:lnTo>
                      <a:pt x="93" y="1339"/>
                    </a:lnTo>
                    <a:lnTo>
                      <a:pt x="68" y="1223"/>
                    </a:lnTo>
                    <a:lnTo>
                      <a:pt x="58" y="1103"/>
                    </a:lnTo>
                    <a:lnTo>
                      <a:pt x="33" y="874"/>
                    </a:lnTo>
                    <a:lnTo>
                      <a:pt x="22" y="645"/>
                    </a:lnTo>
                    <a:lnTo>
                      <a:pt x="9" y="333"/>
                    </a:lnTo>
                    <a:lnTo>
                      <a:pt x="0" y="21"/>
                    </a:lnTo>
                    <a:lnTo>
                      <a:pt x="4" y="6"/>
                    </a:lnTo>
                    <a:lnTo>
                      <a:pt x="16" y="0"/>
                    </a:lnTo>
                    <a:lnTo>
                      <a:pt x="37" y="17"/>
                    </a:lnTo>
                    <a:close/>
                  </a:path>
                </a:pathLst>
              </a:custGeom>
              <a:solidFill>
                <a:srgbClr val="000000"/>
              </a:solidFill>
              <a:ln w="9525">
                <a:noFill/>
                <a:round/>
                <a:headEnd/>
                <a:tailEnd/>
              </a:ln>
            </p:spPr>
            <p:txBody>
              <a:bodyPr/>
              <a:lstStyle/>
              <a:p>
                <a:endParaRPr lang="de-DE">
                  <a:latin typeface="+mn-lt"/>
                </a:endParaRPr>
              </a:p>
            </p:txBody>
          </p:sp>
          <p:sp>
            <p:nvSpPr>
              <p:cNvPr id="1132" name="Freeform 278"/>
              <p:cNvSpPr>
                <a:spLocks/>
              </p:cNvSpPr>
              <p:nvPr/>
            </p:nvSpPr>
            <p:spPr bwMode="auto">
              <a:xfrm>
                <a:off x="323" y="2632"/>
                <a:ext cx="173" cy="12"/>
              </a:xfrm>
              <a:custGeom>
                <a:avLst/>
                <a:gdLst>
                  <a:gd name="T0" fmla="*/ 5 w 1215"/>
                  <a:gd name="T1" fmla="*/ 0 h 83"/>
                  <a:gd name="T2" fmla="*/ 25 w 1215"/>
                  <a:gd name="T3" fmla="*/ 2 h 83"/>
                  <a:gd name="T4" fmla="*/ 49 w 1215"/>
                  <a:gd name="T5" fmla="*/ 4 h 83"/>
                  <a:gd name="T6" fmla="*/ 65 w 1215"/>
                  <a:gd name="T7" fmla="*/ 4 h 83"/>
                  <a:gd name="T8" fmla="*/ 79 w 1215"/>
                  <a:gd name="T9" fmla="*/ 4 h 83"/>
                  <a:gd name="T10" fmla="*/ 94 w 1215"/>
                  <a:gd name="T11" fmla="*/ 2 h 83"/>
                  <a:gd name="T12" fmla="*/ 110 w 1215"/>
                  <a:gd name="T13" fmla="*/ 1 h 83"/>
                  <a:gd name="T14" fmla="*/ 130 w 1215"/>
                  <a:gd name="T15" fmla="*/ 1 h 83"/>
                  <a:gd name="T16" fmla="*/ 170 w 1215"/>
                  <a:gd name="T17" fmla="*/ 0 h 83"/>
                  <a:gd name="T18" fmla="*/ 173 w 1215"/>
                  <a:gd name="T19" fmla="*/ 2 h 83"/>
                  <a:gd name="T20" fmla="*/ 172 w 1215"/>
                  <a:gd name="T21" fmla="*/ 4 h 83"/>
                  <a:gd name="T22" fmla="*/ 171 w 1215"/>
                  <a:gd name="T23" fmla="*/ 5 h 83"/>
                  <a:gd name="T24" fmla="*/ 150 w 1215"/>
                  <a:gd name="T25" fmla="*/ 8 h 83"/>
                  <a:gd name="T26" fmla="*/ 130 w 1215"/>
                  <a:gd name="T27" fmla="*/ 10 h 83"/>
                  <a:gd name="T28" fmla="*/ 110 w 1215"/>
                  <a:gd name="T29" fmla="*/ 10 h 83"/>
                  <a:gd name="T30" fmla="*/ 77 w 1215"/>
                  <a:gd name="T31" fmla="*/ 12 h 83"/>
                  <a:gd name="T32" fmla="*/ 44 w 1215"/>
                  <a:gd name="T33" fmla="*/ 11 h 83"/>
                  <a:gd name="T34" fmla="*/ 22 w 1215"/>
                  <a:gd name="T35" fmla="*/ 10 h 83"/>
                  <a:gd name="T36" fmla="*/ 1 w 1215"/>
                  <a:gd name="T37" fmla="*/ 7 h 83"/>
                  <a:gd name="T38" fmla="*/ 0 w 1215"/>
                  <a:gd name="T39" fmla="*/ 5 h 83"/>
                  <a:gd name="T40" fmla="*/ 1 w 1215"/>
                  <a:gd name="T41" fmla="*/ 3 h 83"/>
                  <a:gd name="T42" fmla="*/ 3 w 1215"/>
                  <a:gd name="T43" fmla="*/ 1 h 83"/>
                  <a:gd name="T44" fmla="*/ 5 w 1215"/>
                  <a:gd name="T45" fmla="*/ 0 h 83"/>
                  <a:gd name="T46" fmla="*/ 5 w 1215"/>
                  <a:gd name="T47" fmla="*/ 0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5"/>
                  <a:gd name="T73" fmla="*/ 0 h 83"/>
                  <a:gd name="T74" fmla="*/ 1215 w 1215"/>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5" h="83">
                    <a:moveTo>
                      <a:pt x="36" y="2"/>
                    </a:moveTo>
                    <a:lnTo>
                      <a:pt x="178" y="15"/>
                    </a:lnTo>
                    <a:lnTo>
                      <a:pt x="341" y="26"/>
                    </a:lnTo>
                    <a:lnTo>
                      <a:pt x="455" y="31"/>
                    </a:lnTo>
                    <a:lnTo>
                      <a:pt x="556" y="27"/>
                    </a:lnTo>
                    <a:lnTo>
                      <a:pt x="657" y="16"/>
                    </a:lnTo>
                    <a:lnTo>
                      <a:pt x="772" y="8"/>
                    </a:lnTo>
                    <a:lnTo>
                      <a:pt x="912" y="9"/>
                    </a:lnTo>
                    <a:lnTo>
                      <a:pt x="1194" y="0"/>
                    </a:lnTo>
                    <a:lnTo>
                      <a:pt x="1215" y="16"/>
                    </a:lnTo>
                    <a:lnTo>
                      <a:pt x="1211" y="29"/>
                    </a:lnTo>
                    <a:lnTo>
                      <a:pt x="1198" y="37"/>
                    </a:lnTo>
                    <a:lnTo>
                      <a:pt x="1056" y="56"/>
                    </a:lnTo>
                    <a:lnTo>
                      <a:pt x="913" y="69"/>
                    </a:lnTo>
                    <a:lnTo>
                      <a:pt x="774" y="68"/>
                    </a:lnTo>
                    <a:lnTo>
                      <a:pt x="542" y="83"/>
                    </a:lnTo>
                    <a:lnTo>
                      <a:pt x="312" y="78"/>
                    </a:lnTo>
                    <a:lnTo>
                      <a:pt x="153" y="69"/>
                    </a:lnTo>
                    <a:lnTo>
                      <a:pt x="10" y="46"/>
                    </a:lnTo>
                    <a:lnTo>
                      <a:pt x="0" y="35"/>
                    </a:lnTo>
                    <a:lnTo>
                      <a:pt x="5" y="21"/>
                    </a:lnTo>
                    <a:lnTo>
                      <a:pt x="18" y="9"/>
                    </a:lnTo>
                    <a:lnTo>
                      <a:pt x="36" y="2"/>
                    </a:lnTo>
                    <a:close/>
                  </a:path>
                </a:pathLst>
              </a:custGeom>
              <a:solidFill>
                <a:srgbClr val="000000"/>
              </a:solidFill>
              <a:ln w="9525">
                <a:noFill/>
                <a:round/>
                <a:headEnd/>
                <a:tailEnd/>
              </a:ln>
            </p:spPr>
            <p:txBody>
              <a:bodyPr/>
              <a:lstStyle/>
              <a:p>
                <a:endParaRPr lang="de-DE">
                  <a:latin typeface="+mn-lt"/>
                </a:endParaRPr>
              </a:p>
            </p:txBody>
          </p:sp>
          <p:sp>
            <p:nvSpPr>
              <p:cNvPr id="1133" name="Freeform 279"/>
              <p:cNvSpPr>
                <a:spLocks/>
              </p:cNvSpPr>
              <p:nvPr/>
            </p:nvSpPr>
            <p:spPr bwMode="auto">
              <a:xfrm>
                <a:off x="336" y="2439"/>
                <a:ext cx="170" cy="139"/>
              </a:xfrm>
              <a:custGeom>
                <a:avLst/>
                <a:gdLst>
                  <a:gd name="T0" fmla="*/ 0 w 1189"/>
                  <a:gd name="T1" fmla="*/ 25 h 974"/>
                  <a:gd name="T2" fmla="*/ 2 w 1189"/>
                  <a:gd name="T3" fmla="*/ 22 h 974"/>
                  <a:gd name="T4" fmla="*/ 4 w 1189"/>
                  <a:gd name="T5" fmla="*/ 19 h 974"/>
                  <a:gd name="T6" fmla="*/ 9 w 1189"/>
                  <a:gd name="T7" fmla="*/ 14 h 974"/>
                  <a:gd name="T8" fmla="*/ 11 w 1189"/>
                  <a:gd name="T9" fmla="*/ 12 h 974"/>
                  <a:gd name="T10" fmla="*/ 14 w 1189"/>
                  <a:gd name="T11" fmla="*/ 10 h 974"/>
                  <a:gd name="T12" fmla="*/ 17 w 1189"/>
                  <a:gd name="T13" fmla="*/ 8 h 974"/>
                  <a:gd name="T14" fmla="*/ 21 w 1189"/>
                  <a:gd name="T15" fmla="*/ 6 h 974"/>
                  <a:gd name="T16" fmla="*/ 35 w 1189"/>
                  <a:gd name="T17" fmla="*/ 4 h 974"/>
                  <a:gd name="T18" fmla="*/ 58 w 1189"/>
                  <a:gd name="T19" fmla="*/ 1 h 974"/>
                  <a:gd name="T20" fmla="*/ 78 w 1189"/>
                  <a:gd name="T21" fmla="*/ 0 h 974"/>
                  <a:gd name="T22" fmla="*/ 121 w 1189"/>
                  <a:gd name="T23" fmla="*/ 2 h 974"/>
                  <a:gd name="T24" fmla="*/ 153 w 1189"/>
                  <a:gd name="T25" fmla="*/ 7 h 974"/>
                  <a:gd name="T26" fmla="*/ 164 w 1189"/>
                  <a:gd name="T27" fmla="*/ 15 h 974"/>
                  <a:gd name="T28" fmla="*/ 168 w 1189"/>
                  <a:gd name="T29" fmla="*/ 21 h 974"/>
                  <a:gd name="T30" fmla="*/ 170 w 1189"/>
                  <a:gd name="T31" fmla="*/ 28 h 974"/>
                  <a:gd name="T32" fmla="*/ 170 w 1189"/>
                  <a:gd name="T33" fmla="*/ 44 h 974"/>
                  <a:gd name="T34" fmla="*/ 169 w 1189"/>
                  <a:gd name="T35" fmla="*/ 59 h 974"/>
                  <a:gd name="T36" fmla="*/ 165 w 1189"/>
                  <a:gd name="T37" fmla="*/ 90 h 974"/>
                  <a:gd name="T38" fmla="*/ 162 w 1189"/>
                  <a:gd name="T39" fmla="*/ 113 h 974"/>
                  <a:gd name="T40" fmla="*/ 161 w 1189"/>
                  <a:gd name="T41" fmla="*/ 124 h 974"/>
                  <a:gd name="T42" fmla="*/ 158 w 1189"/>
                  <a:gd name="T43" fmla="*/ 136 h 974"/>
                  <a:gd name="T44" fmla="*/ 156 w 1189"/>
                  <a:gd name="T45" fmla="*/ 139 h 974"/>
                  <a:gd name="T46" fmla="*/ 153 w 1189"/>
                  <a:gd name="T47" fmla="*/ 139 h 974"/>
                  <a:gd name="T48" fmla="*/ 150 w 1189"/>
                  <a:gd name="T49" fmla="*/ 134 h 974"/>
                  <a:gd name="T50" fmla="*/ 154 w 1189"/>
                  <a:gd name="T51" fmla="*/ 112 h 974"/>
                  <a:gd name="T52" fmla="*/ 156 w 1189"/>
                  <a:gd name="T53" fmla="*/ 89 h 974"/>
                  <a:gd name="T54" fmla="*/ 158 w 1189"/>
                  <a:gd name="T55" fmla="*/ 59 h 974"/>
                  <a:gd name="T56" fmla="*/ 158 w 1189"/>
                  <a:gd name="T57" fmla="*/ 29 h 974"/>
                  <a:gd name="T58" fmla="*/ 156 w 1189"/>
                  <a:gd name="T59" fmla="*/ 24 h 974"/>
                  <a:gd name="T60" fmla="*/ 153 w 1189"/>
                  <a:gd name="T61" fmla="*/ 20 h 974"/>
                  <a:gd name="T62" fmla="*/ 149 w 1189"/>
                  <a:gd name="T63" fmla="*/ 18 h 974"/>
                  <a:gd name="T64" fmla="*/ 144 w 1189"/>
                  <a:gd name="T65" fmla="*/ 16 h 974"/>
                  <a:gd name="T66" fmla="*/ 120 w 1189"/>
                  <a:gd name="T67" fmla="*/ 14 h 974"/>
                  <a:gd name="T68" fmla="*/ 98 w 1189"/>
                  <a:gd name="T69" fmla="*/ 13 h 974"/>
                  <a:gd name="T70" fmla="*/ 78 w 1189"/>
                  <a:gd name="T71" fmla="*/ 13 h 974"/>
                  <a:gd name="T72" fmla="*/ 36 w 1189"/>
                  <a:gd name="T73" fmla="*/ 17 h 974"/>
                  <a:gd name="T74" fmla="*/ 25 w 1189"/>
                  <a:gd name="T75" fmla="*/ 18 h 974"/>
                  <a:gd name="T76" fmla="*/ 13 w 1189"/>
                  <a:gd name="T77" fmla="*/ 21 h 974"/>
                  <a:gd name="T78" fmla="*/ 8 w 1189"/>
                  <a:gd name="T79" fmla="*/ 23 h 974"/>
                  <a:gd name="T80" fmla="*/ 5 w 1189"/>
                  <a:gd name="T81" fmla="*/ 28 h 974"/>
                  <a:gd name="T82" fmla="*/ 3 w 1189"/>
                  <a:gd name="T83" fmla="*/ 29 h 974"/>
                  <a:gd name="T84" fmla="*/ 1 w 1189"/>
                  <a:gd name="T85" fmla="*/ 29 h 974"/>
                  <a:gd name="T86" fmla="*/ 0 w 1189"/>
                  <a:gd name="T87" fmla="*/ 25 h 974"/>
                  <a:gd name="T88" fmla="*/ 0 w 1189"/>
                  <a:gd name="T89" fmla="*/ 25 h 9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9"/>
                  <a:gd name="T136" fmla="*/ 0 h 974"/>
                  <a:gd name="T137" fmla="*/ 1189 w 1189"/>
                  <a:gd name="T138" fmla="*/ 974 h 9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9" h="974">
                    <a:moveTo>
                      <a:pt x="0" y="175"/>
                    </a:moveTo>
                    <a:lnTo>
                      <a:pt x="14" y="151"/>
                    </a:lnTo>
                    <a:lnTo>
                      <a:pt x="28" y="131"/>
                    </a:lnTo>
                    <a:lnTo>
                      <a:pt x="61" y="97"/>
                    </a:lnTo>
                    <a:lnTo>
                      <a:pt x="79" y="82"/>
                    </a:lnTo>
                    <a:lnTo>
                      <a:pt x="99" y="69"/>
                    </a:lnTo>
                    <a:lnTo>
                      <a:pt x="120" y="56"/>
                    </a:lnTo>
                    <a:lnTo>
                      <a:pt x="144" y="44"/>
                    </a:lnTo>
                    <a:lnTo>
                      <a:pt x="244" y="27"/>
                    </a:lnTo>
                    <a:lnTo>
                      <a:pt x="404" y="9"/>
                    </a:lnTo>
                    <a:lnTo>
                      <a:pt x="545" y="0"/>
                    </a:lnTo>
                    <a:lnTo>
                      <a:pt x="849" y="11"/>
                    </a:lnTo>
                    <a:lnTo>
                      <a:pt x="1069" y="52"/>
                    </a:lnTo>
                    <a:lnTo>
                      <a:pt x="1149" y="104"/>
                    </a:lnTo>
                    <a:lnTo>
                      <a:pt x="1175" y="144"/>
                    </a:lnTo>
                    <a:lnTo>
                      <a:pt x="1187" y="194"/>
                    </a:lnTo>
                    <a:lnTo>
                      <a:pt x="1189" y="311"/>
                    </a:lnTo>
                    <a:lnTo>
                      <a:pt x="1180" y="414"/>
                    </a:lnTo>
                    <a:lnTo>
                      <a:pt x="1152" y="632"/>
                    </a:lnTo>
                    <a:lnTo>
                      <a:pt x="1135" y="792"/>
                    </a:lnTo>
                    <a:lnTo>
                      <a:pt x="1124" y="868"/>
                    </a:lnTo>
                    <a:lnTo>
                      <a:pt x="1106" y="952"/>
                    </a:lnTo>
                    <a:lnTo>
                      <a:pt x="1093" y="971"/>
                    </a:lnTo>
                    <a:lnTo>
                      <a:pt x="1072" y="974"/>
                    </a:lnTo>
                    <a:lnTo>
                      <a:pt x="1051" y="939"/>
                    </a:lnTo>
                    <a:lnTo>
                      <a:pt x="1079" y="783"/>
                    </a:lnTo>
                    <a:lnTo>
                      <a:pt x="1092" y="626"/>
                    </a:lnTo>
                    <a:lnTo>
                      <a:pt x="1107" y="414"/>
                    </a:lnTo>
                    <a:lnTo>
                      <a:pt x="1102" y="202"/>
                    </a:lnTo>
                    <a:lnTo>
                      <a:pt x="1092" y="166"/>
                    </a:lnTo>
                    <a:lnTo>
                      <a:pt x="1072" y="140"/>
                    </a:lnTo>
                    <a:lnTo>
                      <a:pt x="1043" y="125"/>
                    </a:lnTo>
                    <a:lnTo>
                      <a:pt x="1008" y="113"/>
                    </a:lnTo>
                    <a:lnTo>
                      <a:pt x="840" y="101"/>
                    </a:lnTo>
                    <a:lnTo>
                      <a:pt x="685" y="90"/>
                    </a:lnTo>
                    <a:lnTo>
                      <a:pt x="547" y="90"/>
                    </a:lnTo>
                    <a:lnTo>
                      <a:pt x="252" y="117"/>
                    </a:lnTo>
                    <a:lnTo>
                      <a:pt x="172" y="129"/>
                    </a:lnTo>
                    <a:lnTo>
                      <a:pt x="93" y="150"/>
                    </a:lnTo>
                    <a:lnTo>
                      <a:pt x="59" y="164"/>
                    </a:lnTo>
                    <a:lnTo>
                      <a:pt x="32" y="193"/>
                    </a:lnTo>
                    <a:lnTo>
                      <a:pt x="20" y="202"/>
                    </a:lnTo>
                    <a:lnTo>
                      <a:pt x="7" y="201"/>
                    </a:lnTo>
                    <a:lnTo>
                      <a:pt x="0" y="175"/>
                    </a:lnTo>
                    <a:close/>
                  </a:path>
                </a:pathLst>
              </a:custGeom>
              <a:solidFill>
                <a:srgbClr val="000000"/>
              </a:solidFill>
              <a:ln w="9525">
                <a:noFill/>
                <a:round/>
                <a:headEnd/>
                <a:tailEnd/>
              </a:ln>
            </p:spPr>
            <p:txBody>
              <a:bodyPr/>
              <a:lstStyle/>
              <a:p>
                <a:endParaRPr lang="de-DE">
                  <a:latin typeface="+mn-lt"/>
                </a:endParaRPr>
              </a:p>
            </p:txBody>
          </p:sp>
          <p:sp>
            <p:nvSpPr>
              <p:cNvPr id="1134" name="Freeform 280"/>
              <p:cNvSpPr>
                <a:spLocks/>
              </p:cNvSpPr>
              <p:nvPr/>
            </p:nvSpPr>
            <p:spPr bwMode="auto">
              <a:xfrm>
                <a:off x="336" y="2505"/>
                <a:ext cx="104" cy="82"/>
              </a:xfrm>
              <a:custGeom>
                <a:avLst/>
                <a:gdLst>
                  <a:gd name="T0" fmla="*/ 5 w 726"/>
                  <a:gd name="T1" fmla="*/ 3 h 571"/>
                  <a:gd name="T2" fmla="*/ 8 w 726"/>
                  <a:gd name="T3" fmla="*/ 25 h 571"/>
                  <a:gd name="T4" fmla="*/ 10 w 726"/>
                  <a:gd name="T5" fmla="*/ 36 h 571"/>
                  <a:gd name="T6" fmla="*/ 13 w 726"/>
                  <a:gd name="T7" fmla="*/ 48 h 571"/>
                  <a:gd name="T8" fmla="*/ 16 w 726"/>
                  <a:gd name="T9" fmla="*/ 58 h 571"/>
                  <a:gd name="T10" fmla="*/ 17 w 726"/>
                  <a:gd name="T11" fmla="*/ 62 h 571"/>
                  <a:gd name="T12" fmla="*/ 21 w 726"/>
                  <a:gd name="T13" fmla="*/ 66 h 571"/>
                  <a:gd name="T14" fmla="*/ 25 w 726"/>
                  <a:gd name="T15" fmla="*/ 69 h 571"/>
                  <a:gd name="T16" fmla="*/ 29 w 726"/>
                  <a:gd name="T17" fmla="*/ 71 h 571"/>
                  <a:gd name="T18" fmla="*/ 37 w 726"/>
                  <a:gd name="T19" fmla="*/ 73 h 571"/>
                  <a:gd name="T20" fmla="*/ 56 w 726"/>
                  <a:gd name="T21" fmla="*/ 73 h 571"/>
                  <a:gd name="T22" fmla="*/ 71 w 726"/>
                  <a:gd name="T23" fmla="*/ 73 h 571"/>
                  <a:gd name="T24" fmla="*/ 86 w 726"/>
                  <a:gd name="T25" fmla="*/ 74 h 571"/>
                  <a:gd name="T26" fmla="*/ 101 w 726"/>
                  <a:gd name="T27" fmla="*/ 75 h 571"/>
                  <a:gd name="T28" fmla="*/ 104 w 726"/>
                  <a:gd name="T29" fmla="*/ 77 h 571"/>
                  <a:gd name="T30" fmla="*/ 104 w 726"/>
                  <a:gd name="T31" fmla="*/ 79 h 571"/>
                  <a:gd name="T32" fmla="*/ 101 w 726"/>
                  <a:gd name="T33" fmla="*/ 80 h 571"/>
                  <a:gd name="T34" fmla="*/ 71 w 726"/>
                  <a:gd name="T35" fmla="*/ 82 h 571"/>
                  <a:gd name="T36" fmla="*/ 55 w 726"/>
                  <a:gd name="T37" fmla="*/ 82 h 571"/>
                  <a:gd name="T38" fmla="*/ 35 w 726"/>
                  <a:gd name="T39" fmla="*/ 79 h 571"/>
                  <a:gd name="T40" fmla="*/ 27 w 726"/>
                  <a:gd name="T41" fmla="*/ 76 h 571"/>
                  <a:gd name="T42" fmla="*/ 22 w 726"/>
                  <a:gd name="T43" fmla="*/ 74 h 571"/>
                  <a:gd name="T44" fmla="*/ 18 w 726"/>
                  <a:gd name="T45" fmla="*/ 71 h 571"/>
                  <a:gd name="T46" fmla="*/ 14 w 726"/>
                  <a:gd name="T47" fmla="*/ 66 h 571"/>
                  <a:gd name="T48" fmla="*/ 11 w 726"/>
                  <a:gd name="T49" fmla="*/ 61 h 571"/>
                  <a:gd name="T50" fmla="*/ 8 w 726"/>
                  <a:gd name="T51" fmla="*/ 49 h 571"/>
                  <a:gd name="T52" fmla="*/ 3 w 726"/>
                  <a:gd name="T53" fmla="*/ 26 h 571"/>
                  <a:gd name="T54" fmla="*/ 0 w 726"/>
                  <a:gd name="T55" fmla="*/ 3 h 571"/>
                  <a:gd name="T56" fmla="*/ 1 w 726"/>
                  <a:gd name="T57" fmla="*/ 1 h 571"/>
                  <a:gd name="T58" fmla="*/ 2 w 726"/>
                  <a:gd name="T59" fmla="*/ 0 h 571"/>
                  <a:gd name="T60" fmla="*/ 5 w 726"/>
                  <a:gd name="T61" fmla="*/ 3 h 571"/>
                  <a:gd name="T62" fmla="*/ 5 w 726"/>
                  <a:gd name="T63" fmla="*/ 3 h 5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6"/>
                  <a:gd name="T97" fmla="*/ 0 h 571"/>
                  <a:gd name="T98" fmla="*/ 726 w 726"/>
                  <a:gd name="T99" fmla="*/ 571 h 5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6" h="571">
                    <a:moveTo>
                      <a:pt x="38" y="18"/>
                    </a:moveTo>
                    <a:lnTo>
                      <a:pt x="56" y="177"/>
                    </a:lnTo>
                    <a:lnTo>
                      <a:pt x="70" y="251"/>
                    </a:lnTo>
                    <a:lnTo>
                      <a:pt x="91" y="332"/>
                    </a:lnTo>
                    <a:lnTo>
                      <a:pt x="109" y="405"/>
                    </a:lnTo>
                    <a:lnTo>
                      <a:pt x="122" y="435"/>
                    </a:lnTo>
                    <a:lnTo>
                      <a:pt x="148" y="462"/>
                    </a:lnTo>
                    <a:lnTo>
                      <a:pt x="176" y="480"/>
                    </a:lnTo>
                    <a:lnTo>
                      <a:pt x="204" y="494"/>
                    </a:lnTo>
                    <a:lnTo>
                      <a:pt x="260" y="506"/>
                    </a:lnTo>
                    <a:lnTo>
                      <a:pt x="388" y="509"/>
                    </a:lnTo>
                    <a:lnTo>
                      <a:pt x="493" y="510"/>
                    </a:lnTo>
                    <a:lnTo>
                      <a:pt x="600" y="516"/>
                    </a:lnTo>
                    <a:lnTo>
                      <a:pt x="707" y="519"/>
                    </a:lnTo>
                    <a:lnTo>
                      <a:pt x="726" y="538"/>
                    </a:lnTo>
                    <a:lnTo>
                      <a:pt x="723" y="551"/>
                    </a:lnTo>
                    <a:lnTo>
                      <a:pt x="708" y="557"/>
                    </a:lnTo>
                    <a:lnTo>
                      <a:pt x="494" y="571"/>
                    </a:lnTo>
                    <a:lnTo>
                      <a:pt x="384" y="570"/>
                    </a:lnTo>
                    <a:lnTo>
                      <a:pt x="247" y="553"/>
                    </a:lnTo>
                    <a:lnTo>
                      <a:pt x="186" y="531"/>
                    </a:lnTo>
                    <a:lnTo>
                      <a:pt x="156" y="514"/>
                    </a:lnTo>
                    <a:lnTo>
                      <a:pt x="125" y="493"/>
                    </a:lnTo>
                    <a:lnTo>
                      <a:pt x="96" y="461"/>
                    </a:lnTo>
                    <a:lnTo>
                      <a:pt x="78" y="426"/>
                    </a:lnTo>
                    <a:lnTo>
                      <a:pt x="55" y="344"/>
                    </a:lnTo>
                    <a:lnTo>
                      <a:pt x="19" y="183"/>
                    </a:lnTo>
                    <a:lnTo>
                      <a:pt x="0" y="21"/>
                    </a:lnTo>
                    <a:lnTo>
                      <a:pt x="5" y="6"/>
                    </a:lnTo>
                    <a:lnTo>
                      <a:pt x="17" y="0"/>
                    </a:lnTo>
                    <a:lnTo>
                      <a:pt x="38" y="18"/>
                    </a:lnTo>
                    <a:close/>
                  </a:path>
                </a:pathLst>
              </a:custGeom>
              <a:solidFill>
                <a:srgbClr val="000000"/>
              </a:solidFill>
              <a:ln w="9525">
                <a:noFill/>
                <a:round/>
                <a:headEnd/>
                <a:tailEnd/>
              </a:ln>
            </p:spPr>
            <p:txBody>
              <a:bodyPr/>
              <a:lstStyle/>
              <a:p>
                <a:endParaRPr lang="de-DE">
                  <a:latin typeface="+mn-lt"/>
                </a:endParaRPr>
              </a:p>
            </p:txBody>
          </p:sp>
          <p:sp>
            <p:nvSpPr>
              <p:cNvPr id="1135" name="Freeform 281"/>
              <p:cNvSpPr>
                <a:spLocks/>
              </p:cNvSpPr>
              <p:nvPr/>
            </p:nvSpPr>
            <p:spPr bwMode="auto">
              <a:xfrm>
                <a:off x="484" y="2590"/>
                <a:ext cx="16" cy="21"/>
              </a:xfrm>
              <a:custGeom>
                <a:avLst/>
                <a:gdLst>
                  <a:gd name="T0" fmla="*/ 15 w 109"/>
                  <a:gd name="T1" fmla="*/ 18 h 144"/>
                  <a:gd name="T2" fmla="*/ 14 w 109"/>
                  <a:gd name="T3" fmla="*/ 20 h 144"/>
                  <a:gd name="T4" fmla="*/ 12 w 109"/>
                  <a:gd name="T5" fmla="*/ 21 h 144"/>
                  <a:gd name="T6" fmla="*/ 9 w 109"/>
                  <a:gd name="T7" fmla="*/ 18 h 144"/>
                  <a:gd name="T8" fmla="*/ 9 w 109"/>
                  <a:gd name="T9" fmla="*/ 8 h 144"/>
                  <a:gd name="T10" fmla="*/ 3 w 109"/>
                  <a:gd name="T11" fmla="*/ 7 h 144"/>
                  <a:gd name="T12" fmla="*/ 0 w 109"/>
                  <a:gd name="T13" fmla="*/ 5 h 144"/>
                  <a:gd name="T14" fmla="*/ 0 w 109"/>
                  <a:gd name="T15" fmla="*/ 3 h 144"/>
                  <a:gd name="T16" fmla="*/ 1 w 109"/>
                  <a:gd name="T17" fmla="*/ 1 h 144"/>
                  <a:gd name="T18" fmla="*/ 4 w 109"/>
                  <a:gd name="T19" fmla="*/ 0 h 144"/>
                  <a:gd name="T20" fmla="*/ 12 w 109"/>
                  <a:gd name="T21" fmla="*/ 1 h 144"/>
                  <a:gd name="T22" fmla="*/ 16 w 109"/>
                  <a:gd name="T23" fmla="*/ 3 h 144"/>
                  <a:gd name="T24" fmla="*/ 16 w 109"/>
                  <a:gd name="T25" fmla="*/ 10 h 144"/>
                  <a:gd name="T26" fmla="*/ 15 w 109"/>
                  <a:gd name="T27" fmla="*/ 18 h 144"/>
                  <a:gd name="T28" fmla="*/ 15 w 109"/>
                  <a:gd name="T29" fmla="*/ 18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44"/>
                  <a:gd name="T47" fmla="*/ 109 w 109"/>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44">
                    <a:moveTo>
                      <a:pt x="99" y="125"/>
                    </a:moveTo>
                    <a:lnTo>
                      <a:pt x="94" y="140"/>
                    </a:lnTo>
                    <a:lnTo>
                      <a:pt x="80" y="144"/>
                    </a:lnTo>
                    <a:lnTo>
                      <a:pt x="62" y="126"/>
                    </a:lnTo>
                    <a:lnTo>
                      <a:pt x="61" y="58"/>
                    </a:lnTo>
                    <a:lnTo>
                      <a:pt x="19" y="47"/>
                    </a:lnTo>
                    <a:lnTo>
                      <a:pt x="3" y="35"/>
                    </a:lnTo>
                    <a:lnTo>
                      <a:pt x="0" y="19"/>
                    </a:lnTo>
                    <a:lnTo>
                      <a:pt x="9" y="4"/>
                    </a:lnTo>
                    <a:lnTo>
                      <a:pt x="27" y="0"/>
                    </a:lnTo>
                    <a:lnTo>
                      <a:pt x="85" y="5"/>
                    </a:lnTo>
                    <a:lnTo>
                      <a:pt x="107" y="21"/>
                    </a:lnTo>
                    <a:lnTo>
                      <a:pt x="109" y="71"/>
                    </a:lnTo>
                    <a:lnTo>
                      <a:pt x="99" y="125"/>
                    </a:lnTo>
                    <a:close/>
                  </a:path>
                </a:pathLst>
              </a:custGeom>
              <a:solidFill>
                <a:srgbClr val="000000"/>
              </a:solidFill>
              <a:ln w="9525">
                <a:noFill/>
                <a:round/>
                <a:headEnd/>
                <a:tailEnd/>
              </a:ln>
            </p:spPr>
            <p:txBody>
              <a:bodyPr/>
              <a:lstStyle/>
              <a:p>
                <a:endParaRPr lang="de-DE">
                  <a:latin typeface="+mn-lt"/>
                </a:endParaRPr>
              </a:p>
            </p:txBody>
          </p:sp>
          <p:sp>
            <p:nvSpPr>
              <p:cNvPr id="1136" name="Freeform 282"/>
              <p:cNvSpPr>
                <a:spLocks/>
              </p:cNvSpPr>
              <p:nvPr/>
            </p:nvSpPr>
            <p:spPr bwMode="auto">
              <a:xfrm>
                <a:off x="458" y="2597"/>
                <a:ext cx="19" cy="22"/>
              </a:xfrm>
              <a:custGeom>
                <a:avLst/>
                <a:gdLst>
                  <a:gd name="T0" fmla="*/ 18 w 134"/>
                  <a:gd name="T1" fmla="*/ 19 h 152"/>
                  <a:gd name="T2" fmla="*/ 17 w 134"/>
                  <a:gd name="T3" fmla="*/ 21 h 152"/>
                  <a:gd name="T4" fmla="*/ 15 w 134"/>
                  <a:gd name="T5" fmla="*/ 22 h 152"/>
                  <a:gd name="T6" fmla="*/ 13 w 134"/>
                  <a:gd name="T7" fmla="*/ 19 h 152"/>
                  <a:gd name="T8" fmla="*/ 13 w 134"/>
                  <a:gd name="T9" fmla="*/ 7 h 152"/>
                  <a:gd name="T10" fmla="*/ 2 w 134"/>
                  <a:gd name="T11" fmla="*/ 5 h 152"/>
                  <a:gd name="T12" fmla="*/ 1 w 134"/>
                  <a:gd name="T13" fmla="*/ 4 h 152"/>
                  <a:gd name="T14" fmla="*/ 0 w 134"/>
                  <a:gd name="T15" fmla="*/ 2 h 152"/>
                  <a:gd name="T16" fmla="*/ 1 w 134"/>
                  <a:gd name="T17" fmla="*/ 0 h 152"/>
                  <a:gd name="T18" fmla="*/ 3 w 134"/>
                  <a:gd name="T19" fmla="*/ 0 h 152"/>
                  <a:gd name="T20" fmla="*/ 16 w 134"/>
                  <a:gd name="T21" fmla="*/ 1 h 152"/>
                  <a:gd name="T22" fmla="*/ 19 w 134"/>
                  <a:gd name="T23" fmla="*/ 5 h 152"/>
                  <a:gd name="T24" fmla="*/ 19 w 134"/>
                  <a:gd name="T25" fmla="*/ 10 h 152"/>
                  <a:gd name="T26" fmla="*/ 18 w 134"/>
                  <a:gd name="T27" fmla="*/ 19 h 152"/>
                  <a:gd name="T28" fmla="*/ 18 w 134"/>
                  <a:gd name="T29" fmla="*/ 19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152"/>
                  <a:gd name="T47" fmla="*/ 134 w 134"/>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152">
                    <a:moveTo>
                      <a:pt x="127" y="134"/>
                    </a:moveTo>
                    <a:lnTo>
                      <a:pt x="120" y="148"/>
                    </a:lnTo>
                    <a:lnTo>
                      <a:pt x="107" y="152"/>
                    </a:lnTo>
                    <a:lnTo>
                      <a:pt x="89" y="132"/>
                    </a:lnTo>
                    <a:lnTo>
                      <a:pt x="94" y="50"/>
                    </a:lnTo>
                    <a:lnTo>
                      <a:pt x="17" y="37"/>
                    </a:lnTo>
                    <a:lnTo>
                      <a:pt x="4" y="29"/>
                    </a:lnTo>
                    <a:lnTo>
                      <a:pt x="0" y="16"/>
                    </a:lnTo>
                    <a:lnTo>
                      <a:pt x="7" y="3"/>
                    </a:lnTo>
                    <a:lnTo>
                      <a:pt x="21" y="0"/>
                    </a:lnTo>
                    <a:lnTo>
                      <a:pt x="114" y="8"/>
                    </a:lnTo>
                    <a:lnTo>
                      <a:pt x="131" y="36"/>
                    </a:lnTo>
                    <a:lnTo>
                      <a:pt x="134" y="66"/>
                    </a:lnTo>
                    <a:lnTo>
                      <a:pt x="127" y="134"/>
                    </a:lnTo>
                    <a:close/>
                  </a:path>
                </a:pathLst>
              </a:custGeom>
              <a:solidFill>
                <a:srgbClr val="000000"/>
              </a:solidFill>
              <a:ln w="9525">
                <a:noFill/>
                <a:round/>
                <a:headEnd/>
                <a:tailEnd/>
              </a:ln>
            </p:spPr>
            <p:txBody>
              <a:bodyPr/>
              <a:lstStyle/>
              <a:p>
                <a:endParaRPr lang="de-DE">
                  <a:latin typeface="+mn-lt"/>
                </a:endParaRPr>
              </a:p>
            </p:txBody>
          </p:sp>
          <p:sp>
            <p:nvSpPr>
              <p:cNvPr id="1137" name="Freeform 283"/>
              <p:cNvSpPr>
                <a:spLocks/>
              </p:cNvSpPr>
              <p:nvPr/>
            </p:nvSpPr>
            <p:spPr bwMode="auto">
              <a:xfrm>
                <a:off x="435" y="2596"/>
                <a:ext cx="20" cy="23"/>
              </a:xfrm>
              <a:custGeom>
                <a:avLst/>
                <a:gdLst>
                  <a:gd name="T0" fmla="*/ 17 w 137"/>
                  <a:gd name="T1" fmla="*/ 21 h 157"/>
                  <a:gd name="T2" fmla="*/ 15 w 137"/>
                  <a:gd name="T3" fmla="*/ 23 h 157"/>
                  <a:gd name="T4" fmla="*/ 13 w 137"/>
                  <a:gd name="T5" fmla="*/ 23 h 157"/>
                  <a:gd name="T6" fmla="*/ 11 w 137"/>
                  <a:gd name="T7" fmla="*/ 20 h 157"/>
                  <a:gd name="T8" fmla="*/ 13 w 137"/>
                  <a:gd name="T9" fmla="*/ 9 h 157"/>
                  <a:gd name="T10" fmla="*/ 2 w 137"/>
                  <a:gd name="T11" fmla="*/ 5 h 157"/>
                  <a:gd name="T12" fmla="*/ 0 w 137"/>
                  <a:gd name="T13" fmla="*/ 4 h 157"/>
                  <a:gd name="T14" fmla="*/ 0 w 137"/>
                  <a:gd name="T15" fmla="*/ 2 h 157"/>
                  <a:gd name="T16" fmla="*/ 1 w 137"/>
                  <a:gd name="T17" fmla="*/ 1 h 157"/>
                  <a:gd name="T18" fmla="*/ 3 w 137"/>
                  <a:gd name="T19" fmla="*/ 0 h 157"/>
                  <a:gd name="T20" fmla="*/ 17 w 137"/>
                  <a:gd name="T21" fmla="*/ 1 h 157"/>
                  <a:gd name="T22" fmla="*/ 20 w 137"/>
                  <a:gd name="T23" fmla="*/ 5 h 157"/>
                  <a:gd name="T24" fmla="*/ 19 w 137"/>
                  <a:gd name="T25" fmla="*/ 13 h 157"/>
                  <a:gd name="T26" fmla="*/ 17 w 137"/>
                  <a:gd name="T27" fmla="*/ 21 h 157"/>
                  <a:gd name="T28" fmla="*/ 17 w 137"/>
                  <a:gd name="T29" fmla="*/ 21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
                  <a:gd name="T46" fmla="*/ 0 h 157"/>
                  <a:gd name="T47" fmla="*/ 137 w 137"/>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 h="157">
                    <a:moveTo>
                      <a:pt x="114" y="143"/>
                    </a:moveTo>
                    <a:lnTo>
                      <a:pt x="105" y="155"/>
                    </a:lnTo>
                    <a:lnTo>
                      <a:pt x="92" y="157"/>
                    </a:lnTo>
                    <a:lnTo>
                      <a:pt x="77" y="135"/>
                    </a:lnTo>
                    <a:lnTo>
                      <a:pt x="86" y="59"/>
                    </a:lnTo>
                    <a:lnTo>
                      <a:pt x="15" y="37"/>
                    </a:lnTo>
                    <a:lnTo>
                      <a:pt x="2" y="28"/>
                    </a:lnTo>
                    <a:lnTo>
                      <a:pt x="0" y="15"/>
                    </a:lnTo>
                    <a:lnTo>
                      <a:pt x="8" y="4"/>
                    </a:lnTo>
                    <a:lnTo>
                      <a:pt x="22" y="0"/>
                    </a:lnTo>
                    <a:lnTo>
                      <a:pt x="115" y="9"/>
                    </a:lnTo>
                    <a:lnTo>
                      <a:pt x="137" y="33"/>
                    </a:lnTo>
                    <a:lnTo>
                      <a:pt x="130" y="88"/>
                    </a:lnTo>
                    <a:lnTo>
                      <a:pt x="114" y="143"/>
                    </a:lnTo>
                    <a:close/>
                  </a:path>
                </a:pathLst>
              </a:custGeom>
              <a:solidFill>
                <a:srgbClr val="000000"/>
              </a:solidFill>
              <a:ln w="9525">
                <a:noFill/>
                <a:round/>
                <a:headEnd/>
                <a:tailEnd/>
              </a:ln>
            </p:spPr>
            <p:txBody>
              <a:bodyPr/>
              <a:lstStyle/>
              <a:p>
                <a:endParaRPr lang="de-DE">
                  <a:latin typeface="+mn-lt"/>
                </a:endParaRPr>
              </a:p>
            </p:txBody>
          </p:sp>
          <p:sp>
            <p:nvSpPr>
              <p:cNvPr id="1138" name="Freeform 284"/>
              <p:cNvSpPr>
                <a:spLocks/>
              </p:cNvSpPr>
              <p:nvPr/>
            </p:nvSpPr>
            <p:spPr bwMode="auto">
              <a:xfrm>
                <a:off x="406" y="2596"/>
                <a:ext cx="22" cy="21"/>
              </a:xfrm>
              <a:custGeom>
                <a:avLst/>
                <a:gdLst>
                  <a:gd name="T0" fmla="*/ 20 w 155"/>
                  <a:gd name="T1" fmla="*/ 18 h 147"/>
                  <a:gd name="T2" fmla="*/ 19 w 155"/>
                  <a:gd name="T3" fmla="*/ 20 h 147"/>
                  <a:gd name="T4" fmla="*/ 18 w 155"/>
                  <a:gd name="T5" fmla="*/ 21 h 147"/>
                  <a:gd name="T6" fmla="*/ 15 w 155"/>
                  <a:gd name="T7" fmla="*/ 19 h 147"/>
                  <a:gd name="T8" fmla="*/ 13 w 155"/>
                  <a:gd name="T9" fmla="*/ 8 h 147"/>
                  <a:gd name="T10" fmla="*/ 8 w 155"/>
                  <a:gd name="T11" fmla="*/ 7 h 147"/>
                  <a:gd name="T12" fmla="*/ 2 w 155"/>
                  <a:gd name="T13" fmla="*/ 5 h 147"/>
                  <a:gd name="T14" fmla="*/ 0 w 155"/>
                  <a:gd name="T15" fmla="*/ 4 h 147"/>
                  <a:gd name="T16" fmla="*/ 0 w 155"/>
                  <a:gd name="T17" fmla="*/ 2 h 147"/>
                  <a:gd name="T18" fmla="*/ 1 w 155"/>
                  <a:gd name="T19" fmla="*/ 0 h 147"/>
                  <a:gd name="T20" fmla="*/ 3 w 155"/>
                  <a:gd name="T21" fmla="*/ 0 h 147"/>
                  <a:gd name="T22" fmla="*/ 18 w 155"/>
                  <a:gd name="T23" fmla="*/ 0 h 147"/>
                  <a:gd name="T24" fmla="*/ 21 w 155"/>
                  <a:gd name="T25" fmla="*/ 2 h 147"/>
                  <a:gd name="T26" fmla="*/ 22 w 155"/>
                  <a:gd name="T27" fmla="*/ 5 h 147"/>
                  <a:gd name="T28" fmla="*/ 20 w 155"/>
                  <a:gd name="T29" fmla="*/ 18 h 147"/>
                  <a:gd name="T30" fmla="*/ 20 w 155"/>
                  <a:gd name="T31" fmla="*/ 18 h 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47"/>
                  <a:gd name="T50" fmla="*/ 155 w 155"/>
                  <a:gd name="T51" fmla="*/ 147 h 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47">
                    <a:moveTo>
                      <a:pt x="142" y="127"/>
                    </a:moveTo>
                    <a:lnTo>
                      <a:pt x="137" y="142"/>
                    </a:lnTo>
                    <a:lnTo>
                      <a:pt x="125" y="147"/>
                    </a:lnTo>
                    <a:lnTo>
                      <a:pt x="105" y="131"/>
                    </a:lnTo>
                    <a:lnTo>
                      <a:pt x="95" y="57"/>
                    </a:lnTo>
                    <a:lnTo>
                      <a:pt x="58" y="47"/>
                    </a:lnTo>
                    <a:lnTo>
                      <a:pt x="16" y="37"/>
                    </a:lnTo>
                    <a:lnTo>
                      <a:pt x="2" y="29"/>
                    </a:lnTo>
                    <a:lnTo>
                      <a:pt x="0" y="15"/>
                    </a:lnTo>
                    <a:lnTo>
                      <a:pt x="6" y="3"/>
                    </a:lnTo>
                    <a:lnTo>
                      <a:pt x="21" y="0"/>
                    </a:lnTo>
                    <a:lnTo>
                      <a:pt x="127" y="1"/>
                    </a:lnTo>
                    <a:lnTo>
                      <a:pt x="149" y="11"/>
                    </a:lnTo>
                    <a:lnTo>
                      <a:pt x="155" y="33"/>
                    </a:lnTo>
                    <a:lnTo>
                      <a:pt x="142" y="127"/>
                    </a:lnTo>
                    <a:close/>
                  </a:path>
                </a:pathLst>
              </a:custGeom>
              <a:solidFill>
                <a:srgbClr val="000000"/>
              </a:solidFill>
              <a:ln w="9525">
                <a:noFill/>
                <a:round/>
                <a:headEnd/>
                <a:tailEnd/>
              </a:ln>
            </p:spPr>
            <p:txBody>
              <a:bodyPr/>
              <a:lstStyle/>
              <a:p>
                <a:endParaRPr lang="de-DE">
                  <a:latin typeface="+mn-lt"/>
                </a:endParaRPr>
              </a:p>
            </p:txBody>
          </p:sp>
          <p:sp>
            <p:nvSpPr>
              <p:cNvPr id="1139" name="Freeform 285"/>
              <p:cNvSpPr>
                <a:spLocks/>
              </p:cNvSpPr>
              <p:nvPr/>
            </p:nvSpPr>
            <p:spPr bwMode="auto">
              <a:xfrm>
                <a:off x="342" y="2590"/>
                <a:ext cx="23" cy="22"/>
              </a:xfrm>
              <a:custGeom>
                <a:avLst/>
                <a:gdLst>
                  <a:gd name="T0" fmla="*/ 22 w 162"/>
                  <a:gd name="T1" fmla="*/ 18 h 151"/>
                  <a:gd name="T2" fmla="*/ 21 w 162"/>
                  <a:gd name="T3" fmla="*/ 21 h 151"/>
                  <a:gd name="T4" fmla="*/ 19 w 162"/>
                  <a:gd name="T5" fmla="*/ 22 h 151"/>
                  <a:gd name="T6" fmla="*/ 15 w 162"/>
                  <a:gd name="T7" fmla="*/ 18 h 151"/>
                  <a:gd name="T8" fmla="*/ 14 w 162"/>
                  <a:gd name="T9" fmla="*/ 11 h 151"/>
                  <a:gd name="T10" fmla="*/ 12 w 162"/>
                  <a:gd name="T11" fmla="*/ 9 h 151"/>
                  <a:gd name="T12" fmla="*/ 10 w 162"/>
                  <a:gd name="T13" fmla="*/ 9 h 151"/>
                  <a:gd name="T14" fmla="*/ 4 w 162"/>
                  <a:gd name="T15" fmla="*/ 9 h 151"/>
                  <a:gd name="T16" fmla="*/ 1 w 162"/>
                  <a:gd name="T17" fmla="*/ 7 h 151"/>
                  <a:gd name="T18" fmla="*/ 0 w 162"/>
                  <a:gd name="T19" fmla="*/ 4 h 151"/>
                  <a:gd name="T20" fmla="*/ 1 w 162"/>
                  <a:gd name="T21" fmla="*/ 1 h 151"/>
                  <a:gd name="T22" fmla="*/ 5 w 162"/>
                  <a:gd name="T23" fmla="*/ 0 h 151"/>
                  <a:gd name="T24" fmla="*/ 14 w 162"/>
                  <a:gd name="T25" fmla="*/ 1 h 151"/>
                  <a:gd name="T26" fmla="*/ 22 w 162"/>
                  <a:gd name="T27" fmla="*/ 5 h 151"/>
                  <a:gd name="T28" fmla="*/ 23 w 162"/>
                  <a:gd name="T29" fmla="*/ 11 h 151"/>
                  <a:gd name="T30" fmla="*/ 22 w 162"/>
                  <a:gd name="T31" fmla="*/ 18 h 151"/>
                  <a:gd name="T32" fmla="*/ 22 w 162"/>
                  <a:gd name="T33" fmla="*/ 18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151"/>
                  <a:gd name="T53" fmla="*/ 162 w 162"/>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151">
                    <a:moveTo>
                      <a:pt x="157" y="125"/>
                    </a:moveTo>
                    <a:lnTo>
                      <a:pt x="151" y="144"/>
                    </a:lnTo>
                    <a:lnTo>
                      <a:pt x="134" y="151"/>
                    </a:lnTo>
                    <a:lnTo>
                      <a:pt x="107" y="126"/>
                    </a:lnTo>
                    <a:lnTo>
                      <a:pt x="102" y="73"/>
                    </a:lnTo>
                    <a:lnTo>
                      <a:pt x="88" y="63"/>
                    </a:lnTo>
                    <a:lnTo>
                      <a:pt x="70" y="60"/>
                    </a:lnTo>
                    <a:lnTo>
                      <a:pt x="30" y="63"/>
                    </a:lnTo>
                    <a:lnTo>
                      <a:pt x="7" y="51"/>
                    </a:lnTo>
                    <a:lnTo>
                      <a:pt x="0" y="29"/>
                    </a:lnTo>
                    <a:lnTo>
                      <a:pt x="10" y="8"/>
                    </a:lnTo>
                    <a:lnTo>
                      <a:pt x="34" y="0"/>
                    </a:lnTo>
                    <a:lnTo>
                      <a:pt x="101" y="4"/>
                    </a:lnTo>
                    <a:lnTo>
                      <a:pt x="152" y="36"/>
                    </a:lnTo>
                    <a:lnTo>
                      <a:pt x="162" y="77"/>
                    </a:lnTo>
                    <a:lnTo>
                      <a:pt x="157" y="125"/>
                    </a:lnTo>
                    <a:close/>
                  </a:path>
                </a:pathLst>
              </a:custGeom>
              <a:solidFill>
                <a:srgbClr val="000000"/>
              </a:solidFill>
              <a:ln w="9525">
                <a:noFill/>
                <a:round/>
                <a:headEnd/>
                <a:tailEnd/>
              </a:ln>
            </p:spPr>
            <p:txBody>
              <a:bodyPr/>
              <a:lstStyle/>
              <a:p>
                <a:endParaRPr lang="de-DE">
                  <a:latin typeface="+mn-lt"/>
                </a:endParaRPr>
              </a:p>
            </p:txBody>
          </p:sp>
          <p:sp>
            <p:nvSpPr>
              <p:cNvPr id="1140" name="Freeform 286"/>
              <p:cNvSpPr>
                <a:spLocks/>
              </p:cNvSpPr>
              <p:nvPr/>
            </p:nvSpPr>
            <p:spPr bwMode="auto">
              <a:xfrm>
                <a:off x="343" y="2637"/>
                <a:ext cx="13" cy="22"/>
              </a:xfrm>
              <a:custGeom>
                <a:avLst/>
                <a:gdLst>
                  <a:gd name="T0" fmla="*/ 12 w 88"/>
                  <a:gd name="T1" fmla="*/ 2 h 152"/>
                  <a:gd name="T2" fmla="*/ 13 w 88"/>
                  <a:gd name="T3" fmla="*/ 8 h 152"/>
                  <a:gd name="T4" fmla="*/ 12 w 88"/>
                  <a:gd name="T5" fmla="*/ 15 h 152"/>
                  <a:gd name="T6" fmla="*/ 8 w 88"/>
                  <a:gd name="T7" fmla="*/ 18 h 152"/>
                  <a:gd name="T8" fmla="*/ 4 w 88"/>
                  <a:gd name="T9" fmla="*/ 22 h 152"/>
                  <a:gd name="T10" fmla="*/ 2 w 88"/>
                  <a:gd name="T11" fmla="*/ 22 h 152"/>
                  <a:gd name="T12" fmla="*/ 0 w 88"/>
                  <a:gd name="T13" fmla="*/ 21 h 152"/>
                  <a:gd name="T14" fmla="*/ 1 w 88"/>
                  <a:gd name="T15" fmla="*/ 17 h 152"/>
                  <a:gd name="T16" fmla="*/ 6 w 88"/>
                  <a:gd name="T17" fmla="*/ 11 h 152"/>
                  <a:gd name="T18" fmla="*/ 7 w 88"/>
                  <a:gd name="T19" fmla="*/ 3 h 152"/>
                  <a:gd name="T20" fmla="*/ 7 w 88"/>
                  <a:gd name="T21" fmla="*/ 1 h 152"/>
                  <a:gd name="T22" fmla="*/ 9 w 88"/>
                  <a:gd name="T23" fmla="*/ 0 h 152"/>
                  <a:gd name="T24" fmla="*/ 12 w 88"/>
                  <a:gd name="T25" fmla="*/ 2 h 152"/>
                  <a:gd name="T26" fmla="*/ 12 w 88"/>
                  <a:gd name="T27" fmla="*/ 2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52"/>
                  <a:gd name="T44" fmla="*/ 88 w 88"/>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52">
                    <a:moveTo>
                      <a:pt x="83" y="16"/>
                    </a:moveTo>
                    <a:lnTo>
                      <a:pt x="88" y="58"/>
                    </a:lnTo>
                    <a:lnTo>
                      <a:pt x="83" y="101"/>
                    </a:lnTo>
                    <a:lnTo>
                      <a:pt x="56" y="126"/>
                    </a:lnTo>
                    <a:lnTo>
                      <a:pt x="26" y="149"/>
                    </a:lnTo>
                    <a:lnTo>
                      <a:pt x="11" y="152"/>
                    </a:lnTo>
                    <a:lnTo>
                      <a:pt x="0" y="144"/>
                    </a:lnTo>
                    <a:lnTo>
                      <a:pt x="5" y="117"/>
                    </a:lnTo>
                    <a:lnTo>
                      <a:pt x="41" y="77"/>
                    </a:lnTo>
                    <a:lnTo>
                      <a:pt x="46" y="21"/>
                    </a:lnTo>
                    <a:lnTo>
                      <a:pt x="50" y="5"/>
                    </a:lnTo>
                    <a:lnTo>
                      <a:pt x="62" y="0"/>
                    </a:lnTo>
                    <a:lnTo>
                      <a:pt x="83" y="16"/>
                    </a:lnTo>
                    <a:close/>
                  </a:path>
                </a:pathLst>
              </a:custGeom>
              <a:solidFill>
                <a:srgbClr val="000000"/>
              </a:solidFill>
              <a:ln w="9525">
                <a:noFill/>
                <a:round/>
                <a:headEnd/>
                <a:tailEnd/>
              </a:ln>
            </p:spPr>
            <p:txBody>
              <a:bodyPr/>
              <a:lstStyle/>
              <a:p>
                <a:endParaRPr lang="de-DE">
                  <a:latin typeface="+mn-lt"/>
                </a:endParaRPr>
              </a:p>
            </p:txBody>
          </p:sp>
          <p:sp>
            <p:nvSpPr>
              <p:cNvPr id="1141" name="Freeform 287"/>
              <p:cNvSpPr>
                <a:spLocks/>
              </p:cNvSpPr>
              <p:nvPr/>
            </p:nvSpPr>
            <p:spPr bwMode="auto">
              <a:xfrm>
                <a:off x="464" y="2634"/>
                <a:ext cx="28" cy="26"/>
              </a:xfrm>
              <a:custGeom>
                <a:avLst/>
                <a:gdLst>
                  <a:gd name="T0" fmla="*/ 9 w 195"/>
                  <a:gd name="T1" fmla="*/ 4 h 186"/>
                  <a:gd name="T2" fmla="*/ 10 w 195"/>
                  <a:gd name="T3" fmla="*/ 14 h 186"/>
                  <a:gd name="T4" fmla="*/ 14 w 195"/>
                  <a:gd name="T5" fmla="*/ 16 h 186"/>
                  <a:gd name="T6" fmla="*/ 19 w 195"/>
                  <a:gd name="T7" fmla="*/ 19 h 186"/>
                  <a:gd name="T8" fmla="*/ 23 w 195"/>
                  <a:gd name="T9" fmla="*/ 21 h 186"/>
                  <a:gd name="T10" fmla="*/ 28 w 195"/>
                  <a:gd name="T11" fmla="*/ 23 h 186"/>
                  <a:gd name="T12" fmla="*/ 28 w 195"/>
                  <a:gd name="T13" fmla="*/ 24 h 186"/>
                  <a:gd name="T14" fmla="*/ 26 w 195"/>
                  <a:gd name="T15" fmla="*/ 26 h 186"/>
                  <a:gd name="T16" fmla="*/ 19 w 195"/>
                  <a:gd name="T17" fmla="*/ 26 h 186"/>
                  <a:gd name="T18" fmla="*/ 5 w 195"/>
                  <a:gd name="T19" fmla="*/ 17 h 186"/>
                  <a:gd name="T20" fmla="*/ 2 w 195"/>
                  <a:gd name="T21" fmla="*/ 10 h 186"/>
                  <a:gd name="T22" fmla="*/ 0 w 195"/>
                  <a:gd name="T23" fmla="*/ 3 h 186"/>
                  <a:gd name="T24" fmla="*/ 1 w 195"/>
                  <a:gd name="T25" fmla="*/ 1 h 186"/>
                  <a:gd name="T26" fmla="*/ 3 w 195"/>
                  <a:gd name="T27" fmla="*/ 0 h 186"/>
                  <a:gd name="T28" fmla="*/ 7 w 195"/>
                  <a:gd name="T29" fmla="*/ 1 h 186"/>
                  <a:gd name="T30" fmla="*/ 9 w 195"/>
                  <a:gd name="T31" fmla="*/ 4 h 186"/>
                  <a:gd name="T32" fmla="*/ 9 w 195"/>
                  <a:gd name="T33" fmla="*/ 4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186"/>
                  <a:gd name="T53" fmla="*/ 195 w 195"/>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186">
                    <a:moveTo>
                      <a:pt x="66" y="30"/>
                    </a:moveTo>
                    <a:lnTo>
                      <a:pt x="73" y="100"/>
                    </a:lnTo>
                    <a:lnTo>
                      <a:pt x="100" y="118"/>
                    </a:lnTo>
                    <a:lnTo>
                      <a:pt x="131" y="136"/>
                    </a:lnTo>
                    <a:lnTo>
                      <a:pt x="162" y="152"/>
                    </a:lnTo>
                    <a:lnTo>
                      <a:pt x="192" y="165"/>
                    </a:lnTo>
                    <a:lnTo>
                      <a:pt x="195" y="174"/>
                    </a:lnTo>
                    <a:lnTo>
                      <a:pt x="180" y="183"/>
                    </a:lnTo>
                    <a:lnTo>
                      <a:pt x="134" y="186"/>
                    </a:lnTo>
                    <a:lnTo>
                      <a:pt x="35" y="125"/>
                    </a:lnTo>
                    <a:lnTo>
                      <a:pt x="17" y="75"/>
                    </a:lnTo>
                    <a:lnTo>
                      <a:pt x="0" y="25"/>
                    </a:lnTo>
                    <a:lnTo>
                      <a:pt x="4" y="6"/>
                    </a:lnTo>
                    <a:lnTo>
                      <a:pt x="24" y="0"/>
                    </a:lnTo>
                    <a:lnTo>
                      <a:pt x="48" y="8"/>
                    </a:lnTo>
                    <a:lnTo>
                      <a:pt x="66" y="30"/>
                    </a:lnTo>
                    <a:close/>
                  </a:path>
                </a:pathLst>
              </a:custGeom>
              <a:solidFill>
                <a:srgbClr val="000000"/>
              </a:solidFill>
              <a:ln w="9525">
                <a:noFill/>
                <a:round/>
                <a:headEnd/>
                <a:tailEnd/>
              </a:ln>
            </p:spPr>
            <p:txBody>
              <a:bodyPr/>
              <a:lstStyle/>
              <a:p>
                <a:endParaRPr lang="de-DE">
                  <a:latin typeface="+mn-lt"/>
                </a:endParaRPr>
              </a:p>
            </p:txBody>
          </p:sp>
          <p:sp>
            <p:nvSpPr>
              <p:cNvPr id="1142" name="Freeform 288"/>
              <p:cNvSpPr>
                <a:spLocks/>
              </p:cNvSpPr>
              <p:nvPr/>
            </p:nvSpPr>
            <p:spPr bwMode="auto">
              <a:xfrm>
                <a:off x="500" y="2416"/>
                <a:ext cx="38" cy="218"/>
              </a:xfrm>
              <a:custGeom>
                <a:avLst/>
                <a:gdLst>
                  <a:gd name="T0" fmla="*/ 36 w 263"/>
                  <a:gd name="T1" fmla="*/ 2 h 1524"/>
                  <a:gd name="T2" fmla="*/ 38 w 263"/>
                  <a:gd name="T3" fmla="*/ 21 h 1524"/>
                  <a:gd name="T4" fmla="*/ 37 w 263"/>
                  <a:gd name="T5" fmla="*/ 45 h 1524"/>
                  <a:gd name="T6" fmla="*/ 36 w 263"/>
                  <a:gd name="T7" fmla="*/ 68 h 1524"/>
                  <a:gd name="T8" fmla="*/ 35 w 263"/>
                  <a:gd name="T9" fmla="*/ 82 h 1524"/>
                  <a:gd name="T10" fmla="*/ 33 w 263"/>
                  <a:gd name="T11" fmla="*/ 99 h 1524"/>
                  <a:gd name="T12" fmla="*/ 30 w 263"/>
                  <a:gd name="T13" fmla="*/ 114 h 1524"/>
                  <a:gd name="T14" fmla="*/ 26 w 263"/>
                  <a:gd name="T15" fmla="*/ 145 h 1524"/>
                  <a:gd name="T16" fmla="*/ 24 w 263"/>
                  <a:gd name="T17" fmla="*/ 162 h 1524"/>
                  <a:gd name="T18" fmla="*/ 22 w 263"/>
                  <a:gd name="T19" fmla="*/ 170 h 1524"/>
                  <a:gd name="T20" fmla="*/ 20 w 263"/>
                  <a:gd name="T21" fmla="*/ 179 h 1524"/>
                  <a:gd name="T22" fmla="*/ 17 w 263"/>
                  <a:gd name="T23" fmla="*/ 189 h 1524"/>
                  <a:gd name="T24" fmla="*/ 14 w 263"/>
                  <a:gd name="T25" fmla="*/ 199 h 1524"/>
                  <a:gd name="T26" fmla="*/ 12 w 263"/>
                  <a:gd name="T27" fmla="*/ 203 h 1524"/>
                  <a:gd name="T28" fmla="*/ 10 w 263"/>
                  <a:gd name="T29" fmla="*/ 207 h 1524"/>
                  <a:gd name="T30" fmla="*/ 8 w 263"/>
                  <a:gd name="T31" fmla="*/ 212 h 1524"/>
                  <a:gd name="T32" fmla="*/ 5 w 263"/>
                  <a:gd name="T33" fmla="*/ 217 h 1524"/>
                  <a:gd name="T34" fmla="*/ 3 w 263"/>
                  <a:gd name="T35" fmla="*/ 218 h 1524"/>
                  <a:gd name="T36" fmla="*/ 1 w 263"/>
                  <a:gd name="T37" fmla="*/ 218 h 1524"/>
                  <a:gd name="T38" fmla="*/ 0 w 263"/>
                  <a:gd name="T39" fmla="*/ 214 h 1524"/>
                  <a:gd name="T40" fmla="*/ 4 w 263"/>
                  <a:gd name="T41" fmla="*/ 205 h 1524"/>
                  <a:gd name="T42" fmla="*/ 6 w 263"/>
                  <a:gd name="T43" fmla="*/ 196 h 1524"/>
                  <a:gd name="T44" fmla="*/ 10 w 263"/>
                  <a:gd name="T45" fmla="*/ 176 h 1524"/>
                  <a:gd name="T46" fmla="*/ 16 w 263"/>
                  <a:gd name="T47" fmla="*/ 144 h 1524"/>
                  <a:gd name="T48" fmla="*/ 18 w 263"/>
                  <a:gd name="T49" fmla="*/ 128 h 1524"/>
                  <a:gd name="T50" fmla="*/ 21 w 263"/>
                  <a:gd name="T51" fmla="*/ 113 h 1524"/>
                  <a:gd name="T52" fmla="*/ 26 w 263"/>
                  <a:gd name="T53" fmla="*/ 82 h 1524"/>
                  <a:gd name="T54" fmla="*/ 28 w 263"/>
                  <a:gd name="T55" fmla="*/ 67 h 1524"/>
                  <a:gd name="T56" fmla="*/ 30 w 263"/>
                  <a:gd name="T57" fmla="*/ 45 h 1524"/>
                  <a:gd name="T58" fmla="*/ 32 w 263"/>
                  <a:gd name="T59" fmla="*/ 21 h 1524"/>
                  <a:gd name="T60" fmla="*/ 31 w 263"/>
                  <a:gd name="T61" fmla="*/ 3 h 1524"/>
                  <a:gd name="T62" fmla="*/ 31 w 263"/>
                  <a:gd name="T63" fmla="*/ 1 h 1524"/>
                  <a:gd name="T64" fmla="*/ 33 w 263"/>
                  <a:gd name="T65" fmla="*/ 0 h 1524"/>
                  <a:gd name="T66" fmla="*/ 36 w 263"/>
                  <a:gd name="T67" fmla="*/ 2 h 1524"/>
                  <a:gd name="T68" fmla="*/ 36 w 263"/>
                  <a:gd name="T69" fmla="*/ 2 h 15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1524"/>
                  <a:gd name="T107" fmla="*/ 263 w 263"/>
                  <a:gd name="T108" fmla="*/ 1524 h 15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1524">
                    <a:moveTo>
                      <a:pt x="251" y="13"/>
                    </a:moveTo>
                    <a:lnTo>
                      <a:pt x="263" y="144"/>
                    </a:lnTo>
                    <a:lnTo>
                      <a:pt x="258" y="312"/>
                    </a:lnTo>
                    <a:lnTo>
                      <a:pt x="247" y="472"/>
                    </a:lnTo>
                    <a:lnTo>
                      <a:pt x="239" y="576"/>
                    </a:lnTo>
                    <a:lnTo>
                      <a:pt x="225" y="692"/>
                    </a:lnTo>
                    <a:lnTo>
                      <a:pt x="209" y="795"/>
                    </a:lnTo>
                    <a:lnTo>
                      <a:pt x="178" y="1015"/>
                    </a:lnTo>
                    <a:lnTo>
                      <a:pt x="164" y="1133"/>
                    </a:lnTo>
                    <a:lnTo>
                      <a:pt x="153" y="1188"/>
                    </a:lnTo>
                    <a:lnTo>
                      <a:pt x="140" y="1250"/>
                    </a:lnTo>
                    <a:lnTo>
                      <a:pt x="120" y="1324"/>
                    </a:lnTo>
                    <a:lnTo>
                      <a:pt x="97" y="1388"/>
                    </a:lnTo>
                    <a:lnTo>
                      <a:pt x="84" y="1418"/>
                    </a:lnTo>
                    <a:lnTo>
                      <a:pt x="68" y="1448"/>
                    </a:lnTo>
                    <a:lnTo>
                      <a:pt x="52" y="1481"/>
                    </a:lnTo>
                    <a:lnTo>
                      <a:pt x="32" y="1515"/>
                    </a:lnTo>
                    <a:lnTo>
                      <a:pt x="20" y="1524"/>
                    </a:lnTo>
                    <a:lnTo>
                      <a:pt x="6" y="1522"/>
                    </a:lnTo>
                    <a:lnTo>
                      <a:pt x="0" y="1496"/>
                    </a:lnTo>
                    <a:lnTo>
                      <a:pt x="28" y="1431"/>
                    </a:lnTo>
                    <a:lnTo>
                      <a:pt x="44" y="1369"/>
                    </a:lnTo>
                    <a:lnTo>
                      <a:pt x="66" y="1232"/>
                    </a:lnTo>
                    <a:lnTo>
                      <a:pt x="109" y="1008"/>
                    </a:lnTo>
                    <a:lnTo>
                      <a:pt x="125" y="892"/>
                    </a:lnTo>
                    <a:lnTo>
                      <a:pt x="145" y="790"/>
                    </a:lnTo>
                    <a:lnTo>
                      <a:pt x="179" y="571"/>
                    </a:lnTo>
                    <a:lnTo>
                      <a:pt x="192" y="468"/>
                    </a:lnTo>
                    <a:lnTo>
                      <a:pt x="211" y="312"/>
                    </a:lnTo>
                    <a:lnTo>
                      <a:pt x="223" y="150"/>
                    </a:lnTo>
                    <a:lnTo>
                      <a:pt x="214" y="22"/>
                    </a:lnTo>
                    <a:lnTo>
                      <a:pt x="216" y="7"/>
                    </a:lnTo>
                    <a:lnTo>
                      <a:pt x="228" y="0"/>
                    </a:lnTo>
                    <a:lnTo>
                      <a:pt x="251" y="13"/>
                    </a:lnTo>
                    <a:close/>
                  </a:path>
                </a:pathLst>
              </a:custGeom>
              <a:solidFill>
                <a:srgbClr val="000000"/>
              </a:solidFill>
              <a:ln w="9525">
                <a:noFill/>
                <a:round/>
                <a:headEnd/>
                <a:tailEnd/>
              </a:ln>
            </p:spPr>
            <p:txBody>
              <a:bodyPr/>
              <a:lstStyle/>
              <a:p>
                <a:endParaRPr lang="de-DE">
                  <a:latin typeface="+mn-lt"/>
                </a:endParaRPr>
              </a:p>
            </p:txBody>
          </p:sp>
          <p:sp>
            <p:nvSpPr>
              <p:cNvPr id="1143" name="Freeform 289"/>
              <p:cNvSpPr>
                <a:spLocks/>
              </p:cNvSpPr>
              <p:nvPr/>
            </p:nvSpPr>
            <p:spPr bwMode="auto">
              <a:xfrm>
                <a:off x="240" y="2588"/>
                <a:ext cx="45" cy="102"/>
              </a:xfrm>
              <a:custGeom>
                <a:avLst/>
                <a:gdLst>
                  <a:gd name="T0" fmla="*/ 43 w 315"/>
                  <a:gd name="T1" fmla="*/ 5 h 713"/>
                  <a:gd name="T2" fmla="*/ 26 w 315"/>
                  <a:gd name="T3" fmla="*/ 7 h 713"/>
                  <a:gd name="T4" fmla="*/ 18 w 315"/>
                  <a:gd name="T5" fmla="*/ 9 h 713"/>
                  <a:gd name="T6" fmla="*/ 10 w 315"/>
                  <a:gd name="T7" fmla="*/ 13 h 713"/>
                  <a:gd name="T8" fmla="*/ 8 w 315"/>
                  <a:gd name="T9" fmla="*/ 17 h 713"/>
                  <a:gd name="T10" fmla="*/ 7 w 315"/>
                  <a:gd name="T11" fmla="*/ 20 h 713"/>
                  <a:gd name="T12" fmla="*/ 7 w 315"/>
                  <a:gd name="T13" fmla="*/ 22 h 713"/>
                  <a:gd name="T14" fmla="*/ 9 w 315"/>
                  <a:gd name="T15" fmla="*/ 34 h 713"/>
                  <a:gd name="T16" fmla="*/ 7 w 315"/>
                  <a:gd name="T17" fmla="*/ 98 h 713"/>
                  <a:gd name="T18" fmla="*/ 6 w 315"/>
                  <a:gd name="T19" fmla="*/ 101 h 713"/>
                  <a:gd name="T20" fmla="*/ 3 w 315"/>
                  <a:gd name="T21" fmla="*/ 102 h 713"/>
                  <a:gd name="T22" fmla="*/ 0 w 315"/>
                  <a:gd name="T23" fmla="*/ 98 h 713"/>
                  <a:gd name="T24" fmla="*/ 1 w 315"/>
                  <a:gd name="T25" fmla="*/ 66 h 713"/>
                  <a:gd name="T26" fmla="*/ 4 w 315"/>
                  <a:gd name="T27" fmla="*/ 33 h 713"/>
                  <a:gd name="T28" fmla="*/ 3 w 315"/>
                  <a:gd name="T29" fmla="*/ 20 h 713"/>
                  <a:gd name="T30" fmla="*/ 3 w 315"/>
                  <a:gd name="T31" fmla="*/ 14 h 713"/>
                  <a:gd name="T32" fmla="*/ 5 w 315"/>
                  <a:gd name="T33" fmla="*/ 11 h 713"/>
                  <a:gd name="T34" fmla="*/ 7 w 315"/>
                  <a:gd name="T35" fmla="*/ 9 h 713"/>
                  <a:gd name="T36" fmla="*/ 11 w 315"/>
                  <a:gd name="T37" fmla="*/ 6 h 713"/>
                  <a:gd name="T38" fmla="*/ 15 w 315"/>
                  <a:gd name="T39" fmla="*/ 4 h 713"/>
                  <a:gd name="T40" fmla="*/ 24 w 315"/>
                  <a:gd name="T41" fmla="*/ 3 h 713"/>
                  <a:gd name="T42" fmla="*/ 42 w 315"/>
                  <a:gd name="T43" fmla="*/ 0 h 713"/>
                  <a:gd name="T44" fmla="*/ 44 w 315"/>
                  <a:gd name="T45" fmla="*/ 0 h 713"/>
                  <a:gd name="T46" fmla="*/ 45 w 315"/>
                  <a:gd name="T47" fmla="*/ 2 h 713"/>
                  <a:gd name="T48" fmla="*/ 45 w 315"/>
                  <a:gd name="T49" fmla="*/ 4 h 713"/>
                  <a:gd name="T50" fmla="*/ 43 w 315"/>
                  <a:gd name="T51" fmla="*/ 5 h 713"/>
                  <a:gd name="T52" fmla="*/ 43 w 315"/>
                  <a:gd name="T53" fmla="*/ 5 h 7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5"/>
                  <a:gd name="T82" fmla="*/ 0 h 713"/>
                  <a:gd name="T83" fmla="*/ 315 w 315"/>
                  <a:gd name="T84" fmla="*/ 713 h 7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5" h="713">
                    <a:moveTo>
                      <a:pt x="302" y="36"/>
                    </a:moveTo>
                    <a:lnTo>
                      <a:pt x="181" y="52"/>
                    </a:lnTo>
                    <a:lnTo>
                      <a:pt x="126" y="63"/>
                    </a:lnTo>
                    <a:lnTo>
                      <a:pt x="72" y="92"/>
                    </a:lnTo>
                    <a:lnTo>
                      <a:pt x="53" y="121"/>
                    </a:lnTo>
                    <a:lnTo>
                      <a:pt x="51" y="138"/>
                    </a:lnTo>
                    <a:lnTo>
                      <a:pt x="52" y="156"/>
                    </a:lnTo>
                    <a:lnTo>
                      <a:pt x="63" y="237"/>
                    </a:lnTo>
                    <a:lnTo>
                      <a:pt x="49" y="687"/>
                    </a:lnTo>
                    <a:lnTo>
                      <a:pt x="41" y="706"/>
                    </a:lnTo>
                    <a:lnTo>
                      <a:pt x="24" y="713"/>
                    </a:lnTo>
                    <a:lnTo>
                      <a:pt x="0" y="687"/>
                    </a:lnTo>
                    <a:lnTo>
                      <a:pt x="9" y="461"/>
                    </a:lnTo>
                    <a:lnTo>
                      <a:pt x="27" y="234"/>
                    </a:lnTo>
                    <a:lnTo>
                      <a:pt x="20" y="138"/>
                    </a:lnTo>
                    <a:lnTo>
                      <a:pt x="24" y="97"/>
                    </a:lnTo>
                    <a:lnTo>
                      <a:pt x="34" y="79"/>
                    </a:lnTo>
                    <a:lnTo>
                      <a:pt x="50" y="62"/>
                    </a:lnTo>
                    <a:lnTo>
                      <a:pt x="79" y="44"/>
                    </a:lnTo>
                    <a:lnTo>
                      <a:pt x="107" y="31"/>
                    </a:lnTo>
                    <a:lnTo>
                      <a:pt x="165" y="18"/>
                    </a:lnTo>
                    <a:lnTo>
                      <a:pt x="292" y="0"/>
                    </a:lnTo>
                    <a:lnTo>
                      <a:pt x="307" y="3"/>
                    </a:lnTo>
                    <a:lnTo>
                      <a:pt x="315" y="14"/>
                    </a:lnTo>
                    <a:lnTo>
                      <a:pt x="314" y="27"/>
                    </a:lnTo>
                    <a:lnTo>
                      <a:pt x="302" y="36"/>
                    </a:lnTo>
                    <a:close/>
                  </a:path>
                </a:pathLst>
              </a:custGeom>
              <a:solidFill>
                <a:srgbClr val="000000"/>
              </a:solidFill>
              <a:ln w="9525">
                <a:noFill/>
                <a:round/>
                <a:headEnd/>
                <a:tailEnd/>
              </a:ln>
            </p:spPr>
            <p:txBody>
              <a:bodyPr/>
              <a:lstStyle/>
              <a:p>
                <a:endParaRPr lang="de-DE">
                  <a:latin typeface="+mn-lt"/>
                </a:endParaRPr>
              </a:p>
            </p:txBody>
          </p:sp>
          <p:sp>
            <p:nvSpPr>
              <p:cNvPr id="1144" name="Freeform 290"/>
              <p:cNvSpPr>
                <a:spLocks/>
              </p:cNvSpPr>
              <p:nvPr/>
            </p:nvSpPr>
            <p:spPr bwMode="auto">
              <a:xfrm>
                <a:off x="548" y="2674"/>
                <a:ext cx="32" cy="36"/>
              </a:xfrm>
              <a:custGeom>
                <a:avLst/>
                <a:gdLst>
                  <a:gd name="T0" fmla="*/ 27 w 224"/>
                  <a:gd name="T1" fmla="*/ 0 h 248"/>
                  <a:gd name="T2" fmla="*/ 30 w 224"/>
                  <a:gd name="T3" fmla="*/ 0 h 248"/>
                  <a:gd name="T4" fmla="*/ 32 w 224"/>
                  <a:gd name="T5" fmla="*/ 2 h 248"/>
                  <a:gd name="T6" fmla="*/ 32 w 224"/>
                  <a:gd name="T7" fmla="*/ 5 h 248"/>
                  <a:gd name="T8" fmla="*/ 30 w 224"/>
                  <a:gd name="T9" fmla="*/ 7 h 248"/>
                  <a:gd name="T10" fmla="*/ 22 w 224"/>
                  <a:gd name="T11" fmla="*/ 12 h 248"/>
                  <a:gd name="T12" fmla="*/ 22 w 224"/>
                  <a:gd name="T13" fmla="*/ 16 h 248"/>
                  <a:gd name="T14" fmla="*/ 23 w 224"/>
                  <a:gd name="T15" fmla="*/ 20 h 248"/>
                  <a:gd name="T16" fmla="*/ 21 w 224"/>
                  <a:gd name="T17" fmla="*/ 25 h 248"/>
                  <a:gd name="T18" fmla="*/ 17 w 224"/>
                  <a:gd name="T19" fmla="*/ 28 h 248"/>
                  <a:gd name="T20" fmla="*/ 15 w 224"/>
                  <a:gd name="T21" fmla="*/ 30 h 248"/>
                  <a:gd name="T22" fmla="*/ 12 w 224"/>
                  <a:gd name="T23" fmla="*/ 31 h 248"/>
                  <a:gd name="T24" fmla="*/ 7 w 224"/>
                  <a:gd name="T25" fmla="*/ 34 h 248"/>
                  <a:gd name="T26" fmla="*/ 3 w 224"/>
                  <a:gd name="T27" fmla="*/ 36 h 248"/>
                  <a:gd name="T28" fmla="*/ 0 w 224"/>
                  <a:gd name="T29" fmla="*/ 35 h 248"/>
                  <a:gd name="T30" fmla="*/ 0 w 224"/>
                  <a:gd name="T31" fmla="*/ 32 h 248"/>
                  <a:gd name="T32" fmla="*/ 1 w 224"/>
                  <a:gd name="T33" fmla="*/ 30 h 248"/>
                  <a:gd name="T34" fmla="*/ 3 w 224"/>
                  <a:gd name="T35" fmla="*/ 28 h 248"/>
                  <a:gd name="T36" fmla="*/ 5 w 224"/>
                  <a:gd name="T37" fmla="*/ 25 h 248"/>
                  <a:gd name="T38" fmla="*/ 9 w 224"/>
                  <a:gd name="T39" fmla="*/ 23 h 248"/>
                  <a:gd name="T40" fmla="*/ 13 w 224"/>
                  <a:gd name="T41" fmla="*/ 19 h 248"/>
                  <a:gd name="T42" fmla="*/ 16 w 224"/>
                  <a:gd name="T43" fmla="*/ 7 h 248"/>
                  <a:gd name="T44" fmla="*/ 21 w 224"/>
                  <a:gd name="T45" fmla="*/ 3 h 248"/>
                  <a:gd name="T46" fmla="*/ 27 w 224"/>
                  <a:gd name="T47" fmla="*/ 0 h 248"/>
                  <a:gd name="T48" fmla="*/ 27 w 224"/>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48"/>
                  <a:gd name="T77" fmla="*/ 224 w 224"/>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48">
                    <a:moveTo>
                      <a:pt x="190" y="1"/>
                    </a:moveTo>
                    <a:lnTo>
                      <a:pt x="210" y="0"/>
                    </a:lnTo>
                    <a:lnTo>
                      <a:pt x="223" y="13"/>
                    </a:lnTo>
                    <a:lnTo>
                      <a:pt x="224" y="31"/>
                    </a:lnTo>
                    <a:lnTo>
                      <a:pt x="211" y="47"/>
                    </a:lnTo>
                    <a:lnTo>
                      <a:pt x="153" y="80"/>
                    </a:lnTo>
                    <a:lnTo>
                      <a:pt x="151" y="108"/>
                    </a:lnTo>
                    <a:lnTo>
                      <a:pt x="158" y="140"/>
                    </a:lnTo>
                    <a:lnTo>
                      <a:pt x="144" y="171"/>
                    </a:lnTo>
                    <a:lnTo>
                      <a:pt x="118" y="196"/>
                    </a:lnTo>
                    <a:lnTo>
                      <a:pt x="104" y="205"/>
                    </a:lnTo>
                    <a:lnTo>
                      <a:pt x="83" y="215"/>
                    </a:lnTo>
                    <a:lnTo>
                      <a:pt x="47" y="235"/>
                    </a:lnTo>
                    <a:lnTo>
                      <a:pt x="20" y="248"/>
                    </a:lnTo>
                    <a:lnTo>
                      <a:pt x="2" y="240"/>
                    </a:lnTo>
                    <a:lnTo>
                      <a:pt x="0" y="218"/>
                    </a:lnTo>
                    <a:lnTo>
                      <a:pt x="5" y="205"/>
                    </a:lnTo>
                    <a:lnTo>
                      <a:pt x="18" y="190"/>
                    </a:lnTo>
                    <a:lnTo>
                      <a:pt x="35" y="175"/>
                    </a:lnTo>
                    <a:lnTo>
                      <a:pt x="61" y="157"/>
                    </a:lnTo>
                    <a:lnTo>
                      <a:pt x="93" y="132"/>
                    </a:lnTo>
                    <a:lnTo>
                      <a:pt x="109" y="48"/>
                    </a:lnTo>
                    <a:lnTo>
                      <a:pt x="146" y="19"/>
                    </a:lnTo>
                    <a:lnTo>
                      <a:pt x="190" y="1"/>
                    </a:lnTo>
                    <a:close/>
                  </a:path>
                </a:pathLst>
              </a:custGeom>
              <a:solidFill>
                <a:srgbClr val="000000"/>
              </a:solidFill>
              <a:ln w="9525">
                <a:noFill/>
                <a:round/>
                <a:headEnd/>
                <a:tailEnd/>
              </a:ln>
            </p:spPr>
            <p:txBody>
              <a:bodyPr/>
              <a:lstStyle/>
              <a:p>
                <a:endParaRPr lang="de-DE">
                  <a:latin typeface="+mn-lt"/>
                </a:endParaRPr>
              </a:p>
            </p:txBody>
          </p:sp>
          <p:sp>
            <p:nvSpPr>
              <p:cNvPr id="1145" name="Freeform 291"/>
              <p:cNvSpPr>
                <a:spLocks/>
              </p:cNvSpPr>
              <p:nvPr/>
            </p:nvSpPr>
            <p:spPr bwMode="auto">
              <a:xfrm>
                <a:off x="573" y="2662"/>
                <a:ext cx="89" cy="71"/>
              </a:xfrm>
              <a:custGeom>
                <a:avLst/>
                <a:gdLst>
                  <a:gd name="T0" fmla="*/ 18 w 624"/>
                  <a:gd name="T1" fmla="*/ 7 h 493"/>
                  <a:gd name="T2" fmla="*/ 7 w 624"/>
                  <a:gd name="T3" fmla="*/ 17 h 493"/>
                  <a:gd name="T4" fmla="*/ 7 w 624"/>
                  <a:gd name="T5" fmla="*/ 25 h 493"/>
                  <a:gd name="T6" fmla="*/ 15 w 624"/>
                  <a:gd name="T7" fmla="*/ 39 h 493"/>
                  <a:gd name="T8" fmla="*/ 14 w 624"/>
                  <a:gd name="T9" fmla="*/ 51 h 493"/>
                  <a:gd name="T10" fmla="*/ 16 w 624"/>
                  <a:gd name="T11" fmla="*/ 54 h 493"/>
                  <a:gd name="T12" fmla="*/ 21 w 624"/>
                  <a:gd name="T13" fmla="*/ 58 h 493"/>
                  <a:gd name="T14" fmla="*/ 45 w 624"/>
                  <a:gd name="T15" fmla="*/ 62 h 493"/>
                  <a:gd name="T16" fmla="*/ 64 w 624"/>
                  <a:gd name="T17" fmla="*/ 57 h 493"/>
                  <a:gd name="T18" fmla="*/ 76 w 624"/>
                  <a:gd name="T19" fmla="*/ 48 h 493"/>
                  <a:gd name="T20" fmla="*/ 76 w 624"/>
                  <a:gd name="T21" fmla="*/ 30 h 493"/>
                  <a:gd name="T22" fmla="*/ 72 w 624"/>
                  <a:gd name="T23" fmla="*/ 24 h 493"/>
                  <a:gd name="T24" fmla="*/ 66 w 624"/>
                  <a:gd name="T25" fmla="*/ 18 h 493"/>
                  <a:gd name="T26" fmla="*/ 60 w 624"/>
                  <a:gd name="T27" fmla="*/ 13 h 493"/>
                  <a:gd name="T28" fmla="*/ 49 w 624"/>
                  <a:gd name="T29" fmla="*/ 7 h 493"/>
                  <a:gd name="T30" fmla="*/ 38 w 624"/>
                  <a:gd name="T31" fmla="*/ 5 h 493"/>
                  <a:gd name="T32" fmla="*/ 36 w 624"/>
                  <a:gd name="T33" fmla="*/ 2 h 493"/>
                  <a:gd name="T34" fmla="*/ 52 w 624"/>
                  <a:gd name="T35" fmla="*/ 0 h 493"/>
                  <a:gd name="T36" fmla="*/ 81 w 624"/>
                  <a:gd name="T37" fmla="*/ 17 h 493"/>
                  <a:gd name="T38" fmla="*/ 88 w 624"/>
                  <a:gd name="T39" fmla="*/ 46 h 493"/>
                  <a:gd name="T40" fmla="*/ 82 w 624"/>
                  <a:gd name="T41" fmla="*/ 56 h 493"/>
                  <a:gd name="T42" fmla="*/ 76 w 624"/>
                  <a:gd name="T43" fmla="*/ 62 h 493"/>
                  <a:gd name="T44" fmla="*/ 67 w 624"/>
                  <a:gd name="T45" fmla="*/ 67 h 493"/>
                  <a:gd name="T46" fmla="*/ 45 w 624"/>
                  <a:gd name="T47" fmla="*/ 71 h 493"/>
                  <a:gd name="T48" fmla="*/ 18 w 624"/>
                  <a:gd name="T49" fmla="*/ 65 h 493"/>
                  <a:gd name="T50" fmla="*/ 11 w 624"/>
                  <a:gd name="T51" fmla="*/ 61 h 493"/>
                  <a:gd name="T52" fmla="*/ 7 w 624"/>
                  <a:gd name="T53" fmla="*/ 54 h 493"/>
                  <a:gd name="T54" fmla="*/ 8 w 624"/>
                  <a:gd name="T55" fmla="*/ 35 h 493"/>
                  <a:gd name="T56" fmla="*/ 0 w 624"/>
                  <a:gd name="T57" fmla="*/ 23 h 493"/>
                  <a:gd name="T58" fmla="*/ 3 w 624"/>
                  <a:gd name="T59" fmla="*/ 12 h 493"/>
                  <a:gd name="T60" fmla="*/ 10 w 624"/>
                  <a:gd name="T61" fmla="*/ 7 h 493"/>
                  <a:gd name="T62" fmla="*/ 16 w 624"/>
                  <a:gd name="T63" fmla="*/ 3 h 493"/>
                  <a:gd name="T64" fmla="*/ 25 w 624"/>
                  <a:gd name="T65" fmla="*/ 3 h 493"/>
                  <a:gd name="T66" fmla="*/ 24 w 624"/>
                  <a:gd name="T67" fmla="*/ 6 h 4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4"/>
                  <a:gd name="T103" fmla="*/ 0 h 493"/>
                  <a:gd name="T104" fmla="*/ 624 w 624"/>
                  <a:gd name="T105" fmla="*/ 493 h 4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4" h="493">
                    <a:moveTo>
                      <a:pt x="165" y="39"/>
                    </a:moveTo>
                    <a:lnTo>
                      <a:pt x="125" y="50"/>
                    </a:lnTo>
                    <a:lnTo>
                      <a:pt x="89" y="74"/>
                    </a:lnTo>
                    <a:lnTo>
                      <a:pt x="47" y="116"/>
                    </a:lnTo>
                    <a:lnTo>
                      <a:pt x="40" y="148"/>
                    </a:lnTo>
                    <a:lnTo>
                      <a:pt x="52" y="176"/>
                    </a:lnTo>
                    <a:lnTo>
                      <a:pt x="96" y="222"/>
                    </a:lnTo>
                    <a:lnTo>
                      <a:pt x="105" y="272"/>
                    </a:lnTo>
                    <a:lnTo>
                      <a:pt x="96" y="325"/>
                    </a:lnTo>
                    <a:lnTo>
                      <a:pt x="101" y="356"/>
                    </a:lnTo>
                    <a:lnTo>
                      <a:pt x="118" y="384"/>
                    </a:lnTo>
                    <a:lnTo>
                      <a:pt x="111" y="377"/>
                    </a:lnTo>
                    <a:lnTo>
                      <a:pt x="120" y="386"/>
                    </a:lnTo>
                    <a:lnTo>
                      <a:pt x="144" y="400"/>
                    </a:lnTo>
                    <a:lnTo>
                      <a:pt x="216" y="419"/>
                    </a:lnTo>
                    <a:lnTo>
                      <a:pt x="317" y="428"/>
                    </a:lnTo>
                    <a:lnTo>
                      <a:pt x="418" y="412"/>
                    </a:lnTo>
                    <a:lnTo>
                      <a:pt x="447" y="399"/>
                    </a:lnTo>
                    <a:lnTo>
                      <a:pt x="475" y="381"/>
                    </a:lnTo>
                    <a:lnTo>
                      <a:pt x="530" y="330"/>
                    </a:lnTo>
                    <a:lnTo>
                      <a:pt x="548" y="257"/>
                    </a:lnTo>
                    <a:lnTo>
                      <a:pt x="534" y="208"/>
                    </a:lnTo>
                    <a:lnTo>
                      <a:pt x="522" y="188"/>
                    </a:lnTo>
                    <a:lnTo>
                      <a:pt x="506" y="164"/>
                    </a:lnTo>
                    <a:lnTo>
                      <a:pt x="486" y="141"/>
                    </a:lnTo>
                    <a:lnTo>
                      <a:pt x="466" y="123"/>
                    </a:lnTo>
                    <a:lnTo>
                      <a:pt x="445" y="107"/>
                    </a:lnTo>
                    <a:lnTo>
                      <a:pt x="420" y="93"/>
                    </a:lnTo>
                    <a:lnTo>
                      <a:pt x="382" y="68"/>
                    </a:lnTo>
                    <a:lnTo>
                      <a:pt x="347" y="49"/>
                    </a:lnTo>
                    <a:lnTo>
                      <a:pt x="309" y="37"/>
                    </a:lnTo>
                    <a:lnTo>
                      <a:pt x="266" y="37"/>
                    </a:lnTo>
                    <a:lnTo>
                      <a:pt x="249" y="24"/>
                    </a:lnTo>
                    <a:lnTo>
                      <a:pt x="253" y="13"/>
                    </a:lnTo>
                    <a:lnTo>
                      <a:pt x="263" y="8"/>
                    </a:lnTo>
                    <a:lnTo>
                      <a:pt x="363" y="0"/>
                    </a:lnTo>
                    <a:lnTo>
                      <a:pt x="456" y="29"/>
                    </a:lnTo>
                    <a:lnTo>
                      <a:pt x="569" y="119"/>
                    </a:lnTo>
                    <a:lnTo>
                      <a:pt x="624" y="254"/>
                    </a:lnTo>
                    <a:lnTo>
                      <a:pt x="617" y="316"/>
                    </a:lnTo>
                    <a:lnTo>
                      <a:pt x="595" y="368"/>
                    </a:lnTo>
                    <a:lnTo>
                      <a:pt x="578" y="392"/>
                    </a:lnTo>
                    <a:lnTo>
                      <a:pt x="558" y="412"/>
                    </a:lnTo>
                    <a:lnTo>
                      <a:pt x="535" y="431"/>
                    </a:lnTo>
                    <a:lnTo>
                      <a:pt x="507" y="447"/>
                    </a:lnTo>
                    <a:lnTo>
                      <a:pt x="471" y="467"/>
                    </a:lnTo>
                    <a:lnTo>
                      <a:pt x="432" y="481"/>
                    </a:lnTo>
                    <a:lnTo>
                      <a:pt x="318" y="493"/>
                    </a:lnTo>
                    <a:lnTo>
                      <a:pt x="205" y="475"/>
                    </a:lnTo>
                    <a:lnTo>
                      <a:pt x="129" y="450"/>
                    </a:lnTo>
                    <a:lnTo>
                      <a:pt x="94" y="431"/>
                    </a:lnTo>
                    <a:lnTo>
                      <a:pt x="80" y="425"/>
                    </a:lnTo>
                    <a:lnTo>
                      <a:pt x="73" y="419"/>
                    </a:lnTo>
                    <a:lnTo>
                      <a:pt x="48" y="373"/>
                    </a:lnTo>
                    <a:lnTo>
                      <a:pt x="44" y="320"/>
                    </a:lnTo>
                    <a:lnTo>
                      <a:pt x="53" y="244"/>
                    </a:lnTo>
                    <a:lnTo>
                      <a:pt x="18" y="211"/>
                    </a:lnTo>
                    <a:lnTo>
                      <a:pt x="0" y="162"/>
                    </a:lnTo>
                    <a:lnTo>
                      <a:pt x="13" y="105"/>
                    </a:lnTo>
                    <a:lnTo>
                      <a:pt x="23" y="86"/>
                    </a:lnTo>
                    <a:lnTo>
                      <a:pt x="36" y="74"/>
                    </a:lnTo>
                    <a:lnTo>
                      <a:pt x="70" y="51"/>
                    </a:lnTo>
                    <a:lnTo>
                      <a:pt x="91" y="36"/>
                    </a:lnTo>
                    <a:lnTo>
                      <a:pt x="112" y="23"/>
                    </a:lnTo>
                    <a:lnTo>
                      <a:pt x="162" y="10"/>
                    </a:lnTo>
                    <a:lnTo>
                      <a:pt x="178" y="22"/>
                    </a:lnTo>
                    <a:lnTo>
                      <a:pt x="175" y="33"/>
                    </a:lnTo>
                    <a:lnTo>
                      <a:pt x="165" y="39"/>
                    </a:lnTo>
                    <a:close/>
                  </a:path>
                </a:pathLst>
              </a:custGeom>
              <a:solidFill>
                <a:srgbClr val="000000"/>
              </a:solidFill>
              <a:ln w="9525">
                <a:noFill/>
                <a:round/>
                <a:headEnd/>
                <a:tailEnd/>
              </a:ln>
            </p:spPr>
            <p:txBody>
              <a:bodyPr/>
              <a:lstStyle/>
              <a:p>
                <a:endParaRPr lang="de-DE">
                  <a:latin typeface="+mn-lt"/>
                </a:endParaRPr>
              </a:p>
            </p:txBody>
          </p:sp>
          <p:sp>
            <p:nvSpPr>
              <p:cNvPr id="1146" name="Freeform 292"/>
              <p:cNvSpPr>
                <a:spLocks/>
              </p:cNvSpPr>
              <p:nvPr/>
            </p:nvSpPr>
            <p:spPr bwMode="auto">
              <a:xfrm>
                <a:off x="595" y="2685"/>
                <a:ext cx="1" cy="1"/>
              </a:xfrm>
              <a:custGeom>
                <a:avLst/>
                <a:gdLst>
                  <a:gd name="T0" fmla="*/ 1 w 2"/>
                  <a:gd name="T1" fmla="*/ 0 h 2"/>
                  <a:gd name="T2" fmla="*/ 0 w 2"/>
                  <a:gd name="T3" fmla="*/ 1 h 2"/>
                  <a:gd name="T4" fmla="*/ 1 w 2"/>
                  <a:gd name="T5" fmla="*/ 0 h 2"/>
                  <a:gd name="T6" fmla="*/ 1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0"/>
                    </a:lnTo>
                    <a:close/>
                  </a:path>
                </a:pathLst>
              </a:custGeom>
              <a:solidFill>
                <a:srgbClr val="000000"/>
              </a:solidFill>
              <a:ln w="9525">
                <a:noFill/>
                <a:round/>
                <a:headEnd/>
                <a:tailEnd/>
              </a:ln>
            </p:spPr>
            <p:txBody>
              <a:bodyPr/>
              <a:lstStyle/>
              <a:p>
                <a:endParaRPr lang="de-DE">
                  <a:latin typeface="+mn-lt"/>
                </a:endParaRPr>
              </a:p>
            </p:txBody>
          </p:sp>
          <p:sp>
            <p:nvSpPr>
              <p:cNvPr id="1147" name="Freeform 293"/>
              <p:cNvSpPr>
                <a:spLocks/>
              </p:cNvSpPr>
              <p:nvPr/>
            </p:nvSpPr>
            <p:spPr bwMode="auto">
              <a:xfrm>
                <a:off x="589" y="2668"/>
                <a:ext cx="48" cy="35"/>
              </a:xfrm>
              <a:custGeom>
                <a:avLst/>
                <a:gdLst>
                  <a:gd name="T0" fmla="*/ 45 w 333"/>
                  <a:gd name="T1" fmla="*/ 6 h 248"/>
                  <a:gd name="T2" fmla="*/ 35 w 333"/>
                  <a:gd name="T3" fmla="*/ 4 h 248"/>
                  <a:gd name="T4" fmla="*/ 25 w 333"/>
                  <a:gd name="T5" fmla="*/ 6 h 248"/>
                  <a:gd name="T6" fmla="*/ 17 w 333"/>
                  <a:gd name="T7" fmla="*/ 8 h 248"/>
                  <a:gd name="T8" fmla="*/ 10 w 333"/>
                  <a:gd name="T9" fmla="*/ 13 h 248"/>
                  <a:gd name="T10" fmla="*/ 7 w 333"/>
                  <a:gd name="T11" fmla="*/ 16 h 248"/>
                  <a:gd name="T12" fmla="*/ 12 w 333"/>
                  <a:gd name="T13" fmla="*/ 21 h 248"/>
                  <a:gd name="T14" fmla="*/ 14 w 333"/>
                  <a:gd name="T15" fmla="*/ 24 h 248"/>
                  <a:gd name="T16" fmla="*/ 17 w 333"/>
                  <a:gd name="T17" fmla="*/ 26 h 248"/>
                  <a:gd name="T18" fmla="*/ 20 w 333"/>
                  <a:gd name="T19" fmla="*/ 28 h 248"/>
                  <a:gd name="T20" fmla="*/ 22 w 333"/>
                  <a:gd name="T21" fmla="*/ 29 h 248"/>
                  <a:gd name="T22" fmla="*/ 28 w 333"/>
                  <a:gd name="T23" fmla="*/ 31 h 248"/>
                  <a:gd name="T24" fmla="*/ 30 w 333"/>
                  <a:gd name="T25" fmla="*/ 33 h 248"/>
                  <a:gd name="T26" fmla="*/ 29 w 333"/>
                  <a:gd name="T27" fmla="*/ 35 h 248"/>
                  <a:gd name="T28" fmla="*/ 27 w 333"/>
                  <a:gd name="T29" fmla="*/ 35 h 248"/>
                  <a:gd name="T30" fmla="*/ 15 w 333"/>
                  <a:gd name="T31" fmla="*/ 29 h 248"/>
                  <a:gd name="T32" fmla="*/ 9 w 333"/>
                  <a:gd name="T33" fmla="*/ 25 h 248"/>
                  <a:gd name="T34" fmla="*/ 6 w 333"/>
                  <a:gd name="T35" fmla="*/ 24 h 248"/>
                  <a:gd name="T36" fmla="*/ 3 w 333"/>
                  <a:gd name="T37" fmla="*/ 22 h 248"/>
                  <a:gd name="T38" fmla="*/ 1 w 333"/>
                  <a:gd name="T39" fmla="*/ 21 h 248"/>
                  <a:gd name="T40" fmla="*/ 0 w 333"/>
                  <a:gd name="T41" fmla="*/ 17 h 248"/>
                  <a:gd name="T42" fmla="*/ 1 w 333"/>
                  <a:gd name="T43" fmla="*/ 13 h 248"/>
                  <a:gd name="T44" fmla="*/ 7 w 333"/>
                  <a:gd name="T45" fmla="*/ 8 h 248"/>
                  <a:gd name="T46" fmla="*/ 11 w 333"/>
                  <a:gd name="T47" fmla="*/ 6 h 248"/>
                  <a:gd name="T48" fmla="*/ 15 w 333"/>
                  <a:gd name="T49" fmla="*/ 4 h 248"/>
                  <a:gd name="T50" fmla="*/ 24 w 333"/>
                  <a:gd name="T51" fmla="*/ 2 h 248"/>
                  <a:gd name="T52" fmla="*/ 36 w 333"/>
                  <a:gd name="T53" fmla="*/ 0 h 248"/>
                  <a:gd name="T54" fmla="*/ 47 w 333"/>
                  <a:gd name="T55" fmla="*/ 2 h 248"/>
                  <a:gd name="T56" fmla="*/ 48 w 333"/>
                  <a:gd name="T57" fmla="*/ 4 h 248"/>
                  <a:gd name="T58" fmla="*/ 47 w 333"/>
                  <a:gd name="T59" fmla="*/ 5 h 248"/>
                  <a:gd name="T60" fmla="*/ 45 w 333"/>
                  <a:gd name="T61" fmla="*/ 6 h 248"/>
                  <a:gd name="T62" fmla="*/ 45 w 333"/>
                  <a:gd name="T63" fmla="*/ 6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3"/>
                  <a:gd name="T97" fmla="*/ 0 h 248"/>
                  <a:gd name="T98" fmla="*/ 333 w 333"/>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3" h="248">
                    <a:moveTo>
                      <a:pt x="314" y="39"/>
                    </a:moveTo>
                    <a:lnTo>
                      <a:pt x="246" y="29"/>
                    </a:lnTo>
                    <a:lnTo>
                      <a:pt x="175" y="41"/>
                    </a:lnTo>
                    <a:lnTo>
                      <a:pt x="119" y="59"/>
                    </a:lnTo>
                    <a:lnTo>
                      <a:pt x="69" y="91"/>
                    </a:lnTo>
                    <a:lnTo>
                      <a:pt x="48" y="114"/>
                    </a:lnTo>
                    <a:lnTo>
                      <a:pt x="84" y="147"/>
                    </a:lnTo>
                    <a:lnTo>
                      <a:pt x="100" y="167"/>
                    </a:lnTo>
                    <a:lnTo>
                      <a:pt x="119" y="187"/>
                    </a:lnTo>
                    <a:lnTo>
                      <a:pt x="136" y="199"/>
                    </a:lnTo>
                    <a:lnTo>
                      <a:pt x="155" y="207"/>
                    </a:lnTo>
                    <a:lnTo>
                      <a:pt x="196" y="219"/>
                    </a:lnTo>
                    <a:lnTo>
                      <a:pt x="206" y="237"/>
                    </a:lnTo>
                    <a:lnTo>
                      <a:pt x="200" y="246"/>
                    </a:lnTo>
                    <a:lnTo>
                      <a:pt x="188" y="248"/>
                    </a:lnTo>
                    <a:lnTo>
                      <a:pt x="101" y="209"/>
                    </a:lnTo>
                    <a:lnTo>
                      <a:pt x="62" y="180"/>
                    </a:lnTo>
                    <a:lnTo>
                      <a:pt x="43" y="169"/>
                    </a:lnTo>
                    <a:lnTo>
                      <a:pt x="18" y="158"/>
                    </a:lnTo>
                    <a:lnTo>
                      <a:pt x="8" y="152"/>
                    </a:lnTo>
                    <a:lnTo>
                      <a:pt x="0" y="118"/>
                    </a:lnTo>
                    <a:lnTo>
                      <a:pt x="6" y="95"/>
                    </a:lnTo>
                    <a:lnTo>
                      <a:pt x="46" y="59"/>
                    </a:lnTo>
                    <a:lnTo>
                      <a:pt x="75" y="40"/>
                    </a:lnTo>
                    <a:lnTo>
                      <a:pt x="104" y="28"/>
                    </a:lnTo>
                    <a:lnTo>
                      <a:pt x="169" y="12"/>
                    </a:lnTo>
                    <a:lnTo>
                      <a:pt x="249" y="0"/>
                    </a:lnTo>
                    <a:lnTo>
                      <a:pt x="324" y="11"/>
                    </a:lnTo>
                    <a:lnTo>
                      <a:pt x="333" y="30"/>
                    </a:lnTo>
                    <a:lnTo>
                      <a:pt x="327" y="38"/>
                    </a:lnTo>
                    <a:lnTo>
                      <a:pt x="314" y="39"/>
                    </a:lnTo>
                    <a:close/>
                  </a:path>
                </a:pathLst>
              </a:custGeom>
              <a:solidFill>
                <a:srgbClr val="000000"/>
              </a:solidFill>
              <a:ln w="9525">
                <a:noFill/>
                <a:round/>
                <a:headEnd/>
                <a:tailEnd/>
              </a:ln>
            </p:spPr>
            <p:txBody>
              <a:bodyPr/>
              <a:lstStyle/>
              <a:p>
                <a:endParaRPr lang="de-DE">
                  <a:latin typeface="+mn-lt"/>
                </a:endParaRPr>
              </a:p>
            </p:txBody>
          </p:sp>
          <p:sp>
            <p:nvSpPr>
              <p:cNvPr id="1148" name="Freeform 294"/>
              <p:cNvSpPr>
                <a:spLocks/>
              </p:cNvSpPr>
              <p:nvPr/>
            </p:nvSpPr>
            <p:spPr bwMode="auto">
              <a:xfrm>
                <a:off x="353" y="2490"/>
                <a:ext cx="87" cy="74"/>
              </a:xfrm>
              <a:custGeom>
                <a:avLst/>
                <a:gdLst>
                  <a:gd name="T0" fmla="*/ 10 w 606"/>
                  <a:gd name="T1" fmla="*/ 4 h 522"/>
                  <a:gd name="T2" fmla="*/ 13 w 606"/>
                  <a:gd name="T3" fmla="*/ 15 h 522"/>
                  <a:gd name="T4" fmla="*/ 16 w 606"/>
                  <a:gd name="T5" fmla="*/ 29 h 522"/>
                  <a:gd name="T6" fmla="*/ 18 w 606"/>
                  <a:gd name="T7" fmla="*/ 35 h 522"/>
                  <a:gd name="T8" fmla="*/ 21 w 606"/>
                  <a:gd name="T9" fmla="*/ 41 h 522"/>
                  <a:gd name="T10" fmla="*/ 23 w 606"/>
                  <a:gd name="T11" fmla="*/ 46 h 522"/>
                  <a:gd name="T12" fmla="*/ 26 w 606"/>
                  <a:gd name="T13" fmla="*/ 49 h 522"/>
                  <a:gd name="T14" fmla="*/ 29 w 606"/>
                  <a:gd name="T15" fmla="*/ 51 h 522"/>
                  <a:gd name="T16" fmla="*/ 32 w 606"/>
                  <a:gd name="T17" fmla="*/ 52 h 522"/>
                  <a:gd name="T18" fmla="*/ 38 w 606"/>
                  <a:gd name="T19" fmla="*/ 52 h 522"/>
                  <a:gd name="T20" fmla="*/ 51 w 606"/>
                  <a:gd name="T21" fmla="*/ 52 h 522"/>
                  <a:gd name="T22" fmla="*/ 59 w 606"/>
                  <a:gd name="T23" fmla="*/ 55 h 522"/>
                  <a:gd name="T24" fmla="*/ 66 w 606"/>
                  <a:gd name="T25" fmla="*/ 57 h 522"/>
                  <a:gd name="T26" fmla="*/ 73 w 606"/>
                  <a:gd name="T27" fmla="*/ 60 h 522"/>
                  <a:gd name="T28" fmla="*/ 81 w 606"/>
                  <a:gd name="T29" fmla="*/ 61 h 522"/>
                  <a:gd name="T30" fmla="*/ 85 w 606"/>
                  <a:gd name="T31" fmla="*/ 63 h 522"/>
                  <a:gd name="T32" fmla="*/ 87 w 606"/>
                  <a:gd name="T33" fmla="*/ 66 h 522"/>
                  <a:gd name="T34" fmla="*/ 86 w 606"/>
                  <a:gd name="T35" fmla="*/ 70 h 522"/>
                  <a:gd name="T36" fmla="*/ 84 w 606"/>
                  <a:gd name="T37" fmla="*/ 71 h 522"/>
                  <a:gd name="T38" fmla="*/ 82 w 606"/>
                  <a:gd name="T39" fmla="*/ 72 h 522"/>
                  <a:gd name="T40" fmla="*/ 65 w 606"/>
                  <a:gd name="T41" fmla="*/ 74 h 522"/>
                  <a:gd name="T42" fmla="*/ 47 w 606"/>
                  <a:gd name="T43" fmla="*/ 74 h 522"/>
                  <a:gd name="T44" fmla="*/ 28 w 606"/>
                  <a:gd name="T45" fmla="*/ 72 h 522"/>
                  <a:gd name="T46" fmla="*/ 13 w 606"/>
                  <a:gd name="T47" fmla="*/ 65 h 522"/>
                  <a:gd name="T48" fmla="*/ 7 w 606"/>
                  <a:gd name="T49" fmla="*/ 54 h 522"/>
                  <a:gd name="T50" fmla="*/ 3 w 606"/>
                  <a:gd name="T51" fmla="*/ 38 h 522"/>
                  <a:gd name="T52" fmla="*/ 0 w 606"/>
                  <a:gd name="T53" fmla="*/ 6 h 522"/>
                  <a:gd name="T54" fmla="*/ 1 w 606"/>
                  <a:gd name="T55" fmla="*/ 2 h 522"/>
                  <a:gd name="T56" fmla="*/ 2 w 606"/>
                  <a:gd name="T57" fmla="*/ 1 h 522"/>
                  <a:gd name="T58" fmla="*/ 4 w 606"/>
                  <a:gd name="T59" fmla="*/ 0 h 522"/>
                  <a:gd name="T60" fmla="*/ 8 w 606"/>
                  <a:gd name="T61" fmla="*/ 1 h 522"/>
                  <a:gd name="T62" fmla="*/ 10 w 606"/>
                  <a:gd name="T63" fmla="*/ 4 h 522"/>
                  <a:gd name="T64" fmla="*/ 10 w 606"/>
                  <a:gd name="T65" fmla="*/ 4 h 5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522"/>
                  <a:gd name="T101" fmla="*/ 606 w 606"/>
                  <a:gd name="T102" fmla="*/ 522 h 5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522">
                    <a:moveTo>
                      <a:pt x="72" y="30"/>
                    </a:moveTo>
                    <a:lnTo>
                      <a:pt x="90" y="106"/>
                    </a:lnTo>
                    <a:lnTo>
                      <a:pt x="114" y="202"/>
                    </a:lnTo>
                    <a:lnTo>
                      <a:pt x="128" y="249"/>
                    </a:lnTo>
                    <a:lnTo>
                      <a:pt x="144" y="292"/>
                    </a:lnTo>
                    <a:lnTo>
                      <a:pt x="161" y="326"/>
                    </a:lnTo>
                    <a:lnTo>
                      <a:pt x="179" y="349"/>
                    </a:lnTo>
                    <a:lnTo>
                      <a:pt x="199" y="361"/>
                    </a:lnTo>
                    <a:lnTo>
                      <a:pt x="221" y="368"/>
                    </a:lnTo>
                    <a:lnTo>
                      <a:pt x="265" y="370"/>
                    </a:lnTo>
                    <a:lnTo>
                      <a:pt x="357" y="369"/>
                    </a:lnTo>
                    <a:lnTo>
                      <a:pt x="411" y="385"/>
                    </a:lnTo>
                    <a:lnTo>
                      <a:pt x="460" y="405"/>
                    </a:lnTo>
                    <a:lnTo>
                      <a:pt x="510" y="423"/>
                    </a:lnTo>
                    <a:lnTo>
                      <a:pt x="567" y="432"/>
                    </a:lnTo>
                    <a:lnTo>
                      <a:pt x="595" y="443"/>
                    </a:lnTo>
                    <a:lnTo>
                      <a:pt x="606" y="466"/>
                    </a:lnTo>
                    <a:lnTo>
                      <a:pt x="597" y="491"/>
                    </a:lnTo>
                    <a:lnTo>
                      <a:pt x="586" y="500"/>
                    </a:lnTo>
                    <a:lnTo>
                      <a:pt x="570" y="506"/>
                    </a:lnTo>
                    <a:lnTo>
                      <a:pt x="455" y="519"/>
                    </a:lnTo>
                    <a:lnTo>
                      <a:pt x="324" y="522"/>
                    </a:lnTo>
                    <a:lnTo>
                      <a:pt x="197" y="506"/>
                    </a:lnTo>
                    <a:lnTo>
                      <a:pt x="94" y="456"/>
                    </a:lnTo>
                    <a:lnTo>
                      <a:pt x="51" y="380"/>
                    </a:lnTo>
                    <a:lnTo>
                      <a:pt x="24" y="265"/>
                    </a:lnTo>
                    <a:lnTo>
                      <a:pt x="0" y="44"/>
                    </a:lnTo>
                    <a:lnTo>
                      <a:pt x="6" y="14"/>
                    </a:lnTo>
                    <a:lnTo>
                      <a:pt x="16" y="5"/>
                    </a:lnTo>
                    <a:lnTo>
                      <a:pt x="29" y="0"/>
                    </a:lnTo>
                    <a:lnTo>
                      <a:pt x="54" y="5"/>
                    </a:lnTo>
                    <a:lnTo>
                      <a:pt x="72" y="30"/>
                    </a:lnTo>
                    <a:close/>
                  </a:path>
                </a:pathLst>
              </a:custGeom>
              <a:solidFill>
                <a:srgbClr val="CCECFF"/>
              </a:solidFill>
              <a:ln w="9525">
                <a:noFill/>
                <a:round/>
                <a:headEnd/>
                <a:tailEnd/>
              </a:ln>
            </p:spPr>
            <p:txBody>
              <a:bodyPr/>
              <a:lstStyle/>
              <a:p>
                <a:endParaRPr lang="de-DE">
                  <a:latin typeface="+mn-lt"/>
                </a:endParaRPr>
              </a:p>
            </p:txBody>
          </p:sp>
          <p:sp>
            <p:nvSpPr>
              <p:cNvPr id="1149" name="Freeform 295"/>
              <p:cNvSpPr>
                <a:spLocks/>
              </p:cNvSpPr>
              <p:nvPr/>
            </p:nvSpPr>
            <p:spPr bwMode="auto">
              <a:xfrm>
                <a:off x="407" y="2461"/>
                <a:ext cx="77" cy="66"/>
              </a:xfrm>
              <a:custGeom>
                <a:avLst/>
                <a:gdLst>
                  <a:gd name="T0" fmla="*/ 61 w 538"/>
                  <a:gd name="T1" fmla="*/ 63 h 457"/>
                  <a:gd name="T2" fmla="*/ 59 w 538"/>
                  <a:gd name="T3" fmla="*/ 29 h 457"/>
                  <a:gd name="T4" fmla="*/ 56 w 538"/>
                  <a:gd name="T5" fmla="*/ 27 h 457"/>
                  <a:gd name="T6" fmla="*/ 53 w 538"/>
                  <a:gd name="T7" fmla="*/ 26 h 457"/>
                  <a:gd name="T8" fmla="*/ 47 w 538"/>
                  <a:gd name="T9" fmla="*/ 25 h 457"/>
                  <a:gd name="T10" fmla="*/ 34 w 538"/>
                  <a:gd name="T11" fmla="*/ 23 h 457"/>
                  <a:gd name="T12" fmla="*/ 26 w 538"/>
                  <a:gd name="T13" fmla="*/ 20 h 457"/>
                  <a:gd name="T14" fmla="*/ 20 w 538"/>
                  <a:gd name="T15" fmla="*/ 16 h 457"/>
                  <a:gd name="T16" fmla="*/ 16 w 538"/>
                  <a:gd name="T17" fmla="*/ 15 h 457"/>
                  <a:gd name="T18" fmla="*/ 13 w 538"/>
                  <a:gd name="T19" fmla="*/ 13 h 457"/>
                  <a:gd name="T20" fmla="*/ 5 w 538"/>
                  <a:gd name="T21" fmla="*/ 11 h 457"/>
                  <a:gd name="T22" fmla="*/ 1 w 538"/>
                  <a:gd name="T23" fmla="*/ 9 h 457"/>
                  <a:gd name="T24" fmla="*/ 0 w 538"/>
                  <a:gd name="T25" fmla="*/ 5 h 457"/>
                  <a:gd name="T26" fmla="*/ 2 w 538"/>
                  <a:gd name="T27" fmla="*/ 2 h 457"/>
                  <a:gd name="T28" fmla="*/ 6 w 538"/>
                  <a:gd name="T29" fmla="*/ 0 h 457"/>
                  <a:gd name="T30" fmla="*/ 41 w 538"/>
                  <a:gd name="T31" fmla="*/ 2 h 457"/>
                  <a:gd name="T32" fmla="*/ 59 w 538"/>
                  <a:gd name="T33" fmla="*/ 6 h 457"/>
                  <a:gd name="T34" fmla="*/ 66 w 538"/>
                  <a:gd name="T35" fmla="*/ 10 h 457"/>
                  <a:gd name="T36" fmla="*/ 73 w 538"/>
                  <a:gd name="T37" fmla="*/ 15 h 457"/>
                  <a:gd name="T38" fmla="*/ 77 w 538"/>
                  <a:gd name="T39" fmla="*/ 24 h 457"/>
                  <a:gd name="T40" fmla="*/ 77 w 538"/>
                  <a:gd name="T41" fmla="*/ 34 h 457"/>
                  <a:gd name="T42" fmla="*/ 74 w 538"/>
                  <a:gd name="T43" fmla="*/ 56 h 457"/>
                  <a:gd name="T44" fmla="*/ 73 w 538"/>
                  <a:gd name="T45" fmla="*/ 61 h 457"/>
                  <a:gd name="T46" fmla="*/ 68 w 538"/>
                  <a:gd name="T47" fmla="*/ 65 h 457"/>
                  <a:gd name="T48" fmla="*/ 64 w 538"/>
                  <a:gd name="T49" fmla="*/ 66 h 457"/>
                  <a:gd name="T50" fmla="*/ 61 w 538"/>
                  <a:gd name="T51" fmla="*/ 63 h 457"/>
                  <a:gd name="T52" fmla="*/ 61 w 538"/>
                  <a:gd name="T53" fmla="*/ 63 h 4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8"/>
                  <a:gd name="T82" fmla="*/ 0 h 457"/>
                  <a:gd name="T83" fmla="*/ 538 w 538"/>
                  <a:gd name="T84" fmla="*/ 457 h 4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8" h="457">
                    <a:moveTo>
                      <a:pt x="427" y="438"/>
                    </a:moveTo>
                    <a:lnTo>
                      <a:pt x="410" y="202"/>
                    </a:lnTo>
                    <a:lnTo>
                      <a:pt x="392" y="187"/>
                    </a:lnTo>
                    <a:lnTo>
                      <a:pt x="372" y="177"/>
                    </a:lnTo>
                    <a:lnTo>
                      <a:pt x="326" y="170"/>
                    </a:lnTo>
                    <a:lnTo>
                      <a:pt x="236" y="160"/>
                    </a:lnTo>
                    <a:lnTo>
                      <a:pt x="184" y="139"/>
                    </a:lnTo>
                    <a:lnTo>
                      <a:pt x="137" y="114"/>
                    </a:lnTo>
                    <a:lnTo>
                      <a:pt x="114" y="101"/>
                    </a:lnTo>
                    <a:lnTo>
                      <a:pt x="90" y="90"/>
                    </a:lnTo>
                    <a:lnTo>
                      <a:pt x="34" y="74"/>
                    </a:lnTo>
                    <a:lnTo>
                      <a:pt x="8" y="59"/>
                    </a:lnTo>
                    <a:lnTo>
                      <a:pt x="0" y="35"/>
                    </a:lnTo>
                    <a:lnTo>
                      <a:pt x="11" y="11"/>
                    </a:lnTo>
                    <a:lnTo>
                      <a:pt x="39" y="0"/>
                    </a:lnTo>
                    <a:lnTo>
                      <a:pt x="285" y="11"/>
                    </a:lnTo>
                    <a:lnTo>
                      <a:pt x="410" y="44"/>
                    </a:lnTo>
                    <a:lnTo>
                      <a:pt x="463" y="71"/>
                    </a:lnTo>
                    <a:lnTo>
                      <a:pt x="507" y="105"/>
                    </a:lnTo>
                    <a:lnTo>
                      <a:pt x="536" y="164"/>
                    </a:lnTo>
                    <a:lnTo>
                      <a:pt x="538" y="234"/>
                    </a:lnTo>
                    <a:lnTo>
                      <a:pt x="520" y="386"/>
                    </a:lnTo>
                    <a:lnTo>
                      <a:pt x="507" y="422"/>
                    </a:lnTo>
                    <a:lnTo>
                      <a:pt x="477" y="449"/>
                    </a:lnTo>
                    <a:lnTo>
                      <a:pt x="445" y="457"/>
                    </a:lnTo>
                    <a:lnTo>
                      <a:pt x="427" y="438"/>
                    </a:lnTo>
                    <a:close/>
                  </a:path>
                </a:pathLst>
              </a:custGeom>
              <a:solidFill>
                <a:srgbClr val="66CCFF"/>
              </a:solidFill>
              <a:ln w="9525">
                <a:noFill/>
                <a:round/>
                <a:headEnd/>
                <a:tailEnd/>
              </a:ln>
            </p:spPr>
            <p:txBody>
              <a:bodyPr/>
              <a:lstStyle/>
              <a:p>
                <a:endParaRPr lang="de-DE">
                  <a:latin typeface="+mn-lt"/>
                </a:endParaRPr>
              </a:p>
            </p:txBody>
          </p:sp>
        </p:grpSp>
        <p:graphicFrame>
          <p:nvGraphicFramePr>
            <p:cNvPr id="1026" name="Object 296"/>
            <p:cNvGraphicFramePr>
              <a:graphicFrameLocks noChangeAspect="1"/>
            </p:cNvGraphicFramePr>
            <p:nvPr/>
          </p:nvGraphicFramePr>
          <p:xfrm>
            <a:off x="3693" y="1994"/>
            <a:ext cx="348" cy="461"/>
          </p:xfrm>
          <a:graphic>
            <a:graphicData uri="http://schemas.openxmlformats.org/presentationml/2006/ole">
              <mc:AlternateContent xmlns:mc="http://schemas.openxmlformats.org/markup-compatibility/2006">
                <mc:Choice xmlns:v="urn:schemas-microsoft-com:vml" Requires="v">
                  <p:oleObj spid="_x0000_s1077" name="Clip" r:id="rId4" imgW="1312560" imgH="1482840" progId="">
                    <p:embed/>
                  </p:oleObj>
                </mc:Choice>
                <mc:Fallback>
                  <p:oleObj name="Clip" r:id="rId4" imgW="1312560" imgH="1482840" progId="">
                    <p:embed/>
                    <p:pic>
                      <p:nvPicPr>
                        <p:cNvPr id="0" name="Object 2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3" y="1994"/>
                          <a:ext cx="348" cy="4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297"/>
            <p:cNvGraphicFramePr>
              <a:graphicFrameLocks noChangeAspect="1"/>
            </p:cNvGraphicFramePr>
            <p:nvPr/>
          </p:nvGraphicFramePr>
          <p:xfrm>
            <a:off x="1611" y="1994"/>
            <a:ext cx="348" cy="461"/>
          </p:xfrm>
          <a:graphic>
            <a:graphicData uri="http://schemas.openxmlformats.org/presentationml/2006/ole">
              <mc:AlternateContent xmlns:mc="http://schemas.openxmlformats.org/markup-compatibility/2006">
                <mc:Choice xmlns:v="urn:schemas-microsoft-com:vml" Requires="v">
                  <p:oleObj spid="_x0000_s1078" name="Clip" r:id="rId6" imgW="1312560" imgH="1482840" progId="">
                    <p:embed/>
                  </p:oleObj>
                </mc:Choice>
                <mc:Fallback>
                  <p:oleObj name="Clip" r:id="rId6" imgW="1312560" imgH="1482840" progId="">
                    <p:embed/>
                    <p:pic>
                      <p:nvPicPr>
                        <p:cNvPr id="0" name="Object 2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1" y="1994"/>
                          <a:ext cx="348" cy="4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298"/>
            <p:cNvGraphicFramePr>
              <a:graphicFrameLocks noChangeAspect="1"/>
            </p:cNvGraphicFramePr>
            <p:nvPr/>
          </p:nvGraphicFramePr>
          <p:xfrm>
            <a:off x="2586" y="3002"/>
            <a:ext cx="348" cy="461"/>
          </p:xfrm>
          <a:graphic>
            <a:graphicData uri="http://schemas.openxmlformats.org/presentationml/2006/ole">
              <mc:AlternateContent xmlns:mc="http://schemas.openxmlformats.org/markup-compatibility/2006">
                <mc:Choice xmlns:v="urn:schemas-microsoft-com:vml" Requires="v">
                  <p:oleObj spid="_x0000_s1079" name="Clip" r:id="rId7" imgW="1312560" imgH="1482840" progId="">
                    <p:embed/>
                  </p:oleObj>
                </mc:Choice>
                <mc:Fallback>
                  <p:oleObj name="Clip" r:id="rId7" imgW="1312560" imgH="1482840" progId="">
                    <p:embed/>
                    <p:pic>
                      <p:nvPicPr>
                        <p:cNvPr id="0" name="Object 2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 y="3002"/>
                          <a:ext cx="348" cy="4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3" name="Freeform 299"/>
            <p:cNvSpPr>
              <a:spLocks/>
            </p:cNvSpPr>
            <p:nvPr/>
          </p:nvSpPr>
          <p:spPr bwMode="auto">
            <a:xfrm>
              <a:off x="839" y="1661"/>
              <a:ext cx="3901" cy="272"/>
            </a:xfrm>
            <a:custGeom>
              <a:avLst/>
              <a:gdLst>
                <a:gd name="T0" fmla="*/ 0 w 3901"/>
                <a:gd name="T1" fmla="*/ 227 h 272"/>
                <a:gd name="T2" fmla="*/ 0 w 3901"/>
                <a:gd name="T3" fmla="*/ 0 h 272"/>
                <a:gd name="T4" fmla="*/ 3901 w 3901"/>
                <a:gd name="T5" fmla="*/ 0 h 272"/>
                <a:gd name="T6" fmla="*/ 3901 w 3901"/>
                <a:gd name="T7" fmla="*/ 272 h 272"/>
                <a:gd name="T8" fmla="*/ 0 60000 65536"/>
                <a:gd name="T9" fmla="*/ 0 60000 65536"/>
                <a:gd name="T10" fmla="*/ 0 60000 65536"/>
                <a:gd name="T11" fmla="*/ 0 60000 65536"/>
                <a:gd name="T12" fmla="*/ 0 w 3901"/>
                <a:gd name="T13" fmla="*/ 0 h 272"/>
                <a:gd name="T14" fmla="*/ 3901 w 3901"/>
                <a:gd name="T15" fmla="*/ 272 h 272"/>
              </a:gdLst>
              <a:ahLst/>
              <a:cxnLst>
                <a:cxn ang="T8">
                  <a:pos x="T0" y="T1"/>
                </a:cxn>
                <a:cxn ang="T9">
                  <a:pos x="T2" y="T3"/>
                </a:cxn>
                <a:cxn ang="T10">
                  <a:pos x="T4" y="T5"/>
                </a:cxn>
                <a:cxn ang="T11">
                  <a:pos x="T6" y="T7"/>
                </a:cxn>
              </a:cxnLst>
              <a:rect l="T12" t="T13" r="T14" b="T15"/>
              <a:pathLst>
                <a:path w="3901" h="272">
                  <a:moveTo>
                    <a:pt x="0" y="227"/>
                  </a:moveTo>
                  <a:lnTo>
                    <a:pt x="0" y="0"/>
                  </a:lnTo>
                  <a:lnTo>
                    <a:pt x="3901" y="0"/>
                  </a:lnTo>
                  <a:lnTo>
                    <a:pt x="3901" y="272"/>
                  </a:lnTo>
                </a:path>
              </a:pathLst>
            </a:custGeom>
            <a:noFill/>
            <a:ln w="38100">
              <a:solidFill>
                <a:srgbClr val="000080"/>
              </a:solidFill>
              <a:prstDash val="dash"/>
              <a:round/>
              <a:headEnd/>
              <a:tailEnd/>
            </a:ln>
          </p:spPr>
          <p:txBody>
            <a:bodyPr wrap="none" anchor="ctr"/>
            <a:lstStyle/>
            <a:p>
              <a:endParaRPr lang="de-DE">
                <a:latin typeface="+mn-lt"/>
              </a:endParaRP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smtClean="0"/>
              <a:t>VPNs in the Internet</a:t>
            </a:r>
          </a:p>
        </p:txBody>
      </p:sp>
      <p:sp>
        <p:nvSpPr>
          <p:cNvPr id="18434" name="Fußzeilenplatzhalter 3"/>
          <p:cNvSpPr>
            <a:spLocks noGrp="1"/>
          </p:cNvSpPr>
          <p:nvPr>
            <p:ph type="ftr" sz="quarter" idx="10"/>
          </p:nvPr>
        </p:nvSpPr>
        <p:spPr>
          <a:noFill/>
        </p:spPr>
        <p:txBody>
          <a:bodyPr/>
          <a:lstStyle/>
          <a:p>
            <a:r>
              <a:rPr lang="en-US" smtClean="0"/>
              <a:t>TI 3: Operating Systems and Computer Networks</a:t>
            </a:r>
          </a:p>
        </p:txBody>
      </p:sp>
      <p:sp>
        <p:nvSpPr>
          <p:cNvPr id="18436" name="Text Box 3"/>
          <p:cNvSpPr txBox="1">
            <a:spLocks noChangeArrowheads="1"/>
          </p:cNvSpPr>
          <p:nvPr/>
        </p:nvSpPr>
        <p:spPr bwMode="auto">
          <a:xfrm>
            <a:off x="3751486" y="1780208"/>
            <a:ext cx="6759575" cy="641350"/>
          </a:xfrm>
          <a:prstGeom prst="rect">
            <a:avLst/>
          </a:prstGeom>
          <a:noFill/>
          <a:ln w="9525">
            <a:noFill/>
            <a:miter lim="800000"/>
            <a:headEnd/>
            <a:tailEnd/>
          </a:ln>
        </p:spPr>
        <p:txBody>
          <a:bodyPr>
            <a:spAutoFit/>
          </a:bodyPr>
          <a:lstStyle/>
          <a:p>
            <a:pPr algn="l" eaLnBrk="0" hangingPunct="0"/>
            <a:r>
              <a:rPr lang="en-US">
                <a:latin typeface="Arial" pitchFamily="34" charset="0"/>
              </a:rPr>
              <a:t>Protection of single application layer protocols, e.g. Pretty Good Privacy (PGP), Transport Layer Security (TLS/SSL)</a:t>
            </a:r>
          </a:p>
        </p:txBody>
      </p:sp>
      <p:sp>
        <p:nvSpPr>
          <p:cNvPr id="18437" name="Text Box 4"/>
          <p:cNvSpPr txBox="1">
            <a:spLocks noChangeArrowheads="1"/>
          </p:cNvSpPr>
          <p:nvPr/>
        </p:nvSpPr>
        <p:spPr bwMode="auto">
          <a:xfrm>
            <a:off x="3751486" y="3645521"/>
            <a:ext cx="6759575" cy="366713"/>
          </a:xfrm>
          <a:prstGeom prst="rect">
            <a:avLst/>
          </a:prstGeom>
          <a:noFill/>
          <a:ln w="9525">
            <a:noFill/>
            <a:miter lim="800000"/>
            <a:headEnd/>
            <a:tailEnd/>
          </a:ln>
        </p:spPr>
        <p:txBody>
          <a:bodyPr>
            <a:spAutoFit/>
          </a:bodyPr>
          <a:lstStyle/>
          <a:p>
            <a:pPr algn="l" eaLnBrk="0" hangingPunct="0"/>
            <a:r>
              <a:rPr lang="en-US">
                <a:latin typeface="Arial" pitchFamily="34" charset="0"/>
              </a:rPr>
              <a:t>Protection of IP packets by modification of IP stack, e.g. IPSec</a:t>
            </a:r>
          </a:p>
        </p:txBody>
      </p:sp>
      <p:sp>
        <p:nvSpPr>
          <p:cNvPr id="18438" name="Text Box 5"/>
          <p:cNvSpPr txBox="1">
            <a:spLocks noChangeArrowheads="1"/>
          </p:cNvSpPr>
          <p:nvPr/>
        </p:nvSpPr>
        <p:spPr bwMode="auto">
          <a:xfrm>
            <a:off x="3729261" y="2708895"/>
            <a:ext cx="6530975" cy="641350"/>
          </a:xfrm>
          <a:prstGeom prst="rect">
            <a:avLst/>
          </a:prstGeom>
          <a:noFill/>
          <a:ln w="9525">
            <a:noFill/>
            <a:miter lim="800000"/>
            <a:headEnd/>
            <a:tailEnd/>
          </a:ln>
        </p:spPr>
        <p:txBody>
          <a:bodyPr>
            <a:spAutoFit/>
          </a:bodyPr>
          <a:lstStyle/>
          <a:p>
            <a:pPr algn="l" eaLnBrk="0" hangingPunct="0"/>
            <a:r>
              <a:rPr lang="en-US">
                <a:latin typeface="Arial" pitchFamily="34" charset="0"/>
              </a:rPr>
              <a:t>Protection of TCP and UDP by modification of layer 4 in end systems (mostly proprietary)</a:t>
            </a:r>
          </a:p>
        </p:txBody>
      </p:sp>
      <p:sp>
        <p:nvSpPr>
          <p:cNvPr id="18439" name="Text Box 6"/>
          <p:cNvSpPr txBox="1">
            <a:spLocks noChangeArrowheads="1"/>
          </p:cNvSpPr>
          <p:nvPr/>
        </p:nvSpPr>
        <p:spPr bwMode="auto">
          <a:xfrm>
            <a:off x="3719736" y="4509120"/>
            <a:ext cx="6759575" cy="641350"/>
          </a:xfrm>
          <a:prstGeom prst="rect">
            <a:avLst/>
          </a:prstGeom>
          <a:noFill/>
          <a:ln w="9525">
            <a:noFill/>
            <a:miter lim="800000"/>
            <a:headEnd/>
            <a:tailEnd/>
          </a:ln>
        </p:spPr>
        <p:txBody>
          <a:bodyPr>
            <a:spAutoFit/>
          </a:bodyPr>
          <a:lstStyle/>
          <a:p>
            <a:pPr algn="l" eaLnBrk="0" hangingPunct="0"/>
            <a:r>
              <a:rPr lang="en-US">
                <a:latin typeface="Arial" pitchFamily="34" charset="0"/>
              </a:rPr>
              <a:t>Protection of user data on link layer, e.g. Point-to-Point-Tunneling-Protocol (PPTP), Layer-2-Tunneling-Protocol (L2TP)</a:t>
            </a:r>
          </a:p>
        </p:txBody>
      </p:sp>
      <p:grpSp>
        <p:nvGrpSpPr>
          <p:cNvPr id="18440" name="Group 7"/>
          <p:cNvGrpSpPr>
            <a:grpSpLocks/>
          </p:cNvGrpSpPr>
          <p:nvPr/>
        </p:nvGrpSpPr>
        <p:grpSpPr bwMode="auto">
          <a:xfrm>
            <a:off x="1900460" y="1680195"/>
            <a:ext cx="1524000" cy="4114800"/>
            <a:chOff x="336" y="1200"/>
            <a:chExt cx="1152" cy="2592"/>
          </a:xfrm>
        </p:grpSpPr>
        <p:sp>
          <p:nvSpPr>
            <p:cNvPr id="1404936" name="Rectangle 8"/>
            <p:cNvSpPr>
              <a:spLocks noChangeArrowheads="1"/>
            </p:cNvSpPr>
            <p:nvPr/>
          </p:nvSpPr>
          <p:spPr bwMode="auto">
            <a:xfrm>
              <a:off x="336" y="1200"/>
              <a:ext cx="1152" cy="576"/>
            </a:xfrm>
            <a:prstGeom prst="rect">
              <a:avLst/>
            </a:prstGeom>
            <a:solidFill>
              <a:srgbClr val="99CCFF"/>
            </a:solidFill>
            <a:ln w="9525">
              <a:solidFill>
                <a:schemeClr val="tx1"/>
              </a:solidFill>
              <a:miter lim="800000"/>
              <a:headEnd/>
              <a:tailEnd/>
            </a:ln>
            <a:effectLst>
              <a:outerShdw dist="107763" dir="2700000" algn="ctr" rotWithShape="0">
                <a:schemeClr val="folHlink"/>
              </a:outerShdw>
            </a:effectLst>
          </p:spPr>
          <p:txBody>
            <a:bodyPr wrap="none" anchor="ctr"/>
            <a:lstStyle/>
            <a:p>
              <a:pPr eaLnBrk="0" hangingPunct="0">
                <a:defRPr/>
              </a:pPr>
              <a:r>
                <a:rPr lang="en-US" sz="1600">
                  <a:latin typeface="Arial" charset="0"/>
                </a:rPr>
                <a:t>Application</a:t>
              </a:r>
            </a:p>
          </p:txBody>
        </p:sp>
        <p:sp>
          <p:nvSpPr>
            <p:cNvPr id="1404937" name="Rectangle 9"/>
            <p:cNvSpPr>
              <a:spLocks noChangeArrowheads="1"/>
            </p:cNvSpPr>
            <p:nvPr/>
          </p:nvSpPr>
          <p:spPr bwMode="auto">
            <a:xfrm>
              <a:off x="336" y="1776"/>
              <a:ext cx="1152" cy="576"/>
            </a:xfrm>
            <a:prstGeom prst="rect">
              <a:avLst/>
            </a:prstGeom>
            <a:solidFill>
              <a:srgbClr val="99CCFF"/>
            </a:solidFill>
            <a:ln w="9525">
              <a:solidFill>
                <a:schemeClr val="tx1"/>
              </a:solidFill>
              <a:miter lim="800000"/>
              <a:headEnd/>
              <a:tailEnd/>
            </a:ln>
            <a:effectLst>
              <a:outerShdw dist="107763" dir="2700000" algn="ctr" rotWithShape="0">
                <a:schemeClr val="folHlink"/>
              </a:outerShdw>
            </a:effectLst>
          </p:spPr>
          <p:txBody>
            <a:bodyPr wrap="none" anchor="ctr"/>
            <a:lstStyle/>
            <a:p>
              <a:pPr eaLnBrk="0" hangingPunct="0">
                <a:defRPr/>
              </a:pPr>
              <a:r>
                <a:rPr lang="en-US" sz="1600">
                  <a:latin typeface="Arial" charset="0"/>
                </a:rPr>
                <a:t>Transport</a:t>
              </a:r>
            </a:p>
          </p:txBody>
        </p:sp>
        <p:sp>
          <p:nvSpPr>
            <p:cNvPr id="1404938" name="Rectangle 10"/>
            <p:cNvSpPr>
              <a:spLocks noChangeArrowheads="1"/>
            </p:cNvSpPr>
            <p:nvPr/>
          </p:nvSpPr>
          <p:spPr bwMode="auto">
            <a:xfrm>
              <a:off x="336" y="2352"/>
              <a:ext cx="1152" cy="576"/>
            </a:xfrm>
            <a:prstGeom prst="rect">
              <a:avLst/>
            </a:prstGeom>
            <a:solidFill>
              <a:srgbClr val="99CCFF"/>
            </a:solidFill>
            <a:ln w="9525">
              <a:solidFill>
                <a:schemeClr val="tx1"/>
              </a:solidFill>
              <a:miter lim="800000"/>
              <a:headEnd/>
              <a:tailEnd/>
            </a:ln>
            <a:effectLst>
              <a:outerShdw dist="107763" dir="2700000" algn="ctr" rotWithShape="0">
                <a:schemeClr val="folHlink"/>
              </a:outerShdw>
            </a:effectLst>
          </p:spPr>
          <p:txBody>
            <a:bodyPr wrap="none" anchor="ctr"/>
            <a:lstStyle/>
            <a:p>
              <a:pPr eaLnBrk="0" hangingPunct="0">
                <a:defRPr/>
              </a:pPr>
              <a:r>
                <a:rPr lang="en-US" sz="1600">
                  <a:latin typeface="Arial" charset="0"/>
                </a:rPr>
                <a:t>Network</a:t>
              </a:r>
            </a:p>
          </p:txBody>
        </p:sp>
        <p:sp>
          <p:nvSpPr>
            <p:cNvPr id="1404939" name="Rectangle 11"/>
            <p:cNvSpPr>
              <a:spLocks noChangeArrowheads="1"/>
            </p:cNvSpPr>
            <p:nvPr/>
          </p:nvSpPr>
          <p:spPr bwMode="auto">
            <a:xfrm>
              <a:off x="336" y="2928"/>
              <a:ext cx="1152" cy="576"/>
            </a:xfrm>
            <a:prstGeom prst="rect">
              <a:avLst/>
            </a:prstGeom>
            <a:solidFill>
              <a:srgbClr val="99CCFF"/>
            </a:solidFill>
            <a:ln w="9525">
              <a:solidFill>
                <a:schemeClr val="tx1"/>
              </a:solidFill>
              <a:miter lim="800000"/>
              <a:headEnd/>
              <a:tailEnd/>
            </a:ln>
            <a:effectLst>
              <a:outerShdw dist="107763" dir="2700000" algn="ctr" rotWithShape="0">
                <a:schemeClr val="folHlink"/>
              </a:outerShdw>
            </a:effectLst>
          </p:spPr>
          <p:txBody>
            <a:bodyPr wrap="none" anchor="ctr"/>
            <a:lstStyle/>
            <a:p>
              <a:pPr eaLnBrk="0" hangingPunct="0">
                <a:defRPr/>
              </a:pPr>
              <a:r>
                <a:rPr lang="en-US" sz="1600">
                  <a:latin typeface="Arial" charset="0"/>
                </a:rPr>
                <a:t>Data link</a:t>
              </a:r>
            </a:p>
          </p:txBody>
        </p:sp>
        <p:sp>
          <p:nvSpPr>
            <p:cNvPr id="1404940" name="Rectangle 12"/>
            <p:cNvSpPr>
              <a:spLocks noChangeArrowheads="1"/>
            </p:cNvSpPr>
            <p:nvPr/>
          </p:nvSpPr>
          <p:spPr bwMode="auto">
            <a:xfrm>
              <a:off x="336" y="3504"/>
              <a:ext cx="1152" cy="288"/>
            </a:xfrm>
            <a:prstGeom prst="rect">
              <a:avLst/>
            </a:prstGeom>
            <a:solidFill>
              <a:srgbClr val="808080"/>
            </a:solidFill>
            <a:ln w="9525">
              <a:solidFill>
                <a:schemeClr val="tx1"/>
              </a:solidFill>
              <a:miter lim="800000"/>
              <a:headEnd/>
              <a:tailEnd/>
            </a:ln>
            <a:effectLst>
              <a:outerShdw dist="107763" dir="2700000" algn="ctr" rotWithShape="0">
                <a:schemeClr val="folHlink"/>
              </a:outerShdw>
            </a:effectLst>
          </p:spPr>
          <p:txBody>
            <a:bodyPr wrap="none" anchor="ctr"/>
            <a:lstStyle/>
            <a:p>
              <a:pPr eaLnBrk="0" hangingPunct="0">
                <a:defRPr/>
              </a:pPr>
              <a:r>
                <a:rPr lang="en-US" sz="1600">
                  <a:latin typeface="Arial" charset="0"/>
                </a:rPr>
                <a:t>Physical</a:t>
              </a:r>
            </a:p>
          </p:txBody>
        </p:sp>
      </p:grpSp>
      <p:sp>
        <p:nvSpPr>
          <p:cNvPr id="18441" name="Line 13"/>
          <p:cNvSpPr>
            <a:spLocks noChangeShapeType="1"/>
          </p:cNvSpPr>
          <p:nvPr/>
        </p:nvSpPr>
        <p:spPr bwMode="auto">
          <a:xfrm>
            <a:off x="3522886" y="2594595"/>
            <a:ext cx="6835775" cy="0"/>
          </a:xfrm>
          <a:prstGeom prst="line">
            <a:avLst/>
          </a:prstGeom>
          <a:noFill/>
          <a:ln w="19050">
            <a:solidFill>
              <a:schemeClr val="tx1"/>
            </a:solidFill>
            <a:prstDash val="dash"/>
            <a:round/>
            <a:headEnd/>
            <a:tailEnd/>
          </a:ln>
        </p:spPr>
        <p:txBody>
          <a:bodyPr wrap="none" anchor="ctr"/>
          <a:lstStyle/>
          <a:p>
            <a:endParaRPr lang="en-US"/>
          </a:p>
        </p:txBody>
      </p:sp>
      <p:sp>
        <p:nvSpPr>
          <p:cNvPr id="18442" name="Line 14"/>
          <p:cNvSpPr>
            <a:spLocks noChangeShapeType="1"/>
          </p:cNvSpPr>
          <p:nvPr/>
        </p:nvSpPr>
        <p:spPr bwMode="auto">
          <a:xfrm>
            <a:off x="3500661" y="3508995"/>
            <a:ext cx="6835775" cy="0"/>
          </a:xfrm>
          <a:prstGeom prst="line">
            <a:avLst/>
          </a:prstGeom>
          <a:noFill/>
          <a:ln w="19050">
            <a:solidFill>
              <a:schemeClr val="tx1"/>
            </a:solidFill>
            <a:prstDash val="dash"/>
            <a:round/>
            <a:headEnd/>
            <a:tailEnd/>
          </a:ln>
        </p:spPr>
        <p:txBody>
          <a:bodyPr wrap="none" anchor="ctr"/>
          <a:lstStyle/>
          <a:p>
            <a:endParaRPr lang="en-US"/>
          </a:p>
        </p:txBody>
      </p:sp>
      <p:sp>
        <p:nvSpPr>
          <p:cNvPr id="18443" name="Line 15"/>
          <p:cNvSpPr>
            <a:spLocks noChangeShapeType="1"/>
          </p:cNvSpPr>
          <p:nvPr/>
        </p:nvSpPr>
        <p:spPr bwMode="auto">
          <a:xfrm>
            <a:off x="3500661" y="4423395"/>
            <a:ext cx="6835775" cy="0"/>
          </a:xfrm>
          <a:prstGeom prst="line">
            <a:avLst/>
          </a:prstGeom>
          <a:noFill/>
          <a:ln w="19050">
            <a:solidFill>
              <a:schemeClr val="tx1"/>
            </a:solidFill>
            <a:prstDash val="dash"/>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dirty="0" smtClean="0"/>
              <a:t>Content</a:t>
            </a:r>
          </a:p>
        </p:txBody>
      </p:sp>
      <p:sp>
        <p:nvSpPr>
          <p:cNvPr id="31748" name="Rectangle 3"/>
          <p:cNvSpPr>
            <a:spLocks noGrp="1" noChangeArrowheads="1"/>
          </p:cNvSpPr>
          <p:nvPr>
            <p:ph idx="1"/>
          </p:nvPr>
        </p:nvSpPr>
        <p:spPr/>
        <p:txBody>
          <a:bodyPr/>
          <a:lstStyle/>
          <a:p>
            <a:pPr marL="419100" indent="-419100">
              <a:lnSpc>
                <a:spcPct val="90000"/>
              </a:lnSpc>
              <a:buFontTx/>
              <a:buAutoNum type="arabicPeriod" startAt="8"/>
            </a:pPr>
            <a:r>
              <a:rPr lang="en-US" sz="2000" dirty="0"/>
              <a:t>Networked Computer &amp; </a:t>
            </a:r>
            <a:r>
              <a:rPr lang="en-US" sz="2000" dirty="0" smtClean="0"/>
              <a:t>Internet</a:t>
            </a:r>
          </a:p>
          <a:p>
            <a:pPr marL="419100" indent="-419100">
              <a:lnSpc>
                <a:spcPct val="90000"/>
              </a:lnSpc>
              <a:buFontTx/>
              <a:buAutoNum type="arabicPeriod" startAt="8"/>
            </a:pPr>
            <a:endParaRPr lang="en-US" sz="2000" dirty="0"/>
          </a:p>
          <a:p>
            <a:pPr marL="419100" indent="-419100">
              <a:lnSpc>
                <a:spcPct val="90000"/>
              </a:lnSpc>
              <a:buFontTx/>
              <a:buAutoNum type="arabicPeriod" startAt="9"/>
            </a:pPr>
            <a:r>
              <a:rPr lang="en-US" sz="2000" dirty="0" smtClean="0"/>
              <a:t>Host-to-Network</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Internetworking</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a:t>Transport </a:t>
            </a:r>
            <a:r>
              <a:rPr lang="en-US" sz="2000" dirty="0" smtClean="0"/>
              <a:t>Layer</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Applications</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b="1" dirty="0" smtClean="0"/>
              <a:t>Network Security</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Example</a:t>
            </a:r>
            <a:endParaRPr lang="en-US" sz="2000" dirty="0"/>
          </a:p>
          <a:p>
            <a:pPr marL="419100" indent="-419100">
              <a:lnSpc>
                <a:spcPct val="90000"/>
              </a:lnSpc>
            </a:pPr>
            <a:endParaRPr lang="en-US" sz="2000" dirty="0"/>
          </a:p>
        </p:txBody>
      </p:sp>
      <p:sp>
        <p:nvSpPr>
          <p:cNvPr id="5" name="Fußzeilenplatzhalter 3"/>
          <p:cNvSpPr>
            <a:spLocks noGrp="1"/>
          </p:cNvSpPr>
          <p:nvPr>
            <p:ph type="ftr" sz="quarter" idx="10"/>
          </p:nvPr>
        </p:nvSpPr>
        <p:spPr>
          <a:xfrm>
            <a:off x="334433" y="6656398"/>
            <a:ext cx="7969251" cy="201602"/>
          </a:xfrm>
          <a:noFill/>
        </p:spPr>
        <p:txBody>
          <a:bodyPr/>
          <a:lstStyle/>
          <a:p>
            <a:r>
              <a:rPr lang="de-DE" dirty="0" smtClean="0"/>
              <a:t>TI 3: Operating Systems </a:t>
            </a:r>
            <a:r>
              <a:rPr lang="de-DE" dirty="0" err="1" smtClean="0"/>
              <a:t>and</a:t>
            </a:r>
            <a:r>
              <a:rPr lang="de-DE" dirty="0" smtClean="0"/>
              <a:t> Computer Networks</a:t>
            </a:r>
            <a:endParaRPr lang="en-US" dirty="0"/>
          </a:p>
        </p:txBody>
      </p:sp>
    </p:spTree>
    <p:extLst>
      <p:ext uri="{BB962C8B-B14F-4D97-AF65-F5344CB8AC3E}">
        <p14:creationId xmlns:p14="http://schemas.microsoft.com/office/powerpoint/2010/main" val="9834857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smtClean="0"/>
              <a:t>Example: IP Security (IPsec)</a:t>
            </a:r>
          </a:p>
        </p:txBody>
      </p:sp>
      <p:sp>
        <p:nvSpPr>
          <p:cNvPr id="19460" name="Rectangle 3"/>
          <p:cNvSpPr>
            <a:spLocks noGrp="1" noChangeArrowheads="1"/>
          </p:cNvSpPr>
          <p:nvPr>
            <p:ph sz="half" idx="1"/>
          </p:nvPr>
        </p:nvSpPr>
        <p:spPr/>
        <p:txBody>
          <a:bodyPr/>
          <a:lstStyle/>
          <a:p>
            <a:pPr eaLnBrk="1" hangingPunct="1"/>
            <a:endParaRPr lang="en-US" sz="2200" dirty="0" smtClean="0"/>
          </a:p>
          <a:p>
            <a:pPr eaLnBrk="1" hangingPunct="1"/>
            <a:endParaRPr lang="en-US" sz="2200" dirty="0"/>
          </a:p>
          <a:p>
            <a:pPr eaLnBrk="1" hangingPunct="1"/>
            <a:endParaRPr lang="en-US" sz="2200" dirty="0" smtClean="0"/>
          </a:p>
          <a:p>
            <a:pPr eaLnBrk="1" hangingPunct="1"/>
            <a:r>
              <a:rPr lang="en-US" sz="2200" dirty="0" smtClean="0"/>
              <a:t>Authentication </a:t>
            </a:r>
            <a:r>
              <a:rPr lang="en-US" sz="2200" dirty="0"/>
              <a:t>Header (AH)</a:t>
            </a:r>
          </a:p>
          <a:p>
            <a:pPr lvl="1" eaLnBrk="1" hangingPunct="1"/>
            <a:r>
              <a:rPr lang="en-US" sz="1800" dirty="0"/>
              <a:t>Authentication, data integrity</a:t>
            </a:r>
          </a:p>
          <a:p>
            <a:pPr eaLnBrk="1" hangingPunct="1"/>
            <a:endParaRPr lang="en-US" sz="2500" dirty="0"/>
          </a:p>
        </p:txBody>
      </p:sp>
      <p:sp>
        <p:nvSpPr>
          <p:cNvPr id="19461" name="Rectangle 4"/>
          <p:cNvSpPr>
            <a:spLocks noGrp="1" noChangeArrowheads="1"/>
          </p:cNvSpPr>
          <p:nvPr>
            <p:ph sz="half" idx="2"/>
          </p:nvPr>
        </p:nvSpPr>
        <p:spPr/>
        <p:txBody>
          <a:bodyPr/>
          <a:lstStyle/>
          <a:p>
            <a:pPr eaLnBrk="1" hangingPunct="1"/>
            <a:endParaRPr lang="en-US" sz="2200" dirty="0" smtClean="0"/>
          </a:p>
          <a:p>
            <a:pPr eaLnBrk="1" hangingPunct="1"/>
            <a:endParaRPr lang="en-US" sz="2200" dirty="0"/>
          </a:p>
          <a:p>
            <a:pPr eaLnBrk="1" hangingPunct="1"/>
            <a:endParaRPr lang="en-US" sz="2200" dirty="0" smtClean="0"/>
          </a:p>
          <a:p>
            <a:pPr eaLnBrk="1" hangingPunct="1"/>
            <a:r>
              <a:rPr lang="en-US" sz="2200" dirty="0" smtClean="0"/>
              <a:t>Encapsulating </a:t>
            </a:r>
            <a:r>
              <a:rPr lang="en-US" sz="2200" dirty="0"/>
              <a:t>Security Payload (ESP)</a:t>
            </a:r>
          </a:p>
          <a:p>
            <a:pPr lvl="1" eaLnBrk="1" hangingPunct="1"/>
            <a:r>
              <a:rPr lang="en-US" sz="1800" dirty="0"/>
              <a:t>Authentication, data integrity, confidentiality</a:t>
            </a:r>
            <a:endParaRPr lang="de-DE" sz="1800" dirty="0"/>
          </a:p>
        </p:txBody>
      </p:sp>
      <p:sp>
        <p:nvSpPr>
          <p:cNvPr id="19458" name="Fußzeilenplatzhalter 4"/>
          <p:cNvSpPr>
            <a:spLocks noGrp="1"/>
          </p:cNvSpPr>
          <p:nvPr>
            <p:ph type="ftr" sz="quarter" idx="10"/>
          </p:nvPr>
        </p:nvSpPr>
        <p:spPr>
          <a:noFill/>
        </p:spPr>
        <p:txBody>
          <a:bodyPr/>
          <a:lstStyle/>
          <a:p>
            <a:r>
              <a:rPr lang="en-US" smtClean="0"/>
              <a:t>TI 3: Operating Systems and Computer Networks</a:t>
            </a:r>
          </a:p>
        </p:txBody>
      </p:sp>
      <p:grpSp>
        <p:nvGrpSpPr>
          <p:cNvPr id="19462" name="Group 5"/>
          <p:cNvGrpSpPr>
            <a:grpSpLocks/>
          </p:cNvGrpSpPr>
          <p:nvPr/>
        </p:nvGrpSpPr>
        <p:grpSpPr bwMode="auto">
          <a:xfrm>
            <a:off x="370068" y="4210149"/>
            <a:ext cx="3825875" cy="1844675"/>
            <a:chOff x="614" y="1381"/>
            <a:chExt cx="2266" cy="775"/>
          </a:xfrm>
        </p:grpSpPr>
        <p:sp>
          <p:nvSpPr>
            <p:cNvPr id="19474" name="Rectangle 6"/>
            <p:cNvSpPr>
              <a:spLocks noChangeArrowheads="1"/>
            </p:cNvSpPr>
            <p:nvPr/>
          </p:nvSpPr>
          <p:spPr bwMode="auto">
            <a:xfrm>
              <a:off x="672" y="1536"/>
              <a:ext cx="482" cy="188"/>
            </a:xfrm>
            <a:prstGeom prst="rect">
              <a:avLst/>
            </a:prstGeom>
            <a:solidFill>
              <a:srgbClr val="EAEAEA"/>
            </a:solidFill>
            <a:ln w="9525">
              <a:solidFill>
                <a:schemeClr val="tx1"/>
              </a:solidFill>
              <a:miter lim="800000"/>
              <a:headEnd/>
              <a:tailEnd/>
            </a:ln>
          </p:spPr>
          <p:txBody>
            <a:bodyPr wrap="none" anchor="ctr"/>
            <a:lstStyle/>
            <a:p>
              <a:pPr eaLnBrk="0" hangingPunct="0"/>
              <a:r>
                <a:rPr lang="en-US" sz="1000">
                  <a:latin typeface="Helvetica" pitchFamily="34" charset="0"/>
                </a:rPr>
                <a:t>IP header</a:t>
              </a:r>
            </a:p>
          </p:txBody>
        </p:sp>
        <p:sp>
          <p:nvSpPr>
            <p:cNvPr id="19475" name="Rectangle 7"/>
            <p:cNvSpPr>
              <a:spLocks noChangeArrowheads="1"/>
            </p:cNvSpPr>
            <p:nvPr/>
          </p:nvSpPr>
          <p:spPr bwMode="auto">
            <a:xfrm>
              <a:off x="1152" y="1536"/>
              <a:ext cx="288" cy="188"/>
            </a:xfrm>
            <a:prstGeom prst="rect">
              <a:avLst/>
            </a:prstGeom>
            <a:solidFill>
              <a:srgbClr val="FFFF00"/>
            </a:solidFill>
            <a:ln w="9525">
              <a:solidFill>
                <a:schemeClr val="tx1"/>
              </a:solidFill>
              <a:miter lim="800000"/>
              <a:headEnd/>
              <a:tailEnd/>
            </a:ln>
          </p:spPr>
          <p:txBody>
            <a:bodyPr wrap="none" anchor="ctr"/>
            <a:lstStyle/>
            <a:p>
              <a:pPr eaLnBrk="0" hangingPunct="0"/>
              <a:r>
                <a:rPr lang="en-US" sz="1000" dirty="0">
                  <a:latin typeface="Helvetica" pitchFamily="34" charset="0"/>
                </a:rPr>
                <a:t>AH</a:t>
              </a:r>
            </a:p>
          </p:txBody>
        </p:sp>
        <p:sp>
          <p:nvSpPr>
            <p:cNvPr id="19476" name="Rectangle 8"/>
            <p:cNvSpPr>
              <a:spLocks noChangeArrowheads="1"/>
            </p:cNvSpPr>
            <p:nvPr/>
          </p:nvSpPr>
          <p:spPr bwMode="auto">
            <a:xfrm>
              <a:off x="1440" y="1536"/>
              <a:ext cx="1152" cy="188"/>
            </a:xfrm>
            <a:prstGeom prst="rect">
              <a:avLst/>
            </a:prstGeom>
            <a:solidFill>
              <a:srgbClr val="EAEAEA"/>
            </a:solidFill>
            <a:ln w="9525">
              <a:solidFill>
                <a:schemeClr val="tx1"/>
              </a:solidFill>
              <a:miter lim="800000"/>
              <a:headEnd/>
              <a:tailEnd/>
            </a:ln>
          </p:spPr>
          <p:txBody>
            <a:bodyPr wrap="none" anchor="ctr"/>
            <a:lstStyle/>
            <a:p>
              <a:pPr eaLnBrk="0" hangingPunct="0"/>
              <a:r>
                <a:rPr lang="en-US" sz="1000">
                  <a:latin typeface="Helvetica" pitchFamily="34" charset="0"/>
                </a:rPr>
                <a:t>payload</a:t>
              </a:r>
            </a:p>
          </p:txBody>
        </p:sp>
        <p:sp>
          <p:nvSpPr>
            <p:cNvPr id="19477" name="Text Box 9"/>
            <p:cNvSpPr txBox="1">
              <a:spLocks noChangeArrowheads="1"/>
            </p:cNvSpPr>
            <p:nvPr/>
          </p:nvSpPr>
          <p:spPr bwMode="auto">
            <a:xfrm>
              <a:off x="614" y="1381"/>
              <a:ext cx="638" cy="103"/>
            </a:xfrm>
            <a:prstGeom prst="rect">
              <a:avLst/>
            </a:prstGeom>
            <a:noFill/>
            <a:ln w="9525">
              <a:noFill/>
              <a:miter lim="800000"/>
              <a:headEnd/>
              <a:tailEnd/>
            </a:ln>
          </p:spPr>
          <p:txBody>
            <a:bodyPr wrap="none">
              <a:spAutoFit/>
            </a:bodyPr>
            <a:lstStyle/>
            <a:p>
              <a:pPr algn="l"/>
              <a:r>
                <a:rPr lang="en-US" sz="1000">
                  <a:latin typeface="Helvetica" pitchFamily="34" charset="0"/>
                </a:rPr>
                <a:t>Transport mode</a:t>
              </a:r>
            </a:p>
          </p:txBody>
        </p:sp>
        <p:sp>
          <p:nvSpPr>
            <p:cNvPr id="19478" name="Rectangle 10"/>
            <p:cNvSpPr>
              <a:spLocks noChangeArrowheads="1"/>
            </p:cNvSpPr>
            <p:nvPr/>
          </p:nvSpPr>
          <p:spPr bwMode="auto">
            <a:xfrm>
              <a:off x="672" y="1968"/>
              <a:ext cx="576" cy="188"/>
            </a:xfrm>
            <a:prstGeom prst="rect">
              <a:avLst/>
            </a:prstGeom>
            <a:solidFill>
              <a:srgbClr val="C0C0C0"/>
            </a:solidFill>
            <a:ln w="9525">
              <a:solidFill>
                <a:schemeClr val="tx1"/>
              </a:solidFill>
              <a:miter lim="800000"/>
              <a:headEnd/>
              <a:tailEnd/>
            </a:ln>
          </p:spPr>
          <p:txBody>
            <a:bodyPr wrap="none" anchor="ctr"/>
            <a:lstStyle/>
            <a:p>
              <a:pPr eaLnBrk="0" hangingPunct="0"/>
              <a:r>
                <a:rPr lang="en-US" sz="1000">
                  <a:latin typeface="Helvetica" pitchFamily="34" charset="0"/>
                </a:rPr>
                <a:t>New IP header</a:t>
              </a:r>
            </a:p>
          </p:txBody>
        </p:sp>
        <p:sp>
          <p:nvSpPr>
            <p:cNvPr id="19479" name="Rectangle 11"/>
            <p:cNvSpPr>
              <a:spLocks noChangeArrowheads="1"/>
            </p:cNvSpPr>
            <p:nvPr/>
          </p:nvSpPr>
          <p:spPr bwMode="auto">
            <a:xfrm>
              <a:off x="1248" y="1968"/>
              <a:ext cx="288" cy="188"/>
            </a:xfrm>
            <a:prstGeom prst="rect">
              <a:avLst/>
            </a:prstGeom>
            <a:solidFill>
              <a:srgbClr val="FFFF00"/>
            </a:solidFill>
            <a:ln w="9525">
              <a:solidFill>
                <a:schemeClr val="tx1"/>
              </a:solidFill>
              <a:miter lim="800000"/>
              <a:headEnd/>
              <a:tailEnd/>
            </a:ln>
          </p:spPr>
          <p:txBody>
            <a:bodyPr wrap="none" anchor="ctr"/>
            <a:lstStyle/>
            <a:p>
              <a:pPr eaLnBrk="0" hangingPunct="0"/>
              <a:r>
                <a:rPr lang="en-US" sz="1000">
                  <a:latin typeface="Helvetica" pitchFamily="34" charset="0"/>
                </a:rPr>
                <a:t>AH</a:t>
              </a:r>
            </a:p>
          </p:txBody>
        </p:sp>
        <p:sp>
          <p:nvSpPr>
            <p:cNvPr id="19480" name="Rectangle 12"/>
            <p:cNvSpPr>
              <a:spLocks noChangeArrowheads="1"/>
            </p:cNvSpPr>
            <p:nvPr/>
          </p:nvSpPr>
          <p:spPr bwMode="auto">
            <a:xfrm>
              <a:off x="2112" y="1968"/>
              <a:ext cx="768" cy="188"/>
            </a:xfrm>
            <a:prstGeom prst="rect">
              <a:avLst/>
            </a:prstGeom>
            <a:solidFill>
              <a:srgbClr val="EAEAEA"/>
            </a:solidFill>
            <a:ln w="9525">
              <a:solidFill>
                <a:schemeClr val="tx1"/>
              </a:solidFill>
              <a:miter lim="800000"/>
              <a:headEnd/>
              <a:tailEnd/>
            </a:ln>
          </p:spPr>
          <p:txBody>
            <a:bodyPr wrap="none" anchor="ctr"/>
            <a:lstStyle/>
            <a:p>
              <a:pPr eaLnBrk="0" hangingPunct="0"/>
              <a:r>
                <a:rPr lang="en-US" sz="1000">
                  <a:latin typeface="Helvetica" pitchFamily="34" charset="0"/>
                </a:rPr>
                <a:t>payload</a:t>
              </a:r>
            </a:p>
          </p:txBody>
        </p:sp>
        <p:sp>
          <p:nvSpPr>
            <p:cNvPr id="19481" name="Text Box 13"/>
            <p:cNvSpPr txBox="1">
              <a:spLocks noChangeArrowheads="1"/>
            </p:cNvSpPr>
            <p:nvPr/>
          </p:nvSpPr>
          <p:spPr bwMode="auto">
            <a:xfrm>
              <a:off x="614" y="1813"/>
              <a:ext cx="546" cy="103"/>
            </a:xfrm>
            <a:prstGeom prst="rect">
              <a:avLst/>
            </a:prstGeom>
            <a:noFill/>
            <a:ln w="9525">
              <a:noFill/>
              <a:miter lim="800000"/>
              <a:headEnd/>
              <a:tailEnd/>
            </a:ln>
          </p:spPr>
          <p:txBody>
            <a:bodyPr wrap="none">
              <a:spAutoFit/>
            </a:bodyPr>
            <a:lstStyle/>
            <a:p>
              <a:pPr algn="l"/>
              <a:r>
                <a:rPr lang="en-US" sz="1000">
                  <a:latin typeface="Helvetica" pitchFamily="34" charset="0"/>
                </a:rPr>
                <a:t>Tunnel mode</a:t>
              </a:r>
            </a:p>
          </p:txBody>
        </p:sp>
        <p:sp>
          <p:nvSpPr>
            <p:cNvPr id="19482" name="Rectangle 14"/>
            <p:cNvSpPr>
              <a:spLocks noChangeArrowheads="1"/>
            </p:cNvSpPr>
            <p:nvPr/>
          </p:nvSpPr>
          <p:spPr bwMode="auto">
            <a:xfrm>
              <a:off x="1536" y="1968"/>
              <a:ext cx="576" cy="188"/>
            </a:xfrm>
            <a:prstGeom prst="rect">
              <a:avLst/>
            </a:prstGeom>
            <a:solidFill>
              <a:srgbClr val="EAEAEA"/>
            </a:solidFill>
            <a:ln w="9525">
              <a:solidFill>
                <a:schemeClr val="tx1"/>
              </a:solidFill>
              <a:miter lim="800000"/>
              <a:headEnd/>
              <a:tailEnd/>
            </a:ln>
          </p:spPr>
          <p:txBody>
            <a:bodyPr wrap="none" anchor="ctr"/>
            <a:lstStyle/>
            <a:p>
              <a:pPr eaLnBrk="0" hangingPunct="0"/>
              <a:r>
                <a:rPr lang="en-US" sz="1000">
                  <a:latin typeface="Helvetica" pitchFamily="34" charset="0"/>
                </a:rPr>
                <a:t>Old IP header</a:t>
              </a:r>
            </a:p>
          </p:txBody>
        </p:sp>
      </p:grpSp>
      <p:grpSp>
        <p:nvGrpSpPr>
          <p:cNvPr id="19463" name="Group 15"/>
          <p:cNvGrpSpPr>
            <a:grpSpLocks/>
          </p:cNvGrpSpPr>
          <p:nvPr/>
        </p:nvGrpSpPr>
        <p:grpSpPr bwMode="auto">
          <a:xfrm>
            <a:off x="6199887" y="4227611"/>
            <a:ext cx="4608513" cy="1827213"/>
            <a:chOff x="2425" y="2445"/>
            <a:chExt cx="3267" cy="1295"/>
          </a:xfrm>
        </p:grpSpPr>
        <p:sp>
          <p:nvSpPr>
            <p:cNvPr id="19465" name="Rectangle 16"/>
            <p:cNvSpPr>
              <a:spLocks noChangeArrowheads="1"/>
            </p:cNvSpPr>
            <p:nvPr/>
          </p:nvSpPr>
          <p:spPr bwMode="auto">
            <a:xfrm>
              <a:off x="2491" y="2707"/>
              <a:ext cx="544" cy="313"/>
            </a:xfrm>
            <a:prstGeom prst="rect">
              <a:avLst/>
            </a:prstGeom>
            <a:solidFill>
              <a:srgbClr val="EAEAEA"/>
            </a:solidFill>
            <a:ln w="9525">
              <a:solidFill>
                <a:schemeClr val="tx1"/>
              </a:solidFill>
              <a:miter lim="800000"/>
              <a:headEnd/>
              <a:tailEnd/>
            </a:ln>
          </p:spPr>
          <p:txBody>
            <a:bodyPr wrap="none" anchor="ctr"/>
            <a:lstStyle/>
            <a:p>
              <a:pPr eaLnBrk="0" hangingPunct="0"/>
              <a:r>
                <a:rPr lang="en-US" sz="1000">
                  <a:latin typeface="Helvetica" pitchFamily="34" charset="0"/>
                </a:rPr>
                <a:t>IP header</a:t>
              </a:r>
            </a:p>
          </p:txBody>
        </p:sp>
        <p:sp>
          <p:nvSpPr>
            <p:cNvPr id="19466" name="Rectangle 17"/>
            <p:cNvSpPr>
              <a:spLocks noChangeArrowheads="1"/>
            </p:cNvSpPr>
            <p:nvPr/>
          </p:nvSpPr>
          <p:spPr bwMode="auto">
            <a:xfrm>
              <a:off x="3033" y="2707"/>
              <a:ext cx="1954" cy="313"/>
            </a:xfrm>
            <a:prstGeom prst="rect">
              <a:avLst/>
            </a:prstGeom>
            <a:solidFill>
              <a:srgbClr val="FFFF00"/>
            </a:solidFill>
            <a:ln w="9525">
              <a:solidFill>
                <a:schemeClr val="tx1"/>
              </a:solidFill>
              <a:miter lim="800000"/>
              <a:headEnd/>
              <a:tailEnd/>
            </a:ln>
          </p:spPr>
          <p:txBody>
            <a:bodyPr wrap="none" anchor="ctr"/>
            <a:lstStyle/>
            <a:p>
              <a:pPr algn="l" eaLnBrk="0" hangingPunct="0"/>
              <a:r>
                <a:rPr lang="en-US" sz="1000">
                  <a:latin typeface="Helvetica" pitchFamily="34" charset="0"/>
                </a:rPr>
                <a:t>ESP header  		   ESP trailer</a:t>
              </a:r>
            </a:p>
          </p:txBody>
        </p:sp>
        <p:sp>
          <p:nvSpPr>
            <p:cNvPr id="19467" name="Text Box 18"/>
            <p:cNvSpPr txBox="1">
              <a:spLocks noChangeArrowheads="1"/>
            </p:cNvSpPr>
            <p:nvPr/>
          </p:nvSpPr>
          <p:spPr bwMode="auto">
            <a:xfrm>
              <a:off x="2425" y="2445"/>
              <a:ext cx="764" cy="173"/>
            </a:xfrm>
            <a:prstGeom prst="rect">
              <a:avLst/>
            </a:prstGeom>
            <a:noFill/>
            <a:ln w="9525">
              <a:noFill/>
              <a:miter lim="800000"/>
              <a:headEnd/>
              <a:tailEnd/>
            </a:ln>
          </p:spPr>
          <p:txBody>
            <a:bodyPr wrap="none">
              <a:spAutoFit/>
            </a:bodyPr>
            <a:lstStyle/>
            <a:p>
              <a:pPr algn="l"/>
              <a:r>
                <a:rPr lang="en-US" sz="1000">
                  <a:latin typeface="Helvetica" pitchFamily="34" charset="0"/>
                </a:rPr>
                <a:t>Transport mode</a:t>
              </a:r>
            </a:p>
          </p:txBody>
        </p:sp>
        <p:sp>
          <p:nvSpPr>
            <p:cNvPr id="19468" name="Rectangle 19"/>
            <p:cNvSpPr>
              <a:spLocks noChangeArrowheads="1"/>
            </p:cNvSpPr>
            <p:nvPr/>
          </p:nvSpPr>
          <p:spPr bwMode="auto">
            <a:xfrm>
              <a:off x="2491" y="3427"/>
              <a:ext cx="651" cy="313"/>
            </a:xfrm>
            <a:prstGeom prst="rect">
              <a:avLst/>
            </a:prstGeom>
            <a:solidFill>
              <a:srgbClr val="C0C0C0"/>
            </a:solidFill>
            <a:ln w="9525">
              <a:solidFill>
                <a:schemeClr val="tx1"/>
              </a:solidFill>
              <a:miter lim="800000"/>
              <a:headEnd/>
              <a:tailEnd/>
            </a:ln>
          </p:spPr>
          <p:txBody>
            <a:bodyPr wrap="none" anchor="ctr"/>
            <a:lstStyle/>
            <a:p>
              <a:pPr eaLnBrk="0" hangingPunct="0"/>
              <a:r>
                <a:rPr lang="en-US" sz="1000">
                  <a:latin typeface="Helvetica" pitchFamily="34" charset="0"/>
                </a:rPr>
                <a:t>New IP header</a:t>
              </a:r>
            </a:p>
          </p:txBody>
        </p:sp>
        <p:sp>
          <p:nvSpPr>
            <p:cNvPr id="19469" name="Text Box 20"/>
            <p:cNvSpPr txBox="1">
              <a:spLocks noChangeArrowheads="1"/>
            </p:cNvSpPr>
            <p:nvPr/>
          </p:nvSpPr>
          <p:spPr bwMode="auto">
            <a:xfrm>
              <a:off x="2425" y="3165"/>
              <a:ext cx="654" cy="173"/>
            </a:xfrm>
            <a:prstGeom prst="rect">
              <a:avLst/>
            </a:prstGeom>
            <a:noFill/>
            <a:ln w="9525">
              <a:noFill/>
              <a:miter lim="800000"/>
              <a:headEnd/>
              <a:tailEnd/>
            </a:ln>
          </p:spPr>
          <p:txBody>
            <a:bodyPr wrap="none">
              <a:spAutoFit/>
            </a:bodyPr>
            <a:lstStyle/>
            <a:p>
              <a:pPr algn="l"/>
              <a:r>
                <a:rPr lang="en-US" sz="1000">
                  <a:latin typeface="Helvetica" pitchFamily="34" charset="0"/>
                </a:rPr>
                <a:t>Tunnel mode</a:t>
              </a:r>
            </a:p>
          </p:txBody>
        </p:sp>
        <p:sp>
          <p:nvSpPr>
            <p:cNvPr id="19470" name="Rectangle 21"/>
            <p:cNvSpPr>
              <a:spLocks noChangeArrowheads="1"/>
            </p:cNvSpPr>
            <p:nvPr/>
          </p:nvSpPr>
          <p:spPr bwMode="auto">
            <a:xfrm>
              <a:off x="3672" y="2787"/>
              <a:ext cx="705" cy="160"/>
            </a:xfrm>
            <a:prstGeom prst="rect">
              <a:avLst/>
            </a:prstGeom>
            <a:solidFill>
              <a:srgbClr val="EAEAEA"/>
            </a:solidFill>
            <a:ln w="9525">
              <a:solidFill>
                <a:schemeClr val="tx1"/>
              </a:solidFill>
              <a:miter lim="800000"/>
              <a:headEnd/>
              <a:tailEnd/>
            </a:ln>
          </p:spPr>
          <p:txBody>
            <a:bodyPr wrap="none" anchor="ctr"/>
            <a:lstStyle/>
            <a:p>
              <a:pPr eaLnBrk="0" hangingPunct="0"/>
              <a:r>
                <a:rPr lang="en-US" sz="1000">
                  <a:latin typeface="Helvetica" pitchFamily="34" charset="0"/>
                </a:rPr>
                <a:t>payload</a:t>
              </a:r>
            </a:p>
          </p:txBody>
        </p:sp>
        <p:sp>
          <p:nvSpPr>
            <p:cNvPr id="19471" name="Rectangle 22"/>
            <p:cNvSpPr>
              <a:spLocks noChangeArrowheads="1"/>
            </p:cNvSpPr>
            <p:nvPr/>
          </p:nvSpPr>
          <p:spPr bwMode="auto">
            <a:xfrm>
              <a:off x="3142" y="3427"/>
              <a:ext cx="2550" cy="313"/>
            </a:xfrm>
            <a:prstGeom prst="rect">
              <a:avLst/>
            </a:prstGeom>
            <a:solidFill>
              <a:srgbClr val="FFFF00"/>
            </a:solidFill>
            <a:ln w="9525">
              <a:solidFill>
                <a:schemeClr val="tx1"/>
              </a:solidFill>
              <a:miter lim="800000"/>
              <a:headEnd/>
              <a:tailEnd/>
            </a:ln>
          </p:spPr>
          <p:txBody>
            <a:bodyPr wrap="none" anchor="ctr"/>
            <a:lstStyle/>
            <a:p>
              <a:pPr algn="l" eaLnBrk="0" hangingPunct="0"/>
              <a:r>
                <a:rPr lang="en-US" sz="1000">
                  <a:latin typeface="Helvetica" pitchFamily="34" charset="0"/>
                </a:rPr>
                <a:t>ESP header			  ESP trailer</a:t>
              </a:r>
            </a:p>
          </p:txBody>
        </p:sp>
        <p:sp>
          <p:nvSpPr>
            <p:cNvPr id="19472" name="Rectangle 23"/>
            <p:cNvSpPr>
              <a:spLocks noChangeArrowheads="1"/>
            </p:cNvSpPr>
            <p:nvPr/>
          </p:nvSpPr>
          <p:spPr bwMode="auto">
            <a:xfrm>
              <a:off x="4438" y="3507"/>
              <a:ext cx="706" cy="160"/>
            </a:xfrm>
            <a:prstGeom prst="rect">
              <a:avLst/>
            </a:prstGeom>
            <a:solidFill>
              <a:srgbClr val="EAEAEA"/>
            </a:solidFill>
            <a:ln w="9525">
              <a:solidFill>
                <a:schemeClr val="tx1"/>
              </a:solidFill>
              <a:miter lim="800000"/>
              <a:headEnd/>
              <a:tailEnd/>
            </a:ln>
          </p:spPr>
          <p:txBody>
            <a:bodyPr wrap="none" anchor="ctr"/>
            <a:lstStyle/>
            <a:p>
              <a:pPr eaLnBrk="0" hangingPunct="0"/>
              <a:r>
                <a:rPr lang="en-US" sz="1000">
                  <a:latin typeface="Helvetica" pitchFamily="34" charset="0"/>
                </a:rPr>
                <a:t>payload</a:t>
              </a:r>
            </a:p>
          </p:txBody>
        </p:sp>
        <p:sp>
          <p:nvSpPr>
            <p:cNvPr id="19473" name="Rectangle 24"/>
            <p:cNvSpPr>
              <a:spLocks noChangeArrowheads="1"/>
            </p:cNvSpPr>
            <p:nvPr/>
          </p:nvSpPr>
          <p:spPr bwMode="auto">
            <a:xfrm>
              <a:off x="3787" y="3507"/>
              <a:ext cx="651" cy="160"/>
            </a:xfrm>
            <a:prstGeom prst="rect">
              <a:avLst/>
            </a:prstGeom>
            <a:solidFill>
              <a:srgbClr val="EAEAEA"/>
            </a:solidFill>
            <a:ln w="9525">
              <a:solidFill>
                <a:schemeClr val="tx1"/>
              </a:solidFill>
              <a:miter lim="800000"/>
              <a:headEnd/>
              <a:tailEnd/>
            </a:ln>
          </p:spPr>
          <p:txBody>
            <a:bodyPr wrap="none" anchor="ctr"/>
            <a:lstStyle/>
            <a:p>
              <a:pPr eaLnBrk="0" hangingPunct="0"/>
              <a:r>
                <a:rPr lang="en-US" sz="1000">
                  <a:latin typeface="Helvetica" pitchFamily="34" charset="0"/>
                </a:rPr>
                <a:t>Old IP header</a:t>
              </a:r>
            </a:p>
          </p:txBody>
        </p:sp>
      </p:grpSp>
      <p:sp>
        <p:nvSpPr>
          <p:cNvPr id="19464" name="Rectangle 25"/>
          <p:cNvSpPr>
            <a:spLocks noChangeArrowheads="1"/>
          </p:cNvSpPr>
          <p:nvPr/>
        </p:nvSpPr>
        <p:spPr bwMode="auto">
          <a:xfrm>
            <a:off x="334433" y="1652128"/>
            <a:ext cx="10154181" cy="1129173"/>
          </a:xfrm>
          <a:prstGeom prst="rect">
            <a:avLst/>
          </a:prstGeom>
          <a:noFill/>
          <a:ln w="9525">
            <a:noFill/>
            <a:miter lim="800000"/>
            <a:headEnd/>
            <a:tailEnd/>
          </a:ln>
        </p:spPr>
        <p:txBody>
          <a:bodyPr/>
          <a:lstStyle/>
          <a:p>
            <a:pPr algn="l">
              <a:spcBef>
                <a:spcPct val="20000"/>
              </a:spcBef>
              <a:buClr>
                <a:srgbClr val="003366"/>
              </a:buClr>
              <a:buSzPct val="120000"/>
            </a:pPr>
            <a:r>
              <a:rPr lang="en-US" sz="2400" dirty="0">
                <a:latin typeface="+mn-lt"/>
              </a:rPr>
              <a:t>Operation modes:</a:t>
            </a:r>
          </a:p>
          <a:p>
            <a:pPr marL="342900" indent="-342900" algn="l">
              <a:spcBef>
                <a:spcPct val="20000"/>
              </a:spcBef>
              <a:buClr>
                <a:srgbClr val="003366"/>
              </a:buClr>
              <a:buFont typeface="Arial" panose="020B0604020202020204" pitchFamily="34" charset="0"/>
              <a:buChar char="•"/>
            </a:pPr>
            <a:r>
              <a:rPr lang="en-US" sz="2000" dirty="0">
                <a:latin typeface="+mn-lt"/>
              </a:rPr>
              <a:t>Transport mode: No change in addresses (direct communication)</a:t>
            </a:r>
          </a:p>
          <a:p>
            <a:pPr marL="342900" indent="-342900" algn="l">
              <a:spcBef>
                <a:spcPct val="20000"/>
              </a:spcBef>
              <a:buClr>
                <a:srgbClr val="003366"/>
              </a:buClr>
              <a:buFont typeface="Arial" panose="020B0604020202020204" pitchFamily="34" charset="0"/>
              <a:buChar char="•"/>
            </a:pPr>
            <a:r>
              <a:rPr lang="en-US" sz="2000" dirty="0">
                <a:latin typeface="+mn-lt"/>
              </a:rPr>
              <a:t>Tunnel mode: New IP addresses between tunnel endpoints</a:t>
            </a:r>
            <a:endParaRPr lang="de-DE" sz="2000" dirty="0">
              <a:latin typeface="+mn-lt"/>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smtClean="0"/>
              <a:t>What are the pros and cons of symmetric/asymmetric encryption?</a:t>
            </a:r>
          </a:p>
          <a:p>
            <a:pPr lvl="1"/>
            <a:r>
              <a:rPr lang="en-US" dirty="0" smtClean="0"/>
              <a:t>Why does asymmetric encryption only partially solve the key distribution problem?</a:t>
            </a:r>
          </a:p>
          <a:p>
            <a:pPr lvl="1"/>
            <a:r>
              <a:rPr lang="en-US" dirty="0" smtClean="0"/>
              <a:t>What is the difference between a PKI and a web of trust?</a:t>
            </a:r>
          </a:p>
          <a:p>
            <a:pPr lvl="1"/>
            <a:r>
              <a:rPr lang="en-US" dirty="0" smtClean="0"/>
              <a:t>How is the exchange of the symmetric key solved in PGP?</a:t>
            </a:r>
          </a:p>
          <a:p>
            <a:pPr lvl="1"/>
            <a:r>
              <a:rPr lang="en-US" dirty="0" smtClean="0"/>
              <a:t>What is the basic idea of a VPN? On which layer can it operate?</a:t>
            </a:r>
            <a:endParaRPr lang="en-US" dirty="0" smtClean="0"/>
          </a:p>
        </p:txBody>
      </p:sp>
      <p:sp>
        <p:nvSpPr>
          <p:cNvPr id="5" name="Footer Placeholder 2"/>
          <p:cNvSpPr>
            <a:spLocks noGrp="1"/>
          </p:cNvSpPr>
          <p:nvPr>
            <p:ph type="ftr" sz="quarter" idx="4294967295"/>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00302497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mtClean="0"/>
              <a:t>Network Security: Internet Firewalls</a:t>
            </a:r>
          </a:p>
        </p:txBody>
      </p:sp>
      <p:sp>
        <p:nvSpPr>
          <p:cNvPr id="10244" name="Rectangle 3"/>
          <p:cNvSpPr>
            <a:spLocks noGrp="1" noChangeArrowheads="1"/>
          </p:cNvSpPr>
          <p:nvPr>
            <p:ph idx="1"/>
          </p:nvPr>
        </p:nvSpPr>
        <p:spPr/>
        <p:txBody>
          <a:bodyPr/>
          <a:lstStyle/>
          <a:p>
            <a:pPr eaLnBrk="1" hangingPunct="1"/>
            <a:r>
              <a:rPr lang="en-US" dirty="0" smtClean="0"/>
              <a:t>Network firewall can be compared to a castle moat</a:t>
            </a:r>
          </a:p>
          <a:p>
            <a:pPr lvl="1" eaLnBrk="1" hangingPunct="1"/>
            <a:r>
              <a:rPr lang="en-US" dirty="0" smtClean="0"/>
              <a:t>Restricts people to entering at one carefully controlled point</a:t>
            </a:r>
          </a:p>
          <a:p>
            <a:pPr lvl="1" eaLnBrk="1" hangingPunct="1"/>
            <a:r>
              <a:rPr lang="en-US" dirty="0" smtClean="0"/>
              <a:t>Prevents attackers from getting close to other defenses</a:t>
            </a:r>
          </a:p>
          <a:p>
            <a:pPr lvl="1" eaLnBrk="1" hangingPunct="1"/>
            <a:r>
              <a:rPr lang="en-US" dirty="0" smtClean="0"/>
              <a:t>Restricts people to leaving at one carefully controlled point</a:t>
            </a:r>
          </a:p>
          <a:p>
            <a:pPr eaLnBrk="1" hangingPunct="1"/>
            <a:r>
              <a:rPr lang="en-US" dirty="0" smtClean="0"/>
              <a:t>Usually, firewall is installed at point where protected subnetwork is connected to a less trusted network</a:t>
            </a:r>
          </a:p>
          <a:p>
            <a:pPr eaLnBrk="1" hangingPunct="1">
              <a:buFont typeface="Wingdings" pitchFamily="2" charset="2"/>
              <a:buChar char="Ø"/>
            </a:pPr>
            <a:r>
              <a:rPr lang="en-US" dirty="0" smtClean="0"/>
              <a:t>Example: Connection of corporate local area network to the Internet</a:t>
            </a:r>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a:p>
          <a:p>
            <a:pPr lvl="1" eaLnBrk="1" hangingPunct="1"/>
            <a:endParaRPr lang="en-US" dirty="0" smtClean="0"/>
          </a:p>
          <a:p>
            <a:pPr lvl="1" eaLnBrk="1" hangingPunct="1"/>
            <a:endParaRPr lang="en-US" dirty="0"/>
          </a:p>
          <a:p>
            <a:pPr lvl="1" eaLnBrk="1" hangingPunct="1"/>
            <a:endParaRPr lang="en-US" dirty="0" smtClean="0"/>
          </a:p>
          <a:p>
            <a:pPr eaLnBrk="1" hangingPunct="1"/>
            <a:r>
              <a:rPr lang="en-US" dirty="0" smtClean="0"/>
              <a:t>Some firewalls also implement access control on subnetwork level</a:t>
            </a:r>
          </a:p>
        </p:txBody>
      </p:sp>
      <p:sp>
        <p:nvSpPr>
          <p:cNvPr id="10242" name="Fußzeilenplatzhalter 3"/>
          <p:cNvSpPr>
            <a:spLocks noGrp="1"/>
          </p:cNvSpPr>
          <p:nvPr>
            <p:ph type="ftr" sz="quarter" idx="10"/>
          </p:nvPr>
        </p:nvSpPr>
        <p:spPr>
          <a:noFill/>
        </p:spPr>
        <p:txBody>
          <a:bodyPr/>
          <a:lstStyle/>
          <a:p>
            <a:r>
              <a:rPr lang="en-US" smtClean="0"/>
              <a:t>TI 3: Operating Systems and Computer Networks</a:t>
            </a:r>
          </a:p>
        </p:txBody>
      </p:sp>
      <p:grpSp>
        <p:nvGrpSpPr>
          <p:cNvPr id="10245" name="Group 4"/>
          <p:cNvGrpSpPr>
            <a:grpSpLocks/>
          </p:cNvGrpSpPr>
          <p:nvPr/>
        </p:nvGrpSpPr>
        <p:grpSpPr bwMode="auto">
          <a:xfrm>
            <a:off x="2783632" y="3789040"/>
            <a:ext cx="4395787" cy="1046163"/>
            <a:chOff x="1451" y="2780"/>
            <a:chExt cx="2769" cy="659"/>
          </a:xfrm>
        </p:grpSpPr>
        <p:grpSp>
          <p:nvGrpSpPr>
            <p:cNvPr id="10246" name="Group 5"/>
            <p:cNvGrpSpPr>
              <a:grpSpLocks/>
            </p:cNvGrpSpPr>
            <p:nvPr/>
          </p:nvGrpSpPr>
          <p:grpSpPr bwMode="auto">
            <a:xfrm>
              <a:off x="3409" y="2788"/>
              <a:ext cx="811" cy="640"/>
              <a:chOff x="1489" y="2800"/>
              <a:chExt cx="811" cy="640"/>
            </a:xfrm>
          </p:grpSpPr>
          <p:sp>
            <p:nvSpPr>
              <p:cNvPr id="10253" name="Line 6"/>
              <p:cNvSpPr>
                <a:spLocks noChangeShapeType="1"/>
              </p:cNvSpPr>
              <p:nvPr/>
            </p:nvSpPr>
            <p:spPr bwMode="auto">
              <a:xfrm flipV="1">
                <a:off x="1878" y="3171"/>
                <a:ext cx="0" cy="129"/>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254" name="Line 7"/>
              <p:cNvSpPr>
                <a:spLocks noChangeShapeType="1"/>
              </p:cNvSpPr>
              <p:nvPr/>
            </p:nvSpPr>
            <p:spPr bwMode="auto">
              <a:xfrm flipV="1">
                <a:off x="1567" y="3180"/>
                <a:ext cx="277" cy="12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255" name="Line 8"/>
              <p:cNvSpPr>
                <a:spLocks noChangeShapeType="1"/>
              </p:cNvSpPr>
              <p:nvPr/>
            </p:nvSpPr>
            <p:spPr bwMode="auto">
              <a:xfrm flipH="1">
                <a:off x="1909" y="2965"/>
                <a:ext cx="282" cy="17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256" name="Line 9"/>
              <p:cNvSpPr>
                <a:spLocks noChangeShapeType="1"/>
              </p:cNvSpPr>
              <p:nvPr/>
            </p:nvSpPr>
            <p:spPr bwMode="auto">
              <a:xfrm>
                <a:off x="1878" y="2970"/>
                <a:ext cx="0" cy="17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257" name="Line 10"/>
              <p:cNvSpPr>
                <a:spLocks noChangeShapeType="1"/>
              </p:cNvSpPr>
              <p:nvPr/>
            </p:nvSpPr>
            <p:spPr bwMode="auto">
              <a:xfrm>
                <a:off x="1601" y="2959"/>
                <a:ext cx="254" cy="17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258" name="Line 11"/>
              <p:cNvSpPr>
                <a:spLocks noChangeShapeType="1"/>
              </p:cNvSpPr>
              <p:nvPr/>
            </p:nvSpPr>
            <p:spPr bwMode="auto">
              <a:xfrm>
                <a:off x="1922" y="3174"/>
                <a:ext cx="207" cy="143"/>
              </a:xfrm>
              <a:prstGeom prst="line">
                <a:avLst/>
              </a:prstGeom>
              <a:noFill/>
              <a:ln w="12700">
                <a:solidFill>
                  <a:schemeClr val="tx1"/>
                </a:solidFill>
                <a:round/>
                <a:headEnd type="none" w="sm" len="sm"/>
                <a:tailEnd type="none" w="sm" len="sm"/>
              </a:ln>
            </p:spPr>
            <p:txBody>
              <a:bodyPr wrap="none" anchor="ctr"/>
              <a:lstStyle/>
              <a:p>
                <a:endParaRPr lang="en-US"/>
              </a:p>
            </p:txBody>
          </p:sp>
          <p:pic>
            <p:nvPicPr>
              <p:cNvPr id="10259" name="Picture 12"/>
              <p:cNvPicPr>
                <a:picLocks noChangeArrowheads="1"/>
              </p:cNvPicPr>
              <p:nvPr/>
            </p:nvPicPr>
            <p:blipFill>
              <a:blip r:embed="rId2" cstate="print"/>
              <a:srcRect/>
              <a:stretch>
                <a:fillRect/>
              </a:stretch>
            </p:blipFill>
            <p:spPr bwMode="auto">
              <a:xfrm>
                <a:off x="1543" y="2800"/>
                <a:ext cx="163" cy="176"/>
              </a:xfrm>
              <a:prstGeom prst="rect">
                <a:avLst/>
              </a:prstGeom>
              <a:noFill/>
              <a:ln w="9525">
                <a:noFill/>
                <a:miter lim="800000"/>
                <a:headEnd/>
                <a:tailEnd/>
              </a:ln>
            </p:spPr>
          </p:pic>
          <p:pic>
            <p:nvPicPr>
              <p:cNvPr id="10260" name="Picture 13"/>
              <p:cNvPicPr>
                <a:picLocks noChangeArrowheads="1"/>
              </p:cNvPicPr>
              <p:nvPr/>
            </p:nvPicPr>
            <p:blipFill>
              <a:blip r:embed="rId2" cstate="print"/>
              <a:srcRect/>
              <a:stretch>
                <a:fillRect/>
              </a:stretch>
            </p:blipFill>
            <p:spPr bwMode="auto">
              <a:xfrm>
                <a:off x="1806" y="2800"/>
                <a:ext cx="163" cy="176"/>
              </a:xfrm>
              <a:prstGeom prst="rect">
                <a:avLst/>
              </a:prstGeom>
              <a:noFill/>
              <a:ln w="9525">
                <a:noFill/>
                <a:miter lim="800000"/>
                <a:headEnd/>
                <a:tailEnd/>
              </a:ln>
            </p:spPr>
          </p:pic>
          <p:pic>
            <p:nvPicPr>
              <p:cNvPr id="10261" name="Picture 14"/>
              <p:cNvPicPr>
                <a:picLocks noChangeArrowheads="1"/>
              </p:cNvPicPr>
              <p:nvPr/>
            </p:nvPicPr>
            <p:blipFill>
              <a:blip r:embed="rId2" cstate="print"/>
              <a:srcRect/>
              <a:stretch>
                <a:fillRect/>
              </a:stretch>
            </p:blipFill>
            <p:spPr bwMode="auto">
              <a:xfrm>
                <a:off x="2137" y="2800"/>
                <a:ext cx="163" cy="176"/>
              </a:xfrm>
              <a:prstGeom prst="rect">
                <a:avLst/>
              </a:prstGeom>
              <a:noFill/>
              <a:ln w="9525">
                <a:noFill/>
                <a:miter lim="800000"/>
                <a:headEnd/>
                <a:tailEnd/>
              </a:ln>
            </p:spPr>
          </p:pic>
          <p:pic>
            <p:nvPicPr>
              <p:cNvPr id="10262" name="Picture 15"/>
              <p:cNvPicPr>
                <a:picLocks noChangeArrowheads="1"/>
              </p:cNvPicPr>
              <p:nvPr/>
            </p:nvPicPr>
            <p:blipFill>
              <a:blip r:embed="rId3" cstate="print"/>
              <a:srcRect/>
              <a:stretch>
                <a:fillRect/>
              </a:stretch>
            </p:blipFill>
            <p:spPr bwMode="auto">
              <a:xfrm>
                <a:off x="1489" y="3289"/>
                <a:ext cx="176" cy="151"/>
              </a:xfrm>
              <a:prstGeom prst="rect">
                <a:avLst/>
              </a:prstGeom>
              <a:noFill/>
              <a:ln w="9525">
                <a:noFill/>
                <a:miter lim="800000"/>
                <a:headEnd/>
                <a:tailEnd/>
              </a:ln>
            </p:spPr>
          </p:pic>
          <p:pic>
            <p:nvPicPr>
              <p:cNvPr id="10263" name="Picture 16"/>
              <p:cNvPicPr>
                <a:picLocks noChangeArrowheads="1"/>
              </p:cNvPicPr>
              <p:nvPr/>
            </p:nvPicPr>
            <p:blipFill>
              <a:blip r:embed="rId3" cstate="print"/>
              <a:srcRect/>
              <a:stretch>
                <a:fillRect/>
              </a:stretch>
            </p:blipFill>
            <p:spPr bwMode="auto">
              <a:xfrm>
                <a:off x="1784" y="3289"/>
                <a:ext cx="176" cy="151"/>
              </a:xfrm>
              <a:prstGeom prst="rect">
                <a:avLst/>
              </a:prstGeom>
              <a:noFill/>
              <a:ln w="9525">
                <a:noFill/>
                <a:miter lim="800000"/>
                <a:headEnd/>
                <a:tailEnd/>
              </a:ln>
            </p:spPr>
          </p:pic>
          <p:pic>
            <p:nvPicPr>
              <p:cNvPr id="10264" name="Picture 17"/>
              <p:cNvPicPr>
                <a:picLocks noChangeArrowheads="1"/>
              </p:cNvPicPr>
              <p:nvPr/>
            </p:nvPicPr>
            <p:blipFill>
              <a:blip r:embed="rId3" cstate="print"/>
              <a:srcRect/>
              <a:stretch>
                <a:fillRect/>
              </a:stretch>
            </p:blipFill>
            <p:spPr bwMode="auto">
              <a:xfrm>
                <a:off x="2035" y="3289"/>
                <a:ext cx="176" cy="151"/>
              </a:xfrm>
              <a:prstGeom prst="rect">
                <a:avLst/>
              </a:prstGeom>
              <a:noFill/>
              <a:ln w="9525">
                <a:noFill/>
                <a:miter lim="800000"/>
                <a:headEnd/>
                <a:tailEnd/>
              </a:ln>
            </p:spPr>
          </p:pic>
          <p:pic>
            <p:nvPicPr>
              <p:cNvPr id="10265" name="Picture 18"/>
              <p:cNvPicPr>
                <a:picLocks noChangeArrowheads="1"/>
              </p:cNvPicPr>
              <p:nvPr/>
            </p:nvPicPr>
            <p:blipFill>
              <a:blip r:embed="rId4"/>
              <a:srcRect/>
              <a:stretch>
                <a:fillRect/>
              </a:stretch>
            </p:blipFill>
            <p:spPr bwMode="auto">
              <a:xfrm>
                <a:off x="1796" y="3130"/>
                <a:ext cx="162" cy="54"/>
              </a:xfrm>
              <a:prstGeom prst="rect">
                <a:avLst/>
              </a:prstGeom>
              <a:noFill/>
              <a:ln w="9525">
                <a:noFill/>
                <a:miter lim="800000"/>
                <a:headEnd/>
                <a:tailEnd/>
              </a:ln>
            </p:spPr>
          </p:pic>
        </p:grpSp>
        <p:sp>
          <p:nvSpPr>
            <p:cNvPr id="10247" name="Line 19"/>
            <p:cNvSpPr>
              <a:spLocks noChangeShapeType="1"/>
            </p:cNvSpPr>
            <p:nvPr/>
          </p:nvSpPr>
          <p:spPr bwMode="auto">
            <a:xfrm>
              <a:off x="2400" y="3150"/>
              <a:ext cx="1324" cy="0"/>
            </a:xfrm>
            <a:prstGeom prst="line">
              <a:avLst/>
            </a:prstGeom>
            <a:noFill/>
            <a:ln w="9525">
              <a:solidFill>
                <a:schemeClr val="tx1"/>
              </a:solidFill>
              <a:round/>
              <a:headEnd/>
              <a:tailEnd/>
            </a:ln>
          </p:spPr>
          <p:txBody>
            <a:bodyPr wrap="none" anchor="ctr"/>
            <a:lstStyle/>
            <a:p>
              <a:endParaRPr lang="en-US"/>
            </a:p>
          </p:txBody>
        </p:sp>
        <p:sp>
          <p:nvSpPr>
            <p:cNvPr id="10248" name="AutoShape 20"/>
            <p:cNvSpPr>
              <a:spLocks noChangeArrowheads="1"/>
            </p:cNvSpPr>
            <p:nvPr/>
          </p:nvSpPr>
          <p:spPr bwMode="auto">
            <a:xfrm>
              <a:off x="2658" y="2904"/>
              <a:ext cx="474" cy="498"/>
            </a:xfrm>
            <a:prstGeom prst="roundRect">
              <a:avLst>
                <a:gd name="adj" fmla="val 16667"/>
              </a:avLst>
            </a:prstGeom>
            <a:solidFill>
              <a:srgbClr val="DADAF6"/>
            </a:solidFill>
            <a:ln w="9525">
              <a:solidFill>
                <a:schemeClr val="tx1"/>
              </a:solidFill>
              <a:prstDash val="dash"/>
              <a:round/>
              <a:headEnd/>
              <a:tailEnd/>
            </a:ln>
          </p:spPr>
          <p:txBody>
            <a:bodyPr wrap="none" anchor="ctr"/>
            <a:lstStyle/>
            <a:p>
              <a:endParaRPr lang="de-DE"/>
            </a:p>
          </p:txBody>
        </p:sp>
        <p:sp>
          <p:nvSpPr>
            <p:cNvPr id="10249" name="Text Box 21"/>
            <p:cNvSpPr txBox="1">
              <a:spLocks noChangeArrowheads="1"/>
            </p:cNvSpPr>
            <p:nvPr/>
          </p:nvSpPr>
          <p:spPr bwMode="auto">
            <a:xfrm>
              <a:off x="2618" y="3044"/>
              <a:ext cx="555" cy="212"/>
            </a:xfrm>
            <a:prstGeom prst="rect">
              <a:avLst/>
            </a:prstGeom>
            <a:noFill/>
            <a:ln w="9525">
              <a:noFill/>
              <a:miter lim="800000"/>
              <a:headEnd/>
              <a:tailEnd/>
            </a:ln>
          </p:spPr>
          <p:txBody>
            <a:bodyPr wrap="none">
              <a:spAutoFit/>
            </a:bodyPr>
            <a:lstStyle/>
            <a:p>
              <a:pPr algn="l" eaLnBrk="0" hangingPunct="0"/>
              <a:r>
                <a:rPr lang="en-US" sz="1600">
                  <a:latin typeface="Arial" pitchFamily="34" charset="0"/>
                </a:rPr>
                <a:t>Firewall</a:t>
              </a:r>
            </a:p>
          </p:txBody>
        </p:sp>
        <p:grpSp>
          <p:nvGrpSpPr>
            <p:cNvPr id="10250" name="Group 22"/>
            <p:cNvGrpSpPr>
              <a:grpSpLocks/>
            </p:cNvGrpSpPr>
            <p:nvPr/>
          </p:nvGrpSpPr>
          <p:grpSpPr bwMode="auto">
            <a:xfrm>
              <a:off x="1451" y="2780"/>
              <a:ext cx="953" cy="659"/>
              <a:chOff x="3035" y="2822"/>
              <a:chExt cx="953" cy="659"/>
            </a:xfrm>
          </p:grpSpPr>
          <p:pic>
            <p:nvPicPr>
              <p:cNvPr id="10251" name="Picture 23"/>
              <p:cNvPicPr>
                <a:picLocks noChangeArrowheads="1"/>
              </p:cNvPicPr>
              <p:nvPr/>
            </p:nvPicPr>
            <p:blipFill>
              <a:blip r:embed="rId5" cstate="print"/>
              <a:srcRect/>
              <a:stretch>
                <a:fillRect/>
              </a:stretch>
            </p:blipFill>
            <p:spPr bwMode="auto">
              <a:xfrm>
                <a:off x="3035" y="2822"/>
                <a:ext cx="953" cy="659"/>
              </a:xfrm>
              <a:prstGeom prst="rect">
                <a:avLst/>
              </a:prstGeom>
              <a:solidFill>
                <a:schemeClr val="bg1"/>
              </a:solidFill>
              <a:ln w="9525">
                <a:noFill/>
                <a:miter lim="800000"/>
                <a:headEnd/>
                <a:tailEnd/>
              </a:ln>
            </p:spPr>
          </p:pic>
          <p:sp>
            <p:nvSpPr>
              <p:cNvPr id="10252" name="Text Box 24"/>
              <p:cNvSpPr txBox="1">
                <a:spLocks noChangeArrowheads="1"/>
              </p:cNvSpPr>
              <p:nvPr/>
            </p:nvSpPr>
            <p:spPr bwMode="auto">
              <a:xfrm>
                <a:off x="3200" y="3050"/>
                <a:ext cx="551" cy="212"/>
              </a:xfrm>
              <a:prstGeom prst="rect">
                <a:avLst/>
              </a:prstGeom>
              <a:noFill/>
              <a:ln w="9525">
                <a:noFill/>
                <a:miter lim="800000"/>
                <a:headEnd/>
                <a:tailEnd/>
              </a:ln>
            </p:spPr>
            <p:txBody>
              <a:bodyPr wrap="none">
                <a:spAutoFit/>
              </a:bodyPr>
              <a:lstStyle/>
              <a:p>
                <a:pPr algn="l" eaLnBrk="0" hangingPunct="0"/>
                <a:r>
                  <a:rPr lang="en-US" sz="1600" dirty="0">
                    <a:latin typeface="Arial" pitchFamily="34" charset="0"/>
                  </a:rPr>
                  <a:t>Internet</a:t>
                </a:r>
              </a:p>
            </p:txBody>
          </p:sp>
        </p:gr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smtClean="0"/>
              <a:t>Firewalls: Terminology (1)</a:t>
            </a:r>
          </a:p>
        </p:txBody>
      </p:sp>
      <p:sp>
        <p:nvSpPr>
          <p:cNvPr id="11268" name="Rectangle 3"/>
          <p:cNvSpPr>
            <a:spLocks noGrp="1" noChangeArrowheads="1"/>
          </p:cNvSpPr>
          <p:nvPr>
            <p:ph idx="1"/>
          </p:nvPr>
        </p:nvSpPr>
        <p:spPr/>
        <p:txBody>
          <a:bodyPr/>
          <a:lstStyle/>
          <a:p>
            <a:r>
              <a:rPr lang="en-US" dirty="0" smtClean="0"/>
              <a:t>Firewall:</a:t>
            </a:r>
          </a:p>
          <a:p>
            <a:pPr lvl="1"/>
            <a:r>
              <a:rPr lang="en-US" dirty="0" smtClean="0"/>
              <a:t>Component or a set of components that restricts access between a protected network and the Internet or between other networks</a:t>
            </a:r>
          </a:p>
          <a:p>
            <a:endParaRPr lang="en-US" dirty="0" smtClean="0"/>
          </a:p>
          <a:p>
            <a:r>
              <a:rPr lang="en-US" dirty="0" smtClean="0"/>
              <a:t>Bastion Host:</a:t>
            </a:r>
          </a:p>
          <a:p>
            <a:pPr lvl="1"/>
            <a:r>
              <a:rPr lang="en-US" dirty="0" smtClean="0"/>
              <a:t>Computer that must be highly secured because it is more vulnerable to attacks than other hosts on a subnetwork</a:t>
            </a:r>
          </a:p>
          <a:p>
            <a:pPr lvl="1"/>
            <a:r>
              <a:rPr lang="en-US" dirty="0" smtClean="0"/>
              <a:t>Bastion host in a firewall is usually the main point of contact for</a:t>
            </a:r>
          </a:p>
          <a:p>
            <a:pPr lvl="2"/>
            <a:r>
              <a:rPr lang="en-US" dirty="0" smtClean="0"/>
              <a:t>User processes of hosts of internal networks, and</a:t>
            </a:r>
          </a:p>
          <a:p>
            <a:pPr lvl="2"/>
            <a:r>
              <a:rPr lang="en-US" dirty="0" smtClean="0"/>
              <a:t>Processes of external hosts</a:t>
            </a:r>
          </a:p>
          <a:p>
            <a:pPr lvl="2"/>
            <a:endParaRPr lang="en-US" dirty="0" smtClean="0"/>
          </a:p>
          <a:p>
            <a:r>
              <a:rPr lang="en-US" dirty="0" smtClean="0"/>
              <a:t>Dual-homed host:</a:t>
            </a:r>
          </a:p>
          <a:p>
            <a:pPr lvl="1"/>
            <a:r>
              <a:rPr lang="en-US" dirty="0" smtClean="0"/>
              <a:t>General purpose computer with at least two network interfaces connected to different networks</a:t>
            </a:r>
          </a:p>
          <a:p>
            <a:pPr lvl="1"/>
            <a:endParaRPr lang="en-US" dirty="0" smtClean="0"/>
          </a:p>
          <a:p>
            <a:r>
              <a:rPr lang="en-US" dirty="0" smtClean="0"/>
              <a:t>Perimeter Network / De-Militarized Zone (DMZ):</a:t>
            </a:r>
          </a:p>
          <a:p>
            <a:pPr lvl="1"/>
            <a:r>
              <a:rPr lang="en-US" dirty="0" smtClean="0"/>
              <a:t>Subnetwork added between external and internal network, in order to provide an additional layer of security</a:t>
            </a:r>
          </a:p>
        </p:txBody>
      </p:sp>
      <p:sp>
        <p:nvSpPr>
          <p:cNvPr id="11266" name="Fußzeilenplatzhalter 3"/>
          <p:cNvSpPr>
            <a:spLocks noGrp="1"/>
          </p:cNvSpPr>
          <p:nvPr>
            <p:ph type="ftr" sz="quarter" idx="10"/>
          </p:nvPr>
        </p:nvSpPr>
        <p:spPr/>
        <p:txBody>
          <a:bodyPr/>
          <a:lstStyle/>
          <a:p>
            <a:r>
              <a:rPr lang="en-US" smtClean="0"/>
              <a:t>TI 3: Operating Systems and Computer Networks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smtClean="0"/>
              <a:t>Firewalls: Terminology (2)</a:t>
            </a:r>
          </a:p>
        </p:txBody>
      </p:sp>
      <p:sp>
        <p:nvSpPr>
          <p:cNvPr id="12292" name="Rectangle 3"/>
          <p:cNvSpPr>
            <a:spLocks noGrp="1" noChangeArrowheads="1"/>
          </p:cNvSpPr>
          <p:nvPr>
            <p:ph idx="1"/>
          </p:nvPr>
        </p:nvSpPr>
        <p:spPr/>
        <p:txBody>
          <a:bodyPr/>
          <a:lstStyle/>
          <a:p>
            <a:r>
              <a:rPr lang="en-US" dirty="0" smtClean="0"/>
              <a:t>Packet Filtering (“Screening”):</a:t>
            </a:r>
          </a:p>
          <a:p>
            <a:pPr lvl="1"/>
            <a:r>
              <a:rPr lang="en-US" dirty="0" smtClean="0"/>
              <a:t>Action a device takes to selectively control flow of data to and from a network</a:t>
            </a:r>
          </a:p>
          <a:p>
            <a:pPr lvl="1"/>
            <a:r>
              <a:rPr lang="en-US" dirty="0" smtClean="0"/>
              <a:t>Important technique to implement access control on subnetwork-level for packet oriented networks, e.g. the Internet</a:t>
            </a:r>
          </a:p>
          <a:p>
            <a:pPr lvl="1"/>
            <a:endParaRPr lang="en-US" dirty="0" smtClean="0"/>
          </a:p>
          <a:p>
            <a:r>
              <a:rPr lang="en-US" dirty="0" smtClean="0"/>
              <a:t>Network Address Translation (NAT): </a:t>
            </a:r>
          </a:p>
          <a:p>
            <a:pPr lvl="1"/>
            <a:r>
              <a:rPr lang="en-US" dirty="0" smtClean="0"/>
              <a:t>Procedure by which a router changes data in packets to modify network addresses</a:t>
            </a:r>
          </a:p>
          <a:p>
            <a:pPr lvl="1"/>
            <a:r>
              <a:rPr lang="en-US" dirty="0" smtClean="0"/>
              <a:t>Allows to conceal internal network addresses (even though NAT is not actually a security technique)</a:t>
            </a:r>
          </a:p>
          <a:p>
            <a:pPr lvl="1"/>
            <a:r>
              <a:rPr lang="en-US" dirty="0" smtClean="0"/>
              <a:t>Example: use of private IP addresses in home networks and for mobile phones</a:t>
            </a:r>
          </a:p>
          <a:p>
            <a:endParaRPr lang="en-US" dirty="0" smtClean="0"/>
          </a:p>
          <a:p>
            <a:r>
              <a:rPr lang="en-US" dirty="0" smtClean="0"/>
              <a:t>Proxy:</a:t>
            </a:r>
          </a:p>
          <a:p>
            <a:pPr lvl="1"/>
            <a:r>
              <a:rPr lang="en-US" dirty="0" smtClean="0"/>
              <a:t>Program that deals with external servers on behalf of internal clients</a:t>
            </a:r>
          </a:p>
          <a:p>
            <a:pPr lvl="1"/>
            <a:r>
              <a:rPr lang="en-US" dirty="0" smtClean="0"/>
              <a:t>Relays approved client requests to real servers and also relay the servers’ answers back to clients</a:t>
            </a:r>
          </a:p>
        </p:txBody>
      </p:sp>
      <p:sp>
        <p:nvSpPr>
          <p:cNvPr id="12290" name="Fußzeilenplatzhalter 3"/>
          <p:cNvSpPr>
            <a:spLocks noGrp="1"/>
          </p:cNvSpPr>
          <p:nvPr>
            <p:ph type="ftr" sz="quarter" idx="10"/>
          </p:nvPr>
        </p:nvSpPr>
        <p:spPr/>
        <p:txBody>
          <a:bodyPr/>
          <a:lstStyle/>
          <a:p>
            <a:r>
              <a:rPr lang="en-US" smtClean="0"/>
              <a:t>TI 3: Operating Systems and Computer Networks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Firewalls Architecture: Packet Filter</a:t>
            </a:r>
          </a:p>
        </p:txBody>
      </p:sp>
      <p:sp>
        <p:nvSpPr>
          <p:cNvPr id="13316" name="Rectangle 3"/>
          <p:cNvSpPr>
            <a:spLocks noGrp="1" noChangeArrowheads="1"/>
          </p:cNvSpPr>
          <p:nvPr>
            <p:ph idx="1"/>
          </p:nvPr>
        </p:nvSpPr>
        <p:spPr/>
        <p:txBody>
          <a:bodyPr>
            <a:normAutofit lnSpcReduction="10000"/>
          </a:bodyPr>
          <a:lstStyle/>
          <a:p>
            <a:r>
              <a:rPr lang="en-US" dirty="0" smtClean="0"/>
              <a:t>Simple architecture consists of a packet filtering router</a:t>
            </a:r>
          </a:p>
          <a:p>
            <a:r>
              <a:rPr lang="en-US" dirty="0" smtClean="0"/>
              <a:t>Implementation options:</a:t>
            </a:r>
          </a:p>
          <a:p>
            <a:pPr lvl="1"/>
            <a:r>
              <a:rPr lang="en-US" dirty="0" smtClean="0"/>
              <a:t>Standard workstation (e.g. Linux PC) with at least two network interfaces plus routing and filtering software</a:t>
            </a:r>
          </a:p>
          <a:p>
            <a:pPr lvl="1"/>
            <a:r>
              <a:rPr lang="en-US" dirty="0" smtClean="0"/>
              <a:t>Dedicated router device, which usually also offers filtering capabilities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Requires forwarding and filtering rules to operate</a:t>
            </a:r>
          </a:p>
        </p:txBody>
      </p:sp>
      <p:sp>
        <p:nvSpPr>
          <p:cNvPr id="13314" name="Fußzeilenplatzhalter 3"/>
          <p:cNvSpPr>
            <a:spLocks noGrp="1"/>
          </p:cNvSpPr>
          <p:nvPr>
            <p:ph type="ftr" sz="quarter" idx="10"/>
          </p:nvPr>
        </p:nvSpPr>
        <p:spPr/>
        <p:txBody>
          <a:bodyPr/>
          <a:lstStyle/>
          <a:p>
            <a:r>
              <a:rPr lang="en-US" dirty="0" smtClean="0"/>
              <a:t>TI 3: Operating Systems and Computer Networks</a:t>
            </a:r>
          </a:p>
        </p:txBody>
      </p:sp>
      <p:grpSp>
        <p:nvGrpSpPr>
          <p:cNvPr id="13317" name="Group 4"/>
          <p:cNvGrpSpPr>
            <a:grpSpLocks/>
          </p:cNvGrpSpPr>
          <p:nvPr/>
        </p:nvGrpSpPr>
        <p:grpSpPr bwMode="auto">
          <a:xfrm>
            <a:off x="2783632" y="2924944"/>
            <a:ext cx="6078538" cy="2711450"/>
            <a:chOff x="1028" y="2159"/>
            <a:chExt cx="3829" cy="1708"/>
          </a:xfrm>
        </p:grpSpPr>
        <p:grpSp>
          <p:nvGrpSpPr>
            <p:cNvPr id="13318" name="Group 5"/>
            <p:cNvGrpSpPr>
              <a:grpSpLocks/>
            </p:cNvGrpSpPr>
            <p:nvPr/>
          </p:nvGrpSpPr>
          <p:grpSpPr bwMode="auto">
            <a:xfrm>
              <a:off x="3910" y="2487"/>
              <a:ext cx="811" cy="640"/>
              <a:chOff x="1489" y="2800"/>
              <a:chExt cx="811" cy="640"/>
            </a:xfrm>
          </p:grpSpPr>
          <p:sp>
            <p:nvSpPr>
              <p:cNvPr id="13337" name="Line 6"/>
              <p:cNvSpPr>
                <a:spLocks noChangeShapeType="1"/>
              </p:cNvSpPr>
              <p:nvPr/>
            </p:nvSpPr>
            <p:spPr bwMode="auto">
              <a:xfrm flipV="1">
                <a:off x="1878" y="3171"/>
                <a:ext cx="0" cy="129"/>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338" name="Line 7"/>
              <p:cNvSpPr>
                <a:spLocks noChangeShapeType="1"/>
              </p:cNvSpPr>
              <p:nvPr/>
            </p:nvSpPr>
            <p:spPr bwMode="auto">
              <a:xfrm flipV="1">
                <a:off x="1567" y="3180"/>
                <a:ext cx="277" cy="12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339" name="Line 8"/>
              <p:cNvSpPr>
                <a:spLocks noChangeShapeType="1"/>
              </p:cNvSpPr>
              <p:nvPr/>
            </p:nvSpPr>
            <p:spPr bwMode="auto">
              <a:xfrm flipH="1">
                <a:off x="1909" y="2965"/>
                <a:ext cx="282" cy="17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340" name="Line 9"/>
              <p:cNvSpPr>
                <a:spLocks noChangeShapeType="1"/>
              </p:cNvSpPr>
              <p:nvPr/>
            </p:nvSpPr>
            <p:spPr bwMode="auto">
              <a:xfrm>
                <a:off x="1878" y="2970"/>
                <a:ext cx="0" cy="17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341" name="Line 10"/>
              <p:cNvSpPr>
                <a:spLocks noChangeShapeType="1"/>
              </p:cNvSpPr>
              <p:nvPr/>
            </p:nvSpPr>
            <p:spPr bwMode="auto">
              <a:xfrm>
                <a:off x="1601" y="2959"/>
                <a:ext cx="254" cy="17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342" name="Line 11"/>
              <p:cNvSpPr>
                <a:spLocks noChangeShapeType="1"/>
              </p:cNvSpPr>
              <p:nvPr/>
            </p:nvSpPr>
            <p:spPr bwMode="auto">
              <a:xfrm>
                <a:off x="1922" y="3174"/>
                <a:ext cx="207" cy="143"/>
              </a:xfrm>
              <a:prstGeom prst="line">
                <a:avLst/>
              </a:prstGeom>
              <a:noFill/>
              <a:ln w="12700">
                <a:solidFill>
                  <a:schemeClr val="tx1"/>
                </a:solidFill>
                <a:round/>
                <a:headEnd type="none" w="sm" len="sm"/>
                <a:tailEnd type="none" w="sm" len="sm"/>
              </a:ln>
            </p:spPr>
            <p:txBody>
              <a:bodyPr wrap="none" anchor="ctr"/>
              <a:lstStyle/>
              <a:p>
                <a:endParaRPr lang="en-US"/>
              </a:p>
            </p:txBody>
          </p:sp>
          <p:pic>
            <p:nvPicPr>
              <p:cNvPr id="13343" name="Picture 12"/>
              <p:cNvPicPr>
                <a:picLocks noChangeArrowheads="1"/>
              </p:cNvPicPr>
              <p:nvPr/>
            </p:nvPicPr>
            <p:blipFill>
              <a:blip r:embed="rId2" cstate="print"/>
              <a:srcRect/>
              <a:stretch>
                <a:fillRect/>
              </a:stretch>
            </p:blipFill>
            <p:spPr bwMode="auto">
              <a:xfrm>
                <a:off x="1543" y="2800"/>
                <a:ext cx="163" cy="176"/>
              </a:xfrm>
              <a:prstGeom prst="rect">
                <a:avLst/>
              </a:prstGeom>
              <a:noFill/>
              <a:ln w="9525">
                <a:noFill/>
                <a:miter lim="800000"/>
                <a:headEnd/>
                <a:tailEnd/>
              </a:ln>
            </p:spPr>
          </p:pic>
          <p:pic>
            <p:nvPicPr>
              <p:cNvPr id="13344" name="Picture 13"/>
              <p:cNvPicPr>
                <a:picLocks noChangeArrowheads="1"/>
              </p:cNvPicPr>
              <p:nvPr/>
            </p:nvPicPr>
            <p:blipFill>
              <a:blip r:embed="rId2" cstate="print"/>
              <a:srcRect/>
              <a:stretch>
                <a:fillRect/>
              </a:stretch>
            </p:blipFill>
            <p:spPr bwMode="auto">
              <a:xfrm>
                <a:off x="1806" y="2800"/>
                <a:ext cx="163" cy="176"/>
              </a:xfrm>
              <a:prstGeom prst="rect">
                <a:avLst/>
              </a:prstGeom>
              <a:noFill/>
              <a:ln w="9525">
                <a:noFill/>
                <a:miter lim="800000"/>
                <a:headEnd/>
                <a:tailEnd/>
              </a:ln>
            </p:spPr>
          </p:pic>
          <p:pic>
            <p:nvPicPr>
              <p:cNvPr id="13345" name="Picture 14"/>
              <p:cNvPicPr>
                <a:picLocks noChangeArrowheads="1"/>
              </p:cNvPicPr>
              <p:nvPr/>
            </p:nvPicPr>
            <p:blipFill>
              <a:blip r:embed="rId2" cstate="print"/>
              <a:srcRect/>
              <a:stretch>
                <a:fillRect/>
              </a:stretch>
            </p:blipFill>
            <p:spPr bwMode="auto">
              <a:xfrm>
                <a:off x="2137" y="2800"/>
                <a:ext cx="163" cy="176"/>
              </a:xfrm>
              <a:prstGeom prst="rect">
                <a:avLst/>
              </a:prstGeom>
              <a:noFill/>
              <a:ln w="9525">
                <a:noFill/>
                <a:miter lim="800000"/>
                <a:headEnd/>
                <a:tailEnd/>
              </a:ln>
            </p:spPr>
          </p:pic>
          <p:pic>
            <p:nvPicPr>
              <p:cNvPr id="13346" name="Picture 15"/>
              <p:cNvPicPr>
                <a:picLocks noChangeArrowheads="1"/>
              </p:cNvPicPr>
              <p:nvPr/>
            </p:nvPicPr>
            <p:blipFill>
              <a:blip r:embed="rId3" cstate="print"/>
              <a:srcRect/>
              <a:stretch>
                <a:fillRect/>
              </a:stretch>
            </p:blipFill>
            <p:spPr bwMode="auto">
              <a:xfrm>
                <a:off x="1489" y="3289"/>
                <a:ext cx="176" cy="151"/>
              </a:xfrm>
              <a:prstGeom prst="rect">
                <a:avLst/>
              </a:prstGeom>
              <a:noFill/>
              <a:ln w="9525">
                <a:noFill/>
                <a:miter lim="800000"/>
                <a:headEnd/>
                <a:tailEnd/>
              </a:ln>
            </p:spPr>
          </p:pic>
          <p:pic>
            <p:nvPicPr>
              <p:cNvPr id="13347" name="Picture 16"/>
              <p:cNvPicPr>
                <a:picLocks noChangeArrowheads="1"/>
              </p:cNvPicPr>
              <p:nvPr/>
            </p:nvPicPr>
            <p:blipFill>
              <a:blip r:embed="rId3" cstate="print"/>
              <a:srcRect/>
              <a:stretch>
                <a:fillRect/>
              </a:stretch>
            </p:blipFill>
            <p:spPr bwMode="auto">
              <a:xfrm>
                <a:off x="1784" y="3289"/>
                <a:ext cx="176" cy="151"/>
              </a:xfrm>
              <a:prstGeom prst="rect">
                <a:avLst/>
              </a:prstGeom>
              <a:noFill/>
              <a:ln w="9525">
                <a:noFill/>
                <a:miter lim="800000"/>
                <a:headEnd/>
                <a:tailEnd/>
              </a:ln>
            </p:spPr>
          </p:pic>
          <p:pic>
            <p:nvPicPr>
              <p:cNvPr id="13348" name="Picture 17"/>
              <p:cNvPicPr>
                <a:picLocks noChangeArrowheads="1"/>
              </p:cNvPicPr>
              <p:nvPr/>
            </p:nvPicPr>
            <p:blipFill>
              <a:blip r:embed="rId3" cstate="print"/>
              <a:srcRect/>
              <a:stretch>
                <a:fillRect/>
              </a:stretch>
            </p:blipFill>
            <p:spPr bwMode="auto">
              <a:xfrm>
                <a:off x="2035" y="3289"/>
                <a:ext cx="176" cy="151"/>
              </a:xfrm>
              <a:prstGeom prst="rect">
                <a:avLst/>
              </a:prstGeom>
              <a:noFill/>
              <a:ln w="9525">
                <a:noFill/>
                <a:miter lim="800000"/>
                <a:headEnd/>
                <a:tailEnd/>
              </a:ln>
            </p:spPr>
          </p:pic>
          <p:pic>
            <p:nvPicPr>
              <p:cNvPr id="13349" name="Picture 18"/>
              <p:cNvPicPr>
                <a:picLocks noChangeArrowheads="1"/>
              </p:cNvPicPr>
              <p:nvPr/>
            </p:nvPicPr>
            <p:blipFill>
              <a:blip r:embed="rId4"/>
              <a:srcRect/>
              <a:stretch>
                <a:fillRect/>
              </a:stretch>
            </p:blipFill>
            <p:spPr bwMode="auto">
              <a:xfrm>
                <a:off x="1796" y="3130"/>
                <a:ext cx="162" cy="54"/>
              </a:xfrm>
              <a:prstGeom prst="rect">
                <a:avLst/>
              </a:prstGeom>
              <a:noFill/>
              <a:ln w="9525">
                <a:noFill/>
                <a:miter lim="800000"/>
                <a:headEnd/>
                <a:tailEnd/>
              </a:ln>
            </p:spPr>
          </p:pic>
        </p:grpSp>
        <p:sp>
          <p:nvSpPr>
            <p:cNvPr id="13319" name="AutoShape 19"/>
            <p:cNvSpPr>
              <a:spLocks noChangeArrowheads="1"/>
            </p:cNvSpPr>
            <p:nvPr/>
          </p:nvSpPr>
          <p:spPr bwMode="auto">
            <a:xfrm>
              <a:off x="2169" y="2159"/>
              <a:ext cx="1386" cy="1386"/>
            </a:xfrm>
            <a:prstGeom prst="roundRect">
              <a:avLst>
                <a:gd name="adj" fmla="val 16667"/>
              </a:avLst>
            </a:prstGeom>
            <a:solidFill>
              <a:srgbClr val="DADAF6"/>
            </a:solidFill>
            <a:ln w="9525">
              <a:solidFill>
                <a:schemeClr val="tx1"/>
              </a:solidFill>
              <a:prstDash val="dash"/>
              <a:round/>
              <a:headEnd/>
              <a:tailEnd/>
            </a:ln>
          </p:spPr>
          <p:txBody>
            <a:bodyPr wrap="none" anchor="ctr"/>
            <a:lstStyle/>
            <a:p>
              <a:endParaRPr lang="de-DE"/>
            </a:p>
          </p:txBody>
        </p:sp>
        <p:sp>
          <p:nvSpPr>
            <p:cNvPr id="13320" name="Line 20"/>
            <p:cNvSpPr>
              <a:spLocks noChangeShapeType="1"/>
            </p:cNvSpPr>
            <p:nvPr/>
          </p:nvSpPr>
          <p:spPr bwMode="auto">
            <a:xfrm>
              <a:off x="1989" y="2849"/>
              <a:ext cx="2236" cy="0"/>
            </a:xfrm>
            <a:prstGeom prst="line">
              <a:avLst/>
            </a:prstGeom>
            <a:noFill/>
            <a:ln w="9525">
              <a:solidFill>
                <a:schemeClr val="tx1"/>
              </a:solidFill>
              <a:round/>
              <a:headEnd/>
              <a:tailEnd/>
            </a:ln>
          </p:spPr>
          <p:txBody>
            <a:bodyPr wrap="none" anchor="ctr"/>
            <a:lstStyle/>
            <a:p>
              <a:endParaRPr lang="en-US"/>
            </a:p>
          </p:txBody>
        </p:sp>
        <p:sp>
          <p:nvSpPr>
            <p:cNvPr id="13321" name="Text Box 21"/>
            <p:cNvSpPr txBox="1">
              <a:spLocks noChangeArrowheads="1"/>
            </p:cNvSpPr>
            <p:nvPr/>
          </p:nvSpPr>
          <p:spPr bwMode="auto">
            <a:xfrm>
              <a:off x="2527" y="2196"/>
              <a:ext cx="669" cy="250"/>
            </a:xfrm>
            <a:prstGeom prst="rect">
              <a:avLst/>
            </a:prstGeom>
            <a:noFill/>
            <a:ln w="9525">
              <a:noFill/>
              <a:miter lim="800000"/>
              <a:headEnd/>
              <a:tailEnd/>
            </a:ln>
          </p:spPr>
          <p:txBody>
            <a:bodyPr wrap="none">
              <a:spAutoFit/>
            </a:bodyPr>
            <a:lstStyle/>
            <a:p>
              <a:pPr algn="l" eaLnBrk="0" hangingPunct="0"/>
              <a:r>
                <a:rPr lang="en-US" sz="2000">
                  <a:latin typeface="Arial" pitchFamily="34" charset="0"/>
                </a:rPr>
                <a:t>Firewall</a:t>
              </a:r>
            </a:p>
          </p:txBody>
        </p:sp>
        <p:grpSp>
          <p:nvGrpSpPr>
            <p:cNvPr id="13322" name="Group 22"/>
            <p:cNvGrpSpPr>
              <a:grpSpLocks/>
            </p:cNvGrpSpPr>
            <p:nvPr/>
          </p:nvGrpSpPr>
          <p:grpSpPr bwMode="auto">
            <a:xfrm>
              <a:off x="1028" y="2479"/>
              <a:ext cx="953" cy="659"/>
              <a:chOff x="3035" y="2822"/>
              <a:chExt cx="953" cy="659"/>
            </a:xfrm>
          </p:grpSpPr>
          <p:pic>
            <p:nvPicPr>
              <p:cNvPr id="13335" name="Picture 23"/>
              <p:cNvPicPr>
                <a:picLocks noChangeArrowheads="1"/>
              </p:cNvPicPr>
              <p:nvPr/>
            </p:nvPicPr>
            <p:blipFill>
              <a:blip r:embed="rId5" cstate="print"/>
              <a:srcRect/>
              <a:stretch>
                <a:fillRect/>
              </a:stretch>
            </p:blipFill>
            <p:spPr bwMode="auto">
              <a:xfrm>
                <a:off x="3035" y="2822"/>
                <a:ext cx="953" cy="659"/>
              </a:xfrm>
              <a:prstGeom prst="rect">
                <a:avLst/>
              </a:prstGeom>
              <a:solidFill>
                <a:schemeClr val="bg1"/>
              </a:solidFill>
              <a:ln w="9525">
                <a:noFill/>
                <a:miter lim="800000"/>
                <a:headEnd/>
                <a:tailEnd/>
              </a:ln>
            </p:spPr>
          </p:pic>
          <p:sp>
            <p:nvSpPr>
              <p:cNvPr id="13336" name="Text Box 24"/>
              <p:cNvSpPr txBox="1">
                <a:spLocks noChangeArrowheads="1"/>
              </p:cNvSpPr>
              <p:nvPr/>
            </p:nvSpPr>
            <p:spPr bwMode="auto">
              <a:xfrm>
                <a:off x="3200" y="3050"/>
                <a:ext cx="551" cy="212"/>
              </a:xfrm>
              <a:prstGeom prst="rect">
                <a:avLst/>
              </a:prstGeom>
              <a:noFill/>
              <a:ln w="9525">
                <a:noFill/>
                <a:miter lim="800000"/>
                <a:headEnd/>
                <a:tailEnd/>
              </a:ln>
            </p:spPr>
            <p:txBody>
              <a:bodyPr wrap="none">
                <a:spAutoFit/>
              </a:bodyPr>
              <a:lstStyle/>
              <a:p>
                <a:pPr algn="l" eaLnBrk="0" hangingPunct="0"/>
                <a:r>
                  <a:rPr lang="en-US" sz="1600">
                    <a:latin typeface="Arial" pitchFamily="34" charset="0"/>
                  </a:rPr>
                  <a:t>Internet</a:t>
                </a:r>
              </a:p>
            </p:txBody>
          </p:sp>
        </p:grpSp>
        <p:pic>
          <p:nvPicPr>
            <p:cNvPr id="13323" name="Picture 25"/>
            <p:cNvPicPr>
              <a:picLocks noChangeAspect="1" noChangeArrowheads="1"/>
            </p:cNvPicPr>
            <p:nvPr/>
          </p:nvPicPr>
          <p:blipFill>
            <a:blip r:embed="rId4"/>
            <a:srcRect/>
            <a:stretch>
              <a:fillRect/>
            </a:stretch>
          </p:blipFill>
          <p:spPr bwMode="auto">
            <a:xfrm>
              <a:off x="2649" y="2761"/>
              <a:ext cx="426" cy="149"/>
            </a:xfrm>
            <a:prstGeom prst="rect">
              <a:avLst/>
            </a:prstGeom>
            <a:noFill/>
            <a:ln w="9525">
              <a:noFill/>
              <a:miter lim="800000"/>
              <a:headEnd/>
              <a:tailEnd/>
            </a:ln>
          </p:spPr>
        </p:pic>
        <p:sp>
          <p:nvSpPr>
            <p:cNvPr id="13324" name="Text Box 26"/>
            <p:cNvSpPr txBox="1">
              <a:spLocks noChangeArrowheads="1"/>
            </p:cNvSpPr>
            <p:nvPr/>
          </p:nvSpPr>
          <p:spPr bwMode="auto">
            <a:xfrm>
              <a:off x="2415" y="2904"/>
              <a:ext cx="894" cy="330"/>
            </a:xfrm>
            <a:prstGeom prst="rect">
              <a:avLst/>
            </a:prstGeom>
            <a:noFill/>
            <a:ln w="9525">
              <a:noFill/>
              <a:miter lim="800000"/>
              <a:headEnd/>
              <a:tailEnd/>
            </a:ln>
          </p:spPr>
          <p:txBody>
            <a:bodyPr wrap="none">
              <a:spAutoFit/>
            </a:bodyPr>
            <a:lstStyle/>
            <a:p>
              <a:pPr eaLnBrk="0" hangingPunct="0"/>
              <a:r>
                <a:rPr lang="en-US" sz="1400">
                  <a:latin typeface="Arial" pitchFamily="34" charset="0"/>
                </a:rPr>
                <a:t>Packet Filtering</a:t>
              </a:r>
            </a:p>
            <a:p>
              <a:pPr eaLnBrk="0" hangingPunct="0"/>
              <a:r>
                <a:rPr lang="en-US" sz="1400">
                  <a:latin typeface="Arial" pitchFamily="34" charset="0"/>
                </a:rPr>
                <a:t>Router</a:t>
              </a:r>
            </a:p>
          </p:txBody>
        </p:sp>
        <p:sp>
          <p:nvSpPr>
            <p:cNvPr id="13325" name="Line 27"/>
            <p:cNvSpPr>
              <a:spLocks noChangeShapeType="1"/>
            </p:cNvSpPr>
            <p:nvPr/>
          </p:nvSpPr>
          <p:spPr bwMode="auto">
            <a:xfrm>
              <a:off x="2185" y="2633"/>
              <a:ext cx="1350" cy="0"/>
            </a:xfrm>
            <a:prstGeom prst="line">
              <a:avLst/>
            </a:prstGeom>
            <a:noFill/>
            <a:ln w="19050">
              <a:solidFill>
                <a:schemeClr val="accent2"/>
              </a:solidFill>
              <a:round/>
              <a:headEnd type="triangle" w="med" len="med"/>
              <a:tailEnd type="triangle" w="med" len="med"/>
            </a:ln>
          </p:spPr>
          <p:txBody>
            <a:bodyPr wrap="none" anchor="ctr"/>
            <a:lstStyle/>
            <a:p>
              <a:endParaRPr lang="en-US"/>
            </a:p>
          </p:txBody>
        </p:sp>
        <p:sp>
          <p:nvSpPr>
            <p:cNvPr id="13326" name="Line 28"/>
            <p:cNvSpPr>
              <a:spLocks noChangeShapeType="1"/>
            </p:cNvSpPr>
            <p:nvPr/>
          </p:nvSpPr>
          <p:spPr bwMode="auto">
            <a:xfrm>
              <a:off x="2197" y="2747"/>
              <a:ext cx="414" cy="0"/>
            </a:xfrm>
            <a:prstGeom prst="line">
              <a:avLst/>
            </a:prstGeom>
            <a:noFill/>
            <a:ln w="19050">
              <a:solidFill>
                <a:srgbClr val="A50021"/>
              </a:solidFill>
              <a:prstDash val="dash"/>
              <a:round/>
              <a:headEnd/>
              <a:tailEnd type="triangle" w="med" len="med"/>
            </a:ln>
          </p:spPr>
          <p:txBody>
            <a:bodyPr wrap="none" anchor="ctr"/>
            <a:lstStyle/>
            <a:p>
              <a:endParaRPr lang="en-US"/>
            </a:p>
          </p:txBody>
        </p:sp>
        <p:sp>
          <p:nvSpPr>
            <p:cNvPr id="13327" name="Line 29"/>
            <p:cNvSpPr>
              <a:spLocks noChangeShapeType="1"/>
            </p:cNvSpPr>
            <p:nvPr/>
          </p:nvSpPr>
          <p:spPr bwMode="auto">
            <a:xfrm>
              <a:off x="2611" y="2687"/>
              <a:ext cx="0" cy="120"/>
            </a:xfrm>
            <a:prstGeom prst="line">
              <a:avLst/>
            </a:prstGeom>
            <a:noFill/>
            <a:ln w="19050">
              <a:solidFill>
                <a:srgbClr val="A50021"/>
              </a:solidFill>
              <a:round/>
              <a:headEnd/>
              <a:tailEnd/>
            </a:ln>
          </p:spPr>
          <p:txBody>
            <a:bodyPr wrap="none" anchor="ctr"/>
            <a:lstStyle/>
            <a:p>
              <a:endParaRPr lang="en-US"/>
            </a:p>
          </p:txBody>
        </p:sp>
        <p:sp>
          <p:nvSpPr>
            <p:cNvPr id="13328" name="Line 30"/>
            <p:cNvSpPr>
              <a:spLocks noChangeShapeType="1"/>
            </p:cNvSpPr>
            <p:nvPr/>
          </p:nvSpPr>
          <p:spPr bwMode="auto">
            <a:xfrm flipH="1">
              <a:off x="3103" y="2747"/>
              <a:ext cx="414" cy="0"/>
            </a:xfrm>
            <a:prstGeom prst="line">
              <a:avLst/>
            </a:prstGeom>
            <a:noFill/>
            <a:ln w="19050">
              <a:solidFill>
                <a:srgbClr val="A50021"/>
              </a:solidFill>
              <a:prstDash val="dash"/>
              <a:round/>
              <a:headEnd/>
              <a:tailEnd type="triangle" w="med" len="med"/>
            </a:ln>
          </p:spPr>
          <p:txBody>
            <a:bodyPr wrap="none" anchor="ctr"/>
            <a:lstStyle/>
            <a:p>
              <a:endParaRPr lang="en-US"/>
            </a:p>
          </p:txBody>
        </p:sp>
        <p:sp>
          <p:nvSpPr>
            <p:cNvPr id="13329" name="Line 31"/>
            <p:cNvSpPr>
              <a:spLocks noChangeShapeType="1"/>
            </p:cNvSpPr>
            <p:nvPr/>
          </p:nvSpPr>
          <p:spPr bwMode="auto">
            <a:xfrm>
              <a:off x="3097" y="2687"/>
              <a:ext cx="0" cy="120"/>
            </a:xfrm>
            <a:prstGeom prst="line">
              <a:avLst/>
            </a:prstGeom>
            <a:noFill/>
            <a:ln w="19050">
              <a:solidFill>
                <a:srgbClr val="A50021"/>
              </a:solidFill>
              <a:round/>
              <a:headEnd/>
              <a:tailEnd/>
            </a:ln>
          </p:spPr>
          <p:txBody>
            <a:bodyPr wrap="none" anchor="ctr"/>
            <a:lstStyle/>
            <a:p>
              <a:endParaRPr lang="en-US"/>
            </a:p>
          </p:txBody>
        </p:sp>
        <p:sp>
          <p:nvSpPr>
            <p:cNvPr id="13330" name="Line 32"/>
            <p:cNvSpPr>
              <a:spLocks noChangeShapeType="1"/>
            </p:cNvSpPr>
            <p:nvPr/>
          </p:nvSpPr>
          <p:spPr bwMode="auto">
            <a:xfrm>
              <a:off x="1147" y="3761"/>
              <a:ext cx="414" cy="0"/>
            </a:xfrm>
            <a:prstGeom prst="line">
              <a:avLst/>
            </a:prstGeom>
            <a:noFill/>
            <a:ln w="19050">
              <a:solidFill>
                <a:srgbClr val="A50021"/>
              </a:solidFill>
              <a:prstDash val="dash"/>
              <a:round/>
              <a:headEnd/>
              <a:tailEnd type="triangle" w="med" len="med"/>
            </a:ln>
          </p:spPr>
          <p:txBody>
            <a:bodyPr wrap="none" anchor="ctr"/>
            <a:lstStyle/>
            <a:p>
              <a:endParaRPr lang="en-US"/>
            </a:p>
          </p:txBody>
        </p:sp>
        <p:sp>
          <p:nvSpPr>
            <p:cNvPr id="13331" name="Text Box 33"/>
            <p:cNvSpPr txBox="1">
              <a:spLocks noChangeArrowheads="1"/>
            </p:cNvSpPr>
            <p:nvPr/>
          </p:nvSpPr>
          <p:spPr bwMode="auto">
            <a:xfrm>
              <a:off x="1659" y="3655"/>
              <a:ext cx="912" cy="212"/>
            </a:xfrm>
            <a:prstGeom prst="rect">
              <a:avLst/>
            </a:prstGeom>
            <a:noFill/>
            <a:ln w="9525">
              <a:noFill/>
              <a:miter lim="800000"/>
              <a:headEnd/>
              <a:tailEnd/>
            </a:ln>
          </p:spPr>
          <p:txBody>
            <a:bodyPr wrap="none">
              <a:spAutoFit/>
            </a:bodyPr>
            <a:lstStyle/>
            <a:p>
              <a:pPr algn="l" eaLnBrk="0" hangingPunct="0"/>
              <a:r>
                <a:rPr lang="en-US" sz="1600">
                  <a:latin typeface="Arial" pitchFamily="34" charset="0"/>
                </a:rPr>
                <a:t>Denied Traffic</a:t>
              </a:r>
            </a:p>
          </p:txBody>
        </p:sp>
        <p:sp>
          <p:nvSpPr>
            <p:cNvPr id="13332" name="Line 34"/>
            <p:cNvSpPr>
              <a:spLocks noChangeShapeType="1"/>
            </p:cNvSpPr>
            <p:nvPr/>
          </p:nvSpPr>
          <p:spPr bwMode="auto">
            <a:xfrm>
              <a:off x="3289" y="3761"/>
              <a:ext cx="414" cy="0"/>
            </a:xfrm>
            <a:prstGeom prst="line">
              <a:avLst/>
            </a:prstGeom>
            <a:noFill/>
            <a:ln w="19050">
              <a:solidFill>
                <a:schemeClr val="accent2"/>
              </a:solidFill>
              <a:round/>
              <a:headEnd type="triangle" w="med" len="med"/>
              <a:tailEnd type="triangle" w="med" len="med"/>
            </a:ln>
          </p:spPr>
          <p:txBody>
            <a:bodyPr wrap="none" anchor="ctr"/>
            <a:lstStyle/>
            <a:p>
              <a:endParaRPr lang="en-US"/>
            </a:p>
          </p:txBody>
        </p:sp>
        <p:sp>
          <p:nvSpPr>
            <p:cNvPr id="13333" name="Text Box 35"/>
            <p:cNvSpPr txBox="1">
              <a:spLocks noChangeArrowheads="1"/>
            </p:cNvSpPr>
            <p:nvPr/>
          </p:nvSpPr>
          <p:spPr bwMode="auto">
            <a:xfrm>
              <a:off x="3801" y="3655"/>
              <a:ext cx="1056" cy="212"/>
            </a:xfrm>
            <a:prstGeom prst="rect">
              <a:avLst/>
            </a:prstGeom>
            <a:noFill/>
            <a:ln w="9525">
              <a:noFill/>
              <a:miter lim="800000"/>
              <a:headEnd/>
              <a:tailEnd/>
            </a:ln>
          </p:spPr>
          <p:txBody>
            <a:bodyPr wrap="none">
              <a:spAutoFit/>
            </a:bodyPr>
            <a:lstStyle/>
            <a:p>
              <a:pPr algn="l" eaLnBrk="0" hangingPunct="0"/>
              <a:r>
                <a:rPr lang="en-US" sz="1600">
                  <a:latin typeface="Arial" pitchFamily="34" charset="0"/>
                </a:rPr>
                <a:t>Permitted Traffic</a:t>
              </a:r>
            </a:p>
          </p:txBody>
        </p:sp>
        <p:sp>
          <p:nvSpPr>
            <p:cNvPr id="13334" name="Line 36"/>
            <p:cNvSpPr>
              <a:spLocks noChangeShapeType="1"/>
            </p:cNvSpPr>
            <p:nvPr/>
          </p:nvSpPr>
          <p:spPr bwMode="auto">
            <a:xfrm>
              <a:off x="1555" y="3707"/>
              <a:ext cx="0" cy="120"/>
            </a:xfrm>
            <a:prstGeom prst="line">
              <a:avLst/>
            </a:prstGeom>
            <a:noFill/>
            <a:ln w="19050">
              <a:solidFill>
                <a:srgbClr val="A50021"/>
              </a:solidFill>
              <a:round/>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smtClean="0"/>
              <a:t>Firewall Architecture: Screened Host</a:t>
            </a:r>
          </a:p>
        </p:txBody>
      </p:sp>
      <p:sp>
        <p:nvSpPr>
          <p:cNvPr id="14340" name="Rectangle 3"/>
          <p:cNvSpPr>
            <a:spLocks noGrp="1" noChangeArrowheads="1"/>
          </p:cNvSpPr>
          <p:nvPr>
            <p:ph idx="1"/>
          </p:nvPr>
        </p:nvSpPr>
        <p:spPr/>
        <p:txBody>
          <a:bodyPr/>
          <a:lstStyle/>
          <a:p>
            <a:pPr eaLnBrk="1" hangingPunct="1"/>
            <a:r>
              <a:rPr lang="en-US" smtClean="0"/>
              <a:t>Packet filter ...</a:t>
            </a:r>
          </a:p>
          <a:p>
            <a:pPr lvl="1" eaLnBrk="1" hangingPunct="1"/>
            <a:r>
              <a:rPr lang="en-US" smtClean="0"/>
              <a:t>allows permitted IP traffic between screened host and the Internet</a:t>
            </a:r>
          </a:p>
          <a:p>
            <a:pPr lvl="1" eaLnBrk="1" hangingPunct="1"/>
            <a:r>
              <a:rPr lang="en-US" smtClean="0"/>
              <a:t>blocks all direct traffic between other internal hosts and the Internet</a:t>
            </a:r>
          </a:p>
          <a:p>
            <a:pPr eaLnBrk="1" hangingPunct="1"/>
            <a:r>
              <a:rPr lang="en-US" smtClean="0"/>
              <a:t>Screened host provides proxy services</a:t>
            </a:r>
          </a:p>
          <a:p>
            <a:pPr lvl="1" eaLnBrk="1" hangingPunct="1">
              <a:buFont typeface="Wingdings" pitchFamily="2" charset="2"/>
              <a:buChar char="Ø"/>
            </a:pPr>
            <a:r>
              <a:rPr lang="en-US" smtClean="0"/>
              <a:t>Despite partial protection by packet filter, screened host acts as bastion host</a:t>
            </a:r>
          </a:p>
        </p:txBody>
      </p:sp>
      <p:sp>
        <p:nvSpPr>
          <p:cNvPr id="14338" name="Fußzeilenplatzhalter 3"/>
          <p:cNvSpPr>
            <a:spLocks noGrp="1"/>
          </p:cNvSpPr>
          <p:nvPr>
            <p:ph type="ftr" sz="quarter" idx="10"/>
          </p:nvPr>
        </p:nvSpPr>
        <p:spPr>
          <a:noFill/>
        </p:spPr>
        <p:txBody>
          <a:bodyPr/>
          <a:lstStyle/>
          <a:p>
            <a:r>
              <a:rPr lang="en-US" smtClean="0"/>
              <a:t>TI 3: Operating Systems and Computer Networks</a:t>
            </a:r>
          </a:p>
        </p:txBody>
      </p:sp>
      <p:grpSp>
        <p:nvGrpSpPr>
          <p:cNvPr id="14341" name="Group 4"/>
          <p:cNvGrpSpPr>
            <a:grpSpLocks/>
          </p:cNvGrpSpPr>
          <p:nvPr/>
        </p:nvGrpSpPr>
        <p:grpSpPr bwMode="auto">
          <a:xfrm>
            <a:off x="2608263" y="3933826"/>
            <a:ext cx="6977062" cy="2238375"/>
            <a:chOff x="863" y="2478"/>
            <a:chExt cx="4395" cy="1410"/>
          </a:xfrm>
        </p:grpSpPr>
        <p:grpSp>
          <p:nvGrpSpPr>
            <p:cNvPr id="14342" name="Group 5"/>
            <p:cNvGrpSpPr>
              <a:grpSpLocks/>
            </p:cNvGrpSpPr>
            <p:nvPr/>
          </p:nvGrpSpPr>
          <p:grpSpPr bwMode="auto">
            <a:xfrm>
              <a:off x="4447" y="2512"/>
              <a:ext cx="811" cy="640"/>
              <a:chOff x="1489" y="2800"/>
              <a:chExt cx="811" cy="640"/>
            </a:xfrm>
          </p:grpSpPr>
          <p:sp>
            <p:nvSpPr>
              <p:cNvPr id="14361" name="Line 6"/>
              <p:cNvSpPr>
                <a:spLocks noChangeShapeType="1"/>
              </p:cNvSpPr>
              <p:nvPr/>
            </p:nvSpPr>
            <p:spPr bwMode="auto">
              <a:xfrm flipV="1">
                <a:off x="1878" y="3171"/>
                <a:ext cx="0" cy="129"/>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4362" name="Line 7"/>
              <p:cNvSpPr>
                <a:spLocks noChangeShapeType="1"/>
              </p:cNvSpPr>
              <p:nvPr/>
            </p:nvSpPr>
            <p:spPr bwMode="auto">
              <a:xfrm flipV="1">
                <a:off x="1567" y="3180"/>
                <a:ext cx="277" cy="12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4363" name="Line 8"/>
              <p:cNvSpPr>
                <a:spLocks noChangeShapeType="1"/>
              </p:cNvSpPr>
              <p:nvPr/>
            </p:nvSpPr>
            <p:spPr bwMode="auto">
              <a:xfrm flipH="1">
                <a:off x="1909" y="2965"/>
                <a:ext cx="282" cy="17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4364" name="Line 9"/>
              <p:cNvSpPr>
                <a:spLocks noChangeShapeType="1"/>
              </p:cNvSpPr>
              <p:nvPr/>
            </p:nvSpPr>
            <p:spPr bwMode="auto">
              <a:xfrm>
                <a:off x="1878" y="2970"/>
                <a:ext cx="0" cy="17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4365" name="Line 10"/>
              <p:cNvSpPr>
                <a:spLocks noChangeShapeType="1"/>
              </p:cNvSpPr>
              <p:nvPr/>
            </p:nvSpPr>
            <p:spPr bwMode="auto">
              <a:xfrm>
                <a:off x="1601" y="2959"/>
                <a:ext cx="254" cy="17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4366" name="Line 11"/>
              <p:cNvSpPr>
                <a:spLocks noChangeShapeType="1"/>
              </p:cNvSpPr>
              <p:nvPr/>
            </p:nvSpPr>
            <p:spPr bwMode="auto">
              <a:xfrm>
                <a:off x="1922" y="3174"/>
                <a:ext cx="207" cy="143"/>
              </a:xfrm>
              <a:prstGeom prst="line">
                <a:avLst/>
              </a:prstGeom>
              <a:noFill/>
              <a:ln w="12700">
                <a:solidFill>
                  <a:schemeClr val="tx1"/>
                </a:solidFill>
                <a:round/>
                <a:headEnd type="none" w="sm" len="sm"/>
                <a:tailEnd type="none" w="sm" len="sm"/>
              </a:ln>
            </p:spPr>
            <p:txBody>
              <a:bodyPr wrap="none" anchor="ctr"/>
              <a:lstStyle/>
              <a:p>
                <a:endParaRPr lang="en-US"/>
              </a:p>
            </p:txBody>
          </p:sp>
          <p:pic>
            <p:nvPicPr>
              <p:cNvPr id="14367" name="Picture 12"/>
              <p:cNvPicPr>
                <a:picLocks noChangeArrowheads="1"/>
              </p:cNvPicPr>
              <p:nvPr/>
            </p:nvPicPr>
            <p:blipFill>
              <a:blip r:embed="rId2" cstate="print"/>
              <a:srcRect/>
              <a:stretch>
                <a:fillRect/>
              </a:stretch>
            </p:blipFill>
            <p:spPr bwMode="auto">
              <a:xfrm>
                <a:off x="1543" y="2800"/>
                <a:ext cx="163" cy="176"/>
              </a:xfrm>
              <a:prstGeom prst="rect">
                <a:avLst/>
              </a:prstGeom>
              <a:noFill/>
              <a:ln w="9525">
                <a:noFill/>
                <a:miter lim="800000"/>
                <a:headEnd/>
                <a:tailEnd/>
              </a:ln>
            </p:spPr>
          </p:pic>
          <p:pic>
            <p:nvPicPr>
              <p:cNvPr id="14368" name="Picture 13"/>
              <p:cNvPicPr>
                <a:picLocks noChangeArrowheads="1"/>
              </p:cNvPicPr>
              <p:nvPr/>
            </p:nvPicPr>
            <p:blipFill>
              <a:blip r:embed="rId2" cstate="print"/>
              <a:srcRect/>
              <a:stretch>
                <a:fillRect/>
              </a:stretch>
            </p:blipFill>
            <p:spPr bwMode="auto">
              <a:xfrm>
                <a:off x="1806" y="2800"/>
                <a:ext cx="163" cy="176"/>
              </a:xfrm>
              <a:prstGeom prst="rect">
                <a:avLst/>
              </a:prstGeom>
              <a:noFill/>
              <a:ln w="9525">
                <a:noFill/>
                <a:miter lim="800000"/>
                <a:headEnd/>
                <a:tailEnd/>
              </a:ln>
            </p:spPr>
          </p:pic>
          <p:pic>
            <p:nvPicPr>
              <p:cNvPr id="14369" name="Picture 14"/>
              <p:cNvPicPr>
                <a:picLocks noChangeArrowheads="1"/>
              </p:cNvPicPr>
              <p:nvPr/>
            </p:nvPicPr>
            <p:blipFill>
              <a:blip r:embed="rId2" cstate="print"/>
              <a:srcRect/>
              <a:stretch>
                <a:fillRect/>
              </a:stretch>
            </p:blipFill>
            <p:spPr bwMode="auto">
              <a:xfrm>
                <a:off x="2137" y="2800"/>
                <a:ext cx="163" cy="176"/>
              </a:xfrm>
              <a:prstGeom prst="rect">
                <a:avLst/>
              </a:prstGeom>
              <a:noFill/>
              <a:ln w="9525">
                <a:noFill/>
                <a:miter lim="800000"/>
                <a:headEnd/>
                <a:tailEnd/>
              </a:ln>
            </p:spPr>
          </p:pic>
          <p:pic>
            <p:nvPicPr>
              <p:cNvPr id="14370" name="Picture 15"/>
              <p:cNvPicPr>
                <a:picLocks noChangeArrowheads="1"/>
              </p:cNvPicPr>
              <p:nvPr/>
            </p:nvPicPr>
            <p:blipFill>
              <a:blip r:embed="rId3" cstate="print"/>
              <a:srcRect/>
              <a:stretch>
                <a:fillRect/>
              </a:stretch>
            </p:blipFill>
            <p:spPr bwMode="auto">
              <a:xfrm>
                <a:off x="1489" y="3289"/>
                <a:ext cx="176" cy="151"/>
              </a:xfrm>
              <a:prstGeom prst="rect">
                <a:avLst/>
              </a:prstGeom>
              <a:noFill/>
              <a:ln w="9525">
                <a:noFill/>
                <a:miter lim="800000"/>
                <a:headEnd/>
                <a:tailEnd/>
              </a:ln>
            </p:spPr>
          </p:pic>
          <p:pic>
            <p:nvPicPr>
              <p:cNvPr id="14371" name="Picture 16"/>
              <p:cNvPicPr>
                <a:picLocks noChangeArrowheads="1"/>
              </p:cNvPicPr>
              <p:nvPr/>
            </p:nvPicPr>
            <p:blipFill>
              <a:blip r:embed="rId3" cstate="print"/>
              <a:srcRect/>
              <a:stretch>
                <a:fillRect/>
              </a:stretch>
            </p:blipFill>
            <p:spPr bwMode="auto">
              <a:xfrm>
                <a:off x="1784" y="3289"/>
                <a:ext cx="176" cy="151"/>
              </a:xfrm>
              <a:prstGeom prst="rect">
                <a:avLst/>
              </a:prstGeom>
              <a:noFill/>
              <a:ln w="9525">
                <a:noFill/>
                <a:miter lim="800000"/>
                <a:headEnd/>
                <a:tailEnd/>
              </a:ln>
            </p:spPr>
          </p:pic>
          <p:pic>
            <p:nvPicPr>
              <p:cNvPr id="14372" name="Picture 17"/>
              <p:cNvPicPr>
                <a:picLocks noChangeArrowheads="1"/>
              </p:cNvPicPr>
              <p:nvPr/>
            </p:nvPicPr>
            <p:blipFill>
              <a:blip r:embed="rId3" cstate="print"/>
              <a:srcRect/>
              <a:stretch>
                <a:fillRect/>
              </a:stretch>
            </p:blipFill>
            <p:spPr bwMode="auto">
              <a:xfrm>
                <a:off x="2035" y="3289"/>
                <a:ext cx="176" cy="151"/>
              </a:xfrm>
              <a:prstGeom prst="rect">
                <a:avLst/>
              </a:prstGeom>
              <a:noFill/>
              <a:ln w="9525">
                <a:noFill/>
                <a:miter lim="800000"/>
                <a:headEnd/>
                <a:tailEnd/>
              </a:ln>
            </p:spPr>
          </p:pic>
          <p:pic>
            <p:nvPicPr>
              <p:cNvPr id="14373" name="Picture 18"/>
              <p:cNvPicPr>
                <a:picLocks noChangeArrowheads="1"/>
              </p:cNvPicPr>
              <p:nvPr/>
            </p:nvPicPr>
            <p:blipFill>
              <a:blip r:embed="rId4"/>
              <a:srcRect/>
              <a:stretch>
                <a:fillRect/>
              </a:stretch>
            </p:blipFill>
            <p:spPr bwMode="auto">
              <a:xfrm>
                <a:off x="1796" y="3130"/>
                <a:ext cx="162" cy="54"/>
              </a:xfrm>
              <a:prstGeom prst="rect">
                <a:avLst/>
              </a:prstGeom>
              <a:noFill/>
              <a:ln w="9525">
                <a:noFill/>
                <a:miter lim="800000"/>
                <a:headEnd/>
                <a:tailEnd/>
              </a:ln>
            </p:spPr>
          </p:pic>
        </p:grpSp>
        <p:sp>
          <p:nvSpPr>
            <p:cNvPr id="14343" name="AutoShape 19"/>
            <p:cNvSpPr>
              <a:spLocks noChangeArrowheads="1"/>
            </p:cNvSpPr>
            <p:nvPr/>
          </p:nvSpPr>
          <p:spPr bwMode="auto">
            <a:xfrm>
              <a:off x="1908" y="2478"/>
              <a:ext cx="2382" cy="1410"/>
            </a:xfrm>
            <a:prstGeom prst="roundRect">
              <a:avLst>
                <a:gd name="adj" fmla="val 16667"/>
              </a:avLst>
            </a:prstGeom>
            <a:solidFill>
              <a:srgbClr val="DADAF6"/>
            </a:solidFill>
            <a:ln w="9525">
              <a:solidFill>
                <a:schemeClr val="tx1"/>
              </a:solidFill>
              <a:prstDash val="dash"/>
              <a:round/>
              <a:headEnd/>
              <a:tailEnd/>
            </a:ln>
          </p:spPr>
          <p:txBody>
            <a:bodyPr wrap="none" anchor="ctr"/>
            <a:lstStyle/>
            <a:p>
              <a:endParaRPr lang="de-DE"/>
            </a:p>
          </p:txBody>
        </p:sp>
        <p:sp>
          <p:nvSpPr>
            <p:cNvPr id="14344" name="Line 20"/>
            <p:cNvSpPr>
              <a:spLocks noChangeShapeType="1"/>
            </p:cNvSpPr>
            <p:nvPr/>
          </p:nvSpPr>
          <p:spPr bwMode="auto">
            <a:xfrm>
              <a:off x="1812" y="2856"/>
              <a:ext cx="2956" cy="0"/>
            </a:xfrm>
            <a:prstGeom prst="line">
              <a:avLst/>
            </a:prstGeom>
            <a:noFill/>
            <a:ln w="9525">
              <a:solidFill>
                <a:schemeClr val="tx1"/>
              </a:solidFill>
              <a:round/>
              <a:headEnd/>
              <a:tailEnd/>
            </a:ln>
          </p:spPr>
          <p:txBody>
            <a:bodyPr wrap="none" anchor="ctr"/>
            <a:lstStyle/>
            <a:p>
              <a:endParaRPr lang="en-US"/>
            </a:p>
          </p:txBody>
        </p:sp>
        <p:sp>
          <p:nvSpPr>
            <p:cNvPr id="14345" name="Text Box 21"/>
            <p:cNvSpPr txBox="1">
              <a:spLocks noChangeArrowheads="1"/>
            </p:cNvSpPr>
            <p:nvPr/>
          </p:nvSpPr>
          <p:spPr bwMode="auto">
            <a:xfrm>
              <a:off x="2744" y="2478"/>
              <a:ext cx="669" cy="250"/>
            </a:xfrm>
            <a:prstGeom prst="rect">
              <a:avLst/>
            </a:prstGeom>
            <a:noFill/>
            <a:ln w="9525">
              <a:noFill/>
              <a:miter lim="800000"/>
              <a:headEnd/>
              <a:tailEnd/>
            </a:ln>
          </p:spPr>
          <p:txBody>
            <a:bodyPr wrap="none">
              <a:spAutoFit/>
            </a:bodyPr>
            <a:lstStyle/>
            <a:p>
              <a:pPr algn="l" eaLnBrk="0" hangingPunct="0"/>
              <a:r>
                <a:rPr lang="en-US" sz="2000">
                  <a:latin typeface="Arial" pitchFamily="34" charset="0"/>
                </a:rPr>
                <a:t>Firewall</a:t>
              </a:r>
            </a:p>
          </p:txBody>
        </p:sp>
        <p:grpSp>
          <p:nvGrpSpPr>
            <p:cNvPr id="14346" name="Group 22"/>
            <p:cNvGrpSpPr>
              <a:grpSpLocks/>
            </p:cNvGrpSpPr>
            <p:nvPr/>
          </p:nvGrpSpPr>
          <p:grpSpPr bwMode="auto">
            <a:xfrm>
              <a:off x="863" y="2486"/>
              <a:ext cx="953" cy="659"/>
              <a:chOff x="3035" y="2822"/>
              <a:chExt cx="953" cy="659"/>
            </a:xfrm>
          </p:grpSpPr>
          <p:pic>
            <p:nvPicPr>
              <p:cNvPr id="14359" name="Picture 23"/>
              <p:cNvPicPr>
                <a:picLocks noChangeArrowheads="1"/>
              </p:cNvPicPr>
              <p:nvPr/>
            </p:nvPicPr>
            <p:blipFill>
              <a:blip r:embed="rId5" cstate="print"/>
              <a:srcRect/>
              <a:stretch>
                <a:fillRect/>
              </a:stretch>
            </p:blipFill>
            <p:spPr bwMode="auto">
              <a:xfrm>
                <a:off x="3035" y="2822"/>
                <a:ext cx="953" cy="659"/>
              </a:xfrm>
              <a:prstGeom prst="rect">
                <a:avLst/>
              </a:prstGeom>
              <a:solidFill>
                <a:schemeClr val="bg1"/>
              </a:solidFill>
              <a:ln w="9525">
                <a:noFill/>
                <a:miter lim="800000"/>
                <a:headEnd/>
                <a:tailEnd/>
              </a:ln>
            </p:spPr>
          </p:pic>
          <p:sp>
            <p:nvSpPr>
              <p:cNvPr id="14360" name="Text Box 24"/>
              <p:cNvSpPr txBox="1">
                <a:spLocks noChangeArrowheads="1"/>
              </p:cNvSpPr>
              <p:nvPr/>
            </p:nvSpPr>
            <p:spPr bwMode="auto">
              <a:xfrm>
                <a:off x="3200" y="3050"/>
                <a:ext cx="551" cy="212"/>
              </a:xfrm>
              <a:prstGeom prst="rect">
                <a:avLst/>
              </a:prstGeom>
              <a:noFill/>
              <a:ln w="9525">
                <a:noFill/>
                <a:miter lim="800000"/>
                <a:headEnd/>
                <a:tailEnd/>
              </a:ln>
            </p:spPr>
            <p:txBody>
              <a:bodyPr wrap="none">
                <a:spAutoFit/>
              </a:bodyPr>
              <a:lstStyle/>
              <a:p>
                <a:pPr algn="l" eaLnBrk="0" hangingPunct="0"/>
                <a:r>
                  <a:rPr lang="en-US" sz="1600">
                    <a:latin typeface="Arial" pitchFamily="34" charset="0"/>
                  </a:rPr>
                  <a:t>Internet</a:t>
                </a:r>
              </a:p>
            </p:txBody>
          </p:sp>
        </p:grpSp>
        <p:grpSp>
          <p:nvGrpSpPr>
            <p:cNvPr id="14347" name="Group 25"/>
            <p:cNvGrpSpPr>
              <a:grpSpLocks/>
            </p:cNvGrpSpPr>
            <p:nvPr/>
          </p:nvGrpSpPr>
          <p:grpSpPr bwMode="auto">
            <a:xfrm>
              <a:off x="3387" y="3096"/>
              <a:ext cx="750" cy="703"/>
              <a:chOff x="2555" y="1806"/>
              <a:chExt cx="750" cy="703"/>
            </a:xfrm>
          </p:grpSpPr>
          <p:sp>
            <p:nvSpPr>
              <p:cNvPr id="14356" name="Rectangle 26"/>
              <p:cNvSpPr>
                <a:spLocks noChangeArrowheads="1"/>
              </p:cNvSpPr>
              <p:nvPr/>
            </p:nvSpPr>
            <p:spPr bwMode="auto">
              <a:xfrm>
                <a:off x="2594" y="1806"/>
                <a:ext cx="690" cy="702"/>
              </a:xfrm>
              <a:prstGeom prst="rect">
                <a:avLst/>
              </a:prstGeom>
              <a:solidFill>
                <a:srgbClr val="EAEAEA"/>
              </a:solidFill>
              <a:ln w="9525">
                <a:solidFill>
                  <a:schemeClr val="tx1"/>
                </a:solidFill>
                <a:miter lim="800000"/>
                <a:headEnd/>
                <a:tailEnd/>
              </a:ln>
            </p:spPr>
            <p:txBody>
              <a:bodyPr wrap="none" anchor="ctr"/>
              <a:lstStyle/>
              <a:p>
                <a:endParaRPr lang="de-DE"/>
              </a:p>
            </p:txBody>
          </p:sp>
          <p:sp>
            <p:nvSpPr>
              <p:cNvPr id="14357" name="Text Box 27"/>
              <p:cNvSpPr txBox="1">
                <a:spLocks noChangeArrowheads="1"/>
              </p:cNvSpPr>
              <p:nvPr/>
            </p:nvSpPr>
            <p:spPr bwMode="auto">
              <a:xfrm>
                <a:off x="2555" y="2317"/>
                <a:ext cx="750" cy="192"/>
              </a:xfrm>
              <a:prstGeom prst="rect">
                <a:avLst/>
              </a:prstGeom>
              <a:noFill/>
              <a:ln w="9525">
                <a:noFill/>
                <a:miter lim="800000"/>
                <a:headEnd/>
                <a:tailEnd/>
              </a:ln>
            </p:spPr>
            <p:txBody>
              <a:bodyPr wrap="none">
                <a:spAutoFit/>
              </a:bodyPr>
              <a:lstStyle/>
              <a:p>
                <a:pPr eaLnBrk="0" hangingPunct="0"/>
                <a:r>
                  <a:rPr lang="en-US" sz="1400">
                    <a:latin typeface="Arial" pitchFamily="34" charset="0"/>
                  </a:rPr>
                  <a:t>Bastion Host</a:t>
                </a:r>
              </a:p>
            </p:txBody>
          </p:sp>
          <p:pic>
            <p:nvPicPr>
              <p:cNvPr id="14358" name="Picture 28"/>
              <p:cNvPicPr>
                <a:picLocks noChangeAspect="1" noChangeArrowheads="1"/>
              </p:cNvPicPr>
              <p:nvPr/>
            </p:nvPicPr>
            <p:blipFill>
              <a:blip r:embed="rId6" cstate="print"/>
              <a:srcRect/>
              <a:stretch>
                <a:fillRect/>
              </a:stretch>
            </p:blipFill>
            <p:spPr bwMode="auto">
              <a:xfrm>
                <a:off x="2690" y="1845"/>
                <a:ext cx="474" cy="476"/>
              </a:xfrm>
              <a:prstGeom prst="rect">
                <a:avLst/>
              </a:prstGeom>
              <a:noFill/>
              <a:ln w="9525">
                <a:noFill/>
                <a:miter lim="800000"/>
                <a:headEnd/>
                <a:tailEnd/>
              </a:ln>
            </p:spPr>
          </p:pic>
        </p:grpSp>
        <p:sp>
          <p:nvSpPr>
            <p:cNvPr id="14348" name="Line 29"/>
            <p:cNvSpPr>
              <a:spLocks noChangeShapeType="1"/>
            </p:cNvSpPr>
            <p:nvPr/>
          </p:nvSpPr>
          <p:spPr bwMode="auto">
            <a:xfrm>
              <a:off x="2826" y="2718"/>
              <a:ext cx="0" cy="120"/>
            </a:xfrm>
            <a:prstGeom prst="line">
              <a:avLst/>
            </a:prstGeom>
            <a:noFill/>
            <a:ln w="19050">
              <a:solidFill>
                <a:srgbClr val="A50021"/>
              </a:solidFill>
              <a:round/>
              <a:headEnd/>
              <a:tailEnd/>
            </a:ln>
          </p:spPr>
          <p:txBody>
            <a:bodyPr wrap="none" anchor="ctr"/>
            <a:lstStyle/>
            <a:p>
              <a:endParaRPr lang="en-US"/>
            </a:p>
          </p:txBody>
        </p:sp>
        <p:sp>
          <p:nvSpPr>
            <p:cNvPr id="14349" name="Line 30"/>
            <p:cNvSpPr>
              <a:spLocks noChangeShapeType="1"/>
            </p:cNvSpPr>
            <p:nvPr/>
          </p:nvSpPr>
          <p:spPr bwMode="auto">
            <a:xfrm>
              <a:off x="3372" y="2718"/>
              <a:ext cx="0" cy="120"/>
            </a:xfrm>
            <a:prstGeom prst="line">
              <a:avLst/>
            </a:prstGeom>
            <a:noFill/>
            <a:ln w="19050">
              <a:solidFill>
                <a:srgbClr val="A50021"/>
              </a:solidFill>
              <a:round/>
              <a:headEnd/>
              <a:tailEnd/>
            </a:ln>
          </p:spPr>
          <p:txBody>
            <a:bodyPr wrap="none" anchor="ctr"/>
            <a:lstStyle/>
            <a:p>
              <a:endParaRPr lang="en-US"/>
            </a:p>
          </p:txBody>
        </p:sp>
        <p:sp>
          <p:nvSpPr>
            <p:cNvPr id="14350" name="Line 31"/>
            <p:cNvSpPr>
              <a:spLocks noChangeShapeType="1"/>
            </p:cNvSpPr>
            <p:nvPr/>
          </p:nvSpPr>
          <p:spPr bwMode="auto">
            <a:xfrm flipH="1">
              <a:off x="3372" y="2772"/>
              <a:ext cx="894" cy="0"/>
            </a:xfrm>
            <a:prstGeom prst="line">
              <a:avLst/>
            </a:prstGeom>
            <a:noFill/>
            <a:ln w="19050">
              <a:solidFill>
                <a:srgbClr val="A50021"/>
              </a:solidFill>
              <a:prstDash val="dash"/>
              <a:round/>
              <a:headEnd/>
              <a:tailEnd type="triangle" w="med" len="med"/>
            </a:ln>
          </p:spPr>
          <p:txBody>
            <a:bodyPr wrap="none" anchor="ctr"/>
            <a:lstStyle/>
            <a:p>
              <a:endParaRPr lang="en-US"/>
            </a:p>
          </p:txBody>
        </p:sp>
        <p:pic>
          <p:nvPicPr>
            <p:cNvPr id="14351" name="Picture 32"/>
            <p:cNvPicPr>
              <a:picLocks noChangeAspect="1" noChangeArrowheads="1"/>
            </p:cNvPicPr>
            <p:nvPr/>
          </p:nvPicPr>
          <p:blipFill>
            <a:blip r:embed="rId4"/>
            <a:srcRect/>
            <a:stretch>
              <a:fillRect/>
            </a:stretch>
          </p:blipFill>
          <p:spPr bwMode="auto">
            <a:xfrm>
              <a:off x="2886" y="2768"/>
              <a:ext cx="426" cy="149"/>
            </a:xfrm>
            <a:prstGeom prst="rect">
              <a:avLst/>
            </a:prstGeom>
            <a:noFill/>
            <a:ln w="9525">
              <a:noFill/>
              <a:miter lim="800000"/>
              <a:headEnd/>
              <a:tailEnd/>
            </a:ln>
          </p:spPr>
        </p:pic>
        <p:cxnSp>
          <p:nvCxnSpPr>
            <p:cNvPr id="14352" name="AutoShape 33"/>
            <p:cNvCxnSpPr>
              <a:cxnSpLocks noChangeShapeType="1"/>
              <a:stCxn id="14356" idx="3"/>
            </p:cNvCxnSpPr>
            <p:nvPr/>
          </p:nvCxnSpPr>
          <p:spPr bwMode="auto">
            <a:xfrm flipV="1">
              <a:off x="4116" y="2880"/>
              <a:ext cx="646" cy="567"/>
            </a:xfrm>
            <a:prstGeom prst="bentConnector3">
              <a:avLst>
                <a:gd name="adj1" fmla="val 40556"/>
              </a:avLst>
            </a:prstGeom>
            <a:noFill/>
            <a:ln w="9525">
              <a:solidFill>
                <a:schemeClr val="tx1"/>
              </a:solidFill>
              <a:miter lim="800000"/>
              <a:headEnd/>
              <a:tailEnd/>
            </a:ln>
          </p:spPr>
        </p:cxnSp>
        <p:sp>
          <p:nvSpPr>
            <p:cNvPr id="14353" name="Freeform 34"/>
            <p:cNvSpPr>
              <a:spLocks/>
            </p:cNvSpPr>
            <p:nvPr/>
          </p:nvSpPr>
          <p:spPr bwMode="auto">
            <a:xfrm>
              <a:off x="3874" y="2940"/>
              <a:ext cx="408" cy="150"/>
            </a:xfrm>
            <a:custGeom>
              <a:avLst/>
              <a:gdLst>
                <a:gd name="T0" fmla="*/ 0 w 324"/>
                <a:gd name="T1" fmla="*/ 150 h 276"/>
                <a:gd name="T2" fmla="*/ 0 w 324"/>
                <a:gd name="T3" fmla="*/ 0 h 276"/>
                <a:gd name="T4" fmla="*/ 408 w 324"/>
                <a:gd name="T5" fmla="*/ 0 h 276"/>
                <a:gd name="T6" fmla="*/ 0 60000 65536"/>
                <a:gd name="T7" fmla="*/ 0 60000 65536"/>
                <a:gd name="T8" fmla="*/ 0 60000 65536"/>
                <a:gd name="T9" fmla="*/ 0 w 324"/>
                <a:gd name="T10" fmla="*/ 0 h 276"/>
                <a:gd name="T11" fmla="*/ 324 w 324"/>
                <a:gd name="T12" fmla="*/ 276 h 276"/>
              </a:gdLst>
              <a:ahLst/>
              <a:cxnLst>
                <a:cxn ang="T6">
                  <a:pos x="T0" y="T1"/>
                </a:cxn>
                <a:cxn ang="T7">
                  <a:pos x="T2" y="T3"/>
                </a:cxn>
                <a:cxn ang="T8">
                  <a:pos x="T4" y="T5"/>
                </a:cxn>
              </a:cxnLst>
              <a:rect l="T9" t="T10" r="T11" b="T12"/>
              <a:pathLst>
                <a:path w="324" h="276">
                  <a:moveTo>
                    <a:pt x="0" y="276"/>
                  </a:moveTo>
                  <a:lnTo>
                    <a:pt x="0" y="0"/>
                  </a:lnTo>
                  <a:lnTo>
                    <a:pt x="324" y="0"/>
                  </a:lnTo>
                </a:path>
              </a:pathLst>
            </a:custGeom>
            <a:noFill/>
            <a:ln w="19050">
              <a:solidFill>
                <a:schemeClr val="accent2"/>
              </a:solidFill>
              <a:round/>
              <a:headEnd type="triangle" w="med" len="med"/>
              <a:tailEnd type="triangle" w="med" len="med"/>
            </a:ln>
          </p:spPr>
          <p:txBody>
            <a:bodyPr wrap="none" anchor="ctr"/>
            <a:lstStyle/>
            <a:p>
              <a:endParaRPr lang="de-DE"/>
            </a:p>
          </p:txBody>
        </p:sp>
        <p:sp>
          <p:nvSpPr>
            <p:cNvPr id="14354" name="Freeform 35"/>
            <p:cNvSpPr>
              <a:spLocks/>
            </p:cNvSpPr>
            <p:nvPr/>
          </p:nvSpPr>
          <p:spPr bwMode="auto">
            <a:xfrm flipH="1">
              <a:off x="1924" y="2940"/>
              <a:ext cx="1758" cy="150"/>
            </a:xfrm>
            <a:custGeom>
              <a:avLst/>
              <a:gdLst>
                <a:gd name="T0" fmla="*/ 0 w 324"/>
                <a:gd name="T1" fmla="*/ 150 h 276"/>
                <a:gd name="T2" fmla="*/ 0 w 324"/>
                <a:gd name="T3" fmla="*/ 0 h 276"/>
                <a:gd name="T4" fmla="*/ 1758 w 324"/>
                <a:gd name="T5" fmla="*/ 0 h 276"/>
                <a:gd name="T6" fmla="*/ 0 60000 65536"/>
                <a:gd name="T7" fmla="*/ 0 60000 65536"/>
                <a:gd name="T8" fmla="*/ 0 60000 65536"/>
                <a:gd name="T9" fmla="*/ 0 w 324"/>
                <a:gd name="T10" fmla="*/ 0 h 276"/>
                <a:gd name="T11" fmla="*/ 324 w 324"/>
                <a:gd name="T12" fmla="*/ 276 h 276"/>
              </a:gdLst>
              <a:ahLst/>
              <a:cxnLst>
                <a:cxn ang="T6">
                  <a:pos x="T0" y="T1"/>
                </a:cxn>
                <a:cxn ang="T7">
                  <a:pos x="T2" y="T3"/>
                </a:cxn>
                <a:cxn ang="T8">
                  <a:pos x="T4" y="T5"/>
                </a:cxn>
              </a:cxnLst>
              <a:rect l="T9" t="T10" r="T11" b="T12"/>
              <a:pathLst>
                <a:path w="324" h="276">
                  <a:moveTo>
                    <a:pt x="0" y="276"/>
                  </a:moveTo>
                  <a:lnTo>
                    <a:pt x="0" y="0"/>
                  </a:lnTo>
                  <a:lnTo>
                    <a:pt x="324" y="0"/>
                  </a:lnTo>
                </a:path>
              </a:pathLst>
            </a:custGeom>
            <a:noFill/>
            <a:ln w="19050">
              <a:solidFill>
                <a:schemeClr val="accent2"/>
              </a:solidFill>
              <a:round/>
              <a:headEnd type="triangle" w="med" len="med"/>
              <a:tailEnd type="triangle" w="med" len="med"/>
            </a:ln>
          </p:spPr>
          <p:txBody>
            <a:bodyPr wrap="none" anchor="ctr"/>
            <a:lstStyle/>
            <a:p>
              <a:endParaRPr lang="de-DE"/>
            </a:p>
          </p:txBody>
        </p:sp>
        <p:sp>
          <p:nvSpPr>
            <p:cNvPr id="14355" name="Line 36"/>
            <p:cNvSpPr>
              <a:spLocks noChangeShapeType="1"/>
            </p:cNvSpPr>
            <p:nvPr/>
          </p:nvSpPr>
          <p:spPr bwMode="auto">
            <a:xfrm>
              <a:off x="1938" y="2772"/>
              <a:ext cx="888" cy="0"/>
            </a:xfrm>
            <a:prstGeom prst="line">
              <a:avLst/>
            </a:prstGeom>
            <a:noFill/>
            <a:ln w="19050">
              <a:solidFill>
                <a:srgbClr val="A50021"/>
              </a:solidFill>
              <a:prstDash val="dash"/>
              <a:round/>
              <a:headEnd/>
              <a:tailEnd type="triangle" w="med" len="me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smtClean="0"/>
              <a:t>Firewall Architecture: Screened Subnet</a:t>
            </a:r>
          </a:p>
        </p:txBody>
      </p:sp>
      <p:sp>
        <p:nvSpPr>
          <p:cNvPr id="15364" name="Rectangle 3"/>
          <p:cNvSpPr>
            <a:spLocks noGrp="1" noChangeArrowheads="1"/>
          </p:cNvSpPr>
          <p:nvPr>
            <p:ph idx="1"/>
          </p:nvPr>
        </p:nvSpPr>
        <p:spPr/>
        <p:txBody>
          <a:bodyPr/>
          <a:lstStyle/>
          <a:p>
            <a:pPr eaLnBrk="1" hangingPunct="1"/>
            <a:r>
              <a:rPr lang="en-US" smtClean="0"/>
              <a:t>DMZ between two packet filters</a:t>
            </a:r>
          </a:p>
          <a:p>
            <a:pPr eaLnBrk="1" hangingPunct="1"/>
            <a:r>
              <a:rPr lang="en-US" smtClean="0"/>
              <a:t>Inner packet filter serves as additional protection in case bastion host is compromised</a:t>
            </a:r>
          </a:p>
          <a:p>
            <a:pPr lvl="1" eaLnBrk="1" hangingPunct="1"/>
            <a:r>
              <a:rPr lang="en-US" smtClean="0"/>
              <a:t>Avoids that compromised bastion host sniffs internal traffic</a:t>
            </a:r>
          </a:p>
          <a:p>
            <a:pPr eaLnBrk="1" hangingPunct="1"/>
            <a:r>
              <a:rPr lang="en-US" smtClean="0"/>
              <a:t>Perimeter network is also a good place to host publicly accessible information server, e.g. a WWW server</a:t>
            </a:r>
          </a:p>
        </p:txBody>
      </p:sp>
      <p:sp>
        <p:nvSpPr>
          <p:cNvPr id="15362" name="Fußzeilenplatzhalter 3"/>
          <p:cNvSpPr>
            <a:spLocks noGrp="1"/>
          </p:cNvSpPr>
          <p:nvPr>
            <p:ph type="ftr" sz="quarter" idx="10"/>
          </p:nvPr>
        </p:nvSpPr>
        <p:spPr>
          <a:noFill/>
        </p:spPr>
        <p:txBody>
          <a:bodyPr/>
          <a:lstStyle/>
          <a:p>
            <a:r>
              <a:rPr lang="en-US" smtClean="0"/>
              <a:t>TI 3: Operating Systems and Computer Networks</a:t>
            </a:r>
          </a:p>
        </p:txBody>
      </p:sp>
      <p:grpSp>
        <p:nvGrpSpPr>
          <p:cNvPr id="15365" name="Group 4"/>
          <p:cNvGrpSpPr>
            <a:grpSpLocks/>
          </p:cNvGrpSpPr>
          <p:nvPr/>
        </p:nvGrpSpPr>
        <p:grpSpPr bwMode="auto">
          <a:xfrm>
            <a:off x="2608263" y="3416301"/>
            <a:ext cx="6977062" cy="2676525"/>
            <a:chOff x="698" y="2288"/>
            <a:chExt cx="4395" cy="1686"/>
          </a:xfrm>
        </p:grpSpPr>
        <p:grpSp>
          <p:nvGrpSpPr>
            <p:cNvPr id="15366" name="Group 5"/>
            <p:cNvGrpSpPr>
              <a:grpSpLocks/>
            </p:cNvGrpSpPr>
            <p:nvPr/>
          </p:nvGrpSpPr>
          <p:grpSpPr bwMode="auto">
            <a:xfrm>
              <a:off x="4282" y="2598"/>
              <a:ext cx="811" cy="640"/>
              <a:chOff x="1489" y="2800"/>
              <a:chExt cx="811" cy="640"/>
            </a:xfrm>
          </p:grpSpPr>
          <p:sp>
            <p:nvSpPr>
              <p:cNvPr id="15392" name="Line 6"/>
              <p:cNvSpPr>
                <a:spLocks noChangeShapeType="1"/>
              </p:cNvSpPr>
              <p:nvPr/>
            </p:nvSpPr>
            <p:spPr bwMode="auto">
              <a:xfrm flipV="1">
                <a:off x="1878" y="3171"/>
                <a:ext cx="0" cy="129"/>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5393" name="Line 7"/>
              <p:cNvSpPr>
                <a:spLocks noChangeShapeType="1"/>
              </p:cNvSpPr>
              <p:nvPr/>
            </p:nvSpPr>
            <p:spPr bwMode="auto">
              <a:xfrm flipV="1">
                <a:off x="1567" y="3180"/>
                <a:ext cx="277" cy="12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5394" name="Line 8"/>
              <p:cNvSpPr>
                <a:spLocks noChangeShapeType="1"/>
              </p:cNvSpPr>
              <p:nvPr/>
            </p:nvSpPr>
            <p:spPr bwMode="auto">
              <a:xfrm flipH="1">
                <a:off x="1909" y="2965"/>
                <a:ext cx="282" cy="17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5395" name="Line 9"/>
              <p:cNvSpPr>
                <a:spLocks noChangeShapeType="1"/>
              </p:cNvSpPr>
              <p:nvPr/>
            </p:nvSpPr>
            <p:spPr bwMode="auto">
              <a:xfrm>
                <a:off x="1878" y="2970"/>
                <a:ext cx="0" cy="17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5396" name="Line 10"/>
              <p:cNvSpPr>
                <a:spLocks noChangeShapeType="1"/>
              </p:cNvSpPr>
              <p:nvPr/>
            </p:nvSpPr>
            <p:spPr bwMode="auto">
              <a:xfrm>
                <a:off x="1601" y="2959"/>
                <a:ext cx="254" cy="17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5397" name="Line 11"/>
              <p:cNvSpPr>
                <a:spLocks noChangeShapeType="1"/>
              </p:cNvSpPr>
              <p:nvPr/>
            </p:nvSpPr>
            <p:spPr bwMode="auto">
              <a:xfrm>
                <a:off x="1922" y="3174"/>
                <a:ext cx="207" cy="143"/>
              </a:xfrm>
              <a:prstGeom prst="line">
                <a:avLst/>
              </a:prstGeom>
              <a:noFill/>
              <a:ln w="12700">
                <a:solidFill>
                  <a:schemeClr val="tx1"/>
                </a:solidFill>
                <a:round/>
                <a:headEnd type="none" w="sm" len="sm"/>
                <a:tailEnd type="none" w="sm" len="sm"/>
              </a:ln>
            </p:spPr>
            <p:txBody>
              <a:bodyPr wrap="none" anchor="ctr"/>
              <a:lstStyle/>
              <a:p>
                <a:endParaRPr lang="en-US"/>
              </a:p>
            </p:txBody>
          </p:sp>
          <p:pic>
            <p:nvPicPr>
              <p:cNvPr id="15398" name="Picture 12"/>
              <p:cNvPicPr>
                <a:picLocks noChangeArrowheads="1"/>
              </p:cNvPicPr>
              <p:nvPr/>
            </p:nvPicPr>
            <p:blipFill>
              <a:blip r:embed="rId2" cstate="print"/>
              <a:srcRect/>
              <a:stretch>
                <a:fillRect/>
              </a:stretch>
            </p:blipFill>
            <p:spPr bwMode="auto">
              <a:xfrm>
                <a:off x="1543" y="2800"/>
                <a:ext cx="163" cy="176"/>
              </a:xfrm>
              <a:prstGeom prst="rect">
                <a:avLst/>
              </a:prstGeom>
              <a:noFill/>
              <a:ln w="9525">
                <a:noFill/>
                <a:miter lim="800000"/>
                <a:headEnd/>
                <a:tailEnd/>
              </a:ln>
            </p:spPr>
          </p:pic>
          <p:pic>
            <p:nvPicPr>
              <p:cNvPr id="15399" name="Picture 13"/>
              <p:cNvPicPr>
                <a:picLocks noChangeArrowheads="1"/>
              </p:cNvPicPr>
              <p:nvPr/>
            </p:nvPicPr>
            <p:blipFill>
              <a:blip r:embed="rId2" cstate="print"/>
              <a:srcRect/>
              <a:stretch>
                <a:fillRect/>
              </a:stretch>
            </p:blipFill>
            <p:spPr bwMode="auto">
              <a:xfrm>
                <a:off x="1806" y="2800"/>
                <a:ext cx="163" cy="176"/>
              </a:xfrm>
              <a:prstGeom prst="rect">
                <a:avLst/>
              </a:prstGeom>
              <a:noFill/>
              <a:ln w="9525">
                <a:noFill/>
                <a:miter lim="800000"/>
                <a:headEnd/>
                <a:tailEnd/>
              </a:ln>
            </p:spPr>
          </p:pic>
          <p:pic>
            <p:nvPicPr>
              <p:cNvPr id="15400" name="Picture 14"/>
              <p:cNvPicPr>
                <a:picLocks noChangeArrowheads="1"/>
              </p:cNvPicPr>
              <p:nvPr/>
            </p:nvPicPr>
            <p:blipFill>
              <a:blip r:embed="rId2" cstate="print"/>
              <a:srcRect/>
              <a:stretch>
                <a:fillRect/>
              </a:stretch>
            </p:blipFill>
            <p:spPr bwMode="auto">
              <a:xfrm>
                <a:off x="2137" y="2800"/>
                <a:ext cx="163" cy="176"/>
              </a:xfrm>
              <a:prstGeom prst="rect">
                <a:avLst/>
              </a:prstGeom>
              <a:noFill/>
              <a:ln w="9525">
                <a:noFill/>
                <a:miter lim="800000"/>
                <a:headEnd/>
                <a:tailEnd/>
              </a:ln>
            </p:spPr>
          </p:pic>
          <p:pic>
            <p:nvPicPr>
              <p:cNvPr id="15401" name="Picture 15"/>
              <p:cNvPicPr>
                <a:picLocks noChangeArrowheads="1"/>
              </p:cNvPicPr>
              <p:nvPr/>
            </p:nvPicPr>
            <p:blipFill>
              <a:blip r:embed="rId3" cstate="print"/>
              <a:srcRect/>
              <a:stretch>
                <a:fillRect/>
              </a:stretch>
            </p:blipFill>
            <p:spPr bwMode="auto">
              <a:xfrm>
                <a:off x="1489" y="3289"/>
                <a:ext cx="176" cy="151"/>
              </a:xfrm>
              <a:prstGeom prst="rect">
                <a:avLst/>
              </a:prstGeom>
              <a:noFill/>
              <a:ln w="9525">
                <a:noFill/>
                <a:miter lim="800000"/>
                <a:headEnd/>
                <a:tailEnd/>
              </a:ln>
            </p:spPr>
          </p:pic>
          <p:pic>
            <p:nvPicPr>
              <p:cNvPr id="15402" name="Picture 16"/>
              <p:cNvPicPr>
                <a:picLocks noChangeArrowheads="1"/>
              </p:cNvPicPr>
              <p:nvPr/>
            </p:nvPicPr>
            <p:blipFill>
              <a:blip r:embed="rId3" cstate="print"/>
              <a:srcRect/>
              <a:stretch>
                <a:fillRect/>
              </a:stretch>
            </p:blipFill>
            <p:spPr bwMode="auto">
              <a:xfrm>
                <a:off x="1784" y="3289"/>
                <a:ext cx="176" cy="151"/>
              </a:xfrm>
              <a:prstGeom prst="rect">
                <a:avLst/>
              </a:prstGeom>
              <a:noFill/>
              <a:ln w="9525">
                <a:noFill/>
                <a:miter lim="800000"/>
                <a:headEnd/>
                <a:tailEnd/>
              </a:ln>
            </p:spPr>
          </p:pic>
          <p:pic>
            <p:nvPicPr>
              <p:cNvPr id="15403" name="Picture 17"/>
              <p:cNvPicPr>
                <a:picLocks noChangeArrowheads="1"/>
              </p:cNvPicPr>
              <p:nvPr/>
            </p:nvPicPr>
            <p:blipFill>
              <a:blip r:embed="rId3" cstate="print"/>
              <a:srcRect/>
              <a:stretch>
                <a:fillRect/>
              </a:stretch>
            </p:blipFill>
            <p:spPr bwMode="auto">
              <a:xfrm>
                <a:off x="2035" y="3289"/>
                <a:ext cx="176" cy="151"/>
              </a:xfrm>
              <a:prstGeom prst="rect">
                <a:avLst/>
              </a:prstGeom>
              <a:noFill/>
              <a:ln w="9525">
                <a:noFill/>
                <a:miter lim="800000"/>
                <a:headEnd/>
                <a:tailEnd/>
              </a:ln>
            </p:spPr>
          </p:pic>
          <p:pic>
            <p:nvPicPr>
              <p:cNvPr id="15404" name="Picture 18"/>
              <p:cNvPicPr>
                <a:picLocks noChangeArrowheads="1"/>
              </p:cNvPicPr>
              <p:nvPr/>
            </p:nvPicPr>
            <p:blipFill>
              <a:blip r:embed="rId4"/>
              <a:srcRect/>
              <a:stretch>
                <a:fillRect/>
              </a:stretch>
            </p:blipFill>
            <p:spPr bwMode="auto">
              <a:xfrm>
                <a:off x="1796" y="3130"/>
                <a:ext cx="162" cy="54"/>
              </a:xfrm>
              <a:prstGeom prst="rect">
                <a:avLst/>
              </a:prstGeom>
              <a:noFill/>
              <a:ln w="9525">
                <a:noFill/>
                <a:miter lim="800000"/>
                <a:headEnd/>
                <a:tailEnd/>
              </a:ln>
            </p:spPr>
          </p:pic>
        </p:grpSp>
        <p:sp>
          <p:nvSpPr>
            <p:cNvPr id="15367" name="AutoShape 19"/>
            <p:cNvSpPr>
              <a:spLocks noChangeArrowheads="1"/>
            </p:cNvSpPr>
            <p:nvPr/>
          </p:nvSpPr>
          <p:spPr bwMode="auto">
            <a:xfrm>
              <a:off x="1743" y="2288"/>
              <a:ext cx="2382" cy="1686"/>
            </a:xfrm>
            <a:prstGeom prst="roundRect">
              <a:avLst>
                <a:gd name="adj" fmla="val 16667"/>
              </a:avLst>
            </a:prstGeom>
            <a:solidFill>
              <a:srgbClr val="DADAF6"/>
            </a:solidFill>
            <a:ln w="9525">
              <a:solidFill>
                <a:schemeClr val="tx1"/>
              </a:solidFill>
              <a:prstDash val="dash"/>
              <a:round/>
              <a:headEnd/>
              <a:tailEnd/>
            </a:ln>
          </p:spPr>
          <p:txBody>
            <a:bodyPr wrap="none" anchor="ctr"/>
            <a:lstStyle/>
            <a:p>
              <a:endParaRPr lang="de-DE"/>
            </a:p>
          </p:txBody>
        </p:sp>
        <p:sp>
          <p:nvSpPr>
            <p:cNvPr id="15368" name="Line 20"/>
            <p:cNvSpPr>
              <a:spLocks noChangeShapeType="1"/>
            </p:cNvSpPr>
            <p:nvPr/>
          </p:nvSpPr>
          <p:spPr bwMode="auto">
            <a:xfrm>
              <a:off x="2409" y="2950"/>
              <a:ext cx="1050" cy="0"/>
            </a:xfrm>
            <a:prstGeom prst="line">
              <a:avLst/>
            </a:prstGeom>
            <a:noFill/>
            <a:ln w="76200">
              <a:solidFill>
                <a:schemeClr val="folHlink"/>
              </a:solidFill>
              <a:round/>
              <a:headEnd/>
              <a:tailEnd/>
            </a:ln>
          </p:spPr>
          <p:txBody>
            <a:bodyPr wrap="none" anchor="ctr"/>
            <a:lstStyle/>
            <a:p>
              <a:endParaRPr lang="en-US"/>
            </a:p>
          </p:txBody>
        </p:sp>
        <p:sp>
          <p:nvSpPr>
            <p:cNvPr id="15369" name="Line 21"/>
            <p:cNvSpPr>
              <a:spLocks noChangeShapeType="1"/>
            </p:cNvSpPr>
            <p:nvPr/>
          </p:nvSpPr>
          <p:spPr bwMode="auto">
            <a:xfrm rot="-5400000">
              <a:off x="2812" y="3059"/>
              <a:ext cx="252" cy="0"/>
            </a:xfrm>
            <a:prstGeom prst="line">
              <a:avLst/>
            </a:prstGeom>
            <a:noFill/>
            <a:ln w="76200">
              <a:solidFill>
                <a:schemeClr val="folHlink"/>
              </a:solidFill>
              <a:round/>
              <a:headEnd/>
              <a:tailEnd/>
            </a:ln>
          </p:spPr>
          <p:txBody>
            <a:bodyPr wrap="none" anchor="ctr"/>
            <a:lstStyle/>
            <a:p>
              <a:endParaRPr lang="en-US"/>
            </a:p>
          </p:txBody>
        </p:sp>
        <p:sp>
          <p:nvSpPr>
            <p:cNvPr id="15370" name="Line 22"/>
            <p:cNvSpPr>
              <a:spLocks noChangeShapeType="1"/>
            </p:cNvSpPr>
            <p:nvPr/>
          </p:nvSpPr>
          <p:spPr bwMode="auto">
            <a:xfrm>
              <a:off x="1647" y="2948"/>
              <a:ext cx="2956" cy="0"/>
            </a:xfrm>
            <a:prstGeom prst="line">
              <a:avLst/>
            </a:prstGeom>
            <a:noFill/>
            <a:ln w="9525">
              <a:solidFill>
                <a:schemeClr val="tx1"/>
              </a:solidFill>
              <a:round/>
              <a:headEnd/>
              <a:tailEnd/>
            </a:ln>
          </p:spPr>
          <p:txBody>
            <a:bodyPr wrap="none" anchor="ctr"/>
            <a:lstStyle/>
            <a:p>
              <a:endParaRPr lang="en-US"/>
            </a:p>
          </p:txBody>
        </p:sp>
        <p:sp>
          <p:nvSpPr>
            <p:cNvPr id="15371" name="Text Box 23"/>
            <p:cNvSpPr txBox="1">
              <a:spLocks noChangeArrowheads="1"/>
            </p:cNvSpPr>
            <p:nvPr/>
          </p:nvSpPr>
          <p:spPr bwMode="auto">
            <a:xfrm>
              <a:off x="2599" y="2289"/>
              <a:ext cx="669" cy="250"/>
            </a:xfrm>
            <a:prstGeom prst="rect">
              <a:avLst/>
            </a:prstGeom>
            <a:noFill/>
            <a:ln w="9525">
              <a:noFill/>
              <a:miter lim="800000"/>
              <a:headEnd/>
              <a:tailEnd/>
            </a:ln>
          </p:spPr>
          <p:txBody>
            <a:bodyPr wrap="none">
              <a:spAutoFit/>
            </a:bodyPr>
            <a:lstStyle/>
            <a:p>
              <a:pPr algn="l" eaLnBrk="0" hangingPunct="0"/>
              <a:r>
                <a:rPr lang="en-US" sz="2000">
                  <a:latin typeface="Arial" pitchFamily="34" charset="0"/>
                </a:rPr>
                <a:t>Firewall</a:t>
              </a:r>
            </a:p>
          </p:txBody>
        </p:sp>
        <p:grpSp>
          <p:nvGrpSpPr>
            <p:cNvPr id="15372" name="Group 24"/>
            <p:cNvGrpSpPr>
              <a:grpSpLocks/>
            </p:cNvGrpSpPr>
            <p:nvPr/>
          </p:nvGrpSpPr>
          <p:grpSpPr bwMode="auto">
            <a:xfrm>
              <a:off x="698" y="2572"/>
              <a:ext cx="953" cy="659"/>
              <a:chOff x="3035" y="2822"/>
              <a:chExt cx="953" cy="659"/>
            </a:xfrm>
          </p:grpSpPr>
          <p:pic>
            <p:nvPicPr>
              <p:cNvPr id="15390" name="Picture 25"/>
              <p:cNvPicPr>
                <a:picLocks noChangeArrowheads="1"/>
              </p:cNvPicPr>
              <p:nvPr/>
            </p:nvPicPr>
            <p:blipFill>
              <a:blip r:embed="rId5" cstate="print"/>
              <a:srcRect/>
              <a:stretch>
                <a:fillRect/>
              </a:stretch>
            </p:blipFill>
            <p:spPr bwMode="auto">
              <a:xfrm>
                <a:off x="3035" y="2822"/>
                <a:ext cx="953" cy="659"/>
              </a:xfrm>
              <a:prstGeom prst="rect">
                <a:avLst/>
              </a:prstGeom>
              <a:solidFill>
                <a:schemeClr val="bg1"/>
              </a:solidFill>
              <a:ln w="9525">
                <a:noFill/>
                <a:miter lim="800000"/>
                <a:headEnd/>
                <a:tailEnd/>
              </a:ln>
            </p:spPr>
          </p:pic>
          <p:sp>
            <p:nvSpPr>
              <p:cNvPr id="15391" name="Text Box 26"/>
              <p:cNvSpPr txBox="1">
                <a:spLocks noChangeArrowheads="1"/>
              </p:cNvSpPr>
              <p:nvPr/>
            </p:nvSpPr>
            <p:spPr bwMode="auto">
              <a:xfrm>
                <a:off x="3200" y="3050"/>
                <a:ext cx="551" cy="212"/>
              </a:xfrm>
              <a:prstGeom prst="rect">
                <a:avLst/>
              </a:prstGeom>
              <a:noFill/>
              <a:ln w="9525">
                <a:noFill/>
                <a:miter lim="800000"/>
                <a:headEnd/>
                <a:tailEnd/>
              </a:ln>
            </p:spPr>
            <p:txBody>
              <a:bodyPr wrap="none">
                <a:spAutoFit/>
              </a:bodyPr>
              <a:lstStyle/>
              <a:p>
                <a:pPr algn="l" eaLnBrk="0" hangingPunct="0"/>
                <a:r>
                  <a:rPr lang="en-US" sz="1600">
                    <a:latin typeface="Arial" pitchFamily="34" charset="0"/>
                  </a:rPr>
                  <a:t>Internet</a:t>
                </a:r>
              </a:p>
            </p:txBody>
          </p:sp>
        </p:grpSp>
        <p:grpSp>
          <p:nvGrpSpPr>
            <p:cNvPr id="15373" name="Group 27"/>
            <p:cNvGrpSpPr>
              <a:grpSpLocks/>
            </p:cNvGrpSpPr>
            <p:nvPr/>
          </p:nvGrpSpPr>
          <p:grpSpPr bwMode="auto">
            <a:xfrm>
              <a:off x="2559" y="3182"/>
              <a:ext cx="750" cy="703"/>
              <a:chOff x="2555" y="1806"/>
              <a:chExt cx="750" cy="703"/>
            </a:xfrm>
          </p:grpSpPr>
          <p:sp>
            <p:nvSpPr>
              <p:cNvPr id="15387" name="Rectangle 28"/>
              <p:cNvSpPr>
                <a:spLocks noChangeArrowheads="1"/>
              </p:cNvSpPr>
              <p:nvPr/>
            </p:nvSpPr>
            <p:spPr bwMode="auto">
              <a:xfrm>
                <a:off x="2594" y="1806"/>
                <a:ext cx="690" cy="702"/>
              </a:xfrm>
              <a:prstGeom prst="rect">
                <a:avLst/>
              </a:prstGeom>
              <a:solidFill>
                <a:srgbClr val="EAEAEA"/>
              </a:solidFill>
              <a:ln w="9525">
                <a:solidFill>
                  <a:schemeClr val="tx1"/>
                </a:solidFill>
                <a:miter lim="800000"/>
                <a:headEnd/>
                <a:tailEnd/>
              </a:ln>
            </p:spPr>
            <p:txBody>
              <a:bodyPr wrap="none" anchor="ctr"/>
              <a:lstStyle/>
              <a:p>
                <a:endParaRPr lang="de-DE"/>
              </a:p>
            </p:txBody>
          </p:sp>
          <p:sp>
            <p:nvSpPr>
              <p:cNvPr id="15388" name="Text Box 29"/>
              <p:cNvSpPr txBox="1">
                <a:spLocks noChangeArrowheads="1"/>
              </p:cNvSpPr>
              <p:nvPr/>
            </p:nvSpPr>
            <p:spPr bwMode="auto">
              <a:xfrm>
                <a:off x="2555" y="2317"/>
                <a:ext cx="750" cy="192"/>
              </a:xfrm>
              <a:prstGeom prst="rect">
                <a:avLst/>
              </a:prstGeom>
              <a:noFill/>
              <a:ln w="9525">
                <a:noFill/>
                <a:miter lim="800000"/>
                <a:headEnd/>
                <a:tailEnd/>
              </a:ln>
            </p:spPr>
            <p:txBody>
              <a:bodyPr wrap="none">
                <a:spAutoFit/>
              </a:bodyPr>
              <a:lstStyle/>
              <a:p>
                <a:pPr eaLnBrk="0" hangingPunct="0"/>
                <a:r>
                  <a:rPr lang="en-US" sz="1400">
                    <a:latin typeface="Arial" pitchFamily="34" charset="0"/>
                  </a:rPr>
                  <a:t>Bastion Host</a:t>
                </a:r>
              </a:p>
            </p:txBody>
          </p:sp>
          <p:pic>
            <p:nvPicPr>
              <p:cNvPr id="15389" name="Picture 30"/>
              <p:cNvPicPr>
                <a:picLocks noChangeAspect="1" noChangeArrowheads="1"/>
              </p:cNvPicPr>
              <p:nvPr/>
            </p:nvPicPr>
            <p:blipFill>
              <a:blip r:embed="rId6" cstate="print"/>
              <a:srcRect/>
              <a:stretch>
                <a:fillRect/>
              </a:stretch>
            </p:blipFill>
            <p:spPr bwMode="auto">
              <a:xfrm>
                <a:off x="2690" y="1845"/>
                <a:ext cx="474" cy="476"/>
              </a:xfrm>
              <a:prstGeom prst="rect">
                <a:avLst/>
              </a:prstGeom>
              <a:noFill/>
              <a:ln w="9525">
                <a:noFill/>
                <a:miter lim="800000"/>
                <a:headEnd/>
                <a:tailEnd/>
              </a:ln>
            </p:spPr>
          </p:pic>
        </p:grpSp>
        <p:sp>
          <p:nvSpPr>
            <p:cNvPr id="15374" name="Line 31"/>
            <p:cNvSpPr>
              <a:spLocks noChangeShapeType="1"/>
            </p:cNvSpPr>
            <p:nvPr/>
          </p:nvSpPr>
          <p:spPr bwMode="auto">
            <a:xfrm>
              <a:off x="2025" y="2804"/>
              <a:ext cx="0" cy="120"/>
            </a:xfrm>
            <a:prstGeom prst="line">
              <a:avLst/>
            </a:prstGeom>
            <a:noFill/>
            <a:ln w="19050">
              <a:solidFill>
                <a:srgbClr val="A50021"/>
              </a:solidFill>
              <a:round/>
              <a:headEnd/>
              <a:tailEnd/>
            </a:ln>
          </p:spPr>
          <p:txBody>
            <a:bodyPr wrap="none" anchor="ctr"/>
            <a:lstStyle/>
            <a:p>
              <a:endParaRPr lang="en-US"/>
            </a:p>
          </p:txBody>
        </p:sp>
        <p:sp>
          <p:nvSpPr>
            <p:cNvPr id="15375" name="Line 32"/>
            <p:cNvSpPr>
              <a:spLocks noChangeShapeType="1"/>
            </p:cNvSpPr>
            <p:nvPr/>
          </p:nvSpPr>
          <p:spPr bwMode="auto">
            <a:xfrm>
              <a:off x="3843" y="2804"/>
              <a:ext cx="0" cy="120"/>
            </a:xfrm>
            <a:prstGeom prst="line">
              <a:avLst/>
            </a:prstGeom>
            <a:noFill/>
            <a:ln w="19050">
              <a:solidFill>
                <a:srgbClr val="A50021"/>
              </a:solidFill>
              <a:round/>
              <a:headEnd/>
              <a:tailEnd/>
            </a:ln>
          </p:spPr>
          <p:txBody>
            <a:bodyPr wrap="none" anchor="ctr"/>
            <a:lstStyle/>
            <a:p>
              <a:endParaRPr lang="en-US"/>
            </a:p>
          </p:txBody>
        </p:sp>
        <p:pic>
          <p:nvPicPr>
            <p:cNvPr id="15376" name="Picture 33"/>
            <p:cNvPicPr>
              <a:picLocks noChangeAspect="1" noChangeArrowheads="1"/>
            </p:cNvPicPr>
            <p:nvPr/>
          </p:nvPicPr>
          <p:blipFill>
            <a:blip r:embed="rId4"/>
            <a:srcRect/>
            <a:stretch>
              <a:fillRect/>
            </a:stretch>
          </p:blipFill>
          <p:spPr bwMode="auto">
            <a:xfrm>
              <a:off x="2067" y="2878"/>
              <a:ext cx="342" cy="120"/>
            </a:xfrm>
            <a:prstGeom prst="rect">
              <a:avLst/>
            </a:prstGeom>
            <a:noFill/>
            <a:ln w="9525">
              <a:noFill/>
              <a:miter lim="800000"/>
              <a:headEnd/>
              <a:tailEnd/>
            </a:ln>
          </p:spPr>
        </p:pic>
        <p:sp>
          <p:nvSpPr>
            <p:cNvPr id="15377" name="Freeform 34"/>
            <p:cNvSpPr>
              <a:spLocks/>
            </p:cNvSpPr>
            <p:nvPr/>
          </p:nvSpPr>
          <p:spPr bwMode="auto">
            <a:xfrm>
              <a:off x="3151" y="3026"/>
              <a:ext cx="966" cy="150"/>
            </a:xfrm>
            <a:custGeom>
              <a:avLst/>
              <a:gdLst>
                <a:gd name="T0" fmla="*/ 0 w 324"/>
                <a:gd name="T1" fmla="*/ 150 h 276"/>
                <a:gd name="T2" fmla="*/ 0 w 324"/>
                <a:gd name="T3" fmla="*/ 0 h 276"/>
                <a:gd name="T4" fmla="*/ 966 w 324"/>
                <a:gd name="T5" fmla="*/ 0 h 276"/>
                <a:gd name="T6" fmla="*/ 0 60000 65536"/>
                <a:gd name="T7" fmla="*/ 0 60000 65536"/>
                <a:gd name="T8" fmla="*/ 0 60000 65536"/>
                <a:gd name="T9" fmla="*/ 0 w 324"/>
                <a:gd name="T10" fmla="*/ 0 h 276"/>
                <a:gd name="T11" fmla="*/ 324 w 324"/>
                <a:gd name="T12" fmla="*/ 276 h 276"/>
              </a:gdLst>
              <a:ahLst/>
              <a:cxnLst>
                <a:cxn ang="T6">
                  <a:pos x="T0" y="T1"/>
                </a:cxn>
                <a:cxn ang="T7">
                  <a:pos x="T2" y="T3"/>
                </a:cxn>
                <a:cxn ang="T8">
                  <a:pos x="T4" y="T5"/>
                </a:cxn>
              </a:cxnLst>
              <a:rect l="T9" t="T10" r="T11" b="T12"/>
              <a:pathLst>
                <a:path w="324" h="276">
                  <a:moveTo>
                    <a:pt x="0" y="276"/>
                  </a:moveTo>
                  <a:lnTo>
                    <a:pt x="0" y="0"/>
                  </a:lnTo>
                  <a:lnTo>
                    <a:pt x="324" y="0"/>
                  </a:lnTo>
                </a:path>
              </a:pathLst>
            </a:custGeom>
            <a:noFill/>
            <a:ln w="19050">
              <a:solidFill>
                <a:schemeClr val="accent2"/>
              </a:solidFill>
              <a:round/>
              <a:headEnd type="triangle" w="med" len="med"/>
              <a:tailEnd type="triangle" w="med" len="med"/>
            </a:ln>
          </p:spPr>
          <p:txBody>
            <a:bodyPr wrap="none" anchor="ctr"/>
            <a:lstStyle/>
            <a:p>
              <a:endParaRPr lang="de-DE"/>
            </a:p>
          </p:txBody>
        </p:sp>
        <p:sp>
          <p:nvSpPr>
            <p:cNvPr id="15378" name="Freeform 35"/>
            <p:cNvSpPr>
              <a:spLocks/>
            </p:cNvSpPr>
            <p:nvPr/>
          </p:nvSpPr>
          <p:spPr bwMode="auto">
            <a:xfrm flipH="1">
              <a:off x="1759" y="3026"/>
              <a:ext cx="960" cy="150"/>
            </a:xfrm>
            <a:custGeom>
              <a:avLst/>
              <a:gdLst>
                <a:gd name="T0" fmla="*/ 0 w 324"/>
                <a:gd name="T1" fmla="*/ 150 h 276"/>
                <a:gd name="T2" fmla="*/ 0 w 324"/>
                <a:gd name="T3" fmla="*/ 0 h 276"/>
                <a:gd name="T4" fmla="*/ 960 w 324"/>
                <a:gd name="T5" fmla="*/ 0 h 276"/>
                <a:gd name="T6" fmla="*/ 0 60000 65536"/>
                <a:gd name="T7" fmla="*/ 0 60000 65536"/>
                <a:gd name="T8" fmla="*/ 0 60000 65536"/>
                <a:gd name="T9" fmla="*/ 0 w 324"/>
                <a:gd name="T10" fmla="*/ 0 h 276"/>
                <a:gd name="T11" fmla="*/ 324 w 324"/>
                <a:gd name="T12" fmla="*/ 276 h 276"/>
              </a:gdLst>
              <a:ahLst/>
              <a:cxnLst>
                <a:cxn ang="T6">
                  <a:pos x="T0" y="T1"/>
                </a:cxn>
                <a:cxn ang="T7">
                  <a:pos x="T2" y="T3"/>
                </a:cxn>
                <a:cxn ang="T8">
                  <a:pos x="T4" y="T5"/>
                </a:cxn>
              </a:cxnLst>
              <a:rect l="T9" t="T10" r="T11" b="T12"/>
              <a:pathLst>
                <a:path w="324" h="276">
                  <a:moveTo>
                    <a:pt x="0" y="276"/>
                  </a:moveTo>
                  <a:lnTo>
                    <a:pt x="0" y="0"/>
                  </a:lnTo>
                  <a:lnTo>
                    <a:pt x="324" y="0"/>
                  </a:lnTo>
                </a:path>
              </a:pathLst>
            </a:custGeom>
            <a:noFill/>
            <a:ln w="19050">
              <a:solidFill>
                <a:schemeClr val="accent2"/>
              </a:solidFill>
              <a:round/>
              <a:headEnd type="triangle" w="med" len="med"/>
              <a:tailEnd type="triangle" w="med" len="med"/>
            </a:ln>
          </p:spPr>
          <p:txBody>
            <a:bodyPr wrap="none" anchor="ctr"/>
            <a:lstStyle/>
            <a:p>
              <a:endParaRPr lang="de-DE"/>
            </a:p>
          </p:txBody>
        </p:sp>
        <p:sp>
          <p:nvSpPr>
            <p:cNvPr id="15379" name="Line 36"/>
            <p:cNvSpPr>
              <a:spLocks noChangeShapeType="1"/>
            </p:cNvSpPr>
            <p:nvPr/>
          </p:nvSpPr>
          <p:spPr bwMode="auto">
            <a:xfrm flipV="1">
              <a:off x="2941" y="2948"/>
              <a:ext cx="0" cy="234"/>
            </a:xfrm>
            <a:prstGeom prst="line">
              <a:avLst/>
            </a:prstGeom>
            <a:noFill/>
            <a:ln w="9525">
              <a:solidFill>
                <a:schemeClr val="tx1"/>
              </a:solidFill>
              <a:round/>
              <a:headEnd/>
              <a:tailEnd/>
            </a:ln>
          </p:spPr>
          <p:txBody>
            <a:bodyPr wrap="none" anchor="ctr"/>
            <a:lstStyle/>
            <a:p>
              <a:endParaRPr lang="en-US"/>
            </a:p>
          </p:txBody>
        </p:sp>
        <p:sp>
          <p:nvSpPr>
            <p:cNvPr id="15380" name="Line 37"/>
            <p:cNvSpPr>
              <a:spLocks noChangeShapeType="1"/>
            </p:cNvSpPr>
            <p:nvPr/>
          </p:nvSpPr>
          <p:spPr bwMode="auto">
            <a:xfrm>
              <a:off x="1773" y="2858"/>
              <a:ext cx="252" cy="0"/>
            </a:xfrm>
            <a:prstGeom prst="line">
              <a:avLst/>
            </a:prstGeom>
            <a:noFill/>
            <a:ln w="19050">
              <a:solidFill>
                <a:srgbClr val="A50021"/>
              </a:solidFill>
              <a:prstDash val="dash"/>
              <a:round/>
              <a:headEnd/>
              <a:tailEnd type="triangle" w="med" len="med"/>
            </a:ln>
          </p:spPr>
          <p:txBody>
            <a:bodyPr wrap="none" anchor="ctr"/>
            <a:lstStyle/>
            <a:p>
              <a:endParaRPr lang="en-US"/>
            </a:p>
          </p:txBody>
        </p:sp>
        <p:pic>
          <p:nvPicPr>
            <p:cNvPr id="15381" name="Picture 38"/>
            <p:cNvPicPr>
              <a:picLocks noChangeAspect="1" noChangeArrowheads="1"/>
            </p:cNvPicPr>
            <p:nvPr/>
          </p:nvPicPr>
          <p:blipFill>
            <a:blip r:embed="rId4"/>
            <a:srcRect/>
            <a:stretch>
              <a:fillRect/>
            </a:stretch>
          </p:blipFill>
          <p:spPr bwMode="auto">
            <a:xfrm>
              <a:off x="3459" y="2878"/>
              <a:ext cx="342" cy="120"/>
            </a:xfrm>
            <a:prstGeom prst="rect">
              <a:avLst/>
            </a:prstGeom>
            <a:noFill/>
            <a:ln w="9525">
              <a:noFill/>
              <a:miter lim="800000"/>
              <a:headEnd/>
              <a:tailEnd/>
            </a:ln>
          </p:spPr>
        </p:pic>
        <p:sp>
          <p:nvSpPr>
            <p:cNvPr id="15382" name="Line 39"/>
            <p:cNvSpPr>
              <a:spLocks noChangeShapeType="1"/>
            </p:cNvSpPr>
            <p:nvPr/>
          </p:nvSpPr>
          <p:spPr bwMode="auto">
            <a:xfrm flipH="1">
              <a:off x="3843" y="2858"/>
              <a:ext cx="252" cy="0"/>
            </a:xfrm>
            <a:prstGeom prst="line">
              <a:avLst/>
            </a:prstGeom>
            <a:noFill/>
            <a:ln w="19050">
              <a:solidFill>
                <a:srgbClr val="A50021"/>
              </a:solidFill>
              <a:prstDash val="dash"/>
              <a:round/>
              <a:headEnd/>
              <a:tailEnd type="triangle" w="med" len="med"/>
            </a:ln>
          </p:spPr>
          <p:txBody>
            <a:bodyPr wrap="none" anchor="ctr"/>
            <a:lstStyle/>
            <a:p>
              <a:endParaRPr lang="en-US"/>
            </a:p>
          </p:txBody>
        </p:sp>
        <p:sp>
          <p:nvSpPr>
            <p:cNvPr id="15383" name="Freeform 40"/>
            <p:cNvSpPr>
              <a:spLocks/>
            </p:cNvSpPr>
            <p:nvPr/>
          </p:nvSpPr>
          <p:spPr bwMode="auto">
            <a:xfrm>
              <a:off x="3043" y="2858"/>
              <a:ext cx="396" cy="312"/>
            </a:xfrm>
            <a:custGeom>
              <a:avLst/>
              <a:gdLst>
                <a:gd name="T0" fmla="*/ 0 w 324"/>
                <a:gd name="T1" fmla="*/ 312 h 276"/>
                <a:gd name="T2" fmla="*/ 0 w 324"/>
                <a:gd name="T3" fmla="*/ 0 h 276"/>
                <a:gd name="T4" fmla="*/ 396 w 324"/>
                <a:gd name="T5" fmla="*/ 0 h 276"/>
                <a:gd name="T6" fmla="*/ 0 60000 65536"/>
                <a:gd name="T7" fmla="*/ 0 60000 65536"/>
                <a:gd name="T8" fmla="*/ 0 60000 65536"/>
                <a:gd name="T9" fmla="*/ 0 w 324"/>
                <a:gd name="T10" fmla="*/ 0 h 276"/>
                <a:gd name="T11" fmla="*/ 324 w 324"/>
                <a:gd name="T12" fmla="*/ 276 h 276"/>
              </a:gdLst>
              <a:ahLst/>
              <a:cxnLst>
                <a:cxn ang="T6">
                  <a:pos x="T0" y="T1"/>
                </a:cxn>
                <a:cxn ang="T7">
                  <a:pos x="T2" y="T3"/>
                </a:cxn>
                <a:cxn ang="T8">
                  <a:pos x="T4" y="T5"/>
                </a:cxn>
              </a:cxnLst>
              <a:rect l="T9" t="T10" r="T11" b="T12"/>
              <a:pathLst>
                <a:path w="324" h="276">
                  <a:moveTo>
                    <a:pt x="0" y="276"/>
                  </a:moveTo>
                  <a:lnTo>
                    <a:pt x="0" y="0"/>
                  </a:lnTo>
                  <a:lnTo>
                    <a:pt x="324" y="0"/>
                  </a:lnTo>
                </a:path>
              </a:pathLst>
            </a:custGeom>
            <a:noFill/>
            <a:ln w="19050">
              <a:solidFill>
                <a:srgbClr val="A50021"/>
              </a:solidFill>
              <a:prstDash val="dash"/>
              <a:round/>
              <a:headEnd/>
              <a:tailEnd type="triangle" w="med" len="med"/>
            </a:ln>
          </p:spPr>
          <p:txBody>
            <a:bodyPr wrap="none" anchor="ctr"/>
            <a:lstStyle/>
            <a:p>
              <a:endParaRPr lang="de-DE"/>
            </a:p>
          </p:txBody>
        </p:sp>
        <p:sp>
          <p:nvSpPr>
            <p:cNvPr id="15384" name="Line 41"/>
            <p:cNvSpPr>
              <a:spLocks noChangeShapeType="1"/>
            </p:cNvSpPr>
            <p:nvPr/>
          </p:nvSpPr>
          <p:spPr bwMode="auto">
            <a:xfrm>
              <a:off x="3435" y="2804"/>
              <a:ext cx="0" cy="120"/>
            </a:xfrm>
            <a:prstGeom prst="line">
              <a:avLst/>
            </a:prstGeom>
            <a:noFill/>
            <a:ln w="19050">
              <a:solidFill>
                <a:srgbClr val="A50021"/>
              </a:solidFill>
              <a:round/>
              <a:headEnd/>
              <a:tailEnd/>
            </a:ln>
          </p:spPr>
          <p:txBody>
            <a:bodyPr wrap="none" anchor="ctr"/>
            <a:lstStyle/>
            <a:p>
              <a:endParaRPr lang="en-US"/>
            </a:p>
          </p:txBody>
        </p:sp>
        <p:sp>
          <p:nvSpPr>
            <p:cNvPr id="15385" name="Freeform 42"/>
            <p:cNvSpPr>
              <a:spLocks/>
            </p:cNvSpPr>
            <p:nvPr/>
          </p:nvSpPr>
          <p:spPr bwMode="auto">
            <a:xfrm flipH="1">
              <a:off x="2437" y="2858"/>
              <a:ext cx="396" cy="312"/>
            </a:xfrm>
            <a:custGeom>
              <a:avLst/>
              <a:gdLst>
                <a:gd name="T0" fmla="*/ 0 w 324"/>
                <a:gd name="T1" fmla="*/ 312 h 276"/>
                <a:gd name="T2" fmla="*/ 0 w 324"/>
                <a:gd name="T3" fmla="*/ 0 h 276"/>
                <a:gd name="T4" fmla="*/ 396 w 324"/>
                <a:gd name="T5" fmla="*/ 0 h 276"/>
                <a:gd name="T6" fmla="*/ 0 60000 65536"/>
                <a:gd name="T7" fmla="*/ 0 60000 65536"/>
                <a:gd name="T8" fmla="*/ 0 60000 65536"/>
                <a:gd name="T9" fmla="*/ 0 w 324"/>
                <a:gd name="T10" fmla="*/ 0 h 276"/>
                <a:gd name="T11" fmla="*/ 324 w 324"/>
                <a:gd name="T12" fmla="*/ 276 h 276"/>
              </a:gdLst>
              <a:ahLst/>
              <a:cxnLst>
                <a:cxn ang="T6">
                  <a:pos x="T0" y="T1"/>
                </a:cxn>
                <a:cxn ang="T7">
                  <a:pos x="T2" y="T3"/>
                </a:cxn>
                <a:cxn ang="T8">
                  <a:pos x="T4" y="T5"/>
                </a:cxn>
              </a:cxnLst>
              <a:rect l="T9" t="T10" r="T11" b="T12"/>
              <a:pathLst>
                <a:path w="324" h="276">
                  <a:moveTo>
                    <a:pt x="0" y="276"/>
                  </a:moveTo>
                  <a:lnTo>
                    <a:pt x="0" y="0"/>
                  </a:lnTo>
                  <a:lnTo>
                    <a:pt x="324" y="0"/>
                  </a:lnTo>
                </a:path>
              </a:pathLst>
            </a:custGeom>
            <a:noFill/>
            <a:ln w="19050">
              <a:solidFill>
                <a:srgbClr val="A50021"/>
              </a:solidFill>
              <a:prstDash val="dash"/>
              <a:round/>
              <a:headEnd/>
              <a:tailEnd type="triangle" w="med" len="med"/>
            </a:ln>
          </p:spPr>
          <p:txBody>
            <a:bodyPr wrap="none" anchor="ctr"/>
            <a:lstStyle/>
            <a:p>
              <a:endParaRPr lang="de-DE"/>
            </a:p>
          </p:txBody>
        </p:sp>
        <p:sp>
          <p:nvSpPr>
            <p:cNvPr id="15386" name="Line 43"/>
            <p:cNvSpPr>
              <a:spLocks noChangeShapeType="1"/>
            </p:cNvSpPr>
            <p:nvPr/>
          </p:nvSpPr>
          <p:spPr bwMode="auto">
            <a:xfrm>
              <a:off x="2439" y="2804"/>
              <a:ext cx="0" cy="120"/>
            </a:xfrm>
            <a:prstGeom prst="line">
              <a:avLst/>
            </a:prstGeom>
            <a:noFill/>
            <a:ln w="19050">
              <a:solidFill>
                <a:srgbClr val="A50021"/>
              </a:solidFill>
              <a:round/>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smtClean="0"/>
              <a:t>Firewalls: Packet Filtering</a:t>
            </a:r>
          </a:p>
        </p:txBody>
      </p:sp>
      <p:sp>
        <p:nvSpPr>
          <p:cNvPr id="16388" name="Rectangle 3"/>
          <p:cNvSpPr>
            <a:spLocks noGrp="1" noChangeArrowheads="1"/>
          </p:cNvSpPr>
          <p:nvPr>
            <p:ph idx="1"/>
          </p:nvPr>
        </p:nvSpPr>
        <p:spPr/>
        <p:txBody>
          <a:bodyPr/>
          <a:lstStyle/>
          <a:p>
            <a:r>
              <a:rPr lang="en-US" dirty="0" smtClean="0"/>
              <a:t>What can be done with packet filtering?</a:t>
            </a:r>
          </a:p>
          <a:p>
            <a:pPr lvl="1"/>
            <a:r>
              <a:rPr lang="en-US" dirty="0" smtClean="0"/>
              <a:t>Theoretically speaking “everything”</a:t>
            </a:r>
          </a:p>
          <a:p>
            <a:pPr lvl="2"/>
            <a:r>
              <a:rPr lang="en-US" dirty="0" smtClean="0"/>
              <a:t>All information exchanged in a communication relation is transported via packets</a:t>
            </a:r>
          </a:p>
          <a:p>
            <a:pPr lvl="1"/>
            <a:r>
              <a:rPr lang="en-US" dirty="0" smtClean="0"/>
              <a:t>In practice, efficiency tradeoffs against proxy approaches have to be considered</a:t>
            </a:r>
          </a:p>
          <a:p>
            <a:pPr lvl="2"/>
            <a:r>
              <a:rPr lang="en-US" dirty="0" smtClean="0"/>
              <a:t>Deep packet inspection is expensive; comes at cost of routing efficiency (but can be done!)</a:t>
            </a:r>
          </a:p>
          <a:p>
            <a:endParaRPr lang="en-US" dirty="0" smtClean="0"/>
          </a:p>
          <a:p>
            <a:r>
              <a:rPr lang="en-US" dirty="0" smtClean="0"/>
              <a:t>Basic packet filtering allows to control data transfers based on:</a:t>
            </a:r>
          </a:p>
          <a:p>
            <a:pPr lvl="1"/>
            <a:r>
              <a:rPr lang="en-US" dirty="0" smtClean="0"/>
              <a:t>Source/destination IP address</a:t>
            </a:r>
          </a:p>
          <a:p>
            <a:pPr lvl="1"/>
            <a:r>
              <a:rPr lang="en-US" dirty="0" smtClean="0"/>
              <a:t>Transport protocol</a:t>
            </a:r>
          </a:p>
          <a:p>
            <a:pPr lvl="1"/>
            <a:r>
              <a:rPr lang="en-US" dirty="0" smtClean="0"/>
              <a:t>Source / destination application port</a:t>
            </a:r>
          </a:p>
          <a:p>
            <a:pPr lvl="1"/>
            <a:r>
              <a:rPr lang="en-US" dirty="0" smtClean="0"/>
              <a:t>Specific protocol flags:</a:t>
            </a:r>
          </a:p>
          <a:p>
            <a:pPr lvl="2"/>
            <a:r>
              <a:rPr lang="en-US" dirty="0" smtClean="0"/>
              <a:t>No TCP SYNs from exterior network</a:t>
            </a:r>
          </a:p>
          <a:p>
            <a:pPr lvl="2"/>
            <a:r>
              <a:rPr lang="en-US" dirty="0" smtClean="0"/>
              <a:t>No TCP SYN/ACKs from exterior network, unless prior and related SYN from interior network (</a:t>
            </a:r>
            <a:r>
              <a:rPr lang="en-US" dirty="0" err="1" smtClean="0"/>
              <a:t>stateful</a:t>
            </a:r>
            <a:r>
              <a:rPr lang="en-US" dirty="0" smtClean="0"/>
              <a:t> packet filtering)</a:t>
            </a:r>
          </a:p>
          <a:p>
            <a:pPr lvl="1"/>
            <a:r>
              <a:rPr lang="en-US" dirty="0" smtClean="0"/>
              <a:t>Network interface a packet has been received on</a:t>
            </a:r>
            <a:endParaRPr lang="en-US" dirty="0"/>
          </a:p>
        </p:txBody>
      </p:sp>
      <p:sp>
        <p:nvSpPr>
          <p:cNvPr id="16386" name="Fußzeilenplatzhalter 3"/>
          <p:cNvSpPr>
            <a:spLocks noGrp="1"/>
          </p:cNvSpPr>
          <p:nvPr>
            <p:ph type="ftr" sz="quarter" idx="10"/>
          </p:nvPr>
        </p:nvSpPr>
        <p:spPr/>
        <p:txBody>
          <a:bodyPr/>
          <a:lstStyle/>
          <a:p>
            <a:r>
              <a:rPr lang="en-US" smtClean="0"/>
              <a:t>TI 3: Operating Systems and Computer Networks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smtClean="0"/>
              <a:t>Example: Packet Filtering Rule Set</a:t>
            </a:r>
          </a:p>
        </p:txBody>
      </p:sp>
      <p:sp>
        <p:nvSpPr>
          <p:cNvPr id="17412" name="Rectangle 3"/>
          <p:cNvSpPr>
            <a:spLocks noGrp="1" noChangeArrowheads="1"/>
          </p:cNvSpPr>
          <p:nvPr>
            <p:ph idx="1"/>
          </p:nvPr>
        </p:nvSpPr>
        <p:spPr/>
        <p:txBody>
          <a:bodyPr/>
          <a:lstStyle/>
          <a:p>
            <a:r>
              <a:rPr lang="en-US" smtClean="0"/>
              <a:t>This rule set specifies that incoming and outgoing email is the only allowed traffic into and out of a protected network:</a:t>
            </a:r>
          </a:p>
          <a:p>
            <a:pPr lvl="1"/>
            <a:r>
              <a:rPr lang="en-US" smtClean="0"/>
              <a:t>Email is relayed between two servers by transferring it to an SMTP daemon on the target server (server port 25, client port &gt; 1023)</a:t>
            </a:r>
          </a:p>
          <a:p>
            <a:pPr lvl="1"/>
            <a:r>
              <a:rPr lang="en-US" smtClean="0"/>
              <a:t>Rule A allows incoming email to flow to the bastion host and rule B allows the bastion host’s acknowledgements to exit the network</a:t>
            </a:r>
          </a:p>
          <a:p>
            <a:pPr lvl="1"/>
            <a:r>
              <a:rPr lang="en-US" smtClean="0"/>
              <a:t>Rules C and D are analogous for outgoing email</a:t>
            </a:r>
          </a:p>
          <a:p>
            <a:pPr lvl="1"/>
            <a:r>
              <a:rPr lang="en-US" smtClean="0"/>
              <a:t>Rule E denies all other traffic</a:t>
            </a:r>
            <a:endParaRPr lang="en-US"/>
          </a:p>
        </p:txBody>
      </p:sp>
      <p:sp>
        <p:nvSpPr>
          <p:cNvPr id="17410" name="Fußzeilenplatzhalter 3"/>
          <p:cNvSpPr>
            <a:spLocks noGrp="1"/>
          </p:cNvSpPr>
          <p:nvPr>
            <p:ph type="ftr" sz="quarter" idx="10"/>
          </p:nvPr>
        </p:nvSpPr>
        <p:spPr/>
        <p:txBody>
          <a:bodyPr/>
          <a:lstStyle/>
          <a:p>
            <a:r>
              <a:rPr lang="en-US" smtClean="0"/>
              <a:t>TI 3: Operating Systems and Computer Networks</a:t>
            </a:r>
          </a:p>
        </p:txBody>
      </p:sp>
      <p:grpSp>
        <p:nvGrpSpPr>
          <p:cNvPr id="17413" name="Group 4"/>
          <p:cNvGrpSpPr>
            <a:grpSpLocks/>
          </p:cNvGrpSpPr>
          <p:nvPr/>
        </p:nvGrpSpPr>
        <p:grpSpPr bwMode="auto">
          <a:xfrm>
            <a:off x="1847528" y="3848677"/>
            <a:ext cx="8724900" cy="2524125"/>
            <a:chOff x="264" y="3051"/>
            <a:chExt cx="5496" cy="1590"/>
          </a:xfrm>
        </p:grpSpPr>
        <p:sp>
          <p:nvSpPr>
            <p:cNvPr id="17414" name="Rectangle 5"/>
            <p:cNvSpPr>
              <a:spLocks noChangeArrowheads="1"/>
            </p:cNvSpPr>
            <p:nvPr/>
          </p:nvSpPr>
          <p:spPr bwMode="auto">
            <a:xfrm>
              <a:off x="288" y="3051"/>
              <a:ext cx="5328" cy="222"/>
            </a:xfrm>
            <a:prstGeom prst="rect">
              <a:avLst/>
            </a:prstGeom>
            <a:solidFill>
              <a:srgbClr val="EAEAEA"/>
            </a:solidFill>
            <a:ln w="9525">
              <a:noFill/>
              <a:miter lim="800000"/>
              <a:headEnd/>
              <a:tailEnd/>
            </a:ln>
          </p:spPr>
          <p:txBody>
            <a:bodyPr wrap="none" anchor="ctr"/>
            <a:lstStyle/>
            <a:p>
              <a:endParaRPr lang="de-DE"/>
            </a:p>
          </p:txBody>
        </p:sp>
        <p:sp>
          <p:nvSpPr>
            <p:cNvPr id="17415" name="Text Box 6"/>
            <p:cNvSpPr txBox="1">
              <a:spLocks noChangeArrowheads="1"/>
            </p:cNvSpPr>
            <p:nvPr/>
          </p:nvSpPr>
          <p:spPr bwMode="auto">
            <a:xfrm>
              <a:off x="264" y="3051"/>
              <a:ext cx="5496" cy="212"/>
            </a:xfrm>
            <a:prstGeom prst="rect">
              <a:avLst/>
            </a:prstGeom>
            <a:noFill/>
            <a:ln w="9525">
              <a:noFill/>
              <a:miter lim="800000"/>
              <a:headEnd/>
              <a:tailEnd/>
            </a:ln>
          </p:spPr>
          <p:txBody>
            <a:bodyPr>
              <a:spAutoFit/>
            </a:bodyPr>
            <a:lstStyle/>
            <a:p>
              <a:pPr algn="l" eaLnBrk="0" hangingPunct="0">
                <a:spcBef>
                  <a:spcPct val="50000"/>
                </a:spcBef>
                <a:tabLst>
                  <a:tab pos="571500" algn="l"/>
                  <a:tab pos="1714500" algn="l"/>
                  <a:tab pos="2762250" algn="l"/>
                  <a:tab pos="4000500" algn="l"/>
                  <a:tab pos="4953000" algn="l"/>
                  <a:tab pos="6000750" algn="l"/>
                  <a:tab pos="7143750" algn="l"/>
                  <a:tab pos="7715250" algn="l"/>
                </a:tabLst>
              </a:pPr>
              <a:r>
                <a:rPr lang="en-US" sz="1600">
                  <a:latin typeface="Arial" pitchFamily="34" charset="0"/>
                </a:rPr>
                <a:t>Rule	Direction	Src. Addr.	Dest. Addr.	Protocol	Src. Port	Dest. Port	ACK	Action</a:t>
              </a:r>
            </a:p>
          </p:txBody>
        </p:sp>
        <p:sp>
          <p:nvSpPr>
            <p:cNvPr id="17416" name="Text Box 7"/>
            <p:cNvSpPr txBox="1">
              <a:spLocks noChangeArrowheads="1"/>
            </p:cNvSpPr>
            <p:nvPr/>
          </p:nvSpPr>
          <p:spPr bwMode="auto">
            <a:xfrm>
              <a:off x="264" y="3351"/>
              <a:ext cx="5496" cy="1136"/>
            </a:xfrm>
            <a:prstGeom prst="rect">
              <a:avLst/>
            </a:prstGeom>
            <a:noFill/>
            <a:ln w="9525">
              <a:noFill/>
              <a:miter lim="800000"/>
              <a:headEnd/>
              <a:tailEnd/>
            </a:ln>
          </p:spPr>
          <p:txBody>
            <a:bodyPr>
              <a:spAutoFit/>
            </a:bodyPr>
            <a:lstStyle/>
            <a:p>
              <a:pPr algn="l" eaLnBrk="0" hangingPunct="0">
                <a:spcBef>
                  <a:spcPct val="50000"/>
                </a:spcBef>
                <a:tabLst>
                  <a:tab pos="571500" algn="l"/>
                  <a:tab pos="1714500" algn="l"/>
                  <a:tab pos="2762250" algn="l"/>
                  <a:tab pos="4000500" algn="l"/>
                  <a:tab pos="4953000" algn="l"/>
                  <a:tab pos="6000750" algn="l"/>
                  <a:tab pos="7143750" algn="l"/>
                  <a:tab pos="7715250" algn="l"/>
                </a:tabLst>
              </a:pPr>
              <a:r>
                <a:rPr lang="en-US" sz="1600">
                  <a:latin typeface="Arial" pitchFamily="34" charset="0"/>
                </a:rPr>
                <a:t>   A	Inbound	External	Bastion	TCP	&gt;1023	25	Any	Permit</a:t>
              </a:r>
            </a:p>
            <a:p>
              <a:pPr algn="l" eaLnBrk="0" hangingPunct="0">
                <a:spcBef>
                  <a:spcPct val="50000"/>
                </a:spcBef>
                <a:tabLst>
                  <a:tab pos="571500" algn="l"/>
                  <a:tab pos="1714500" algn="l"/>
                  <a:tab pos="2762250" algn="l"/>
                  <a:tab pos="4000500" algn="l"/>
                  <a:tab pos="4953000" algn="l"/>
                  <a:tab pos="6000750" algn="l"/>
                  <a:tab pos="7143750" algn="l"/>
                  <a:tab pos="7715250" algn="l"/>
                </a:tabLst>
              </a:pPr>
              <a:r>
                <a:rPr lang="en-US" sz="1600">
                  <a:latin typeface="Arial" pitchFamily="34" charset="0"/>
                </a:rPr>
                <a:t>   B	Outbound	Bastion	External	TCP	25	&gt;1023	Yes	Permit</a:t>
              </a:r>
            </a:p>
            <a:p>
              <a:pPr algn="l" eaLnBrk="0" hangingPunct="0">
                <a:spcBef>
                  <a:spcPct val="50000"/>
                </a:spcBef>
                <a:tabLst>
                  <a:tab pos="571500" algn="l"/>
                  <a:tab pos="1714500" algn="l"/>
                  <a:tab pos="2762250" algn="l"/>
                  <a:tab pos="4000500" algn="l"/>
                  <a:tab pos="4953000" algn="l"/>
                  <a:tab pos="6000750" algn="l"/>
                  <a:tab pos="7143750" algn="l"/>
                  <a:tab pos="7715250" algn="l"/>
                </a:tabLst>
              </a:pPr>
              <a:r>
                <a:rPr lang="en-US" sz="1600">
                  <a:latin typeface="Arial" pitchFamily="34" charset="0"/>
                </a:rPr>
                <a:t>   C	Outbound	Bastion	External	TCP	&gt;1023	25	Any	Permit</a:t>
              </a:r>
            </a:p>
            <a:p>
              <a:pPr algn="l" eaLnBrk="0" hangingPunct="0">
                <a:spcBef>
                  <a:spcPct val="50000"/>
                </a:spcBef>
                <a:tabLst>
                  <a:tab pos="571500" algn="l"/>
                  <a:tab pos="1714500" algn="l"/>
                  <a:tab pos="2762250" algn="l"/>
                  <a:tab pos="4000500" algn="l"/>
                  <a:tab pos="4953000" algn="l"/>
                  <a:tab pos="6000750" algn="l"/>
                  <a:tab pos="7143750" algn="l"/>
                  <a:tab pos="7715250" algn="l"/>
                </a:tabLst>
              </a:pPr>
              <a:r>
                <a:rPr lang="en-US" sz="1600">
                  <a:latin typeface="Arial" pitchFamily="34" charset="0"/>
                </a:rPr>
                <a:t>   D	Inbound	External	Bastion	TCP	25	&gt;1023	Yes	Permit</a:t>
              </a:r>
            </a:p>
            <a:p>
              <a:pPr algn="l" eaLnBrk="0" hangingPunct="0">
                <a:spcBef>
                  <a:spcPct val="50000"/>
                </a:spcBef>
                <a:tabLst>
                  <a:tab pos="571500" algn="l"/>
                  <a:tab pos="1714500" algn="l"/>
                  <a:tab pos="2762250" algn="l"/>
                  <a:tab pos="4000500" algn="l"/>
                  <a:tab pos="4953000" algn="l"/>
                  <a:tab pos="6000750" algn="l"/>
                  <a:tab pos="7143750" algn="l"/>
                  <a:tab pos="7715250" algn="l"/>
                </a:tabLst>
              </a:pPr>
              <a:r>
                <a:rPr lang="en-US" sz="1600">
                  <a:latin typeface="Arial" pitchFamily="34" charset="0"/>
                </a:rPr>
                <a:t>   E	Either	Any	Any	Any	Any	Any	Any	Deny</a:t>
              </a:r>
            </a:p>
          </p:txBody>
        </p:sp>
        <p:sp>
          <p:nvSpPr>
            <p:cNvPr id="17417" name="Line 8"/>
            <p:cNvSpPr>
              <a:spLocks noChangeShapeType="1"/>
            </p:cNvSpPr>
            <p:nvPr/>
          </p:nvSpPr>
          <p:spPr bwMode="auto">
            <a:xfrm>
              <a:off x="288" y="3273"/>
              <a:ext cx="5328" cy="0"/>
            </a:xfrm>
            <a:prstGeom prst="line">
              <a:avLst/>
            </a:prstGeom>
            <a:noFill/>
            <a:ln w="9525">
              <a:solidFill>
                <a:schemeClr val="tx1"/>
              </a:solidFill>
              <a:round/>
              <a:headEnd/>
              <a:tailEnd/>
            </a:ln>
          </p:spPr>
          <p:txBody>
            <a:bodyPr wrap="none" anchor="ctr"/>
            <a:lstStyle/>
            <a:p>
              <a:endParaRPr lang="en-US"/>
            </a:p>
          </p:txBody>
        </p:sp>
        <p:sp>
          <p:nvSpPr>
            <p:cNvPr id="17418" name="Line 9"/>
            <p:cNvSpPr>
              <a:spLocks noChangeShapeType="1"/>
            </p:cNvSpPr>
            <p:nvPr/>
          </p:nvSpPr>
          <p:spPr bwMode="auto">
            <a:xfrm>
              <a:off x="288" y="3309"/>
              <a:ext cx="5328" cy="0"/>
            </a:xfrm>
            <a:prstGeom prst="line">
              <a:avLst/>
            </a:prstGeom>
            <a:noFill/>
            <a:ln w="9525">
              <a:solidFill>
                <a:schemeClr val="tx1"/>
              </a:solidFill>
              <a:round/>
              <a:headEnd/>
              <a:tailEnd/>
            </a:ln>
          </p:spPr>
          <p:txBody>
            <a:bodyPr wrap="none" anchor="ctr"/>
            <a:lstStyle/>
            <a:p>
              <a:endParaRPr lang="en-US"/>
            </a:p>
          </p:txBody>
        </p:sp>
        <p:sp>
          <p:nvSpPr>
            <p:cNvPr id="17419" name="Line 10"/>
            <p:cNvSpPr>
              <a:spLocks noChangeShapeType="1"/>
            </p:cNvSpPr>
            <p:nvPr/>
          </p:nvSpPr>
          <p:spPr bwMode="auto">
            <a:xfrm>
              <a:off x="648" y="3057"/>
              <a:ext cx="0" cy="1584"/>
            </a:xfrm>
            <a:prstGeom prst="line">
              <a:avLst/>
            </a:prstGeom>
            <a:noFill/>
            <a:ln w="9525">
              <a:solidFill>
                <a:schemeClr val="tx1"/>
              </a:solidFill>
              <a:round/>
              <a:headEnd/>
              <a:tailEnd/>
            </a:ln>
          </p:spPr>
          <p:txBody>
            <a:bodyPr wrap="none" anchor="ctr"/>
            <a:lstStyle/>
            <a:p>
              <a:endParaRPr lang="en-US"/>
            </a:p>
          </p:txBody>
        </p:sp>
        <p:sp>
          <p:nvSpPr>
            <p:cNvPr id="17420" name="Line 11"/>
            <p:cNvSpPr>
              <a:spLocks noChangeShapeType="1"/>
            </p:cNvSpPr>
            <p:nvPr/>
          </p:nvSpPr>
          <p:spPr bwMode="auto">
            <a:xfrm>
              <a:off x="1314" y="3057"/>
              <a:ext cx="0" cy="1584"/>
            </a:xfrm>
            <a:prstGeom prst="line">
              <a:avLst/>
            </a:prstGeom>
            <a:noFill/>
            <a:ln w="9525">
              <a:solidFill>
                <a:schemeClr val="tx1"/>
              </a:solidFill>
              <a:round/>
              <a:headEnd/>
              <a:tailEnd/>
            </a:ln>
          </p:spPr>
          <p:txBody>
            <a:bodyPr wrap="none" anchor="ctr"/>
            <a:lstStyle/>
            <a:p>
              <a:endParaRPr lang="en-US"/>
            </a:p>
          </p:txBody>
        </p:sp>
        <p:sp>
          <p:nvSpPr>
            <p:cNvPr id="17421" name="Line 12"/>
            <p:cNvSpPr>
              <a:spLocks noChangeShapeType="1"/>
            </p:cNvSpPr>
            <p:nvPr/>
          </p:nvSpPr>
          <p:spPr bwMode="auto">
            <a:xfrm>
              <a:off x="1992" y="3057"/>
              <a:ext cx="0" cy="1584"/>
            </a:xfrm>
            <a:prstGeom prst="line">
              <a:avLst/>
            </a:prstGeom>
            <a:noFill/>
            <a:ln w="9525">
              <a:solidFill>
                <a:schemeClr val="tx1"/>
              </a:solidFill>
              <a:round/>
              <a:headEnd/>
              <a:tailEnd/>
            </a:ln>
          </p:spPr>
          <p:txBody>
            <a:bodyPr wrap="none" anchor="ctr"/>
            <a:lstStyle/>
            <a:p>
              <a:endParaRPr lang="en-US"/>
            </a:p>
          </p:txBody>
        </p:sp>
        <p:sp>
          <p:nvSpPr>
            <p:cNvPr id="17422" name="Line 13"/>
            <p:cNvSpPr>
              <a:spLocks noChangeShapeType="1"/>
            </p:cNvSpPr>
            <p:nvPr/>
          </p:nvSpPr>
          <p:spPr bwMode="auto">
            <a:xfrm>
              <a:off x="2778" y="3057"/>
              <a:ext cx="0" cy="1584"/>
            </a:xfrm>
            <a:prstGeom prst="line">
              <a:avLst/>
            </a:prstGeom>
            <a:noFill/>
            <a:ln w="9525">
              <a:solidFill>
                <a:schemeClr val="tx1"/>
              </a:solidFill>
              <a:round/>
              <a:headEnd/>
              <a:tailEnd/>
            </a:ln>
          </p:spPr>
          <p:txBody>
            <a:bodyPr wrap="none" anchor="ctr"/>
            <a:lstStyle/>
            <a:p>
              <a:endParaRPr lang="en-US"/>
            </a:p>
          </p:txBody>
        </p:sp>
        <p:sp>
          <p:nvSpPr>
            <p:cNvPr id="17423" name="Line 14"/>
            <p:cNvSpPr>
              <a:spLocks noChangeShapeType="1"/>
            </p:cNvSpPr>
            <p:nvPr/>
          </p:nvSpPr>
          <p:spPr bwMode="auto">
            <a:xfrm>
              <a:off x="3390" y="3057"/>
              <a:ext cx="0" cy="1584"/>
            </a:xfrm>
            <a:prstGeom prst="line">
              <a:avLst/>
            </a:prstGeom>
            <a:noFill/>
            <a:ln w="9525">
              <a:solidFill>
                <a:schemeClr val="tx1"/>
              </a:solidFill>
              <a:round/>
              <a:headEnd/>
              <a:tailEnd/>
            </a:ln>
          </p:spPr>
          <p:txBody>
            <a:bodyPr wrap="none" anchor="ctr"/>
            <a:lstStyle/>
            <a:p>
              <a:endParaRPr lang="en-US"/>
            </a:p>
          </p:txBody>
        </p:sp>
        <p:sp>
          <p:nvSpPr>
            <p:cNvPr id="17424" name="Line 15"/>
            <p:cNvSpPr>
              <a:spLocks noChangeShapeType="1"/>
            </p:cNvSpPr>
            <p:nvPr/>
          </p:nvSpPr>
          <p:spPr bwMode="auto">
            <a:xfrm>
              <a:off x="4026" y="3057"/>
              <a:ext cx="0" cy="1584"/>
            </a:xfrm>
            <a:prstGeom prst="line">
              <a:avLst/>
            </a:prstGeom>
            <a:noFill/>
            <a:ln w="9525">
              <a:solidFill>
                <a:schemeClr val="tx1"/>
              </a:solidFill>
              <a:round/>
              <a:headEnd/>
              <a:tailEnd/>
            </a:ln>
          </p:spPr>
          <p:txBody>
            <a:bodyPr wrap="none" anchor="ctr"/>
            <a:lstStyle/>
            <a:p>
              <a:endParaRPr lang="en-US"/>
            </a:p>
          </p:txBody>
        </p:sp>
        <p:sp>
          <p:nvSpPr>
            <p:cNvPr id="17425" name="Line 16"/>
            <p:cNvSpPr>
              <a:spLocks noChangeShapeType="1"/>
            </p:cNvSpPr>
            <p:nvPr/>
          </p:nvSpPr>
          <p:spPr bwMode="auto">
            <a:xfrm>
              <a:off x="4770" y="3057"/>
              <a:ext cx="0" cy="1584"/>
            </a:xfrm>
            <a:prstGeom prst="line">
              <a:avLst/>
            </a:prstGeom>
            <a:noFill/>
            <a:ln w="9525">
              <a:solidFill>
                <a:schemeClr val="tx1"/>
              </a:solidFill>
              <a:round/>
              <a:headEnd/>
              <a:tailEnd/>
            </a:ln>
          </p:spPr>
          <p:txBody>
            <a:bodyPr wrap="none" anchor="ctr"/>
            <a:lstStyle/>
            <a:p>
              <a:endParaRPr lang="en-US"/>
            </a:p>
          </p:txBody>
        </p:sp>
        <p:sp>
          <p:nvSpPr>
            <p:cNvPr id="17426" name="Line 17"/>
            <p:cNvSpPr>
              <a:spLocks noChangeShapeType="1"/>
            </p:cNvSpPr>
            <p:nvPr/>
          </p:nvSpPr>
          <p:spPr bwMode="auto">
            <a:xfrm>
              <a:off x="5160" y="3057"/>
              <a:ext cx="0" cy="1584"/>
            </a:xfrm>
            <a:prstGeom prst="line">
              <a:avLst/>
            </a:prstGeom>
            <a:noFill/>
            <a:ln w="9525">
              <a:solidFill>
                <a:schemeClr val="tx1"/>
              </a:solidFill>
              <a:round/>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type="title"/>
          </p:nvPr>
        </p:nvSpPr>
        <p:spPr/>
        <p:txBody>
          <a:bodyPr/>
          <a:lstStyle/>
          <a:p>
            <a:pPr eaLnBrk="1" hangingPunct="1"/>
            <a:r>
              <a:rPr lang="en-US" dirty="0" smtClean="0"/>
              <a:t>Network Security</a:t>
            </a:r>
          </a:p>
        </p:txBody>
      </p:sp>
      <p:sp>
        <p:nvSpPr>
          <p:cNvPr id="9218" name="Fußzeilenplatzhalter 2"/>
          <p:cNvSpPr>
            <a:spLocks noGrp="1"/>
          </p:cNvSpPr>
          <p:nvPr>
            <p:ph type="ftr" sz="quarter" idx="10"/>
          </p:nvPr>
        </p:nvSpPr>
        <p:spPr>
          <a:noFill/>
        </p:spPr>
        <p:txBody>
          <a:bodyPr/>
          <a:lstStyle/>
          <a:p>
            <a:r>
              <a:rPr lang="en-US" smtClean="0"/>
              <a:t>TI 3: Operating Systems and Computer Networks</a:t>
            </a:r>
          </a:p>
        </p:txBody>
      </p:sp>
      <p:pic>
        <p:nvPicPr>
          <p:cNvPr id="9221" name="Picture 4" descr="1-2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35560" y="1433283"/>
            <a:ext cx="8299450" cy="49339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smtClean="0"/>
              <a:t>Conclusion</a:t>
            </a:r>
          </a:p>
        </p:txBody>
      </p:sp>
      <p:sp>
        <p:nvSpPr>
          <p:cNvPr id="31748" name="Rectangle 3"/>
          <p:cNvSpPr>
            <a:spLocks noGrp="1" noChangeArrowheads="1"/>
          </p:cNvSpPr>
          <p:nvPr>
            <p:ph idx="1"/>
          </p:nvPr>
        </p:nvSpPr>
        <p:spPr/>
        <p:txBody>
          <a:bodyPr/>
          <a:lstStyle/>
          <a:p>
            <a:r>
              <a:rPr lang="en-US" dirty="0" smtClean="0"/>
              <a:t>Network security is an important, but extremely complex topic</a:t>
            </a:r>
          </a:p>
          <a:p>
            <a:endParaRPr lang="en-US" dirty="0" smtClean="0"/>
          </a:p>
          <a:p>
            <a:r>
              <a:rPr lang="en-US" dirty="0" smtClean="0"/>
              <a:t>Unfair by definition:</a:t>
            </a:r>
          </a:p>
          <a:p>
            <a:pPr lvl="1"/>
            <a:r>
              <a:rPr lang="en-US" dirty="0" smtClean="0"/>
              <a:t>Attacker only needs to find one hole</a:t>
            </a:r>
          </a:p>
          <a:p>
            <a:pPr lvl="1"/>
            <a:r>
              <a:rPr lang="en-US" dirty="0" smtClean="0"/>
              <a:t>Defender must close all holes</a:t>
            </a:r>
          </a:p>
          <a:p>
            <a:endParaRPr lang="en-US" dirty="0" smtClean="0"/>
          </a:p>
          <a:p>
            <a:endParaRPr lang="en-US" dirty="0" smtClean="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smtClean="0"/>
          </a:p>
          <a:p>
            <a:r>
              <a:rPr lang="en-US" dirty="0" smtClean="0"/>
              <a:t>We have not even scratched the surface, we just know that there is an iceberg out there… </a:t>
            </a:r>
            <a:endParaRPr lang="en-US" dirty="0"/>
          </a:p>
        </p:txBody>
      </p:sp>
      <p:sp>
        <p:nvSpPr>
          <p:cNvPr id="31746" name="Fußzeilenplatzhalter 3"/>
          <p:cNvSpPr>
            <a:spLocks noGrp="1"/>
          </p:cNvSpPr>
          <p:nvPr>
            <p:ph type="ftr" sz="quarter" idx="10"/>
          </p:nvPr>
        </p:nvSpPr>
        <p:spPr/>
        <p:txBody>
          <a:bodyPr/>
          <a:lstStyle/>
          <a:p>
            <a:r>
              <a:rPr lang="en-US" smtClean="0"/>
              <a:t>TI 3: Operating Systems and Computer Networks</a:t>
            </a:r>
          </a:p>
        </p:txBody>
      </p:sp>
      <p:pic>
        <p:nvPicPr>
          <p:cNvPr id="31749" name="Picture 4" descr="j0100950"/>
          <p:cNvPicPr>
            <a:picLocks noChangeAspect="1" noChangeArrowheads="1"/>
          </p:cNvPicPr>
          <p:nvPr/>
        </p:nvPicPr>
        <p:blipFill>
          <a:blip r:embed="rId3" cstate="print"/>
          <a:srcRect/>
          <a:stretch>
            <a:fillRect/>
          </a:stretch>
        </p:blipFill>
        <p:spPr bwMode="auto">
          <a:xfrm>
            <a:off x="1487488" y="2852936"/>
            <a:ext cx="3533144" cy="2520280"/>
          </a:xfrm>
          <a:prstGeom prst="rect">
            <a:avLst/>
          </a:prstGeom>
          <a:noFill/>
          <a:ln w="9525">
            <a:noFill/>
            <a:miter lim="800000"/>
            <a:headEnd/>
            <a:tailEnd/>
          </a:ln>
        </p:spPr>
      </p:pic>
      <p:pic>
        <p:nvPicPr>
          <p:cNvPr id="9" name="Bild 5"/>
          <p:cNvPicPr>
            <a:picLocks noChangeAspect="1"/>
          </p:cNvPicPr>
          <p:nvPr/>
        </p:nvPicPr>
        <p:blipFill>
          <a:blip r:embed="rId4"/>
          <a:stretch>
            <a:fillRect/>
          </a:stretch>
        </p:blipFill>
        <p:spPr>
          <a:xfrm>
            <a:off x="7317879" y="1214681"/>
            <a:ext cx="2891619" cy="3087059"/>
          </a:xfrm>
          <a:prstGeom prst="rect">
            <a:avLst/>
          </a:prstGeom>
        </p:spPr>
      </p:pic>
      <p:pic>
        <p:nvPicPr>
          <p:cNvPr id="10" name="Picture 5" descr="D:\user\mw\work\haw\ndw2011\cyberspace-slides\stuff\ny_youtube-hijack.jpg"/>
          <p:cNvPicPr>
            <a:picLocks noChangeAspect="1" noChangeArrowheads="1"/>
          </p:cNvPicPr>
          <p:nvPr/>
        </p:nvPicPr>
        <p:blipFill>
          <a:blip r:embed="rId5" cstate="print"/>
          <a:srcRect/>
          <a:stretch>
            <a:fillRect/>
          </a:stretch>
        </p:blipFill>
        <p:spPr bwMode="auto">
          <a:xfrm>
            <a:off x="5318785" y="1714732"/>
            <a:ext cx="2209320" cy="2862232"/>
          </a:xfrm>
          <a:prstGeom prst="rect">
            <a:avLst/>
          </a:prstGeom>
          <a:noFill/>
        </p:spPr>
      </p:pic>
      <p:pic>
        <p:nvPicPr>
          <p:cNvPr id="11" name="Picture 2" descr="D:\user\mw\work\haw\ndw2011\cyberspace-slides\stuff\spiegel-online_china-hijack.jpg"/>
          <p:cNvPicPr>
            <a:picLocks noChangeAspect="1" noChangeArrowheads="1"/>
          </p:cNvPicPr>
          <p:nvPr/>
        </p:nvPicPr>
        <p:blipFill>
          <a:blip r:embed="rId6" cstate="print"/>
          <a:srcRect/>
          <a:stretch>
            <a:fillRect/>
          </a:stretch>
        </p:blipFill>
        <p:spPr bwMode="auto">
          <a:xfrm>
            <a:off x="6206404" y="3227182"/>
            <a:ext cx="2509663" cy="2290239"/>
          </a:xfrm>
          <a:prstGeom prst="rect">
            <a:avLst/>
          </a:prstGeom>
          <a:noFill/>
        </p:spPr>
      </p:pic>
      <p:pic>
        <p:nvPicPr>
          <p:cNvPr id="12" name="Picture 6"/>
          <p:cNvPicPr>
            <a:picLocks noChangeAspect="1" noChangeArrowheads="1"/>
          </p:cNvPicPr>
          <p:nvPr/>
        </p:nvPicPr>
        <p:blipFill>
          <a:blip r:embed="rId7" cstate="print"/>
          <a:srcRect/>
          <a:stretch>
            <a:fillRect/>
          </a:stretch>
        </p:blipFill>
        <p:spPr bwMode="auto">
          <a:xfrm>
            <a:off x="9336360" y="2309108"/>
            <a:ext cx="2627677" cy="2363230"/>
          </a:xfrm>
          <a:prstGeom prst="rect">
            <a:avLst/>
          </a:prstGeom>
          <a:noFill/>
          <a:ln w="9525">
            <a:noFill/>
            <a:miter lim="800000"/>
            <a:headEnd/>
            <a:tailEnd/>
          </a:ln>
        </p:spPr>
      </p:pic>
      <p:pic>
        <p:nvPicPr>
          <p:cNvPr id="13" name="Picture 4" descr="D:\user\mw\work\haw\ndw2011\cyberspace-slides\stuff\uscc_logo.jpg"/>
          <p:cNvPicPr>
            <a:picLocks noChangeAspect="1" noChangeArrowheads="1"/>
          </p:cNvPicPr>
          <p:nvPr/>
        </p:nvPicPr>
        <p:blipFill>
          <a:blip r:embed="rId8" cstate="print"/>
          <a:srcRect/>
          <a:stretch>
            <a:fillRect/>
          </a:stretch>
        </p:blipFill>
        <p:spPr bwMode="auto">
          <a:xfrm>
            <a:off x="10939119" y="1228932"/>
            <a:ext cx="917286" cy="698157"/>
          </a:xfrm>
          <a:prstGeom prst="rect">
            <a:avLst/>
          </a:prstGeom>
          <a:noFill/>
        </p:spPr>
      </p:pic>
      <p:sp>
        <p:nvSpPr>
          <p:cNvPr id="14" name="Textfeld 6"/>
          <p:cNvSpPr txBox="1"/>
          <p:nvPr/>
        </p:nvSpPr>
        <p:spPr>
          <a:xfrm>
            <a:off x="6788255" y="2631764"/>
            <a:ext cx="2571616" cy="1200329"/>
          </a:xfrm>
          <a:prstGeom prst="rect">
            <a:avLst/>
          </a:prstGeom>
          <a:solidFill>
            <a:schemeClr val="accent5">
              <a:lumMod val="90000"/>
            </a:schemeClr>
          </a:solidFill>
        </p:spPr>
        <p:txBody>
          <a:bodyPr wrap="square" rtlCol="0">
            <a:spAutoFit/>
          </a:bodyPr>
          <a:lstStyle/>
          <a:p>
            <a:r>
              <a:rPr lang="en-US" dirty="0" err="1" smtClean="0">
                <a:solidFill>
                  <a:srgbClr val="FF6600"/>
                </a:solidFill>
                <a:latin typeface="+mn-lt"/>
              </a:rPr>
              <a:t>Baofeng</a:t>
            </a:r>
            <a:r>
              <a:rPr lang="en-US" dirty="0" smtClean="0">
                <a:solidFill>
                  <a:srgbClr val="FF6600"/>
                </a:solidFill>
                <a:latin typeface="+mn-lt"/>
              </a:rPr>
              <a:t> attack:</a:t>
            </a:r>
          </a:p>
          <a:p>
            <a:r>
              <a:rPr lang="en-US" dirty="0" smtClean="0">
                <a:solidFill>
                  <a:srgbClr val="FF6600"/>
                </a:solidFill>
                <a:latin typeface="+mn-lt"/>
              </a:rPr>
              <a:t>475 million users for</a:t>
            </a:r>
          </a:p>
          <a:p>
            <a:r>
              <a:rPr lang="en-US" dirty="0" smtClean="0">
                <a:solidFill>
                  <a:srgbClr val="FF6600"/>
                </a:solidFill>
                <a:latin typeface="+mn-lt"/>
              </a:rPr>
              <a:t>9 hours detached</a:t>
            </a:r>
            <a:br>
              <a:rPr lang="en-US" dirty="0" smtClean="0">
                <a:solidFill>
                  <a:srgbClr val="FF6600"/>
                </a:solidFill>
                <a:latin typeface="+mn-lt"/>
              </a:rPr>
            </a:br>
            <a:r>
              <a:rPr lang="en-US" dirty="0" smtClean="0">
                <a:solidFill>
                  <a:srgbClr val="FF6600"/>
                </a:solidFill>
                <a:latin typeface="+mn-lt"/>
              </a:rPr>
              <a:t>from the Internet</a:t>
            </a:r>
            <a:endParaRPr lang="en-US" dirty="0">
              <a:solidFill>
                <a:srgbClr val="FF6600"/>
              </a:solidFill>
              <a:latin typeface="+mn-lt"/>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dirty="0" smtClean="0"/>
              <a:t>Content</a:t>
            </a:r>
          </a:p>
        </p:txBody>
      </p:sp>
      <p:sp>
        <p:nvSpPr>
          <p:cNvPr id="31748" name="Rectangle 3"/>
          <p:cNvSpPr>
            <a:spLocks noGrp="1" noChangeArrowheads="1"/>
          </p:cNvSpPr>
          <p:nvPr>
            <p:ph idx="1"/>
          </p:nvPr>
        </p:nvSpPr>
        <p:spPr/>
        <p:txBody>
          <a:bodyPr/>
          <a:lstStyle/>
          <a:p>
            <a:pPr marL="419100" indent="-419100">
              <a:lnSpc>
                <a:spcPct val="90000"/>
              </a:lnSpc>
              <a:buFontTx/>
              <a:buAutoNum type="arabicPeriod" startAt="8"/>
            </a:pPr>
            <a:r>
              <a:rPr lang="en-US" sz="2000" dirty="0"/>
              <a:t>Networked Computer &amp; </a:t>
            </a:r>
            <a:r>
              <a:rPr lang="en-US" sz="2000" dirty="0" smtClean="0"/>
              <a:t>Internet</a:t>
            </a:r>
          </a:p>
          <a:p>
            <a:pPr marL="419100" indent="-419100">
              <a:lnSpc>
                <a:spcPct val="90000"/>
              </a:lnSpc>
              <a:buFontTx/>
              <a:buAutoNum type="arabicPeriod" startAt="8"/>
            </a:pPr>
            <a:endParaRPr lang="en-US" sz="2000" dirty="0"/>
          </a:p>
          <a:p>
            <a:pPr marL="419100" indent="-419100">
              <a:lnSpc>
                <a:spcPct val="90000"/>
              </a:lnSpc>
              <a:buFontTx/>
              <a:buAutoNum type="arabicPeriod" startAt="9"/>
            </a:pPr>
            <a:r>
              <a:rPr lang="en-US" sz="2000" dirty="0" smtClean="0"/>
              <a:t>Host-to-Network</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Internetworking</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a:t>Transport </a:t>
            </a:r>
            <a:r>
              <a:rPr lang="en-US" sz="2000" dirty="0" smtClean="0"/>
              <a:t>Layer</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Applications</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b="1" dirty="0" smtClean="0"/>
              <a:t>Network Security</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Example</a:t>
            </a:r>
            <a:endParaRPr lang="en-US" sz="2000" dirty="0"/>
          </a:p>
          <a:p>
            <a:pPr marL="419100" indent="-419100">
              <a:lnSpc>
                <a:spcPct val="90000"/>
              </a:lnSpc>
            </a:pPr>
            <a:endParaRPr lang="en-US" sz="2000" dirty="0"/>
          </a:p>
        </p:txBody>
      </p:sp>
      <p:sp>
        <p:nvSpPr>
          <p:cNvPr id="5" name="Fußzeilenplatzhalter 3"/>
          <p:cNvSpPr>
            <a:spLocks noGrp="1"/>
          </p:cNvSpPr>
          <p:nvPr>
            <p:ph type="ftr" sz="quarter" idx="10"/>
          </p:nvPr>
        </p:nvSpPr>
        <p:spPr>
          <a:xfrm>
            <a:off x="334433" y="6656398"/>
            <a:ext cx="7969251" cy="201602"/>
          </a:xfrm>
          <a:noFill/>
        </p:spPr>
        <p:txBody>
          <a:bodyPr/>
          <a:lstStyle/>
          <a:p>
            <a:r>
              <a:rPr lang="de-DE" dirty="0" smtClean="0"/>
              <a:t>TI 3: Operating Systems </a:t>
            </a:r>
            <a:r>
              <a:rPr lang="de-DE" dirty="0" err="1" smtClean="0"/>
              <a:t>and</a:t>
            </a:r>
            <a:r>
              <a:rPr lang="de-DE" dirty="0" smtClean="0"/>
              <a:t> Computer Networks</a:t>
            </a:r>
            <a:endParaRPr lang="en-US" dirty="0"/>
          </a:p>
        </p:txBody>
      </p:sp>
    </p:spTree>
    <p:extLst>
      <p:ext uri="{BB962C8B-B14F-4D97-AF65-F5344CB8AC3E}">
        <p14:creationId xmlns:p14="http://schemas.microsoft.com/office/powerpoint/2010/main" val="1370848102"/>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smtClean="0"/>
              <a:t>On which layers can a firewall operate?</a:t>
            </a:r>
          </a:p>
          <a:p>
            <a:pPr lvl="1"/>
            <a:r>
              <a:rPr lang="en-US" dirty="0" smtClean="0"/>
              <a:t>What is the idea of a DMZ?</a:t>
            </a:r>
          </a:p>
          <a:p>
            <a:pPr lvl="1"/>
            <a:r>
              <a:rPr lang="en-US" dirty="0" smtClean="0"/>
              <a:t>What is packet filtering? What does deep packet inspection mean?</a:t>
            </a:r>
          </a:p>
          <a:p>
            <a:pPr lvl="1"/>
            <a:r>
              <a:rPr lang="en-US" dirty="0" smtClean="0"/>
              <a:t>Where is your firewall at home? Check the settings!</a:t>
            </a:r>
          </a:p>
          <a:p>
            <a:pPr lvl="1"/>
            <a:r>
              <a:rPr lang="en-US" dirty="0" smtClean="0"/>
              <a:t>Why do we have cyber security problems at all?</a:t>
            </a:r>
            <a:endParaRPr lang="en-US" dirty="0" smtClean="0"/>
          </a:p>
        </p:txBody>
      </p:sp>
      <p:sp>
        <p:nvSpPr>
          <p:cNvPr id="5" name="Footer Placeholder 2"/>
          <p:cNvSpPr>
            <a:spLocks noGrp="1"/>
          </p:cNvSpPr>
          <p:nvPr>
            <p:ph type="ftr" sz="quarter" idx="4294967295"/>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422948187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mtClean="0"/>
              <a:t>Threats in a Communication Network</a:t>
            </a:r>
          </a:p>
        </p:txBody>
      </p:sp>
      <p:sp>
        <p:nvSpPr>
          <p:cNvPr id="20484" name="Rectangle 3"/>
          <p:cNvSpPr>
            <a:spLocks noGrp="1" noChangeArrowheads="1"/>
          </p:cNvSpPr>
          <p:nvPr>
            <p:ph idx="1"/>
          </p:nvPr>
        </p:nvSpPr>
        <p:spPr/>
        <p:txBody>
          <a:bodyPr/>
          <a:lstStyle/>
          <a:p>
            <a:pPr eaLnBrk="1" hangingPunct="1"/>
            <a:r>
              <a:rPr lang="en-US" dirty="0" smtClean="0"/>
              <a:t>Abstract definition:</a:t>
            </a:r>
          </a:p>
          <a:p>
            <a:pPr lvl="1" eaLnBrk="1" hangingPunct="1"/>
            <a:r>
              <a:rPr lang="en-US" dirty="0" smtClean="0"/>
              <a:t>A </a:t>
            </a:r>
            <a:r>
              <a:rPr lang="en-US" i="1" dirty="0" smtClean="0"/>
              <a:t>threat</a:t>
            </a:r>
            <a:r>
              <a:rPr lang="en-US" dirty="0" smtClean="0"/>
              <a:t> in a communication network is any possible event or sequence of actions that might lead to a violation of one or more </a:t>
            </a:r>
            <a:r>
              <a:rPr lang="en-US" i="1" dirty="0" smtClean="0"/>
              <a:t>security goals</a:t>
            </a:r>
            <a:r>
              <a:rPr lang="en-US" dirty="0" smtClean="0"/>
              <a:t>.</a:t>
            </a:r>
          </a:p>
          <a:p>
            <a:pPr lvl="1" eaLnBrk="1" hangingPunct="1"/>
            <a:r>
              <a:rPr lang="en-US" dirty="0" smtClean="0"/>
              <a:t>The actual realization of a threat is called an </a:t>
            </a:r>
            <a:r>
              <a:rPr lang="en-US" i="1" dirty="0" smtClean="0"/>
              <a:t>attack</a:t>
            </a:r>
            <a:r>
              <a:rPr lang="en-US" dirty="0" smtClean="0"/>
              <a:t>.</a:t>
            </a:r>
          </a:p>
          <a:p>
            <a:pPr lvl="1" eaLnBrk="1" hangingPunct="1"/>
            <a:endParaRPr lang="en-US" dirty="0" smtClean="0"/>
          </a:p>
          <a:p>
            <a:pPr eaLnBrk="1" hangingPunct="1"/>
            <a:r>
              <a:rPr lang="en-US" dirty="0" smtClean="0"/>
              <a:t>Examples:</a:t>
            </a:r>
          </a:p>
          <a:p>
            <a:pPr lvl="1" eaLnBrk="1" hangingPunct="1"/>
            <a:r>
              <a:rPr lang="en-US" dirty="0" smtClean="0"/>
              <a:t>A hacker breaking into a corporate computer</a:t>
            </a:r>
          </a:p>
          <a:p>
            <a:pPr lvl="1" eaLnBrk="1" hangingPunct="1"/>
            <a:r>
              <a:rPr lang="en-US" dirty="0" smtClean="0"/>
              <a:t>Disclosure of emails in transit</a:t>
            </a:r>
          </a:p>
          <a:p>
            <a:pPr lvl="1" eaLnBrk="1" hangingPunct="1"/>
            <a:r>
              <a:rPr lang="en-US" dirty="0" smtClean="0"/>
              <a:t>Someone changing financial accounting data </a:t>
            </a:r>
          </a:p>
          <a:p>
            <a:pPr lvl="1" eaLnBrk="1" hangingPunct="1"/>
            <a:r>
              <a:rPr lang="en-US" dirty="0" smtClean="0"/>
              <a:t>A hacker temporarily shutting down a website</a:t>
            </a:r>
          </a:p>
          <a:p>
            <a:pPr lvl="1" eaLnBrk="1" hangingPunct="1"/>
            <a:r>
              <a:rPr lang="en-US" dirty="0" smtClean="0"/>
              <a:t>Someone using services or ordering goods in the name of others</a:t>
            </a:r>
          </a:p>
          <a:p>
            <a:pPr lvl="1" eaLnBrk="1" hangingPunct="1"/>
            <a:endParaRPr lang="en-US" dirty="0" smtClean="0"/>
          </a:p>
          <a:p>
            <a:pPr lvl="1" eaLnBrk="1" hangingPunct="1">
              <a:buFont typeface="Wingdings" pitchFamily="2" charset="2"/>
              <a:buChar char="Ø"/>
            </a:pPr>
            <a:r>
              <a:rPr lang="en-US" dirty="0" smtClean="0"/>
              <a:t>One attack may facilitate another, more serious one</a:t>
            </a:r>
          </a:p>
        </p:txBody>
      </p:sp>
      <p:sp>
        <p:nvSpPr>
          <p:cNvPr id="20482" name="Fußzeilenplatzhalter 3"/>
          <p:cNvSpPr>
            <a:spLocks noGrp="1"/>
          </p:cNvSpPr>
          <p:nvPr>
            <p:ph type="ftr" sz="quarter" idx="10"/>
          </p:nvPr>
        </p:nvSpPr>
        <p:spPr>
          <a:noFill/>
        </p:spPr>
        <p:txBody>
          <a:bodyPr/>
          <a:lstStyle/>
          <a:p>
            <a:r>
              <a:rPr lang="en-US" smtClean="0"/>
              <a:t>TI 3: Operating Systems and Computer Networks</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smtClean="0"/>
              <a:t>Security Goals Technically Defined</a:t>
            </a:r>
          </a:p>
        </p:txBody>
      </p:sp>
      <p:sp>
        <p:nvSpPr>
          <p:cNvPr id="21508" name="Rectangle 3"/>
          <p:cNvSpPr>
            <a:spLocks noGrp="1" noChangeArrowheads="1"/>
          </p:cNvSpPr>
          <p:nvPr>
            <p:ph idx="1"/>
          </p:nvPr>
        </p:nvSpPr>
        <p:spPr/>
        <p:txBody>
          <a:bodyPr>
            <a:normAutofit lnSpcReduction="10000"/>
          </a:bodyPr>
          <a:lstStyle/>
          <a:p>
            <a:r>
              <a:rPr lang="en-US" dirty="0" smtClean="0"/>
              <a:t>Confidentiality</a:t>
            </a:r>
          </a:p>
          <a:p>
            <a:pPr lvl="1"/>
            <a:r>
              <a:rPr lang="en-US" dirty="0" smtClean="0"/>
              <a:t>Data transmitted or stored should only be revealed to an intended audience</a:t>
            </a:r>
          </a:p>
          <a:p>
            <a:pPr lvl="1"/>
            <a:r>
              <a:rPr lang="en-US" dirty="0" smtClean="0"/>
              <a:t>Confidentiality of entities is also referred to as anonymity</a:t>
            </a:r>
          </a:p>
          <a:p>
            <a:pPr lvl="1"/>
            <a:endParaRPr lang="en-US" dirty="0" smtClean="0"/>
          </a:p>
          <a:p>
            <a:r>
              <a:rPr lang="en-US" dirty="0" smtClean="0"/>
              <a:t>Data Integrity</a:t>
            </a:r>
          </a:p>
          <a:p>
            <a:pPr lvl="1"/>
            <a:r>
              <a:rPr lang="en-US" dirty="0" smtClean="0"/>
              <a:t>It should be possible to detect any modification of data</a:t>
            </a:r>
          </a:p>
          <a:p>
            <a:pPr lvl="1"/>
            <a:r>
              <a:rPr lang="en-US" dirty="0" smtClean="0"/>
              <a:t>This requires to be able to identify the creator of some data</a:t>
            </a:r>
          </a:p>
          <a:p>
            <a:pPr lvl="2"/>
            <a:r>
              <a:rPr lang="en-US" dirty="0" smtClean="0"/>
              <a:t>Checksums are insufficient, as they could be manipulated, too</a:t>
            </a:r>
          </a:p>
          <a:p>
            <a:pPr lvl="2"/>
            <a:endParaRPr lang="en-US" dirty="0" smtClean="0"/>
          </a:p>
          <a:p>
            <a:r>
              <a:rPr lang="en-US" dirty="0" smtClean="0"/>
              <a:t>Accountability</a:t>
            </a:r>
          </a:p>
          <a:p>
            <a:pPr lvl="1"/>
            <a:r>
              <a:rPr lang="en-US" dirty="0" smtClean="0"/>
              <a:t>It should be possible to identify the entity responsible for any communication event</a:t>
            </a:r>
          </a:p>
          <a:p>
            <a:pPr lvl="1"/>
            <a:endParaRPr lang="en-US" dirty="0" smtClean="0"/>
          </a:p>
          <a:p>
            <a:r>
              <a:rPr lang="en-US" dirty="0" smtClean="0"/>
              <a:t>Availability</a:t>
            </a:r>
          </a:p>
          <a:p>
            <a:pPr lvl="1"/>
            <a:r>
              <a:rPr lang="en-US" dirty="0" smtClean="0"/>
              <a:t>Services should be available and function correctly</a:t>
            </a:r>
          </a:p>
          <a:p>
            <a:pPr lvl="1"/>
            <a:endParaRPr lang="en-US" dirty="0" smtClean="0"/>
          </a:p>
          <a:p>
            <a:r>
              <a:rPr lang="en-US" dirty="0" smtClean="0"/>
              <a:t>Controlled Access</a:t>
            </a:r>
          </a:p>
          <a:p>
            <a:pPr lvl="1"/>
            <a:r>
              <a:rPr lang="en-US" dirty="0" smtClean="0"/>
              <a:t>Only authorized entities should be able to access certain services or information </a:t>
            </a:r>
            <a:endParaRPr lang="en-US" dirty="0"/>
          </a:p>
        </p:txBody>
      </p:sp>
      <p:sp>
        <p:nvSpPr>
          <p:cNvPr id="21506" name="Fußzeilenplatzhalter 3"/>
          <p:cNvSpPr>
            <a:spLocks noGrp="1"/>
          </p:cNvSpPr>
          <p:nvPr>
            <p:ph type="ftr" sz="quarter" idx="10"/>
          </p:nvPr>
        </p:nvSpPr>
        <p:spPr/>
        <p:txBody>
          <a:bodyPr/>
          <a:lstStyle/>
          <a:p>
            <a:r>
              <a:rPr lang="en-US" smtClean="0"/>
              <a:t>TI 3: Operating Systems and Computer Networks</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smtClean="0"/>
              <a:t>Threats Technically Defined</a:t>
            </a:r>
          </a:p>
        </p:txBody>
      </p:sp>
      <p:sp>
        <p:nvSpPr>
          <p:cNvPr id="22532" name="Rectangle 3"/>
          <p:cNvSpPr>
            <a:spLocks noGrp="1" noChangeArrowheads="1"/>
          </p:cNvSpPr>
          <p:nvPr>
            <p:ph idx="1"/>
          </p:nvPr>
        </p:nvSpPr>
        <p:spPr/>
        <p:txBody>
          <a:bodyPr>
            <a:normAutofit fontScale="92500" lnSpcReduction="20000"/>
          </a:bodyPr>
          <a:lstStyle/>
          <a:p>
            <a:r>
              <a:rPr lang="en-US" dirty="0" smtClean="0"/>
              <a:t>Masquerade</a:t>
            </a:r>
          </a:p>
          <a:p>
            <a:pPr lvl="1"/>
            <a:r>
              <a:rPr lang="en-US" dirty="0" smtClean="0"/>
              <a:t>An entity claims to be another entity, e.g. address spoofing</a:t>
            </a:r>
          </a:p>
          <a:p>
            <a:pPr lvl="1"/>
            <a:endParaRPr lang="en-US" dirty="0" smtClean="0"/>
          </a:p>
          <a:p>
            <a:r>
              <a:rPr lang="en-US" dirty="0" smtClean="0"/>
              <a:t>Eavesdropping</a:t>
            </a:r>
          </a:p>
          <a:p>
            <a:pPr lvl="1"/>
            <a:r>
              <a:rPr lang="en-US" dirty="0" smtClean="0"/>
              <a:t>An entity reads information it is not intended to read</a:t>
            </a:r>
          </a:p>
          <a:p>
            <a:pPr lvl="1"/>
            <a:endParaRPr lang="en-US" dirty="0" smtClean="0"/>
          </a:p>
          <a:p>
            <a:r>
              <a:rPr lang="en-US" dirty="0" smtClean="0"/>
              <a:t>Authorization violation</a:t>
            </a:r>
          </a:p>
          <a:p>
            <a:pPr lvl="1"/>
            <a:r>
              <a:rPr lang="en-US" dirty="0" smtClean="0"/>
              <a:t>An entity uses a service or resources it is not intended to use</a:t>
            </a:r>
          </a:p>
          <a:p>
            <a:pPr lvl="1"/>
            <a:endParaRPr lang="en-US" dirty="0" smtClean="0"/>
          </a:p>
          <a:p>
            <a:r>
              <a:rPr lang="en-US" dirty="0" smtClean="0"/>
              <a:t>Loss or modification of (transmitted) information</a:t>
            </a:r>
          </a:p>
          <a:p>
            <a:pPr lvl="1"/>
            <a:r>
              <a:rPr lang="en-US" dirty="0" smtClean="0"/>
              <a:t>Data is being altered or destroyed, e.g. files or packets</a:t>
            </a:r>
          </a:p>
          <a:p>
            <a:pPr lvl="1"/>
            <a:endParaRPr lang="en-US" dirty="0" smtClean="0"/>
          </a:p>
          <a:p>
            <a:r>
              <a:rPr lang="en-US" dirty="0" smtClean="0"/>
              <a:t>Denial of communication acts (repudiation)</a:t>
            </a:r>
          </a:p>
          <a:p>
            <a:pPr lvl="1"/>
            <a:r>
              <a:rPr lang="en-US" dirty="0" smtClean="0"/>
              <a:t>An entity falsely denies its participation in a communication act</a:t>
            </a:r>
          </a:p>
          <a:p>
            <a:pPr lvl="1"/>
            <a:endParaRPr lang="en-US" dirty="0" smtClean="0"/>
          </a:p>
          <a:p>
            <a:r>
              <a:rPr lang="en-US" dirty="0" smtClean="0"/>
              <a:t>Forgery of information</a:t>
            </a:r>
          </a:p>
          <a:p>
            <a:pPr lvl="1"/>
            <a:r>
              <a:rPr lang="en-US" dirty="0" smtClean="0"/>
              <a:t>An entity creates new information in the name of another entity</a:t>
            </a:r>
          </a:p>
          <a:p>
            <a:pPr lvl="1"/>
            <a:endParaRPr lang="en-US" dirty="0" smtClean="0"/>
          </a:p>
          <a:p>
            <a:r>
              <a:rPr lang="en-US" dirty="0" smtClean="0"/>
              <a:t>Sabotage</a:t>
            </a:r>
          </a:p>
          <a:p>
            <a:pPr lvl="1"/>
            <a:r>
              <a:rPr lang="en-US" dirty="0" smtClean="0"/>
              <a:t>Any action that aims to reduce the availability and / or correct functioning of services or systems</a:t>
            </a:r>
            <a:endParaRPr lang="en-US" dirty="0"/>
          </a:p>
        </p:txBody>
      </p:sp>
      <p:sp>
        <p:nvSpPr>
          <p:cNvPr id="22530" name="Fußzeilenplatzhalter 3"/>
          <p:cNvSpPr>
            <a:spLocks noGrp="1"/>
          </p:cNvSpPr>
          <p:nvPr>
            <p:ph type="ftr" sz="quarter" idx="10"/>
          </p:nvPr>
        </p:nvSpPr>
        <p:spPr/>
        <p:txBody>
          <a:bodyPr/>
          <a:lstStyle/>
          <a:p>
            <a:r>
              <a:rPr lang="en-US" smtClean="0"/>
              <a:t>TI 3: Operating Systems and Computer Networks</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smtClean="0"/>
              <a:t>Threats and Technical Security Goals</a:t>
            </a:r>
          </a:p>
        </p:txBody>
      </p:sp>
      <p:sp>
        <p:nvSpPr>
          <p:cNvPr id="2051" name="Fußzeilenplatzhalter 2"/>
          <p:cNvSpPr>
            <a:spLocks noGrp="1"/>
          </p:cNvSpPr>
          <p:nvPr>
            <p:ph type="ftr" sz="quarter" idx="10"/>
          </p:nvPr>
        </p:nvSpPr>
        <p:spPr>
          <a:noFill/>
        </p:spPr>
        <p:txBody>
          <a:bodyPr/>
          <a:lstStyle/>
          <a:p>
            <a:r>
              <a:rPr lang="en-US" smtClean="0"/>
              <a:t>TI 3: Operating Systems and Computer Networks</a:t>
            </a:r>
          </a:p>
        </p:txBody>
      </p:sp>
      <p:sp>
        <p:nvSpPr>
          <p:cNvPr id="2053" name="Rectangle 3"/>
          <p:cNvSpPr>
            <a:spLocks noChangeArrowheads="1"/>
          </p:cNvSpPr>
          <p:nvPr/>
        </p:nvSpPr>
        <p:spPr bwMode="auto">
          <a:xfrm>
            <a:off x="1569021" y="5494108"/>
            <a:ext cx="8763000" cy="628650"/>
          </a:xfrm>
          <a:prstGeom prst="rect">
            <a:avLst/>
          </a:prstGeom>
          <a:noFill/>
          <a:ln w="9525">
            <a:noFill/>
            <a:miter lim="800000"/>
            <a:headEnd/>
            <a:tailEnd/>
          </a:ln>
        </p:spPr>
        <p:txBody>
          <a:bodyPr/>
          <a:lstStyle/>
          <a:p>
            <a:pPr marL="342900" indent="-342900" algn="l">
              <a:spcBef>
                <a:spcPct val="20000"/>
              </a:spcBef>
              <a:buClr>
                <a:srgbClr val="003366"/>
              </a:buClr>
              <a:buSzPct val="120000"/>
              <a:buFont typeface="Wingdings" pitchFamily="2" charset="2"/>
              <a:buChar char="Ø"/>
            </a:pPr>
            <a:r>
              <a:rPr lang="en-GB" sz="2200" dirty="0">
                <a:latin typeface="+mn-lt"/>
              </a:rPr>
              <a:t>Threats are often combined in order to perform an attack</a:t>
            </a:r>
          </a:p>
        </p:txBody>
      </p:sp>
      <p:graphicFrame>
        <p:nvGraphicFramePr>
          <p:cNvPr id="2050" name="Object 4"/>
          <p:cNvGraphicFramePr>
            <a:graphicFrameLocks/>
          </p:cNvGraphicFramePr>
          <p:nvPr>
            <p:extLst>
              <p:ext uri="{D42A27DB-BD31-4B8C-83A1-F6EECF244321}">
                <p14:modId xmlns:p14="http://schemas.microsoft.com/office/powerpoint/2010/main" val="2176841731"/>
              </p:ext>
            </p:extLst>
          </p:nvPr>
        </p:nvGraphicFramePr>
        <p:xfrm>
          <a:off x="1559496" y="1677759"/>
          <a:ext cx="8724900" cy="3724275"/>
        </p:xfrm>
        <a:graphic>
          <a:graphicData uri="http://schemas.openxmlformats.org/presentationml/2006/ole">
            <mc:AlternateContent xmlns:mc="http://schemas.openxmlformats.org/markup-compatibility/2006">
              <mc:Choice xmlns:v="urn:schemas-microsoft-com:vml" Requires="v">
                <p:oleObj spid="_x0000_s2066" name="Document" r:id="rId3" imgW="8732520" imgH="3724560" progId="Word.Document.8">
                  <p:embed/>
                </p:oleObj>
              </mc:Choice>
              <mc:Fallback>
                <p:oleObj name="Document" r:id="rId3" imgW="8732520" imgH="3724560" progId="Word.Document.8">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496" y="1677759"/>
                        <a:ext cx="87249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z="2300"/>
              <a:t>Communications Security – Terminology</a:t>
            </a:r>
          </a:p>
        </p:txBody>
      </p:sp>
      <p:sp>
        <p:nvSpPr>
          <p:cNvPr id="23556" name="Rectangle 3"/>
          <p:cNvSpPr>
            <a:spLocks noGrp="1" noChangeArrowheads="1"/>
          </p:cNvSpPr>
          <p:nvPr>
            <p:ph idx="1"/>
          </p:nvPr>
        </p:nvSpPr>
        <p:spPr/>
        <p:txBody>
          <a:bodyPr/>
          <a:lstStyle/>
          <a:p>
            <a:pPr eaLnBrk="1" hangingPunct="1">
              <a:lnSpc>
                <a:spcPct val="90000"/>
              </a:lnSpc>
            </a:pPr>
            <a:r>
              <a:rPr lang="en-US" dirty="0" smtClean="0"/>
              <a:t>Security Service</a:t>
            </a:r>
          </a:p>
          <a:p>
            <a:pPr lvl="1" eaLnBrk="1" hangingPunct="1">
              <a:lnSpc>
                <a:spcPct val="90000"/>
              </a:lnSpc>
            </a:pPr>
            <a:r>
              <a:rPr lang="en-US" dirty="0"/>
              <a:t>Abstract service that seeks to ensure a specific </a:t>
            </a:r>
            <a:r>
              <a:rPr lang="en-US" i="1" dirty="0"/>
              <a:t>security goal</a:t>
            </a:r>
          </a:p>
          <a:p>
            <a:pPr lvl="1" eaLnBrk="1" hangingPunct="1">
              <a:lnSpc>
                <a:spcPct val="90000"/>
              </a:lnSpc>
            </a:pPr>
            <a:r>
              <a:rPr lang="en-US" dirty="0"/>
              <a:t>Can be implemented with the help of cryptographic algorithms and protocols as well as with conventional means</a:t>
            </a:r>
          </a:p>
          <a:p>
            <a:pPr lvl="1" eaLnBrk="1" hangingPunct="1">
              <a:lnSpc>
                <a:spcPct val="90000"/>
              </a:lnSpc>
              <a:buFont typeface="Wingdings" pitchFamily="2" charset="2"/>
              <a:buChar char="Ø"/>
            </a:pPr>
            <a:r>
              <a:rPr lang="en-US" dirty="0"/>
              <a:t>Example: One can keep an electronic document on a USB stick confidential by storing it on the stick in an encrypted format as well as locking away the stick in a safe</a:t>
            </a:r>
          </a:p>
          <a:p>
            <a:pPr lvl="2" eaLnBrk="1" hangingPunct="1">
              <a:lnSpc>
                <a:spcPct val="90000"/>
              </a:lnSpc>
            </a:pPr>
            <a:r>
              <a:rPr lang="en-US" sz="1600" dirty="0"/>
              <a:t>Combination of cryptographic and other means usually most </a:t>
            </a:r>
            <a:r>
              <a:rPr lang="en-US" sz="1600" dirty="0" smtClean="0"/>
              <a:t>effective</a:t>
            </a:r>
          </a:p>
          <a:p>
            <a:pPr lvl="2" eaLnBrk="1" hangingPunct="1">
              <a:lnSpc>
                <a:spcPct val="90000"/>
              </a:lnSpc>
            </a:pPr>
            <a:endParaRPr lang="en-US" sz="1600" dirty="0"/>
          </a:p>
          <a:p>
            <a:pPr eaLnBrk="1" hangingPunct="1">
              <a:lnSpc>
                <a:spcPct val="90000"/>
              </a:lnSpc>
            </a:pPr>
            <a:r>
              <a:rPr lang="en-US" dirty="0" smtClean="0"/>
              <a:t>Cryptographic Algorithm</a:t>
            </a:r>
          </a:p>
          <a:p>
            <a:pPr lvl="1" eaLnBrk="1" hangingPunct="1">
              <a:lnSpc>
                <a:spcPct val="90000"/>
              </a:lnSpc>
            </a:pPr>
            <a:r>
              <a:rPr lang="en-US" dirty="0"/>
              <a:t>Mathematical transformation of input data (e.g. confidential data, key) to output data that suffices certain properties (e.g. collision resistant – hard to find two inputs that results in same output)</a:t>
            </a:r>
          </a:p>
          <a:p>
            <a:pPr lvl="1" eaLnBrk="1" hangingPunct="1">
              <a:lnSpc>
                <a:spcPct val="90000"/>
              </a:lnSpc>
            </a:pPr>
            <a:r>
              <a:rPr lang="en-US" dirty="0"/>
              <a:t>Cryptographic algorithms are used in cryptographic </a:t>
            </a:r>
            <a:r>
              <a:rPr lang="en-US" dirty="0" smtClean="0"/>
              <a:t>protocols</a:t>
            </a:r>
          </a:p>
          <a:p>
            <a:pPr lvl="1" eaLnBrk="1" hangingPunct="1">
              <a:lnSpc>
                <a:spcPct val="90000"/>
              </a:lnSpc>
            </a:pPr>
            <a:endParaRPr lang="en-US" dirty="0"/>
          </a:p>
          <a:p>
            <a:pPr eaLnBrk="1" hangingPunct="1">
              <a:lnSpc>
                <a:spcPct val="90000"/>
              </a:lnSpc>
            </a:pPr>
            <a:r>
              <a:rPr lang="en-US" dirty="0" smtClean="0"/>
              <a:t>Cryptographic Protocol</a:t>
            </a:r>
          </a:p>
          <a:p>
            <a:pPr lvl="1" eaLnBrk="1" hangingPunct="1">
              <a:lnSpc>
                <a:spcPct val="90000"/>
              </a:lnSpc>
            </a:pPr>
            <a:r>
              <a:rPr lang="en-US" dirty="0"/>
              <a:t>Series of steps and message exchanges between multiple entities in order to achieve a specific </a:t>
            </a:r>
            <a:r>
              <a:rPr lang="en-US" i="1" dirty="0"/>
              <a:t>security objective</a:t>
            </a:r>
          </a:p>
          <a:p>
            <a:pPr lvl="1" eaLnBrk="1" hangingPunct="1">
              <a:lnSpc>
                <a:spcPct val="90000"/>
              </a:lnSpc>
            </a:pPr>
            <a:r>
              <a:rPr lang="en-US" dirty="0"/>
              <a:t>Not tied to a particular algorithm, rather classes of algorithms as components (e.g. cryptographic hash, symmetrical encryption)</a:t>
            </a:r>
          </a:p>
        </p:txBody>
      </p:sp>
      <p:sp>
        <p:nvSpPr>
          <p:cNvPr id="23554" name="Fußzeilenplatzhalter 3"/>
          <p:cNvSpPr>
            <a:spLocks noGrp="1"/>
          </p:cNvSpPr>
          <p:nvPr>
            <p:ph type="ftr" sz="quarter" idx="10"/>
          </p:nvPr>
        </p:nvSpPr>
        <p:spPr>
          <a:noFill/>
        </p:spPr>
        <p:txBody>
          <a:bodyPr/>
          <a:lstStyle/>
          <a:p>
            <a:r>
              <a:rPr lang="en-US" smtClean="0"/>
              <a:t>TI 3: Operating Systems and Computer Networks</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smtClean="0"/>
              <a:t>Basic Security Services</a:t>
            </a:r>
          </a:p>
        </p:txBody>
      </p:sp>
      <p:sp>
        <p:nvSpPr>
          <p:cNvPr id="24580" name="Rectangle 3"/>
          <p:cNvSpPr>
            <a:spLocks noGrp="1" noChangeArrowheads="1"/>
          </p:cNvSpPr>
          <p:nvPr>
            <p:ph idx="1"/>
          </p:nvPr>
        </p:nvSpPr>
        <p:spPr/>
        <p:txBody>
          <a:bodyPr/>
          <a:lstStyle/>
          <a:p>
            <a:pPr eaLnBrk="1" hangingPunct="1"/>
            <a:r>
              <a:rPr lang="en-US" dirty="0" smtClean="0"/>
              <a:t>Authentication</a:t>
            </a:r>
          </a:p>
          <a:p>
            <a:pPr lvl="1" eaLnBrk="1" hangingPunct="1"/>
            <a:r>
              <a:rPr lang="en-US" dirty="0"/>
              <a:t>Most fundamental security service which ensures, that an entity has in fact the identity it claims to </a:t>
            </a:r>
            <a:r>
              <a:rPr lang="en-US" dirty="0" smtClean="0"/>
              <a:t>have</a:t>
            </a:r>
          </a:p>
          <a:p>
            <a:pPr lvl="1" eaLnBrk="1" hangingPunct="1"/>
            <a:endParaRPr lang="en-US" dirty="0"/>
          </a:p>
          <a:p>
            <a:pPr eaLnBrk="1" hangingPunct="1"/>
            <a:r>
              <a:rPr lang="en-US" dirty="0" smtClean="0"/>
              <a:t>Access Control</a:t>
            </a:r>
          </a:p>
          <a:p>
            <a:pPr lvl="1" eaLnBrk="1" hangingPunct="1"/>
            <a:r>
              <a:rPr lang="en-US" dirty="0"/>
              <a:t>Controls that each identity accesses only those services and information it is entitled </a:t>
            </a:r>
            <a:r>
              <a:rPr lang="en-US" dirty="0" smtClean="0"/>
              <a:t>to</a:t>
            </a:r>
          </a:p>
          <a:p>
            <a:pPr lvl="1" eaLnBrk="1" hangingPunct="1"/>
            <a:endParaRPr lang="en-US" dirty="0"/>
          </a:p>
          <a:p>
            <a:pPr eaLnBrk="1" hangingPunct="1"/>
            <a:r>
              <a:rPr lang="en-US" dirty="0" smtClean="0"/>
              <a:t>Confidentiality</a:t>
            </a:r>
          </a:p>
          <a:p>
            <a:pPr lvl="1" eaLnBrk="1" hangingPunct="1"/>
            <a:r>
              <a:rPr lang="en-US" dirty="0"/>
              <a:t>Most popular security service, ensuring secrecy of protected </a:t>
            </a:r>
            <a:r>
              <a:rPr lang="en-US" dirty="0" smtClean="0"/>
              <a:t>data</a:t>
            </a:r>
          </a:p>
          <a:p>
            <a:pPr lvl="1" eaLnBrk="1" hangingPunct="1"/>
            <a:endParaRPr lang="en-US" dirty="0"/>
          </a:p>
          <a:p>
            <a:pPr eaLnBrk="1" hangingPunct="1"/>
            <a:r>
              <a:rPr lang="en-US" dirty="0" smtClean="0"/>
              <a:t>Integrity</a:t>
            </a:r>
          </a:p>
          <a:p>
            <a:pPr lvl="1" eaLnBrk="1" hangingPunct="1"/>
            <a:r>
              <a:rPr lang="en-US" dirty="0"/>
              <a:t>Ensures, that data created by specific entities may not be modified without detection</a:t>
            </a:r>
          </a:p>
          <a:p>
            <a:pPr lvl="1" eaLnBrk="1" hangingPunct="1"/>
            <a:r>
              <a:rPr lang="en-US" dirty="0"/>
              <a:t>In some way, “little brother” of authentication service </a:t>
            </a:r>
            <a:endParaRPr lang="en-US" dirty="0" smtClean="0"/>
          </a:p>
          <a:p>
            <a:pPr lvl="1" eaLnBrk="1" hangingPunct="1"/>
            <a:endParaRPr lang="en-US" dirty="0"/>
          </a:p>
          <a:p>
            <a:pPr eaLnBrk="1" hangingPunct="1"/>
            <a:r>
              <a:rPr lang="en-US" dirty="0" smtClean="0"/>
              <a:t>Non-repudiation</a:t>
            </a:r>
          </a:p>
          <a:p>
            <a:pPr lvl="1" eaLnBrk="1" hangingPunct="1"/>
            <a:r>
              <a:rPr lang="en-US" dirty="0"/>
              <a:t>Protects against entities participating in communication exchange can later falsely deny that the exchange occurred</a:t>
            </a:r>
          </a:p>
        </p:txBody>
      </p:sp>
      <p:sp>
        <p:nvSpPr>
          <p:cNvPr id="24578" name="Fußzeilenplatzhalter 3"/>
          <p:cNvSpPr>
            <a:spLocks noGrp="1"/>
          </p:cNvSpPr>
          <p:nvPr>
            <p:ph type="ftr" sz="quarter" idx="10"/>
          </p:nvPr>
        </p:nvSpPr>
        <p:spPr>
          <a:noFill/>
        </p:spPr>
        <p:txBody>
          <a:bodyPr/>
          <a:lstStyle/>
          <a:p>
            <a:r>
              <a:rPr lang="en-US" smtClean="0"/>
              <a:t>TI 3: Operating Systems and Computer Networks</a:t>
            </a:r>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4.3"/>
</p:tagLst>
</file>

<file path=ppt/theme/theme1.xml><?xml version="1.0" encoding="utf-8"?>
<a:theme xmlns:a="http://schemas.openxmlformats.org/drawingml/2006/main" name="FU Berlin 16zu9">
  <a:themeElements>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fontScheme name="PPT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PPT_Vorlage 2">
        <a:dk1>
          <a:srgbClr val="333333"/>
        </a:dk1>
        <a:lt1>
          <a:srgbClr val="FFFFFF"/>
        </a:lt1>
        <a:dk2>
          <a:srgbClr val="969696"/>
        </a:dk2>
        <a:lt2>
          <a:srgbClr val="0066CC"/>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U Berlin 16zu9" id="{6A0AA7C1-154F-415F-9E59-73336D9E052C}" vid="{314C15C1-1F9B-42D9-AFEB-D535BD0AE863}"/>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CD_FU</Template>
  <TotalTime>0</TotalTime>
  <Words>4071</Words>
  <Application>Microsoft Office PowerPoint</Application>
  <PresentationFormat>Widescreen</PresentationFormat>
  <Paragraphs>547</Paragraphs>
  <Slides>32</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9" baseType="lpstr">
      <vt:lpstr>Arial</vt:lpstr>
      <vt:lpstr>Helvetica</vt:lpstr>
      <vt:lpstr>Verdana</vt:lpstr>
      <vt:lpstr>Wingdings</vt:lpstr>
      <vt:lpstr>FU Berlin 16zu9</vt:lpstr>
      <vt:lpstr>Document</vt:lpstr>
      <vt:lpstr>Clip</vt:lpstr>
      <vt:lpstr>TI III: Operating Systems &amp; Computer Networks  Network Security</vt:lpstr>
      <vt:lpstr>Content</vt:lpstr>
      <vt:lpstr>Network Security</vt:lpstr>
      <vt:lpstr>Threats in a Communication Network</vt:lpstr>
      <vt:lpstr>Security Goals Technically Defined</vt:lpstr>
      <vt:lpstr>Threats Technically Defined</vt:lpstr>
      <vt:lpstr>Threats and Technical Security Goals</vt:lpstr>
      <vt:lpstr>Communications Security – Terminology</vt:lpstr>
      <vt:lpstr>Basic Security Services</vt:lpstr>
      <vt:lpstr>Cryptology – Definition / Terminology</vt:lpstr>
      <vt:lpstr>Cryptographic Algorithms</vt:lpstr>
      <vt:lpstr>Questions &amp; Tasks</vt:lpstr>
      <vt:lpstr>Symmetric Encryption</vt:lpstr>
      <vt:lpstr>Asymmetric Encryption</vt:lpstr>
      <vt:lpstr>Asymmetric/Public-key Cryptography</vt:lpstr>
      <vt:lpstr>Example: Classical E-Mail protection via PGP</vt:lpstr>
      <vt:lpstr>Example: HTTP over TLS/SSL</vt:lpstr>
      <vt:lpstr>Network Security – VPNs</vt:lpstr>
      <vt:lpstr>VPNs in the Internet</vt:lpstr>
      <vt:lpstr>Example: IP Security (IPsec)</vt:lpstr>
      <vt:lpstr>Questions &amp; Tasks</vt:lpstr>
      <vt:lpstr>Network Security: Internet Firewalls</vt:lpstr>
      <vt:lpstr>Firewalls: Terminology (1)</vt:lpstr>
      <vt:lpstr>Firewalls: Terminology (2)</vt:lpstr>
      <vt:lpstr>Firewalls Architecture: Packet Filter</vt:lpstr>
      <vt:lpstr>Firewall Architecture: Screened Host</vt:lpstr>
      <vt:lpstr>Firewall Architecture: Screened Subnet</vt:lpstr>
      <vt:lpstr>Firewalls: Packet Filtering</vt:lpstr>
      <vt:lpstr>Example: Packet Filtering Rule Set</vt:lpstr>
      <vt:lpstr>Conclusion</vt:lpstr>
      <vt:lpstr>Content</vt:lpstr>
      <vt:lpstr>Questions &amp; Tasks</vt:lpstr>
    </vt:vector>
  </TitlesOfParts>
  <Company>AG Technische Informatik, Freie Universität Berlin</Company>
  <LinksUpToDate>false</LinksUpToDate>
  <SharedDoc>false</SharedDoc>
  <HyperlinkBase>http://cst.mi.fu-berlin.de/</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 &amp; Computer Networks</dc:title>
  <dc:subject>Network Security</dc:subject>
  <dc:creator>Georg Wittenburg</dc:creator>
  <cp:lastModifiedBy>Schiller, Jochen</cp:lastModifiedBy>
  <cp:revision>511</cp:revision>
  <dcterms:created xsi:type="dcterms:W3CDTF">2003-07-01T08:37:13Z</dcterms:created>
  <dcterms:modified xsi:type="dcterms:W3CDTF">2020-06-26T16:26:39Z</dcterms:modified>
</cp:coreProperties>
</file>